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40"/>
  </p:notesMasterIdLst>
  <p:sldIdLst>
    <p:sldId id="256" r:id="rId2"/>
    <p:sldId id="402" r:id="rId3"/>
    <p:sldId id="367" r:id="rId4"/>
    <p:sldId id="371" r:id="rId5"/>
    <p:sldId id="421" r:id="rId6"/>
    <p:sldId id="408" r:id="rId7"/>
    <p:sldId id="369" r:id="rId8"/>
    <p:sldId id="370" r:id="rId9"/>
    <p:sldId id="372" r:id="rId10"/>
    <p:sldId id="420" r:id="rId11"/>
    <p:sldId id="425" r:id="rId12"/>
    <p:sldId id="409" r:id="rId13"/>
    <p:sldId id="410" r:id="rId14"/>
    <p:sldId id="412" r:id="rId15"/>
    <p:sldId id="413" r:id="rId16"/>
    <p:sldId id="414" r:id="rId17"/>
    <p:sldId id="422" r:id="rId18"/>
    <p:sldId id="415" r:id="rId19"/>
    <p:sldId id="416" r:id="rId20"/>
    <p:sldId id="427" r:id="rId21"/>
    <p:sldId id="418" r:id="rId22"/>
    <p:sldId id="419" r:id="rId23"/>
    <p:sldId id="426" r:id="rId24"/>
    <p:sldId id="406" r:id="rId25"/>
    <p:sldId id="378" r:id="rId26"/>
    <p:sldId id="405" r:id="rId27"/>
    <p:sldId id="390" r:id="rId28"/>
    <p:sldId id="385" r:id="rId29"/>
    <p:sldId id="392" r:id="rId30"/>
    <p:sldId id="387" r:id="rId31"/>
    <p:sldId id="393" r:id="rId32"/>
    <p:sldId id="401" r:id="rId33"/>
    <p:sldId id="382" r:id="rId34"/>
    <p:sldId id="397" r:id="rId35"/>
    <p:sldId id="400" r:id="rId36"/>
    <p:sldId id="399" r:id="rId37"/>
    <p:sldId id="398" r:id="rId38"/>
    <p:sldId id="407" r:id="rId3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FF"/>
    <a:srgbClr val="CCFF99"/>
    <a:srgbClr val="99FF99"/>
    <a:srgbClr val="FFFF99"/>
    <a:srgbClr val="CCECFF"/>
    <a:srgbClr val="FF99FF"/>
    <a:srgbClr val="CCFF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8" autoAdjust="0"/>
    <p:restoredTop sz="94664" autoAdjust="0"/>
  </p:normalViewPr>
  <p:slideViewPr>
    <p:cSldViewPr snapToGrid="0">
      <p:cViewPr>
        <p:scale>
          <a:sx n="50" d="100"/>
          <a:sy n="50" d="100"/>
        </p:scale>
        <p:origin x="-82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fld id="{57CCC2D8-B57B-4135-B510-0C30BD52F4E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449C8-FD12-404D-8479-2C1390A7B543}" type="slidenum">
              <a:rPr lang="en-GB"/>
              <a:pPr/>
              <a:t>1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BE5E9-C0EC-44AF-902F-2CE7790CC989}" type="slidenum">
              <a:rPr lang="da-DK"/>
              <a:pPr/>
              <a:t>15</a:t>
            </a:fld>
            <a:endParaRPr lang="da-DK"/>
          </a:p>
        </p:txBody>
      </p:sp>
      <p:sp>
        <p:nvSpPr>
          <p:cNvPr id="272386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DA4229-204D-4316-AC77-589CC5B403B0}" type="slidenum">
              <a:rPr lang="en-GB" sz="1200" i="0">
                <a:solidFill>
                  <a:schemeClr val="tx1"/>
                </a:solidFill>
                <a:latin typeface="Arial" charset="0"/>
                <a:cs typeface="Arial" charset="0"/>
              </a:rPr>
              <a:pPr algn="r"/>
              <a:t>15</a:t>
            </a:fld>
            <a:endParaRPr lang="en-GB" sz="1200" i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81475" cy="3135313"/>
          </a:xfrm>
          <a:ln/>
        </p:spPr>
      </p:sp>
      <p:sp>
        <p:nvSpPr>
          <p:cNvPr id="272388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46413" y="4353381"/>
            <a:ext cx="4770072" cy="3477440"/>
          </a:xfrm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C6458D-B329-4FD7-9192-EBC8D48A6B23}" type="slidenum">
              <a:rPr lang="en-GB" sz="1200" i="0">
                <a:solidFill>
                  <a:schemeClr val="tx1"/>
                </a:solidFill>
                <a:latin typeface="Arial" charset="0"/>
                <a:cs typeface="Arial" charset="0"/>
              </a:rPr>
              <a:pPr algn="r"/>
              <a:t>16</a:t>
            </a:fld>
            <a:endParaRPr lang="en-GB" sz="1200" i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08169E-FE5D-4D1A-B179-435C2D74702B}" type="slidenum">
              <a:rPr lang="en-GB"/>
              <a:pPr/>
              <a:t>18</a:t>
            </a:fld>
            <a:endParaRPr lang="en-GB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31" tIns="45615" rIns="91231" bIns="45615" anchor="b"/>
          <a:lstStyle/>
          <a:p>
            <a:pPr algn="r" defTabSz="911225"/>
            <a:fld id="{9E9BA2C4-02C4-44E8-8938-D562E409C1BC}" type="slidenum">
              <a:rPr lang="en-GB" sz="1200" i="0">
                <a:solidFill>
                  <a:schemeClr val="tx1"/>
                </a:solidFill>
                <a:latin typeface="Calibri" pitchFamily="34" charset="0"/>
                <a:cs typeface="Arial" charset="0"/>
              </a:rPr>
              <a:pPr algn="r" defTabSz="911225"/>
              <a:t>18</a:t>
            </a:fld>
            <a:endParaRPr lang="en-GB" sz="1200" i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6869" name="Rectangle 3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</p:spPr>
        <p:txBody>
          <a:bodyPr lIns="91231" tIns="45615" rIns="91231" bIns="45615"/>
          <a:lstStyle/>
          <a:p>
            <a:pPr defTabSz="457200"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774E0-9E99-47FD-A8DB-9FBB0809DBF1}" type="slidenum">
              <a:rPr lang="en-GB"/>
              <a:pPr/>
              <a:t>25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77A9A-DAF5-4193-8F40-524D098DC2B9}" type="slidenum">
              <a:rPr lang="en-GB"/>
              <a:pPr/>
              <a:t>33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ont_Top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MP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MP_Cent_logo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52400"/>
            <a:ext cx="1219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en-US" sz="1800" i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38200" y="3048000"/>
            <a:ext cx="75438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2200" b="1" i="0">
                <a:solidFill>
                  <a:srgbClr val="003866"/>
                </a:solidFill>
                <a:cs typeface="Arial" charset="0"/>
              </a:rPr>
              <a:t>100 years of living science</a:t>
            </a:r>
            <a:endParaRPr lang="en-US" sz="2200" b="1" i="0">
              <a:solidFill>
                <a:srgbClr val="003866"/>
              </a:solidFill>
              <a:cs typeface="Arial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53988" y="6283325"/>
            <a:ext cx="8866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400" i="0">
                <a:solidFill>
                  <a:srgbClr val="4B4F55"/>
                </a:solidFill>
                <a:cs typeface="Arial" charset="0"/>
              </a:rPr>
              <a:t>January 2010                                                  International Meeting on Simulation in Healthcare</a:t>
            </a:r>
            <a:endParaRPr lang="en-US" sz="1400" i="0">
              <a:solidFill>
                <a:srgbClr val="4B4F55"/>
              </a:solidFill>
              <a:cs typeface="Arial" charset="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605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Dr. Nick Sevdalis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cs typeface="Arial" charset="0"/>
              </a:defRPr>
            </a:lvl1pPr>
          </a:lstStyle>
          <a:p>
            <a:endParaRPr lang="da-DK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  <a:cs typeface="Arial" charset="0"/>
              </a:defRPr>
            </a:lvl1pPr>
          </a:lstStyle>
          <a:p>
            <a:fld id="{735899D6-80DC-430E-9163-47305C1417AD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6096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943100"/>
            <a:ext cx="36957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248150"/>
            <a:ext cx="36957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cond_Top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29" name="Picture 5" descr="IMP_Logo_2Colou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IMP_Cent_logo_blue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91400" y="112713"/>
            <a:ext cx="10001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6" r:id="rId14"/>
    <p:sldLayoutId id="214748380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oleObject" Target="../embeddings/Microsoft_Office_Excel_97-2003_Worksheet1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5026" y="3676650"/>
            <a:ext cx="7756524" cy="97155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+mn-lt"/>
              </a:rPr>
              <a:t>Teamwork and team </a:t>
            </a:r>
            <a:r>
              <a:rPr lang="en-GB" sz="4000" dirty="0" smtClean="0">
                <a:latin typeface="+mn-lt"/>
              </a:rPr>
              <a:t>performance</a:t>
            </a:r>
            <a:endParaRPr lang="en-GB" sz="4000" dirty="0" smtClean="0">
              <a:latin typeface="+mn-lt"/>
            </a:endParaRPr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48793" y="4982355"/>
            <a:ext cx="6202362" cy="1298523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da-DK" sz="2800" dirty="0" smtClean="0"/>
              <a:t>Dr </a:t>
            </a:r>
            <a:r>
              <a:rPr lang="da-DK" sz="2800" dirty="0" smtClean="0"/>
              <a:t>Nick Sevdalis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da-DK" sz="2000" dirty="0" smtClean="0"/>
              <a:t>Department of Surgery and Cancer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161313"/>
            <a:ext cx="8926285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Test 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68181" y="669561"/>
            <a:ext cx="7543800" cy="638175"/>
          </a:xfrm>
        </p:spPr>
        <p:txBody>
          <a:bodyPr/>
          <a:lstStyle/>
          <a:p>
            <a:pPr eaLnBrk="1" hangingPunct="1"/>
            <a:r>
              <a:rPr lang="en-GB" dirty="0" smtClean="0"/>
              <a:t>How do we improve team performance?</a:t>
            </a:r>
            <a:endParaRPr lang="en-US" sz="12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600200"/>
            <a:ext cx="7872412" cy="49974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Range of interventions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Often tried and tested in other industries (aviation, military operations, etc)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Two key interventions: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Checklists and team briefings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Team skills training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68181" y="3112958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sz="3600" dirty="0" smtClean="0"/>
              <a:t>Checklists and team briefings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3535" y="703264"/>
            <a:ext cx="7543800" cy="638175"/>
          </a:xfrm>
        </p:spPr>
        <p:txBody>
          <a:bodyPr lIns="91440" tIns="45720" rIns="91440" bIns="45720" anchor="ctr"/>
          <a:lstStyle/>
          <a:p>
            <a:r>
              <a:rPr lang="en-GB" dirty="0"/>
              <a:t>Checklists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738859"/>
            <a:ext cx="7931046" cy="4676931"/>
          </a:xfrm>
        </p:spPr>
        <p:txBody>
          <a:bodyPr lIns="91440" tIns="45720" rIns="91440" bIns="45720"/>
          <a:lstStyle/>
          <a:p>
            <a:pPr marL="342900" indent="-342900">
              <a:buFontTx/>
              <a:buChar char="•"/>
            </a:pPr>
            <a:r>
              <a:rPr lang="en-US" sz="2400" dirty="0" smtClean="0"/>
              <a:t>Checklist: a </a:t>
            </a:r>
            <a:r>
              <a:rPr lang="en-US" sz="2400" dirty="0"/>
              <a:t>list of action items </a:t>
            </a:r>
            <a:r>
              <a:rPr lang="en-US" sz="2400" dirty="0" smtClean="0"/>
              <a:t>arranged </a:t>
            </a:r>
            <a:r>
              <a:rPr lang="en-US" sz="2400" dirty="0"/>
              <a:t>in a systematic manner, allowing the user to record the presence/absence of </a:t>
            </a:r>
            <a:r>
              <a:rPr lang="en-US" sz="2400" dirty="0" smtClean="0"/>
              <a:t>individual </a:t>
            </a:r>
            <a:r>
              <a:rPr lang="en-US" sz="2400" dirty="0"/>
              <a:t>items </a:t>
            </a:r>
            <a:r>
              <a:rPr lang="en-US" sz="2400" dirty="0" smtClean="0"/>
              <a:t>to </a:t>
            </a:r>
            <a:r>
              <a:rPr lang="en-US" sz="2400" dirty="0"/>
              <a:t>ensure that all are considered or </a:t>
            </a:r>
            <a:r>
              <a:rPr lang="en-US" sz="2400" dirty="0" smtClean="0"/>
              <a:t>completed </a:t>
            </a:r>
            <a:r>
              <a:rPr lang="en-US" sz="1400" dirty="0" smtClean="0"/>
              <a:t>Hales </a:t>
            </a:r>
            <a:r>
              <a:rPr lang="en-US" sz="1400" dirty="0"/>
              <a:t>et al. </a:t>
            </a:r>
            <a:r>
              <a:rPr lang="en-US" sz="1400" dirty="0" smtClean="0"/>
              <a:t>2006              </a:t>
            </a:r>
            <a:endParaRPr lang="en-US" sz="1400" dirty="0"/>
          </a:p>
          <a:p>
            <a:pPr marL="342900" indent="-342900">
              <a:buFontTx/>
              <a:buChar char="•"/>
            </a:pPr>
            <a:endParaRPr lang="en-US" sz="2400" dirty="0" smtClean="0"/>
          </a:p>
          <a:p>
            <a:pPr marL="342900" indent="-342900">
              <a:buFontTx/>
              <a:buChar char="•"/>
            </a:pPr>
            <a:r>
              <a:rPr lang="en-US" sz="2400" dirty="0" smtClean="0"/>
              <a:t>Functions: </a:t>
            </a:r>
          </a:p>
          <a:p>
            <a:pPr lvl="1" indent="-342900"/>
            <a:r>
              <a:rPr lang="en-US" sz="2000" dirty="0" smtClean="0"/>
              <a:t>Reminders</a:t>
            </a:r>
            <a:r>
              <a:rPr lang="en-GB" sz="2000" dirty="0" smtClean="0"/>
              <a:t> </a:t>
            </a:r>
          </a:p>
          <a:p>
            <a:pPr lvl="1" indent="-342900"/>
            <a:r>
              <a:rPr lang="en-GB" sz="2000" dirty="0" smtClean="0"/>
              <a:t>S</a:t>
            </a:r>
            <a:r>
              <a:rPr lang="en-US" sz="2000" dirty="0" err="1" smtClean="0"/>
              <a:t>tandardisation</a:t>
            </a:r>
            <a:r>
              <a:rPr lang="en-US" sz="2000" dirty="0" smtClean="0"/>
              <a:t> </a:t>
            </a:r>
            <a:r>
              <a:rPr lang="en-US" sz="2000" dirty="0"/>
              <a:t>of </a:t>
            </a:r>
            <a:r>
              <a:rPr lang="en-US" sz="2000" dirty="0" smtClean="0"/>
              <a:t>processes </a:t>
            </a:r>
          </a:p>
          <a:p>
            <a:pPr lvl="1" indent="-342900"/>
            <a:r>
              <a:rPr lang="en-US" sz="2000" dirty="0" smtClean="0"/>
              <a:t>Safety checks</a:t>
            </a:r>
          </a:p>
          <a:p>
            <a:pPr lvl="1" indent="-342900"/>
            <a:r>
              <a:rPr lang="en-US" sz="2000" dirty="0" smtClean="0"/>
              <a:t>Redundancy </a:t>
            </a:r>
            <a:r>
              <a:rPr lang="en-US" sz="2000" dirty="0"/>
              <a:t>to the system 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76414" y="6519446"/>
            <a:ext cx="6622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Checklists and briefings slides based on lectures by K </a:t>
            </a:r>
            <a:r>
              <a:rPr lang="en-GB" dirty="0" err="1" smtClean="0"/>
              <a:t>Moorthy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itle 1"/>
          <p:cNvSpPr>
            <a:spLocks noGrp="1"/>
          </p:cNvSpPr>
          <p:nvPr>
            <p:ph type="title"/>
          </p:nvPr>
        </p:nvSpPr>
        <p:spPr>
          <a:xfrm>
            <a:off x="838200" y="699541"/>
            <a:ext cx="7543800" cy="638175"/>
          </a:xfrm>
        </p:spPr>
        <p:txBody>
          <a:bodyPr lIns="91440" tIns="45720" rIns="91440" bIns="45720" anchor="ctr"/>
          <a:lstStyle/>
          <a:p>
            <a:r>
              <a:rPr lang="en-US" dirty="0"/>
              <a:t>Checklists in </a:t>
            </a:r>
            <a:r>
              <a:rPr lang="en-US" dirty="0" smtClean="0"/>
              <a:t>aviation</a:t>
            </a:r>
            <a:endParaRPr lang="en-US" dirty="0"/>
          </a:p>
        </p:txBody>
      </p:sp>
      <p:sp>
        <p:nvSpPr>
          <p:cNvPr id="24064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644577" y="1783830"/>
            <a:ext cx="4407108" cy="4616970"/>
          </a:xfrm>
        </p:spPr>
        <p:txBody>
          <a:bodyPr lIns="91440" tIns="45720" rIns="91440" bIns="45720"/>
          <a:lstStyle/>
          <a:p>
            <a:pPr marL="342900" indent="-342900"/>
            <a:r>
              <a:rPr lang="en-US" sz="1400" dirty="0"/>
              <a:t> </a:t>
            </a:r>
          </a:p>
          <a:p>
            <a:pPr marL="342900" indent="-342900">
              <a:buFontTx/>
              <a:buChar char="•"/>
            </a:pPr>
            <a:r>
              <a:rPr lang="en-US" sz="2000" dirty="0"/>
              <a:t>First use possibly with US fighter Aircraft Boeing </a:t>
            </a:r>
            <a:r>
              <a:rPr lang="en-US" sz="2000" dirty="0" smtClean="0"/>
              <a:t>299.</a:t>
            </a:r>
          </a:p>
          <a:p>
            <a:pPr marL="342900" indent="-342900">
              <a:buFontTx/>
              <a:buChar char="•"/>
            </a:pPr>
            <a:r>
              <a:rPr lang="en-US" sz="2000" dirty="0" smtClean="0"/>
              <a:t>Plane crashed </a:t>
            </a:r>
            <a:r>
              <a:rPr lang="en-US" sz="2000" dirty="0"/>
              <a:t>soon after take off on 30</a:t>
            </a:r>
            <a:r>
              <a:rPr lang="en-US" sz="2000" baseline="30000" dirty="0"/>
              <a:t>th</a:t>
            </a:r>
            <a:r>
              <a:rPr lang="en-US" sz="2000" dirty="0"/>
              <a:t> Oct 1935, as the pilot forgot to release the elevator lock.</a:t>
            </a:r>
          </a:p>
          <a:p>
            <a:pPr marL="342900" indent="-342900">
              <a:buFontTx/>
              <a:buChar char="•"/>
            </a:pPr>
            <a:r>
              <a:rPr lang="en-US" sz="2000" dirty="0"/>
              <a:t>“</a:t>
            </a:r>
            <a:r>
              <a:rPr lang="en-US" sz="2000" b="1" i="1" dirty="0"/>
              <a:t>Too much plane to fly by one man</a:t>
            </a:r>
            <a:r>
              <a:rPr lang="en-US" sz="2000" dirty="0"/>
              <a:t>”</a:t>
            </a:r>
          </a:p>
          <a:p>
            <a:pPr marL="342900" indent="-342900">
              <a:buFontTx/>
              <a:buChar char="•"/>
            </a:pPr>
            <a:r>
              <a:rPr lang="en-US" sz="2000" dirty="0"/>
              <a:t>Boeing introduced a </a:t>
            </a:r>
            <a:r>
              <a:rPr lang="en-US" sz="2000" dirty="0" smtClean="0"/>
              <a:t>checklist - </a:t>
            </a:r>
            <a:r>
              <a:rPr lang="en-US" sz="2000" dirty="0"/>
              <a:t>1.8 million miles flight without accident</a:t>
            </a:r>
          </a:p>
          <a:p>
            <a:pPr marL="342900" indent="-342900"/>
            <a:r>
              <a:rPr lang="en-US" sz="700" dirty="0"/>
              <a:t>                                                                                    </a:t>
            </a:r>
            <a:r>
              <a:rPr lang="en-US" sz="1050" dirty="0"/>
              <a:t>(http://www.atchistory.org/History/checklst.htm)</a:t>
            </a:r>
          </a:p>
        </p:txBody>
      </p:sp>
      <p:pic>
        <p:nvPicPr>
          <p:cNvPr id="240645" name="Content Placeholder 3" descr="Aviation checklist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rcRect l="-22733" r="-22733"/>
          <a:stretch>
            <a:fillRect/>
          </a:stretch>
        </p:blipFill>
        <p:spPr>
          <a:xfrm>
            <a:off x="4686299" y="2038662"/>
            <a:ext cx="4515033" cy="3611251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592263"/>
            <a:ext cx="6611937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4" name="Text Box 5"/>
          <p:cNvSpPr txBox="1">
            <a:spLocks noChangeArrowheads="1"/>
          </p:cNvSpPr>
          <p:nvPr/>
        </p:nvSpPr>
        <p:spPr bwMode="auto">
          <a:xfrm>
            <a:off x="2532063" y="6381750"/>
            <a:ext cx="6611937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830263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30263" algn="l"/>
                <a:tab pos="1658938" algn="l"/>
                <a:tab pos="2489200" algn="l"/>
                <a:tab pos="3317875" algn="l"/>
                <a:tab pos="4148138" algn="l"/>
                <a:tab pos="4976813" algn="l"/>
                <a:tab pos="5807075" algn="l"/>
                <a:tab pos="6635750" algn="l"/>
                <a:tab pos="7466013" algn="l"/>
                <a:tab pos="8294688" algn="l"/>
                <a:tab pos="9124950" algn="l"/>
              </a:tabLst>
            </a:pPr>
            <a:r>
              <a:rPr lang="en-GB" i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Lingard</a:t>
            </a:r>
            <a:r>
              <a:rPr lang="en-GB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i="0" dirty="0">
                <a:solidFill>
                  <a:schemeClr val="tx1"/>
                </a:solidFill>
                <a:latin typeface="Arial" charset="0"/>
                <a:cs typeface="Arial" charset="0"/>
              </a:rPr>
              <a:t>et al. Arch </a:t>
            </a:r>
            <a:r>
              <a:rPr lang="en-GB" i="0" dirty="0" err="1">
                <a:solidFill>
                  <a:schemeClr val="tx1"/>
                </a:solidFill>
                <a:latin typeface="Arial" charset="0"/>
                <a:cs typeface="Arial" charset="0"/>
              </a:rPr>
              <a:t>Surg</a:t>
            </a:r>
            <a:r>
              <a:rPr lang="en-GB" i="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2008;143:12-17</a:t>
            </a:r>
            <a:endParaRPr lang="en-GB" i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71365" name="Rectangle 8"/>
          <p:cNvSpPr>
            <a:spLocks noChangeArrowheads="1"/>
          </p:cNvSpPr>
          <p:nvPr/>
        </p:nvSpPr>
        <p:spPr bwMode="auto">
          <a:xfrm>
            <a:off x="468313" y="5308600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i="0" dirty="0">
                <a:solidFill>
                  <a:schemeClr val="tx1"/>
                </a:solidFill>
                <a:latin typeface="Arial" charset="0"/>
                <a:cs typeface="Arial" charset="0"/>
              </a:rPr>
              <a:t>Visible consequences: inefficiency, team tension, resource waste, workaround, delay, patient inconvenience, and procedural error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4175" y="1849438"/>
            <a:ext cx="3924300" cy="4078287"/>
          </a:xfrm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57375"/>
            <a:ext cx="4151313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en-GB" sz="2600" i="0" dirty="0" smtClean="0">
                <a:solidFill>
                  <a:srgbClr val="C51538"/>
                </a:solidFill>
                <a:latin typeface="Impact" pitchFamily="34" charset="0"/>
              </a:rPr>
              <a:t>WHO approach</a:t>
            </a:r>
            <a:endParaRPr lang="en-US" sz="2600" i="0" dirty="0">
              <a:solidFill>
                <a:srgbClr val="C51538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6562" name="Acrobat Document" r:id="rId3" imgW="8019898" imgH="5667146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850" y="1773238"/>
            <a:ext cx="8459788" cy="4711700"/>
            <a:chOff x="64" y="647"/>
            <a:chExt cx="6344" cy="3345"/>
          </a:xfrm>
        </p:grpSpPr>
        <p:sp>
          <p:nvSpPr>
            <p:cNvPr id="18464" name="Freeform 3"/>
            <p:cNvSpPr>
              <a:spLocks/>
            </p:cNvSpPr>
            <p:nvPr/>
          </p:nvSpPr>
          <p:spPr bwMode="auto">
            <a:xfrm>
              <a:off x="2924" y="2015"/>
              <a:ext cx="326" cy="306"/>
            </a:xfrm>
            <a:custGeom>
              <a:avLst/>
              <a:gdLst>
                <a:gd name="T0" fmla="*/ 8 w 372"/>
                <a:gd name="T1" fmla="*/ 42 h 326"/>
                <a:gd name="T2" fmla="*/ 7 w 372"/>
                <a:gd name="T3" fmla="*/ 42 h 326"/>
                <a:gd name="T4" fmla="*/ 7 w 372"/>
                <a:gd name="T5" fmla="*/ 45 h 326"/>
                <a:gd name="T6" fmla="*/ 6 w 372"/>
                <a:gd name="T7" fmla="*/ 45 h 326"/>
                <a:gd name="T8" fmla="*/ 5 w 372"/>
                <a:gd name="T9" fmla="*/ 48 h 326"/>
                <a:gd name="T10" fmla="*/ 4 w 372"/>
                <a:gd name="T11" fmla="*/ 45 h 326"/>
                <a:gd name="T12" fmla="*/ 4 w 372"/>
                <a:gd name="T13" fmla="*/ 45 h 326"/>
                <a:gd name="T14" fmla="*/ 4 w 372"/>
                <a:gd name="T15" fmla="*/ 42 h 326"/>
                <a:gd name="T16" fmla="*/ 4 w 372"/>
                <a:gd name="T17" fmla="*/ 42 h 326"/>
                <a:gd name="T18" fmla="*/ 4 w 372"/>
                <a:gd name="T19" fmla="*/ 48 h 326"/>
                <a:gd name="T20" fmla="*/ 4 w 372"/>
                <a:gd name="T21" fmla="*/ 51 h 326"/>
                <a:gd name="T22" fmla="*/ 4 w 372"/>
                <a:gd name="T23" fmla="*/ 48 h 326"/>
                <a:gd name="T24" fmla="*/ 4 w 372"/>
                <a:gd name="T25" fmla="*/ 50 h 326"/>
                <a:gd name="T26" fmla="*/ 4 w 372"/>
                <a:gd name="T27" fmla="*/ 48 h 326"/>
                <a:gd name="T28" fmla="*/ 4 w 372"/>
                <a:gd name="T29" fmla="*/ 48 h 326"/>
                <a:gd name="T30" fmla="*/ 0 w 372"/>
                <a:gd name="T31" fmla="*/ 39 h 326"/>
                <a:gd name="T32" fmla="*/ 0 w 372"/>
                <a:gd name="T33" fmla="*/ 36 h 326"/>
                <a:gd name="T34" fmla="*/ 4 w 372"/>
                <a:gd name="T35" fmla="*/ 34 h 326"/>
                <a:gd name="T36" fmla="*/ 4 w 372"/>
                <a:gd name="T37" fmla="*/ 32 h 326"/>
                <a:gd name="T38" fmla="*/ 4 w 372"/>
                <a:gd name="T39" fmla="*/ 21 h 326"/>
                <a:gd name="T40" fmla="*/ 4 w 372"/>
                <a:gd name="T41" fmla="*/ 19 h 326"/>
                <a:gd name="T42" fmla="*/ 7 w 372"/>
                <a:gd name="T43" fmla="*/ 0 h 326"/>
                <a:gd name="T44" fmla="*/ 8 w 372"/>
                <a:gd name="T45" fmla="*/ 0 h 326"/>
                <a:gd name="T46" fmla="*/ 8 w 372"/>
                <a:gd name="T47" fmla="*/ 8 h 326"/>
                <a:gd name="T48" fmla="*/ 8 w 372"/>
                <a:gd name="T49" fmla="*/ 8 h 326"/>
                <a:gd name="T50" fmla="*/ 9 w 372"/>
                <a:gd name="T51" fmla="*/ 15 h 326"/>
                <a:gd name="T52" fmla="*/ 9 w 372"/>
                <a:gd name="T53" fmla="*/ 15 h 326"/>
                <a:gd name="T54" fmla="*/ 9 w 372"/>
                <a:gd name="T55" fmla="*/ 27 h 326"/>
                <a:gd name="T56" fmla="*/ 8 w 372"/>
                <a:gd name="T57" fmla="*/ 39 h 326"/>
                <a:gd name="T58" fmla="*/ 8 w 372"/>
                <a:gd name="T59" fmla="*/ 42 h 3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2"/>
                <a:gd name="T91" fmla="*/ 0 h 326"/>
                <a:gd name="T92" fmla="*/ 372 w 372"/>
                <a:gd name="T93" fmla="*/ 326 h 3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2" h="326">
                  <a:moveTo>
                    <a:pt x="313" y="269"/>
                  </a:moveTo>
                  <a:lnTo>
                    <a:pt x="297" y="269"/>
                  </a:lnTo>
                  <a:lnTo>
                    <a:pt x="286" y="282"/>
                  </a:lnTo>
                  <a:lnTo>
                    <a:pt x="242" y="282"/>
                  </a:lnTo>
                  <a:lnTo>
                    <a:pt x="215" y="297"/>
                  </a:lnTo>
                  <a:lnTo>
                    <a:pt x="186" y="282"/>
                  </a:lnTo>
                  <a:lnTo>
                    <a:pt x="153" y="282"/>
                  </a:lnTo>
                  <a:lnTo>
                    <a:pt x="127" y="269"/>
                  </a:lnTo>
                  <a:lnTo>
                    <a:pt x="98" y="269"/>
                  </a:lnTo>
                  <a:lnTo>
                    <a:pt x="86" y="297"/>
                  </a:lnTo>
                  <a:lnTo>
                    <a:pt x="86" y="326"/>
                  </a:lnTo>
                  <a:lnTo>
                    <a:pt x="71" y="297"/>
                  </a:lnTo>
                  <a:lnTo>
                    <a:pt x="56" y="309"/>
                  </a:lnTo>
                  <a:lnTo>
                    <a:pt x="42" y="297"/>
                  </a:lnTo>
                  <a:lnTo>
                    <a:pt x="27" y="297"/>
                  </a:lnTo>
                  <a:lnTo>
                    <a:pt x="0" y="253"/>
                  </a:lnTo>
                  <a:lnTo>
                    <a:pt x="0" y="226"/>
                  </a:lnTo>
                  <a:lnTo>
                    <a:pt x="86" y="209"/>
                  </a:lnTo>
                  <a:lnTo>
                    <a:pt x="98" y="198"/>
                  </a:lnTo>
                  <a:lnTo>
                    <a:pt x="98" y="127"/>
                  </a:lnTo>
                  <a:lnTo>
                    <a:pt x="127" y="111"/>
                  </a:lnTo>
                  <a:lnTo>
                    <a:pt x="274" y="0"/>
                  </a:lnTo>
                  <a:lnTo>
                    <a:pt x="326" y="0"/>
                  </a:lnTo>
                  <a:lnTo>
                    <a:pt x="342" y="15"/>
                  </a:lnTo>
                  <a:lnTo>
                    <a:pt x="342" y="55"/>
                  </a:lnTo>
                  <a:lnTo>
                    <a:pt x="357" y="86"/>
                  </a:lnTo>
                  <a:lnTo>
                    <a:pt x="372" y="86"/>
                  </a:lnTo>
                  <a:lnTo>
                    <a:pt x="357" y="171"/>
                  </a:lnTo>
                  <a:lnTo>
                    <a:pt x="313" y="253"/>
                  </a:lnTo>
                  <a:lnTo>
                    <a:pt x="313" y="269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65" name="Freeform 4"/>
            <p:cNvSpPr>
              <a:spLocks/>
            </p:cNvSpPr>
            <p:nvPr/>
          </p:nvSpPr>
          <p:spPr bwMode="auto">
            <a:xfrm>
              <a:off x="2973" y="2269"/>
              <a:ext cx="237" cy="236"/>
            </a:xfrm>
            <a:custGeom>
              <a:avLst/>
              <a:gdLst>
                <a:gd name="T0" fmla="*/ 7 w 270"/>
                <a:gd name="T1" fmla="*/ 8 h 251"/>
                <a:gd name="T2" fmla="*/ 7 w 270"/>
                <a:gd name="T3" fmla="*/ 8 h 251"/>
                <a:gd name="T4" fmla="*/ 7 w 270"/>
                <a:gd name="T5" fmla="*/ 8 h 251"/>
                <a:gd name="T6" fmla="*/ 6 w 270"/>
                <a:gd name="T7" fmla="*/ 11 h 251"/>
                <a:gd name="T8" fmla="*/ 6 w 270"/>
                <a:gd name="T9" fmla="*/ 22 h 251"/>
                <a:gd name="T10" fmla="*/ 5 w 270"/>
                <a:gd name="T11" fmla="*/ 23 h 251"/>
                <a:gd name="T12" fmla="*/ 5 w 270"/>
                <a:gd name="T13" fmla="*/ 31 h 251"/>
                <a:gd name="T14" fmla="*/ 4 w 270"/>
                <a:gd name="T15" fmla="*/ 33 h 251"/>
                <a:gd name="T16" fmla="*/ 4 w 270"/>
                <a:gd name="T17" fmla="*/ 31 h 251"/>
                <a:gd name="T18" fmla="*/ 4 w 270"/>
                <a:gd name="T19" fmla="*/ 31 h 251"/>
                <a:gd name="T20" fmla="*/ 4 w 270"/>
                <a:gd name="T21" fmla="*/ 40 h 251"/>
                <a:gd name="T22" fmla="*/ 4 w 270"/>
                <a:gd name="T23" fmla="*/ 42 h 251"/>
                <a:gd name="T24" fmla="*/ 4 w 270"/>
                <a:gd name="T25" fmla="*/ 40 h 251"/>
                <a:gd name="T26" fmla="*/ 4 w 270"/>
                <a:gd name="T27" fmla="*/ 36 h 251"/>
                <a:gd name="T28" fmla="*/ 4 w 270"/>
                <a:gd name="T29" fmla="*/ 33 h 251"/>
                <a:gd name="T30" fmla="*/ 0 w 270"/>
                <a:gd name="T31" fmla="*/ 33 h 251"/>
                <a:gd name="T32" fmla="*/ 0 w 270"/>
                <a:gd name="T33" fmla="*/ 23 h 251"/>
                <a:gd name="T34" fmla="*/ 4 w 270"/>
                <a:gd name="T35" fmla="*/ 15 h 251"/>
                <a:gd name="T36" fmla="*/ 4 w 270"/>
                <a:gd name="T37" fmla="*/ 8 h 251"/>
                <a:gd name="T38" fmla="*/ 4 w 270"/>
                <a:gd name="T39" fmla="*/ 8 h 251"/>
                <a:gd name="T40" fmla="*/ 4 w 270"/>
                <a:gd name="T41" fmla="*/ 0 h 251"/>
                <a:gd name="T42" fmla="*/ 4 w 270"/>
                <a:gd name="T43" fmla="*/ 0 h 251"/>
                <a:gd name="T44" fmla="*/ 4 w 270"/>
                <a:gd name="T45" fmla="*/ 8 h 251"/>
                <a:gd name="T46" fmla="*/ 4 w 270"/>
                <a:gd name="T47" fmla="*/ 8 h 251"/>
                <a:gd name="T48" fmla="*/ 4 w 270"/>
                <a:gd name="T49" fmla="*/ 8 h 251"/>
                <a:gd name="T50" fmla="*/ 4 w 270"/>
                <a:gd name="T51" fmla="*/ 8 h 251"/>
                <a:gd name="T52" fmla="*/ 5 w 270"/>
                <a:gd name="T53" fmla="*/ 8 h 251"/>
                <a:gd name="T54" fmla="*/ 6 w 270"/>
                <a:gd name="T55" fmla="*/ 0 h 251"/>
                <a:gd name="T56" fmla="*/ 6 w 270"/>
                <a:gd name="T57" fmla="*/ 0 h 251"/>
                <a:gd name="T58" fmla="*/ 7 w 270"/>
                <a:gd name="T59" fmla="*/ 8 h 2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70"/>
                <a:gd name="T91" fmla="*/ 0 h 251"/>
                <a:gd name="T92" fmla="*/ 270 w 270"/>
                <a:gd name="T93" fmla="*/ 251 h 25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70" h="251">
                  <a:moveTo>
                    <a:pt x="270" y="11"/>
                  </a:moveTo>
                  <a:lnTo>
                    <a:pt x="270" y="26"/>
                  </a:lnTo>
                  <a:lnTo>
                    <a:pt x="270" y="55"/>
                  </a:lnTo>
                  <a:lnTo>
                    <a:pt x="257" y="67"/>
                  </a:lnTo>
                  <a:lnTo>
                    <a:pt x="241" y="126"/>
                  </a:lnTo>
                  <a:lnTo>
                    <a:pt x="230" y="138"/>
                  </a:lnTo>
                  <a:lnTo>
                    <a:pt x="218" y="182"/>
                  </a:lnTo>
                  <a:lnTo>
                    <a:pt x="201" y="197"/>
                  </a:lnTo>
                  <a:lnTo>
                    <a:pt x="186" y="182"/>
                  </a:lnTo>
                  <a:lnTo>
                    <a:pt x="170" y="182"/>
                  </a:lnTo>
                  <a:lnTo>
                    <a:pt x="142" y="238"/>
                  </a:lnTo>
                  <a:lnTo>
                    <a:pt x="71" y="251"/>
                  </a:lnTo>
                  <a:lnTo>
                    <a:pt x="71" y="238"/>
                  </a:lnTo>
                  <a:lnTo>
                    <a:pt x="59" y="211"/>
                  </a:lnTo>
                  <a:lnTo>
                    <a:pt x="30" y="197"/>
                  </a:lnTo>
                  <a:lnTo>
                    <a:pt x="0" y="197"/>
                  </a:lnTo>
                  <a:lnTo>
                    <a:pt x="0" y="138"/>
                  </a:lnTo>
                  <a:lnTo>
                    <a:pt x="30" y="82"/>
                  </a:lnTo>
                  <a:lnTo>
                    <a:pt x="30" y="55"/>
                  </a:lnTo>
                  <a:lnTo>
                    <a:pt x="30" y="26"/>
                  </a:lnTo>
                  <a:lnTo>
                    <a:pt x="42" y="0"/>
                  </a:lnTo>
                  <a:lnTo>
                    <a:pt x="71" y="0"/>
                  </a:lnTo>
                  <a:lnTo>
                    <a:pt x="97" y="11"/>
                  </a:lnTo>
                  <a:lnTo>
                    <a:pt x="130" y="11"/>
                  </a:lnTo>
                  <a:lnTo>
                    <a:pt x="157" y="26"/>
                  </a:lnTo>
                  <a:lnTo>
                    <a:pt x="186" y="11"/>
                  </a:lnTo>
                  <a:lnTo>
                    <a:pt x="230" y="11"/>
                  </a:lnTo>
                  <a:lnTo>
                    <a:pt x="241" y="0"/>
                  </a:lnTo>
                  <a:lnTo>
                    <a:pt x="257" y="0"/>
                  </a:lnTo>
                  <a:lnTo>
                    <a:pt x="270" y="11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66" name="Freeform 5"/>
            <p:cNvSpPr>
              <a:spLocks/>
            </p:cNvSpPr>
            <p:nvPr/>
          </p:nvSpPr>
          <p:spPr bwMode="auto">
            <a:xfrm>
              <a:off x="3224" y="2333"/>
              <a:ext cx="275" cy="201"/>
            </a:xfrm>
            <a:custGeom>
              <a:avLst/>
              <a:gdLst>
                <a:gd name="T0" fmla="*/ 0 w 314"/>
                <a:gd name="T1" fmla="*/ 24 h 215"/>
                <a:gd name="T2" fmla="*/ 4 w 314"/>
                <a:gd name="T3" fmla="*/ 32 h 215"/>
                <a:gd name="T4" fmla="*/ 4 w 314"/>
                <a:gd name="T5" fmla="*/ 30 h 215"/>
                <a:gd name="T6" fmla="*/ 4 w 314"/>
                <a:gd name="T7" fmla="*/ 30 h 215"/>
                <a:gd name="T8" fmla="*/ 4 w 314"/>
                <a:gd name="T9" fmla="*/ 30 h 215"/>
                <a:gd name="T10" fmla="*/ 4 w 314"/>
                <a:gd name="T11" fmla="*/ 30 h 215"/>
                <a:gd name="T12" fmla="*/ 4 w 314"/>
                <a:gd name="T13" fmla="*/ 22 h 215"/>
                <a:gd name="T14" fmla="*/ 4 w 314"/>
                <a:gd name="T15" fmla="*/ 22 h 215"/>
                <a:gd name="T16" fmla="*/ 4 w 314"/>
                <a:gd name="T17" fmla="*/ 24 h 215"/>
                <a:gd name="T18" fmla="*/ 4 w 314"/>
                <a:gd name="T19" fmla="*/ 26 h 215"/>
                <a:gd name="T20" fmla="*/ 4 w 314"/>
                <a:gd name="T21" fmla="*/ 24 h 215"/>
                <a:gd name="T22" fmla="*/ 7 w 314"/>
                <a:gd name="T23" fmla="*/ 22 h 215"/>
                <a:gd name="T24" fmla="*/ 5 w 314"/>
                <a:gd name="T25" fmla="*/ 10 h 215"/>
                <a:gd name="T26" fmla="*/ 5 w 314"/>
                <a:gd name="T27" fmla="*/ 7 h 215"/>
                <a:gd name="T28" fmla="*/ 5 w 314"/>
                <a:gd name="T29" fmla="*/ 7 h 215"/>
                <a:gd name="T30" fmla="*/ 4 w 314"/>
                <a:gd name="T31" fmla="*/ 0 h 215"/>
                <a:gd name="T32" fmla="*/ 4 w 314"/>
                <a:gd name="T33" fmla="*/ 7 h 215"/>
                <a:gd name="T34" fmla="*/ 4 w 314"/>
                <a:gd name="T35" fmla="*/ 7 h 215"/>
                <a:gd name="T36" fmla="*/ 4 w 314"/>
                <a:gd name="T37" fmla="*/ 7 h 215"/>
                <a:gd name="T38" fmla="*/ 4 w 314"/>
                <a:gd name="T39" fmla="*/ 10 h 215"/>
                <a:gd name="T40" fmla="*/ 4 w 314"/>
                <a:gd name="T41" fmla="*/ 13 h 215"/>
                <a:gd name="T42" fmla="*/ 4 w 314"/>
                <a:gd name="T43" fmla="*/ 15 h 215"/>
                <a:gd name="T44" fmla="*/ 0 w 314"/>
                <a:gd name="T45" fmla="*/ 20 h 215"/>
                <a:gd name="T46" fmla="*/ 0 w 314"/>
                <a:gd name="T47" fmla="*/ 24 h 2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4"/>
                <a:gd name="T73" fmla="*/ 0 h 215"/>
                <a:gd name="T74" fmla="*/ 314 w 314"/>
                <a:gd name="T75" fmla="*/ 215 h 2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4" h="215">
                  <a:moveTo>
                    <a:pt x="0" y="171"/>
                  </a:moveTo>
                  <a:lnTo>
                    <a:pt x="30" y="215"/>
                  </a:lnTo>
                  <a:lnTo>
                    <a:pt x="42" y="201"/>
                  </a:lnTo>
                  <a:lnTo>
                    <a:pt x="55" y="201"/>
                  </a:lnTo>
                  <a:lnTo>
                    <a:pt x="71" y="201"/>
                  </a:lnTo>
                  <a:lnTo>
                    <a:pt x="101" y="201"/>
                  </a:lnTo>
                  <a:lnTo>
                    <a:pt x="115" y="153"/>
                  </a:lnTo>
                  <a:lnTo>
                    <a:pt x="130" y="153"/>
                  </a:lnTo>
                  <a:lnTo>
                    <a:pt x="142" y="171"/>
                  </a:lnTo>
                  <a:lnTo>
                    <a:pt x="186" y="182"/>
                  </a:lnTo>
                  <a:lnTo>
                    <a:pt x="201" y="171"/>
                  </a:lnTo>
                  <a:lnTo>
                    <a:pt x="314" y="153"/>
                  </a:lnTo>
                  <a:lnTo>
                    <a:pt x="241" y="71"/>
                  </a:lnTo>
                  <a:lnTo>
                    <a:pt x="215" y="59"/>
                  </a:lnTo>
                  <a:lnTo>
                    <a:pt x="215" y="30"/>
                  </a:lnTo>
                  <a:lnTo>
                    <a:pt x="186" y="0"/>
                  </a:lnTo>
                  <a:lnTo>
                    <a:pt x="170" y="15"/>
                  </a:lnTo>
                  <a:lnTo>
                    <a:pt x="142" y="42"/>
                  </a:lnTo>
                  <a:lnTo>
                    <a:pt x="101" y="59"/>
                  </a:lnTo>
                  <a:lnTo>
                    <a:pt x="101" y="71"/>
                  </a:lnTo>
                  <a:lnTo>
                    <a:pt x="82" y="86"/>
                  </a:lnTo>
                  <a:lnTo>
                    <a:pt x="15" y="98"/>
                  </a:lnTo>
                  <a:lnTo>
                    <a:pt x="0" y="142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67" name="Freeform 6"/>
            <p:cNvSpPr>
              <a:spLocks/>
            </p:cNvSpPr>
            <p:nvPr/>
          </p:nvSpPr>
          <p:spPr bwMode="auto">
            <a:xfrm>
              <a:off x="3098" y="2280"/>
              <a:ext cx="154" cy="292"/>
            </a:xfrm>
            <a:custGeom>
              <a:avLst/>
              <a:gdLst>
                <a:gd name="T0" fmla="*/ 4 w 174"/>
                <a:gd name="T1" fmla="*/ 0 h 311"/>
                <a:gd name="T2" fmla="*/ 4 w 174"/>
                <a:gd name="T3" fmla="*/ 8 h 311"/>
                <a:gd name="T4" fmla="*/ 4 w 174"/>
                <a:gd name="T5" fmla="*/ 8 h 311"/>
                <a:gd name="T6" fmla="*/ 4 w 174"/>
                <a:gd name="T7" fmla="*/ 15 h 311"/>
                <a:gd name="T8" fmla="*/ 4 w 174"/>
                <a:gd name="T9" fmla="*/ 15 h 311"/>
                <a:gd name="T10" fmla="*/ 4 w 174"/>
                <a:gd name="T11" fmla="*/ 17 h 311"/>
                <a:gd name="T12" fmla="*/ 4 w 174"/>
                <a:gd name="T13" fmla="*/ 19 h 311"/>
                <a:gd name="T14" fmla="*/ 4 w 174"/>
                <a:gd name="T15" fmla="*/ 25 h 311"/>
                <a:gd name="T16" fmla="*/ 4 w 174"/>
                <a:gd name="T17" fmla="*/ 33 h 311"/>
                <a:gd name="T18" fmla="*/ 4 w 174"/>
                <a:gd name="T19" fmla="*/ 37 h 311"/>
                <a:gd name="T20" fmla="*/ 5 w 174"/>
                <a:gd name="T21" fmla="*/ 43 h 311"/>
                <a:gd name="T22" fmla="*/ 5 w 174"/>
                <a:gd name="T23" fmla="*/ 51 h 311"/>
                <a:gd name="T24" fmla="*/ 4 w 174"/>
                <a:gd name="T25" fmla="*/ 48 h 311"/>
                <a:gd name="T26" fmla="*/ 4 w 174"/>
                <a:gd name="T27" fmla="*/ 48 h 311"/>
                <a:gd name="T28" fmla="*/ 4 w 174"/>
                <a:gd name="T29" fmla="*/ 48 h 311"/>
                <a:gd name="T30" fmla="*/ 4 w 174"/>
                <a:gd name="T31" fmla="*/ 43 h 311"/>
                <a:gd name="T32" fmla="*/ 4 w 174"/>
                <a:gd name="T33" fmla="*/ 38 h 311"/>
                <a:gd name="T34" fmla="*/ 0 w 174"/>
                <a:gd name="T35" fmla="*/ 38 h 311"/>
                <a:gd name="T36" fmla="*/ 0 w 174"/>
                <a:gd name="T37" fmla="*/ 37 h 311"/>
                <a:gd name="T38" fmla="*/ 4 w 174"/>
                <a:gd name="T39" fmla="*/ 27 h 311"/>
                <a:gd name="T40" fmla="*/ 4 w 174"/>
                <a:gd name="T41" fmla="*/ 27 h 311"/>
                <a:gd name="T42" fmla="*/ 4 w 174"/>
                <a:gd name="T43" fmla="*/ 31 h 311"/>
                <a:gd name="T44" fmla="*/ 4 w 174"/>
                <a:gd name="T45" fmla="*/ 27 h 311"/>
                <a:gd name="T46" fmla="*/ 4 w 174"/>
                <a:gd name="T47" fmla="*/ 21 h 311"/>
                <a:gd name="T48" fmla="*/ 4 w 174"/>
                <a:gd name="T49" fmla="*/ 19 h 311"/>
                <a:gd name="T50" fmla="*/ 4 w 174"/>
                <a:gd name="T51" fmla="*/ 8 h 311"/>
                <a:gd name="T52" fmla="*/ 4 w 174"/>
                <a:gd name="T53" fmla="*/ 8 h 311"/>
                <a:gd name="T54" fmla="*/ 4 w 174"/>
                <a:gd name="T55" fmla="*/ 8 h 311"/>
                <a:gd name="T56" fmla="*/ 4 w 174"/>
                <a:gd name="T57" fmla="*/ 0 h 3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311"/>
                <a:gd name="T89" fmla="*/ 174 w 174"/>
                <a:gd name="T90" fmla="*/ 311 h 3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311">
                  <a:moveTo>
                    <a:pt x="126" y="0"/>
                  </a:moveTo>
                  <a:lnTo>
                    <a:pt x="142" y="15"/>
                  </a:lnTo>
                  <a:lnTo>
                    <a:pt x="142" y="56"/>
                  </a:lnTo>
                  <a:lnTo>
                    <a:pt x="157" y="86"/>
                  </a:lnTo>
                  <a:lnTo>
                    <a:pt x="126" y="86"/>
                  </a:lnTo>
                  <a:lnTo>
                    <a:pt x="126" y="98"/>
                  </a:lnTo>
                  <a:lnTo>
                    <a:pt x="142" y="115"/>
                  </a:lnTo>
                  <a:lnTo>
                    <a:pt x="157" y="156"/>
                  </a:lnTo>
                  <a:lnTo>
                    <a:pt x="142" y="198"/>
                  </a:lnTo>
                  <a:lnTo>
                    <a:pt x="142" y="227"/>
                  </a:lnTo>
                  <a:lnTo>
                    <a:pt x="174" y="271"/>
                  </a:lnTo>
                  <a:lnTo>
                    <a:pt x="174" y="311"/>
                  </a:lnTo>
                  <a:lnTo>
                    <a:pt x="113" y="298"/>
                  </a:lnTo>
                  <a:lnTo>
                    <a:pt x="59" y="298"/>
                  </a:lnTo>
                  <a:lnTo>
                    <a:pt x="26" y="298"/>
                  </a:lnTo>
                  <a:lnTo>
                    <a:pt x="26" y="271"/>
                  </a:lnTo>
                  <a:lnTo>
                    <a:pt x="15" y="238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26" y="171"/>
                  </a:lnTo>
                  <a:lnTo>
                    <a:pt x="42" y="171"/>
                  </a:lnTo>
                  <a:lnTo>
                    <a:pt x="59" y="186"/>
                  </a:lnTo>
                  <a:lnTo>
                    <a:pt x="74" y="171"/>
                  </a:lnTo>
                  <a:lnTo>
                    <a:pt x="86" y="127"/>
                  </a:lnTo>
                  <a:lnTo>
                    <a:pt x="97" y="115"/>
                  </a:lnTo>
                  <a:lnTo>
                    <a:pt x="113" y="56"/>
                  </a:lnTo>
                  <a:lnTo>
                    <a:pt x="126" y="42"/>
                  </a:lnTo>
                  <a:lnTo>
                    <a:pt x="126" y="1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68" name="Freeform 7"/>
            <p:cNvSpPr>
              <a:spLocks/>
            </p:cNvSpPr>
            <p:nvPr/>
          </p:nvSpPr>
          <p:spPr bwMode="auto">
            <a:xfrm>
              <a:off x="3199" y="2030"/>
              <a:ext cx="211" cy="394"/>
            </a:xfrm>
            <a:custGeom>
              <a:avLst/>
              <a:gdLst>
                <a:gd name="T0" fmla="*/ 3 w 242"/>
                <a:gd name="T1" fmla="*/ 7 h 423"/>
                <a:gd name="T2" fmla="*/ 3 w 242"/>
                <a:gd name="T3" fmla="*/ 0 h 423"/>
                <a:gd name="T4" fmla="*/ 3 w 242"/>
                <a:gd name="T5" fmla="*/ 0 h 423"/>
                <a:gd name="T6" fmla="*/ 4 w 242"/>
                <a:gd name="T7" fmla="*/ 12 h 423"/>
                <a:gd name="T8" fmla="*/ 4 w 242"/>
                <a:gd name="T9" fmla="*/ 23 h 423"/>
                <a:gd name="T10" fmla="*/ 4 w 242"/>
                <a:gd name="T11" fmla="*/ 24 h 423"/>
                <a:gd name="T12" fmla="*/ 4 w 242"/>
                <a:gd name="T13" fmla="*/ 24 h 423"/>
                <a:gd name="T14" fmla="*/ 3 w 242"/>
                <a:gd name="T15" fmla="*/ 34 h 423"/>
                <a:gd name="T16" fmla="*/ 4 w 242"/>
                <a:gd name="T17" fmla="*/ 40 h 423"/>
                <a:gd name="T18" fmla="*/ 3 w 242"/>
                <a:gd name="T19" fmla="*/ 41 h 423"/>
                <a:gd name="T20" fmla="*/ 3 w 242"/>
                <a:gd name="T21" fmla="*/ 43 h 423"/>
                <a:gd name="T22" fmla="*/ 3 w 242"/>
                <a:gd name="T23" fmla="*/ 46 h 423"/>
                <a:gd name="T24" fmla="*/ 3 w 242"/>
                <a:gd name="T25" fmla="*/ 49 h 423"/>
                <a:gd name="T26" fmla="*/ 3 w 242"/>
                <a:gd name="T27" fmla="*/ 50 h 423"/>
                <a:gd name="T28" fmla="*/ 3 w 242"/>
                <a:gd name="T29" fmla="*/ 53 h 423"/>
                <a:gd name="T30" fmla="*/ 3 w 242"/>
                <a:gd name="T31" fmla="*/ 54 h 423"/>
                <a:gd name="T32" fmla="*/ 3 w 242"/>
                <a:gd name="T33" fmla="*/ 49 h 423"/>
                <a:gd name="T34" fmla="*/ 3 w 242"/>
                <a:gd name="T35" fmla="*/ 46 h 423"/>
                <a:gd name="T36" fmla="*/ 3 w 242"/>
                <a:gd name="T37" fmla="*/ 45 h 423"/>
                <a:gd name="T38" fmla="*/ 3 w 242"/>
                <a:gd name="T39" fmla="*/ 45 h 423"/>
                <a:gd name="T40" fmla="*/ 3 w 242"/>
                <a:gd name="T41" fmla="*/ 41 h 423"/>
                <a:gd name="T42" fmla="*/ 3 w 242"/>
                <a:gd name="T43" fmla="*/ 35 h 423"/>
                <a:gd name="T44" fmla="*/ 3 w 242"/>
                <a:gd name="T45" fmla="*/ 34 h 423"/>
                <a:gd name="T46" fmla="*/ 0 w 242"/>
                <a:gd name="T47" fmla="*/ 32 h 423"/>
                <a:gd name="T48" fmla="*/ 0 w 242"/>
                <a:gd name="T49" fmla="*/ 30 h 423"/>
                <a:gd name="T50" fmla="*/ 3 w 242"/>
                <a:gd name="T51" fmla="*/ 19 h 423"/>
                <a:gd name="T52" fmla="*/ 3 w 242"/>
                <a:gd name="T53" fmla="*/ 8 h 423"/>
                <a:gd name="T54" fmla="*/ 3 w 242"/>
                <a:gd name="T55" fmla="*/ 8 h 423"/>
                <a:gd name="T56" fmla="*/ 3 w 242"/>
                <a:gd name="T57" fmla="*/ 7 h 4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2"/>
                <a:gd name="T88" fmla="*/ 0 h 423"/>
                <a:gd name="T89" fmla="*/ 242 w 242"/>
                <a:gd name="T90" fmla="*/ 423 h 4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2" h="423">
                  <a:moveTo>
                    <a:pt x="27" y="39"/>
                  </a:moveTo>
                  <a:lnTo>
                    <a:pt x="27" y="0"/>
                  </a:lnTo>
                  <a:lnTo>
                    <a:pt x="71" y="0"/>
                  </a:lnTo>
                  <a:lnTo>
                    <a:pt x="242" y="94"/>
                  </a:lnTo>
                  <a:lnTo>
                    <a:pt x="242" y="183"/>
                  </a:lnTo>
                  <a:lnTo>
                    <a:pt x="242" y="194"/>
                  </a:lnTo>
                  <a:lnTo>
                    <a:pt x="228" y="194"/>
                  </a:lnTo>
                  <a:lnTo>
                    <a:pt x="198" y="267"/>
                  </a:lnTo>
                  <a:lnTo>
                    <a:pt x="228" y="309"/>
                  </a:lnTo>
                  <a:lnTo>
                    <a:pt x="213" y="323"/>
                  </a:lnTo>
                  <a:lnTo>
                    <a:pt x="198" y="338"/>
                  </a:lnTo>
                  <a:lnTo>
                    <a:pt x="169" y="365"/>
                  </a:lnTo>
                  <a:lnTo>
                    <a:pt x="130" y="382"/>
                  </a:lnTo>
                  <a:lnTo>
                    <a:pt x="130" y="394"/>
                  </a:lnTo>
                  <a:lnTo>
                    <a:pt x="109" y="409"/>
                  </a:lnTo>
                  <a:lnTo>
                    <a:pt x="42" y="423"/>
                  </a:lnTo>
                  <a:lnTo>
                    <a:pt x="27" y="382"/>
                  </a:lnTo>
                  <a:lnTo>
                    <a:pt x="11" y="365"/>
                  </a:lnTo>
                  <a:lnTo>
                    <a:pt x="11" y="353"/>
                  </a:lnTo>
                  <a:lnTo>
                    <a:pt x="42" y="353"/>
                  </a:lnTo>
                  <a:lnTo>
                    <a:pt x="27" y="323"/>
                  </a:lnTo>
                  <a:lnTo>
                    <a:pt x="27" y="282"/>
                  </a:lnTo>
                  <a:lnTo>
                    <a:pt x="11" y="267"/>
                  </a:lnTo>
                  <a:lnTo>
                    <a:pt x="0" y="254"/>
                  </a:lnTo>
                  <a:lnTo>
                    <a:pt x="0" y="238"/>
                  </a:lnTo>
                  <a:lnTo>
                    <a:pt x="42" y="154"/>
                  </a:lnTo>
                  <a:lnTo>
                    <a:pt x="57" y="71"/>
                  </a:lnTo>
                  <a:lnTo>
                    <a:pt x="42" y="71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69" name="Freeform 8"/>
            <p:cNvSpPr>
              <a:spLocks/>
            </p:cNvSpPr>
            <p:nvPr/>
          </p:nvSpPr>
          <p:spPr bwMode="auto">
            <a:xfrm>
              <a:off x="3412" y="750"/>
              <a:ext cx="2550" cy="828"/>
            </a:xfrm>
            <a:custGeom>
              <a:avLst/>
              <a:gdLst>
                <a:gd name="T0" fmla="*/ 16 w 2926"/>
                <a:gd name="T1" fmla="*/ 17 h 885"/>
                <a:gd name="T2" fmla="*/ 17 w 2926"/>
                <a:gd name="T3" fmla="*/ 7 h 885"/>
                <a:gd name="T4" fmla="*/ 22 w 2926"/>
                <a:gd name="T5" fmla="*/ 7 h 885"/>
                <a:gd name="T6" fmla="*/ 24 w 2926"/>
                <a:gd name="T7" fmla="*/ 10 h 885"/>
                <a:gd name="T8" fmla="*/ 27 w 2926"/>
                <a:gd name="T9" fmla="*/ 13 h 885"/>
                <a:gd name="T10" fmla="*/ 31 w 2926"/>
                <a:gd name="T11" fmla="*/ 17 h 885"/>
                <a:gd name="T12" fmla="*/ 35 w 2926"/>
                <a:gd name="T13" fmla="*/ 19 h 885"/>
                <a:gd name="T14" fmla="*/ 42 w 2926"/>
                <a:gd name="T15" fmla="*/ 22 h 885"/>
                <a:gd name="T16" fmla="*/ 44 w 2926"/>
                <a:gd name="T17" fmla="*/ 24 h 885"/>
                <a:gd name="T18" fmla="*/ 52 w 2926"/>
                <a:gd name="T19" fmla="*/ 34 h 885"/>
                <a:gd name="T20" fmla="*/ 53 w 2926"/>
                <a:gd name="T21" fmla="*/ 39 h 885"/>
                <a:gd name="T22" fmla="*/ 51 w 2926"/>
                <a:gd name="T23" fmla="*/ 42 h 885"/>
                <a:gd name="T24" fmla="*/ 51 w 2926"/>
                <a:gd name="T25" fmla="*/ 55 h 885"/>
                <a:gd name="T26" fmla="*/ 49 w 2926"/>
                <a:gd name="T27" fmla="*/ 57 h 885"/>
                <a:gd name="T28" fmla="*/ 49 w 2926"/>
                <a:gd name="T29" fmla="*/ 67 h 885"/>
                <a:gd name="T30" fmla="*/ 51 w 2926"/>
                <a:gd name="T31" fmla="*/ 82 h 885"/>
                <a:gd name="T32" fmla="*/ 47 w 2926"/>
                <a:gd name="T33" fmla="*/ 65 h 885"/>
                <a:gd name="T34" fmla="*/ 47 w 2926"/>
                <a:gd name="T35" fmla="*/ 48 h 885"/>
                <a:gd name="T36" fmla="*/ 44 w 2926"/>
                <a:gd name="T37" fmla="*/ 57 h 885"/>
                <a:gd name="T38" fmla="*/ 44 w 2926"/>
                <a:gd name="T39" fmla="*/ 59 h 885"/>
                <a:gd name="T40" fmla="*/ 42 w 2926"/>
                <a:gd name="T41" fmla="*/ 80 h 885"/>
                <a:gd name="T42" fmla="*/ 43 w 2926"/>
                <a:gd name="T43" fmla="*/ 82 h 885"/>
                <a:gd name="T44" fmla="*/ 44 w 2926"/>
                <a:gd name="T45" fmla="*/ 122 h 885"/>
                <a:gd name="T46" fmla="*/ 43 w 2926"/>
                <a:gd name="T47" fmla="*/ 114 h 885"/>
                <a:gd name="T48" fmla="*/ 41 w 2926"/>
                <a:gd name="T49" fmla="*/ 100 h 885"/>
                <a:gd name="T50" fmla="*/ 36 w 2926"/>
                <a:gd name="T51" fmla="*/ 82 h 885"/>
                <a:gd name="T52" fmla="*/ 35 w 2926"/>
                <a:gd name="T53" fmla="*/ 94 h 885"/>
                <a:gd name="T54" fmla="*/ 29 w 2926"/>
                <a:gd name="T55" fmla="*/ 88 h 885"/>
                <a:gd name="T56" fmla="*/ 26 w 2926"/>
                <a:gd name="T57" fmla="*/ 94 h 885"/>
                <a:gd name="T58" fmla="*/ 24 w 2926"/>
                <a:gd name="T59" fmla="*/ 95 h 885"/>
                <a:gd name="T60" fmla="*/ 19 w 2926"/>
                <a:gd name="T61" fmla="*/ 82 h 885"/>
                <a:gd name="T62" fmla="*/ 17 w 2926"/>
                <a:gd name="T63" fmla="*/ 78 h 885"/>
                <a:gd name="T64" fmla="*/ 15 w 2926"/>
                <a:gd name="T65" fmla="*/ 77 h 885"/>
                <a:gd name="T66" fmla="*/ 13 w 2926"/>
                <a:gd name="T67" fmla="*/ 83 h 885"/>
                <a:gd name="T68" fmla="*/ 12 w 2926"/>
                <a:gd name="T69" fmla="*/ 91 h 885"/>
                <a:gd name="T70" fmla="*/ 10 w 2926"/>
                <a:gd name="T71" fmla="*/ 88 h 885"/>
                <a:gd name="T72" fmla="*/ 9 w 2926"/>
                <a:gd name="T73" fmla="*/ 94 h 885"/>
                <a:gd name="T74" fmla="*/ 9 w 2926"/>
                <a:gd name="T75" fmla="*/ 108 h 885"/>
                <a:gd name="T76" fmla="*/ 10 w 2926"/>
                <a:gd name="T77" fmla="*/ 125 h 885"/>
                <a:gd name="T78" fmla="*/ 7 w 2926"/>
                <a:gd name="T79" fmla="*/ 120 h 885"/>
                <a:gd name="T80" fmla="*/ 5 w 2926"/>
                <a:gd name="T81" fmla="*/ 108 h 885"/>
                <a:gd name="T82" fmla="*/ 6 w 2926"/>
                <a:gd name="T83" fmla="*/ 102 h 885"/>
                <a:gd name="T84" fmla="*/ 3 w 2926"/>
                <a:gd name="T85" fmla="*/ 94 h 885"/>
                <a:gd name="T86" fmla="*/ 3 w 2926"/>
                <a:gd name="T87" fmla="*/ 82 h 885"/>
                <a:gd name="T88" fmla="*/ 3 w 2926"/>
                <a:gd name="T89" fmla="*/ 70 h 885"/>
                <a:gd name="T90" fmla="*/ 3 w 2926"/>
                <a:gd name="T91" fmla="*/ 57 h 885"/>
                <a:gd name="T92" fmla="*/ 3 w 2926"/>
                <a:gd name="T93" fmla="*/ 39 h 885"/>
                <a:gd name="T94" fmla="*/ 3 w 2926"/>
                <a:gd name="T95" fmla="*/ 27 h 885"/>
                <a:gd name="T96" fmla="*/ 3 w 2926"/>
                <a:gd name="T97" fmla="*/ 34 h 885"/>
                <a:gd name="T98" fmla="*/ 3 w 2926"/>
                <a:gd name="T99" fmla="*/ 42 h 885"/>
                <a:gd name="T100" fmla="*/ 5 w 2926"/>
                <a:gd name="T101" fmla="*/ 34 h 885"/>
                <a:gd name="T102" fmla="*/ 6 w 2926"/>
                <a:gd name="T103" fmla="*/ 30 h 885"/>
                <a:gd name="T104" fmla="*/ 9 w 2926"/>
                <a:gd name="T105" fmla="*/ 29 h 885"/>
                <a:gd name="T106" fmla="*/ 10 w 2926"/>
                <a:gd name="T107" fmla="*/ 27 h 885"/>
                <a:gd name="T108" fmla="*/ 12 w 2926"/>
                <a:gd name="T109" fmla="*/ 21 h 885"/>
                <a:gd name="T110" fmla="*/ 14 w 2926"/>
                <a:gd name="T111" fmla="*/ 19 h 885"/>
                <a:gd name="T112" fmla="*/ 15 w 2926"/>
                <a:gd name="T113" fmla="*/ 34 h 885"/>
                <a:gd name="T114" fmla="*/ 14 w 2926"/>
                <a:gd name="T115" fmla="*/ 21 h 8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26"/>
                <a:gd name="T175" fmla="*/ 0 h 885"/>
                <a:gd name="T176" fmla="*/ 2926 w 2926"/>
                <a:gd name="T177" fmla="*/ 885 h 8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26" h="885">
                  <a:moveTo>
                    <a:pt x="773" y="98"/>
                  </a:moveTo>
                  <a:lnTo>
                    <a:pt x="789" y="131"/>
                  </a:lnTo>
                  <a:lnTo>
                    <a:pt x="841" y="146"/>
                  </a:lnTo>
                  <a:lnTo>
                    <a:pt x="789" y="115"/>
                  </a:lnTo>
                  <a:lnTo>
                    <a:pt x="800" y="98"/>
                  </a:lnTo>
                  <a:lnTo>
                    <a:pt x="889" y="115"/>
                  </a:lnTo>
                  <a:lnTo>
                    <a:pt x="900" y="115"/>
                  </a:lnTo>
                  <a:lnTo>
                    <a:pt x="862" y="98"/>
                  </a:lnTo>
                  <a:lnTo>
                    <a:pt x="841" y="86"/>
                  </a:lnTo>
                  <a:lnTo>
                    <a:pt x="940" y="71"/>
                  </a:lnTo>
                  <a:lnTo>
                    <a:pt x="917" y="60"/>
                  </a:lnTo>
                  <a:lnTo>
                    <a:pt x="940" y="46"/>
                  </a:lnTo>
                  <a:lnTo>
                    <a:pt x="1000" y="31"/>
                  </a:lnTo>
                  <a:lnTo>
                    <a:pt x="1100" y="31"/>
                  </a:lnTo>
                  <a:lnTo>
                    <a:pt x="1100" y="15"/>
                  </a:lnTo>
                  <a:lnTo>
                    <a:pt x="1132" y="0"/>
                  </a:lnTo>
                  <a:lnTo>
                    <a:pt x="1173" y="0"/>
                  </a:lnTo>
                  <a:lnTo>
                    <a:pt x="1200" y="15"/>
                  </a:lnTo>
                  <a:lnTo>
                    <a:pt x="1273" y="15"/>
                  </a:lnTo>
                  <a:lnTo>
                    <a:pt x="1332" y="31"/>
                  </a:lnTo>
                  <a:lnTo>
                    <a:pt x="1344" y="46"/>
                  </a:lnTo>
                  <a:lnTo>
                    <a:pt x="1273" y="86"/>
                  </a:lnTo>
                  <a:lnTo>
                    <a:pt x="1332" y="86"/>
                  </a:lnTo>
                  <a:lnTo>
                    <a:pt x="1321" y="71"/>
                  </a:lnTo>
                  <a:lnTo>
                    <a:pt x="1372" y="71"/>
                  </a:lnTo>
                  <a:lnTo>
                    <a:pt x="1332" y="60"/>
                  </a:lnTo>
                  <a:lnTo>
                    <a:pt x="1359" y="60"/>
                  </a:lnTo>
                  <a:lnTo>
                    <a:pt x="1388" y="86"/>
                  </a:lnTo>
                  <a:lnTo>
                    <a:pt x="1459" y="86"/>
                  </a:lnTo>
                  <a:lnTo>
                    <a:pt x="1472" y="86"/>
                  </a:lnTo>
                  <a:lnTo>
                    <a:pt x="1503" y="86"/>
                  </a:lnTo>
                  <a:lnTo>
                    <a:pt x="1559" y="86"/>
                  </a:lnTo>
                  <a:lnTo>
                    <a:pt x="1532" y="71"/>
                  </a:lnTo>
                  <a:lnTo>
                    <a:pt x="1632" y="86"/>
                  </a:lnTo>
                  <a:lnTo>
                    <a:pt x="1676" y="98"/>
                  </a:lnTo>
                  <a:lnTo>
                    <a:pt x="1676" y="115"/>
                  </a:lnTo>
                  <a:lnTo>
                    <a:pt x="1747" y="146"/>
                  </a:lnTo>
                  <a:lnTo>
                    <a:pt x="1747" y="131"/>
                  </a:lnTo>
                  <a:lnTo>
                    <a:pt x="1731" y="115"/>
                  </a:lnTo>
                  <a:lnTo>
                    <a:pt x="1791" y="131"/>
                  </a:lnTo>
                  <a:lnTo>
                    <a:pt x="1803" y="115"/>
                  </a:lnTo>
                  <a:lnTo>
                    <a:pt x="1875" y="131"/>
                  </a:lnTo>
                  <a:lnTo>
                    <a:pt x="1851" y="115"/>
                  </a:lnTo>
                  <a:lnTo>
                    <a:pt x="1851" y="98"/>
                  </a:lnTo>
                  <a:lnTo>
                    <a:pt x="2023" y="115"/>
                  </a:lnTo>
                  <a:lnTo>
                    <a:pt x="2102" y="146"/>
                  </a:lnTo>
                  <a:lnTo>
                    <a:pt x="2206" y="146"/>
                  </a:lnTo>
                  <a:lnTo>
                    <a:pt x="2246" y="159"/>
                  </a:lnTo>
                  <a:lnTo>
                    <a:pt x="2294" y="171"/>
                  </a:lnTo>
                  <a:lnTo>
                    <a:pt x="2405" y="171"/>
                  </a:lnTo>
                  <a:lnTo>
                    <a:pt x="2405" y="159"/>
                  </a:lnTo>
                  <a:lnTo>
                    <a:pt x="2434" y="159"/>
                  </a:lnTo>
                  <a:lnTo>
                    <a:pt x="2434" y="171"/>
                  </a:lnTo>
                  <a:lnTo>
                    <a:pt x="2423" y="171"/>
                  </a:lnTo>
                  <a:lnTo>
                    <a:pt x="2461" y="186"/>
                  </a:lnTo>
                  <a:lnTo>
                    <a:pt x="2478" y="186"/>
                  </a:lnTo>
                  <a:lnTo>
                    <a:pt x="2434" y="159"/>
                  </a:lnTo>
                  <a:lnTo>
                    <a:pt x="2546" y="159"/>
                  </a:lnTo>
                  <a:lnTo>
                    <a:pt x="2634" y="186"/>
                  </a:lnTo>
                  <a:lnTo>
                    <a:pt x="2805" y="230"/>
                  </a:lnTo>
                  <a:lnTo>
                    <a:pt x="2849" y="230"/>
                  </a:lnTo>
                  <a:lnTo>
                    <a:pt x="2926" y="242"/>
                  </a:lnTo>
                  <a:lnTo>
                    <a:pt x="2926" y="257"/>
                  </a:lnTo>
                  <a:lnTo>
                    <a:pt x="2893" y="257"/>
                  </a:lnTo>
                  <a:lnTo>
                    <a:pt x="2926" y="286"/>
                  </a:lnTo>
                  <a:lnTo>
                    <a:pt x="2837" y="271"/>
                  </a:lnTo>
                  <a:lnTo>
                    <a:pt x="2778" y="257"/>
                  </a:lnTo>
                  <a:lnTo>
                    <a:pt x="2749" y="242"/>
                  </a:lnTo>
                  <a:lnTo>
                    <a:pt x="2738" y="257"/>
                  </a:lnTo>
                  <a:lnTo>
                    <a:pt x="2764" y="257"/>
                  </a:lnTo>
                  <a:lnTo>
                    <a:pt x="2764" y="271"/>
                  </a:lnTo>
                  <a:lnTo>
                    <a:pt x="2764" y="286"/>
                  </a:lnTo>
                  <a:lnTo>
                    <a:pt x="2738" y="286"/>
                  </a:lnTo>
                  <a:lnTo>
                    <a:pt x="2837" y="330"/>
                  </a:lnTo>
                  <a:lnTo>
                    <a:pt x="2837" y="342"/>
                  </a:lnTo>
                  <a:lnTo>
                    <a:pt x="2793" y="330"/>
                  </a:lnTo>
                  <a:lnTo>
                    <a:pt x="2778" y="342"/>
                  </a:lnTo>
                  <a:lnTo>
                    <a:pt x="2738" y="382"/>
                  </a:lnTo>
                  <a:lnTo>
                    <a:pt x="2749" y="397"/>
                  </a:lnTo>
                  <a:lnTo>
                    <a:pt x="2693" y="382"/>
                  </a:lnTo>
                  <a:lnTo>
                    <a:pt x="2678" y="382"/>
                  </a:lnTo>
                  <a:lnTo>
                    <a:pt x="2678" y="397"/>
                  </a:lnTo>
                  <a:lnTo>
                    <a:pt x="2649" y="382"/>
                  </a:lnTo>
                  <a:lnTo>
                    <a:pt x="2634" y="397"/>
                  </a:lnTo>
                  <a:lnTo>
                    <a:pt x="2620" y="397"/>
                  </a:lnTo>
                  <a:lnTo>
                    <a:pt x="2634" y="413"/>
                  </a:lnTo>
                  <a:lnTo>
                    <a:pt x="2634" y="442"/>
                  </a:lnTo>
                  <a:lnTo>
                    <a:pt x="2649" y="453"/>
                  </a:lnTo>
                  <a:lnTo>
                    <a:pt x="2665" y="453"/>
                  </a:lnTo>
                  <a:lnTo>
                    <a:pt x="2678" y="470"/>
                  </a:lnTo>
                  <a:lnTo>
                    <a:pt x="2705" y="482"/>
                  </a:lnTo>
                  <a:lnTo>
                    <a:pt x="2693" y="501"/>
                  </a:lnTo>
                  <a:lnTo>
                    <a:pt x="2720" y="530"/>
                  </a:lnTo>
                  <a:lnTo>
                    <a:pt x="2693" y="542"/>
                  </a:lnTo>
                  <a:lnTo>
                    <a:pt x="2720" y="568"/>
                  </a:lnTo>
                  <a:lnTo>
                    <a:pt x="2705" y="568"/>
                  </a:lnTo>
                  <a:lnTo>
                    <a:pt x="2705" y="613"/>
                  </a:lnTo>
                  <a:lnTo>
                    <a:pt x="2705" y="626"/>
                  </a:lnTo>
                  <a:lnTo>
                    <a:pt x="2578" y="513"/>
                  </a:lnTo>
                  <a:lnTo>
                    <a:pt x="2546" y="470"/>
                  </a:lnTo>
                  <a:lnTo>
                    <a:pt x="2565" y="470"/>
                  </a:lnTo>
                  <a:lnTo>
                    <a:pt x="2546" y="453"/>
                  </a:lnTo>
                  <a:lnTo>
                    <a:pt x="2565" y="442"/>
                  </a:lnTo>
                  <a:lnTo>
                    <a:pt x="2578" y="382"/>
                  </a:lnTo>
                  <a:lnTo>
                    <a:pt x="2594" y="371"/>
                  </a:lnTo>
                  <a:lnTo>
                    <a:pt x="2565" y="342"/>
                  </a:lnTo>
                  <a:lnTo>
                    <a:pt x="2565" y="330"/>
                  </a:lnTo>
                  <a:lnTo>
                    <a:pt x="2534" y="330"/>
                  </a:lnTo>
                  <a:lnTo>
                    <a:pt x="2546" y="357"/>
                  </a:lnTo>
                  <a:lnTo>
                    <a:pt x="2534" y="382"/>
                  </a:lnTo>
                  <a:lnTo>
                    <a:pt x="2505" y="371"/>
                  </a:lnTo>
                  <a:lnTo>
                    <a:pt x="2505" y="357"/>
                  </a:lnTo>
                  <a:lnTo>
                    <a:pt x="2446" y="357"/>
                  </a:lnTo>
                  <a:lnTo>
                    <a:pt x="2434" y="397"/>
                  </a:lnTo>
                  <a:lnTo>
                    <a:pt x="2446" y="413"/>
                  </a:lnTo>
                  <a:lnTo>
                    <a:pt x="2478" y="413"/>
                  </a:lnTo>
                  <a:lnTo>
                    <a:pt x="2405" y="430"/>
                  </a:lnTo>
                  <a:lnTo>
                    <a:pt x="2394" y="397"/>
                  </a:lnTo>
                  <a:lnTo>
                    <a:pt x="2346" y="397"/>
                  </a:lnTo>
                  <a:lnTo>
                    <a:pt x="2346" y="413"/>
                  </a:lnTo>
                  <a:lnTo>
                    <a:pt x="2246" y="413"/>
                  </a:lnTo>
                  <a:lnTo>
                    <a:pt x="2223" y="413"/>
                  </a:lnTo>
                  <a:lnTo>
                    <a:pt x="2206" y="501"/>
                  </a:lnTo>
                  <a:lnTo>
                    <a:pt x="2175" y="530"/>
                  </a:lnTo>
                  <a:lnTo>
                    <a:pt x="2223" y="530"/>
                  </a:lnTo>
                  <a:lnTo>
                    <a:pt x="2235" y="553"/>
                  </a:lnTo>
                  <a:lnTo>
                    <a:pt x="2235" y="542"/>
                  </a:lnTo>
                  <a:lnTo>
                    <a:pt x="2246" y="542"/>
                  </a:lnTo>
                  <a:lnTo>
                    <a:pt x="2246" y="553"/>
                  </a:lnTo>
                  <a:lnTo>
                    <a:pt x="2261" y="553"/>
                  </a:lnTo>
                  <a:lnTo>
                    <a:pt x="2275" y="542"/>
                  </a:lnTo>
                  <a:lnTo>
                    <a:pt x="2334" y="568"/>
                  </a:lnTo>
                  <a:lnTo>
                    <a:pt x="2361" y="626"/>
                  </a:lnTo>
                  <a:lnTo>
                    <a:pt x="2405" y="686"/>
                  </a:lnTo>
                  <a:lnTo>
                    <a:pt x="2405" y="764"/>
                  </a:lnTo>
                  <a:lnTo>
                    <a:pt x="2375" y="797"/>
                  </a:lnTo>
                  <a:lnTo>
                    <a:pt x="2375" y="824"/>
                  </a:lnTo>
                  <a:lnTo>
                    <a:pt x="2346" y="837"/>
                  </a:lnTo>
                  <a:lnTo>
                    <a:pt x="2323" y="824"/>
                  </a:lnTo>
                  <a:lnTo>
                    <a:pt x="2306" y="837"/>
                  </a:lnTo>
                  <a:lnTo>
                    <a:pt x="2306" y="824"/>
                  </a:lnTo>
                  <a:lnTo>
                    <a:pt x="2275" y="785"/>
                  </a:lnTo>
                  <a:lnTo>
                    <a:pt x="2294" y="764"/>
                  </a:lnTo>
                  <a:lnTo>
                    <a:pt x="2323" y="785"/>
                  </a:lnTo>
                  <a:lnTo>
                    <a:pt x="2306" y="724"/>
                  </a:lnTo>
                  <a:lnTo>
                    <a:pt x="2306" y="712"/>
                  </a:lnTo>
                  <a:lnTo>
                    <a:pt x="2294" y="686"/>
                  </a:lnTo>
                  <a:lnTo>
                    <a:pt x="2246" y="712"/>
                  </a:lnTo>
                  <a:lnTo>
                    <a:pt x="2235" y="712"/>
                  </a:lnTo>
                  <a:lnTo>
                    <a:pt x="2206" y="686"/>
                  </a:lnTo>
                  <a:lnTo>
                    <a:pt x="2162" y="664"/>
                  </a:lnTo>
                  <a:lnTo>
                    <a:pt x="2123" y="653"/>
                  </a:lnTo>
                  <a:lnTo>
                    <a:pt x="2091" y="626"/>
                  </a:lnTo>
                  <a:lnTo>
                    <a:pt x="2035" y="568"/>
                  </a:lnTo>
                  <a:lnTo>
                    <a:pt x="1975" y="553"/>
                  </a:lnTo>
                  <a:lnTo>
                    <a:pt x="1935" y="568"/>
                  </a:lnTo>
                  <a:lnTo>
                    <a:pt x="1920" y="582"/>
                  </a:lnTo>
                  <a:lnTo>
                    <a:pt x="1950" y="601"/>
                  </a:lnTo>
                  <a:lnTo>
                    <a:pt x="1935" y="613"/>
                  </a:lnTo>
                  <a:lnTo>
                    <a:pt x="1950" y="641"/>
                  </a:lnTo>
                  <a:lnTo>
                    <a:pt x="1920" y="653"/>
                  </a:lnTo>
                  <a:lnTo>
                    <a:pt x="1891" y="653"/>
                  </a:lnTo>
                  <a:lnTo>
                    <a:pt x="1851" y="641"/>
                  </a:lnTo>
                  <a:lnTo>
                    <a:pt x="1820" y="653"/>
                  </a:lnTo>
                  <a:lnTo>
                    <a:pt x="1762" y="664"/>
                  </a:lnTo>
                  <a:lnTo>
                    <a:pt x="1659" y="641"/>
                  </a:lnTo>
                  <a:lnTo>
                    <a:pt x="1603" y="641"/>
                  </a:lnTo>
                  <a:lnTo>
                    <a:pt x="1559" y="613"/>
                  </a:lnTo>
                  <a:lnTo>
                    <a:pt x="1503" y="601"/>
                  </a:lnTo>
                  <a:lnTo>
                    <a:pt x="1491" y="613"/>
                  </a:lnTo>
                  <a:lnTo>
                    <a:pt x="1503" y="626"/>
                  </a:lnTo>
                  <a:lnTo>
                    <a:pt x="1503" y="653"/>
                  </a:lnTo>
                  <a:lnTo>
                    <a:pt x="1443" y="653"/>
                  </a:lnTo>
                  <a:lnTo>
                    <a:pt x="1420" y="641"/>
                  </a:lnTo>
                  <a:lnTo>
                    <a:pt x="1372" y="626"/>
                  </a:lnTo>
                  <a:lnTo>
                    <a:pt x="1299" y="664"/>
                  </a:lnTo>
                  <a:lnTo>
                    <a:pt x="1288" y="686"/>
                  </a:lnTo>
                  <a:lnTo>
                    <a:pt x="1288" y="664"/>
                  </a:lnTo>
                  <a:lnTo>
                    <a:pt x="1273" y="653"/>
                  </a:lnTo>
                  <a:lnTo>
                    <a:pt x="1261" y="664"/>
                  </a:lnTo>
                  <a:lnTo>
                    <a:pt x="1244" y="653"/>
                  </a:lnTo>
                  <a:lnTo>
                    <a:pt x="1188" y="626"/>
                  </a:lnTo>
                  <a:lnTo>
                    <a:pt x="1144" y="626"/>
                  </a:lnTo>
                  <a:lnTo>
                    <a:pt x="1132" y="613"/>
                  </a:lnTo>
                  <a:lnTo>
                    <a:pt x="1117" y="626"/>
                  </a:lnTo>
                  <a:lnTo>
                    <a:pt x="1061" y="568"/>
                  </a:lnTo>
                  <a:lnTo>
                    <a:pt x="1017" y="542"/>
                  </a:lnTo>
                  <a:lnTo>
                    <a:pt x="1000" y="542"/>
                  </a:lnTo>
                  <a:lnTo>
                    <a:pt x="973" y="553"/>
                  </a:lnTo>
                  <a:lnTo>
                    <a:pt x="962" y="553"/>
                  </a:lnTo>
                  <a:lnTo>
                    <a:pt x="962" y="542"/>
                  </a:lnTo>
                  <a:lnTo>
                    <a:pt x="929" y="542"/>
                  </a:lnTo>
                  <a:lnTo>
                    <a:pt x="900" y="542"/>
                  </a:lnTo>
                  <a:lnTo>
                    <a:pt x="900" y="530"/>
                  </a:lnTo>
                  <a:lnTo>
                    <a:pt x="889" y="513"/>
                  </a:lnTo>
                  <a:lnTo>
                    <a:pt x="841" y="513"/>
                  </a:lnTo>
                  <a:lnTo>
                    <a:pt x="841" y="530"/>
                  </a:lnTo>
                  <a:lnTo>
                    <a:pt x="800" y="530"/>
                  </a:lnTo>
                  <a:lnTo>
                    <a:pt x="729" y="542"/>
                  </a:lnTo>
                  <a:lnTo>
                    <a:pt x="700" y="542"/>
                  </a:lnTo>
                  <a:lnTo>
                    <a:pt x="700" y="553"/>
                  </a:lnTo>
                  <a:lnTo>
                    <a:pt x="718" y="553"/>
                  </a:lnTo>
                  <a:lnTo>
                    <a:pt x="718" y="568"/>
                  </a:lnTo>
                  <a:lnTo>
                    <a:pt x="700" y="582"/>
                  </a:lnTo>
                  <a:lnTo>
                    <a:pt x="718" y="582"/>
                  </a:lnTo>
                  <a:lnTo>
                    <a:pt x="700" y="601"/>
                  </a:lnTo>
                  <a:lnTo>
                    <a:pt x="741" y="613"/>
                  </a:lnTo>
                  <a:lnTo>
                    <a:pt x="729" y="626"/>
                  </a:lnTo>
                  <a:lnTo>
                    <a:pt x="700" y="626"/>
                  </a:lnTo>
                  <a:lnTo>
                    <a:pt x="670" y="626"/>
                  </a:lnTo>
                  <a:lnTo>
                    <a:pt x="641" y="626"/>
                  </a:lnTo>
                  <a:lnTo>
                    <a:pt x="618" y="626"/>
                  </a:lnTo>
                  <a:lnTo>
                    <a:pt x="601" y="626"/>
                  </a:lnTo>
                  <a:lnTo>
                    <a:pt x="601" y="641"/>
                  </a:lnTo>
                  <a:lnTo>
                    <a:pt x="570" y="613"/>
                  </a:lnTo>
                  <a:lnTo>
                    <a:pt x="545" y="601"/>
                  </a:lnTo>
                  <a:lnTo>
                    <a:pt x="530" y="613"/>
                  </a:lnTo>
                  <a:lnTo>
                    <a:pt x="518" y="613"/>
                  </a:lnTo>
                  <a:lnTo>
                    <a:pt x="485" y="626"/>
                  </a:lnTo>
                  <a:lnTo>
                    <a:pt x="470" y="626"/>
                  </a:lnTo>
                  <a:lnTo>
                    <a:pt x="485" y="653"/>
                  </a:lnTo>
                  <a:lnTo>
                    <a:pt x="470" y="653"/>
                  </a:lnTo>
                  <a:lnTo>
                    <a:pt x="458" y="641"/>
                  </a:lnTo>
                  <a:lnTo>
                    <a:pt x="445" y="686"/>
                  </a:lnTo>
                  <a:lnTo>
                    <a:pt x="458" y="697"/>
                  </a:lnTo>
                  <a:lnTo>
                    <a:pt x="458" y="712"/>
                  </a:lnTo>
                  <a:lnTo>
                    <a:pt x="485" y="712"/>
                  </a:lnTo>
                  <a:lnTo>
                    <a:pt x="497" y="741"/>
                  </a:lnTo>
                  <a:lnTo>
                    <a:pt x="485" y="753"/>
                  </a:lnTo>
                  <a:lnTo>
                    <a:pt x="470" y="753"/>
                  </a:lnTo>
                  <a:lnTo>
                    <a:pt x="458" y="785"/>
                  </a:lnTo>
                  <a:lnTo>
                    <a:pt x="485" y="812"/>
                  </a:lnTo>
                  <a:lnTo>
                    <a:pt x="485" y="837"/>
                  </a:lnTo>
                  <a:lnTo>
                    <a:pt x="518" y="868"/>
                  </a:lnTo>
                  <a:lnTo>
                    <a:pt x="497" y="885"/>
                  </a:lnTo>
                  <a:lnTo>
                    <a:pt x="485" y="885"/>
                  </a:lnTo>
                  <a:lnTo>
                    <a:pt x="470" y="868"/>
                  </a:lnTo>
                  <a:lnTo>
                    <a:pt x="445" y="837"/>
                  </a:lnTo>
                  <a:lnTo>
                    <a:pt x="418" y="837"/>
                  </a:lnTo>
                  <a:lnTo>
                    <a:pt x="386" y="824"/>
                  </a:lnTo>
                  <a:lnTo>
                    <a:pt x="330" y="824"/>
                  </a:lnTo>
                  <a:lnTo>
                    <a:pt x="259" y="785"/>
                  </a:lnTo>
                  <a:lnTo>
                    <a:pt x="245" y="785"/>
                  </a:lnTo>
                  <a:lnTo>
                    <a:pt x="245" y="764"/>
                  </a:lnTo>
                  <a:lnTo>
                    <a:pt x="259" y="764"/>
                  </a:lnTo>
                  <a:lnTo>
                    <a:pt x="270" y="741"/>
                  </a:lnTo>
                  <a:lnTo>
                    <a:pt x="259" y="741"/>
                  </a:lnTo>
                  <a:lnTo>
                    <a:pt x="297" y="724"/>
                  </a:lnTo>
                  <a:lnTo>
                    <a:pt x="270" y="724"/>
                  </a:lnTo>
                  <a:lnTo>
                    <a:pt x="270" y="712"/>
                  </a:lnTo>
                  <a:lnTo>
                    <a:pt x="286" y="697"/>
                  </a:lnTo>
                  <a:lnTo>
                    <a:pt x="297" y="712"/>
                  </a:lnTo>
                  <a:lnTo>
                    <a:pt x="297" y="686"/>
                  </a:lnTo>
                  <a:lnTo>
                    <a:pt x="297" y="664"/>
                  </a:lnTo>
                  <a:lnTo>
                    <a:pt x="297" y="653"/>
                  </a:lnTo>
                  <a:lnTo>
                    <a:pt x="259" y="653"/>
                  </a:lnTo>
                  <a:lnTo>
                    <a:pt x="245" y="641"/>
                  </a:lnTo>
                  <a:lnTo>
                    <a:pt x="197" y="641"/>
                  </a:lnTo>
                  <a:lnTo>
                    <a:pt x="186" y="613"/>
                  </a:lnTo>
                  <a:lnTo>
                    <a:pt x="170" y="613"/>
                  </a:lnTo>
                  <a:lnTo>
                    <a:pt x="170" y="601"/>
                  </a:lnTo>
                  <a:lnTo>
                    <a:pt x="159" y="582"/>
                  </a:lnTo>
                  <a:lnTo>
                    <a:pt x="115" y="601"/>
                  </a:lnTo>
                  <a:lnTo>
                    <a:pt x="98" y="568"/>
                  </a:lnTo>
                  <a:lnTo>
                    <a:pt x="126" y="568"/>
                  </a:lnTo>
                  <a:lnTo>
                    <a:pt x="126" y="553"/>
                  </a:lnTo>
                  <a:lnTo>
                    <a:pt x="115" y="553"/>
                  </a:lnTo>
                  <a:lnTo>
                    <a:pt x="98" y="530"/>
                  </a:lnTo>
                  <a:lnTo>
                    <a:pt x="86" y="501"/>
                  </a:lnTo>
                  <a:lnTo>
                    <a:pt x="42" y="482"/>
                  </a:lnTo>
                  <a:lnTo>
                    <a:pt x="15" y="453"/>
                  </a:lnTo>
                  <a:lnTo>
                    <a:pt x="15" y="442"/>
                  </a:lnTo>
                  <a:lnTo>
                    <a:pt x="0" y="430"/>
                  </a:lnTo>
                  <a:lnTo>
                    <a:pt x="15" y="413"/>
                  </a:lnTo>
                  <a:lnTo>
                    <a:pt x="26" y="413"/>
                  </a:lnTo>
                  <a:lnTo>
                    <a:pt x="42" y="397"/>
                  </a:lnTo>
                  <a:lnTo>
                    <a:pt x="26" y="382"/>
                  </a:lnTo>
                  <a:lnTo>
                    <a:pt x="15" y="382"/>
                  </a:lnTo>
                  <a:lnTo>
                    <a:pt x="71" y="330"/>
                  </a:lnTo>
                  <a:lnTo>
                    <a:pt x="59" y="298"/>
                  </a:lnTo>
                  <a:lnTo>
                    <a:pt x="59" y="286"/>
                  </a:lnTo>
                  <a:lnTo>
                    <a:pt x="42" y="271"/>
                  </a:lnTo>
                  <a:lnTo>
                    <a:pt x="42" y="257"/>
                  </a:lnTo>
                  <a:lnTo>
                    <a:pt x="26" y="230"/>
                  </a:lnTo>
                  <a:lnTo>
                    <a:pt x="26" y="211"/>
                  </a:lnTo>
                  <a:lnTo>
                    <a:pt x="0" y="198"/>
                  </a:lnTo>
                  <a:lnTo>
                    <a:pt x="0" y="186"/>
                  </a:lnTo>
                  <a:lnTo>
                    <a:pt x="15" y="186"/>
                  </a:lnTo>
                  <a:lnTo>
                    <a:pt x="42" y="171"/>
                  </a:lnTo>
                  <a:lnTo>
                    <a:pt x="71" y="159"/>
                  </a:lnTo>
                  <a:lnTo>
                    <a:pt x="146" y="186"/>
                  </a:lnTo>
                  <a:lnTo>
                    <a:pt x="226" y="211"/>
                  </a:lnTo>
                  <a:lnTo>
                    <a:pt x="245" y="230"/>
                  </a:lnTo>
                  <a:lnTo>
                    <a:pt x="186" y="242"/>
                  </a:lnTo>
                  <a:lnTo>
                    <a:pt x="71" y="230"/>
                  </a:lnTo>
                  <a:lnTo>
                    <a:pt x="126" y="257"/>
                  </a:lnTo>
                  <a:lnTo>
                    <a:pt x="126" y="286"/>
                  </a:lnTo>
                  <a:lnTo>
                    <a:pt x="170" y="298"/>
                  </a:lnTo>
                  <a:lnTo>
                    <a:pt x="197" y="298"/>
                  </a:lnTo>
                  <a:lnTo>
                    <a:pt x="186" y="286"/>
                  </a:lnTo>
                  <a:lnTo>
                    <a:pt x="159" y="271"/>
                  </a:lnTo>
                  <a:lnTo>
                    <a:pt x="170" y="271"/>
                  </a:lnTo>
                  <a:lnTo>
                    <a:pt x="245" y="286"/>
                  </a:lnTo>
                  <a:lnTo>
                    <a:pt x="215" y="257"/>
                  </a:lnTo>
                  <a:lnTo>
                    <a:pt x="259" y="242"/>
                  </a:lnTo>
                  <a:lnTo>
                    <a:pt x="286" y="242"/>
                  </a:lnTo>
                  <a:lnTo>
                    <a:pt x="297" y="242"/>
                  </a:lnTo>
                  <a:lnTo>
                    <a:pt x="286" y="230"/>
                  </a:lnTo>
                  <a:lnTo>
                    <a:pt x="286" y="198"/>
                  </a:lnTo>
                  <a:lnTo>
                    <a:pt x="259" y="186"/>
                  </a:lnTo>
                  <a:lnTo>
                    <a:pt x="314" y="198"/>
                  </a:lnTo>
                  <a:lnTo>
                    <a:pt x="330" y="211"/>
                  </a:lnTo>
                  <a:lnTo>
                    <a:pt x="297" y="211"/>
                  </a:lnTo>
                  <a:lnTo>
                    <a:pt x="345" y="230"/>
                  </a:lnTo>
                  <a:lnTo>
                    <a:pt x="359" y="230"/>
                  </a:lnTo>
                  <a:lnTo>
                    <a:pt x="359" y="211"/>
                  </a:lnTo>
                  <a:lnTo>
                    <a:pt x="445" y="186"/>
                  </a:lnTo>
                  <a:lnTo>
                    <a:pt x="470" y="198"/>
                  </a:lnTo>
                  <a:lnTo>
                    <a:pt x="470" y="186"/>
                  </a:lnTo>
                  <a:lnTo>
                    <a:pt x="530" y="186"/>
                  </a:lnTo>
                  <a:lnTo>
                    <a:pt x="545" y="198"/>
                  </a:lnTo>
                  <a:lnTo>
                    <a:pt x="558" y="198"/>
                  </a:lnTo>
                  <a:lnTo>
                    <a:pt x="545" y="186"/>
                  </a:lnTo>
                  <a:lnTo>
                    <a:pt x="570" y="186"/>
                  </a:lnTo>
                  <a:lnTo>
                    <a:pt x="518" y="159"/>
                  </a:lnTo>
                  <a:lnTo>
                    <a:pt x="518" y="146"/>
                  </a:lnTo>
                  <a:lnTo>
                    <a:pt x="700" y="198"/>
                  </a:lnTo>
                  <a:lnTo>
                    <a:pt x="718" y="186"/>
                  </a:lnTo>
                  <a:lnTo>
                    <a:pt x="658" y="171"/>
                  </a:lnTo>
                  <a:lnTo>
                    <a:pt x="658" y="146"/>
                  </a:lnTo>
                  <a:lnTo>
                    <a:pt x="641" y="131"/>
                  </a:lnTo>
                  <a:lnTo>
                    <a:pt x="670" y="86"/>
                  </a:lnTo>
                  <a:lnTo>
                    <a:pt x="689" y="86"/>
                  </a:lnTo>
                  <a:lnTo>
                    <a:pt x="700" y="86"/>
                  </a:lnTo>
                  <a:lnTo>
                    <a:pt x="729" y="98"/>
                  </a:lnTo>
                  <a:lnTo>
                    <a:pt x="729" y="131"/>
                  </a:lnTo>
                  <a:lnTo>
                    <a:pt x="741" y="131"/>
                  </a:lnTo>
                  <a:lnTo>
                    <a:pt x="773" y="186"/>
                  </a:lnTo>
                  <a:lnTo>
                    <a:pt x="789" y="186"/>
                  </a:lnTo>
                  <a:lnTo>
                    <a:pt x="789" y="211"/>
                  </a:lnTo>
                  <a:lnTo>
                    <a:pt x="758" y="230"/>
                  </a:lnTo>
                  <a:lnTo>
                    <a:pt x="789" y="242"/>
                  </a:lnTo>
                  <a:lnTo>
                    <a:pt x="818" y="230"/>
                  </a:lnTo>
                  <a:lnTo>
                    <a:pt x="829" y="211"/>
                  </a:lnTo>
                  <a:lnTo>
                    <a:pt x="800" y="186"/>
                  </a:lnTo>
                  <a:lnTo>
                    <a:pt x="789" y="186"/>
                  </a:lnTo>
                  <a:lnTo>
                    <a:pt x="773" y="171"/>
                  </a:lnTo>
                  <a:lnTo>
                    <a:pt x="773" y="146"/>
                  </a:lnTo>
                  <a:lnTo>
                    <a:pt x="741" y="131"/>
                  </a:lnTo>
                  <a:lnTo>
                    <a:pt x="773" y="98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0" name="Freeform 9"/>
            <p:cNvSpPr>
              <a:spLocks/>
            </p:cNvSpPr>
            <p:nvPr/>
          </p:nvSpPr>
          <p:spPr bwMode="auto">
            <a:xfrm>
              <a:off x="3185" y="2254"/>
              <a:ext cx="53" cy="43"/>
            </a:xfrm>
            <a:custGeom>
              <a:avLst/>
              <a:gdLst>
                <a:gd name="T0" fmla="*/ 0 w 60"/>
                <a:gd name="T1" fmla="*/ 0 h 46"/>
                <a:gd name="T2" fmla="*/ 4 w 60"/>
                <a:gd name="T3" fmla="*/ 0 h 46"/>
                <a:gd name="T4" fmla="*/ 4 w 60"/>
                <a:gd name="T5" fmla="*/ 7 h 46"/>
                <a:gd name="T6" fmla="*/ 4 w 60"/>
                <a:gd name="T7" fmla="*/ 7 h 46"/>
                <a:gd name="T8" fmla="*/ 4 w 60"/>
                <a:gd name="T9" fmla="*/ 7 h 46"/>
                <a:gd name="T10" fmla="*/ 4 w 60"/>
                <a:gd name="T11" fmla="*/ 7 h 46"/>
                <a:gd name="T12" fmla="*/ 0 w 60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46"/>
                <a:gd name="T23" fmla="*/ 60 w 6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46">
                  <a:moveTo>
                    <a:pt x="0" y="0"/>
                  </a:moveTo>
                  <a:lnTo>
                    <a:pt x="27" y="0"/>
                  </a:lnTo>
                  <a:lnTo>
                    <a:pt x="27" y="16"/>
                  </a:lnTo>
                  <a:lnTo>
                    <a:pt x="60" y="16"/>
                  </a:lnTo>
                  <a:lnTo>
                    <a:pt x="60" y="29"/>
                  </a:lnTo>
                  <a:lnTo>
                    <a:pt x="27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1" name="Freeform 10"/>
            <p:cNvSpPr>
              <a:spLocks/>
            </p:cNvSpPr>
            <p:nvPr/>
          </p:nvSpPr>
          <p:spPr bwMode="auto">
            <a:xfrm>
              <a:off x="3576" y="2598"/>
              <a:ext cx="61" cy="82"/>
            </a:xfrm>
            <a:custGeom>
              <a:avLst/>
              <a:gdLst>
                <a:gd name="T0" fmla="*/ 0 w 71"/>
                <a:gd name="T1" fmla="*/ 18 h 86"/>
                <a:gd name="T2" fmla="*/ 3 w 71"/>
                <a:gd name="T3" fmla="*/ 10 h 86"/>
                <a:gd name="T4" fmla="*/ 3 w 71"/>
                <a:gd name="T5" fmla="*/ 0 h 86"/>
                <a:gd name="T6" fmla="*/ 3 w 71"/>
                <a:gd name="T7" fmla="*/ 10 h 86"/>
                <a:gd name="T8" fmla="*/ 3 w 71"/>
                <a:gd name="T9" fmla="*/ 10 h 86"/>
                <a:gd name="T10" fmla="*/ 3 w 71"/>
                <a:gd name="T11" fmla="*/ 18 h 86"/>
                <a:gd name="T12" fmla="*/ 3 w 71"/>
                <a:gd name="T13" fmla="*/ 18 h 86"/>
                <a:gd name="T14" fmla="*/ 3 w 71"/>
                <a:gd name="T15" fmla="*/ 23 h 86"/>
                <a:gd name="T16" fmla="*/ 3 w 71"/>
                <a:gd name="T17" fmla="*/ 18 h 86"/>
                <a:gd name="T18" fmla="*/ 3 w 71"/>
                <a:gd name="T19" fmla="*/ 23 h 86"/>
                <a:gd name="T20" fmla="*/ 0 w 71"/>
                <a:gd name="T21" fmla="*/ 18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86"/>
                <a:gd name="T35" fmla="*/ 71 w 71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86">
                  <a:moveTo>
                    <a:pt x="0" y="69"/>
                  </a:moveTo>
                  <a:lnTo>
                    <a:pt x="11" y="19"/>
                  </a:lnTo>
                  <a:lnTo>
                    <a:pt x="38" y="0"/>
                  </a:lnTo>
                  <a:lnTo>
                    <a:pt x="57" y="19"/>
                  </a:lnTo>
                  <a:lnTo>
                    <a:pt x="71" y="31"/>
                  </a:lnTo>
                  <a:lnTo>
                    <a:pt x="38" y="69"/>
                  </a:lnTo>
                  <a:lnTo>
                    <a:pt x="57" y="69"/>
                  </a:lnTo>
                  <a:lnTo>
                    <a:pt x="38" y="86"/>
                  </a:lnTo>
                  <a:lnTo>
                    <a:pt x="11" y="69"/>
                  </a:lnTo>
                  <a:lnTo>
                    <a:pt x="11" y="8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2" name="Freeform 11"/>
            <p:cNvSpPr>
              <a:spLocks/>
            </p:cNvSpPr>
            <p:nvPr/>
          </p:nvSpPr>
          <p:spPr bwMode="auto">
            <a:xfrm>
              <a:off x="3523" y="2691"/>
              <a:ext cx="41" cy="133"/>
            </a:xfrm>
            <a:custGeom>
              <a:avLst/>
              <a:gdLst>
                <a:gd name="T0" fmla="*/ 0 w 46"/>
                <a:gd name="T1" fmla="*/ 11 h 142"/>
                <a:gd name="T2" fmla="*/ 0 w 46"/>
                <a:gd name="T3" fmla="*/ 7 h 142"/>
                <a:gd name="T4" fmla="*/ 0 w 46"/>
                <a:gd name="T5" fmla="*/ 0 h 142"/>
                <a:gd name="T6" fmla="*/ 4 w 46"/>
                <a:gd name="T7" fmla="*/ 11 h 142"/>
                <a:gd name="T8" fmla="*/ 4 w 46"/>
                <a:gd name="T9" fmla="*/ 13 h 142"/>
                <a:gd name="T10" fmla="*/ 4 w 46"/>
                <a:gd name="T11" fmla="*/ 16 h 142"/>
                <a:gd name="T12" fmla="*/ 4 w 46"/>
                <a:gd name="T13" fmla="*/ 21 h 142"/>
                <a:gd name="T14" fmla="*/ 4 w 46"/>
                <a:gd name="T15" fmla="*/ 21 h 142"/>
                <a:gd name="T16" fmla="*/ 4 w 46"/>
                <a:gd name="T17" fmla="*/ 18 h 142"/>
                <a:gd name="T18" fmla="*/ 0 w 46"/>
                <a:gd name="T19" fmla="*/ 11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142"/>
                <a:gd name="T32" fmla="*/ 46 w 46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142">
                  <a:moveTo>
                    <a:pt x="0" y="71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33" y="71"/>
                  </a:lnTo>
                  <a:lnTo>
                    <a:pt x="19" y="82"/>
                  </a:lnTo>
                  <a:lnTo>
                    <a:pt x="46" y="102"/>
                  </a:lnTo>
                  <a:lnTo>
                    <a:pt x="46" y="142"/>
                  </a:lnTo>
                  <a:lnTo>
                    <a:pt x="33" y="142"/>
                  </a:lnTo>
                  <a:lnTo>
                    <a:pt x="33" y="11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3" name="Freeform 12"/>
            <p:cNvSpPr>
              <a:spLocks/>
            </p:cNvSpPr>
            <p:nvPr/>
          </p:nvSpPr>
          <p:spPr bwMode="auto">
            <a:xfrm>
              <a:off x="3628" y="2852"/>
              <a:ext cx="40" cy="122"/>
            </a:xfrm>
            <a:custGeom>
              <a:avLst/>
              <a:gdLst>
                <a:gd name="T0" fmla="*/ 0 w 46"/>
                <a:gd name="T1" fmla="*/ 12 h 130"/>
                <a:gd name="T2" fmla="*/ 3 w 46"/>
                <a:gd name="T3" fmla="*/ 8 h 130"/>
                <a:gd name="T4" fmla="*/ 0 w 46"/>
                <a:gd name="T5" fmla="*/ 0 h 130"/>
                <a:gd name="T6" fmla="*/ 3 w 46"/>
                <a:gd name="T7" fmla="*/ 8 h 130"/>
                <a:gd name="T8" fmla="*/ 3 w 46"/>
                <a:gd name="T9" fmla="*/ 8 h 130"/>
                <a:gd name="T10" fmla="*/ 3 w 46"/>
                <a:gd name="T11" fmla="*/ 14 h 130"/>
                <a:gd name="T12" fmla="*/ 3 w 46"/>
                <a:gd name="T13" fmla="*/ 21 h 130"/>
                <a:gd name="T14" fmla="*/ 3 w 46"/>
                <a:gd name="T15" fmla="*/ 17 h 130"/>
                <a:gd name="T16" fmla="*/ 0 w 46"/>
                <a:gd name="T17" fmla="*/ 12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30"/>
                <a:gd name="T29" fmla="*/ 46 w 46"/>
                <a:gd name="T30" fmla="*/ 130 h 1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30">
                  <a:moveTo>
                    <a:pt x="0" y="71"/>
                  </a:moveTo>
                  <a:lnTo>
                    <a:pt x="23" y="53"/>
                  </a:lnTo>
                  <a:lnTo>
                    <a:pt x="0" y="0"/>
                  </a:lnTo>
                  <a:lnTo>
                    <a:pt x="23" y="11"/>
                  </a:lnTo>
                  <a:lnTo>
                    <a:pt x="46" y="53"/>
                  </a:lnTo>
                  <a:lnTo>
                    <a:pt x="23" y="82"/>
                  </a:lnTo>
                  <a:lnTo>
                    <a:pt x="46" y="130"/>
                  </a:lnTo>
                  <a:lnTo>
                    <a:pt x="23" y="98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4" name="Freeform 13"/>
            <p:cNvSpPr>
              <a:spLocks/>
            </p:cNvSpPr>
            <p:nvPr/>
          </p:nvSpPr>
          <p:spPr bwMode="auto">
            <a:xfrm>
              <a:off x="4039" y="1445"/>
              <a:ext cx="61" cy="67"/>
            </a:xfrm>
            <a:custGeom>
              <a:avLst/>
              <a:gdLst>
                <a:gd name="T0" fmla="*/ 0 w 71"/>
                <a:gd name="T1" fmla="*/ 9 h 71"/>
                <a:gd name="T2" fmla="*/ 0 w 71"/>
                <a:gd name="T3" fmla="*/ 8 h 71"/>
                <a:gd name="T4" fmla="*/ 3 w 71"/>
                <a:gd name="T5" fmla="*/ 8 h 71"/>
                <a:gd name="T6" fmla="*/ 3 w 71"/>
                <a:gd name="T7" fmla="*/ 0 h 71"/>
                <a:gd name="T8" fmla="*/ 3 w 71"/>
                <a:gd name="T9" fmla="*/ 0 h 71"/>
                <a:gd name="T10" fmla="*/ 3 w 71"/>
                <a:gd name="T11" fmla="*/ 8 h 71"/>
                <a:gd name="T12" fmla="*/ 3 w 71"/>
                <a:gd name="T13" fmla="*/ 8 h 71"/>
                <a:gd name="T14" fmla="*/ 3 w 71"/>
                <a:gd name="T15" fmla="*/ 8 h 71"/>
                <a:gd name="T16" fmla="*/ 3 w 71"/>
                <a:gd name="T17" fmla="*/ 9 h 71"/>
                <a:gd name="T18" fmla="*/ 3 w 71"/>
                <a:gd name="T19" fmla="*/ 14 h 71"/>
                <a:gd name="T20" fmla="*/ 3 w 71"/>
                <a:gd name="T21" fmla="*/ 14 h 71"/>
                <a:gd name="T22" fmla="*/ 0 w 71"/>
                <a:gd name="T23" fmla="*/ 9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"/>
                <a:gd name="T37" fmla="*/ 0 h 71"/>
                <a:gd name="T38" fmla="*/ 71 w 71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" h="71">
                  <a:moveTo>
                    <a:pt x="0" y="54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23" y="0"/>
                  </a:lnTo>
                  <a:lnTo>
                    <a:pt x="53" y="0"/>
                  </a:lnTo>
                  <a:lnTo>
                    <a:pt x="38" y="12"/>
                  </a:lnTo>
                  <a:lnTo>
                    <a:pt x="71" y="42"/>
                  </a:lnTo>
                  <a:lnTo>
                    <a:pt x="53" y="42"/>
                  </a:lnTo>
                  <a:lnTo>
                    <a:pt x="53" y="54"/>
                  </a:lnTo>
                  <a:lnTo>
                    <a:pt x="38" y="71"/>
                  </a:lnTo>
                  <a:lnTo>
                    <a:pt x="11" y="7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5" name="Freeform 14"/>
            <p:cNvSpPr>
              <a:spLocks/>
            </p:cNvSpPr>
            <p:nvPr/>
          </p:nvSpPr>
          <p:spPr bwMode="auto">
            <a:xfrm>
              <a:off x="4309" y="1445"/>
              <a:ext cx="102" cy="43"/>
            </a:xfrm>
            <a:custGeom>
              <a:avLst/>
              <a:gdLst>
                <a:gd name="T0" fmla="*/ 0 w 115"/>
                <a:gd name="T1" fmla="*/ 7 h 46"/>
                <a:gd name="T2" fmla="*/ 0 w 115"/>
                <a:gd name="T3" fmla="*/ 7 h 46"/>
                <a:gd name="T4" fmla="*/ 4 w 115"/>
                <a:gd name="T5" fmla="*/ 0 h 46"/>
                <a:gd name="T6" fmla="*/ 4 w 115"/>
                <a:gd name="T7" fmla="*/ 0 h 46"/>
                <a:gd name="T8" fmla="*/ 4 w 115"/>
                <a:gd name="T9" fmla="*/ 7 h 46"/>
                <a:gd name="T10" fmla="*/ 4 w 115"/>
                <a:gd name="T11" fmla="*/ 7 h 46"/>
                <a:gd name="T12" fmla="*/ 4 w 115"/>
                <a:gd name="T13" fmla="*/ 7 h 46"/>
                <a:gd name="T14" fmla="*/ 4 w 115"/>
                <a:gd name="T15" fmla="*/ 7 h 46"/>
                <a:gd name="T16" fmla="*/ 0 w 115"/>
                <a:gd name="T17" fmla="*/ 7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46"/>
                <a:gd name="T29" fmla="*/ 115 w 11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46">
                  <a:moveTo>
                    <a:pt x="0" y="25"/>
                  </a:moveTo>
                  <a:lnTo>
                    <a:pt x="0" y="12"/>
                  </a:lnTo>
                  <a:lnTo>
                    <a:pt x="15" y="0"/>
                  </a:lnTo>
                  <a:lnTo>
                    <a:pt x="115" y="0"/>
                  </a:lnTo>
                  <a:lnTo>
                    <a:pt x="101" y="12"/>
                  </a:lnTo>
                  <a:lnTo>
                    <a:pt x="30" y="12"/>
                  </a:lnTo>
                  <a:lnTo>
                    <a:pt x="15" y="25"/>
                  </a:lnTo>
                  <a:lnTo>
                    <a:pt x="15" y="4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6" name="Freeform 15"/>
            <p:cNvSpPr>
              <a:spLocks/>
            </p:cNvSpPr>
            <p:nvPr/>
          </p:nvSpPr>
          <p:spPr bwMode="auto">
            <a:xfrm>
              <a:off x="4810" y="1221"/>
              <a:ext cx="62" cy="104"/>
            </a:xfrm>
            <a:custGeom>
              <a:avLst/>
              <a:gdLst>
                <a:gd name="T0" fmla="*/ 0 w 71"/>
                <a:gd name="T1" fmla="*/ 18 h 111"/>
                <a:gd name="T2" fmla="*/ 3 w 71"/>
                <a:gd name="T3" fmla="*/ 16 h 111"/>
                <a:gd name="T4" fmla="*/ 3 w 71"/>
                <a:gd name="T5" fmla="*/ 7 h 111"/>
                <a:gd name="T6" fmla="*/ 3 w 71"/>
                <a:gd name="T7" fmla="*/ 0 h 111"/>
                <a:gd name="T8" fmla="*/ 3 w 71"/>
                <a:gd name="T9" fmla="*/ 0 h 111"/>
                <a:gd name="T10" fmla="*/ 3 w 71"/>
                <a:gd name="T11" fmla="*/ 7 h 111"/>
                <a:gd name="T12" fmla="*/ 3 w 71"/>
                <a:gd name="T13" fmla="*/ 12 h 111"/>
                <a:gd name="T14" fmla="*/ 3 w 71"/>
                <a:gd name="T15" fmla="*/ 16 h 111"/>
                <a:gd name="T16" fmla="*/ 3 w 71"/>
                <a:gd name="T17" fmla="*/ 18 h 111"/>
                <a:gd name="T18" fmla="*/ 3 w 71"/>
                <a:gd name="T19" fmla="*/ 18 h 111"/>
                <a:gd name="T20" fmla="*/ 0 w 71"/>
                <a:gd name="T21" fmla="*/ 18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111"/>
                <a:gd name="T35" fmla="*/ 71 w 71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111">
                  <a:moveTo>
                    <a:pt x="0" y="111"/>
                  </a:moveTo>
                  <a:lnTo>
                    <a:pt x="27" y="98"/>
                  </a:lnTo>
                  <a:lnTo>
                    <a:pt x="54" y="39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71" y="39"/>
                  </a:lnTo>
                  <a:lnTo>
                    <a:pt x="71" y="79"/>
                  </a:lnTo>
                  <a:lnTo>
                    <a:pt x="42" y="98"/>
                  </a:lnTo>
                  <a:lnTo>
                    <a:pt x="42" y="111"/>
                  </a:lnTo>
                  <a:lnTo>
                    <a:pt x="15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7" name="Freeform 16"/>
            <p:cNvSpPr>
              <a:spLocks/>
            </p:cNvSpPr>
            <p:nvPr/>
          </p:nvSpPr>
          <p:spPr bwMode="auto">
            <a:xfrm>
              <a:off x="3252" y="1363"/>
              <a:ext cx="95" cy="56"/>
            </a:xfrm>
            <a:custGeom>
              <a:avLst/>
              <a:gdLst>
                <a:gd name="T0" fmla="*/ 0 w 112"/>
                <a:gd name="T1" fmla="*/ 9 h 59"/>
                <a:gd name="T2" fmla="*/ 3 w 112"/>
                <a:gd name="T3" fmla="*/ 0 h 59"/>
                <a:gd name="T4" fmla="*/ 3 w 112"/>
                <a:gd name="T5" fmla="*/ 9 h 59"/>
                <a:gd name="T6" fmla="*/ 3 w 112"/>
                <a:gd name="T7" fmla="*/ 9 h 59"/>
                <a:gd name="T8" fmla="*/ 3 w 112"/>
                <a:gd name="T9" fmla="*/ 9 h 59"/>
                <a:gd name="T10" fmla="*/ 3 w 112"/>
                <a:gd name="T11" fmla="*/ 9 h 59"/>
                <a:gd name="T12" fmla="*/ 3 w 112"/>
                <a:gd name="T13" fmla="*/ 9 h 59"/>
                <a:gd name="T14" fmla="*/ 3 w 112"/>
                <a:gd name="T15" fmla="*/ 13 h 59"/>
                <a:gd name="T16" fmla="*/ 3 w 112"/>
                <a:gd name="T17" fmla="*/ 9 h 59"/>
                <a:gd name="T18" fmla="*/ 0 w 112"/>
                <a:gd name="T19" fmla="*/ 9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2"/>
                <a:gd name="T31" fmla="*/ 0 h 59"/>
                <a:gd name="T32" fmla="*/ 112 w 112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2" h="59">
                  <a:moveTo>
                    <a:pt x="0" y="31"/>
                  </a:moveTo>
                  <a:lnTo>
                    <a:pt x="39" y="0"/>
                  </a:lnTo>
                  <a:lnTo>
                    <a:pt x="71" y="11"/>
                  </a:lnTo>
                  <a:lnTo>
                    <a:pt x="98" y="11"/>
                  </a:lnTo>
                  <a:lnTo>
                    <a:pt x="112" y="11"/>
                  </a:lnTo>
                  <a:lnTo>
                    <a:pt x="112" y="31"/>
                  </a:lnTo>
                  <a:lnTo>
                    <a:pt x="83" y="31"/>
                  </a:lnTo>
                  <a:lnTo>
                    <a:pt x="39" y="59"/>
                  </a:lnTo>
                  <a:lnTo>
                    <a:pt x="12" y="4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8" name="Freeform 17"/>
            <p:cNvSpPr>
              <a:spLocks/>
            </p:cNvSpPr>
            <p:nvPr/>
          </p:nvSpPr>
          <p:spPr bwMode="auto">
            <a:xfrm>
              <a:off x="3349" y="1294"/>
              <a:ext cx="324" cy="201"/>
            </a:xfrm>
            <a:custGeom>
              <a:avLst/>
              <a:gdLst>
                <a:gd name="T0" fmla="*/ 4 w 370"/>
                <a:gd name="T1" fmla="*/ 26 h 215"/>
                <a:gd name="T2" fmla="*/ 4 w 370"/>
                <a:gd name="T3" fmla="*/ 22 h 215"/>
                <a:gd name="T4" fmla="*/ 4 w 370"/>
                <a:gd name="T5" fmla="*/ 22 h 215"/>
                <a:gd name="T6" fmla="*/ 4 w 370"/>
                <a:gd name="T7" fmla="*/ 20 h 215"/>
                <a:gd name="T8" fmla="*/ 4 w 370"/>
                <a:gd name="T9" fmla="*/ 19 h 215"/>
                <a:gd name="T10" fmla="*/ 4 w 370"/>
                <a:gd name="T11" fmla="*/ 17 h 215"/>
                <a:gd name="T12" fmla="*/ 4 w 370"/>
                <a:gd name="T13" fmla="*/ 16 h 215"/>
                <a:gd name="T14" fmla="*/ 4 w 370"/>
                <a:gd name="T15" fmla="*/ 17 h 215"/>
                <a:gd name="T16" fmla="*/ 4 w 370"/>
                <a:gd name="T17" fmla="*/ 19 h 215"/>
                <a:gd name="T18" fmla="*/ 4 w 370"/>
                <a:gd name="T19" fmla="*/ 17 h 215"/>
                <a:gd name="T20" fmla="*/ 0 w 370"/>
                <a:gd name="T21" fmla="*/ 17 h 215"/>
                <a:gd name="T22" fmla="*/ 0 w 370"/>
                <a:gd name="T23" fmla="*/ 16 h 215"/>
                <a:gd name="T24" fmla="*/ 0 w 370"/>
                <a:gd name="T25" fmla="*/ 12 h 215"/>
                <a:gd name="T26" fmla="*/ 4 w 370"/>
                <a:gd name="T27" fmla="*/ 7 h 215"/>
                <a:gd name="T28" fmla="*/ 4 w 370"/>
                <a:gd name="T29" fmla="*/ 7 h 215"/>
                <a:gd name="T30" fmla="*/ 4 w 370"/>
                <a:gd name="T31" fmla="*/ 7 h 215"/>
                <a:gd name="T32" fmla="*/ 4 w 370"/>
                <a:gd name="T33" fmla="*/ 7 h 215"/>
                <a:gd name="T34" fmla="*/ 4 w 370"/>
                <a:gd name="T35" fmla="*/ 7 h 215"/>
                <a:gd name="T36" fmla="*/ 4 w 370"/>
                <a:gd name="T37" fmla="*/ 7 h 215"/>
                <a:gd name="T38" fmla="*/ 4 w 370"/>
                <a:gd name="T39" fmla="*/ 7 h 215"/>
                <a:gd name="T40" fmla="*/ 4 w 370"/>
                <a:gd name="T41" fmla="*/ 7 h 215"/>
                <a:gd name="T42" fmla="*/ 5 w 370"/>
                <a:gd name="T43" fmla="*/ 0 h 215"/>
                <a:gd name="T44" fmla="*/ 5 w 370"/>
                <a:gd name="T45" fmla="*/ 7 h 215"/>
                <a:gd name="T46" fmla="*/ 5 w 370"/>
                <a:gd name="T47" fmla="*/ 7 h 215"/>
                <a:gd name="T48" fmla="*/ 6 w 370"/>
                <a:gd name="T49" fmla="*/ 7 h 215"/>
                <a:gd name="T50" fmla="*/ 6 w 370"/>
                <a:gd name="T51" fmla="*/ 7 h 215"/>
                <a:gd name="T52" fmla="*/ 8 w 370"/>
                <a:gd name="T53" fmla="*/ 7 h 215"/>
                <a:gd name="T54" fmla="*/ 8 w 370"/>
                <a:gd name="T55" fmla="*/ 10 h 215"/>
                <a:gd name="T56" fmla="*/ 9 w 370"/>
                <a:gd name="T57" fmla="*/ 10 h 215"/>
                <a:gd name="T58" fmla="*/ 9 w 370"/>
                <a:gd name="T59" fmla="*/ 12 h 215"/>
                <a:gd name="T60" fmla="*/ 9 w 370"/>
                <a:gd name="T61" fmla="*/ 16 h 215"/>
                <a:gd name="T62" fmla="*/ 9 w 370"/>
                <a:gd name="T63" fmla="*/ 19 h 215"/>
                <a:gd name="T64" fmla="*/ 8 w 370"/>
                <a:gd name="T65" fmla="*/ 17 h 215"/>
                <a:gd name="T66" fmla="*/ 8 w 370"/>
                <a:gd name="T67" fmla="*/ 19 h 215"/>
                <a:gd name="T68" fmla="*/ 8 w 370"/>
                <a:gd name="T69" fmla="*/ 20 h 215"/>
                <a:gd name="T70" fmla="*/ 8 w 370"/>
                <a:gd name="T71" fmla="*/ 20 h 215"/>
                <a:gd name="T72" fmla="*/ 6 w 370"/>
                <a:gd name="T73" fmla="*/ 24 h 215"/>
                <a:gd name="T74" fmla="*/ 7 w 370"/>
                <a:gd name="T75" fmla="*/ 26 h 215"/>
                <a:gd name="T76" fmla="*/ 8 w 370"/>
                <a:gd name="T77" fmla="*/ 26 h 215"/>
                <a:gd name="T78" fmla="*/ 8 w 370"/>
                <a:gd name="T79" fmla="*/ 30 h 215"/>
                <a:gd name="T80" fmla="*/ 7 w 370"/>
                <a:gd name="T81" fmla="*/ 30 h 215"/>
                <a:gd name="T82" fmla="*/ 6 w 370"/>
                <a:gd name="T83" fmla="*/ 32 h 215"/>
                <a:gd name="T84" fmla="*/ 6 w 370"/>
                <a:gd name="T85" fmla="*/ 30 h 215"/>
                <a:gd name="T86" fmla="*/ 5 w 370"/>
                <a:gd name="T87" fmla="*/ 26 h 215"/>
                <a:gd name="T88" fmla="*/ 6 w 370"/>
                <a:gd name="T89" fmla="*/ 24 h 215"/>
                <a:gd name="T90" fmla="*/ 5 w 370"/>
                <a:gd name="T91" fmla="*/ 22 h 215"/>
                <a:gd name="T92" fmla="*/ 4 w 370"/>
                <a:gd name="T93" fmla="*/ 22 h 215"/>
                <a:gd name="T94" fmla="*/ 4 w 370"/>
                <a:gd name="T95" fmla="*/ 24 h 215"/>
                <a:gd name="T96" fmla="*/ 4 w 370"/>
                <a:gd name="T97" fmla="*/ 26 h 215"/>
                <a:gd name="T98" fmla="*/ 4 w 370"/>
                <a:gd name="T99" fmla="*/ 26 h 2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0"/>
                <a:gd name="T151" fmla="*/ 0 h 215"/>
                <a:gd name="T152" fmla="*/ 370 w 370"/>
                <a:gd name="T153" fmla="*/ 215 h 2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0" h="215">
                  <a:moveTo>
                    <a:pt x="142" y="182"/>
                  </a:moveTo>
                  <a:lnTo>
                    <a:pt x="159" y="157"/>
                  </a:lnTo>
                  <a:lnTo>
                    <a:pt x="170" y="157"/>
                  </a:lnTo>
                  <a:lnTo>
                    <a:pt x="170" y="142"/>
                  </a:lnTo>
                  <a:lnTo>
                    <a:pt x="159" y="130"/>
                  </a:lnTo>
                  <a:lnTo>
                    <a:pt x="142" y="115"/>
                  </a:lnTo>
                  <a:lnTo>
                    <a:pt x="115" y="102"/>
                  </a:lnTo>
                  <a:lnTo>
                    <a:pt x="97" y="115"/>
                  </a:lnTo>
                  <a:lnTo>
                    <a:pt x="59" y="130"/>
                  </a:lnTo>
                  <a:lnTo>
                    <a:pt x="15" y="115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42" y="59"/>
                  </a:lnTo>
                  <a:lnTo>
                    <a:pt x="26" y="31"/>
                  </a:lnTo>
                  <a:lnTo>
                    <a:pt x="71" y="19"/>
                  </a:lnTo>
                  <a:lnTo>
                    <a:pt x="115" y="31"/>
                  </a:lnTo>
                  <a:lnTo>
                    <a:pt x="142" y="31"/>
                  </a:lnTo>
                  <a:lnTo>
                    <a:pt x="170" y="31"/>
                  </a:lnTo>
                  <a:lnTo>
                    <a:pt x="170" y="19"/>
                  </a:lnTo>
                  <a:lnTo>
                    <a:pt x="186" y="19"/>
                  </a:lnTo>
                  <a:lnTo>
                    <a:pt x="230" y="0"/>
                  </a:lnTo>
                  <a:lnTo>
                    <a:pt x="241" y="19"/>
                  </a:lnTo>
                  <a:lnTo>
                    <a:pt x="241" y="31"/>
                  </a:lnTo>
                  <a:lnTo>
                    <a:pt x="257" y="31"/>
                  </a:lnTo>
                  <a:lnTo>
                    <a:pt x="270" y="59"/>
                  </a:lnTo>
                  <a:lnTo>
                    <a:pt x="318" y="59"/>
                  </a:lnTo>
                  <a:lnTo>
                    <a:pt x="330" y="71"/>
                  </a:lnTo>
                  <a:lnTo>
                    <a:pt x="370" y="71"/>
                  </a:lnTo>
                  <a:lnTo>
                    <a:pt x="370" y="82"/>
                  </a:lnTo>
                  <a:lnTo>
                    <a:pt x="370" y="102"/>
                  </a:lnTo>
                  <a:lnTo>
                    <a:pt x="370" y="130"/>
                  </a:lnTo>
                  <a:lnTo>
                    <a:pt x="357" y="115"/>
                  </a:lnTo>
                  <a:lnTo>
                    <a:pt x="341" y="130"/>
                  </a:lnTo>
                  <a:lnTo>
                    <a:pt x="341" y="142"/>
                  </a:lnTo>
                  <a:lnTo>
                    <a:pt x="330" y="142"/>
                  </a:lnTo>
                  <a:lnTo>
                    <a:pt x="270" y="171"/>
                  </a:lnTo>
                  <a:lnTo>
                    <a:pt x="297" y="182"/>
                  </a:lnTo>
                  <a:lnTo>
                    <a:pt x="318" y="182"/>
                  </a:lnTo>
                  <a:lnTo>
                    <a:pt x="318" y="201"/>
                  </a:lnTo>
                  <a:lnTo>
                    <a:pt x="297" y="201"/>
                  </a:lnTo>
                  <a:lnTo>
                    <a:pt x="257" y="215"/>
                  </a:lnTo>
                  <a:lnTo>
                    <a:pt x="257" y="201"/>
                  </a:lnTo>
                  <a:lnTo>
                    <a:pt x="230" y="182"/>
                  </a:lnTo>
                  <a:lnTo>
                    <a:pt x="257" y="171"/>
                  </a:lnTo>
                  <a:lnTo>
                    <a:pt x="218" y="157"/>
                  </a:lnTo>
                  <a:lnTo>
                    <a:pt x="186" y="157"/>
                  </a:lnTo>
                  <a:lnTo>
                    <a:pt x="170" y="171"/>
                  </a:lnTo>
                  <a:lnTo>
                    <a:pt x="170" y="182"/>
                  </a:lnTo>
                  <a:lnTo>
                    <a:pt x="142" y="182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9" name="Freeform 18"/>
            <p:cNvSpPr>
              <a:spLocks/>
            </p:cNvSpPr>
            <p:nvPr/>
          </p:nvSpPr>
          <p:spPr bwMode="auto">
            <a:xfrm>
              <a:off x="3363" y="1200"/>
              <a:ext cx="159" cy="123"/>
            </a:xfrm>
            <a:custGeom>
              <a:avLst/>
              <a:gdLst>
                <a:gd name="T0" fmla="*/ 3 w 182"/>
                <a:gd name="T1" fmla="*/ 15 h 131"/>
                <a:gd name="T2" fmla="*/ 0 w 182"/>
                <a:gd name="T3" fmla="*/ 8 h 131"/>
                <a:gd name="T4" fmla="*/ 3 w 182"/>
                <a:gd name="T5" fmla="*/ 8 h 131"/>
                <a:gd name="T6" fmla="*/ 3 w 182"/>
                <a:gd name="T7" fmla="*/ 8 h 131"/>
                <a:gd name="T8" fmla="*/ 3 w 182"/>
                <a:gd name="T9" fmla="*/ 8 h 131"/>
                <a:gd name="T10" fmla="*/ 3 w 182"/>
                <a:gd name="T11" fmla="*/ 8 h 131"/>
                <a:gd name="T12" fmla="*/ 3 w 182"/>
                <a:gd name="T13" fmla="*/ 0 h 131"/>
                <a:gd name="T14" fmla="*/ 3 w 182"/>
                <a:gd name="T15" fmla="*/ 8 h 131"/>
                <a:gd name="T16" fmla="*/ 3 w 182"/>
                <a:gd name="T17" fmla="*/ 8 h 131"/>
                <a:gd name="T18" fmla="*/ 3 w 182"/>
                <a:gd name="T19" fmla="*/ 12 h 131"/>
                <a:gd name="T20" fmla="*/ 3 w 182"/>
                <a:gd name="T21" fmla="*/ 12 h 131"/>
                <a:gd name="T22" fmla="*/ 3 w 182"/>
                <a:gd name="T23" fmla="*/ 15 h 131"/>
                <a:gd name="T24" fmla="*/ 3 w 182"/>
                <a:gd name="T25" fmla="*/ 15 h 131"/>
                <a:gd name="T26" fmla="*/ 3 w 182"/>
                <a:gd name="T27" fmla="*/ 19 h 131"/>
                <a:gd name="T28" fmla="*/ 3 w 182"/>
                <a:gd name="T29" fmla="*/ 19 h 131"/>
                <a:gd name="T30" fmla="*/ 3 w 182"/>
                <a:gd name="T31" fmla="*/ 21 h 131"/>
                <a:gd name="T32" fmla="*/ 3 w 182"/>
                <a:gd name="T33" fmla="*/ 21 h 131"/>
                <a:gd name="T34" fmla="*/ 3 w 182"/>
                <a:gd name="T35" fmla="*/ 21 h 131"/>
                <a:gd name="T36" fmla="*/ 3 w 182"/>
                <a:gd name="T37" fmla="*/ 19 h 131"/>
                <a:gd name="T38" fmla="*/ 3 w 182"/>
                <a:gd name="T39" fmla="*/ 21 h 131"/>
                <a:gd name="T40" fmla="*/ 0 w 182"/>
                <a:gd name="T41" fmla="*/ 19 h 131"/>
                <a:gd name="T42" fmla="*/ 3 w 182"/>
                <a:gd name="T43" fmla="*/ 15 h 1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2"/>
                <a:gd name="T67" fmla="*/ 0 h 131"/>
                <a:gd name="T68" fmla="*/ 182 w 182"/>
                <a:gd name="T69" fmla="*/ 131 h 1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2" h="131">
                  <a:moveTo>
                    <a:pt x="11" y="86"/>
                  </a:moveTo>
                  <a:lnTo>
                    <a:pt x="0" y="58"/>
                  </a:lnTo>
                  <a:lnTo>
                    <a:pt x="54" y="58"/>
                  </a:lnTo>
                  <a:lnTo>
                    <a:pt x="42" y="46"/>
                  </a:lnTo>
                  <a:lnTo>
                    <a:pt x="71" y="31"/>
                  </a:lnTo>
                  <a:lnTo>
                    <a:pt x="71" y="19"/>
                  </a:lnTo>
                  <a:lnTo>
                    <a:pt x="98" y="0"/>
                  </a:lnTo>
                  <a:lnTo>
                    <a:pt x="142" y="19"/>
                  </a:lnTo>
                  <a:lnTo>
                    <a:pt x="154" y="46"/>
                  </a:lnTo>
                  <a:lnTo>
                    <a:pt x="169" y="71"/>
                  </a:lnTo>
                  <a:lnTo>
                    <a:pt x="182" y="71"/>
                  </a:lnTo>
                  <a:lnTo>
                    <a:pt x="182" y="86"/>
                  </a:lnTo>
                  <a:lnTo>
                    <a:pt x="154" y="86"/>
                  </a:lnTo>
                  <a:lnTo>
                    <a:pt x="169" y="117"/>
                  </a:lnTo>
                  <a:lnTo>
                    <a:pt x="154" y="117"/>
                  </a:lnTo>
                  <a:lnTo>
                    <a:pt x="154" y="131"/>
                  </a:lnTo>
                  <a:lnTo>
                    <a:pt x="127" y="131"/>
                  </a:lnTo>
                  <a:lnTo>
                    <a:pt x="98" y="131"/>
                  </a:lnTo>
                  <a:lnTo>
                    <a:pt x="54" y="117"/>
                  </a:lnTo>
                  <a:lnTo>
                    <a:pt x="11" y="131"/>
                  </a:lnTo>
                  <a:lnTo>
                    <a:pt x="0" y="117"/>
                  </a:lnTo>
                  <a:lnTo>
                    <a:pt x="11" y="8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0" name="Freeform 19"/>
            <p:cNvSpPr>
              <a:spLocks/>
            </p:cNvSpPr>
            <p:nvPr/>
          </p:nvSpPr>
          <p:spPr bwMode="auto">
            <a:xfrm>
              <a:off x="3363" y="1124"/>
              <a:ext cx="72" cy="52"/>
            </a:xfrm>
            <a:custGeom>
              <a:avLst/>
              <a:gdLst>
                <a:gd name="T0" fmla="*/ 4 w 82"/>
                <a:gd name="T1" fmla="*/ 7 h 56"/>
                <a:gd name="T2" fmla="*/ 4 w 82"/>
                <a:gd name="T3" fmla="*/ 7 h 56"/>
                <a:gd name="T4" fmla="*/ 4 w 82"/>
                <a:gd name="T5" fmla="*/ 7 h 56"/>
                <a:gd name="T6" fmla="*/ 4 w 82"/>
                <a:gd name="T7" fmla="*/ 7 h 56"/>
                <a:gd name="T8" fmla="*/ 4 w 82"/>
                <a:gd name="T9" fmla="*/ 7 h 56"/>
                <a:gd name="T10" fmla="*/ 4 w 82"/>
                <a:gd name="T11" fmla="*/ 7 h 56"/>
                <a:gd name="T12" fmla="*/ 4 w 82"/>
                <a:gd name="T13" fmla="*/ 7 h 56"/>
                <a:gd name="T14" fmla="*/ 4 w 82"/>
                <a:gd name="T15" fmla="*/ 0 h 56"/>
                <a:gd name="T16" fmla="*/ 0 w 82"/>
                <a:gd name="T17" fmla="*/ 7 h 56"/>
                <a:gd name="T18" fmla="*/ 0 w 82"/>
                <a:gd name="T19" fmla="*/ 7 h 56"/>
                <a:gd name="T20" fmla="*/ 4 w 82"/>
                <a:gd name="T21" fmla="*/ 7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56"/>
                <a:gd name="T35" fmla="*/ 82 w 82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56">
                  <a:moveTo>
                    <a:pt x="11" y="43"/>
                  </a:moveTo>
                  <a:lnTo>
                    <a:pt x="27" y="43"/>
                  </a:lnTo>
                  <a:lnTo>
                    <a:pt x="69" y="56"/>
                  </a:lnTo>
                  <a:lnTo>
                    <a:pt x="69" y="43"/>
                  </a:lnTo>
                  <a:lnTo>
                    <a:pt x="54" y="31"/>
                  </a:lnTo>
                  <a:lnTo>
                    <a:pt x="69" y="16"/>
                  </a:lnTo>
                  <a:lnTo>
                    <a:pt x="82" y="16"/>
                  </a:lnTo>
                  <a:lnTo>
                    <a:pt x="42" y="0"/>
                  </a:lnTo>
                  <a:lnTo>
                    <a:pt x="0" y="16"/>
                  </a:lnTo>
                  <a:lnTo>
                    <a:pt x="0" y="43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1" name="Freeform 20"/>
            <p:cNvSpPr>
              <a:spLocks/>
            </p:cNvSpPr>
            <p:nvPr/>
          </p:nvSpPr>
          <p:spPr bwMode="auto">
            <a:xfrm>
              <a:off x="3325" y="1165"/>
              <a:ext cx="124" cy="56"/>
            </a:xfrm>
            <a:custGeom>
              <a:avLst/>
              <a:gdLst>
                <a:gd name="T0" fmla="*/ 0 w 142"/>
                <a:gd name="T1" fmla="*/ 13 h 59"/>
                <a:gd name="T2" fmla="*/ 3 w 142"/>
                <a:gd name="T3" fmla="*/ 9 h 59"/>
                <a:gd name="T4" fmla="*/ 3 w 142"/>
                <a:gd name="T5" fmla="*/ 9 h 59"/>
                <a:gd name="T6" fmla="*/ 3 w 142"/>
                <a:gd name="T7" fmla="*/ 13 h 59"/>
                <a:gd name="T8" fmla="*/ 3 w 142"/>
                <a:gd name="T9" fmla="*/ 9 h 59"/>
                <a:gd name="T10" fmla="*/ 3 w 142"/>
                <a:gd name="T11" fmla="*/ 9 h 59"/>
                <a:gd name="T12" fmla="*/ 3 w 142"/>
                <a:gd name="T13" fmla="*/ 0 h 59"/>
                <a:gd name="T14" fmla="*/ 3 w 142"/>
                <a:gd name="T15" fmla="*/ 0 h 59"/>
                <a:gd name="T16" fmla="*/ 3 w 142"/>
                <a:gd name="T17" fmla="*/ 9 h 59"/>
                <a:gd name="T18" fmla="*/ 3 w 142"/>
                <a:gd name="T19" fmla="*/ 9 h 59"/>
                <a:gd name="T20" fmla="*/ 3 w 142"/>
                <a:gd name="T21" fmla="*/ 9 h 59"/>
                <a:gd name="T22" fmla="*/ 0 w 142"/>
                <a:gd name="T23" fmla="*/ 9 h 59"/>
                <a:gd name="T24" fmla="*/ 0 w 142"/>
                <a:gd name="T25" fmla="*/ 9 h 59"/>
                <a:gd name="T26" fmla="*/ 0 w 142"/>
                <a:gd name="T27" fmla="*/ 13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2"/>
                <a:gd name="T43" fmla="*/ 0 h 59"/>
                <a:gd name="T44" fmla="*/ 142 w 142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2" h="59">
                  <a:moveTo>
                    <a:pt x="0" y="59"/>
                  </a:moveTo>
                  <a:lnTo>
                    <a:pt x="15" y="38"/>
                  </a:lnTo>
                  <a:lnTo>
                    <a:pt x="71" y="38"/>
                  </a:lnTo>
                  <a:lnTo>
                    <a:pt x="113" y="59"/>
                  </a:lnTo>
                  <a:lnTo>
                    <a:pt x="142" y="38"/>
                  </a:lnTo>
                  <a:lnTo>
                    <a:pt x="113" y="11"/>
                  </a:lnTo>
                  <a:lnTo>
                    <a:pt x="71" y="0"/>
                  </a:lnTo>
                  <a:lnTo>
                    <a:pt x="54" y="0"/>
                  </a:lnTo>
                  <a:lnTo>
                    <a:pt x="54" y="26"/>
                  </a:lnTo>
                  <a:lnTo>
                    <a:pt x="42" y="26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2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2" name="Freeform 21"/>
            <p:cNvSpPr>
              <a:spLocks/>
            </p:cNvSpPr>
            <p:nvPr/>
          </p:nvSpPr>
          <p:spPr bwMode="auto">
            <a:xfrm>
              <a:off x="3314" y="1200"/>
              <a:ext cx="110" cy="56"/>
            </a:xfrm>
            <a:custGeom>
              <a:avLst/>
              <a:gdLst>
                <a:gd name="T0" fmla="*/ 3 w 127"/>
                <a:gd name="T1" fmla="*/ 7 h 60"/>
                <a:gd name="T2" fmla="*/ 3 w 127"/>
                <a:gd name="T3" fmla="*/ 7 h 60"/>
                <a:gd name="T4" fmla="*/ 3 w 127"/>
                <a:gd name="T5" fmla="*/ 7 h 60"/>
                <a:gd name="T6" fmla="*/ 3 w 127"/>
                <a:gd name="T7" fmla="*/ 7 h 60"/>
                <a:gd name="T8" fmla="*/ 3 w 127"/>
                <a:gd name="T9" fmla="*/ 7 h 60"/>
                <a:gd name="T10" fmla="*/ 3 w 127"/>
                <a:gd name="T11" fmla="*/ 0 h 60"/>
                <a:gd name="T12" fmla="*/ 3 w 127"/>
                <a:gd name="T13" fmla="*/ 0 h 60"/>
                <a:gd name="T14" fmla="*/ 3 w 127"/>
                <a:gd name="T15" fmla="*/ 7 h 60"/>
                <a:gd name="T16" fmla="*/ 0 w 127"/>
                <a:gd name="T17" fmla="*/ 7 h 60"/>
                <a:gd name="T18" fmla="*/ 3 w 127"/>
                <a:gd name="T19" fmla="*/ 7 h 60"/>
                <a:gd name="T20" fmla="*/ 3 w 127"/>
                <a:gd name="T21" fmla="*/ 7 h 60"/>
                <a:gd name="T22" fmla="*/ 3 w 127"/>
                <a:gd name="T23" fmla="*/ 7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7"/>
                <a:gd name="T37" fmla="*/ 0 h 60"/>
                <a:gd name="T38" fmla="*/ 127 w 127"/>
                <a:gd name="T39" fmla="*/ 60 h 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7" h="60">
                  <a:moveTo>
                    <a:pt x="54" y="60"/>
                  </a:moveTo>
                  <a:lnTo>
                    <a:pt x="110" y="60"/>
                  </a:lnTo>
                  <a:lnTo>
                    <a:pt x="98" y="46"/>
                  </a:lnTo>
                  <a:lnTo>
                    <a:pt x="127" y="31"/>
                  </a:lnTo>
                  <a:lnTo>
                    <a:pt x="127" y="19"/>
                  </a:lnTo>
                  <a:lnTo>
                    <a:pt x="83" y="0"/>
                  </a:lnTo>
                  <a:lnTo>
                    <a:pt x="27" y="0"/>
                  </a:lnTo>
                  <a:lnTo>
                    <a:pt x="12" y="19"/>
                  </a:lnTo>
                  <a:lnTo>
                    <a:pt x="0" y="31"/>
                  </a:lnTo>
                  <a:lnTo>
                    <a:pt x="39" y="31"/>
                  </a:lnTo>
                  <a:lnTo>
                    <a:pt x="39" y="60"/>
                  </a:lnTo>
                  <a:lnTo>
                    <a:pt x="54" y="6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3" name="Freeform 22"/>
            <p:cNvSpPr>
              <a:spLocks/>
            </p:cNvSpPr>
            <p:nvPr/>
          </p:nvSpPr>
          <p:spPr bwMode="auto">
            <a:xfrm>
              <a:off x="3297" y="1232"/>
              <a:ext cx="50" cy="43"/>
            </a:xfrm>
            <a:custGeom>
              <a:avLst/>
              <a:gdLst>
                <a:gd name="T0" fmla="*/ 0 w 60"/>
                <a:gd name="T1" fmla="*/ 7 h 46"/>
                <a:gd name="T2" fmla="*/ 3 w 60"/>
                <a:gd name="T3" fmla="*/ 0 h 46"/>
                <a:gd name="T4" fmla="*/ 3 w 60"/>
                <a:gd name="T5" fmla="*/ 0 h 46"/>
                <a:gd name="T6" fmla="*/ 3 w 60"/>
                <a:gd name="T7" fmla="*/ 7 h 46"/>
                <a:gd name="T8" fmla="*/ 0 w 60"/>
                <a:gd name="T9" fmla="*/ 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6"/>
                <a:gd name="T17" fmla="*/ 60 w 60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6">
                  <a:moveTo>
                    <a:pt x="0" y="25"/>
                  </a:moveTo>
                  <a:lnTo>
                    <a:pt x="19" y="0"/>
                  </a:lnTo>
                  <a:lnTo>
                    <a:pt x="60" y="0"/>
                  </a:lnTo>
                  <a:lnTo>
                    <a:pt x="60" y="4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4" name="Freeform 23"/>
            <p:cNvSpPr>
              <a:spLocks/>
            </p:cNvSpPr>
            <p:nvPr/>
          </p:nvSpPr>
          <p:spPr bwMode="auto">
            <a:xfrm>
              <a:off x="3436" y="1393"/>
              <a:ext cx="63" cy="74"/>
            </a:xfrm>
            <a:custGeom>
              <a:avLst/>
              <a:gdLst>
                <a:gd name="T0" fmla="*/ 4 w 71"/>
                <a:gd name="T1" fmla="*/ 12 h 79"/>
                <a:gd name="T2" fmla="*/ 4 w 71"/>
                <a:gd name="T3" fmla="*/ 7 h 79"/>
                <a:gd name="T4" fmla="*/ 4 w 71"/>
                <a:gd name="T5" fmla="*/ 7 h 79"/>
                <a:gd name="T6" fmla="*/ 4 w 71"/>
                <a:gd name="T7" fmla="*/ 7 h 79"/>
                <a:gd name="T8" fmla="*/ 4 w 71"/>
                <a:gd name="T9" fmla="*/ 7 h 79"/>
                <a:gd name="T10" fmla="*/ 4 w 71"/>
                <a:gd name="T11" fmla="*/ 7 h 79"/>
                <a:gd name="T12" fmla="*/ 4 w 71"/>
                <a:gd name="T13" fmla="*/ 0 h 79"/>
                <a:gd name="T14" fmla="*/ 0 w 71"/>
                <a:gd name="T15" fmla="*/ 7 h 79"/>
                <a:gd name="T16" fmla="*/ 4 w 71"/>
                <a:gd name="T17" fmla="*/ 7 h 79"/>
                <a:gd name="T18" fmla="*/ 4 w 71"/>
                <a:gd name="T19" fmla="*/ 12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79"/>
                <a:gd name="T32" fmla="*/ 71 w 71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79">
                  <a:moveTo>
                    <a:pt x="43" y="79"/>
                  </a:moveTo>
                  <a:lnTo>
                    <a:pt x="58" y="54"/>
                  </a:lnTo>
                  <a:lnTo>
                    <a:pt x="71" y="54"/>
                  </a:lnTo>
                  <a:lnTo>
                    <a:pt x="71" y="39"/>
                  </a:lnTo>
                  <a:lnTo>
                    <a:pt x="58" y="27"/>
                  </a:lnTo>
                  <a:lnTo>
                    <a:pt x="43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31" y="39"/>
                  </a:lnTo>
                  <a:lnTo>
                    <a:pt x="43" y="79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5" name="Freeform 24"/>
            <p:cNvSpPr>
              <a:spLocks/>
            </p:cNvSpPr>
            <p:nvPr/>
          </p:nvSpPr>
          <p:spPr bwMode="auto">
            <a:xfrm>
              <a:off x="3701" y="1522"/>
              <a:ext cx="120" cy="56"/>
            </a:xfrm>
            <a:custGeom>
              <a:avLst/>
              <a:gdLst>
                <a:gd name="T0" fmla="*/ 3 w 138"/>
                <a:gd name="T1" fmla="*/ 13 h 59"/>
                <a:gd name="T2" fmla="*/ 3 w 138"/>
                <a:gd name="T3" fmla="*/ 13 h 59"/>
                <a:gd name="T4" fmla="*/ 3 w 138"/>
                <a:gd name="T5" fmla="*/ 9 h 59"/>
                <a:gd name="T6" fmla="*/ 3 w 138"/>
                <a:gd name="T7" fmla="*/ 9 h 59"/>
                <a:gd name="T8" fmla="*/ 3 w 138"/>
                <a:gd name="T9" fmla="*/ 9 h 59"/>
                <a:gd name="T10" fmla="*/ 3 w 138"/>
                <a:gd name="T11" fmla="*/ 9 h 59"/>
                <a:gd name="T12" fmla="*/ 0 w 138"/>
                <a:gd name="T13" fmla="*/ 0 h 59"/>
                <a:gd name="T14" fmla="*/ 3 w 138"/>
                <a:gd name="T15" fmla="*/ 0 h 59"/>
                <a:gd name="T16" fmla="*/ 3 w 138"/>
                <a:gd name="T17" fmla="*/ 9 h 59"/>
                <a:gd name="T18" fmla="*/ 3 w 138"/>
                <a:gd name="T19" fmla="*/ 9 h 59"/>
                <a:gd name="T20" fmla="*/ 3 w 138"/>
                <a:gd name="T21" fmla="*/ 9 h 59"/>
                <a:gd name="T22" fmla="*/ 3 w 138"/>
                <a:gd name="T23" fmla="*/ 9 h 59"/>
                <a:gd name="T24" fmla="*/ 3 w 138"/>
                <a:gd name="T25" fmla="*/ 13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8"/>
                <a:gd name="T40" fmla="*/ 0 h 59"/>
                <a:gd name="T41" fmla="*/ 138 w 138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8" h="59">
                  <a:moveTo>
                    <a:pt x="113" y="59"/>
                  </a:moveTo>
                  <a:lnTo>
                    <a:pt x="65" y="59"/>
                  </a:lnTo>
                  <a:lnTo>
                    <a:pt x="65" y="42"/>
                  </a:lnTo>
                  <a:lnTo>
                    <a:pt x="38" y="42"/>
                  </a:lnTo>
                  <a:lnTo>
                    <a:pt x="38" y="27"/>
                  </a:lnTo>
                  <a:lnTo>
                    <a:pt x="15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86" y="11"/>
                  </a:lnTo>
                  <a:lnTo>
                    <a:pt x="113" y="11"/>
                  </a:lnTo>
                  <a:lnTo>
                    <a:pt x="138" y="42"/>
                  </a:lnTo>
                  <a:lnTo>
                    <a:pt x="113" y="42"/>
                  </a:lnTo>
                  <a:lnTo>
                    <a:pt x="113" y="59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6" name="Freeform 25"/>
            <p:cNvSpPr>
              <a:spLocks/>
            </p:cNvSpPr>
            <p:nvPr/>
          </p:nvSpPr>
          <p:spPr bwMode="auto">
            <a:xfrm>
              <a:off x="3759" y="1579"/>
              <a:ext cx="76" cy="49"/>
            </a:xfrm>
            <a:custGeom>
              <a:avLst/>
              <a:gdLst>
                <a:gd name="T0" fmla="*/ 4 w 86"/>
                <a:gd name="T1" fmla="*/ 8 h 52"/>
                <a:gd name="T2" fmla="*/ 4 w 86"/>
                <a:gd name="T3" fmla="*/ 8 h 52"/>
                <a:gd name="T4" fmla="*/ 4 w 86"/>
                <a:gd name="T5" fmla="*/ 8 h 52"/>
                <a:gd name="T6" fmla="*/ 4 w 86"/>
                <a:gd name="T7" fmla="*/ 8 h 52"/>
                <a:gd name="T8" fmla="*/ 4 w 86"/>
                <a:gd name="T9" fmla="*/ 8 h 52"/>
                <a:gd name="T10" fmla="*/ 4 w 86"/>
                <a:gd name="T11" fmla="*/ 8 h 52"/>
                <a:gd name="T12" fmla="*/ 4 w 86"/>
                <a:gd name="T13" fmla="*/ 8 h 52"/>
                <a:gd name="T14" fmla="*/ 4 w 86"/>
                <a:gd name="T15" fmla="*/ 0 h 52"/>
                <a:gd name="T16" fmla="*/ 0 w 86"/>
                <a:gd name="T17" fmla="*/ 0 h 52"/>
                <a:gd name="T18" fmla="*/ 4 w 86"/>
                <a:gd name="T19" fmla="*/ 8 h 52"/>
                <a:gd name="T20" fmla="*/ 4 w 86"/>
                <a:gd name="T21" fmla="*/ 8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52"/>
                <a:gd name="T35" fmla="*/ 86 w 86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52">
                  <a:moveTo>
                    <a:pt x="46" y="27"/>
                  </a:moveTo>
                  <a:lnTo>
                    <a:pt x="58" y="39"/>
                  </a:lnTo>
                  <a:lnTo>
                    <a:pt x="69" y="52"/>
                  </a:lnTo>
                  <a:lnTo>
                    <a:pt x="86" y="52"/>
                  </a:lnTo>
                  <a:lnTo>
                    <a:pt x="69" y="27"/>
                  </a:lnTo>
                  <a:lnTo>
                    <a:pt x="58" y="27"/>
                  </a:lnTo>
                  <a:lnTo>
                    <a:pt x="58" y="12"/>
                  </a:lnTo>
                  <a:lnTo>
                    <a:pt x="46" y="0"/>
                  </a:lnTo>
                  <a:lnTo>
                    <a:pt x="0" y="0"/>
                  </a:lnTo>
                  <a:lnTo>
                    <a:pt x="19" y="27"/>
                  </a:lnTo>
                  <a:lnTo>
                    <a:pt x="46" y="27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7" name="Freeform 26"/>
            <p:cNvSpPr>
              <a:spLocks/>
            </p:cNvSpPr>
            <p:nvPr/>
          </p:nvSpPr>
          <p:spPr bwMode="auto">
            <a:xfrm>
              <a:off x="3801" y="1563"/>
              <a:ext cx="97" cy="78"/>
            </a:xfrm>
            <a:custGeom>
              <a:avLst/>
              <a:gdLst>
                <a:gd name="T0" fmla="*/ 3 w 111"/>
                <a:gd name="T1" fmla="*/ 0 h 82"/>
                <a:gd name="T2" fmla="*/ 3 w 111"/>
                <a:gd name="T3" fmla="*/ 10 h 82"/>
                <a:gd name="T4" fmla="*/ 3 w 111"/>
                <a:gd name="T5" fmla="*/ 10 h 82"/>
                <a:gd name="T6" fmla="*/ 3 w 111"/>
                <a:gd name="T7" fmla="*/ 0 h 82"/>
                <a:gd name="T8" fmla="*/ 0 w 111"/>
                <a:gd name="T9" fmla="*/ 0 h 82"/>
                <a:gd name="T10" fmla="*/ 0 w 111"/>
                <a:gd name="T11" fmla="*/ 10 h 82"/>
                <a:gd name="T12" fmla="*/ 3 w 111"/>
                <a:gd name="T13" fmla="*/ 10 h 82"/>
                <a:gd name="T14" fmla="*/ 3 w 111"/>
                <a:gd name="T15" fmla="*/ 10 h 82"/>
                <a:gd name="T16" fmla="*/ 3 w 111"/>
                <a:gd name="T17" fmla="*/ 10 h 82"/>
                <a:gd name="T18" fmla="*/ 3 w 111"/>
                <a:gd name="T19" fmla="*/ 16 h 82"/>
                <a:gd name="T20" fmla="*/ 3 w 111"/>
                <a:gd name="T21" fmla="*/ 12 h 82"/>
                <a:gd name="T22" fmla="*/ 3 w 111"/>
                <a:gd name="T23" fmla="*/ 16 h 82"/>
                <a:gd name="T24" fmla="*/ 3 w 111"/>
                <a:gd name="T25" fmla="*/ 20 h 82"/>
                <a:gd name="T26" fmla="*/ 3 w 111"/>
                <a:gd name="T27" fmla="*/ 16 h 82"/>
                <a:gd name="T28" fmla="*/ 3 w 111"/>
                <a:gd name="T29" fmla="*/ 16 h 82"/>
                <a:gd name="T30" fmla="*/ 3 w 111"/>
                <a:gd name="T31" fmla="*/ 10 h 82"/>
                <a:gd name="T32" fmla="*/ 3 w 111"/>
                <a:gd name="T33" fmla="*/ 10 h 82"/>
                <a:gd name="T34" fmla="*/ 3 w 111"/>
                <a:gd name="T35" fmla="*/ 10 h 82"/>
                <a:gd name="T36" fmla="*/ 3 w 111"/>
                <a:gd name="T37" fmla="*/ 0 h 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82"/>
                <a:gd name="T59" fmla="*/ 111 w 111"/>
                <a:gd name="T60" fmla="*/ 82 h 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82">
                  <a:moveTo>
                    <a:pt x="71" y="0"/>
                  </a:moveTo>
                  <a:lnTo>
                    <a:pt x="50" y="15"/>
                  </a:lnTo>
                  <a:lnTo>
                    <a:pt x="38" y="1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1" y="27"/>
                  </a:lnTo>
                  <a:lnTo>
                    <a:pt x="11" y="42"/>
                  </a:lnTo>
                  <a:lnTo>
                    <a:pt x="23" y="42"/>
                  </a:lnTo>
                  <a:lnTo>
                    <a:pt x="38" y="65"/>
                  </a:lnTo>
                  <a:lnTo>
                    <a:pt x="71" y="54"/>
                  </a:lnTo>
                  <a:lnTo>
                    <a:pt x="71" y="65"/>
                  </a:lnTo>
                  <a:lnTo>
                    <a:pt x="98" y="82"/>
                  </a:lnTo>
                  <a:lnTo>
                    <a:pt x="83" y="65"/>
                  </a:lnTo>
                  <a:lnTo>
                    <a:pt x="98" y="65"/>
                  </a:lnTo>
                  <a:lnTo>
                    <a:pt x="98" y="42"/>
                  </a:lnTo>
                  <a:lnTo>
                    <a:pt x="111" y="27"/>
                  </a:lnTo>
                  <a:lnTo>
                    <a:pt x="83" y="1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8" name="Freeform 27"/>
            <p:cNvSpPr>
              <a:spLocks/>
            </p:cNvSpPr>
            <p:nvPr/>
          </p:nvSpPr>
          <p:spPr bwMode="auto">
            <a:xfrm>
              <a:off x="3801" y="1232"/>
              <a:ext cx="733" cy="346"/>
            </a:xfrm>
            <a:custGeom>
              <a:avLst/>
              <a:gdLst>
                <a:gd name="T0" fmla="*/ 16 w 841"/>
                <a:gd name="T1" fmla="*/ 26 h 370"/>
                <a:gd name="T2" fmla="*/ 15 w 841"/>
                <a:gd name="T3" fmla="*/ 30 h 370"/>
                <a:gd name="T4" fmla="*/ 14 w 841"/>
                <a:gd name="T5" fmla="*/ 36 h 370"/>
                <a:gd name="T6" fmla="*/ 14 w 841"/>
                <a:gd name="T7" fmla="*/ 44 h 370"/>
                <a:gd name="T8" fmla="*/ 14 w 841"/>
                <a:gd name="T9" fmla="*/ 47 h 370"/>
                <a:gd name="T10" fmla="*/ 11 w 841"/>
                <a:gd name="T11" fmla="*/ 44 h 370"/>
                <a:gd name="T12" fmla="*/ 11 w 841"/>
                <a:gd name="T13" fmla="*/ 48 h 370"/>
                <a:gd name="T14" fmla="*/ 10 w 841"/>
                <a:gd name="T15" fmla="*/ 48 h 370"/>
                <a:gd name="T16" fmla="*/ 9 w 841"/>
                <a:gd name="T17" fmla="*/ 53 h 370"/>
                <a:gd name="T18" fmla="*/ 9 w 841"/>
                <a:gd name="T19" fmla="*/ 50 h 370"/>
                <a:gd name="T20" fmla="*/ 8 w 841"/>
                <a:gd name="T21" fmla="*/ 47 h 370"/>
                <a:gd name="T22" fmla="*/ 7 w 841"/>
                <a:gd name="T23" fmla="*/ 44 h 370"/>
                <a:gd name="T24" fmla="*/ 3 w 841"/>
                <a:gd name="T25" fmla="*/ 38 h 370"/>
                <a:gd name="T26" fmla="*/ 3 w 841"/>
                <a:gd name="T27" fmla="*/ 53 h 370"/>
                <a:gd name="T28" fmla="*/ 3 w 841"/>
                <a:gd name="T29" fmla="*/ 48 h 370"/>
                <a:gd name="T30" fmla="*/ 3 w 841"/>
                <a:gd name="T31" fmla="*/ 48 h 370"/>
                <a:gd name="T32" fmla="*/ 3 w 841"/>
                <a:gd name="T33" fmla="*/ 47 h 370"/>
                <a:gd name="T34" fmla="*/ 3 w 841"/>
                <a:gd name="T35" fmla="*/ 41 h 370"/>
                <a:gd name="T36" fmla="*/ 3 w 841"/>
                <a:gd name="T37" fmla="*/ 36 h 370"/>
                <a:gd name="T38" fmla="*/ 3 w 841"/>
                <a:gd name="T39" fmla="*/ 32 h 370"/>
                <a:gd name="T40" fmla="*/ 3 w 841"/>
                <a:gd name="T41" fmla="*/ 30 h 370"/>
                <a:gd name="T42" fmla="*/ 3 w 841"/>
                <a:gd name="T43" fmla="*/ 28 h 370"/>
                <a:gd name="T44" fmla="*/ 3 w 841"/>
                <a:gd name="T45" fmla="*/ 26 h 370"/>
                <a:gd name="T46" fmla="*/ 3 w 841"/>
                <a:gd name="T47" fmla="*/ 19 h 370"/>
                <a:gd name="T48" fmla="*/ 3 w 841"/>
                <a:gd name="T49" fmla="*/ 20 h 370"/>
                <a:gd name="T50" fmla="*/ 3 w 841"/>
                <a:gd name="T51" fmla="*/ 17 h 370"/>
                <a:gd name="T52" fmla="*/ 3 w 841"/>
                <a:gd name="T53" fmla="*/ 15 h 370"/>
                <a:gd name="T54" fmla="*/ 3 w 841"/>
                <a:gd name="T55" fmla="*/ 15 h 370"/>
                <a:gd name="T56" fmla="*/ 3 w 841"/>
                <a:gd name="T57" fmla="*/ 17 h 370"/>
                <a:gd name="T58" fmla="*/ 3 w 841"/>
                <a:gd name="T59" fmla="*/ 17 h 370"/>
                <a:gd name="T60" fmla="*/ 4 w 841"/>
                <a:gd name="T61" fmla="*/ 17 h 370"/>
                <a:gd name="T62" fmla="*/ 5 w 841"/>
                <a:gd name="T63" fmla="*/ 15 h 370"/>
                <a:gd name="T64" fmla="*/ 5 w 841"/>
                <a:gd name="T65" fmla="*/ 9 h 370"/>
                <a:gd name="T66" fmla="*/ 5 w 841"/>
                <a:gd name="T67" fmla="*/ 7 h 370"/>
                <a:gd name="T68" fmla="*/ 4 w 841"/>
                <a:gd name="T69" fmla="*/ 7 h 370"/>
                <a:gd name="T70" fmla="*/ 5 w 841"/>
                <a:gd name="T71" fmla="*/ 7 h 370"/>
                <a:gd name="T72" fmla="*/ 8 w 841"/>
                <a:gd name="T73" fmla="*/ 7 h 370"/>
                <a:gd name="T74" fmla="*/ 8 w 841"/>
                <a:gd name="T75" fmla="*/ 0 h 370"/>
                <a:gd name="T76" fmla="*/ 9 w 841"/>
                <a:gd name="T77" fmla="*/ 7 h 370"/>
                <a:gd name="T78" fmla="*/ 9 w 841"/>
                <a:gd name="T79" fmla="*/ 7 h 370"/>
                <a:gd name="T80" fmla="*/ 10 w 841"/>
                <a:gd name="T81" fmla="*/ 7 h 370"/>
                <a:gd name="T82" fmla="*/ 10 w 841"/>
                <a:gd name="T83" fmla="*/ 7 h 370"/>
                <a:gd name="T84" fmla="*/ 12 w 841"/>
                <a:gd name="T85" fmla="*/ 17 h 370"/>
                <a:gd name="T86" fmla="*/ 13 w 841"/>
                <a:gd name="T87" fmla="*/ 17 h 370"/>
                <a:gd name="T88" fmla="*/ 15 w 841"/>
                <a:gd name="T89" fmla="*/ 20 h 370"/>
                <a:gd name="T90" fmla="*/ 16 w 841"/>
                <a:gd name="T91" fmla="*/ 20 h 370"/>
                <a:gd name="T92" fmla="*/ 16 w 841"/>
                <a:gd name="T93" fmla="*/ 24 h 3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41"/>
                <a:gd name="T142" fmla="*/ 0 h 370"/>
                <a:gd name="T143" fmla="*/ 841 w 841"/>
                <a:gd name="T144" fmla="*/ 370 h 3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41" h="370">
                  <a:moveTo>
                    <a:pt x="841" y="171"/>
                  </a:moveTo>
                  <a:lnTo>
                    <a:pt x="824" y="182"/>
                  </a:lnTo>
                  <a:lnTo>
                    <a:pt x="824" y="209"/>
                  </a:lnTo>
                  <a:lnTo>
                    <a:pt x="812" y="209"/>
                  </a:lnTo>
                  <a:lnTo>
                    <a:pt x="772" y="209"/>
                  </a:lnTo>
                  <a:lnTo>
                    <a:pt x="772" y="249"/>
                  </a:lnTo>
                  <a:lnTo>
                    <a:pt x="741" y="270"/>
                  </a:lnTo>
                  <a:lnTo>
                    <a:pt x="753" y="309"/>
                  </a:lnTo>
                  <a:lnTo>
                    <a:pt x="753" y="338"/>
                  </a:lnTo>
                  <a:lnTo>
                    <a:pt x="724" y="322"/>
                  </a:lnTo>
                  <a:lnTo>
                    <a:pt x="641" y="322"/>
                  </a:lnTo>
                  <a:lnTo>
                    <a:pt x="612" y="309"/>
                  </a:lnTo>
                  <a:lnTo>
                    <a:pt x="612" y="322"/>
                  </a:lnTo>
                  <a:lnTo>
                    <a:pt x="597" y="338"/>
                  </a:lnTo>
                  <a:lnTo>
                    <a:pt x="553" y="322"/>
                  </a:lnTo>
                  <a:lnTo>
                    <a:pt x="553" y="338"/>
                  </a:lnTo>
                  <a:lnTo>
                    <a:pt x="541" y="353"/>
                  </a:lnTo>
                  <a:lnTo>
                    <a:pt x="513" y="370"/>
                  </a:lnTo>
                  <a:lnTo>
                    <a:pt x="468" y="370"/>
                  </a:lnTo>
                  <a:lnTo>
                    <a:pt x="468" y="353"/>
                  </a:lnTo>
                  <a:lnTo>
                    <a:pt x="453" y="353"/>
                  </a:lnTo>
                  <a:lnTo>
                    <a:pt x="442" y="322"/>
                  </a:lnTo>
                  <a:lnTo>
                    <a:pt x="413" y="297"/>
                  </a:lnTo>
                  <a:lnTo>
                    <a:pt x="353" y="309"/>
                  </a:lnTo>
                  <a:lnTo>
                    <a:pt x="271" y="249"/>
                  </a:lnTo>
                  <a:lnTo>
                    <a:pt x="211" y="270"/>
                  </a:lnTo>
                  <a:lnTo>
                    <a:pt x="242" y="370"/>
                  </a:lnTo>
                  <a:lnTo>
                    <a:pt x="223" y="370"/>
                  </a:lnTo>
                  <a:lnTo>
                    <a:pt x="182" y="338"/>
                  </a:lnTo>
                  <a:lnTo>
                    <a:pt x="171" y="338"/>
                  </a:lnTo>
                  <a:lnTo>
                    <a:pt x="154" y="353"/>
                  </a:lnTo>
                  <a:lnTo>
                    <a:pt x="154" y="338"/>
                  </a:lnTo>
                  <a:lnTo>
                    <a:pt x="154" y="322"/>
                  </a:lnTo>
                  <a:lnTo>
                    <a:pt x="138" y="322"/>
                  </a:lnTo>
                  <a:lnTo>
                    <a:pt x="111" y="282"/>
                  </a:lnTo>
                  <a:lnTo>
                    <a:pt x="123" y="282"/>
                  </a:lnTo>
                  <a:lnTo>
                    <a:pt x="111" y="270"/>
                  </a:lnTo>
                  <a:lnTo>
                    <a:pt x="123" y="249"/>
                  </a:lnTo>
                  <a:lnTo>
                    <a:pt x="182" y="249"/>
                  </a:lnTo>
                  <a:lnTo>
                    <a:pt x="154" y="226"/>
                  </a:lnTo>
                  <a:lnTo>
                    <a:pt x="123" y="209"/>
                  </a:lnTo>
                  <a:lnTo>
                    <a:pt x="98" y="209"/>
                  </a:lnTo>
                  <a:lnTo>
                    <a:pt x="50" y="226"/>
                  </a:lnTo>
                  <a:lnTo>
                    <a:pt x="38" y="197"/>
                  </a:lnTo>
                  <a:lnTo>
                    <a:pt x="11" y="197"/>
                  </a:lnTo>
                  <a:lnTo>
                    <a:pt x="11" y="182"/>
                  </a:lnTo>
                  <a:lnTo>
                    <a:pt x="0" y="171"/>
                  </a:lnTo>
                  <a:lnTo>
                    <a:pt x="11" y="126"/>
                  </a:lnTo>
                  <a:lnTo>
                    <a:pt x="23" y="138"/>
                  </a:lnTo>
                  <a:lnTo>
                    <a:pt x="38" y="138"/>
                  </a:lnTo>
                  <a:lnTo>
                    <a:pt x="23" y="111"/>
                  </a:lnTo>
                  <a:lnTo>
                    <a:pt x="38" y="111"/>
                  </a:lnTo>
                  <a:lnTo>
                    <a:pt x="71" y="98"/>
                  </a:lnTo>
                  <a:lnTo>
                    <a:pt x="83" y="98"/>
                  </a:lnTo>
                  <a:lnTo>
                    <a:pt x="98" y="86"/>
                  </a:lnTo>
                  <a:lnTo>
                    <a:pt x="123" y="98"/>
                  </a:lnTo>
                  <a:lnTo>
                    <a:pt x="154" y="126"/>
                  </a:lnTo>
                  <a:lnTo>
                    <a:pt x="154" y="111"/>
                  </a:lnTo>
                  <a:lnTo>
                    <a:pt x="171" y="111"/>
                  </a:lnTo>
                  <a:lnTo>
                    <a:pt x="194" y="111"/>
                  </a:lnTo>
                  <a:lnTo>
                    <a:pt x="223" y="111"/>
                  </a:lnTo>
                  <a:lnTo>
                    <a:pt x="253" y="111"/>
                  </a:lnTo>
                  <a:lnTo>
                    <a:pt x="282" y="111"/>
                  </a:lnTo>
                  <a:lnTo>
                    <a:pt x="294" y="98"/>
                  </a:lnTo>
                  <a:lnTo>
                    <a:pt x="253" y="86"/>
                  </a:lnTo>
                  <a:lnTo>
                    <a:pt x="271" y="67"/>
                  </a:lnTo>
                  <a:lnTo>
                    <a:pt x="253" y="67"/>
                  </a:lnTo>
                  <a:lnTo>
                    <a:pt x="271" y="55"/>
                  </a:lnTo>
                  <a:lnTo>
                    <a:pt x="271" y="38"/>
                  </a:lnTo>
                  <a:lnTo>
                    <a:pt x="253" y="38"/>
                  </a:lnTo>
                  <a:lnTo>
                    <a:pt x="253" y="27"/>
                  </a:lnTo>
                  <a:lnTo>
                    <a:pt x="282" y="27"/>
                  </a:lnTo>
                  <a:lnTo>
                    <a:pt x="353" y="15"/>
                  </a:lnTo>
                  <a:lnTo>
                    <a:pt x="394" y="15"/>
                  </a:lnTo>
                  <a:lnTo>
                    <a:pt x="394" y="0"/>
                  </a:lnTo>
                  <a:lnTo>
                    <a:pt x="442" y="0"/>
                  </a:lnTo>
                  <a:lnTo>
                    <a:pt x="453" y="15"/>
                  </a:lnTo>
                  <a:lnTo>
                    <a:pt x="453" y="27"/>
                  </a:lnTo>
                  <a:lnTo>
                    <a:pt x="482" y="27"/>
                  </a:lnTo>
                  <a:lnTo>
                    <a:pt x="513" y="27"/>
                  </a:lnTo>
                  <a:lnTo>
                    <a:pt x="513" y="38"/>
                  </a:lnTo>
                  <a:lnTo>
                    <a:pt x="526" y="38"/>
                  </a:lnTo>
                  <a:lnTo>
                    <a:pt x="553" y="27"/>
                  </a:lnTo>
                  <a:lnTo>
                    <a:pt x="568" y="27"/>
                  </a:lnTo>
                  <a:lnTo>
                    <a:pt x="612" y="55"/>
                  </a:lnTo>
                  <a:lnTo>
                    <a:pt x="668" y="111"/>
                  </a:lnTo>
                  <a:lnTo>
                    <a:pt x="685" y="98"/>
                  </a:lnTo>
                  <a:lnTo>
                    <a:pt x="697" y="111"/>
                  </a:lnTo>
                  <a:lnTo>
                    <a:pt x="741" y="111"/>
                  </a:lnTo>
                  <a:lnTo>
                    <a:pt x="797" y="138"/>
                  </a:lnTo>
                  <a:lnTo>
                    <a:pt x="812" y="149"/>
                  </a:lnTo>
                  <a:lnTo>
                    <a:pt x="824" y="138"/>
                  </a:lnTo>
                  <a:lnTo>
                    <a:pt x="841" y="149"/>
                  </a:lnTo>
                  <a:lnTo>
                    <a:pt x="841" y="171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9" name="Freeform 28"/>
            <p:cNvSpPr>
              <a:spLocks/>
            </p:cNvSpPr>
            <p:nvPr/>
          </p:nvSpPr>
          <p:spPr bwMode="auto">
            <a:xfrm>
              <a:off x="3985" y="1467"/>
              <a:ext cx="352" cy="215"/>
            </a:xfrm>
            <a:custGeom>
              <a:avLst/>
              <a:gdLst>
                <a:gd name="T0" fmla="*/ 5 w 403"/>
                <a:gd name="T1" fmla="*/ 28 h 231"/>
                <a:gd name="T2" fmla="*/ 5 w 403"/>
                <a:gd name="T3" fmla="*/ 26 h 231"/>
                <a:gd name="T4" fmla="*/ 4 w 403"/>
                <a:gd name="T5" fmla="*/ 24 h 231"/>
                <a:gd name="T6" fmla="*/ 3 w 403"/>
                <a:gd name="T7" fmla="*/ 18 h 231"/>
                <a:gd name="T8" fmla="*/ 3 w 403"/>
                <a:gd name="T9" fmla="*/ 16 h 231"/>
                <a:gd name="T10" fmla="*/ 3 w 403"/>
                <a:gd name="T11" fmla="*/ 16 h 231"/>
                <a:gd name="T12" fmla="*/ 3 w 403"/>
                <a:gd name="T13" fmla="*/ 11 h 231"/>
                <a:gd name="T14" fmla="*/ 3 w 403"/>
                <a:gd name="T15" fmla="*/ 8 h 231"/>
                <a:gd name="T16" fmla="*/ 3 w 403"/>
                <a:gd name="T17" fmla="*/ 8 h 231"/>
                <a:gd name="T18" fmla="*/ 3 w 403"/>
                <a:gd name="T19" fmla="*/ 13 h 231"/>
                <a:gd name="T20" fmla="*/ 3 w 403"/>
                <a:gd name="T21" fmla="*/ 16 h 231"/>
                <a:gd name="T22" fmla="*/ 3 w 403"/>
                <a:gd name="T23" fmla="*/ 16 h 231"/>
                <a:gd name="T24" fmla="*/ 0 w 403"/>
                <a:gd name="T25" fmla="*/ 7 h 231"/>
                <a:gd name="T26" fmla="*/ 3 w 403"/>
                <a:gd name="T27" fmla="*/ 0 h 231"/>
                <a:gd name="T28" fmla="*/ 3 w 403"/>
                <a:gd name="T29" fmla="*/ 7 h 231"/>
                <a:gd name="T30" fmla="*/ 3 w 403"/>
                <a:gd name="T31" fmla="*/ 7 h 231"/>
                <a:gd name="T32" fmla="*/ 4 w 403"/>
                <a:gd name="T33" fmla="*/ 8 h 231"/>
                <a:gd name="T34" fmla="*/ 4 w 403"/>
                <a:gd name="T35" fmla="*/ 13 h 231"/>
                <a:gd name="T36" fmla="*/ 5 w 403"/>
                <a:gd name="T37" fmla="*/ 13 h 231"/>
                <a:gd name="T38" fmla="*/ 5 w 403"/>
                <a:gd name="T39" fmla="*/ 16 h 231"/>
                <a:gd name="T40" fmla="*/ 6 w 403"/>
                <a:gd name="T41" fmla="*/ 16 h 231"/>
                <a:gd name="T42" fmla="*/ 7 w 403"/>
                <a:gd name="T43" fmla="*/ 13 h 231"/>
                <a:gd name="T44" fmla="*/ 7 w 403"/>
                <a:gd name="T45" fmla="*/ 16 h 231"/>
                <a:gd name="T46" fmla="*/ 7 w 403"/>
                <a:gd name="T47" fmla="*/ 13 h 231"/>
                <a:gd name="T48" fmla="*/ 8 w 403"/>
                <a:gd name="T49" fmla="*/ 17 h 231"/>
                <a:gd name="T50" fmla="*/ 8 w 403"/>
                <a:gd name="T51" fmla="*/ 18 h 231"/>
                <a:gd name="T52" fmla="*/ 7 w 403"/>
                <a:gd name="T53" fmla="*/ 18 h 231"/>
                <a:gd name="T54" fmla="*/ 7 w 403"/>
                <a:gd name="T55" fmla="*/ 16 h 231"/>
                <a:gd name="T56" fmla="*/ 6 w 403"/>
                <a:gd name="T57" fmla="*/ 17 h 231"/>
                <a:gd name="T58" fmla="*/ 6 w 403"/>
                <a:gd name="T59" fmla="*/ 20 h 231"/>
                <a:gd name="T60" fmla="*/ 5 w 403"/>
                <a:gd name="T61" fmla="*/ 20 h 231"/>
                <a:gd name="T62" fmla="*/ 6 w 403"/>
                <a:gd name="T63" fmla="*/ 20 h 231"/>
                <a:gd name="T64" fmla="*/ 6 w 403"/>
                <a:gd name="T65" fmla="*/ 26 h 231"/>
                <a:gd name="T66" fmla="*/ 6 w 403"/>
                <a:gd name="T67" fmla="*/ 30 h 231"/>
                <a:gd name="T68" fmla="*/ 5 w 403"/>
                <a:gd name="T69" fmla="*/ 28 h 2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03"/>
                <a:gd name="T106" fmla="*/ 0 h 231"/>
                <a:gd name="T107" fmla="*/ 403 w 403"/>
                <a:gd name="T108" fmla="*/ 231 h 2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03" h="231">
                  <a:moveTo>
                    <a:pt x="271" y="217"/>
                  </a:moveTo>
                  <a:lnTo>
                    <a:pt x="271" y="202"/>
                  </a:lnTo>
                  <a:lnTo>
                    <a:pt x="242" y="186"/>
                  </a:lnTo>
                  <a:lnTo>
                    <a:pt x="171" y="146"/>
                  </a:lnTo>
                  <a:lnTo>
                    <a:pt x="160" y="119"/>
                  </a:lnTo>
                  <a:lnTo>
                    <a:pt x="115" y="119"/>
                  </a:lnTo>
                  <a:lnTo>
                    <a:pt x="98" y="87"/>
                  </a:lnTo>
                  <a:lnTo>
                    <a:pt x="71" y="71"/>
                  </a:lnTo>
                  <a:lnTo>
                    <a:pt x="60" y="71"/>
                  </a:lnTo>
                  <a:lnTo>
                    <a:pt x="42" y="102"/>
                  </a:lnTo>
                  <a:lnTo>
                    <a:pt x="42" y="119"/>
                  </a:lnTo>
                  <a:lnTo>
                    <a:pt x="31" y="119"/>
                  </a:lnTo>
                  <a:lnTo>
                    <a:pt x="0" y="19"/>
                  </a:lnTo>
                  <a:lnTo>
                    <a:pt x="60" y="0"/>
                  </a:lnTo>
                  <a:lnTo>
                    <a:pt x="142" y="60"/>
                  </a:lnTo>
                  <a:lnTo>
                    <a:pt x="204" y="46"/>
                  </a:lnTo>
                  <a:lnTo>
                    <a:pt x="231" y="71"/>
                  </a:lnTo>
                  <a:lnTo>
                    <a:pt x="242" y="102"/>
                  </a:lnTo>
                  <a:lnTo>
                    <a:pt x="259" y="102"/>
                  </a:lnTo>
                  <a:lnTo>
                    <a:pt x="259" y="119"/>
                  </a:lnTo>
                  <a:lnTo>
                    <a:pt x="304" y="119"/>
                  </a:lnTo>
                  <a:lnTo>
                    <a:pt x="330" y="102"/>
                  </a:lnTo>
                  <a:lnTo>
                    <a:pt x="359" y="119"/>
                  </a:lnTo>
                  <a:lnTo>
                    <a:pt x="359" y="102"/>
                  </a:lnTo>
                  <a:lnTo>
                    <a:pt x="403" y="131"/>
                  </a:lnTo>
                  <a:lnTo>
                    <a:pt x="371" y="146"/>
                  </a:lnTo>
                  <a:lnTo>
                    <a:pt x="342" y="146"/>
                  </a:lnTo>
                  <a:lnTo>
                    <a:pt x="342" y="119"/>
                  </a:lnTo>
                  <a:lnTo>
                    <a:pt x="315" y="131"/>
                  </a:lnTo>
                  <a:lnTo>
                    <a:pt x="315" y="158"/>
                  </a:lnTo>
                  <a:lnTo>
                    <a:pt x="282" y="158"/>
                  </a:lnTo>
                  <a:lnTo>
                    <a:pt x="304" y="169"/>
                  </a:lnTo>
                  <a:lnTo>
                    <a:pt x="315" y="202"/>
                  </a:lnTo>
                  <a:lnTo>
                    <a:pt x="304" y="231"/>
                  </a:lnTo>
                  <a:lnTo>
                    <a:pt x="271" y="217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0" name="Freeform 29"/>
            <p:cNvSpPr>
              <a:spLocks/>
            </p:cNvSpPr>
            <p:nvPr/>
          </p:nvSpPr>
          <p:spPr bwMode="auto">
            <a:xfrm>
              <a:off x="4233" y="1579"/>
              <a:ext cx="153" cy="105"/>
            </a:xfrm>
            <a:custGeom>
              <a:avLst/>
              <a:gdLst>
                <a:gd name="T0" fmla="*/ 3 w 175"/>
                <a:gd name="T1" fmla="*/ 19 h 112"/>
                <a:gd name="T2" fmla="*/ 3 w 175"/>
                <a:gd name="T3" fmla="*/ 19 h 112"/>
                <a:gd name="T4" fmla="*/ 3 w 175"/>
                <a:gd name="T5" fmla="*/ 14 h 112"/>
                <a:gd name="T6" fmla="*/ 3 w 175"/>
                <a:gd name="T7" fmla="*/ 8 h 112"/>
                <a:gd name="T8" fmla="*/ 0 w 175"/>
                <a:gd name="T9" fmla="*/ 8 h 112"/>
                <a:gd name="T10" fmla="*/ 3 w 175"/>
                <a:gd name="T11" fmla="*/ 8 h 112"/>
                <a:gd name="T12" fmla="*/ 3 w 175"/>
                <a:gd name="T13" fmla="*/ 8 h 112"/>
                <a:gd name="T14" fmla="*/ 3 w 175"/>
                <a:gd name="T15" fmla="*/ 8 h 112"/>
                <a:gd name="T16" fmla="*/ 3 w 175"/>
                <a:gd name="T17" fmla="*/ 0 h 112"/>
                <a:gd name="T18" fmla="*/ 3 w 175"/>
                <a:gd name="T19" fmla="*/ 8 h 112"/>
                <a:gd name="T20" fmla="*/ 3 w 175"/>
                <a:gd name="T21" fmla="*/ 8 h 112"/>
                <a:gd name="T22" fmla="*/ 3 w 175"/>
                <a:gd name="T23" fmla="*/ 8 h 112"/>
                <a:gd name="T24" fmla="*/ 3 w 175"/>
                <a:gd name="T25" fmla="*/ 8 h 112"/>
                <a:gd name="T26" fmla="*/ 3 w 175"/>
                <a:gd name="T27" fmla="*/ 8 h 112"/>
                <a:gd name="T28" fmla="*/ 3 w 175"/>
                <a:gd name="T29" fmla="*/ 8 h 112"/>
                <a:gd name="T30" fmla="*/ 3 w 175"/>
                <a:gd name="T31" fmla="*/ 8 h 112"/>
                <a:gd name="T32" fmla="*/ 3 w 175"/>
                <a:gd name="T33" fmla="*/ 8 h 112"/>
                <a:gd name="T34" fmla="*/ 3 w 175"/>
                <a:gd name="T35" fmla="*/ 8 h 112"/>
                <a:gd name="T36" fmla="*/ 3 w 175"/>
                <a:gd name="T37" fmla="*/ 11 h 112"/>
                <a:gd name="T38" fmla="*/ 3 w 175"/>
                <a:gd name="T39" fmla="*/ 11 h 112"/>
                <a:gd name="T40" fmla="*/ 3 w 175"/>
                <a:gd name="T41" fmla="*/ 17 h 112"/>
                <a:gd name="T42" fmla="*/ 3 w 175"/>
                <a:gd name="T43" fmla="*/ 17 h 112"/>
                <a:gd name="T44" fmla="*/ 3 w 175"/>
                <a:gd name="T45" fmla="*/ 19 h 112"/>
                <a:gd name="T46" fmla="*/ 3 w 175"/>
                <a:gd name="T47" fmla="*/ 14 h 112"/>
                <a:gd name="T48" fmla="*/ 3 w 175"/>
                <a:gd name="T49" fmla="*/ 11 h 112"/>
                <a:gd name="T50" fmla="*/ 3 w 175"/>
                <a:gd name="T51" fmla="*/ 17 h 112"/>
                <a:gd name="T52" fmla="*/ 3 w 175"/>
                <a:gd name="T53" fmla="*/ 17 h 112"/>
                <a:gd name="T54" fmla="*/ 3 w 175"/>
                <a:gd name="T55" fmla="*/ 19 h 1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5"/>
                <a:gd name="T85" fmla="*/ 0 h 112"/>
                <a:gd name="T86" fmla="*/ 175 w 175"/>
                <a:gd name="T87" fmla="*/ 112 h 1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5" h="112">
                  <a:moveTo>
                    <a:pt x="31" y="112"/>
                  </a:moveTo>
                  <a:lnTo>
                    <a:pt x="20" y="112"/>
                  </a:lnTo>
                  <a:lnTo>
                    <a:pt x="31" y="83"/>
                  </a:lnTo>
                  <a:lnTo>
                    <a:pt x="20" y="50"/>
                  </a:lnTo>
                  <a:lnTo>
                    <a:pt x="0" y="39"/>
                  </a:lnTo>
                  <a:lnTo>
                    <a:pt x="31" y="39"/>
                  </a:lnTo>
                  <a:lnTo>
                    <a:pt x="31" y="27"/>
                  </a:lnTo>
                  <a:lnTo>
                    <a:pt x="31" y="12"/>
                  </a:lnTo>
                  <a:lnTo>
                    <a:pt x="60" y="0"/>
                  </a:lnTo>
                  <a:lnTo>
                    <a:pt x="60" y="27"/>
                  </a:lnTo>
                  <a:lnTo>
                    <a:pt x="75" y="27"/>
                  </a:lnTo>
                  <a:lnTo>
                    <a:pt x="60" y="27"/>
                  </a:lnTo>
                  <a:lnTo>
                    <a:pt x="46" y="27"/>
                  </a:lnTo>
                  <a:lnTo>
                    <a:pt x="46" y="39"/>
                  </a:lnTo>
                  <a:lnTo>
                    <a:pt x="87" y="39"/>
                  </a:lnTo>
                  <a:lnTo>
                    <a:pt x="102" y="50"/>
                  </a:lnTo>
                  <a:lnTo>
                    <a:pt x="146" y="39"/>
                  </a:lnTo>
                  <a:lnTo>
                    <a:pt x="146" y="50"/>
                  </a:lnTo>
                  <a:lnTo>
                    <a:pt x="158" y="67"/>
                  </a:lnTo>
                  <a:lnTo>
                    <a:pt x="175" y="67"/>
                  </a:lnTo>
                  <a:lnTo>
                    <a:pt x="175" y="98"/>
                  </a:lnTo>
                  <a:lnTo>
                    <a:pt x="146" y="98"/>
                  </a:lnTo>
                  <a:lnTo>
                    <a:pt x="119" y="112"/>
                  </a:lnTo>
                  <a:lnTo>
                    <a:pt x="102" y="83"/>
                  </a:lnTo>
                  <a:lnTo>
                    <a:pt x="87" y="67"/>
                  </a:lnTo>
                  <a:lnTo>
                    <a:pt x="75" y="98"/>
                  </a:lnTo>
                  <a:lnTo>
                    <a:pt x="60" y="98"/>
                  </a:lnTo>
                  <a:lnTo>
                    <a:pt x="31" y="112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1" name="Freeform 30"/>
            <p:cNvSpPr>
              <a:spLocks/>
            </p:cNvSpPr>
            <p:nvPr/>
          </p:nvSpPr>
          <p:spPr bwMode="auto">
            <a:xfrm>
              <a:off x="4275" y="1522"/>
              <a:ext cx="184" cy="104"/>
            </a:xfrm>
            <a:custGeom>
              <a:avLst/>
              <a:gdLst>
                <a:gd name="T0" fmla="*/ 3 w 212"/>
                <a:gd name="T1" fmla="*/ 14 h 111"/>
                <a:gd name="T2" fmla="*/ 3 w 212"/>
                <a:gd name="T3" fmla="*/ 14 h 111"/>
                <a:gd name="T4" fmla="*/ 3 w 212"/>
                <a:gd name="T5" fmla="*/ 11 h 111"/>
                <a:gd name="T6" fmla="*/ 3 w 212"/>
                <a:gd name="T7" fmla="*/ 7 h 111"/>
                <a:gd name="T8" fmla="*/ 3 w 212"/>
                <a:gd name="T9" fmla="*/ 8 h 111"/>
                <a:gd name="T10" fmla="*/ 0 w 212"/>
                <a:gd name="T11" fmla="*/ 7 h 111"/>
                <a:gd name="T12" fmla="*/ 3 w 212"/>
                <a:gd name="T13" fmla="*/ 7 h 111"/>
                <a:gd name="T14" fmla="*/ 3 w 212"/>
                <a:gd name="T15" fmla="*/ 7 h 111"/>
                <a:gd name="T16" fmla="*/ 3 w 212"/>
                <a:gd name="T17" fmla="*/ 7 h 111"/>
                <a:gd name="T18" fmla="*/ 3 w 212"/>
                <a:gd name="T19" fmla="*/ 7 h 111"/>
                <a:gd name="T20" fmla="*/ 3 w 212"/>
                <a:gd name="T21" fmla="*/ 7 h 111"/>
                <a:gd name="T22" fmla="*/ 3 w 212"/>
                <a:gd name="T23" fmla="*/ 0 h 111"/>
                <a:gd name="T24" fmla="*/ 3 w 212"/>
                <a:gd name="T25" fmla="*/ 7 h 111"/>
                <a:gd name="T26" fmla="*/ 3 w 212"/>
                <a:gd name="T27" fmla="*/ 7 h 111"/>
                <a:gd name="T28" fmla="*/ 3 w 212"/>
                <a:gd name="T29" fmla="*/ 7 h 111"/>
                <a:gd name="T30" fmla="*/ 3 w 212"/>
                <a:gd name="T31" fmla="*/ 7 h 111"/>
                <a:gd name="T32" fmla="*/ 3 w 212"/>
                <a:gd name="T33" fmla="*/ 8 h 111"/>
                <a:gd name="T34" fmla="*/ 3 w 212"/>
                <a:gd name="T35" fmla="*/ 8 h 111"/>
                <a:gd name="T36" fmla="*/ 3 w 212"/>
                <a:gd name="T37" fmla="*/ 11 h 111"/>
                <a:gd name="T38" fmla="*/ 3 w 212"/>
                <a:gd name="T39" fmla="*/ 11 h 111"/>
                <a:gd name="T40" fmla="*/ 3 w 212"/>
                <a:gd name="T41" fmla="*/ 14 h 111"/>
                <a:gd name="T42" fmla="*/ 3 w 212"/>
                <a:gd name="T43" fmla="*/ 16 h 111"/>
                <a:gd name="T44" fmla="*/ 3 w 212"/>
                <a:gd name="T45" fmla="*/ 18 h 111"/>
                <a:gd name="T46" fmla="*/ 3 w 212"/>
                <a:gd name="T47" fmla="*/ 16 h 111"/>
                <a:gd name="T48" fmla="*/ 0 w 212"/>
                <a:gd name="T49" fmla="*/ 16 h 111"/>
                <a:gd name="T50" fmla="*/ 0 w 212"/>
                <a:gd name="T51" fmla="*/ 14 h 111"/>
                <a:gd name="T52" fmla="*/ 3 w 212"/>
                <a:gd name="T53" fmla="*/ 14 h 1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2"/>
                <a:gd name="T82" fmla="*/ 0 h 111"/>
                <a:gd name="T83" fmla="*/ 212 w 212"/>
                <a:gd name="T84" fmla="*/ 111 h 1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2" h="111">
                  <a:moveTo>
                    <a:pt x="12" y="86"/>
                  </a:moveTo>
                  <a:lnTo>
                    <a:pt x="39" y="86"/>
                  </a:lnTo>
                  <a:lnTo>
                    <a:pt x="71" y="71"/>
                  </a:lnTo>
                  <a:lnTo>
                    <a:pt x="27" y="42"/>
                  </a:lnTo>
                  <a:lnTo>
                    <a:pt x="27" y="59"/>
                  </a:lnTo>
                  <a:lnTo>
                    <a:pt x="0" y="42"/>
                  </a:lnTo>
                  <a:lnTo>
                    <a:pt x="12" y="27"/>
                  </a:lnTo>
                  <a:lnTo>
                    <a:pt x="12" y="11"/>
                  </a:lnTo>
                  <a:lnTo>
                    <a:pt x="27" y="11"/>
                  </a:lnTo>
                  <a:lnTo>
                    <a:pt x="56" y="27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98" y="11"/>
                  </a:lnTo>
                  <a:lnTo>
                    <a:pt x="183" y="11"/>
                  </a:lnTo>
                  <a:lnTo>
                    <a:pt x="212" y="27"/>
                  </a:lnTo>
                  <a:lnTo>
                    <a:pt x="212" y="42"/>
                  </a:lnTo>
                  <a:lnTo>
                    <a:pt x="183" y="59"/>
                  </a:lnTo>
                  <a:lnTo>
                    <a:pt x="154" y="59"/>
                  </a:lnTo>
                  <a:lnTo>
                    <a:pt x="154" y="71"/>
                  </a:lnTo>
                  <a:lnTo>
                    <a:pt x="112" y="71"/>
                  </a:lnTo>
                  <a:lnTo>
                    <a:pt x="98" y="86"/>
                  </a:lnTo>
                  <a:lnTo>
                    <a:pt x="98" y="98"/>
                  </a:lnTo>
                  <a:lnTo>
                    <a:pt x="56" y="111"/>
                  </a:lnTo>
                  <a:lnTo>
                    <a:pt x="39" y="98"/>
                  </a:lnTo>
                  <a:lnTo>
                    <a:pt x="0" y="98"/>
                  </a:lnTo>
                  <a:lnTo>
                    <a:pt x="0" y="86"/>
                  </a:lnTo>
                  <a:lnTo>
                    <a:pt x="12" y="8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2" name="Freeform 31"/>
            <p:cNvSpPr>
              <a:spLocks/>
            </p:cNvSpPr>
            <p:nvPr/>
          </p:nvSpPr>
          <p:spPr bwMode="auto">
            <a:xfrm>
              <a:off x="3937" y="1535"/>
              <a:ext cx="284" cy="187"/>
            </a:xfrm>
            <a:custGeom>
              <a:avLst/>
              <a:gdLst>
                <a:gd name="T0" fmla="*/ 3 w 327"/>
                <a:gd name="T1" fmla="*/ 7 h 200"/>
                <a:gd name="T2" fmla="*/ 3 w 327"/>
                <a:gd name="T3" fmla="*/ 7 h 200"/>
                <a:gd name="T4" fmla="*/ 3 w 327"/>
                <a:gd name="T5" fmla="*/ 7 h 200"/>
                <a:gd name="T6" fmla="*/ 3 w 327"/>
                <a:gd name="T7" fmla="*/ 7 h 200"/>
                <a:gd name="T8" fmla="*/ 0 w 327"/>
                <a:gd name="T9" fmla="*/ 7 h 200"/>
                <a:gd name="T10" fmla="*/ 3 w 327"/>
                <a:gd name="T11" fmla="*/ 7 h 200"/>
                <a:gd name="T12" fmla="*/ 3 w 327"/>
                <a:gd name="T13" fmla="*/ 7 h 200"/>
                <a:gd name="T14" fmla="*/ 3 w 327"/>
                <a:gd name="T15" fmla="*/ 7 h 200"/>
                <a:gd name="T16" fmla="*/ 3 w 327"/>
                <a:gd name="T17" fmla="*/ 7 h 200"/>
                <a:gd name="T18" fmla="*/ 3 w 327"/>
                <a:gd name="T19" fmla="*/ 8 h 200"/>
                <a:gd name="T20" fmla="*/ 3 w 327"/>
                <a:gd name="T21" fmla="*/ 8 h 200"/>
                <a:gd name="T22" fmla="*/ 3 w 327"/>
                <a:gd name="T23" fmla="*/ 11 h 200"/>
                <a:gd name="T24" fmla="*/ 3 w 327"/>
                <a:gd name="T25" fmla="*/ 11 h 200"/>
                <a:gd name="T26" fmla="*/ 3 w 327"/>
                <a:gd name="T27" fmla="*/ 15 h 200"/>
                <a:gd name="T28" fmla="*/ 3 w 327"/>
                <a:gd name="T29" fmla="*/ 21 h 200"/>
                <a:gd name="T30" fmla="*/ 3 w 327"/>
                <a:gd name="T31" fmla="*/ 19 h 200"/>
                <a:gd name="T32" fmla="*/ 3 w 327"/>
                <a:gd name="T33" fmla="*/ 17 h 200"/>
                <a:gd name="T34" fmla="*/ 3 w 327"/>
                <a:gd name="T35" fmla="*/ 24 h 200"/>
                <a:gd name="T36" fmla="*/ 3 w 327"/>
                <a:gd name="T37" fmla="*/ 26 h 200"/>
                <a:gd name="T38" fmla="*/ 4 w 327"/>
                <a:gd name="T39" fmla="*/ 29 h 200"/>
                <a:gd name="T40" fmla="*/ 4 w 327"/>
                <a:gd name="T41" fmla="*/ 26 h 200"/>
                <a:gd name="T42" fmla="*/ 5 w 327"/>
                <a:gd name="T43" fmla="*/ 24 h 200"/>
                <a:gd name="T44" fmla="*/ 5 w 327"/>
                <a:gd name="T45" fmla="*/ 21 h 200"/>
                <a:gd name="T46" fmla="*/ 5 w 327"/>
                <a:gd name="T47" fmla="*/ 21 h 200"/>
                <a:gd name="T48" fmla="*/ 6 w 327"/>
                <a:gd name="T49" fmla="*/ 21 h 200"/>
                <a:gd name="T50" fmla="*/ 6 w 327"/>
                <a:gd name="T51" fmla="*/ 19 h 200"/>
                <a:gd name="T52" fmla="*/ 5 w 327"/>
                <a:gd name="T53" fmla="*/ 17 h 200"/>
                <a:gd name="T54" fmla="*/ 3 w 327"/>
                <a:gd name="T55" fmla="*/ 11 h 200"/>
                <a:gd name="T56" fmla="*/ 3 w 327"/>
                <a:gd name="T57" fmla="*/ 7 h 200"/>
                <a:gd name="T58" fmla="*/ 3 w 327"/>
                <a:gd name="T59" fmla="*/ 7 h 200"/>
                <a:gd name="T60" fmla="*/ 3 w 327"/>
                <a:gd name="T61" fmla="*/ 7 h 200"/>
                <a:gd name="T62" fmla="*/ 3 w 327"/>
                <a:gd name="T63" fmla="*/ 0 h 200"/>
                <a:gd name="T64" fmla="*/ 3 w 327"/>
                <a:gd name="T65" fmla="*/ 0 h 200"/>
                <a:gd name="T66" fmla="*/ 3 w 327"/>
                <a:gd name="T67" fmla="*/ 7 h 200"/>
                <a:gd name="T68" fmla="*/ 3 w 327"/>
                <a:gd name="T69" fmla="*/ 7 h 200"/>
                <a:gd name="T70" fmla="*/ 3 w 327"/>
                <a:gd name="T71" fmla="*/ 7 h 2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7"/>
                <a:gd name="T109" fmla="*/ 0 h 200"/>
                <a:gd name="T110" fmla="*/ 327 w 327"/>
                <a:gd name="T111" fmla="*/ 200 h 2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7" h="200">
                  <a:moveTo>
                    <a:pt x="87" y="46"/>
                  </a:moveTo>
                  <a:lnTo>
                    <a:pt x="68" y="46"/>
                  </a:lnTo>
                  <a:lnTo>
                    <a:pt x="27" y="16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16" y="46"/>
                  </a:lnTo>
                  <a:lnTo>
                    <a:pt x="16" y="31"/>
                  </a:lnTo>
                  <a:lnTo>
                    <a:pt x="27" y="31"/>
                  </a:lnTo>
                  <a:lnTo>
                    <a:pt x="39" y="46"/>
                  </a:lnTo>
                  <a:lnTo>
                    <a:pt x="39" y="60"/>
                  </a:lnTo>
                  <a:lnTo>
                    <a:pt x="16" y="60"/>
                  </a:lnTo>
                  <a:lnTo>
                    <a:pt x="16" y="75"/>
                  </a:lnTo>
                  <a:lnTo>
                    <a:pt x="27" y="75"/>
                  </a:lnTo>
                  <a:lnTo>
                    <a:pt x="39" y="100"/>
                  </a:lnTo>
                  <a:lnTo>
                    <a:pt x="56" y="146"/>
                  </a:lnTo>
                  <a:lnTo>
                    <a:pt x="87" y="131"/>
                  </a:lnTo>
                  <a:lnTo>
                    <a:pt x="116" y="115"/>
                  </a:lnTo>
                  <a:lnTo>
                    <a:pt x="227" y="171"/>
                  </a:lnTo>
                  <a:lnTo>
                    <a:pt x="227" y="186"/>
                  </a:lnTo>
                  <a:lnTo>
                    <a:pt x="258" y="200"/>
                  </a:lnTo>
                  <a:lnTo>
                    <a:pt x="269" y="186"/>
                  </a:lnTo>
                  <a:lnTo>
                    <a:pt x="298" y="171"/>
                  </a:lnTo>
                  <a:lnTo>
                    <a:pt x="298" y="146"/>
                  </a:lnTo>
                  <a:lnTo>
                    <a:pt x="313" y="146"/>
                  </a:lnTo>
                  <a:lnTo>
                    <a:pt x="327" y="146"/>
                  </a:lnTo>
                  <a:lnTo>
                    <a:pt x="327" y="131"/>
                  </a:lnTo>
                  <a:lnTo>
                    <a:pt x="298" y="115"/>
                  </a:lnTo>
                  <a:lnTo>
                    <a:pt x="227" y="75"/>
                  </a:lnTo>
                  <a:lnTo>
                    <a:pt x="214" y="46"/>
                  </a:lnTo>
                  <a:lnTo>
                    <a:pt x="171" y="46"/>
                  </a:lnTo>
                  <a:lnTo>
                    <a:pt x="154" y="16"/>
                  </a:lnTo>
                  <a:lnTo>
                    <a:pt x="127" y="0"/>
                  </a:lnTo>
                  <a:lnTo>
                    <a:pt x="116" y="0"/>
                  </a:lnTo>
                  <a:lnTo>
                    <a:pt x="98" y="31"/>
                  </a:lnTo>
                  <a:lnTo>
                    <a:pt x="98" y="46"/>
                  </a:lnTo>
                  <a:lnTo>
                    <a:pt x="87" y="4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3" name="Freeform 32"/>
            <p:cNvSpPr>
              <a:spLocks/>
            </p:cNvSpPr>
            <p:nvPr/>
          </p:nvSpPr>
          <p:spPr bwMode="auto">
            <a:xfrm>
              <a:off x="2615" y="2295"/>
              <a:ext cx="149" cy="129"/>
            </a:xfrm>
            <a:custGeom>
              <a:avLst/>
              <a:gdLst>
                <a:gd name="T0" fmla="*/ 3 w 171"/>
                <a:gd name="T1" fmla="*/ 16 h 139"/>
                <a:gd name="T2" fmla="*/ 3 w 171"/>
                <a:gd name="T3" fmla="*/ 16 h 139"/>
                <a:gd name="T4" fmla="*/ 3 w 171"/>
                <a:gd name="T5" fmla="*/ 13 h 139"/>
                <a:gd name="T6" fmla="*/ 3 w 171"/>
                <a:gd name="T7" fmla="*/ 13 h 139"/>
                <a:gd name="T8" fmla="*/ 3 w 171"/>
                <a:gd name="T9" fmla="*/ 12 h 139"/>
                <a:gd name="T10" fmla="*/ 3 w 171"/>
                <a:gd name="T11" fmla="*/ 7 h 139"/>
                <a:gd name="T12" fmla="*/ 3 w 171"/>
                <a:gd name="T13" fmla="*/ 7 h 139"/>
                <a:gd name="T14" fmla="*/ 3 w 171"/>
                <a:gd name="T15" fmla="*/ 9 h 139"/>
                <a:gd name="T16" fmla="*/ 0 w 171"/>
                <a:gd name="T17" fmla="*/ 6 h 139"/>
                <a:gd name="T18" fmla="*/ 0 w 171"/>
                <a:gd name="T19" fmla="*/ 6 h 139"/>
                <a:gd name="T20" fmla="*/ 3 w 171"/>
                <a:gd name="T21" fmla="*/ 6 h 139"/>
                <a:gd name="T22" fmla="*/ 3 w 171"/>
                <a:gd name="T23" fmla="*/ 0 h 139"/>
                <a:gd name="T24" fmla="*/ 3 w 171"/>
                <a:gd name="T25" fmla="*/ 0 h 139"/>
                <a:gd name="T26" fmla="*/ 3 w 171"/>
                <a:gd name="T27" fmla="*/ 6 h 139"/>
                <a:gd name="T28" fmla="*/ 3 w 171"/>
                <a:gd name="T29" fmla="*/ 0 h 139"/>
                <a:gd name="T30" fmla="*/ 3 w 171"/>
                <a:gd name="T31" fmla="*/ 6 h 139"/>
                <a:gd name="T32" fmla="*/ 3 w 171"/>
                <a:gd name="T33" fmla="*/ 9 h 139"/>
                <a:gd name="T34" fmla="*/ 3 w 171"/>
                <a:gd name="T35" fmla="*/ 13 h 139"/>
                <a:gd name="T36" fmla="*/ 3 w 171"/>
                <a:gd name="T37" fmla="*/ 13 h 139"/>
                <a:gd name="T38" fmla="*/ 3 w 171"/>
                <a:gd name="T39" fmla="*/ 15 h 139"/>
                <a:gd name="T40" fmla="*/ 3 w 171"/>
                <a:gd name="T41" fmla="*/ 16 h 1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139"/>
                <a:gd name="T65" fmla="*/ 171 w 171"/>
                <a:gd name="T66" fmla="*/ 139 h 1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139">
                  <a:moveTo>
                    <a:pt x="138" y="139"/>
                  </a:moveTo>
                  <a:lnTo>
                    <a:pt x="126" y="139"/>
                  </a:lnTo>
                  <a:lnTo>
                    <a:pt x="109" y="110"/>
                  </a:lnTo>
                  <a:lnTo>
                    <a:pt x="98" y="110"/>
                  </a:lnTo>
                  <a:lnTo>
                    <a:pt x="98" y="98"/>
                  </a:lnTo>
                  <a:lnTo>
                    <a:pt x="82" y="71"/>
                  </a:lnTo>
                  <a:lnTo>
                    <a:pt x="53" y="71"/>
                  </a:lnTo>
                  <a:lnTo>
                    <a:pt x="27" y="83"/>
                  </a:lnTo>
                  <a:lnTo>
                    <a:pt x="0" y="39"/>
                  </a:lnTo>
                  <a:lnTo>
                    <a:pt x="0" y="27"/>
                  </a:lnTo>
                  <a:lnTo>
                    <a:pt x="27" y="27"/>
                  </a:lnTo>
                  <a:lnTo>
                    <a:pt x="27" y="0"/>
                  </a:lnTo>
                  <a:lnTo>
                    <a:pt x="82" y="0"/>
                  </a:lnTo>
                  <a:lnTo>
                    <a:pt x="98" y="12"/>
                  </a:lnTo>
                  <a:lnTo>
                    <a:pt x="126" y="0"/>
                  </a:lnTo>
                  <a:lnTo>
                    <a:pt x="149" y="54"/>
                  </a:lnTo>
                  <a:lnTo>
                    <a:pt x="149" y="83"/>
                  </a:lnTo>
                  <a:lnTo>
                    <a:pt x="171" y="110"/>
                  </a:lnTo>
                  <a:lnTo>
                    <a:pt x="149" y="110"/>
                  </a:lnTo>
                  <a:lnTo>
                    <a:pt x="149" y="125"/>
                  </a:lnTo>
                  <a:lnTo>
                    <a:pt x="138" y="139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4" name="Freeform 33"/>
            <p:cNvSpPr>
              <a:spLocks/>
            </p:cNvSpPr>
            <p:nvPr/>
          </p:nvSpPr>
          <p:spPr bwMode="auto">
            <a:xfrm>
              <a:off x="2673" y="1974"/>
              <a:ext cx="336" cy="374"/>
            </a:xfrm>
            <a:custGeom>
              <a:avLst/>
              <a:gdLst>
                <a:gd name="T0" fmla="*/ 5 w 386"/>
                <a:gd name="T1" fmla="*/ 42 h 399"/>
                <a:gd name="T2" fmla="*/ 4 w 386"/>
                <a:gd name="T3" fmla="*/ 43 h 399"/>
                <a:gd name="T4" fmla="*/ 3 w 386"/>
                <a:gd name="T5" fmla="*/ 49 h 399"/>
                <a:gd name="T6" fmla="*/ 3 w 386"/>
                <a:gd name="T7" fmla="*/ 50 h 399"/>
                <a:gd name="T8" fmla="*/ 3 w 386"/>
                <a:gd name="T9" fmla="*/ 56 h 399"/>
                <a:gd name="T10" fmla="*/ 3 w 386"/>
                <a:gd name="T11" fmla="*/ 62 h 399"/>
                <a:gd name="T12" fmla="*/ 3 w 386"/>
                <a:gd name="T13" fmla="*/ 62 h 399"/>
                <a:gd name="T14" fmla="*/ 3 w 386"/>
                <a:gd name="T15" fmla="*/ 62 h 399"/>
                <a:gd name="T16" fmla="*/ 3 w 386"/>
                <a:gd name="T17" fmla="*/ 62 h 399"/>
                <a:gd name="T18" fmla="*/ 3 w 386"/>
                <a:gd name="T19" fmla="*/ 62 h 399"/>
                <a:gd name="T20" fmla="*/ 3 w 386"/>
                <a:gd name="T21" fmla="*/ 62 h 399"/>
                <a:gd name="T22" fmla="*/ 3 w 386"/>
                <a:gd name="T23" fmla="*/ 52 h 399"/>
                <a:gd name="T24" fmla="*/ 3 w 386"/>
                <a:gd name="T25" fmla="*/ 55 h 399"/>
                <a:gd name="T26" fmla="*/ 3 w 386"/>
                <a:gd name="T27" fmla="*/ 52 h 399"/>
                <a:gd name="T28" fmla="*/ 0 w 386"/>
                <a:gd name="T29" fmla="*/ 43 h 399"/>
                <a:gd name="T30" fmla="*/ 3 w 386"/>
                <a:gd name="T31" fmla="*/ 39 h 399"/>
                <a:gd name="T32" fmla="*/ 3 w 386"/>
                <a:gd name="T33" fmla="*/ 42 h 399"/>
                <a:gd name="T34" fmla="*/ 3 w 386"/>
                <a:gd name="T35" fmla="*/ 39 h 399"/>
                <a:gd name="T36" fmla="*/ 3 w 386"/>
                <a:gd name="T37" fmla="*/ 39 h 399"/>
                <a:gd name="T38" fmla="*/ 3 w 386"/>
                <a:gd name="T39" fmla="*/ 0 h 399"/>
                <a:gd name="T40" fmla="*/ 3 w 386"/>
                <a:gd name="T41" fmla="*/ 0 h 399"/>
                <a:gd name="T42" fmla="*/ 6 w 386"/>
                <a:gd name="T43" fmla="*/ 18 h 399"/>
                <a:gd name="T44" fmla="*/ 6 w 386"/>
                <a:gd name="T45" fmla="*/ 20 h 399"/>
                <a:gd name="T46" fmla="*/ 7 w 386"/>
                <a:gd name="T47" fmla="*/ 22 h 399"/>
                <a:gd name="T48" fmla="*/ 7 w 386"/>
                <a:gd name="T49" fmla="*/ 26 h 399"/>
                <a:gd name="T50" fmla="*/ 7 w 386"/>
                <a:gd name="T51" fmla="*/ 26 h 399"/>
                <a:gd name="T52" fmla="*/ 7 w 386"/>
                <a:gd name="T53" fmla="*/ 37 h 399"/>
                <a:gd name="T54" fmla="*/ 7 w 386"/>
                <a:gd name="T55" fmla="*/ 39 h 399"/>
                <a:gd name="T56" fmla="*/ 5 w 386"/>
                <a:gd name="T57" fmla="*/ 42 h 3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6"/>
                <a:gd name="T88" fmla="*/ 0 h 399"/>
                <a:gd name="T89" fmla="*/ 386 w 386"/>
                <a:gd name="T90" fmla="*/ 399 h 39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6" h="399">
                  <a:moveTo>
                    <a:pt x="286" y="270"/>
                  </a:moveTo>
                  <a:lnTo>
                    <a:pt x="257" y="282"/>
                  </a:lnTo>
                  <a:lnTo>
                    <a:pt x="213" y="315"/>
                  </a:lnTo>
                  <a:lnTo>
                    <a:pt x="182" y="326"/>
                  </a:lnTo>
                  <a:lnTo>
                    <a:pt x="157" y="370"/>
                  </a:lnTo>
                  <a:lnTo>
                    <a:pt x="157" y="399"/>
                  </a:lnTo>
                  <a:lnTo>
                    <a:pt x="142" y="399"/>
                  </a:lnTo>
                  <a:lnTo>
                    <a:pt x="130" y="399"/>
                  </a:lnTo>
                  <a:lnTo>
                    <a:pt x="115" y="399"/>
                  </a:lnTo>
                  <a:lnTo>
                    <a:pt x="102" y="399"/>
                  </a:lnTo>
                  <a:lnTo>
                    <a:pt x="82" y="399"/>
                  </a:lnTo>
                  <a:lnTo>
                    <a:pt x="59" y="341"/>
                  </a:lnTo>
                  <a:lnTo>
                    <a:pt x="31" y="355"/>
                  </a:lnTo>
                  <a:lnTo>
                    <a:pt x="15" y="341"/>
                  </a:lnTo>
                  <a:lnTo>
                    <a:pt x="0" y="282"/>
                  </a:lnTo>
                  <a:lnTo>
                    <a:pt x="15" y="255"/>
                  </a:lnTo>
                  <a:lnTo>
                    <a:pt x="31" y="270"/>
                  </a:lnTo>
                  <a:lnTo>
                    <a:pt x="42" y="255"/>
                  </a:lnTo>
                  <a:lnTo>
                    <a:pt x="157" y="255"/>
                  </a:lnTo>
                  <a:lnTo>
                    <a:pt x="130" y="0"/>
                  </a:lnTo>
                  <a:lnTo>
                    <a:pt x="171" y="0"/>
                  </a:lnTo>
                  <a:lnTo>
                    <a:pt x="301" y="111"/>
                  </a:lnTo>
                  <a:lnTo>
                    <a:pt x="328" y="130"/>
                  </a:lnTo>
                  <a:lnTo>
                    <a:pt x="357" y="142"/>
                  </a:lnTo>
                  <a:lnTo>
                    <a:pt x="357" y="171"/>
                  </a:lnTo>
                  <a:lnTo>
                    <a:pt x="386" y="171"/>
                  </a:lnTo>
                  <a:lnTo>
                    <a:pt x="386" y="242"/>
                  </a:lnTo>
                  <a:lnTo>
                    <a:pt x="372" y="255"/>
                  </a:lnTo>
                  <a:lnTo>
                    <a:pt x="286" y="27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5" name="Freeform 34"/>
            <p:cNvSpPr>
              <a:spLocks/>
            </p:cNvSpPr>
            <p:nvPr/>
          </p:nvSpPr>
          <p:spPr bwMode="auto">
            <a:xfrm>
              <a:off x="3112" y="1778"/>
              <a:ext cx="323" cy="342"/>
            </a:xfrm>
            <a:custGeom>
              <a:avLst/>
              <a:gdLst>
                <a:gd name="T0" fmla="*/ 7 w 370"/>
                <a:gd name="T1" fmla="*/ 38 h 367"/>
                <a:gd name="T2" fmla="*/ 7 w 370"/>
                <a:gd name="T3" fmla="*/ 46 h 367"/>
                <a:gd name="T4" fmla="*/ 7 w 370"/>
                <a:gd name="T5" fmla="*/ 46 h 367"/>
                <a:gd name="T6" fmla="*/ 7 w 370"/>
                <a:gd name="T7" fmla="*/ 47 h 367"/>
                <a:gd name="T8" fmla="*/ 3 w 370"/>
                <a:gd name="T9" fmla="*/ 35 h 367"/>
                <a:gd name="T10" fmla="*/ 3 w 370"/>
                <a:gd name="T11" fmla="*/ 35 h 367"/>
                <a:gd name="T12" fmla="*/ 3 w 370"/>
                <a:gd name="T13" fmla="*/ 33 h 367"/>
                <a:gd name="T14" fmla="*/ 3 w 370"/>
                <a:gd name="T15" fmla="*/ 33 h 367"/>
                <a:gd name="T16" fmla="*/ 3 w 370"/>
                <a:gd name="T17" fmla="*/ 29 h 367"/>
                <a:gd name="T18" fmla="*/ 3 w 370"/>
                <a:gd name="T19" fmla="*/ 29 h 367"/>
                <a:gd name="T20" fmla="*/ 0 w 370"/>
                <a:gd name="T21" fmla="*/ 24 h 367"/>
                <a:gd name="T22" fmla="*/ 3 w 370"/>
                <a:gd name="T23" fmla="*/ 22 h 367"/>
                <a:gd name="T24" fmla="*/ 3 w 370"/>
                <a:gd name="T25" fmla="*/ 19 h 367"/>
                <a:gd name="T26" fmla="*/ 3 w 370"/>
                <a:gd name="T27" fmla="*/ 14 h 367"/>
                <a:gd name="T28" fmla="*/ 0 w 370"/>
                <a:gd name="T29" fmla="*/ 11 h 367"/>
                <a:gd name="T30" fmla="*/ 0 w 370"/>
                <a:gd name="T31" fmla="*/ 9 h 367"/>
                <a:gd name="T32" fmla="*/ 3 w 370"/>
                <a:gd name="T33" fmla="*/ 9 h 367"/>
                <a:gd name="T34" fmla="*/ 3 w 370"/>
                <a:gd name="T35" fmla="*/ 7 h 367"/>
                <a:gd name="T36" fmla="*/ 3 w 370"/>
                <a:gd name="T37" fmla="*/ 7 h 367"/>
                <a:gd name="T38" fmla="*/ 3 w 370"/>
                <a:gd name="T39" fmla="*/ 0 h 367"/>
                <a:gd name="T40" fmla="*/ 3 w 370"/>
                <a:gd name="T41" fmla="*/ 7 h 367"/>
                <a:gd name="T42" fmla="*/ 3 w 370"/>
                <a:gd name="T43" fmla="*/ 7 h 367"/>
                <a:gd name="T44" fmla="*/ 3 w 370"/>
                <a:gd name="T45" fmla="*/ 7 h 367"/>
                <a:gd name="T46" fmla="*/ 3 w 370"/>
                <a:gd name="T47" fmla="*/ 7 h 367"/>
                <a:gd name="T48" fmla="*/ 3 w 370"/>
                <a:gd name="T49" fmla="*/ 7 h 367"/>
                <a:gd name="T50" fmla="*/ 3 w 370"/>
                <a:gd name="T51" fmla="*/ 9 h 367"/>
                <a:gd name="T52" fmla="*/ 4 w 370"/>
                <a:gd name="T53" fmla="*/ 11 h 367"/>
                <a:gd name="T54" fmla="*/ 4 w 370"/>
                <a:gd name="T55" fmla="*/ 9 h 367"/>
                <a:gd name="T56" fmla="*/ 4 w 370"/>
                <a:gd name="T57" fmla="*/ 7 h 367"/>
                <a:gd name="T58" fmla="*/ 6 w 370"/>
                <a:gd name="T59" fmla="*/ 7 h 367"/>
                <a:gd name="T60" fmla="*/ 6 w 370"/>
                <a:gd name="T61" fmla="*/ 7 h 367"/>
                <a:gd name="T62" fmla="*/ 6 w 370"/>
                <a:gd name="T63" fmla="*/ 7 h 367"/>
                <a:gd name="T64" fmla="*/ 7 w 370"/>
                <a:gd name="T65" fmla="*/ 7 h 367"/>
                <a:gd name="T66" fmla="*/ 7 w 370"/>
                <a:gd name="T67" fmla="*/ 11 h 367"/>
                <a:gd name="T68" fmla="*/ 7 w 370"/>
                <a:gd name="T69" fmla="*/ 17 h 367"/>
                <a:gd name="T70" fmla="*/ 7 w 370"/>
                <a:gd name="T71" fmla="*/ 38 h 3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0"/>
                <a:gd name="T109" fmla="*/ 0 h 367"/>
                <a:gd name="T110" fmla="*/ 370 w 370"/>
                <a:gd name="T111" fmla="*/ 367 h 3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0" h="367">
                  <a:moveTo>
                    <a:pt x="370" y="294"/>
                  </a:moveTo>
                  <a:lnTo>
                    <a:pt x="370" y="354"/>
                  </a:lnTo>
                  <a:lnTo>
                    <a:pt x="342" y="354"/>
                  </a:lnTo>
                  <a:lnTo>
                    <a:pt x="342" y="367"/>
                  </a:lnTo>
                  <a:lnTo>
                    <a:pt x="171" y="271"/>
                  </a:lnTo>
                  <a:lnTo>
                    <a:pt x="127" y="271"/>
                  </a:lnTo>
                  <a:lnTo>
                    <a:pt x="111" y="254"/>
                  </a:lnTo>
                  <a:lnTo>
                    <a:pt x="59" y="254"/>
                  </a:lnTo>
                  <a:lnTo>
                    <a:pt x="42" y="223"/>
                  </a:lnTo>
                  <a:lnTo>
                    <a:pt x="27" y="223"/>
                  </a:lnTo>
                  <a:lnTo>
                    <a:pt x="0" y="183"/>
                  </a:lnTo>
                  <a:lnTo>
                    <a:pt x="11" y="171"/>
                  </a:lnTo>
                  <a:lnTo>
                    <a:pt x="11" y="139"/>
                  </a:lnTo>
                  <a:lnTo>
                    <a:pt x="11" y="98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11" y="71"/>
                  </a:lnTo>
                  <a:lnTo>
                    <a:pt x="11" y="39"/>
                  </a:lnTo>
                  <a:lnTo>
                    <a:pt x="42" y="27"/>
                  </a:lnTo>
                  <a:lnTo>
                    <a:pt x="42" y="0"/>
                  </a:lnTo>
                  <a:lnTo>
                    <a:pt x="71" y="12"/>
                  </a:lnTo>
                  <a:lnTo>
                    <a:pt x="111" y="12"/>
                  </a:lnTo>
                  <a:lnTo>
                    <a:pt x="142" y="27"/>
                  </a:lnTo>
                  <a:lnTo>
                    <a:pt x="142" y="39"/>
                  </a:lnTo>
                  <a:lnTo>
                    <a:pt x="182" y="60"/>
                  </a:lnTo>
                  <a:lnTo>
                    <a:pt x="209" y="71"/>
                  </a:lnTo>
                  <a:lnTo>
                    <a:pt x="230" y="83"/>
                  </a:lnTo>
                  <a:lnTo>
                    <a:pt x="242" y="71"/>
                  </a:lnTo>
                  <a:lnTo>
                    <a:pt x="242" y="27"/>
                  </a:lnTo>
                  <a:lnTo>
                    <a:pt x="286" y="12"/>
                  </a:lnTo>
                  <a:lnTo>
                    <a:pt x="313" y="12"/>
                  </a:lnTo>
                  <a:lnTo>
                    <a:pt x="313" y="27"/>
                  </a:lnTo>
                  <a:lnTo>
                    <a:pt x="357" y="39"/>
                  </a:lnTo>
                  <a:lnTo>
                    <a:pt x="357" y="83"/>
                  </a:lnTo>
                  <a:lnTo>
                    <a:pt x="357" y="123"/>
                  </a:lnTo>
                  <a:lnTo>
                    <a:pt x="370" y="294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6" name="Freeform 35"/>
            <p:cNvSpPr>
              <a:spLocks/>
            </p:cNvSpPr>
            <p:nvPr/>
          </p:nvSpPr>
          <p:spPr bwMode="auto">
            <a:xfrm>
              <a:off x="2748" y="1684"/>
              <a:ext cx="416" cy="450"/>
            </a:xfrm>
            <a:custGeom>
              <a:avLst/>
              <a:gdLst>
                <a:gd name="T0" fmla="*/ 7 w 478"/>
                <a:gd name="T1" fmla="*/ 0 h 482"/>
                <a:gd name="T2" fmla="*/ 8 w 478"/>
                <a:gd name="T3" fmla="*/ 0 h 482"/>
                <a:gd name="T4" fmla="*/ 8 w 478"/>
                <a:gd name="T5" fmla="*/ 7 h 482"/>
                <a:gd name="T6" fmla="*/ 8 w 478"/>
                <a:gd name="T7" fmla="*/ 7 h 482"/>
                <a:gd name="T8" fmla="*/ 7 w 478"/>
                <a:gd name="T9" fmla="*/ 12 h 482"/>
                <a:gd name="T10" fmla="*/ 7 w 478"/>
                <a:gd name="T11" fmla="*/ 16 h 482"/>
                <a:gd name="T12" fmla="*/ 8 w 478"/>
                <a:gd name="T13" fmla="*/ 18 h 482"/>
                <a:gd name="T14" fmla="*/ 8 w 478"/>
                <a:gd name="T15" fmla="*/ 23 h 482"/>
                <a:gd name="T16" fmla="*/ 8 w 478"/>
                <a:gd name="T17" fmla="*/ 25 h 482"/>
                <a:gd name="T18" fmla="*/ 8 w 478"/>
                <a:gd name="T19" fmla="*/ 27 h 482"/>
                <a:gd name="T20" fmla="*/ 8 w 478"/>
                <a:gd name="T21" fmla="*/ 33 h 482"/>
                <a:gd name="T22" fmla="*/ 8 w 478"/>
                <a:gd name="T23" fmla="*/ 36 h 482"/>
                <a:gd name="T24" fmla="*/ 8 w 478"/>
                <a:gd name="T25" fmla="*/ 39 h 482"/>
                <a:gd name="T26" fmla="*/ 8 w 478"/>
                <a:gd name="T27" fmla="*/ 45 h 482"/>
                <a:gd name="T28" fmla="*/ 9 w 478"/>
                <a:gd name="T29" fmla="*/ 45 h 482"/>
                <a:gd name="T30" fmla="*/ 9 w 478"/>
                <a:gd name="T31" fmla="*/ 48 h 482"/>
                <a:gd name="T32" fmla="*/ 6 w 478"/>
                <a:gd name="T33" fmla="*/ 63 h 482"/>
                <a:gd name="T34" fmla="*/ 6 w 478"/>
                <a:gd name="T35" fmla="*/ 66 h 482"/>
                <a:gd name="T36" fmla="*/ 5 w 478"/>
                <a:gd name="T37" fmla="*/ 66 h 482"/>
                <a:gd name="T38" fmla="*/ 5 w 478"/>
                <a:gd name="T39" fmla="*/ 63 h 482"/>
                <a:gd name="T40" fmla="*/ 4 w 478"/>
                <a:gd name="T41" fmla="*/ 60 h 482"/>
                <a:gd name="T42" fmla="*/ 3 w 478"/>
                <a:gd name="T43" fmla="*/ 58 h 482"/>
                <a:gd name="T44" fmla="*/ 3 w 478"/>
                <a:gd name="T45" fmla="*/ 42 h 482"/>
                <a:gd name="T46" fmla="*/ 0 w 478"/>
                <a:gd name="T47" fmla="*/ 34 h 482"/>
                <a:gd name="T48" fmla="*/ 0 w 478"/>
                <a:gd name="T49" fmla="*/ 33 h 482"/>
                <a:gd name="T50" fmla="*/ 0 w 478"/>
                <a:gd name="T51" fmla="*/ 29 h 482"/>
                <a:gd name="T52" fmla="*/ 3 w 478"/>
                <a:gd name="T53" fmla="*/ 27 h 482"/>
                <a:gd name="T54" fmla="*/ 3 w 478"/>
                <a:gd name="T55" fmla="*/ 25 h 482"/>
                <a:gd name="T56" fmla="*/ 3 w 478"/>
                <a:gd name="T57" fmla="*/ 21 h 482"/>
                <a:gd name="T58" fmla="*/ 3 w 478"/>
                <a:gd name="T59" fmla="*/ 19 h 482"/>
                <a:gd name="T60" fmla="*/ 3 w 478"/>
                <a:gd name="T61" fmla="*/ 18 h 482"/>
                <a:gd name="T62" fmla="*/ 3 w 478"/>
                <a:gd name="T63" fmla="*/ 7 h 482"/>
                <a:gd name="T64" fmla="*/ 3 w 478"/>
                <a:gd name="T65" fmla="*/ 7 h 482"/>
                <a:gd name="T66" fmla="*/ 4 w 478"/>
                <a:gd name="T67" fmla="*/ 7 h 482"/>
                <a:gd name="T68" fmla="*/ 6 w 478"/>
                <a:gd name="T69" fmla="*/ 0 h 482"/>
                <a:gd name="T70" fmla="*/ 6 w 478"/>
                <a:gd name="T71" fmla="*/ 0 h 482"/>
                <a:gd name="T72" fmla="*/ 7 w 478"/>
                <a:gd name="T73" fmla="*/ 0 h 482"/>
                <a:gd name="T74" fmla="*/ 7 w 478"/>
                <a:gd name="T75" fmla="*/ 0 h 4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8"/>
                <a:gd name="T115" fmla="*/ 0 h 482"/>
                <a:gd name="T116" fmla="*/ 478 w 478"/>
                <a:gd name="T117" fmla="*/ 482 h 4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8" h="482">
                  <a:moveTo>
                    <a:pt x="390" y="0"/>
                  </a:moveTo>
                  <a:lnTo>
                    <a:pt x="402" y="0"/>
                  </a:lnTo>
                  <a:lnTo>
                    <a:pt x="402" y="11"/>
                  </a:lnTo>
                  <a:lnTo>
                    <a:pt x="402" y="59"/>
                  </a:lnTo>
                  <a:lnTo>
                    <a:pt x="379" y="82"/>
                  </a:lnTo>
                  <a:lnTo>
                    <a:pt x="390" y="111"/>
                  </a:lnTo>
                  <a:lnTo>
                    <a:pt x="417" y="126"/>
                  </a:lnTo>
                  <a:lnTo>
                    <a:pt x="417" y="170"/>
                  </a:lnTo>
                  <a:lnTo>
                    <a:pt x="417" y="182"/>
                  </a:lnTo>
                  <a:lnTo>
                    <a:pt x="430" y="197"/>
                  </a:lnTo>
                  <a:lnTo>
                    <a:pt x="430" y="238"/>
                  </a:lnTo>
                  <a:lnTo>
                    <a:pt x="430" y="270"/>
                  </a:lnTo>
                  <a:lnTo>
                    <a:pt x="417" y="282"/>
                  </a:lnTo>
                  <a:lnTo>
                    <a:pt x="446" y="322"/>
                  </a:lnTo>
                  <a:lnTo>
                    <a:pt x="461" y="322"/>
                  </a:lnTo>
                  <a:lnTo>
                    <a:pt x="478" y="353"/>
                  </a:lnTo>
                  <a:lnTo>
                    <a:pt x="331" y="464"/>
                  </a:lnTo>
                  <a:lnTo>
                    <a:pt x="302" y="482"/>
                  </a:lnTo>
                  <a:lnTo>
                    <a:pt x="275" y="482"/>
                  </a:lnTo>
                  <a:lnTo>
                    <a:pt x="275" y="453"/>
                  </a:lnTo>
                  <a:lnTo>
                    <a:pt x="246" y="441"/>
                  </a:lnTo>
                  <a:lnTo>
                    <a:pt x="219" y="420"/>
                  </a:lnTo>
                  <a:lnTo>
                    <a:pt x="87" y="309"/>
                  </a:lnTo>
                  <a:lnTo>
                    <a:pt x="0" y="253"/>
                  </a:lnTo>
                  <a:lnTo>
                    <a:pt x="0" y="238"/>
                  </a:lnTo>
                  <a:lnTo>
                    <a:pt x="0" y="209"/>
                  </a:lnTo>
                  <a:lnTo>
                    <a:pt x="20" y="197"/>
                  </a:lnTo>
                  <a:lnTo>
                    <a:pt x="87" y="182"/>
                  </a:lnTo>
                  <a:lnTo>
                    <a:pt x="119" y="157"/>
                  </a:lnTo>
                  <a:lnTo>
                    <a:pt x="119" y="138"/>
                  </a:lnTo>
                  <a:lnTo>
                    <a:pt x="175" y="126"/>
                  </a:lnTo>
                  <a:lnTo>
                    <a:pt x="175" y="59"/>
                  </a:lnTo>
                  <a:lnTo>
                    <a:pt x="160" y="38"/>
                  </a:lnTo>
                  <a:lnTo>
                    <a:pt x="231" y="11"/>
                  </a:lnTo>
                  <a:lnTo>
                    <a:pt x="302" y="0"/>
                  </a:lnTo>
                  <a:lnTo>
                    <a:pt x="331" y="0"/>
                  </a:lnTo>
                  <a:lnTo>
                    <a:pt x="346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7" name="Freeform 36"/>
            <p:cNvSpPr>
              <a:spLocks/>
            </p:cNvSpPr>
            <p:nvPr/>
          </p:nvSpPr>
          <p:spPr bwMode="auto">
            <a:xfrm>
              <a:off x="3998" y="1985"/>
              <a:ext cx="148" cy="202"/>
            </a:xfrm>
            <a:custGeom>
              <a:avLst/>
              <a:gdLst>
                <a:gd name="T0" fmla="*/ 3 w 171"/>
                <a:gd name="T1" fmla="*/ 35 h 215"/>
                <a:gd name="T2" fmla="*/ 3 w 171"/>
                <a:gd name="T3" fmla="*/ 35 h 215"/>
                <a:gd name="T4" fmla="*/ 0 w 171"/>
                <a:gd name="T5" fmla="*/ 31 h 215"/>
                <a:gd name="T6" fmla="*/ 3 w 171"/>
                <a:gd name="T7" fmla="*/ 22 h 215"/>
                <a:gd name="T8" fmla="*/ 3 w 171"/>
                <a:gd name="T9" fmla="*/ 15 h 215"/>
                <a:gd name="T10" fmla="*/ 3 w 171"/>
                <a:gd name="T11" fmla="*/ 9 h 215"/>
                <a:gd name="T12" fmla="*/ 3 w 171"/>
                <a:gd name="T13" fmla="*/ 8 h 215"/>
                <a:gd name="T14" fmla="*/ 3 w 171"/>
                <a:gd name="T15" fmla="*/ 8 h 215"/>
                <a:gd name="T16" fmla="*/ 3 w 171"/>
                <a:gd name="T17" fmla="*/ 8 h 215"/>
                <a:gd name="T18" fmla="*/ 3 w 171"/>
                <a:gd name="T19" fmla="*/ 8 h 215"/>
                <a:gd name="T20" fmla="*/ 3 w 171"/>
                <a:gd name="T21" fmla="*/ 0 h 215"/>
                <a:gd name="T22" fmla="*/ 3 w 171"/>
                <a:gd name="T23" fmla="*/ 8 h 215"/>
                <a:gd name="T24" fmla="*/ 3 w 171"/>
                <a:gd name="T25" fmla="*/ 8 h 215"/>
                <a:gd name="T26" fmla="*/ 3 w 171"/>
                <a:gd name="T27" fmla="*/ 9 h 215"/>
                <a:gd name="T28" fmla="*/ 3 w 171"/>
                <a:gd name="T29" fmla="*/ 15 h 215"/>
                <a:gd name="T30" fmla="*/ 3 w 171"/>
                <a:gd name="T31" fmla="*/ 21 h 215"/>
                <a:gd name="T32" fmla="*/ 3 w 171"/>
                <a:gd name="T33" fmla="*/ 25 h 215"/>
                <a:gd name="T34" fmla="*/ 3 w 171"/>
                <a:gd name="T35" fmla="*/ 25 h 215"/>
                <a:gd name="T36" fmla="*/ 3 w 171"/>
                <a:gd name="T37" fmla="*/ 31 h 215"/>
                <a:gd name="T38" fmla="*/ 3 w 171"/>
                <a:gd name="T39" fmla="*/ 31 h 215"/>
                <a:gd name="T40" fmla="*/ 3 w 171"/>
                <a:gd name="T41" fmla="*/ 35 h 215"/>
                <a:gd name="T42" fmla="*/ 3 w 171"/>
                <a:gd name="T43" fmla="*/ 35 h 2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1"/>
                <a:gd name="T67" fmla="*/ 0 h 215"/>
                <a:gd name="T68" fmla="*/ 171 w 171"/>
                <a:gd name="T69" fmla="*/ 215 h 2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1" h="215">
                  <a:moveTo>
                    <a:pt x="46" y="215"/>
                  </a:moveTo>
                  <a:lnTo>
                    <a:pt x="19" y="215"/>
                  </a:lnTo>
                  <a:lnTo>
                    <a:pt x="0" y="186"/>
                  </a:lnTo>
                  <a:lnTo>
                    <a:pt x="59" y="142"/>
                  </a:lnTo>
                  <a:lnTo>
                    <a:pt x="86" y="87"/>
                  </a:lnTo>
                  <a:lnTo>
                    <a:pt x="86" y="60"/>
                  </a:lnTo>
                  <a:lnTo>
                    <a:pt x="71" y="46"/>
                  </a:lnTo>
                  <a:lnTo>
                    <a:pt x="59" y="31"/>
                  </a:lnTo>
                  <a:lnTo>
                    <a:pt x="71" y="31"/>
                  </a:lnTo>
                  <a:lnTo>
                    <a:pt x="71" y="19"/>
                  </a:lnTo>
                  <a:lnTo>
                    <a:pt x="86" y="0"/>
                  </a:lnTo>
                  <a:lnTo>
                    <a:pt x="101" y="19"/>
                  </a:lnTo>
                  <a:lnTo>
                    <a:pt x="146" y="31"/>
                  </a:lnTo>
                  <a:lnTo>
                    <a:pt x="171" y="60"/>
                  </a:lnTo>
                  <a:lnTo>
                    <a:pt x="157" y="87"/>
                  </a:lnTo>
                  <a:lnTo>
                    <a:pt x="130" y="131"/>
                  </a:lnTo>
                  <a:lnTo>
                    <a:pt x="130" y="158"/>
                  </a:lnTo>
                  <a:lnTo>
                    <a:pt x="119" y="158"/>
                  </a:lnTo>
                  <a:lnTo>
                    <a:pt x="101" y="186"/>
                  </a:lnTo>
                  <a:lnTo>
                    <a:pt x="71" y="186"/>
                  </a:lnTo>
                  <a:lnTo>
                    <a:pt x="59" y="215"/>
                  </a:lnTo>
                  <a:lnTo>
                    <a:pt x="46" y="215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8" name="Freeform 37"/>
            <p:cNvSpPr>
              <a:spLocks/>
            </p:cNvSpPr>
            <p:nvPr/>
          </p:nvSpPr>
          <p:spPr bwMode="auto">
            <a:xfrm>
              <a:off x="3952" y="1961"/>
              <a:ext cx="40" cy="43"/>
            </a:xfrm>
            <a:custGeom>
              <a:avLst/>
              <a:gdLst>
                <a:gd name="T0" fmla="*/ 0 w 46"/>
                <a:gd name="T1" fmla="*/ 7 h 46"/>
                <a:gd name="T2" fmla="*/ 3 w 46"/>
                <a:gd name="T3" fmla="*/ 7 h 46"/>
                <a:gd name="T4" fmla="*/ 3 w 46"/>
                <a:gd name="T5" fmla="*/ 7 h 46"/>
                <a:gd name="T6" fmla="*/ 3 w 46"/>
                <a:gd name="T7" fmla="*/ 0 h 46"/>
                <a:gd name="T8" fmla="*/ 3 w 46"/>
                <a:gd name="T9" fmla="*/ 0 h 46"/>
                <a:gd name="T10" fmla="*/ 0 w 46"/>
                <a:gd name="T11" fmla="*/ 7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46"/>
                <a:gd name="T20" fmla="*/ 46 w 46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46">
                  <a:moveTo>
                    <a:pt x="0" y="16"/>
                  </a:moveTo>
                  <a:lnTo>
                    <a:pt x="23" y="46"/>
                  </a:lnTo>
                  <a:lnTo>
                    <a:pt x="46" y="27"/>
                  </a:lnTo>
                  <a:lnTo>
                    <a:pt x="46" y="0"/>
                  </a:lnTo>
                  <a:lnTo>
                    <a:pt x="2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9" name="Freeform 38"/>
            <p:cNvSpPr>
              <a:spLocks/>
            </p:cNvSpPr>
            <p:nvPr/>
          </p:nvSpPr>
          <p:spPr bwMode="auto">
            <a:xfrm>
              <a:off x="3963" y="1961"/>
              <a:ext cx="109" cy="69"/>
            </a:xfrm>
            <a:custGeom>
              <a:avLst/>
              <a:gdLst>
                <a:gd name="T0" fmla="*/ 3 w 127"/>
                <a:gd name="T1" fmla="*/ 6 h 75"/>
                <a:gd name="T2" fmla="*/ 3 w 127"/>
                <a:gd name="T3" fmla="*/ 0 h 75"/>
                <a:gd name="T4" fmla="*/ 3 w 127"/>
                <a:gd name="T5" fmla="*/ 6 h 75"/>
                <a:gd name="T6" fmla="*/ 3 w 127"/>
                <a:gd name="T7" fmla="*/ 6 h 75"/>
                <a:gd name="T8" fmla="*/ 3 w 127"/>
                <a:gd name="T9" fmla="*/ 6 h 75"/>
                <a:gd name="T10" fmla="*/ 0 w 127"/>
                <a:gd name="T11" fmla="*/ 6 h 75"/>
                <a:gd name="T12" fmla="*/ 0 w 127"/>
                <a:gd name="T13" fmla="*/ 6 h 75"/>
                <a:gd name="T14" fmla="*/ 0 w 127"/>
                <a:gd name="T15" fmla="*/ 6 h 75"/>
                <a:gd name="T16" fmla="*/ 3 w 127"/>
                <a:gd name="T17" fmla="*/ 6 h 75"/>
                <a:gd name="T18" fmla="*/ 3 w 127"/>
                <a:gd name="T19" fmla="*/ 6 h 75"/>
                <a:gd name="T20" fmla="*/ 3 w 127"/>
                <a:gd name="T21" fmla="*/ 6 h 75"/>
                <a:gd name="T22" fmla="*/ 3 w 127"/>
                <a:gd name="T23" fmla="*/ 6 h 75"/>
                <a:gd name="T24" fmla="*/ 3 w 127"/>
                <a:gd name="T25" fmla="*/ 6 h 75"/>
                <a:gd name="T26" fmla="*/ 3 w 127"/>
                <a:gd name="T27" fmla="*/ 6 h 75"/>
                <a:gd name="T28" fmla="*/ 3 w 127"/>
                <a:gd name="T29" fmla="*/ 6 h 75"/>
                <a:gd name="T30" fmla="*/ 3 w 127"/>
                <a:gd name="T31" fmla="*/ 6 h 75"/>
                <a:gd name="T32" fmla="*/ 3 w 127"/>
                <a:gd name="T33" fmla="*/ 6 h 75"/>
                <a:gd name="T34" fmla="*/ 3 w 127"/>
                <a:gd name="T35" fmla="*/ 6 h 75"/>
                <a:gd name="T36" fmla="*/ 3 w 127"/>
                <a:gd name="T37" fmla="*/ 6 h 75"/>
                <a:gd name="T38" fmla="*/ 3 w 127"/>
                <a:gd name="T39" fmla="*/ 6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7"/>
                <a:gd name="T61" fmla="*/ 0 h 75"/>
                <a:gd name="T62" fmla="*/ 127 w 127"/>
                <a:gd name="T63" fmla="*/ 75 h 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7" h="75">
                  <a:moveTo>
                    <a:pt x="127" y="16"/>
                  </a:moveTo>
                  <a:lnTo>
                    <a:pt x="110" y="0"/>
                  </a:lnTo>
                  <a:lnTo>
                    <a:pt x="71" y="46"/>
                  </a:lnTo>
                  <a:lnTo>
                    <a:pt x="39" y="46"/>
                  </a:lnTo>
                  <a:lnTo>
                    <a:pt x="27" y="58"/>
                  </a:lnTo>
                  <a:lnTo>
                    <a:pt x="0" y="46"/>
                  </a:lnTo>
                  <a:lnTo>
                    <a:pt x="0" y="58"/>
                  </a:lnTo>
                  <a:lnTo>
                    <a:pt x="0" y="75"/>
                  </a:lnTo>
                  <a:lnTo>
                    <a:pt x="12" y="75"/>
                  </a:lnTo>
                  <a:lnTo>
                    <a:pt x="27" y="75"/>
                  </a:lnTo>
                  <a:lnTo>
                    <a:pt x="39" y="75"/>
                  </a:lnTo>
                  <a:lnTo>
                    <a:pt x="58" y="75"/>
                  </a:lnTo>
                  <a:lnTo>
                    <a:pt x="71" y="75"/>
                  </a:lnTo>
                  <a:lnTo>
                    <a:pt x="87" y="75"/>
                  </a:lnTo>
                  <a:lnTo>
                    <a:pt x="87" y="58"/>
                  </a:lnTo>
                  <a:lnTo>
                    <a:pt x="98" y="58"/>
                  </a:lnTo>
                  <a:lnTo>
                    <a:pt x="110" y="58"/>
                  </a:lnTo>
                  <a:lnTo>
                    <a:pt x="110" y="46"/>
                  </a:lnTo>
                  <a:lnTo>
                    <a:pt x="127" y="27"/>
                  </a:lnTo>
                  <a:lnTo>
                    <a:pt x="127" y="1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0" name="Freeform 39"/>
            <p:cNvSpPr>
              <a:spLocks/>
            </p:cNvSpPr>
            <p:nvPr/>
          </p:nvSpPr>
          <p:spPr bwMode="auto">
            <a:xfrm>
              <a:off x="5650" y="2617"/>
              <a:ext cx="207" cy="222"/>
            </a:xfrm>
            <a:custGeom>
              <a:avLst/>
              <a:gdLst>
                <a:gd name="T0" fmla="*/ 4 w 238"/>
                <a:gd name="T1" fmla="*/ 32 h 238"/>
                <a:gd name="T2" fmla="*/ 4 w 238"/>
                <a:gd name="T3" fmla="*/ 8 h 238"/>
                <a:gd name="T4" fmla="*/ 3 w 238"/>
                <a:gd name="T5" fmla="*/ 7 h 238"/>
                <a:gd name="T6" fmla="*/ 3 w 238"/>
                <a:gd name="T7" fmla="*/ 7 h 238"/>
                <a:gd name="T8" fmla="*/ 3 w 238"/>
                <a:gd name="T9" fmla="*/ 11 h 238"/>
                <a:gd name="T10" fmla="*/ 3 w 238"/>
                <a:gd name="T11" fmla="*/ 11 h 238"/>
                <a:gd name="T12" fmla="*/ 3 w 238"/>
                <a:gd name="T13" fmla="*/ 7 h 238"/>
                <a:gd name="T14" fmla="*/ 3 w 238"/>
                <a:gd name="T15" fmla="*/ 7 h 238"/>
                <a:gd name="T16" fmla="*/ 3 w 238"/>
                <a:gd name="T17" fmla="*/ 7 h 238"/>
                <a:gd name="T18" fmla="*/ 3 w 238"/>
                <a:gd name="T19" fmla="*/ 0 h 238"/>
                <a:gd name="T20" fmla="*/ 3 w 238"/>
                <a:gd name="T21" fmla="*/ 0 h 238"/>
                <a:gd name="T22" fmla="*/ 0 w 238"/>
                <a:gd name="T23" fmla="*/ 7 h 238"/>
                <a:gd name="T24" fmla="*/ 3 w 238"/>
                <a:gd name="T25" fmla="*/ 7 h 238"/>
                <a:gd name="T26" fmla="*/ 3 w 238"/>
                <a:gd name="T27" fmla="*/ 7 h 238"/>
                <a:gd name="T28" fmla="*/ 3 w 238"/>
                <a:gd name="T29" fmla="*/ 7 h 238"/>
                <a:gd name="T30" fmla="*/ 3 w 238"/>
                <a:gd name="T31" fmla="*/ 8 h 238"/>
                <a:gd name="T32" fmla="*/ 3 w 238"/>
                <a:gd name="T33" fmla="*/ 8 h 238"/>
                <a:gd name="T34" fmla="*/ 3 w 238"/>
                <a:gd name="T35" fmla="*/ 11 h 238"/>
                <a:gd name="T36" fmla="*/ 3 w 238"/>
                <a:gd name="T37" fmla="*/ 13 h 238"/>
                <a:gd name="T38" fmla="*/ 3 w 238"/>
                <a:gd name="T39" fmla="*/ 13 h 238"/>
                <a:gd name="T40" fmla="*/ 3 w 238"/>
                <a:gd name="T41" fmla="*/ 11 h 238"/>
                <a:gd name="T42" fmla="*/ 3 w 238"/>
                <a:gd name="T43" fmla="*/ 16 h 238"/>
                <a:gd name="T44" fmla="*/ 3 w 238"/>
                <a:gd name="T45" fmla="*/ 17 h 238"/>
                <a:gd name="T46" fmla="*/ 3 w 238"/>
                <a:gd name="T47" fmla="*/ 19 h 238"/>
                <a:gd name="T48" fmla="*/ 3 w 238"/>
                <a:gd name="T49" fmla="*/ 26 h 238"/>
                <a:gd name="T50" fmla="*/ 3 w 238"/>
                <a:gd name="T51" fmla="*/ 26 h 238"/>
                <a:gd name="T52" fmla="*/ 3 w 238"/>
                <a:gd name="T53" fmla="*/ 30 h 238"/>
                <a:gd name="T54" fmla="*/ 3 w 238"/>
                <a:gd name="T55" fmla="*/ 28 h 238"/>
                <a:gd name="T56" fmla="*/ 4 w 238"/>
                <a:gd name="T57" fmla="*/ 32 h 2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8"/>
                <a:gd name="T88" fmla="*/ 0 h 238"/>
                <a:gd name="T89" fmla="*/ 238 w 238"/>
                <a:gd name="T90" fmla="*/ 238 h 2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8" h="238">
                  <a:moveTo>
                    <a:pt x="238" y="238"/>
                  </a:moveTo>
                  <a:lnTo>
                    <a:pt x="238" y="67"/>
                  </a:lnTo>
                  <a:lnTo>
                    <a:pt x="169" y="38"/>
                  </a:lnTo>
                  <a:lnTo>
                    <a:pt x="138" y="50"/>
                  </a:lnTo>
                  <a:lnTo>
                    <a:pt x="109" y="79"/>
                  </a:lnTo>
                  <a:lnTo>
                    <a:pt x="98" y="79"/>
                  </a:lnTo>
                  <a:lnTo>
                    <a:pt x="82" y="50"/>
                  </a:lnTo>
                  <a:lnTo>
                    <a:pt x="6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27" y="38"/>
                  </a:lnTo>
                  <a:lnTo>
                    <a:pt x="27" y="50"/>
                  </a:lnTo>
                  <a:lnTo>
                    <a:pt x="67" y="50"/>
                  </a:lnTo>
                  <a:lnTo>
                    <a:pt x="67" y="67"/>
                  </a:lnTo>
                  <a:lnTo>
                    <a:pt x="27" y="67"/>
                  </a:lnTo>
                  <a:lnTo>
                    <a:pt x="38" y="79"/>
                  </a:lnTo>
                  <a:lnTo>
                    <a:pt x="38" y="94"/>
                  </a:lnTo>
                  <a:lnTo>
                    <a:pt x="53" y="94"/>
                  </a:lnTo>
                  <a:lnTo>
                    <a:pt x="67" y="79"/>
                  </a:lnTo>
                  <a:lnTo>
                    <a:pt x="98" y="110"/>
                  </a:lnTo>
                  <a:lnTo>
                    <a:pt x="153" y="123"/>
                  </a:lnTo>
                  <a:lnTo>
                    <a:pt x="169" y="138"/>
                  </a:lnTo>
                  <a:lnTo>
                    <a:pt x="182" y="194"/>
                  </a:lnTo>
                  <a:lnTo>
                    <a:pt x="169" y="194"/>
                  </a:lnTo>
                  <a:lnTo>
                    <a:pt x="153" y="221"/>
                  </a:lnTo>
                  <a:lnTo>
                    <a:pt x="209" y="209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1" name="Freeform 40"/>
            <p:cNvSpPr>
              <a:spLocks/>
            </p:cNvSpPr>
            <p:nvPr/>
          </p:nvSpPr>
          <p:spPr bwMode="auto">
            <a:xfrm>
              <a:off x="5859" y="2680"/>
              <a:ext cx="192" cy="200"/>
            </a:xfrm>
            <a:custGeom>
              <a:avLst/>
              <a:gdLst>
                <a:gd name="T0" fmla="*/ 0 w 219"/>
                <a:gd name="T1" fmla="*/ 0 h 215"/>
                <a:gd name="T2" fmla="*/ 0 w 219"/>
                <a:gd name="T3" fmla="*/ 21 h 215"/>
                <a:gd name="T4" fmla="*/ 4 w 219"/>
                <a:gd name="T5" fmla="*/ 21 h 215"/>
                <a:gd name="T6" fmla="*/ 4 w 219"/>
                <a:gd name="T7" fmla="*/ 19 h 215"/>
                <a:gd name="T8" fmla="*/ 4 w 219"/>
                <a:gd name="T9" fmla="*/ 16 h 215"/>
                <a:gd name="T10" fmla="*/ 4 w 219"/>
                <a:gd name="T11" fmla="*/ 16 h 215"/>
                <a:gd name="T12" fmla="*/ 4 w 219"/>
                <a:gd name="T13" fmla="*/ 18 h 215"/>
                <a:gd name="T14" fmla="*/ 4 w 219"/>
                <a:gd name="T15" fmla="*/ 23 h 215"/>
                <a:gd name="T16" fmla="*/ 4 w 219"/>
                <a:gd name="T17" fmla="*/ 23 h 215"/>
                <a:gd name="T18" fmla="*/ 4 w 219"/>
                <a:gd name="T19" fmla="*/ 27 h 215"/>
                <a:gd name="T20" fmla="*/ 5 w 219"/>
                <a:gd name="T21" fmla="*/ 27 h 215"/>
                <a:gd name="T22" fmla="*/ 5 w 219"/>
                <a:gd name="T23" fmla="*/ 23 h 215"/>
                <a:gd name="T24" fmla="*/ 4 w 219"/>
                <a:gd name="T25" fmla="*/ 22 h 215"/>
                <a:gd name="T26" fmla="*/ 4 w 219"/>
                <a:gd name="T27" fmla="*/ 22 h 215"/>
                <a:gd name="T28" fmla="*/ 4 w 219"/>
                <a:gd name="T29" fmla="*/ 21 h 215"/>
                <a:gd name="T30" fmla="*/ 4 w 219"/>
                <a:gd name="T31" fmla="*/ 21 h 215"/>
                <a:gd name="T32" fmla="*/ 4 w 219"/>
                <a:gd name="T33" fmla="*/ 18 h 215"/>
                <a:gd name="T34" fmla="*/ 4 w 219"/>
                <a:gd name="T35" fmla="*/ 16 h 215"/>
                <a:gd name="T36" fmla="*/ 4 w 219"/>
                <a:gd name="T37" fmla="*/ 15 h 215"/>
                <a:gd name="T38" fmla="*/ 4 w 219"/>
                <a:gd name="T39" fmla="*/ 12 h 215"/>
                <a:gd name="T40" fmla="*/ 4 w 219"/>
                <a:gd name="T41" fmla="*/ 11 h 215"/>
                <a:gd name="T42" fmla="*/ 4 w 219"/>
                <a:gd name="T43" fmla="*/ 11 h 215"/>
                <a:gd name="T44" fmla="*/ 4 w 219"/>
                <a:gd name="T45" fmla="*/ 8 h 215"/>
                <a:gd name="T46" fmla="*/ 4 w 219"/>
                <a:gd name="T47" fmla="*/ 7 h 215"/>
                <a:gd name="T48" fmla="*/ 4 w 219"/>
                <a:gd name="T49" fmla="*/ 7 h 215"/>
                <a:gd name="T50" fmla="*/ 0 w 219"/>
                <a:gd name="T51" fmla="*/ 0 h 2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9"/>
                <a:gd name="T79" fmla="*/ 0 h 215"/>
                <a:gd name="T80" fmla="*/ 219 w 219"/>
                <a:gd name="T81" fmla="*/ 215 h 2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9" h="215">
                  <a:moveTo>
                    <a:pt x="0" y="0"/>
                  </a:moveTo>
                  <a:lnTo>
                    <a:pt x="0" y="171"/>
                  </a:lnTo>
                  <a:lnTo>
                    <a:pt x="30" y="171"/>
                  </a:lnTo>
                  <a:lnTo>
                    <a:pt x="42" y="154"/>
                  </a:lnTo>
                  <a:lnTo>
                    <a:pt x="71" y="127"/>
                  </a:lnTo>
                  <a:lnTo>
                    <a:pt x="86" y="127"/>
                  </a:lnTo>
                  <a:lnTo>
                    <a:pt x="119" y="142"/>
                  </a:lnTo>
                  <a:lnTo>
                    <a:pt x="142" y="194"/>
                  </a:lnTo>
                  <a:lnTo>
                    <a:pt x="186" y="194"/>
                  </a:lnTo>
                  <a:lnTo>
                    <a:pt x="201" y="215"/>
                  </a:lnTo>
                  <a:lnTo>
                    <a:pt x="219" y="215"/>
                  </a:lnTo>
                  <a:lnTo>
                    <a:pt x="219" y="194"/>
                  </a:lnTo>
                  <a:lnTo>
                    <a:pt x="201" y="183"/>
                  </a:lnTo>
                  <a:lnTo>
                    <a:pt x="186" y="183"/>
                  </a:lnTo>
                  <a:lnTo>
                    <a:pt x="186" y="171"/>
                  </a:lnTo>
                  <a:lnTo>
                    <a:pt x="171" y="171"/>
                  </a:lnTo>
                  <a:lnTo>
                    <a:pt x="157" y="142"/>
                  </a:lnTo>
                  <a:lnTo>
                    <a:pt x="142" y="127"/>
                  </a:lnTo>
                  <a:lnTo>
                    <a:pt x="142" y="116"/>
                  </a:lnTo>
                  <a:lnTo>
                    <a:pt x="157" y="94"/>
                  </a:lnTo>
                  <a:lnTo>
                    <a:pt x="157" y="83"/>
                  </a:lnTo>
                  <a:lnTo>
                    <a:pt x="142" y="83"/>
                  </a:lnTo>
                  <a:lnTo>
                    <a:pt x="119" y="71"/>
                  </a:lnTo>
                  <a:lnTo>
                    <a:pt x="98" y="43"/>
                  </a:lnTo>
                  <a:lnTo>
                    <a:pt x="5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2" name="Freeform 41"/>
            <p:cNvSpPr>
              <a:spLocks/>
            </p:cNvSpPr>
            <p:nvPr/>
          </p:nvSpPr>
          <p:spPr bwMode="auto">
            <a:xfrm>
              <a:off x="4810" y="1908"/>
              <a:ext cx="188" cy="466"/>
            </a:xfrm>
            <a:custGeom>
              <a:avLst/>
              <a:gdLst>
                <a:gd name="T0" fmla="*/ 3 w 215"/>
                <a:gd name="T1" fmla="*/ 60 h 499"/>
                <a:gd name="T2" fmla="*/ 3 w 215"/>
                <a:gd name="T3" fmla="*/ 68 h 499"/>
                <a:gd name="T4" fmla="*/ 3 w 215"/>
                <a:gd name="T5" fmla="*/ 64 h 499"/>
                <a:gd name="T6" fmla="*/ 3 w 215"/>
                <a:gd name="T7" fmla="*/ 60 h 499"/>
                <a:gd name="T8" fmla="*/ 3 w 215"/>
                <a:gd name="T9" fmla="*/ 57 h 499"/>
                <a:gd name="T10" fmla="*/ 3 w 215"/>
                <a:gd name="T11" fmla="*/ 43 h 499"/>
                <a:gd name="T12" fmla="*/ 3 w 215"/>
                <a:gd name="T13" fmla="*/ 41 h 499"/>
                <a:gd name="T14" fmla="*/ 3 w 215"/>
                <a:gd name="T15" fmla="*/ 46 h 499"/>
                <a:gd name="T16" fmla="*/ 3 w 215"/>
                <a:gd name="T17" fmla="*/ 43 h 499"/>
                <a:gd name="T18" fmla="*/ 3 w 215"/>
                <a:gd name="T19" fmla="*/ 40 h 499"/>
                <a:gd name="T20" fmla="*/ 3 w 215"/>
                <a:gd name="T21" fmla="*/ 33 h 499"/>
                <a:gd name="T22" fmla="*/ 3 w 215"/>
                <a:gd name="T23" fmla="*/ 33 h 499"/>
                <a:gd name="T24" fmla="*/ 3 w 215"/>
                <a:gd name="T25" fmla="*/ 31 h 499"/>
                <a:gd name="T26" fmla="*/ 0 w 215"/>
                <a:gd name="T27" fmla="*/ 25 h 499"/>
                <a:gd name="T28" fmla="*/ 0 w 215"/>
                <a:gd name="T29" fmla="*/ 21 h 499"/>
                <a:gd name="T30" fmla="*/ 3 w 215"/>
                <a:gd name="T31" fmla="*/ 21 h 499"/>
                <a:gd name="T32" fmla="*/ 3 w 215"/>
                <a:gd name="T33" fmla="*/ 16 h 499"/>
                <a:gd name="T34" fmla="*/ 3 w 215"/>
                <a:gd name="T35" fmla="*/ 16 h 499"/>
                <a:gd name="T36" fmla="*/ 3 w 215"/>
                <a:gd name="T37" fmla="*/ 7 h 499"/>
                <a:gd name="T38" fmla="*/ 3 w 215"/>
                <a:gd name="T39" fmla="*/ 7 h 499"/>
                <a:gd name="T40" fmla="*/ 3 w 215"/>
                <a:gd name="T41" fmla="*/ 7 h 499"/>
                <a:gd name="T42" fmla="*/ 3 w 215"/>
                <a:gd name="T43" fmla="*/ 0 h 499"/>
                <a:gd name="T44" fmla="*/ 3 w 215"/>
                <a:gd name="T45" fmla="*/ 0 h 499"/>
                <a:gd name="T46" fmla="*/ 3 w 215"/>
                <a:gd name="T47" fmla="*/ 7 h 499"/>
                <a:gd name="T48" fmla="*/ 3 w 215"/>
                <a:gd name="T49" fmla="*/ 16 h 499"/>
                <a:gd name="T50" fmla="*/ 3 w 215"/>
                <a:gd name="T51" fmla="*/ 15 h 499"/>
                <a:gd name="T52" fmla="*/ 3 w 215"/>
                <a:gd name="T53" fmla="*/ 18 h 499"/>
                <a:gd name="T54" fmla="*/ 3 w 215"/>
                <a:gd name="T55" fmla="*/ 18 h 499"/>
                <a:gd name="T56" fmla="*/ 3 w 215"/>
                <a:gd name="T57" fmla="*/ 21 h 499"/>
                <a:gd name="T58" fmla="*/ 3 w 215"/>
                <a:gd name="T59" fmla="*/ 23 h 499"/>
                <a:gd name="T60" fmla="*/ 4 w 215"/>
                <a:gd name="T61" fmla="*/ 23 h 499"/>
                <a:gd name="T62" fmla="*/ 3 w 215"/>
                <a:gd name="T63" fmla="*/ 29 h 499"/>
                <a:gd name="T64" fmla="*/ 3 w 215"/>
                <a:gd name="T65" fmla="*/ 31 h 499"/>
                <a:gd name="T66" fmla="*/ 3 w 215"/>
                <a:gd name="T67" fmla="*/ 35 h 499"/>
                <a:gd name="T68" fmla="*/ 3 w 215"/>
                <a:gd name="T69" fmla="*/ 43 h 499"/>
                <a:gd name="T70" fmla="*/ 3 w 215"/>
                <a:gd name="T71" fmla="*/ 49 h 499"/>
                <a:gd name="T72" fmla="*/ 3 w 215"/>
                <a:gd name="T73" fmla="*/ 52 h 499"/>
                <a:gd name="T74" fmla="*/ 3 w 215"/>
                <a:gd name="T75" fmla="*/ 60 h 49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5"/>
                <a:gd name="T115" fmla="*/ 0 h 499"/>
                <a:gd name="T116" fmla="*/ 215 w 215"/>
                <a:gd name="T117" fmla="*/ 499 h 49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5" h="499">
                  <a:moveTo>
                    <a:pt x="198" y="426"/>
                  </a:moveTo>
                  <a:lnTo>
                    <a:pt x="171" y="499"/>
                  </a:lnTo>
                  <a:lnTo>
                    <a:pt x="186" y="455"/>
                  </a:lnTo>
                  <a:lnTo>
                    <a:pt x="171" y="426"/>
                  </a:lnTo>
                  <a:lnTo>
                    <a:pt x="186" y="414"/>
                  </a:lnTo>
                  <a:lnTo>
                    <a:pt x="142" y="314"/>
                  </a:lnTo>
                  <a:lnTo>
                    <a:pt x="126" y="299"/>
                  </a:lnTo>
                  <a:lnTo>
                    <a:pt x="98" y="326"/>
                  </a:lnTo>
                  <a:lnTo>
                    <a:pt x="55" y="314"/>
                  </a:lnTo>
                  <a:lnTo>
                    <a:pt x="71" y="286"/>
                  </a:lnTo>
                  <a:lnTo>
                    <a:pt x="55" y="242"/>
                  </a:lnTo>
                  <a:lnTo>
                    <a:pt x="42" y="242"/>
                  </a:lnTo>
                  <a:lnTo>
                    <a:pt x="27" y="215"/>
                  </a:lnTo>
                  <a:lnTo>
                    <a:pt x="0" y="182"/>
                  </a:lnTo>
                  <a:lnTo>
                    <a:pt x="0" y="155"/>
                  </a:lnTo>
                  <a:lnTo>
                    <a:pt x="15" y="155"/>
                  </a:lnTo>
                  <a:lnTo>
                    <a:pt x="15" y="115"/>
                  </a:lnTo>
                  <a:lnTo>
                    <a:pt x="27" y="115"/>
                  </a:lnTo>
                  <a:lnTo>
                    <a:pt x="42" y="42"/>
                  </a:lnTo>
                  <a:lnTo>
                    <a:pt x="71" y="15"/>
                  </a:lnTo>
                  <a:lnTo>
                    <a:pt x="86" y="15"/>
                  </a:lnTo>
                  <a:lnTo>
                    <a:pt x="86" y="0"/>
                  </a:lnTo>
                  <a:lnTo>
                    <a:pt x="115" y="0"/>
                  </a:lnTo>
                  <a:lnTo>
                    <a:pt x="126" y="30"/>
                  </a:lnTo>
                  <a:lnTo>
                    <a:pt x="115" y="115"/>
                  </a:lnTo>
                  <a:lnTo>
                    <a:pt x="142" y="103"/>
                  </a:lnTo>
                  <a:lnTo>
                    <a:pt x="142" y="130"/>
                  </a:lnTo>
                  <a:lnTo>
                    <a:pt x="157" y="130"/>
                  </a:lnTo>
                  <a:lnTo>
                    <a:pt x="157" y="155"/>
                  </a:lnTo>
                  <a:lnTo>
                    <a:pt x="186" y="170"/>
                  </a:lnTo>
                  <a:lnTo>
                    <a:pt x="215" y="170"/>
                  </a:lnTo>
                  <a:lnTo>
                    <a:pt x="186" y="203"/>
                  </a:lnTo>
                  <a:lnTo>
                    <a:pt x="142" y="226"/>
                  </a:lnTo>
                  <a:lnTo>
                    <a:pt x="142" y="255"/>
                  </a:lnTo>
                  <a:lnTo>
                    <a:pt x="171" y="314"/>
                  </a:lnTo>
                  <a:lnTo>
                    <a:pt x="157" y="355"/>
                  </a:lnTo>
                  <a:lnTo>
                    <a:pt x="186" y="370"/>
                  </a:lnTo>
                  <a:lnTo>
                    <a:pt x="198" y="42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3" name="Freeform 42"/>
            <p:cNvSpPr>
              <a:spLocks/>
            </p:cNvSpPr>
            <p:nvPr/>
          </p:nvSpPr>
          <p:spPr bwMode="auto">
            <a:xfrm>
              <a:off x="4935" y="2099"/>
              <a:ext cx="164" cy="364"/>
            </a:xfrm>
            <a:custGeom>
              <a:avLst/>
              <a:gdLst>
                <a:gd name="T0" fmla="*/ 4 w 186"/>
                <a:gd name="T1" fmla="*/ 43 h 392"/>
                <a:gd name="T2" fmla="*/ 4 w 186"/>
                <a:gd name="T3" fmla="*/ 45 h 392"/>
                <a:gd name="T4" fmla="*/ 4 w 186"/>
                <a:gd name="T5" fmla="*/ 38 h 392"/>
                <a:gd name="T6" fmla="*/ 4 w 186"/>
                <a:gd name="T7" fmla="*/ 40 h 392"/>
                <a:gd name="T8" fmla="*/ 4 w 186"/>
                <a:gd name="T9" fmla="*/ 37 h 392"/>
                <a:gd name="T10" fmla="*/ 4 w 186"/>
                <a:gd name="T11" fmla="*/ 34 h 392"/>
                <a:gd name="T12" fmla="*/ 4 w 186"/>
                <a:gd name="T13" fmla="*/ 26 h 392"/>
                <a:gd name="T14" fmla="*/ 4 w 186"/>
                <a:gd name="T15" fmla="*/ 19 h 392"/>
                <a:gd name="T16" fmla="*/ 4 w 186"/>
                <a:gd name="T17" fmla="*/ 18 h 392"/>
                <a:gd name="T18" fmla="*/ 4 w 186"/>
                <a:gd name="T19" fmla="*/ 14 h 392"/>
                <a:gd name="T20" fmla="*/ 0 w 186"/>
                <a:gd name="T21" fmla="*/ 6 h 392"/>
                <a:gd name="T22" fmla="*/ 0 w 186"/>
                <a:gd name="T23" fmla="*/ 6 h 392"/>
                <a:gd name="T24" fmla="*/ 4 w 186"/>
                <a:gd name="T25" fmla="*/ 0 h 392"/>
                <a:gd name="T26" fmla="*/ 4 w 186"/>
                <a:gd name="T27" fmla="*/ 6 h 392"/>
                <a:gd name="T28" fmla="*/ 4 w 186"/>
                <a:gd name="T29" fmla="*/ 6 h 392"/>
                <a:gd name="T30" fmla="*/ 4 w 186"/>
                <a:gd name="T31" fmla="*/ 7 h 392"/>
                <a:gd name="T32" fmla="*/ 4 w 186"/>
                <a:gd name="T33" fmla="*/ 6 h 392"/>
                <a:gd name="T34" fmla="*/ 4 w 186"/>
                <a:gd name="T35" fmla="*/ 7 h 392"/>
                <a:gd name="T36" fmla="*/ 4 w 186"/>
                <a:gd name="T37" fmla="*/ 6 h 392"/>
                <a:gd name="T38" fmla="*/ 4 w 186"/>
                <a:gd name="T39" fmla="*/ 10 h 392"/>
                <a:gd name="T40" fmla="*/ 4 w 186"/>
                <a:gd name="T41" fmla="*/ 14 h 392"/>
                <a:gd name="T42" fmla="*/ 5 w 186"/>
                <a:gd name="T43" fmla="*/ 17 h 392"/>
                <a:gd name="T44" fmla="*/ 5 w 186"/>
                <a:gd name="T45" fmla="*/ 19 h 392"/>
                <a:gd name="T46" fmla="*/ 4 w 186"/>
                <a:gd name="T47" fmla="*/ 19 h 392"/>
                <a:gd name="T48" fmla="*/ 4 w 186"/>
                <a:gd name="T49" fmla="*/ 23 h 392"/>
                <a:gd name="T50" fmla="*/ 4 w 186"/>
                <a:gd name="T51" fmla="*/ 26 h 392"/>
                <a:gd name="T52" fmla="*/ 4 w 186"/>
                <a:gd name="T53" fmla="*/ 25 h 392"/>
                <a:gd name="T54" fmla="*/ 4 w 186"/>
                <a:gd name="T55" fmla="*/ 25 h 392"/>
                <a:gd name="T56" fmla="*/ 4 w 186"/>
                <a:gd name="T57" fmla="*/ 23 h 392"/>
                <a:gd name="T58" fmla="*/ 4 w 186"/>
                <a:gd name="T59" fmla="*/ 23 h 392"/>
                <a:gd name="T60" fmla="*/ 4 w 186"/>
                <a:gd name="T61" fmla="*/ 26 h 392"/>
                <a:gd name="T62" fmla="*/ 4 w 186"/>
                <a:gd name="T63" fmla="*/ 32 h 392"/>
                <a:gd name="T64" fmla="*/ 4 w 186"/>
                <a:gd name="T65" fmla="*/ 34 h 392"/>
                <a:gd name="T66" fmla="*/ 4 w 186"/>
                <a:gd name="T67" fmla="*/ 34 h 392"/>
                <a:gd name="T68" fmla="*/ 4 w 186"/>
                <a:gd name="T69" fmla="*/ 41 h 392"/>
                <a:gd name="T70" fmla="*/ 4 w 186"/>
                <a:gd name="T71" fmla="*/ 43 h 392"/>
                <a:gd name="T72" fmla="*/ 4 w 186"/>
                <a:gd name="T73" fmla="*/ 45 h 392"/>
                <a:gd name="T74" fmla="*/ 4 w 186"/>
                <a:gd name="T75" fmla="*/ 46 h 392"/>
                <a:gd name="T76" fmla="*/ 4 w 186"/>
                <a:gd name="T77" fmla="*/ 46 h 392"/>
                <a:gd name="T78" fmla="*/ 4 w 186"/>
                <a:gd name="T79" fmla="*/ 45 h 392"/>
                <a:gd name="T80" fmla="*/ 4 w 186"/>
                <a:gd name="T81" fmla="*/ 43 h 3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6"/>
                <a:gd name="T124" fmla="*/ 0 h 392"/>
                <a:gd name="T125" fmla="*/ 186 w 186"/>
                <a:gd name="T126" fmla="*/ 392 h 3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6" h="392">
                  <a:moveTo>
                    <a:pt x="82" y="365"/>
                  </a:moveTo>
                  <a:lnTo>
                    <a:pt x="82" y="380"/>
                  </a:lnTo>
                  <a:lnTo>
                    <a:pt x="42" y="321"/>
                  </a:lnTo>
                  <a:lnTo>
                    <a:pt x="42" y="338"/>
                  </a:lnTo>
                  <a:lnTo>
                    <a:pt x="27" y="309"/>
                  </a:lnTo>
                  <a:lnTo>
                    <a:pt x="27" y="294"/>
                  </a:lnTo>
                  <a:lnTo>
                    <a:pt x="54" y="221"/>
                  </a:lnTo>
                  <a:lnTo>
                    <a:pt x="42" y="165"/>
                  </a:lnTo>
                  <a:lnTo>
                    <a:pt x="15" y="150"/>
                  </a:lnTo>
                  <a:lnTo>
                    <a:pt x="27" y="110"/>
                  </a:lnTo>
                  <a:lnTo>
                    <a:pt x="0" y="50"/>
                  </a:lnTo>
                  <a:lnTo>
                    <a:pt x="0" y="23"/>
                  </a:lnTo>
                  <a:lnTo>
                    <a:pt x="42" y="0"/>
                  </a:lnTo>
                  <a:lnTo>
                    <a:pt x="54" y="12"/>
                  </a:lnTo>
                  <a:lnTo>
                    <a:pt x="71" y="23"/>
                  </a:lnTo>
                  <a:lnTo>
                    <a:pt x="71" y="67"/>
                  </a:lnTo>
                  <a:lnTo>
                    <a:pt x="102" y="50"/>
                  </a:lnTo>
                  <a:lnTo>
                    <a:pt x="113" y="67"/>
                  </a:lnTo>
                  <a:lnTo>
                    <a:pt x="126" y="50"/>
                  </a:lnTo>
                  <a:lnTo>
                    <a:pt x="153" y="83"/>
                  </a:lnTo>
                  <a:lnTo>
                    <a:pt x="169" y="110"/>
                  </a:lnTo>
                  <a:lnTo>
                    <a:pt x="186" y="138"/>
                  </a:lnTo>
                  <a:lnTo>
                    <a:pt x="186" y="165"/>
                  </a:lnTo>
                  <a:lnTo>
                    <a:pt x="126" y="165"/>
                  </a:lnTo>
                  <a:lnTo>
                    <a:pt x="113" y="194"/>
                  </a:lnTo>
                  <a:lnTo>
                    <a:pt x="126" y="221"/>
                  </a:lnTo>
                  <a:lnTo>
                    <a:pt x="113" y="209"/>
                  </a:lnTo>
                  <a:lnTo>
                    <a:pt x="82" y="209"/>
                  </a:lnTo>
                  <a:lnTo>
                    <a:pt x="82" y="194"/>
                  </a:lnTo>
                  <a:lnTo>
                    <a:pt x="54" y="194"/>
                  </a:lnTo>
                  <a:lnTo>
                    <a:pt x="71" y="221"/>
                  </a:lnTo>
                  <a:lnTo>
                    <a:pt x="54" y="265"/>
                  </a:lnTo>
                  <a:lnTo>
                    <a:pt x="54" y="294"/>
                  </a:lnTo>
                  <a:lnTo>
                    <a:pt x="71" y="294"/>
                  </a:lnTo>
                  <a:lnTo>
                    <a:pt x="82" y="350"/>
                  </a:lnTo>
                  <a:lnTo>
                    <a:pt x="113" y="365"/>
                  </a:lnTo>
                  <a:lnTo>
                    <a:pt x="126" y="380"/>
                  </a:lnTo>
                  <a:lnTo>
                    <a:pt x="113" y="392"/>
                  </a:lnTo>
                  <a:lnTo>
                    <a:pt x="102" y="392"/>
                  </a:lnTo>
                  <a:lnTo>
                    <a:pt x="102" y="380"/>
                  </a:lnTo>
                  <a:lnTo>
                    <a:pt x="82" y="365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4" name="Freeform 43"/>
            <p:cNvSpPr>
              <a:spLocks/>
            </p:cNvSpPr>
            <p:nvPr/>
          </p:nvSpPr>
          <p:spPr bwMode="auto">
            <a:xfrm>
              <a:off x="5010" y="2441"/>
              <a:ext cx="89" cy="129"/>
            </a:xfrm>
            <a:custGeom>
              <a:avLst/>
              <a:gdLst>
                <a:gd name="T0" fmla="*/ 0 w 104"/>
                <a:gd name="T1" fmla="*/ 7 h 138"/>
                <a:gd name="T2" fmla="*/ 0 w 104"/>
                <a:gd name="T3" fmla="*/ 9 h 138"/>
                <a:gd name="T4" fmla="*/ 3 w 104"/>
                <a:gd name="T5" fmla="*/ 15 h 138"/>
                <a:gd name="T6" fmla="*/ 3 w 104"/>
                <a:gd name="T7" fmla="*/ 20 h 138"/>
                <a:gd name="T8" fmla="*/ 3 w 104"/>
                <a:gd name="T9" fmla="*/ 20 h 138"/>
                <a:gd name="T10" fmla="*/ 3 w 104"/>
                <a:gd name="T11" fmla="*/ 15 h 138"/>
                <a:gd name="T12" fmla="*/ 3 w 104"/>
                <a:gd name="T13" fmla="*/ 7 h 138"/>
                <a:gd name="T14" fmla="*/ 3 w 104"/>
                <a:gd name="T15" fmla="*/ 7 h 138"/>
                <a:gd name="T16" fmla="*/ 3 w 104"/>
                <a:gd name="T17" fmla="*/ 7 h 138"/>
                <a:gd name="T18" fmla="*/ 3 w 104"/>
                <a:gd name="T19" fmla="*/ 7 h 138"/>
                <a:gd name="T20" fmla="*/ 3 w 104"/>
                <a:gd name="T21" fmla="*/ 7 h 138"/>
                <a:gd name="T22" fmla="*/ 0 w 104"/>
                <a:gd name="T23" fmla="*/ 0 h 138"/>
                <a:gd name="T24" fmla="*/ 0 w 104"/>
                <a:gd name="T25" fmla="*/ 7 h 1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38"/>
                <a:gd name="T41" fmla="*/ 104 w 104"/>
                <a:gd name="T42" fmla="*/ 138 h 1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38">
                  <a:moveTo>
                    <a:pt x="0" y="15"/>
                  </a:moveTo>
                  <a:lnTo>
                    <a:pt x="0" y="65"/>
                  </a:lnTo>
                  <a:lnTo>
                    <a:pt x="31" y="98"/>
                  </a:lnTo>
                  <a:lnTo>
                    <a:pt x="71" y="138"/>
                  </a:lnTo>
                  <a:lnTo>
                    <a:pt x="104" y="138"/>
                  </a:lnTo>
                  <a:lnTo>
                    <a:pt x="71" y="98"/>
                  </a:lnTo>
                  <a:lnTo>
                    <a:pt x="71" y="54"/>
                  </a:lnTo>
                  <a:lnTo>
                    <a:pt x="42" y="15"/>
                  </a:lnTo>
                  <a:lnTo>
                    <a:pt x="31" y="27"/>
                  </a:lnTo>
                  <a:lnTo>
                    <a:pt x="19" y="27"/>
                  </a:lnTo>
                  <a:lnTo>
                    <a:pt x="19" y="15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5" name="Freeform 44"/>
            <p:cNvSpPr>
              <a:spLocks/>
            </p:cNvSpPr>
            <p:nvPr/>
          </p:nvSpPr>
          <p:spPr bwMode="auto">
            <a:xfrm>
              <a:off x="5010" y="2030"/>
              <a:ext cx="176" cy="357"/>
            </a:xfrm>
            <a:custGeom>
              <a:avLst/>
              <a:gdLst>
                <a:gd name="T0" fmla="*/ 0 w 204"/>
                <a:gd name="T1" fmla="*/ 7 h 382"/>
                <a:gd name="T2" fmla="*/ 3 w 204"/>
                <a:gd name="T3" fmla="*/ 7 h 382"/>
                <a:gd name="T4" fmla="*/ 3 w 204"/>
                <a:gd name="T5" fmla="*/ 0 h 382"/>
                <a:gd name="T6" fmla="*/ 3 w 204"/>
                <a:gd name="T7" fmla="*/ 7 h 382"/>
                <a:gd name="T8" fmla="*/ 3 w 204"/>
                <a:gd name="T9" fmla="*/ 7 h 382"/>
                <a:gd name="T10" fmla="*/ 3 w 204"/>
                <a:gd name="T11" fmla="*/ 7 h 382"/>
                <a:gd name="T12" fmla="*/ 3 w 204"/>
                <a:gd name="T13" fmla="*/ 7 h 382"/>
                <a:gd name="T14" fmla="*/ 3 w 204"/>
                <a:gd name="T15" fmla="*/ 12 h 382"/>
                <a:gd name="T16" fmla="*/ 3 w 204"/>
                <a:gd name="T17" fmla="*/ 17 h 382"/>
                <a:gd name="T18" fmla="*/ 3 w 204"/>
                <a:gd name="T19" fmla="*/ 18 h 382"/>
                <a:gd name="T20" fmla="*/ 3 w 204"/>
                <a:gd name="T21" fmla="*/ 30 h 382"/>
                <a:gd name="T22" fmla="*/ 3 w 204"/>
                <a:gd name="T23" fmla="*/ 36 h 382"/>
                <a:gd name="T24" fmla="*/ 3 w 204"/>
                <a:gd name="T25" fmla="*/ 44 h 382"/>
                <a:gd name="T26" fmla="*/ 3 w 204"/>
                <a:gd name="T27" fmla="*/ 47 h 382"/>
                <a:gd name="T28" fmla="*/ 3 w 204"/>
                <a:gd name="T29" fmla="*/ 47 h 382"/>
                <a:gd name="T30" fmla="*/ 3 w 204"/>
                <a:gd name="T31" fmla="*/ 50 h 382"/>
                <a:gd name="T32" fmla="*/ 3 w 204"/>
                <a:gd name="T33" fmla="*/ 53 h 382"/>
                <a:gd name="T34" fmla="*/ 3 w 204"/>
                <a:gd name="T35" fmla="*/ 50 h 382"/>
                <a:gd name="T36" fmla="*/ 3 w 204"/>
                <a:gd name="T37" fmla="*/ 47 h 382"/>
                <a:gd name="T38" fmla="*/ 3 w 204"/>
                <a:gd name="T39" fmla="*/ 46 h 382"/>
                <a:gd name="T40" fmla="*/ 3 w 204"/>
                <a:gd name="T41" fmla="*/ 44 h 382"/>
                <a:gd name="T42" fmla="*/ 3 w 204"/>
                <a:gd name="T43" fmla="*/ 40 h 382"/>
                <a:gd name="T44" fmla="*/ 3 w 204"/>
                <a:gd name="T45" fmla="*/ 32 h 382"/>
                <a:gd name="T46" fmla="*/ 3 w 204"/>
                <a:gd name="T47" fmla="*/ 28 h 382"/>
                <a:gd name="T48" fmla="*/ 3 w 204"/>
                <a:gd name="T49" fmla="*/ 23 h 382"/>
                <a:gd name="T50" fmla="*/ 3 w 204"/>
                <a:gd name="T51" fmla="*/ 21 h 382"/>
                <a:gd name="T52" fmla="*/ 3 w 204"/>
                <a:gd name="T53" fmla="*/ 14 h 382"/>
                <a:gd name="T54" fmla="*/ 3 w 204"/>
                <a:gd name="T55" fmla="*/ 12 h 382"/>
                <a:gd name="T56" fmla="*/ 3 w 204"/>
                <a:gd name="T57" fmla="*/ 10 h 382"/>
                <a:gd name="T58" fmla="*/ 3 w 204"/>
                <a:gd name="T59" fmla="*/ 7 h 382"/>
                <a:gd name="T60" fmla="*/ 0 w 204"/>
                <a:gd name="T61" fmla="*/ 7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4"/>
                <a:gd name="T94" fmla="*/ 0 h 382"/>
                <a:gd name="T95" fmla="*/ 204 w 204"/>
                <a:gd name="T96" fmla="*/ 382 h 38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4" h="382">
                  <a:moveTo>
                    <a:pt x="0" y="12"/>
                  </a:moveTo>
                  <a:lnTo>
                    <a:pt x="19" y="12"/>
                  </a:lnTo>
                  <a:lnTo>
                    <a:pt x="71" y="0"/>
                  </a:lnTo>
                  <a:lnTo>
                    <a:pt x="104" y="12"/>
                  </a:lnTo>
                  <a:lnTo>
                    <a:pt x="119" y="23"/>
                  </a:lnTo>
                  <a:lnTo>
                    <a:pt x="142" y="39"/>
                  </a:lnTo>
                  <a:lnTo>
                    <a:pt x="119" y="50"/>
                  </a:lnTo>
                  <a:lnTo>
                    <a:pt x="104" y="83"/>
                  </a:lnTo>
                  <a:lnTo>
                    <a:pt x="87" y="112"/>
                  </a:lnTo>
                  <a:lnTo>
                    <a:pt x="104" y="123"/>
                  </a:lnTo>
                  <a:lnTo>
                    <a:pt x="190" y="209"/>
                  </a:lnTo>
                  <a:lnTo>
                    <a:pt x="204" y="254"/>
                  </a:lnTo>
                  <a:lnTo>
                    <a:pt x="204" y="309"/>
                  </a:lnTo>
                  <a:lnTo>
                    <a:pt x="160" y="338"/>
                  </a:lnTo>
                  <a:lnTo>
                    <a:pt x="142" y="338"/>
                  </a:lnTo>
                  <a:lnTo>
                    <a:pt x="142" y="365"/>
                  </a:lnTo>
                  <a:lnTo>
                    <a:pt x="104" y="382"/>
                  </a:lnTo>
                  <a:lnTo>
                    <a:pt x="104" y="353"/>
                  </a:lnTo>
                  <a:lnTo>
                    <a:pt x="87" y="338"/>
                  </a:lnTo>
                  <a:lnTo>
                    <a:pt x="119" y="321"/>
                  </a:lnTo>
                  <a:lnTo>
                    <a:pt x="131" y="309"/>
                  </a:lnTo>
                  <a:lnTo>
                    <a:pt x="160" y="282"/>
                  </a:lnTo>
                  <a:lnTo>
                    <a:pt x="160" y="223"/>
                  </a:lnTo>
                  <a:lnTo>
                    <a:pt x="142" y="194"/>
                  </a:lnTo>
                  <a:lnTo>
                    <a:pt x="119" y="167"/>
                  </a:lnTo>
                  <a:lnTo>
                    <a:pt x="119" y="154"/>
                  </a:lnTo>
                  <a:lnTo>
                    <a:pt x="60" y="94"/>
                  </a:lnTo>
                  <a:lnTo>
                    <a:pt x="71" y="83"/>
                  </a:lnTo>
                  <a:lnTo>
                    <a:pt x="60" y="71"/>
                  </a:lnTo>
                  <a:lnTo>
                    <a:pt x="31" y="5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6" name="Freeform 45"/>
            <p:cNvSpPr>
              <a:spLocks/>
            </p:cNvSpPr>
            <p:nvPr/>
          </p:nvSpPr>
          <p:spPr bwMode="auto">
            <a:xfrm>
              <a:off x="5038" y="2239"/>
              <a:ext cx="110" cy="109"/>
            </a:xfrm>
            <a:custGeom>
              <a:avLst/>
              <a:gdLst>
                <a:gd name="T0" fmla="*/ 0 w 127"/>
                <a:gd name="T1" fmla="*/ 9 h 115"/>
                <a:gd name="T2" fmla="*/ 3 w 127"/>
                <a:gd name="T3" fmla="*/ 16 h 115"/>
                <a:gd name="T4" fmla="*/ 3 w 127"/>
                <a:gd name="T5" fmla="*/ 22 h 115"/>
                <a:gd name="T6" fmla="*/ 3 w 127"/>
                <a:gd name="T7" fmla="*/ 25 h 115"/>
                <a:gd name="T8" fmla="*/ 3 w 127"/>
                <a:gd name="T9" fmla="*/ 22 h 115"/>
                <a:gd name="T10" fmla="*/ 3 w 127"/>
                <a:gd name="T11" fmla="*/ 19 h 115"/>
                <a:gd name="T12" fmla="*/ 3 w 127"/>
                <a:gd name="T13" fmla="*/ 12 h 115"/>
                <a:gd name="T14" fmla="*/ 3 w 127"/>
                <a:gd name="T15" fmla="*/ 0 h 115"/>
                <a:gd name="T16" fmla="*/ 3 w 127"/>
                <a:gd name="T17" fmla="*/ 9 h 115"/>
                <a:gd name="T18" fmla="*/ 3 w 127"/>
                <a:gd name="T19" fmla="*/ 9 h 115"/>
                <a:gd name="T20" fmla="*/ 3 w 127"/>
                <a:gd name="T21" fmla="*/ 9 h 115"/>
                <a:gd name="T22" fmla="*/ 3 w 127"/>
                <a:gd name="T23" fmla="*/ 9 h 115"/>
                <a:gd name="T24" fmla="*/ 0 w 127"/>
                <a:gd name="T25" fmla="*/ 9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15"/>
                <a:gd name="T41" fmla="*/ 127 w 127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15">
                  <a:moveTo>
                    <a:pt x="0" y="42"/>
                  </a:moveTo>
                  <a:lnTo>
                    <a:pt x="11" y="71"/>
                  </a:lnTo>
                  <a:lnTo>
                    <a:pt x="27" y="98"/>
                  </a:lnTo>
                  <a:lnTo>
                    <a:pt x="54" y="115"/>
                  </a:lnTo>
                  <a:lnTo>
                    <a:pt x="86" y="98"/>
                  </a:lnTo>
                  <a:lnTo>
                    <a:pt x="98" y="86"/>
                  </a:lnTo>
                  <a:lnTo>
                    <a:pt x="127" y="59"/>
                  </a:lnTo>
                  <a:lnTo>
                    <a:pt x="127" y="0"/>
                  </a:lnTo>
                  <a:lnTo>
                    <a:pt x="98" y="15"/>
                  </a:lnTo>
                  <a:lnTo>
                    <a:pt x="86" y="15"/>
                  </a:lnTo>
                  <a:lnTo>
                    <a:pt x="71" y="15"/>
                  </a:lnTo>
                  <a:lnTo>
                    <a:pt x="11" y="1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7" name="Freeform 46"/>
            <p:cNvSpPr>
              <a:spLocks/>
            </p:cNvSpPr>
            <p:nvPr/>
          </p:nvSpPr>
          <p:spPr bwMode="auto">
            <a:xfrm>
              <a:off x="4973" y="2043"/>
              <a:ext cx="175" cy="211"/>
            </a:xfrm>
            <a:custGeom>
              <a:avLst/>
              <a:gdLst>
                <a:gd name="T0" fmla="*/ 4 w 200"/>
                <a:gd name="T1" fmla="*/ 29 h 226"/>
                <a:gd name="T2" fmla="*/ 4 w 200"/>
                <a:gd name="T3" fmla="*/ 31 h 226"/>
                <a:gd name="T4" fmla="*/ 4 w 200"/>
                <a:gd name="T5" fmla="*/ 31 h 226"/>
                <a:gd name="T6" fmla="*/ 4 w 200"/>
                <a:gd name="T7" fmla="*/ 31 h 226"/>
                <a:gd name="T8" fmla="*/ 4 w 200"/>
                <a:gd name="T9" fmla="*/ 27 h 226"/>
                <a:gd name="T10" fmla="*/ 4 w 200"/>
                <a:gd name="T11" fmla="*/ 23 h 226"/>
                <a:gd name="T12" fmla="*/ 4 w 200"/>
                <a:gd name="T13" fmla="*/ 20 h 226"/>
                <a:gd name="T14" fmla="*/ 4 w 200"/>
                <a:gd name="T15" fmla="*/ 16 h 226"/>
                <a:gd name="T16" fmla="*/ 4 w 200"/>
                <a:gd name="T17" fmla="*/ 18 h 226"/>
                <a:gd name="T18" fmla="*/ 4 w 200"/>
                <a:gd name="T19" fmla="*/ 16 h 226"/>
                <a:gd name="T20" fmla="*/ 4 w 200"/>
                <a:gd name="T21" fmla="*/ 18 h 226"/>
                <a:gd name="T22" fmla="*/ 4 w 200"/>
                <a:gd name="T23" fmla="*/ 12 h 226"/>
                <a:gd name="T24" fmla="*/ 4 w 200"/>
                <a:gd name="T25" fmla="*/ 9 h 226"/>
                <a:gd name="T26" fmla="*/ 0 w 200"/>
                <a:gd name="T27" fmla="*/ 7 h 226"/>
                <a:gd name="T28" fmla="*/ 4 w 200"/>
                <a:gd name="T29" fmla="*/ 7 h 226"/>
                <a:gd name="T30" fmla="*/ 4 w 200"/>
                <a:gd name="T31" fmla="*/ 0 h 226"/>
                <a:gd name="T32" fmla="*/ 4 w 200"/>
                <a:gd name="T33" fmla="*/ 0 h 226"/>
                <a:gd name="T34" fmla="*/ 4 w 200"/>
                <a:gd name="T35" fmla="*/ 7 h 226"/>
                <a:gd name="T36" fmla="*/ 4 w 200"/>
                <a:gd name="T37" fmla="*/ 7 h 226"/>
                <a:gd name="T38" fmla="*/ 4 w 200"/>
                <a:gd name="T39" fmla="*/ 9 h 226"/>
                <a:gd name="T40" fmla="*/ 4 w 200"/>
                <a:gd name="T41" fmla="*/ 12 h 226"/>
                <a:gd name="T42" fmla="*/ 4 w 200"/>
                <a:gd name="T43" fmla="*/ 20 h 226"/>
                <a:gd name="T44" fmla="*/ 4 w 200"/>
                <a:gd name="T45" fmla="*/ 21 h 226"/>
                <a:gd name="T46" fmla="*/ 4 w 200"/>
                <a:gd name="T47" fmla="*/ 25 h 226"/>
                <a:gd name="T48" fmla="*/ 4 w 200"/>
                <a:gd name="T49" fmla="*/ 29 h 2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"/>
                <a:gd name="T76" fmla="*/ 0 h 226"/>
                <a:gd name="T77" fmla="*/ 200 w 200"/>
                <a:gd name="T78" fmla="*/ 226 h 2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" h="226">
                  <a:moveTo>
                    <a:pt x="200" y="209"/>
                  </a:moveTo>
                  <a:lnTo>
                    <a:pt x="171" y="226"/>
                  </a:lnTo>
                  <a:lnTo>
                    <a:pt x="159" y="226"/>
                  </a:lnTo>
                  <a:lnTo>
                    <a:pt x="142" y="226"/>
                  </a:lnTo>
                  <a:lnTo>
                    <a:pt x="142" y="197"/>
                  </a:lnTo>
                  <a:lnTo>
                    <a:pt x="127" y="170"/>
                  </a:lnTo>
                  <a:lnTo>
                    <a:pt x="111" y="142"/>
                  </a:lnTo>
                  <a:lnTo>
                    <a:pt x="82" y="109"/>
                  </a:lnTo>
                  <a:lnTo>
                    <a:pt x="71" y="126"/>
                  </a:lnTo>
                  <a:lnTo>
                    <a:pt x="59" y="109"/>
                  </a:lnTo>
                  <a:lnTo>
                    <a:pt x="27" y="126"/>
                  </a:lnTo>
                  <a:lnTo>
                    <a:pt x="27" y="82"/>
                  </a:lnTo>
                  <a:lnTo>
                    <a:pt x="11" y="71"/>
                  </a:lnTo>
                  <a:lnTo>
                    <a:pt x="0" y="59"/>
                  </a:lnTo>
                  <a:lnTo>
                    <a:pt x="27" y="26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71" y="38"/>
                  </a:lnTo>
                  <a:lnTo>
                    <a:pt x="100" y="59"/>
                  </a:lnTo>
                  <a:lnTo>
                    <a:pt x="111" y="71"/>
                  </a:lnTo>
                  <a:lnTo>
                    <a:pt x="100" y="82"/>
                  </a:lnTo>
                  <a:lnTo>
                    <a:pt x="159" y="142"/>
                  </a:lnTo>
                  <a:lnTo>
                    <a:pt x="159" y="153"/>
                  </a:lnTo>
                  <a:lnTo>
                    <a:pt x="182" y="182"/>
                  </a:lnTo>
                  <a:lnTo>
                    <a:pt x="200" y="209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8" name="Freeform 47"/>
            <p:cNvSpPr>
              <a:spLocks/>
            </p:cNvSpPr>
            <p:nvPr/>
          </p:nvSpPr>
          <p:spPr bwMode="auto">
            <a:xfrm>
              <a:off x="4362" y="1269"/>
              <a:ext cx="1073" cy="828"/>
            </a:xfrm>
            <a:custGeom>
              <a:avLst/>
              <a:gdLst>
                <a:gd name="T0" fmla="*/ 3 w 1233"/>
                <a:gd name="T1" fmla="*/ 24 h 885"/>
                <a:gd name="T2" fmla="*/ 3 w 1233"/>
                <a:gd name="T3" fmla="*/ 30 h 885"/>
                <a:gd name="T4" fmla="*/ 3 w 1233"/>
                <a:gd name="T5" fmla="*/ 43 h 885"/>
                <a:gd name="T6" fmla="*/ 3 w 1233"/>
                <a:gd name="T7" fmla="*/ 48 h 885"/>
                <a:gd name="T8" fmla="*/ 0 w 1233"/>
                <a:gd name="T9" fmla="*/ 51 h 885"/>
                <a:gd name="T10" fmla="*/ 3 w 1233"/>
                <a:gd name="T11" fmla="*/ 57 h 885"/>
                <a:gd name="T12" fmla="*/ 3 w 1233"/>
                <a:gd name="T13" fmla="*/ 64 h 885"/>
                <a:gd name="T14" fmla="*/ 3 w 1233"/>
                <a:gd name="T15" fmla="*/ 70 h 885"/>
                <a:gd name="T16" fmla="*/ 3 w 1233"/>
                <a:gd name="T17" fmla="*/ 72 h 885"/>
                <a:gd name="T18" fmla="*/ 3 w 1233"/>
                <a:gd name="T19" fmla="*/ 80 h 885"/>
                <a:gd name="T20" fmla="*/ 3 w 1233"/>
                <a:gd name="T21" fmla="*/ 91 h 885"/>
                <a:gd name="T22" fmla="*/ 5 w 1233"/>
                <a:gd name="T23" fmla="*/ 94 h 885"/>
                <a:gd name="T24" fmla="*/ 8 w 1233"/>
                <a:gd name="T25" fmla="*/ 100 h 885"/>
                <a:gd name="T26" fmla="*/ 9 w 1233"/>
                <a:gd name="T27" fmla="*/ 100 h 885"/>
                <a:gd name="T28" fmla="*/ 10 w 1233"/>
                <a:gd name="T29" fmla="*/ 94 h 885"/>
                <a:gd name="T30" fmla="*/ 11 w 1233"/>
                <a:gd name="T31" fmla="*/ 102 h 885"/>
                <a:gd name="T32" fmla="*/ 11 w 1233"/>
                <a:gd name="T33" fmla="*/ 117 h 885"/>
                <a:gd name="T34" fmla="*/ 13 w 1233"/>
                <a:gd name="T35" fmla="*/ 123 h 885"/>
                <a:gd name="T36" fmla="*/ 13 w 1233"/>
                <a:gd name="T37" fmla="*/ 120 h 885"/>
                <a:gd name="T38" fmla="*/ 15 w 1233"/>
                <a:gd name="T39" fmla="*/ 120 h 885"/>
                <a:gd name="T40" fmla="*/ 17 w 1233"/>
                <a:gd name="T41" fmla="*/ 123 h 885"/>
                <a:gd name="T42" fmla="*/ 17 w 1233"/>
                <a:gd name="T43" fmla="*/ 124 h 885"/>
                <a:gd name="T44" fmla="*/ 18 w 1233"/>
                <a:gd name="T45" fmla="*/ 122 h 885"/>
                <a:gd name="T46" fmla="*/ 18 w 1233"/>
                <a:gd name="T47" fmla="*/ 120 h 885"/>
                <a:gd name="T48" fmla="*/ 20 w 1233"/>
                <a:gd name="T49" fmla="*/ 111 h 885"/>
                <a:gd name="T50" fmla="*/ 20 w 1233"/>
                <a:gd name="T51" fmla="*/ 102 h 885"/>
                <a:gd name="T52" fmla="*/ 21 w 1233"/>
                <a:gd name="T53" fmla="*/ 91 h 885"/>
                <a:gd name="T54" fmla="*/ 20 w 1233"/>
                <a:gd name="T55" fmla="*/ 83 h 885"/>
                <a:gd name="T56" fmla="*/ 19 w 1233"/>
                <a:gd name="T57" fmla="*/ 75 h 885"/>
                <a:gd name="T58" fmla="*/ 19 w 1233"/>
                <a:gd name="T59" fmla="*/ 64 h 885"/>
                <a:gd name="T60" fmla="*/ 19 w 1233"/>
                <a:gd name="T61" fmla="*/ 59 h 885"/>
                <a:gd name="T62" fmla="*/ 17 w 1233"/>
                <a:gd name="T63" fmla="*/ 57 h 885"/>
                <a:gd name="T64" fmla="*/ 18 w 1233"/>
                <a:gd name="T65" fmla="*/ 53 h 885"/>
                <a:gd name="T66" fmla="*/ 18 w 1233"/>
                <a:gd name="T67" fmla="*/ 49 h 885"/>
                <a:gd name="T68" fmla="*/ 19 w 1233"/>
                <a:gd name="T69" fmla="*/ 55 h 885"/>
                <a:gd name="T70" fmla="*/ 20 w 1233"/>
                <a:gd name="T71" fmla="*/ 53 h 885"/>
                <a:gd name="T72" fmla="*/ 21 w 1233"/>
                <a:gd name="T73" fmla="*/ 45 h 885"/>
                <a:gd name="T74" fmla="*/ 22 w 1233"/>
                <a:gd name="T75" fmla="*/ 41 h 885"/>
                <a:gd name="T76" fmla="*/ 22 w 1233"/>
                <a:gd name="T77" fmla="*/ 30 h 885"/>
                <a:gd name="T78" fmla="*/ 22 w 1233"/>
                <a:gd name="T79" fmla="*/ 22 h 885"/>
                <a:gd name="T80" fmla="*/ 20 w 1233"/>
                <a:gd name="T81" fmla="*/ 22 h 885"/>
                <a:gd name="T82" fmla="*/ 18 w 1233"/>
                <a:gd name="T83" fmla="*/ 15 h 885"/>
                <a:gd name="T84" fmla="*/ 16 w 1233"/>
                <a:gd name="T85" fmla="*/ 0 h 885"/>
                <a:gd name="T86" fmla="*/ 15 w 1233"/>
                <a:gd name="T87" fmla="*/ 7 h 885"/>
                <a:gd name="T88" fmla="*/ 15 w 1233"/>
                <a:gd name="T89" fmla="*/ 15 h 885"/>
                <a:gd name="T90" fmla="*/ 15 w 1233"/>
                <a:gd name="T91" fmla="*/ 22 h 885"/>
                <a:gd name="T92" fmla="*/ 16 w 1233"/>
                <a:gd name="T93" fmla="*/ 22 h 885"/>
                <a:gd name="T94" fmla="*/ 15 w 1233"/>
                <a:gd name="T95" fmla="*/ 29 h 885"/>
                <a:gd name="T96" fmla="*/ 14 w 1233"/>
                <a:gd name="T97" fmla="*/ 34 h 885"/>
                <a:gd name="T98" fmla="*/ 14 w 1233"/>
                <a:gd name="T99" fmla="*/ 41 h 885"/>
                <a:gd name="T100" fmla="*/ 10 w 1233"/>
                <a:gd name="T101" fmla="*/ 41 h 885"/>
                <a:gd name="T102" fmla="*/ 6 w 1233"/>
                <a:gd name="T103" fmla="*/ 30 h 885"/>
                <a:gd name="T104" fmla="*/ 4 w 1233"/>
                <a:gd name="T105" fmla="*/ 21 h 8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33"/>
                <a:gd name="T160" fmla="*/ 0 h 885"/>
                <a:gd name="T161" fmla="*/ 1233 w 1233"/>
                <a:gd name="T162" fmla="*/ 885 h 8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33" h="885">
                  <a:moveTo>
                    <a:pt x="198" y="131"/>
                  </a:moveTo>
                  <a:lnTo>
                    <a:pt x="183" y="142"/>
                  </a:lnTo>
                  <a:lnTo>
                    <a:pt x="183" y="171"/>
                  </a:lnTo>
                  <a:lnTo>
                    <a:pt x="171" y="171"/>
                  </a:lnTo>
                  <a:lnTo>
                    <a:pt x="131" y="171"/>
                  </a:lnTo>
                  <a:lnTo>
                    <a:pt x="131" y="211"/>
                  </a:lnTo>
                  <a:lnTo>
                    <a:pt x="98" y="230"/>
                  </a:lnTo>
                  <a:lnTo>
                    <a:pt x="112" y="271"/>
                  </a:lnTo>
                  <a:lnTo>
                    <a:pt x="112" y="298"/>
                  </a:lnTo>
                  <a:lnTo>
                    <a:pt x="112" y="315"/>
                  </a:lnTo>
                  <a:lnTo>
                    <a:pt x="83" y="330"/>
                  </a:lnTo>
                  <a:lnTo>
                    <a:pt x="56" y="330"/>
                  </a:lnTo>
                  <a:lnTo>
                    <a:pt x="56" y="342"/>
                  </a:lnTo>
                  <a:lnTo>
                    <a:pt x="12" y="342"/>
                  </a:lnTo>
                  <a:lnTo>
                    <a:pt x="0" y="357"/>
                  </a:lnTo>
                  <a:lnTo>
                    <a:pt x="0" y="371"/>
                  </a:lnTo>
                  <a:lnTo>
                    <a:pt x="0" y="382"/>
                  </a:lnTo>
                  <a:lnTo>
                    <a:pt x="12" y="397"/>
                  </a:lnTo>
                  <a:lnTo>
                    <a:pt x="27" y="397"/>
                  </a:lnTo>
                  <a:lnTo>
                    <a:pt x="27" y="430"/>
                  </a:lnTo>
                  <a:lnTo>
                    <a:pt x="27" y="442"/>
                  </a:lnTo>
                  <a:lnTo>
                    <a:pt x="56" y="442"/>
                  </a:lnTo>
                  <a:lnTo>
                    <a:pt x="71" y="470"/>
                  </a:lnTo>
                  <a:lnTo>
                    <a:pt x="112" y="482"/>
                  </a:lnTo>
                  <a:lnTo>
                    <a:pt x="142" y="470"/>
                  </a:lnTo>
                  <a:lnTo>
                    <a:pt x="171" y="482"/>
                  </a:lnTo>
                  <a:lnTo>
                    <a:pt x="171" y="501"/>
                  </a:lnTo>
                  <a:lnTo>
                    <a:pt x="156" y="526"/>
                  </a:lnTo>
                  <a:lnTo>
                    <a:pt x="171" y="553"/>
                  </a:lnTo>
                  <a:lnTo>
                    <a:pt x="142" y="553"/>
                  </a:lnTo>
                  <a:lnTo>
                    <a:pt x="142" y="568"/>
                  </a:lnTo>
                  <a:lnTo>
                    <a:pt x="171" y="601"/>
                  </a:lnTo>
                  <a:lnTo>
                    <a:pt x="211" y="626"/>
                  </a:lnTo>
                  <a:lnTo>
                    <a:pt x="242" y="626"/>
                  </a:lnTo>
                  <a:lnTo>
                    <a:pt x="271" y="653"/>
                  </a:lnTo>
                  <a:lnTo>
                    <a:pt x="282" y="641"/>
                  </a:lnTo>
                  <a:lnTo>
                    <a:pt x="342" y="682"/>
                  </a:lnTo>
                  <a:lnTo>
                    <a:pt x="382" y="682"/>
                  </a:lnTo>
                  <a:lnTo>
                    <a:pt x="401" y="682"/>
                  </a:lnTo>
                  <a:lnTo>
                    <a:pt x="415" y="697"/>
                  </a:lnTo>
                  <a:lnTo>
                    <a:pt x="430" y="664"/>
                  </a:lnTo>
                  <a:lnTo>
                    <a:pt x="471" y="682"/>
                  </a:lnTo>
                  <a:lnTo>
                    <a:pt x="501" y="664"/>
                  </a:lnTo>
                  <a:lnTo>
                    <a:pt x="530" y="641"/>
                  </a:lnTo>
                  <a:lnTo>
                    <a:pt x="557" y="641"/>
                  </a:lnTo>
                  <a:lnTo>
                    <a:pt x="601" y="682"/>
                  </a:lnTo>
                  <a:lnTo>
                    <a:pt x="630" y="682"/>
                  </a:lnTo>
                  <a:lnTo>
                    <a:pt x="641" y="712"/>
                  </a:lnTo>
                  <a:lnTo>
                    <a:pt x="630" y="797"/>
                  </a:lnTo>
                  <a:lnTo>
                    <a:pt x="657" y="785"/>
                  </a:lnTo>
                  <a:lnTo>
                    <a:pt x="657" y="812"/>
                  </a:lnTo>
                  <a:lnTo>
                    <a:pt x="674" y="812"/>
                  </a:lnTo>
                  <a:lnTo>
                    <a:pt x="674" y="837"/>
                  </a:lnTo>
                  <a:lnTo>
                    <a:pt x="701" y="853"/>
                  </a:lnTo>
                  <a:lnTo>
                    <a:pt x="730" y="853"/>
                  </a:lnTo>
                  <a:lnTo>
                    <a:pt x="730" y="824"/>
                  </a:lnTo>
                  <a:lnTo>
                    <a:pt x="741" y="824"/>
                  </a:lnTo>
                  <a:lnTo>
                    <a:pt x="761" y="824"/>
                  </a:lnTo>
                  <a:lnTo>
                    <a:pt x="812" y="812"/>
                  </a:lnTo>
                  <a:lnTo>
                    <a:pt x="845" y="824"/>
                  </a:lnTo>
                  <a:lnTo>
                    <a:pt x="860" y="837"/>
                  </a:lnTo>
                  <a:lnTo>
                    <a:pt x="885" y="853"/>
                  </a:lnTo>
                  <a:lnTo>
                    <a:pt x="933" y="853"/>
                  </a:lnTo>
                  <a:lnTo>
                    <a:pt x="933" y="885"/>
                  </a:lnTo>
                  <a:lnTo>
                    <a:pt x="945" y="885"/>
                  </a:lnTo>
                  <a:lnTo>
                    <a:pt x="945" y="864"/>
                  </a:lnTo>
                  <a:lnTo>
                    <a:pt x="1001" y="837"/>
                  </a:lnTo>
                  <a:lnTo>
                    <a:pt x="1001" y="824"/>
                  </a:lnTo>
                  <a:lnTo>
                    <a:pt x="1012" y="837"/>
                  </a:lnTo>
                  <a:lnTo>
                    <a:pt x="1012" y="824"/>
                  </a:lnTo>
                  <a:lnTo>
                    <a:pt x="1033" y="837"/>
                  </a:lnTo>
                  <a:lnTo>
                    <a:pt x="1033" y="824"/>
                  </a:lnTo>
                  <a:lnTo>
                    <a:pt x="1072" y="812"/>
                  </a:lnTo>
                  <a:lnTo>
                    <a:pt x="1100" y="785"/>
                  </a:lnTo>
                  <a:lnTo>
                    <a:pt x="1100" y="764"/>
                  </a:lnTo>
                  <a:lnTo>
                    <a:pt x="1116" y="764"/>
                  </a:lnTo>
                  <a:lnTo>
                    <a:pt x="1133" y="737"/>
                  </a:lnTo>
                  <a:lnTo>
                    <a:pt x="1133" y="712"/>
                  </a:lnTo>
                  <a:lnTo>
                    <a:pt x="1145" y="682"/>
                  </a:lnTo>
                  <a:lnTo>
                    <a:pt x="1156" y="664"/>
                  </a:lnTo>
                  <a:lnTo>
                    <a:pt x="1156" y="626"/>
                  </a:lnTo>
                  <a:lnTo>
                    <a:pt x="1116" y="613"/>
                  </a:lnTo>
                  <a:lnTo>
                    <a:pt x="1145" y="601"/>
                  </a:lnTo>
                  <a:lnTo>
                    <a:pt x="1133" y="582"/>
                  </a:lnTo>
                  <a:lnTo>
                    <a:pt x="1145" y="582"/>
                  </a:lnTo>
                  <a:lnTo>
                    <a:pt x="1116" y="553"/>
                  </a:lnTo>
                  <a:lnTo>
                    <a:pt x="1085" y="513"/>
                  </a:lnTo>
                  <a:lnTo>
                    <a:pt x="1045" y="501"/>
                  </a:lnTo>
                  <a:lnTo>
                    <a:pt x="1072" y="453"/>
                  </a:lnTo>
                  <a:lnTo>
                    <a:pt x="1085" y="442"/>
                  </a:lnTo>
                  <a:lnTo>
                    <a:pt x="1100" y="442"/>
                  </a:lnTo>
                  <a:lnTo>
                    <a:pt x="1100" y="430"/>
                  </a:lnTo>
                  <a:lnTo>
                    <a:pt x="1056" y="413"/>
                  </a:lnTo>
                  <a:lnTo>
                    <a:pt x="1045" y="442"/>
                  </a:lnTo>
                  <a:lnTo>
                    <a:pt x="1033" y="442"/>
                  </a:lnTo>
                  <a:lnTo>
                    <a:pt x="972" y="397"/>
                  </a:lnTo>
                  <a:lnTo>
                    <a:pt x="972" y="382"/>
                  </a:lnTo>
                  <a:lnTo>
                    <a:pt x="1001" y="382"/>
                  </a:lnTo>
                  <a:lnTo>
                    <a:pt x="1001" y="371"/>
                  </a:lnTo>
                  <a:lnTo>
                    <a:pt x="1012" y="357"/>
                  </a:lnTo>
                  <a:lnTo>
                    <a:pt x="1033" y="330"/>
                  </a:lnTo>
                  <a:lnTo>
                    <a:pt x="1045" y="342"/>
                  </a:lnTo>
                  <a:lnTo>
                    <a:pt x="1056" y="342"/>
                  </a:lnTo>
                  <a:lnTo>
                    <a:pt x="1045" y="371"/>
                  </a:lnTo>
                  <a:lnTo>
                    <a:pt x="1056" y="382"/>
                  </a:lnTo>
                  <a:lnTo>
                    <a:pt x="1056" y="397"/>
                  </a:lnTo>
                  <a:lnTo>
                    <a:pt x="1085" y="371"/>
                  </a:lnTo>
                  <a:lnTo>
                    <a:pt x="1100" y="371"/>
                  </a:lnTo>
                  <a:lnTo>
                    <a:pt x="1145" y="315"/>
                  </a:lnTo>
                  <a:lnTo>
                    <a:pt x="1171" y="330"/>
                  </a:lnTo>
                  <a:lnTo>
                    <a:pt x="1171" y="315"/>
                  </a:lnTo>
                  <a:lnTo>
                    <a:pt x="1185" y="298"/>
                  </a:lnTo>
                  <a:lnTo>
                    <a:pt x="1185" y="282"/>
                  </a:lnTo>
                  <a:lnTo>
                    <a:pt x="1216" y="282"/>
                  </a:lnTo>
                  <a:lnTo>
                    <a:pt x="1216" y="271"/>
                  </a:lnTo>
                  <a:lnTo>
                    <a:pt x="1185" y="230"/>
                  </a:lnTo>
                  <a:lnTo>
                    <a:pt x="1204" y="211"/>
                  </a:lnTo>
                  <a:lnTo>
                    <a:pt x="1233" y="230"/>
                  </a:lnTo>
                  <a:lnTo>
                    <a:pt x="1216" y="171"/>
                  </a:lnTo>
                  <a:lnTo>
                    <a:pt x="1216" y="159"/>
                  </a:lnTo>
                  <a:lnTo>
                    <a:pt x="1204" y="131"/>
                  </a:lnTo>
                  <a:lnTo>
                    <a:pt x="1156" y="159"/>
                  </a:lnTo>
                  <a:lnTo>
                    <a:pt x="1145" y="159"/>
                  </a:lnTo>
                  <a:lnTo>
                    <a:pt x="1116" y="131"/>
                  </a:lnTo>
                  <a:lnTo>
                    <a:pt x="1072" y="111"/>
                  </a:lnTo>
                  <a:lnTo>
                    <a:pt x="1033" y="98"/>
                  </a:lnTo>
                  <a:lnTo>
                    <a:pt x="1001" y="71"/>
                  </a:lnTo>
                  <a:lnTo>
                    <a:pt x="945" y="15"/>
                  </a:lnTo>
                  <a:lnTo>
                    <a:pt x="885" y="0"/>
                  </a:lnTo>
                  <a:lnTo>
                    <a:pt x="845" y="15"/>
                  </a:lnTo>
                  <a:lnTo>
                    <a:pt x="830" y="27"/>
                  </a:lnTo>
                  <a:lnTo>
                    <a:pt x="860" y="46"/>
                  </a:lnTo>
                  <a:lnTo>
                    <a:pt x="845" y="59"/>
                  </a:lnTo>
                  <a:lnTo>
                    <a:pt x="860" y="86"/>
                  </a:lnTo>
                  <a:lnTo>
                    <a:pt x="830" y="98"/>
                  </a:lnTo>
                  <a:lnTo>
                    <a:pt x="801" y="98"/>
                  </a:lnTo>
                  <a:lnTo>
                    <a:pt x="785" y="111"/>
                  </a:lnTo>
                  <a:lnTo>
                    <a:pt x="812" y="159"/>
                  </a:lnTo>
                  <a:lnTo>
                    <a:pt x="845" y="159"/>
                  </a:lnTo>
                  <a:lnTo>
                    <a:pt x="874" y="142"/>
                  </a:lnTo>
                  <a:lnTo>
                    <a:pt x="885" y="159"/>
                  </a:lnTo>
                  <a:lnTo>
                    <a:pt x="901" y="186"/>
                  </a:lnTo>
                  <a:lnTo>
                    <a:pt x="860" y="186"/>
                  </a:lnTo>
                  <a:lnTo>
                    <a:pt x="845" y="198"/>
                  </a:lnTo>
                  <a:lnTo>
                    <a:pt x="830" y="211"/>
                  </a:lnTo>
                  <a:lnTo>
                    <a:pt x="812" y="230"/>
                  </a:lnTo>
                  <a:lnTo>
                    <a:pt x="785" y="230"/>
                  </a:lnTo>
                  <a:lnTo>
                    <a:pt x="774" y="242"/>
                  </a:lnTo>
                  <a:lnTo>
                    <a:pt x="785" y="257"/>
                  </a:lnTo>
                  <a:lnTo>
                    <a:pt x="761" y="282"/>
                  </a:lnTo>
                  <a:lnTo>
                    <a:pt x="713" y="298"/>
                  </a:lnTo>
                  <a:lnTo>
                    <a:pt x="657" y="315"/>
                  </a:lnTo>
                  <a:lnTo>
                    <a:pt x="557" y="282"/>
                  </a:lnTo>
                  <a:lnTo>
                    <a:pt x="471" y="282"/>
                  </a:lnTo>
                  <a:lnTo>
                    <a:pt x="415" y="242"/>
                  </a:lnTo>
                  <a:lnTo>
                    <a:pt x="315" y="211"/>
                  </a:lnTo>
                  <a:lnTo>
                    <a:pt x="298" y="171"/>
                  </a:lnTo>
                  <a:lnTo>
                    <a:pt x="271" y="159"/>
                  </a:lnTo>
                  <a:lnTo>
                    <a:pt x="242" y="142"/>
                  </a:lnTo>
                  <a:lnTo>
                    <a:pt x="211" y="111"/>
                  </a:lnTo>
                  <a:lnTo>
                    <a:pt x="198" y="131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9" name="Freeform 48"/>
            <p:cNvSpPr>
              <a:spLocks/>
            </p:cNvSpPr>
            <p:nvPr/>
          </p:nvSpPr>
          <p:spPr bwMode="auto">
            <a:xfrm>
              <a:off x="4723" y="1892"/>
              <a:ext cx="59" cy="43"/>
            </a:xfrm>
            <a:custGeom>
              <a:avLst/>
              <a:gdLst>
                <a:gd name="T0" fmla="*/ 4 w 67"/>
                <a:gd name="T1" fmla="*/ 7 h 46"/>
                <a:gd name="T2" fmla="*/ 4 w 67"/>
                <a:gd name="T3" fmla="*/ 7 h 46"/>
                <a:gd name="T4" fmla="*/ 4 w 67"/>
                <a:gd name="T5" fmla="*/ 7 h 46"/>
                <a:gd name="T6" fmla="*/ 4 w 67"/>
                <a:gd name="T7" fmla="*/ 7 h 46"/>
                <a:gd name="T8" fmla="*/ 0 w 67"/>
                <a:gd name="T9" fmla="*/ 7 h 46"/>
                <a:gd name="T10" fmla="*/ 0 w 67"/>
                <a:gd name="T11" fmla="*/ 7 h 46"/>
                <a:gd name="T12" fmla="*/ 4 w 67"/>
                <a:gd name="T13" fmla="*/ 0 h 46"/>
                <a:gd name="T14" fmla="*/ 4 w 67"/>
                <a:gd name="T15" fmla="*/ 7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46"/>
                <a:gd name="T26" fmla="*/ 67 w 67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46">
                  <a:moveTo>
                    <a:pt x="54" y="16"/>
                  </a:moveTo>
                  <a:lnTo>
                    <a:pt x="67" y="31"/>
                  </a:lnTo>
                  <a:lnTo>
                    <a:pt x="67" y="46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15" y="0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0" name="Freeform 49"/>
            <p:cNvSpPr>
              <a:spLocks/>
            </p:cNvSpPr>
            <p:nvPr/>
          </p:nvSpPr>
          <p:spPr bwMode="auto">
            <a:xfrm>
              <a:off x="4536" y="1856"/>
              <a:ext cx="178" cy="93"/>
            </a:xfrm>
            <a:custGeom>
              <a:avLst/>
              <a:gdLst>
                <a:gd name="T0" fmla="*/ 4 w 203"/>
                <a:gd name="T1" fmla="*/ 11 h 100"/>
                <a:gd name="T2" fmla="*/ 4 w 203"/>
                <a:gd name="T3" fmla="*/ 13 h 100"/>
                <a:gd name="T4" fmla="*/ 4 w 203"/>
                <a:gd name="T5" fmla="*/ 13 h 100"/>
                <a:gd name="T6" fmla="*/ 4 w 203"/>
                <a:gd name="T7" fmla="*/ 11 h 100"/>
                <a:gd name="T8" fmla="*/ 4 w 203"/>
                <a:gd name="T9" fmla="*/ 8 h 100"/>
                <a:gd name="T10" fmla="*/ 4 w 203"/>
                <a:gd name="T11" fmla="*/ 8 h 100"/>
                <a:gd name="T12" fmla="*/ 0 w 203"/>
                <a:gd name="T13" fmla="*/ 7 h 100"/>
                <a:gd name="T14" fmla="*/ 4 w 203"/>
                <a:gd name="T15" fmla="*/ 0 h 100"/>
                <a:gd name="T16" fmla="*/ 4 w 203"/>
                <a:gd name="T17" fmla="*/ 0 h 100"/>
                <a:gd name="T18" fmla="*/ 4 w 203"/>
                <a:gd name="T19" fmla="*/ 7 h 100"/>
                <a:gd name="T20" fmla="*/ 4 w 203"/>
                <a:gd name="T21" fmla="*/ 7 h 100"/>
                <a:gd name="T22" fmla="*/ 4 w 203"/>
                <a:gd name="T23" fmla="*/ 7 h 100"/>
                <a:gd name="T24" fmla="*/ 4 w 203"/>
                <a:gd name="T25" fmla="*/ 7 h 100"/>
                <a:gd name="T26" fmla="*/ 4 w 203"/>
                <a:gd name="T27" fmla="*/ 11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3"/>
                <a:gd name="T43" fmla="*/ 0 h 100"/>
                <a:gd name="T44" fmla="*/ 203 w 203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3" h="100">
                  <a:moveTo>
                    <a:pt x="182" y="86"/>
                  </a:moveTo>
                  <a:lnTo>
                    <a:pt x="203" y="100"/>
                  </a:lnTo>
                  <a:lnTo>
                    <a:pt x="171" y="100"/>
                  </a:lnTo>
                  <a:lnTo>
                    <a:pt x="130" y="86"/>
                  </a:lnTo>
                  <a:lnTo>
                    <a:pt x="98" y="71"/>
                  </a:lnTo>
                  <a:lnTo>
                    <a:pt x="71" y="71"/>
                  </a:lnTo>
                  <a:lnTo>
                    <a:pt x="0" y="27"/>
                  </a:lnTo>
                  <a:lnTo>
                    <a:pt x="11" y="0"/>
                  </a:lnTo>
                  <a:lnTo>
                    <a:pt x="42" y="0"/>
                  </a:lnTo>
                  <a:lnTo>
                    <a:pt x="71" y="27"/>
                  </a:lnTo>
                  <a:lnTo>
                    <a:pt x="82" y="15"/>
                  </a:lnTo>
                  <a:lnTo>
                    <a:pt x="142" y="56"/>
                  </a:lnTo>
                  <a:lnTo>
                    <a:pt x="182" y="56"/>
                  </a:lnTo>
                  <a:lnTo>
                    <a:pt x="182" y="8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1" name="Freeform 50"/>
            <p:cNvSpPr>
              <a:spLocks/>
            </p:cNvSpPr>
            <p:nvPr/>
          </p:nvSpPr>
          <p:spPr bwMode="auto">
            <a:xfrm>
              <a:off x="3788" y="1606"/>
              <a:ext cx="408" cy="364"/>
            </a:xfrm>
            <a:custGeom>
              <a:avLst/>
              <a:gdLst>
                <a:gd name="T0" fmla="*/ 7 w 468"/>
                <a:gd name="T1" fmla="*/ 44 h 392"/>
                <a:gd name="T2" fmla="*/ 9 w 468"/>
                <a:gd name="T3" fmla="*/ 46 h 392"/>
                <a:gd name="T4" fmla="*/ 9 w 468"/>
                <a:gd name="T5" fmla="*/ 43 h 392"/>
                <a:gd name="T6" fmla="*/ 9 w 468"/>
                <a:gd name="T7" fmla="*/ 42 h 392"/>
                <a:gd name="T8" fmla="*/ 9 w 468"/>
                <a:gd name="T9" fmla="*/ 40 h 392"/>
                <a:gd name="T10" fmla="*/ 9 w 468"/>
                <a:gd name="T11" fmla="*/ 36 h 392"/>
                <a:gd name="T12" fmla="*/ 9 w 468"/>
                <a:gd name="T13" fmla="*/ 36 h 392"/>
                <a:gd name="T14" fmla="*/ 8 w 468"/>
                <a:gd name="T15" fmla="*/ 32 h 392"/>
                <a:gd name="T16" fmla="*/ 8 w 468"/>
                <a:gd name="T17" fmla="*/ 29 h 392"/>
                <a:gd name="T18" fmla="*/ 8 w 468"/>
                <a:gd name="T19" fmla="*/ 26 h 392"/>
                <a:gd name="T20" fmla="*/ 8 w 468"/>
                <a:gd name="T21" fmla="*/ 26 h 392"/>
                <a:gd name="T22" fmla="*/ 8 w 468"/>
                <a:gd name="T23" fmla="*/ 19 h 392"/>
                <a:gd name="T24" fmla="*/ 8 w 468"/>
                <a:gd name="T25" fmla="*/ 19 h 392"/>
                <a:gd name="T26" fmla="*/ 8 w 468"/>
                <a:gd name="T27" fmla="*/ 17 h 392"/>
                <a:gd name="T28" fmla="*/ 8 w 468"/>
                <a:gd name="T29" fmla="*/ 14 h 392"/>
                <a:gd name="T30" fmla="*/ 8 w 468"/>
                <a:gd name="T31" fmla="*/ 12 h 392"/>
                <a:gd name="T32" fmla="*/ 5 w 468"/>
                <a:gd name="T33" fmla="*/ 6 h 392"/>
                <a:gd name="T34" fmla="*/ 5 w 468"/>
                <a:gd name="T35" fmla="*/ 6 h 392"/>
                <a:gd name="T36" fmla="*/ 4 w 468"/>
                <a:gd name="T37" fmla="*/ 8 h 392"/>
                <a:gd name="T38" fmla="*/ 4 w 468"/>
                <a:gd name="T39" fmla="*/ 10 h 392"/>
                <a:gd name="T40" fmla="*/ 3 w 468"/>
                <a:gd name="T41" fmla="*/ 12 h 392"/>
                <a:gd name="T42" fmla="*/ 3 w 468"/>
                <a:gd name="T43" fmla="*/ 8 h 392"/>
                <a:gd name="T44" fmla="*/ 3 w 468"/>
                <a:gd name="T45" fmla="*/ 6 h 392"/>
                <a:gd name="T46" fmla="*/ 3 w 468"/>
                <a:gd name="T47" fmla="*/ 6 h 392"/>
                <a:gd name="T48" fmla="*/ 3 w 468"/>
                <a:gd name="T49" fmla="*/ 6 h 392"/>
                <a:gd name="T50" fmla="*/ 3 w 468"/>
                <a:gd name="T51" fmla="*/ 6 h 392"/>
                <a:gd name="T52" fmla="*/ 3 w 468"/>
                <a:gd name="T53" fmla="*/ 6 h 392"/>
                <a:gd name="T54" fmla="*/ 3 w 468"/>
                <a:gd name="T55" fmla="*/ 6 h 392"/>
                <a:gd name="T56" fmla="*/ 3 w 468"/>
                <a:gd name="T57" fmla="*/ 0 h 392"/>
                <a:gd name="T58" fmla="*/ 0 w 468"/>
                <a:gd name="T59" fmla="*/ 6 h 392"/>
                <a:gd name="T60" fmla="*/ 3 w 468"/>
                <a:gd name="T61" fmla="*/ 8 h 392"/>
                <a:gd name="T62" fmla="*/ 3 w 468"/>
                <a:gd name="T63" fmla="*/ 16 h 392"/>
                <a:gd name="T64" fmla="*/ 3 w 468"/>
                <a:gd name="T65" fmla="*/ 19 h 392"/>
                <a:gd name="T66" fmla="*/ 3 w 468"/>
                <a:gd name="T67" fmla="*/ 21 h 392"/>
                <a:gd name="T68" fmla="*/ 3 w 468"/>
                <a:gd name="T69" fmla="*/ 23 h 392"/>
                <a:gd name="T70" fmla="*/ 3 w 468"/>
                <a:gd name="T71" fmla="*/ 29 h 392"/>
                <a:gd name="T72" fmla="*/ 3 w 468"/>
                <a:gd name="T73" fmla="*/ 32 h 392"/>
                <a:gd name="T74" fmla="*/ 3 w 468"/>
                <a:gd name="T75" fmla="*/ 30 h 392"/>
                <a:gd name="T76" fmla="*/ 3 w 468"/>
                <a:gd name="T77" fmla="*/ 32 h 392"/>
                <a:gd name="T78" fmla="*/ 3 w 468"/>
                <a:gd name="T79" fmla="*/ 38 h 392"/>
                <a:gd name="T80" fmla="*/ 5 w 468"/>
                <a:gd name="T81" fmla="*/ 43 h 392"/>
                <a:gd name="T82" fmla="*/ 5 w 468"/>
                <a:gd name="T83" fmla="*/ 43 h 392"/>
                <a:gd name="T84" fmla="*/ 6 w 468"/>
                <a:gd name="T85" fmla="*/ 42 h 392"/>
                <a:gd name="T86" fmla="*/ 7 w 468"/>
                <a:gd name="T87" fmla="*/ 44 h 3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392"/>
                <a:gd name="T134" fmla="*/ 468 w 468"/>
                <a:gd name="T135" fmla="*/ 392 h 3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392">
                  <a:moveTo>
                    <a:pt x="341" y="376"/>
                  </a:moveTo>
                  <a:lnTo>
                    <a:pt x="441" y="392"/>
                  </a:lnTo>
                  <a:lnTo>
                    <a:pt x="441" y="365"/>
                  </a:lnTo>
                  <a:lnTo>
                    <a:pt x="468" y="353"/>
                  </a:lnTo>
                  <a:lnTo>
                    <a:pt x="468" y="338"/>
                  </a:lnTo>
                  <a:lnTo>
                    <a:pt x="457" y="305"/>
                  </a:lnTo>
                  <a:lnTo>
                    <a:pt x="441" y="305"/>
                  </a:lnTo>
                  <a:lnTo>
                    <a:pt x="409" y="265"/>
                  </a:lnTo>
                  <a:lnTo>
                    <a:pt x="430" y="242"/>
                  </a:lnTo>
                  <a:lnTo>
                    <a:pt x="430" y="221"/>
                  </a:lnTo>
                  <a:lnTo>
                    <a:pt x="397" y="221"/>
                  </a:lnTo>
                  <a:lnTo>
                    <a:pt x="386" y="165"/>
                  </a:lnTo>
                  <a:lnTo>
                    <a:pt x="386" y="154"/>
                  </a:lnTo>
                  <a:lnTo>
                    <a:pt x="397" y="142"/>
                  </a:lnTo>
                  <a:lnTo>
                    <a:pt x="397" y="109"/>
                  </a:lnTo>
                  <a:lnTo>
                    <a:pt x="397" y="94"/>
                  </a:lnTo>
                  <a:lnTo>
                    <a:pt x="286" y="38"/>
                  </a:lnTo>
                  <a:lnTo>
                    <a:pt x="257" y="54"/>
                  </a:lnTo>
                  <a:lnTo>
                    <a:pt x="226" y="71"/>
                  </a:lnTo>
                  <a:lnTo>
                    <a:pt x="226" y="83"/>
                  </a:lnTo>
                  <a:lnTo>
                    <a:pt x="170" y="94"/>
                  </a:lnTo>
                  <a:lnTo>
                    <a:pt x="115" y="71"/>
                  </a:lnTo>
                  <a:lnTo>
                    <a:pt x="115" y="38"/>
                  </a:lnTo>
                  <a:lnTo>
                    <a:pt x="86" y="23"/>
                  </a:lnTo>
                  <a:lnTo>
                    <a:pt x="86" y="12"/>
                  </a:lnTo>
                  <a:lnTo>
                    <a:pt x="55" y="23"/>
                  </a:lnTo>
                  <a:lnTo>
                    <a:pt x="38" y="23"/>
                  </a:lnTo>
                  <a:lnTo>
                    <a:pt x="26" y="23"/>
                  </a:lnTo>
                  <a:lnTo>
                    <a:pt x="15" y="0"/>
                  </a:lnTo>
                  <a:lnTo>
                    <a:pt x="0" y="12"/>
                  </a:lnTo>
                  <a:lnTo>
                    <a:pt x="26" y="71"/>
                  </a:lnTo>
                  <a:lnTo>
                    <a:pt x="55" y="123"/>
                  </a:lnTo>
                  <a:lnTo>
                    <a:pt x="38" y="154"/>
                  </a:lnTo>
                  <a:lnTo>
                    <a:pt x="55" y="182"/>
                  </a:lnTo>
                  <a:lnTo>
                    <a:pt x="98" y="194"/>
                  </a:lnTo>
                  <a:lnTo>
                    <a:pt x="98" y="242"/>
                  </a:lnTo>
                  <a:lnTo>
                    <a:pt x="126" y="265"/>
                  </a:lnTo>
                  <a:lnTo>
                    <a:pt x="138" y="254"/>
                  </a:lnTo>
                  <a:lnTo>
                    <a:pt x="170" y="265"/>
                  </a:lnTo>
                  <a:lnTo>
                    <a:pt x="197" y="321"/>
                  </a:lnTo>
                  <a:lnTo>
                    <a:pt x="257" y="365"/>
                  </a:lnTo>
                  <a:lnTo>
                    <a:pt x="286" y="365"/>
                  </a:lnTo>
                  <a:lnTo>
                    <a:pt x="326" y="353"/>
                  </a:lnTo>
                  <a:lnTo>
                    <a:pt x="341" y="37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2" name="Freeform 51"/>
            <p:cNvSpPr>
              <a:spLocks/>
            </p:cNvSpPr>
            <p:nvPr/>
          </p:nvSpPr>
          <p:spPr bwMode="auto">
            <a:xfrm>
              <a:off x="5322" y="1535"/>
              <a:ext cx="101" cy="121"/>
            </a:xfrm>
            <a:custGeom>
              <a:avLst/>
              <a:gdLst>
                <a:gd name="T0" fmla="*/ 4 w 115"/>
                <a:gd name="T1" fmla="*/ 0 h 131"/>
                <a:gd name="T2" fmla="*/ 4 w 115"/>
                <a:gd name="T3" fmla="*/ 0 h 131"/>
                <a:gd name="T4" fmla="*/ 4 w 115"/>
                <a:gd name="T5" fmla="*/ 6 h 131"/>
                <a:gd name="T6" fmla="*/ 4 w 115"/>
                <a:gd name="T7" fmla="*/ 6 h 131"/>
                <a:gd name="T8" fmla="*/ 4 w 115"/>
                <a:gd name="T9" fmla="*/ 6 h 131"/>
                <a:gd name="T10" fmla="*/ 4 w 115"/>
                <a:gd name="T11" fmla="*/ 10 h 131"/>
                <a:gd name="T12" fmla="*/ 4 w 115"/>
                <a:gd name="T13" fmla="*/ 12 h 131"/>
                <a:gd name="T14" fmla="*/ 4 w 115"/>
                <a:gd name="T15" fmla="*/ 13 h 131"/>
                <a:gd name="T16" fmla="*/ 4 w 115"/>
                <a:gd name="T17" fmla="*/ 13 h 131"/>
                <a:gd name="T18" fmla="*/ 4 w 115"/>
                <a:gd name="T19" fmla="*/ 13 h 131"/>
                <a:gd name="T20" fmla="*/ 4 w 115"/>
                <a:gd name="T21" fmla="*/ 8 h 131"/>
                <a:gd name="T22" fmla="*/ 0 w 115"/>
                <a:gd name="T23" fmla="*/ 8 h 131"/>
                <a:gd name="T24" fmla="*/ 4 w 115"/>
                <a:gd name="T25" fmla="*/ 6 h 131"/>
                <a:gd name="T26" fmla="*/ 4 w 115"/>
                <a:gd name="T27" fmla="*/ 6 h 131"/>
                <a:gd name="T28" fmla="*/ 4 w 115"/>
                <a:gd name="T29" fmla="*/ 6 h 131"/>
                <a:gd name="T30" fmla="*/ 4 w 115"/>
                <a:gd name="T31" fmla="*/ 6 h 131"/>
                <a:gd name="T32" fmla="*/ 4 w 115"/>
                <a:gd name="T33" fmla="*/ 0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31"/>
                <a:gd name="T53" fmla="*/ 115 w 115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31">
                  <a:moveTo>
                    <a:pt x="83" y="0"/>
                  </a:moveTo>
                  <a:lnTo>
                    <a:pt x="115" y="0"/>
                  </a:lnTo>
                  <a:lnTo>
                    <a:pt x="102" y="31"/>
                  </a:lnTo>
                  <a:lnTo>
                    <a:pt x="115" y="58"/>
                  </a:lnTo>
                  <a:lnTo>
                    <a:pt x="71" y="75"/>
                  </a:lnTo>
                  <a:lnTo>
                    <a:pt x="83" y="98"/>
                  </a:lnTo>
                  <a:lnTo>
                    <a:pt x="115" y="113"/>
                  </a:lnTo>
                  <a:lnTo>
                    <a:pt x="102" y="131"/>
                  </a:lnTo>
                  <a:lnTo>
                    <a:pt x="83" y="131"/>
                  </a:lnTo>
                  <a:lnTo>
                    <a:pt x="43" y="131"/>
                  </a:lnTo>
                  <a:lnTo>
                    <a:pt x="43" y="87"/>
                  </a:lnTo>
                  <a:lnTo>
                    <a:pt x="0" y="87"/>
                  </a:lnTo>
                  <a:lnTo>
                    <a:pt x="43" y="31"/>
                  </a:lnTo>
                  <a:lnTo>
                    <a:pt x="71" y="46"/>
                  </a:lnTo>
                  <a:lnTo>
                    <a:pt x="71" y="31"/>
                  </a:lnTo>
                  <a:lnTo>
                    <a:pt x="83" y="1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3" name="Freeform 52"/>
            <p:cNvSpPr>
              <a:spLocks/>
            </p:cNvSpPr>
            <p:nvPr/>
          </p:nvSpPr>
          <p:spPr bwMode="auto">
            <a:xfrm>
              <a:off x="5395" y="1643"/>
              <a:ext cx="77" cy="107"/>
            </a:xfrm>
            <a:custGeom>
              <a:avLst/>
              <a:gdLst>
                <a:gd name="T0" fmla="*/ 0 w 86"/>
                <a:gd name="T1" fmla="*/ 6 h 116"/>
                <a:gd name="T2" fmla="*/ 0 w 86"/>
                <a:gd name="T3" fmla="*/ 6 h 116"/>
                <a:gd name="T4" fmla="*/ 4 w 86"/>
                <a:gd name="T5" fmla="*/ 6 h 116"/>
                <a:gd name="T6" fmla="*/ 0 w 86"/>
                <a:gd name="T7" fmla="*/ 6 h 116"/>
                <a:gd name="T8" fmla="*/ 4 w 86"/>
                <a:gd name="T9" fmla="*/ 6 h 116"/>
                <a:gd name="T10" fmla="*/ 4 w 86"/>
                <a:gd name="T11" fmla="*/ 8 h 116"/>
                <a:gd name="T12" fmla="*/ 4 w 86"/>
                <a:gd name="T13" fmla="*/ 12 h 116"/>
                <a:gd name="T14" fmla="*/ 4 w 86"/>
                <a:gd name="T15" fmla="*/ 8 h 116"/>
                <a:gd name="T16" fmla="*/ 4 w 86"/>
                <a:gd name="T17" fmla="*/ 6 h 116"/>
                <a:gd name="T18" fmla="*/ 4 w 86"/>
                <a:gd name="T19" fmla="*/ 6 h 116"/>
                <a:gd name="T20" fmla="*/ 4 w 86"/>
                <a:gd name="T21" fmla="*/ 0 h 116"/>
                <a:gd name="T22" fmla="*/ 4 w 86"/>
                <a:gd name="T23" fmla="*/ 6 h 116"/>
                <a:gd name="T24" fmla="*/ 0 w 86"/>
                <a:gd name="T25" fmla="*/ 6 h 1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6"/>
                <a:gd name="T41" fmla="*/ 86 w 86"/>
                <a:gd name="T42" fmla="*/ 116 h 1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6">
                  <a:moveTo>
                    <a:pt x="0" y="16"/>
                  </a:moveTo>
                  <a:lnTo>
                    <a:pt x="0" y="31"/>
                  </a:lnTo>
                  <a:lnTo>
                    <a:pt x="19" y="43"/>
                  </a:lnTo>
                  <a:lnTo>
                    <a:pt x="0" y="43"/>
                  </a:lnTo>
                  <a:lnTo>
                    <a:pt x="30" y="71"/>
                  </a:lnTo>
                  <a:lnTo>
                    <a:pt x="19" y="83"/>
                  </a:lnTo>
                  <a:lnTo>
                    <a:pt x="46" y="116"/>
                  </a:lnTo>
                  <a:lnTo>
                    <a:pt x="86" y="83"/>
                  </a:lnTo>
                  <a:lnTo>
                    <a:pt x="86" y="71"/>
                  </a:lnTo>
                  <a:lnTo>
                    <a:pt x="57" y="31"/>
                  </a:lnTo>
                  <a:lnTo>
                    <a:pt x="30" y="0"/>
                  </a:lnTo>
                  <a:lnTo>
                    <a:pt x="19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4" name="Freeform 53"/>
            <p:cNvSpPr>
              <a:spLocks/>
            </p:cNvSpPr>
            <p:nvPr/>
          </p:nvSpPr>
          <p:spPr bwMode="auto">
            <a:xfrm>
              <a:off x="3436" y="1550"/>
              <a:ext cx="375" cy="158"/>
            </a:xfrm>
            <a:custGeom>
              <a:avLst/>
              <a:gdLst>
                <a:gd name="T0" fmla="*/ 7 w 430"/>
                <a:gd name="T1" fmla="*/ 7 h 170"/>
                <a:gd name="T2" fmla="*/ 8 w 430"/>
                <a:gd name="T3" fmla="*/ 7 h 170"/>
                <a:gd name="T4" fmla="*/ 8 w 430"/>
                <a:gd name="T5" fmla="*/ 7 h 170"/>
                <a:gd name="T6" fmla="*/ 8 w 430"/>
                <a:gd name="T7" fmla="*/ 8 h 170"/>
                <a:gd name="T8" fmla="*/ 9 w 430"/>
                <a:gd name="T9" fmla="*/ 16 h 170"/>
                <a:gd name="T10" fmla="*/ 8 w 430"/>
                <a:gd name="T11" fmla="*/ 16 h 170"/>
                <a:gd name="T12" fmla="*/ 7 w 430"/>
                <a:gd name="T13" fmla="*/ 16 h 170"/>
                <a:gd name="T14" fmla="*/ 7 w 430"/>
                <a:gd name="T15" fmla="*/ 18 h 170"/>
                <a:gd name="T16" fmla="*/ 6 w 430"/>
                <a:gd name="T17" fmla="*/ 18 h 170"/>
                <a:gd name="T18" fmla="*/ 6 w 430"/>
                <a:gd name="T19" fmla="*/ 18 h 170"/>
                <a:gd name="T20" fmla="*/ 4 w 430"/>
                <a:gd name="T21" fmla="*/ 18 h 170"/>
                <a:gd name="T22" fmla="*/ 4 w 430"/>
                <a:gd name="T23" fmla="*/ 19 h 170"/>
                <a:gd name="T24" fmla="*/ 4 w 430"/>
                <a:gd name="T25" fmla="*/ 20 h 170"/>
                <a:gd name="T26" fmla="*/ 4 w 430"/>
                <a:gd name="T27" fmla="*/ 18 h 170"/>
                <a:gd name="T28" fmla="*/ 4 w 430"/>
                <a:gd name="T29" fmla="*/ 19 h 170"/>
                <a:gd name="T30" fmla="*/ 3 w 430"/>
                <a:gd name="T31" fmla="*/ 18 h 170"/>
                <a:gd name="T32" fmla="*/ 3 w 430"/>
                <a:gd name="T33" fmla="*/ 19 h 170"/>
                <a:gd name="T34" fmla="*/ 3 w 430"/>
                <a:gd name="T35" fmla="*/ 20 h 170"/>
                <a:gd name="T36" fmla="*/ 3 w 430"/>
                <a:gd name="T37" fmla="*/ 18 h 170"/>
                <a:gd name="T38" fmla="*/ 3 w 430"/>
                <a:gd name="T39" fmla="*/ 18 h 170"/>
                <a:gd name="T40" fmla="*/ 3 w 430"/>
                <a:gd name="T41" fmla="*/ 19 h 170"/>
                <a:gd name="T42" fmla="*/ 3 w 430"/>
                <a:gd name="T43" fmla="*/ 19 h 170"/>
                <a:gd name="T44" fmla="*/ 3 w 430"/>
                <a:gd name="T45" fmla="*/ 18 h 170"/>
                <a:gd name="T46" fmla="*/ 3 w 430"/>
                <a:gd name="T47" fmla="*/ 18 h 170"/>
                <a:gd name="T48" fmla="*/ 3 w 430"/>
                <a:gd name="T49" fmla="*/ 18 h 170"/>
                <a:gd name="T50" fmla="*/ 3 w 430"/>
                <a:gd name="T51" fmla="*/ 16 h 170"/>
                <a:gd name="T52" fmla="*/ 3 w 430"/>
                <a:gd name="T53" fmla="*/ 16 h 170"/>
                <a:gd name="T54" fmla="*/ 3 w 430"/>
                <a:gd name="T55" fmla="*/ 15 h 170"/>
                <a:gd name="T56" fmla="*/ 3 w 430"/>
                <a:gd name="T57" fmla="*/ 12 h 170"/>
                <a:gd name="T58" fmla="*/ 3 w 430"/>
                <a:gd name="T59" fmla="*/ 12 h 170"/>
                <a:gd name="T60" fmla="*/ 3 w 430"/>
                <a:gd name="T61" fmla="*/ 8 h 170"/>
                <a:gd name="T62" fmla="*/ 0 w 430"/>
                <a:gd name="T63" fmla="*/ 8 h 170"/>
                <a:gd name="T64" fmla="*/ 0 w 430"/>
                <a:gd name="T65" fmla="*/ 7 h 170"/>
                <a:gd name="T66" fmla="*/ 3 w 430"/>
                <a:gd name="T67" fmla="*/ 7 h 170"/>
                <a:gd name="T68" fmla="*/ 3 w 430"/>
                <a:gd name="T69" fmla="*/ 7 h 170"/>
                <a:gd name="T70" fmla="*/ 3 w 430"/>
                <a:gd name="T71" fmla="*/ 7 h 170"/>
                <a:gd name="T72" fmla="*/ 3 w 430"/>
                <a:gd name="T73" fmla="*/ 7 h 170"/>
                <a:gd name="T74" fmla="*/ 3 w 430"/>
                <a:gd name="T75" fmla="*/ 7 h 170"/>
                <a:gd name="T76" fmla="*/ 3 w 430"/>
                <a:gd name="T77" fmla="*/ 7 h 170"/>
                <a:gd name="T78" fmla="*/ 0 w 430"/>
                <a:gd name="T79" fmla="*/ 7 h 170"/>
                <a:gd name="T80" fmla="*/ 3 w 430"/>
                <a:gd name="T81" fmla="*/ 7 h 170"/>
                <a:gd name="T82" fmla="*/ 0 w 430"/>
                <a:gd name="T83" fmla="*/ 7 h 170"/>
                <a:gd name="T84" fmla="*/ 0 w 430"/>
                <a:gd name="T85" fmla="*/ 7 h 170"/>
                <a:gd name="T86" fmla="*/ 3 w 430"/>
                <a:gd name="T87" fmla="*/ 7 h 170"/>
                <a:gd name="T88" fmla="*/ 3 w 430"/>
                <a:gd name="T89" fmla="*/ 7 h 170"/>
                <a:gd name="T90" fmla="*/ 3 w 430"/>
                <a:gd name="T91" fmla="*/ 7 h 170"/>
                <a:gd name="T92" fmla="*/ 3 w 430"/>
                <a:gd name="T93" fmla="*/ 7 h 170"/>
                <a:gd name="T94" fmla="*/ 3 w 430"/>
                <a:gd name="T95" fmla="*/ 0 h 170"/>
                <a:gd name="T96" fmla="*/ 3 w 430"/>
                <a:gd name="T97" fmla="*/ 0 h 170"/>
                <a:gd name="T98" fmla="*/ 4 w 430"/>
                <a:gd name="T99" fmla="*/ 7 h 170"/>
                <a:gd name="T100" fmla="*/ 6 w 430"/>
                <a:gd name="T101" fmla="*/ 7 h 170"/>
                <a:gd name="T102" fmla="*/ 7 w 430"/>
                <a:gd name="T103" fmla="*/ 7 h 170"/>
                <a:gd name="T104" fmla="*/ 7 w 430"/>
                <a:gd name="T105" fmla="*/ 7 h 170"/>
                <a:gd name="T106" fmla="*/ 7 w 430"/>
                <a:gd name="T107" fmla="*/ 7 h 1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0"/>
                <a:gd name="T163" fmla="*/ 0 h 170"/>
                <a:gd name="T164" fmla="*/ 430 w 430"/>
                <a:gd name="T165" fmla="*/ 170 h 17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0" h="170">
                  <a:moveTo>
                    <a:pt x="369" y="30"/>
                  </a:moveTo>
                  <a:lnTo>
                    <a:pt x="390" y="59"/>
                  </a:lnTo>
                  <a:lnTo>
                    <a:pt x="417" y="59"/>
                  </a:lnTo>
                  <a:lnTo>
                    <a:pt x="402" y="71"/>
                  </a:lnTo>
                  <a:lnTo>
                    <a:pt x="430" y="130"/>
                  </a:lnTo>
                  <a:lnTo>
                    <a:pt x="390" y="130"/>
                  </a:lnTo>
                  <a:lnTo>
                    <a:pt x="369" y="130"/>
                  </a:lnTo>
                  <a:lnTo>
                    <a:pt x="331" y="142"/>
                  </a:lnTo>
                  <a:lnTo>
                    <a:pt x="302" y="142"/>
                  </a:lnTo>
                  <a:lnTo>
                    <a:pt x="286" y="142"/>
                  </a:lnTo>
                  <a:lnTo>
                    <a:pt x="242" y="142"/>
                  </a:lnTo>
                  <a:lnTo>
                    <a:pt x="242" y="153"/>
                  </a:lnTo>
                  <a:lnTo>
                    <a:pt x="231" y="170"/>
                  </a:lnTo>
                  <a:lnTo>
                    <a:pt x="231" y="142"/>
                  </a:lnTo>
                  <a:lnTo>
                    <a:pt x="219" y="153"/>
                  </a:lnTo>
                  <a:lnTo>
                    <a:pt x="198" y="142"/>
                  </a:lnTo>
                  <a:lnTo>
                    <a:pt x="171" y="153"/>
                  </a:lnTo>
                  <a:lnTo>
                    <a:pt x="158" y="170"/>
                  </a:lnTo>
                  <a:lnTo>
                    <a:pt x="131" y="142"/>
                  </a:lnTo>
                  <a:lnTo>
                    <a:pt x="119" y="142"/>
                  </a:lnTo>
                  <a:lnTo>
                    <a:pt x="98" y="153"/>
                  </a:lnTo>
                  <a:lnTo>
                    <a:pt x="87" y="153"/>
                  </a:lnTo>
                  <a:lnTo>
                    <a:pt x="43" y="142"/>
                  </a:lnTo>
                  <a:lnTo>
                    <a:pt x="60" y="142"/>
                  </a:lnTo>
                  <a:lnTo>
                    <a:pt x="31" y="142"/>
                  </a:lnTo>
                  <a:lnTo>
                    <a:pt x="43" y="130"/>
                  </a:lnTo>
                  <a:lnTo>
                    <a:pt x="31" y="130"/>
                  </a:lnTo>
                  <a:lnTo>
                    <a:pt x="31" y="115"/>
                  </a:lnTo>
                  <a:lnTo>
                    <a:pt x="16" y="97"/>
                  </a:lnTo>
                  <a:lnTo>
                    <a:pt x="31" y="97"/>
                  </a:lnTo>
                  <a:lnTo>
                    <a:pt x="16" y="71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16" y="59"/>
                  </a:lnTo>
                  <a:lnTo>
                    <a:pt x="71" y="59"/>
                  </a:lnTo>
                  <a:lnTo>
                    <a:pt x="60" y="42"/>
                  </a:lnTo>
                  <a:lnTo>
                    <a:pt x="71" y="42"/>
                  </a:lnTo>
                  <a:lnTo>
                    <a:pt x="60" y="30"/>
                  </a:lnTo>
                  <a:lnTo>
                    <a:pt x="31" y="30"/>
                  </a:lnTo>
                  <a:lnTo>
                    <a:pt x="0" y="59"/>
                  </a:lnTo>
                  <a:lnTo>
                    <a:pt x="16" y="42"/>
                  </a:lnTo>
                  <a:lnTo>
                    <a:pt x="0" y="42"/>
                  </a:lnTo>
                  <a:lnTo>
                    <a:pt x="0" y="15"/>
                  </a:lnTo>
                  <a:lnTo>
                    <a:pt x="43" y="15"/>
                  </a:lnTo>
                  <a:lnTo>
                    <a:pt x="60" y="30"/>
                  </a:lnTo>
                  <a:lnTo>
                    <a:pt x="87" y="30"/>
                  </a:lnTo>
                  <a:lnTo>
                    <a:pt x="119" y="30"/>
                  </a:lnTo>
                  <a:lnTo>
                    <a:pt x="158" y="0"/>
                  </a:lnTo>
                  <a:lnTo>
                    <a:pt x="187" y="0"/>
                  </a:lnTo>
                  <a:lnTo>
                    <a:pt x="242" y="30"/>
                  </a:lnTo>
                  <a:lnTo>
                    <a:pt x="302" y="30"/>
                  </a:lnTo>
                  <a:lnTo>
                    <a:pt x="342" y="15"/>
                  </a:lnTo>
                  <a:lnTo>
                    <a:pt x="369" y="15"/>
                  </a:lnTo>
                  <a:lnTo>
                    <a:pt x="369" y="3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5" name="Freeform 54"/>
            <p:cNvSpPr>
              <a:spLocks/>
            </p:cNvSpPr>
            <p:nvPr/>
          </p:nvSpPr>
          <p:spPr bwMode="auto">
            <a:xfrm>
              <a:off x="3637" y="1673"/>
              <a:ext cx="122" cy="129"/>
            </a:xfrm>
            <a:custGeom>
              <a:avLst/>
              <a:gdLst>
                <a:gd name="T0" fmla="*/ 4 w 138"/>
                <a:gd name="T1" fmla="*/ 0 h 138"/>
                <a:gd name="T2" fmla="*/ 4 w 138"/>
                <a:gd name="T3" fmla="*/ 7 h 138"/>
                <a:gd name="T4" fmla="*/ 4 w 138"/>
                <a:gd name="T5" fmla="*/ 13 h 138"/>
                <a:gd name="T6" fmla="*/ 4 w 138"/>
                <a:gd name="T7" fmla="*/ 17 h 138"/>
                <a:gd name="T8" fmla="*/ 4 w 138"/>
                <a:gd name="T9" fmla="*/ 20 h 138"/>
                <a:gd name="T10" fmla="*/ 0 w 138"/>
                <a:gd name="T11" fmla="*/ 18 h 138"/>
                <a:gd name="T12" fmla="*/ 0 w 138"/>
                <a:gd name="T13" fmla="*/ 17 h 138"/>
                <a:gd name="T14" fmla="*/ 4 w 138"/>
                <a:gd name="T15" fmla="*/ 13 h 138"/>
                <a:gd name="T16" fmla="*/ 0 w 138"/>
                <a:gd name="T17" fmla="*/ 13 h 138"/>
                <a:gd name="T18" fmla="*/ 0 w 138"/>
                <a:gd name="T19" fmla="*/ 7 h 138"/>
                <a:gd name="T20" fmla="*/ 4 w 138"/>
                <a:gd name="T21" fmla="*/ 7 h 138"/>
                <a:gd name="T22" fmla="*/ 4 w 138"/>
                <a:gd name="T23" fmla="*/ 7 h 138"/>
                <a:gd name="T24" fmla="*/ 4 w 138"/>
                <a:gd name="T25" fmla="*/ 7 h 138"/>
                <a:gd name="T26" fmla="*/ 4 w 138"/>
                <a:gd name="T27" fmla="*/ 7 h 138"/>
                <a:gd name="T28" fmla="*/ 4 w 138"/>
                <a:gd name="T29" fmla="*/ 7 h 138"/>
                <a:gd name="T30" fmla="*/ 4 w 138"/>
                <a:gd name="T31" fmla="*/ 0 h 1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8"/>
                <a:gd name="T49" fmla="*/ 0 h 138"/>
                <a:gd name="T50" fmla="*/ 138 w 138"/>
                <a:gd name="T51" fmla="*/ 138 h 1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8" h="138">
                  <a:moveTo>
                    <a:pt x="138" y="0"/>
                  </a:moveTo>
                  <a:lnTo>
                    <a:pt x="109" y="23"/>
                  </a:lnTo>
                  <a:lnTo>
                    <a:pt x="109" y="83"/>
                  </a:lnTo>
                  <a:lnTo>
                    <a:pt x="71" y="109"/>
                  </a:lnTo>
                  <a:lnTo>
                    <a:pt x="11" y="138"/>
                  </a:lnTo>
                  <a:lnTo>
                    <a:pt x="0" y="121"/>
                  </a:lnTo>
                  <a:lnTo>
                    <a:pt x="0" y="109"/>
                  </a:lnTo>
                  <a:lnTo>
                    <a:pt x="11" y="83"/>
                  </a:lnTo>
                  <a:lnTo>
                    <a:pt x="0" y="83"/>
                  </a:lnTo>
                  <a:lnTo>
                    <a:pt x="0" y="38"/>
                  </a:lnTo>
                  <a:lnTo>
                    <a:pt x="11" y="23"/>
                  </a:lnTo>
                  <a:lnTo>
                    <a:pt x="11" y="12"/>
                  </a:lnTo>
                  <a:lnTo>
                    <a:pt x="54" y="12"/>
                  </a:lnTo>
                  <a:lnTo>
                    <a:pt x="71" y="12"/>
                  </a:lnTo>
                  <a:lnTo>
                    <a:pt x="98" y="1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6" name="Freeform 55"/>
            <p:cNvSpPr>
              <a:spLocks/>
            </p:cNvSpPr>
            <p:nvPr/>
          </p:nvSpPr>
          <p:spPr bwMode="auto">
            <a:xfrm>
              <a:off x="3628" y="1778"/>
              <a:ext cx="87" cy="93"/>
            </a:xfrm>
            <a:custGeom>
              <a:avLst/>
              <a:gdLst>
                <a:gd name="T0" fmla="*/ 3 w 100"/>
                <a:gd name="T1" fmla="*/ 7 h 100"/>
                <a:gd name="T2" fmla="*/ 0 w 100"/>
                <a:gd name="T3" fmla="*/ 7 h 100"/>
                <a:gd name="T4" fmla="*/ 3 w 100"/>
                <a:gd name="T5" fmla="*/ 7 h 100"/>
                <a:gd name="T6" fmla="*/ 0 w 100"/>
                <a:gd name="T7" fmla="*/ 13 h 100"/>
                <a:gd name="T8" fmla="*/ 3 w 100"/>
                <a:gd name="T9" fmla="*/ 13 h 100"/>
                <a:gd name="T10" fmla="*/ 3 w 100"/>
                <a:gd name="T11" fmla="*/ 11 h 100"/>
                <a:gd name="T12" fmla="*/ 3 w 100"/>
                <a:gd name="T13" fmla="*/ 11 h 100"/>
                <a:gd name="T14" fmla="*/ 3 w 100"/>
                <a:gd name="T15" fmla="*/ 8 h 100"/>
                <a:gd name="T16" fmla="*/ 3 w 100"/>
                <a:gd name="T17" fmla="*/ 7 h 100"/>
                <a:gd name="T18" fmla="*/ 3 w 100"/>
                <a:gd name="T19" fmla="*/ 7 h 100"/>
                <a:gd name="T20" fmla="*/ 3 w 100"/>
                <a:gd name="T21" fmla="*/ 0 h 100"/>
                <a:gd name="T22" fmla="*/ 3 w 100"/>
                <a:gd name="T23" fmla="*/ 7 h 100"/>
                <a:gd name="T24" fmla="*/ 3 w 100"/>
                <a:gd name="T25" fmla="*/ 7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100"/>
                <a:gd name="T41" fmla="*/ 100 w 100"/>
                <a:gd name="T42" fmla="*/ 100 h 1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100">
                  <a:moveTo>
                    <a:pt x="12" y="12"/>
                  </a:moveTo>
                  <a:lnTo>
                    <a:pt x="0" y="27"/>
                  </a:lnTo>
                  <a:lnTo>
                    <a:pt x="12" y="60"/>
                  </a:lnTo>
                  <a:lnTo>
                    <a:pt x="0" y="100"/>
                  </a:lnTo>
                  <a:lnTo>
                    <a:pt x="23" y="100"/>
                  </a:lnTo>
                  <a:lnTo>
                    <a:pt x="39" y="83"/>
                  </a:lnTo>
                  <a:lnTo>
                    <a:pt x="52" y="83"/>
                  </a:lnTo>
                  <a:lnTo>
                    <a:pt x="67" y="71"/>
                  </a:lnTo>
                  <a:lnTo>
                    <a:pt x="39" y="39"/>
                  </a:lnTo>
                  <a:lnTo>
                    <a:pt x="100" y="27"/>
                  </a:lnTo>
                  <a:lnTo>
                    <a:pt x="83" y="0"/>
                  </a:lnTo>
                  <a:lnTo>
                    <a:pt x="23" y="27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7" name="Freeform 56"/>
            <p:cNvSpPr>
              <a:spLocks/>
            </p:cNvSpPr>
            <p:nvPr/>
          </p:nvSpPr>
          <p:spPr bwMode="auto">
            <a:xfrm>
              <a:off x="3701" y="1673"/>
              <a:ext cx="197" cy="207"/>
            </a:xfrm>
            <a:custGeom>
              <a:avLst/>
              <a:gdLst>
                <a:gd name="T0" fmla="*/ 3 w 226"/>
                <a:gd name="T1" fmla="*/ 0 h 223"/>
                <a:gd name="T2" fmla="*/ 3 w 226"/>
                <a:gd name="T3" fmla="*/ 0 h 223"/>
                <a:gd name="T4" fmla="*/ 3 w 226"/>
                <a:gd name="T5" fmla="*/ 0 h 223"/>
                <a:gd name="T6" fmla="*/ 3 w 226"/>
                <a:gd name="T7" fmla="*/ 6 h 223"/>
                <a:gd name="T8" fmla="*/ 3 w 226"/>
                <a:gd name="T9" fmla="*/ 9 h 223"/>
                <a:gd name="T10" fmla="*/ 0 w 226"/>
                <a:gd name="T11" fmla="*/ 13 h 223"/>
                <a:gd name="T12" fmla="*/ 3 w 226"/>
                <a:gd name="T13" fmla="*/ 16 h 223"/>
                <a:gd name="T14" fmla="*/ 3 w 226"/>
                <a:gd name="T15" fmla="*/ 17 h 223"/>
                <a:gd name="T16" fmla="*/ 3 w 226"/>
                <a:gd name="T17" fmla="*/ 21 h 223"/>
                <a:gd name="T18" fmla="*/ 3 w 226"/>
                <a:gd name="T19" fmla="*/ 21 h 223"/>
                <a:gd name="T20" fmla="*/ 3 w 226"/>
                <a:gd name="T21" fmla="*/ 24 h 223"/>
                <a:gd name="T22" fmla="*/ 3 w 226"/>
                <a:gd name="T23" fmla="*/ 26 h 223"/>
                <a:gd name="T24" fmla="*/ 3 w 226"/>
                <a:gd name="T25" fmla="*/ 24 h 223"/>
                <a:gd name="T26" fmla="*/ 3 w 226"/>
                <a:gd name="T27" fmla="*/ 26 h 223"/>
                <a:gd name="T28" fmla="*/ 3 w 226"/>
                <a:gd name="T29" fmla="*/ 22 h 223"/>
                <a:gd name="T30" fmla="*/ 4 w 226"/>
                <a:gd name="T31" fmla="*/ 22 h 223"/>
                <a:gd name="T32" fmla="*/ 3 w 226"/>
                <a:gd name="T33" fmla="*/ 19 h 223"/>
                <a:gd name="T34" fmla="*/ 3 w 226"/>
                <a:gd name="T35" fmla="*/ 15 h 223"/>
                <a:gd name="T36" fmla="*/ 3 w 226"/>
                <a:gd name="T37" fmla="*/ 13 h 223"/>
                <a:gd name="T38" fmla="*/ 3 w 226"/>
                <a:gd name="T39" fmla="*/ 9 h 223"/>
                <a:gd name="T40" fmla="*/ 3 w 226"/>
                <a:gd name="T41" fmla="*/ 6 h 223"/>
                <a:gd name="T42" fmla="*/ 3 w 226"/>
                <a:gd name="T43" fmla="*/ 0 h 2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6"/>
                <a:gd name="T67" fmla="*/ 0 h 223"/>
                <a:gd name="T68" fmla="*/ 226 w 226"/>
                <a:gd name="T69" fmla="*/ 223 h 2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6" h="223">
                  <a:moveTo>
                    <a:pt x="126" y="0"/>
                  </a:moveTo>
                  <a:lnTo>
                    <a:pt x="86" y="0"/>
                  </a:lnTo>
                  <a:lnTo>
                    <a:pt x="67" y="0"/>
                  </a:lnTo>
                  <a:lnTo>
                    <a:pt x="38" y="23"/>
                  </a:lnTo>
                  <a:lnTo>
                    <a:pt x="38" y="83"/>
                  </a:lnTo>
                  <a:lnTo>
                    <a:pt x="0" y="111"/>
                  </a:lnTo>
                  <a:lnTo>
                    <a:pt x="15" y="138"/>
                  </a:lnTo>
                  <a:lnTo>
                    <a:pt x="38" y="150"/>
                  </a:lnTo>
                  <a:lnTo>
                    <a:pt x="98" y="182"/>
                  </a:lnTo>
                  <a:lnTo>
                    <a:pt x="115" y="182"/>
                  </a:lnTo>
                  <a:lnTo>
                    <a:pt x="115" y="209"/>
                  </a:lnTo>
                  <a:lnTo>
                    <a:pt x="138" y="223"/>
                  </a:lnTo>
                  <a:lnTo>
                    <a:pt x="153" y="209"/>
                  </a:lnTo>
                  <a:lnTo>
                    <a:pt x="186" y="223"/>
                  </a:lnTo>
                  <a:lnTo>
                    <a:pt x="198" y="194"/>
                  </a:lnTo>
                  <a:lnTo>
                    <a:pt x="226" y="194"/>
                  </a:lnTo>
                  <a:lnTo>
                    <a:pt x="198" y="171"/>
                  </a:lnTo>
                  <a:lnTo>
                    <a:pt x="198" y="123"/>
                  </a:lnTo>
                  <a:lnTo>
                    <a:pt x="153" y="111"/>
                  </a:lnTo>
                  <a:lnTo>
                    <a:pt x="138" y="83"/>
                  </a:lnTo>
                  <a:lnTo>
                    <a:pt x="153" y="5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8" name="Freeform 57"/>
            <p:cNvSpPr>
              <a:spLocks/>
            </p:cNvSpPr>
            <p:nvPr/>
          </p:nvSpPr>
          <p:spPr bwMode="auto">
            <a:xfrm>
              <a:off x="3611" y="1778"/>
              <a:ext cx="40" cy="93"/>
            </a:xfrm>
            <a:custGeom>
              <a:avLst/>
              <a:gdLst>
                <a:gd name="T0" fmla="*/ 3 w 46"/>
                <a:gd name="T1" fmla="*/ 7 h 100"/>
                <a:gd name="T2" fmla="*/ 3 w 46"/>
                <a:gd name="T3" fmla="*/ 0 h 100"/>
                <a:gd name="T4" fmla="*/ 3 w 46"/>
                <a:gd name="T5" fmla="*/ 0 h 100"/>
                <a:gd name="T6" fmla="*/ 0 w 46"/>
                <a:gd name="T7" fmla="*/ 7 h 100"/>
                <a:gd name="T8" fmla="*/ 0 w 46"/>
                <a:gd name="T9" fmla="*/ 7 h 100"/>
                <a:gd name="T10" fmla="*/ 3 w 46"/>
                <a:gd name="T11" fmla="*/ 13 h 100"/>
                <a:gd name="T12" fmla="*/ 3 w 46"/>
                <a:gd name="T13" fmla="*/ 7 h 100"/>
                <a:gd name="T14" fmla="*/ 3 w 46"/>
                <a:gd name="T15" fmla="*/ 7 h 100"/>
                <a:gd name="T16" fmla="*/ 3 w 46"/>
                <a:gd name="T17" fmla="*/ 7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00"/>
                <a:gd name="T29" fmla="*/ 46 w 46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00">
                  <a:moveTo>
                    <a:pt x="46" y="12"/>
                  </a:moveTo>
                  <a:lnTo>
                    <a:pt x="46" y="0"/>
                  </a:lnTo>
                  <a:lnTo>
                    <a:pt x="29" y="0"/>
                  </a:lnTo>
                  <a:lnTo>
                    <a:pt x="0" y="39"/>
                  </a:lnTo>
                  <a:lnTo>
                    <a:pt x="0" y="60"/>
                  </a:lnTo>
                  <a:lnTo>
                    <a:pt x="29" y="100"/>
                  </a:lnTo>
                  <a:lnTo>
                    <a:pt x="46" y="60"/>
                  </a:lnTo>
                  <a:lnTo>
                    <a:pt x="29" y="27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9" name="Freeform 58"/>
            <p:cNvSpPr>
              <a:spLocks/>
            </p:cNvSpPr>
            <p:nvPr/>
          </p:nvSpPr>
          <p:spPr bwMode="auto">
            <a:xfrm>
              <a:off x="3628" y="2493"/>
              <a:ext cx="159" cy="238"/>
            </a:xfrm>
            <a:custGeom>
              <a:avLst/>
              <a:gdLst>
                <a:gd name="T0" fmla="*/ 3 w 183"/>
                <a:gd name="T1" fmla="*/ 31 h 255"/>
                <a:gd name="T2" fmla="*/ 3 w 183"/>
                <a:gd name="T3" fmla="*/ 35 h 255"/>
                <a:gd name="T4" fmla="*/ 3 w 183"/>
                <a:gd name="T5" fmla="*/ 29 h 255"/>
                <a:gd name="T6" fmla="*/ 3 w 183"/>
                <a:gd name="T7" fmla="*/ 25 h 255"/>
                <a:gd name="T8" fmla="*/ 3 w 183"/>
                <a:gd name="T9" fmla="*/ 27 h 255"/>
                <a:gd name="T10" fmla="*/ 3 w 183"/>
                <a:gd name="T11" fmla="*/ 23 h 255"/>
                <a:gd name="T12" fmla="*/ 3 w 183"/>
                <a:gd name="T13" fmla="*/ 20 h 255"/>
                <a:gd name="T14" fmla="*/ 3 w 183"/>
                <a:gd name="T15" fmla="*/ 7 h 255"/>
                <a:gd name="T16" fmla="*/ 3 w 183"/>
                <a:gd name="T17" fmla="*/ 7 h 255"/>
                <a:gd name="T18" fmla="*/ 3 w 183"/>
                <a:gd name="T19" fmla="*/ 7 h 255"/>
                <a:gd name="T20" fmla="*/ 3 w 183"/>
                <a:gd name="T21" fmla="*/ 7 h 255"/>
                <a:gd name="T22" fmla="*/ 3 w 183"/>
                <a:gd name="T23" fmla="*/ 7 h 255"/>
                <a:gd name="T24" fmla="*/ 3 w 183"/>
                <a:gd name="T25" fmla="*/ 0 h 255"/>
                <a:gd name="T26" fmla="*/ 3 w 183"/>
                <a:gd name="T27" fmla="*/ 0 h 255"/>
                <a:gd name="T28" fmla="*/ 3 w 183"/>
                <a:gd name="T29" fmla="*/ 0 h 255"/>
                <a:gd name="T30" fmla="*/ 0 w 183"/>
                <a:gd name="T31" fmla="*/ 7 h 255"/>
                <a:gd name="T32" fmla="*/ 3 w 183"/>
                <a:gd name="T33" fmla="*/ 7 h 255"/>
                <a:gd name="T34" fmla="*/ 3 w 183"/>
                <a:gd name="T35" fmla="*/ 9 h 255"/>
                <a:gd name="T36" fmla="*/ 0 w 183"/>
                <a:gd name="T37" fmla="*/ 16 h 255"/>
                <a:gd name="T38" fmla="*/ 0 w 183"/>
                <a:gd name="T39" fmla="*/ 21 h 255"/>
                <a:gd name="T40" fmla="*/ 3 w 183"/>
                <a:gd name="T41" fmla="*/ 21 h 255"/>
                <a:gd name="T42" fmla="*/ 3 w 183"/>
                <a:gd name="T43" fmla="*/ 27 h 255"/>
                <a:gd name="T44" fmla="*/ 3 w 183"/>
                <a:gd name="T45" fmla="*/ 31 h 2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3"/>
                <a:gd name="T70" fmla="*/ 0 h 255"/>
                <a:gd name="T71" fmla="*/ 183 w 183"/>
                <a:gd name="T72" fmla="*/ 255 h 2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3" h="255">
                  <a:moveTo>
                    <a:pt x="98" y="226"/>
                  </a:moveTo>
                  <a:lnTo>
                    <a:pt x="123" y="255"/>
                  </a:lnTo>
                  <a:lnTo>
                    <a:pt x="150" y="211"/>
                  </a:lnTo>
                  <a:lnTo>
                    <a:pt x="150" y="182"/>
                  </a:lnTo>
                  <a:lnTo>
                    <a:pt x="150" y="197"/>
                  </a:lnTo>
                  <a:lnTo>
                    <a:pt x="183" y="170"/>
                  </a:lnTo>
                  <a:lnTo>
                    <a:pt x="169" y="142"/>
                  </a:lnTo>
                  <a:lnTo>
                    <a:pt x="169" y="55"/>
                  </a:lnTo>
                  <a:lnTo>
                    <a:pt x="183" y="11"/>
                  </a:lnTo>
                  <a:lnTo>
                    <a:pt x="169" y="11"/>
                  </a:lnTo>
                  <a:lnTo>
                    <a:pt x="123" y="30"/>
                  </a:lnTo>
                  <a:lnTo>
                    <a:pt x="98" y="30"/>
                  </a:lnTo>
                  <a:lnTo>
                    <a:pt x="67" y="0"/>
                  </a:lnTo>
                  <a:lnTo>
                    <a:pt x="39" y="0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23" y="71"/>
                  </a:lnTo>
                  <a:lnTo>
                    <a:pt x="0" y="111"/>
                  </a:lnTo>
                  <a:lnTo>
                    <a:pt x="0" y="155"/>
                  </a:lnTo>
                  <a:lnTo>
                    <a:pt x="12" y="155"/>
                  </a:lnTo>
                  <a:lnTo>
                    <a:pt x="83" y="197"/>
                  </a:lnTo>
                  <a:lnTo>
                    <a:pt x="98" y="22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0" name="Freeform 59"/>
            <p:cNvSpPr>
              <a:spLocks/>
            </p:cNvSpPr>
            <p:nvPr/>
          </p:nvSpPr>
          <p:spPr bwMode="auto">
            <a:xfrm>
              <a:off x="3374" y="2815"/>
              <a:ext cx="252" cy="248"/>
            </a:xfrm>
            <a:custGeom>
              <a:avLst/>
              <a:gdLst>
                <a:gd name="T0" fmla="*/ 3 w 290"/>
                <a:gd name="T1" fmla="*/ 25 h 267"/>
                <a:gd name="T2" fmla="*/ 3 w 290"/>
                <a:gd name="T3" fmla="*/ 24 h 267"/>
                <a:gd name="T4" fmla="*/ 3 w 290"/>
                <a:gd name="T5" fmla="*/ 22 h 267"/>
                <a:gd name="T6" fmla="*/ 4 w 290"/>
                <a:gd name="T7" fmla="*/ 19 h 267"/>
                <a:gd name="T8" fmla="*/ 4 w 290"/>
                <a:gd name="T9" fmla="*/ 19 h 267"/>
                <a:gd name="T10" fmla="*/ 4 w 290"/>
                <a:gd name="T11" fmla="*/ 14 h 267"/>
                <a:gd name="T12" fmla="*/ 4 w 290"/>
                <a:gd name="T13" fmla="*/ 12 h 267"/>
                <a:gd name="T14" fmla="*/ 5 w 290"/>
                <a:gd name="T15" fmla="*/ 8 h 267"/>
                <a:gd name="T16" fmla="*/ 4 w 290"/>
                <a:gd name="T17" fmla="*/ 7 h 267"/>
                <a:gd name="T18" fmla="*/ 3 w 290"/>
                <a:gd name="T19" fmla="*/ 7 h 267"/>
                <a:gd name="T20" fmla="*/ 3 w 290"/>
                <a:gd name="T21" fmla="*/ 7 h 267"/>
                <a:gd name="T22" fmla="*/ 3 w 290"/>
                <a:gd name="T23" fmla="*/ 0 h 267"/>
                <a:gd name="T24" fmla="*/ 3 w 290"/>
                <a:gd name="T25" fmla="*/ 0 h 267"/>
                <a:gd name="T26" fmla="*/ 3 w 290"/>
                <a:gd name="T27" fmla="*/ 7 h 267"/>
                <a:gd name="T28" fmla="*/ 3 w 290"/>
                <a:gd name="T29" fmla="*/ 7 h 267"/>
                <a:gd name="T30" fmla="*/ 3 w 290"/>
                <a:gd name="T31" fmla="*/ 12 h 267"/>
                <a:gd name="T32" fmla="*/ 3 w 290"/>
                <a:gd name="T33" fmla="*/ 14 h 267"/>
                <a:gd name="T34" fmla="*/ 3 w 290"/>
                <a:gd name="T35" fmla="*/ 14 h 267"/>
                <a:gd name="T36" fmla="*/ 3 w 290"/>
                <a:gd name="T37" fmla="*/ 17 h 267"/>
                <a:gd name="T38" fmla="*/ 3 w 290"/>
                <a:gd name="T39" fmla="*/ 16 h 267"/>
                <a:gd name="T40" fmla="*/ 3 w 290"/>
                <a:gd name="T41" fmla="*/ 12 h 267"/>
                <a:gd name="T42" fmla="*/ 3 w 290"/>
                <a:gd name="T43" fmla="*/ 12 h 267"/>
                <a:gd name="T44" fmla="*/ 3 w 290"/>
                <a:gd name="T45" fmla="*/ 8 h 267"/>
                <a:gd name="T46" fmla="*/ 3 w 290"/>
                <a:gd name="T47" fmla="*/ 16 h 267"/>
                <a:gd name="T48" fmla="*/ 3 w 290"/>
                <a:gd name="T49" fmla="*/ 16 h 267"/>
                <a:gd name="T50" fmla="*/ 0 w 290"/>
                <a:gd name="T51" fmla="*/ 17 h 267"/>
                <a:gd name="T52" fmla="*/ 0 w 290"/>
                <a:gd name="T53" fmla="*/ 27 h 267"/>
                <a:gd name="T54" fmla="*/ 3 w 290"/>
                <a:gd name="T55" fmla="*/ 30 h 267"/>
                <a:gd name="T56" fmla="*/ 3 w 290"/>
                <a:gd name="T57" fmla="*/ 30 h 267"/>
                <a:gd name="T58" fmla="*/ 3 w 290"/>
                <a:gd name="T59" fmla="*/ 32 h 267"/>
                <a:gd name="T60" fmla="*/ 3 w 290"/>
                <a:gd name="T61" fmla="*/ 32 h 267"/>
                <a:gd name="T62" fmla="*/ 3 w 290"/>
                <a:gd name="T63" fmla="*/ 27 h 267"/>
                <a:gd name="T64" fmla="*/ 3 w 290"/>
                <a:gd name="T65" fmla="*/ 25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67"/>
                <a:gd name="T101" fmla="*/ 290 w 290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67">
                  <a:moveTo>
                    <a:pt x="169" y="210"/>
                  </a:moveTo>
                  <a:lnTo>
                    <a:pt x="202" y="198"/>
                  </a:lnTo>
                  <a:lnTo>
                    <a:pt x="202" y="183"/>
                  </a:lnTo>
                  <a:lnTo>
                    <a:pt x="269" y="154"/>
                  </a:lnTo>
                  <a:lnTo>
                    <a:pt x="258" y="154"/>
                  </a:lnTo>
                  <a:lnTo>
                    <a:pt x="269" y="112"/>
                  </a:lnTo>
                  <a:lnTo>
                    <a:pt x="269" y="94"/>
                  </a:lnTo>
                  <a:lnTo>
                    <a:pt x="290" y="71"/>
                  </a:lnTo>
                  <a:lnTo>
                    <a:pt x="269" y="39"/>
                  </a:lnTo>
                  <a:lnTo>
                    <a:pt x="229" y="12"/>
                  </a:lnTo>
                  <a:lnTo>
                    <a:pt x="214" y="12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69" y="12"/>
                  </a:lnTo>
                  <a:lnTo>
                    <a:pt x="169" y="27"/>
                  </a:lnTo>
                  <a:lnTo>
                    <a:pt x="158" y="94"/>
                  </a:lnTo>
                  <a:lnTo>
                    <a:pt x="169" y="112"/>
                  </a:lnTo>
                  <a:lnTo>
                    <a:pt x="191" y="112"/>
                  </a:lnTo>
                  <a:lnTo>
                    <a:pt x="191" y="139"/>
                  </a:lnTo>
                  <a:lnTo>
                    <a:pt x="158" y="123"/>
                  </a:lnTo>
                  <a:lnTo>
                    <a:pt x="114" y="94"/>
                  </a:lnTo>
                  <a:lnTo>
                    <a:pt x="102" y="94"/>
                  </a:lnTo>
                  <a:lnTo>
                    <a:pt x="60" y="71"/>
                  </a:lnTo>
                  <a:lnTo>
                    <a:pt x="43" y="123"/>
                  </a:lnTo>
                  <a:lnTo>
                    <a:pt x="60" y="123"/>
                  </a:lnTo>
                  <a:lnTo>
                    <a:pt x="0" y="139"/>
                  </a:lnTo>
                  <a:lnTo>
                    <a:pt x="0" y="223"/>
                  </a:lnTo>
                  <a:lnTo>
                    <a:pt x="31" y="254"/>
                  </a:lnTo>
                  <a:lnTo>
                    <a:pt x="43" y="254"/>
                  </a:lnTo>
                  <a:lnTo>
                    <a:pt x="71" y="267"/>
                  </a:lnTo>
                  <a:lnTo>
                    <a:pt x="114" y="267"/>
                  </a:lnTo>
                  <a:lnTo>
                    <a:pt x="158" y="223"/>
                  </a:lnTo>
                  <a:lnTo>
                    <a:pt x="169" y="21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1" name="Freeform 60"/>
            <p:cNvSpPr>
              <a:spLocks/>
            </p:cNvSpPr>
            <p:nvPr/>
          </p:nvSpPr>
          <p:spPr bwMode="auto">
            <a:xfrm>
              <a:off x="3598" y="2852"/>
              <a:ext cx="63" cy="187"/>
            </a:xfrm>
            <a:custGeom>
              <a:avLst/>
              <a:gdLst>
                <a:gd name="T0" fmla="*/ 4 w 71"/>
                <a:gd name="T1" fmla="*/ 0 h 199"/>
                <a:gd name="T2" fmla="*/ 4 w 71"/>
                <a:gd name="T3" fmla="*/ 0 h 199"/>
                <a:gd name="T4" fmla="*/ 4 w 71"/>
                <a:gd name="T5" fmla="*/ 8 h 199"/>
                <a:gd name="T6" fmla="*/ 4 w 71"/>
                <a:gd name="T7" fmla="*/ 8 h 199"/>
                <a:gd name="T8" fmla="*/ 4 w 71"/>
                <a:gd name="T9" fmla="*/ 12 h 199"/>
                <a:gd name="T10" fmla="*/ 4 w 71"/>
                <a:gd name="T11" fmla="*/ 17 h 199"/>
                <a:gd name="T12" fmla="*/ 4 w 71"/>
                <a:gd name="T13" fmla="*/ 23 h 199"/>
                <a:gd name="T14" fmla="*/ 4 w 71"/>
                <a:gd name="T15" fmla="*/ 28 h 199"/>
                <a:gd name="T16" fmla="*/ 4 w 71"/>
                <a:gd name="T17" fmla="*/ 34 h 199"/>
                <a:gd name="T18" fmla="*/ 4 w 71"/>
                <a:gd name="T19" fmla="*/ 28 h 199"/>
                <a:gd name="T20" fmla="*/ 4 w 71"/>
                <a:gd name="T21" fmla="*/ 22 h 199"/>
                <a:gd name="T22" fmla="*/ 4 w 71"/>
                <a:gd name="T23" fmla="*/ 22 h 199"/>
                <a:gd name="T24" fmla="*/ 4 w 71"/>
                <a:gd name="T25" fmla="*/ 20 h 199"/>
                <a:gd name="T26" fmla="*/ 0 w 71"/>
                <a:gd name="T27" fmla="*/ 20 h 199"/>
                <a:gd name="T28" fmla="*/ 4 w 71"/>
                <a:gd name="T29" fmla="*/ 12 h 199"/>
                <a:gd name="T30" fmla="*/ 4 w 71"/>
                <a:gd name="T31" fmla="*/ 8 h 199"/>
                <a:gd name="T32" fmla="*/ 4 w 71"/>
                <a:gd name="T33" fmla="*/ 8 h 199"/>
                <a:gd name="T34" fmla="*/ 4 w 71"/>
                <a:gd name="T35" fmla="*/ 0 h 1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199"/>
                <a:gd name="T56" fmla="*/ 71 w 71"/>
                <a:gd name="T57" fmla="*/ 199 h 1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199">
                  <a:moveTo>
                    <a:pt x="11" y="0"/>
                  </a:moveTo>
                  <a:lnTo>
                    <a:pt x="30" y="0"/>
                  </a:lnTo>
                  <a:lnTo>
                    <a:pt x="42" y="11"/>
                  </a:lnTo>
                  <a:lnTo>
                    <a:pt x="53" y="55"/>
                  </a:lnTo>
                  <a:lnTo>
                    <a:pt x="42" y="71"/>
                  </a:lnTo>
                  <a:lnTo>
                    <a:pt x="42" y="99"/>
                  </a:lnTo>
                  <a:lnTo>
                    <a:pt x="71" y="142"/>
                  </a:lnTo>
                  <a:lnTo>
                    <a:pt x="71" y="171"/>
                  </a:lnTo>
                  <a:lnTo>
                    <a:pt x="53" y="199"/>
                  </a:lnTo>
                  <a:lnTo>
                    <a:pt x="30" y="171"/>
                  </a:lnTo>
                  <a:lnTo>
                    <a:pt x="42" y="130"/>
                  </a:lnTo>
                  <a:lnTo>
                    <a:pt x="11" y="130"/>
                  </a:lnTo>
                  <a:lnTo>
                    <a:pt x="11" y="115"/>
                  </a:lnTo>
                  <a:lnTo>
                    <a:pt x="0" y="115"/>
                  </a:lnTo>
                  <a:lnTo>
                    <a:pt x="11" y="71"/>
                  </a:lnTo>
                  <a:lnTo>
                    <a:pt x="11" y="55"/>
                  </a:lnTo>
                  <a:lnTo>
                    <a:pt x="30" y="3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2" name="Freeform 61"/>
            <p:cNvSpPr>
              <a:spLocks/>
            </p:cNvSpPr>
            <p:nvPr/>
          </p:nvSpPr>
          <p:spPr bwMode="auto">
            <a:xfrm>
              <a:off x="3436" y="3002"/>
              <a:ext cx="162" cy="179"/>
            </a:xfrm>
            <a:custGeom>
              <a:avLst/>
              <a:gdLst>
                <a:gd name="T0" fmla="*/ 3 w 187"/>
                <a:gd name="T1" fmla="*/ 24 h 192"/>
                <a:gd name="T2" fmla="*/ 3 w 187"/>
                <a:gd name="T3" fmla="*/ 24 h 192"/>
                <a:gd name="T4" fmla="*/ 3 w 187"/>
                <a:gd name="T5" fmla="*/ 25 h 192"/>
                <a:gd name="T6" fmla="*/ 3 w 187"/>
                <a:gd name="T7" fmla="*/ 17 h 192"/>
                <a:gd name="T8" fmla="*/ 3 w 187"/>
                <a:gd name="T9" fmla="*/ 7 h 192"/>
                <a:gd name="T10" fmla="*/ 3 w 187"/>
                <a:gd name="T11" fmla="*/ 7 h 192"/>
                <a:gd name="T12" fmla="*/ 3 w 187"/>
                <a:gd name="T13" fmla="*/ 7 h 192"/>
                <a:gd name="T14" fmla="*/ 3 w 187"/>
                <a:gd name="T15" fmla="*/ 7 h 192"/>
                <a:gd name="T16" fmla="*/ 3 w 187"/>
                <a:gd name="T17" fmla="*/ 0 h 192"/>
                <a:gd name="T18" fmla="*/ 3 w 187"/>
                <a:gd name="T19" fmla="*/ 7 h 192"/>
                <a:gd name="T20" fmla="*/ 3 w 187"/>
                <a:gd name="T21" fmla="*/ 7 h 192"/>
                <a:gd name="T22" fmla="*/ 3 w 187"/>
                <a:gd name="T23" fmla="*/ 8 h 192"/>
                <a:gd name="T24" fmla="*/ 0 w 187"/>
                <a:gd name="T25" fmla="*/ 8 h 192"/>
                <a:gd name="T26" fmla="*/ 3 w 187"/>
                <a:gd name="T27" fmla="*/ 15 h 192"/>
                <a:gd name="T28" fmla="*/ 3 w 187"/>
                <a:gd name="T29" fmla="*/ 18 h 192"/>
                <a:gd name="T30" fmla="*/ 3 w 187"/>
                <a:gd name="T31" fmla="*/ 21 h 192"/>
                <a:gd name="T32" fmla="*/ 3 w 187"/>
                <a:gd name="T33" fmla="*/ 24 h 1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7"/>
                <a:gd name="T52" fmla="*/ 0 h 192"/>
                <a:gd name="T53" fmla="*/ 187 w 187"/>
                <a:gd name="T54" fmla="*/ 192 h 1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7" h="192">
                  <a:moveTo>
                    <a:pt x="98" y="181"/>
                  </a:moveTo>
                  <a:lnTo>
                    <a:pt x="131" y="181"/>
                  </a:lnTo>
                  <a:lnTo>
                    <a:pt x="142" y="192"/>
                  </a:lnTo>
                  <a:lnTo>
                    <a:pt x="187" y="121"/>
                  </a:lnTo>
                  <a:lnTo>
                    <a:pt x="187" y="54"/>
                  </a:lnTo>
                  <a:lnTo>
                    <a:pt x="187" y="23"/>
                  </a:lnTo>
                  <a:lnTo>
                    <a:pt x="142" y="12"/>
                  </a:lnTo>
                  <a:lnTo>
                    <a:pt x="131" y="12"/>
                  </a:lnTo>
                  <a:lnTo>
                    <a:pt x="131" y="0"/>
                  </a:lnTo>
                  <a:lnTo>
                    <a:pt x="98" y="12"/>
                  </a:lnTo>
                  <a:lnTo>
                    <a:pt x="87" y="23"/>
                  </a:lnTo>
                  <a:lnTo>
                    <a:pt x="43" y="67"/>
                  </a:lnTo>
                  <a:lnTo>
                    <a:pt x="0" y="67"/>
                  </a:lnTo>
                  <a:lnTo>
                    <a:pt x="31" y="109"/>
                  </a:lnTo>
                  <a:lnTo>
                    <a:pt x="58" y="134"/>
                  </a:lnTo>
                  <a:lnTo>
                    <a:pt x="71" y="165"/>
                  </a:lnTo>
                  <a:lnTo>
                    <a:pt x="98" y="181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3" name="Freeform 62"/>
            <p:cNvSpPr>
              <a:spLocks/>
            </p:cNvSpPr>
            <p:nvPr/>
          </p:nvSpPr>
          <p:spPr bwMode="auto">
            <a:xfrm>
              <a:off x="3164" y="3039"/>
              <a:ext cx="271" cy="305"/>
            </a:xfrm>
            <a:custGeom>
              <a:avLst/>
              <a:gdLst>
                <a:gd name="T0" fmla="*/ 3 w 311"/>
                <a:gd name="T1" fmla="*/ 29 h 327"/>
                <a:gd name="T2" fmla="*/ 3 w 311"/>
                <a:gd name="T3" fmla="*/ 42 h 327"/>
                <a:gd name="T4" fmla="*/ 3 w 311"/>
                <a:gd name="T5" fmla="*/ 44 h 327"/>
                <a:gd name="T6" fmla="*/ 3 w 311"/>
                <a:gd name="T7" fmla="*/ 44 h 327"/>
                <a:gd name="T8" fmla="*/ 3 w 311"/>
                <a:gd name="T9" fmla="*/ 42 h 327"/>
                <a:gd name="T10" fmla="*/ 3 w 311"/>
                <a:gd name="T11" fmla="*/ 40 h 327"/>
                <a:gd name="T12" fmla="*/ 3 w 311"/>
                <a:gd name="T13" fmla="*/ 42 h 327"/>
                <a:gd name="T14" fmla="*/ 3 w 311"/>
                <a:gd name="T15" fmla="*/ 38 h 327"/>
                <a:gd name="T16" fmla="*/ 3 w 311"/>
                <a:gd name="T17" fmla="*/ 24 h 327"/>
                <a:gd name="T18" fmla="*/ 3 w 311"/>
                <a:gd name="T19" fmla="*/ 19 h 327"/>
                <a:gd name="T20" fmla="*/ 0 w 311"/>
                <a:gd name="T21" fmla="*/ 7 h 327"/>
                <a:gd name="T22" fmla="*/ 0 w 311"/>
                <a:gd name="T23" fmla="*/ 7 h 327"/>
                <a:gd name="T24" fmla="*/ 3 w 311"/>
                <a:gd name="T25" fmla="*/ 0 h 327"/>
                <a:gd name="T26" fmla="*/ 3 w 311"/>
                <a:gd name="T27" fmla="*/ 7 h 327"/>
                <a:gd name="T28" fmla="*/ 3 w 311"/>
                <a:gd name="T29" fmla="*/ 7 h 327"/>
                <a:gd name="T30" fmla="*/ 3 w 311"/>
                <a:gd name="T31" fmla="*/ 7 h 327"/>
                <a:gd name="T32" fmla="*/ 4 w 311"/>
                <a:gd name="T33" fmla="*/ 7 h 327"/>
                <a:gd name="T34" fmla="*/ 5 w 311"/>
                <a:gd name="T35" fmla="*/ 7 h 327"/>
                <a:gd name="T36" fmla="*/ 5 w 311"/>
                <a:gd name="T37" fmla="*/ 7 h 327"/>
                <a:gd name="T38" fmla="*/ 6 w 311"/>
                <a:gd name="T39" fmla="*/ 7 h 327"/>
                <a:gd name="T40" fmla="*/ 5 w 311"/>
                <a:gd name="T41" fmla="*/ 7 h 327"/>
                <a:gd name="T42" fmla="*/ 5 w 311"/>
                <a:gd name="T43" fmla="*/ 7 h 327"/>
                <a:gd name="T44" fmla="*/ 5 w 311"/>
                <a:gd name="T45" fmla="*/ 7 h 327"/>
                <a:gd name="T46" fmla="*/ 3 w 311"/>
                <a:gd name="T47" fmla="*/ 7 h 327"/>
                <a:gd name="T48" fmla="*/ 3 w 311"/>
                <a:gd name="T49" fmla="*/ 18 h 327"/>
                <a:gd name="T50" fmla="*/ 3 w 311"/>
                <a:gd name="T51" fmla="*/ 19 h 327"/>
                <a:gd name="T52" fmla="*/ 3 w 311"/>
                <a:gd name="T53" fmla="*/ 29 h 3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1"/>
                <a:gd name="T82" fmla="*/ 0 h 327"/>
                <a:gd name="T83" fmla="*/ 311 w 311"/>
                <a:gd name="T84" fmla="*/ 327 h 3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1" h="327">
                  <a:moveTo>
                    <a:pt x="183" y="213"/>
                  </a:moveTo>
                  <a:lnTo>
                    <a:pt x="183" y="313"/>
                  </a:lnTo>
                  <a:lnTo>
                    <a:pt x="171" y="327"/>
                  </a:lnTo>
                  <a:lnTo>
                    <a:pt x="139" y="327"/>
                  </a:lnTo>
                  <a:lnTo>
                    <a:pt x="123" y="313"/>
                  </a:lnTo>
                  <a:lnTo>
                    <a:pt x="112" y="298"/>
                  </a:lnTo>
                  <a:lnTo>
                    <a:pt x="112" y="313"/>
                  </a:lnTo>
                  <a:lnTo>
                    <a:pt x="83" y="286"/>
                  </a:lnTo>
                  <a:lnTo>
                    <a:pt x="68" y="183"/>
                  </a:lnTo>
                  <a:lnTo>
                    <a:pt x="68" y="142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39" y="0"/>
                  </a:lnTo>
                  <a:lnTo>
                    <a:pt x="52" y="16"/>
                  </a:lnTo>
                  <a:lnTo>
                    <a:pt x="150" y="16"/>
                  </a:lnTo>
                  <a:lnTo>
                    <a:pt x="171" y="27"/>
                  </a:lnTo>
                  <a:lnTo>
                    <a:pt x="227" y="27"/>
                  </a:lnTo>
                  <a:lnTo>
                    <a:pt x="271" y="16"/>
                  </a:lnTo>
                  <a:lnTo>
                    <a:pt x="283" y="16"/>
                  </a:lnTo>
                  <a:lnTo>
                    <a:pt x="311" y="27"/>
                  </a:lnTo>
                  <a:lnTo>
                    <a:pt x="283" y="27"/>
                  </a:lnTo>
                  <a:lnTo>
                    <a:pt x="271" y="43"/>
                  </a:lnTo>
                  <a:lnTo>
                    <a:pt x="271" y="27"/>
                  </a:lnTo>
                  <a:lnTo>
                    <a:pt x="212" y="43"/>
                  </a:lnTo>
                  <a:lnTo>
                    <a:pt x="212" y="127"/>
                  </a:lnTo>
                  <a:lnTo>
                    <a:pt x="183" y="142"/>
                  </a:lnTo>
                  <a:lnTo>
                    <a:pt x="183" y="213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4" name="Freeform 63"/>
            <p:cNvSpPr>
              <a:spLocks/>
            </p:cNvSpPr>
            <p:nvPr/>
          </p:nvSpPr>
          <p:spPr bwMode="auto">
            <a:xfrm>
              <a:off x="3164" y="2759"/>
              <a:ext cx="260" cy="304"/>
            </a:xfrm>
            <a:custGeom>
              <a:avLst/>
              <a:gdLst>
                <a:gd name="T0" fmla="*/ 3 w 300"/>
                <a:gd name="T1" fmla="*/ 0 h 326"/>
                <a:gd name="T2" fmla="*/ 3 w 300"/>
                <a:gd name="T3" fmla="*/ 7 h 326"/>
                <a:gd name="T4" fmla="*/ 3 w 300"/>
                <a:gd name="T5" fmla="*/ 9 h 326"/>
                <a:gd name="T6" fmla="*/ 3 w 300"/>
                <a:gd name="T7" fmla="*/ 12 h 326"/>
                <a:gd name="T8" fmla="*/ 3 w 300"/>
                <a:gd name="T9" fmla="*/ 19 h 326"/>
                <a:gd name="T10" fmla="*/ 3 w 300"/>
                <a:gd name="T11" fmla="*/ 22 h 326"/>
                <a:gd name="T12" fmla="*/ 3 w 300"/>
                <a:gd name="T13" fmla="*/ 27 h 326"/>
                <a:gd name="T14" fmla="*/ 0 w 300"/>
                <a:gd name="T15" fmla="*/ 35 h 326"/>
                <a:gd name="T16" fmla="*/ 0 w 300"/>
                <a:gd name="T17" fmla="*/ 41 h 326"/>
                <a:gd name="T18" fmla="*/ 3 w 300"/>
                <a:gd name="T19" fmla="*/ 39 h 326"/>
                <a:gd name="T20" fmla="*/ 3 w 300"/>
                <a:gd name="T21" fmla="*/ 41 h 326"/>
                <a:gd name="T22" fmla="*/ 3 w 300"/>
                <a:gd name="T23" fmla="*/ 41 h 326"/>
                <a:gd name="T24" fmla="*/ 3 w 300"/>
                <a:gd name="T25" fmla="*/ 43 h 326"/>
                <a:gd name="T26" fmla="*/ 3 w 300"/>
                <a:gd name="T27" fmla="*/ 43 h 326"/>
                <a:gd name="T28" fmla="*/ 4 w 300"/>
                <a:gd name="T29" fmla="*/ 41 h 326"/>
                <a:gd name="T30" fmla="*/ 3 w 300"/>
                <a:gd name="T31" fmla="*/ 37 h 326"/>
                <a:gd name="T32" fmla="*/ 3 w 300"/>
                <a:gd name="T33" fmla="*/ 27 h 326"/>
                <a:gd name="T34" fmla="*/ 5 w 300"/>
                <a:gd name="T35" fmla="*/ 24 h 326"/>
                <a:gd name="T36" fmla="*/ 4 w 300"/>
                <a:gd name="T37" fmla="*/ 24 h 326"/>
                <a:gd name="T38" fmla="*/ 5 w 300"/>
                <a:gd name="T39" fmla="*/ 18 h 326"/>
                <a:gd name="T40" fmla="*/ 3 w 300"/>
                <a:gd name="T41" fmla="*/ 19 h 326"/>
                <a:gd name="T42" fmla="*/ 4 w 300"/>
                <a:gd name="T43" fmla="*/ 18 h 326"/>
                <a:gd name="T44" fmla="*/ 3 w 300"/>
                <a:gd name="T45" fmla="*/ 14 h 326"/>
                <a:gd name="T46" fmla="*/ 3 w 300"/>
                <a:gd name="T47" fmla="*/ 7 h 326"/>
                <a:gd name="T48" fmla="*/ 3 w 300"/>
                <a:gd name="T49" fmla="*/ 7 h 326"/>
                <a:gd name="T50" fmla="*/ 3 w 300"/>
                <a:gd name="T51" fmla="*/ 7 h 326"/>
                <a:gd name="T52" fmla="*/ 3 w 300"/>
                <a:gd name="T53" fmla="*/ 7 h 326"/>
                <a:gd name="T54" fmla="*/ 3 w 300"/>
                <a:gd name="T55" fmla="*/ 7 h 326"/>
                <a:gd name="T56" fmla="*/ 3 w 300"/>
                <a:gd name="T57" fmla="*/ 7 h 326"/>
                <a:gd name="T58" fmla="*/ 3 w 300"/>
                <a:gd name="T59" fmla="*/ 0 h 326"/>
                <a:gd name="T60" fmla="*/ 3 w 300"/>
                <a:gd name="T61" fmla="*/ 0 h 326"/>
                <a:gd name="T62" fmla="*/ 3 w 300"/>
                <a:gd name="T63" fmla="*/ 0 h 3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0"/>
                <a:gd name="T97" fmla="*/ 0 h 326"/>
                <a:gd name="T98" fmla="*/ 300 w 300"/>
                <a:gd name="T99" fmla="*/ 326 h 3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0" h="326">
                  <a:moveTo>
                    <a:pt x="39" y="0"/>
                  </a:moveTo>
                  <a:lnTo>
                    <a:pt x="12" y="11"/>
                  </a:lnTo>
                  <a:lnTo>
                    <a:pt x="39" y="71"/>
                  </a:lnTo>
                  <a:lnTo>
                    <a:pt x="23" y="86"/>
                  </a:lnTo>
                  <a:lnTo>
                    <a:pt x="52" y="142"/>
                  </a:lnTo>
                  <a:lnTo>
                    <a:pt x="39" y="171"/>
                  </a:lnTo>
                  <a:lnTo>
                    <a:pt x="23" y="198"/>
                  </a:lnTo>
                  <a:lnTo>
                    <a:pt x="0" y="269"/>
                  </a:lnTo>
                  <a:lnTo>
                    <a:pt x="0" y="313"/>
                  </a:lnTo>
                  <a:lnTo>
                    <a:pt x="39" y="297"/>
                  </a:lnTo>
                  <a:lnTo>
                    <a:pt x="52" y="313"/>
                  </a:lnTo>
                  <a:lnTo>
                    <a:pt x="152" y="313"/>
                  </a:lnTo>
                  <a:lnTo>
                    <a:pt x="171" y="326"/>
                  </a:lnTo>
                  <a:lnTo>
                    <a:pt x="227" y="326"/>
                  </a:lnTo>
                  <a:lnTo>
                    <a:pt x="271" y="313"/>
                  </a:lnTo>
                  <a:lnTo>
                    <a:pt x="239" y="282"/>
                  </a:lnTo>
                  <a:lnTo>
                    <a:pt x="239" y="198"/>
                  </a:lnTo>
                  <a:lnTo>
                    <a:pt x="300" y="182"/>
                  </a:lnTo>
                  <a:lnTo>
                    <a:pt x="283" y="182"/>
                  </a:lnTo>
                  <a:lnTo>
                    <a:pt x="300" y="130"/>
                  </a:lnTo>
                  <a:lnTo>
                    <a:pt x="239" y="142"/>
                  </a:lnTo>
                  <a:lnTo>
                    <a:pt x="256" y="130"/>
                  </a:lnTo>
                  <a:lnTo>
                    <a:pt x="239" y="98"/>
                  </a:lnTo>
                  <a:lnTo>
                    <a:pt x="239" y="42"/>
                  </a:lnTo>
                  <a:lnTo>
                    <a:pt x="212" y="31"/>
                  </a:lnTo>
                  <a:lnTo>
                    <a:pt x="183" y="31"/>
                  </a:lnTo>
                  <a:lnTo>
                    <a:pt x="183" y="59"/>
                  </a:lnTo>
                  <a:lnTo>
                    <a:pt x="139" y="59"/>
                  </a:lnTo>
                  <a:lnTo>
                    <a:pt x="123" y="42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5" name="Freeform 64"/>
            <p:cNvSpPr>
              <a:spLocks/>
            </p:cNvSpPr>
            <p:nvPr/>
          </p:nvSpPr>
          <p:spPr bwMode="auto">
            <a:xfrm>
              <a:off x="2851" y="2333"/>
              <a:ext cx="97" cy="160"/>
            </a:xfrm>
            <a:custGeom>
              <a:avLst/>
              <a:gdLst>
                <a:gd name="T0" fmla="*/ 3 w 112"/>
                <a:gd name="T1" fmla="*/ 18 h 171"/>
                <a:gd name="T2" fmla="*/ 3 w 112"/>
                <a:gd name="T3" fmla="*/ 19 h 171"/>
                <a:gd name="T4" fmla="*/ 3 w 112"/>
                <a:gd name="T5" fmla="*/ 21 h 171"/>
                <a:gd name="T6" fmla="*/ 3 w 112"/>
                <a:gd name="T7" fmla="*/ 21 h 171"/>
                <a:gd name="T8" fmla="*/ 3 w 112"/>
                <a:gd name="T9" fmla="*/ 25 h 171"/>
                <a:gd name="T10" fmla="*/ 0 w 112"/>
                <a:gd name="T11" fmla="*/ 22 h 171"/>
                <a:gd name="T12" fmla="*/ 3 w 112"/>
                <a:gd name="T13" fmla="*/ 22 h 171"/>
                <a:gd name="T14" fmla="*/ 0 w 112"/>
                <a:gd name="T15" fmla="*/ 18 h 171"/>
                <a:gd name="T16" fmla="*/ 3 w 112"/>
                <a:gd name="T17" fmla="*/ 10 h 171"/>
                <a:gd name="T18" fmla="*/ 3 w 112"/>
                <a:gd name="T19" fmla="*/ 7 h 171"/>
                <a:gd name="T20" fmla="*/ 3 w 112"/>
                <a:gd name="T21" fmla="*/ 0 h 171"/>
                <a:gd name="T22" fmla="*/ 3 w 112"/>
                <a:gd name="T23" fmla="*/ 0 h 171"/>
                <a:gd name="T24" fmla="*/ 3 w 112"/>
                <a:gd name="T25" fmla="*/ 7 h 171"/>
                <a:gd name="T26" fmla="*/ 3 w 112"/>
                <a:gd name="T27" fmla="*/ 18 h 1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2"/>
                <a:gd name="T43" fmla="*/ 0 h 171"/>
                <a:gd name="T44" fmla="*/ 112 w 112"/>
                <a:gd name="T45" fmla="*/ 171 h 1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2" h="171">
                  <a:moveTo>
                    <a:pt x="98" y="115"/>
                  </a:moveTo>
                  <a:lnTo>
                    <a:pt x="112" y="130"/>
                  </a:lnTo>
                  <a:lnTo>
                    <a:pt x="98" y="142"/>
                  </a:lnTo>
                  <a:lnTo>
                    <a:pt x="83" y="142"/>
                  </a:lnTo>
                  <a:lnTo>
                    <a:pt x="27" y="171"/>
                  </a:lnTo>
                  <a:lnTo>
                    <a:pt x="0" y="153"/>
                  </a:lnTo>
                  <a:lnTo>
                    <a:pt x="12" y="153"/>
                  </a:lnTo>
                  <a:lnTo>
                    <a:pt x="0" y="115"/>
                  </a:lnTo>
                  <a:lnTo>
                    <a:pt x="27" y="71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68" y="0"/>
                  </a:lnTo>
                  <a:lnTo>
                    <a:pt x="83" y="59"/>
                  </a:lnTo>
                  <a:lnTo>
                    <a:pt x="98" y="115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6" name="Freeform 65"/>
            <p:cNvSpPr>
              <a:spLocks/>
            </p:cNvSpPr>
            <p:nvPr/>
          </p:nvSpPr>
          <p:spPr bwMode="auto">
            <a:xfrm>
              <a:off x="2910" y="2333"/>
              <a:ext cx="52" cy="123"/>
            </a:xfrm>
            <a:custGeom>
              <a:avLst/>
              <a:gdLst>
                <a:gd name="T0" fmla="*/ 4 w 59"/>
                <a:gd name="T1" fmla="*/ 23 h 130"/>
                <a:gd name="T2" fmla="*/ 4 w 59"/>
                <a:gd name="T3" fmla="*/ 26 h 130"/>
                <a:gd name="T4" fmla="*/ 4 w 59"/>
                <a:gd name="T5" fmla="*/ 26 h 130"/>
                <a:gd name="T6" fmla="*/ 4 w 59"/>
                <a:gd name="T7" fmla="*/ 15 h 130"/>
                <a:gd name="T8" fmla="*/ 4 w 59"/>
                <a:gd name="T9" fmla="*/ 9 h 130"/>
                <a:gd name="T10" fmla="*/ 4 w 59"/>
                <a:gd name="T11" fmla="*/ 9 h 130"/>
                <a:gd name="T12" fmla="*/ 4 w 59"/>
                <a:gd name="T13" fmla="*/ 0 h 130"/>
                <a:gd name="T14" fmla="*/ 0 w 59"/>
                <a:gd name="T15" fmla="*/ 0 h 130"/>
                <a:gd name="T16" fmla="*/ 4 w 59"/>
                <a:gd name="T17" fmla="*/ 11 h 130"/>
                <a:gd name="T18" fmla="*/ 4 w 59"/>
                <a:gd name="T19" fmla="*/ 23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130"/>
                <a:gd name="T32" fmla="*/ 59 w 59"/>
                <a:gd name="T33" fmla="*/ 130 h 1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130">
                  <a:moveTo>
                    <a:pt x="30" y="113"/>
                  </a:moveTo>
                  <a:lnTo>
                    <a:pt x="42" y="130"/>
                  </a:lnTo>
                  <a:lnTo>
                    <a:pt x="59" y="130"/>
                  </a:lnTo>
                  <a:lnTo>
                    <a:pt x="42" y="71"/>
                  </a:lnTo>
                  <a:lnTo>
                    <a:pt x="42" y="30"/>
                  </a:lnTo>
                  <a:lnTo>
                    <a:pt x="30" y="1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15" y="57"/>
                  </a:lnTo>
                  <a:lnTo>
                    <a:pt x="30" y="113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7" name="Freeform 66"/>
            <p:cNvSpPr>
              <a:spLocks/>
            </p:cNvSpPr>
            <p:nvPr/>
          </p:nvSpPr>
          <p:spPr bwMode="auto">
            <a:xfrm>
              <a:off x="2938" y="2295"/>
              <a:ext cx="63" cy="161"/>
            </a:xfrm>
            <a:custGeom>
              <a:avLst/>
              <a:gdLst>
                <a:gd name="T0" fmla="*/ 4 w 71"/>
                <a:gd name="T1" fmla="*/ 20 h 171"/>
                <a:gd name="T2" fmla="*/ 4 w 71"/>
                <a:gd name="T3" fmla="*/ 30 h 171"/>
                <a:gd name="T4" fmla="*/ 4 w 71"/>
                <a:gd name="T5" fmla="*/ 30 h 171"/>
                <a:gd name="T6" fmla="*/ 4 w 71"/>
                <a:gd name="T7" fmla="*/ 20 h 171"/>
                <a:gd name="T8" fmla="*/ 4 w 71"/>
                <a:gd name="T9" fmla="*/ 8 h 171"/>
                <a:gd name="T10" fmla="*/ 4 w 71"/>
                <a:gd name="T11" fmla="*/ 8 h 171"/>
                <a:gd name="T12" fmla="*/ 4 w 71"/>
                <a:gd name="T13" fmla="*/ 0 h 171"/>
                <a:gd name="T14" fmla="*/ 4 w 71"/>
                <a:gd name="T15" fmla="*/ 8 h 171"/>
                <a:gd name="T16" fmla="*/ 4 w 71"/>
                <a:gd name="T17" fmla="*/ 8 h 171"/>
                <a:gd name="T18" fmla="*/ 4 w 71"/>
                <a:gd name="T19" fmla="*/ 8 h 171"/>
                <a:gd name="T20" fmla="*/ 0 w 71"/>
                <a:gd name="T21" fmla="*/ 8 h 171"/>
                <a:gd name="T22" fmla="*/ 0 w 71"/>
                <a:gd name="T23" fmla="*/ 8 h 171"/>
                <a:gd name="T24" fmla="*/ 4 w 71"/>
                <a:gd name="T25" fmla="*/ 13 h 171"/>
                <a:gd name="T26" fmla="*/ 4 w 71"/>
                <a:gd name="T27" fmla="*/ 20 h 1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1"/>
                <a:gd name="T43" fmla="*/ 0 h 171"/>
                <a:gd name="T44" fmla="*/ 71 w 71"/>
                <a:gd name="T45" fmla="*/ 171 h 1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1" h="171">
                  <a:moveTo>
                    <a:pt x="12" y="110"/>
                  </a:moveTo>
                  <a:lnTo>
                    <a:pt x="27" y="171"/>
                  </a:lnTo>
                  <a:lnTo>
                    <a:pt x="39" y="171"/>
                  </a:lnTo>
                  <a:lnTo>
                    <a:pt x="39" y="110"/>
                  </a:lnTo>
                  <a:lnTo>
                    <a:pt x="71" y="54"/>
                  </a:lnTo>
                  <a:lnTo>
                    <a:pt x="71" y="27"/>
                  </a:lnTo>
                  <a:lnTo>
                    <a:pt x="54" y="0"/>
                  </a:lnTo>
                  <a:lnTo>
                    <a:pt x="39" y="12"/>
                  </a:lnTo>
                  <a:lnTo>
                    <a:pt x="27" y="27"/>
                  </a:lnTo>
                  <a:lnTo>
                    <a:pt x="12" y="27"/>
                  </a:lnTo>
                  <a:lnTo>
                    <a:pt x="0" y="39"/>
                  </a:lnTo>
                  <a:lnTo>
                    <a:pt x="0" y="54"/>
                  </a:lnTo>
                  <a:lnTo>
                    <a:pt x="12" y="71"/>
                  </a:lnTo>
                  <a:lnTo>
                    <a:pt x="12" y="11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8" name="Freeform 67"/>
            <p:cNvSpPr>
              <a:spLocks/>
            </p:cNvSpPr>
            <p:nvPr/>
          </p:nvSpPr>
          <p:spPr bwMode="auto">
            <a:xfrm>
              <a:off x="2673" y="2400"/>
              <a:ext cx="91" cy="105"/>
            </a:xfrm>
            <a:custGeom>
              <a:avLst/>
              <a:gdLst>
                <a:gd name="T0" fmla="*/ 4 w 104"/>
                <a:gd name="T1" fmla="*/ 9 h 111"/>
                <a:gd name="T2" fmla="*/ 4 w 104"/>
                <a:gd name="T3" fmla="*/ 9 h 111"/>
                <a:gd name="T4" fmla="*/ 4 w 104"/>
                <a:gd name="T5" fmla="*/ 0 h 111"/>
                <a:gd name="T6" fmla="*/ 4 w 104"/>
                <a:gd name="T7" fmla="*/ 0 h 111"/>
                <a:gd name="T8" fmla="*/ 0 w 104"/>
                <a:gd name="T9" fmla="*/ 9 h 111"/>
                <a:gd name="T10" fmla="*/ 4 w 104"/>
                <a:gd name="T11" fmla="*/ 21 h 111"/>
                <a:gd name="T12" fmla="*/ 4 w 104"/>
                <a:gd name="T13" fmla="*/ 23 h 111"/>
                <a:gd name="T14" fmla="*/ 4 w 104"/>
                <a:gd name="T15" fmla="*/ 15 h 111"/>
                <a:gd name="T16" fmla="*/ 4 w 104"/>
                <a:gd name="T17" fmla="*/ 11 h 111"/>
                <a:gd name="T18" fmla="*/ 4 w 104"/>
                <a:gd name="T19" fmla="*/ 9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11"/>
                <a:gd name="T32" fmla="*/ 104 w 104"/>
                <a:gd name="T33" fmla="*/ 111 h 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11">
                  <a:moveTo>
                    <a:pt x="71" y="27"/>
                  </a:moveTo>
                  <a:lnTo>
                    <a:pt x="59" y="27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0" y="42"/>
                  </a:lnTo>
                  <a:lnTo>
                    <a:pt x="82" y="98"/>
                  </a:lnTo>
                  <a:lnTo>
                    <a:pt x="104" y="111"/>
                  </a:lnTo>
                  <a:lnTo>
                    <a:pt x="104" y="71"/>
                  </a:lnTo>
                  <a:lnTo>
                    <a:pt x="82" y="59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9" name="Freeform 68"/>
            <p:cNvSpPr>
              <a:spLocks/>
            </p:cNvSpPr>
            <p:nvPr/>
          </p:nvSpPr>
          <p:spPr bwMode="auto">
            <a:xfrm>
              <a:off x="2577" y="1921"/>
              <a:ext cx="246" cy="316"/>
            </a:xfrm>
            <a:custGeom>
              <a:avLst/>
              <a:gdLst>
                <a:gd name="T0" fmla="*/ 3 w 282"/>
                <a:gd name="T1" fmla="*/ 47 h 338"/>
                <a:gd name="T2" fmla="*/ 3 w 282"/>
                <a:gd name="T3" fmla="*/ 44 h 338"/>
                <a:gd name="T4" fmla="*/ 3 w 282"/>
                <a:gd name="T5" fmla="*/ 47 h 338"/>
                <a:gd name="T6" fmla="*/ 3 w 282"/>
                <a:gd name="T7" fmla="*/ 44 h 338"/>
                <a:gd name="T8" fmla="*/ 5 w 282"/>
                <a:gd name="T9" fmla="*/ 44 h 338"/>
                <a:gd name="T10" fmla="*/ 4 w 282"/>
                <a:gd name="T11" fmla="*/ 7 h 338"/>
                <a:gd name="T12" fmla="*/ 5 w 282"/>
                <a:gd name="T13" fmla="*/ 7 h 338"/>
                <a:gd name="T14" fmla="*/ 3 w 282"/>
                <a:gd name="T15" fmla="*/ 0 h 338"/>
                <a:gd name="T16" fmla="*/ 3 w 282"/>
                <a:gd name="T17" fmla="*/ 7 h 338"/>
                <a:gd name="T18" fmla="*/ 3 w 282"/>
                <a:gd name="T19" fmla="*/ 7 h 338"/>
                <a:gd name="T20" fmla="*/ 3 w 282"/>
                <a:gd name="T21" fmla="*/ 15 h 338"/>
                <a:gd name="T22" fmla="*/ 3 w 282"/>
                <a:gd name="T23" fmla="*/ 17 h 338"/>
                <a:gd name="T24" fmla="*/ 3 w 282"/>
                <a:gd name="T25" fmla="*/ 22 h 338"/>
                <a:gd name="T26" fmla="*/ 3 w 282"/>
                <a:gd name="T27" fmla="*/ 22 h 338"/>
                <a:gd name="T28" fmla="*/ 0 w 282"/>
                <a:gd name="T29" fmla="*/ 24 h 338"/>
                <a:gd name="T30" fmla="*/ 3 w 282"/>
                <a:gd name="T31" fmla="*/ 26 h 338"/>
                <a:gd name="T32" fmla="*/ 3 w 282"/>
                <a:gd name="T33" fmla="*/ 30 h 338"/>
                <a:gd name="T34" fmla="*/ 3 w 282"/>
                <a:gd name="T35" fmla="*/ 36 h 338"/>
                <a:gd name="T36" fmla="*/ 3 w 282"/>
                <a:gd name="T37" fmla="*/ 44 h 338"/>
                <a:gd name="T38" fmla="*/ 3 w 282"/>
                <a:gd name="T39" fmla="*/ 42 h 338"/>
                <a:gd name="T40" fmla="*/ 3 w 282"/>
                <a:gd name="T41" fmla="*/ 41 h 338"/>
                <a:gd name="T42" fmla="*/ 3 w 282"/>
                <a:gd name="T43" fmla="*/ 44 h 338"/>
                <a:gd name="T44" fmla="*/ 3 w 282"/>
                <a:gd name="T45" fmla="*/ 47 h 3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2"/>
                <a:gd name="T70" fmla="*/ 0 h 338"/>
                <a:gd name="T71" fmla="*/ 282 w 282"/>
                <a:gd name="T72" fmla="*/ 338 h 3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2" h="338">
                  <a:moveTo>
                    <a:pt x="109" y="338"/>
                  </a:moveTo>
                  <a:lnTo>
                    <a:pt x="126" y="309"/>
                  </a:lnTo>
                  <a:lnTo>
                    <a:pt x="142" y="324"/>
                  </a:lnTo>
                  <a:lnTo>
                    <a:pt x="153" y="309"/>
                  </a:lnTo>
                  <a:lnTo>
                    <a:pt x="268" y="309"/>
                  </a:lnTo>
                  <a:lnTo>
                    <a:pt x="241" y="54"/>
                  </a:lnTo>
                  <a:lnTo>
                    <a:pt x="282" y="54"/>
                  </a:lnTo>
                  <a:lnTo>
                    <a:pt x="193" y="0"/>
                  </a:lnTo>
                  <a:lnTo>
                    <a:pt x="193" y="27"/>
                  </a:lnTo>
                  <a:lnTo>
                    <a:pt x="126" y="27"/>
                  </a:lnTo>
                  <a:lnTo>
                    <a:pt x="126" y="98"/>
                  </a:lnTo>
                  <a:lnTo>
                    <a:pt x="97" y="115"/>
                  </a:lnTo>
                  <a:lnTo>
                    <a:pt x="97" y="154"/>
                  </a:lnTo>
                  <a:lnTo>
                    <a:pt x="11" y="154"/>
                  </a:lnTo>
                  <a:lnTo>
                    <a:pt x="0" y="165"/>
                  </a:lnTo>
                  <a:lnTo>
                    <a:pt x="11" y="186"/>
                  </a:lnTo>
                  <a:lnTo>
                    <a:pt x="11" y="209"/>
                  </a:lnTo>
                  <a:lnTo>
                    <a:pt x="11" y="253"/>
                  </a:lnTo>
                  <a:lnTo>
                    <a:pt x="11" y="309"/>
                  </a:lnTo>
                  <a:lnTo>
                    <a:pt x="23" y="298"/>
                  </a:lnTo>
                  <a:lnTo>
                    <a:pt x="53" y="282"/>
                  </a:lnTo>
                  <a:lnTo>
                    <a:pt x="82" y="309"/>
                  </a:lnTo>
                  <a:lnTo>
                    <a:pt x="109" y="338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0" name="Freeform 69"/>
            <p:cNvSpPr>
              <a:spLocks/>
            </p:cNvSpPr>
            <p:nvPr/>
          </p:nvSpPr>
          <p:spPr bwMode="auto">
            <a:xfrm>
              <a:off x="2577" y="1908"/>
              <a:ext cx="167" cy="170"/>
            </a:xfrm>
            <a:custGeom>
              <a:avLst/>
              <a:gdLst>
                <a:gd name="T0" fmla="*/ 3 w 192"/>
                <a:gd name="T1" fmla="*/ 0 h 182"/>
                <a:gd name="T2" fmla="*/ 3 w 192"/>
                <a:gd name="T3" fmla="*/ 0 h 182"/>
                <a:gd name="T4" fmla="*/ 3 w 192"/>
                <a:gd name="T5" fmla="*/ 7 h 182"/>
                <a:gd name="T6" fmla="*/ 3 w 192"/>
                <a:gd name="T7" fmla="*/ 7 h 182"/>
                <a:gd name="T8" fmla="*/ 3 w 192"/>
                <a:gd name="T9" fmla="*/ 12 h 182"/>
                <a:gd name="T10" fmla="*/ 0 w 192"/>
                <a:gd name="T11" fmla="*/ 21 h 182"/>
                <a:gd name="T12" fmla="*/ 0 w 192"/>
                <a:gd name="T13" fmla="*/ 25 h 182"/>
                <a:gd name="T14" fmla="*/ 3 w 192"/>
                <a:gd name="T15" fmla="*/ 23 h 182"/>
                <a:gd name="T16" fmla="*/ 3 w 192"/>
                <a:gd name="T17" fmla="*/ 23 h 182"/>
                <a:gd name="T18" fmla="*/ 3 w 192"/>
                <a:gd name="T19" fmla="*/ 18 h 182"/>
                <a:gd name="T20" fmla="*/ 3 w 192"/>
                <a:gd name="T21" fmla="*/ 16 h 182"/>
                <a:gd name="T22" fmla="*/ 3 w 192"/>
                <a:gd name="T23" fmla="*/ 7 h 182"/>
                <a:gd name="T24" fmla="*/ 3 w 192"/>
                <a:gd name="T25" fmla="*/ 7 h 182"/>
                <a:gd name="T26" fmla="*/ 3 w 192"/>
                <a:gd name="T27" fmla="*/ 7 h 182"/>
                <a:gd name="T28" fmla="*/ 3 w 192"/>
                <a:gd name="T29" fmla="*/ 0 h 1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82"/>
                <a:gd name="T47" fmla="*/ 192 w 192"/>
                <a:gd name="T48" fmla="*/ 182 h 1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82">
                  <a:moveTo>
                    <a:pt x="192" y="0"/>
                  </a:moveTo>
                  <a:lnTo>
                    <a:pt x="97" y="0"/>
                  </a:lnTo>
                  <a:lnTo>
                    <a:pt x="82" y="30"/>
                  </a:lnTo>
                  <a:lnTo>
                    <a:pt x="71" y="42"/>
                  </a:lnTo>
                  <a:lnTo>
                    <a:pt x="53" y="82"/>
                  </a:lnTo>
                  <a:lnTo>
                    <a:pt x="0" y="153"/>
                  </a:lnTo>
                  <a:lnTo>
                    <a:pt x="0" y="182"/>
                  </a:lnTo>
                  <a:lnTo>
                    <a:pt x="11" y="169"/>
                  </a:lnTo>
                  <a:lnTo>
                    <a:pt x="97" y="169"/>
                  </a:lnTo>
                  <a:lnTo>
                    <a:pt x="97" y="130"/>
                  </a:lnTo>
                  <a:lnTo>
                    <a:pt x="124" y="113"/>
                  </a:lnTo>
                  <a:lnTo>
                    <a:pt x="124" y="42"/>
                  </a:lnTo>
                  <a:lnTo>
                    <a:pt x="192" y="42"/>
                  </a:lnTo>
                  <a:lnTo>
                    <a:pt x="192" y="1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1" name="Freeform 70"/>
            <p:cNvSpPr>
              <a:spLocks/>
            </p:cNvSpPr>
            <p:nvPr/>
          </p:nvSpPr>
          <p:spPr bwMode="auto">
            <a:xfrm>
              <a:off x="3077" y="1673"/>
              <a:ext cx="72" cy="170"/>
            </a:xfrm>
            <a:custGeom>
              <a:avLst/>
              <a:gdLst>
                <a:gd name="T0" fmla="*/ 4 w 82"/>
                <a:gd name="T1" fmla="*/ 16 h 182"/>
                <a:gd name="T2" fmla="*/ 4 w 82"/>
                <a:gd name="T3" fmla="*/ 14 h 182"/>
                <a:gd name="T4" fmla="*/ 4 w 82"/>
                <a:gd name="T5" fmla="*/ 14 h 182"/>
                <a:gd name="T6" fmla="*/ 4 w 82"/>
                <a:gd name="T7" fmla="*/ 12 h 182"/>
                <a:gd name="T8" fmla="*/ 4 w 82"/>
                <a:gd name="T9" fmla="*/ 7 h 182"/>
                <a:gd name="T10" fmla="*/ 4 w 82"/>
                <a:gd name="T11" fmla="*/ 7 h 182"/>
                <a:gd name="T12" fmla="*/ 4 w 82"/>
                <a:gd name="T13" fmla="*/ 7 h 182"/>
                <a:gd name="T14" fmla="*/ 4 w 82"/>
                <a:gd name="T15" fmla="*/ 7 h 182"/>
                <a:gd name="T16" fmla="*/ 4 w 82"/>
                <a:gd name="T17" fmla="*/ 7 h 182"/>
                <a:gd name="T18" fmla="*/ 4 w 82"/>
                <a:gd name="T19" fmla="*/ 0 h 182"/>
                <a:gd name="T20" fmla="*/ 4 w 82"/>
                <a:gd name="T21" fmla="*/ 7 h 182"/>
                <a:gd name="T22" fmla="*/ 4 w 82"/>
                <a:gd name="T23" fmla="*/ 7 h 182"/>
                <a:gd name="T24" fmla="*/ 4 w 82"/>
                <a:gd name="T25" fmla="*/ 9 h 182"/>
                <a:gd name="T26" fmla="*/ 0 w 82"/>
                <a:gd name="T27" fmla="*/ 14 h 182"/>
                <a:gd name="T28" fmla="*/ 4 w 82"/>
                <a:gd name="T29" fmla="*/ 17 h 182"/>
                <a:gd name="T30" fmla="*/ 4 w 82"/>
                <a:gd name="T31" fmla="*/ 19 h 182"/>
                <a:gd name="T32" fmla="*/ 4 w 82"/>
                <a:gd name="T33" fmla="*/ 25 h 182"/>
                <a:gd name="T34" fmla="*/ 4 w 82"/>
                <a:gd name="T35" fmla="*/ 25 h 182"/>
                <a:gd name="T36" fmla="*/ 4 w 82"/>
                <a:gd name="T37" fmla="*/ 20 h 182"/>
                <a:gd name="T38" fmla="*/ 4 w 82"/>
                <a:gd name="T39" fmla="*/ 19 h 182"/>
                <a:gd name="T40" fmla="*/ 4 w 82"/>
                <a:gd name="T41" fmla="*/ 16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2"/>
                <a:gd name="T64" fmla="*/ 0 h 182"/>
                <a:gd name="T65" fmla="*/ 82 w 82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2" h="182">
                  <a:moveTo>
                    <a:pt x="82" y="109"/>
                  </a:moveTo>
                  <a:lnTo>
                    <a:pt x="82" y="94"/>
                  </a:lnTo>
                  <a:lnTo>
                    <a:pt x="50" y="94"/>
                  </a:lnTo>
                  <a:lnTo>
                    <a:pt x="50" y="83"/>
                  </a:lnTo>
                  <a:lnTo>
                    <a:pt x="82" y="50"/>
                  </a:lnTo>
                  <a:lnTo>
                    <a:pt x="65" y="23"/>
                  </a:lnTo>
                  <a:lnTo>
                    <a:pt x="82" y="12"/>
                  </a:lnTo>
                  <a:lnTo>
                    <a:pt x="65" y="12"/>
                  </a:lnTo>
                  <a:lnTo>
                    <a:pt x="50" y="12"/>
                  </a:lnTo>
                  <a:lnTo>
                    <a:pt x="50" y="0"/>
                  </a:lnTo>
                  <a:lnTo>
                    <a:pt x="23" y="12"/>
                  </a:lnTo>
                  <a:lnTo>
                    <a:pt x="23" y="23"/>
                  </a:lnTo>
                  <a:lnTo>
                    <a:pt x="23" y="71"/>
                  </a:lnTo>
                  <a:lnTo>
                    <a:pt x="0" y="94"/>
                  </a:lnTo>
                  <a:lnTo>
                    <a:pt x="11" y="123"/>
                  </a:lnTo>
                  <a:lnTo>
                    <a:pt x="38" y="138"/>
                  </a:lnTo>
                  <a:lnTo>
                    <a:pt x="38" y="182"/>
                  </a:lnTo>
                  <a:lnTo>
                    <a:pt x="50" y="182"/>
                  </a:lnTo>
                  <a:lnTo>
                    <a:pt x="50" y="150"/>
                  </a:lnTo>
                  <a:lnTo>
                    <a:pt x="82" y="138"/>
                  </a:lnTo>
                  <a:lnTo>
                    <a:pt x="82" y="109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2" name="Freeform 71"/>
            <p:cNvSpPr>
              <a:spLocks/>
            </p:cNvSpPr>
            <p:nvPr/>
          </p:nvSpPr>
          <p:spPr bwMode="auto">
            <a:xfrm>
              <a:off x="2764" y="1512"/>
              <a:ext cx="237" cy="196"/>
            </a:xfrm>
            <a:custGeom>
              <a:avLst/>
              <a:gdLst>
                <a:gd name="T0" fmla="*/ 4 w 270"/>
                <a:gd name="T1" fmla="*/ 7 h 211"/>
                <a:gd name="T2" fmla="*/ 4 w 270"/>
                <a:gd name="T3" fmla="*/ 7 h 211"/>
                <a:gd name="T4" fmla="*/ 4 w 270"/>
                <a:gd name="T5" fmla="*/ 7 h 211"/>
                <a:gd name="T6" fmla="*/ 4 w 270"/>
                <a:gd name="T7" fmla="*/ 7 h 211"/>
                <a:gd name="T8" fmla="*/ 4 w 270"/>
                <a:gd name="T9" fmla="*/ 0 h 211"/>
                <a:gd name="T10" fmla="*/ 4 w 270"/>
                <a:gd name="T11" fmla="*/ 7 h 211"/>
                <a:gd name="T12" fmla="*/ 0 w 270"/>
                <a:gd name="T13" fmla="*/ 7 h 211"/>
                <a:gd name="T14" fmla="*/ 4 w 270"/>
                <a:gd name="T15" fmla="*/ 7 h 211"/>
                <a:gd name="T16" fmla="*/ 4 w 270"/>
                <a:gd name="T17" fmla="*/ 7 h 211"/>
                <a:gd name="T18" fmla="*/ 4 w 270"/>
                <a:gd name="T19" fmla="*/ 7 h 211"/>
                <a:gd name="T20" fmla="*/ 4 w 270"/>
                <a:gd name="T21" fmla="*/ 10 h 211"/>
                <a:gd name="T22" fmla="*/ 4 w 270"/>
                <a:gd name="T23" fmla="*/ 13 h 211"/>
                <a:gd name="T24" fmla="*/ 4 w 270"/>
                <a:gd name="T25" fmla="*/ 14 h 211"/>
                <a:gd name="T26" fmla="*/ 4 w 270"/>
                <a:gd name="T27" fmla="*/ 17 h 211"/>
                <a:gd name="T28" fmla="*/ 4 w 270"/>
                <a:gd name="T29" fmla="*/ 20 h 211"/>
                <a:gd name="T30" fmla="*/ 4 w 270"/>
                <a:gd name="T31" fmla="*/ 25 h 211"/>
                <a:gd name="T32" fmla="*/ 4 w 270"/>
                <a:gd name="T33" fmla="*/ 22 h 211"/>
                <a:gd name="T34" fmla="*/ 4 w 270"/>
                <a:gd name="T35" fmla="*/ 22 h 211"/>
                <a:gd name="T36" fmla="*/ 4 w 270"/>
                <a:gd name="T37" fmla="*/ 17 h 211"/>
                <a:gd name="T38" fmla="*/ 4 w 270"/>
                <a:gd name="T39" fmla="*/ 14 h 211"/>
                <a:gd name="T40" fmla="*/ 5 w 270"/>
                <a:gd name="T41" fmla="*/ 8 h 211"/>
                <a:gd name="T42" fmla="*/ 7 w 270"/>
                <a:gd name="T43" fmla="*/ 7 h 211"/>
                <a:gd name="T44" fmla="*/ 7 w 270"/>
                <a:gd name="T45" fmla="*/ 7 h 211"/>
                <a:gd name="T46" fmla="*/ 4 w 270"/>
                <a:gd name="T47" fmla="*/ 7 h 2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0"/>
                <a:gd name="T73" fmla="*/ 0 h 211"/>
                <a:gd name="T74" fmla="*/ 270 w 270"/>
                <a:gd name="T75" fmla="*/ 211 h 2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0" h="211">
                  <a:moveTo>
                    <a:pt x="197" y="23"/>
                  </a:moveTo>
                  <a:lnTo>
                    <a:pt x="167" y="12"/>
                  </a:lnTo>
                  <a:lnTo>
                    <a:pt x="153" y="12"/>
                  </a:lnTo>
                  <a:lnTo>
                    <a:pt x="111" y="12"/>
                  </a:lnTo>
                  <a:lnTo>
                    <a:pt x="26" y="0"/>
                  </a:lnTo>
                  <a:lnTo>
                    <a:pt x="11" y="12"/>
                  </a:lnTo>
                  <a:lnTo>
                    <a:pt x="0" y="23"/>
                  </a:lnTo>
                  <a:lnTo>
                    <a:pt x="11" y="56"/>
                  </a:lnTo>
                  <a:lnTo>
                    <a:pt x="55" y="56"/>
                  </a:lnTo>
                  <a:lnTo>
                    <a:pt x="67" y="56"/>
                  </a:lnTo>
                  <a:lnTo>
                    <a:pt x="55" y="83"/>
                  </a:lnTo>
                  <a:lnTo>
                    <a:pt x="55" y="98"/>
                  </a:lnTo>
                  <a:lnTo>
                    <a:pt x="38" y="112"/>
                  </a:lnTo>
                  <a:lnTo>
                    <a:pt x="38" y="138"/>
                  </a:lnTo>
                  <a:lnTo>
                    <a:pt x="38" y="171"/>
                  </a:lnTo>
                  <a:lnTo>
                    <a:pt x="67" y="211"/>
                  </a:lnTo>
                  <a:lnTo>
                    <a:pt x="97" y="183"/>
                  </a:lnTo>
                  <a:lnTo>
                    <a:pt x="138" y="183"/>
                  </a:lnTo>
                  <a:lnTo>
                    <a:pt x="197" y="138"/>
                  </a:lnTo>
                  <a:lnTo>
                    <a:pt x="182" y="112"/>
                  </a:lnTo>
                  <a:lnTo>
                    <a:pt x="226" y="71"/>
                  </a:lnTo>
                  <a:lnTo>
                    <a:pt x="270" y="56"/>
                  </a:lnTo>
                  <a:lnTo>
                    <a:pt x="270" y="23"/>
                  </a:lnTo>
                  <a:lnTo>
                    <a:pt x="197" y="23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3" name="Freeform 72"/>
            <p:cNvSpPr>
              <a:spLocks/>
            </p:cNvSpPr>
            <p:nvPr/>
          </p:nvSpPr>
          <p:spPr bwMode="auto">
            <a:xfrm>
              <a:off x="2748" y="1563"/>
              <a:ext cx="75" cy="119"/>
            </a:xfrm>
            <a:custGeom>
              <a:avLst/>
              <a:gdLst>
                <a:gd name="T0" fmla="*/ 3 w 87"/>
                <a:gd name="T1" fmla="*/ 13 h 127"/>
                <a:gd name="T2" fmla="*/ 3 w 87"/>
                <a:gd name="T3" fmla="*/ 18 h 127"/>
                <a:gd name="T4" fmla="*/ 3 w 87"/>
                <a:gd name="T5" fmla="*/ 20 h 127"/>
                <a:gd name="T6" fmla="*/ 3 w 87"/>
                <a:gd name="T7" fmla="*/ 13 h 127"/>
                <a:gd name="T8" fmla="*/ 0 w 87"/>
                <a:gd name="T9" fmla="*/ 10 h 127"/>
                <a:gd name="T10" fmla="*/ 3 w 87"/>
                <a:gd name="T11" fmla="*/ 7 h 127"/>
                <a:gd name="T12" fmla="*/ 3 w 87"/>
                <a:gd name="T13" fmla="*/ 0 h 127"/>
                <a:gd name="T14" fmla="*/ 3 w 87"/>
                <a:gd name="T15" fmla="*/ 0 h 127"/>
                <a:gd name="T16" fmla="*/ 3 w 87"/>
                <a:gd name="T17" fmla="*/ 0 h 127"/>
                <a:gd name="T18" fmla="*/ 3 w 87"/>
                <a:gd name="T19" fmla="*/ 7 h 127"/>
                <a:gd name="T20" fmla="*/ 3 w 87"/>
                <a:gd name="T21" fmla="*/ 7 h 127"/>
                <a:gd name="T22" fmla="*/ 3 w 87"/>
                <a:gd name="T23" fmla="*/ 7 h 127"/>
                <a:gd name="T24" fmla="*/ 3 w 87"/>
                <a:gd name="T25" fmla="*/ 13 h 1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127"/>
                <a:gd name="T41" fmla="*/ 87 w 87"/>
                <a:gd name="T42" fmla="*/ 127 h 1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127">
                  <a:moveTo>
                    <a:pt x="58" y="82"/>
                  </a:moveTo>
                  <a:lnTo>
                    <a:pt x="58" y="113"/>
                  </a:lnTo>
                  <a:lnTo>
                    <a:pt x="20" y="127"/>
                  </a:lnTo>
                  <a:lnTo>
                    <a:pt x="20" y="82"/>
                  </a:lnTo>
                  <a:lnTo>
                    <a:pt x="0" y="67"/>
                  </a:lnTo>
                  <a:lnTo>
                    <a:pt x="31" y="15"/>
                  </a:lnTo>
                  <a:lnTo>
                    <a:pt x="31" y="0"/>
                  </a:lnTo>
                  <a:lnTo>
                    <a:pt x="73" y="0"/>
                  </a:lnTo>
                  <a:lnTo>
                    <a:pt x="87" y="0"/>
                  </a:lnTo>
                  <a:lnTo>
                    <a:pt x="73" y="27"/>
                  </a:lnTo>
                  <a:lnTo>
                    <a:pt x="73" y="42"/>
                  </a:lnTo>
                  <a:lnTo>
                    <a:pt x="58" y="54"/>
                  </a:lnTo>
                  <a:lnTo>
                    <a:pt x="58" y="82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4" name="Freeform 73"/>
            <p:cNvSpPr>
              <a:spLocks/>
            </p:cNvSpPr>
            <p:nvPr/>
          </p:nvSpPr>
          <p:spPr bwMode="auto">
            <a:xfrm>
              <a:off x="2861" y="1325"/>
              <a:ext cx="227" cy="208"/>
            </a:xfrm>
            <a:custGeom>
              <a:avLst/>
              <a:gdLst>
                <a:gd name="T0" fmla="*/ 6 w 259"/>
                <a:gd name="T1" fmla="*/ 14 h 223"/>
                <a:gd name="T2" fmla="*/ 6 w 259"/>
                <a:gd name="T3" fmla="*/ 14 h 223"/>
                <a:gd name="T4" fmla="*/ 5 w 259"/>
                <a:gd name="T5" fmla="*/ 18 h 223"/>
                <a:gd name="T6" fmla="*/ 5 w 259"/>
                <a:gd name="T7" fmla="*/ 19 h 223"/>
                <a:gd name="T8" fmla="*/ 5 w 259"/>
                <a:gd name="T9" fmla="*/ 18 h 223"/>
                <a:gd name="T10" fmla="*/ 6 w 259"/>
                <a:gd name="T11" fmla="*/ 19 h 223"/>
                <a:gd name="T12" fmla="*/ 5 w 259"/>
                <a:gd name="T13" fmla="*/ 22 h 223"/>
                <a:gd name="T14" fmla="*/ 6 w 259"/>
                <a:gd name="T15" fmla="*/ 27 h 223"/>
                <a:gd name="T16" fmla="*/ 5 w 259"/>
                <a:gd name="T17" fmla="*/ 28 h 223"/>
                <a:gd name="T18" fmla="*/ 4 w 259"/>
                <a:gd name="T19" fmla="*/ 28 h 223"/>
                <a:gd name="T20" fmla="*/ 4 w 259"/>
                <a:gd name="T21" fmla="*/ 30 h 223"/>
                <a:gd name="T22" fmla="*/ 4 w 259"/>
                <a:gd name="T23" fmla="*/ 30 h 223"/>
                <a:gd name="T24" fmla="*/ 4 w 259"/>
                <a:gd name="T25" fmla="*/ 28 h 223"/>
                <a:gd name="T26" fmla="*/ 4 w 259"/>
                <a:gd name="T27" fmla="*/ 27 h 223"/>
                <a:gd name="T28" fmla="*/ 4 w 259"/>
                <a:gd name="T29" fmla="*/ 19 h 223"/>
                <a:gd name="T30" fmla="*/ 4 w 259"/>
                <a:gd name="T31" fmla="*/ 18 h 223"/>
                <a:gd name="T32" fmla="*/ 4 w 259"/>
                <a:gd name="T33" fmla="*/ 14 h 223"/>
                <a:gd name="T34" fmla="*/ 0 w 259"/>
                <a:gd name="T35" fmla="*/ 11 h 223"/>
                <a:gd name="T36" fmla="*/ 0 w 259"/>
                <a:gd name="T37" fmla="*/ 9 h 223"/>
                <a:gd name="T38" fmla="*/ 4 w 259"/>
                <a:gd name="T39" fmla="*/ 9 h 223"/>
                <a:gd name="T40" fmla="*/ 4 w 259"/>
                <a:gd name="T41" fmla="*/ 9 h 223"/>
                <a:gd name="T42" fmla="*/ 4 w 259"/>
                <a:gd name="T43" fmla="*/ 9 h 223"/>
                <a:gd name="T44" fmla="*/ 4 w 259"/>
                <a:gd name="T45" fmla="*/ 7 h 223"/>
                <a:gd name="T46" fmla="*/ 4 w 259"/>
                <a:gd name="T47" fmla="*/ 7 h 223"/>
                <a:gd name="T48" fmla="*/ 4 w 259"/>
                <a:gd name="T49" fmla="*/ 7 h 223"/>
                <a:gd name="T50" fmla="*/ 4 w 259"/>
                <a:gd name="T51" fmla="*/ 7 h 223"/>
                <a:gd name="T52" fmla="*/ 4 w 259"/>
                <a:gd name="T53" fmla="*/ 7 h 223"/>
                <a:gd name="T54" fmla="*/ 4 w 259"/>
                <a:gd name="T55" fmla="*/ 7 h 223"/>
                <a:gd name="T56" fmla="*/ 4 w 259"/>
                <a:gd name="T57" fmla="*/ 7 h 223"/>
                <a:gd name="T58" fmla="*/ 4 w 259"/>
                <a:gd name="T59" fmla="*/ 0 h 223"/>
                <a:gd name="T60" fmla="*/ 4 w 259"/>
                <a:gd name="T61" fmla="*/ 7 h 223"/>
                <a:gd name="T62" fmla="*/ 4 w 259"/>
                <a:gd name="T63" fmla="*/ 7 h 223"/>
                <a:gd name="T64" fmla="*/ 4 w 259"/>
                <a:gd name="T65" fmla="*/ 7 h 223"/>
                <a:gd name="T66" fmla="*/ 4 w 259"/>
                <a:gd name="T67" fmla="*/ 7 h 223"/>
                <a:gd name="T68" fmla="*/ 5 w 259"/>
                <a:gd name="T69" fmla="*/ 7 h 223"/>
                <a:gd name="T70" fmla="*/ 5 w 259"/>
                <a:gd name="T71" fmla="*/ 7 h 223"/>
                <a:gd name="T72" fmla="*/ 6 w 259"/>
                <a:gd name="T73" fmla="*/ 9 h 223"/>
                <a:gd name="T74" fmla="*/ 6 w 259"/>
                <a:gd name="T75" fmla="*/ 14 h 2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9"/>
                <a:gd name="T115" fmla="*/ 0 h 223"/>
                <a:gd name="T116" fmla="*/ 259 w 259"/>
                <a:gd name="T117" fmla="*/ 223 h 2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9" h="223">
                  <a:moveTo>
                    <a:pt x="259" y="98"/>
                  </a:moveTo>
                  <a:lnTo>
                    <a:pt x="246" y="98"/>
                  </a:lnTo>
                  <a:lnTo>
                    <a:pt x="215" y="127"/>
                  </a:lnTo>
                  <a:lnTo>
                    <a:pt x="226" y="139"/>
                  </a:lnTo>
                  <a:lnTo>
                    <a:pt x="226" y="127"/>
                  </a:lnTo>
                  <a:lnTo>
                    <a:pt x="246" y="139"/>
                  </a:lnTo>
                  <a:lnTo>
                    <a:pt x="226" y="171"/>
                  </a:lnTo>
                  <a:lnTo>
                    <a:pt x="259" y="198"/>
                  </a:lnTo>
                  <a:lnTo>
                    <a:pt x="226" y="210"/>
                  </a:lnTo>
                  <a:lnTo>
                    <a:pt x="171" y="210"/>
                  </a:lnTo>
                  <a:lnTo>
                    <a:pt x="159" y="223"/>
                  </a:lnTo>
                  <a:lnTo>
                    <a:pt x="86" y="223"/>
                  </a:lnTo>
                  <a:lnTo>
                    <a:pt x="56" y="210"/>
                  </a:lnTo>
                  <a:lnTo>
                    <a:pt x="56" y="198"/>
                  </a:lnTo>
                  <a:lnTo>
                    <a:pt x="71" y="139"/>
                  </a:lnTo>
                  <a:lnTo>
                    <a:pt x="71" y="127"/>
                  </a:lnTo>
                  <a:lnTo>
                    <a:pt x="42" y="98"/>
                  </a:lnTo>
                  <a:lnTo>
                    <a:pt x="0" y="83"/>
                  </a:lnTo>
                  <a:lnTo>
                    <a:pt x="0" y="72"/>
                  </a:lnTo>
                  <a:lnTo>
                    <a:pt x="27" y="72"/>
                  </a:lnTo>
                  <a:lnTo>
                    <a:pt x="42" y="72"/>
                  </a:lnTo>
                  <a:lnTo>
                    <a:pt x="71" y="72"/>
                  </a:lnTo>
                  <a:lnTo>
                    <a:pt x="56" y="39"/>
                  </a:lnTo>
                  <a:lnTo>
                    <a:pt x="71" y="39"/>
                  </a:lnTo>
                  <a:lnTo>
                    <a:pt x="71" y="50"/>
                  </a:lnTo>
                  <a:lnTo>
                    <a:pt x="98" y="50"/>
                  </a:lnTo>
                  <a:lnTo>
                    <a:pt x="98" y="39"/>
                  </a:lnTo>
                  <a:lnTo>
                    <a:pt x="127" y="27"/>
                  </a:lnTo>
                  <a:lnTo>
                    <a:pt x="142" y="12"/>
                  </a:lnTo>
                  <a:lnTo>
                    <a:pt x="159" y="0"/>
                  </a:lnTo>
                  <a:lnTo>
                    <a:pt x="159" y="12"/>
                  </a:lnTo>
                  <a:lnTo>
                    <a:pt x="186" y="39"/>
                  </a:lnTo>
                  <a:lnTo>
                    <a:pt x="198" y="27"/>
                  </a:lnTo>
                  <a:lnTo>
                    <a:pt x="198" y="39"/>
                  </a:lnTo>
                  <a:lnTo>
                    <a:pt x="215" y="39"/>
                  </a:lnTo>
                  <a:lnTo>
                    <a:pt x="226" y="39"/>
                  </a:lnTo>
                  <a:lnTo>
                    <a:pt x="259" y="72"/>
                  </a:lnTo>
                  <a:lnTo>
                    <a:pt x="259" y="98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5" name="Freeform 74"/>
            <p:cNvSpPr>
              <a:spLocks/>
            </p:cNvSpPr>
            <p:nvPr/>
          </p:nvSpPr>
          <p:spPr bwMode="auto">
            <a:xfrm>
              <a:off x="3060" y="1428"/>
              <a:ext cx="226" cy="226"/>
            </a:xfrm>
            <a:custGeom>
              <a:avLst/>
              <a:gdLst>
                <a:gd name="T0" fmla="*/ 0 w 260"/>
                <a:gd name="T1" fmla="*/ 7 h 242"/>
                <a:gd name="T2" fmla="*/ 3 w 260"/>
                <a:gd name="T3" fmla="*/ 12 h 242"/>
                <a:gd name="T4" fmla="*/ 3 w 260"/>
                <a:gd name="T5" fmla="*/ 9 h 242"/>
                <a:gd name="T6" fmla="*/ 3 w 260"/>
                <a:gd name="T7" fmla="*/ 12 h 242"/>
                <a:gd name="T8" fmla="*/ 3 w 260"/>
                <a:gd name="T9" fmla="*/ 18 h 242"/>
                <a:gd name="T10" fmla="*/ 3 w 260"/>
                <a:gd name="T11" fmla="*/ 18 h 242"/>
                <a:gd name="T12" fmla="*/ 3 w 260"/>
                <a:gd name="T13" fmla="*/ 20 h 242"/>
                <a:gd name="T14" fmla="*/ 3 w 260"/>
                <a:gd name="T15" fmla="*/ 21 h 242"/>
                <a:gd name="T16" fmla="*/ 3 w 260"/>
                <a:gd name="T17" fmla="*/ 25 h 242"/>
                <a:gd name="T18" fmla="*/ 3 w 260"/>
                <a:gd name="T19" fmla="*/ 29 h 242"/>
                <a:gd name="T20" fmla="*/ 3 w 260"/>
                <a:gd name="T21" fmla="*/ 33 h 242"/>
                <a:gd name="T22" fmla="*/ 3 w 260"/>
                <a:gd name="T23" fmla="*/ 33 h 242"/>
                <a:gd name="T24" fmla="*/ 3 w 260"/>
                <a:gd name="T25" fmla="*/ 29 h 242"/>
                <a:gd name="T26" fmla="*/ 3 w 260"/>
                <a:gd name="T27" fmla="*/ 29 h 242"/>
                <a:gd name="T28" fmla="*/ 3 w 260"/>
                <a:gd name="T29" fmla="*/ 27 h 242"/>
                <a:gd name="T30" fmla="*/ 3 w 260"/>
                <a:gd name="T31" fmla="*/ 27 h 242"/>
                <a:gd name="T32" fmla="*/ 3 w 260"/>
                <a:gd name="T33" fmla="*/ 23 h 242"/>
                <a:gd name="T34" fmla="*/ 4 w 260"/>
                <a:gd name="T35" fmla="*/ 25 h 242"/>
                <a:gd name="T36" fmla="*/ 3 w 260"/>
                <a:gd name="T37" fmla="*/ 20 h 242"/>
                <a:gd name="T38" fmla="*/ 3 w 260"/>
                <a:gd name="T39" fmla="*/ 20 h 242"/>
                <a:gd name="T40" fmla="*/ 3 w 260"/>
                <a:gd name="T41" fmla="*/ 20 h 242"/>
                <a:gd name="T42" fmla="*/ 3 w 260"/>
                <a:gd name="T43" fmla="*/ 18 h 242"/>
                <a:gd name="T44" fmla="*/ 3 w 260"/>
                <a:gd name="T45" fmla="*/ 14 h 242"/>
                <a:gd name="T46" fmla="*/ 3 w 260"/>
                <a:gd name="T47" fmla="*/ 9 h 242"/>
                <a:gd name="T48" fmla="*/ 3 w 260"/>
                <a:gd name="T49" fmla="*/ 7 h 242"/>
                <a:gd name="T50" fmla="*/ 3 w 260"/>
                <a:gd name="T51" fmla="*/ 7 h 242"/>
                <a:gd name="T52" fmla="*/ 3 w 260"/>
                <a:gd name="T53" fmla="*/ 7 h 242"/>
                <a:gd name="T54" fmla="*/ 3 w 260"/>
                <a:gd name="T55" fmla="*/ 7 h 242"/>
                <a:gd name="T56" fmla="*/ 3 w 260"/>
                <a:gd name="T57" fmla="*/ 7 h 242"/>
                <a:gd name="T58" fmla="*/ 3 w 260"/>
                <a:gd name="T59" fmla="*/ 0 h 242"/>
                <a:gd name="T60" fmla="*/ 3 w 260"/>
                <a:gd name="T61" fmla="*/ 0 h 242"/>
                <a:gd name="T62" fmla="*/ 3 w 260"/>
                <a:gd name="T63" fmla="*/ 0 h 242"/>
                <a:gd name="T64" fmla="*/ 3 w 260"/>
                <a:gd name="T65" fmla="*/ 7 h 242"/>
                <a:gd name="T66" fmla="*/ 3 w 260"/>
                <a:gd name="T67" fmla="*/ 7 h 242"/>
                <a:gd name="T68" fmla="*/ 3 w 260"/>
                <a:gd name="T69" fmla="*/ 7 h 242"/>
                <a:gd name="T70" fmla="*/ 3 w 260"/>
                <a:gd name="T71" fmla="*/ 7 h 242"/>
                <a:gd name="T72" fmla="*/ 3 w 260"/>
                <a:gd name="T73" fmla="*/ 7 h 242"/>
                <a:gd name="T74" fmla="*/ 0 w 260"/>
                <a:gd name="T75" fmla="*/ 7 h 2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0"/>
                <a:gd name="T115" fmla="*/ 0 h 242"/>
                <a:gd name="T116" fmla="*/ 260 w 260"/>
                <a:gd name="T117" fmla="*/ 242 h 2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0" h="242">
                  <a:moveTo>
                    <a:pt x="0" y="57"/>
                  </a:moveTo>
                  <a:lnTo>
                    <a:pt x="31" y="86"/>
                  </a:lnTo>
                  <a:lnTo>
                    <a:pt x="43" y="71"/>
                  </a:lnTo>
                  <a:lnTo>
                    <a:pt x="71" y="86"/>
                  </a:lnTo>
                  <a:lnTo>
                    <a:pt x="104" y="127"/>
                  </a:lnTo>
                  <a:lnTo>
                    <a:pt x="119" y="127"/>
                  </a:lnTo>
                  <a:lnTo>
                    <a:pt x="131" y="142"/>
                  </a:lnTo>
                  <a:lnTo>
                    <a:pt x="160" y="157"/>
                  </a:lnTo>
                  <a:lnTo>
                    <a:pt x="202" y="186"/>
                  </a:lnTo>
                  <a:lnTo>
                    <a:pt x="219" y="209"/>
                  </a:lnTo>
                  <a:lnTo>
                    <a:pt x="202" y="242"/>
                  </a:lnTo>
                  <a:lnTo>
                    <a:pt x="219" y="242"/>
                  </a:lnTo>
                  <a:lnTo>
                    <a:pt x="219" y="209"/>
                  </a:lnTo>
                  <a:lnTo>
                    <a:pt x="231" y="209"/>
                  </a:lnTo>
                  <a:lnTo>
                    <a:pt x="231" y="198"/>
                  </a:lnTo>
                  <a:lnTo>
                    <a:pt x="219" y="198"/>
                  </a:lnTo>
                  <a:lnTo>
                    <a:pt x="231" y="169"/>
                  </a:lnTo>
                  <a:lnTo>
                    <a:pt x="260" y="186"/>
                  </a:lnTo>
                  <a:lnTo>
                    <a:pt x="202" y="142"/>
                  </a:lnTo>
                  <a:lnTo>
                    <a:pt x="219" y="142"/>
                  </a:lnTo>
                  <a:lnTo>
                    <a:pt x="187" y="142"/>
                  </a:lnTo>
                  <a:lnTo>
                    <a:pt x="171" y="127"/>
                  </a:lnTo>
                  <a:lnTo>
                    <a:pt x="160" y="98"/>
                  </a:lnTo>
                  <a:lnTo>
                    <a:pt x="131" y="71"/>
                  </a:lnTo>
                  <a:lnTo>
                    <a:pt x="131" y="38"/>
                  </a:lnTo>
                  <a:lnTo>
                    <a:pt x="142" y="27"/>
                  </a:lnTo>
                  <a:lnTo>
                    <a:pt x="160" y="38"/>
                  </a:lnTo>
                  <a:lnTo>
                    <a:pt x="160" y="27"/>
                  </a:lnTo>
                  <a:lnTo>
                    <a:pt x="160" y="15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87" y="0"/>
                  </a:lnTo>
                  <a:lnTo>
                    <a:pt x="71" y="15"/>
                  </a:lnTo>
                  <a:lnTo>
                    <a:pt x="60" y="15"/>
                  </a:lnTo>
                  <a:lnTo>
                    <a:pt x="60" y="27"/>
                  </a:lnTo>
                  <a:lnTo>
                    <a:pt x="43" y="15"/>
                  </a:lnTo>
                  <a:lnTo>
                    <a:pt x="20" y="2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6" name="Freeform 75"/>
            <p:cNvSpPr>
              <a:spLocks/>
            </p:cNvSpPr>
            <p:nvPr/>
          </p:nvSpPr>
          <p:spPr bwMode="auto">
            <a:xfrm>
              <a:off x="3363" y="1497"/>
              <a:ext cx="124" cy="81"/>
            </a:xfrm>
            <a:custGeom>
              <a:avLst/>
              <a:gdLst>
                <a:gd name="T0" fmla="*/ 3 w 142"/>
                <a:gd name="T1" fmla="*/ 0 h 86"/>
                <a:gd name="T2" fmla="*/ 3 w 142"/>
                <a:gd name="T3" fmla="*/ 8 h 86"/>
                <a:gd name="T4" fmla="*/ 3 w 142"/>
                <a:gd name="T5" fmla="*/ 8 h 86"/>
                <a:gd name="T6" fmla="*/ 3 w 142"/>
                <a:gd name="T7" fmla="*/ 8 h 86"/>
                <a:gd name="T8" fmla="*/ 3 w 142"/>
                <a:gd name="T9" fmla="*/ 12 h 86"/>
                <a:gd name="T10" fmla="*/ 3 w 142"/>
                <a:gd name="T11" fmla="*/ 12 h 86"/>
                <a:gd name="T12" fmla="*/ 3 w 142"/>
                <a:gd name="T13" fmla="*/ 16 h 86"/>
                <a:gd name="T14" fmla="*/ 3 w 142"/>
                <a:gd name="T15" fmla="*/ 12 h 86"/>
                <a:gd name="T16" fmla="*/ 3 w 142"/>
                <a:gd name="T17" fmla="*/ 16 h 86"/>
                <a:gd name="T18" fmla="*/ 0 w 142"/>
                <a:gd name="T19" fmla="*/ 8 h 86"/>
                <a:gd name="T20" fmla="*/ 0 w 142"/>
                <a:gd name="T21" fmla="*/ 8 h 86"/>
                <a:gd name="T22" fmla="*/ 0 w 142"/>
                <a:gd name="T23" fmla="*/ 8 h 86"/>
                <a:gd name="T24" fmla="*/ 3 w 142"/>
                <a:gd name="T25" fmla="*/ 0 h 86"/>
                <a:gd name="T26" fmla="*/ 3 w 142"/>
                <a:gd name="T27" fmla="*/ 8 h 86"/>
                <a:gd name="T28" fmla="*/ 3 w 142"/>
                <a:gd name="T29" fmla="*/ 8 h 86"/>
                <a:gd name="T30" fmla="*/ 3 w 142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"/>
                <a:gd name="T49" fmla="*/ 0 h 86"/>
                <a:gd name="T50" fmla="*/ 142 w 142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" h="86">
                  <a:moveTo>
                    <a:pt x="98" y="0"/>
                  </a:moveTo>
                  <a:lnTo>
                    <a:pt x="142" y="15"/>
                  </a:lnTo>
                  <a:lnTo>
                    <a:pt x="125" y="27"/>
                  </a:lnTo>
                  <a:lnTo>
                    <a:pt x="113" y="38"/>
                  </a:lnTo>
                  <a:lnTo>
                    <a:pt x="125" y="69"/>
                  </a:lnTo>
                  <a:lnTo>
                    <a:pt x="82" y="69"/>
                  </a:lnTo>
                  <a:lnTo>
                    <a:pt x="71" y="86"/>
                  </a:lnTo>
                  <a:lnTo>
                    <a:pt x="42" y="69"/>
                  </a:lnTo>
                  <a:lnTo>
                    <a:pt x="11" y="86"/>
                  </a:lnTo>
                  <a:lnTo>
                    <a:pt x="0" y="54"/>
                  </a:lnTo>
                  <a:lnTo>
                    <a:pt x="0" y="38"/>
                  </a:lnTo>
                  <a:lnTo>
                    <a:pt x="0" y="15"/>
                  </a:lnTo>
                  <a:lnTo>
                    <a:pt x="11" y="0"/>
                  </a:lnTo>
                  <a:lnTo>
                    <a:pt x="27" y="15"/>
                  </a:lnTo>
                  <a:lnTo>
                    <a:pt x="71" y="1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7" name="Freeform 76"/>
            <p:cNvSpPr>
              <a:spLocks/>
            </p:cNvSpPr>
            <p:nvPr/>
          </p:nvSpPr>
          <p:spPr bwMode="auto">
            <a:xfrm>
              <a:off x="3325" y="1563"/>
              <a:ext cx="110" cy="108"/>
            </a:xfrm>
            <a:custGeom>
              <a:avLst/>
              <a:gdLst>
                <a:gd name="T0" fmla="*/ 3 w 126"/>
                <a:gd name="T1" fmla="*/ 0 h 115"/>
                <a:gd name="T2" fmla="*/ 3 w 126"/>
                <a:gd name="T3" fmla="*/ 8 h 115"/>
                <a:gd name="T4" fmla="*/ 3 w 126"/>
                <a:gd name="T5" fmla="*/ 8 h 115"/>
                <a:gd name="T6" fmla="*/ 3 w 126"/>
                <a:gd name="T7" fmla="*/ 8 h 115"/>
                <a:gd name="T8" fmla="*/ 3 w 126"/>
                <a:gd name="T9" fmla="*/ 8 h 115"/>
                <a:gd name="T10" fmla="*/ 3 w 126"/>
                <a:gd name="T11" fmla="*/ 8 h 115"/>
                <a:gd name="T12" fmla="*/ 3 w 126"/>
                <a:gd name="T13" fmla="*/ 8 h 115"/>
                <a:gd name="T14" fmla="*/ 3 w 126"/>
                <a:gd name="T15" fmla="*/ 8 h 115"/>
                <a:gd name="T16" fmla="*/ 3 w 126"/>
                <a:gd name="T17" fmla="*/ 11 h 115"/>
                <a:gd name="T18" fmla="*/ 3 w 126"/>
                <a:gd name="T19" fmla="*/ 17 h 115"/>
                <a:gd name="T20" fmla="*/ 3 w 126"/>
                <a:gd name="T21" fmla="*/ 17 h 115"/>
                <a:gd name="T22" fmla="*/ 3 w 126"/>
                <a:gd name="T23" fmla="*/ 19 h 115"/>
                <a:gd name="T24" fmla="*/ 3 w 126"/>
                <a:gd name="T25" fmla="*/ 14 h 115"/>
                <a:gd name="T26" fmla="*/ 3 w 126"/>
                <a:gd name="T27" fmla="*/ 14 h 115"/>
                <a:gd name="T28" fmla="*/ 0 w 126"/>
                <a:gd name="T29" fmla="*/ 8 h 115"/>
                <a:gd name="T30" fmla="*/ 3 w 126"/>
                <a:gd name="T31" fmla="*/ 8 h 115"/>
                <a:gd name="T32" fmla="*/ 3 w 126"/>
                <a:gd name="T33" fmla="*/ 8 h 115"/>
                <a:gd name="T34" fmla="*/ 3 w 126"/>
                <a:gd name="T35" fmla="*/ 0 h 115"/>
                <a:gd name="T36" fmla="*/ 3 w 126"/>
                <a:gd name="T37" fmla="*/ 8 h 115"/>
                <a:gd name="T38" fmla="*/ 3 w 126"/>
                <a:gd name="T39" fmla="*/ 0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6"/>
                <a:gd name="T61" fmla="*/ 0 h 115"/>
                <a:gd name="T62" fmla="*/ 126 w 126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6" h="115">
                  <a:moveTo>
                    <a:pt x="126" y="0"/>
                  </a:moveTo>
                  <a:lnTo>
                    <a:pt x="126" y="27"/>
                  </a:lnTo>
                  <a:lnTo>
                    <a:pt x="113" y="27"/>
                  </a:lnTo>
                  <a:lnTo>
                    <a:pt x="86" y="15"/>
                  </a:lnTo>
                  <a:lnTo>
                    <a:pt x="71" y="27"/>
                  </a:lnTo>
                  <a:lnTo>
                    <a:pt x="71" y="42"/>
                  </a:lnTo>
                  <a:lnTo>
                    <a:pt x="54" y="27"/>
                  </a:lnTo>
                  <a:lnTo>
                    <a:pt x="54" y="42"/>
                  </a:lnTo>
                  <a:lnTo>
                    <a:pt x="71" y="67"/>
                  </a:lnTo>
                  <a:lnTo>
                    <a:pt x="98" y="98"/>
                  </a:lnTo>
                  <a:lnTo>
                    <a:pt x="86" y="98"/>
                  </a:lnTo>
                  <a:lnTo>
                    <a:pt x="86" y="115"/>
                  </a:lnTo>
                  <a:lnTo>
                    <a:pt x="54" y="82"/>
                  </a:lnTo>
                  <a:lnTo>
                    <a:pt x="27" y="82"/>
                  </a:lnTo>
                  <a:lnTo>
                    <a:pt x="0" y="54"/>
                  </a:lnTo>
                  <a:lnTo>
                    <a:pt x="15" y="27"/>
                  </a:lnTo>
                  <a:lnTo>
                    <a:pt x="54" y="15"/>
                  </a:lnTo>
                  <a:lnTo>
                    <a:pt x="86" y="0"/>
                  </a:lnTo>
                  <a:lnTo>
                    <a:pt x="113" y="1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8" name="Freeform 77"/>
            <p:cNvSpPr>
              <a:spLocks/>
            </p:cNvSpPr>
            <p:nvPr/>
          </p:nvSpPr>
          <p:spPr bwMode="auto">
            <a:xfrm>
              <a:off x="3314" y="1404"/>
              <a:ext cx="185" cy="108"/>
            </a:xfrm>
            <a:custGeom>
              <a:avLst/>
              <a:gdLst>
                <a:gd name="T0" fmla="*/ 4 w 211"/>
                <a:gd name="T1" fmla="*/ 11 h 115"/>
                <a:gd name="T2" fmla="*/ 4 w 211"/>
                <a:gd name="T3" fmla="*/ 8 h 115"/>
                <a:gd name="T4" fmla="*/ 4 w 211"/>
                <a:gd name="T5" fmla="*/ 0 h 115"/>
                <a:gd name="T6" fmla="*/ 4 w 211"/>
                <a:gd name="T7" fmla="*/ 8 h 115"/>
                <a:gd name="T8" fmla="*/ 4 w 211"/>
                <a:gd name="T9" fmla="*/ 0 h 115"/>
                <a:gd name="T10" fmla="*/ 4 w 211"/>
                <a:gd name="T11" fmla="*/ 8 h 115"/>
                <a:gd name="T12" fmla="*/ 4 w 211"/>
                <a:gd name="T13" fmla="*/ 8 h 115"/>
                <a:gd name="T14" fmla="*/ 4 w 211"/>
                <a:gd name="T15" fmla="*/ 8 h 115"/>
                <a:gd name="T16" fmla="*/ 0 w 211"/>
                <a:gd name="T17" fmla="*/ 8 h 115"/>
                <a:gd name="T18" fmla="*/ 4 w 211"/>
                <a:gd name="T19" fmla="*/ 15 h 115"/>
                <a:gd name="T20" fmla="*/ 4 w 211"/>
                <a:gd name="T21" fmla="*/ 15 h 115"/>
                <a:gd name="T22" fmla="*/ 4 w 211"/>
                <a:gd name="T23" fmla="*/ 17 h 115"/>
                <a:gd name="T24" fmla="*/ 4 w 211"/>
                <a:gd name="T25" fmla="*/ 19 h 115"/>
                <a:gd name="T26" fmla="*/ 4 w 211"/>
                <a:gd name="T27" fmla="*/ 19 h 115"/>
                <a:gd name="T28" fmla="*/ 4 w 211"/>
                <a:gd name="T29" fmla="*/ 17 h 115"/>
                <a:gd name="T30" fmla="*/ 4 w 211"/>
                <a:gd name="T31" fmla="*/ 19 h 115"/>
                <a:gd name="T32" fmla="*/ 4 w 211"/>
                <a:gd name="T33" fmla="*/ 17 h 115"/>
                <a:gd name="T34" fmla="*/ 5 w 211"/>
                <a:gd name="T35" fmla="*/ 15 h 115"/>
                <a:gd name="T36" fmla="*/ 5 w 211"/>
                <a:gd name="T37" fmla="*/ 11 h 115"/>
                <a:gd name="T38" fmla="*/ 4 w 211"/>
                <a:gd name="T39" fmla="*/ 11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1"/>
                <a:gd name="T61" fmla="*/ 0 h 115"/>
                <a:gd name="T62" fmla="*/ 211 w 211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1" h="115">
                  <a:moveTo>
                    <a:pt x="183" y="67"/>
                  </a:moveTo>
                  <a:lnTo>
                    <a:pt x="171" y="27"/>
                  </a:lnTo>
                  <a:lnTo>
                    <a:pt x="138" y="0"/>
                  </a:lnTo>
                  <a:lnTo>
                    <a:pt x="98" y="15"/>
                  </a:lnTo>
                  <a:lnTo>
                    <a:pt x="56" y="0"/>
                  </a:lnTo>
                  <a:lnTo>
                    <a:pt x="39" y="15"/>
                  </a:lnTo>
                  <a:lnTo>
                    <a:pt x="27" y="42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39" y="86"/>
                  </a:lnTo>
                  <a:lnTo>
                    <a:pt x="56" y="86"/>
                  </a:lnTo>
                  <a:lnTo>
                    <a:pt x="67" y="98"/>
                  </a:lnTo>
                  <a:lnTo>
                    <a:pt x="83" y="115"/>
                  </a:lnTo>
                  <a:lnTo>
                    <a:pt x="127" y="115"/>
                  </a:lnTo>
                  <a:lnTo>
                    <a:pt x="154" y="98"/>
                  </a:lnTo>
                  <a:lnTo>
                    <a:pt x="198" y="115"/>
                  </a:lnTo>
                  <a:lnTo>
                    <a:pt x="183" y="98"/>
                  </a:lnTo>
                  <a:lnTo>
                    <a:pt x="211" y="86"/>
                  </a:lnTo>
                  <a:lnTo>
                    <a:pt x="211" y="67"/>
                  </a:lnTo>
                  <a:lnTo>
                    <a:pt x="183" y="67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9" name="Freeform 78"/>
            <p:cNvSpPr>
              <a:spLocks/>
            </p:cNvSpPr>
            <p:nvPr/>
          </p:nvSpPr>
          <p:spPr bwMode="auto">
            <a:xfrm>
              <a:off x="3199" y="1428"/>
              <a:ext cx="53" cy="43"/>
            </a:xfrm>
            <a:custGeom>
              <a:avLst/>
              <a:gdLst>
                <a:gd name="T0" fmla="*/ 0 w 59"/>
                <a:gd name="T1" fmla="*/ 7 h 46"/>
                <a:gd name="T2" fmla="*/ 4 w 59"/>
                <a:gd name="T3" fmla="*/ 7 h 46"/>
                <a:gd name="T4" fmla="*/ 4 w 59"/>
                <a:gd name="T5" fmla="*/ 7 h 46"/>
                <a:gd name="T6" fmla="*/ 4 w 59"/>
                <a:gd name="T7" fmla="*/ 7 h 46"/>
                <a:gd name="T8" fmla="*/ 4 w 59"/>
                <a:gd name="T9" fmla="*/ 7 h 46"/>
                <a:gd name="T10" fmla="*/ 4 w 59"/>
                <a:gd name="T11" fmla="*/ 0 h 46"/>
                <a:gd name="T12" fmla="*/ 0 w 59"/>
                <a:gd name="T13" fmla="*/ 7 h 46"/>
                <a:gd name="T14" fmla="*/ 0 w 59"/>
                <a:gd name="T15" fmla="*/ 7 h 46"/>
                <a:gd name="T16" fmla="*/ 0 w 59"/>
                <a:gd name="T17" fmla="*/ 7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46"/>
                <a:gd name="T29" fmla="*/ 59 w 59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46">
                  <a:moveTo>
                    <a:pt x="0" y="46"/>
                  </a:moveTo>
                  <a:lnTo>
                    <a:pt x="11" y="31"/>
                  </a:lnTo>
                  <a:lnTo>
                    <a:pt x="27" y="46"/>
                  </a:lnTo>
                  <a:lnTo>
                    <a:pt x="27" y="31"/>
                  </a:lnTo>
                  <a:lnTo>
                    <a:pt x="59" y="17"/>
                  </a:lnTo>
                  <a:lnTo>
                    <a:pt x="42" y="0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0" name="Freeform 79"/>
            <p:cNvSpPr>
              <a:spLocks/>
            </p:cNvSpPr>
            <p:nvPr/>
          </p:nvSpPr>
          <p:spPr bwMode="auto">
            <a:xfrm>
              <a:off x="3199" y="1445"/>
              <a:ext cx="98" cy="88"/>
            </a:xfrm>
            <a:custGeom>
              <a:avLst/>
              <a:gdLst>
                <a:gd name="T0" fmla="*/ 4 w 111"/>
                <a:gd name="T1" fmla="*/ 7 h 94"/>
                <a:gd name="T2" fmla="*/ 4 w 111"/>
                <a:gd name="T3" fmla="*/ 7 h 94"/>
                <a:gd name="T4" fmla="*/ 4 w 111"/>
                <a:gd name="T5" fmla="*/ 7 h 94"/>
                <a:gd name="T6" fmla="*/ 4 w 111"/>
                <a:gd name="T7" fmla="*/ 7 h 94"/>
                <a:gd name="T8" fmla="*/ 4 w 111"/>
                <a:gd name="T9" fmla="*/ 7 h 94"/>
                <a:gd name="T10" fmla="*/ 4 w 111"/>
                <a:gd name="T11" fmla="*/ 7 h 94"/>
                <a:gd name="T12" fmla="*/ 4 w 111"/>
                <a:gd name="T13" fmla="*/ 7 h 94"/>
                <a:gd name="T14" fmla="*/ 4 w 111"/>
                <a:gd name="T15" fmla="*/ 15 h 94"/>
                <a:gd name="T16" fmla="*/ 4 w 111"/>
                <a:gd name="T17" fmla="*/ 10 h 94"/>
                <a:gd name="T18" fmla="*/ 4 w 111"/>
                <a:gd name="T19" fmla="*/ 7 h 94"/>
                <a:gd name="T20" fmla="*/ 4 w 111"/>
                <a:gd name="T21" fmla="*/ 7 h 94"/>
                <a:gd name="T22" fmla="*/ 0 w 111"/>
                <a:gd name="T23" fmla="*/ 7 h 94"/>
                <a:gd name="T24" fmla="*/ 0 w 111"/>
                <a:gd name="T25" fmla="*/ 7 h 94"/>
                <a:gd name="T26" fmla="*/ 4 w 111"/>
                <a:gd name="T27" fmla="*/ 7 h 94"/>
                <a:gd name="T28" fmla="*/ 4 w 111"/>
                <a:gd name="T29" fmla="*/ 7 h 94"/>
                <a:gd name="T30" fmla="*/ 4 w 111"/>
                <a:gd name="T31" fmla="*/ 7 h 94"/>
                <a:gd name="T32" fmla="*/ 4 w 111"/>
                <a:gd name="T33" fmla="*/ 0 h 94"/>
                <a:gd name="T34" fmla="*/ 4 w 111"/>
                <a:gd name="T35" fmla="*/ 7 h 94"/>
                <a:gd name="T36" fmla="*/ 4 w 111"/>
                <a:gd name="T37" fmla="*/ 7 h 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94"/>
                <a:gd name="T59" fmla="*/ 111 w 111"/>
                <a:gd name="T60" fmla="*/ 94 h 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94">
                  <a:moveTo>
                    <a:pt x="98" y="12"/>
                  </a:moveTo>
                  <a:lnTo>
                    <a:pt x="111" y="23"/>
                  </a:lnTo>
                  <a:lnTo>
                    <a:pt x="111" y="42"/>
                  </a:lnTo>
                  <a:lnTo>
                    <a:pt x="98" y="42"/>
                  </a:lnTo>
                  <a:lnTo>
                    <a:pt x="59" y="23"/>
                  </a:lnTo>
                  <a:lnTo>
                    <a:pt x="42" y="42"/>
                  </a:lnTo>
                  <a:lnTo>
                    <a:pt x="59" y="54"/>
                  </a:lnTo>
                  <a:lnTo>
                    <a:pt x="98" y="94"/>
                  </a:lnTo>
                  <a:lnTo>
                    <a:pt x="27" y="69"/>
                  </a:lnTo>
                  <a:lnTo>
                    <a:pt x="27" y="42"/>
                  </a:lnTo>
                  <a:lnTo>
                    <a:pt x="11" y="23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11" y="12"/>
                  </a:lnTo>
                  <a:lnTo>
                    <a:pt x="27" y="23"/>
                  </a:lnTo>
                  <a:lnTo>
                    <a:pt x="27" y="12"/>
                  </a:lnTo>
                  <a:lnTo>
                    <a:pt x="59" y="0"/>
                  </a:lnTo>
                  <a:lnTo>
                    <a:pt x="82" y="12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1" name="Freeform 80"/>
            <p:cNvSpPr>
              <a:spLocks/>
            </p:cNvSpPr>
            <p:nvPr/>
          </p:nvSpPr>
          <p:spPr bwMode="auto">
            <a:xfrm>
              <a:off x="3286" y="1512"/>
              <a:ext cx="41" cy="51"/>
            </a:xfrm>
            <a:custGeom>
              <a:avLst/>
              <a:gdLst>
                <a:gd name="T0" fmla="*/ 0 w 46"/>
                <a:gd name="T1" fmla="*/ 5 h 56"/>
                <a:gd name="T2" fmla="*/ 0 w 46"/>
                <a:gd name="T3" fmla="*/ 5 h 56"/>
                <a:gd name="T4" fmla="*/ 4 w 46"/>
                <a:gd name="T5" fmla="*/ 0 h 56"/>
                <a:gd name="T6" fmla="*/ 4 w 46"/>
                <a:gd name="T7" fmla="*/ 5 h 56"/>
                <a:gd name="T8" fmla="*/ 4 w 46"/>
                <a:gd name="T9" fmla="*/ 5 h 56"/>
                <a:gd name="T10" fmla="*/ 4 w 46"/>
                <a:gd name="T11" fmla="*/ 5 h 56"/>
                <a:gd name="T12" fmla="*/ 0 w 46"/>
                <a:gd name="T13" fmla="*/ 5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6"/>
                <a:gd name="T23" fmla="*/ 46 w 4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6">
                  <a:moveTo>
                    <a:pt x="0" y="23"/>
                  </a:moveTo>
                  <a:lnTo>
                    <a:pt x="0" y="12"/>
                  </a:lnTo>
                  <a:lnTo>
                    <a:pt x="11" y="0"/>
                  </a:lnTo>
                  <a:lnTo>
                    <a:pt x="46" y="23"/>
                  </a:lnTo>
                  <a:lnTo>
                    <a:pt x="32" y="23"/>
                  </a:lnTo>
                  <a:lnTo>
                    <a:pt x="32" y="5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2" name="Freeform 81"/>
            <p:cNvSpPr>
              <a:spLocks/>
            </p:cNvSpPr>
            <p:nvPr/>
          </p:nvSpPr>
          <p:spPr bwMode="auto">
            <a:xfrm>
              <a:off x="3325" y="1550"/>
              <a:ext cx="49" cy="43"/>
            </a:xfrm>
            <a:custGeom>
              <a:avLst/>
              <a:gdLst>
                <a:gd name="T0" fmla="*/ 4 w 55"/>
                <a:gd name="T1" fmla="*/ 7 h 46"/>
                <a:gd name="T2" fmla="*/ 4 w 55"/>
                <a:gd name="T3" fmla="*/ 7 h 46"/>
                <a:gd name="T4" fmla="*/ 0 w 55"/>
                <a:gd name="T5" fmla="*/ 7 h 46"/>
                <a:gd name="T6" fmla="*/ 4 w 55"/>
                <a:gd name="T7" fmla="*/ 0 h 46"/>
                <a:gd name="T8" fmla="*/ 4 w 55"/>
                <a:gd name="T9" fmla="*/ 0 h 46"/>
                <a:gd name="T10" fmla="*/ 4 w 55"/>
                <a:gd name="T11" fmla="*/ 7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46"/>
                <a:gd name="T20" fmla="*/ 55 w 55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46">
                  <a:moveTo>
                    <a:pt x="55" y="32"/>
                  </a:moveTo>
                  <a:lnTo>
                    <a:pt x="15" y="46"/>
                  </a:lnTo>
                  <a:lnTo>
                    <a:pt x="0" y="15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55" y="32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3" name="Freeform 82"/>
            <p:cNvSpPr>
              <a:spLocks/>
            </p:cNvSpPr>
            <p:nvPr/>
          </p:nvSpPr>
          <p:spPr bwMode="auto">
            <a:xfrm>
              <a:off x="3199" y="1245"/>
              <a:ext cx="187" cy="127"/>
            </a:xfrm>
            <a:custGeom>
              <a:avLst/>
              <a:gdLst>
                <a:gd name="T0" fmla="*/ 3 w 215"/>
                <a:gd name="T1" fmla="*/ 19 h 134"/>
                <a:gd name="T2" fmla="*/ 3 w 215"/>
                <a:gd name="T3" fmla="*/ 24 h 134"/>
                <a:gd name="T4" fmla="*/ 3 w 215"/>
                <a:gd name="T5" fmla="*/ 27 h 134"/>
                <a:gd name="T6" fmla="*/ 3 w 215"/>
                <a:gd name="T7" fmla="*/ 27 h 134"/>
                <a:gd name="T8" fmla="*/ 3 w 215"/>
                <a:gd name="T9" fmla="*/ 27 h 134"/>
                <a:gd name="T10" fmla="*/ 3 w 215"/>
                <a:gd name="T11" fmla="*/ 24 h 134"/>
                <a:gd name="T12" fmla="*/ 3 w 215"/>
                <a:gd name="T13" fmla="*/ 24 h 134"/>
                <a:gd name="T14" fmla="*/ 3 w 215"/>
                <a:gd name="T15" fmla="*/ 21 h 134"/>
                <a:gd name="T16" fmla="*/ 3 w 215"/>
                <a:gd name="T17" fmla="*/ 21 h 134"/>
                <a:gd name="T18" fmla="*/ 0 w 215"/>
                <a:gd name="T19" fmla="*/ 9 h 134"/>
                <a:gd name="T20" fmla="*/ 3 w 215"/>
                <a:gd name="T21" fmla="*/ 0 h 134"/>
                <a:gd name="T22" fmla="*/ 3 w 215"/>
                <a:gd name="T23" fmla="*/ 9 h 134"/>
                <a:gd name="T24" fmla="*/ 3 w 215"/>
                <a:gd name="T25" fmla="*/ 0 h 134"/>
                <a:gd name="T26" fmla="*/ 3 w 215"/>
                <a:gd name="T27" fmla="*/ 9 h 134"/>
                <a:gd name="T28" fmla="*/ 3 w 215"/>
                <a:gd name="T29" fmla="*/ 9 h 134"/>
                <a:gd name="T30" fmla="*/ 3 w 215"/>
                <a:gd name="T31" fmla="*/ 9 h 134"/>
                <a:gd name="T32" fmla="*/ 3 w 215"/>
                <a:gd name="T33" fmla="*/ 16 h 134"/>
                <a:gd name="T34" fmla="*/ 3 w 215"/>
                <a:gd name="T35" fmla="*/ 19 h 1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"/>
                <a:gd name="T55" fmla="*/ 0 h 134"/>
                <a:gd name="T56" fmla="*/ 215 w 215"/>
                <a:gd name="T57" fmla="*/ 134 h 1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" h="134">
                  <a:moveTo>
                    <a:pt x="198" y="83"/>
                  </a:moveTo>
                  <a:lnTo>
                    <a:pt x="215" y="109"/>
                  </a:lnTo>
                  <a:lnTo>
                    <a:pt x="171" y="134"/>
                  </a:lnTo>
                  <a:lnTo>
                    <a:pt x="157" y="134"/>
                  </a:lnTo>
                  <a:lnTo>
                    <a:pt x="130" y="134"/>
                  </a:lnTo>
                  <a:lnTo>
                    <a:pt x="71" y="109"/>
                  </a:lnTo>
                  <a:lnTo>
                    <a:pt x="59" y="109"/>
                  </a:lnTo>
                  <a:lnTo>
                    <a:pt x="42" y="94"/>
                  </a:lnTo>
                  <a:lnTo>
                    <a:pt x="11" y="94"/>
                  </a:lnTo>
                  <a:lnTo>
                    <a:pt x="0" y="23"/>
                  </a:lnTo>
                  <a:lnTo>
                    <a:pt x="82" y="0"/>
                  </a:lnTo>
                  <a:lnTo>
                    <a:pt x="98" y="12"/>
                  </a:lnTo>
                  <a:lnTo>
                    <a:pt x="111" y="0"/>
                  </a:lnTo>
                  <a:lnTo>
                    <a:pt x="171" y="12"/>
                  </a:lnTo>
                  <a:lnTo>
                    <a:pt x="186" y="12"/>
                  </a:lnTo>
                  <a:lnTo>
                    <a:pt x="198" y="38"/>
                  </a:lnTo>
                  <a:lnTo>
                    <a:pt x="186" y="71"/>
                  </a:lnTo>
                  <a:lnTo>
                    <a:pt x="198" y="83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4" name="Freeform 83"/>
            <p:cNvSpPr>
              <a:spLocks/>
            </p:cNvSpPr>
            <p:nvPr/>
          </p:nvSpPr>
          <p:spPr bwMode="auto">
            <a:xfrm>
              <a:off x="3060" y="1245"/>
              <a:ext cx="150" cy="172"/>
            </a:xfrm>
            <a:custGeom>
              <a:avLst/>
              <a:gdLst>
                <a:gd name="T0" fmla="*/ 4 w 171"/>
                <a:gd name="T1" fmla="*/ 9 h 182"/>
                <a:gd name="T2" fmla="*/ 4 w 171"/>
                <a:gd name="T3" fmla="*/ 9 h 182"/>
                <a:gd name="T4" fmla="*/ 4 w 171"/>
                <a:gd name="T5" fmla="*/ 0 h 182"/>
                <a:gd name="T6" fmla="*/ 4 w 171"/>
                <a:gd name="T7" fmla="*/ 9 h 182"/>
                <a:gd name="T8" fmla="*/ 4 w 171"/>
                <a:gd name="T9" fmla="*/ 9 h 182"/>
                <a:gd name="T10" fmla="*/ 4 w 171"/>
                <a:gd name="T11" fmla="*/ 9 h 182"/>
                <a:gd name="T12" fmla="*/ 4 w 171"/>
                <a:gd name="T13" fmla="*/ 20 h 182"/>
                <a:gd name="T14" fmla="*/ 4 w 171"/>
                <a:gd name="T15" fmla="*/ 17 h 182"/>
                <a:gd name="T16" fmla="*/ 4 w 171"/>
                <a:gd name="T17" fmla="*/ 22 h 182"/>
                <a:gd name="T18" fmla="*/ 4 w 171"/>
                <a:gd name="T19" fmla="*/ 24 h 182"/>
                <a:gd name="T20" fmla="*/ 4 w 171"/>
                <a:gd name="T21" fmla="*/ 30 h 182"/>
                <a:gd name="T22" fmla="*/ 4 w 171"/>
                <a:gd name="T23" fmla="*/ 33 h 182"/>
                <a:gd name="T24" fmla="*/ 4 w 171"/>
                <a:gd name="T25" fmla="*/ 36 h 182"/>
                <a:gd name="T26" fmla="*/ 4 w 171"/>
                <a:gd name="T27" fmla="*/ 36 h 182"/>
                <a:gd name="T28" fmla="*/ 4 w 171"/>
                <a:gd name="T29" fmla="*/ 36 h 182"/>
                <a:gd name="T30" fmla="*/ 4 w 171"/>
                <a:gd name="T31" fmla="*/ 30 h 182"/>
                <a:gd name="T32" fmla="*/ 0 w 171"/>
                <a:gd name="T33" fmla="*/ 24 h 182"/>
                <a:gd name="T34" fmla="*/ 0 w 171"/>
                <a:gd name="T35" fmla="*/ 22 h 182"/>
                <a:gd name="T36" fmla="*/ 0 w 171"/>
                <a:gd name="T37" fmla="*/ 20 h 182"/>
                <a:gd name="T38" fmla="*/ 0 w 171"/>
                <a:gd name="T39" fmla="*/ 15 h 182"/>
                <a:gd name="T40" fmla="*/ 4 w 171"/>
                <a:gd name="T41" fmla="*/ 9 h 182"/>
                <a:gd name="T42" fmla="*/ 4 w 171"/>
                <a:gd name="T43" fmla="*/ 9 h 182"/>
                <a:gd name="T44" fmla="*/ 4 w 171"/>
                <a:gd name="T45" fmla="*/ 9 h 182"/>
                <a:gd name="T46" fmla="*/ 4 w 171"/>
                <a:gd name="T47" fmla="*/ 0 h 182"/>
                <a:gd name="T48" fmla="*/ 4 w 171"/>
                <a:gd name="T49" fmla="*/ 0 h 182"/>
                <a:gd name="T50" fmla="*/ 4 w 171"/>
                <a:gd name="T51" fmla="*/ 9 h 1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"/>
                <a:gd name="T79" fmla="*/ 0 h 182"/>
                <a:gd name="T80" fmla="*/ 171 w 171"/>
                <a:gd name="T81" fmla="*/ 182 h 1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" h="182">
                  <a:moveTo>
                    <a:pt x="102" y="12"/>
                  </a:moveTo>
                  <a:lnTo>
                    <a:pt x="102" y="23"/>
                  </a:lnTo>
                  <a:lnTo>
                    <a:pt x="142" y="0"/>
                  </a:lnTo>
                  <a:lnTo>
                    <a:pt x="158" y="12"/>
                  </a:lnTo>
                  <a:lnTo>
                    <a:pt x="142" y="12"/>
                  </a:lnTo>
                  <a:lnTo>
                    <a:pt x="158" y="23"/>
                  </a:lnTo>
                  <a:lnTo>
                    <a:pt x="171" y="94"/>
                  </a:lnTo>
                  <a:lnTo>
                    <a:pt x="171" y="83"/>
                  </a:lnTo>
                  <a:lnTo>
                    <a:pt x="119" y="109"/>
                  </a:lnTo>
                  <a:lnTo>
                    <a:pt x="131" y="123"/>
                  </a:lnTo>
                  <a:lnTo>
                    <a:pt x="158" y="154"/>
                  </a:lnTo>
                  <a:lnTo>
                    <a:pt x="131" y="165"/>
                  </a:lnTo>
                  <a:lnTo>
                    <a:pt x="142" y="182"/>
                  </a:lnTo>
                  <a:lnTo>
                    <a:pt x="71" y="182"/>
                  </a:lnTo>
                  <a:lnTo>
                    <a:pt x="31" y="182"/>
                  </a:lnTo>
                  <a:lnTo>
                    <a:pt x="31" y="154"/>
                  </a:lnTo>
                  <a:lnTo>
                    <a:pt x="0" y="123"/>
                  </a:lnTo>
                  <a:lnTo>
                    <a:pt x="0" y="109"/>
                  </a:lnTo>
                  <a:lnTo>
                    <a:pt x="0" y="94"/>
                  </a:lnTo>
                  <a:lnTo>
                    <a:pt x="0" y="71"/>
                  </a:lnTo>
                  <a:lnTo>
                    <a:pt x="20" y="50"/>
                  </a:lnTo>
                  <a:lnTo>
                    <a:pt x="31" y="23"/>
                  </a:lnTo>
                  <a:lnTo>
                    <a:pt x="43" y="2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102" y="12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5" name="Freeform 84"/>
            <p:cNvSpPr>
              <a:spLocks/>
            </p:cNvSpPr>
            <p:nvPr/>
          </p:nvSpPr>
          <p:spPr bwMode="auto">
            <a:xfrm>
              <a:off x="3002" y="1325"/>
              <a:ext cx="58" cy="43"/>
            </a:xfrm>
            <a:custGeom>
              <a:avLst/>
              <a:gdLst>
                <a:gd name="T0" fmla="*/ 3 w 67"/>
                <a:gd name="T1" fmla="*/ 0 h 47"/>
                <a:gd name="T2" fmla="*/ 0 w 67"/>
                <a:gd name="T3" fmla="*/ 5 h 47"/>
                <a:gd name="T4" fmla="*/ 3 w 67"/>
                <a:gd name="T5" fmla="*/ 5 h 47"/>
                <a:gd name="T6" fmla="*/ 3 w 67"/>
                <a:gd name="T7" fmla="*/ 5 h 47"/>
                <a:gd name="T8" fmla="*/ 3 w 67"/>
                <a:gd name="T9" fmla="*/ 5 h 47"/>
                <a:gd name="T10" fmla="*/ 3 w 67"/>
                <a:gd name="T11" fmla="*/ 5 h 47"/>
                <a:gd name="T12" fmla="*/ 3 w 67"/>
                <a:gd name="T13" fmla="*/ 5 h 47"/>
                <a:gd name="T14" fmla="*/ 3 w 67"/>
                <a:gd name="T15" fmla="*/ 5 h 47"/>
                <a:gd name="T16" fmla="*/ 3 w 67"/>
                <a:gd name="T17" fmla="*/ 0 h 47"/>
                <a:gd name="T18" fmla="*/ 3 w 67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47"/>
                <a:gd name="T32" fmla="*/ 67 w 67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47">
                  <a:moveTo>
                    <a:pt x="12" y="0"/>
                  </a:moveTo>
                  <a:lnTo>
                    <a:pt x="0" y="14"/>
                  </a:lnTo>
                  <a:lnTo>
                    <a:pt x="27" y="47"/>
                  </a:lnTo>
                  <a:lnTo>
                    <a:pt x="39" y="31"/>
                  </a:lnTo>
                  <a:lnTo>
                    <a:pt x="39" y="47"/>
                  </a:lnTo>
                  <a:lnTo>
                    <a:pt x="54" y="47"/>
                  </a:lnTo>
                  <a:lnTo>
                    <a:pt x="67" y="31"/>
                  </a:lnTo>
                  <a:lnTo>
                    <a:pt x="67" y="14"/>
                  </a:lnTo>
                  <a:lnTo>
                    <a:pt x="3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6" name="Freeform 85"/>
            <p:cNvSpPr>
              <a:spLocks/>
            </p:cNvSpPr>
            <p:nvPr/>
          </p:nvSpPr>
          <p:spPr bwMode="auto">
            <a:xfrm>
              <a:off x="3049" y="873"/>
              <a:ext cx="401" cy="290"/>
            </a:xfrm>
            <a:custGeom>
              <a:avLst/>
              <a:gdLst>
                <a:gd name="T0" fmla="*/ 5 w 459"/>
                <a:gd name="T1" fmla="*/ 7 h 311"/>
                <a:gd name="T2" fmla="*/ 6 w 459"/>
                <a:gd name="T3" fmla="*/ 7 h 311"/>
                <a:gd name="T4" fmla="*/ 6 w 459"/>
                <a:gd name="T5" fmla="*/ 7 h 311"/>
                <a:gd name="T6" fmla="*/ 7 w 459"/>
                <a:gd name="T7" fmla="*/ 7 h 311"/>
                <a:gd name="T8" fmla="*/ 8 w 459"/>
                <a:gd name="T9" fmla="*/ 7 h 311"/>
                <a:gd name="T10" fmla="*/ 8 w 459"/>
                <a:gd name="T11" fmla="*/ 7 h 311"/>
                <a:gd name="T12" fmla="*/ 8 w 459"/>
                <a:gd name="T13" fmla="*/ 7 h 311"/>
                <a:gd name="T14" fmla="*/ 9 w 459"/>
                <a:gd name="T15" fmla="*/ 7 h 311"/>
                <a:gd name="T16" fmla="*/ 9 w 459"/>
                <a:gd name="T17" fmla="*/ 7 h 311"/>
                <a:gd name="T18" fmla="*/ 9 w 459"/>
                <a:gd name="T19" fmla="*/ 7 h 311"/>
                <a:gd name="T20" fmla="*/ 8 w 459"/>
                <a:gd name="T21" fmla="*/ 7 h 311"/>
                <a:gd name="T22" fmla="*/ 9 w 459"/>
                <a:gd name="T23" fmla="*/ 7 h 311"/>
                <a:gd name="T24" fmla="*/ 8 w 459"/>
                <a:gd name="T25" fmla="*/ 7 h 311"/>
                <a:gd name="T26" fmla="*/ 8 w 459"/>
                <a:gd name="T27" fmla="*/ 0 h 311"/>
                <a:gd name="T28" fmla="*/ 8 w 459"/>
                <a:gd name="T29" fmla="*/ 7 h 311"/>
                <a:gd name="T30" fmla="*/ 8 w 459"/>
                <a:gd name="T31" fmla="*/ 7 h 311"/>
                <a:gd name="T32" fmla="*/ 7 w 459"/>
                <a:gd name="T33" fmla="*/ 7 h 311"/>
                <a:gd name="T34" fmla="*/ 7 w 459"/>
                <a:gd name="T35" fmla="*/ 0 h 311"/>
                <a:gd name="T36" fmla="*/ 7 w 459"/>
                <a:gd name="T37" fmla="*/ 7 h 311"/>
                <a:gd name="T38" fmla="*/ 6 w 459"/>
                <a:gd name="T39" fmla="*/ 7 h 311"/>
                <a:gd name="T40" fmla="*/ 6 w 459"/>
                <a:gd name="T41" fmla="*/ 7 h 311"/>
                <a:gd name="T42" fmla="*/ 4 w 459"/>
                <a:gd name="T43" fmla="*/ 7 h 311"/>
                <a:gd name="T44" fmla="*/ 4 w 459"/>
                <a:gd name="T45" fmla="*/ 7 h 311"/>
                <a:gd name="T46" fmla="*/ 4 w 459"/>
                <a:gd name="T47" fmla="*/ 7 h 311"/>
                <a:gd name="T48" fmla="*/ 4 w 459"/>
                <a:gd name="T49" fmla="*/ 7 h 311"/>
                <a:gd name="T50" fmla="*/ 4 w 459"/>
                <a:gd name="T51" fmla="*/ 7 h 311"/>
                <a:gd name="T52" fmla="*/ 3 w 459"/>
                <a:gd name="T53" fmla="*/ 7 h 311"/>
                <a:gd name="T54" fmla="*/ 3 w 459"/>
                <a:gd name="T55" fmla="*/ 7 h 311"/>
                <a:gd name="T56" fmla="*/ 3 w 459"/>
                <a:gd name="T57" fmla="*/ 7 h 311"/>
                <a:gd name="T58" fmla="*/ 3 w 459"/>
                <a:gd name="T59" fmla="*/ 8 h 311"/>
                <a:gd name="T60" fmla="*/ 3 w 459"/>
                <a:gd name="T61" fmla="*/ 8 h 311"/>
                <a:gd name="T62" fmla="*/ 3 w 459"/>
                <a:gd name="T63" fmla="*/ 14 h 311"/>
                <a:gd name="T64" fmla="*/ 3 w 459"/>
                <a:gd name="T65" fmla="*/ 19 h 311"/>
                <a:gd name="T66" fmla="*/ 3 w 459"/>
                <a:gd name="T67" fmla="*/ 24 h 311"/>
                <a:gd name="T68" fmla="*/ 3 w 459"/>
                <a:gd name="T69" fmla="*/ 21 h 311"/>
                <a:gd name="T70" fmla="*/ 3 w 459"/>
                <a:gd name="T71" fmla="*/ 26 h 311"/>
                <a:gd name="T72" fmla="*/ 3 w 459"/>
                <a:gd name="T73" fmla="*/ 26 h 311"/>
                <a:gd name="T74" fmla="*/ 0 w 459"/>
                <a:gd name="T75" fmla="*/ 30 h 311"/>
                <a:gd name="T76" fmla="*/ 0 w 459"/>
                <a:gd name="T77" fmla="*/ 32 h 311"/>
                <a:gd name="T78" fmla="*/ 0 w 459"/>
                <a:gd name="T79" fmla="*/ 33 h 311"/>
                <a:gd name="T80" fmla="*/ 3 w 459"/>
                <a:gd name="T81" fmla="*/ 35 h 311"/>
                <a:gd name="T82" fmla="*/ 0 w 459"/>
                <a:gd name="T83" fmla="*/ 37 h 311"/>
                <a:gd name="T84" fmla="*/ 3 w 459"/>
                <a:gd name="T85" fmla="*/ 37 h 311"/>
                <a:gd name="T86" fmla="*/ 3 w 459"/>
                <a:gd name="T87" fmla="*/ 41 h 311"/>
                <a:gd name="T88" fmla="*/ 3 w 459"/>
                <a:gd name="T89" fmla="*/ 41 h 311"/>
                <a:gd name="T90" fmla="*/ 3 w 459"/>
                <a:gd name="T91" fmla="*/ 37 h 311"/>
                <a:gd name="T92" fmla="*/ 3 w 459"/>
                <a:gd name="T93" fmla="*/ 37 h 311"/>
                <a:gd name="T94" fmla="*/ 3 w 459"/>
                <a:gd name="T95" fmla="*/ 35 h 311"/>
                <a:gd name="T96" fmla="*/ 3 w 459"/>
                <a:gd name="T97" fmla="*/ 35 h 311"/>
                <a:gd name="T98" fmla="*/ 3 w 459"/>
                <a:gd name="T99" fmla="*/ 32 h 311"/>
                <a:gd name="T100" fmla="*/ 3 w 459"/>
                <a:gd name="T101" fmla="*/ 32 h 311"/>
                <a:gd name="T102" fmla="*/ 3 w 459"/>
                <a:gd name="T103" fmla="*/ 26 h 311"/>
                <a:gd name="T104" fmla="*/ 3 w 459"/>
                <a:gd name="T105" fmla="*/ 21 h 311"/>
                <a:gd name="T106" fmla="*/ 3 w 459"/>
                <a:gd name="T107" fmla="*/ 21 h 311"/>
                <a:gd name="T108" fmla="*/ 3 w 459"/>
                <a:gd name="T109" fmla="*/ 20 h 311"/>
                <a:gd name="T110" fmla="*/ 3 w 459"/>
                <a:gd name="T111" fmla="*/ 16 h 311"/>
                <a:gd name="T112" fmla="*/ 3 w 459"/>
                <a:gd name="T113" fmla="*/ 14 h 311"/>
                <a:gd name="T114" fmla="*/ 4 w 459"/>
                <a:gd name="T115" fmla="*/ 8 h 311"/>
                <a:gd name="T116" fmla="*/ 4 w 459"/>
                <a:gd name="T117" fmla="*/ 8 h 311"/>
                <a:gd name="T118" fmla="*/ 4 w 459"/>
                <a:gd name="T119" fmla="*/ 7 h 311"/>
                <a:gd name="T120" fmla="*/ 5 w 459"/>
                <a:gd name="T121" fmla="*/ 8 h 311"/>
                <a:gd name="T122" fmla="*/ 5 w 459"/>
                <a:gd name="T123" fmla="*/ 7 h 3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59"/>
                <a:gd name="T187" fmla="*/ 0 h 311"/>
                <a:gd name="T188" fmla="*/ 459 w 459"/>
                <a:gd name="T189" fmla="*/ 311 h 31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59" h="311">
                  <a:moveTo>
                    <a:pt x="271" y="55"/>
                  </a:moveTo>
                  <a:lnTo>
                    <a:pt x="282" y="38"/>
                  </a:lnTo>
                  <a:lnTo>
                    <a:pt x="315" y="55"/>
                  </a:lnTo>
                  <a:lnTo>
                    <a:pt x="359" y="55"/>
                  </a:lnTo>
                  <a:lnTo>
                    <a:pt x="370" y="55"/>
                  </a:lnTo>
                  <a:lnTo>
                    <a:pt x="370" y="26"/>
                  </a:lnTo>
                  <a:lnTo>
                    <a:pt x="401" y="26"/>
                  </a:lnTo>
                  <a:lnTo>
                    <a:pt x="430" y="38"/>
                  </a:lnTo>
                  <a:lnTo>
                    <a:pt x="430" y="55"/>
                  </a:lnTo>
                  <a:lnTo>
                    <a:pt x="459" y="38"/>
                  </a:lnTo>
                  <a:lnTo>
                    <a:pt x="415" y="26"/>
                  </a:lnTo>
                  <a:lnTo>
                    <a:pt x="459" y="15"/>
                  </a:lnTo>
                  <a:lnTo>
                    <a:pt x="415" y="15"/>
                  </a:lnTo>
                  <a:lnTo>
                    <a:pt x="401" y="0"/>
                  </a:lnTo>
                  <a:lnTo>
                    <a:pt x="386" y="15"/>
                  </a:lnTo>
                  <a:lnTo>
                    <a:pt x="370" y="15"/>
                  </a:lnTo>
                  <a:lnTo>
                    <a:pt x="359" y="15"/>
                  </a:lnTo>
                  <a:lnTo>
                    <a:pt x="359" y="0"/>
                  </a:lnTo>
                  <a:lnTo>
                    <a:pt x="342" y="15"/>
                  </a:lnTo>
                  <a:lnTo>
                    <a:pt x="315" y="15"/>
                  </a:lnTo>
                  <a:lnTo>
                    <a:pt x="282" y="26"/>
                  </a:lnTo>
                  <a:lnTo>
                    <a:pt x="242" y="26"/>
                  </a:lnTo>
                  <a:lnTo>
                    <a:pt x="215" y="38"/>
                  </a:lnTo>
                  <a:lnTo>
                    <a:pt x="215" y="55"/>
                  </a:lnTo>
                  <a:lnTo>
                    <a:pt x="230" y="55"/>
                  </a:lnTo>
                  <a:lnTo>
                    <a:pt x="215" y="55"/>
                  </a:lnTo>
                  <a:lnTo>
                    <a:pt x="198" y="55"/>
                  </a:lnTo>
                  <a:lnTo>
                    <a:pt x="198" y="38"/>
                  </a:lnTo>
                  <a:lnTo>
                    <a:pt x="171" y="55"/>
                  </a:lnTo>
                  <a:lnTo>
                    <a:pt x="182" y="67"/>
                  </a:lnTo>
                  <a:lnTo>
                    <a:pt x="198" y="67"/>
                  </a:lnTo>
                  <a:lnTo>
                    <a:pt x="155" y="97"/>
                  </a:lnTo>
                  <a:lnTo>
                    <a:pt x="130" y="138"/>
                  </a:lnTo>
                  <a:lnTo>
                    <a:pt x="82" y="182"/>
                  </a:lnTo>
                  <a:lnTo>
                    <a:pt x="71" y="167"/>
                  </a:lnTo>
                  <a:lnTo>
                    <a:pt x="56" y="197"/>
                  </a:lnTo>
                  <a:lnTo>
                    <a:pt x="42" y="197"/>
                  </a:lnTo>
                  <a:lnTo>
                    <a:pt x="0" y="226"/>
                  </a:lnTo>
                  <a:lnTo>
                    <a:pt x="0" y="238"/>
                  </a:lnTo>
                  <a:lnTo>
                    <a:pt x="0" y="249"/>
                  </a:lnTo>
                  <a:lnTo>
                    <a:pt x="11" y="266"/>
                  </a:lnTo>
                  <a:lnTo>
                    <a:pt x="0" y="282"/>
                  </a:lnTo>
                  <a:lnTo>
                    <a:pt x="11" y="282"/>
                  </a:lnTo>
                  <a:lnTo>
                    <a:pt x="11" y="311"/>
                  </a:lnTo>
                  <a:lnTo>
                    <a:pt x="42" y="311"/>
                  </a:lnTo>
                  <a:lnTo>
                    <a:pt x="98" y="282"/>
                  </a:lnTo>
                  <a:lnTo>
                    <a:pt x="115" y="282"/>
                  </a:lnTo>
                  <a:lnTo>
                    <a:pt x="130" y="266"/>
                  </a:lnTo>
                  <a:lnTo>
                    <a:pt x="142" y="266"/>
                  </a:lnTo>
                  <a:lnTo>
                    <a:pt x="130" y="238"/>
                  </a:lnTo>
                  <a:lnTo>
                    <a:pt x="142" y="238"/>
                  </a:lnTo>
                  <a:lnTo>
                    <a:pt x="130" y="197"/>
                  </a:lnTo>
                  <a:lnTo>
                    <a:pt x="130" y="167"/>
                  </a:lnTo>
                  <a:lnTo>
                    <a:pt x="171" y="167"/>
                  </a:lnTo>
                  <a:lnTo>
                    <a:pt x="155" y="155"/>
                  </a:lnTo>
                  <a:lnTo>
                    <a:pt x="171" y="111"/>
                  </a:lnTo>
                  <a:lnTo>
                    <a:pt x="198" y="97"/>
                  </a:lnTo>
                  <a:lnTo>
                    <a:pt x="215" y="67"/>
                  </a:lnTo>
                  <a:lnTo>
                    <a:pt x="230" y="67"/>
                  </a:lnTo>
                  <a:lnTo>
                    <a:pt x="242" y="55"/>
                  </a:lnTo>
                  <a:lnTo>
                    <a:pt x="271" y="67"/>
                  </a:lnTo>
                  <a:lnTo>
                    <a:pt x="271" y="55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7" name="Freeform 86"/>
            <p:cNvSpPr>
              <a:spLocks/>
            </p:cNvSpPr>
            <p:nvPr/>
          </p:nvSpPr>
          <p:spPr bwMode="auto">
            <a:xfrm>
              <a:off x="3151" y="927"/>
              <a:ext cx="196" cy="305"/>
            </a:xfrm>
            <a:custGeom>
              <a:avLst/>
              <a:gdLst>
                <a:gd name="T0" fmla="*/ 3 w 227"/>
                <a:gd name="T1" fmla="*/ 28 h 327"/>
                <a:gd name="T2" fmla="*/ 0 w 227"/>
                <a:gd name="T3" fmla="*/ 31 h 327"/>
                <a:gd name="T4" fmla="*/ 3 w 227"/>
                <a:gd name="T5" fmla="*/ 39 h 327"/>
                <a:gd name="T6" fmla="*/ 3 w 227"/>
                <a:gd name="T7" fmla="*/ 44 h 327"/>
                <a:gd name="T8" fmla="*/ 3 w 227"/>
                <a:gd name="T9" fmla="*/ 44 h 327"/>
                <a:gd name="T10" fmla="*/ 3 w 227"/>
                <a:gd name="T11" fmla="*/ 39 h 327"/>
                <a:gd name="T12" fmla="*/ 3 w 227"/>
                <a:gd name="T13" fmla="*/ 39 h 327"/>
                <a:gd name="T14" fmla="*/ 3 w 227"/>
                <a:gd name="T15" fmla="*/ 33 h 327"/>
                <a:gd name="T16" fmla="*/ 3 w 227"/>
                <a:gd name="T17" fmla="*/ 31 h 327"/>
                <a:gd name="T18" fmla="*/ 3 w 227"/>
                <a:gd name="T19" fmla="*/ 31 h 327"/>
                <a:gd name="T20" fmla="*/ 3 w 227"/>
                <a:gd name="T21" fmla="*/ 28 h 327"/>
                <a:gd name="T22" fmla="*/ 3 w 227"/>
                <a:gd name="T23" fmla="*/ 24 h 327"/>
                <a:gd name="T24" fmla="*/ 3 w 227"/>
                <a:gd name="T25" fmla="*/ 20 h 327"/>
                <a:gd name="T26" fmla="*/ 3 w 227"/>
                <a:gd name="T27" fmla="*/ 14 h 327"/>
                <a:gd name="T28" fmla="*/ 3 w 227"/>
                <a:gd name="T29" fmla="*/ 9 h 327"/>
                <a:gd name="T30" fmla="*/ 3 w 227"/>
                <a:gd name="T31" fmla="*/ 9 h 327"/>
                <a:gd name="T32" fmla="*/ 3 w 227"/>
                <a:gd name="T33" fmla="*/ 7 h 327"/>
                <a:gd name="T34" fmla="*/ 3 w 227"/>
                <a:gd name="T35" fmla="*/ 0 h 327"/>
                <a:gd name="T36" fmla="*/ 3 w 227"/>
                <a:gd name="T37" fmla="*/ 7 h 327"/>
                <a:gd name="T38" fmla="*/ 3 w 227"/>
                <a:gd name="T39" fmla="*/ 0 h 327"/>
                <a:gd name="T40" fmla="*/ 3 w 227"/>
                <a:gd name="T41" fmla="*/ 7 h 327"/>
                <a:gd name="T42" fmla="*/ 3 w 227"/>
                <a:gd name="T43" fmla="*/ 7 h 327"/>
                <a:gd name="T44" fmla="*/ 3 w 227"/>
                <a:gd name="T45" fmla="*/ 7 h 327"/>
                <a:gd name="T46" fmla="*/ 3 w 227"/>
                <a:gd name="T47" fmla="*/ 7 h 327"/>
                <a:gd name="T48" fmla="*/ 3 w 227"/>
                <a:gd name="T49" fmla="*/ 14 h 327"/>
                <a:gd name="T50" fmla="*/ 3 w 227"/>
                <a:gd name="T51" fmla="*/ 16 h 327"/>
                <a:gd name="T52" fmla="*/ 3 w 227"/>
                <a:gd name="T53" fmla="*/ 16 h 327"/>
                <a:gd name="T54" fmla="*/ 3 w 227"/>
                <a:gd name="T55" fmla="*/ 19 h 327"/>
                <a:gd name="T56" fmla="*/ 3 w 227"/>
                <a:gd name="T57" fmla="*/ 24 h 327"/>
                <a:gd name="T58" fmla="*/ 3 w 227"/>
                <a:gd name="T59" fmla="*/ 24 h 327"/>
                <a:gd name="T60" fmla="*/ 3 w 227"/>
                <a:gd name="T61" fmla="*/ 28 h 327"/>
                <a:gd name="T62" fmla="*/ 3 w 227"/>
                <a:gd name="T63" fmla="*/ 28 h 3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7"/>
                <a:gd name="T97" fmla="*/ 0 h 327"/>
                <a:gd name="T98" fmla="*/ 227 w 227"/>
                <a:gd name="T99" fmla="*/ 327 h 3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7" h="327">
                  <a:moveTo>
                    <a:pt x="15" y="209"/>
                  </a:moveTo>
                  <a:lnTo>
                    <a:pt x="0" y="227"/>
                  </a:lnTo>
                  <a:lnTo>
                    <a:pt x="27" y="294"/>
                  </a:lnTo>
                  <a:lnTo>
                    <a:pt x="38" y="327"/>
                  </a:lnTo>
                  <a:lnTo>
                    <a:pt x="54" y="327"/>
                  </a:lnTo>
                  <a:lnTo>
                    <a:pt x="67" y="294"/>
                  </a:lnTo>
                  <a:lnTo>
                    <a:pt x="98" y="294"/>
                  </a:lnTo>
                  <a:lnTo>
                    <a:pt x="115" y="242"/>
                  </a:lnTo>
                  <a:lnTo>
                    <a:pt x="138" y="227"/>
                  </a:lnTo>
                  <a:lnTo>
                    <a:pt x="127" y="227"/>
                  </a:lnTo>
                  <a:lnTo>
                    <a:pt x="138" y="209"/>
                  </a:lnTo>
                  <a:lnTo>
                    <a:pt x="115" y="183"/>
                  </a:lnTo>
                  <a:lnTo>
                    <a:pt x="115" y="154"/>
                  </a:lnTo>
                  <a:lnTo>
                    <a:pt x="186" y="98"/>
                  </a:lnTo>
                  <a:lnTo>
                    <a:pt x="198" y="71"/>
                  </a:lnTo>
                  <a:lnTo>
                    <a:pt x="227" y="71"/>
                  </a:lnTo>
                  <a:lnTo>
                    <a:pt x="213" y="12"/>
                  </a:lnTo>
                  <a:lnTo>
                    <a:pt x="154" y="0"/>
                  </a:lnTo>
                  <a:lnTo>
                    <a:pt x="154" y="12"/>
                  </a:lnTo>
                  <a:lnTo>
                    <a:pt x="127" y="0"/>
                  </a:lnTo>
                  <a:lnTo>
                    <a:pt x="115" y="12"/>
                  </a:lnTo>
                  <a:lnTo>
                    <a:pt x="98" y="12"/>
                  </a:lnTo>
                  <a:lnTo>
                    <a:pt x="83" y="42"/>
                  </a:lnTo>
                  <a:lnTo>
                    <a:pt x="54" y="56"/>
                  </a:lnTo>
                  <a:lnTo>
                    <a:pt x="38" y="98"/>
                  </a:lnTo>
                  <a:lnTo>
                    <a:pt x="54" y="112"/>
                  </a:lnTo>
                  <a:lnTo>
                    <a:pt x="15" y="112"/>
                  </a:lnTo>
                  <a:lnTo>
                    <a:pt x="15" y="142"/>
                  </a:lnTo>
                  <a:lnTo>
                    <a:pt x="27" y="183"/>
                  </a:lnTo>
                  <a:lnTo>
                    <a:pt x="15" y="183"/>
                  </a:lnTo>
                  <a:lnTo>
                    <a:pt x="27" y="209"/>
                  </a:lnTo>
                  <a:lnTo>
                    <a:pt x="15" y="209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8" name="Freeform 87"/>
            <p:cNvSpPr>
              <a:spLocks/>
            </p:cNvSpPr>
            <p:nvPr/>
          </p:nvSpPr>
          <p:spPr bwMode="auto">
            <a:xfrm>
              <a:off x="3286" y="899"/>
              <a:ext cx="187" cy="223"/>
            </a:xfrm>
            <a:custGeom>
              <a:avLst/>
              <a:gdLst>
                <a:gd name="T0" fmla="*/ 3 w 215"/>
                <a:gd name="T1" fmla="*/ 7 h 238"/>
                <a:gd name="T2" fmla="*/ 3 w 215"/>
                <a:gd name="T3" fmla="*/ 7 h 238"/>
                <a:gd name="T4" fmla="*/ 3 w 215"/>
                <a:gd name="T5" fmla="*/ 0 h 238"/>
                <a:gd name="T6" fmla="*/ 3 w 215"/>
                <a:gd name="T7" fmla="*/ 0 h 238"/>
                <a:gd name="T8" fmla="*/ 3 w 215"/>
                <a:gd name="T9" fmla="*/ 7 h 238"/>
                <a:gd name="T10" fmla="*/ 3 w 215"/>
                <a:gd name="T11" fmla="*/ 7 h 238"/>
                <a:gd name="T12" fmla="*/ 3 w 215"/>
                <a:gd name="T13" fmla="*/ 7 h 238"/>
                <a:gd name="T14" fmla="*/ 3 w 215"/>
                <a:gd name="T15" fmla="*/ 7 h 238"/>
                <a:gd name="T16" fmla="*/ 0 w 215"/>
                <a:gd name="T17" fmla="*/ 7 h 238"/>
                <a:gd name="T18" fmla="*/ 3 w 215"/>
                <a:gd name="T19" fmla="*/ 7 h 238"/>
                <a:gd name="T20" fmla="*/ 3 w 215"/>
                <a:gd name="T21" fmla="*/ 16 h 238"/>
                <a:gd name="T22" fmla="*/ 3 w 215"/>
                <a:gd name="T23" fmla="*/ 16 h 238"/>
                <a:gd name="T24" fmla="*/ 3 w 215"/>
                <a:gd name="T25" fmla="*/ 16 h 238"/>
                <a:gd name="T26" fmla="*/ 3 w 215"/>
                <a:gd name="T27" fmla="*/ 18 h 238"/>
                <a:gd name="T28" fmla="*/ 3 w 215"/>
                <a:gd name="T29" fmla="*/ 25 h 238"/>
                <a:gd name="T30" fmla="*/ 3 w 215"/>
                <a:gd name="T31" fmla="*/ 25 h 238"/>
                <a:gd name="T32" fmla="*/ 3 w 215"/>
                <a:gd name="T33" fmla="*/ 31 h 238"/>
                <a:gd name="T34" fmla="*/ 3 w 215"/>
                <a:gd name="T35" fmla="*/ 34 h 238"/>
                <a:gd name="T36" fmla="*/ 3 w 215"/>
                <a:gd name="T37" fmla="*/ 36 h 238"/>
                <a:gd name="T38" fmla="*/ 3 w 215"/>
                <a:gd name="T39" fmla="*/ 34 h 238"/>
                <a:gd name="T40" fmla="*/ 3 w 215"/>
                <a:gd name="T41" fmla="*/ 25 h 238"/>
                <a:gd name="T42" fmla="*/ 3 w 215"/>
                <a:gd name="T43" fmla="*/ 21 h 238"/>
                <a:gd name="T44" fmla="*/ 3 w 215"/>
                <a:gd name="T45" fmla="*/ 20 h 238"/>
                <a:gd name="T46" fmla="*/ 3 w 215"/>
                <a:gd name="T47" fmla="*/ 18 h 238"/>
                <a:gd name="T48" fmla="*/ 3 w 215"/>
                <a:gd name="T49" fmla="*/ 16 h 238"/>
                <a:gd name="T50" fmla="*/ 3 w 215"/>
                <a:gd name="T51" fmla="*/ 11 h 238"/>
                <a:gd name="T52" fmla="*/ 3 w 215"/>
                <a:gd name="T53" fmla="*/ 7 h 238"/>
                <a:gd name="T54" fmla="*/ 3 w 215"/>
                <a:gd name="T55" fmla="*/ 7 h 238"/>
                <a:gd name="T56" fmla="*/ 3 w 215"/>
                <a:gd name="T57" fmla="*/ 7 h 238"/>
                <a:gd name="T58" fmla="*/ 3 w 215"/>
                <a:gd name="T59" fmla="*/ 7 h 2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5"/>
                <a:gd name="T91" fmla="*/ 0 h 238"/>
                <a:gd name="T92" fmla="*/ 215 w 215"/>
                <a:gd name="T93" fmla="*/ 238 h 2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5" h="238">
                  <a:moveTo>
                    <a:pt x="157" y="27"/>
                  </a:moveTo>
                  <a:lnTo>
                    <a:pt x="157" y="12"/>
                  </a:lnTo>
                  <a:lnTo>
                    <a:pt x="130" y="0"/>
                  </a:lnTo>
                  <a:lnTo>
                    <a:pt x="98" y="0"/>
                  </a:lnTo>
                  <a:lnTo>
                    <a:pt x="98" y="27"/>
                  </a:lnTo>
                  <a:lnTo>
                    <a:pt x="86" y="27"/>
                  </a:lnTo>
                  <a:lnTo>
                    <a:pt x="42" y="27"/>
                  </a:lnTo>
                  <a:lnTo>
                    <a:pt x="11" y="12"/>
                  </a:lnTo>
                  <a:lnTo>
                    <a:pt x="0" y="27"/>
                  </a:lnTo>
                  <a:lnTo>
                    <a:pt x="59" y="39"/>
                  </a:lnTo>
                  <a:lnTo>
                    <a:pt x="71" y="98"/>
                  </a:lnTo>
                  <a:lnTo>
                    <a:pt x="86" y="98"/>
                  </a:lnTo>
                  <a:lnTo>
                    <a:pt x="98" y="98"/>
                  </a:lnTo>
                  <a:lnTo>
                    <a:pt x="98" y="110"/>
                  </a:lnTo>
                  <a:lnTo>
                    <a:pt x="42" y="169"/>
                  </a:lnTo>
                  <a:lnTo>
                    <a:pt x="30" y="169"/>
                  </a:lnTo>
                  <a:lnTo>
                    <a:pt x="42" y="198"/>
                  </a:lnTo>
                  <a:lnTo>
                    <a:pt x="42" y="221"/>
                  </a:lnTo>
                  <a:lnTo>
                    <a:pt x="86" y="238"/>
                  </a:lnTo>
                  <a:lnTo>
                    <a:pt x="157" y="221"/>
                  </a:lnTo>
                  <a:lnTo>
                    <a:pt x="215" y="169"/>
                  </a:lnTo>
                  <a:lnTo>
                    <a:pt x="201" y="139"/>
                  </a:lnTo>
                  <a:lnTo>
                    <a:pt x="201" y="127"/>
                  </a:lnTo>
                  <a:lnTo>
                    <a:pt x="186" y="110"/>
                  </a:lnTo>
                  <a:lnTo>
                    <a:pt x="186" y="98"/>
                  </a:lnTo>
                  <a:lnTo>
                    <a:pt x="170" y="71"/>
                  </a:lnTo>
                  <a:lnTo>
                    <a:pt x="170" y="50"/>
                  </a:lnTo>
                  <a:lnTo>
                    <a:pt x="142" y="39"/>
                  </a:lnTo>
                  <a:lnTo>
                    <a:pt x="142" y="27"/>
                  </a:lnTo>
                  <a:lnTo>
                    <a:pt x="157" y="27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9" name="Freeform 88"/>
            <p:cNvSpPr>
              <a:spLocks/>
            </p:cNvSpPr>
            <p:nvPr/>
          </p:nvSpPr>
          <p:spPr bwMode="auto">
            <a:xfrm>
              <a:off x="3098" y="1176"/>
              <a:ext cx="53" cy="69"/>
            </a:xfrm>
            <a:custGeom>
              <a:avLst/>
              <a:gdLst>
                <a:gd name="T0" fmla="*/ 4 w 59"/>
                <a:gd name="T1" fmla="*/ 6 h 75"/>
                <a:gd name="T2" fmla="*/ 4 w 59"/>
                <a:gd name="T3" fmla="*/ 6 h 75"/>
                <a:gd name="T4" fmla="*/ 0 w 59"/>
                <a:gd name="T5" fmla="*/ 6 h 75"/>
                <a:gd name="T6" fmla="*/ 0 w 59"/>
                <a:gd name="T7" fmla="*/ 6 h 75"/>
                <a:gd name="T8" fmla="*/ 4 w 59"/>
                <a:gd name="T9" fmla="*/ 6 h 75"/>
                <a:gd name="T10" fmla="*/ 4 w 59"/>
                <a:gd name="T11" fmla="*/ 0 h 75"/>
                <a:gd name="T12" fmla="*/ 4 w 59"/>
                <a:gd name="T13" fmla="*/ 6 h 75"/>
                <a:gd name="T14" fmla="*/ 4 w 59"/>
                <a:gd name="T15" fmla="*/ 6 h 75"/>
                <a:gd name="T16" fmla="*/ 4 w 59"/>
                <a:gd name="T17" fmla="*/ 6 h 75"/>
                <a:gd name="T18" fmla="*/ 4 w 59"/>
                <a:gd name="T19" fmla="*/ 6 h 75"/>
                <a:gd name="T20" fmla="*/ 4 w 59"/>
                <a:gd name="T21" fmla="*/ 6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75"/>
                <a:gd name="T35" fmla="*/ 59 w 59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75">
                  <a:moveTo>
                    <a:pt x="15" y="75"/>
                  </a:moveTo>
                  <a:lnTo>
                    <a:pt x="15" y="58"/>
                  </a:lnTo>
                  <a:lnTo>
                    <a:pt x="0" y="46"/>
                  </a:lnTo>
                  <a:lnTo>
                    <a:pt x="0" y="27"/>
                  </a:lnTo>
                  <a:lnTo>
                    <a:pt x="15" y="15"/>
                  </a:lnTo>
                  <a:lnTo>
                    <a:pt x="42" y="0"/>
                  </a:lnTo>
                  <a:lnTo>
                    <a:pt x="42" y="27"/>
                  </a:lnTo>
                  <a:lnTo>
                    <a:pt x="59" y="27"/>
                  </a:lnTo>
                  <a:lnTo>
                    <a:pt x="42" y="46"/>
                  </a:lnTo>
                  <a:lnTo>
                    <a:pt x="26" y="75"/>
                  </a:lnTo>
                  <a:lnTo>
                    <a:pt x="15" y="75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0" name="Freeform 89"/>
            <p:cNvSpPr>
              <a:spLocks/>
            </p:cNvSpPr>
            <p:nvPr/>
          </p:nvSpPr>
          <p:spPr bwMode="auto">
            <a:xfrm>
              <a:off x="3123" y="1374"/>
              <a:ext cx="137" cy="69"/>
            </a:xfrm>
            <a:custGeom>
              <a:avLst/>
              <a:gdLst>
                <a:gd name="T0" fmla="*/ 0 w 160"/>
                <a:gd name="T1" fmla="*/ 6 h 75"/>
                <a:gd name="T2" fmla="*/ 3 w 160"/>
                <a:gd name="T3" fmla="*/ 6 h 75"/>
                <a:gd name="T4" fmla="*/ 3 w 160"/>
                <a:gd name="T5" fmla="*/ 6 h 75"/>
                <a:gd name="T6" fmla="*/ 3 w 160"/>
                <a:gd name="T7" fmla="*/ 6 h 75"/>
                <a:gd name="T8" fmla="*/ 3 w 160"/>
                <a:gd name="T9" fmla="*/ 6 h 75"/>
                <a:gd name="T10" fmla="*/ 3 w 160"/>
                <a:gd name="T11" fmla="*/ 0 h 75"/>
                <a:gd name="T12" fmla="*/ 3 w 160"/>
                <a:gd name="T13" fmla="*/ 6 h 75"/>
                <a:gd name="T14" fmla="*/ 3 w 160"/>
                <a:gd name="T15" fmla="*/ 6 h 75"/>
                <a:gd name="T16" fmla="*/ 3 w 160"/>
                <a:gd name="T17" fmla="*/ 6 h 75"/>
                <a:gd name="T18" fmla="*/ 3 w 160"/>
                <a:gd name="T19" fmla="*/ 6 h 75"/>
                <a:gd name="T20" fmla="*/ 3 w 160"/>
                <a:gd name="T21" fmla="*/ 6 h 75"/>
                <a:gd name="T22" fmla="*/ 3 w 160"/>
                <a:gd name="T23" fmla="*/ 6 h 75"/>
                <a:gd name="T24" fmla="*/ 3 w 160"/>
                <a:gd name="T25" fmla="*/ 6 h 75"/>
                <a:gd name="T26" fmla="*/ 0 w 160"/>
                <a:gd name="T27" fmla="*/ 6 h 75"/>
                <a:gd name="T28" fmla="*/ 0 w 160"/>
                <a:gd name="T29" fmla="*/ 6 h 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0"/>
                <a:gd name="T46" fmla="*/ 0 h 75"/>
                <a:gd name="T47" fmla="*/ 160 w 160"/>
                <a:gd name="T48" fmla="*/ 75 h 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0" h="75">
                  <a:moveTo>
                    <a:pt x="0" y="46"/>
                  </a:moveTo>
                  <a:lnTo>
                    <a:pt x="71" y="46"/>
                  </a:lnTo>
                  <a:lnTo>
                    <a:pt x="60" y="31"/>
                  </a:lnTo>
                  <a:lnTo>
                    <a:pt x="87" y="20"/>
                  </a:lnTo>
                  <a:lnTo>
                    <a:pt x="98" y="20"/>
                  </a:lnTo>
                  <a:lnTo>
                    <a:pt x="116" y="0"/>
                  </a:lnTo>
                  <a:lnTo>
                    <a:pt x="146" y="20"/>
                  </a:lnTo>
                  <a:lnTo>
                    <a:pt x="160" y="31"/>
                  </a:lnTo>
                  <a:lnTo>
                    <a:pt x="131" y="58"/>
                  </a:lnTo>
                  <a:lnTo>
                    <a:pt x="87" y="75"/>
                  </a:lnTo>
                  <a:lnTo>
                    <a:pt x="60" y="58"/>
                  </a:lnTo>
                  <a:lnTo>
                    <a:pt x="47" y="58"/>
                  </a:lnTo>
                  <a:lnTo>
                    <a:pt x="16" y="58"/>
                  </a:lnTo>
                  <a:lnTo>
                    <a:pt x="0" y="5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1" name="Freeform 90"/>
            <p:cNvSpPr>
              <a:spLocks/>
            </p:cNvSpPr>
            <p:nvPr/>
          </p:nvSpPr>
          <p:spPr bwMode="auto">
            <a:xfrm>
              <a:off x="3049" y="1419"/>
              <a:ext cx="88" cy="43"/>
            </a:xfrm>
            <a:custGeom>
              <a:avLst/>
              <a:gdLst>
                <a:gd name="T0" fmla="*/ 4 w 100"/>
                <a:gd name="T1" fmla="*/ 7 h 46"/>
                <a:gd name="T2" fmla="*/ 4 w 100"/>
                <a:gd name="T3" fmla="*/ 7 h 46"/>
                <a:gd name="T4" fmla="*/ 4 w 100"/>
                <a:gd name="T5" fmla="*/ 7 h 46"/>
                <a:gd name="T6" fmla="*/ 4 w 100"/>
                <a:gd name="T7" fmla="*/ 7 h 46"/>
                <a:gd name="T8" fmla="*/ 4 w 100"/>
                <a:gd name="T9" fmla="*/ 7 h 46"/>
                <a:gd name="T10" fmla="*/ 4 w 100"/>
                <a:gd name="T11" fmla="*/ 7 h 46"/>
                <a:gd name="T12" fmla="*/ 4 w 100"/>
                <a:gd name="T13" fmla="*/ 7 h 46"/>
                <a:gd name="T14" fmla="*/ 4 w 100"/>
                <a:gd name="T15" fmla="*/ 0 h 46"/>
                <a:gd name="T16" fmla="*/ 4 w 100"/>
                <a:gd name="T17" fmla="*/ 0 h 46"/>
                <a:gd name="T18" fmla="*/ 4 w 100"/>
                <a:gd name="T19" fmla="*/ 0 h 46"/>
                <a:gd name="T20" fmla="*/ 0 w 100"/>
                <a:gd name="T21" fmla="*/ 7 h 46"/>
                <a:gd name="T22" fmla="*/ 4 w 100"/>
                <a:gd name="T23" fmla="*/ 7 h 46"/>
                <a:gd name="T24" fmla="*/ 4 w 100"/>
                <a:gd name="T25" fmla="*/ 7 h 46"/>
                <a:gd name="T26" fmla="*/ 4 w 100"/>
                <a:gd name="T27" fmla="*/ 7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0"/>
                <a:gd name="T43" fmla="*/ 0 h 46"/>
                <a:gd name="T44" fmla="*/ 100 w 100"/>
                <a:gd name="T45" fmla="*/ 46 h 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0" h="46">
                  <a:moveTo>
                    <a:pt x="31" y="46"/>
                  </a:moveTo>
                  <a:lnTo>
                    <a:pt x="56" y="31"/>
                  </a:lnTo>
                  <a:lnTo>
                    <a:pt x="71" y="46"/>
                  </a:lnTo>
                  <a:lnTo>
                    <a:pt x="71" y="31"/>
                  </a:lnTo>
                  <a:lnTo>
                    <a:pt x="82" y="31"/>
                  </a:lnTo>
                  <a:lnTo>
                    <a:pt x="100" y="14"/>
                  </a:lnTo>
                  <a:lnTo>
                    <a:pt x="82" y="14"/>
                  </a:lnTo>
                  <a:lnTo>
                    <a:pt x="82" y="0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11" y="46"/>
                  </a:lnTo>
                  <a:lnTo>
                    <a:pt x="11" y="31"/>
                  </a:lnTo>
                  <a:lnTo>
                    <a:pt x="31" y="4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2" name="Freeform 91"/>
            <p:cNvSpPr>
              <a:spLocks/>
            </p:cNvSpPr>
            <p:nvPr/>
          </p:nvSpPr>
          <p:spPr bwMode="auto">
            <a:xfrm>
              <a:off x="3314" y="1535"/>
              <a:ext cx="40" cy="80"/>
            </a:xfrm>
            <a:custGeom>
              <a:avLst/>
              <a:gdLst>
                <a:gd name="T0" fmla="*/ 3 w 46"/>
                <a:gd name="T1" fmla="*/ 6 h 87"/>
                <a:gd name="T2" fmla="*/ 3 w 46"/>
                <a:gd name="T3" fmla="*/ 0 h 87"/>
                <a:gd name="T4" fmla="*/ 0 w 46"/>
                <a:gd name="T5" fmla="*/ 0 h 87"/>
                <a:gd name="T6" fmla="*/ 0 w 46"/>
                <a:gd name="T7" fmla="*/ 6 h 87"/>
                <a:gd name="T8" fmla="*/ 0 w 46"/>
                <a:gd name="T9" fmla="*/ 6 h 87"/>
                <a:gd name="T10" fmla="*/ 3 w 46"/>
                <a:gd name="T11" fmla="*/ 7 h 87"/>
                <a:gd name="T12" fmla="*/ 3 w 46"/>
                <a:gd name="T13" fmla="*/ 6 h 87"/>
                <a:gd name="T14" fmla="*/ 3 w 46"/>
                <a:gd name="T15" fmla="*/ 6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87"/>
                <a:gd name="T26" fmla="*/ 46 w 46"/>
                <a:gd name="T27" fmla="*/ 87 h 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87">
                  <a:moveTo>
                    <a:pt x="19" y="31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73"/>
                  </a:lnTo>
                  <a:lnTo>
                    <a:pt x="19" y="87"/>
                  </a:lnTo>
                  <a:lnTo>
                    <a:pt x="46" y="58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3" name="Freeform 92"/>
            <p:cNvSpPr>
              <a:spLocks/>
            </p:cNvSpPr>
            <p:nvPr/>
          </p:nvSpPr>
          <p:spPr bwMode="auto">
            <a:xfrm>
              <a:off x="3238" y="1393"/>
              <a:ext cx="123" cy="63"/>
            </a:xfrm>
            <a:custGeom>
              <a:avLst/>
              <a:gdLst>
                <a:gd name="T0" fmla="*/ 3 w 142"/>
                <a:gd name="T1" fmla="*/ 6 h 68"/>
                <a:gd name="T2" fmla="*/ 0 w 142"/>
                <a:gd name="T3" fmla="*/ 6 h 68"/>
                <a:gd name="T4" fmla="*/ 3 w 142"/>
                <a:gd name="T5" fmla="*/ 6 h 68"/>
                <a:gd name="T6" fmla="*/ 3 w 142"/>
                <a:gd name="T7" fmla="*/ 6 h 68"/>
                <a:gd name="T8" fmla="*/ 3 w 142"/>
                <a:gd name="T9" fmla="*/ 0 h 68"/>
                <a:gd name="T10" fmla="*/ 3 w 142"/>
                <a:gd name="T11" fmla="*/ 0 h 68"/>
                <a:gd name="T12" fmla="*/ 3 w 142"/>
                <a:gd name="T13" fmla="*/ 6 h 68"/>
                <a:gd name="T14" fmla="*/ 3 w 142"/>
                <a:gd name="T15" fmla="*/ 6 h 68"/>
                <a:gd name="T16" fmla="*/ 3 w 142"/>
                <a:gd name="T17" fmla="*/ 6 h 68"/>
                <a:gd name="T18" fmla="*/ 3 w 142"/>
                <a:gd name="T19" fmla="*/ 6 h 68"/>
                <a:gd name="T20" fmla="*/ 3 w 142"/>
                <a:gd name="T21" fmla="*/ 7 h 68"/>
                <a:gd name="T22" fmla="*/ 3 w 142"/>
                <a:gd name="T23" fmla="*/ 7 h 68"/>
                <a:gd name="T24" fmla="*/ 3 w 142"/>
                <a:gd name="T25" fmla="*/ 6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2"/>
                <a:gd name="T40" fmla="*/ 0 h 68"/>
                <a:gd name="T41" fmla="*/ 142 w 142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2" h="68">
                  <a:moveTo>
                    <a:pt x="15" y="54"/>
                  </a:moveTo>
                  <a:lnTo>
                    <a:pt x="0" y="39"/>
                  </a:lnTo>
                  <a:lnTo>
                    <a:pt x="27" y="12"/>
                  </a:lnTo>
                  <a:lnTo>
                    <a:pt x="54" y="27"/>
                  </a:lnTo>
                  <a:lnTo>
                    <a:pt x="98" y="0"/>
                  </a:lnTo>
                  <a:lnTo>
                    <a:pt x="125" y="0"/>
                  </a:lnTo>
                  <a:lnTo>
                    <a:pt x="125" y="12"/>
                  </a:lnTo>
                  <a:lnTo>
                    <a:pt x="142" y="12"/>
                  </a:lnTo>
                  <a:lnTo>
                    <a:pt x="125" y="27"/>
                  </a:lnTo>
                  <a:lnTo>
                    <a:pt x="113" y="54"/>
                  </a:lnTo>
                  <a:lnTo>
                    <a:pt x="98" y="68"/>
                  </a:lnTo>
                  <a:lnTo>
                    <a:pt x="38" y="68"/>
                  </a:lnTo>
                  <a:lnTo>
                    <a:pt x="15" y="54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4" name="Freeform 93"/>
            <p:cNvSpPr>
              <a:spLocks/>
            </p:cNvSpPr>
            <p:nvPr/>
          </p:nvSpPr>
          <p:spPr bwMode="auto">
            <a:xfrm>
              <a:off x="3823" y="1871"/>
              <a:ext cx="40" cy="43"/>
            </a:xfrm>
            <a:custGeom>
              <a:avLst/>
              <a:gdLst>
                <a:gd name="T0" fmla="*/ 0 w 46"/>
                <a:gd name="T1" fmla="*/ 7 h 46"/>
                <a:gd name="T2" fmla="*/ 3 w 46"/>
                <a:gd name="T3" fmla="*/ 7 h 46"/>
                <a:gd name="T4" fmla="*/ 3 w 46"/>
                <a:gd name="T5" fmla="*/ 7 h 46"/>
                <a:gd name="T6" fmla="*/ 3 w 46"/>
                <a:gd name="T7" fmla="*/ 0 h 46"/>
                <a:gd name="T8" fmla="*/ 0 w 46"/>
                <a:gd name="T9" fmla="*/ 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46"/>
                <a:gd name="T17" fmla="*/ 46 w 46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46">
                  <a:moveTo>
                    <a:pt x="0" y="46"/>
                  </a:moveTo>
                  <a:lnTo>
                    <a:pt x="15" y="46"/>
                  </a:lnTo>
                  <a:lnTo>
                    <a:pt x="46" y="46"/>
                  </a:lnTo>
                  <a:lnTo>
                    <a:pt x="15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5" name="Freeform 94"/>
            <p:cNvSpPr>
              <a:spLocks/>
            </p:cNvSpPr>
            <p:nvPr/>
          </p:nvSpPr>
          <p:spPr bwMode="auto">
            <a:xfrm>
              <a:off x="2664" y="1708"/>
              <a:ext cx="236" cy="199"/>
            </a:xfrm>
            <a:custGeom>
              <a:avLst/>
              <a:gdLst>
                <a:gd name="T0" fmla="*/ 5 w 271"/>
                <a:gd name="T1" fmla="*/ 8 h 212"/>
                <a:gd name="T2" fmla="*/ 4 w 271"/>
                <a:gd name="T3" fmla="*/ 8 h 212"/>
                <a:gd name="T4" fmla="*/ 4 w 271"/>
                <a:gd name="T5" fmla="*/ 8 h 212"/>
                <a:gd name="T6" fmla="*/ 3 w 271"/>
                <a:gd name="T7" fmla="*/ 8 h 212"/>
                <a:gd name="T8" fmla="*/ 3 w 271"/>
                <a:gd name="T9" fmla="*/ 0 h 212"/>
                <a:gd name="T10" fmla="*/ 3 w 271"/>
                <a:gd name="T11" fmla="*/ 0 h 212"/>
                <a:gd name="T12" fmla="*/ 3 w 271"/>
                <a:gd name="T13" fmla="*/ 8 h 212"/>
                <a:gd name="T14" fmla="*/ 3 w 271"/>
                <a:gd name="T15" fmla="*/ 12 h 212"/>
                <a:gd name="T16" fmla="*/ 3 w 271"/>
                <a:gd name="T17" fmla="*/ 14 h 212"/>
                <a:gd name="T18" fmla="*/ 3 w 271"/>
                <a:gd name="T19" fmla="*/ 19 h 212"/>
                <a:gd name="T20" fmla="*/ 3 w 271"/>
                <a:gd name="T21" fmla="*/ 23 h 212"/>
                <a:gd name="T22" fmla="*/ 3 w 271"/>
                <a:gd name="T23" fmla="*/ 27 h 212"/>
                <a:gd name="T24" fmla="*/ 3 w 271"/>
                <a:gd name="T25" fmla="*/ 31 h 212"/>
                <a:gd name="T26" fmla="*/ 0 w 271"/>
                <a:gd name="T27" fmla="*/ 35 h 212"/>
                <a:gd name="T28" fmla="*/ 3 w 271"/>
                <a:gd name="T29" fmla="*/ 35 h 212"/>
                <a:gd name="T30" fmla="*/ 3 w 271"/>
                <a:gd name="T31" fmla="*/ 29 h 212"/>
                <a:gd name="T32" fmla="*/ 3 w 271"/>
                <a:gd name="T33" fmla="*/ 27 h 212"/>
                <a:gd name="T34" fmla="*/ 3 w 271"/>
                <a:gd name="T35" fmla="*/ 25 h 212"/>
                <a:gd name="T36" fmla="*/ 3 w 271"/>
                <a:gd name="T37" fmla="*/ 21 h 212"/>
                <a:gd name="T38" fmla="*/ 3 w 271"/>
                <a:gd name="T39" fmla="*/ 19 h 212"/>
                <a:gd name="T40" fmla="*/ 5 w 271"/>
                <a:gd name="T41" fmla="*/ 17 h 212"/>
                <a:gd name="T42" fmla="*/ 5 w 271"/>
                <a:gd name="T43" fmla="*/ 8 h 2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1"/>
                <a:gd name="T67" fmla="*/ 0 h 212"/>
                <a:gd name="T68" fmla="*/ 271 w 271"/>
                <a:gd name="T69" fmla="*/ 212 h 2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1" h="212">
                  <a:moveTo>
                    <a:pt x="271" y="31"/>
                  </a:moveTo>
                  <a:lnTo>
                    <a:pt x="254" y="12"/>
                  </a:lnTo>
                  <a:lnTo>
                    <a:pt x="242" y="12"/>
                  </a:lnTo>
                  <a:lnTo>
                    <a:pt x="194" y="12"/>
                  </a:lnTo>
                  <a:lnTo>
                    <a:pt x="183" y="0"/>
                  </a:lnTo>
                  <a:lnTo>
                    <a:pt x="171" y="0"/>
                  </a:lnTo>
                  <a:lnTo>
                    <a:pt x="154" y="43"/>
                  </a:lnTo>
                  <a:lnTo>
                    <a:pt x="116" y="71"/>
                  </a:lnTo>
                  <a:lnTo>
                    <a:pt x="94" y="83"/>
                  </a:lnTo>
                  <a:lnTo>
                    <a:pt x="83" y="112"/>
                  </a:lnTo>
                  <a:lnTo>
                    <a:pt x="83" y="143"/>
                  </a:lnTo>
                  <a:lnTo>
                    <a:pt x="71" y="171"/>
                  </a:lnTo>
                  <a:lnTo>
                    <a:pt x="43" y="194"/>
                  </a:lnTo>
                  <a:lnTo>
                    <a:pt x="0" y="212"/>
                  </a:lnTo>
                  <a:lnTo>
                    <a:pt x="94" y="212"/>
                  </a:lnTo>
                  <a:lnTo>
                    <a:pt x="94" y="183"/>
                  </a:lnTo>
                  <a:lnTo>
                    <a:pt x="116" y="171"/>
                  </a:lnTo>
                  <a:lnTo>
                    <a:pt x="183" y="154"/>
                  </a:lnTo>
                  <a:lnTo>
                    <a:pt x="213" y="131"/>
                  </a:lnTo>
                  <a:lnTo>
                    <a:pt x="213" y="112"/>
                  </a:lnTo>
                  <a:lnTo>
                    <a:pt x="271" y="98"/>
                  </a:lnTo>
                  <a:lnTo>
                    <a:pt x="271" y="31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6" name="Freeform 95"/>
            <p:cNvSpPr>
              <a:spLocks/>
            </p:cNvSpPr>
            <p:nvPr/>
          </p:nvSpPr>
          <p:spPr bwMode="auto">
            <a:xfrm>
              <a:off x="2577" y="2254"/>
              <a:ext cx="61" cy="43"/>
            </a:xfrm>
            <a:custGeom>
              <a:avLst/>
              <a:gdLst>
                <a:gd name="T0" fmla="*/ 0 w 71"/>
                <a:gd name="T1" fmla="*/ 7 h 46"/>
                <a:gd name="T2" fmla="*/ 0 w 71"/>
                <a:gd name="T3" fmla="*/ 7 h 46"/>
                <a:gd name="T4" fmla="*/ 3 w 71"/>
                <a:gd name="T5" fmla="*/ 0 h 46"/>
                <a:gd name="T6" fmla="*/ 3 w 71"/>
                <a:gd name="T7" fmla="*/ 7 h 46"/>
                <a:gd name="T8" fmla="*/ 3 w 71"/>
                <a:gd name="T9" fmla="*/ 7 h 46"/>
                <a:gd name="T10" fmla="*/ 3 w 71"/>
                <a:gd name="T11" fmla="*/ 7 h 46"/>
                <a:gd name="T12" fmla="*/ 0 w 71"/>
                <a:gd name="T13" fmla="*/ 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46"/>
                <a:gd name="T23" fmla="*/ 71 w 71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46">
                  <a:moveTo>
                    <a:pt x="0" y="46"/>
                  </a:moveTo>
                  <a:lnTo>
                    <a:pt x="0" y="25"/>
                  </a:lnTo>
                  <a:lnTo>
                    <a:pt x="23" y="0"/>
                  </a:lnTo>
                  <a:lnTo>
                    <a:pt x="71" y="25"/>
                  </a:lnTo>
                  <a:lnTo>
                    <a:pt x="53" y="46"/>
                  </a:lnTo>
                  <a:lnTo>
                    <a:pt x="23" y="25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7" name="Freeform 96"/>
            <p:cNvSpPr>
              <a:spLocks/>
            </p:cNvSpPr>
            <p:nvPr/>
          </p:nvSpPr>
          <p:spPr bwMode="auto">
            <a:xfrm>
              <a:off x="2577" y="2295"/>
              <a:ext cx="61" cy="43"/>
            </a:xfrm>
            <a:custGeom>
              <a:avLst/>
              <a:gdLst>
                <a:gd name="T0" fmla="*/ 3 w 71"/>
                <a:gd name="T1" fmla="*/ 0 h 46"/>
                <a:gd name="T2" fmla="*/ 0 w 71"/>
                <a:gd name="T3" fmla="*/ 0 h 46"/>
                <a:gd name="T4" fmla="*/ 3 w 71"/>
                <a:gd name="T5" fmla="*/ 7 h 46"/>
                <a:gd name="T6" fmla="*/ 3 w 71"/>
                <a:gd name="T7" fmla="*/ 7 h 46"/>
                <a:gd name="T8" fmla="*/ 3 w 71"/>
                <a:gd name="T9" fmla="*/ 7 h 46"/>
                <a:gd name="T10" fmla="*/ 3 w 71"/>
                <a:gd name="T11" fmla="*/ 7 h 46"/>
                <a:gd name="T12" fmla="*/ 3 w 71"/>
                <a:gd name="T13" fmla="*/ 7 h 46"/>
                <a:gd name="T14" fmla="*/ 3 w 71"/>
                <a:gd name="T15" fmla="*/ 7 h 46"/>
                <a:gd name="T16" fmla="*/ 3 w 7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46"/>
                <a:gd name="T29" fmla="*/ 71 w 71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46">
                  <a:moveTo>
                    <a:pt x="71" y="0"/>
                  </a:moveTo>
                  <a:lnTo>
                    <a:pt x="0" y="0"/>
                  </a:lnTo>
                  <a:lnTo>
                    <a:pt x="11" y="14"/>
                  </a:lnTo>
                  <a:lnTo>
                    <a:pt x="23" y="14"/>
                  </a:lnTo>
                  <a:lnTo>
                    <a:pt x="23" y="46"/>
                  </a:lnTo>
                  <a:lnTo>
                    <a:pt x="42" y="46"/>
                  </a:lnTo>
                  <a:lnTo>
                    <a:pt x="42" y="31"/>
                  </a:lnTo>
                  <a:lnTo>
                    <a:pt x="71" y="3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8" name="Freeform 97"/>
            <p:cNvSpPr>
              <a:spLocks/>
            </p:cNvSpPr>
            <p:nvPr/>
          </p:nvSpPr>
          <p:spPr bwMode="auto">
            <a:xfrm>
              <a:off x="2638" y="2364"/>
              <a:ext cx="63" cy="77"/>
            </a:xfrm>
            <a:custGeom>
              <a:avLst/>
              <a:gdLst>
                <a:gd name="T0" fmla="*/ 0 w 71"/>
                <a:gd name="T1" fmla="*/ 6 h 83"/>
                <a:gd name="T2" fmla="*/ 4 w 71"/>
                <a:gd name="T3" fmla="*/ 0 h 83"/>
                <a:gd name="T4" fmla="*/ 4 w 71"/>
                <a:gd name="T5" fmla="*/ 0 h 83"/>
                <a:gd name="T6" fmla="*/ 4 w 71"/>
                <a:gd name="T7" fmla="*/ 6 h 83"/>
                <a:gd name="T8" fmla="*/ 4 w 71"/>
                <a:gd name="T9" fmla="*/ 6 h 83"/>
                <a:gd name="T10" fmla="*/ 4 w 71"/>
                <a:gd name="T11" fmla="*/ 9 h 83"/>
                <a:gd name="T12" fmla="*/ 4 w 71"/>
                <a:gd name="T13" fmla="*/ 6 h 83"/>
                <a:gd name="T14" fmla="*/ 0 w 71"/>
                <a:gd name="T15" fmla="*/ 6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83"/>
                <a:gd name="T26" fmla="*/ 71 w 71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83">
                  <a:moveTo>
                    <a:pt x="0" y="12"/>
                  </a:moveTo>
                  <a:lnTo>
                    <a:pt x="26" y="0"/>
                  </a:lnTo>
                  <a:lnTo>
                    <a:pt x="53" y="0"/>
                  </a:lnTo>
                  <a:lnTo>
                    <a:pt x="71" y="27"/>
                  </a:lnTo>
                  <a:lnTo>
                    <a:pt x="71" y="39"/>
                  </a:lnTo>
                  <a:lnTo>
                    <a:pt x="38" y="83"/>
                  </a:lnTo>
                  <a:lnTo>
                    <a:pt x="11" y="5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9" name="Freeform 98"/>
            <p:cNvSpPr>
              <a:spLocks/>
            </p:cNvSpPr>
            <p:nvPr/>
          </p:nvSpPr>
          <p:spPr bwMode="auto">
            <a:xfrm>
              <a:off x="3523" y="2665"/>
              <a:ext cx="41" cy="56"/>
            </a:xfrm>
            <a:custGeom>
              <a:avLst/>
              <a:gdLst>
                <a:gd name="T0" fmla="*/ 0 w 46"/>
                <a:gd name="T1" fmla="*/ 9 h 59"/>
                <a:gd name="T2" fmla="*/ 4 w 46"/>
                <a:gd name="T3" fmla="*/ 9 h 59"/>
                <a:gd name="T4" fmla="*/ 4 w 46"/>
                <a:gd name="T5" fmla="*/ 13 h 59"/>
                <a:gd name="T6" fmla="*/ 4 w 46"/>
                <a:gd name="T7" fmla="*/ 9 h 59"/>
                <a:gd name="T8" fmla="*/ 4 w 46"/>
                <a:gd name="T9" fmla="*/ 0 h 59"/>
                <a:gd name="T10" fmla="*/ 0 w 46"/>
                <a:gd name="T11" fmla="*/ 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59"/>
                <a:gd name="T20" fmla="*/ 46 w 46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59">
                  <a:moveTo>
                    <a:pt x="0" y="15"/>
                  </a:moveTo>
                  <a:lnTo>
                    <a:pt x="19" y="27"/>
                  </a:lnTo>
                  <a:lnTo>
                    <a:pt x="19" y="59"/>
                  </a:lnTo>
                  <a:lnTo>
                    <a:pt x="46" y="27"/>
                  </a:lnTo>
                  <a:lnTo>
                    <a:pt x="4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0" name="Freeform 99"/>
            <p:cNvSpPr>
              <a:spLocks/>
            </p:cNvSpPr>
            <p:nvPr/>
          </p:nvSpPr>
          <p:spPr bwMode="auto">
            <a:xfrm>
              <a:off x="3325" y="3065"/>
              <a:ext cx="197" cy="222"/>
            </a:xfrm>
            <a:custGeom>
              <a:avLst/>
              <a:gdLst>
                <a:gd name="T0" fmla="*/ 3 w 226"/>
                <a:gd name="T1" fmla="*/ 0 h 238"/>
                <a:gd name="T2" fmla="*/ 3 w 226"/>
                <a:gd name="T3" fmla="*/ 0 h 238"/>
                <a:gd name="T4" fmla="*/ 3 w 226"/>
                <a:gd name="T5" fmla="*/ 7 h 238"/>
                <a:gd name="T6" fmla="*/ 3 w 226"/>
                <a:gd name="T7" fmla="*/ 0 h 238"/>
                <a:gd name="T8" fmla="*/ 3 w 226"/>
                <a:gd name="T9" fmla="*/ 7 h 238"/>
                <a:gd name="T10" fmla="*/ 3 w 226"/>
                <a:gd name="T11" fmla="*/ 14 h 238"/>
                <a:gd name="T12" fmla="*/ 0 w 226"/>
                <a:gd name="T13" fmla="*/ 16 h 238"/>
                <a:gd name="T14" fmla="*/ 0 w 226"/>
                <a:gd name="T15" fmla="*/ 25 h 238"/>
                <a:gd name="T16" fmla="*/ 3 w 226"/>
                <a:gd name="T17" fmla="*/ 27 h 238"/>
                <a:gd name="T18" fmla="*/ 3 w 226"/>
                <a:gd name="T19" fmla="*/ 31 h 238"/>
                <a:gd name="T20" fmla="*/ 3 w 226"/>
                <a:gd name="T21" fmla="*/ 32 h 238"/>
                <a:gd name="T22" fmla="*/ 3 w 226"/>
                <a:gd name="T23" fmla="*/ 31 h 238"/>
                <a:gd name="T24" fmla="*/ 3 w 226"/>
                <a:gd name="T25" fmla="*/ 27 h 238"/>
                <a:gd name="T26" fmla="*/ 3 w 226"/>
                <a:gd name="T27" fmla="*/ 27 h 238"/>
                <a:gd name="T28" fmla="*/ 3 w 226"/>
                <a:gd name="T29" fmla="*/ 27 h 238"/>
                <a:gd name="T30" fmla="*/ 3 w 226"/>
                <a:gd name="T31" fmla="*/ 19 h 238"/>
                <a:gd name="T32" fmla="*/ 4 w 226"/>
                <a:gd name="T33" fmla="*/ 16 h 238"/>
                <a:gd name="T34" fmla="*/ 3 w 226"/>
                <a:gd name="T35" fmla="*/ 14 h 238"/>
                <a:gd name="T36" fmla="*/ 3 w 226"/>
                <a:gd name="T37" fmla="*/ 8 h 238"/>
                <a:gd name="T38" fmla="*/ 3 w 226"/>
                <a:gd name="T39" fmla="*/ 7 h 238"/>
                <a:gd name="T40" fmla="*/ 3 w 226"/>
                <a:gd name="T41" fmla="*/ 0 h 2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238"/>
                <a:gd name="T65" fmla="*/ 226 w 226"/>
                <a:gd name="T66" fmla="*/ 238 h 2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238">
                  <a:moveTo>
                    <a:pt x="126" y="0"/>
                  </a:moveTo>
                  <a:lnTo>
                    <a:pt x="98" y="0"/>
                  </a:lnTo>
                  <a:lnTo>
                    <a:pt x="86" y="16"/>
                  </a:lnTo>
                  <a:lnTo>
                    <a:pt x="86" y="0"/>
                  </a:lnTo>
                  <a:lnTo>
                    <a:pt x="27" y="16"/>
                  </a:lnTo>
                  <a:lnTo>
                    <a:pt x="27" y="98"/>
                  </a:lnTo>
                  <a:lnTo>
                    <a:pt x="0" y="113"/>
                  </a:lnTo>
                  <a:lnTo>
                    <a:pt x="0" y="186"/>
                  </a:lnTo>
                  <a:lnTo>
                    <a:pt x="27" y="198"/>
                  </a:lnTo>
                  <a:lnTo>
                    <a:pt x="15" y="225"/>
                  </a:lnTo>
                  <a:lnTo>
                    <a:pt x="27" y="238"/>
                  </a:lnTo>
                  <a:lnTo>
                    <a:pt x="54" y="225"/>
                  </a:lnTo>
                  <a:lnTo>
                    <a:pt x="86" y="198"/>
                  </a:lnTo>
                  <a:lnTo>
                    <a:pt x="115" y="198"/>
                  </a:lnTo>
                  <a:lnTo>
                    <a:pt x="126" y="198"/>
                  </a:lnTo>
                  <a:lnTo>
                    <a:pt x="186" y="142"/>
                  </a:lnTo>
                  <a:lnTo>
                    <a:pt x="226" y="113"/>
                  </a:lnTo>
                  <a:lnTo>
                    <a:pt x="198" y="98"/>
                  </a:lnTo>
                  <a:lnTo>
                    <a:pt x="186" y="67"/>
                  </a:lnTo>
                  <a:lnTo>
                    <a:pt x="157" y="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1" name="Freeform 100"/>
            <p:cNvSpPr>
              <a:spLocks/>
            </p:cNvSpPr>
            <p:nvPr/>
          </p:nvSpPr>
          <p:spPr bwMode="auto">
            <a:xfrm>
              <a:off x="5998" y="1030"/>
              <a:ext cx="63" cy="43"/>
            </a:xfrm>
            <a:custGeom>
              <a:avLst/>
              <a:gdLst>
                <a:gd name="T0" fmla="*/ 0 w 71"/>
                <a:gd name="T1" fmla="*/ 0 h 46"/>
                <a:gd name="T2" fmla="*/ 4 w 71"/>
                <a:gd name="T3" fmla="*/ 7 h 46"/>
                <a:gd name="T4" fmla="*/ 4 w 71"/>
                <a:gd name="T5" fmla="*/ 7 h 46"/>
                <a:gd name="T6" fmla="*/ 4 w 71"/>
                <a:gd name="T7" fmla="*/ 7 h 46"/>
                <a:gd name="T8" fmla="*/ 0 w 71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46"/>
                <a:gd name="T17" fmla="*/ 71 w 71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46">
                  <a:moveTo>
                    <a:pt x="0" y="0"/>
                  </a:moveTo>
                  <a:lnTo>
                    <a:pt x="71" y="46"/>
                  </a:lnTo>
                  <a:lnTo>
                    <a:pt x="58" y="46"/>
                  </a:lnTo>
                  <a:lnTo>
                    <a:pt x="12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2" name="Freeform 101"/>
            <p:cNvSpPr>
              <a:spLocks/>
            </p:cNvSpPr>
            <p:nvPr/>
          </p:nvSpPr>
          <p:spPr bwMode="auto">
            <a:xfrm>
              <a:off x="4574" y="2364"/>
              <a:ext cx="49" cy="94"/>
            </a:xfrm>
            <a:custGeom>
              <a:avLst/>
              <a:gdLst>
                <a:gd name="T0" fmla="*/ 0 w 56"/>
                <a:gd name="T1" fmla="*/ 9 h 100"/>
                <a:gd name="T2" fmla="*/ 4 w 56"/>
                <a:gd name="T3" fmla="*/ 8 h 100"/>
                <a:gd name="T4" fmla="*/ 4 w 56"/>
                <a:gd name="T5" fmla="*/ 0 h 100"/>
                <a:gd name="T6" fmla="*/ 4 w 56"/>
                <a:gd name="T7" fmla="*/ 8 h 100"/>
                <a:gd name="T8" fmla="*/ 4 w 56"/>
                <a:gd name="T9" fmla="*/ 9 h 100"/>
                <a:gd name="T10" fmla="*/ 4 w 56"/>
                <a:gd name="T11" fmla="*/ 18 h 100"/>
                <a:gd name="T12" fmla="*/ 4 w 56"/>
                <a:gd name="T13" fmla="*/ 18 h 100"/>
                <a:gd name="T14" fmla="*/ 4 w 56"/>
                <a:gd name="T15" fmla="*/ 18 h 100"/>
                <a:gd name="T16" fmla="*/ 0 w 56"/>
                <a:gd name="T17" fmla="*/ 9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100"/>
                <a:gd name="T29" fmla="*/ 56 w 56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100">
                  <a:moveTo>
                    <a:pt x="0" y="56"/>
                  </a:moveTo>
                  <a:lnTo>
                    <a:pt x="12" y="12"/>
                  </a:lnTo>
                  <a:lnTo>
                    <a:pt x="12" y="0"/>
                  </a:lnTo>
                  <a:lnTo>
                    <a:pt x="27" y="12"/>
                  </a:lnTo>
                  <a:lnTo>
                    <a:pt x="56" y="56"/>
                  </a:lnTo>
                  <a:lnTo>
                    <a:pt x="56" y="100"/>
                  </a:lnTo>
                  <a:lnTo>
                    <a:pt x="38" y="100"/>
                  </a:lnTo>
                  <a:lnTo>
                    <a:pt x="12" y="10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3" name="Freeform 102"/>
            <p:cNvSpPr>
              <a:spLocks/>
            </p:cNvSpPr>
            <p:nvPr/>
          </p:nvSpPr>
          <p:spPr bwMode="auto">
            <a:xfrm>
              <a:off x="5148" y="2108"/>
              <a:ext cx="49" cy="43"/>
            </a:xfrm>
            <a:custGeom>
              <a:avLst/>
              <a:gdLst>
                <a:gd name="T0" fmla="*/ 0 w 55"/>
                <a:gd name="T1" fmla="*/ 7 h 46"/>
                <a:gd name="T2" fmla="*/ 4 w 55"/>
                <a:gd name="T3" fmla="*/ 0 h 46"/>
                <a:gd name="T4" fmla="*/ 4 w 55"/>
                <a:gd name="T5" fmla="*/ 0 h 46"/>
                <a:gd name="T6" fmla="*/ 4 w 55"/>
                <a:gd name="T7" fmla="*/ 7 h 46"/>
                <a:gd name="T8" fmla="*/ 4 w 55"/>
                <a:gd name="T9" fmla="*/ 7 h 46"/>
                <a:gd name="T10" fmla="*/ 4 w 55"/>
                <a:gd name="T11" fmla="*/ 7 h 46"/>
                <a:gd name="T12" fmla="*/ 0 w 55"/>
                <a:gd name="T13" fmla="*/ 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46"/>
                <a:gd name="T23" fmla="*/ 55 w 55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46">
                  <a:moveTo>
                    <a:pt x="0" y="13"/>
                  </a:moveTo>
                  <a:lnTo>
                    <a:pt x="30" y="0"/>
                  </a:lnTo>
                  <a:lnTo>
                    <a:pt x="55" y="0"/>
                  </a:lnTo>
                  <a:lnTo>
                    <a:pt x="55" y="30"/>
                  </a:lnTo>
                  <a:lnTo>
                    <a:pt x="30" y="46"/>
                  </a:lnTo>
                  <a:lnTo>
                    <a:pt x="11" y="4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4" name="Freeform 103"/>
            <p:cNvSpPr>
              <a:spLocks/>
            </p:cNvSpPr>
            <p:nvPr/>
          </p:nvSpPr>
          <p:spPr bwMode="auto">
            <a:xfrm>
              <a:off x="5500" y="1763"/>
              <a:ext cx="45" cy="69"/>
            </a:xfrm>
            <a:custGeom>
              <a:avLst/>
              <a:gdLst>
                <a:gd name="T0" fmla="*/ 0 w 52"/>
                <a:gd name="T1" fmla="*/ 6 h 75"/>
                <a:gd name="T2" fmla="*/ 3 w 52"/>
                <a:gd name="T3" fmla="*/ 0 h 75"/>
                <a:gd name="T4" fmla="*/ 3 w 52"/>
                <a:gd name="T5" fmla="*/ 0 h 75"/>
                <a:gd name="T6" fmla="*/ 3 w 52"/>
                <a:gd name="T7" fmla="*/ 6 h 75"/>
                <a:gd name="T8" fmla="*/ 3 w 52"/>
                <a:gd name="T9" fmla="*/ 6 h 75"/>
                <a:gd name="T10" fmla="*/ 3 w 52"/>
                <a:gd name="T11" fmla="*/ 6 h 75"/>
                <a:gd name="T12" fmla="*/ 3 w 52"/>
                <a:gd name="T13" fmla="*/ 6 h 75"/>
                <a:gd name="T14" fmla="*/ 3 w 52"/>
                <a:gd name="T15" fmla="*/ 6 h 75"/>
                <a:gd name="T16" fmla="*/ 3 w 52"/>
                <a:gd name="T17" fmla="*/ 6 h 75"/>
                <a:gd name="T18" fmla="*/ 3 w 52"/>
                <a:gd name="T19" fmla="*/ 6 h 75"/>
                <a:gd name="T20" fmla="*/ 0 w 52"/>
                <a:gd name="T21" fmla="*/ 6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75"/>
                <a:gd name="T35" fmla="*/ 52 w 52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75">
                  <a:moveTo>
                    <a:pt x="0" y="15"/>
                  </a:moveTo>
                  <a:lnTo>
                    <a:pt x="11" y="0"/>
                  </a:lnTo>
                  <a:lnTo>
                    <a:pt x="38" y="0"/>
                  </a:lnTo>
                  <a:lnTo>
                    <a:pt x="52" y="27"/>
                  </a:lnTo>
                  <a:lnTo>
                    <a:pt x="52" y="54"/>
                  </a:lnTo>
                  <a:lnTo>
                    <a:pt x="38" y="75"/>
                  </a:lnTo>
                  <a:lnTo>
                    <a:pt x="27" y="75"/>
                  </a:lnTo>
                  <a:lnTo>
                    <a:pt x="27" y="27"/>
                  </a:lnTo>
                  <a:lnTo>
                    <a:pt x="11" y="15"/>
                  </a:lnTo>
                  <a:lnTo>
                    <a:pt x="11" y="2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5" name="Freeform 104"/>
            <p:cNvSpPr>
              <a:spLocks/>
            </p:cNvSpPr>
            <p:nvPr/>
          </p:nvSpPr>
          <p:spPr bwMode="auto">
            <a:xfrm>
              <a:off x="5547" y="1750"/>
              <a:ext cx="52" cy="43"/>
            </a:xfrm>
            <a:custGeom>
              <a:avLst/>
              <a:gdLst>
                <a:gd name="T0" fmla="*/ 0 w 59"/>
                <a:gd name="T1" fmla="*/ 7 h 46"/>
                <a:gd name="T2" fmla="*/ 4 w 59"/>
                <a:gd name="T3" fmla="*/ 0 h 46"/>
                <a:gd name="T4" fmla="*/ 4 w 59"/>
                <a:gd name="T5" fmla="*/ 7 h 46"/>
                <a:gd name="T6" fmla="*/ 4 w 59"/>
                <a:gd name="T7" fmla="*/ 0 h 46"/>
                <a:gd name="T8" fmla="*/ 4 w 59"/>
                <a:gd name="T9" fmla="*/ 0 h 46"/>
                <a:gd name="T10" fmla="*/ 4 w 59"/>
                <a:gd name="T11" fmla="*/ 7 h 46"/>
                <a:gd name="T12" fmla="*/ 4 w 59"/>
                <a:gd name="T13" fmla="*/ 7 h 46"/>
                <a:gd name="T14" fmla="*/ 4 w 59"/>
                <a:gd name="T15" fmla="*/ 7 h 46"/>
                <a:gd name="T16" fmla="*/ 4 w 59"/>
                <a:gd name="T17" fmla="*/ 7 h 46"/>
                <a:gd name="T18" fmla="*/ 4 w 59"/>
                <a:gd name="T19" fmla="*/ 7 h 46"/>
                <a:gd name="T20" fmla="*/ 0 w 59"/>
                <a:gd name="T21" fmla="*/ 7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46"/>
                <a:gd name="T35" fmla="*/ 59 w 59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46">
                  <a:moveTo>
                    <a:pt x="0" y="30"/>
                  </a:moveTo>
                  <a:lnTo>
                    <a:pt x="15" y="0"/>
                  </a:lnTo>
                  <a:lnTo>
                    <a:pt x="30" y="1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59" y="13"/>
                  </a:lnTo>
                  <a:lnTo>
                    <a:pt x="46" y="30"/>
                  </a:lnTo>
                  <a:lnTo>
                    <a:pt x="30" y="13"/>
                  </a:lnTo>
                  <a:lnTo>
                    <a:pt x="30" y="30"/>
                  </a:lnTo>
                  <a:lnTo>
                    <a:pt x="30" y="4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6" name="Freeform 105"/>
            <p:cNvSpPr>
              <a:spLocks/>
            </p:cNvSpPr>
            <p:nvPr/>
          </p:nvSpPr>
          <p:spPr bwMode="auto">
            <a:xfrm>
              <a:off x="5512" y="1563"/>
              <a:ext cx="186" cy="213"/>
            </a:xfrm>
            <a:custGeom>
              <a:avLst/>
              <a:gdLst>
                <a:gd name="T0" fmla="*/ 0 w 215"/>
                <a:gd name="T1" fmla="*/ 36 h 226"/>
                <a:gd name="T2" fmla="*/ 3 w 215"/>
                <a:gd name="T3" fmla="*/ 30 h 226"/>
                <a:gd name="T4" fmla="*/ 3 w 215"/>
                <a:gd name="T5" fmla="*/ 27 h 226"/>
                <a:gd name="T6" fmla="*/ 3 w 215"/>
                <a:gd name="T7" fmla="*/ 30 h 226"/>
                <a:gd name="T8" fmla="*/ 3 w 215"/>
                <a:gd name="T9" fmla="*/ 27 h 226"/>
                <a:gd name="T10" fmla="*/ 3 w 215"/>
                <a:gd name="T11" fmla="*/ 21 h 226"/>
                <a:gd name="T12" fmla="*/ 3 w 215"/>
                <a:gd name="T13" fmla="*/ 21 h 226"/>
                <a:gd name="T14" fmla="*/ 3 w 215"/>
                <a:gd name="T15" fmla="*/ 23 h 226"/>
                <a:gd name="T16" fmla="*/ 3 w 215"/>
                <a:gd name="T17" fmla="*/ 21 h 226"/>
                <a:gd name="T18" fmla="*/ 3 w 215"/>
                <a:gd name="T19" fmla="*/ 12 h 226"/>
                <a:gd name="T20" fmla="*/ 3 w 215"/>
                <a:gd name="T21" fmla="*/ 8 h 226"/>
                <a:gd name="T22" fmla="*/ 3 w 215"/>
                <a:gd name="T23" fmla="*/ 8 h 226"/>
                <a:gd name="T24" fmla="*/ 3 w 215"/>
                <a:gd name="T25" fmla="*/ 0 h 226"/>
                <a:gd name="T26" fmla="*/ 3 w 215"/>
                <a:gd name="T27" fmla="*/ 8 h 226"/>
                <a:gd name="T28" fmla="*/ 3 w 215"/>
                <a:gd name="T29" fmla="*/ 12 h 226"/>
                <a:gd name="T30" fmla="*/ 3 w 215"/>
                <a:gd name="T31" fmla="*/ 16 h 226"/>
                <a:gd name="T32" fmla="*/ 3 w 215"/>
                <a:gd name="T33" fmla="*/ 16 h 226"/>
                <a:gd name="T34" fmla="*/ 3 w 215"/>
                <a:gd name="T35" fmla="*/ 19 h 226"/>
                <a:gd name="T36" fmla="*/ 3 w 215"/>
                <a:gd name="T37" fmla="*/ 27 h 226"/>
                <a:gd name="T38" fmla="*/ 3 w 215"/>
                <a:gd name="T39" fmla="*/ 30 h 226"/>
                <a:gd name="T40" fmla="*/ 3 w 215"/>
                <a:gd name="T41" fmla="*/ 34 h 226"/>
                <a:gd name="T42" fmla="*/ 3 w 215"/>
                <a:gd name="T43" fmla="*/ 30 h 226"/>
                <a:gd name="T44" fmla="*/ 3 w 215"/>
                <a:gd name="T45" fmla="*/ 34 h 226"/>
                <a:gd name="T46" fmla="*/ 3 w 215"/>
                <a:gd name="T47" fmla="*/ 30 h 226"/>
                <a:gd name="T48" fmla="*/ 3 w 215"/>
                <a:gd name="T49" fmla="*/ 34 h 226"/>
                <a:gd name="T50" fmla="*/ 3 w 215"/>
                <a:gd name="T51" fmla="*/ 34 h 226"/>
                <a:gd name="T52" fmla="*/ 3 w 215"/>
                <a:gd name="T53" fmla="*/ 34 h 226"/>
                <a:gd name="T54" fmla="*/ 3 w 215"/>
                <a:gd name="T55" fmla="*/ 36 h 226"/>
                <a:gd name="T56" fmla="*/ 3 w 215"/>
                <a:gd name="T57" fmla="*/ 40 h 226"/>
                <a:gd name="T58" fmla="*/ 3 w 215"/>
                <a:gd name="T59" fmla="*/ 38 h 226"/>
                <a:gd name="T60" fmla="*/ 3 w 215"/>
                <a:gd name="T61" fmla="*/ 34 h 226"/>
                <a:gd name="T62" fmla="*/ 3 w 215"/>
                <a:gd name="T63" fmla="*/ 34 h 226"/>
                <a:gd name="T64" fmla="*/ 3 w 215"/>
                <a:gd name="T65" fmla="*/ 36 h 226"/>
                <a:gd name="T66" fmla="*/ 3 w 215"/>
                <a:gd name="T67" fmla="*/ 38 h 226"/>
                <a:gd name="T68" fmla="*/ 3 w 215"/>
                <a:gd name="T69" fmla="*/ 38 h 226"/>
                <a:gd name="T70" fmla="*/ 0 w 215"/>
                <a:gd name="T71" fmla="*/ 36 h 2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5"/>
                <a:gd name="T109" fmla="*/ 0 h 226"/>
                <a:gd name="T110" fmla="*/ 215 w 215"/>
                <a:gd name="T111" fmla="*/ 226 h 2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5" h="226">
                  <a:moveTo>
                    <a:pt x="0" y="198"/>
                  </a:moveTo>
                  <a:lnTo>
                    <a:pt x="27" y="165"/>
                  </a:lnTo>
                  <a:lnTo>
                    <a:pt x="87" y="153"/>
                  </a:lnTo>
                  <a:lnTo>
                    <a:pt x="98" y="165"/>
                  </a:lnTo>
                  <a:lnTo>
                    <a:pt x="98" y="153"/>
                  </a:lnTo>
                  <a:lnTo>
                    <a:pt x="98" y="115"/>
                  </a:lnTo>
                  <a:lnTo>
                    <a:pt x="115" y="115"/>
                  </a:lnTo>
                  <a:lnTo>
                    <a:pt x="115" y="127"/>
                  </a:lnTo>
                  <a:lnTo>
                    <a:pt x="138" y="115"/>
                  </a:lnTo>
                  <a:lnTo>
                    <a:pt x="138" y="67"/>
                  </a:lnTo>
                  <a:lnTo>
                    <a:pt x="127" y="15"/>
                  </a:lnTo>
                  <a:lnTo>
                    <a:pt x="138" y="15"/>
                  </a:lnTo>
                  <a:lnTo>
                    <a:pt x="127" y="0"/>
                  </a:lnTo>
                  <a:lnTo>
                    <a:pt x="138" y="15"/>
                  </a:lnTo>
                  <a:lnTo>
                    <a:pt x="187" y="67"/>
                  </a:lnTo>
                  <a:lnTo>
                    <a:pt x="198" y="82"/>
                  </a:lnTo>
                  <a:lnTo>
                    <a:pt x="187" y="82"/>
                  </a:lnTo>
                  <a:lnTo>
                    <a:pt x="187" y="98"/>
                  </a:lnTo>
                  <a:lnTo>
                    <a:pt x="215" y="153"/>
                  </a:lnTo>
                  <a:lnTo>
                    <a:pt x="215" y="165"/>
                  </a:lnTo>
                  <a:lnTo>
                    <a:pt x="198" y="186"/>
                  </a:lnTo>
                  <a:lnTo>
                    <a:pt x="187" y="165"/>
                  </a:lnTo>
                  <a:lnTo>
                    <a:pt x="187" y="186"/>
                  </a:lnTo>
                  <a:lnTo>
                    <a:pt x="171" y="165"/>
                  </a:lnTo>
                  <a:lnTo>
                    <a:pt x="158" y="186"/>
                  </a:lnTo>
                  <a:lnTo>
                    <a:pt x="138" y="186"/>
                  </a:lnTo>
                  <a:lnTo>
                    <a:pt x="127" y="186"/>
                  </a:lnTo>
                  <a:lnTo>
                    <a:pt x="138" y="198"/>
                  </a:lnTo>
                  <a:lnTo>
                    <a:pt x="127" y="226"/>
                  </a:lnTo>
                  <a:lnTo>
                    <a:pt x="98" y="209"/>
                  </a:lnTo>
                  <a:lnTo>
                    <a:pt x="98" y="186"/>
                  </a:lnTo>
                  <a:lnTo>
                    <a:pt x="87" y="186"/>
                  </a:lnTo>
                  <a:lnTo>
                    <a:pt x="39" y="198"/>
                  </a:lnTo>
                  <a:lnTo>
                    <a:pt x="27" y="209"/>
                  </a:lnTo>
                  <a:lnTo>
                    <a:pt x="16" y="209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7" name="Freeform 106"/>
            <p:cNvSpPr>
              <a:spLocks/>
            </p:cNvSpPr>
            <p:nvPr/>
          </p:nvSpPr>
          <p:spPr bwMode="auto">
            <a:xfrm>
              <a:off x="5587" y="1467"/>
              <a:ext cx="110" cy="111"/>
            </a:xfrm>
            <a:custGeom>
              <a:avLst/>
              <a:gdLst>
                <a:gd name="T0" fmla="*/ 3 w 126"/>
                <a:gd name="T1" fmla="*/ 9 h 119"/>
                <a:gd name="T2" fmla="*/ 3 w 126"/>
                <a:gd name="T3" fmla="*/ 7 h 119"/>
                <a:gd name="T4" fmla="*/ 3 w 126"/>
                <a:gd name="T5" fmla="*/ 7 h 119"/>
                <a:gd name="T6" fmla="*/ 3 w 126"/>
                <a:gd name="T7" fmla="*/ 7 h 119"/>
                <a:gd name="T8" fmla="*/ 0 w 126"/>
                <a:gd name="T9" fmla="*/ 0 h 119"/>
                <a:gd name="T10" fmla="*/ 3 w 126"/>
                <a:gd name="T11" fmla="*/ 7 h 119"/>
                <a:gd name="T12" fmla="*/ 3 w 126"/>
                <a:gd name="T13" fmla="*/ 7 h 119"/>
                <a:gd name="T14" fmla="*/ 3 w 126"/>
                <a:gd name="T15" fmla="*/ 7 h 119"/>
                <a:gd name="T16" fmla="*/ 3 w 126"/>
                <a:gd name="T17" fmla="*/ 7 h 119"/>
                <a:gd name="T18" fmla="*/ 3 w 126"/>
                <a:gd name="T19" fmla="*/ 7 h 119"/>
                <a:gd name="T20" fmla="*/ 3 w 126"/>
                <a:gd name="T21" fmla="*/ 7 h 119"/>
                <a:gd name="T22" fmla="*/ 3 w 126"/>
                <a:gd name="T23" fmla="*/ 9 h 119"/>
                <a:gd name="T24" fmla="*/ 3 w 126"/>
                <a:gd name="T25" fmla="*/ 9 h 119"/>
                <a:gd name="T26" fmla="*/ 3 w 126"/>
                <a:gd name="T27" fmla="*/ 12 h 119"/>
                <a:gd name="T28" fmla="*/ 3 w 126"/>
                <a:gd name="T29" fmla="*/ 9 h 119"/>
                <a:gd name="T30" fmla="*/ 3 w 126"/>
                <a:gd name="T31" fmla="*/ 12 h 119"/>
                <a:gd name="T32" fmla="*/ 3 w 126"/>
                <a:gd name="T33" fmla="*/ 9 h 119"/>
                <a:gd name="T34" fmla="*/ 3 w 126"/>
                <a:gd name="T35" fmla="*/ 14 h 119"/>
                <a:gd name="T36" fmla="*/ 3 w 126"/>
                <a:gd name="T37" fmla="*/ 17 h 119"/>
                <a:gd name="T38" fmla="*/ 3 w 126"/>
                <a:gd name="T39" fmla="*/ 9 h 1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6"/>
                <a:gd name="T61" fmla="*/ 0 h 119"/>
                <a:gd name="T62" fmla="*/ 126 w 126"/>
                <a:gd name="T63" fmla="*/ 119 h 1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6" h="119">
                  <a:moveTo>
                    <a:pt x="11" y="71"/>
                  </a:moveTo>
                  <a:lnTo>
                    <a:pt x="11" y="60"/>
                  </a:lnTo>
                  <a:lnTo>
                    <a:pt x="27" y="60"/>
                  </a:lnTo>
                  <a:lnTo>
                    <a:pt x="11" y="19"/>
                  </a:lnTo>
                  <a:lnTo>
                    <a:pt x="0" y="0"/>
                  </a:lnTo>
                  <a:lnTo>
                    <a:pt x="71" y="31"/>
                  </a:lnTo>
                  <a:lnTo>
                    <a:pt x="82" y="46"/>
                  </a:lnTo>
                  <a:lnTo>
                    <a:pt x="98" y="31"/>
                  </a:lnTo>
                  <a:lnTo>
                    <a:pt x="98" y="46"/>
                  </a:lnTo>
                  <a:lnTo>
                    <a:pt x="109" y="60"/>
                  </a:lnTo>
                  <a:lnTo>
                    <a:pt x="126" y="60"/>
                  </a:lnTo>
                  <a:lnTo>
                    <a:pt x="109" y="71"/>
                  </a:lnTo>
                  <a:lnTo>
                    <a:pt x="98" y="71"/>
                  </a:lnTo>
                  <a:lnTo>
                    <a:pt x="82" y="87"/>
                  </a:lnTo>
                  <a:lnTo>
                    <a:pt x="50" y="71"/>
                  </a:lnTo>
                  <a:lnTo>
                    <a:pt x="38" y="87"/>
                  </a:lnTo>
                  <a:lnTo>
                    <a:pt x="27" y="71"/>
                  </a:lnTo>
                  <a:lnTo>
                    <a:pt x="38" y="102"/>
                  </a:lnTo>
                  <a:lnTo>
                    <a:pt x="27" y="119"/>
                  </a:lnTo>
                  <a:lnTo>
                    <a:pt x="11" y="71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8" name="Freeform 107"/>
            <p:cNvSpPr>
              <a:spLocks/>
            </p:cNvSpPr>
            <p:nvPr/>
          </p:nvSpPr>
          <p:spPr bwMode="auto">
            <a:xfrm>
              <a:off x="5634" y="873"/>
              <a:ext cx="51" cy="43"/>
            </a:xfrm>
            <a:custGeom>
              <a:avLst/>
              <a:gdLst>
                <a:gd name="T0" fmla="*/ 3 w 60"/>
                <a:gd name="T1" fmla="*/ 7 h 46"/>
                <a:gd name="T2" fmla="*/ 0 w 60"/>
                <a:gd name="T3" fmla="*/ 0 h 46"/>
                <a:gd name="T4" fmla="*/ 3 w 60"/>
                <a:gd name="T5" fmla="*/ 0 h 46"/>
                <a:gd name="T6" fmla="*/ 3 w 60"/>
                <a:gd name="T7" fmla="*/ 7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46"/>
                <a:gd name="T14" fmla="*/ 60 w 6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46">
                  <a:moveTo>
                    <a:pt x="20" y="4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20" y="4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9" name="Freeform 108"/>
            <p:cNvSpPr>
              <a:spLocks/>
            </p:cNvSpPr>
            <p:nvPr/>
          </p:nvSpPr>
          <p:spPr bwMode="auto">
            <a:xfrm>
              <a:off x="5010" y="817"/>
              <a:ext cx="51" cy="43"/>
            </a:xfrm>
            <a:custGeom>
              <a:avLst/>
              <a:gdLst>
                <a:gd name="T0" fmla="*/ 0 w 60"/>
                <a:gd name="T1" fmla="*/ 7 h 46"/>
                <a:gd name="T2" fmla="*/ 0 w 60"/>
                <a:gd name="T3" fmla="*/ 0 h 46"/>
                <a:gd name="T4" fmla="*/ 3 w 60"/>
                <a:gd name="T5" fmla="*/ 0 h 46"/>
                <a:gd name="T6" fmla="*/ 3 w 60"/>
                <a:gd name="T7" fmla="*/ 7 h 46"/>
                <a:gd name="T8" fmla="*/ 0 w 60"/>
                <a:gd name="T9" fmla="*/ 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6"/>
                <a:gd name="T17" fmla="*/ 60 w 60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6">
                  <a:moveTo>
                    <a:pt x="0" y="46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6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0" name="Freeform 109"/>
            <p:cNvSpPr>
              <a:spLocks/>
            </p:cNvSpPr>
            <p:nvPr/>
          </p:nvSpPr>
          <p:spPr bwMode="auto">
            <a:xfrm>
              <a:off x="5038" y="795"/>
              <a:ext cx="75" cy="44"/>
            </a:xfrm>
            <a:custGeom>
              <a:avLst/>
              <a:gdLst>
                <a:gd name="T0" fmla="*/ 0 w 86"/>
                <a:gd name="T1" fmla="*/ 0 h 46"/>
                <a:gd name="T2" fmla="*/ 3 w 86"/>
                <a:gd name="T3" fmla="*/ 0 h 46"/>
                <a:gd name="T4" fmla="*/ 3 w 86"/>
                <a:gd name="T5" fmla="*/ 11 h 46"/>
                <a:gd name="T6" fmla="*/ 0 w 86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46"/>
                <a:gd name="T14" fmla="*/ 86 w 86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46">
                  <a:moveTo>
                    <a:pt x="0" y="0"/>
                  </a:moveTo>
                  <a:lnTo>
                    <a:pt x="86" y="0"/>
                  </a:lnTo>
                  <a:lnTo>
                    <a:pt x="86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1" name="Freeform 110"/>
            <p:cNvSpPr>
              <a:spLocks/>
            </p:cNvSpPr>
            <p:nvPr/>
          </p:nvSpPr>
          <p:spPr bwMode="auto">
            <a:xfrm>
              <a:off x="4898" y="780"/>
              <a:ext cx="128" cy="43"/>
            </a:xfrm>
            <a:custGeom>
              <a:avLst/>
              <a:gdLst>
                <a:gd name="T0" fmla="*/ 4 w 145"/>
                <a:gd name="T1" fmla="*/ 7 h 46"/>
                <a:gd name="T2" fmla="*/ 0 w 145"/>
                <a:gd name="T3" fmla="*/ 0 h 46"/>
                <a:gd name="T4" fmla="*/ 4 w 145"/>
                <a:gd name="T5" fmla="*/ 0 h 46"/>
                <a:gd name="T6" fmla="*/ 4 w 145"/>
                <a:gd name="T7" fmla="*/ 0 h 46"/>
                <a:gd name="T8" fmla="*/ 4 w 145"/>
                <a:gd name="T9" fmla="*/ 7 h 46"/>
                <a:gd name="T10" fmla="*/ 4 w 145"/>
                <a:gd name="T11" fmla="*/ 7 h 46"/>
                <a:gd name="T12" fmla="*/ 4 w 145"/>
                <a:gd name="T13" fmla="*/ 7 h 46"/>
                <a:gd name="T14" fmla="*/ 4 w 145"/>
                <a:gd name="T15" fmla="*/ 7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46"/>
                <a:gd name="T26" fmla="*/ 145 w 145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46">
                  <a:moveTo>
                    <a:pt x="15" y="2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145" y="25"/>
                  </a:lnTo>
                  <a:lnTo>
                    <a:pt x="124" y="46"/>
                  </a:lnTo>
                  <a:lnTo>
                    <a:pt x="69" y="46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2" name="Freeform 111"/>
            <p:cNvSpPr>
              <a:spLocks/>
            </p:cNvSpPr>
            <p:nvPr/>
          </p:nvSpPr>
          <p:spPr bwMode="auto">
            <a:xfrm>
              <a:off x="4338" y="712"/>
              <a:ext cx="62" cy="43"/>
            </a:xfrm>
            <a:custGeom>
              <a:avLst/>
              <a:gdLst>
                <a:gd name="T0" fmla="*/ 0 w 71"/>
                <a:gd name="T1" fmla="*/ 7 h 46"/>
                <a:gd name="T2" fmla="*/ 0 w 71"/>
                <a:gd name="T3" fmla="*/ 0 h 46"/>
                <a:gd name="T4" fmla="*/ 3 w 71"/>
                <a:gd name="T5" fmla="*/ 0 h 46"/>
                <a:gd name="T6" fmla="*/ 3 w 71"/>
                <a:gd name="T7" fmla="*/ 7 h 46"/>
                <a:gd name="T8" fmla="*/ 3 w 71"/>
                <a:gd name="T9" fmla="*/ 7 h 46"/>
                <a:gd name="T10" fmla="*/ 0 w 71"/>
                <a:gd name="T11" fmla="*/ 7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46"/>
                <a:gd name="T20" fmla="*/ 71 w 71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46">
                  <a:moveTo>
                    <a:pt x="0" y="4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54" y="25"/>
                  </a:lnTo>
                  <a:lnTo>
                    <a:pt x="71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3" name="Freeform 112"/>
            <p:cNvSpPr>
              <a:spLocks/>
            </p:cNvSpPr>
            <p:nvPr/>
          </p:nvSpPr>
          <p:spPr bwMode="auto">
            <a:xfrm>
              <a:off x="4186" y="683"/>
              <a:ext cx="137" cy="42"/>
            </a:xfrm>
            <a:custGeom>
              <a:avLst/>
              <a:gdLst>
                <a:gd name="T0" fmla="*/ 0 w 155"/>
                <a:gd name="T1" fmla="*/ 5 h 46"/>
                <a:gd name="T2" fmla="*/ 4 w 155"/>
                <a:gd name="T3" fmla="*/ 5 h 46"/>
                <a:gd name="T4" fmla="*/ 4 w 155"/>
                <a:gd name="T5" fmla="*/ 0 h 46"/>
                <a:gd name="T6" fmla="*/ 4 w 155"/>
                <a:gd name="T7" fmla="*/ 0 h 46"/>
                <a:gd name="T8" fmla="*/ 4 w 155"/>
                <a:gd name="T9" fmla="*/ 5 h 46"/>
                <a:gd name="T10" fmla="*/ 4 w 155"/>
                <a:gd name="T11" fmla="*/ 5 h 46"/>
                <a:gd name="T12" fmla="*/ 4 w 155"/>
                <a:gd name="T13" fmla="*/ 5 h 46"/>
                <a:gd name="T14" fmla="*/ 0 w 155"/>
                <a:gd name="T15" fmla="*/ 5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46"/>
                <a:gd name="T26" fmla="*/ 155 w 155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46">
                  <a:moveTo>
                    <a:pt x="0" y="19"/>
                  </a:moveTo>
                  <a:lnTo>
                    <a:pt x="11" y="19"/>
                  </a:lnTo>
                  <a:lnTo>
                    <a:pt x="11" y="0"/>
                  </a:lnTo>
                  <a:lnTo>
                    <a:pt x="38" y="0"/>
                  </a:lnTo>
                  <a:lnTo>
                    <a:pt x="138" y="31"/>
                  </a:lnTo>
                  <a:lnTo>
                    <a:pt x="155" y="46"/>
                  </a:lnTo>
                  <a:lnTo>
                    <a:pt x="71" y="4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4" name="Freeform 113"/>
            <p:cNvSpPr>
              <a:spLocks/>
            </p:cNvSpPr>
            <p:nvPr/>
          </p:nvSpPr>
          <p:spPr bwMode="auto">
            <a:xfrm>
              <a:off x="3736" y="765"/>
              <a:ext cx="213" cy="121"/>
            </a:xfrm>
            <a:custGeom>
              <a:avLst/>
              <a:gdLst>
                <a:gd name="T0" fmla="*/ 3 w 246"/>
                <a:gd name="T1" fmla="*/ 12 h 131"/>
                <a:gd name="T2" fmla="*/ 0 w 246"/>
                <a:gd name="T3" fmla="*/ 10 h 131"/>
                <a:gd name="T4" fmla="*/ 3 w 246"/>
                <a:gd name="T5" fmla="*/ 8 h 131"/>
                <a:gd name="T6" fmla="*/ 3 w 246"/>
                <a:gd name="T7" fmla="*/ 8 h 131"/>
                <a:gd name="T8" fmla="*/ 3 w 246"/>
                <a:gd name="T9" fmla="*/ 6 h 131"/>
                <a:gd name="T10" fmla="*/ 3 w 246"/>
                <a:gd name="T11" fmla="*/ 6 h 131"/>
                <a:gd name="T12" fmla="*/ 3 w 246"/>
                <a:gd name="T13" fmla="*/ 6 h 131"/>
                <a:gd name="T14" fmla="*/ 3 w 246"/>
                <a:gd name="T15" fmla="*/ 6 h 131"/>
                <a:gd name="T16" fmla="*/ 3 w 246"/>
                <a:gd name="T17" fmla="*/ 6 h 131"/>
                <a:gd name="T18" fmla="*/ 3 w 246"/>
                <a:gd name="T19" fmla="*/ 0 h 131"/>
                <a:gd name="T20" fmla="*/ 3 w 246"/>
                <a:gd name="T21" fmla="*/ 0 h 131"/>
                <a:gd name="T22" fmla="*/ 3 w 246"/>
                <a:gd name="T23" fmla="*/ 0 h 131"/>
                <a:gd name="T24" fmla="*/ 3 w 246"/>
                <a:gd name="T25" fmla="*/ 6 h 131"/>
                <a:gd name="T26" fmla="*/ 3 w 246"/>
                <a:gd name="T27" fmla="*/ 6 h 131"/>
                <a:gd name="T28" fmla="*/ 3 w 246"/>
                <a:gd name="T29" fmla="*/ 8 h 131"/>
                <a:gd name="T30" fmla="*/ 3 w 246"/>
                <a:gd name="T31" fmla="*/ 12 h 131"/>
                <a:gd name="T32" fmla="*/ 3 w 246"/>
                <a:gd name="T33" fmla="*/ 13 h 131"/>
                <a:gd name="T34" fmla="*/ 3 w 246"/>
                <a:gd name="T35" fmla="*/ 13 h 131"/>
                <a:gd name="T36" fmla="*/ 3 w 246"/>
                <a:gd name="T37" fmla="*/ 12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6"/>
                <a:gd name="T58" fmla="*/ 0 h 131"/>
                <a:gd name="T59" fmla="*/ 246 w 246"/>
                <a:gd name="T60" fmla="*/ 131 h 1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6" h="131">
                  <a:moveTo>
                    <a:pt x="15" y="114"/>
                  </a:moveTo>
                  <a:lnTo>
                    <a:pt x="0" y="98"/>
                  </a:lnTo>
                  <a:lnTo>
                    <a:pt x="27" y="83"/>
                  </a:lnTo>
                  <a:lnTo>
                    <a:pt x="15" y="83"/>
                  </a:lnTo>
                  <a:lnTo>
                    <a:pt x="46" y="71"/>
                  </a:lnTo>
                  <a:lnTo>
                    <a:pt x="27" y="54"/>
                  </a:lnTo>
                  <a:lnTo>
                    <a:pt x="46" y="54"/>
                  </a:lnTo>
                  <a:lnTo>
                    <a:pt x="46" y="31"/>
                  </a:lnTo>
                  <a:lnTo>
                    <a:pt x="113" y="16"/>
                  </a:lnTo>
                  <a:lnTo>
                    <a:pt x="186" y="0"/>
                  </a:lnTo>
                  <a:lnTo>
                    <a:pt x="213" y="0"/>
                  </a:lnTo>
                  <a:lnTo>
                    <a:pt x="229" y="0"/>
                  </a:lnTo>
                  <a:lnTo>
                    <a:pt x="246" y="16"/>
                  </a:lnTo>
                  <a:lnTo>
                    <a:pt x="127" y="31"/>
                  </a:lnTo>
                  <a:lnTo>
                    <a:pt x="75" y="83"/>
                  </a:lnTo>
                  <a:lnTo>
                    <a:pt x="86" y="114"/>
                  </a:lnTo>
                  <a:lnTo>
                    <a:pt x="113" y="131"/>
                  </a:lnTo>
                  <a:lnTo>
                    <a:pt x="58" y="131"/>
                  </a:lnTo>
                  <a:lnTo>
                    <a:pt x="15" y="114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5" name="Freeform 114"/>
            <p:cNvSpPr>
              <a:spLocks/>
            </p:cNvSpPr>
            <p:nvPr/>
          </p:nvSpPr>
          <p:spPr bwMode="auto">
            <a:xfrm>
              <a:off x="3736" y="683"/>
              <a:ext cx="100" cy="42"/>
            </a:xfrm>
            <a:custGeom>
              <a:avLst/>
              <a:gdLst>
                <a:gd name="T0" fmla="*/ 0 w 115"/>
                <a:gd name="T1" fmla="*/ 5 h 46"/>
                <a:gd name="T2" fmla="*/ 3 w 115"/>
                <a:gd name="T3" fmla="*/ 0 h 46"/>
                <a:gd name="T4" fmla="*/ 3 w 115"/>
                <a:gd name="T5" fmla="*/ 0 h 46"/>
                <a:gd name="T6" fmla="*/ 3 w 115"/>
                <a:gd name="T7" fmla="*/ 0 h 46"/>
                <a:gd name="T8" fmla="*/ 3 w 115"/>
                <a:gd name="T9" fmla="*/ 5 h 46"/>
                <a:gd name="T10" fmla="*/ 3 w 115"/>
                <a:gd name="T11" fmla="*/ 5 h 46"/>
                <a:gd name="T12" fmla="*/ 0 w 115"/>
                <a:gd name="T13" fmla="*/ 5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46"/>
                <a:gd name="T23" fmla="*/ 115 w 115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46">
                  <a:moveTo>
                    <a:pt x="0" y="46"/>
                  </a:moveTo>
                  <a:lnTo>
                    <a:pt x="98" y="0"/>
                  </a:lnTo>
                  <a:lnTo>
                    <a:pt x="115" y="0"/>
                  </a:lnTo>
                  <a:lnTo>
                    <a:pt x="75" y="0"/>
                  </a:lnTo>
                  <a:lnTo>
                    <a:pt x="86" y="46"/>
                  </a:lnTo>
                  <a:lnTo>
                    <a:pt x="75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6" name="Freeform 115"/>
            <p:cNvSpPr>
              <a:spLocks/>
            </p:cNvSpPr>
            <p:nvPr/>
          </p:nvSpPr>
          <p:spPr bwMode="auto">
            <a:xfrm>
              <a:off x="3702" y="671"/>
              <a:ext cx="57" cy="43"/>
            </a:xfrm>
            <a:custGeom>
              <a:avLst/>
              <a:gdLst>
                <a:gd name="T0" fmla="*/ 0 w 67"/>
                <a:gd name="T1" fmla="*/ 5 h 47"/>
                <a:gd name="T2" fmla="*/ 3 w 67"/>
                <a:gd name="T3" fmla="*/ 5 h 47"/>
                <a:gd name="T4" fmla="*/ 3 w 67"/>
                <a:gd name="T5" fmla="*/ 0 h 47"/>
                <a:gd name="T6" fmla="*/ 3 w 67"/>
                <a:gd name="T7" fmla="*/ 5 h 47"/>
                <a:gd name="T8" fmla="*/ 3 w 67"/>
                <a:gd name="T9" fmla="*/ 5 h 47"/>
                <a:gd name="T10" fmla="*/ 0 w 67"/>
                <a:gd name="T11" fmla="*/ 5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47"/>
                <a:gd name="T20" fmla="*/ 67 w 67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47">
                  <a:moveTo>
                    <a:pt x="0" y="47"/>
                  </a:moveTo>
                  <a:lnTo>
                    <a:pt x="27" y="47"/>
                  </a:lnTo>
                  <a:lnTo>
                    <a:pt x="54" y="0"/>
                  </a:lnTo>
                  <a:lnTo>
                    <a:pt x="54" y="47"/>
                  </a:lnTo>
                  <a:lnTo>
                    <a:pt x="67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7" name="Freeform 116"/>
            <p:cNvSpPr>
              <a:spLocks/>
            </p:cNvSpPr>
            <p:nvPr/>
          </p:nvSpPr>
          <p:spPr bwMode="auto">
            <a:xfrm>
              <a:off x="3576" y="683"/>
              <a:ext cx="87" cy="42"/>
            </a:xfrm>
            <a:custGeom>
              <a:avLst/>
              <a:gdLst>
                <a:gd name="T0" fmla="*/ 0 w 100"/>
                <a:gd name="T1" fmla="*/ 5 h 46"/>
                <a:gd name="T2" fmla="*/ 3 w 100"/>
                <a:gd name="T3" fmla="*/ 0 h 46"/>
                <a:gd name="T4" fmla="*/ 3 w 100"/>
                <a:gd name="T5" fmla="*/ 5 h 46"/>
                <a:gd name="T6" fmla="*/ 3 w 100"/>
                <a:gd name="T7" fmla="*/ 5 h 46"/>
                <a:gd name="T8" fmla="*/ 3 w 100"/>
                <a:gd name="T9" fmla="*/ 5 h 46"/>
                <a:gd name="T10" fmla="*/ 0 w 100"/>
                <a:gd name="T11" fmla="*/ 5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46"/>
                <a:gd name="T20" fmla="*/ 100 w 100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46">
                  <a:moveTo>
                    <a:pt x="0" y="46"/>
                  </a:moveTo>
                  <a:lnTo>
                    <a:pt x="38" y="0"/>
                  </a:lnTo>
                  <a:lnTo>
                    <a:pt x="100" y="46"/>
                  </a:lnTo>
                  <a:lnTo>
                    <a:pt x="82" y="46"/>
                  </a:lnTo>
                  <a:lnTo>
                    <a:pt x="71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8" name="Freeform 117"/>
            <p:cNvSpPr>
              <a:spLocks/>
            </p:cNvSpPr>
            <p:nvPr/>
          </p:nvSpPr>
          <p:spPr bwMode="auto">
            <a:xfrm>
              <a:off x="3150" y="703"/>
              <a:ext cx="211" cy="62"/>
            </a:xfrm>
            <a:custGeom>
              <a:avLst/>
              <a:gdLst>
                <a:gd name="T0" fmla="*/ 0 w 242"/>
                <a:gd name="T1" fmla="*/ 6 h 67"/>
                <a:gd name="T2" fmla="*/ 3 w 242"/>
                <a:gd name="T3" fmla="*/ 6 h 67"/>
                <a:gd name="T4" fmla="*/ 3 w 242"/>
                <a:gd name="T5" fmla="*/ 0 h 67"/>
                <a:gd name="T6" fmla="*/ 4 w 242"/>
                <a:gd name="T7" fmla="*/ 0 h 67"/>
                <a:gd name="T8" fmla="*/ 4 w 242"/>
                <a:gd name="T9" fmla="*/ 6 h 67"/>
                <a:gd name="T10" fmla="*/ 3 w 242"/>
                <a:gd name="T11" fmla="*/ 6 h 67"/>
                <a:gd name="T12" fmla="*/ 3 w 242"/>
                <a:gd name="T13" fmla="*/ 6 h 67"/>
                <a:gd name="T14" fmla="*/ 3 w 242"/>
                <a:gd name="T15" fmla="*/ 6 h 67"/>
                <a:gd name="T16" fmla="*/ 3 w 242"/>
                <a:gd name="T17" fmla="*/ 6 h 67"/>
                <a:gd name="T18" fmla="*/ 3 w 242"/>
                <a:gd name="T19" fmla="*/ 6 h 67"/>
                <a:gd name="T20" fmla="*/ 3 w 242"/>
                <a:gd name="T21" fmla="*/ 6 h 67"/>
                <a:gd name="T22" fmla="*/ 3 w 242"/>
                <a:gd name="T23" fmla="*/ 6 h 67"/>
                <a:gd name="T24" fmla="*/ 3 w 242"/>
                <a:gd name="T25" fmla="*/ 6 h 67"/>
                <a:gd name="T26" fmla="*/ 3 w 242"/>
                <a:gd name="T27" fmla="*/ 6 h 67"/>
                <a:gd name="T28" fmla="*/ 3 w 242"/>
                <a:gd name="T29" fmla="*/ 6 h 67"/>
                <a:gd name="T30" fmla="*/ 3 w 242"/>
                <a:gd name="T31" fmla="*/ 6 h 67"/>
                <a:gd name="T32" fmla="*/ 3 w 242"/>
                <a:gd name="T33" fmla="*/ 6 h 67"/>
                <a:gd name="T34" fmla="*/ 0 w 242"/>
                <a:gd name="T35" fmla="*/ 6 h 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2"/>
                <a:gd name="T55" fmla="*/ 0 h 67"/>
                <a:gd name="T56" fmla="*/ 242 w 242"/>
                <a:gd name="T57" fmla="*/ 67 h 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2" h="67">
                  <a:moveTo>
                    <a:pt x="0" y="12"/>
                  </a:moveTo>
                  <a:lnTo>
                    <a:pt x="67" y="12"/>
                  </a:lnTo>
                  <a:lnTo>
                    <a:pt x="127" y="0"/>
                  </a:lnTo>
                  <a:lnTo>
                    <a:pt x="225" y="0"/>
                  </a:lnTo>
                  <a:lnTo>
                    <a:pt x="242" y="12"/>
                  </a:lnTo>
                  <a:lnTo>
                    <a:pt x="186" y="27"/>
                  </a:lnTo>
                  <a:lnTo>
                    <a:pt x="113" y="12"/>
                  </a:lnTo>
                  <a:lnTo>
                    <a:pt x="113" y="27"/>
                  </a:lnTo>
                  <a:lnTo>
                    <a:pt x="213" y="50"/>
                  </a:lnTo>
                  <a:lnTo>
                    <a:pt x="138" y="50"/>
                  </a:lnTo>
                  <a:lnTo>
                    <a:pt x="138" y="39"/>
                  </a:lnTo>
                  <a:lnTo>
                    <a:pt x="113" y="39"/>
                  </a:lnTo>
                  <a:lnTo>
                    <a:pt x="83" y="67"/>
                  </a:lnTo>
                  <a:lnTo>
                    <a:pt x="38" y="50"/>
                  </a:lnTo>
                  <a:lnTo>
                    <a:pt x="38" y="39"/>
                  </a:lnTo>
                  <a:lnTo>
                    <a:pt x="27" y="39"/>
                  </a:lnTo>
                  <a:lnTo>
                    <a:pt x="15" y="2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9" name="Freeform 118"/>
            <p:cNvSpPr>
              <a:spLocks/>
            </p:cNvSpPr>
            <p:nvPr/>
          </p:nvSpPr>
          <p:spPr bwMode="auto">
            <a:xfrm>
              <a:off x="2851" y="1153"/>
              <a:ext cx="135" cy="197"/>
            </a:xfrm>
            <a:custGeom>
              <a:avLst/>
              <a:gdLst>
                <a:gd name="T0" fmla="*/ 0 w 156"/>
                <a:gd name="T1" fmla="*/ 29 h 211"/>
                <a:gd name="T2" fmla="*/ 3 w 156"/>
                <a:gd name="T3" fmla="*/ 25 h 211"/>
                <a:gd name="T4" fmla="*/ 3 w 156"/>
                <a:gd name="T5" fmla="*/ 25 h 211"/>
                <a:gd name="T6" fmla="*/ 3 w 156"/>
                <a:gd name="T7" fmla="*/ 25 h 211"/>
                <a:gd name="T8" fmla="*/ 3 w 156"/>
                <a:gd name="T9" fmla="*/ 25 h 211"/>
                <a:gd name="T10" fmla="*/ 3 w 156"/>
                <a:gd name="T11" fmla="*/ 23 h 211"/>
                <a:gd name="T12" fmla="*/ 3 w 156"/>
                <a:gd name="T13" fmla="*/ 20 h 211"/>
                <a:gd name="T14" fmla="*/ 3 w 156"/>
                <a:gd name="T15" fmla="*/ 19 h 211"/>
                <a:gd name="T16" fmla="*/ 3 w 156"/>
                <a:gd name="T17" fmla="*/ 19 h 211"/>
                <a:gd name="T18" fmla="*/ 3 w 156"/>
                <a:gd name="T19" fmla="*/ 16 h 211"/>
                <a:gd name="T20" fmla="*/ 3 w 156"/>
                <a:gd name="T21" fmla="*/ 14 h 211"/>
                <a:gd name="T22" fmla="*/ 3 w 156"/>
                <a:gd name="T23" fmla="*/ 14 h 211"/>
                <a:gd name="T24" fmla="*/ 3 w 156"/>
                <a:gd name="T25" fmla="*/ 14 h 211"/>
                <a:gd name="T26" fmla="*/ 3 w 156"/>
                <a:gd name="T27" fmla="*/ 14 h 211"/>
                <a:gd name="T28" fmla="*/ 3 w 156"/>
                <a:gd name="T29" fmla="*/ 12 h 211"/>
                <a:gd name="T30" fmla="*/ 3 w 156"/>
                <a:gd name="T31" fmla="*/ 9 h 211"/>
                <a:gd name="T32" fmla="*/ 3 w 156"/>
                <a:gd name="T33" fmla="*/ 12 h 211"/>
                <a:gd name="T34" fmla="*/ 3 w 156"/>
                <a:gd name="T35" fmla="*/ 9 h 211"/>
                <a:gd name="T36" fmla="*/ 0 w 156"/>
                <a:gd name="T37" fmla="*/ 9 h 211"/>
                <a:gd name="T38" fmla="*/ 3 w 156"/>
                <a:gd name="T39" fmla="*/ 9 h 211"/>
                <a:gd name="T40" fmla="*/ 3 w 156"/>
                <a:gd name="T41" fmla="*/ 7 h 211"/>
                <a:gd name="T42" fmla="*/ 0 w 156"/>
                <a:gd name="T43" fmla="*/ 7 h 211"/>
                <a:gd name="T44" fmla="*/ 3 w 156"/>
                <a:gd name="T45" fmla="*/ 7 h 211"/>
                <a:gd name="T46" fmla="*/ 3 w 156"/>
                <a:gd name="T47" fmla="*/ 7 h 211"/>
                <a:gd name="T48" fmla="*/ 3 w 156"/>
                <a:gd name="T49" fmla="*/ 0 h 211"/>
                <a:gd name="T50" fmla="*/ 3 w 156"/>
                <a:gd name="T51" fmla="*/ 0 h 211"/>
                <a:gd name="T52" fmla="*/ 3 w 156"/>
                <a:gd name="T53" fmla="*/ 7 h 211"/>
                <a:gd name="T54" fmla="*/ 3 w 156"/>
                <a:gd name="T55" fmla="*/ 7 h 211"/>
                <a:gd name="T56" fmla="*/ 3 w 156"/>
                <a:gd name="T57" fmla="*/ 7 h 211"/>
                <a:gd name="T58" fmla="*/ 3 w 156"/>
                <a:gd name="T59" fmla="*/ 9 h 211"/>
                <a:gd name="T60" fmla="*/ 3 w 156"/>
                <a:gd name="T61" fmla="*/ 9 h 211"/>
                <a:gd name="T62" fmla="*/ 3 w 156"/>
                <a:gd name="T63" fmla="*/ 14 h 211"/>
                <a:gd name="T64" fmla="*/ 3 w 156"/>
                <a:gd name="T65" fmla="*/ 16 h 211"/>
                <a:gd name="T66" fmla="*/ 3 w 156"/>
                <a:gd name="T67" fmla="*/ 19 h 211"/>
                <a:gd name="T68" fmla="*/ 3 w 156"/>
                <a:gd name="T69" fmla="*/ 19 h 211"/>
                <a:gd name="T70" fmla="*/ 3 w 156"/>
                <a:gd name="T71" fmla="*/ 19 h 211"/>
                <a:gd name="T72" fmla="*/ 3 w 156"/>
                <a:gd name="T73" fmla="*/ 20 h 211"/>
                <a:gd name="T74" fmla="*/ 3 w 156"/>
                <a:gd name="T75" fmla="*/ 25 h 211"/>
                <a:gd name="T76" fmla="*/ 3 w 156"/>
                <a:gd name="T77" fmla="*/ 25 h 211"/>
                <a:gd name="T78" fmla="*/ 3 w 156"/>
                <a:gd name="T79" fmla="*/ 27 h 211"/>
                <a:gd name="T80" fmla="*/ 3 w 156"/>
                <a:gd name="T81" fmla="*/ 29 h 211"/>
                <a:gd name="T82" fmla="*/ 3 w 156"/>
                <a:gd name="T83" fmla="*/ 27 h 211"/>
                <a:gd name="T84" fmla="*/ 3 w 156"/>
                <a:gd name="T85" fmla="*/ 29 h 211"/>
                <a:gd name="T86" fmla="*/ 3 w 156"/>
                <a:gd name="T87" fmla="*/ 29 h 211"/>
                <a:gd name="T88" fmla="*/ 0 w 156"/>
                <a:gd name="T89" fmla="*/ 29 h 2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6"/>
                <a:gd name="T136" fmla="*/ 0 h 211"/>
                <a:gd name="T137" fmla="*/ 156 w 156"/>
                <a:gd name="T138" fmla="*/ 211 h 2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6" h="211">
                  <a:moveTo>
                    <a:pt x="0" y="211"/>
                  </a:moveTo>
                  <a:lnTo>
                    <a:pt x="27" y="183"/>
                  </a:lnTo>
                  <a:lnTo>
                    <a:pt x="56" y="183"/>
                  </a:lnTo>
                  <a:lnTo>
                    <a:pt x="39" y="183"/>
                  </a:lnTo>
                  <a:lnTo>
                    <a:pt x="12" y="183"/>
                  </a:lnTo>
                  <a:lnTo>
                    <a:pt x="12" y="171"/>
                  </a:lnTo>
                  <a:lnTo>
                    <a:pt x="27" y="150"/>
                  </a:lnTo>
                  <a:lnTo>
                    <a:pt x="27" y="138"/>
                  </a:lnTo>
                  <a:lnTo>
                    <a:pt x="56" y="138"/>
                  </a:lnTo>
                  <a:lnTo>
                    <a:pt x="68" y="112"/>
                  </a:lnTo>
                  <a:lnTo>
                    <a:pt x="39" y="98"/>
                  </a:lnTo>
                  <a:lnTo>
                    <a:pt x="56" y="98"/>
                  </a:lnTo>
                  <a:lnTo>
                    <a:pt x="27" y="98"/>
                  </a:lnTo>
                  <a:lnTo>
                    <a:pt x="12" y="98"/>
                  </a:lnTo>
                  <a:lnTo>
                    <a:pt x="27" y="83"/>
                  </a:lnTo>
                  <a:lnTo>
                    <a:pt x="27" y="71"/>
                  </a:lnTo>
                  <a:lnTo>
                    <a:pt x="12" y="83"/>
                  </a:lnTo>
                  <a:lnTo>
                    <a:pt x="12" y="71"/>
                  </a:lnTo>
                  <a:lnTo>
                    <a:pt x="0" y="71"/>
                  </a:lnTo>
                  <a:lnTo>
                    <a:pt x="12" y="71"/>
                  </a:lnTo>
                  <a:lnTo>
                    <a:pt x="12" y="50"/>
                  </a:lnTo>
                  <a:lnTo>
                    <a:pt x="0" y="50"/>
                  </a:lnTo>
                  <a:lnTo>
                    <a:pt x="12" y="39"/>
                  </a:lnTo>
                  <a:lnTo>
                    <a:pt x="12" y="23"/>
                  </a:lnTo>
                  <a:lnTo>
                    <a:pt x="27" y="0"/>
                  </a:lnTo>
                  <a:lnTo>
                    <a:pt x="68" y="0"/>
                  </a:lnTo>
                  <a:lnTo>
                    <a:pt x="68" y="12"/>
                  </a:lnTo>
                  <a:lnTo>
                    <a:pt x="39" y="23"/>
                  </a:lnTo>
                  <a:lnTo>
                    <a:pt x="83" y="23"/>
                  </a:lnTo>
                  <a:lnTo>
                    <a:pt x="56" y="71"/>
                  </a:lnTo>
                  <a:lnTo>
                    <a:pt x="83" y="71"/>
                  </a:lnTo>
                  <a:lnTo>
                    <a:pt x="98" y="98"/>
                  </a:lnTo>
                  <a:lnTo>
                    <a:pt x="112" y="112"/>
                  </a:lnTo>
                  <a:lnTo>
                    <a:pt x="127" y="138"/>
                  </a:lnTo>
                  <a:lnTo>
                    <a:pt x="112" y="138"/>
                  </a:lnTo>
                  <a:lnTo>
                    <a:pt x="139" y="138"/>
                  </a:lnTo>
                  <a:lnTo>
                    <a:pt x="156" y="150"/>
                  </a:lnTo>
                  <a:lnTo>
                    <a:pt x="127" y="183"/>
                  </a:lnTo>
                  <a:lnTo>
                    <a:pt x="139" y="183"/>
                  </a:lnTo>
                  <a:lnTo>
                    <a:pt x="127" y="194"/>
                  </a:lnTo>
                  <a:lnTo>
                    <a:pt x="68" y="211"/>
                  </a:lnTo>
                  <a:lnTo>
                    <a:pt x="56" y="194"/>
                  </a:lnTo>
                  <a:lnTo>
                    <a:pt x="39" y="211"/>
                  </a:lnTo>
                  <a:lnTo>
                    <a:pt x="12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0" name="Freeform 119"/>
            <p:cNvSpPr>
              <a:spLocks/>
            </p:cNvSpPr>
            <p:nvPr/>
          </p:nvSpPr>
          <p:spPr bwMode="auto">
            <a:xfrm>
              <a:off x="3097" y="1535"/>
              <a:ext cx="41" cy="43"/>
            </a:xfrm>
            <a:custGeom>
              <a:avLst/>
              <a:gdLst>
                <a:gd name="T0" fmla="*/ 0 w 46"/>
                <a:gd name="T1" fmla="*/ 0 h 46"/>
                <a:gd name="T2" fmla="*/ 4 w 46"/>
                <a:gd name="T3" fmla="*/ 0 h 46"/>
                <a:gd name="T4" fmla="*/ 4 w 46"/>
                <a:gd name="T5" fmla="*/ 7 h 46"/>
                <a:gd name="T6" fmla="*/ 0 w 46"/>
                <a:gd name="T7" fmla="*/ 7 h 46"/>
                <a:gd name="T8" fmla="*/ 0 w 46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46"/>
                <a:gd name="T17" fmla="*/ 46 w 46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46">
                  <a:moveTo>
                    <a:pt x="0" y="0"/>
                  </a:moveTo>
                  <a:lnTo>
                    <a:pt x="46" y="0"/>
                  </a:lnTo>
                  <a:lnTo>
                    <a:pt x="46" y="46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1" name="Freeform 120"/>
            <p:cNvSpPr>
              <a:spLocks/>
            </p:cNvSpPr>
            <p:nvPr/>
          </p:nvSpPr>
          <p:spPr bwMode="auto">
            <a:xfrm>
              <a:off x="3090" y="1579"/>
              <a:ext cx="40" cy="49"/>
            </a:xfrm>
            <a:custGeom>
              <a:avLst/>
              <a:gdLst>
                <a:gd name="T0" fmla="*/ 0 w 46"/>
                <a:gd name="T1" fmla="*/ 0 h 52"/>
                <a:gd name="T2" fmla="*/ 3 w 46"/>
                <a:gd name="T3" fmla="*/ 0 h 52"/>
                <a:gd name="T4" fmla="*/ 3 w 46"/>
                <a:gd name="T5" fmla="*/ 8 h 52"/>
                <a:gd name="T6" fmla="*/ 3 w 46"/>
                <a:gd name="T7" fmla="*/ 8 h 52"/>
                <a:gd name="T8" fmla="*/ 3 w 46"/>
                <a:gd name="T9" fmla="*/ 8 h 52"/>
                <a:gd name="T10" fmla="*/ 0 w 46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52"/>
                <a:gd name="T20" fmla="*/ 46 w 46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52">
                  <a:moveTo>
                    <a:pt x="0" y="0"/>
                  </a:moveTo>
                  <a:lnTo>
                    <a:pt x="31" y="0"/>
                  </a:lnTo>
                  <a:lnTo>
                    <a:pt x="46" y="12"/>
                  </a:lnTo>
                  <a:lnTo>
                    <a:pt x="46" y="52"/>
                  </a:lnTo>
                  <a:lnTo>
                    <a:pt x="13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2" name="Freeform 121"/>
            <p:cNvSpPr>
              <a:spLocks/>
            </p:cNvSpPr>
            <p:nvPr/>
          </p:nvSpPr>
          <p:spPr bwMode="auto">
            <a:xfrm>
              <a:off x="3175" y="1643"/>
              <a:ext cx="62" cy="43"/>
            </a:xfrm>
            <a:custGeom>
              <a:avLst/>
              <a:gdLst>
                <a:gd name="T0" fmla="*/ 0 w 71"/>
                <a:gd name="T1" fmla="*/ 7 h 46"/>
                <a:gd name="T2" fmla="*/ 3 w 71"/>
                <a:gd name="T3" fmla="*/ 7 h 46"/>
                <a:gd name="T4" fmla="*/ 3 w 71"/>
                <a:gd name="T5" fmla="*/ 7 h 46"/>
                <a:gd name="T6" fmla="*/ 3 w 71"/>
                <a:gd name="T7" fmla="*/ 0 h 46"/>
                <a:gd name="T8" fmla="*/ 3 w 71"/>
                <a:gd name="T9" fmla="*/ 7 h 46"/>
                <a:gd name="T10" fmla="*/ 0 w 71"/>
                <a:gd name="T11" fmla="*/ 7 h 46"/>
                <a:gd name="T12" fmla="*/ 0 w 71"/>
                <a:gd name="T13" fmla="*/ 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46"/>
                <a:gd name="T23" fmla="*/ 71 w 71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46">
                  <a:moveTo>
                    <a:pt x="0" y="16"/>
                  </a:moveTo>
                  <a:lnTo>
                    <a:pt x="11" y="16"/>
                  </a:lnTo>
                  <a:lnTo>
                    <a:pt x="38" y="16"/>
                  </a:lnTo>
                  <a:lnTo>
                    <a:pt x="71" y="0"/>
                  </a:lnTo>
                  <a:lnTo>
                    <a:pt x="54" y="46"/>
                  </a:lnTo>
                  <a:lnTo>
                    <a:pt x="0" y="3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3" name="Freeform 122"/>
            <p:cNvSpPr>
              <a:spLocks/>
            </p:cNvSpPr>
            <p:nvPr/>
          </p:nvSpPr>
          <p:spPr bwMode="auto">
            <a:xfrm>
              <a:off x="3348" y="1643"/>
              <a:ext cx="41" cy="52"/>
            </a:xfrm>
            <a:custGeom>
              <a:avLst/>
              <a:gdLst>
                <a:gd name="T0" fmla="*/ 0 w 46"/>
                <a:gd name="T1" fmla="*/ 7 h 56"/>
                <a:gd name="T2" fmla="*/ 4 w 46"/>
                <a:gd name="T3" fmla="*/ 0 h 56"/>
                <a:gd name="T4" fmla="*/ 4 w 46"/>
                <a:gd name="T5" fmla="*/ 7 h 56"/>
                <a:gd name="T6" fmla="*/ 4 w 46"/>
                <a:gd name="T7" fmla="*/ 7 h 56"/>
                <a:gd name="T8" fmla="*/ 4 w 46"/>
                <a:gd name="T9" fmla="*/ 7 h 56"/>
                <a:gd name="T10" fmla="*/ 4 w 46"/>
                <a:gd name="T11" fmla="*/ 7 h 56"/>
                <a:gd name="T12" fmla="*/ 4 w 46"/>
                <a:gd name="T13" fmla="*/ 7 h 56"/>
                <a:gd name="T14" fmla="*/ 4 w 46"/>
                <a:gd name="T15" fmla="*/ 7 h 56"/>
                <a:gd name="T16" fmla="*/ 4 w 46"/>
                <a:gd name="T17" fmla="*/ 7 h 56"/>
                <a:gd name="T18" fmla="*/ 0 w 46"/>
                <a:gd name="T19" fmla="*/ 7 h 56"/>
                <a:gd name="T20" fmla="*/ 0 w 46"/>
                <a:gd name="T21" fmla="*/ 7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56"/>
                <a:gd name="T35" fmla="*/ 46 w 46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56">
                  <a:moveTo>
                    <a:pt x="0" y="16"/>
                  </a:moveTo>
                  <a:lnTo>
                    <a:pt x="15" y="0"/>
                  </a:lnTo>
                  <a:lnTo>
                    <a:pt x="28" y="16"/>
                  </a:lnTo>
                  <a:lnTo>
                    <a:pt x="46" y="31"/>
                  </a:lnTo>
                  <a:lnTo>
                    <a:pt x="28" y="31"/>
                  </a:lnTo>
                  <a:lnTo>
                    <a:pt x="46" y="56"/>
                  </a:lnTo>
                  <a:lnTo>
                    <a:pt x="28" y="43"/>
                  </a:lnTo>
                  <a:lnTo>
                    <a:pt x="28" y="56"/>
                  </a:lnTo>
                  <a:lnTo>
                    <a:pt x="15" y="43"/>
                  </a:lnTo>
                  <a:lnTo>
                    <a:pt x="0" y="3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4" name="Freeform 123"/>
            <p:cNvSpPr>
              <a:spLocks/>
            </p:cNvSpPr>
            <p:nvPr/>
          </p:nvSpPr>
          <p:spPr bwMode="auto">
            <a:xfrm>
              <a:off x="3401" y="1708"/>
              <a:ext cx="50" cy="43"/>
            </a:xfrm>
            <a:custGeom>
              <a:avLst/>
              <a:gdLst>
                <a:gd name="T0" fmla="*/ 0 w 56"/>
                <a:gd name="T1" fmla="*/ 5 h 47"/>
                <a:gd name="T2" fmla="*/ 0 w 56"/>
                <a:gd name="T3" fmla="*/ 0 h 47"/>
                <a:gd name="T4" fmla="*/ 4 w 56"/>
                <a:gd name="T5" fmla="*/ 5 h 47"/>
                <a:gd name="T6" fmla="*/ 4 w 56"/>
                <a:gd name="T7" fmla="*/ 5 h 47"/>
                <a:gd name="T8" fmla="*/ 4 w 56"/>
                <a:gd name="T9" fmla="*/ 5 h 47"/>
                <a:gd name="T10" fmla="*/ 4 w 56"/>
                <a:gd name="T11" fmla="*/ 5 h 47"/>
                <a:gd name="T12" fmla="*/ 0 w 56"/>
                <a:gd name="T13" fmla="*/ 5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47"/>
                <a:gd name="T23" fmla="*/ 56 w 56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47">
                  <a:moveTo>
                    <a:pt x="0" y="18"/>
                  </a:moveTo>
                  <a:lnTo>
                    <a:pt x="0" y="0"/>
                  </a:lnTo>
                  <a:lnTo>
                    <a:pt x="38" y="18"/>
                  </a:lnTo>
                  <a:lnTo>
                    <a:pt x="56" y="18"/>
                  </a:lnTo>
                  <a:lnTo>
                    <a:pt x="56" y="47"/>
                  </a:lnTo>
                  <a:lnTo>
                    <a:pt x="27" y="4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5" name="Freeform 124"/>
            <p:cNvSpPr>
              <a:spLocks/>
            </p:cNvSpPr>
            <p:nvPr/>
          </p:nvSpPr>
          <p:spPr bwMode="auto">
            <a:xfrm>
              <a:off x="3562" y="1708"/>
              <a:ext cx="48" cy="43"/>
            </a:xfrm>
            <a:custGeom>
              <a:avLst/>
              <a:gdLst>
                <a:gd name="T0" fmla="*/ 0 w 56"/>
                <a:gd name="T1" fmla="*/ 5 h 47"/>
                <a:gd name="T2" fmla="*/ 3 w 56"/>
                <a:gd name="T3" fmla="*/ 0 h 47"/>
                <a:gd name="T4" fmla="*/ 3 w 56"/>
                <a:gd name="T5" fmla="*/ 5 h 47"/>
                <a:gd name="T6" fmla="*/ 3 w 56"/>
                <a:gd name="T7" fmla="*/ 5 h 47"/>
                <a:gd name="T8" fmla="*/ 3 w 56"/>
                <a:gd name="T9" fmla="*/ 5 h 47"/>
                <a:gd name="T10" fmla="*/ 3 w 56"/>
                <a:gd name="T11" fmla="*/ 5 h 47"/>
                <a:gd name="T12" fmla="*/ 0 w 56"/>
                <a:gd name="T13" fmla="*/ 5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47"/>
                <a:gd name="T23" fmla="*/ 56 w 56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47">
                  <a:moveTo>
                    <a:pt x="0" y="47"/>
                  </a:moveTo>
                  <a:lnTo>
                    <a:pt x="56" y="0"/>
                  </a:lnTo>
                  <a:lnTo>
                    <a:pt x="43" y="18"/>
                  </a:lnTo>
                  <a:lnTo>
                    <a:pt x="43" y="47"/>
                  </a:lnTo>
                  <a:lnTo>
                    <a:pt x="27" y="47"/>
                  </a:lnTo>
                  <a:lnTo>
                    <a:pt x="16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6" name="Freeform 125"/>
            <p:cNvSpPr>
              <a:spLocks/>
            </p:cNvSpPr>
            <p:nvPr/>
          </p:nvSpPr>
          <p:spPr bwMode="auto">
            <a:xfrm>
              <a:off x="5212" y="2882"/>
              <a:ext cx="807" cy="716"/>
            </a:xfrm>
            <a:custGeom>
              <a:avLst/>
              <a:gdLst>
                <a:gd name="T0" fmla="*/ 0 w 927"/>
                <a:gd name="T1" fmla="*/ 86 h 766"/>
                <a:gd name="T2" fmla="*/ 3 w 927"/>
                <a:gd name="T3" fmla="*/ 80 h 766"/>
                <a:gd name="T4" fmla="*/ 3 w 927"/>
                <a:gd name="T5" fmla="*/ 60 h 766"/>
                <a:gd name="T6" fmla="*/ 3 w 927"/>
                <a:gd name="T7" fmla="*/ 60 h 766"/>
                <a:gd name="T8" fmla="*/ 3 w 927"/>
                <a:gd name="T9" fmla="*/ 47 h 766"/>
                <a:gd name="T10" fmla="*/ 3 w 927"/>
                <a:gd name="T11" fmla="*/ 41 h 766"/>
                <a:gd name="T12" fmla="*/ 3 w 927"/>
                <a:gd name="T13" fmla="*/ 37 h 766"/>
                <a:gd name="T14" fmla="*/ 4 w 927"/>
                <a:gd name="T15" fmla="*/ 28 h 766"/>
                <a:gd name="T16" fmla="*/ 5 w 927"/>
                <a:gd name="T17" fmla="*/ 21 h 766"/>
                <a:gd name="T18" fmla="*/ 5 w 927"/>
                <a:gd name="T19" fmla="*/ 23 h 766"/>
                <a:gd name="T20" fmla="*/ 6 w 927"/>
                <a:gd name="T21" fmla="*/ 21 h 766"/>
                <a:gd name="T22" fmla="*/ 7 w 927"/>
                <a:gd name="T23" fmla="*/ 17 h 766"/>
                <a:gd name="T24" fmla="*/ 8 w 927"/>
                <a:gd name="T25" fmla="*/ 12 h 766"/>
                <a:gd name="T26" fmla="*/ 8 w 927"/>
                <a:gd name="T27" fmla="*/ 18 h 766"/>
                <a:gd name="T28" fmla="*/ 8 w 927"/>
                <a:gd name="T29" fmla="*/ 18 h 766"/>
                <a:gd name="T30" fmla="*/ 8 w 927"/>
                <a:gd name="T31" fmla="*/ 15 h 766"/>
                <a:gd name="T32" fmla="*/ 9 w 927"/>
                <a:gd name="T33" fmla="*/ 12 h 766"/>
                <a:gd name="T34" fmla="*/ 9 w 927"/>
                <a:gd name="T35" fmla="*/ 7 h 766"/>
                <a:gd name="T36" fmla="*/ 10 w 927"/>
                <a:gd name="T37" fmla="*/ 7 h 766"/>
                <a:gd name="T38" fmla="*/ 10 w 927"/>
                <a:gd name="T39" fmla="*/ 7 h 766"/>
                <a:gd name="T40" fmla="*/ 11 w 927"/>
                <a:gd name="T41" fmla="*/ 7 h 766"/>
                <a:gd name="T42" fmla="*/ 11 w 927"/>
                <a:gd name="T43" fmla="*/ 7 h 766"/>
                <a:gd name="T44" fmla="*/ 11 w 927"/>
                <a:gd name="T45" fmla="*/ 9 h 766"/>
                <a:gd name="T46" fmla="*/ 10 w 927"/>
                <a:gd name="T47" fmla="*/ 17 h 766"/>
                <a:gd name="T48" fmla="*/ 11 w 927"/>
                <a:gd name="T49" fmla="*/ 20 h 766"/>
                <a:gd name="T50" fmla="*/ 12 w 927"/>
                <a:gd name="T51" fmla="*/ 23 h 766"/>
                <a:gd name="T52" fmla="*/ 12 w 927"/>
                <a:gd name="T53" fmla="*/ 26 h 766"/>
                <a:gd name="T54" fmla="*/ 13 w 927"/>
                <a:gd name="T55" fmla="*/ 20 h 766"/>
                <a:gd name="T56" fmla="*/ 14 w 927"/>
                <a:gd name="T57" fmla="*/ 0 h 766"/>
                <a:gd name="T58" fmla="*/ 14 w 927"/>
                <a:gd name="T59" fmla="*/ 15 h 766"/>
                <a:gd name="T60" fmla="*/ 15 w 927"/>
                <a:gd name="T61" fmla="*/ 17 h 766"/>
                <a:gd name="T62" fmla="*/ 15 w 927"/>
                <a:gd name="T63" fmla="*/ 26 h 766"/>
                <a:gd name="T64" fmla="*/ 15 w 927"/>
                <a:gd name="T65" fmla="*/ 34 h 766"/>
                <a:gd name="T66" fmla="*/ 16 w 927"/>
                <a:gd name="T67" fmla="*/ 44 h 766"/>
                <a:gd name="T68" fmla="*/ 16 w 927"/>
                <a:gd name="T69" fmla="*/ 47 h 766"/>
                <a:gd name="T70" fmla="*/ 17 w 927"/>
                <a:gd name="T71" fmla="*/ 58 h 766"/>
                <a:gd name="T72" fmla="*/ 16 w 927"/>
                <a:gd name="T73" fmla="*/ 79 h 766"/>
                <a:gd name="T74" fmla="*/ 13 w 927"/>
                <a:gd name="T75" fmla="*/ 101 h 766"/>
                <a:gd name="T76" fmla="*/ 11 w 927"/>
                <a:gd name="T77" fmla="*/ 106 h 766"/>
                <a:gd name="T78" fmla="*/ 11 w 927"/>
                <a:gd name="T79" fmla="*/ 106 h 766"/>
                <a:gd name="T80" fmla="*/ 10 w 927"/>
                <a:gd name="T81" fmla="*/ 106 h 766"/>
                <a:gd name="T82" fmla="*/ 9 w 927"/>
                <a:gd name="T83" fmla="*/ 99 h 766"/>
                <a:gd name="T84" fmla="*/ 9 w 927"/>
                <a:gd name="T85" fmla="*/ 96 h 766"/>
                <a:gd name="T86" fmla="*/ 9 w 927"/>
                <a:gd name="T87" fmla="*/ 93 h 766"/>
                <a:gd name="T88" fmla="*/ 9 w 927"/>
                <a:gd name="T89" fmla="*/ 90 h 766"/>
                <a:gd name="T90" fmla="*/ 9 w 927"/>
                <a:gd name="T91" fmla="*/ 86 h 766"/>
                <a:gd name="T92" fmla="*/ 8 w 927"/>
                <a:gd name="T93" fmla="*/ 92 h 766"/>
                <a:gd name="T94" fmla="*/ 7 w 927"/>
                <a:gd name="T95" fmla="*/ 80 h 766"/>
                <a:gd name="T96" fmla="*/ 3 w 927"/>
                <a:gd name="T97" fmla="*/ 84 h 766"/>
                <a:gd name="T98" fmla="*/ 3 w 927"/>
                <a:gd name="T99" fmla="*/ 87 h 766"/>
                <a:gd name="T100" fmla="*/ 3 w 927"/>
                <a:gd name="T101" fmla="*/ 92 h 7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7"/>
                <a:gd name="T154" fmla="*/ 0 h 766"/>
                <a:gd name="T155" fmla="*/ 927 w 927"/>
                <a:gd name="T156" fmla="*/ 766 h 7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7" h="766">
                  <a:moveTo>
                    <a:pt x="0" y="634"/>
                  </a:moveTo>
                  <a:lnTo>
                    <a:pt x="0" y="605"/>
                  </a:lnTo>
                  <a:lnTo>
                    <a:pt x="11" y="605"/>
                  </a:lnTo>
                  <a:lnTo>
                    <a:pt x="26" y="567"/>
                  </a:lnTo>
                  <a:lnTo>
                    <a:pt x="26" y="494"/>
                  </a:lnTo>
                  <a:lnTo>
                    <a:pt x="11" y="423"/>
                  </a:lnTo>
                  <a:lnTo>
                    <a:pt x="11" y="394"/>
                  </a:lnTo>
                  <a:lnTo>
                    <a:pt x="26" y="423"/>
                  </a:lnTo>
                  <a:lnTo>
                    <a:pt x="26" y="350"/>
                  </a:lnTo>
                  <a:lnTo>
                    <a:pt x="38" y="338"/>
                  </a:lnTo>
                  <a:lnTo>
                    <a:pt x="38" y="323"/>
                  </a:lnTo>
                  <a:lnTo>
                    <a:pt x="59" y="294"/>
                  </a:lnTo>
                  <a:lnTo>
                    <a:pt x="59" y="311"/>
                  </a:lnTo>
                  <a:lnTo>
                    <a:pt x="97" y="263"/>
                  </a:lnTo>
                  <a:lnTo>
                    <a:pt x="211" y="238"/>
                  </a:lnTo>
                  <a:lnTo>
                    <a:pt x="259" y="194"/>
                  </a:lnTo>
                  <a:lnTo>
                    <a:pt x="259" y="183"/>
                  </a:lnTo>
                  <a:lnTo>
                    <a:pt x="282" y="150"/>
                  </a:lnTo>
                  <a:lnTo>
                    <a:pt x="282" y="183"/>
                  </a:lnTo>
                  <a:lnTo>
                    <a:pt x="297" y="167"/>
                  </a:lnTo>
                  <a:lnTo>
                    <a:pt x="297" y="139"/>
                  </a:lnTo>
                  <a:lnTo>
                    <a:pt x="311" y="150"/>
                  </a:lnTo>
                  <a:lnTo>
                    <a:pt x="341" y="112"/>
                  </a:lnTo>
                  <a:lnTo>
                    <a:pt x="357" y="112"/>
                  </a:lnTo>
                  <a:lnTo>
                    <a:pt x="382" y="83"/>
                  </a:lnTo>
                  <a:lnTo>
                    <a:pt x="397" y="83"/>
                  </a:lnTo>
                  <a:lnTo>
                    <a:pt x="397" y="98"/>
                  </a:lnTo>
                  <a:lnTo>
                    <a:pt x="414" y="127"/>
                  </a:lnTo>
                  <a:lnTo>
                    <a:pt x="430" y="112"/>
                  </a:lnTo>
                  <a:lnTo>
                    <a:pt x="441" y="127"/>
                  </a:lnTo>
                  <a:lnTo>
                    <a:pt x="457" y="112"/>
                  </a:lnTo>
                  <a:lnTo>
                    <a:pt x="441" y="98"/>
                  </a:lnTo>
                  <a:lnTo>
                    <a:pt x="457" y="83"/>
                  </a:lnTo>
                  <a:lnTo>
                    <a:pt x="470" y="83"/>
                  </a:lnTo>
                  <a:lnTo>
                    <a:pt x="470" y="52"/>
                  </a:lnTo>
                  <a:lnTo>
                    <a:pt x="481" y="39"/>
                  </a:lnTo>
                  <a:lnTo>
                    <a:pt x="512" y="39"/>
                  </a:lnTo>
                  <a:lnTo>
                    <a:pt x="530" y="23"/>
                  </a:lnTo>
                  <a:lnTo>
                    <a:pt x="530" y="12"/>
                  </a:lnTo>
                  <a:lnTo>
                    <a:pt x="585" y="39"/>
                  </a:lnTo>
                  <a:lnTo>
                    <a:pt x="601" y="39"/>
                  </a:lnTo>
                  <a:lnTo>
                    <a:pt x="601" y="52"/>
                  </a:lnTo>
                  <a:lnTo>
                    <a:pt x="612" y="39"/>
                  </a:lnTo>
                  <a:lnTo>
                    <a:pt x="629" y="39"/>
                  </a:lnTo>
                  <a:lnTo>
                    <a:pt x="612" y="67"/>
                  </a:lnTo>
                  <a:lnTo>
                    <a:pt x="601" y="67"/>
                  </a:lnTo>
                  <a:lnTo>
                    <a:pt x="601" y="98"/>
                  </a:lnTo>
                  <a:lnTo>
                    <a:pt x="585" y="112"/>
                  </a:lnTo>
                  <a:lnTo>
                    <a:pt x="601" y="127"/>
                  </a:lnTo>
                  <a:lnTo>
                    <a:pt x="601" y="139"/>
                  </a:lnTo>
                  <a:lnTo>
                    <a:pt x="629" y="139"/>
                  </a:lnTo>
                  <a:lnTo>
                    <a:pt x="656" y="167"/>
                  </a:lnTo>
                  <a:lnTo>
                    <a:pt x="674" y="194"/>
                  </a:lnTo>
                  <a:lnTo>
                    <a:pt x="685" y="183"/>
                  </a:lnTo>
                  <a:lnTo>
                    <a:pt x="700" y="183"/>
                  </a:lnTo>
                  <a:lnTo>
                    <a:pt x="729" y="139"/>
                  </a:lnTo>
                  <a:lnTo>
                    <a:pt x="756" y="12"/>
                  </a:lnTo>
                  <a:lnTo>
                    <a:pt x="756" y="0"/>
                  </a:lnTo>
                  <a:lnTo>
                    <a:pt x="771" y="12"/>
                  </a:lnTo>
                  <a:lnTo>
                    <a:pt x="785" y="98"/>
                  </a:lnTo>
                  <a:lnTo>
                    <a:pt x="800" y="98"/>
                  </a:lnTo>
                  <a:lnTo>
                    <a:pt x="812" y="112"/>
                  </a:lnTo>
                  <a:lnTo>
                    <a:pt x="812" y="150"/>
                  </a:lnTo>
                  <a:lnTo>
                    <a:pt x="829" y="183"/>
                  </a:lnTo>
                  <a:lnTo>
                    <a:pt x="829" y="223"/>
                  </a:lnTo>
                  <a:lnTo>
                    <a:pt x="841" y="238"/>
                  </a:lnTo>
                  <a:lnTo>
                    <a:pt x="871" y="250"/>
                  </a:lnTo>
                  <a:lnTo>
                    <a:pt x="885" y="311"/>
                  </a:lnTo>
                  <a:lnTo>
                    <a:pt x="900" y="323"/>
                  </a:lnTo>
                  <a:lnTo>
                    <a:pt x="900" y="338"/>
                  </a:lnTo>
                  <a:lnTo>
                    <a:pt x="912" y="350"/>
                  </a:lnTo>
                  <a:lnTo>
                    <a:pt x="927" y="411"/>
                  </a:lnTo>
                  <a:lnTo>
                    <a:pt x="927" y="482"/>
                  </a:lnTo>
                  <a:lnTo>
                    <a:pt x="885" y="553"/>
                  </a:lnTo>
                  <a:lnTo>
                    <a:pt x="771" y="678"/>
                  </a:lnTo>
                  <a:lnTo>
                    <a:pt x="729" y="718"/>
                  </a:lnTo>
                  <a:lnTo>
                    <a:pt x="629" y="766"/>
                  </a:lnTo>
                  <a:lnTo>
                    <a:pt x="629" y="749"/>
                  </a:lnTo>
                  <a:lnTo>
                    <a:pt x="629" y="738"/>
                  </a:lnTo>
                  <a:lnTo>
                    <a:pt x="612" y="749"/>
                  </a:lnTo>
                  <a:lnTo>
                    <a:pt x="612" y="718"/>
                  </a:lnTo>
                  <a:lnTo>
                    <a:pt x="570" y="749"/>
                  </a:lnTo>
                  <a:lnTo>
                    <a:pt x="530" y="749"/>
                  </a:lnTo>
                  <a:lnTo>
                    <a:pt x="512" y="705"/>
                  </a:lnTo>
                  <a:lnTo>
                    <a:pt x="530" y="693"/>
                  </a:lnTo>
                  <a:lnTo>
                    <a:pt x="512" y="678"/>
                  </a:lnTo>
                  <a:lnTo>
                    <a:pt x="512" y="667"/>
                  </a:lnTo>
                  <a:lnTo>
                    <a:pt x="501" y="667"/>
                  </a:lnTo>
                  <a:lnTo>
                    <a:pt x="512" y="649"/>
                  </a:lnTo>
                  <a:lnTo>
                    <a:pt x="512" y="634"/>
                  </a:lnTo>
                  <a:lnTo>
                    <a:pt x="470" y="667"/>
                  </a:lnTo>
                  <a:lnTo>
                    <a:pt x="512" y="605"/>
                  </a:lnTo>
                  <a:lnTo>
                    <a:pt x="512" y="594"/>
                  </a:lnTo>
                  <a:lnTo>
                    <a:pt x="441" y="649"/>
                  </a:lnTo>
                  <a:lnTo>
                    <a:pt x="441" y="594"/>
                  </a:lnTo>
                  <a:lnTo>
                    <a:pt x="382" y="567"/>
                  </a:lnTo>
                  <a:lnTo>
                    <a:pt x="259" y="582"/>
                  </a:lnTo>
                  <a:lnTo>
                    <a:pt x="197" y="594"/>
                  </a:lnTo>
                  <a:lnTo>
                    <a:pt x="182" y="622"/>
                  </a:lnTo>
                  <a:lnTo>
                    <a:pt x="111" y="622"/>
                  </a:lnTo>
                  <a:lnTo>
                    <a:pt x="59" y="649"/>
                  </a:lnTo>
                  <a:lnTo>
                    <a:pt x="11" y="649"/>
                  </a:lnTo>
                  <a:lnTo>
                    <a:pt x="0" y="634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7" name="Freeform 126"/>
            <p:cNvSpPr>
              <a:spLocks/>
            </p:cNvSpPr>
            <p:nvPr/>
          </p:nvSpPr>
          <p:spPr bwMode="auto">
            <a:xfrm>
              <a:off x="5698" y="3635"/>
              <a:ext cx="72" cy="67"/>
            </a:xfrm>
            <a:custGeom>
              <a:avLst/>
              <a:gdLst>
                <a:gd name="T0" fmla="*/ 3 w 83"/>
                <a:gd name="T1" fmla="*/ 0 h 71"/>
                <a:gd name="T2" fmla="*/ 3 w 83"/>
                <a:gd name="T3" fmla="*/ 8 h 71"/>
                <a:gd name="T4" fmla="*/ 3 w 83"/>
                <a:gd name="T5" fmla="*/ 0 h 71"/>
                <a:gd name="T6" fmla="*/ 3 w 83"/>
                <a:gd name="T7" fmla="*/ 10 h 71"/>
                <a:gd name="T8" fmla="*/ 3 w 83"/>
                <a:gd name="T9" fmla="*/ 14 h 71"/>
                <a:gd name="T10" fmla="*/ 0 w 83"/>
                <a:gd name="T11" fmla="*/ 14 h 71"/>
                <a:gd name="T12" fmla="*/ 0 w 83"/>
                <a:gd name="T13" fmla="*/ 10 h 71"/>
                <a:gd name="T14" fmla="*/ 3 w 83"/>
                <a:gd name="T15" fmla="*/ 0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71"/>
                <a:gd name="T26" fmla="*/ 83 w 83"/>
                <a:gd name="T27" fmla="*/ 71 h 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71">
                  <a:moveTo>
                    <a:pt x="12" y="0"/>
                  </a:moveTo>
                  <a:lnTo>
                    <a:pt x="43" y="11"/>
                  </a:lnTo>
                  <a:lnTo>
                    <a:pt x="83" y="0"/>
                  </a:lnTo>
                  <a:lnTo>
                    <a:pt x="43" y="57"/>
                  </a:lnTo>
                  <a:lnTo>
                    <a:pt x="12" y="71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8" name="Freeform 127"/>
            <p:cNvSpPr>
              <a:spLocks/>
            </p:cNvSpPr>
            <p:nvPr/>
          </p:nvSpPr>
          <p:spPr bwMode="auto">
            <a:xfrm>
              <a:off x="6287" y="3474"/>
              <a:ext cx="121" cy="170"/>
            </a:xfrm>
            <a:custGeom>
              <a:avLst/>
              <a:gdLst>
                <a:gd name="T0" fmla="*/ 0 w 138"/>
                <a:gd name="T1" fmla="*/ 18 h 182"/>
                <a:gd name="T2" fmla="*/ 4 w 138"/>
                <a:gd name="T3" fmla="*/ 16 h 182"/>
                <a:gd name="T4" fmla="*/ 4 w 138"/>
                <a:gd name="T5" fmla="*/ 9 h 182"/>
                <a:gd name="T6" fmla="*/ 4 w 138"/>
                <a:gd name="T7" fmla="*/ 9 h 182"/>
                <a:gd name="T8" fmla="*/ 4 w 138"/>
                <a:gd name="T9" fmla="*/ 0 h 182"/>
                <a:gd name="T10" fmla="*/ 4 w 138"/>
                <a:gd name="T11" fmla="*/ 7 h 182"/>
                <a:gd name="T12" fmla="*/ 4 w 138"/>
                <a:gd name="T13" fmla="*/ 7 h 182"/>
                <a:gd name="T14" fmla="*/ 4 w 138"/>
                <a:gd name="T15" fmla="*/ 7 h 182"/>
                <a:gd name="T16" fmla="*/ 4 w 138"/>
                <a:gd name="T17" fmla="*/ 9 h 182"/>
                <a:gd name="T18" fmla="*/ 4 w 138"/>
                <a:gd name="T19" fmla="*/ 9 h 182"/>
                <a:gd name="T20" fmla="*/ 4 w 138"/>
                <a:gd name="T21" fmla="*/ 7 h 182"/>
                <a:gd name="T22" fmla="*/ 4 w 138"/>
                <a:gd name="T23" fmla="*/ 7 h 182"/>
                <a:gd name="T24" fmla="*/ 4 w 138"/>
                <a:gd name="T25" fmla="*/ 12 h 182"/>
                <a:gd name="T26" fmla="*/ 4 w 138"/>
                <a:gd name="T27" fmla="*/ 15 h 182"/>
                <a:gd name="T28" fmla="*/ 4 w 138"/>
                <a:gd name="T29" fmla="*/ 12 h 182"/>
                <a:gd name="T30" fmla="*/ 4 w 138"/>
                <a:gd name="T31" fmla="*/ 12 h 182"/>
                <a:gd name="T32" fmla="*/ 4 w 138"/>
                <a:gd name="T33" fmla="*/ 16 h 182"/>
                <a:gd name="T34" fmla="*/ 4 w 138"/>
                <a:gd name="T35" fmla="*/ 18 h 182"/>
                <a:gd name="T36" fmla="*/ 4 w 138"/>
                <a:gd name="T37" fmla="*/ 25 h 182"/>
                <a:gd name="T38" fmla="*/ 0 w 138"/>
                <a:gd name="T39" fmla="*/ 25 h 182"/>
                <a:gd name="T40" fmla="*/ 4 w 138"/>
                <a:gd name="T41" fmla="*/ 21 h 182"/>
                <a:gd name="T42" fmla="*/ 0 w 138"/>
                <a:gd name="T43" fmla="*/ 18 h 1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8"/>
                <a:gd name="T67" fmla="*/ 0 h 182"/>
                <a:gd name="T68" fmla="*/ 138 w 138"/>
                <a:gd name="T69" fmla="*/ 182 h 1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8" h="182">
                  <a:moveTo>
                    <a:pt x="0" y="131"/>
                  </a:moveTo>
                  <a:lnTo>
                    <a:pt x="23" y="113"/>
                  </a:lnTo>
                  <a:lnTo>
                    <a:pt x="71" y="71"/>
                  </a:lnTo>
                  <a:lnTo>
                    <a:pt x="54" y="71"/>
                  </a:lnTo>
                  <a:lnTo>
                    <a:pt x="54" y="0"/>
                  </a:lnTo>
                  <a:lnTo>
                    <a:pt x="71" y="15"/>
                  </a:lnTo>
                  <a:lnTo>
                    <a:pt x="83" y="15"/>
                  </a:lnTo>
                  <a:lnTo>
                    <a:pt x="83" y="31"/>
                  </a:lnTo>
                  <a:lnTo>
                    <a:pt x="71" y="71"/>
                  </a:lnTo>
                  <a:lnTo>
                    <a:pt x="83" y="71"/>
                  </a:lnTo>
                  <a:lnTo>
                    <a:pt x="83" y="58"/>
                  </a:lnTo>
                  <a:lnTo>
                    <a:pt x="98" y="58"/>
                  </a:lnTo>
                  <a:lnTo>
                    <a:pt x="83" y="83"/>
                  </a:lnTo>
                  <a:lnTo>
                    <a:pt x="98" y="102"/>
                  </a:lnTo>
                  <a:lnTo>
                    <a:pt x="125" y="83"/>
                  </a:lnTo>
                  <a:lnTo>
                    <a:pt x="138" y="83"/>
                  </a:lnTo>
                  <a:lnTo>
                    <a:pt x="110" y="113"/>
                  </a:lnTo>
                  <a:lnTo>
                    <a:pt x="83" y="131"/>
                  </a:lnTo>
                  <a:lnTo>
                    <a:pt x="12" y="182"/>
                  </a:lnTo>
                  <a:lnTo>
                    <a:pt x="0" y="182"/>
                  </a:lnTo>
                  <a:lnTo>
                    <a:pt x="23" y="157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9" name="Freeform 128"/>
            <p:cNvSpPr>
              <a:spLocks/>
            </p:cNvSpPr>
            <p:nvPr/>
          </p:nvSpPr>
          <p:spPr bwMode="auto">
            <a:xfrm>
              <a:off x="6050" y="3635"/>
              <a:ext cx="222" cy="150"/>
            </a:xfrm>
            <a:custGeom>
              <a:avLst/>
              <a:gdLst>
                <a:gd name="T0" fmla="*/ 0 w 255"/>
                <a:gd name="T1" fmla="*/ 26 h 159"/>
                <a:gd name="T2" fmla="*/ 3 w 255"/>
                <a:gd name="T3" fmla="*/ 16 h 159"/>
                <a:gd name="T4" fmla="*/ 3 w 255"/>
                <a:gd name="T5" fmla="*/ 11 h 159"/>
                <a:gd name="T6" fmla="*/ 3 w 255"/>
                <a:gd name="T7" fmla="*/ 0 h 159"/>
                <a:gd name="T8" fmla="*/ 4 w 255"/>
                <a:gd name="T9" fmla="*/ 0 h 159"/>
                <a:gd name="T10" fmla="*/ 4 w 255"/>
                <a:gd name="T11" fmla="*/ 8 h 159"/>
                <a:gd name="T12" fmla="*/ 4 w 255"/>
                <a:gd name="T13" fmla="*/ 0 h 159"/>
                <a:gd name="T14" fmla="*/ 4 w 255"/>
                <a:gd name="T15" fmla="*/ 8 h 159"/>
                <a:gd name="T16" fmla="*/ 4 w 255"/>
                <a:gd name="T17" fmla="*/ 8 h 159"/>
                <a:gd name="T18" fmla="*/ 4 w 255"/>
                <a:gd name="T19" fmla="*/ 8 h 159"/>
                <a:gd name="T20" fmla="*/ 3 w 255"/>
                <a:gd name="T21" fmla="*/ 11 h 159"/>
                <a:gd name="T22" fmla="*/ 3 w 255"/>
                <a:gd name="T23" fmla="*/ 16 h 159"/>
                <a:gd name="T24" fmla="*/ 3 w 255"/>
                <a:gd name="T25" fmla="*/ 19 h 159"/>
                <a:gd name="T26" fmla="*/ 3 w 255"/>
                <a:gd name="T27" fmla="*/ 26 h 159"/>
                <a:gd name="T28" fmla="*/ 3 w 255"/>
                <a:gd name="T29" fmla="*/ 30 h 159"/>
                <a:gd name="T30" fmla="*/ 3 w 255"/>
                <a:gd name="T31" fmla="*/ 30 h 159"/>
                <a:gd name="T32" fmla="*/ 3 w 255"/>
                <a:gd name="T33" fmla="*/ 26 h 159"/>
                <a:gd name="T34" fmla="*/ 0 w 255"/>
                <a:gd name="T35" fmla="*/ 26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5"/>
                <a:gd name="T55" fmla="*/ 0 h 159"/>
                <a:gd name="T56" fmla="*/ 255 w 255"/>
                <a:gd name="T57" fmla="*/ 159 h 1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5" h="159">
                  <a:moveTo>
                    <a:pt x="0" y="142"/>
                  </a:moveTo>
                  <a:lnTo>
                    <a:pt x="71" y="82"/>
                  </a:lnTo>
                  <a:lnTo>
                    <a:pt x="149" y="59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26" y="11"/>
                  </a:lnTo>
                  <a:lnTo>
                    <a:pt x="255" y="0"/>
                  </a:lnTo>
                  <a:lnTo>
                    <a:pt x="238" y="11"/>
                  </a:lnTo>
                  <a:lnTo>
                    <a:pt x="255" y="11"/>
                  </a:lnTo>
                  <a:lnTo>
                    <a:pt x="238" y="31"/>
                  </a:lnTo>
                  <a:lnTo>
                    <a:pt x="182" y="59"/>
                  </a:lnTo>
                  <a:lnTo>
                    <a:pt x="182" y="82"/>
                  </a:lnTo>
                  <a:lnTo>
                    <a:pt x="126" y="98"/>
                  </a:lnTo>
                  <a:lnTo>
                    <a:pt x="71" y="142"/>
                  </a:lnTo>
                  <a:lnTo>
                    <a:pt x="23" y="159"/>
                  </a:lnTo>
                  <a:lnTo>
                    <a:pt x="11" y="159"/>
                  </a:lnTo>
                  <a:lnTo>
                    <a:pt x="11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0" name="Freeform 129"/>
            <p:cNvSpPr>
              <a:spLocks/>
            </p:cNvSpPr>
            <p:nvPr/>
          </p:nvSpPr>
          <p:spPr bwMode="auto">
            <a:xfrm>
              <a:off x="4911" y="2467"/>
              <a:ext cx="224" cy="292"/>
            </a:xfrm>
            <a:custGeom>
              <a:avLst/>
              <a:gdLst>
                <a:gd name="T0" fmla="*/ 0 w 255"/>
                <a:gd name="T1" fmla="*/ 0 h 311"/>
                <a:gd name="T2" fmla="*/ 4 w 255"/>
                <a:gd name="T3" fmla="*/ 8 h 311"/>
                <a:gd name="T4" fmla="*/ 4 w 255"/>
                <a:gd name="T5" fmla="*/ 17 h 311"/>
                <a:gd name="T6" fmla="*/ 4 w 255"/>
                <a:gd name="T7" fmla="*/ 17 h 311"/>
                <a:gd name="T8" fmla="*/ 4 w 255"/>
                <a:gd name="T9" fmla="*/ 21 h 311"/>
                <a:gd name="T10" fmla="*/ 4 w 255"/>
                <a:gd name="T11" fmla="*/ 22 h 311"/>
                <a:gd name="T12" fmla="*/ 4 w 255"/>
                <a:gd name="T13" fmla="*/ 25 h 311"/>
                <a:gd name="T14" fmla="*/ 4 w 255"/>
                <a:gd name="T15" fmla="*/ 27 h 311"/>
                <a:gd name="T16" fmla="*/ 4 w 255"/>
                <a:gd name="T17" fmla="*/ 29 h 311"/>
                <a:gd name="T18" fmla="*/ 5 w 255"/>
                <a:gd name="T19" fmla="*/ 29 h 311"/>
                <a:gd name="T20" fmla="*/ 5 w 255"/>
                <a:gd name="T21" fmla="*/ 35 h 311"/>
                <a:gd name="T22" fmla="*/ 6 w 255"/>
                <a:gd name="T23" fmla="*/ 35 h 311"/>
                <a:gd name="T24" fmla="*/ 6 w 255"/>
                <a:gd name="T25" fmla="*/ 38 h 311"/>
                <a:gd name="T26" fmla="*/ 6 w 255"/>
                <a:gd name="T27" fmla="*/ 51 h 311"/>
                <a:gd name="T28" fmla="*/ 5 w 255"/>
                <a:gd name="T29" fmla="*/ 48 h 311"/>
                <a:gd name="T30" fmla="*/ 5 w 255"/>
                <a:gd name="T31" fmla="*/ 51 h 311"/>
                <a:gd name="T32" fmla="*/ 5 w 255"/>
                <a:gd name="T33" fmla="*/ 48 h 311"/>
                <a:gd name="T34" fmla="*/ 4 w 255"/>
                <a:gd name="T35" fmla="*/ 38 h 311"/>
                <a:gd name="T36" fmla="*/ 4 w 255"/>
                <a:gd name="T37" fmla="*/ 35 h 311"/>
                <a:gd name="T38" fmla="*/ 4 w 255"/>
                <a:gd name="T39" fmla="*/ 27 h 311"/>
                <a:gd name="T40" fmla="*/ 4 w 255"/>
                <a:gd name="T41" fmla="*/ 22 h 311"/>
                <a:gd name="T42" fmla="*/ 4 w 255"/>
                <a:gd name="T43" fmla="*/ 17 h 311"/>
                <a:gd name="T44" fmla="*/ 4 w 255"/>
                <a:gd name="T45" fmla="*/ 14 h 311"/>
                <a:gd name="T46" fmla="*/ 4 w 255"/>
                <a:gd name="T47" fmla="*/ 9 h 311"/>
                <a:gd name="T48" fmla="*/ 0 w 255"/>
                <a:gd name="T49" fmla="*/ 8 h 311"/>
                <a:gd name="T50" fmla="*/ 0 w 255"/>
                <a:gd name="T51" fmla="*/ 0 h 3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5"/>
                <a:gd name="T79" fmla="*/ 0 h 311"/>
                <a:gd name="T80" fmla="*/ 255 w 255"/>
                <a:gd name="T81" fmla="*/ 311 h 31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5" h="311">
                  <a:moveTo>
                    <a:pt x="0" y="0"/>
                  </a:moveTo>
                  <a:lnTo>
                    <a:pt x="42" y="11"/>
                  </a:lnTo>
                  <a:lnTo>
                    <a:pt x="130" y="98"/>
                  </a:lnTo>
                  <a:lnTo>
                    <a:pt x="142" y="98"/>
                  </a:lnTo>
                  <a:lnTo>
                    <a:pt x="182" y="126"/>
                  </a:lnTo>
                  <a:lnTo>
                    <a:pt x="182" y="138"/>
                  </a:lnTo>
                  <a:lnTo>
                    <a:pt x="198" y="159"/>
                  </a:lnTo>
                  <a:lnTo>
                    <a:pt x="182" y="171"/>
                  </a:lnTo>
                  <a:lnTo>
                    <a:pt x="198" y="182"/>
                  </a:lnTo>
                  <a:lnTo>
                    <a:pt x="215" y="182"/>
                  </a:lnTo>
                  <a:lnTo>
                    <a:pt x="230" y="211"/>
                  </a:lnTo>
                  <a:lnTo>
                    <a:pt x="242" y="211"/>
                  </a:lnTo>
                  <a:lnTo>
                    <a:pt x="255" y="238"/>
                  </a:lnTo>
                  <a:lnTo>
                    <a:pt x="242" y="311"/>
                  </a:lnTo>
                  <a:lnTo>
                    <a:pt x="230" y="297"/>
                  </a:lnTo>
                  <a:lnTo>
                    <a:pt x="215" y="311"/>
                  </a:lnTo>
                  <a:lnTo>
                    <a:pt x="215" y="297"/>
                  </a:lnTo>
                  <a:lnTo>
                    <a:pt x="142" y="238"/>
                  </a:lnTo>
                  <a:lnTo>
                    <a:pt x="130" y="211"/>
                  </a:lnTo>
                  <a:lnTo>
                    <a:pt x="111" y="171"/>
                  </a:lnTo>
                  <a:lnTo>
                    <a:pt x="82" y="138"/>
                  </a:lnTo>
                  <a:lnTo>
                    <a:pt x="82" y="98"/>
                  </a:lnTo>
                  <a:lnTo>
                    <a:pt x="56" y="82"/>
                  </a:lnTo>
                  <a:lnTo>
                    <a:pt x="27" y="59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1" name="Freeform 130"/>
            <p:cNvSpPr>
              <a:spLocks/>
            </p:cNvSpPr>
            <p:nvPr/>
          </p:nvSpPr>
          <p:spPr bwMode="auto">
            <a:xfrm>
              <a:off x="5114" y="2759"/>
              <a:ext cx="185" cy="65"/>
            </a:xfrm>
            <a:custGeom>
              <a:avLst/>
              <a:gdLst>
                <a:gd name="T0" fmla="*/ 0 w 211"/>
                <a:gd name="T1" fmla="*/ 5 h 71"/>
                <a:gd name="T2" fmla="*/ 4 w 211"/>
                <a:gd name="T3" fmla="*/ 0 h 71"/>
                <a:gd name="T4" fmla="*/ 4 w 211"/>
                <a:gd name="T5" fmla="*/ 0 h 71"/>
                <a:gd name="T6" fmla="*/ 4 w 211"/>
                <a:gd name="T7" fmla="*/ 5 h 71"/>
                <a:gd name="T8" fmla="*/ 4 w 211"/>
                <a:gd name="T9" fmla="*/ 5 h 71"/>
                <a:gd name="T10" fmla="*/ 4 w 211"/>
                <a:gd name="T11" fmla="*/ 5 h 71"/>
                <a:gd name="T12" fmla="*/ 4 w 211"/>
                <a:gd name="T13" fmla="*/ 5 h 71"/>
                <a:gd name="T14" fmla="*/ 4 w 211"/>
                <a:gd name="T15" fmla="*/ 5 h 71"/>
                <a:gd name="T16" fmla="*/ 5 w 211"/>
                <a:gd name="T17" fmla="*/ 5 h 71"/>
                <a:gd name="T18" fmla="*/ 5 w 211"/>
                <a:gd name="T19" fmla="*/ 5 h 71"/>
                <a:gd name="T20" fmla="*/ 4 w 211"/>
                <a:gd name="T21" fmla="*/ 5 h 71"/>
                <a:gd name="T22" fmla="*/ 4 w 211"/>
                <a:gd name="T23" fmla="*/ 5 h 71"/>
                <a:gd name="T24" fmla="*/ 4 w 211"/>
                <a:gd name="T25" fmla="*/ 5 h 71"/>
                <a:gd name="T26" fmla="*/ 4 w 211"/>
                <a:gd name="T27" fmla="*/ 5 h 71"/>
                <a:gd name="T28" fmla="*/ 0 w 211"/>
                <a:gd name="T29" fmla="*/ 5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1"/>
                <a:gd name="T46" fmla="*/ 0 h 71"/>
                <a:gd name="T47" fmla="*/ 211 w 211"/>
                <a:gd name="T48" fmla="*/ 71 h 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1" h="71">
                  <a:moveTo>
                    <a:pt x="0" y="11"/>
                  </a:moveTo>
                  <a:lnTo>
                    <a:pt x="23" y="0"/>
                  </a:lnTo>
                  <a:lnTo>
                    <a:pt x="50" y="0"/>
                  </a:lnTo>
                  <a:lnTo>
                    <a:pt x="83" y="31"/>
                  </a:lnTo>
                  <a:lnTo>
                    <a:pt x="123" y="31"/>
                  </a:lnTo>
                  <a:lnTo>
                    <a:pt x="123" y="11"/>
                  </a:lnTo>
                  <a:lnTo>
                    <a:pt x="171" y="31"/>
                  </a:lnTo>
                  <a:lnTo>
                    <a:pt x="183" y="42"/>
                  </a:lnTo>
                  <a:lnTo>
                    <a:pt x="211" y="42"/>
                  </a:lnTo>
                  <a:lnTo>
                    <a:pt x="211" y="71"/>
                  </a:lnTo>
                  <a:lnTo>
                    <a:pt x="183" y="57"/>
                  </a:lnTo>
                  <a:lnTo>
                    <a:pt x="171" y="71"/>
                  </a:lnTo>
                  <a:lnTo>
                    <a:pt x="94" y="42"/>
                  </a:lnTo>
                  <a:lnTo>
                    <a:pt x="71" y="4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2" name="Freeform 131"/>
            <p:cNvSpPr>
              <a:spLocks/>
            </p:cNvSpPr>
            <p:nvPr/>
          </p:nvSpPr>
          <p:spPr bwMode="auto">
            <a:xfrm>
              <a:off x="5337" y="2815"/>
              <a:ext cx="163" cy="43"/>
            </a:xfrm>
            <a:custGeom>
              <a:avLst/>
              <a:gdLst>
                <a:gd name="T0" fmla="*/ 0 w 186"/>
                <a:gd name="T1" fmla="*/ 7 h 46"/>
                <a:gd name="T2" fmla="*/ 0 w 186"/>
                <a:gd name="T3" fmla="*/ 7 h 46"/>
                <a:gd name="T4" fmla="*/ 4 w 186"/>
                <a:gd name="T5" fmla="*/ 0 h 46"/>
                <a:gd name="T6" fmla="*/ 4 w 186"/>
                <a:gd name="T7" fmla="*/ 7 h 46"/>
                <a:gd name="T8" fmla="*/ 4 w 186"/>
                <a:gd name="T9" fmla="*/ 0 h 46"/>
                <a:gd name="T10" fmla="*/ 4 w 186"/>
                <a:gd name="T11" fmla="*/ 7 h 46"/>
                <a:gd name="T12" fmla="*/ 4 w 186"/>
                <a:gd name="T13" fmla="*/ 0 h 46"/>
                <a:gd name="T14" fmla="*/ 4 w 186"/>
                <a:gd name="T15" fmla="*/ 7 h 46"/>
                <a:gd name="T16" fmla="*/ 4 w 186"/>
                <a:gd name="T17" fmla="*/ 0 h 46"/>
                <a:gd name="T18" fmla="*/ 4 w 186"/>
                <a:gd name="T19" fmla="*/ 7 h 46"/>
                <a:gd name="T20" fmla="*/ 4 w 186"/>
                <a:gd name="T21" fmla="*/ 7 h 46"/>
                <a:gd name="T22" fmla="*/ 4 w 186"/>
                <a:gd name="T23" fmla="*/ 7 h 46"/>
                <a:gd name="T24" fmla="*/ 4 w 186"/>
                <a:gd name="T25" fmla="*/ 7 h 46"/>
                <a:gd name="T26" fmla="*/ 0 w 186"/>
                <a:gd name="T27" fmla="*/ 7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6"/>
                <a:gd name="T43" fmla="*/ 0 h 46"/>
                <a:gd name="T44" fmla="*/ 186 w 186"/>
                <a:gd name="T45" fmla="*/ 46 h 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6" h="46">
                  <a:moveTo>
                    <a:pt x="0" y="46"/>
                  </a:moveTo>
                  <a:lnTo>
                    <a:pt x="0" y="20"/>
                  </a:lnTo>
                  <a:lnTo>
                    <a:pt x="15" y="0"/>
                  </a:lnTo>
                  <a:lnTo>
                    <a:pt x="38" y="20"/>
                  </a:lnTo>
                  <a:lnTo>
                    <a:pt x="38" y="0"/>
                  </a:lnTo>
                  <a:lnTo>
                    <a:pt x="86" y="20"/>
                  </a:lnTo>
                  <a:lnTo>
                    <a:pt x="97" y="0"/>
                  </a:lnTo>
                  <a:lnTo>
                    <a:pt x="138" y="20"/>
                  </a:lnTo>
                  <a:lnTo>
                    <a:pt x="153" y="0"/>
                  </a:lnTo>
                  <a:lnTo>
                    <a:pt x="186" y="20"/>
                  </a:lnTo>
                  <a:lnTo>
                    <a:pt x="138" y="46"/>
                  </a:lnTo>
                  <a:lnTo>
                    <a:pt x="86" y="20"/>
                  </a:lnTo>
                  <a:lnTo>
                    <a:pt x="26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3" name="Freeform 132"/>
            <p:cNvSpPr>
              <a:spLocks/>
            </p:cNvSpPr>
            <p:nvPr/>
          </p:nvSpPr>
          <p:spPr bwMode="auto">
            <a:xfrm>
              <a:off x="5395" y="2852"/>
              <a:ext cx="40" cy="43"/>
            </a:xfrm>
            <a:custGeom>
              <a:avLst/>
              <a:gdLst>
                <a:gd name="T0" fmla="*/ 0 w 46"/>
                <a:gd name="T1" fmla="*/ 0 h 46"/>
                <a:gd name="T2" fmla="*/ 3 w 46"/>
                <a:gd name="T3" fmla="*/ 0 h 46"/>
                <a:gd name="T4" fmla="*/ 3 w 46"/>
                <a:gd name="T5" fmla="*/ 7 h 46"/>
                <a:gd name="T6" fmla="*/ 3 w 46"/>
                <a:gd name="T7" fmla="*/ 7 h 46"/>
                <a:gd name="T8" fmla="*/ 0 w 46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46"/>
                <a:gd name="T17" fmla="*/ 46 w 46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46">
                  <a:moveTo>
                    <a:pt x="0" y="0"/>
                  </a:moveTo>
                  <a:lnTo>
                    <a:pt x="19" y="0"/>
                  </a:lnTo>
                  <a:lnTo>
                    <a:pt x="46" y="46"/>
                  </a:lnTo>
                  <a:lnTo>
                    <a:pt x="3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4" name="Freeform 133"/>
            <p:cNvSpPr>
              <a:spLocks/>
            </p:cNvSpPr>
            <p:nvPr/>
          </p:nvSpPr>
          <p:spPr bwMode="auto">
            <a:xfrm>
              <a:off x="5395" y="2572"/>
              <a:ext cx="139" cy="187"/>
            </a:xfrm>
            <a:custGeom>
              <a:avLst/>
              <a:gdLst>
                <a:gd name="T0" fmla="*/ 0 w 159"/>
                <a:gd name="T1" fmla="*/ 17 h 200"/>
                <a:gd name="T2" fmla="*/ 3 w 159"/>
                <a:gd name="T3" fmla="*/ 8 h 200"/>
                <a:gd name="T4" fmla="*/ 3 w 159"/>
                <a:gd name="T5" fmla="*/ 7 h 200"/>
                <a:gd name="T6" fmla="*/ 3 w 159"/>
                <a:gd name="T7" fmla="*/ 7 h 200"/>
                <a:gd name="T8" fmla="*/ 3 w 159"/>
                <a:gd name="T9" fmla="*/ 0 h 200"/>
                <a:gd name="T10" fmla="*/ 3 w 159"/>
                <a:gd name="T11" fmla="*/ 7 h 200"/>
                <a:gd name="T12" fmla="*/ 3 w 159"/>
                <a:gd name="T13" fmla="*/ 7 h 200"/>
                <a:gd name="T14" fmla="*/ 3 w 159"/>
                <a:gd name="T15" fmla="*/ 0 h 200"/>
                <a:gd name="T16" fmla="*/ 3 w 159"/>
                <a:gd name="T17" fmla="*/ 0 h 200"/>
                <a:gd name="T18" fmla="*/ 3 w 159"/>
                <a:gd name="T19" fmla="*/ 7 h 200"/>
                <a:gd name="T20" fmla="*/ 3 w 159"/>
                <a:gd name="T21" fmla="*/ 7 h 200"/>
                <a:gd name="T22" fmla="*/ 3 w 159"/>
                <a:gd name="T23" fmla="*/ 7 h 200"/>
                <a:gd name="T24" fmla="*/ 3 w 159"/>
                <a:gd name="T25" fmla="*/ 7 h 200"/>
                <a:gd name="T26" fmla="*/ 3 w 159"/>
                <a:gd name="T27" fmla="*/ 8 h 200"/>
                <a:gd name="T28" fmla="*/ 3 w 159"/>
                <a:gd name="T29" fmla="*/ 10 h 200"/>
                <a:gd name="T30" fmla="*/ 3 w 159"/>
                <a:gd name="T31" fmla="*/ 8 h 200"/>
                <a:gd name="T32" fmla="*/ 3 w 159"/>
                <a:gd name="T33" fmla="*/ 10 h 200"/>
                <a:gd name="T34" fmla="*/ 3 w 159"/>
                <a:gd name="T35" fmla="*/ 10 h 200"/>
                <a:gd name="T36" fmla="*/ 3 w 159"/>
                <a:gd name="T37" fmla="*/ 13 h 200"/>
                <a:gd name="T38" fmla="*/ 3 w 159"/>
                <a:gd name="T39" fmla="*/ 19 h 200"/>
                <a:gd name="T40" fmla="*/ 3 w 159"/>
                <a:gd name="T41" fmla="*/ 19 h 200"/>
                <a:gd name="T42" fmla="*/ 3 w 159"/>
                <a:gd name="T43" fmla="*/ 24 h 200"/>
                <a:gd name="T44" fmla="*/ 3 w 159"/>
                <a:gd name="T45" fmla="*/ 26 h 200"/>
                <a:gd name="T46" fmla="*/ 3 w 159"/>
                <a:gd name="T47" fmla="*/ 29 h 200"/>
                <a:gd name="T48" fmla="*/ 3 w 159"/>
                <a:gd name="T49" fmla="*/ 26 h 200"/>
                <a:gd name="T50" fmla="*/ 3 w 159"/>
                <a:gd name="T51" fmla="*/ 24 h 200"/>
                <a:gd name="T52" fmla="*/ 3 w 159"/>
                <a:gd name="T53" fmla="*/ 24 h 200"/>
                <a:gd name="T54" fmla="*/ 3 w 159"/>
                <a:gd name="T55" fmla="*/ 22 h 200"/>
                <a:gd name="T56" fmla="*/ 3 w 159"/>
                <a:gd name="T57" fmla="*/ 19 h 200"/>
                <a:gd name="T58" fmla="*/ 3 w 159"/>
                <a:gd name="T59" fmla="*/ 17 h 200"/>
                <a:gd name="T60" fmla="*/ 3 w 159"/>
                <a:gd name="T61" fmla="*/ 17 h 200"/>
                <a:gd name="T62" fmla="*/ 3 w 159"/>
                <a:gd name="T63" fmla="*/ 19 h 200"/>
                <a:gd name="T64" fmla="*/ 3 w 159"/>
                <a:gd name="T65" fmla="*/ 26 h 200"/>
                <a:gd name="T66" fmla="*/ 3 w 159"/>
                <a:gd name="T67" fmla="*/ 26 h 200"/>
                <a:gd name="T68" fmla="*/ 3 w 159"/>
                <a:gd name="T69" fmla="*/ 20 h 200"/>
                <a:gd name="T70" fmla="*/ 3 w 159"/>
                <a:gd name="T71" fmla="*/ 19 h 200"/>
                <a:gd name="T72" fmla="*/ 0 w 159"/>
                <a:gd name="T73" fmla="*/ 19 h 200"/>
                <a:gd name="T74" fmla="*/ 0 w 159"/>
                <a:gd name="T75" fmla="*/ 17 h 2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9"/>
                <a:gd name="T115" fmla="*/ 0 h 200"/>
                <a:gd name="T116" fmla="*/ 159 w 159"/>
                <a:gd name="T117" fmla="*/ 200 h 2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9" h="200">
                  <a:moveTo>
                    <a:pt x="0" y="115"/>
                  </a:moveTo>
                  <a:lnTo>
                    <a:pt x="30" y="60"/>
                  </a:lnTo>
                  <a:lnTo>
                    <a:pt x="30" y="15"/>
                  </a:lnTo>
                  <a:lnTo>
                    <a:pt x="46" y="15"/>
                  </a:lnTo>
                  <a:lnTo>
                    <a:pt x="59" y="0"/>
                  </a:lnTo>
                  <a:lnTo>
                    <a:pt x="98" y="15"/>
                  </a:lnTo>
                  <a:lnTo>
                    <a:pt x="130" y="15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46" y="27"/>
                  </a:lnTo>
                  <a:lnTo>
                    <a:pt x="119" y="27"/>
                  </a:lnTo>
                  <a:lnTo>
                    <a:pt x="46" y="27"/>
                  </a:lnTo>
                  <a:lnTo>
                    <a:pt x="30" y="46"/>
                  </a:lnTo>
                  <a:lnTo>
                    <a:pt x="30" y="60"/>
                  </a:lnTo>
                  <a:lnTo>
                    <a:pt x="46" y="71"/>
                  </a:lnTo>
                  <a:lnTo>
                    <a:pt x="98" y="60"/>
                  </a:lnTo>
                  <a:lnTo>
                    <a:pt x="119" y="71"/>
                  </a:lnTo>
                  <a:lnTo>
                    <a:pt x="98" y="71"/>
                  </a:lnTo>
                  <a:lnTo>
                    <a:pt x="71" y="86"/>
                  </a:lnTo>
                  <a:lnTo>
                    <a:pt x="86" y="127"/>
                  </a:lnTo>
                  <a:lnTo>
                    <a:pt x="71" y="127"/>
                  </a:lnTo>
                  <a:lnTo>
                    <a:pt x="98" y="171"/>
                  </a:lnTo>
                  <a:lnTo>
                    <a:pt x="98" y="186"/>
                  </a:lnTo>
                  <a:lnTo>
                    <a:pt x="86" y="200"/>
                  </a:lnTo>
                  <a:lnTo>
                    <a:pt x="86" y="186"/>
                  </a:lnTo>
                  <a:lnTo>
                    <a:pt x="86" y="171"/>
                  </a:lnTo>
                  <a:lnTo>
                    <a:pt x="71" y="171"/>
                  </a:lnTo>
                  <a:lnTo>
                    <a:pt x="71" y="159"/>
                  </a:lnTo>
                  <a:lnTo>
                    <a:pt x="46" y="127"/>
                  </a:lnTo>
                  <a:lnTo>
                    <a:pt x="59" y="115"/>
                  </a:lnTo>
                  <a:lnTo>
                    <a:pt x="46" y="115"/>
                  </a:lnTo>
                  <a:lnTo>
                    <a:pt x="30" y="127"/>
                  </a:lnTo>
                  <a:lnTo>
                    <a:pt x="30" y="186"/>
                  </a:lnTo>
                  <a:lnTo>
                    <a:pt x="19" y="186"/>
                  </a:lnTo>
                  <a:lnTo>
                    <a:pt x="19" y="142"/>
                  </a:lnTo>
                  <a:lnTo>
                    <a:pt x="19" y="127"/>
                  </a:lnTo>
                  <a:lnTo>
                    <a:pt x="0" y="127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5" name="Freeform 134"/>
            <p:cNvSpPr>
              <a:spLocks/>
            </p:cNvSpPr>
            <p:nvPr/>
          </p:nvSpPr>
          <p:spPr bwMode="auto">
            <a:xfrm>
              <a:off x="5573" y="2561"/>
              <a:ext cx="40" cy="78"/>
            </a:xfrm>
            <a:custGeom>
              <a:avLst/>
              <a:gdLst>
                <a:gd name="T0" fmla="*/ 0 w 46"/>
                <a:gd name="T1" fmla="*/ 10 h 82"/>
                <a:gd name="T2" fmla="*/ 3 w 46"/>
                <a:gd name="T3" fmla="*/ 0 h 82"/>
                <a:gd name="T4" fmla="*/ 3 w 46"/>
                <a:gd name="T5" fmla="*/ 10 h 82"/>
                <a:gd name="T6" fmla="*/ 3 w 46"/>
                <a:gd name="T7" fmla="*/ 10 h 82"/>
                <a:gd name="T8" fmla="*/ 3 w 46"/>
                <a:gd name="T9" fmla="*/ 10 h 82"/>
                <a:gd name="T10" fmla="*/ 3 w 46"/>
                <a:gd name="T11" fmla="*/ 10 h 82"/>
                <a:gd name="T12" fmla="*/ 3 w 46"/>
                <a:gd name="T13" fmla="*/ 10 h 82"/>
                <a:gd name="T14" fmla="*/ 3 w 46"/>
                <a:gd name="T15" fmla="*/ 10 h 82"/>
                <a:gd name="T16" fmla="*/ 3 w 46"/>
                <a:gd name="T17" fmla="*/ 13 h 82"/>
                <a:gd name="T18" fmla="*/ 3 w 46"/>
                <a:gd name="T19" fmla="*/ 20 h 82"/>
                <a:gd name="T20" fmla="*/ 3 w 46"/>
                <a:gd name="T21" fmla="*/ 13 h 82"/>
                <a:gd name="T22" fmla="*/ 0 w 46"/>
                <a:gd name="T23" fmla="*/ 10 h 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82"/>
                <a:gd name="T38" fmla="*/ 46 w 46"/>
                <a:gd name="T39" fmla="*/ 82 h 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82">
                  <a:moveTo>
                    <a:pt x="0" y="26"/>
                  </a:moveTo>
                  <a:lnTo>
                    <a:pt x="16" y="0"/>
                  </a:lnTo>
                  <a:lnTo>
                    <a:pt x="29" y="11"/>
                  </a:lnTo>
                  <a:lnTo>
                    <a:pt x="46" y="11"/>
                  </a:lnTo>
                  <a:lnTo>
                    <a:pt x="46" y="26"/>
                  </a:lnTo>
                  <a:lnTo>
                    <a:pt x="29" y="26"/>
                  </a:lnTo>
                  <a:lnTo>
                    <a:pt x="29" y="38"/>
                  </a:lnTo>
                  <a:lnTo>
                    <a:pt x="16" y="38"/>
                  </a:lnTo>
                  <a:lnTo>
                    <a:pt x="16" y="57"/>
                  </a:lnTo>
                  <a:lnTo>
                    <a:pt x="29" y="82"/>
                  </a:lnTo>
                  <a:lnTo>
                    <a:pt x="16" y="5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6" name="Freeform 135"/>
            <p:cNvSpPr>
              <a:spLocks/>
            </p:cNvSpPr>
            <p:nvPr/>
          </p:nvSpPr>
          <p:spPr bwMode="auto">
            <a:xfrm>
              <a:off x="5587" y="2680"/>
              <a:ext cx="60" cy="43"/>
            </a:xfrm>
            <a:custGeom>
              <a:avLst/>
              <a:gdLst>
                <a:gd name="T0" fmla="*/ 0 w 71"/>
                <a:gd name="T1" fmla="*/ 7 h 46"/>
                <a:gd name="T2" fmla="*/ 3 w 71"/>
                <a:gd name="T3" fmla="*/ 0 h 46"/>
                <a:gd name="T4" fmla="*/ 3 w 71"/>
                <a:gd name="T5" fmla="*/ 0 h 46"/>
                <a:gd name="T6" fmla="*/ 3 w 71"/>
                <a:gd name="T7" fmla="*/ 7 h 46"/>
                <a:gd name="T8" fmla="*/ 3 w 71"/>
                <a:gd name="T9" fmla="*/ 7 h 46"/>
                <a:gd name="T10" fmla="*/ 0 w 71"/>
                <a:gd name="T11" fmla="*/ 7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46"/>
                <a:gd name="T20" fmla="*/ 71 w 71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46">
                  <a:moveTo>
                    <a:pt x="0" y="19"/>
                  </a:moveTo>
                  <a:lnTo>
                    <a:pt x="11" y="0"/>
                  </a:lnTo>
                  <a:lnTo>
                    <a:pt x="38" y="0"/>
                  </a:lnTo>
                  <a:lnTo>
                    <a:pt x="50" y="19"/>
                  </a:lnTo>
                  <a:lnTo>
                    <a:pt x="71" y="4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7" name="Freeform 136"/>
            <p:cNvSpPr>
              <a:spLocks/>
            </p:cNvSpPr>
            <p:nvPr/>
          </p:nvSpPr>
          <p:spPr bwMode="auto">
            <a:xfrm>
              <a:off x="5395" y="2146"/>
              <a:ext cx="105" cy="134"/>
            </a:xfrm>
            <a:custGeom>
              <a:avLst/>
              <a:gdLst>
                <a:gd name="T0" fmla="*/ 0 w 119"/>
                <a:gd name="T1" fmla="*/ 10 h 142"/>
                <a:gd name="T2" fmla="*/ 4 w 119"/>
                <a:gd name="T3" fmla="*/ 10 h 142"/>
                <a:gd name="T4" fmla="*/ 0 w 119"/>
                <a:gd name="T5" fmla="*/ 0 h 142"/>
                <a:gd name="T6" fmla="*/ 4 w 119"/>
                <a:gd name="T7" fmla="*/ 0 h 142"/>
                <a:gd name="T8" fmla="*/ 4 w 119"/>
                <a:gd name="T9" fmla="*/ 8 h 142"/>
                <a:gd name="T10" fmla="*/ 4 w 119"/>
                <a:gd name="T11" fmla="*/ 8 h 142"/>
                <a:gd name="T12" fmla="*/ 4 w 119"/>
                <a:gd name="T13" fmla="*/ 17 h 142"/>
                <a:gd name="T14" fmla="*/ 4 w 119"/>
                <a:gd name="T15" fmla="*/ 22 h 142"/>
                <a:gd name="T16" fmla="*/ 4 w 119"/>
                <a:gd name="T17" fmla="*/ 24 h 142"/>
                <a:gd name="T18" fmla="*/ 4 w 119"/>
                <a:gd name="T19" fmla="*/ 22 h 142"/>
                <a:gd name="T20" fmla="*/ 4 w 119"/>
                <a:gd name="T21" fmla="*/ 24 h 142"/>
                <a:gd name="T22" fmla="*/ 4 w 119"/>
                <a:gd name="T23" fmla="*/ 26 h 142"/>
                <a:gd name="T24" fmla="*/ 4 w 119"/>
                <a:gd name="T25" fmla="*/ 26 h 142"/>
                <a:gd name="T26" fmla="*/ 4 w 119"/>
                <a:gd name="T27" fmla="*/ 24 h 142"/>
                <a:gd name="T28" fmla="*/ 4 w 119"/>
                <a:gd name="T29" fmla="*/ 26 h 142"/>
                <a:gd name="T30" fmla="*/ 4 w 119"/>
                <a:gd name="T31" fmla="*/ 24 h 142"/>
                <a:gd name="T32" fmla="*/ 4 w 119"/>
                <a:gd name="T33" fmla="*/ 24 h 142"/>
                <a:gd name="T34" fmla="*/ 4 w 119"/>
                <a:gd name="T35" fmla="*/ 19 h 142"/>
                <a:gd name="T36" fmla="*/ 0 w 119"/>
                <a:gd name="T37" fmla="*/ 19 h 142"/>
                <a:gd name="T38" fmla="*/ 0 w 119"/>
                <a:gd name="T39" fmla="*/ 10 h 1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9"/>
                <a:gd name="T61" fmla="*/ 0 h 142"/>
                <a:gd name="T62" fmla="*/ 119 w 119"/>
                <a:gd name="T63" fmla="*/ 142 h 1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9" h="142">
                  <a:moveTo>
                    <a:pt x="0" y="58"/>
                  </a:moveTo>
                  <a:lnTo>
                    <a:pt x="19" y="58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31"/>
                  </a:lnTo>
                  <a:lnTo>
                    <a:pt x="59" y="42"/>
                  </a:lnTo>
                  <a:lnTo>
                    <a:pt x="46" y="86"/>
                  </a:lnTo>
                  <a:lnTo>
                    <a:pt x="59" y="113"/>
                  </a:lnTo>
                  <a:lnTo>
                    <a:pt x="59" y="129"/>
                  </a:lnTo>
                  <a:lnTo>
                    <a:pt x="71" y="113"/>
                  </a:lnTo>
                  <a:lnTo>
                    <a:pt x="98" y="129"/>
                  </a:lnTo>
                  <a:lnTo>
                    <a:pt x="119" y="142"/>
                  </a:lnTo>
                  <a:lnTo>
                    <a:pt x="86" y="142"/>
                  </a:lnTo>
                  <a:lnTo>
                    <a:pt x="71" y="129"/>
                  </a:lnTo>
                  <a:lnTo>
                    <a:pt x="71" y="142"/>
                  </a:lnTo>
                  <a:lnTo>
                    <a:pt x="46" y="129"/>
                  </a:lnTo>
                  <a:lnTo>
                    <a:pt x="30" y="129"/>
                  </a:lnTo>
                  <a:lnTo>
                    <a:pt x="30" y="98"/>
                  </a:lnTo>
                  <a:lnTo>
                    <a:pt x="0" y="9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8" name="Freeform 137"/>
            <p:cNvSpPr>
              <a:spLocks/>
            </p:cNvSpPr>
            <p:nvPr/>
          </p:nvSpPr>
          <p:spPr bwMode="auto">
            <a:xfrm>
              <a:off x="5361" y="2333"/>
              <a:ext cx="51" cy="67"/>
            </a:xfrm>
            <a:custGeom>
              <a:avLst/>
              <a:gdLst>
                <a:gd name="T0" fmla="*/ 0 w 60"/>
                <a:gd name="T1" fmla="*/ 14 h 71"/>
                <a:gd name="T2" fmla="*/ 3 w 60"/>
                <a:gd name="T3" fmla="*/ 8 h 71"/>
                <a:gd name="T4" fmla="*/ 3 w 60"/>
                <a:gd name="T5" fmla="*/ 0 h 71"/>
                <a:gd name="T6" fmla="*/ 3 w 60"/>
                <a:gd name="T7" fmla="*/ 8 h 71"/>
                <a:gd name="T8" fmla="*/ 0 w 60"/>
                <a:gd name="T9" fmla="*/ 14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71"/>
                <a:gd name="T17" fmla="*/ 60 w 60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71">
                  <a:moveTo>
                    <a:pt x="0" y="71"/>
                  </a:moveTo>
                  <a:lnTo>
                    <a:pt x="39" y="15"/>
                  </a:lnTo>
                  <a:lnTo>
                    <a:pt x="39" y="0"/>
                  </a:lnTo>
                  <a:lnTo>
                    <a:pt x="60" y="1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9" name="Freeform 138"/>
            <p:cNvSpPr>
              <a:spLocks/>
            </p:cNvSpPr>
            <p:nvPr/>
          </p:nvSpPr>
          <p:spPr bwMode="auto">
            <a:xfrm>
              <a:off x="5500" y="2295"/>
              <a:ext cx="39" cy="67"/>
            </a:xfrm>
            <a:custGeom>
              <a:avLst/>
              <a:gdLst>
                <a:gd name="T0" fmla="*/ 0 w 46"/>
                <a:gd name="T1" fmla="*/ 0 h 71"/>
                <a:gd name="T2" fmla="*/ 3 w 46"/>
                <a:gd name="T3" fmla="*/ 0 h 71"/>
                <a:gd name="T4" fmla="*/ 3 w 46"/>
                <a:gd name="T5" fmla="*/ 8 h 71"/>
                <a:gd name="T6" fmla="*/ 3 w 46"/>
                <a:gd name="T7" fmla="*/ 8 h 71"/>
                <a:gd name="T8" fmla="*/ 3 w 46"/>
                <a:gd name="T9" fmla="*/ 8 h 71"/>
                <a:gd name="T10" fmla="*/ 3 w 46"/>
                <a:gd name="T11" fmla="*/ 9 h 71"/>
                <a:gd name="T12" fmla="*/ 3 w 46"/>
                <a:gd name="T13" fmla="*/ 14 h 71"/>
                <a:gd name="T14" fmla="*/ 3 w 46"/>
                <a:gd name="T15" fmla="*/ 8 h 71"/>
                <a:gd name="T16" fmla="*/ 0 w 46"/>
                <a:gd name="T17" fmla="*/ 8 h 71"/>
                <a:gd name="T18" fmla="*/ 0 w 46"/>
                <a:gd name="T19" fmla="*/ 8 h 71"/>
                <a:gd name="T20" fmla="*/ 3 w 46"/>
                <a:gd name="T21" fmla="*/ 8 h 71"/>
                <a:gd name="T22" fmla="*/ 0 w 46"/>
                <a:gd name="T23" fmla="*/ 0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71"/>
                <a:gd name="T38" fmla="*/ 46 w 46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71">
                  <a:moveTo>
                    <a:pt x="0" y="0"/>
                  </a:moveTo>
                  <a:lnTo>
                    <a:pt x="46" y="0"/>
                  </a:lnTo>
                  <a:lnTo>
                    <a:pt x="46" y="12"/>
                  </a:lnTo>
                  <a:lnTo>
                    <a:pt x="46" y="39"/>
                  </a:lnTo>
                  <a:lnTo>
                    <a:pt x="19" y="39"/>
                  </a:lnTo>
                  <a:lnTo>
                    <a:pt x="46" y="54"/>
                  </a:lnTo>
                  <a:lnTo>
                    <a:pt x="19" y="71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27"/>
                  </a:lnTo>
                  <a:lnTo>
                    <a:pt x="19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00" name="Freeform 139"/>
            <p:cNvSpPr>
              <a:spLocks/>
            </p:cNvSpPr>
            <p:nvPr/>
          </p:nvSpPr>
          <p:spPr bwMode="auto">
            <a:xfrm>
              <a:off x="5447" y="2306"/>
              <a:ext cx="62" cy="81"/>
            </a:xfrm>
            <a:custGeom>
              <a:avLst/>
              <a:gdLst>
                <a:gd name="T0" fmla="*/ 0 w 71"/>
                <a:gd name="T1" fmla="*/ 8 h 86"/>
                <a:gd name="T2" fmla="*/ 0 w 71"/>
                <a:gd name="T3" fmla="*/ 0 h 86"/>
                <a:gd name="T4" fmla="*/ 3 w 71"/>
                <a:gd name="T5" fmla="*/ 8 h 86"/>
                <a:gd name="T6" fmla="*/ 3 w 71"/>
                <a:gd name="T7" fmla="*/ 8 h 86"/>
                <a:gd name="T8" fmla="*/ 3 w 71"/>
                <a:gd name="T9" fmla="*/ 8 h 86"/>
                <a:gd name="T10" fmla="*/ 3 w 71"/>
                <a:gd name="T11" fmla="*/ 8 h 86"/>
                <a:gd name="T12" fmla="*/ 3 w 71"/>
                <a:gd name="T13" fmla="*/ 9 h 86"/>
                <a:gd name="T14" fmla="*/ 3 w 71"/>
                <a:gd name="T15" fmla="*/ 9 h 86"/>
                <a:gd name="T16" fmla="*/ 3 w 71"/>
                <a:gd name="T17" fmla="*/ 12 h 86"/>
                <a:gd name="T18" fmla="*/ 3 w 71"/>
                <a:gd name="T19" fmla="*/ 12 h 86"/>
                <a:gd name="T20" fmla="*/ 3 w 71"/>
                <a:gd name="T21" fmla="*/ 9 h 86"/>
                <a:gd name="T22" fmla="*/ 3 w 71"/>
                <a:gd name="T23" fmla="*/ 12 h 86"/>
                <a:gd name="T24" fmla="*/ 3 w 71"/>
                <a:gd name="T25" fmla="*/ 9 h 86"/>
                <a:gd name="T26" fmla="*/ 3 w 71"/>
                <a:gd name="T27" fmla="*/ 12 h 86"/>
                <a:gd name="T28" fmla="*/ 3 w 71"/>
                <a:gd name="T29" fmla="*/ 16 h 86"/>
                <a:gd name="T30" fmla="*/ 3 w 71"/>
                <a:gd name="T31" fmla="*/ 9 h 86"/>
                <a:gd name="T32" fmla="*/ 3 w 71"/>
                <a:gd name="T33" fmla="*/ 9 h 86"/>
                <a:gd name="T34" fmla="*/ 3 w 71"/>
                <a:gd name="T35" fmla="*/ 8 h 86"/>
                <a:gd name="T36" fmla="*/ 0 w 71"/>
                <a:gd name="T37" fmla="*/ 8 h 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86"/>
                <a:gd name="T59" fmla="*/ 71 w 71"/>
                <a:gd name="T60" fmla="*/ 86 h 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86">
                  <a:moveTo>
                    <a:pt x="0" y="42"/>
                  </a:moveTo>
                  <a:lnTo>
                    <a:pt x="0" y="0"/>
                  </a:lnTo>
                  <a:lnTo>
                    <a:pt x="12" y="15"/>
                  </a:lnTo>
                  <a:lnTo>
                    <a:pt x="27" y="15"/>
                  </a:lnTo>
                  <a:lnTo>
                    <a:pt x="39" y="42"/>
                  </a:lnTo>
                  <a:lnTo>
                    <a:pt x="58" y="27"/>
                  </a:lnTo>
                  <a:lnTo>
                    <a:pt x="58" y="57"/>
                  </a:lnTo>
                  <a:lnTo>
                    <a:pt x="71" y="57"/>
                  </a:lnTo>
                  <a:lnTo>
                    <a:pt x="71" y="69"/>
                  </a:lnTo>
                  <a:lnTo>
                    <a:pt x="58" y="69"/>
                  </a:lnTo>
                  <a:lnTo>
                    <a:pt x="58" y="57"/>
                  </a:lnTo>
                  <a:lnTo>
                    <a:pt x="39" y="69"/>
                  </a:lnTo>
                  <a:lnTo>
                    <a:pt x="39" y="57"/>
                  </a:lnTo>
                  <a:lnTo>
                    <a:pt x="39" y="69"/>
                  </a:lnTo>
                  <a:lnTo>
                    <a:pt x="27" y="86"/>
                  </a:lnTo>
                  <a:lnTo>
                    <a:pt x="12" y="57"/>
                  </a:lnTo>
                  <a:lnTo>
                    <a:pt x="27" y="57"/>
                  </a:lnTo>
                  <a:lnTo>
                    <a:pt x="27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01" name="Freeform 140"/>
            <p:cNvSpPr>
              <a:spLocks/>
            </p:cNvSpPr>
            <p:nvPr/>
          </p:nvSpPr>
          <p:spPr bwMode="auto">
            <a:xfrm>
              <a:off x="5458" y="2364"/>
              <a:ext cx="101" cy="103"/>
            </a:xfrm>
            <a:custGeom>
              <a:avLst/>
              <a:gdLst>
                <a:gd name="T0" fmla="*/ 0 w 115"/>
                <a:gd name="T1" fmla="*/ 6 h 112"/>
                <a:gd name="T2" fmla="*/ 0 w 115"/>
                <a:gd name="T3" fmla="*/ 6 h 112"/>
                <a:gd name="T4" fmla="*/ 4 w 115"/>
                <a:gd name="T5" fmla="*/ 6 h 112"/>
                <a:gd name="T6" fmla="*/ 4 w 115"/>
                <a:gd name="T7" fmla="*/ 6 h 112"/>
                <a:gd name="T8" fmla="*/ 4 w 115"/>
                <a:gd name="T9" fmla="*/ 6 h 112"/>
                <a:gd name="T10" fmla="*/ 4 w 115"/>
                <a:gd name="T11" fmla="*/ 6 h 112"/>
                <a:gd name="T12" fmla="*/ 4 w 115"/>
                <a:gd name="T13" fmla="*/ 6 h 112"/>
                <a:gd name="T14" fmla="*/ 4 w 115"/>
                <a:gd name="T15" fmla="*/ 6 h 112"/>
                <a:gd name="T16" fmla="*/ 4 w 115"/>
                <a:gd name="T17" fmla="*/ 6 h 112"/>
                <a:gd name="T18" fmla="*/ 4 w 115"/>
                <a:gd name="T19" fmla="*/ 0 h 112"/>
                <a:gd name="T20" fmla="*/ 4 w 115"/>
                <a:gd name="T21" fmla="*/ 6 h 112"/>
                <a:gd name="T22" fmla="*/ 4 w 115"/>
                <a:gd name="T23" fmla="*/ 6 h 112"/>
                <a:gd name="T24" fmla="*/ 4 w 115"/>
                <a:gd name="T25" fmla="*/ 9 h 112"/>
                <a:gd name="T26" fmla="*/ 4 w 115"/>
                <a:gd name="T27" fmla="*/ 6 h 112"/>
                <a:gd name="T28" fmla="*/ 4 w 115"/>
                <a:gd name="T29" fmla="*/ 7 h 112"/>
                <a:gd name="T30" fmla="*/ 4 w 115"/>
                <a:gd name="T31" fmla="*/ 9 h 112"/>
                <a:gd name="T32" fmla="*/ 4 w 115"/>
                <a:gd name="T33" fmla="*/ 10 h 112"/>
                <a:gd name="T34" fmla="*/ 4 w 115"/>
                <a:gd name="T35" fmla="*/ 9 h 112"/>
                <a:gd name="T36" fmla="*/ 4 w 115"/>
                <a:gd name="T37" fmla="*/ 6 h 112"/>
                <a:gd name="T38" fmla="*/ 4 w 115"/>
                <a:gd name="T39" fmla="*/ 6 h 112"/>
                <a:gd name="T40" fmla="*/ 4 w 115"/>
                <a:gd name="T41" fmla="*/ 6 h 112"/>
                <a:gd name="T42" fmla="*/ 4 w 115"/>
                <a:gd name="T43" fmla="*/ 6 h 112"/>
                <a:gd name="T44" fmla="*/ 0 w 115"/>
                <a:gd name="T45" fmla="*/ 7 h 112"/>
                <a:gd name="T46" fmla="*/ 0 w 115"/>
                <a:gd name="T47" fmla="*/ 6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2"/>
                <a:gd name="T74" fmla="*/ 115 w 115"/>
                <a:gd name="T75" fmla="*/ 112 h 1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2">
                  <a:moveTo>
                    <a:pt x="0" y="68"/>
                  </a:moveTo>
                  <a:lnTo>
                    <a:pt x="0" y="56"/>
                  </a:lnTo>
                  <a:lnTo>
                    <a:pt x="27" y="39"/>
                  </a:lnTo>
                  <a:lnTo>
                    <a:pt x="46" y="39"/>
                  </a:lnTo>
                  <a:lnTo>
                    <a:pt x="46" y="56"/>
                  </a:lnTo>
                  <a:lnTo>
                    <a:pt x="59" y="39"/>
                  </a:lnTo>
                  <a:lnTo>
                    <a:pt x="59" y="27"/>
                  </a:lnTo>
                  <a:lnTo>
                    <a:pt x="75" y="27"/>
                  </a:lnTo>
                  <a:lnTo>
                    <a:pt x="86" y="27"/>
                  </a:lnTo>
                  <a:lnTo>
                    <a:pt x="75" y="0"/>
                  </a:lnTo>
                  <a:lnTo>
                    <a:pt x="98" y="27"/>
                  </a:lnTo>
                  <a:lnTo>
                    <a:pt x="115" y="68"/>
                  </a:lnTo>
                  <a:lnTo>
                    <a:pt x="98" y="98"/>
                  </a:lnTo>
                  <a:lnTo>
                    <a:pt x="86" y="68"/>
                  </a:lnTo>
                  <a:lnTo>
                    <a:pt x="86" y="83"/>
                  </a:lnTo>
                  <a:lnTo>
                    <a:pt x="86" y="98"/>
                  </a:lnTo>
                  <a:lnTo>
                    <a:pt x="86" y="112"/>
                  </a:lnTo>
                  <a:lnTo>
                    <a:pt x="46" y="98"/>
                  </a:lnTo>
                  <a:lnTo>
                    <a:pt x="59" y="68"/>
                  </a:lnTo>
                  <a:lnTo>
                    <a:pt x="46" y="56"/>
                  </a:lnTo>
                  <a:lnTo>
                    <a:pt x="15" y="68"/>
                  </a:lnTo>
                  <a:lnTo>
                    <a:pt x="15" y="56"/>
                  </a:lnTo>
                  <a:lnTo>
                    <a:pt x="0" y="8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02" name="Freeform 141"/>
            <p:cNvSpPr>
              <a:spLocks/>
            </p:cNvSpPr>
            <p:nvPr/>
          </p:nvSpPr>
          <p:spPr bwMode="auto">
            <a:xfrm>
              <a:off x="6008" y="2721"/>
              <a:ext cx="87" cy="49"/>
            </a:xfrm>
            <a:custGeom>
              <a:avLst/>
              <a:gdLst>
                <a:gd name="T0" fmla="*/ 0 w 99"/>
                <a:gd name="T1" fmla="*/ 8 h 52"/>
                <a:gd name="T2" fmla="*/ 4 w 99"/>
                <a:gd name="T3" fmla="*/ 8 h 52"/>
                <a:gd name="T4" fmla="*/ 4 w 99"/>
                <a:gd name="T5" fmla="*/ 8 h 52"/>
                <a:gd name="T6" fmla="*/ 4 w 99"/>
                <a:gd name="T7" fmla="*/ 8 h 52"/>
                <a:gd name="T8" fmla="*/ 4 w 99"/>
                <a:gd name="T9" fmla="*/ 0 h 52"/>
                <a:gd name="T10" fmla="*/ 4 w 99"/>
                <a:gd name="T11" fmla="*/ 0 h 52"/>
                <a:gd name="T12" fmla="*/ 4 w 99"/>
                <a:gd name="T13" fmla="*/ 8 h 52"/>
                <a:gd name="T14" fmla="*/ 4 w 99"/>
                <a:gd name="T15" fmla="*/ 8 h 52"/>
                <a:gd name="T16" fmla="*/ 4 w 99"/>
                <a:gd name="T17" fmla="*/ 8 h 52"/>
                <a:gd name="T18" fmla="*/ 4 w 99"/>
                <a:gd name="T19" fmla="*/ 8 h 52"/>
                <a:gd name="T20" fmla="*/ 0 w 99"/>
                <a:gd name="T21" fmla="*/ 8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52"/>
                <a:gd name="T35" fmla="*/ 99 w 99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52">
                  <a:moveTo>
                    <a:pt x="0" y="27"/>
                  </a:moveTo>
                  <a:lnTo>
                    <a:pt x="59" y="27"/>
                  </a:lnTo>
                  <a:lnTo>
                    <a:pt x="71" y="12"/>
                  </a:lnTo>
                  <a:lnTo>
                    <a:pt x="86" y="12"/>
                  </a:lnTo>
                  <a:lnTo>
                    <a:pt x="86" y="0"/>
                  </a:lnTo>
                  <a:lnTo>
                    <a:pt x="99" y="0"/>
                  </a:lnTo>
                  <a:lnTo>
                    <a:pt x="99" y="12"/>
                  </a:lnTo>
                  <a:lnTo>
                    <a:pt x="86" y="27"/>
                  </a:lnTo>
                  <a:lnTo>
                    <a:pt x="59" y="52"/>
                  </a:lnTo>
                  <a:lnTo>
                    <a:pt x="15" y="5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03" name="Freeform 142"/>
            <p:cNvSpPr>
              <a:spLocks/>
            </p:cNvSpPr>
            <p:nvPr/>
          </p:nvSpPr>
          <p:spPr bwMode="auto">
            <a:xfrm>
              <a:off x="6072" y="2680"/>
              <a:ext cx="39" cy="51"/>
            </a:xfrm>
            <a:custGeom>
              <a:avLst/>
              <a:gdLst>
                <a:gd name="T0" fmla="*/ 0 w 47"/>
                <a:gd name="T1" fmla="*/ 0 h 56"/>
                <a:gd name="T2" fmla="*/ 2 w 47"/>
                <a:gd name="T3" fmla="*/ 0 h 56"/>
                <a:gd name="T4" fmla="*/ 2 w 47"/>
                <a:gd name="T5" fmla="*/ 5 h 56"/>
                <a:gd name="T6" fmla="*/ 2 w 47"/>
                <a:gd name="T7" fmla="*/ 5 h 56"/>
                <a:gd name="T8" fmla="*/ 2 w 47"/>
                <a:gd name="T9" fmla="*/ 5 h 56"/>
                <a:gd name="T10" fmla="*/ 0 w 47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56"/>
                <a:gd name="T20" fmla="*/ 47 w 47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56">
                  <a:moveTo>
                    <a:pt x="0" y="0"/>
                  </a:moveTo>
                  <a:lnTo>
                    <a:pt x="16" y="0"/>
                  </a:lnTo>
                  <a:lnTo>
                    <a:pt x="47" y="27"/>
                  </a:lnTo>
                  <a:lnTo>
                    <a:pt x="47" y="56"/>
                  </a:lnTo>
                  <a:lnTo>
                    <a:pt x="2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04" name="Freeform 143"/>
            <p:cNvSpPr>
              <a:spLocks/>
            </p:cNvSpPr>
            <p:nvPr/>
          </p:nvSpPr>
          <p:spPr bwMode="auto">
            <a:xfrm>
              <a:off x="6287" y="3117"/>
              <a:ext cx="50" cy="57"/>
            </a:xfrm>
            <a:custGeom>
              <a:avLst/>
              <a:gdLst>
                <a:gd name="T0" fmla="*/ 0 w 56"/>
                <a:gd name="T1" fmla="*/ 0 h 59"/>
                <a:gd name="T2" fmla="*/ 4 w 56"/>
                <a:gd name="T3" fmla="*/ 11 h 59"/>
                <a:gd name="T4" fmla="*/ 4 w 56"/>
                <a:gd name="T5" fmla="*/ 22 h 59"/>
                <a:gd name="T6" fmla="*/ 4 w 56"/>
                <a:gd name="T7" fmla="*/ 22 h 59"/>
                <a:gd name="T8" fmla="*/ 4 w 56"/>
                <a:gd name="T9" fmla="*/ 14 h 59"/>
                <a:gd name="T10" fmla="*/ 0 w 56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59"/>
                <a:gd name="T20" fmla="*/ 56 w 56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59">
                  <a:moveTo>
                    <a:pt x="0" y="0"/>
                  </a:moveTo>
                  <a:lnTo>
                    <a:pt x="23" y="11"/>
                  </a:lnTo>
                  <a:lnTo>
                    <a:pt x="56" y="59"/>
                  </a:lnTo>
                  <a:lnTo>
                    <a:pt x="39" y="59"/>
                  </a:lnTo>
                  <a:lnTo>
                    <a:pt x="12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05" name="Freeform 144"/>
            <p:cNvSpPr>
              <a:spLocks/>
            </p:cNvSpPr>
            <p:nvPr/>
          </p:nvSpPr>
          <p:spPr bwMode="auto">
            <a:xfrm>
              <a:off x="5447" y="1258"/>
              <a:ext cx="162" cy="198"/>
            </a:xfrm>
            <a:custGeom>
              <a:avLst/>
              <a:gdLst>
                <a:gd name="T0" fmla="*/ 3 w 187"/>
                <a:gd name="T1" fmla="*/ 7 h 212"/>
                <a:gd name="T2" fmla="*/ 3 w 187"/>
                <a:gd name="T3" fmla="*/ 7 h 212"/>
                <a:gd name="T4" fmla="*/ 0 w 187"/>
                <a:gd name="T5" fmla="*/ 0 h 212"/>
                <a:gd name="T6" fmla="*/ 3 w 187"/>
                <a:gd name="T7" fmla="*/ 0 h 212"/>
                <a:gd name="T8" fmla="*/ 3 w 187"/>
                <a:gd name="T9" fmla="*/ 17 h 212"/>
                <a:gd name="T10" fmla="*/ 3 w 187"/>
                <a:gd name="T11" fmla="*/ 17 h 212"/>
                <a:gd name="T12" fmla="*/ 3 w 187"/>
                <a:gd name="T13" fmla="*/ 21 h 212"/>
                <a:gd name="T14" fmla="*/ 3 w 187"/>
                <a:gd name="T15" fmla="*/ 27 h 212"/>
                <a:gd name="T16" fmla="*/ 3 w 187"/>
                <a:gd name="T17" fmla="*/ 27 h 212"/>
                <a:gd name="T18" fmla="*/ 3 w 187"/>
                <a:gd name="T19" fmla="*/ 29 h 212"/>
                <a:gd name="T20" fmla="*/ 3 w 187"/>
                <a:gd name="T21" fmla="*/ 27 h 212"/>
                <a:gd name="T22" fmla="*/ 3 w 187"/>
                <a:gd name="T23" fmla="*/ 21 h 212"/>
                <a:gd name="T24" fmla="*/ 3 w 187"/>
                <a:gd name="T25" fmla="*/ 7 h 2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7"/>
                <a:gd name="T40" fmla="*/ 0 h 212"/>
                <a:gd name="T41" fmla="*/ 187 w 187"/>
                <a:gd name="T42" fmla="*/ 212 h 2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7" h="212">
                  <a:moveTo>
                    <a:pt x="12" y="27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27" y="0"/>
                  </a:lnTo>
                  <a:lnTo>
                    <a:pt x="158" y="123"/>
                  </a:lnTo>
                  <a:lnTo>
                    <a:pt x="127" y="123"/>
                  </a:lnTo>
                  <a:lnTo>
                    <a:pt x="127" y="154"/>
                  </a:lnTo>
                  <a:lnTo>
                    <a:pt x="187" y="198"/>
                  </a:lnTo>
                  <a:lnTo>
                    <a:pt x="158" y="198"/>
                  </a:lnTo>
                  <a:lnTo>
                    <a:pt x="158" y="212"/>
                  </a:lnTo>
                  <a:lnTo>
                    <a:pt x="142" y="198"/>
                  </a:lnTo>
                  <a:lnTo>
                    <a:pt x="127" y="154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06" name="Freeform 145"/>
            <p:cNvSpPr>
              <a:spLocks/>
            </p:cNvSpPr>
            <p:nvPr/>
          </p:nvSpPr>
          <p:spPr bwMode="auto">
            <a:xfrm>
              <a:off x="5482" y="2824"/>
              <a:ext cx="91" cy="43"/>
            </a:xfrm>
            <a:custGeom>
              <a:avLst/>
              <a:gdLst>
                <a:gd name="T0" fmla="*/ 0 w 103"/>
                <a:gd name="T1" fmla="*/ 7 h 46"/>
                <a:gd name="T2" fmla="*/ 4 w 103"/>
                <a:gd name="T3" fmla="*/ 7 h 46"/>
                <a:gd name="T4" fmla="*/ 4 w 103"/>
                <a:gd name="T5" fmla="*/ 0 h 46"/>
                <a:gd name="T6" fmla="*/ 4 w 103"/>
                <a:gd name="T7" fmla="*/ 0 h 46"/>
                <a:gd name="T8" fmla="*/ 4 w 103"/>
                <a:gd name="T9" fmla="*/ 7 h 46"/>
                <a:gd name="T10" fmla="*/ 4 w 103"/>
                <a:gd name="T11" fmla="*/ 7 h 46"/>
                <a:gd name="T12" fmla="*/ 0 w 103"/>
                <a:gd name="T13" fmla="*/ 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46"/>
                <a:gd name="T23" fmla="*/ 103 w 103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46">
                  <a:moveTo>
                    <a:pt x="0" y="46"/>
                  </a:moveTo>
                  <a:lnTo>
                    <a:pt x="19" y="31"/>
                  </a:lnTo>
                  <a:lnTo>
                    <a:pt x="46" y="0"/>
                  </a:lnTo>
                  <a:lnTo>
                    <a:pt x="103" y="0"/>
                  </a:lnTo>
                  <a:lnTo>
                    <a:pt x="46" y="17"/>
                  </a:lnTo>
                  <a:lnTo>
                    <a:pt x="3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07" name="Freeform 146"/>
            <p:cNvSpPr>
              <a:spLocks/>
            </p:cNvSpPr>
            <p:nvPr/>
          </p:nvSpPr>
          <p:spPr bwMode="auto">
            <a:xfrm>
              <a:off x="3474" y="3332"/>
              <a:ext cx="40" cy="49"/>
            </a:xfrm>
            <a:custGeom>
              <a:avLst/>
              <a:gdLst>
                <a:gd name="T0" fmla="*/ 3 w 46"/>
                <a:gd name="T1" fmla="*/ 8 h 52"/>
                <a:gd name="T2" fmla="*/ 3 w 46"/>
                <a:gd name="T3" fmla="*/ 0 h 52"/>
                <a:gd name="T4" fmla="*/ 3 w 46"/>
                <a:gd name="T5" fmla="*/ 0 h 52"/>
                <a:gd name="T6" fmla="*/ 0 w 46"/>
                <a:gd name="T7" fmla="*/ 8 h 52"/>
                <a:gd name="T8" fmla="*/ 3 w 46"/>
                <a:gd name="T9" fmla="*/ 8 h 52"/>
                <a:gd name="T10" fmla="*/ 3 w 46"/>
                <a:gd name="T11" fmla="*/ 8 h 52"/>
                <a:gd name="T12" fmla="*/ 3 w 46"/>
                <a:gd name="T13" fmla="*/ 8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2"/>
                <a:gd name="T23" fmla="*/ 46 w 46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2">
                  <a:moveTo>
                    <a:pt x="46" y="12"/>
                  </a:moveTo>
                  <a:lnTo>
                    <a:pt x="46" y="0"/>
                  </a:lnTo>
                  <a:lnTo>
                    <a:pt x="28" y="0"/>
                  </a:lnTo>
                  <a:lnTo>
                    <a:pt x="0" y="23"/>
                  </a:lnTo>
                  <a:lnTo>
                    <a:pt x="15" y="52"/>
                  </a:lnTo>
                  <a:lnTo>
                    <a:pt x="46" y="23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08" name="Freeform 147"/>
            <p:cNvSpPr>
              <a:spLocks/>
            </p:cNvSpPr>
            <p:nvPr/>
          </p:nvSpPr>
          <p:spPr bwMode="auto">
            <a:xfrm>
              <a:off x="2763" y="1232"/>
              <a:ext cx="88" cy="93"/>
            </a:xfrm>
            <a:custGeom>
              <a:avLst/>
              <a:gdLst>
                <a:gd name="T0" fmla="*/ 4 w 99"/>
                <a:gd name="T1" fmla="*/ 8 h 99"/>
                <a:gd name="T2" fmla="*/ 4 w 99"/>
                <a:gd name="T3" fmla="*/ 0 h 99"/>
                <a:gd name="T4" fmla="*/ 4 w 99"/>
                <a:gd name="T5" fmla="*/ 0 h 99"/>
                <a:gd name="T6" fmla="*/ 4 w 99"/>
                <a:gd name="T7" fmla="*/ 8 h 99"/>
                <a:gd name="T8" fmla="*/ 4 w 99"/>
                <a:gd name="T9" fmla="*/ 8 h 99"/>
                <a:gd name="T10" fmla="*/ 4 w 99"/>
                <a:gd name="T11" fmla="*/ 8 h 99"/>
                <a:gd name="T12" fmla="*/ 4 w 99"/>
                <a:gd name="T13" fmla="*/ 8 h 99"/>
                <a:gd name="T14" fmla="*/ 4 w 99"/>
                <a:gd name="T15" fmla="*/ 8 h 99"/>
                <a:gd name="T16" fmla="*/ 4 w 99"/>
                <a:gd name="T17" fmla="*/ 8 h 99"/>
                <a:gd name="T18" fmla="*/ 4 w 99"/>
                <a:gd name="T19" fmla="*/ 8 h 99"/>
                <a:gd name="T20" fmla="*/ 4 w 99"/>
                <a:gd name="T21" fmla="*/ 8 h 99"/>
                <a:gd name="T22" fmla="*/ 4 w 99"/>
                <a:gd name="T23" fmla="*/ 15 h 99"/>
                <a:gd name="T24" fmla="*/ 0 w 99"/>
                <a:gd name="T25" fmla="*/ 15 h 99"/>
                <a:gd name="T26" fmla="*/ 4 w 99"/>
                <a:gd name="T27" fmla="*/ 17 h 99"/>
                <a:gd name="T28" fmla="*/ 4 w 99"/>
                <a:gd name="T29" fmla="*/ 15 h 99"/>
                <a:gd name="T30" fmla="*/ 4 w 99"/>
                <a:gd name="T31" fmla="*/ 8 h 99"/>
                <a:gd name="T32" fmla="*/ 4 w 99"/>
                <a:gd name="T33" fmla="*/ 8 h 99"/>
                <a:gd name="T34" fmla="*/ 4 w 99"/>
                <a:gd name="T35" fmla="*/ 8 h 99"/>
                <a:gd name="T36" fmla="*/ 4 w 99"/>
                <a:gd name="T37" fmla="*/ 8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99"/>
                <a:gd name="T59" fmla="*/ 99 w 99"/>
                <a:gd name="T60" fmla="*/ 99 h 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99">
                  <a:moveTo>
                    <a:pt x="55" y="15"/>
                  </a:moveTo>
                  <a:lnTo>
                    <a:pt x="67" y="0"/>
                  </a:lnTo>
                  <a:lnTo>
                    <a:pt x="55" y="0"/>
                  </a:lnTo>
                  <a:lnTo>
                    <a:pt x="38" y="15"/>
                  </a:lnTo>
                  <a:lnTo>
                    <a:pt x="55" y="15"/>
                  </a:lnTo>
                  <a:lnTo>
                    <a:pt x="38" y="27"/>
                  </a:lnTo>
                  <a:lnTo>
                    <a:pt x="26" y="27"/>
                  </a:lnTo>
                  <a:lnTo>
                    <a:pt x="11" y="27"/>
                  </a:lnTo>
                  <a:lnTo>
                    <a:pt x="26" y="38"/>
                  </a:lnTo>
                  <a:lnTo>
                    <a:pt x="11" y="38"/>
                  </a:lnTo>
                  <a:lnTo>
                    <a:pt x="38" y="55"/>
                  </a:lnTo>
                  <a:lnTo>
                    <a:pt x="11" y="86"/>
                  </a:lnTo>
                  <a:lnTo>
                    <a:pt x="0" y="86"/>
                  </a:lnTo>
                  <a:lnTo>
                    <a:pt x="11" y="99"/>
                  </a:lnTo>
                  <a:lnTo>
                    <a:pt x="78" y="86"/>
                  </a:lnTo>
                  <a:lnTo>
                    <a:pt x="99" y="55"/>
                  </a:lnTo>
                  <a:lnTo>
                    <a:pt x="99" y="27"/>
                  </a:lnTo>
                  <a:lnTo>
                    <a:pt x="67" y="27"/>
                  </a:lnTo>
                  <a:lnTo>
                    <a:pt x="55" y="15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09" name="Freeform 148"/>
            <p:cNvSpPr>
              <a:spLocks/>
            </p:cNvSpPr>
            <p:nvPr/>
          </p:nvSpPr>
          <p:spPr bwMode="auto">
            <a:xfrm>
              <a:off x="3011" y="1269"/>
              <a:ext cx="77" cy="66"/>
            </a:xfrm>
            <a:custGeom>
              <a:avLst/>
              <a:gdLst>
                <a:gd name="T0" fmla="*/ 0 w 86"/>
                <a:gd name="T1" fmla="*/ 7 h 71"/>
                <a:gd name="T2" fmla="*/ 4 w 86"/>
                <a:gd name="T3" fmla="*/ 7 h 71"/>
                <a:gd name="T4" fmla="*/ 4 w 86"/>
                <a:gd name="T5" fmla="*/ 8 h 71"/>
                <a:gd name="T6" fmla="*/ 4 w 86"/>
                <a:gd name="T7" fmla="*/ 7 h 71"/>
                <a:gd name="T8" fmla="*/ 4 w 86"/>
                <a:gd name="T9" fmla="*/ 7 h 71"/>
                <a:gd name="T10" fmla="*/ 4 w 86"/>
                <a:gd name="T11" fmla="*/ 0 h 71"/>
                <a:gd name="T12" fmla="*/ 4 w 86"/>
                <a:gd name="T13" fmla="*/ 7 h 71"/>
                <a:gd name="T14" fmla="*/ 4 w 86"/>
                <a:gd name="T15" fmla="*/ 7 h 71"/>
                <a:gd name="T16" fmla="*/ 4 w 86"/>
                <a:gd name="T17" fmla="*/ 7 h 71"/>
                <a:gd name="T18" fmla="*/ 4 w 86"/>
                <a:gd name="T19" fmla="*/ 7 h 71"/>
                <a:gd name="T20" fmla="*/ 4 w 86"/>
                <a:gd name="T21" fmla="*/ 7 h 71"/>
                <a:gd name="T22" fmla="*/ 0 w 86"/>
                <a:gd name="T23" fmla="*/ 7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"/>
                <a:gd name="T37" fmla="*/ 0 h 71"/>
                <a:gd name="T38" fmla="*/ 86 w 86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" h="71">
                  <a:moveTo>
                    <a:pt x="0" y="58"/>
                  </a:moveTo>
                  <a:lnTo>
                    <a:pt x="27" y="58"/>
                  </a:lnTo>
                  <a:lnTo>
                    <a:pt x="53" y="71"/>
                  </a:lnTo>
                  <a:lnTo>
                    <a:pt x="53" y="46"/>
                  </a:lnTo>
                  <a:lnTo>
                    <a:pt x="73" y="27"/>
                  </a:lnTo>
                  <a:lnTo>
                    <a:pt x="86" y="0"/>
                  </a:lnTo>
                  <a:lnTo>
                    <a:pt x="42" y="15"/>
                  </a:lnTo>
                  <a:lnTo>
                    <a:pt x="53" y="27"/>
                  </a:lnTo>
                  <a:lnTo>
                    <a:pt x="42" y="27"/>
                  </a:lnTo>
                  <a:lnTo>
                    <a:pt x="27" y="27"/>
                  </a:lnTo>
                  <a:lnTo>
                    <a:pt x="27" y="15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10" name="Freeform 149"/>
            <p:cNvSpPr>
              <a:spLocks/>
            </p:cNvSpPr>
            <p:nvPr/>
          </p:nvSpPr>
          <p:spPr bwMode="auto">
            <a:xfrm>
              <a:off x="3164" y="1325"/>
              <a:ext cx="121" cy="66"/>
            </a:xfrm>
            <a:custGeom>
              <a:avLst/>
              <a:gdLst>
                <a:gd name="T0" fmla="*/ 3 w 139"/>
                <a:gd name="T1" fmla="*/ 5 h 72"/>
                <a:gd name="T2" fmla="*/ 3 w 139"/>
                <a:gd name="T3" fmla="*/ 5 h 72"/>
                <a:gd name="T4" fmla="*/ 3 w 139"/>
                <a:gd name="T5" fmla="*/ 5 h 72"/>
                <a:gd name="T6" fmla="*/ 3 w 139"/>
                <a:gd name="T7" fmla="*/ 5 h 72"/>
                <a:gd name="T8" fmla="*/ 3 w 139"/>
                <a:gd name="T9" fmla="*/ 5 h 72"/>
                <a:gd name="T10" fmla="*/ 3 w 139"/>
                <a:gd name="T11" fmla="*/ 5 h 72"/>
                <a:gd name="T12" fmla="*/ 3 w 139"/>
                <a:gd name="T13" fmla="*/ 5 h 72"/>
                <a:gd name="T14" fmla="*/ 3 w 139"/>
                <a:gd name="T15" fmla="*/ 5 h 72"/>
                <a:gd name="T16" fmla="*/ 3 w 139"/>
                <a:gd name="T17" fmla="*/ 5 h 72"/>
                <a:gd name="T18" fmla="*/ 3 w 139"/>
                <a:gd name="T19" fmla="*/ 5 h 72"/>
                <a:gd name="T20" fmla="*/ 0 w 139"/>
                <a:gd name="T21" fmla="*/ 5 h 72"/>
                <a:gd name="T22" fmla="*/ 3 w 139"/>
                <a:gd name="T23" fmla="*/ 0 h 72"/>
                <a:gd name="T24" fmla="*/ 3 w 139"/>
                <a:gd name="T25" fmla="*/ 5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9"/>
                <a:gd name="T40" fmla="*/ 0 h 72"/>
                <a:gd name="T41" fmla="*/ 139 w 139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9" h="72">
                  <a:moveTo>
                    <a:pt x="50" y="12"/>
                  </a:moveTo>
                  <a:lnTo>
                    <a:pt x="83" y="12"/>
                  </a:lnTo>
                  <a:lnTo>
                    <a:pt x="98" y="27"/>
                  </a:lnTo>
                  <a:lnTo>
                    <a:pt x="110" y="27"/>
                  </a:lnTo>
                  <a:lnTo>
                    <a:pt x="139" y="39"/>
                  </a:lnTo>
                  <a:lnTo>
                    <a:pt x="98" y="72"/>
                  </a:lnTo>
                  <a:lnTo>
                    <a:pt x="66" y="50"/>
                  </a:lnTo>
                  <a:lnTo>
                    <a:pt x="50" y="72"/>
                  </a:lnTo>
                  <a:lnTo>
                    <a:pt x="39" y="72"/>
                  </a:lnTo>
                  <a:lnTo>
                    <a:pt x="12" y="39"/>
                  </a:lnTo>
                  <a:lnTo>
                    <a:pt x="0" y="27"/>
                  </a:lnTo>
                  <a:lnTo>
                    <a:pt x="50" y="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11" name="Freeform 150"/>
            <p:cNvSpPr>
              <a:spLocks/>
            </p:cNvSpPr>
            <p:nvPr/>
          </p:nvSpPr>
          <p:spPr bwMode="auto">
            <a:xfrm>
              <a:off x="1423" y="1497"/>
              <a:ext cx="91" cy="43"/>
            </a:xfrm>
            <a:custGeom>
              <a:avLst/>
              <a:gdLst>
                <a:gd name="T0" fmla="*/ 4 w 103"/>
                <a:gd name="T1" fmla="*/ 7 h 46"/>
                <a:gd name="T2" fmla="*/ 0 w 103"/>
                <a:gd name="T3" fmla="*/ 7 h 46"/>
                <a:gd name="T4" fmla="*/ 4 w 103"/>
                <a:gd name="T5" fmla="*/ 7 h 46"/>
                <a:gd name="T6" fmla="*/ 4 w 103"/>
                <a:gd name="T7" fmla="*/ 7 h 46"/>
                <a:gd name="T8" fmla="*/ 4 w 103"/>
                <a:gd name="T9" fmla="*/ 0 h 46"/>
                <a:gd name="T10" fmla="*/ 4 w 103"/>
                <a:gd name="T11" fmla="*/ 7 h 46"/>
                <a:gd name="T12" fmla="*/ 4 w 103"/>
                <a:gd name="T13" fmla="*/ 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46"/>
                <a:gd name="T23" fmla="*/ 103 w 103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46">
                  <a:moveTo>
                    <a:pt x="19" y="46"/>
                  </a:moveTo>
                  <a:lnTo>
                    <a:pt x="0" y="46"/>
                  </a:lnTo>
                  <a:lnTo>
                    <a:pt x="19" y="25"/>
                  </a:lnTo>
                  <a:lnTo>
                    <a:pt x="71" y="25"/>
                  </a:lnTo>
                  <a:lnTo>
                    <a:pt x="103" y="0"/>
                  </a:lnTo>
                  <a:lnTo>
                    <a:pt x="86" y="46"/>
                  </a:lnTo>
                  <a:lnTo>
                    <a:pt x="19" y="4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12" name="Freeform 151"/>
            <p:cNvSpPr>
              <a:spLocks/>
            </p:cNvSpPr>
            <p:nvPr/>
          </p:nvSpPr>
          <p:spPr bwMode="auto">
            <a:xfrm>
              <a:off x="1350" y="1535"/>
              <a:ext cx="101" cy="43"/>
            </a:xfrm>
            <a:custGeom>
              <a:avLst/>
              <a:gdLst>
                <a:gd name="T0" fmla="*/ 0 w 115"/>
                <a:gd name="T1" fmla="*/ 7 h 46"/>
                <a:gd name="T2" fmla="*/ 4 w 115"/>
                <a:gd name="T3" fmla="*/ 0 h 46"/>
                <a:gd name="T4" fmla="*/ 4 w 115"/>
                <a:gd name="T5" fmla="*/ 0 h 46"/>
                <a:gd name="T6" fmla="*/ 4 w 115"/>
                <a:gd name="T7" fmla="*/ 7 h 46"/>
                <a:gd name="T8" fmla="*/ 0 w 115"/>
                <a:gd name="T9" fmla="*/ 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46"/>
                <a:gd name="T17" fmla="*/ 115 w 11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46">
                  <a:moveTo>
                    <a:pt x="0" y="46"/>
                  </a:moveTo>
                  <a:lnTo>
                    <a:pt x="42" y="0"/>
                  </a:lnTo>
                  <a:lnTo>
                    <a:pt x="115" y="0"/>
                  </a:lnTo>
                  <a:lnTo>
                    <a:pt x="27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13" name="Freeform 152"/>
            <p:cNvSpPr>
              <a:spLocks/>
            </p:cNvSpPr>
            <p:nvPr/>
          </p:nvSpPr>
          <p:spPr bwMode="auto">
            <a:xfrm>
              <a:off x="1260" y="1445"/>
              <a:ext cx="191" cy="118"/>
            </a:xfrm>
            <a:custGeom>
              <a:avLst/>
              <a:gdLst>
                <a:gd name="T0" fmla="*/ 3 w 219"/>
                <a:gd name="T1" fmla="*/ 0 h 127"/>
                <a:gd name="T2" fmla="*/ 3 w 219"/>
                <a:gd name="T3" fmla="*/ 7 h 127"/>
                <a:gd name="T4" fmla="*/ 4 w 219"/>
                <a:gd name="T5" fmla="*/ 7 h 127"/>
                <a:gd name="T6" fmla="*/ 3 w 219"/>
                <a:gd name="T7" fmla="*/ 7 h 127"/>
                <a:gd name="T8" fmla="*/ 3 w 219"/>
                <a:gd name="T9" fmla="*/ 7 h 127"/>
                <a:gd name="T10" fmla="*/ 3 w 219"/>
                <a:gd name="T11" fmla="*/ 10 h 127"/>
                <a:gd name="T12" fmla="*/ 3 w 219"/>
                <a:gd name="T13" fmla="*/ 10 h 127"/>
                <a:gd name="T14" fmla="*/ 3 w 219"/>
                <a:gd name="T15" fmla="*/ 8 h 127"/>
                <a:gd name="T16" fmla="*/ 3 w 219"/>
                <a:gd name="T17" fmla="*/ 8 h 127"/>
                <a:gd name="T18" fmla="*/ 3 w 219"/>
                <a:gd name="T19" fmla="*/ 7 h 127"/>
                <a:gd name="T20" fmla="*/ 3 w 219"/>
                <a:gd name="T21" fmla="*/ 7 h 127"/>
                <a:gd name="T22" fmla="*/ 3 w 219"/>
                <a:gd name="T23" fmla="*/ 7 h 127"/>
                <a:gd name="T24" fmla="*/ 3 w 219"/>
                <a:gd name="T25" fmla="*/ 7 h 127"/>
                <a:gd name="T26" fmla="*/ 3 w 219"/>
                <a:gd name="T27" fmla="*/ 8 h 127"/>
                <a:gd name="T28" fmla="*/ 3 w 219"/>
                <a:gd name="T29" fmla="*/ 14 h 127"/>
                <a:gd name="T30" fmla="*/ 3 w 219"/>
                <a:gd name="T31" fmla="*/ 16 h 127"/>
                <a:gd name="T32" fmla="*/ 0 w 219"/>
                <a:gd name="T33" fmla="*/ 16 h 127"/>
                <a:gd name="T34" fmla="*/ 0 w 219"/>
                <a:gd name="T35" fmla="*/ 14 h 127"/>
                <a:gd name="T36" fmla="*/ 3 w 219"/>
                <a:gd name="T37" fmla="*/ 10 h 127"/>
                <a:gd name="T38" fmla="*/ 3 w 219"/>
                <a:gd name="T39" fmla="*/ 7 h 127"/>
                <a:gd name="T40" fmla="*/ 3 w 219"/>
                <a:gd name="T41" fmla="*/ 7 h 127"/>
                <a:gd name="T42" fmla="*/ 3 w 219"/>
                <a:gd name="T43" fmla="*/ 7 h 127"/>
                <a:gd name="T44" fmla="*/ 3 w 219"/>
                <a:gd name="T45" fmla="*/ 7 h 127"/>
                <a:gd name="T46" fmla="*/ 3 w 219"/>
                <a:gd name="T47" fmla="*/ 0 h 1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9"/>
                <a:gd name="T73" fmla="*/ 0 h 127"/>
                <a:gd name="T74" fmla="*/ 219 w 219"/>
                <a:gd name="T75" fmla="*/ 127 h 1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9" h="127">
                  <a:moveTo>
                    <a:pt x="131" y="0"/>
                  </a:moveTo>
                  <a:lnTo>
                    <a:pt x="206" y="12"/>
                  </a:lnTo>
                  <a:lnTo>
                    <a:pt x="219" y="42"/>
                  </a:lnTo>
                  <a:lnTo>
                    <a:pt x="206" y="54"/>
                  </a:lnTo>
                  <a:lnTo>
                    <a:pt x="175" y="23"/>
                  </a:lnTo>
                  <a:lnTo>
                    <a:pt x="146" y="83"/>
                  </a:lnTo>
                  <a:lnTo>
                    <a:pt x="131" y="83"/>
                  </a:lnTo>
                  <a:lnTo>
                    <a:pt x="131" y="71"/>
                  </a:lnTo>
                  <a:lnTo>
                    <a:pt x="119" y="71"/>
                  </a:lnTo>
                  <a:lnTo>
                    <a:pt x="131" y="54"/>
                  </a:lnTo>
                  <a:lnTo>
                    <a:pt x="131" y="23"/>
                  </a:lnTo>
                  <a:lnTo>
                    <a:pt x="119" y="23"/>
                  </a:lnTo>
                  <a:lnTo>
                    <a:pt x="75" y="42"/>
                  </a:lnTo>
                  <a:lnTo>
                    <a:pt x="60" y="71"/>
                  </a:lnTo>
                  <a:lnTo>
                    <a:pt x="31" y="110"/>
                  </a:lnTo>
                  <a:lnTo>
                    <a:pt x="16" y="127"/>
                  </a:lnTo>
                  <a:lnTo>
                    <a:pt x="0" y="127"/>
                  </a:lnTo>
                  <a:lnTo>
                    <a:pt x="0" y="110"/>
                  </a:lnTo>
                  <a:lnTo>
                    <a:pt x="16" y="83"/>
                  </a:lnTo>
                  <a:lnTo>
                    <a:pt x="60" y="42"/>
                  </a:lnTo>
                  <a:lnTo>
                    <a:pt x="31" y="54"/>
                  </a:lnTo>
                  <a:lnTo>
                    <a:pt x="75" y="12"/>
                  </a:lnTo>
                  <a:lnTo>
                    <a:pt x="131" y="1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14" name="Freeform 153"/>
            <p:cNvSpPr>
              <a:spLocks/>
            </p:cNvSpPr>
            <p:nvPr/>
          </p:nvSpPr>
          <p:spPr bwMode="auto">
            <a:xfrm>
              <a:off x="1240" y="1374"/>
              <a:ext cx="149" cy="69"/>
            </a:xfrm>
            <a:custGeom>
              <a:avLst/>
              <a:gdLst>
                <a:gd name="T0" fmla="*/ 3 w 171"/>
                <a:gd name="T1" fmla="*/ 6 h 75"/>
                <a:gd name="T2" fmla="*/ 3 w 171"/>
                <a:gd name="T3" fmla="*/ 6 h 75"/>
                <a:gd name="T4" fmla="*/ 3 w 171"/>
                <a:gd name="T5" fmla="*/ 6 h 75"/>
                <a:gd name="T6" fmla="*/ 3 w 171"/>
                <a:gd name="T7" fmla="*/ 6 h 75"/>
                <a:gd name="T8" fmla="*/ 3 w 171"/>
                <a:gd name="T9" fmla="*/ 6 h 75"/>
                <a:gd name="T10" fmla="*/ 3 w 171"/>
                <a:gd name="T11" fmla="*/ 6 h 75"/>
                <a:gd name="T12" fmla="*/ 3 w 171"/>
                <a:gd name="T13" fmla="*/ 6 h 75"/>
                <a:gd name="T14" fmla="*/ 3 w 171"/>
                <a:gd name="T15" fmla="*/ 6 h 75"/>
                <a:gd name="T16" fmla="*/ 3 w 171"/>
                <a:gd name="T17" fmla="*/ 6 h 75"/>
                <a:gd name="T18" fmla="*/ 0 w 171"/>
                <a:gd name="T19" fmla="*/ 6 h 75"/>
                <a:gd name="T20" fmla="*/ 3 w 171"/>
                <a:gd name="T21" fmla="*/ 6 h 75"/>
                <a:gd name="T22" fmla="*/ 3 w 171"/>
                <a:gd name="T23" fmla="*/ 6 h 75"/>
                <a:gd name="T24" fmla="*/ 3 w 171"/>
                <a:gd name="T25" fmla="*/ 6 h 75"/>
                <a:gd name="T26" fmla="*/ 3 w 171"/>
                <a:gd name="T27" fmla="*/ 0 h 75"/>
                <a:gd name="T28" fmla="*/ 3 w 171"/>
                <a:gd name="T29" fmla="*/ 6 h 75"/>
                <a:gd name="T30" fmla="*/ 3 w 171"/>
                <a:gd name="T31" fmla="*/ 6 h 75"/>
                <a:gd name="T32" fmla="*/ 3 w 171"/>
                <a:gd name="T33" fmla="*/ 6 h 75"/>
                <a:gd name="T34" fmla="*/ 3 w 171"/>
                <a:gd name="T35" fmla="*/ 6 h 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1"/>
                <a:gd name="T55" fmla="*/ 0 h 75"/>
                <a:gd name="T56" fmla="*/ 171 w 171"/>
                <a:gd name="T57" fmla="*/ 75 h 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1" h="75">
                  <a:moveTo>
                    <a:pt x="154" y="75"/>
                  </a:moveTo>
                  <a:lnTo>
                    <a:pt x="142" y="75"/>
                  </a:lnTo>
                  <a:lnTo>
                    <a:pt x="154" y="75"/>
                  </a:lnTo>
                  <a:lnTo>
                    <a:pt x="98" y="75"/>
                  </a:lnTo>
                  <a:lnTo>
                    <a:pt x="98" y="58"/>
                  </a:lnTo>
                  <a:lnTo>
                    <a:pt x="71" y="75"/>
                  </a:lnTo>
                  <a:lnTo>
                    <a:pt x="98" y="46"/>
                  </a:lnTo>
                  <a:lnTo>
                    <a:pt x="23" y="75"/>
                  </a:lnTo>
                  <a:lnTo>
                    <a:pt x="23" y="58"/>
                  </a:lnTo>
                  <a:lnTo>
                    <a:pt x="0" y="75"/>
                  </a:lnTo>
                  <a:lnTo>
                    <a:pt x="54" y="31"/>
                  </a:lnTo>
                  <a:lnTo>
                    <a:pt x="71" y="31"/>
                  </a:lnTo>
                  <a:lnTo>
                    <a:pt x="54" y="31"/>
                  </a:lnTo>
                  <a:lnTo>
                    <a:pt x="110" y="0"/>
                  </a:lnTo>
                  <a:lnTo>
                    <a:pt x="142" y="20"/>
                  </a:lnTo>
                  <a:lnTo>
                    <a:pt x="142" y="31"/>
                  </a:lnTo>
                  <a:lnTo>
                    <a:pt x="171" y="31"/>
                  </a:lnTo>
                  <a:lnTo>
                    <a:pt x="154" y="75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15" name="Freeform 154"/>
            <p:cNvSpPr>
              <a:spLocks/>
            </p:cNvSpPr>
            <p:nvPr/>
          </p:nvSpPr>
          <p:spPr bwMode="auto">
            <a:xfrm>
              <a:off x="627" y="817"/>
              <a:ext cx="1335" cy="746"/>
            </a:xfrm>
            <a:custGeom>
              <a:avLst/>
              <a:gdLst>
                <a:gd name="T0" fmla="*/ 22 w 1532"/>
                <a:gd name="T1" fmla="*/ 89 h 799"/>
                <a:gd name="T2" fmla="*/ 21 w 1532"/>
                <a:gd name="T3" fmla="*/ 98 h 799"/>
                <a:gd name="T4" fmla="*/ 18 w 1532"/>
                <a:gd name="T5" fmla="*/ 102 h 799"/>
                <a:gd name="T6" fmla="*/ 17 w 1532"/>
                <a:gd name="T7" fmla="*/ 102 h 799"/>
                <a:gd name="T8" fmla="*/ 15 w 1532"/>
                <a:gd name="T9" fmla="*/ 109 h 799"/>
                <a:gd name="T10" fmla="*/ 17 w 1532"/>
                <a:gd name="T11" fmla="*/ 95 h 799"/>
                <a:gd name="T12" fmla="*/ 17 w 1532"/>
                <a:gd name="T13" fmla="*/ 94 h 799"/>
                <a:gd name="T14" fmla="*/ 16 w 1532"/>
                <a:gd name="T15" fmla="*/ 85 h 799"/>
                <a:gd name="T16" fmla="*/ 14 w 1532"/>
                <a:gd name="T17" fmla="*/ 85 h 799"/>
                <a:gd name="T18" fmla="*/ 12 w 1532"/>
                <a:gd name="T19" fmla="*/ 81 h 799"/>
                <a:gd name="T20" fmla="*/ 3 w 1532"/>
                <a:gd name="T21" fmla="*/ 77 h 799"/>
                <a:gd name="T22" fmla="*/ 3 w 1532"/>
                <a:gd name="T23" fmla="*/ 69 h 799"/>
                <a:gd name="T24" fmla="*/ 3 w 1532"/>
                <a:gd name="T25" fmla="*/ 59 h 799"/>
                <a:gd name="T26" fmla="*/ 3 w 1532"/>
                <a:gd name="T27" fmla="*/ 45 h 799"/>
                <a:gd name="T28" fmla="*/ 3 w 1532"/>
                <a:gd name="T29" fmla="*/ 42 h 799"/>
                <a:gd name="T30" fmla="*/ 6 w 1532"/>
                <a:gd name="T31" fmla="*/ 16 h 799"/>
                <a:gd name="T32" fmla="*/ 9 w 1532"/>
                <a:gd name="T33" fmla="*/ 12 h 799"/>
                <a:gd name="T34" fmla="*/ 9 w 1532"/>
                <a:gd name="T35" fmla="*/ 14 h 799"/>
                <a:gd name="T36" fmla="*/ 11 w 1532"/>
                <a:gd name="T37" fmla="*/ 12 h 799"/>
                <a:gd name="T38" fmla="*/ 13 w 1532"/>
                <a:gd name="T39" fmla="*/ 18 h 799"/>
                <a:gd name="T40" fmla="*/ 14 w 1532"/>
                <a:gd name="T41" fmla="*/ 18 h 799"/>
                <a:gd name="T42" fmla="*/ 15 w 1532"/>
                <a:gd name="T43" fmla="*/ 18 h 799"/>
                <a:gd name="T44" fmla="*/ 17 w 1532"/>
                <a:gd name="T45" fmla="*/ 19 h 799"/>
                <a:gd name="T46" fmla="*/ 17 w 1532"/>
                <a:gd name="T47" fmla="*/ 16 h 799"/>
                <a:gd name="T48" fmla="*/ 19 w 1532"/>
                <a:gd name="T49" fmla="*/ 16 h 799"/>
                <a:gd name="T50" fmla="*/ 18 w 1532"/>
                <a:gd name="T51" fmla="*/ 19 h 799"/>
                <a:gd name="T52" fmla="*/ 19 w 1532"/>
                <a:gd name="T53" fmla="*/ 12 h 799"/>
                <a:gd name="T54" fmla="*/ 21 w 1532"/>
                <a:gd name="T55" fmla="*/ 7 h 799"/>
                <a:gd name="T56" fmla="*/ 21 w 1532"/>
                <a:gd name="T57" fmla="*/ 7 h 799"/>
                <a:gd name="T58" fmla="*/ 21 w 1532"/>
                <a:gd name="T59" fmla="*/ 7 h 799"/>
                <a:gd name="T60" fmla="*/ 21 w 1532"/>
                <a:gd name="T61" fmla="*/ 14 h 799"/>
                <a:gd name="T62" fmla="*/ 21 w 1532"/>
                <a:gd name="T63" fmla="*/ 16 h 799"/>
                <a:gd name="T64" fmla="*/ 22 w 1532"/>
                <a:gd name="T65" fmla="*/ 18 h 799"/>
                <a:gd name="T66" fmla="*/ 24 w 1532"/>
                <a:gd name="T67" fmla="*/ 14 h 799"/>
                <a:gd name="T68" fmla="*/ 23 w 1532"/>
                <a:gd name="T69" fmla="*/ 21 h 799"/>
                <a:gd name="T70" fmla="*/ 21 w 1532"/>
                <a:gd name="T71" fmla="*/ 23 h 799"/>
                <a:gd name="T72" fmla="*/ 19 w 1532"/>
                <a:gd name="T73" fmla="*/ 31 h 799"/>
                <a:gd name="T74" fmla="*/ 17 w 1532"/>
                <a:gd name="T75" fmla="*/ 36 h 799"/>
                <a:gd name="T76" fmla="*/ 16 w 1532"/>
                <a:gd name="T77" fmla="*/ 49 h 799"/>
                <a:gd name="T78" fmla="*/ 16 w 1532"/>
                <a:gd name="T79" fmla="*/ 55 h 799"/>
                <a:gd name="T80" fmla="*/ 18 w 1532"/>
                <a:gd name="T81" fmla="*/ 67 h 799"/>
                <a:gd name="T82" fmla="*/ 20 w 1532"/>
                <a:gd name="T83" fmla="*/ 63 h 799"/>
                <a:gd name="T84" fmla="*/ 21 w 1532"/>
                <a:gd name="T85" fmla="*/ 49 h 799"/>
                <a:gd name="T86" fmla="*/ 22 w 1532"/>
                <a:gd name="T87" fmla="*/ 36 h 799"/>
                <a:gd name="T88" fmla="*/ 24 w 1532"/>
                <a:gd name="T89" fmla="*/ 39 h 799"/>
                <a:gd name="T90" fmla="*/ 24 w 1532"/>
                <a:gd name="T91" fmla="*/ 47 h 799"/>
                <a:gd name="T92" fmla="*/ 26 w 1532"/>
                <a:gd name="T93" fmla="*/ 45 h 799"/>
                <a:gd name="T94" fmla="*/ 26 w 1532"/>
                <a:gd name="T95" fmla="*/ 56 h 799"/>
                <a:gd name="T96" fmla="*/ 28 w 1532"/>
                <a:gd name="T97" fmla="*/ 60 h 799"/>
                <a:gd name="T98" fmla="*/ 28 w 1532"/>
                <a:gd name="T99" fmla="*/ 64 h 799"/>
                <a:gd name="T100" fmla="*/ 28 w 1532"/>
                <a:gd name="T101" fmla="*/ 66 h 799"/>
                <a:gd name="T102" fmla="*/ 26 w 1532"/>
                <a:gd name="T103" fmla="*/ 77 h 799"/>
                <a:gd name="T104" fmla="*/ 23 w 1532"/>
                <a:gd name="T105" fmla="*/ 81 h 799"/>
                <a:gd name="T106" fmla="*/ 21 w 1532"/>
                <a:gd name="T107" fmla="*/ 89 h 799"/>
                <a:gd name="T108" fmla="*/ 24 w 1532"/>
                <a:gd name="T109" fmla="*/ 83 h 799"/>
                <a:gd name="T110" fmla="*/ 24 w 1532"/>
                <a:gd name="T111" fmla="*/ 88 h 799"/>
                <a:gd name="T112" fmla="*/ 24 w 1532"/>
                <a:gd name="T113" fmla="*/ 94 h 799"/>
                <a:gd name="T114" fmla="*/ 25 w 1532"/>
                <a:gd name="T115" fmla="*/ 94 h 799"/>
                <a:gd name="T116" fmla="*/ 23 w 1532"/>
                <a:gd name="T117" fmla="*/ 102 h 799"/>
                <a:gd name="T118" fmla="*/ 23 w 1532"/>
                <a:gd name="T119" fmla="*/ 95 h 7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32"/>
                <a:gd name="T181" fmla="*/ 0 h 799"/>
                <a:gd name="T182" fmla="*/ 1532 w 1532"/>
                <a:gd name="T183" fmla="*/ 799 h 7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32" h="799">
                  <a:moveTo>
                    <a:pt x="1215" y="693"/>
                  </a:moveTo>
                  <a:lnTo>
                    <a:pt x="1204" y="693"/>
                  </a:lnTo>
                  <a:lnTo>
                    <a:pt x="1215" y="655"/>
                  </a:lnTo>
                  <a:lnTo>
                    <a:pt x="1184" y="641"/>
                  </a:lnTo>
                  <a:lnTo>
                    <a:pt x="1144" y="693"/>
                  </a:lnTo>
                  <a:lnTo>
                    <a:pt x="1115" y="714"/>
                  </a:lnTo>
                  <a:lnTo>
                    <a:pt x="1044" y="714"/>
                  </a:lnTo>
                  <a:lnTo>
                    <a:pt x="1015" y="726"/>
                  </a:lnTo>
                  <a:lnTo>
                    <a:pt x="985" y="741"/>
                  </a:lnTo>
                  <a:lnTo>
                    <a:pt x="933" y="741"/>
                  </a:lnTo>
                  <a:lnTo>
                    <a:pt x="912" y="755"/>
                  </a:lnTo>
                  <a:lnTo>
                    <a:pt x="933" y="755"/>
                  </a:lnTo>
                  <a:lnTo>
                    <a:pt x="944" y="766"/>
                  </a:lnTo>
                  <a:lnTo>
                    <a:pt x="873" y="766"/>
                  </a:lnTo>
                  <a:lnTo>
                    <a:pt x="829" y="799"/>
                  </a:lnTo>
                  <a:lnTo>
                    <a:pt x="856" y="755"/>
                  </a:lnTo>
                  <a:lnTo>
                    <a:pt x="873" y="755"/>
                  </a:lnTo>
                  <a:lnTo>
                    <a:pt x="900" y="693"/>
                  </a:lnTo>
                  <a:lnTo>
                    <a:pt x="933" y="726"/>
                  </a:lnTo>
                  <a:lnTo>
                    <a:pt x="944" y="714"/>
                  </a:lnTo>
                  <a:lnTo>
                    <a:pt x="933" y="682"/>
                  </a:lnTo>
                  <a:lnTo>
                    <a:pt x="856" y="670"/>
                  </a:lnTo>
                  <a:lnTo>
                    <a:pt x="873" y="626"/>
                  </a:lnTo>
                  <a:lnTo>
                    <a:pt x="844" y="626"/>
                  </a:lnTo>
                  <a:lnTo>
                    <a:pt x="844" y="615"/>
                  </a:lnTo>
                  <a:lnTo>
                    <a:pt x="812" y="593"/>
                  </a:lnTo>
                  <a:lnTo>
                    <a:pt x="756" y="626"/>
                  </a:lnTo>
                  <a:lnTo>
                    <a:pt x="773" y="626"/>
                  </a:lnTo>
                  <a:lnTo>
                    <a:pt x="685" y="615"/>
                  </a:lnTo>
                  <a:lnTo>
                    <a:pt x="674" y="593"/>
                  </a:lnTo>
                  <a:lnTo>
                    <a:pt x="652" y="593"/>
                  </a:lnTo>
                  <a:lnTo>
                    <a:pt x="82" y="593"/>
                  </a:lnTo>
                  <a:lnTo>
                    <a:pt x="55" y="570"/>
                  </a:lnTo>
                  <a:lnTo>
                    <a:pt x="27" y="542"/>
                  </a:lnTo>
                  <a:lnTo>
                    <a:pt x="42" y="511"/>
                  </a:lnTo>
                  <a:lnTo>
                    <a:pt x="27" y="511"/>
                  </a:lnTo>
                  <a:lnTo>
                    <a:pt x="27" y="471"/>
                  </a:lnTo>
                  <a:lnTo>
                    <a:pt x="71" y="459"/>
                  </a:lnTo>
                  <a:lnTo>
                    <a:pt x="82" y="430"/>
                  </a:lnTo>
                  <a:lnTo>
                    <a:pt x="71" y="411"/>
                  </a:lnTo>
                  <a:lnTo>
                    <a:pt x="82" y="359"/>
                  </a:lnTo>
                  <a:lnTo>
                    <a:pt x="82" y="326"/>
                  </a:lnTo>
                  <a:lnTo>
                    <a:pt x="27" y="342"/>
                  </a:lnTo>
                  <a:lnTo>
                    <a:pt x="11" y="326"/>
                  </a:lnTo>
                  <a:lnTo>
                    <a:pt x="27" y="311"/>
                  </a:lnTo>
                  <a:lnTo>
                    <a:pt x="0" y="311"/>
                  </a:lnTo>
                  <a:lnTo>
                    <a:pt x="270" y="100"/>
                  </a:lnTo>
                  <a:lnTo>
                    <a:pt x="330" y="115"/>
                  </a:lnTo>
                  <a:lnTo>
                    <a:pt x="353" y="100"/>
                  </a:lnTo>
                  <a:lnTo>
                    <a:pt x="382" y="100"/>
                  </a:lnTo>
                  <a:lnTo>
                    <a:pt x="470" y="86"/>
                  </a:lnTo>
                  <a:lnTo>
                    <a:pt x="514" y="75"/>
                  </a:lnTo>
                  <a:lnTo>
                    <a:pt x="530" y="86"/>
                  </a:lnTo>
                  <a:lnTo>
                    <a:pt x="514" y="100"/>
                  </a:lnTo>
                  <a:lnTo>
                    <a:pt x="553" y="100"/>
                  </a:lnTo>
                  <a:lnTo>
                    <a:pt x="585" y="86"/>
                  </a:lnTo>
                  <a:lnTo>
                    <a:pt x="614" y="86"/>
                  </a:lnTo>
                  <a:lnTo>
                    <a:pt x="629" y="100"/>
                  </a:lnTo>
                  <a:lnTo>
                    <a:pt x="700" y="115"/>
                  </a:lnTo>
                  <a:lnTo>
                    <a:pt x="700" y="127"/>
                  </a:lnTo>
                  <a:lnTo>
                    <a:pt x="652" y="138"/>
                  </a:lnTo>
                  <a:lnTo>
                    <a:pt x="700" y="138"/>
                  </a:lnTo>
                  <a:lnTo>
                    <a:pt x="756" y="127"/>
                  </a:lnTo>
                  <a:lnTo>
                    <a:pt x="785" y="138"/>
                  </a:lnTo>
                  <a:lnTo>
                    <a:pt x="800" y="127"/>
                  </a:lnTo>
                  <a:lnTo>
                    <a:pt x="785" y="127"/>
                  </a:lnTo>
                  <a:lnTo>
                    <a:pt x="856" y="115"/>
                  </a:lnTo>
                  <a:lnTo>
                    <a:pt x="856" y="127"/>
                  </a:lnTo>
                  <a:lnTo>
                    <a:pt x="900" y="138"/>
                  </a:lnTo>
                  <a:lnTo>
                    <a:pt x="944" y="138"/>
                  </a:lnTo>
                  <a:lnTo>
                    <a:pt x="985" y="115"/>
                  </a:lnTo>
                  <a:lnTo>
                    <a:pt x="956" y="115"/>
                  </a:lnTo>
                  <a:lnTo>
                    <a:pt x="1015" y="86"/>
                  </a:lnTo>
                  <a:lnTo>
                    <a:pt x="1029" y="100"/>
                  </a:lnTo>
                  <a:lnTo>
                    <a:pt x="1029" y="115"/>
                  </a:lnTo>
                  <a:lnTo>
                    <a:pt x="1000" y="127"/>
                  </a:lnTo>
                  <a:lnTo>
                    <a:pt x="985" y="138"/>
                  </a:lnTo>
                  <a:lnTo>
                    <a:pt x="1000" y="138"/>
                  </a:lnTo>
                  <a:lnTo>
                    <a:pt x="1044" y="115"/>
                  </a:lnTo>
                  <a:lnTo>
                    <a:pt x="1073" y="100"/>
                  </a:lnTo>
                  <a:lnTo>
                    <a:pt x="1044" y="86"/>
                  </a:lnTo>
                  <a:lnTo>
                    <a:pt x="1044" y="75"/>
                  </a:lnTo>
                  <a:lnTo>
                    <a:pt x="1100" y="42"/>
                  </a:lnTo>
                  <a:lnTo>
                    <a:pt x="1144" y="15"/>
                  </a:lnTo>
                  <a:lnTo>
                    <a:pt x="1184" y="0"/>
                  </a:lnTo>
                  <a:lnTo>
                    <a:pt x="1228" y="0"/>
                  </a:lnTo>
                  <a:lnTo>
                    <a:pt x="1171" y="27"/>
                  </a:lnTo>
                  <a:lnTo>
                    <a:pt x="1144" y="27"/>
                  </a:lnTo>
                  <a:lnTo>
                    <a:pt x="1144" y="42"/>
                  </a:lnTo>
                  <a:lnTo>
                    <a:pt x="1115" y="42"/>
                  </a:lnTo>
                  <a:lnTo>
                    <a:pt x="1129" y="86"/>
                  </a:lnTo>
                  <a:lnTo>
                    <a:pt x="1100" y="86"/>
                  </a:lnTo>
                  <a:lnTo>
                    <a:pt x="1115" y="100"/>
                  </a:lnTo>
                  <a:lnTo>
                    <a:pt x="1129" y="115"/>
                  </a:lnTo>
                  <a:lnTo>
                    <a:pt x="1156" y="100"/>
                  </a:lnTo>
                  <a:lnTo>
                    <a:pt x="1156" y="115"/>
                  </a:lnTo>
                  <a:lnTo>
                    <a:pt x="1144" y="138"/>
                  </a:lnTo>
                  <a:lnTo>
                    <a:pt x="1144" y="159"/>
                  </a:lnTo>
                  <a:lnTo>
                    <a:pt x="1204" y="127"/>
                  </a:lnTo>
                  <a:lnTo>
                    <a:pt x="1228" y="86"/>
                  </a:lnTo>
                  <a:lnTo>
                    <a:pt x="1271" y="100"/>
                  </a:lnTo>
                  <a:lnTo>
                    <a:pt x="1288" y="100"/>
                  </a:lnTo>
                  <a:lnTo>
                    <a:pt x="1244" y="138"/>
                  </a:lnTo>
                  <a:lnTo>
                    <a:pt x="1255" y="138"/>
                  </a:lnTo>
                  <a:lnTo>
                    <a:pt x="1244" y="159"/>
                  </a:lnTo>
                  <a:lnTo>
                    <a:pt x="1184" y="171"/>
                  </a:lnTo>
                  <a:lnTo>
                    <a:pt x="1156" y="171"/>
                  </a:lnTo>
                  <a:lnTo>
                    <a:pt x="1144" y="171"/>
                  </a:lnTo>
                  <a:lnTo>
                    <a:pt x="1100" y="200"/>
                  </a:lnTo>
                  <a:lnTo>
                    <a:pt x="1056" y="227"/>
                  </a:lnTo>
                  <a:lnTo>
                    <a:pt x="1029" y="227"/>
                  </a:lnTo>
                  <a:lnTo>
                    <a:pt x="1000" y="259"/>
                  </a:lnTo>
                  <a:lnTo>
                    <a:pt x="956" y="259"/>
                  </a:lnTo>
                  <a:lnTo>
                    <a:pt x="944" y="271"/>
                  </a:lnTo>
                  <a:lnTo>
                    <a:pt x="900" y="300"/>
                  </a:lnTo>
                  <a:lnTo>
                    <a:pt x="844" y="342"/>
                  </a:lnTo>
                  <a:lnTo>
                    <a:pt x="844" y="359"/>
                  </a:lnTo>
                  <a:lnTo>
                    <a:pt x="873" y="359"/>
                  </a:lnTo>
                  <a:lnTo>
                    <a:pt x="856" y="399"/>
                  </a:lnTo>
                  <a:lnTo>
                    <a:pt x="885" y="399"/>
                  </a:lnTo>
                  <a:lnTo>
                    <a:pt x="973" y="442"/>
                  </a:lnTo>
                  <a:lnTo>
                    <a:pt x="1029" y="459"/>
                  </a:lnTo>
                  <a:lnTo>
                    <a:pt x="985" y="499"/>
                  </a:lnTo>
                  <a:lnTo>
                    <a:pt x="1015" y="542"/>
                  </a:lnTo>
                  <a:lnTo>
                    <a:pt x="1056" y="530"/>
                  </a:lnTo>
                  <a:lnTo>
                    <a:pt x="1073" y="459"/>
                  </a:lnTo>
                  <a:lnTo>
                    <a:pt x="1144" y="430"/>
                  </a:lnTo>
                  <a:lnTo>
                    <a:pt x="1171" y="371"/>
                  </a:lnTo>
                  <a:lnTo>
                    <a:pt x="1156" y="359"/>
                  </a:lnTo>
                  <a:lnTo>
                    <a:pt x="1184" y="326"/>
                  </a:lnTo>
                  <a:lnTo>
                    <a:pt x="1204" y="300"/>
                  </a:lnTo>
                  <a:lnTo>
                    <a:pt x="1215" y="271"/>
                  </a:lnTo>
                  <a:lnTo>
                    <a:pt x="1244" y="259"/>
                  </a:lnTo>
                  <a:lnTo>
                    <a:pt x="1303" y="271"/>
                  </a:lnTo>
                  <a:lnTo>
                    <a:pt x="1328" y="286"/>
                  </a:lnTo>
                  <a:lnTo>
                    <a:pt x="1328" y="300"/>
                  </a:lnTo>
                  <a:lnTo>
                    <a:pt x="1355" y="300"/>
                  </a:lnTo>
                  <a:lnTo>
                    <a:pt x="1344" y="342"/>
                  </a:lnTo>
                  <a:lnTo>
                    <a:pt x="1355" y="371"/>
                  </a:lnTo>
                  <a:lnTo>
                    <a:pt x="1415" y="342"/>
                  </a:lnTo>
                  <a:lnTo>
                    <a:pt x="1415" y="326"/>
                  </a:lnTo>
                  <a:lnTo>
                    <a:pt x="1444" y="311"/>
                  </a:lnTo>
                  <a:lnTo>
                    <a:pt x="1474" y="399"/>
                  </a:lnTo>
                  <a:lnTo>
                    <a:pt x="1444" y="411"/>
                  </a:lnTo>
                  <a:lnTo>
                    <a:pt x="1474" y="430"/>
                  </a:lnTo>
                  <a:lnTo>
                    <a:pt x="1455" y="442"/>
                  </a:lnTo>
                  <a:lnTo>
                    <a:pt x="1488" y="442"/>
                  </a:lnTo>
                  <a:lnTo>
                    <a:pt x="1488" y="459"/>
                  </a:lnTo>
                  <a:lnTo>
                    <a:pt x="1515" y="459"/>
                  </a:lnTo>
                  <a:lnTo>
                    <a:pt x="1488" y="471"/>
                  </a:lnTo>
                  <a:lnTo>
                    <a:pt x="1515" y="471"/>
                  </a:lnTo>
                  <a:lnTo>
                    <a:pt x="1515" y="482"/>
                  </a:lnTo>
                  <a:lnTo>
                    <a:pt x="1532" y="482"/>
                  </a:lnTo>
                  <a:lnTo>
                    <a:pt x="1532" y="530"/>
                  </a:lnTo>
                  <a:lnTo>
                    <a:pt x="1455" y="542"/>
                  </a:lnTo>
                  <a:lnTo>
                    <a:pt x="1415" y="570"/>
                  </a:lnTo>
                  <a:lnTo>
                    <a:pt x="1328" y="570"/>
                  </a:lnTo>
                  <a:lnTo>
                    <a:pt x="1271" y="570"/>
                  </a:lnTo>
                  <a:lnTo>
                    <a:pt x="1255" y="593"/>
                  </a:lnTo>
                  <a:lnTo>
                    <a:pt x="1244" y="593"/>
                  </a:lnTo>
                  <a:lnTo>
                    <a:pt x="1204" y="615"/>
                  </a:lnTo>
                  <a:lnTo>
                    <a:pt x="1144" y="655"/>
                  </a:lnTo>
                  <a:lnTo>
                    <a:pt x="1215" y="615"/>
                  </a:lnTo>
                  <a:lnTo>
                    <a:pt x="1303" y="593"/>
                  </a:lnTo>
                  <a:lnTo>
                    <a:pt x="1315" y="615"/>
                  </a:lnTo>
                  <a:lnTo>
                    <a:pt x="1255" y="626"/>
                  </a:lnTo>
                  <a:lnTo>
                    <a:pt x="1271" y="641"/>
                  </a:lnTo>
                  <a:lnTo>
                    <a:pt x="1288" y="641"/>
                  </a:lnTo>
                  <a:lnTo>
                    <a:pt x="1271" y="670"/>
                  </a:lnTo>
                  <a:lnTo>
                    <a:pt x="1303" y="682"/>
                  </a:lnTo>
                  <a:lnTo>
                    <a:pt x="1344" y="682"/>
                  </a:lnTo>
                  <a:lnTo>
                    <a:pt x="1374" y="655"/>
                  </a:lnTo>
                  <a:lnTo>
                    <a:pt x="1374" y="670"/>
                  </a:lnTo>
                  <a:lnTo>
                    <a:pt x="1374" y="682"/>
                  </a:lnTo>
                  <a:lnTo>
                    <a:pt x="1344" y="693"/>
                  </a:lnTo>
                  <a:lnTo>
                    <a:pt x="1271" y="726"/>
                  </a:lnTo>
                  <a:lnTo>
                    <a:pt x="1228" y="755"/>
                  </a:lnTo>
                  <a:lnTo>
                    <a:pt x="1228" y="726"/>
                  </a:lnTo>
                  <a:lnTo>
                    <a:pt x="1271" y="693"/>
                  </a:lnTo>
                  <a:lnTo>
                    <a:pt x="1255" y="693"/>
                  </a:lnTo>
                  <a:lnTo>
                    <a:pt x="1271" y="693"/>
                  </a:lnTo>
                  <a:lnTo>
                    <a:pt x="1215" y="693"/>
                  </a:ln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16" name="Freeform 155"/>
            <p:cNvSpPr>
              <a:spLocks/>
            </p:cNvSpPr>
            <p:nvPr/>
          </p:nvSpPr>
          <p:spPr bwMode="auto">
            <a:xfrm>
              <a:off x="64" y="873"/>
              <a:ext cx="800" cy="383"/>
            </a:xfrm>
            <a:custGeom>
              <a:avLst/>
              <a:gdLst>
                <a:gd name="T0" fmla="*/ 17 w 917"/>
                <a:gd name="T1" fmla="*/ 7 h 411"/>
                <a:gd name="T2" fmla="*/ 15 w 917"/>
                <a:gd name="T3" fmla="*/ 7 h 411"/>
                <a:gd name="T4" fmla="*/ 14 w 917"/>
                <a:gd name="T5" fmla="*/ 0 h 411"/>
                <a:gd name="T6" fmla="*/ 11 w 917"/>
                <a:gd name="T7" fmla="*/ 7 h 411"/>
                <a:gd name="T8" fmla="*/ 9 w 917"/>
                <a:gd name="T9" fmla="*/ 7 h 411"/>
                <a:gd name="T10" fmla="*/ 9 w 917"/>
                <a:gd name="T11" fmla="*/ 11 h 411"/>
                <a:gd name="T12" fmla="*/ 9 w 917"/>
                <a:gd name="T13" fmla="*/ 15 h 411"/>
                <a:gd name="T14" fmla="*/ 8 w 917"/>
                <a:gd name="T15" fmla="*/ 15 h 411"/>
                <a:gd name="T16" fmla="*/ 6 w 917"/>
                <a:gd name="T17" fmla="*/ 17 h 411"/>
                <a:gd name="T18" fmla="*/ 6 w 917"/>
                <a:gd name="T19" fmla="*/ 20 h 411"/>
                <a:gd name="T20" fmla="*/ 8 w 917"/>
                <a:gd name="T21" fmla="*/ 19 h 411"/>
                <a:gd name="T22" fmla="*/ 5 w 917"/>
                <a:gd name="T23" fmla="*/ 26 h 411"/>
                <a:gd name="T24" fmla="*/ 3 w 917"/>
                <a:gd name="T25" fmla="*/ 34 h 411"/>
                <a:gd name="T26" fmla="*/ 3 w 917"/>
                <a:gd name="T27" fmla="*/ 38 h 411"/>
                <a:gd name="T28" fmla="*/ 5 w 917"/>
                <a:gd name="T29" fmla="*/ 38 h 411"/>
                <a:gd name="T30" fmla="*/ 0 w 917"/>
                <a:gd name="T31" fmla="*/ 54 h 411"/>
                <a:gd name="T32" fmla="*/ 4 w 917"/>
                <a:gd name="T33" fmla="*/ 44 h 411"/>
                <a:gd name="T34" fmla="*/ 7 w 917"/>
                <a:gd name="T35" fmla="*/ 38 h 411"/>
                <a:gd name="T36" fmla="*/ 8 w 917"/>
                <a:gd name="T37" fmla="*/ 36 h 411"/>
                <a:gd name="T38" fmla="*/ 10 w 917"/>
                <a:gd name="T39" fmla="*/ 31 h 411"/>
                <a:gd name="T40" fmla="*/ 11 w 917"/>
                <a:gd name="T41" fmla="*/ 34 h 411"/>
                <a:gd name="T42" fmla="*/ 13 w 917"/>
                <a:gd name="T43" fmla="*/ 34 h 411"/>
                <a:gd name="T44" fmla="*/ 13 w 917"/>
                <a:gd name="T45" fmla="*/ 41 h 411"/>
                <a:gd name="T46" fmla="*/ 13 w 917"/>
                <a:gd name="T47" fmla="*/ 44 h 411"/>
                <a:gd name="T48" fmla="*/ 14 w 917"/>
                <a:gd name="T49" fmla="*/ 44 h 411"/>
                <a:gd name="T50" fmla="*/ 13 w 917"/>
                <a:gd name="T51" fmla="*/ 44 h 411"/>
                <a:gd name="T52" fmla="*/ 13 w 917"/>
                <a:gd name="T53" fmla="*/ 45 h 411"/>
                <a:gd name="T54" fmla="*/ 13 w 917"/>
                <a:gd name="T55" fmla="*/ 51 h 411"/>
                <a:gd name="T56" fmla="*/ 14 w 917"/>
                <a:gd name="T57" fmla="*/ 48 h 411"/>
                <a:gd name="T58" fmla="*/ 13 w 917"/>
                <a:gd name="T59" fmla="*/ 51 h 411"/>
                <a:gd name="T60" fmla="*/ 14 w 917"/>
                <a:gd name="T61" fmla="*/ 51 h 411"/>
                <a:gd name="T62" fmla="*/ 14 w 917"/>
                <a:gd name="T63" fmla="*/ 45 h 411"/>
                <a:gd name="T64" fmla="*/ 14 w 917"/>
                <a:gd name="T65" fmla="*/ 34 h 411"/>
                <a:gd name="T66" fmla="*/ 13 w 917"/>
                <a:gd name="T67" fmla="*/ 34 h 411"/>
                <a:gd name="T68" fmla="*/ 12 w 917"/>
                <a:gd name="T69" fmla="*/ 32 h 4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17"/>
                <a:gd name="T106" fmla="*/ 0 h 411"/>
                <a:gd name="T107" fmla="*/ 917 w 917"/>
                <a:gd name="T108" fmla="*/ 411 h 4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17" h="411">
                  <a:moveTo>
                    <a:pt x="645" y="249"/>
                  </a:moveTo>
                  <a:lnTo>
                    <a:pt x="917" y="38"/>
                  </a:lnTo>
                  <a:lnTo>
                    <a:pt x="889" y="26"/>
                  </a:lnTo>
                  <a:lnTo>
                    <a:pt x="756" y="15"/>
                  </a:lnTo>
                  <a:lnTo>
                    <a:pt x="718" y="15"/>
                  </a:lnTo>
                  <a:lnTo>
                    <a:pt x="718" y="0"/>
                  </a:lnTo>
                  <a:lnTo>
                    <a:pt x="700" y="0"/>
                  </a:lnTo>
                  <a:lnTo>
                    <a:pt x="574" y="26"/>
                  </a:lnTo>
                  <a:lnTo>
                    <a:pt x="497" y="55"/>
                  </a:lnTo>
                  <a:lnTo>
                    <a:pt x="445" y="55"/>
                  </a:lnTo>
                  <a:lnTo>
                    <a:pt x="430" y="67"/>
                  </a:lnTo>
                  <a:lnTo>
                    <a:pt x="445" y="78"/>
                  </a:lnTo>
                  <a:lnTo>
                    <a:pt x="430" y="97"/>
                  </a:lnTo>
                  <a:lnTo>
                    <a:pt x="445" y="111"/>
                  </a:lnTo>
                  <a:lnTo>
                    <a:pt x="386" y="111"/>
                  </a:lnTo>
                  <a:lnTo>
                    <a:pt x="397" y="111"/>
                  </a:lnTo>
                  <a:lnTo>
                    <a:pt x="386" y="111"/>
                  </a:lnTo>
                  <a:lnTo>
                    <a:pt x="297" y="126"/>
                  </a:lnTo>
                  <a:lnTo>
                    <a:pt x="314" y="138"/>
                  </a:lnTo>
                  <a:lnTo>
                    <a:pt x="297" y="155"/>
                  </a:lnTo>
                  <a:lnTo>
                    <a:pt x="359" y="155"/>
                  </a:lnTo>
                  <a:lnTo>
                    <a:pt x="397" y="138"/>
                  </a:lnTo>
                  <a:lnTo>
                    <a:pt x="359" y="182"/>
                  </a:lnTo>
                  <a:lnTo>
                    <a:pt x="270" y="197"/>
                  </a:lnTo>
                  <a:lnTo>
                    <a:pt x="197" y="226"/>
                  </a:lnTo>
                  <a:lnTo>
                    <a:pt x="186" y="266"/>
                  </a:lnTo>
                  <a:lnTo>
                    <a:pt x="226" y="266"/>
                  </a:lnTo>
                  <a:lnTo>
                    <a:pt x="197" y="297"/>
                  </a:lnTo>
                  <a:lnTo>
                    <a:pt x="245" y="297"/>
                  </a:lnTo>
                  <a:lnTo>
                    <a:pt x="270" y="297"/>
                  </a:lnTo>
                  <a:lnTo>
                    <a:pt x="245" y="322"/>
                  </a:lnTo>
                  <a:lnTo>
                    <a:pt x="0" y="411"/>
                  </a:lnTo>
                  <a:lnTo>
                    <a:pt x="174" y="370"/>
                  </a:lnTo>
                  <a:lnTo>
                    <a:pt x="245" y="338"/>
                  </a:lnTo>
                  <a:lnTo>
                    <a:pt x="345" y="297"/>
                  </a:lnTo>
                  <a:lnTo>
                    <a:pt x="359" y="297"/>
                  </a:lnTo>
                  <a:lnTo>
                    <a:pt x="359" y="282"/>
                  </a:lnTo>
                  <a:lnTo>
                    <a:pt x="397" y="282"/>
                  </a:lnTo>
                  <a:lnTo>
                    <a:pt x="470" y="266"/>
                  </a:lnTo>
                  <a:lnTo>
                    <a:pt x="518" y="238"/>
                  </a:lnTo>
                  <a:lnTo>
                    <a:pt x="545" y="238"/>
                  </a:lnTo>
                  <a:lnTo>
                    <a:pt x="574" y="266"/>
                  </a:lnTo>
                  <a:lnTo>
                    <a:pt x="629" y="266"/>
                  </a:lnTo>
                  <a:lnTo>
                    <a:pt x="656" y="266"/>
                  </a:lnTo>
                  <a:lnTo>
                    <a:pt x="645" y="282"/>
                  </a:lnTo>
                  <a:lnTo>
                    <a:pt x="674" y="311"/>
                  </a:lnTo>
                  <a:lnTo>
                    <a:pt x="689" y="311"/>
                  </a:lnTo>
                  <a:lnTo>
                    <a:pt x="674" y="338"/>
                  </a:lnTo>
                  <a:lnTo>
                    <a:pt x="700" y="322"/>
                  </a:lnTo>
                  <a:lnTo>
                    <a:pt x="700" y="338"/>
                  </a:lnTo>
                  <a:lnTo>
                    <a:pt x="689" y="338"/>
                  </a:lnTo>
                  <a:lnTo>
                    <a:pt x="674" y="338"/>
                  </a:lnTo>
                  <a:lnTo>
                    <a:pt x="656" y="349"/>
                  </a:lnTo>
                  <a:lnTo>
                    <a:pt x="674" y="349"/>
                  </a:lnTo>
                  <a:lnTo>
                    <a:pt x="656" y="382"/>
                  </a:lnTo>
                  <a:lnTo>
                    <a:pt x="674" y="397"/>
                  </a:lnTo>
                  <a:lnTo>
                    <a:pt x="689" y="349"/>
                  </a:lnTo>
                  <a:lnTo>
                    <a:pt x="700" y="370"/>
                  </a:lnTo>
                  <a:lnTo>
                    <a:pt x="689" y="370"/>
                  </a:lnTo>
                  <a:lnTo>
                    <a:pt x="689" y="397"/>
                  </a:lnTo>
                  <a:lnTo>
                    <a:pt x="700" y="397"/>
                  </a:lnTo>
                  <a:lnTo>
                    <a:pt x="718" y="397"/>
                  </a:lnTo>
                  <a:lnTo>
                    <a:pt x="729" y="370"/>
                  </a:lnTo>
                  <a:lnTo>
                    <a:pt x="718" y="349"/>
                  </a:lnTo>
                  <a:lnTo>
                    <a:pt x="729" y="297"/>
                  </a:lnTo>
                  <a:lnTo>
                    <a:pt x="729" y="266"/>
                  </a:lnTo>
                  <a:lnTo>
                    <a:pt x="674" y="282"/>
                  </a:lnTo>
                  <a:lnTo>
                    <a:pt x="656" y="266"/>
                  </a:lnTo>
                  <a:lnTo>
                    <a:pt x="674" y="249"/>
                  </a:lnTo>
                  <a:lnTo>
                    <a:pt x="645" y="249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17" name="Freeform 156"/>
            <p:cNvSpPr>
              <a:spLocks/>
            </p:cNvSpPr>
            <p:nvPr/>
          </p:nvSpPr>
          <p:spPr bwMode="auto">
            <a:xfrm>
              <a:off x="603" y="1787"/>
              <a:ext cx="549" cy="450"/>
            </a:xfrm>
            <a:custGeom>
              <a:avLst/>
              <a:gdLst>
                <a:gd name="T0" fmla="*/ 3 w 630"/>
                <a:gd name="T1" fmla="*/ 0 h 482"/>
                <a:gd name="T2" fmla="*/ 4 w 630"/>
                <a:gd name="T3" fmla="*/ 7 h 482"/>
                <a:gd name="T4" fmla="*/ 4 w 630"/>
                <a:gd name="T5" fmla="*/ 9 h 482"/>
                <a:gd name="T6" fmla="*/ 5 w 630"/>
                <a:gd name="T7" fmla="*/ 14 h 482"/>
                <a:gd name="T8" fmla="*/ 6 w 630"/>
                <a:gd name="T9" fmla="*/ 12 h 482"/>
                <a:gd name="T10" fmla="*/ 8 w 630"/>
                <a:gd name="T11" fmla="*/ 25 h 482"/>
                <a:gd name="T12" fmla="*/ 7 w 630"/>
                <a:gd name="T13" fmla="*/ 36 h 482"/>
                <a:gd name="T14" fmla="*/ 8 w 630"/>
                <a:gd name="T15" fmla="*/ 51 h 482"/>
                <a:gd name="T16" fmla="*/ 9 w 630"/>
                <a:gd name="T17" fmla="*/ 51 h 482"/>
                <a:gd name="T18" fmla="*/ 9 w 630"/>
                <a:gd name="T19" fmla="*/ 51 h 482"/>
                <a:gd name="T20" fmla="*/ 10 w 630"/>
                <a:gd name="T21" fmla="*/ 42 h 482"/>
                <a:gd name="T22" fmla="*/ 11 w 630"/>
                <a:gd name="T23" fmla="*/ 41 h 482"/>
                <a:gd name="T24" fmla="*/ 10 w 630"/>
                <a:gd name="T25" fmla="*/ 55 h 482"/>
                <a:gd name="T26" fmla="*/ 10 w 630"/>
                <a:gd name="T27" fmla="*/ 55 h 482"/>
                <a:gd name="T28" fmla="*/ 9 w 630"/>
                <a:gd name="T29" fmla="*/ 56 h 482"/>
                <a:gd name="T30" fmla="*/ 9 w 630"/>
                <a:gd name="T31" fmla="*/ 60 h 482"/>
                <a:gd name="T32" fmla="*/ 8 w 630"/>
                <a:gd name="T33" fmla="*/ 60 h 482"/>
                <a:gd name="T34" fmla="*/ 7 w 630"/>
                <a:gd name="T35" fmla="*/ 63 h 482"/>
                <a:gd name="T36" fmla="*/ 5 w 630"/>
                <a:gd name="T37" fmla="*/ 56 h 482"/>
                <a:gd name="T38" fmla="*/ 3 w 630"/>
                <a:gd name="T39" fmla="*/ 51 h 482"/>
                <a:gd name="T40" fmla="*/ 3 w 630"/>
                <a:gd name="T41" fmla="*/ 45 h 482"/>
                <a:gd name="T42" fmla="*/ 3 w 630"/>
                <a:gd name="T43" fmla="*/ 36 h 482"/>
                <a:gd name="T44" fmla="*/ 3 w 630"/>
                <a:gd name="T45" fmla="*/ 25 h 482"/>
                <a:gd name="T46" fmla="*/ 3 w 630"/>
                <a:gd name="T47" fmla="*/ 20 h 482"/>
                <a:gd name="T48" fmla="*/ 3 w 630"/>
                <a:gd name="T49" fmla="*/ 14 h 482"/>
                <a:gd name="T50" fmla="*/ 3 w 630"/>
                <a:gd name="T51" fmla="*/ 7 h 482"/>
                <a:gd name="T52" fmla="*/ 3 w 630"/>
                <a:gd name="T53" fmla="*/ 9 h 482"/>
                <a:gd name="T54" fmla="*/ 3 w 630"/>
                <a:gd name="T55" fmla="*/ 32 h 482"/>
                <a:gd name="T56" fmla="*/ 3 w 630"/>
                <a:gd name="T57" fmla="*/ 36 h 482"/>
                <a:gd name="T58" fmla="*/ 3 w 630"/>
                <a:gd name="T59" fmla="*/ 29 h 482"/>
                <a:gd name="T60" fmla="*/ 3 w 630"/>
                <a:gd name="T61" fmla="*/ 23 h 482"/>
                <a:gd name="T62" fmla="*/ 0 w 630"/>
                <a:gd name="T63" fmla="*/ 18 h 482"/>
                <a:gd name="T64" fmla="*/ 3 w 630"/>
                <a:gd name="T65" fmla="*/ 16 h 482"/>
                <a:gd name="T66" fmla="*/ 0 w 630"/>
                <a:gd name="T67" fmla="*/ 0 h 4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0"/>
                <a:gd name="T103" fmla="*/ 0 h 482"/>
                <a:gd name="T104" fmla="*/ 630 w 630"/>
                <a:gd name="T105" fmla="*/ 482 h 4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0" h="482">
                  <a:moveTo>
                    <a:pt x="0" y="0"/>
                  </a:moveTo>
                  <a:lnTo>
                    <a:pt x="56" y="0"/>
                  </a:lnTo>
                  <a:lnTo>
                    <a:pt x="127" y="46"/>
                  </a:lnTo>
                  <a:lnTo>
                    <a:pt x="242" y="27"/>
                  </a:lnTo>
                  <a:lnTo>
                    <a:pt x="257" y="59"/>
                  </a:lnTo>
                  <a:lnTo>
                    <a:pt x="257" y="71"/>
                  </a:lnTo>
                  <a:lnTo>
                    <a:pt x="271" y="98"/>
                  </a:lnTo>
                  <a:lnTo>
                    <a:pt x="282" y="98"/>
                  </a:lnTo>
                  <a:lnTo>
                    <a:pt x="297" y="71"/>
                  </a:lnTo>
                  <a:lnTo>
                    <a:pt x="330" y="86"/>
                  </a:lnTo>
                  <a:lnTo>
                    <a:pt x="357" y="171"/>
                  </a:lnTo>
                  <a:lnTo>
                    <a:pt x="397" y="182"/>
                  </a:lnTo>
                  <a:lnTo>
                    <a:pt x="382" y="230"/>
                  </a:lnTo>
                  <a:lnTo>
                    <a:pt x="370" y="271"/>
                  </a:lnTo>
                  <a:lnTo>
                    <a:pt x="397" y="353"/>
                  </a:lnTo>
                  <a:lnTo>
                    <a:pt x="430" y="382"/>
                  </a:lnTo>
                  <a:lnTo>
                    <a:pt x="482" y="382"/>
                  </a:lnTo>
                  <a:lnTo>
                    <a:pt x="497" y="382"/>
                  </a:lnTo>
                  <a:lnTo>
                    <a:pt x="513" y="382"/>
                  </a:lnTo>
                  <a:lnTo>
                    <a:pt x="497" y="369"/>
                  </a:lnTo>
                  <a:lnTo>
                    <a:pt x="530" y="353"/>
                  </a:lnTo>
                  <a:lnTo>
                    <a:pt x="541" y="309"/>
                  </a:lnTo>
                  <a:lnTo>
                    <a:pt x="601" y="298"/>
                  </a:lnTo>
                  <a:lnTo>
                    <a:pt x="630" y="298"/>
                  </a:lnTo>
                  <a:lnTo>
                    <a:pt x="582" y="382"/>
                  </a:lnTo>
                  <a:lnTo>
                    <a:pt x="582" y="397"/>
                  </a:lnTo>
                  <a:lnTo>
                    <a:pt x="568" y="382"/>
                  </a:lnTo>
                  <a:lnTo>
                    <a:pt x="557" y="397"/>
                  </a:lnTo>
                  <a:lnTo>
                    <a:pt x="513" y="397"/>
                  </a:lnTo>
                  <a:lnTo>
                    <a:pt x="497" y="413"/>
                  </a:lnTo>
                  <a:lnTo>
                    <a:pt x="513" y="442"/>
                  </a:lnTo>
                  <a:lnTo>
                    <a:pt x="497" y="442"/>
                  </a:lnTo>
                  <a:lnTo>
                    <a:pt x="468" y="482"/>
                  </a:lnTo>
                  <a:lnTo>
                    <a:pt x="430" y="442"/>
                  </a:lnTo>
                  <a:lnTo>
                    <a:pt x="397" y="442"/>
                  </a:lnTo>
                  <a:lnTo>
                    <a:pt x="370" y="453"/>
                  </a:lnTo>
                  <a:lnTo>
                    <a:pt x="342" y="442"/>
                  </a:lnTo>
                  <a:lnTo>
                    <a:pt x="271" y="413"/>
                  </a:lnTo>
                  <a:lnTo>
                    <a:pt x="257" y="397"/>
                  </a:lnTo>
                  <a:lnTo>
                    <a:pt x="211" y="382"/>
                  </a:lnTo>
                  <a:lnTo>
                    <a:pt x="182" y="342"/>
                  </a:lnTo>
                  <a:lnTo>
                    <a:pt x="171" y="330"/>
                  </a:lnTo>
                  <a:lnTo>
                    <a:pt x="198" y="298"/>
                  </a:lnTo>
                  <a:lnTo>
                    <a:pt x="182" y="271"/>
                  </a:lnTo>
                  <a:lnTo>
                    <a:pt x="138" y="198"/>
                  </a:lnTo>
                  <a:lnTo>
                    <a:pt x="111" y="182"/>
                  </a:lnTo>
                  <a:lnTo>
                    <a:pt x="127" y="171"/>
                  </a:lnTo>
                  <a:lnTo>
                    <a:pt x="98" y="142"/>
                  </a:lnTo>
                  <a:lnTo>
                    <a:pt x="98" y="127"/>
                  </a:lnTo>
                  <a:lnTo>
                    <a:pt x="82" y="98"/>
                  </a:lnTo>
                  <a:lnTo>
                    <a:pt x="71" y="46"/>
                  </a:lnTo>
                  <a:lnTo>
                    <a:pt x="71" y="27"/>
                  </a:lnTo>
                  <a:lnTo>
                    <a:pt x="38" y="27"/>
                  </a:lnTo>
                  <a:lnTo>
                    <a:pt x="27" y="71"/>
                  </a:lnTo>
                  <a:lnTo>
                    <a:pt x="71" y="171"/>
                  </a:lnTo>
                  <a:lnTo>
                    <a:pt x="82" y="230"/>
                  </a:lnTo>
                  <a:lnTo>
                    <a:pt x="98" y="257"/>
                  </a:lnTo>
                  <a:lnTo>
                    <a:pt x="82" y="271"/>
                  </a:lnTo>
                  <a:lnTo>
                    <a:pt x="82" y="242"/>
                  </a:lnTo>
                  <a:lnTo>
                    <a:pt x="38" y="209"/>
                  </a:lnTo>
                  <a:lnTo>
                    <a:pt x="56" y="182"/>
                  </a:lnTo>
                  <a:lnTo>
                    <a:pt x="56" y="171"/>
                  </a:lnTo>
                  <a:lnTo>
                    <a:pt x="11" y="142"/>
                  </a:lnTo>
                  <a:lnTo>
                    <a:pt x="0" y="127"/>
                  </a:lnTo>
                  <a:lnTo>
                    <a:pt x="11" y="127"/>
                  </a:lnTo>
                  <a:lnTo>
                    <a:pt x="27" y="111"/>
                  </a:ln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18" name="Freeform 157"/>
            <p:cNvSpPr>
              <a:spLocks/>
            </p:cNvSpPr>
            <p:nvPr/>
          </p:nvSpPr>
          <p:spPr bwMode="auto">
            <a:xfrm>
              <a:off x="540" y="1374"/>
              <a:ext cx="1148" cy="598"/>
            </a:xfrm>
            <a:custGeom>
              <a:avLst/>
              <a:gdLst>
                <a:gd name="T0" fmla="*/ 9 w 1317"/>
                <a:gd name="T1" fmla="*/ 78 h 642"/>
                <a:gd name="T2" fmla="*/ 8 w 1317"/>
                <a:gd name="T3" fmla="*/ 67 h 642"/>
                <a:gd name="T4" fmla="*/ 7 w 1317"/>
                <a:gd name="T5" fmla="*/ 69 h 642"/>
                <a:gd name="T6" fmla="*/ 6 w 1317"/>
                <a:gd name="T7" fmla="*/ 66 h 642"/>
                <a:gd name="T8" fmla="*/ 6 w 1317"/>
                <a:gd name="T9" fmla="*/ 59 h 642"/>
                <a:gd name="T10" fmla="*/ 3 w 1317"/>
                <a:gd name="T11" fmla="*/ 57 h 642"/>
                <a:gd name="T12" fmla="*/ 3 w 1317"/>
                <a:gd name="T13" fmla="*/ 54 h 642"/>
                <a:gd name="T14" fmla="*/ 3 w 1317"/>
                <a:gd name="T15" fmla="*/ 50 h 642"/>
                <a:gd name="T16" fmla="*/ 3 w 1317"/>
                <a:gd name="T17" fmla="*/ 47 h 642"/>
                <a:gd name="T18" fmla="*/ 3 w 1317"/>
                <a:gd name="T19" fmla="*/ 40 h 642"/>
                <a:gd name="T20" fmla="*/ 3 w 1317"/>
                <a:gd name="T21" fmla="*/ 36 h 642"/>
                <a:gd name="T22" fmla="*/ 3 w 1317"/>
                <a:gd name="T23" fmla="*/ 33 h 642"/>
                <a:gd name="T24" fmla="*/ 3 w 1317"/>
                <a:gd name="T25" fmla="*/ 26 h 642"/>
                <a:gd name="T26" fmla="*/ 3 w 1317"/>
                <a:gd name="T27" fmla="*/ 11 h 642"/>
                <a:gd name="T28" fmla="*/ 3 w 1317"/>
                <a:gd name="T29" fmla="*/ 7 h 642"/>
                <a:gd name="T30" fmla="*/ 3 w 1317"/>
                <a:gd name="T31" fmla="*/ 7 h 642"/>
                <a:gd name="T32" fmla="*/ 3 w 1317"/>
                <a:gd name="T33" fmla="*/ 7 h 642"/>
                <a:gd name="T34" fmla="*/ 14 w 1317"/>
                <a:gd name="T35" fmla="*/ 0 h 642"/>
                <a:gd name="T36" fmla="*/ 15 w 1317"/>
                <a:gd name="T37" fmla="*/ 7 h 642"/>
                <a:gd name="T38" fmla="*/ 16 w 1317"/>
                <a:gd name="T39" fmla="*/ 7 h 642"/>
                <a:gd name="T40" fmla="*/ 16 w 1317"/>
                <a:gd name="T41" fmla="*/ 7 h 642"/>
                <a:gd name="T42" fmla="*/ 17 w 1317"/>
                <a:gd name="T43" fmla="*/ 7 h 642"/>
                <a:gd name="T44" fmla="*/ 17 w 1317"/>
                <a:gd name="T45" fmla="*/ 7 h 642"/>
                <a:gd name="T46" fmla="*/ 18 w 1317"/>
                <a:gd name="T47" fmla="*/ 9 h 642"/>
                <a:gd name="T48" fmla="*/ 18 w 1317"/>
                <a:gd name="T49" fmla="*/ 9 h 642"/>
                <a:gd name="T50" fmla="*/ 17 w 1317"/>
                <a:gd name="T51" fmla="*/ 11 h 642"/>
                <a:gd name="T52" fmla="*/ 17 w 1317"/>
                <a:gd name="T53" fmla="*/ 16 h 642"/>
                <a:gd name="T54" fmla="*/ 16 w 1317"/>
                <a:gd name="T55" fmla="*/ 24 h 642"/>
                <a:gd name="T56" fmla="*/ 16 w 1317"/>
                <a:gd name="T57" fmla="*/ 26 h 642"/>
                <a:gd name="T58" fmla="*/ 17 w 1317"/>
                <a:gd name="T59" fmla="*/ 18 h 642"/>
                <a:gd name="T60" fmla="*/ 18 w 1317"/>
                <a:gd name="T61" fmla="*/ 13 h 642"/>
                <a:gd name="T62" fmla="*/ 18 w 1317"/>
                <a:gd name="T63" fmla="*/ 17 h 642"/>
                <a:gd name="T64" fmla="*/ 18 w 1317"/>
                <a:gd name="T65" fmla="*/ 18 h 642"/>
                <a:gd name="T66" fmla="*/ 17 w 1317"/>
                <a:gd name="T67" fmla="*/ 26 h 642"/>
                <a:gd name="T68" fmla="*/ 19 w 1317"/>
                <a:gd name="T69" fmla="*/ 22 h 642"/>
                <a:gd name="T70" fmla="*/ 21 w 1317"/>
                <a:gd name="T71" fmla="*/ 20 h 642"/>
                <a:gd name="T72" fmla="*/ 22 w 1317"/>
                <a:gd name="T73" fmla="*/ 16 h 642"/>
                <a:gd name="T74" fmla="*/ 24 w 1317"/>
                <a:gd name="T75" fmla="*/ 13 h 642"/>
                <a:gd name="T76" fmla="*/ 25 w 1317"/>
                <a:gd name="T77" fmla="*/ 7 h 642"/>
                <a:gd name="T78" fmla="*/ 25 w 1317"/>
                <a:gd name="T79" fmla="*/ 13 h 642"/>
                <a:gd name="T80" fmla="*/ 24 w 1317"/>
                <a:gd name="T81" fmla="*/ 17 h 642"/>
                <a:gd name="T82" fmla="*/ 22 w 1317"/>
                <a:gd name="T83" fmla="*/ 24 h 642"/>
                <a:gd name="T84" fmla="*/ 22 w 1317"/>
                <a:gd name="T85" fmla="*/ 24 h 642"/>
                <a:gd name="T86" fmla="*/ 22 w 1317"/>
                <a:gd name="T87" fmla="*/ 26 h 642"/>
                <a:gd name="T88" fmla="*/ 21 w 1317"/>
                <a:gd name="T89" fmla="*/ 30 h 642"/>
                <a:gd name="T90" fmla="*/ 21 w 1317"/>
                <a:gd name="T91" fmla="*/ 34 h 642"/>
                <a:gd name="T92" fmla="*/ 20 w 1317"/>
                <a:gd name="T93" fmla="*/ 36 h 642"/>
                <a:gd name="T94" fmla="*/ 19 w 1317"/>
                <a:gd name="T95" fmla="*/ 36 h 642"/>
                <a:gd name="T96" fmla="*/ 19 w 1317"/>
                <a:gd name="T97" fmla="*/ 38 h 642"/>
                <a:gd name="T98" fmla="*/ 19 w 1317"/>
                <a:gd name="T99" fmla="*/ 46 h 642"/>
                <a:gd name="T100" fmla="*/ 17 w 1317"/>
                <a:gd name="T101" fmla="*/ 57 h 642"/>
                <a:gd name="T102" fmla="*/ 17 w 1317"/>
                <a:gd name="T103" fmla="*/ 76 h 642"/>
                <a:gd name="T104" fmla="*/ 16 w 1317"/>
                <a:gd name="T105" fmla="*/ 82 h 642"/>
                <a:gd name="T106" fmla="*/ 16 w 1317"/>
                <a:gd name="T107" fmla="*/ 76 h 642"/>
                <a:gd name="T108" fmla="*/ 15 w 1317"/>
                <a:gd name="T109" fmla="*/ 66 h 642"/>
                <a:gd name="T110" fmla="*/ 15 w 1317"/>
                <a:gd name="T111" fmla="*/ 66 h 642"/>
                <a:gd name="T112" fmla="*/ 13 w 1317"/>
                <a:gd name="T113" fmla="*/ 63 h 642"/>
                <a:gd name="T114" fmla="*/ 13 w 1317"/>
                <a:gd name="T115" fmla="*/ 67 h 642"/>
                <a:gd name="T116" fmla="*/ 12 w 1317"/>
                <a:gd name="T117" fmla="*/ 69 h 642"/>
                <a:gd name="T118" fmla="*/ 12 w 1317"/>
                <a:gd name="T119" fmla="*/ 66 h 642"/>
                <a:gd name="T120" fmla="*/ 10 w 1317"/>
                <a:gd name="T121" fmla="*/ 67 h 642"/>
                <a:gd name="T122" fmla="*/ 9 w 1317"/>
                <a:gd name="T123" fmla="*/ 72 h 6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7"/>
                <a:gd name="T187" fmla="*/ 0 h 642"/>
                <a:gd name="T188" fmla="*/ 1317 w 1317"/>
                <a:gd name="T189" fmla="*/ 642 h 6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7" h="642">
                  <a:moveTo>
                    <a:pt x="482" y="569"/>
                  </a:moveTo>
                  <a:lnTo>
                    <a:pt x="470" y="624"/>
                  </a:lnTo>
                  <a:lnTo>
                    <a:pt x="430" y="613"/>
                  </a:lnTo>
                  <a:lnTo>
                    <a:pt x="401" y="528"/>
                  </a:lnTo>
                  <a:lnTo>
                    <a:pt x="370" y="513"/>
                  </a:lnTo>
                  <a:lnTo>
                    <a:pt x="355" y="542"/>
                  </a:lnTo>
                  <a:lnTo>
                    <a:pt x="342" y="542"/>
                  </a:lnTo>
                  <a:lnTo>
                    <a:pt x="330" y="513"/>
                  </a:lnTo>
                  <a:lnTo>
                    <a:pt x="330" y="502"/>
                  </a:lnTo>
                  <a:lnTo>
                    <a:pt x="315" y="469"/>
                  </a:lnTo>
                  <a:lnTo>
                    <a:pt x="198" y="490"/>
                  </a:lnTo>
                  <a:lnTo>
                    <a:pt x="127" y="442"/>
                  </a:lnTo>
                  <a:lnTo>
                    <a:pt x="71" y="442"/>
                  </a:lnTo>
                  <a:lnTo>
                    <a:pt x="71" y="430"/>
                  </a:lnTo>
                  <a:lnTo>
                    <a:pt x="55" y="413"/>
                  </a:lnTo>
                  <a:lnTo>
                    <a:pt x="55" y="402"/>
                  </a:lnTo>
                  <a:lnTo>
                    <a:pt x="11" y="390"/>
                  </a:lnTo>
                  <a:lnTo>
                    <a:pt x="27" y="369"/>
                  </a:lnTo>
                  <a:lnTo>
                    <a:pt x="11" y="342"/>
                  </a:lnTo>
                  <a:lnTo>
                    <a:pt x="11" y="317"/>
                  </a:lnTo>
                  <a:lnTo>
                    <a:pt x="0" y="302"/>
                  </a:lnTo>
                  <a:lnTo>
                    <a:pt x="11" y="286"/>
                  </a:lnTo>
                  <a:lnTo>
                    <a:pt x="0" y="271"/>
                  </a:lnTo>
                  <a:lnTo>
                    <a:pt x="11" y="258"/>
                  </a:lnTo>
                  <a:lnTo>
                    <a:pt x="11" y="246"/>
                  </a:lnTo>
                  <a:lnTo>
                    <a:pt x="27" y="202"/>
                  </a:lnTo>
                  <a:lnTo>
                    <a:pt x="38" y="171"/>
                  </a:lnTo>
                  <a:lnTo>
                    <a:pt x="111" y="87"/>
                  </a:lnTo>
                  <a:lnTo>
                    <a:pt x="127" y="31"/>
                  </a:lnTo>
                  <a:lnTo>
                    <a:pt x="142" y="20"/>
                  </a:lnTo>
                  <a:lnTo>
                    <a:pt x="171" y="31"/>
                  </a:lnTo>
                  <a:lnTo>
                    <a:pt x="155" y="46"/>
                  </a:lnTo>
                  <a:lnTo>
                    <a:pt x="171" y="46"/>
                  </a:lnTo>
                  <a:lnTo>
                    <a:pt x="182" y="20"/>
                  </a:lnTo>
                  <a:lnTo>
                    <a:pt x="182" y="0"/>
                  </a:lnTo>
                  <a:lnTo>
                    <a:pt x="752" y="0"/>
                  </a:lnTo>
                  <a:lnTo>
                    <a:pt x="774" y="0"/>
                  </a:lnTo>
                  <a:lnTo>
                    <a:pt x="785" y="20"/>
                  </a:lnTo>
                  <a:lnTo>
                    <a:pt x="873" y="31"/>
                  </a:lnTo>
                  <a:lnTo>
                    <a:pt x="856" y="31"/>
                  </a:lnTo>
                  <a:lnTo>
                    <a:pt x="800" y="75"/>
                  </a:lnTo>
                  <a:lnTo>
                    <a:pt x="825" y="60"/>
                  </a:lnTo>
                  <a:lnTo>
                    <a:pt x="825" y="75"/>
                  </a:lnTo>
                  <a:lnTo>
                    <a:pt x="900" y="46"/>
                  </a:lnTo>
                  <a:lnTo>
                    <a:pt x="873" y="75"/>
                  </a:lnTo>
                  <a:lnTo>
                    <a:pt x="900" y="60"/>
                  </a:lnTo>
                  <a:lnTo>
                    <a:pt x="900" y="75"/>
                  </a:lnTo>
                  <a:lnTo>
                    <a:pt x="956" y="75"/>
                  </a:lnTo>
                  <a:lnTo>
                    <a:pt x="944" y="75"/>
                  </a:lnTo>
                  <a:lnTo>
                    <a:pt x="956" y="75"/>
                  </a:lnTo>
                  <a:lnTo>
                    <a:pt x="956" y="87"/>
                  </a:lnTo>
                  <a:lnTo>
                    <a:pt x="900" y="87"/>
                  </a:lnTo>
                  <a:lnTo>
                    <a:pt x="856" y="131"/>
                  </a:lnTo>
                  <a:lnTo>
                    <a:pt x="885" y="119"/>
                  </a:lnTo>
                  <a:lnTo>
                    <a:pt x="841" y="158"/>
                  </a:lnTo>
                  <a:lnTo>
                    <a:pt x="825" y="187"/>
                  </a:lnTo>
                  <a:lnTo>
                    <a:pt x="825" y="202"/>
                  </a:lnTo>
                  <a:lnTo>
                    <a:pt x="841" y="202"/>
                  </a:lnTo>
                  <a:lnTo>
                    <a:pt x="856" y="187"/>
                  </a:lnTo>
                  <a:lnTo>
                    <a:pt x="885" y="146"/>
                  </a:lnTo>
                  <a:lnTo>
                    <a:pt x="900" y="119"/>
                  </a:lnTo>
                  <a:lnTo>
                    <a:pt x="944" y="98"/>
                  </a:lnTo>
                  <a:lnTo>
                    <a:pt x="956" y="98"/>
                  </a:lnTo>
                  <a:lnTo>
                    <a:pt x="956" y="131"/>
                  </a:lnTo>
                  <a:lnTo>
                    <a:pt x="944" y="146"/>
                  </a:lnTo>
                  <a:lnTo>
                    <a:pt x="956" y="146"/>
                  </a:lnTo>
                  <a:lnTo>
                    <a:pt x="956" y="158"/>
                  </a:lnTo>
                  <a:lnTo>
                    <a:pt x="929" y="202"/>
                  </a:lnTo>
                  <a:lnTo>
                    <a:pt x="956" y="202"/>
                  </a:lnTo>
                  <a:lnTo>
                    <a:pt x="1044" y="171"/>
                  </a:lnTo>
                  <a:lnTo>
                    <a:pt x="1033" y="158"/>
                  </a:lnTo>
                  <a:lnTo>
                    <a:pt x="1100" y="158"/>
                  </a:lnTo>
                  <a:lnTo>
                    <a:pt x="1117" y="131"/>
                  </a:lnTo>
                  <a:lnTo>
                    <a:pt x="1144" y="119"/>
                  </a:lnTo>
                  <a:lnTo>
                    <a:pt x="1217" y="119"/>
                  </a:lnTo>
                  <a:lnTo>
                    <a:pt x="1244" y="98"/>
                  </a:lnTo>
                  <a:lnTo>
                    <a:pt x="1284" y="46"/>
                  </a:lnTo>
                  <a:lnTo>
                    <a:pt x="1317" y="60"/>
                  </a:lnTo>
                  <a:lnTo>
                    <a:pt x="1304" y="98"/>
                  </a:lnTo>
                  <a:lnTo>
                    <a:pt x="1317" y="98"/>
                  </a:lnTo>
                  <a:lnTo>
                    <a:pt x="1304" y="131"/>
                  </a:lnTo>
                  <a:lnTo>
                    <a:pt x="1273" y="131"/>
                  </a:lnTo>
                  <a:lnTo>
                    <a:pt x="1229" y="146"/>
                  </a:lnTo>
                  <a:lnTo>
                    <a:pt x="1200" y="187"/>
                  </a:lnTo>
                  <a:lnTo>
                    <a:pt x="1200" y="202"/>
                  </a:lnTo>
                  <a:lnTo>
                    <a:pt x="1217" y="187"/>
                  </a:lnTo>
                  <a:lnTo>
                    <a:pt x="1217" y="202"/>
                  </a:lnTo>
                  <a:lnTo>
                    <a:pt x="1184" y="202"/>
                  </a:lnTo>
                  <a:lnTo>
                    <a:pt x="1184" y="219"/>
                  </a:lnTo>
                  <a:lnTo>
                    <a:pt x="1117" y="231"/>
                  </a:lnTo>
                  <a:lnTo>
                    <a:pt x="1100" y="258"/>
                  </a:lnTo>
                  <a:lnTo>
                    <a:pt x="1085" y="271"/>
                  </a:lnTo>
                  <a:lnTo>
                    <a:pt x="1073" y="258"/>
                  </a:lnTo>
                  <a:lnTo>
                    <a:pt x="1073" y="286"/>
                  </a:lnTo>
                  <a:lnTo>
                    <a:pt x="1056" y="302"/>
                  </a:lnTo>
                  <a:lnTo>
                    <a:pt x="1056" y="286"/>
                  </a:lnTo>
                  <a:lnTo>
                    <a:pt x="1044" y="286"/>
                  </a:lnTo>
                  <a:lnTo>
                    <a:pt x="1044" y="302"/>
                  </a:lnTo>
                  <a:lnTo>
                    <a:pt x="1033" y="331"/>
                  </a:lnTo>
                  <a:lnTo>
                    <a:pt x="1044" y="357"/>
                  </a:lnTo>
                  <a:lnTo>
                    <a:pt x="1033" y="369"/>
                  </a:lnTo>
                  <a:lnTo>
                    <a:pt x="900" y="442"/>
                  </a:lnTo>
                  <a:lnTo>
                    <a:pt x="873" y="490"/>
                  </a:lnTo>
                  <a:lnTo>
                    <a:pt x="873" y="601"/>
                  </a:lnTo>
                  <a:lnTo>
                    <a:pt x="873" y="624"/>
                  </a:lnTo>
                  <a:lnTo>
                    <a:pt x="856" y="642"/>
                  </a:lnTo>
                  <a:lnTo>
                    <a:pt x="841" y="642"/>
                  </a:lnTo>
                  <a:lnTo>
                    <a:pt x="825" y="601"/>
                  </a:lnTo>
                  <a:lnTo>
                    <a:pt x="825" y="542"/>
                  </a:lnTo>
                  <a:lnTo>
                    <a:pt x="814" y="513"/>
                  </a:lnTo>
                  <a:lnTo>
                    <a:pt x="774" y="528"/>
                  </a:lnTo>
                  <a:lnTo>
                    <a:pt x="774" y="513"/>
                  </a:lnTo>
                  <a:lnTo>
                    <a:pt x="752" y="502"/>
                  </a:lnTo>
                  <a:lnTo>
                    <a:pt x="714" y="502"/>
                  </a:lnTo>
                  <a:lnTo>
                    <a:pt x="685" y="513"/>
                  </a:lnTo>
                  <a:lnTo>
                    <a:pt x="674" y="528"/>
                  </a:lnTo>
                  <a:lnTo>
                    <a:pt x="685" y="542"/>
                  </a:lnTo>
                  <a:lnTo>
                    <a:pt x="653" y="542"/>
                  </a:lnTo>
                  <a:lnTo>
                    <a:pt x="630" y="542"/>
                  </a:lnTo>
                  <a:lnTo>
                    <a:pt x="630" y="513"/>
                  </a:lnTo>
                  <a:lnTo>
                    <a:pt x="614" y="528"/>
                  </a:lnTo>
                  <a:lnTo>
                    <a:pt x="570" y="528"/>
                  </a:lnTo>
                  <a:lnTo>
                    <a:pt x="553" y="528"/>
                  </a:lnTo>
                  <a:lnTo>
                    <a:pt x="482" y="569"/>
                  </a:ln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19" name="Freeform 158"/>
            <p:cNvSpPr>
              <a:spLocks/>
            </p:cNvSpPr>
            <p:nvPr/>
          </p:nvSpPr>
          <p:spPr bwMode="auto">
            <a:xfrm>
              <a:off x="1014" y="2161"/>
              <a:ext cx="87" cy="108"/>
            </a:xfrm>
            <a:custGeom>
              <a:avLst/>
              <a:gdLst>
                <a:gd name="T0" fmla="*/ 3 w 100"/>
                <a:gd name="T1" fmla="*/ 11 h 116"/>
                <a:gd name="T2" fmla="*/ 3 w 100"/>
                <a:gd name="T3" fmla="*/ 7 h 116"/>
                <a:gd name="T4" fmla="*/ 3 w 100"/>
                <a:gd name="T5" fmla="*/ 7 h 116"/>
                <a:gd name="T6" fmla="*/ 3 w 100"/>
                <a:gd name="T7" fmla="*/ 7 h 116"/>
                <a:gd name="T8" fmla="*/ 3 w 100"/>
                <a:gd name="T9" fmla="*/ 0 h 116"/>
                <a:gd name="T10" fmla="*/ 3 w 100"/>
                <a:gd name="T11" fmla="*/ 0 h 116"/>
                <a:gd name="T12" fmla="*/ 3 w 100"/>
                <a:gd name="T13" fmla="*/ 7 h 116"/>
                <a:gd name="T14" fmla="*/ 3 w 100"/>
                <a:gd name="T15" fmla="*/ 7 h 116"/>
                <a:gd name="T16" fmla="*/ 3 w 100"/>
                <a:gd name="T17" fmla="*/ 7 h 116"/>
                <a:gd name="T18" fmla="*/ 0 w 100"/>
                <a:gd name="T19" fmla="*/ 11 h 116"/>
                <a:gd name="T20" fmla="*/ 0 w 100"/>
                <a:gd name="T21" fmla="*/ 13 h 116"/>
                <a:gd name="T22" fmla="*/ 3 w 100"/>
                <a:gd name="T23" fmla="*/ 15 h 116"/>
                <a:gd name="T24" fmla="*/ 3 w 100"/>
                <a:gd name="T25" fmla="*/ 11 h 1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116"/>
                <a:gd name="T41" fmla="*/ 100 w 100"/>
                <a:gd name="T42" fmla="*/ 116 h 1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116">
                  <a:moveTo>
                    <a:pt x="60" y="83"/>
                  </a:moveTo>
                  <a:lnTo>
                    <a:pt x="100" y="54"/>
                  </a:lnTo>
                  <a:lnTo>
                    <a:pt x="87" y="54"/>
                  </a:lnTo>
                  <a:lnTo>
                    <a:pt x="71" y="43"/>
                  </a:lnTo>
                  <a:lnTo>
                    <a:pt x="87" y="0"/>
                  </a:lnTo>
                  <a:lnTo>
                    <a:pt x="42" y="0"/>
                  </a:lnTo>
                  <a:lnTo>
                    <a:pt x="27" y="16"/>
                  </a:lnTo>
                  <a:lnTo>
                    <a:pt x="42" y="43"/>
                  </a:lnTo>
                  <a:lnTo>
                    <a:pt x="27" y="43"/>
                  </a:lnTo>
                  <a:lnTo>
                    <a:pt x="0" y="83"/>
                  </a:lnTo>
                  <a:lnTo>
                    <a:pt x="0" y="98"/>
                  </a:lnTo>
                  <a:lnTo>
                    <a:pt x="42" y="116"/>
                  </a:lnTo>
                  <a:lnTo>
                    <a:pt x="60" y="83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20" name="Freeform 159"/>
            <p:cNvSpPr>
              <a:spLocks/>
            </p:cNvSpPr>
            <p:nvPr/>
          </p:nvSpPr>
          <p:spPr bwMode="auto">
            <a:xfrm>
              <a:off x="1050" y="2239"/>
              <a:ext cx="49" cy="43"/>
            </a:xfrm>
            <a:custGeom>
              <a:avLst/>
              <a:gdLst>
                <a:gd name="T0" fmla="*/ 4 w 56"/>
                <a:gd name="T1" fmla="*/ 7 h 46"/>
                <a:gd name="T2" fmla="*/ 4 w 56"/>
                <a:gd name="T3" fmla="*/ 7 h 46"/>
                <a:gd name="T4" fmla="*/ 4 w 56"/>
                <a:gd name="T5" fmla="*/ 7 h 46"/>
                <a:gd name="T6" fmla="*/ 0 w 56"/>
                <a:gd name="T7" fmla="*/ 7 h 46"/>
                <a:gd name="T8" fmla="*/ 4 w 56"/>
                <a:gd name="T9" fmla="*/ 0 h 46"/>
                <a:gd name="T10" fmla="*/ 4 w 56"/>
                <a:gd name="T11" fmla="*/ 7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46"/>
                <a:gd name="T20" fmla="*/ 56 w 56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46">
                  <a:moveTo>
                    <a:pt x="56" y="32"/>
                  </a:moveTo>
                  <a:lnTo>
                    <a:pt x="56" y="46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16" y="0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21" name="Freeform 160"/>
            <p:cNvSpPr>
              <a:spLocks/>
            </p:cNvSpPr>
            <p:nvPr/>
          </p:nvSpPr>
          <p:spPr bwMode="auto">
            <a:xfrm>
              <a:off x="1260" y="2374"/>
              <a:ext cx="52" cy="52"/>
            </a:xfrm>
            <a:custGeom>
              <a:avLst/>
              <a:gdLst>
                <a:gd name="T0" fmla="*/ 3 w 60"/>
                <a:gd name="T1" fmla="*/ 7 h 56"/>
                <a:gd name="T2" fmla="*/ 3 w 60"/>
                <a:gd name="T3" fmla="*/ 7 h 56"/>
                <a:gd name="T4" fmla="*/ 3 w 60"/>
                <a:gd name="T5" fmla="*/ 7 h 56"/>
                <a:gd name="T6" fmla="*/ 3 w 60"/>
                <a:gd name="T7" fmla="*/ 7 h 56"/>
                <a:gd name="T8" fmla="*/ 3 w 60"/>
                <a:gd name="T9" fmla="*/ 7 h 56"/>
                <a:gd name="T10" fmla="*/ 0 w 60"/>
                <a:gd name="T11" fmla="*/ 7 h 56"/>
                <a:gd name="T12" fmla="*/ 0 w 60"/>
                <a:gd name="T13" fmla="*/ 0 h 56"/>
                <a:gd name="T14" fmla="*/ 3 w 60"/>
                <a:gd name="T15" fmla="*/ 0 h 56"/>
                <a:gd name="T16" fmla="*/ 3 w 60"/>
                <a:gd name="T17" fmla="*/ 0 h 56"/>
                <a:gd name="T18" fmla="*/ 3 w 60"/>
                <a:gd name="T19" fmla="*/ 7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56"/>
                <a:gd name="T32" fmla="*/ 60 w 60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56">
                  <a:moveTo>
                    <a:pt x="60" y="27"/>
                  </a:moveTo>
                  <a:lnTo>
                    <a:pt x="60" y="42"/>
                  </a:lnTo>
                  <a:lnTo>
                    <a:pt x="47" y="56"/>
                  </a:lnTo>
                  <a:lnTo>
                    <a:pt x="31" y="42"/>
                  </a:lnTo>
                  <a:lnTo>
                    <a:pt x="31" y="27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22" name="Freeform 161"/>
            <p:cNvSpPr>
              <a:spLocks/>
            </p:cNvSpPr>
            <p:nvPr/>
          </p:nvSpPr>
          <p:spPr bwMode="auto">
            <a:xfrm>
              <a:off x="1188" y="2374"/>
              <a:ext cx="72" cy="52"/>
            </a:xfrm>
            <a:custGeom>
              <a:avLst/>
              <a:gdLst>
                <a:gd name="T0" fmla="*/ 4 w 82"/>
                <a:gd name="T1" fmla="*/ 0 h 56"/>
                <a:gd name="T2" fmla="*/ 0 w 82"/>
                <a:gd name="T3" fmla="*/ 7 h 56"/>
                <a:gd name="T4" fmla="*/ 4 w 82"/>
                <a:gd name="T5" fmla="*/ 7 h 56"/>
                <a:gd name="T6" fmla="*/ 4 w 82"/>
                <a:gd name="T7" fmla="*/ 7 h 56"/>
                <a:gd name="T8" fmla="*/ 4 w 82"/>
                <a:gd name="T9" fmla="*/ 7 h 56"/>
                <a:gd name="T10" fmla="*/ 4 w 82"/>
                <a:gd name="T11" fmla="*/ 7 h 56"/>
                <a:gd name="T12" fmla="*/ 4 w 82"/>
                <a:gd name="T13" fmla="*/ 7 h 56"/>
                <a:gd name="T14" fmla="*/ 4 w 82"/>
                <a:gd name="T15" fmla="*/ 0 h 56"/>
                <a:gd name="T16" fmla="*/ 4 w 82"/>
                <a:gd name="T17" fmla="*/ 7 h 56"/>
                <a:gd name="T18" fmla="*/ 4 w 82"/>
                <a:gd name="T19" fmla="*/ 7 h 56"/>
                <a:gd name="T20" fmla="*/ 4 w 82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56"/>
                <a:gd name="T35" fmla="*/ 82 w 82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56">
                  <a:moveTo>
                    <a:pt x="11" y="0"/>
                  </a:moveTo>
                  <a:lnTo>
                    <a:pt x="0" y="27"/>
                  </a:lnTo>
                  <a:lnTo>
                    <a:pt x="42" y="42"/>
                  </a:lnTo>
                  <a:lnTo>
                    <a:pt x="57" y="56"/>
                  </a:lnTo>
                  <a:lnTo>
                    <a:pt x="69" y="56"/>
                  </a:lnTo>
                  <a:lnTo>
                    <a:pt x="57" y="27"/>
                  </a:lnTo>
                  <a:lnTo>
                    <a:pt x="82" y="15"/>
                  </a:lnTo>
                  <a:lnTo>
                    <a:pt x="69" y="0"/>
                  </a:lnTo>
                  <a:lnTo>
                    <a:pt x="42" y="15"/>
                  </a:lnTo>
                  <a:lnTo>
                    <a:pt x="31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23" name="Freeform 162"/>
            <p:cNvSpPr>
              <a:spLocks/>
            </p:cNvSpPr>
            <p:nvPr/>
          </p:nvSpPr>
          <p:spPr bwMode="auto">
            <a:xfrm>
              <a:off x="1138" y="2333"/>
              <a:ext cx="59" cy="67"/>
            </a:xfrm>
            <a:custGeom>
              <a:avLst/>
              <a:gdLst>
                <a:gd name="T0" fmla="*/ 4 w 67"/>
                <a:gd name="T1" fmla="*/ 8 h 71"/>
                <a:gd name="T2" fmla="*/ 4 w 67"/>
                <a:gd name="T3" fmla="*/ 14 h 71"/>
                <a:gd name="T4" fmla="*/ 4 w 67"/>
                <a:gd name="T5" fmla="*/ 14 h 71"/>
                <a:gd name="T6" fmla="*/ 4 w 67"/>
                <a:gd name="T7" fmla="*/ 10 h 71"/>
                <a:gd name="T8" fmla="*/ 4 w 67"/>
                <a:gd name="T9" fmla="*/ 8 h 71"/>
                <a:gd name="T10" fmla="*/ 4 w 67"/>
                <a:gd name="T11" fmla="*/ 8 h 71"/>
                <a:gd name="T12" fmla="*/ 0 w 67"/>
                <a:gd name="T13" fmla="*/ 8 h 71"/>
                <a:gd name="T14" fmla="*/ 0 w 67"/>
                <a:gd name="T15" fmla="*/ 0 h 71"/>
                <a:gd name="T16" fmla="*/ 4 w 67"/>
                <a:gd name="T17" fmla="*/ 0 h 71"/>
                <a:gd name="T18" fmla="*/ 4 w 67"/>
                <a:gd name="T19" fmla="*/ 8 h 71"/>
                <a:gd name="T20" fmla="*/ 4 w 67"/>
                <a:gd name="T21" fmla="*/ 8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71"/>
                <a:gd name="T35" fmla="*/ 67 w 67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71">
                  <a:moveTo>
                    <a:pt x="67" y="42"/>
                  </a:moveTo>
                  <a:lnTo>
                    <a:pt x="54" y="71"/>
                  </a:lnTo>
                  <a:lnTo>
                    <a:pt x="43" y="71"/>
                  </a:lnTo>
                  <a:lnTo>
                    <a:pt x="43" y="57"/>
                  </a:lnTo>
                  <a:lnTo>
                    <a:pt x="16" y="30"/>
                  </a:lnTo>
                  <a:lnTo>
                    <a:pt x="16" y="4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54" y="30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24" name="Freeform 163"/>
            <p:cNvSpPr>
              <a:spLocks/>
            </p:cNvSpPr>
            <p:nvPr/>
          </p:nvSpPr>
          <p:spPr bwMode="auto">
            <a:xfrm>
              <a:off x="1111" y="2230"/>
              <a:ext cx="88" cy="103"/>
            </a:xfrm>
            <a:custGeom>
              <a:avLst/>
              <a:gdLst>
                <a:gd name="T0" fmla="*/ 4 w 99"/>
                <a:gd name="T1" fmla="*/ 10 h 112"/>
                <a:gd name="T2" fmla="*/ 4 w 99"/>
                <a:gd name="T3" fmla="*/ 10 h 112"/>
                <a:gd name="T4" fmla="*/ 0 w 99"/>
                <a:gd name="T5" fmla="*/ 6 h 112"/>
                <a:gd name="T6" fmla="*/ 0 w 99"/>
                <a:gd name="T7" fmla="*/ 6 h 112"/>
                <a:gd name="T8" fmla="*/ 4 w 99"/>
                <a:gd name="T9" fmla="*/ 6 h 112"/>
                <a:gd name="T10" fmla="*/ 4 w 99"/>
                <a:gd name="T11" fmla="*/ 0 h 112"/>
                <a:gd name="T12" fmla="*/ 4 w 99"/>
                <a:gd name="T13" fmla="*/ 6 h 112"/>
                <a:gd name="T14" fmla="*/ 4 w 99"/>
                <a:gd name="T15" fmla="*/ 10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112"/>
                <a:gd name="T26" fmla="*/ 99 w 99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112">
                  <a:moveTo>
                    <a:pt x="74" y="112"/>
                  </a:moveTo>
                  <a:lnTo>
                    <a:pt x="30" y="112"/>
                  </a:lnTo>
                  <a:lnTo>
                    <a:pt x="0" y="71"/>
                  </a:lnTo>
                  <a:lnTo>
                    <a:pt x="0" y="56"/>
                  </a:lnTo>
                  <a:lnTo>
                    <a:pt x="59" y="12"/>
                  </a:lnTo>
                  <a:lnTo>
                    <a:pt x="99" y="0"/>
                  </a:lnTo>
                  <a:lnTo>
                    <a:pt x="99" y="27"/>
                  </a:lnTo>
                  <a:lnTo>
                    <a:pt x="74" y="112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25" name="Freeform 164"/>
            <p:cNvSpPr>
              <a:spLocks/>
            </p:cNvSpPr>
            <p:nvPr/>
          </p:nvSpPr>
          <p:spPr bwMode="auto">
            <a:xfrm>
              <a:off x="1066" y="2213"/>
              <a:ext cx="133" cy="67"/>
            </a:xfrm>
            <a:custGeom>
              <a:avLst/>
              <a:gdLst>
                <a:gd name="T0" fmla="*/ 4 w 151"/>
                <a:gd name="T1" fmla="*/ 0 h 71"/>
                <a:gd name="T2" fmla="*/ 0 w 151"/>
                <a:gd name="T3" fmla="*/ 8 h 71"/>
                <a:gd name="T4" fmla="*/ 4 w 151"/>
                <a:gd name="T5" fmla="*/ 10 h 71"/>
                <a:gd name="T6" fmla="*/ 4 w 151"/>
                <a:gd name="T7" fmla="*/ 14 h 71"/>
                <a:gd name="T8" fmla="*/ 4 w 151"/>
                <a:gd name="T9" fmla="*/ 8 h 71"/>
                <a:gd name="T10" fmla="*/ 4 w 151"/>
                <a:gd name="T11" fmla="*/ 8 h 71"/>
                <a:gd name="T12" fmla="*/ 4 w 151"/>
                <a:gd name="T13" fmla="*/ 0 h 71"/>
                <a:gd name="T14" fmla="*/ 4 w 151"/>
                <a:gd name="T15" fmla="*/ 0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1"/>
                <a:gd name="T25" fmla="*/ 0 h 71"/>
                <a:gd name="T26" fmla="*/ 151 w 151"/>
                <a:gd name="T27" fmla="*/ 71 h 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1" h="71">
                  <a:moveTo>
                    <a:pt x="38" y="0"/>
                  </a:moveTo>
                  <a:lnTo>
                    <a:pt x="0" y="27"/>
                  </a:lnTo>
                  <a:lnTo>
                    <a:pt x="38" y="58"/>
                  </a:lnTo>
                  <a:lnTo>
                    <a:pt x="52" y="71"/>
                  </a:lnTo>
                  <a:lnTo>
                    <a:pt x="111" y="27"/>
                  </a:lnTo>
                  <a:lnTo>
                    <a:pt x="151" y="15"/>
                  </a:lnTo>
                  <a:lnTo>
                    <a:pt x="111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26" name="Freeform 165"/>
            <p:cNvSpPr>
              <a:spLocks/>
            </p:cNvSpPr>
            <p:nvPr/>
          </p:nvSpPr>
          <p:spPr bwMode="auto">
            <a:xfrm>
              <a:off x="1441" y="2108"/>
              <a:ext cx="71" cy="68"/>
            </a:xfrm>
            <a:custGeom>
              <a:avLst/>
              <a:gdLst>
                <a:gd name="T0" fmla="*/ 3 w 82"/>
                <a:gd name="T1" fmla="*/ 0 h 71"/>
                <a:gd name="T2" fmla="*/ 0 w 82"/>
                <a:gd name="T3" fmla="*/ 15 h 71"/>
                <a:gd name="T4" fmla="*/ 3 w 82"/>
                <a:gd name="T5" fmla="*/ 22 h 71"/>
                <a:gd name="T6" fmla="*/ 3 w 82"/>
                <a:gd name="T7" fmla="*/ 11 h 71"/>
                <a:gd name="T8" fmla="*/ 3 w 82"/>
                <a:gd name="T9" fmla="*/ 11 h 71"/>
                <a:gd name="T10" fmla="*/ 3 w 82"/>
                <a:gd name="T11" fmla="*/ 11 h 71"/>
                <a:gd name="T12" fmla="*/ 3 w 82"/>
                <a:gd name="T13" fmla="*/ 11 h 71"/>
                <a:gd name="T14" fmla="*/ 3 w 82"/>
                <a:gd name="T15" fmla="*/ 15 h 71"/>
                <a:gd name="T16" fmla="*/ 3 w 82"/>
                <a:gd name="T17" fmla="*/ 11 h 71"/>
                <a:gd name="T18" fmla="*/ 3 w 82"/>
                <a:gd name="T19" fmla="*/ 11 h 71"/>
                <a:gd name="T20" fmla="*/ 3 w 82"/>
                <a:gd name="T21" fmla="*/ 11 h 71"/>
                <a:gd name="T22" fmla="*/ 3 w 82"/>
                <a:gd name="T23" fmla="*/ 11 h 71"/>
                <a:gd name="T24" fmla="*/ 3 w 82"/>
                <a:gd name="T25" fmla="*/ 11 h 71"/>
                <a:gd name="T26" fmla="*/ 3 w 82"/>
                <a:gd name="T27" fmla="*/ 0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71"/>
                <a:gd name="T44" fmla="*/ 82 w 82"/>
                <a:gd name="T45" fmla="*/ 71 h 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71">
                  <a:moveTo>
                    <a:pt x="11" y="0"/>
                  </a:moveTo>
                  <a:lnTo>
                    <a:pt x="0" y="53"/>
                  </a:lnTo>
                  <a:lnTo>
                    <a:pt x="11" y="71"/>
                  </a:lnTo>
                  <a:lnTo>
                    <a:pt x="23" y="38"/>
                  </a:lnTo>
                  <a:lnTo>
                    <a:pt x="38" y="38"/>
                  </a:lnTo>
                  <a:lnTo>
                    <a:pt x="23" y="38"/>
                  </a:lnTo>
                  <a:lnTo>
                    <a:pt x="65" y="38"/>
                  </a:lnTo>
                  <a:lnTo>
                    <a:pt x="82" y="53"/>
                  </a:lnTo>
                  <a:lnTo>
                    <a:pt x="82" y="38"/>
                  </a:lnTo>
                  <a:lnTo>
                    <a:pt x="82" y="27"/>
                  </a:lnTo>
                  <a:lnTo>
                    <a:pt x="50" y="27"/>
                  </a:lnTo>
                  <a:lnTo>
                    <a:pt x="65" y="11"/>
                  </a:lnTo>
                  <a:lnTo>
                    <a:pt x="5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27" name="Freeform 166"/>
            <p:cNvSpPr>
              <a:spLocks/>
            </p:cNvSpPr>
            <p:nvPr/>
          </p:nvSpPr>
          <p:spPr bwMode="auto">
            <a:xfrm>
              <a:off x="1389" y="2108"/>
              <a:ext cx="62" cy="53"/>
            </a:xfrm>
            <a:custGeom>
              <a:avLst/>
              <a:gdLst>
                <a:gd name="T0" fmla="*/ 3 w 71"/>
                <a:gd name="T1" fmla="*/ 0 h 55"/>
                <a:gd name="T2" fmla="*/ 3 w 71"/>
                <a:gd name="T3" fmla="*/ 19 h 55"/>
                <a:gd name="T4" fmla="*/ 3 w 71"/>
                <a:gd name="T5" fmla="*/ 19 h 55"/>
                <a:gd name="T6" fmla="*/ 0 w 71"/>
                <a:gd name="T7" fmla="*/ 13 h 55"/>
                <a:gd name="T8" fmla="*/ 3 w 71"/>
                <a:gd name="T9" fmla="*/ 13 h 55"/>
                <a:gd name="T10" fmla="*/ 3 w 71"/>
                <a:gd name="T11" fmla="*/ 13 h 55"/>
                <a:gd name="T12" fmla="*/ 3 w 71"/>
                <a:gd name="T13" fmla="*/ 13 h 55"/>
                <a:gd name="T14" fmla="*/ 3 w 71"/>
                <a:gd name="T15" fmla="*/ 11 h 55"/>
                <a:gd name="T16" fmla="*/ 3 w 71"/>
                <a:gd name="T17" fmla="*/ 11 h 55"/>
                <a:gd name="T18" fmla="*/ 3 w 71"/>
                <a:gd name="T19" fmla="*/ 0 h 55"/>
                <a:gd name="T20" fmla="*/ 3 w 71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55"/>
                <a:gd name="T35" fmla="*/ 71 w 71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55">
                  <a:moveTo>
                    <a:pt x="71" y="0"/>
                  </a:moveTo>
                  <a:lnTo>
                    <a:pt x="58" y="55"/>
                  </a:lnTo>
                  <a:lnTo>
                    <a:pt x="12" y="55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27" y="38"/>
                  </a:lnTo>
                  <a:lnTo>
                    <a:pt x="58" y="3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39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28" name="Freeform 167"/>
            <p:cNvSpPr>
              <a:spLocks/>
            </p:cNvSpPr>
            <p:nvPr/>
          </p:nvSpPr>
          <p:spPr bwMode="auto">
            <a:xfrm>
              <a:off x="1775" y="3370"/>
              <a:ext cx="98" cy="119"/>
            </a:xfrm>
            <a:custGeom>
              <a:avLst/>
              <a:gdLst>
                <a:gd name="T0" fmla="*/ 0 w 111"/>
                <a:gd name="T1" fmla="*/ 20 h 126"/>
                <a:gd name="T2" fmla="*/ 4 w 111"/>
                <a:gd name="T3" fmla="*/ 25 h 126"/>
                <a:gd name="T4" fmla="*/ 4 w 111"/>
                <a:gd name="T5" fmla="*/ 22 h 126"/>
                <a:gd name="T6" fmla="*/ 4 w 111"/>
                <a:gd name="T7" fmla="*/ 20 h 126"/>
                <a:gd name="T8" fmla="*/ 4 w 111"/>
                <a:gd name="T9" fmla="*/ 15 h 126"/>
                <a:gd name="T10" fmla="*/ 4 w 111"/>
                <a:gd name="T11" fmla="*/ 9 h 126"/>
                <a:gd name="T12" fmla="*/ 4 w 111"/>
                <a:gd name="T13" fmla="*/ 9 h 126"/>
                <a:gd name="T14" fmla="*/ 4 w 111"/>
                <a:gd name="T15" fmla="*/ 9 h 126"/>
                <a:gd name="T16" fmla="*/ 4 w 111"/>
                <a:gd name="T17" fmla="*/ 0 h 126"/>
                <a:gd name="T18" fmla="*/ 0 w 111"/>
                <a:gd name="T19" fmla="*/ 0 h 126"/>
                <a:gd name="T20" fmla="*/ 0 w 111"/>
                <a:gd name="T21" fmla="*/ 20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1"/>
                <a:gd name="T34" fmla="*/ 0 h 126"/>
                <a:gd name="T35" fmla="*/ 111 w 111"/>
                <a:gd name="T36" fmla="*/ 126 h 1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1" h="126">
                  <a:moveTo>
                    <a:pt x="0" y="98"/>
                  </a:moveTo>
                  <a:lnTo>
                    <a:pt x="59" y="126"/>
                  </a:lnTo>
                  <a:lnTo>
                    <a:pt x="98" y="109"/>
                  </a:lnTo>
                  <a:lnTo>
                    <a:pt x="111" y="98"/>
                  </a:lnTo>
                  <a:lnTo>
                    <a:pt x="111" y="71"/>
                  </a:lnTo>
                  <a:lnTo>
                    <a:pt x="98" y="42"/>
                  </a:lnTo>
                  <a:lnTo>
                    <a:pt x="38" y="11"/>
                  </a:lnTo>
                  <a:lnTo>
                    <a:pt x="38" y="3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29" name="Freeform 168"/>
            <p:cNvSpPr>
              <a:spLocks/>
            </p:cNvSpPr>
            <p:nvPr/>
          </p:nvSpPr>
          <p:spPr bwMode="auto">
            <a:xfrm>
              <a:off x="1389" y="2478"/>
              <a:ext cx="796" cy="985"/>
            </a:xfrm>
            <a:custGeom>
              <a:avLst/>
              <a:gdLst>
                <a:gd name="T0" fmla="*/ 10 w 914"/>
                <a:gd name="T1" fmla="*/ 7 h 1054"/>
                <a:gd name="T2" fmla="*/ 10 w 914"/>
                <a:gd name="T3" fmla="*/ 15 h 1054"/>
                <a:gd name="T4" fmla="*/ 10 w 914"/>
                <a:gd name="T5" fmla="*/ 20 h 1054"/>
                <a:gd name="T6" fmla="*/ 10 w 914"/>
                <a:gd name="T7" fmla="*/ 26 h 1054"/>
                <a:gd name="T8" fmla="*/ 10 w 914"/>
                <a:gd name="T9" fmla="*/ 20 h 1054"/>
                <a:gd name="T10" fmla="*/ 10 w 914"/>
                <a:gd name="T11" fmla="*/ 26 h 1054"/>
                <a:gd name="T12" fmla="*/ 11 w 914"/>
                <a:gd name="T13" fmla="*/ 22 h 1054"/>
                <a:gd name="T14" fmla="*/ 12 w 914"/>
                <a:gd name="T15" fmla="*/ 26 h 1054"/>
                <a:gd name="T16" fmla="*/ 13 w 914"/>
                <a:gd name="T17" fmla="*/ 28 h 1054"/>
                <a:gd name="T18" fmla="*/ 13 w 914"/>
                <a:gd name="T19" fmla="*/ 28 h 1054"/>
                <a:gd name="T20" fmla="*/ 15 w 914"/>
                <a:gd name="T21" fmla="*/ 31 h 1054"/>
                <a:gd name="T22" fmla="*/ 17 w 914"/>
                <a:gd name="T23" fmla="*/ 40 h 1054"/>
                <a:gd name="T24" fmla="*/ 17 w 914"/>
                <a:gd name="T25" fmla="*/ 50 h 1054"/>
                <a:gd name="T26" fmla="*/ 15 w 914"/>
                <a:gd name="T27" fmla="*/ 70 h 1054"/>
                <a:gd name="T28" fmla="*/ 15 w 914"/>
                <a:gd name="T29" fmla="*/ 87 h 1054"/>
                <a:gd name="T30" fmla="*/ 15 w 914"/>
                <a:gd name="T31" fmla="*/ 100 h 1054"/>
                <a:gd name="T32" fmla="*/ 14 w 914"/>
                <a:gd name="T33" fmla="*/ 104 h 1054"/>
                <a:gd name="T34" fmla="*/ 13 w 914"/>
                <a:gd name="T35" fmla="*/ 106 h 1054"/>
                <a:gd name="T36" fmla="*/ 13 w 914"/>
                <a:gd name="T37" fmla="*/ 109 h 1054"/>
                <a:gd name="T38" fmla="*/ 13 w 914"/>
                <a:gd name="T39" fmla="*/ 110 h 1054"/>
                <a:gd name="T40" fmla="*/ 11 w 914"/>
                <a:gd name="T41" fmla="*/ 119 h 1054"/>
                <a:gd name="T42" fmla="*/ 11 w 914"/>
                <a:gd name="T43" fmla="*/ 132 h 1054"/>
                <a:gd name="T44" fmla="*/ 10 w 914"/>
                <a:gd name="T45" fmla="*/ 143 h 1054"/>
                <a:gd name="T46" fmla="*/ 10 w 914"/>
                <a:gd name="T47" fmla="*/ 144 h 1054"/>
                <a:gd name="T48" fmla="*/ 9 w 914"/>
                <a:gd name="T49" fmla="*/ 136 h 1054"/>
                <a:gd name="T50" fmla="*/ 9 w 914"/>
                <a:gd name="T51" fmla="*/ 134 h 1054"/>
                <a:gd name="T52" fmla="*/ 9 w 914"/>
                <a:gd name="T53" fmla="*/ 125 h 1054"/>
                <a:gd name="T54" fmla="*/ 9 w 914"/>
                <a:gd name="T55" fmla="*/ 117 h 1054"/>
                <a:gd name="T56" fmla="*/ 9 w 914"/>
                <a:gd name="T57" fmla="*/ 110 h 1054"/>
                <a:gd name="T58" fmla="*/ 9 w 914"/>
                <a:gd name="T59" fmla="*/ 104 h 1054"/>
                <a:gd name="T60" fmla="*/ 8 w 914"/>
                <a:gd name="T61" fmla="*/ 102 h 1054"/>
                <a:gd name="T62" fmla="*/ 8 w 914"/>
                <a:gd name="T63" fmla="*/ 87 h 1054"/>
                <a:gd name="T64" fmla="*/ 7 w 914"/>
                <a:gd name="T65" fmla="*/ 81 h 1054"/>
                <a:gd name="T66" fmla="*/ 6 w 914"/>
                <a:gd name="T67" fmla="*/ 79 h 1054"/>
                <a:gd name="T68" fmla="*/ 6 w 914"/>
                <a:gd name="T69" fmla="*/ 73 h 1054"/>
                <a:gd name="T70" fmla="*/ 3 w 914"/>
                <a:gd name="T71" fmla="*/ 62 h 1054"/>
                <a:gd name="T72" fmla="*/ 3 w 914"/>
                <a:gd name="T73" fmla="*/ 56 h 1054"/>
                <a:gd name="T74" fmla="*/ 3 w 914"/>
                <a:gd name="T75" fmla="*/ 60 h 1054"/>
                <a:gd name="T76" fmla="*/ 3 w 914"/>
                <a:gd name="T77" fmla="*/ 56 h 1054"/>
                <a:gd name="T78" fmla="*/ 3 w 914"/>
                <a:gd name="T79" fmla="*/ 54 h 1054"/>
                <a:gd name="T80" fmla="*/ 3 w 914"/>
                <a:gd name="T81" fmla="*/ 41 h 1054"/>
                <a:gd name="T82" fmla="*/ 3 w 914"/>
                <a:gd name="T83" fmla="*/ 36 h 1054"/>
                <a:gd name="T84" fmla="*/ 3 w 914"/>
                <a:gd name="T85" fmla="*/ 18 h 1054"/>
                <a:gd name="T86" fmla="*/ 3 w 914"/>
                <a:gd name="T87" fmla="*/ 17 h 1054"/>
                <a:gd name="T88" fmla="*/ 3 w 914"/>
                <a:gd name="T89" fmla="*/ 13 h 1054"/>
                <a:gd name="T90" fmla="*/ 3 w 914"/>
                <a:gd name="T91" fmla="*/ 17 h 1054"/>
                <a:gd name="T92" fmla="*/ 4 w 914"/>
                <a:gd name="T93" fmla="*/ 13 h 1054"/>
                <a:gd name="T94" fmla="*/ 3 w 914"/>
                <a:gd name="T95" fmla="*/ 7 h 1054"/>
                <a:gd name="T96" fmla="*/ 4 w 914"/>
                <a:gd name="T97" fmla="*/ 7 h 1054"/>
                <a:gd name="T98" fmla="*/ 6 w 914"/>
                <a:gd name="T99" fmla="*/ 0 h 1054"/>
                <a:gd name="T100" fmla="*/ 6 w 914"/>
                <a:gd name="T101" fmla="*/ 7 h 1054"/>
                <a:gd name="T102" fmla="*/ 6 w 914"/>
                <a:gd name="T103" fmla="*/ 15 h 1054"/>
                <a:gd name="T104" fmla="*/ 7 w 914"/>
                <a:gd name="T105" fmla="*/ 13 h 1054"/>
                <a:gd name="T106" fmla="*/ 8 w 914"/>
                <a:gd name="T107" fmla="*/ 13 h 1054"/>
                <a:gd name="T108" fmla="*/ 9 w 914"/>
                <a:gd name="T109" fmla="*/ 13 h 1054"/>
                <a:gd name="T110" fmla="*/ 10 w 914"/>
                <a:gd name="T111" fmla="*/ 7 h 105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4"/>
                <a:gd name="T169" fmla="*/ 0 h 1054"/>
                <a:gd name="T170" fmla="*/ 914 w 914"/>
                <a:gd name="T171" fmla="*/ 1054 h 105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4" h="1054">
                  <a:moveTo>
                    <a:pt x="515" y="27"/>
                  </a:moveTo>
                  <a:lnTo>
                    <a:pt x="530" y="46"/>
                  </a:lnTo>
                  <a:lnTo>
                    <a:pt x="542" y="87"/>
                  </a:lnTo>
                  <a:lnTo>
                    <a:pt x="553" y="98"/>
                  </a:lnTo>
                  <a:lnTo>
                    <a:pt x="553" y="115"/>
                  </a:lnTo>
                  <a:lnTo>
                    <a:pt x="530" y="146"/>
                  </a:lnTo>
                  <a:lnTo>
                    <a:pt x="530" y="171"/>
                  </a:lnTo>
                  <a:lnTo>
                    <a:pt x="542" y="186"/>
                  </a:lnTo>
                  <a:lnTo>
                    <a:pt x="542" y="160"/>
                  </a:lnTo>
                  <a:lnTo>
                    <a:pt x="582" y="146"/>
                  </a:lnTo>
                  <a:lnTo>
                    <a:pt x="601" y="146"/>
                  </a:lnTo>
                  <a:lnTo>
                    <a:pt x="582" y="186"/>
                  </a:lnTo>
                  <a:lnTo>
                    <a:pt x="601" y="160"/>
                  </a:lnTo>
                  <a:lnTo>
                    <a:pt x="615" y="160"/>
                  </a:lnTo>
                  <a:lnTo>
                    <a:pt x="657" y="171"/>
                  </a:lnTo>
                  <a:lnTo>
                    <a:pt x="670" y="186"/>
                  </a:lnTo>
                  <a:lnTo>
                    <a:pt x="686" y="186"/>
                  </a:lnTo>
                  <a:lnTo>
                    <a:pt x="686" y="198"/>
                  </a:lnTo>
                  <a:lnTo>
                    <a:pt x="686" y="215"/>
                  </a:lnTo>
                  <a:lnTo>
                    <a:pt x="715" y="198"/>
                  </a:lnTo>
                  <a:lnTo>
                    <a:pt x="757" y="227"/>
                  </a:lnTo>
                  <a:lnTo>
                    <a:pt x="801" y="215"/>
                  </a:lnTo>
                  <a:lnTo>
                    <a:pt x="874" y="271"/>
                  </a:lnTo>
                  <a:lnTo>
                    <a:pt x="901" y="286"/>
                  </a:lnTo>
                  <a:lnTo>
                    <a:pt x="914" y="331"/>
                  </a:lnTo>
                  <a:lnTo>
                    <a:pt x="914" y="359"/>
                  </a:lnTo>
                  <a:lnTo>
                    <a:pt x="901" y="398"/>
                  </a:lnTo>
                  <a:lnTo>
                    <a:pt x="830" y="498"/>
                  </a:lnTo>
                  <a:lnTo>
                    <a:pt x="830" y="615"/>
                  </a:lnTo>
                  <a:lnTo>
                    <a:pt x="830" y="626"/>
                  </a:lnTo>
                  <a:lnTo>
                    <a:pt x="830" y="670"/>
                  </a:lnTo>
                  <a:lnTo>
                    <a:pt x="801" y="715"/>
                  </a:lnTo>
                  <a:lnTo>
                    <a:pt x="801" y="726"/>
                  </a:lnTo>
                  <a:lnTo>
                    <a:pt x="774" y="741"/>
                  </a:lnTo>
                  <a:lnTo>
                    <a:pt x="774" y="755"/>
                  </a:lnTo>
                  <a:lnTo>
                    <a:pt x="715" y="755"/>
                  </a:lnTo>
                  <a:lnTo>
                    <a:pt x="715" y="770"/>
                  </a:lnTo>
                  <a:lnTo>
                    <a:pt x="701" y="770"/>
                  </a:lnTo>
                  <a:lnTo>
                    <a:pt x="701" y="782"/>
                  </a:lnTo>
                  <a:lnTo>
                    <a:pt x="686" y="782"/>
                  </a:lnTo>
                  <a:lnTo>
                    <a:pt x="670" y="797"/>
                  </a:lnTo>
                  <a:lnTo>
                    <a:pt x="630" y="841"/>
                  </a:lnTo>
                  <a:lnTo>
                    <a:pt x="642" y="914"/>
                  </a:lnTo>
                  <a:lnTo>
                    <a:pt x="615" y="937"/>
                  </a:lnTo>
                  <a:lnTo>
                    <a:pt x="601" y="985"/>
                  </a:lnTo>
                  <a:lnTo>
                    <a:pt x="571" y="1014"/>
                  </a:lnTo>
                  <a:lnTo>
                    <a:pt x="553" y="1054"/>
                  </a:lnTo>
                  <a:lnTo>
                    <a:pt x="553" y="1026"/>
                  </a:lnTo>
                  <a:lnTo>
                    <a:pt x="542" y="997"/>
                  </a:lnTo>
                  <a:lnTo>
                    <a:pt x="482" y="966"/>
                  </a:lnTo>
                  <a:lnTo>
                    <a:pt x="482" y="985"/>
                  </a:lnTo>
                  <a:lnTo>
                    <a:pt x="453" y="955"/>
                  </a:lnTo>
                  <a:lnTo>
                    <a:pt x="442" y="955"/>
                  </a:lnTo>
                  <a:lnTo>
                    <a:pt x="501" y="885"/>
                  </a:lnTo>
                  <a:lnTo>
                    <a:pt x="515" y="866"/>
                  </a:lnTo>
                  <a:lnTo>
                    <a:pt x="501" y="826"/>
                  </a:lnTo>
                  <a:lnTo>
                    <a:pt x="482" y="826"/>
                  </a:lnTo>
                  <a:lnTo>
                    <a:pt x="482" y="782"/>
                  </a:lnTo>
                  <a:lnTo>
                    <a:pt x="453" y="782"/>
                  </a:lnTo>
                  <a:lnTo>
                    <a:pt x="453" y="741"/>
                  </a:lnTo>
                  <a:lnTo>
                    <a:pt x="442" y="741"/>
                  </a:lnTo>
                  <a:lnTo>
                    <a:pt x="398" y="726"/>
                  </a:lnTo>
                  <a:lnTo>
                    <a:pt x="382" y="682"/>
                  </a:lnTo>
                  <a:lnTo>
                    <a:pt x="398" y="626"/>
                  </a:lnTo>
                  <a:lnTo>
                    <a:pt x="371" y="597"/>
                  </a:lnTo>
                  <a:lnTo>
                    <a:pt x="371" y="582"/>
                  </a:lnTo>
                  <a:lnTo>
                    <a:pt x="331" y="571"/>
                  </a:lnTo>
                  <a:lnTo>
                    <a:pt x="331" y="559"/>
                  </a:lnTo>
                  <a:lnTo>
                    <a:pt x="331" y="542"/>
                  </a:lnTo>
                  <a:lnTo>
                    <a:pt x="311" y="515"/>
                  </a:lnTo>
                  <a:lnTo>
                    <a:pt x="211" y="471"/>
                  </a:lnTo>
                  <a:lnTo>
                    <a:pt x="198" y="442"/>
                  </a:lnTo>
                  <a:lnTo>
                    <a:pt x="198" y="398"/>
                  </a:lnTo>
                  <a:lnTo>
                    <a:pt x="156" y="398"/>
                  </a:lnTo>
                  <a:lnTo>
                    <a:pt x="127" y="442"/>
                  </a:lnTo>
                  <a:lnTo>
                    <a:pt x="98" y="430"/>
                  </a:lnTo>
                  <a:lnTo>
                    <a:pt x="71" y="430"/>
                  </a:lnTo>
                  <a:lnTo>
                    <a:pt x="71" y="398"/>
                  </a:lnTo>
                  <a:lnTo>
                    <a:pt x="39" y="411"/>
                  </a:lnTo>
                  <a:lnTo>
                    <a:pt x="12" y="386"/>
                  </a:lnTo>
                  <a:lnTo>
                    <a:pt x="0" y="342"/>
                  </a:lnTo>
                  <a:lnTo>
                    <a:pt x="12" y="298"/>
                  </a:lnTo>
                  <a:lnTo>
                    <a:pt x="27" y="271"/>
                  </a:lnTo>
                  <a:lnTo>
                    <a:pt x="83" y="259"/>
                  </a:lnTo>
                  <a:lnTo>
                    <a:pt x="83" y="171"/>
                  </a:lnTo>
                  <a:lnTo>
                    <a:pt x="71" y="127"/>
                  </a:lnTo>
                  <a:lnTo>
                    <a:pt x="98" y="127"/>
                  </a:lnTo>
                  <a:lnTo>
                    <a:pt x="83" y="115"/>
                  </a:lnTo>
                  <a:lnTo>
                    <a:pt x="83" y="98"/>
                  </a:lnTo>
                  <a:lnTo>
                    <a:pt x="142" y="87"/>
                  </a:lnTo>
                  <a:lnTo>
                    <a:pt x="156" y="98"/>
                  </a:lnTo>
                  <a:lnTo>
                    <a:pt x="156" y="115"/>
                  </a:lnTo>
                  <a:lnTo>
                    <a:pt x="183" y="115"/>
                  </a:lnTo>
                  <a:lnTo>
                    <a:pt x="227" y="87"/>
                  </a:lnTo>
                  <a:lnTo>
                    <a:pt x="211" y="71"/>
                  </a:lnTo>
                  <a:lnTo>
                    <a:pt x="211" y="46"/>
                  </a:lnTo>
                  <a:lnTo>
                    <a:pt x="198" y="27"/>
                  </a:lnTo>
                  <a:lnTo>
                    <a:pt x="242" y="46"/>
                  </a:lnTo>
                  <a:lnTo>
                    <a:pt x="298" y="16"/>
                  </a:lnTo>
                  <a:lnTo>
                    <a:pt x="298" y="0"/>
                  </a:lnTo>
                  <a:lnTo>
                    <a:pt x="311" y="0"/>
                  </a:lnTo>
                  <a:lnTo>
                    <a:pt x="331" y="27"/>
                  </a:lnTo>
                  <a:lnTo>
                    <a:pt x="311" y="71"/>
                  </a:lnTo>
                  <a:lnTo>
                    <a:pt x="331" y="98"/>
                  </a:lnTo>
                  <a:lnTo>
                    <a:pt x="342" y="98"/>
                  </a:lnTo>
                  <a:lnTo>
                    <a:pt x="382" y="87"/>
                  </a:lnTo>
                  <a:lnTo>
                    <a:pt x="398" y="87"/>
                  </a:lnTo>
                  <a:lnTo>
                    <a:pt x="415" y="87"/>
                  </a:lnTo>
                  <a:lnTo>
                    <a:pt x="415" y="71"/>
                  </a:lnTo>
                  <a:lnTo>
                    <a:pt x="453" y="87"/>
                  </a:lnTo>
                  <a:lnTo>
                    <a:pt x="482" y="87"/>
                  </a:lnTo>
                  <a:lnTo>
                    <a:pt x="515" y="27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0" name="Freeform 169"/>
            <p:cNvSpPr>
              <a:spLocks/>
            </p:cNvSpPr>
            <p:nvPr/>
          </p:nvSpPr>
          <p:spPr bwMode="auto">
            <a:xfrm>
              <a:off x="1723" y="3930"/>
              <a:ext cx="87" cy="62"/>
            </a:xfrm>
            <a:custGeom>
              <a:avLst/>
              <a:gdLst>
                <a:gd name="T0" fmla="*/ 0 w 100"/>
                <a:gd name="T1" fmla="*/ 0 h 67"/>
                <a:gd name="T2" fmla="*/ 3 w 100"/>
                <a:gd name="T3" fmla="*/ 6 h 67"/>
                <a:gd name="T4" fmla="*/ 3 w 100"/>
                <a:gd name="T5" fmla="*/ 6 h 67"/>
                <a:gd name="T6" fmla="*/ 3 w 100"/>
                <a:gd name="T7" fmla="*/ 6 h 67"/>
                <a:gd name="T8" fmla="*/ 3 w 100"/>
                <a:gd name="T9" fmla="*/ 6 h 67"/>
                <a:gd name="T10" fmla="*/ 0 w 100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7"/>
                <a:gd name="T20" fmla="*/ 100 w 100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7">
                  <a:moveTo>
                    <a:pt x="0" y="0"/>
                  </a:moveTo>
                  <a:lnTo>
                    <a:pt x="46" y="67"/>
                  </a:lnTo>
                  <a:lnTo>
                    <a:pt x="60" y="67"/>
                  </a:lnTo>
                  <a:lnTo>
                    <a:pt x="100" y="53"/>
                  </a:lnTo>
                  <a:lnTo>
                    <a:pt x="31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1" name="Freeform 170"/>
            <p:cNvSpPr>
              <a:spLocks/>
            </p:cNvSpPr>
            <p:nvPr/>
          </p:nvSpPr>
          <p:spPr bwMode="auto">
            <a:xfrm>
              <a:off x="1650" y="3930"/>
              <a:ext cx="113" cy="62"/>
            </a:xfrm>
            <a:custGeom>
              <a:avLst/>
              <a:gdLst>
                <a:gd name="T0" fmla="*/ 3 w 130"/>
                <a:gd name="T1" fmla="*/ 0 h 67"/>
                <a:gd name="T2" fmla="*/ 3 w 130"/>
                <a:gd name="T3" fmla="*/ 6 h 67"/>
                <a:gd name="T4" fmla="*/ 3 w 130"/>
                <a:gd name="T5" fmla="*/ 6 h 67"/>
                <a:gd name="T6" fmla="*/ 3 w 130"/>
                <a:gd name="T7" fmla="*/ 6 h 67"/>
                <a:gd name="T8" fmla="*/ 3 w 130"/>
                <a:gd name="T9" fmla="*/ 6 h 67"/>
                <a:gd name="T10" fmla="*/ 3 w 130"/>
                <a:gd name="T11" fmla="*/ 6 h 67"/>
                <a:gd name="T12" fmla="*/ 3 w 130"/>
                <a:gd name="T13" fmla="*/ 6 h 67"/>
                <a:gd name="T14" fmla="*/ 0 w 130"/>
                <a:gd name="T15" fmla="*/ 6 h 67"/>
                <a:gd name="T16" fmla="*/ 0 w 130"/>
                <a:gd name="T17" fmla="*/ 6 h 67"/>
                <a:gd name="T18" fmla="*/ 3 w 130"/>
                <a:gd name="T19" fmla="*/ 6 h 67"/>
                <a:gd name="T20" fmla="*/ 3 w 130"/>
                <a:gd name="T21" fmla="*/ 6 h 67"/>
                <a:gd name="T22" fmla="*/ 3 w 130"/>
                <a:gd name="T23" fmla="*/ 6 h 67"/>
                <a:gd name="T24" fmla="*/ 3 w 130"/>
                <a:gd name="T25" fmla="*/ 6 h 67"/>
                <a:gd name="T26" fmla="*/ 3 w 130"/>
                <a:gd name="T27" fmla="*/ 0 h 67"/>
                <a:gd name="T28" fmla="*/ 3 w 130"/>
                <a:gd name="T29" fmla="*/ 0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67"/>
                <a:gd name="T47" fmla="*/ 130 w 130"/>
                <a:gd name="T48" fmla="*/ 67 h 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67">
                  <a:moveTo>
                    <a:pt x="82" y="0"/>
                  </a:moveTo>
                  <a:lnTo>
                    <a:pt x="130" y="67"/>
                  </a:lnTo>
                  <a:lnTo>
                    <a:pt x="98" y="67"/>
                  </a:lnTo>
                  <a:lnTo>
                    <a:pt x="98" y="53"/>
                  </a:lnTo>
                  <a:lnTo>
                    <a:pt x="71" y="53"/>
                  </a:lnTo>
                  <a:lnTo>
                    <a:pt x="31" y="38"/>
                  </a:lnTo>
                  <a:lnTo>
                    <a:pt x="11" y="3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71" y="38"/>
                  </a:lnTo>
                  <a:lnTo>
                    <a:pt x="71" y="27"/>
                  </a:lnTo>
                  <a:lnTo>
                    <a:pt x="82" y="11"/>
                  </a:lnTo>
                  <a:lnTo>
                    <a:pt x="71" y="11"/>
                  </a:lnTo>
                  <a:lnTo>
                    <a:pt x="54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2" name="Freeform 171"/>
            <p:cNvSpPr>
              <a:spLocks/>
            </p:cNvSpPr>
            <p:nvPr/>
          </p:nvSpPr>
          <p:spPr bwMode="auto">
            <a:xfrm>
              <a:off x="1225" y="2617"/>
              <a:ext cx="273" cy="446"/>
            </a:xfrm>
            <a:custGeom>
              <a:avLst/>
              <a:gdLst>
                <a:gd name="T0" fmla="*/ 3 w 315"/>
                <a:gd name="T1" fmla="*/ 11 h 478"/>
                <a:gd name="T2" fmla="*/ 3 w 315"/>
                <a:gd name="T3" fmla="*/ 16 h 478"/>
                <a:gd name="T4" fmla="*/ 3 w 315"/>
                <a:gd name="T5" fmla="*/ 17 h 478"/>
                <a:gd name="T6" fmla="*/ 3 w 315"/>
                <a:gd name="T7" fmla="*/ 11 h 478"/>
                <a:gd name="T8" fmla="*/ 3 w 315"/>
                <a:gd name="T9" fmla="*/ 9 h 478"/>
                <a:gd name="T10" fmla="*/ 3 w 315"/>
                <a:gd name="T11" fmla="*/ 7 h 478"/>
                <a:gd name="T12" fmla="*/ 3 w 315"/>
                <a:gd name="T13" fmla="*/ 7 h 478"/>
                <a:gd name="T14" fmla="*/ 3 w 315"/>
                <a:gd name="T15" fmla="*/ 0 h 478"/>
                <a:gd name="T16" fmla="*/ 3 w 315"/>
                <a:gd name="T17" fmla="*/ 0 h 478"/>
                <a:gd name="T18" fmla="*/ 3 w 315"/>
                <a:gd name="T19" fmla="*/ 7 h 478"/>
                <a:gd name="T20" fmla="*/ 3 w 315"/>
                <a:gd name="T21" fmla="*/ 9 h 478"/>
                <a:gd name="T22" fmla="*/ 3 w 315"/>
                <a:gd name="T23" fmla="*/ 7 h 478"/>
                <a:gd name="T24" fmla="*/ 4 w 315"/>
                <a:gd name="T25" fmla="*/ 9 h 478"/>
                <a:gd name="T26" fmla="*/ 4 w 315"/>
                <a:gd name="T27" fmla="*/ 14 h 478"/>
                <a:gd name="T28" fmla="*/ 4 w 315"/>
                <a:gd name="T29" fmla="*/ 16 h 478"/>
                <a:gd name="T30" fmla="*/ 3 w 315"/>
                <a:gd name="T31" fmla="*/ 17 h 478"/>
                <a:gd name="T32" fmla="*/ 3 w 315"/>
                <a:gd name="T33" fmla="*/ 20 h 478"/>
                <a:gd name="T34" fmla="*/ 3 w 315"/>
                <a:gd name="T35" fmla="*/ 27 h 478"/>
                <a:gd name="T36" fmla="*/ 3 w 315"/>
                <a:gd name="T37" fmla="*/ 32 h 478"/>
                <a:gd name="T38" fmla="*/ 3 w 315"/>
                <a:gd name="T39" fmla="*/ 35 h 478"/>
                <a:gd name="T40" fmla="*/ 4 w 315"/>
                <a:gd name="T41" fmla="*/ 33 h 478"/>
                <a:gd name="T42" fmla="*/ 4 w 315"/>
                <a:gd name="T43" fmla="*/ 38 h 478"/>
                <a:gd name="T44" fmla="*/ 4 w 315"/>
                <a:gd name="T45" fmla="*/ 38 h 478"/>
                <a:gd name="T46" fmla="*/ 5 w 315"/>
                <a:gd name="T47" fmla="*/ 44 h 478"/>
                <a:gd name="T48" fmla="*/ 5 w 315"/>
                <a:gd name="T49" fmla="*/ 56 h 478"/>
                <a:gd name="T50" fmla="*/ 5 w 315"/>
                <a:gd name="T51" fmla="*/ 58 h 478"/>
                <a:gd name="T52" fmla="*/ 5 w 315"/>
                <a:gd name="T53" fmla="*/ 62 h 478"/>
                <a:gd name="T54" fmla="*/ 4 w 315"/>
                <a:gd name="T55" fmla="*/ 64 h 478"/>
                <a:gd name="T56" fmla="*/ 3 w 315"/>
                <a:gd name="T57" fmla="*/ 53 h 478"/>
                <a:gd name="T58" fmla="*/ 3 w 315"/>
                <a:gd name="T59" fmla="*/ 31 h 478"/>
                <a:gd name="T60" fmla="*/ 3 w 315"/>
                <a:gd name="T61" fmla="*/ 25 h 478"/>
                <a:gd name="T62" fmla="*/ 0 w 315"/>
                <a:gd name="T63" fmla="*/ 20 h 478"/>
                <a:gd name="T64" fmla="*/ 3 w 315"/>
                <a:gd name="T65" fmla="*/ 20 h 478"/>
                <a:gd name="T66" fmla="*/ 0 w 315"/>
                <a:gd name="T67" fmla="*/ 16 h 478"/>
                <a:gd name="T68" fmla="*/ 3 w 315"/>
                <a:gd name="T69" fmla="*/ 11 h 4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5"/>
                <a:gd name="T106" fmla="*/ 0 h 478"/>
                <a:gd name="T107" fmla="*/ 315 w 315"/>
                <a:gd name="T108" fmla="*/ 478 h 4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5" h="478">
                  <a:moveTo>
                    <a:pt x="15" y="79"/>
                  </a:moveTo>
                  <a:lnTo>
                    <a:pt x="15" y="111"/>
                  </a:lnTo>
                  <a:lnTo>
                    <a:pt x="39" y="123"/>
                  </a:lnTo>
                  <a:lnTo>
                    <a:pt x="71" y="79"/>
                  </a:lnTo>
                  <a:lnTo>
                    <a:pt x="115" y="67"/>
                  </a:lnTo>
                  <a:lnTo>
                    <a:pt x="127" y="38"/>
                  </a:lnTo>
                  <a:lnTo>
                    <a:pt x="142" y="23"/>
                  </a:lnTo>
                  <a:lnTo>
                    <a:pt x="127" y="0"/>
                  </a:lnTo>
                  <a:lnTo>
                    <a:pt x="142" y="0"/>
                  </a:lnTo>
                  <a:lnTo>
                    <a:pt x="171" y="23"/>
                  </a:lnTo>
                  <a:lnTo>
                    <a:pt x="186" y="67"/>
                  </a:lnTo>
                  <a:lnTo>
                    <a:pt x="246" y="50"/>
                  </a:lnTo>
                  <a:lnTo>
                    <a:pt x="257" y="67"/>
                  </a:lnTo>
                  <a:lnTo>
                    <a:pt x="257" y="94"/>
                  </a:lnTo>
                  <a:lnTo>
                    <a:pt x="271" y="111"/>
                  </a:lnTo>
                  <a:lnTo>
                    <a:pt x="215" y="123"/>
                  </a:lnTo>
                  <a:lnTo>
                    <a:pt x="198" y="150"/>
                  </a:lnTo>
                  <a:lnTo>
                    <a:pt x="186" y="194"/>
                  </a:lnTo>
                  <a:lnTo>
                    <a:pt x="198" y="238"/>
                  </a:lnTo>
                  <a:lnTo>
                    <a:pt x="227" y="261"/>
                  </a:lnTo>
                  <a:lnTo>
                    <a:pt x="257" y="250"/>
                  </a:lnTo>
                  <a:lnTo>
                    <a:pt x="257" y="282"/>
                  </a:lnTo>
                  <a:lnTo>
                    <a:pt x="286" y="282"/>
                  </a:lnTo>
                  <a:lnTo>
                    <a:pt x="298" y="323"/>
                  </a:lnTo>
                  <a:lnTo>
                    <a:pt x="298" y="421"/>
                  </a:lnTo>
                  <a:lnTo>
                    <a:pt x="315" y="434"/>
                  </a:lnTo>
                  <a:lnTo>
                    <a:pt x="298" y="465"/>
                  </a:lnTo>
                  <a:lnTo>
                    <a:pt x="271" y="478"/>
                  </a:lnTo>
                  <a:lnTo>
                    <a:pt x="142" y="394"/>
                  </a:lnTo>
                  <a:lnTo>
                    <a:pt x="56" y="223"/>
                  </a:lnTo>
                  <a:lnTo>
                    <a:pt x="27" y="183"/>
                  </a:lnTo>
                  <a:lnTo>
                    <a:pt x="0" y="150"/>
                  </a:lnTo>
                  <a:lnTo>
                    <a:pt x="15" y="150"/>
                  </a:lnTo>
                  <a:lnTo>
                    <a:pt x="0" y="111"/>
                  </a:lnTo>
                  <a:lnTo>
                    <a:pt x="15" y="79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3" name="Freeform 172"/>
            <p:cNvSpPr>
              <a:spLocks/>
            </p:cNvSpPr>
            <p:nvPr/>
          </p:nvSpPr>
          <p:spPr bwMode="auto">
            <a:xfrm>
              <a:off x="1225" y="2572"/>
              <a:ext cx="123" cy="159"/>
            </a:xfrm>
            <a:custGeom>
              <a:avLst/>
              <a:gdLst>
                <a:gd name="T0" fmla="*/ 3 w 142"/>
                <a:gd name="T1" fmla="*/ 16 h 171"/>
                <a:gd name="T2" fmla="*/ 3 w 142"/>
                <a:gd name="T3" fmla="*/ 16 h 171"/>
                <a:gd name="T4" fmla="*/ 0 w 142"/>
                <a:gd name="T5" fmla="*/ 13 h 171"/>
                <a:gd name="T6" fmla="*/ 0 w 142"/>
                <a:gd name="T7" fmla="*/ 8 h 171"/>
                <a:gd name="T8" fmla="*/ 3 w 142"/>
                <a:gd name="T9" fmla="*/ 7 h 171"/>
                <a:gd name="T10" fmla="*/ 3 w 142"/>
                <a:gd name="T11" fmla="*/ 7 h 171"/>
                <a:gd name="T12" fmla="*/ 3 w 142"/>
                <a:gd name="T13" fmla="*/ 7 h 171"/>
                <a:gd name="T14" fmla="*/ 3 w 142"/>
                <a:gd name="T15" fmla="*/ 7 h 171"/>
                <a:gd name="T16" fmla="*/ 3 w 142"/>
                <a:gd name="T17" fmla="*/ 0 h 171"/>
                <a:gd name="T18" fmla="*/ 3 w 142"/>
                <a:gd name="T19" fmla="*/ 7 h 171"/>
                <a:gd name="T20" fmla="*/ 3 w 142"/>
                <a:gd name="T21" fmla="*/ 7 h 171"/>
                <a:gd name="T22" fmla="*/ 3 w 142"/>
                <a:gd name="T23" fmla="*/ 7 h 171"/>
                <a:gd name="T24" fmla="*/ 3 w 142"/>
                <a:gd name="T25" fmla="*/ 7 h 171"/>
                <a:gd name="T26" fmla="*/ 3 w 142"/>
                <a:gd name="T27" fmla="*/ 8 h 171"/>
                <a:gd name="T28" fmla="*/ 3 w 142"/>
                <a:gd name="T29" fmla="*/ 11 h 171"/>
                <a:gd name="T30" fmla="*/ 3 w 142"/>
                <a:gd name="T31" fmla="*/ 15 h 171"/>
                <a:gd name="T32" fmla="*/ 3 w 142"/>
                <a:gd name="T33" fmla="*/ 16 h 171"/>
                <a:gd name="T34" fmla="*/ 3 w 142"/>
                <a:gd name="T35" fmla="*/ 20 h 171"/>
                <a:gd name="T36" fmla="*/ 3 w 142"/>
                <a:gd name="T37" fmla="*/ 19 h 171"/>
                <a:gd name="T38" fmla="*/ 3 w 142"/>
                <a:gd name="T39" fmla="*/ 16 h 1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2"/>
                <a:gd name="T61" fmla="*/ 0 h 171"/>
                <a:gd name="T62" fmla="*/ 142 w 142"/>
                <a:gd name="T63" fmla="*/ 171 h 1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2" h="171">
                  <a:moveTo>
                    <a:pt x="15" y="127"/>
                  </a:moveTo>
                  <a:lnTo>
                    <a:pt x="27" y="127"/>
                  </a:lnTo>
                  <a:lnTo>
                    <a:pt x="0" y="98"/>
                  </a:lnTo>
                  <a:lnTo>
                    <a:pt x="0" y="71"/>
                  </a:lnTo>
                  <a:lnTo>
                    <a:pt x="15" y="60"/>
                  </a:lnTo>
                  <a:lnTo>
                    <a:pt x="15" y="46"/>
                  </a:lnTo>
                  <a:lnTo>
                    <a:pt x="27" y="46"/>
                  </a:lnTo>
                  <a:lnTo>
                    <a:pt x="27" y="27"/>
                  </a:lnTo>
                  <a:lnTo>
                    <a:pt x="54" y="0"/>
                  </a:lnTo>
                  <a:lnTo>
                    <a:pt x="87" y="46"/>
                  </a:lnTo>
                  <a:lnTo>
                    <a:pt x="125" y="27"/>
                  </a:lnTo>
                  <a:lnTo>
                    <a:pt x="142" y="46"/>
                  </a:lnTo>
                  <a:lnTo>
                    <a:pt x="125" y="46"/>
                  </a:lnTo>
                  <a:lnTo>
                    <a:pt x="142" y="71"/>
                  </a:lnTo>
                  <a:lnTo>
                    <a:pt x="125" y="86"/>
                  </a:lnTo>
                  <a:lnTo>
                    <a:pt x="113" y="115"/>
                  </a:lnTo>
                  <a:lnTo>
                    <a:pt x="71" y="127"/>
                  </a:lnTo>
                  <a:lnTo>
                    <a:pt x="39" y="171"/>
                  </a:lnTo>
                  <a:lnTo>
                    <a:pt x="15" y="158"/>
                  </a:lnTo>
                  <a:lnTo>
                    <a:pt x="15" y="127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4" name="Freeform 173"/>
            <p:cNvSpPr>
              <a:spLocks/>
            </p:cNvSpPr>
            <p:nvPr/>
          </p:nvSpPr>
          <p:spPr bwMode="auto">
            <a:xfrm>
              <a:off x="1275" y="2295"/>
              <a:ext cx="249" cy="426"/>
            </a:xfrm>
            <a:custGeom>
              <a:avLst/>
              <a:gdLst>
                <a:gd name="T0" fmla="*/ 0 w 286"/>
                <a:gd name="T1" fmla="*/ 44 h 455"/>
                <a:gd name="T2" fmla="*/ 3 w 286"/>
                <a:gd name="T3" fmla="*/ 50 h 455"/>
                <a:gd name="T4" fmla="*/ 3 w 286"/>
                <a:gd name="T5" fmla="*/ 48 h 455"/>
                <a:gd name="T6" fmla="*/ 3 w 286"/>
                <a:gd name="T7" fmla="*/ 50 h 455"/>
                <a:gd name="T8" fmla="*/ 3 w 286"/>
                <a:gd name="T9" fmla="*/ 54 h 455"/>
                <a:gd name="T10" fmla="*/ 3 w 286"/>
                <a:gd name="T11" fmla="*/ 61 h 455"/>
                <a:gd name="T12" fmla="*/ 3 w 286"/>
                <a:gd name="T13" fmla="*/ 58 h 455"/>
                <a:gd name="T14" fmla="*/ 3 w 286"/>
                <a:gd name="T15" fmla="*/ 61 h 455"/>
                <a:gd name="T16" fmla="*/ 3 w 286"/>
                <a:gd name="T17" fmla="*/ 65 h 455"/>
                <a:gd name="T18" fmla="*/ 3 w 286"/>
                <a:gd name="T19" fmla="*/ 68 h 455"/>
                <a:gd name="T20" fmla="*/ 3 w 286"/>
                <a:gd name="T21" fmla="*/ 54 h 455"/>
                <a:gd name="T22" fmla="*/ 3 w 286"/>
                <a:gd name="T23" fmla="*/ 48 h 455"/>
                <a:gd name="T24" fmla="*/ 4 w 286"/>
                <a:gd name="T25" fmla="*/ 48 h 455"/>
                <a:gd name="T26" fmla="*/ 3 w 286"/>
                <a:gd name="T27" fmla="*/ 46 h 455"/>
                <a:gd name="T28" fmla="*/ 3 w 286"/>
                <a:gd name="T29" fmla="*/ 44 h 455"/>
                <a:gd name="T30" fmla="*/ 5 w 286"/>
                <a:gd name="T31" fmla="*/ 42 h 455"/>
                <a:gd name="T32" fmla="*/ 5 w 286"/>
                <a:gd name="T33" fmla="*/ 44 h 455"/>
                <a:gd name="T34" fmla="*/ 4 w 286"/>
                <a:gd name="T35" fmla="*/ 38 h 455"/>
                <a:gd name="T36" fmla="*/ 5 w 286"/>
                <a:gd name="T37" fmla="*/ 38 h 455"/>
                <a:gd name="T38" fmla="*/ 4 w 286"/>
                <a:gd name="T39" fmla="*/ 32 h 455"/>
                <a:gd name="T40" fmla="*/ 5 w 286"/>
                <a:gd name="T41" fmla="*/ 25 h 455"/>
                <a:gd name="T42" fmla="*/ 4 w 286"/>
                <a:gd name="T43" fmla="*/ 25 h 455"/>
                <a:gd name="T44" fmla="*/ 3 w 286"/>
                <a:gd name="T45" fmla="*/ 23 h 455"/>
                <a:gd name="T46" fmla="*/ 3 w 286"/>
                <a:gd name="T47" fmla="*/ 21 h 455"/>
                <a:gd name="T48" fmla="*/ 3 w 286"/>
                <a:gd name="T49" fmla="*/ 21 h 455"/>
                <a:gd name="T50" fmla="*/ 3 w 286"/>
                <a:gd name="T51" fmla="*/ 20 h 455"/>
                <a:gd name="T52" fmla="*/ 3 w 286"/>
                <a:gd name="T53" fmla="*/ 13 h 455"/>
                <a:gd name="T54" fmla="*/ 3 w 286"/>
                <a:gd name="T55" fmla="*/ 7 h 455"/>
                <a:gd name="T56" fmla="*/ 3 w 286"/>
                <a:gd name="T57" fmla="*/ 7 h 455"/>
                <a:gd name="T58" fmla="*/ 3 w 286"/>
                <a:gd name="T59" fmla="*/ 7 h 455"/>
                <a:gd name="T60" fmla="*/ 3 w 286"/>
                <a:gd name="T61" fmla="*/ 0 h 455"/>
                <a:gd name="T62" fmla="*/ 3 w 286"/>
                <a:gd name="T63" fmla="*/ 7 h 455"/>
                <a:gd name="T64" fmla="*/ 3 w 286"/>
                <a:gd name="T65" fmla="*/ 7 h 455"/>
                <a:gd name="T66" fmla="*/ 3 w 286"/>
                <a:gd name="T67" fmla="*/ 7 h 455"/>
                <a:gd name="T68" fmla="*/ 3 w 286"/>
                <a:gd name="T69" fmla="*/ 13 h 455"/>
                <a:gd name="T70" fmla="*/ 3 w 286"/>
                <a:gd name="T71" fmla="*/ 18 h 455"/>
                <a:gd name="T72" fmla="*/ 3 w 286"/>
                <a:gd name="T73" fmla="*/ 20 h 455"/>
                <a:gd name="T74" fmla="*/ 3 w 286"/>
                <a:gd name="T75" fmla="*/ 18 h 455"/>
                <a:gd name="T76" fmla="*/ 3 w 286"/>
                <a:gd name="T77" fmla="*/ 20 h 455"/>
                <a:gd name="T78" fmla="*/ 3 w 286"/>
                <a:gd name="T79" fmla="*/ 21 h 455"/>
                <a:gd name="T80" fmla="*/ 3 w 286"/>
                <a:gd name="T81" fmla="*/ 23 h 455"/>
                <a:gd name="T82" fmla="*/ 3 w 286"/>
                <a:gd name="T83" fmla="*/ 33 h 455"/>
                <a:gd name="T84" fmla="*/ 3 w 286"/>
                <a:gd name="T85" fmla="*/ 36 h 455"/>
                <a:gd name="T86" fmla="*/ 3 w 286"/>
                <a:gd name="T87" fmla="*/ 39 h 455"/>
                <a:gd name="T88" fmla="*/ 3 w 286"/>
                <a:gd name="T89" fmla="*/ 39 h 455"/>
                <a:gd name="T90" fmla="*/ 0 w 286"/>
                <a:gd name="T91" fmla="*/ 44 h 4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6"/>
                <a:gd name="T139" fmla="*/ 0 h 455"/>
                <a:gd name="T140" fmla="*/ 286 w 286"/>
                <a:gd name="T141" fmla="*/ 455 h 4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6" h="455">
                  <a:moveTo>
                    <a:pt x="0" y="294"/>
                  </a:moveTo>
                  <a:lnTo>
                    <a:pt x="30" y="342"/>
                  </a:lnTo>
                  <a:lnTo>
                    <a:pt x="71" y="323"/>
                  </a:lnTo>
                  <a:lnTo>
                    <a:pt x="86" y="342"/>
                  </a:lnTo>
                  <a:lnTo>
                    <a:pt x="115" y="367"/>
                  </a:lnTo>
                  <a:lnTo>
                    <a:pt x="130" y="411"/>
                  </a:lnTo>
                  <a:lnTo>
                    <a:pt x="190" y="394"/>
                  </a:lnTo>
                  <a:lnTo>
                    <a:pt x="201" y="411"/>
                  </a:lnTo>
                  <a:lnTo>
                    <a:pt x="201" y="438"/>
                  </a:lnTo>
                  <a:lnTo>
                    <a:pt x="213" y="455"/>
                  </a:lnTo>
                  <a:lnTo>
                    <a:pt x="213" y="367"/>
                  </a:lnTo>
                  <a:lnTo>
                    <a:pt x="201" y="323"/>
                  </a:lnTo>
                  <a:lnTo>
                    <a:pt x="230" y="323"/>
                  </a:lnTo>
                  <a:lnTo>
                    <a:pt x="213" y="311"/>
                  </a:lnTo>
                  <a:lnTo>
                    <a:pt x="213" y="294"/>
                  </a:lnTo>
                  <a:lnTo>
                    <a:pt x="272" y="283"/>
                  </a:lnTo>
                  <a:lnTo>
                    <a:pt x="286" y="294"/>
                  </a:lnTo>
                  <a:lnTo>
                    <a:pt x="257" y="256"/>
                  </a:lnTo>
                  <a:lnTo>
                    <a:pt x="272" y="256"/>
                  </a:lnTo>
                  <a:lnTo>
                    <a:pt x="257" y="212"/>
                  </a:lnTo>
                  <a:lnTo>
                    <a:pt x="272" y="171"/>
                  </a:lnTo>
                  <a:lnTo>
                    <a:pt x="230" y="171"/>
                  </a:lnTo>
                  <a:lnTo>
                    <a:pt x="213" y="156"/>
                  </a:lnTo>
                  <a:lnTo>
                    <a:pt x="169" y="139"/>
                  </a:lnTo>
                  <a:lnTo>
                    <a:pt x="157" y="139"/>
                  </a:lnTo>
                  <a:lnTo>
                    <a:pt x="157" y="127"/>
                  </a:lnTo>
                  <a:lnTo>
                    <a:pt x="142" y="83"/>
                  </a:lnTo>
                  <a:lnTo>
                    <a:pt x="157" y="39"/>
                  </a:lnTo>
                  <a:lnTo>
                    <a:pt x="169" y="27"/>
                  </a:lnTo>
                  <a:lnTo>
                    <a:pt x="190" y="12"/>
                  </a:lnTo>
                  <a:lnTo>
                    <a:pt x="190" y="0"/>
                  </a:lnTo>
                  <a:lnTo>
                    <a:pt x="130" y="39"/>
                  </a:lnTo>
                  <a:lnTo>
                    <a:pt x="115" y="39"/>
                  </a:lnTo>
                  <a:lnTo>
                    <a:pt x="86" y="39"/>
                  </a:lnTo>
                  <a:lnTo>
                    <a:pt x="86" y="83"/>
                  </a:lnTo>
                  <a:lnTo>
                    <a:pt x="59" y="112"/>
                  </a:lnTo>
                  <a:lnTo>
                    <a:pt x="59" y="127"/>
                  </a:lnTo>
                  <a:lnTo>
                    <a:pt x="42" y="112"/>
                  </a:lnTo>
                  <a:lnTo>
                    <a:pt x="42" y="127"/>
                  </a:lnTo>
                  <a:lnTo>
                    <a:pt x="30" y="139"/>
                  </a:lnTo>
                  <a:lnTo>
                    <a:pt x="30" y="156"/>
                  </a:lnTo>
                  <a:lnTo>
                    <a:pt x="30" y="223"/>
                  </a:lnTo>
                  <a:lnTo>
                    <a:pt x="42" y="242"/>
                  </a:lnTo>
                  <a:lnTo>
                    <a:pt x="30" y="267"/>
                  </a:lnTo>
                  <a:lnTo>
                    <a:pt x="15" y="267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5" name="Freeform 174"/>
            <p:cNvSpPr>
              <a:spLocks/>
            </p:cNvSpPr>
            <p:nvPr/>
          </p:nvSpPr>
          <p:spPr bwMode="auto">
            <a:xfrm>
              <a:off x="1399" y="2306"/>
              <a:ext cx="277" cy="281"/>
            </a:xfrm>
            <a:custGeom>
              <a:avLst/>
              <a:gdLst>
                <a:gd name="T0" fmla="*/ 5 w 319"/>
                <a:gd name="T1" fmla="*/ 17 h 299"/>
                <a:gd name="T2" fmla="*/ 5 w 319"/>
                <a:gd name="T3" fmla="*/ 17 h 299"/>
                <a:gd name="T4" fmla="*/ 5 w 319"/>
                <a:gd name="T5" fmla="*/ 17 h 299"/>
                <a:gd name="T6" fmla="*/ 5 w 319"/>
                <a:gd name="T7" fmla="*/ 12 h 299"/>
                <a:gd name="T8" fmla="*/ 4 w 319"/>
                <a:gd name="T9" fmla="*/ 9 h 299"/>
                <a:gd name="T10" fmla="*/ 3 w 319"/>
                <a:gd name="T11" fmla="*/ 8 h 299"/>
                <a:gd name="T12" fmla="*/ 4 w 319"/>
                <a:gd name="T13" fmla="*/ 8 h 299"/>
                <a:gd name="T14" fmla="*/ 3 w 319"/>
                <a:gd name="T15" fmla="*/ 8 h 299"/>
                <a:gd name="T16" fmla="*/ 3 w 319"/>
                <a:gd name="T17" fmla="*/ 9 h 299"/>
                <a:gd name="T18" fmla="*/ 3 w 319"/>
                <a:gd name="T19" fmla="*/ 8 h 299"/>
                <a:gd name="T20" fmla="*/ 3 w 319"/>
                <a:gd name="T21" fmla="*/ 8 h 299"/>
                <a:gd name="T22" fmla="*/ 3 w 319"/>
                <a:gd name="T23" fmla="*/ 8 h 299"/>
                <a:gd name="T24" fmla="*/ 3 w 319"/>
                <a:gd name="T25" fmla="*/ 8 h 299"/>
                <a:gd name="T26" fmla="*/ 3 w 319"/>
                <a:gd name="T27" fmla="*/ 0 h 299"/>
                <a:gd name="T28" fmla="*/ 3 w 319"/>
                <a:gd name="T29" fmla="*/ 8 h 299"/>
                <a:gd name="T30" fmla="*/ 3 w 319"/>
                <a:gd name="T31" fmla="*/ 8 h 299"/>
                <a:gd name="T32" fmla="*/ 3 w 319"/>
                <a:gd name="T33" fmla="*/ 12 h 299"/>
                <a:gd name="T34" fmla="*/ 3 w 319"/>
                <a:gd name="T35" fmla="*/ 15 h 299"/>
                <a:gd name="T36" fmla="*/ 3 w 319"/>
                <a:gd name="T37" fmla="*/ 9 h 299"/>
                <a:gd name="T38" fmla="*/ 3 w 319"/>
                <a:gd name="T39" fmla="*/ 8 h 299"/>
                <a:gd name="T40" fmla="*/ 3 w 319"/>
                <a:gd name="T41" fmla="*/ 8 h 299"/>
                <a:gd name="T42" fmla="*/ 3 w 319"/>
                <a:gd name="T43" fmla="*/ 8 h 299"/>
                <a:gd name="T44" fmla="*/ 0 w 319"/>
                <a:gd name="T45" fmla="*/ 12 h 299"/>
                <a:gd name="T46" fmla="*/ 3 w 319"/>
                <a:gd name="T47" fmla="*/ 20 h 299"/>
                <a:gd name="T48" fmla="*/ 3 w 319"/>
                <a:gd name="T49" fmla="*/ 21 h 299"/>
                <a:gd name="T50" fmla="*/ 3 w 319"/>
                <a:gd name="T51" fmla="*/ 21 h 299"/>
                <a:gd name="T52" fmla="*/ 3 w 319"/>
                <a:gd name="T53" fmla="*/ 23 h 299"/>
                <a:gd name="T54" fmla="*/ 3 w 319"/>
                <a:gd name="T55" fmla="*/ 26 h 299"/>
                <a:gd name="T56" fmla="*/ 3 w 319"/>
                <a:gd name="T57" fmla="*/ 26 h 299"/>
                <a:gd name="T58" fmla="*/ 3 w 319"/>
                <a:gd name="T59" fmla="*/ 34 h 299"/>
                <a:gd name="T60" fmla="*/ 3 w 319"/>
                <a:gd name="T61" fmla="*/ 40 h 299"/>
                <a:gd name="T62" fmla="*/ 3 w 319"/>
                <a:gd name="T63" fmla="*/ 40 h 299"/>
                <a:gd name="T64" fmla="*/ 3 w 319"/>
                <a:gd name="T65" fmla="*/ 46 h 299"/>
                <a:gd name="T66" fmla="*/ 3 w 319"/>
                <a:gd name="T67" fmla="*/ 49 h 299"/>
                <a:gd name="T68" fmla="*/ 3 w 319"/>
                <a:gd name="T69" fmla="*/ 49 h 299"/>
                <a:gd name="T70" fmla="*/ 3 w 319"/>
                <a:gd name="T71" fmla="*/ 46 h 299"/>
                <a:gd name="T72" fmla="*/ 3 w 319"/>
                <a:gd name="T73" fmla="*/ 43 h 299"/>
                <a:gd name="T74" fmla="*/ 3 w 319"/>
                <a:gd name="T75" fmla="*/ 38 h 299"/>
                <a:gd name="T76" fmla="*/ 3 w 319"/>
                <a:gd name="T77" fmla="*/ 35 h 299"/>
                <a:gd name="T78" fmla="*/ 3 w 319"/>
                <a:gd name="T79" fmla="*/ 38 h 299"/>
                <a:gd name="T80" fmla="*/ 5 w 319"/>
                <a:gd name="T81" fmla="*/ 34 h 299"/>
                <a:gd name="T82" fmla="*/ 5 w 319"/>
                <a:gd name="T83" fmla="*/ 30 h 299"/>
                <a:gd name="T84" fmla="*/ 4 w 319"/>
                <a:gd name="T85" fmla="*/ 28 h 299"/>
                <a:gd name="T86" fmla="*/ 5 w 319"/>
                <a:gd name="T87" fmla="*/ 23 h 299"/>
                <a:gd name="T88" fmla="*/ 5 w 319"/>
                <a:gd name="T89" fmla="*/ 23 h 299"/>
                <a:gd name="T90" fmla="*/ 5 w 319"/>
                <a:gd name="T91" fmla="*/ 21 h 299"/>
                <a:gd name="T92" fmla="*/ 5 w 319"/>
                <a:gd name="T93" fmla="*/ 20 h 299"/>
                <a:gd name="T94" fmla="*/ 5 w 319"/>
                <a:gd name="T95" fmla="*/ 17 h 2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9"/>
                <a:gd name="T145" fmla="*/ 0 h 299"/>
                <a:gd name="T146" fmla="*/ 319 w 319"/>
                <a:gd name="T147" fmla="*/ 299 h 2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9" h="299">
                  <a:moveTo>
                    <a:pt x="319" y="100"/>
                  </a:moveTo>
                  <a:lnTo>
                    <a:pt x="297" y="100"/>
                  </a:lnTo>
                  <a:lnTo>
                    <a:pt x="286" y="100"/>
                  </a:lnTo>
                  <a:lnTo>
                    <a:pt x="286" y="71"/>
                  </a:lnTo>
                  <a:lnTo>
                    <a:pt x="257" y="59"/>
                  </a:lnTo>
                  <a:lnTo>
                    <a:pt x="242" y="42"/>
                  </a:lnTo>
                  <a:lnTo>
                    <a:pt x="257" y="42"/>
                  </a:lnTo>
                  <a:lnTo>
                    <a:pt x="215" y="42"/>
                  </a:lnTo>
                  <a:lnTo>
                    <a:pt x="186" y="59"/>
                  </a:lnTo>
                  <a:lnTo>
                    <a:pt x="159" y="42"/>
                  </a:lnTo>
                  <a:lnTo>
                    <a:pt x="115" y="42"/>
                  </a:lnTo>
                  <a:lnTo>
                    <a:pt x="115" y="27"/>
                  </a:lnTo>
                  <a:lnTo>
                    <a:pt x="86" y="15"/>
                  </a:lnTo>
                  <a:lnTo>
                    <a:pt x="71" y="0"/>
                  </a:lnTo>
                  <a:lnTo>
                    <a:pt x="71" y="15"/>
                  </a:lnTo>
                  <a:lnTo>
                    <a:pt x="46" y="27"/>
                  </a:lnTo>
                  <a:lnTo>
                    <a:pt x="46" y="71"/>
                  </a:lnTo>
                  <a:lnTo>
                    <a:pt x="27" y="86"/>
                  </a:lnTo>
                  <a:lnTo>
                    <a:pt x="27" y="59"/>
                  </a:lnTo>
                  <a:lnTo>
                    <a:pt x="46" y="42"/>
                  </a:lnTo>
                  <a:lnTo>
                    <a:pt x="27" y="15"/>
                  </a:lnTo>
                  <a:lnTo>
                    <a:pt x="15" y="27"/>
                  </a:lnTo>
                  <a:lnTo>
                    <a:pt x="0" y="71"/>
                  </a:lnTo>
                  <a:lnTo>
                    <a:pt x="15" y="115"/>
                  </a:lnTo>
                  <a:lnTo>
                    <a:pt x="15" y="127"/>
                  </a:lnTo>
                  <a:lnTo>
                    <a:pt x="27" y="127"/>
                  </a:lnTo>
                  <a:lnTo>
                    <a:pt x="71" y="142"/>
                  </a:lnTo>
                  <a:lnTo>
                    <a:pt x="86" y="159"/>
                  </a:lnTo>
                  <a:lnTo>
                    <a:pt x="130" y="159"/>
                  </a:lnTo>
                  <a:lnTo>
                    <a:pt x="115" y="200"/>
                  </a:lnTo>
                  <a:lnTo>
                    <a:pt x="130" y="242"/>
                  </a:lnTo>
                  <a:lnTo>
                    <a:pt x="115" y="242"/>
                  </a:lnTo>
                  <a:lnTo>
                    <a:pt x="142" y="282"/>
                  </a:lnTo>
                  <a:lnTo>
                    <a:pt x="142" y="299"/>
                  </a:lnTo>
                  <a:lnTo>
                    <a:pt x="171" y="299"/>
                  </a:lnTo>
                  <a:lnTo>
                    <a:pt x="215" y="271"/>
                  </a:lnTo>
                  <a:lnTo>
                    <a:pt x="198" y="255"/>
                  </a:lnTo>
                  <a:lnTo>
                    <a:pt x="198" y="230"/>
                  </a:lnTo>
                  <a:lnTo>
                    <a:pt x="186" y="211"/>
                  </a:lnTo>
                  <a:lnTo>
                    <a:pt x="230" y="230"/>
                  </a:lnTo>
                  <a:lnTo>
                    <a:pt x="286" y="200"/>
                  </a:lnTo>
                  <a:lnTo>
                    <a:pt x="286" y="182"/>
                  </a:lnTo>
                  <a:lnTo>
                    <a:pt x="271" y="171"/>
                  </a:lnTo>
                  <a:lnTo>
                    <a:pt x="286" y="142"/>
                  </a:lnTo>
                  <a:lnTo>
                    <a:pt x="297" y="142"/>
                  </a:lnTo>
                  <a:lnTo>
                    <a:pt x="286" y="127"/>
                  </a:lnTo>
                  <a:lnTo>
                    <a:pt x="286" y="115"/>
                  </a:lnTo>
                  <a:lnTo>
                    <a:pt x="319" y="10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6" name="Freeform 175"/>
            <p:cNvSpPr>
              <a:spLocks/>
            </p:cNvSpPr>
            <p:nvPr/>
          </p:nvSpPr>
          <p:spPr bwMode="auto">
            <a:xfrm>
              <a:off x="1786" y="2467"/>
              <a:ext cx="50" cy="94"/>
            </a:xfrm>
            <a:custGeom>
              <a:avLst/>
              <a:gdLst>
                <a:gd name="T0" fmla="*/ 3 w 60"/>
                <a:gd name="T1" fmla="*/ 8 h 100"/>
                <a:gd name="T2" fmla="*/ 0 w 60"/>
                <a:gd name="T3" fmla="*/ 0 h 100"/>
                <a:gd name="T4" fmla="*/ 0 w 60"/>
                <a:gd name="T5" fmla="*/ 8 h 100"/>
                <a:gd name="T6" fmla="*/ 0 w 60"/>
                <a:gd name="T7" fmla="*/ 9 h 100"/>
                <a:gd name="T8" fmla="*/ 0 w 60"/>
                <a:gd name="T9" fmla="*/ 18 h 100"/>
                <a:gd name="T10" fmla="*/ 3 w 60"/>
                <a:gd name="T11" fmla="*/ 18 h 100"/>
                <a:gd name="T12" fmla="*/ 3 w 60"/>
                <a:gd name="T13" fmla="*/ 8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100"/>
                <a:gd name="T23" fmla="*/ 60 w 60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100">
                  <a:moveTo>
                    <a:pt x="60" y="38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0" y="59"/>
                  </a:lnTo>
                  <a:lnTo>
                    <a:pt x="0" y="100"/>
                  </a:lnTo>
                  <a:lnTo>
                    <a:pt x="27" y="100"/>
                  </a:lnTo>
                  <a:lnTo>
                    <a:pt x="60" y="38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7" name="Freeform 176"/>
            <p:cNvSpPr>
              <a:spLocks/>
            </p:cNvSpPr>
            <p:nvPr/>
          </p:nvSpPr>
          <p:spPr bwMode="auto">
            <a:xfrm>
              <a:off x="1713" y="2467"/>
              <a:ext cx="73" cy="94"/>
            </a:xfrm>
            <a:custGeom>
              <a:avLst/>
              <a:gdLst>
                <a:gd name="T0" fmla="*/ 4 w 82"/>
                <a:gd name="T1" fmla="*/ 0 h 100"/>
                <a:gd name="T2" fmla="*/ 4 w 82"/>
                <a:gd name="T3" fmla="*/ 8 h 100"/>
                <a:gd name="T4" fmla="*/ 4 w 82"/>
                <a:gd name="T5" fmla="*/ 9 h 100"/>
                <a:gd name="T6" fmla="*/ 4 w 82"/>
                <a:gd name="T7" fmla="*/ 18 h 100"/>
                <a:gd name="T8" fmla="*/ 4 w 82"/>
                <a:gd name="T9" fmla="*/ 15 h 100"/>
                <a:gd name="T10" fmla="*/ 4 w 82"/>
                <a:gd name="T11" fmla="*/ 18 h 100"/>
                <a:gd name="T12" fmla="*/ 4 w 82"/>
                <a:gd name="T13" fmla="*/ 18 h 100"/>
                <a:gd name="T14" fmla="*/ 0 w 82"/>
                <a:gd name="T15" fmla="*/ 8 h 100"/>
                <a:gd name="T16" fmla="*/ 4 w 82"/>
                <a:gd name="T17" fmla="*/ 0 h 100"/>
                <a:gd name="T18" fmla="*/ 4 w 82"/>
                <a:gd name="T19" fmla="*/ 0 h 100"/>
                <a:gd name="T20" fmla="*/ 4 w 82"/>
                <a:gd name="T21" fmla="*/ 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100"/>
                <a:gd name="T35" fmla="*/ 82 w 82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100">
                  <a:moveTo>
                    <a:pt x="82" y="0"/>
                  </a:moveTo>
                  <a:lnTo>
                    <a:pt x="82" y="27"/>
                  </a:lnTo>
                  <a:lnTo>
                    <a:pt x="82" y="59"/>
                  </a:lnTo>
                  <a:lnTo>
                    <a:pt x="82" y="100"/>
                  </a:lnTo>
                  <a:lnTo>
                    <a:pt x="42" y="82"/>
                  </a:lnTo>
                  <a:lnTo>
                    <a:pt x="42" y="100"/>
                  </a:lnTo>
                  <a:lnTo>
                    <a:pt x="27" y="100"/>
                  </a:lnTo>
                  <a:lnTo>
                    <a:pt x="0" y="38"/>
                  </a:lnTo>
                  <a:lnTo>
                    <a:pt x="11" y="0"/>
                  </a:lnTo>
                  <a:lnTo>
                    <a:pt x="69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8" name="Freeform 177"/>
            <p:cNvSpPr>
              <a:spLocks/>
            </p:cNvSpPr>
            <p:nvPr/>
          </p:nvSpPr>
          <p:spPr bwMode="auto">
            <a:xfrm>
              <a:off x="1462" y="3052"/>
              <a:ext cx="249" cy="901"/>
            </a:xfrm>
            <a:custGeom>
              <a:avLst/>
              <a:gdLst>
                <a:gd name="T0" fmla="*/ 3 w 286"/>
                <a:gd name="T1" fmla="*/ 16 h 964"/>
                <a:gd name="T2" fmla="*/ 3 w 286"/>
                <a:gd name="T3" fmla="*/ 34 h 964"/>
                <a:gd name="T4" fmla="*/ 3 w 286"/>
                <a:gd name="T5" fmla="*/ 47 h 964"/>
                <a:gd name="T6" fmla="*/ 3 w 286"/>
                <a:gd name="T7" fmla="*/ 56 h 964"/>
                <a:gd name="T8" fmla="*/ 3 w 286"/>
                <a:gd name="T9" fmla="*/ 74 h 964"/>
                <a:gd name="T10" fmla="*/ 3 w 286"/>
                <a:gd name="T11" fmla="*/ 75 h 964"/>
                <a:gd name="T12" fmla="*/ 3 w 286"/>
                <a:gd name="T13" fmla="*/ 87 h 964"/>
                <a:gd name="T14" fmla="*/ 3 w 286"/>
                <a:gd name="T15" fmla="*/ 89 h 964"/>
                <a:gd name="T16" fmla="*/ 3 w 286"/>
                <a:gd name="T17" fmla="*/ 98 h 964"/>
                <a:gd name="T18" fmla="*/ 3 w 286"/>
                <a:gd name="T19" fmla="*/ 105 h 964"/>
                <a:gd name="T20" fmla="*/ 3 w 286"/>
                <a:gd name="T21" fmla="*/ 110 h 964"/>
                <a:gd name="T22" fmla="*/ 3 w 286"/>
                <a:gd name="T23" fmla="*/ 116 h 964"/>
                <a:gd name="T24" fmla="*/ 3 w 286"/>
                <a:gd name="T25" fmla="*/ 116 h 964"/>
                <a:gd name="T26" fmla="*/ 3 w 286"/>
                <a:gd name="T27" fmla="*/ 121 h 964"/>
                <a:gd name="T28" fmla="*/ 3 w 286"/>
                <a:gd name="T29" fmla="*/ 121 h 964"/>
                <a:gd name="T30" fmla="*/ 3 w 286"/>
                <a:gd name="T31" fmla="*/ 127 h 964"/>
                <a:gd name="T32" fmla="*/ 3 w 286"/>
                <a:gd name="T33" fmla="*/ 125 h 964"/>
                <a:gd name="T34" fmla="*/ 3 w 286"/>
                <a:gd name="T35" fmla="*/ 127 h 964"/>
                <a:gd name="T36" fmla="*/ 3 w 286"/>
                <a:gd name="T37" fmla="*/ 132 h 964"/>
                <a:gd name="T38" fmla="*/ 5 w 286"/>
                <a:gd name="T39" fmla="*/ 136 h 964"/>
                <a:gd name="T40" fmla="*/ 5 w 286"/>
                <a:gd name="T41" fmla="*/ 132 h 964"/>
                <a:gd name="T42" fmla="*/ 3 w 286"/>
                <a:gd name="T43" fmla="*/ 128 h 964"/>
                <a:gd name="T44" fmla="*/ 3 w 286"/>
                <a:gd name="T45" fmla="*/ 124 h 964"/>
                <a:gd name="T46" fmla="*/ 3 w 286"/>
                <a:gd name="T47" fmla="*/ 110 h 964"/>
                <a:gd name="T48" fmla="*/ 3 w 286"/>
                <a:gd name="T49" fmla="*/ 104 h 964"/>
                <a:gd name="T50" fmla="*/ 3 w 286"/>
                <a:gd name="T51" fmla="*/ 95 h 964"/>
                <a:gd name="T52" fmla="*/ 3 w 286"/>
                <a:gd name="T53" fmla="*/ 89 h 964"/>
                <a:gd name="T54" fmla="*/ 3 w 286"/>
                <a:gd name="T55" fmla="*/ 74 h 964"/>
                <a:gd name="T56" fmla="*/ 3 w 286"/>
                <a:gd name="T57" fmla="*/ 68 h 964"/>
                <a:gd name="T58" fmla="*/ 3 w 286"/>
                <a:gd name="T59" fmla="*/ 52 h 964"/>
                <a:gd name="T60" fmla="*/ 3 w 286"/>
                <a:gd name="T61" fmla="*/ 34 h 964"/>
                <a:gd name="T62" fmla="*/ 3 w 286"/>
                <a:gd name="T63" fmla="*/ 23 h 964"/>
                <a:gd name="T64" fmla="*/ 3 w 286"/>
                <a:gd name="T65" fmla="*/ 20 h 964"/>
                <a:gd name="T66" fmla="*/ 3 w 286"/>
                <a:gd name="T67" fmla="*/ 7 h 964"/>
                <a:gd name="T68" fmla="*/ 0 w 286"/>
                <a:gd name="T69" fmla="*/ 7 h 9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6"/>
                <a:gd name="T106" fmla="*/ 0 h 964"/>
                <a:gd name="T107" fmla="*/ 286 w 286"/>
                <a:gd name="T108" fmla="*/ 964 h 9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6" h="964">
                  <a:moveTo>
                    <a:pt x="0" y="11"/>
                  </a:moveTo>
                  <a:lnTo>
                    <a:pt x="27" y="111"/>
                  </a:lnTo>
                  <a:lnTo>
                    <a:pt x="27" y="138"/>
                  </a:lnTo>
                  <a:lnTo>
                    <a:pt x="42" y="238"/>
                  </a:lnTo>
                  <a:lnTo>
                    <a:pt x="27" y="311"/>
                  </a:lnTo>
                  <a:lnTo>
                    <a:pt x="42" y="338"/>
                  </a:lnTo>
                  <a:lnTo>
                    <a:pt x="27" y="349"/>
                  </a:lnTo>
                  <a:lnTo>
                    <a:pt x="59" y="397"/>
                  </a:lnTo>
                  <a:lnTo>
                    <a:pt x="59" y="438"/>
                  </a:lnTo>
                  <a:lnTo>
                    <a:pt x="59" y="522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71" y="593"/>
                  </a:lnTo>
                  <a:lnTo>
                    <a:pt x="71" y="622"/>
                  </a:lnTo>
                  <a:lnTo>
                    <a:pt x="86" y="653"/>
                  </a:lnTo>
                  <a:lnTo>
                    <a:pt x="86" y="633"/>
                  </a:lnTo>
                  <a:lnTo>
                    <a:pt x="98" y="653"/>
                  </a:lnTo>
                  <a:lnTo>
                    <a:pt x="115" y="704"/>
                  </a:lnTo>
                  <a:lnTo>
                    <a:pt x="86" y="704"/>
                  </a:lnTo>
                  <a:lnTo>
                    <a:pt x="98" y="752"/>
                  </a:lnTo>
                  <a:lnTo>
                    <a:pt x="98" y="766"/>
                  </a:lnTo>
                  <a:lnTo>
                    <a:pt x="86" y="781"/>
                  </a:lnTo>
                  <a:lnTo>
                    <a:pt x="126" y="781"/>
                  </a:lnTo>
                  <a:lnTo>
                    <a:pt x="126" y="822"/>
                  </a:lnTo>
                  <a:lnTo>
                    <a:pt x="115" y="804"/>
                  </a:lnTo>
                  <a:lnTo>
                    <a:pt x="115" y="822"/>
                  </a:lnTo>
                  <a:lnTo>
                    <a:pt x="126" y="866"/>
                  </a:lnTo>
                  <a:lnTo>
                    <a:pt x="142" y="866"/>
                  </a:lnTo>
                  <a:lnTo>
                    <a:pt x="142" y="877"/>
                  </a:lnTo>
                  <a:lnTo>
                    <a:pt x="157" y="866"/>
                  </a:lnTo>
                  <a:lnTo>
                    <a:pt x="157" y="877"/>
                  </a:lnTo>
                  <a:lnTo>
                    <a:pt x="157" y="904"/>
                  </a:lnTo>
                  <a:lnTo>
                    <a:pt x="169" y="904"/>
                  </a:lnTo>
                  <a:lnTo>
                    <a:pt x="169" y="893"/>
                  </a:lnTo>
                  <a:lnTo>
                    <a:pt x="186" y="904"/>
                  </a:lnTo>
                  <a:lnTo>
                    <a:pt x="169" y="904"/>
                  </a:lnTo>
                  <a:lnTo>
                    <a:pt x="169" y="918"/>
                  </a:lnTo>
                  <a:lnTo>
                    <a:pt x="186" y="937"/>
                  </a:lnTo>
                  <a:lnTo>
                    <a:pt x="186" y="918"/>
                  </a:lnTo>
                  <a:lnTo>
                    <a:pt x="269" y="964"/>
                  </a:lnTo>
                  <a:lnTo>
                    <a:pt x="269" y="937"/>
                  </a:lnTo>
                  <a:lnTo>
                    <a:pt x="286" y="937"/>
                  </a:lnTo>
                  <a:lnTo>
                    <a:pt x="286" y="918"/>
                  </a:lnTo>
                  <a:lnTo>
                    <a:pt x="224" y="918"/>
                  </a:lnTo>
                  <a:lnTo>
                    <a:pt x="198" y="877"/>
                  </a:lnTo>
                  <a:lnTo>
                    <a:pt x="186" y="877"/>
                  </a:lnTo>
                  <a:lnTo>
                    <a:pt x="169" y="866"/>
                  </a:lnTo>
                  <a:lnTo>
                    <a:pt x="169" y="781"/>
                  </a:lnTo>
                  <a:lnTo>
                    <a:pt x="157" y="722"/>
                  </a:lnTo>
                  <a:lnTo>
                    <a:pt x="157" y="737"/>
                  </a:lnTo>
                  <a:lnTo>
                    <a:pt x="142" y="722"/>
                  </a:lnTo>
                  <a:lnTo>
                    <a:pt x="126" y="681"/>
                  </a:lnTo>
                  <a:lnTo>
                    <a:pt x="126" y="653"/>
                  </a:lnTo>
                  <a:lnTo>
                    <a:pt x="115" y="633"/>
                  </a:lnTo>
                  <a:lnTo>
                    <a:pt x="115" y="566"/>
                  </a:lnTo>
                  <a:lnTo>
                    <a:pt x="86" y="522"/>
                  </a:lnTo>
                  <a:lnTo>
                    <a:pt x="98" y="493"/>
                  </a:lnTo>
                  <a:lnTo>
                    <a:pt x="86" y="482"/>
                  </a:lnTo>
                  <a:lnTo>
                    <a:pt x="98" y="438"/>
                  </a:lnTo>
                  <a:lnTo>
                    <a:pt x="71" y="370"/>
                  </a:lnTo>
                  <a:lnTo>
                    <a:pt x="71" y="282"/>
                  </a:lnTo>
                  <a:lnTo>
                    <a:pt x="86" y="238"/>
                  </a:lnTo>
                  <a:lnTo>
                    <a:pt x="71" y="182"/>
                  </a:lnTo>
                  <a:lnTo>
                    <a:pt x="98" y="167"/>
                  </a:lnTo>
                  <a:lnTo>
                    <a:pt x="98" y="138"/>
                  </a:lnTo>
                  <a:lnTo>
                    <a:pt x="86" y="138"/>
                  </a:lnTo>
                  <a:lnTo>
                    <a:pt x="59" y="67"/>
                  </a:lnTo>
                  <a:lnTo>
                    <a:pt x="59" y="38"/>
                  </a:lnTo>
                  <a:lnTo>
                    <a:pt x="2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39" name="Freeform 178"/>
            <p:cNvSpPr>
              <a:spLocks/>
            </p:cNvSpPr>
            <p:nvPr/>
          </p:nvSpPr>
          <p:spPr bwMode="auto">
            <a:xfrm>
              <a:off x="1476" y="2852"/>
              <a:ext cx="261" cy="331"/>
            </a:xfrm>
            <a:custGeom>
              <a:avLst/>
              <a:gdLst>
                <a:gd name="T0" fmla="*/ 0 w 300"/>
                <a:gd name="T1" fmla="*/ 7 h 355"/>
                <a:gd name="T2" fmla="*/ 3 w 300"/>
                <a:gd name="T3" fmla="*/ 9 h 355"/>
                <a:gd name="T4" fmla="*/ 3 w 300"/>
                <a:gd name="T5" fmla="*/ 22 h 355"/>
                <a:gd name="T6" fmla="*/ 3 w 300"/>
                <a:gd name="T7" fmla="*/ 24 h 355"/>
                <a:gd name="T8" fmla="*/ 3 w 300"/>
                <a:gd name="T9" fmla="*/ 28 h 355"/>
                <a:gd name="T10" fmla="*/ 3 w 300"/>
                <a:gd name="T11" fmla="*/ 34 h 355"/>
                <a:gd name="T12" fmla="*/ 3 w 300"/>
                <a:gd name="T13" fmla="*/ 37 h 355"/>
                <a:gd name="T14" fmla="*/ 3 w 300"/>
                <a:gd name="T15" fmla="*/ 47 h 355"/>
                <a:gd name="T16" fmla="*/ 3 w 300"/>
                <a:gd name="T17" fmla="*/ 47 h 355"/>
                <a:gd name="T18" fmla="*/ 3 w 300"/>
                <a:gd name="T19" fmla="*/ 43 h 355"/>
                <a:gd name="T20" fmla="*/ 3 w 300"/>
                <a:gd name="T21" fmla="*/ 45 h 355"/>
                <a:gd name="T22" fmla="*/ 3 w 300"/>
                <a:gd name="T23" fmla="*/ 45 h 355"/>
                <a:gd name="T24" fmla="*/ 3 w 300"/>
                <a:gd name="T25" fmla="*/ 35 h 355"/>
                <a:gd name="T26" fmla="*/ 5 w 300"/>
                <a:gd name="T27" fmla="*/ 34 h 355"/>
                <a:gd name="T28" fmla="*/ 5 w 300"/>
                <a:gd name="T29" fmla="*/ 37 h 355"/>
                <a:gd name="T30" fmla="*/ 5 w 300"/>
                <a:gd name="T31" fmla="*/ 30 h 355"/>
                <a:gd name="T32" fmla="*/ 5 w 300"/>
                <a:gd name="T33" fmla="*/ 26 h 355"/>
                <a:gd name="T34" fmla="*/ 5 w 300"/>
                <a:gd name="T35" fmla="*/ 24 h 355"/>
                <a:gd name="T36" fmla="*/ 3 w 300"/>
                <a:gd name="T37" fmla="*/ 22 h 355"/>
                <a:gd name="T38" fmla="*/ 3 w 300"/>
                <a:gd name="T39" fmla="*/ 21 h 355"/>
                <a:gd name="T40" fmla="*/ 3 w 300"/>
                <a:gd name="T41" fmla="*/ 19 h 355"/>
                <a:gd name="T42" fmla="*/ 3 w 300"/>
                <a:gd name="T43" fmla="*/ 16 h 355"/>
                <a:gd name="T44" fmla="*/ 3 w 300"/>
                <a:gd name="T45" fmla="*/ 9 h 355"/>
                <a:gd name="T46" fmla="*/ 3 w 300"/>
                <a:gd name="T47" fmla="*/ 7 h 355"/>
                <a:gd name="T48" fmla="*/ 3 w 300"/>
                <a:gd name="T49" fmla="*/ 0 h 355"/>
                <a:gd name="T50" fmla="*/ 3 w 300"/>
                <a:gd name="T51" fmla="*/ 0 h 355"/>
                <a:gd name="T52" fmla="*/ 3 w 300"/>
                <a:gd name="T53" fmla="*/ 7 h 355"/>
                <a:gd name="T54" fmla="*/ 0 w 300"/>
                <a:gd name="T55" fmla="*/ 7 h 35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0"/>
                <a:gd name="T85" fmla="*/ 0 h 355"/>
                <a:gd name="T86" fmla="*/ 300 w 300"/>
                <a:gd name="T87" fmla="*/ 355 h 35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0" h="355">
                  <a:moveTo>
                    <a:pt x="0" y="30"/>
                  </a:moveTo>
                  <a:lnTo>
                    <a:pt x="12" y="71"/>
                  </a:lnTo>
                  <a:lnTo>
                    <a:pt x="12" y="171"/>
                  </a:lnTo>
                  <a:lnTo>
                    <a:pt x="27" y="182"/>
                  </a:lnTo>
                  <a:lnTo>
                    <a:pt x="12" y="215"/>
                  </a:lnTo>
                  <a:lnTo>
                    <a:pt x="42" y="255"/>
                  </a:lnTo>
                  <a:lnTo>
                    <a:pt x="42" y="282"/>
                  </a:lnTo>
                  <a:lnTo>
                    <a:pt x="71" y="355"/>
                  </a:lnTo>
                  <a:lnTo>
                    <a:pt x="83" y="355"/>
                  </a:lnTo>
                  <a:lnTo>
                    <a:pt x="111" y="326"/>
                  </a:lnTo>
                  <a:lnTo>
                    <a:pt x="156" y="341"/>
                  </a:lnTo>
                  <a:lnTo>
                    <a:pt x="183" y="341"/>
                  </a:lnTo>
                  <a:lnTo>
                    <a:pt x="200" y="270"/>
                  </a:lnTo>
                  <a:lnTo>
                    <a:pt x="271" y="255"/>
                  </a:lnTo>
                  <a:lnTo>
                    <a:pt x="282" y="282"/>
                  </a:lnTo>
                  <a:lnTo>
                    <a:pt x="300" y="226"/>
                  </a:lnTo>
                  <a:lnTo>
                    <a:pt x="271" y="197"/>
                  </a:lnTo>
                  <a:lnTo>
                    <a:pt x="271" y="182"/>
                  </a:lnTo>
                  <a:lnTo>
                    <a:pt x="231" y="171"/>
                  </a:lnTo>
                  <a:lnTo>
                    <a:pt x="231" y="159"/>
                  </a:lnTo>
                  <a:lnTo>
                    <a:pt x="231" y="142"/>
                  </a:lnTo>
                  <a:lnTo>
                    <a:pt x="211" y="115"/>
                  </a:lnTo>
                  <a:lnTo>
                    <a:pt x="111" y="71"/>
                  </a:lnTo>
                  <a:lnTo>
                    <a:pt x="100" y="42"/>
                  </a:lnTo>
                  <a:lnTo>
                    <a:pt x="100" y="0"/>
                  </a:lnTo>
                  <a:lnTo>
                    <a:pt x="56" y="0"/>
                  </a:lnTo>
                  <a:lnTo>
                    <a:pt x="27" y="4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0" name="Freeform 179"/>
            <p:cNvSpPr>
              <a:spLocks/>
            </p:cNvSpPr>
            <p:nvPr/>
          </p:nvSpPr>
          <p:spPr bwMode="auto">
            <a:xfrm>
              <a:off x="1636" y="3091"/>
              <a:ext cx="174" cy="215"/>
            </a:xfrm>
            <a:custGeom>
              <a:avLst/>
              <a:gdLst>
                <a:gd name="T0" fmla="*/ 3 w 200"/>
                <a:gd name="T1" fmla="*/ 24 h 230"/>
                <a:gd name="T2" fmla="*/ 3 w 200"/>
                <a:gd name="T3" fmla="*/ 28 h 230"/>
                <a:gd name="T4" fmla="*/ 3 w 200"/>
                <a:gd name="T5" fmla="*/ 34 h 230"/>
                <a:gd name="T6" fmla="*/ 3 w 200"/>
                <a:gd name="T7" fmla="*/ 34 h 230"/>
                <a:gd name="T8" fmla="*/ 3 w 200"/>
                <a:gd name="T9" fmla="*/ 30 h 230"/>
                <a:gd name="T10" fmla="*/ 3 w 200"/>
                <a:gd name="T11" fmla="*/ 26 h 230"/>
                <a:gd name="T12" fmla="*/ 3 w 200"/>
                <a:gd name="T13" fmla="*/ 22 h 230"/>
                <a:gd name="T14" fmla="*/ 3 w 200"/>
                <a:gd name="T15" fmla="*/ 20 h 230"/>
                <a:gd name="T16" fmla="*/ 3 w 200"/>
                <a:gd name="T17" fmla="*/ 19 h 230"/>
                <a:gd name="T18" fmla="*/ 0 w 200"/>
                <a:gd name="T19" fmla="*/ 13 h 230"/>
                <a:gd name="T20" fmla="*/ 3 w 200"/>
                <a:gd name="T21" fmla="*/ 7 h 230"/>
                <a:gd name="T22" fmla="*/ 3 w 200"/>
                <a:gd name="T23" fmla="*/ 0 h 230"/>
                <a:gd name="T24" fmla="*/ 3 w 200"/>
                <a:gd name="T25" fmla="*/ 7 h 230"/>
                <a:gd name="T26" fmla="*/ 3 w 200"/>
                <a:gd name="T27" fmla="*/ 10 h 230"/>
                <a:gd name="T28" fmla="*/ 3 w 200"/>
                <a:gd name="T29" fmla="*/ 13 h 230"/>
                <a:gd name="T30" fmla="*/ 3 w 200"/>
                <a:gd name="T31" fmla="*/ 13 h 230"/>
                <a:gd name="T32" fmla="*/ 3 w 200"/>
                <a:gd name="T33" fmla="*/ 19 h 230"/>
                <a:gd name="T34" fmla="*/ 3 w 200"/>
                <a:gd name="T35" fmla="*/ 19 h 230"/>
                <a:gd name="T36" fmla="*/ 3 w 200"/>
                <a:gd name="T37" fmla="*/ 24 h 2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0"/>
                <a:gd name="T58" fmla="*/ 0 h 230"/>
                <a:gd name="T59" fmla="*/ 200 w 200"/>
                <a:gd name="T60" fmla="*/ 230 h 2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0" h="230">
                  <a:moveTo>
                    <a:pt x="200" y="169"/>
                  </a:moveTo>
                  <a:lnTo>
                    <a:pt x="200" y="198"/>
                  </a:lnTo>
                  <a:lnTo>
                    <a:pt x="187" y="230"/>
                  </a:lnTo>
                  <a:lnTo>
                    <a:pt x="171" y="230"/>
                  </a:lnTo>
                  <a:lnTo>
                    <a:pt x="116" y="209"/>
                  </a:lnTo>
                  <a:lnTo>
                    <a:pt x="131" y="186"/>
                  </a:lnTo>
                  <a:lnTo>
                    <a:pt x="131" y="157"/>
                  </a:lnTo>
                  <a:lnTo>
                    <a:pt x="87" y="142"/>
                  </a:lnTo>
                  <a:lnTo>
                    <a:pt x="60" y="127"/>
                  </a:lnTo>
                  <a:lnTo>
                    <a:pt x="0" y="86"/>
                  </a:lnTo>
                  <a:lnTo>
                    <a:pt x="16" y="15"/>
                  </a:lnTo>
                  <a:lnTo>
                    <a:pt x="87" y="0"/>
                  </a:lnTo>
                  <a:lnTo>
                    <a:pt x="100" y="27"/>
                  </a:lnTo>
                  <a:lnTo>
                    <a:pt x="116" y="71"/>
                  </a:lnTo>
                  <a:lnTo>
                    <a:pt x="160" y="86"/>
                  </a:lnTo>
                  <a:lnTo>
                    <a:pt x="171" y="86"/>
                  </a:lnTo>
                  <a:lnTo>
                    <a:pt x="171" y="127"/>
                  </a:lnTo>
                  <a:lnTo>
                    <a:pt x="200" y="127"/>
                  </a:lnTo>
                  <a:lnTo>
                    <a:pt x="200" y="169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1" name="Freeform 180"/>
            <p:cNvSpPr>
              <a:spLocks/>
            </p:cNvSpPr>
            <p:nvPr/>
          </p:nvSpPr>
          <p:spPr bwMode="auto">
            <a:xfrm>
              <a:off x="1524" y="3159"/>
              <a:ext cx="312" cy="753"/>
            </a:xfrm>
            <a:custGeom>
              <a:avLst/>
              <a:gdLst>
                <a:gd name="T0" fmla="*/ 6 w 359"/>
                <a:gd name="T1" fmla="*/ 21 h 807"/>
                <a:gd name="T2" fmla="*/ 6 w 359"/>
                <a:gd name="T3" fmla="*/ 14 h 807"/>
                <a:gd name="T4" fmla="*/ 6 w 359"/>
                <a:gd name="T5" fmla="*/ 18 h 807"/>
                <a:gd name="T6" fmla="*/ 5 w 359"/>
                <a:gd name="T7" fmla="*/ 21 h 807"/>
                <a:gd name="T8" fmla="*/ 4 w 359"/>
                <a:gd name="T9" fmla="*/ 16 h 807"/>
                <a:gd name="T10" fmla="*/ 3 w 359"/>
                <a:gd name="T11" fmla="*/ 9 h 807"/>
                <a:gd name="T12" fmla="*/ 3 w 359"/>
                <a:gd name="T13" fmla="*/ 7 h 807"/>
                <a:gd name="T14" fmla="*/ 3 w 359"/>
                <a:gd name="T15" fmla="*/ 0 h 807"/>
                <a:gd name="T16" fmla="*/ 3 w 359"/>
                <a:gd name="T17" fmla="*/ 7 h 807"/>
                <a:gd name="T18" fmla="*/ 3 w 359"/>
                <a:gd name="T19" fmla="*/ 18 h 807"/>
                <a:gd name="T20" fmla="*/ 0 w 359"/>
                <a:gd name="T21" fmla="*/ 35 h 807"/>
                <a:gd name="T22" fmla="*/ 3 w 359"/>
                <a:gd name="T23" fmla="*/ 50 h 807"/>
                <a:gd name="T24" fmla="*/ 3 w 359"/>
                <a:gd name="T25" fmla="*/ 55 h 807"/>
                <a:gd name="T26" fmla="*/ 3 w 359"/>
                <a:gd name="T27" fmla="*/ 71 h 807"/>
                <a:gd name="T28" fmla="*/ 3 w 359"/>
                <a:gd name="T29" fmla="*/ 76 h 807"/>
                <a:gd name="T30" fmla="*/ 3 w 359"/>
                <a:gd name="T31" fmla="*/ 85 h 807"/>
                <a:gd name="T32" fmla="*/ 3 w 359"/>
                <a:gd name="T33" fmla="*/ 91 h 807"/>
                <a:gd name="T34" fmla="*/ 3 w 359"/>
                <a:gd name="T35" fmla="*/ 103 h 807"/>
                <a:gd name="T36" fmla="*/ 3 w 359"/>
                <a:gd name="T37" fmla="*/ 107 h 807"/>
                <a:gd name="T38" fmla="*/ 4 w 359"/>
                <a:gd name="T39" fmla="*/ 107 h 807"/>
                <a:gd name="T40" fmla="*/ 3 w 359"/>
                <a:gd name="T41" fmla="*/ 103 h 807"/>
                <a:gd name="T42" fmla="*/ 3 w 359"/>
                <a:gd name="T43" fmla="*/ 98 h 807"/>
                <a:gd name="T44" fmla="*/ 3 w 359"/>
                <a:gd name="T45" fmla="*/ 91 h 807"/>
                <a:gd name="T46" fmla="*/ 3 w 359"/>
                <a:gd name="T47" fmla="*/ 91 h 807"/>
                <a:gd name="T48" fmla="*/ 3 w 359"/>
                <a:gd name="T49" fmla="*/ 85 h 807"/>
                <a:gd name="T50" fmla="*/ 3 w 359"/>
                <a:gd name="T51" fmla="*/ 81 h 807"/>
                <a:gd name="T52" fmla="*/ 3 w 359"/>
                <a:gd name="T53" fmla="*/ 76 h 807"/>
                <a:gd name="T54" fmla="*/ 3 w 359"/>
                <a:gd name="T55" fmla="*/ 74 h 807"/>
                <a:gd name="T56" fmla="*/ 4 w 359"/>
                <a:gd name="T57" fmla="*/ 76 h 807"/>
                <a:gd name="T58" fmla="*/ 3 w 359"/>
                <a:gd name="T59" fmla="*/ 73 h 807"/>
                <a:gd name="T60" fmla="*/ 3 w 359"/>
                <a:gd name="T61" fmla="*/ 73 h 807"/>
                <a:gd name="T62" fmla="*/ 3 w 359"/>
                <a:gd name="T63" fmla="*/ 71 h 807"/>
                <a:gd name="T64" fmla="*/ 4 w 359"/>
                <a:gd name="T65" fmla="*/ 63 h 807"/>
                <a:gd name="T66" fmla="*/ 6 w 359"/>
                <a:gd name="T67" fmla="*/ 60 h 807"/>
                <a:gd name="T68" fmla="*/ 6 w 359"/>
                <a:gd name="T69" fmla="*/ 54 h 807"/>
                <a:gd name="T70" fmla="*/ 6 w 359"/>
                <a:gd name="T71" fmla="*/ 50 h 807"/>
                <a:gd name="T72" fmla="*/ 5 w 359"/>
                <a:gd name="T73" fmla="*/ 44 h 8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9"/>
                <a:gd name="T112" fmla="*/ 0 h 807"/>
                <a:gd name="T113" fmla="*/ 359 w 359"/>
                <a:gd name="T114" fmla="*/ 807 h 8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9" h="807">
                  <a:moveTo>
                    <a:pt x="286" y="227"/>
                  </a:moveTo>
                  <a:lnTo>
                    <a:pt x="345" y="159"/>
                  </a:lnTo>
                  <a:lnTo>
                    <a:pt x="359" y="138"/>
                  </a:lnTo>
                  <a:lnTo>
                    <a:pt x="345" y="98"/>
                  </a:lnTo>
                  <a:lnTo>
                    <a:pt x="326" y="98"/>
                  </a:lnTo>
                  <a:lnTo>
                    <a:pt x="326" y="127"/>
                  </a:lnTo>
                  <a:lnTo>
                    <a:pt x="315" y="159"/>
                  </a:lnTo>
                  <a:lnTo>
                    <a:pt x="297" y="159"/>
                  </a:lnTo>
                  <a:lnTo>
                    <a:pt x="242" y="138"/>
                  </a:lnTo>
                  <a:lnTo>
                    <a:pt x="259" y="115"/>
                  </a:lnTo>
                  <a:lnTo>
                    <a:pt x="259" y="86"/>
                  </a:lnTo>
                  <a:lnTo>
                    <a:pt x="215" y="71"/>
                  </a:lnTo>
                  <a:lnTo>
                    <a:pt x="186" y="56"/>
                  </a:lnTo>
                  <a:lnTo>
                    <a:pt x="127" y="15"/>
                  </a:lnTo>
                  <a:lnTo>
                    <a:pt x="98" y="15"/>
                  </a:lnTo>
                  <a:lnTo>
                    <a:pt x="55" y="0"/>
                  </a:lnTo>
                  <a:lnTo>
                    <a:pt x="27" y="27"/>
                  </a:lnTo>
                  <a:lnTo>
                    <a:pt x="27" y="56"/>
                  </a:lnTo>
                  <a:lnTo>
                    <a:pt x="0" y="71"/>
                  </a:lnTo>
                  <a:lnTo>
                    <a:pt x="15" y="127"/>
                  </a:lnTo>
                  <a:lnTo>
                    <a:pt x="0" y="171"/>
                  </a:lnTo>
                  <a:lnTo>
                    <a:pt x="0" y="259"/>
                  </a:lnTo>
                  <a:lnTo>
                    <a:pt x="27" y="326"/>
                  </a:lnTo>
                  <a:lnTo>
                    <a:pt x="15" y="371"/>
                  </a:lnTo>
                  <a:lnTo>
                    <a:pt x="27" y="382"/>
                  </a:lnTo>
                  <a:lnTo>
                    <a:pt x="15" y="411"/>
                  </a:lnTo>
                  <a:lnTo>
                    <a:pt x="42" y="455"/>
                  </a:lnTo>
                  <a:lnTo>
                    <a:pt x="42" y="522"/>
                  </a:lnTo>
                  <a:lnTo>
                    <a:pt x="55" y="542"/>
                  </a:lnTo>
                  <a:lnTo>
                    <a:pt x="55" y="570"/>
                  </a:lnTo>
                  <a:lnTo>
                    <a:pt x="71" y="611"/>
                  </a:lnTo>
                  <a:lnTo>
                    <a:pt x="86" y="626"/>
                  </a:lnTo>
                  <a:lnTo>
                    <a:pt x="86" y="611"/>
                  </a:lnTo>
                  <a:lnTo>
                    <a:pt x="98" y="670"/>
                  </a:lnTo>
                  <a:lnTo>
                    <a:pt x="98" y="753"/>
                  </a:lnTo>
                  <a:lnTo>
                    <a:pt x="115" y="766"/>
                  </a:lnTo>
                  <a:lnTo>
                    <a:pt x="127" y="766"/>
                  </a:lnTo>
                  <a:lnTo>
                    <a:pt x="155" y="807"/>
                  </a:lnTo>
                  <a:lnTo>
                    <a:pt x="215" y="807"/>
                  </a:lnTo>
                  <a:lnTo>
                    <a:pt x="242" y="807"/>
                  </a:lnTo>
                  <a:lnTo>
                    <a:pt x="198" y="782"/>
                  </a:lnTo>
                  <a:lnTo>
                    <a:pt x="198" y="766"/>
                  </a:lnTo>
                  <a:lnTo>
                    <a:pt x="215" y="753"/>
                  </a:lnTo>
                  <a:lnTo>
                    <a:pt x="215" y="726"/>
                  </a:lnTo>
                  <a:lnTo>
                    <a:pt x="242" y="693"/>
                  </a:lnTo>
                  <a:lnTo>
                    <a:pt x="226" y="682"/>
                  </a:lnTo>
                  <a:lnTo>
                    <a:pt x="215" y="682"/>
                  </a:lnTo>
                  <a:lnTo>
                    <a:pt x="186" y="670"/>
                  </a:lnTo>
                  <a:lnTo>
                    <a:pt x="186" y="653"/>
                  </a:lnTo>
                  <a:lnTo>
                    <a:pt x="186" y="626"/>
                  </a:lnTo>
                  <a:lnTo>
                    <a:pt x="215" y="626"/>
                  </a:lnTo>
                  <a:lnTo>
                    <a:pt x="215" y="611"/>
                  </a:lnTo>
                  <a:lnTo>
                    <a:pt x="215" y="582"/>
                  </a:lnTo>
                  <a:lnTo>
                    <a:pt x="226" y="570"/>
                  </a:lnTo>
                  <a:lnTo>
                    <a:pt x="215" y="570"/>
                  </a:lnTo>
                  <a:lnTo>
                    <a:pt x="215" y="555"/>
                  </a:lnTo>
                  <a:lnTo>
                    <a:pt x="226" y="570"/>
                  </a:lnTo>
                  <a:lnTo>
                    <a:pt x="242" y="570"/>
                  </a:lnTo>
                  <a:lnTo>
                    <a:pt x="242" y="555"/>
                  </a:lnTo>
                  <a:lnTo>
                    <a:pt x="226" y="542"/>
                  </a:lnTo>
                  <a:lnTo>
                    <a:pt x="215" y="555"/>
                  </a:lnTo>
                  <a:lnTo>
                    <a:pt x="198" y="542"/>
                  </a:lnTo>
                  <a:lnTo>
                    <a:pt x="186" y="511"/>
                  </a:lnTo>
                  <a:lnTo>
                    <a:pt x="215" y="522"/>
                  </a:lnTo>
                  <a:lnTo>
                    <a:pt x="242" y="511"/>
                  </a:lnTo>
                  <a:lnTo>
                    <a:pt x="242" y="470"/>
                  </a:lnTo>
                  <a:lnTo>
                    <a:pt x="274" y="455"/>
                  </a:lnTo>
                  <a:lnTo>
                    <a:pt x="326" y="442"/>
                  </a:lnTo>
                  <a:lnTo>
                    <a:pt x="345" y="411"/>
                  </a:lnTo>
                  <a:lnTo>
                    <a:pt x="345" y="397"/>
                  </a:lnTo>
                  <a:lnTo>
                    <a:pt x="315" y="382"/>
                  </a:lnTo>
                  <a:lnTo>
                    <a:pt x="326" y="371"/>
                  </a:lnTo>
                  <a:lnTo>
                    <a:pt x="286" y="338"/>
                  </a:lnTo>
                  <a:lnTo>
                    <a:pt x="286" y="326"/>
                  </a:lnTo>
                  <a:lnTo>
                    <a:pt x="286" y="227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2" name="Freeform 181"/>
            <p:cNvSpPr>
              <a:spLocks/>
            </p:cNvSpPr>
            <p:nvPr/>
          </p:nvSpPr>
          <p:spPr bwMode="auto">
            <a:xfrm>
              <a:off x="1636" y="2400"/>
              <a:ext cx="101" cy="170"/>
            </a:xfrm>
            <a:custGeom>
              <a:avLst/>
              <a:gdLst>
                <a:gd name="T0" fmla="*/ 3 w 116"/>
                <a:gd name="T1" fmla="*/ 0 h 182"/>
                <a:gd name="T2" fmla="*/ 3 w 116"/>
                <a:gd name="T3" fmla="*/ 7 h 182"/>
                <a:gd name="T4" fmla="*/ 3 w 116"/>
                <a:gd name="T5" fmla="*/ 7 h 182"/>
                <a:gd name="T6" fmla="*/ 3 w 116"/>
                <a:gd name="T7" fmla="*/ 9 h 182"/>
                <a:gd name="T8" fmla="*/ 3 w 116"/>
                <a:gd name="T9" fmla="*/ 16 h 182"/>
                <a:gd name="T10" fmla="*/ 3 w 116"/>
                <a:gd name="T11" fmla="*/ 23 h 182"/>
                <a:gd name="T12" fmla="*/ 3 w 116"/>
                <a:gd name="T13" fmla="*/ 23 h 182"/>
                <a:gd name="T14" fmla="*/ 3 w 116"/>
                <a:gd name="T15" fmla="*/ 25 h 182"/>
                <a:gd name="T16" fmla="*/ 3 w 116"/>
                <a:gd name="T17" fmla="*/ 25 h 182"/>
                <a:gd name="T18" fmla="*/ 3 w 116"/>
                <a:gd name="T19" fmla="*/ 21 h 182"/>
                <a:gd name="T20" fmla="*/ 3 w 116"/>
                <a:gd name="T21" fmla="*/ 16 h 182"/>
                <a:gd name="T22" fmla="*/ 3 w 116"/>
                <a:gd name="T23" fmla="*/ 12 h 182"/>
                <a:gd name="T24" fmla="*/ 3 w 116"/>
                <a:gd name="T25" fmla="*/ 12 h 182"/>
                <a:gd name="T26" fmla="*/ 0 w 116"/>
                <a:gd name="T27" fmla="*/ 9 h 182"/>
                <a:gd name="T28" fmla="*/ 3 w 116"/>
                <a:gd name="T29" fmla="*/ 7 h 182"/>
                <a:gd name="T30" fmla="*/ 3 w 116"/>
                <a:gd name="T31" fmla="*/ 7 h 182"/>
                <a:gd name="T32" fmla="*/ 3 w 116"/>
                <a:gd name="T33" fmla="*/ 7 h 182"/>
                <a:gd name="T34" fmla="*/ 3 w 116"/>
                <a:gd name="T35" fmla="*/ 7 h 182"/>
                <a:gd name="T36" fmla="*/ 3 w 116"/>
                <a:gd name="T37" fmla="*/ 0 h 1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6"/>
                <a:gd name="T58" fmla="*/ 0 h 182"/>
                <a:gd name="T59" fmla="*/ 116 w 116"/>
                <a:gd name="T60" fmla="*/ 182 h 1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6" h="182">
                  <a:moveTo>
                    <a:pt x="47" y="0"/>
                  </a:moveTo>
                  <a:lnTo>
                    <a:pt x="71" y="15"/>
                  </a:lnTo>
                  <a:lnTo>
                    <a:pt x="71" y="42"/>
                  </a:lnTo>
                  <a:lnTo>
                    <a:pt x="98" y="71"/>
                  </a:lnTo>
                  <a:lnTo>
                    <a:pt x="87" y="109"/>
                  </a:lnTo>
                  <a:lnTo>
                    <a:pt x="116" y="169"/>
                  </a:lnTo>
                  <a:lnTo>
                    <a:pt x="98" y="169"/>
                  </a:lnTo>
                  <a:lnTo>
                    <a:pt x="60" y="182"/>
                  </a:lnTo>
                  <a:lnTo>
                    <a:pt x="47" y="182"/>
                  </a:lnTo>
                  <a:lnTo>
                    <a:pt x="27" y="153"/>
                  </a:lnTo>
                  <a:lnTo>
                    <a:pt x="47" y="109"/>
                  </a:lnTo>
                  <a:lnTo>
                    <a:pt x="27" y="82"/>
                  </a:lnTo>
                  <a:lnTo>
                    <a:pt x="16" y="82"/>
                  </a:lnTo>
                  <a:lnTo>
                    <a:pt x="0" y="71"/>
                  </a:lnTo>
                  <a:lnTo>
                    <a:pt x="16" y="42"/>
                  </a:lnTo>
                  <a:lnTo>
                    <a:pt x="27" y="42"/>
                  </a:lnTo>
                  <a:lnTo>
                    <a:pt x="16" y="27"/>
                  </a:lnTo>
                  <a:lnTo>
                    <a:pt x="16" y="1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3" name="Freeform 182"/>
            <p:cNvSpPr>
              <a:spLocks/>
            </p:cNvSpPr>
            <p:nvPr/>
          </p:nvSpPr>
          <p:spPr bwMode="auto">
            <a:xfrm>
              <a:off x="1863" y="3900"/>
              <a:ext cx="52" cy="45"/>
            </a:xfrm>
            <a:custGeom>
              <a:avLst/>
              <a:gdLst>
                <a:gd name="T0" fmla="*/ 0 w 59"/>
                <a:gd name="T1" fmla="*/ 0 h 46"/>
                <a:gd name="T2" fmla="*/ 4 w 59"/>
                <a:gd name="T3" fmla="*/ 23 h 46"/>
                <a:gd name="T4" fmla="*/ 4 w 59"/>
                <a:gd name="T5" fmla="*/ 0 h 46"/>
                <a:gd name="T6" fmla="*/ 0 w 59"/>
                <a:gd name="T7" fmla="*/ 0 h 46"/>
                <a:gd name="T8" fmla="*/ 4 w 59"/>
                <a:gd name="T9" fmla="*/ 0 h 46"/>
                <a:gd name="T10" fmla="*/ 4 w 59"/>
                <a:gd name="T11" fmla="*/ 0 h 46"/>
                <a:gd name="T12" fmla="*/ 4 w 59"/>
                <a:gd name="T13" fmla="*/ 0 h 46"/>
                <a:gd name="T14" fmla="*/ 4 w 59"/>
                <a:gd name="T15" fmla="*/ 23 h 46"/>
                <a:gd name="T16" fmla="*/ 0 w 59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46"/>
                <a:gd name="T29" fmla="*/ 59 w 59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46">
                  <a:moveTo>
                    <a:pt x="0" y="0"/>
                  </a:moveTo>
                  <a:lnTo>
                    <a:pt x="11" y="4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38" y="0"/>
                  </a:lnTo>
                  <a:lnTo>
                    <a:pt x="59" y="0"/>
                  </a:lnTo>
                  <a:lnTo>
                    <a:pt x="27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4" name="Freeform 183"/>
            <p:cNvSpPr>
              <a:spLocks/>
            </p:cNvSpPr>
            <p:nvPr/>
          </p:nvSpPr>
          <p:spPr bwMode="auto">
            <a:xfrm>
              <a:off x="1188" y="2030"/>
              <a:ext cx="211" cy="76"/>
            </a:xfrm>
            <a:custGeom>
              <a:avLst/>
              <a:gdLst>
                <a:gd name="T0" fmla="*/ 0 w 242"/>
                <a:gd name="T1" fmla="*/ 5 h 83"/>
                <a:gd name="T2" fmla="*/ 3 w 242"/>
                <a:gd name="T3" fmla="*/ 5 h 83"/>
                <a:gd name="T4" fmla="*/ 3 w 242"/>
                <a:gd name="T5" fmla="*/ 0 h 83"/>
                <a:gd name="T6" fmla="*/ 3 w 242"/>
                <a:gd name="T7" fmla="*/ 5 h 83"/>
                <a:gd name="T8" fmla="*/ 3 w 242"/>
                <a:gd name="T9" fmla="*/ 5 h 83"/>
                <a:gd name="T10" fmla="*/ 3 w 242"/>
                <a:gd name="T11" fmla="*/ 5 h 83"/>
                <a:gd name="T12" fmla="*/ 3 w 242"/>
                <a:gd name="T13" fmla="*/ 5 h 83"/>
                <a:gd name="T14" fmla="*/ 4 w 242"/>
                <a:gd name="T15" fmla="*/ 5 h 83"/>
                <a:gd name="T16" fmla="*/ 4 w 242"/>
                <a:gd name="T17" fmla="*/ 6 h 83"/>
                <a:gd name="T18" fmla="*/ 3 w 242"/>
                <a:gd name="T19" fmla="*/ 6 h 83"/>
                <a:gd name="T20" fmla="*/ 3 w 242"/>
                <a:gd name="T21" fmla="*/ 5 h 83"/>
                <a:gd name="T22" fmla="*/ 3 w 242"/>
                <a:gd name="T23" fmla="*/ 5 h 83"/>
                <a:gd name="T24" fmla="*/ 3 w 242"/>
                <a:gd name="T25" fmla="*/ 5 h 83"/>
                <a:gd name="T26" fmla="*/ 3 w 242"/>
                <a:gd name="T27" fmla="*/ 5 h 83"/>
                <a:gd name="T28" fmla="*/ 3 w 242"/>
                <a:gd name="T29" fmla="*/ 5 h 83"/>
                <a:gd name="T30" fmla="*/ 3 w 242"/>
                <a:gd name="T31" fmla="*/ 5 h 83"/>
                <a:gd name="T32" fmla="*/ 3 w 242"/>
                <a:gd name="T33" fmla="*/ 5 h 83"/>
                <a:gd name="T34" fmla="*/ 0 w 242"/>
                <a:gd name="T35" fmla="*/ 5 h 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2"/>
                <a:gd name="T55" fmla="*/ 0 h 83"/>
                <a:gd name="T56" fmla="*/ 242 w 242"/>
                <a:gd name="T57" fmla="*/ 83 h 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2" h="83">
                  <a:moveTo>
                    <a:pt x="0" y="39"/>
                  </a:moveTo>
                  <a:lnTo>
                    <a:pt x="31" y="12"/>
                  </a:lnTo>
                  <a:lnTo>
                    <a:pt x="82" y="0"/>
                  </a:lnTo>
                  <a:lnTo>
                    <a:pt x="157" y="23"/>
                  </a:lnTo>
                  <a:lnTo>
                    <a:pt x="186" y="50"/>
                  </a:lnTo>
                  <a:lnTo>
                    <a:pt x="213" y="50"/>
                  </a:lnTo>
                  <a:lnTo>
                    <a:pt x="213" y="69"/>
                  </a:lnTo>
                  <a:lnTo>
                    <a:pt x="228" y="69"/>
                  </a:lnTo>
                  <a:lnTo>
                    <a:pt x="242" y="83"/>
                  </a:lnTo>
                  <a:lnTo>
                    <a:pt x="157" y="83"/>
                  </a:lnTo>
                  <a:lnTo>
                    <a:pt x="169" y="69"/>
                  </a:lnTo>
                  <a:lnTo>
                    <a:pt x="157" y="69"/>
                  </a:lnTo>
                  <a:lnTo>
                    <a:pt x="142" y="39"/>
                  </a:lnTo>
                  <a:lnTo>
                    <a:pt x="71" y="23"/>
                  </a:lnTo>
                  <a:lnTo>
                    <a:pt x="82" y="12"/>
                  </a:lnTo>
                  <a:lnTo>
                    <a:pt x="57" y="12"/>
                  </a:lnTo>
                  <a:lnTo>
                    <a:pt x="11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5" name="Freeform 184"/>
            <p:cNvSpPr>
              <a:spLocks/>
            </p:cNvSpPr>
            <p:nvPr/>
          </p:nvSpPr>
          <p:spPr bwMode="auto">
            <a:xfrm>
              <a:off x="1775" y="1363"/>
              <a:ext cx="53" cy="43"/>
            </a:xfrm>
            <a:custGeom>
              <a:avLst/>
              <a:gdLst>
                <a:gd name="T0" fmla="*/ 0 w 59"/>
                <a:gd name="T1" fmla="*/ 0 h 46"/>
                <a:gd name="T2" fmla="*/ 4 w 59"/>
                <a:gd name="T3" fmla="*/ 0 h 46"/>
                <a:gd name="T4" fmla="*/ 4 w 59"/>
                <a:gd name="T5" fmla="*/ 7 h 46"/>
                <a:gd name="T6" fmla="*/ 4 w 59"/>
                <a:gd name="T7" fmla="*/ 7 h 46"/>
                <a:gd name="T8" fmla="*/ 0 w 5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6"/>
                <a:gd name="T17" fmla="*/ 59 w 5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6">
                  <a:moveTo>
                    <a:pt x="0" y="0"/>
                  </a:moveTo>
                  <a:lnTo>
                    <a:pt x="27" y="0"/>
                  </a:lnTo>
                  <a:lnTo>
                    <a:pt x="59" y="46"/>
                  </a:lnTo>
                  <a:lnTo>
                    <a:pt x="27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6" name="Freeform 185"/>
            <p:cNvSpPr>
              <a:spLocks/>
            </p:cNvSpPr>
            <p:nvPr/>
          </p:nvSpPr>
          <p:spPr bwMode="auto">
            <a:xfrm>
              <a:off x="1852" y="1325"/>
              <a:ext cx="120" cy="118"/>
            </a:xfrm>
            <a:custGeom>
              <a:avLst/>
              <a:gdLst>
                <a:gd name="T0" fmla="*/ 0 w 138"/>
                <a:gd name="T1" fmla="*/ 10 h 127"/>
                <a:gd name="T2" fmla="*/ 3 w 138"/>
                <a:gd name="T3" fmla="*/ 8 h 127"/>
                <a:gd name="T4" fmla="*/ 3 w 138"/>
                <a:gd name="T5" fmla="*/ 0 h 127"/>
                <a:gd name="T6" fmla="*/ 3 w 138"/>
                <a:gd name="T7" fmla="*/ 0 h 127"/>
                <a:gd name="T8" fmla="*/ 3 w 138"/>
                <a:gd name="T9" fmla="*/ 7 h 127"/>
                <a:gd name="T10" fmla="*/ 3 w 138"/>
                <a:gd name="T11" fmla="*/ 7 h 127"/>
                <a:gd name="T12" fmla="*/ 3 w 138"/>
                <a:gd name="T13" fmla="*/ 7 h 127"/>
                <a:gd name="T14" fmla="*/ 3 w 138"/>
                <a:gd name="T15" fmla="*/ 7 h 127"/>
                <a:gd name="T16" fmla="*/ 3 w 138"/>
                <a:gd name="T17" fmla="*/ 7 h 127"/>
                <a:gd name="T18" fmla="*/ 3 w 138"/>
                <a:gd name="T19" fmla="*/ 8 h 127"/>
                <a:gd name="T20" fmla="*/ 3 w 138"/>
                <a:gd name="T21" fmla="*/ 8 h 127"/>
                <a:gd name="T22" fmla="*/ 3 w 138"/>
                <a:gd name="T23" fmla="*/ 13 h 127"/>
                <a:gd name="T24" fmla="*/ 3 w 138"/>
                <a:gd name="T25" fmla="*/ 10 h 127"/>
                <a:gd name="T26" fmla="*/ 3 w 138"/>
                <a:gd name="T27" fmla="*/ 13 h 127"/>
                <a:gd name="T28" fmla="*/ 3 w 138"/>
                <a:gd name="T29" fmla="*/ 13 h 127"/>
                <a:gd name="T30" fmla="*/ 3 w 138"/>
                <a:gd name="T31" fmla="*/ 16 h 127"/>
                <a:gd name="T32" fmla="*/ 3 w 138"/>
                <a:gd name="T33" fmla="*/ 16 h 127"/>
                <a:gd name="T34" fmla="*/ 3 w 138"/>
                <a:gd name="T35" fmla="*/ 14 h 127"/>
                <a:gd name="T36" fmla="*/ 3 w 138"/>
                <a:gd name="T37" fmla="*/ 14 h 127"/>
                <a:gd name="T38" fmla="*/ 3 w 138"/>
                <a:gd name="T39" fmla="*/ 13 h 127"/>
                <a:gd name="T40" fmla="*/ 3 w 138"/>
                <a:gd name="T41" fmla="*/ 13 h 127"/>
                <a:gd name="T42" fmla="*/ 3 w 138"/>
                <a:gd name="T43" fmla="*/ 14 h 127"/>
                <a:gd name="T44" fmla="*/ 3 w 138"/>
                <a:gd name="T45" fmla="*/ 14 h 127"/>
                <a:gd name="T46" fmla="*/ 3 w 138"/>
                <a:gd name="T47" fmla="*/ 13 h 127"/>
                <a:gd name="T48" fmla="*/ 0 w 138"/>
                <a:gd name="T49" fmla="*/ 13 h 127"/>
                <a:gd name="T50" fmla="*/ 0 w 138"/>
                <a:gd name="T51" fmla="*/ 10 h 1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7"/>
                <a:gd name="T80" fmla="*/ 138 w 138"/>
                <a:gd name="T81" fmla="*/ 127 h 1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7">
                  <a:moveTo>
                    <a:pt x="0" y="83"/>
                  </a:moveTo>
                  <a:lnTo>
                    <a:pt x="23" y="72"/>
                  </a:lnTo>
                  <a:lnTo>
                    <a:pt x="98" y="0"/>
                  </a:lnTo>
                  <a:lnTo>
                    <a:pt x="110" y="0"/>
                  </a:lnTo>
                  <a:lnTo>
                    <a:pt x="71" y="39"/>
                  </a:lnTo>
                  <a:lnTo>
                    <a:pt x="98" y="27"/>
                  </a:lnTo>
                  <a:lnTo>
                    <a:pt x="98" y="39"/>
                  </a:lnTo>
                  <a:lnTo>
                    <a:pt x="98" y="50"/>
                  </a:lnTo>
                  <a:lnTo>
                    <a:pt x="138" y="50"/>
                  </a:lnTo>
                  <a:lnTo>
                    <a:pt x="125" y="72"/>
                  </a:lnTo>
                  <a:lnTo>
                    <a:pt x="138" y="72"/>
                  </a:lnTo>
                  <a:lnTo>
                    <a:pt x="110" y="98"/>
                  </a:lnTo>
                  <a:lnTo>
                    <a:pt x="138" y="83"/>
                  </a:lnTo>
                  <a:lnTo>
                    <a:pt x="125" y="98"/>
                  </a:lnTo>
                  <a:lnTo>
                    <a:pt x="138" y="98"/>
                  </a:lnTo>
                  <a:lnTo>
                    <a:pt x="125" y="127"/>
                  </a:lnTo>
                  <a:lnTo>
                    <a:pt x="110" y="127"/>
                  </a:lnTo>
                  <a:lnTo>
                    <a:pt x="110" y="110"/>
                  </a:lnTo>
                  <a:lnTo>
                    <a:pt x="98" y="110"/>
                  </a:lnTo>
                  <a:lnTo>
                    <a:pt x="110" y="98"/>
                  </a:lnTo>
                  <a:lnTo>
                    <a:pt x="98" y="98"/>
                  </a:lnTo>
                  <a:lnTo>
                    <a:pt x="83" y="110"/>
                  </a:lnTo>
                  <a:lnTo>
                    <a:pt x="71" y="110"/>
                  </a:lnTo>
                  <a:lnTo>
                    <a:pt x="83" y="98"/>
                  </a:lnTo>
                  <a:lnTo>
                    <a:pt x="0" y="9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7" name="Freeform 186"/>
            <p:cNvSpPr>
              <a:spLocks/>
            </p:cNvSpPr>
            <p:nvPr/>
          </p:nvSpPr>
          <p:spPr bwMode="auto">
            <a:xfrm>
              <a:off x="1563" y="978"/>
              <a:ext cx="124" cy="67"/>
            </a:xfrm>
            <a:custGeom>
              <a:avLst/>
              <a:gdLst>
                <a:gd name="T0" fmla="*/ 0 w 142"/>
                <a:gd name="T1" fmla="*/ 9 h 71"/>
                <a:gd name="T2" fmla="*/ 3 w 142"/>
                <a:gd name="T3" fmla="*/ 9 h 71"/>
                <a:gd name="T4" fmla="*/ 3 w 142"/>
                <a:gd name="T5" fmla="*/ 8 h 71"/>
                <a:gd name="T6" fmla="*/ 3 w 142"/>
                <a:gd name="T7" fmla="*/ 0 h 71"/>
                <a:gd name="T8" fmla="*/ 3 w 142"/>
                <a:gd name="T9" fmla="*/ 8 h 71"/>
                <a:gd name="T10" fmla="*/ 3 w 142"/>
                <a:gd name="T11" fmla="*/ 9 h 71"/>
                <a:gd name="T12" fmla="*/ 3 w 142"/>
                <a:gd name="T13" fmla="*/ 14 h 71"/>
                <a:gd name="T14" fmla="*/ 3 w 142"/>
                <a:gd name="T15" fmla="*/ 9 h 71"/>
                <a:gd name="T16" fmla="*/ 3 w 142"/>
                <a:gd name="T17" fmla="*/ 9 h 71"/>
                <a:gd name="T18" fmla="*/ 3 w 142"/>
                <a:gd name="T19" fmla="*/ 14 h 71"/>
                <a:gd name="T20" fmla="*/ 3 w 142"/>
                <a:gd name="T21" fmla="*/ 9 h 71"/>
                <a:gd name="T22" fmla="*/ 0 w 142"/>
                <a:gd name="T23" fmla="*/ 9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2"/>
                <a:gd name="T37" fmla="*/ 0 h 71"/>
                <a:gd name="T38" fmla="*/ 142 w 142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2" h="71">
                  <a:moveTo>
                    <a:pt x="0" y="54"/>
                  </a:moveTo>
                  <a:lnTo>
                    <a:pt x="27" y="54"/>
                  </a:lnTo>
                  <a:lnTo>
                    <a:pt x="54" y="27"/>
                  </a:lnTo>
                  <a:lnTo>
                    <a:pt x="83" y="0"/>
                  </a:lnTo>
                  <a:lnTo>
                    <a:pt x="83" y="15"/>
                  </a:lnTo>
                  <a:lnTo>
                    <a:pt x="142" y="54"/>
                  </a:lnTo>
                  <a:lnTo>
                    <a:pt x="109" y="71"/>
                  </a:lnTo>
                  <a:lnTo>
                    <a:pt x="83" y="54"/>
                  </a:lnTo>
                  <a:lnTo>
                    <a:pt x="71" y="54"/>
                  </a:lnTo>
                  <a:lnTo>
                    <a:pt x="27" y="71"/>
                  </a:lnTo>
                  <a:lnTo>
                    <a:pt x="27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8" name="Freeform 187"/>
            <p:cNvSpPr>
              <a:spLocks/>
            </p:cNvSpPr>
            <p:nvPr/>
          </p:nvSpPr>
          <p:spPr bwMode="auto">
            <a:xfrm>
              <a:off x="1786" y="937"/>
              <a:ext cx="40" cy="43"/>
            </a:xfrm>
            <a:custGeom>
              <a:avLst/>
              <a:gdLst>
                <a:gd name="T0" fmla="*/ 0 w 46"/>
                <a:gd name="T1" fmla="*/ 7 h 46"/>
                <a:gd name="T2" fmla="*/ 3 w 46"/>
                <a:gd name="T3" fmla="*/ 0 h 46"/>
                <a:gd name="T4" fmla="*/ 3 w 46"/>
                <a:gd name="T5" fmla="*/ 0 h 46"/>
                <a:gd name="T6" fmla="*/ 3 w 46"/>
                <a:gd name="T7" fmla="*/ 7 h 46"/>
                <a:gd name="T8" fmla="*/ 0 w 46"/>
                <a:gd name="T9" fmla="*/ 7 h 46"/>
                <a:gd name="T10" fmla="*/ 0 w 46"/>
                <a:gd name="T11" fmla="*/ 7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46"/>
                <a:gd name="T20" fmla="*/ 46 w 46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46">
                  <a:moveTo>
                    <a:pt x="0" y="17"/>
                  </a:moveTo>
                  <a:lnTo>
                    <a:pt x="27" y="0"/>
                  </a:lnTo>
                  <a:lnTo>
                    <a:pt x="46" y="0"/>
                  </a:lnTo>
                  <a:lnTo>
                    <a:pt x="16" y="46"/>
                  </a:lnTo>
                  <a:lnTo>
                    <a:pt x="0" y="4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49" name="Freeform 188"/>
            <p:cNvSpPr>
              <a:spLocks/>
            </p:cNvSpPr>
            <p:nvPr/>
          </p:nvSpPr>
          <p:spPr bwMode="auto">
            <a:xfrm>
              <a:off x="1662" y="817"/>
              <a:ext cx="350" cy="252"/>
            </a:xfrm>
            <a:custGeom>
              <a:avLst/>
              <a:gdLst>
                <a:gd name="T0" fmla="*/ 0 w 403"/>
                <a:gd name="T1" fmla="*/ 7 h 271"/>
                <a:gd name="T2" fmla="*/ 3 w 403"/>
                <a:gd name="T3" fmla="*/ 7 h 271"/>
                <a:gd name="T4" fmla="*/ 3 w 403"/>
                <a:gd name="T5" fmla="*/ 0 h 271"/>
                <a:gd name="T6" fmla="*/ 3 w 403"/>
                <a:gd name="T7" fmla="*/ 0 h 271"/>
                <a:gd name="T8" fmla="*/ 3 w 403"/>
                <a:gd name="T9" fmla="*/ 0 h 271"/>
                <a:gd name="T10" fmla="*/ 3 w 403"/>
                <a:gd name="T11" fmla="*/ 7 h 271"/>
                <a:gd name="T12" fmla="*/ 3 w 403"/>
                <a:gd name="T13" fmla="*/ 7 h 271"/>
                <a:gd name="T14" fmla="*/ 3 w 403"/>
                <a:gd name="T15" fmla="*/ 7 h 271"/>
                <a:gd name="T16" fmla="*/ 5 w 403"/>
                <a:gd name="T17" fmla="*/ 7 h 271"/>
                <a:gd name="T18" fmla="*/ 4 w 403"/>
                <a:gd name="T19" fmla="*/ 7 h 271"/>
                <a:gd name="T20" fmla="*/ 5 w 403"/>
                <a:gd name="T21" fmla="*/ 7 h 271"/>
                <a:gd name="T22" fmla="*/ 6 w 403"/>
                <a:gd name="T23" fmla="*/ 11 h 271"/>
                <a:gd name="T24" fmla="*/ 6 w 403"/>
                <a:gd name="T25" fmla="*/ 13 h 271"/>
                <a:gd name="T26" fmla="*/ 6 w 403"/>
                <a:gd name="T27" fmla="*/ 15 h 271"/>
                <a:gd name="T28" fmla="*/ 5 w 403"/>
                <a:gd name="T29" fmla="*/ 15 h 271"/>
                <a:gd name="T30" fmla="*/ 6 w 403"/>
                <a:gd name="T31" fmla="*/ 16 h 271"/>
                <a:gd name="T32" fmla="*/ 6 w 403"/>
                <a:gd name="T33" fmla="*/ 16 h 271"/>
                <a:gd name="T34" fmla="*/ 7 w 403"/>
                <a:gd name="T35" fmla="*/ 19 h 271"/>
                <a:gd name="T36" fmla="*/ 6 w 403"/>
                <a:gd name="T37" fmla="*/ 24 h 271"/>
                <a:gd name="T38" fmla="*/ 6 w 403"/>
                <a:gd name="T39" fmla="*/ 24 h 271"/>
                <a:gd name="T40" fmla="*/ 6 w 403"/>
                <a:gd name="T41" fmla="*/ 23 h 271"/>
                <a:gd name="T42" fmla="*/ 5 w 403"/>
                <a:gd name="T43" fmla="*/ 20 h 271"/>
                <a:gd name="T44" fmla="*/ 5 w 403"/>
                <a:gd name="T45" fmla="*/ 23 h 271"/>
                <a:gd name="T46" fmla="*/ 5 w 403"/>
                <a:gd name="T47" fmla="*/ 26 h 271"/>
                <a:gd name="T48" fmla="*/ 5 w 403"/>
                <a:gd name="T49" fmla="*/ 27 h 271"/>
                <a:gd name="T50" fmla="*/ 5 w 403"/>
                <a:gd name="T51" fmla="*/ 29 h 271"/>
                <a:gd name="T52" fmla="*/ 5 w 403"/>
                <a:gd name="T53" fmla="*/ 31 h 271"/>
                <a:gd name="T54" fmla="*/ 4 w 403"/>
                <a:gd name="T55" fmla="*/ 31 h 271"/>
                <a:gd name="T56" fmla="*/ 3 w 403"/>
                <a:gd name="T57" fmla="*/ 27 h 271"/>
                <a:gd name="T58" fmla="*/ 3 w 403"/>
                <a:gd name="T59" fmla="*/ 29 h 271"/>
                <a:gd name="T60" fmla="*/ 4 w 403"/>
                <a:gd name="T61" fmla="*/ 33 h 271"/>
                <a:gd name="T62" fmla="*/ 3 w 403"/>
                <a:gd name="T63" fmla="*/ 33 h 271"/>
                <a:gd name="T64" fmla="*/ 3 w 403"/>
                <a:gd name="T65" fmla="*/ 31 h 271"/>
                <a:gd name="T66" fmla="*/ 3 w 403"/>
                <a:gd name="T67" fmla="*/ 27 h 271"/>
                <a:gd name="T68" fmla="*/ 3 w 403"/>
                <a:gd name="T69" fmla="*/ 27 h 271"/>
                <a:gd name="T70" fmla="*/ 3 w 403"/>
                <a:gd name="T71" fmla="*/ 26 h 271"/>
                <a:gd name="T72" fmla="*/ 3 w 403"/>
                <a:gd name="T73" fmla="*/ 26 h 271"/>
                <a:gd name="T74" fmla="*/ 3 w 403"/>
                <a:gd name="T75" fmla="*/ 23 h 271"/>
                <a:gd name="T76" fmla="*/ 3 w 403"/>
                <a:gd name="T77" fmla="*/ 24 h 271"/>
                <a:gd name="T78" fmla="*/ 3 w 403"/>
                <a:gd name="T79" fmla="*/ 23 h 271"/>
                <a:gd name="T80" fmla="*/ 3 w 403"/>
                <a:gd name="T81" fmla="*/ 20 h 271"/>
                <a:gd name="T82" fmla="*/ 3 w 403"/>
                <a:gd name="T83" fmla="*/ 19 h 271"/>
                <a:gd name="T84" fmla="*/ 3 w 403"/>
                <a:gd name="T85" fmla="*/ 16 h 271"/>
                <a:gd name="T86" fmla="*/ 3 w 403"/>
                <a:gd name="T87" fmla="*/ 15 h 271"/>
                <a:gd name="T88" fmla="*/ 3 w 403"/>
                <a:gd name="T89" fmla="*/ 15 h 271"/>
                <a:gd name="T90" fmla="*/ 3 w 403"/>
                <a:gd name="T91" fmla="*/ 15 h 271"/>
                <a:gd name="T92" fmla="*/ 3 w 403"/>
                <a:gd name="T93" fmla="*/ 13 h 271"/>
                <a:gd name="T94" fmla="*/ 3 w 403"/>
                <a:gd name="T95" fmla="*/ 11 h 271"/>
                <a:gd name="T96" fmla="*/ 3 w 403"/>
                <a:gd name="T97" fmla="*/ 13 h 271"/>
                <a:gd name="T98" fmla="*/ 3 w 403"/>
                <a:gd name="T99" fmla="*/ 11 h 271"/>
                <a:gd name="T100" fmla="*/ 3 w 403"/>
                <a:gd name="T101" fmla="*/ 11 h 271"/>
                <a:gd name="T102" fmla="*/ 3 w 403"/>
                <a:gd name="T103" fmla="*/ 9 h 271"/>
                <a:gd name="T104" fmla="*/ 0 w 403"/>
                <a:gd name="T105" fmla="*/ 7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3"/>
                <a:gd name="T160" fmla="*/ 0 h 271"/>
                <a:gd name="T161" fmla="*/ 403 w 403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3" h="271">
                  <a:moveTo>
                    <a:pt x="0" y="42"/>
                  </a:moveTo>
                  <a:lnTo>
                    <a:pt x="42" y="15"/>
                  </a:lnTo>
                  <a:lnTo>
                    <a:pt x="104" y="0"/>
                  </a:lnTo>
                  <a:lnTo>
                    <a:pt x="142" y="0"/>
                  </a:lnTo>
                  <a:lnTo>
                    <a:pt x="160" y="0"/>
                  </a:lnTo>
                  <a:lnTo>
                    <a:pt x="190" y="15"/>
                  </a:lnTo>
                  <a:lnTo>
                    <a:pt x="160" y="42"/>
                  </a:lnTo>
                  <a:lnTo>
                    <a:pt x="231" y="27"/>
                  </a:lnTo>
                  <a:lnTo>
                    <a:pt x="290" y="27"/>
                  </a:lnTo>
                  <a:lnTo>
                    <a:pt x="271" y="42"/>
                  </a:lnTo>
                  <a:lnTo>
                    <a:pt x="319" y="60"/>
                  </a:lnTo>
                  <a:lnTo>
                    <a:pt x="359" y="86"/>
                  </a:lnTo>
                  <a:lnTo>
                    <a:pt x="359" y="98"/>
                  </a:lnTo>
                  <a:lnTo>
                    <a:pt x="330" y="115"/>
                  </a:lnTo>
                  <a:lnTo>
                    <a:pt x="319" y="115"/>
                  </a:lnTo>
                  <a:lnTo>
                    <a:pt x="330" y="127"/>
                  </a:lnTo>
                  <a:lnTo>
                    <a:pt x="359" y="127"/>
                  </a:lnTo>
                  <a:lnTo>
                    <a:pt x="403" y="157"/>
                  </a:lnTo>
                  <a:lnTo>
                    <a:pt x="346" y="198"/>
                  </a:lnTo>
                  <a:lnTo>
                    <a:pt x="330" y="198"/>
                  </a:lnTo>
                  <a:lnTo>
                    <a:pt x="330" y="186"/>
                  </a:lnTo>
                  <a:lnTo>
                    <a:pt x="304" y="171"/>
                  </a:lnTo>
                  <a:lnTo>
                    <a:pt x="290" y="186"/>
                  </a:lnTo>
                  <a:lnTo>
                    <a:pt x="319" y="213"/>
                  </a:lnTo>
                  <a:lnTo>
                    <a:pt x="304" y="227"/>
                  </a:lnTo>
                  <a:lnTo>
                    <a:pt x="319" y="242"/>
                  </a:lnTo>
                  <a:lnTo>
                    <a:pt x="304" y="257"/>
                  </a:lnTo>
                  <a:lnTo>
                    <a:pt x="271" y="257"/>
                  </a:lnTo>
                  <a:lnTo>
                    <a:pt x="231" y="227"/>
                  </a:lnTo>
                  <a:lnTo>
                    <a:pt x="231" y="242"/>
                  </a:lnTo>
                  <a:lnTo>
                    <a:pt x="259" y="271"/>
                  </a:lnTo>
                  <a:lnTo>
                    <a:pt x="219" y="271"/>
                  </a:lnTo>
                  <a:lnTo>
                    <a:pt x="171" y="257"/>
                  </a:lnTo>
                  <a:lnTo>
                    <a:pt x="171" y="227"/>
                  </a:lnTo>
                  <a:lnTo>
                    <a:pt x="160" y="227"/>
                  </a:lnTo>
                  <a:lnTo>
                    <a:pt x="119" y="213"/>
                  </a:lnTo>
                  <a:lnTo>
                    <a:pt x="71" y="213"/>
                  </a:lnTo>
                  <a:lnTo>
                    <a:pt x="104" y="186"/>
                  </a:lnTo>
                  <a:lnTo>
                    <a:pt x="142" y="198"/>
                  </a:lnTo>
                  <a:lnTo>
                    <a:pt x="171" y="186"/>
                  </a:lnTo>
                  <a:lnTo>
                    <a:pt x="160" y="171"/>
                  </a:lnTo>
                  <a:lnTo>
                    <a:pt x="231" y="157"/>
                  </a:lnTo>
                  <a:lnTo>
                    <a:pt x="231" y="127"/>
                  </a:lnTo>
                  <a:lnTo>
                    <a:pt x="219" y="115"/>
                  </a:lnTo>
                  <a:lnTo>
                    <a:pt x="204" y="115"/>
                  </a:lnTo>
                  <a:lnTo>
                    <a:pt x="171" y="115"/>
                  </a:lnTo>
                  <a:lnTo>
                    <a:pt x="204" y="98"/>
                  </a:lnTo>
                  <a:lnTo>
                    <a:pt x="171" y="86"/>
                  </a:lnTo>
                  <a:lnTo>
                    <a:pt x="131" y="98"/>
                  </a:lnTo>
                  <a:lnTo>
                    <a:pt x="119" y="86"/>
                  </a:lnTo>
                  <a:lnTo>
                    <a:pt x="42" y="86"/>
                  </a:lnTo>
                  <a:lnTo>
                    <a:pt x="19" y="7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0" name="Freeform 189"/>
            <p:cNvSpPr>
              <a:spLocks/>
            </p:cNvSpPr>
            <p:nvPr/>
          </p:nvSpPr>
          <p:spPr bwMode="auto">
            <a:xfrm>
              <a:off x="1828" y="817"/>
              <a:ext cx="57" cy="43"/>
            </a:xfrm>
            <a:custGeom>
              <a:avLst/>
              <a:gdLst>
                <a:gd name="T0" fmla="*/ 3 w 68"/>
                <a:gd name="T1" fmla="*/ 0 h 46"/>
                <a:gd name="T2" fmla="*/ 3 w 68"/>
                <a:gd name="T3" fmla="*/ 7 h 46"/>
                <a:gd name="T4" fmla="*/ 3 w 68"/>
                <a:gd name="T5" fmla="*/ 7 h 46"/>
                <a:gd name="T6" fmla="*/ 3 w 68"/>
                <a:gd name="T7" fmla="*/ 7 h 46"/>
                <a:gd name="T8" fmla="*/ 0 w 68"/>
                <a:gd name="T9" fmla="*/ 7 h 46"/>
                <a:gd name="T10" fmla="*/ 3 w 68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46"/>
                <a:gd name="T20" fmla="*/ 68 w 68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46">
                  <a:moveTo>
                    <a:pt x="12" y="0"/>
                  </a:moveTo>
                  <a:lnTo>
                    <a:pt x="68" y="25"/>
                  </a:lnTo>
                  <a:lnTo>
                    <a:pt x="50" y="46"/>
                  </a:lnTo>
                  <a:lnTo>
                    <a:pt x="12" y="46"/>
                  </a:lnTo>
                  <a:lnTo>
                    <a:pt x="0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1" name="Freeform 190"/>
            <p:cNvSpPr>
              <a:spLocks/>
            </p:cNvSpPr>
            <p:nvPr/>
          </p:nvSpPr>
          <p:spPr bwMode="auto">
            <a:xfrm>
              <a:off x="1678" y="765"/>
              <a:ext cx="195" cy="43"/>
            </a:xfrm>
            <a:custGeom>
              <a:avLst/>
              <a:gdLst>
                <a:gd name="T0" fmla="*/ 3 w 223"/>
                <a:gd name="T1" fmla="*/ 0 h 46"/>
                <a:gd name="T2" fmla="*/ 3 w 223"/>
                <a:gd name="T3" fmla="*/ 0 h 46"/>
                <a:gd name="T4" fmla="*/ 3 w 223"/>
                <a:gd name="T5" fmla="*/ 7 h 46"/>
                <a:gd name="T6" fmla="*/ 3 w 223"/>
                <a:gd name="T7" fmla="*/ 7 h 46"/>
                <a:gd name="T8" fmla="*/ 4 w 223"/>
                <a:gd name="T9" fmla="*/ 7 h 46"/>
                <a:gd name="T10" fmla="*/ 3 w 223"/>
                <a:gd name="T11" fmla="*/ 7 h 46"/>
                <a:gd name="T12" fmla="*/ 3 w 223"/>
                <a:gd name="T13" fmla="*/ 7 h 46"/>
                <a:gd name="T14" fmla="*/ 3 w 223"/>
                <a:gd name="T15" fmla="*/ 7 h 46"/>
                <a:gd name="T16" fmla="*/ 3 w 223"/>
                <a:gd name="T17" fmla="*/ 7 h 46"/>
                <a:gd name="T18" fmla="*/ 3 w 223"/>
                <a:gd name="T19" fmla="*/ 7 h 46"/>
                <a:gd name="T20" fmla="*/ 3 w 223"/>
                <a:gd name="T21" fmla="*/ 7 h 46"/>
                <a:gd name="T22" fmla="*/ 3 w 223"/>
                <a:gd name="T23" fmla="*/ 7 h 46"/>
                <a:gd name="T24" fmla="*/ 3 w 223"/>
                <a:gd name="T25" fmla="*/ 7 h 46"/>
                <a:gd name="T26" fmla="*/ 0 w 223"/>
                <a:gd name="T27" fmla="*/ 0 h 46"/>
                <a:gd name="T28" fmla="*/ 3 w 223"/>
                <a:gd name="T29" fmla="*/ 0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3"/>
                <a:gd name="T46" fmla="*/ 0 h 46"/>
                <a:gd name="T47" fmla="*/ 223 w 223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3" h="46">
                  <a:moveTo>
                    <a:pt x="12" y="0"/>
                  </a:moveTo>
                  <a:lnTo>
                    <a:pt x="83" y="0"/>
                  </a:lnTo>
                  <a:lnTo>
                    <a:pt x="83" y="16"/>
                  </a:lnTo>
                  <a:lnTo>
                    <a:pt x="98" y="16"/>
                  </a:lnTo>
                  <a:lnTo>
                    <a:pt x="223" y="33"/>
                  </a:lnTo>
                  <a:lnTo>
                    <a:pt x="198" y="46"/>
                  </a:lnTo>
                  <a:lnTo>
                    <a:pt x="171" y="46"/>
                  </a:lnTo>
                  <a:lnTo>
                    <a:pt x="150" y="46"/>
                  </a:lnTo>
                  <a:lnTo>
                    <a:pt x="123" y="46"/>
                  </a:lnTo>
                  <a:lnTo>
                    <a:pt x="39" y="46"/>
                  </a:lnTo>
                  <a:lnTo>
                    <a:pt x="23" y="46"/>
                  </a:lnTo>
                  <a:lnTo>
                    <a:pt x="50" y="16"/>
                  </a:lnTo>
                  <a:lnTo>
                    <a:pt x="12" y="16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2" name="Freeform 191"/>
            <p:cNvSpPr>
              <a:spLocks/>
            </p:cNvSpPr>
            <p:nvPr/>
          </p:nvSpPr>
          <p:spPr bwMode="auto">
            <a:xfrm>
              <a:off x="1765" y="683"/>
              <a:ext cx="108" cy="56"/>
            </a:xfrm>
            <a:custGeom>
              <a:avLst/>
              <a:gdLst>
                <a:gd name="T0" fmla="*/ 4 w 123"/>
                <a:gd name="T1" fmla="*/ 7 h 60"/>
                <a:gd name="T2" fmla="*/ 4 w 123"/>
                <a:gd name="T3" fmla="*/ 0 h 60"/>
                <a:gd name="T4" fmla="*/ 4 w 123"/>
                <a:gd name="T5" fmla="*/ 0 h 60"/>
                <a:gd name="T6" fmla="*/ 4 w 123"/>
                <a:gd name="T7" fmla="*/ 7 h 60"/>
                <a:gd name="T8" fmla="*/ 4 w 123"/>
                <a:gd name="T9" fmla="*/ 7 h 60"/>
                <a:gd name="T10" fmla="*/ 4 w 123"/>
                <a:gd name="T11" fmla="*/ 7 h 60"/>
                <a:gd name="T12" fmla="*/ 4 w 123"/>
                <a:gd name="T13" fmla="*/ 7 h 60"/>
                <a:gd name="T14" fmla="*/ 0 w 123"/>
                <a:gd name="T15" fmla="*/ 7 h 60"/>
                <a:gd name="T16" fmla="*/ 0 w 123"/>
                <a:gd name="T17" fmla="*/ 7 h 60"/>
                <a:gd name="T18" fmla="*/ 4 w 123"/>
                <a:gd name="T19" fmla="*/ 7 h 60"/>
                <a:gd name="T20" fmla="*/ 4 w 123"/>
                <a:gd name="T21" fmla="*/ 7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"/>
                <a:gd name="T34" fmla="*/ 0 h 60"/>
                <a:gd name="T35" fmla="*/ 123 w 123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" h="60">
                  <a:moveTo>
                    <a:pt x="12" y="19"/>
                  </a:moveTo>
                  <a:lnTo>
                    <a:pt x="50" y="0"/>
                  </a:lnTo>
                  <a:lnTo>
                    <a:pt x="83" y="0"/>
                  </a:lnTo>
                  <a:lnTo>
                    <a:pt x="98" y="19"/>
                  </a:lnTo>
                  <a:lnTo>
                    <a:pt x="123" y="19"/>
                  </a:lnTo>
                  <a:lnTo>
                    <a:pt x="110" y="31"/>
                  </a:lnTo>
                  <a:lnTo>
                    <a:pt x="39" y="60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12" y="3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3" name="Freeform 192"/>
            <p:cNvSpPr>
              <a:spLocks/>
            </p:cNvSpPr>
            <p:nvPr/>
          </p:nvSpPr>
          <p:spPr bwMode="auto">
            <a:xfrm>
              <a:off x="1765" y="660"/>
              <a:ext cx="484" cy="120"/>
            </a:xfrm>
            <a:custGeom>
              <a:avLst/>
              <a:gdLst>
                <a:gd name="T0" fmla="*/ 3 w 555"/>
                <a:gd name="T1" fmla="*/ 9 h 127"/>
                <a:gd name="T2" fmla="*/ 7 w 555"/>
                <a:gd name="T3" fmla="*/ 0 h 127"/>
                <a:gd name="T4" fmla="*/ 9 w 555"/>
                <a:gd name="T5" fmla="*/ 0 h 127"/>
                <a:gd name="T6" fmla="*/ 10 w 555"/>
                <a:gd name="T7" fmla="*/ 9 h 127"/>
                <a:gd name="T8" fmla="*/ 6 w 555"/>
                <a:gd name="T9" fmla="*/ 10 h 127"/>
                <a:gd name="T10" fmla="*/ 5 w 555"/>
                <a:gd name="T11" fmla="*/ 17 h 127"/>
                <a:gd name="T12" fmla="*/ 3 w 555"/>
                <a:gd name="T13" fmla="*/ 17 h 127"/>
                <a:gd name="T14" fmla="*/ 3 w 555"/>
                <a:gd name="T15" fmla="*/ 20 h 127"/>
                <a:gd name="T16" fmla="*/ 3 w 555"/>
                <a:gd name="T17" fmla="*/ 20 h 127"/>
                <a:gd name="T18" fmla="*/ 3 w 555"/>
                <a:gd name="T19" fmla="*/ 22 h 127"/>
                <a:gd name="T20" fmla="*/ 3 w 555"/>
                <a:gd name="T21" fmla="*/ 25 h 127"/>
                <a:gd name="T22" fmla="*/ 3 w 555"/>
                <a:gd name="T23" fmla="*/ 22 h 127"/>
                <a:gd name="T24" fmla="*/ 0 w 555"/>
                <a:gd name="T25" fmla="*/ 22 h 127"/>
                <a:gd name="T26" fmla="*/ 3 w 555"/>
                <a:gd name="T27" fmla="*/ 22 h 127"/>
                <a:gd name="T28" fmla="*/ 3 w 555"/>
                <a:gd name="T29" fmla="*/ 17 h 127"/>
                <a:gd name="T30" fmla="*/ 3 w 555"/>
                <a:gd name="T31" fmla="*/ 15 h 127"/>
                <a:gd name="T32" fmla="*/ 3 w 555"/>
                <a:gd name="T33" fmla="*/ 10 h 127"/>
                <a:gd name="T34" fmla="*/ 3 w 555"/>
                <a:gd name="T35" fmla="*/ 10 h 127"/>
                <a:gd name="T36" fmla="*/ 3 w 555"/>
                <a:gd name="T37" fmla="*/ 9 h 127"/>
                <a:gd name="T38" fmla="*/ 3 w 555"/>
                <a:gd name="T39" fmla="*/ 9 h 127"/>
                <a:gd name="T40" fmla="*/ 3 w 555"/>
                <a:gd name="T41" fmla="*/ 9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5"/>
                <a:gd name="T64" fmla="*/ 0 h 127"/>
                <a:gd name="T65" fmla="*/ 555 w 555"/>
                <a:gd name="T66" fmla="*/ 127 h 1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5" h="127">
                  <a:moveTo>
                    <a:pt x="112" y="23"/>
                  </a:moveTo>
                  <a:lnTo>
                    <a:pt x="342" y="0"/>
                  </a:lnTo>
                  <a:lnTo>
                    <a:pt x="442" y="0"/>
                  </a:lnTo>
                  <a:lnTo>
                    <a:pt x="555" y="11"/>
                  </a:lnTo>
                  <a:lnTo>
                    <a:pt x="311" y="54"/>
                  </a:lnTo>
                  <a:lnTo>
                    <a:pt x="256" y="83"/>
                  </a:lnTo>
                  <a:lnTo>
                    <a:pt x="211" y="83"/>
                  </a:lnTo>
                  <a:lnTo>
                    <a:pt x="211" y="94"/>
                  </a:lnTo>
                  <a:lnTo>
                    <a:pt x="183" y="94"/>
                  </a:lnTo>
                  <a:lnTo>
                    <a:pt x="198" y="109"/>
                  </a:lnTo>
                  <a:lnTo>
                    <a:pt x="123" y="127"/>
                  </a:lnTo>
                  <a:lnTo>
                    <a:pt x="123" y="109"/>
                  </a:lnTo>
                  <a:lnTo>
                    <a:pt x="0" y="109"/>
                  </a:lnTo>
                  <a:lnTo>
                    <a:pt x="12" y="109"/>
                  </a:lnTo>
                  <a:lnTo>
                    <a:pt x="52" y="83"/>
                  </a:lnTo>
                  <a:lnTo>
                    <a:pt x="139" y="71"/>
                  </a:lnTo>
                  <a:lnTo>
                    <a:pt x="139" y="54"/>
                  </a:lnTo>
                  <a:lnTo>
                    <a:pt x="123" y="54"/>
                  </a:lnTo>
                  <a:lnTo>
                    <a:pt x="152" y="42"/>
                  </a:lnTo>
                  <a:lnTo>
                    <a:pt x="123" y="42"/>
                  </a:lnTo>
                  <a:lnTo>
                    <a:pt x="112" y="23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4" name="Freeform 193"/>
            <p:cNvSpPr>
              <a:spLocks/>
            </p:cNvSpPr>
            <p:nvPr/>
          </p:nvSpPr>
          <p:spPr bwMode="auto">
            <a:xfrm>
              <a:off x="1601" y="727"/>
              <a:ext cx="120" cy="43"/>
            </a:xfrm>
            <a:custGeom>
              <a:avLst/>
              <a:gdLst>
                <a:gd name="T0" fmla="*/ 0 w 138"/>
                <a:gd name="T1" fmla="*/ 0 h 46"/>
                <a:gd name="T2" fmla="*/ 3 w 138"/>
                <a:gd name="T3" fmla="*/ 0 h 46"/>
                <a:gd name="T4" fmla="*/ 3 w 138"/>
                <a:gd name="T5" fmla="*/ 0 h 46"/>
                <a:gd name="T6" fmla="*/ 3 w 138"/>
                <a:gd name="T7" fmla="*/ 7 h 46"/>
                <a:gd name="T8" fmla="*/ 3 w 138"/>
                <a:gd name="T9" fmla="*/ 7 h 46"/>
                <a:gd name="T10" fmla="*/ 3 w 138"/>
                <a:gd name="T11" fmla="*/ 0 h 46"/>
                <a:gd name="T12" fmla="*/ 3 w 138"/>
                <a:gd name="T13" fmla="*/ 7 h 46"/>
                <a:gd name="T14" fmla="*/ 3 w 138"/>
                <a:gd name="T15" fmla="*/ 7 h 46"/>
                <a:gd name="T16" fmla="*/ 3 w 138"/>
                <a:gd name="T17" fmla="*/ 7 h 46"/>
                <a:gd name="T18" fmla="*/ 3 w 138"/>
                <a:gd name="T19" fmla="*/ 7 h 46"/>
                <a:gd name="T20" fmla="*/ 0 w 138"/>
                <a:gd name="T21" fmla="*/ 0 h 46"/>
                <a:gd name="T22" fmla="*/ 3 w 138"/>
                <a:gd name="T23" fmla="*/ 0 h 46"/>
                <a:gd name="T24" fmla="*/ 0 w 138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8"/>
                <a:gd name="T40" fmla="*/ 0 h 46"/>
                <a:gd name="T41" fmla="*/ 138 w 138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8" h="46">
                  <a:moveTo>
                    <a:pt x="0" y="0"/>
                  </a:moveTo>
                  <a:lnTo>
                    <a:pt x="65" y="0"/>
                  </a:lnTo>
                  <a:lnTo>
                    <a:pt x="87" y="0"/>
                  </a:lnTo>
                  <a:lnTo>
                    <a:pt x="65" y="23"/>
                  </a:lnTo>
                  <a:lnTo>
                    <a:pt x="87" y="23"/>
                  </a:lnTo>
                  <a:lnTo>
                    <a:pt x="110" y="0"/>
                  </a:lnTo>
                  <a:lnTo>
                    <a:pt x="138" y="23"/>
                  </a:lnTo>
                  <a:lnTo>
                    <a:pt x="54" y="46"/>
                  </a:lnTo>
                  <a:lnTo>
                    <a:pt x="54" y="23"/>
                  </a:lnTo>
                  <a:lnTo>
                    <a:pt x="12" y="23"/>
                  </a:lnTo>
                  <a:lnTo>
                    <a:pt x="0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5" name="Freeform 194"/>
            <p:cNvSpPr>
              <a:spLocks/>
            </p:cNvSpPr>
            <p:nvPr/>
          </p:nvSpPr>
          <p:spPr bwMode="auto">
            <a:xfrm>
              <a:off x="1688" y="740"/>
              <a:ext cx="63" cy="43"/>
            </a:xfrm>
            <a:custGeom>
              <a:avLst/>
              <a:gdLst>
                <a:gd name="T0" fmla="*/ 0 w 71"/>
                <a:gd name="T1" fmla="*/ 5 h 47"/>
                <a:gd name="T2" fmla="*/ 4 w 71"/>
                <a:gd name="T3" fmla="*/ 0 h 47"/>
                <a:gd name="T4" fmla="*/ 4 w 71"/>
                <a:gd name="T5" fmla="*/ 5 h 47"/>
                <a:gd name="T6" fmla="*/ 0 w 71"/>
                <a:gd name="T7" fmla="*/ 5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47"/>
                <a:gd name="T14" fmla="*/ 71 w 71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47">
                  <a:moveTo>
                    <a:pt x="0" y="47"/>
                  </a:moveTo>
                  <a:lnTo>
                    <a:pt x="71" y="0"/>
                  </a:lnTo>
                  <a:lnTo>
                    <a:pt x="54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6" name="Freeform 195"/>
            <p:cNvSpPr>
              <a:spLocks/>
            </p:cNvSpPr>
            <p:nvPr/>
          </p:nvSpPr>
          <p:spPr bwMode="auto">
            <a:xfrm>
              <a:off x="1549" y="765"/>
              <a:ext cx="101" cy="43"/>
            </a:xfrm>
            <a:custGeom>
              <a:avLst/>
              <a:gdLst>
                <a:gd name="T0" fmla="*/ 0 w 115"/>
                <a:gd name="T1" fmla="*/ 0 h 46"/>
                <a:gd name="T2" fmla="*/ 4 w 115"/>
                <a:gd name="T3" fmla="*/ 0 h 46"/>
                <a:gd name="T4" fmla="*/ 4 w 115"/>
                <a:gd name="T5" fmla="*/ 7 h 46"/>
                <a:gd name="T6" fmla="*/ 4 w 115"/>
                <a:gd name="T7" fmla="*/ 0 h 46"/>
                <a:gd name="T8" fmla="*/ 4 w 115"/>
                <a:gd name="T9" fmla="*/ 0 h 46"/>
                <a:gd name="T10" fmla="*/ 4 w 115"/>
                <a:gd name="T11" fmla="*/ 7 h 46"/>
                <a:gd name="T12" fmla="*/ 4 w 115"/>
                <a:gd name="T13" fmla="*/ 7 h 46"/>
                <a:gd name="T14" fmla="*/ 0 w 115"/>
                <a:gd name="T15" fmla="*/ 7 h 46"/>
                <a:gd name="T16" fmla="*/ 0 w 115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46"/>
                <a:gd name="T29" fmla="*/ 115 w 11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46">
                  <a:moveTo>
                    <a:pt x="0" y="0"/>
                  </a:moveTo>
                  <a:lnTo>
                    <a:pt x="26" y="0"/>
                  </a:lnTo>
                  <a:lnTo>
                    <a:pt x="42" y="23"/>
                  </a:lnTo>
                  <a:lnTo>
                    <a:pt x="71" y="0"/>
                  </a:lnTo>
                  <a:lnTo>
                    <a:pt x="115" y="0"/>
                  </a:lnTo>
                  <a:lnTo>
                    <a:pt x="71" y="46"/>
                  </a:lnTo>
                  <a:lnTo>
                    <a:pt x="26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7" name="Freeform 196"/>
            <p:cNvSpPr>
              <a:spLocks/>
            </p:cNvSpPr>
            <p:nvPr/>
          </p:nvSpPr>
          <p:spPr bwMode="auto">
            <a:xfrm>
              <a:off x="1500" y="817"/>
              <a:ext cx="101" cy="56"/>
            </a:xfrm>
            <a:custGeom>
              <a:avLst/>
              <a:gdLst>
                <a:gd name="T0" fmla="*/ 0 w 115"/>
                <a:gd name="T1" fmla="*/ 7 h 60"/>
                <a:gd name="T2" fmla="*/ 4 w 115"/>
                <a:gd name="T3" fmla="*/ 7 h 60"/>
                <a:gd name="T4" fmla="*/ 4 w 115"/>
                <a:gd name="T5" fmla="*/ 0 h 60"/>
                <a:gd name="T6" fmla="*/ 4 w 115"/>
                <a:gd name="T7" fmla="*/ 0 h 60"/>
                <a:gd name="T8" fmla="*/ 4 w 115"/>
                <a:gd name="T9" fmla="*/ 7 h 60"/>
                <a:gd name="T10" fmla="*/ 4 w 115"/>
                <a:gd name="T11" fmla="*/ 7 h 60"/>
                <a:gd name="T12" fmla="*/ 4 w 115"/>
                <a:gd name="T13" fmla="*/ 7 h 60"/>
                <a:gd name="T14" fmla="*/ 4 w 115"/>
                <a:gd name="T15" fmla="*/ 7 h 60"/>
                <a:gd name="T16" fmla="*/ 0 w 115"/>
                <a:gd name="T17" fmla="*/ 7 h 60"/>
                <a:gd name="T18" fmla="*/ 0 w 115"/>
                <a:gd name="T19" fmla="*/ 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60"/>
                <a:gd name="T32" fmla="*/ 115 w 115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60">
                  <a:moveTo>
                    <a:pt x="0" y="27"/>
                  </a:moveTo>
                  <a:lnTo>
                    <a:pt x="42" y="15"/>
                  </a:lnTo>
                  <a:lnTo>
                    <a:pt x="42" y="0"/>
                  </a:lnTo>
                  <a:lnTo>
                    <a:pt x="115" y="0"/>
                  </a:lnTo>
                  <a:lnTo>
                    <a:pt x="98" y="15"/>
                  </a:lnTo>
                  <a:lnTo>
                    <a:pt x="82" y="42"/>
                  </a:lnTo>
                  <a:lnTo>
                    <a:pt x="27" y="60"/>
                  </a:lnTo>
                  <a:lnTo>
                    <a:pt x="15" y="42"/>
                  </a:lnTo>
                  <a:lnTo>
                    <a:pt x="0" y="4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8" name="Freeform 197"/>
            <p:cNvSpPr>
              <a:spLocks/>
            </p:cNvSpPr>
            <p:nvPr/>
          </p:nvSpPr>
          <p:spPr bwMode="auto">
            <a:xfrm>
              <a:off x="1289" y="750"/>
              <a:ext cx="134" cy="45"/>
            </a:xfrm>
            <a:custGeom>
              <a:avLst/>
              <a:gdLst>
                <a:gd name="T0" fmla="*/ 0 w 156"/>
                <a:gd name="T1" fmla="*/ 23 h 46"/>
                <a:gd name="T2" fmla="*/ 3 w 156"/>
                <a:gd name="T3" fmla="*/ 0 h 46"/>
                <a:gd name="T4" fmla="*/ 3 w 156"/>
                <a:gd name="T5" fmla="*/ 0 h 46"/>
                <a:gd name="T6" fmla="*/ 3 w 156"/>
                <a:gd name="T7" fmla="*/ 23 h 46"/>
                <a:gd name="T8" fmla="*/ 3 w 156"/>
                <a:gd name="T9" fmla="*/ 23 h 46"/>
                <a:gd name="T10" fmla="*/ 3 w 156"/>
                <a:gd name="T11" fmla="*/ 23 h 46"/>
                <a:gd name="T12" fmla="*/ 0 w 156"/>
                <a:gd name="T13" fmla="*/ 2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46"/>
                <a:gd name="T23" fmla="*/ 156 w 156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46">
                  <a:moveTo>
                    <a:pt x="0" y="46"/>
                  </a:moveTo>
                  <a:lnTo>
                    <a:pt x="98" y="0"/>
                  </a:lnTo>
                  <a:lnTo>
                    <a:pt x="156" y="0"/>
                  </a:lnTo>
                  <a:lnTo>
                    <a:pt x="98" y="46"/>
                  </a:lnTo>
                  <a:lnTo>
                    <a:pt x="86" y="23"/>
                  </a:lnTo>
                  <a:lnTo>
                    <a:pt x="42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9" name="Freeform 198"/>
            <p:cNvSpPr>
              <a:spLocks/>
            </p:cNvSpPr>
            <p:nvPr/>
          </p:nvSpPr>
          <p:spPr bwMode="auto">
            <a:xfrm>
              <a:off x="1336" y="765"/>
              <a:ext cx="188" cy="43"/>
            </a:xfrm>
            <a:custGeom>
              <a:avLst/>
              <a:gdLst>
                <a:gd name="T0" fmla="*/ 0 w 215"/>
                <a:gd name="T1" fmla="*/ 7 h 46"/>
                <a:gd name="T2" fmla="*/ 3 w 215"/>
                <a:gd name="T3" fmla="*/ 0 h 46"/>
                <a:gd name="T4" fmla="*/ 3 w 215"/>
                <a:gd name="T5" fmla="*/ 7 h 46"/>
                <a:gd name="T6" fmla="*/ 3 w 215"/>
                <a:gd name="T7" fmla="*/ 7 h 46"/>
                <a:gd name="T8" fmla="*/ 3 w 215"/>
                <a:gd name="T9" fmla="*/ 7 h 46"/>
                <a:gd name="T10" fmla="*/ 3 w 215"/>
                <a:gd name="T11" fmla="*/ 7 h 46"/>
                <a:gd name="T12" fmla="*/ 3 w 215"/>
                <a:gd name="T13" fmla="*/ 7 h 46"/>
                <a:gd name="T14" fmla="*/ 3 w 215"/>
                <a:gd name="T15" fmla="*/ 7 h 46"/>
                <a:gd name="T16" fmla="*/ 3 w 215"/>
                <a:gd name="T17" fmla="*/ 0 h 46"/>
                <a:gd name="T18" fmla="*/ 3 w 215"/>
                <a:gd name="T19" fmla="*/ 7 h 46"/>
                <a:gd name="T20" fmla="*/ 4 w 215"/>
                <a:gd name="T21" fmla="*/ 7 h 46"/>
                <a:gd name="T22" fmla="*/ 3 w 215"/>
                <a:gd name="T23" fmla="*/ 7 h 46"/>
                <a:gd name="T24" fmla="*/ 3 w 215"/>
                <a:gd name="T25" fmla="*/ 7 h 46"/>
                <a:gd name="T26" fmla="*/ 3 w 215"/>
                <a:gd name="T27" fmla="*/ 7 h 46"/>
                <a:gd name="T28" fmla="*/ 3 w 215"/>
                <a:gd name="T29" fmla="*/ 7 h 46"/>
                <a:gd name="T30" fmla="*/ 0 w 215"/>
                <a:gd name="T31" fmla="*/ 7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5"/>
                <a:gd name="T49" fmla="*/ 0 h 46"/>
                <a:gd name="T50" fmla="*/ 215 w 215"/>
                <a:gd name="T51" fmla="*/ 46 h 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5" h="46">
                  <a:moveTo>
                    <a:pt x="0" y="33"/>
                  </a:moveTo>
                  <a:lnTo>
                    <a:pt x="71" y="0"/>
                  </a:lnTo>
                  <a:lnTo>
                    <a:pt x="119" y="16"/>
                  </a:lnTo>
                  <a:lnTo>
                    <a:pt x="119" y="33"/>
                  </a:lnTo>
                  <a:lnTo>
                    <a:pt x="142" y="33"/>
                  </a:lnTo>
                  <a:lnTo>
                    <a:pt x="142" y="16"/>
                  </a:lnTo>
                  <a:lnTo>
                    <a:pt x="157" y="16"/>
                  </a:lnTo>
                  <a:lnTo>
                    <a:pt x="142" y="16"/>
                  </a:lnTo>
                  <a:lnTo>
                    <a:pt x="186" y="0"/>
                  </a:lnTo>
                  <a:lnTo>
                    <a:pt x="186" y="16"/>
                  </a:lnTo>
                  <a:lnTo>
                    <a:pt x="215" y="16"/>
                  </a:lnTo>
                  <a:lnTo>
                    <a:pt x="186" y="33"/>
                  </a:lnTo>
                  <a:lnTo>
                    <a:pt x="71" y="46"/>
                  </a:lnTo>
                  <a:lnTo>
                    <a:pt x="59" y="33"/>
                  </a:lnTo>
                  <a:lnTo>
                    <a:pt x="42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60" name="Freeform 199"/>
            <p:cNvSpPr>
              <a:spLocks/>
            </p:cNvSpPr>
            <p:nvPr/>
          </p:nvSpPr>
          <p:spPr bwMode="auto">
            <a:xfrm>
              <a:off x="1225" y="817"/>
              <a:ext cx="261" cy="108"/>
            </a:xfrm>
            <a:custGeom>
              <a:avLst/>
              <a:gdLst>
                <a:gd name="T0" fmla="*/ 3 w 300"/>
                <a:gd name="T1" fmla="*/ 9 h 115"/>
                <a:gd name="T2" fmla="*/ 3 w 300"/>
                <a:gd name="T3" fmla="*/ 8 h 115"/>
                <a:gd name="T4" fmla="*/ 3 w 300"/>
                <a:gd name="T5" fmla="*/ 8 h 115"/>
                <a:gd name="T6" fmla="*/ 3 w 300"/>
                <a:gd name="T7" fmla="*/ 8 h 115"/>
                <a:gd name="T8" fmla="*/ 3 w 300"/>
                <a:gd name="T9" fmla="*/ 8 h 115"/>
                <a:gd name="T10" fmla="*/ 3 w 300"/>
                <a:gd name="T11" fmla="*/ 8 h 115"/>
                <a:gd name="T12" fmla="*/ 3 w 300"/>
                <a:gd name="T13" fmla="*/ 8 h 115"/>
                <a:gd name="T14" fmla="*/ 5 w 300"/>
                <a:gd name="T15" fmla="*/ 0 h 115"/>
                <a:gd name="T16" fmla="*/ 5 w 300"/>
                <a:gd name="T17" fmla="*/ 8 h 115"/>
                <a:gd name="T18" fmla="*/ 4 w 300"/>
                <a:gd name="T19" fmla="*/ 8 h 115"/>
                <a:gd name="T20" fmla="*/ 4 w 300"/>
                <a:gd name="T21" fmla="*/ 9 h 115"/>
                <a:gd name="T22" fmla="*/ 4 w 300"/>
                <a:gd name="T23" fmla="*/ 9 h 115"/>
                <a:gd name="T24" fmla="*/ 4 w 300"/>
                <a:gd name="T25" fmla="*/ 12 h 115"/>
                <a:gd name="T26" fmla="*/ 5 w 300"/>
                <a:gd name="T27" fmla="*/ 15 h 115"/>
                <a:gd name="T28" fmla="*/ 3 w 300"/>
                <a:gd name="T29" fmla="*/ 19 h 115"/>
                <a:gd name="T30" fmla="*/ 3 w 300"/>
                <a:gd name="T31" fmla="*/ 19 h 115"/>
                <a:gd name="T32" fmla="*/ 3 w 300"/>
                <a:gd name="T33" fmla="*/ 17 h 115"/>
                <a:gd name="T34" fmla="*/ 3 w 300"/>
                <a:gd name="T35" fmla="*/ 19 h 115"/>
                <a:gd name="T36" fmla="*/ 3 w 300"/>
                <a:gd name="T37" fmla="*/ 17 h 115"/>
                <a:gd name="T38" fmla="*/ 0 w 300"/>
                <a:gd name="T39" fmla="*/ 17 h 115"/>
                <a:gd name="T40" fmla="*/ 3 w 300"/>
                <a:gd name="T41" fmla="*/ 15 h 115"/>
                <a:gd name="T42" fmla="*/ 3 w 300"/>
                <a:gd name="T43" fmla="*/ 12 h 115"/>
                <a:gd name="T44" fmla="*/ 3 w 300"/>
                <a:gd name="T45" fmla="*/ 12 h 115"/>
                <a:gd name="T46" fmla="*/ 3 w 300"/>
                <a:gd name="T47" fmla="*/ 9 h 1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0"/>
                <a:gd name="T73" fmla="*/ 0 h 115"/>
                <a:gd name="T74" fmla="*/ 300 w 300"/>
                <a:gd name="T75" fmla="*/ 115 h 1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0" h="115">
                  <a:moveTo>
                    <a:pt x="15" y="60"/>
                  </a:moveTo>
                  <a:lnTo>
                    <a:pt x="56" y="27"/>
                  </a:lnTo>
                  <a:lnTo>
                    <a:pt x="127" y="15"/>
                  </a:lnTo>
                  <a:lnTo>
                    <a:pt x="142" y="15"/>
                  </a:lnTo>
                  <a:lnTo>
                    <a:pt x="142" y="27"/>
                  </a:lnTo>
                  <a:lnTo>
                    <a:pt x="171" y="15"/>
                  </a:lnTo>
                  <a:lnTo>
                    <a:pt x="227" y="27"/>
                  </a:lnTo>
                  <a:lnTo>
                    <a:pt x="271" y="0"/>
                  </a:lnTo>
                  <a:lnTo>
                    <a:pt x="300" y="15"/>
                  </a:lnTo>
                  <a:lnTo>
                    <a:pt x="259" y="27"/>
                  </a:lnTo>
                  <a:lnTo>
                    <a:pt x="259" y="60"/>
                  </a:lnTo>
                  <a:lnTo>
                    <a:pt x="246" y="60"/>
                  </a:lnTo>
                  <a:lnTo>
                    <a:pt x="246" y="75"/>
                  </a:lnTo>
                  <a:lnTo>
                    <a:pt x="286" y="86"/>
                  </a:lnTo>
                  <a:lnTo>
                    <a:pt x="227" y="115"/>
                  </a:lnTo>
                  <a:lnTo>
                    <a:pt x="200" y="115"/>
                  </a:lnTo>
                  <a:lnTo>
                    <a:pt x="171" y="98"/>
                  </a:lnTo>
                  <a:lnTo>
                    <a:pt x="27" y="115"/>
                  </a:lnTo>
                  <a:lnTo>
                    <a:pt x="39" y="98"/>
                  </a:lnTo>
                  <a:lnTo>
                    <a:pt x="0" y="98"/>
                  </a:lnTo>
                  <a:lnTo>
                    <a:pt x="15" y="86"/>
                  </a:lnTo>
                  <a:lnTo>
                    <a:pt x="87" y="75"/>
                  </a:lnTo>
                  <a:lnTo>
                    <a:pt x="15" y="75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61" name="Freeform 200"/>
            <p:cNvSpPr>
              <a:spLocks/>
            </p:cNvSpPr>
            <p:nvPr/>
          </p:nvSpPr>
          <p:spPr bwMode="auto">
            <a:xfrm>
              <a:off x="1153" y="806"/>
              <a:ext cx="183" cy="67"/>
            </a:xfrm>
            <a:custGeom>
              <a:avLst/>
              <a:gdLst>
                <a:gd name="T0" fmla="*/ 0 w 211"/>
                <a:gd name="T1" fmla="*/ 9 h 71"/>
                <a:gd name="T2" fmla="*/ 3 w 211"/>
                <a:gd name="T3" fmla="*/ 8 h 71"/>
                <a:gd name="T4" fmla="*/ 3 w 211"/>
                <a:gd name="T5" fmla="*/ 8 h 71"/>
                <a:gd name="T6" fmla="*/ 3 w 211"/>
                <a:gd name="T7" fmla="*/ 0 h 71"/>
                <a:gd name="T8" fmla="*/ 3 w 211"/>
                <a:gd name="T9" fmla="*/ 8 h 71"/>
                <a:gd name="T10" fmla="*/ 3 w 211"/>
                <a:gd name="T11" fmla="*/ 8 h 71"/>
                <a:gd name="T12" fmla="*/ 3 w 211"/>
                <a:gd name="T13" fmla="*/ 8 h 71"/>
                <a:gd name="T14" fmla="*/ 3 w 211"/>
                <a:gd name="T15" fmla="*/ 14 h 71"/>
                <a:gd name="T16" fmla="*/ 3 w 211"/>
                <a:gd name="T17" fmla="*/ 14 h 71"/>
                <a:gd name="T18" fmla="*/ 3 w 211"/>
                <a:gd name="T19" fmla="*/ 9 h 71"/>
                <a:gd name="T20" fmla="*/ 0 w 211"/>
                <a:gd name="T21" fmla="*/ 9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1"/>
                <a:gd name="T34" fmla="*/ 0 h 71"/>
                <a:gd name="T35" fmla="*/ 211 w 211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1" h="71">
                  <a:moveTo>
                    <a:pt x="0" y="53"/>
                  </a:moveTo>
                  <a:lnTo>
                    <a:pt x="71" y="26"/>
                  </a:lnTo>
                  <a:lnTo>
                    <a:pt x="71" y="11"/>
                  </a:lnTo>
                  <a:lnTo>
                    <a:pt x="138" y="0"/>
                  </a:lnTo>
                  <a:lnTo>
                    <a:pt x="197" y="11"/>
                  </a:lnTo>
                  <a:lnTo>
                    <a:pt x="211" y="26"/>
                  </a:lnTo>
                  <a:lnTo>
                    <a:pt x="111" y="38"/>
                  </a:lnTo>
                  <a:lnTo>
                    <a:pt x="49" y="71"/>
                  </a:lnTo>
                  <a:lnTo>
                    <a:pt x="11" y="71"/>
                  </a:lnTo>
                  <a:lnTo>
                    <a:pt x="11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62" name="Freeform 201"/>
            <p:cNvSpPr>
              <a:spLocks/>
            </p:cNvSpPr>
            <p:nvPr/>
          </p:nvSpPr>
          <p:spPr bwMode="auto">
            <a:xfrm>
              <a:off x="174" y="1109"/>
              <a:ext cx="40" cy="43"/>
            </a:xfrm>
            <a:custGeom>
              <a:avLst/>
              <a:gdLst>
                <a:gd name="T0" fmla="*/ 0 w 46"/>
                <a:gd name="T1" fmla="*/ 0 h 46"/>
                <a:gd name="T2" fmla="*/ 3 w 46"/>
                <a:gd name="T3" fmla="*/ 0 h 46"/>
                <a:gd name="T4" fmla="*/ 3 w 46"/>
                <a:gd name="T5" fmla="*/ 7 h 46"/>
                <a:gd name="T6" fmla="*/ 0 w 46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46"/>
                <a:gd name="T14" fmla="*/ 46 w 46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46">
                  <a:moveTo>
                    <a:pt x="0" y="0"/>
                  </a:moveTo>
                  <a:lnTo>
                    <a:pt x="46" y="0"/>
                  </a:lnTo>
                  <a:lnTo>
                    <a:pt x="2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63" name="Freeform 202"/>
            <p:cNvSpPr>
              <a:spLocks/>
            </p:cNvSpPr>
            <p:nvPr/>
          </p:nvSpPr>
          <p:spPr bwMode="auto">
            <a:xfrm>
              <a:off x="313" y="1153"/>
              <a:ext cx="61" cy="43"/>
            </a:xfrm>
            <a:custGeom>
              <a:avLst/>
              <a:gdLst>
                <a:gd name="T0" fmla="*/ 0 w 71"/>
                <a:gd name="T1" fmla="*/ 7 h 46"/>
                <a:gd name="T2" fmla="*/ 3 w 71"/>
                <a:gd name="T3" fmla="*/ 0 h 46"/>
                <a:gd name="T4" fmla="*/ 3 w 71"/>
                <a:gd name="T5" fmla="*/ 7 h 46"/>
                <a:gd name="T6" fmla="*/ 3 w 71"/>
                <a:gd name="T7" fmla="*/ 7 h 46"/>
                <a:gd name="T8" fmla="*/ 3 w 71"/>
                <a:gd name="T9" fmla="*/ 7 h 46"/>
                <a:gd name="T10" fmla="*/ 0 w 71"/>
                <a:gd name="T11" fmla="*/ 7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46"/>
                <a:gd name="T20" fmla="*/ 71 w 71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46">
                  <a:moveTo>
                    <a:pt x="0" y="46"/>
                  </a:moveTo>
                  <a:lnTo>
                    <a:pt x="71" y="0"/>
                  </a:lnTo>
                  <a:lnTo>
                    <a:pt x="71" y="14"/>
                  </a:lnTo>
                  <a:lnTo>
                    <a:pt x="57" y="14"/>
                  </a:lnTo>
                  <a:lnTo>
                    <a:pt x="57" y="2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64" name="Freeform 203"/>
            <p:cNvSpPr>
              <a:spLocks/>
            </p:cNvSpPr>
            <p:nvPr/>
          </p:nvSpPr>
          <p:spPr bwMode="auto">
            <a:xfrm>
              <a:off x="603" y="1258"/>
              <a:ext cx="40" cy="56"/>
            </a:xfrm>
            <a:custGeom>
              <a:avLst/>
              <a:gdLst>
                <a:gd name="T0" fmla="*/ 3 w 46"/>
                <a:gd name="T1" fmla="*/ 0 h 60"/>
                <a:gd name="T2" fmla="*/ 3 w 46"/>
                <a:gd name="T3" fmla="*/ 0 h 60"/>
                <a:gd name="T4" fmla="*/ 3 w 46"/>
                <a:gd name="T5" fmla="*/ 7 h 60"/>
                <a:gd name="T6" fmla="*/ 3 w 46"/>
                <a:gd name="T7" fmla="*/ 7 h 60"/>
                <a:gd name="T8" fmla="*/ 0 w 46"/>
                <a:gd name="T9" fmla="*/ 7 h 60"/>
                <a:gd name="T10" fmla="*/ 0 w 46"/>
                <a:gd name="T11" fmla="*/ 7 h 60"/>
                <a:gd name="T12" fmla="*/ 3 w 46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60"/>
                <a:gd name="T23" fmla="*/ 46 w 46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60">
                  <a:moveTo>
                    <a:pt x="13" y="0"/>
                  </a:moveTo>
                  <a:lnTo>
                    <a:pt x="46" y="0"/>
                  </a:lnTo>
                  <a:lnTo>
                    <a:pt x="13" y="39"/>
                  </a:lnTo>
                  <a:lnTo>
                    <a:pt x="13" y="60"/>
                  </a:lnTo>
                  <a:lnTo>
                    <a:pt x="0" y="39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65" name="Freeform 204"/>
            <p:cNvSpPr>
              <a:spLocks/>
            </p:cNvSpPr>
            <p:nvPr/>
          </p:nvSpPr>
          <p:spPr bwMode="auto">
            <a:xfrm>
              <a:off x="637" y="1335"/>
              <a:ext cx="53" cy="67"/>
            </a:xfrm>
            <a:custGeom>
              <a:avLst/>
              <a:gdLst>
                <a:gd name="T0" fmla="*/ 0 w 60"/>
                <a:gd name="T1" fmla="*/ 0 h 71"/>
                <a:gd name="T2" fmla="*/ 4 w 60"/>
                <a:gd name="T3" fmla="*/ 8 h 71"/>
                <a:gd name="T4" fmla="*/ 4 w 60"/>
                <a:gd name="T5" fmla="*/ 10 h 71"/>
                <a:gd name="T6" fmla="*/ 4 w 60"/>
                <a:gd name="T7" fmla="*/ 14 h 71"/>
                <a:gd name="T8" fmla="*/ 4 w 60"/>
                <a:gd name="T9" fmla="*/ 10 h 71"/>
                <a:gd name="T10" fmla="*/ 4 w 60"/>
                <a:gd name="T11" fmla="*/ 8 h 71"/>
                <a:gd name="T12" fmla="*/ 4 w 60"/>
                <a:gd name="T13" fmla="*/ 8 h 71"/>
                <a:gd name="T14" fmla="*/ 4 w 60"/>
                <a:gd name="T15" fmla="*/ 8 h 71"/>
                <a:gd name="T16" fmla="*/ 0 w 60"/>
                <a:gd name="T17" fmla="*/ 8 h 71"/>
                <a:gd name="T18" fmla="*/ 0 w 60"/>
                <a:gd name="T19" fmla="*/ 0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71"/>
                <a:gd name="T32" fmla="*/ 60 w 60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71">
                  <a:moveTo>
                    <a:pt x="0" y="0"/>
                  </a:moveTo>
                  <a:lnTo>
                    <a:pt x="42" y="15"/>
                  </a:lnTo>
                  <a:lnTo>
                    <a:pt x="60" y="58"/>
                  </a:lnTo>
                  <a:lnTo>
                    <a:pt x="42" y="71"/>
                  </a:lnTo>
                  <a:lnTo>
                    <a:pt x="31" y="58"/>
                  </a:lnTo>
                  <a:lnTo>
                    <a:pt x="31" y="38"/>
                  </a:lnTo>
                  <a:lnTo>
                    <a:pt x="16" y="38"/>
                  </a:lnTo>
                  <a:lnTo>
                    <a:pt x="16" y="27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66" name="Freeform 205"/>
            <p:cNvSpPr>
              <a:spLocks/>
            </p:cNvSpPr>
            <p:nvPr/>
          </p:nvSpPr>
          <p:spPr bwMode="auto">
            <a:xfrm>
              <a:off x="2026" y="647"/>
              <a:ext cx="835" cy="477"/>
            </a:xfrm>
            <a:custGeom>
              <a:avLst/>
              <a:gdLst>
                <a:gd name="T0" fmla="*/ 3 w 958"/>
                <a:gd name="T1" fmla="*/ 13 h 510"/>
                <a:gd name="T2" fmla="*/ 3 w 958"/>
                <a:gd name="T3" fmla="*/ 10 h 510"/>
                <a:gd name="T4" fmla="*/ 3 w 958"/>
                <a:gd name="T5" fmla="*/ 7 h 510"/>
                <a:gd name="T6" fmla="*/ 4 w 958"/>
                <a:gd name="T7" fmla="*/ 7 h 510"/>
                <a:gd name="T8" fmla="*/ 7 w 958"/>
                <a:gd name="T9" fmla="*/ 7 h 510"/>
                <a:gd name="T10" fmla="*/ 14 w 958"/>
                <a:gd name="T11" fmla="*/ 0 h 510"/>
                <a:gd name="T12" fmla="*/ 15 w 958"/>
                <a:gd name="T13" fmla="*/ 7 h 510"/>
                <a:gd name="T14" fmla="*/ 18 w 958"/>
                <a:gd name="T15" fmla="*/ 7 h 510"/>
                <a:gd name="T16" fmla="*/ 16 w 958"/>
                <a:gd name="T17" fmla="*/ 13 h 510"/>
                <a:gd name="T18" fmla="*/ 15 w 958"/>
                <a:gd name="T19" fmla="*/ 15 h 510"/>
                <a:gd name="T20" fmla="*/ 16 w 958"/>
                <a:gd name="T21" fmla="*/ 19 h 510"/>
                <a:gd name="T22" fmla="*/ 14 w 958"/>
                <a:gd name="T23" fmla="*/ 20 h 510"/>
                <a:gd name="T24" fmla="*/ 15 w 958"/>
                <a:gd name="T25" fmla="*/ 24 h 510"/>
                <a:gd name="T26" fmla="*/ 15 w 958"/>
                <a:gd name="T27" fmla="*/ 26 h 510"/>
                <a:gd name="T28" fmla="*/ 14 w 958"/>
                <a:gd name="T29" fmla="*/ 28 h 510"/>
                <a:gd name="T30" fmla="*/ 14 w 958"/>
                <a:gd name="T31" fmla="*/ 32 h 510"/>
                <a:gd name="T32" fmla="*/ 14 w 958"/>
                <a:gd name="T33" fmla="*/ 36 h 510"/>
                <a:gd name="T34" fmla="*/ 12 w 958"/>
                <a:gd name="T35" fmla="*/ 34 h 510"/>
                <a:gd name="T36" fmla="*/ 13 w 958"/>
                <a:gd name="T37" fmla="*/ 39 h 510"/>
                <a:gd name="T38" fmla="*/ 12 w 958"/>
                <a:gd name="T39" fmla="*/ 42 h 510"/>
                <a:gd name="T40" fmla="*/ 8 w 958"/>
                <a:gd name="T41" fmla="*/ 53 h 510"/>
                <a:gd name="T42" fmla="*/ 7 w 958"/>
                <a:gd name="T43" fmla="*/ 55 h 510"/>
                <a:gd name="T44" fmla="*/ 7 w 958"/>
                <a:gd name="T45" fmla="*/ 57 h 510"/>
                <a:gd name="T46" fmla="*/ 5 w 958"/>
                <a:gd name="T47" fmla="*/ 63 h 510"/>
                <a:gd name="T48" fmla="*/ 4 w 958"/>
                <a:gd name="T49" fmla="*/ 72 h 510"/>
                <a:gd name="T50" fmla="*/ 3 w 958"/>
                <a:gd name="T51" fmla="*/ 70 h 510"/>
                <a:gd name="T52" fmla="*/ 3 w 958"/>
                <a:gd name="T53" fmla="*/ 61 h 510"/>
                <a:gd name="T54" fmla="*/ 3 w 958"/>
                <a:gd name="T55" fmla="*/ 57 h 510"/>
                <a:gd name="T56" fmla="*/ 3 w 958"/>
                <a:gd name="T57" fmla="*/ 53 h 510"/>
                <a:gd name="T58" fmla="*/ 3 w 958"/>
                <a:gd name="T59" fmla="*/ 42 h 510"/>
                <a:gd name="T60" fmla="*/ 3 w 958"/>
                <a:gd name="T61" fmla="*/ 41 h 510"/>
                <a:gd name="T62" fmla="*/ 3 w 958"/>
                <a:gd name="T63" fmla="*/ 41 h 510"/>
                <a:gd name="T64" fmla="*/ 3 w 958"/>
                <a:gd name="T65" fmla="*/ 36 h 510"/>
                <a:gd name="T66" fmla="*/ 3 w 958"/>
                <a:gd name="T67" fmla="*/ 34 h 510"/>
                <a:gd name="T68" fmla="*/ 3 w 958"/>
                <a:gd name="T69" fmla="*/ 34 h 510"/>
                <a:gd name="T70" fmla="*/ 3 w 958"/>
                <a:gd name="T71" fmla="*/ 32 h 510"/>
                <a:gd name="T72" fmla="*/ 3 w 958"/>
                <a:gd name="T73" fmla="*/ 28 h 510"/>
                <a:gd name="T74" fmla="*/ 3 w 958"/>
                <a:gd name="T75" fmla="*/ 22 h 510"/>
                <a:gd name="T76" fmla="*/ 3 w 958"/>
                <a:gd name="T77" fmla="*/ 20 h 510"/>
                <a:gd name="T78" fmla="*/ 0 w 958"/>
                <a:gd name="T79" fmla="*/ 19 h 510"/>
                <a:gd name="T80" fmla="*/ 3 w 958"/>
                <a:gd name="T81" fmla="*/ 15 h 5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58"/>
                <a:gd name="T124" fmla="*/ 0 h 510"/>
                <a:gd name="T125" fmla="*/ 958 w 958"/>
                <a:gd name="T126" fmla="*/ 510 h 5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58" h="510">
                  <a:moveTo>
                    <a:pt x="0" y="98"/>
                  </a:moveTo>
                  <a:lnTo>
                    <a:pt x="11" y="86"/>
                  </a:lnTo>
                  <a:lnTo>
                    <a:pt x="130" y="86"/>
                  </a:lnTo>
                  <a:lnTo>
                    <a:pt x="155" y="71"/>
                  </a:lnTo>
                  <a:lnTo>
                    <a:pt x="155" y="59"/>
                  </a:lnTo>
                  <a:lnTo>
                    <a:pt x="111" y="59"/>
                  </a:lnTo>
                  <a:lnTo>
                    <a:pt x="198" y="38"/>
                  </a:lnTo>
                  <a:lnTo>
                    <a:pt x="242" y="38"/>
                  </a:lnTo>
                  <a:lnTo>
                    <a:pt x="230" y="26"/>
                  </a:lnTo>
                  <a:lnTo>
                    <a:pt x="382" y="26"/>
                  </a:lnTo>
                  <a:lnTo>
                    <a:pt x="514" y="15"/>
                  </a:lnTo>
                  <a:lnTo>
                    <a:pt x="741" y="0"/>
                  </a:lnTo>
                  <a:lnTo>
                    <a:pt x="845" y="15"/>
                  </a:lnTo>
                  <a:lnTo>
                    <a:pt x="814" y="26"/>
                  </a:lnTo>
                  <a:lnTo>
                    <a:pt x="885" y="26"/>
                  </a:lnTo>
                  <a:lnTo>
                    <a:pt x="958" y="38"/>
                  </a:lnTo>
                  <a:lnTo>
                    <a:pt x="885" y="59"/>
                  </a:lnTo>
                  <a:lnTo>
                    <a:pt x="825" y="86"/>
                  </a:lnTo>
                  <a:lnTo>
                    <a:pt x="825" y="98"/>
                  </a:lnTo>
                  <a:lnTo>
                    <a:pt x="814" y="98"/>
                  </a:lnTo>
                  <a:lnTo>
                    <a:pt x="825" y="111"/>
                  </a:lnTo>
                  <a:lnTo>
                    <a:pt x="825" y="126"/>
                  </a:lnTo>
                  <a:lnTo>
                    <a:pt x="774" y="126"/>
                  </a:lnTo>
                  <a:lnTo>
                    <a:pt x="774" y="142"/>
                  </a:lnTo>
                  <a:lnTo>
                    <a:pt x="800" y="142"/>
                  </a:lnTo>
                  <a:lnTo>
                    <a:pt x="785" y="171"/>
                  </a:lnTo>
                  <a:lnTo>
                    <a:pt x="800" y="171"/>
                  </a:lnTo>
                  <a:lnTo>
                    <a:pt x="785" y="182"/>
                  </a:lnTo>
                  <a:lnTo>
                    <a:pt x="774" y="197"/>
                  </a:lnTo>
                  <a:lnTo>
                    <a:pt x="729" y="197"/>
                  </a:lnTo>
                  <a:lnTo>
                    <a:pt x="741" y="211"/>
                  </a:lnTo>
                  <a:lnTo>
                    <a:pt x="729" y="226"/>
                  </a:lnTo>
                  <a:lnTo>
                    <a:pt x="729" y="242"/>
                  </a:lnTo>
                  <a:lnTo>
                    <a:pt x="729" y="259"/>
                  </a:lnTo>
                  <a:lnTo>
                    <a:pt x="685" y="242"/>
                  </a:lnTo>
                  <a:lnTo>
                    <a:pt x="674" y="242"/>
                  </a:lnTo>
                  <a:lnTo>
                    <a:pt x="674" y="259"/>
                  </a:lnTo>
                  <a:lnTo>
                    <a:pt x="714" y="270"/>
                  </a:lnTo>
                  <a:lnTo>
                    <a:pt x="701" y="270"/>
                  </a:lnTo>
                  <a:lnTo>
                    <a:pt x="630" y="297"/>
                  </a:lnTo>
                  <a:lnTo>
                    <a:pt x="530" y="311"/>
                  </a:lnTo>
                  <a:lnTo>
                    <a:pt x="441" y="370"/>
                  </a:lnTo>
                  <a:lnTo>
                    <a:pt x="370" y="370"/>
                  </a:lnTo>
                  <a:lnTo>
                    <a:pt x="355" y="382"/>
                  </a:lnTo>
                  <a:lnTo>
                    <a:pt x="342" y="382"/>
                  </a:lnTo>
                  <a:lnTo>
                    <a:pt x="342" y="397"/>
                  </a:lnTo>
                  <a:lnTo>
                    <a:pt x="330" y="426"/>
                  </a:lnTo>
                  <a:lnTo>
                    <a:pt x="282" y="441"/>
                  </a:lnTo>
                  <a:lnTo>
                    <a:pt x="282" y="453"/>
                  </a:lnTo>
                  <a:lnTo>
                    <a:pt x="242" y="510"/>
                  </a:lnTo>
                  <a:lnTo>
                    <a:pt x="230" y="510"/>
                  </a:lnTo>
                  <a:lnTo>
                    <a:pt x="171" y="482"/>
                  </a:lnTo>
                  <a:lnTo>
                    <a:pt x="155" y="470"/>
                  </a:lnTo>
                  <a:lnTo>
                    <a:pt x="142" y="426"/>
                  </a:lnTo>
                  <a:lnTo>
                    <a:pt x="142" y="411"/>
                  </a:lnTo>
                  <a:lnTo>
                    <a:pt x="130" y="397"/>
                  </a:lnTo>
                  <a:lnTo>
                    <a:pt x="142" y="370"/>
                  </a:lnTo>
                  <a:lnTo>
                    <a:pt x="130" y="370"/>
                  </a:lnTo>
                  <a:lnTo>
                    <a:pt x="155" y="311"/>
                  </a:lnTo>
                  <a:lnTo>
                    <a:pt x="171" y="297"/>
                  </a:lnTo>
                  <a:lnTo>
                    <a:pt x="198" y="297"/>
                  </a:lnTo>
                  <a:lnTo>
                    <a:pt x="211" y="282"/>
                  </a:lnTo>
                  <a:lnTo>
                    <a:pt x="211" y="270"/>
                  </a:lnTo>
                  <a:lnTo>
                    <a:pt x="171" y="282"/>
                  </a:lnTo>
                  <a:lnTo>
                    <a:pt x="142" y="282"/>
                  </a:lnTo>
                  <a:lnTo>
                    <a:pt x="171" y="259"/>
                  </a:lnTo>
                  <a:lnTo>
                    <a:pt x="230" y="259"/>
                  </a:lnTo>
                  <a:lnTo>
                    <a:pt x="198" y="242"/>
                  </a:lnTo>
                  <a:lnTo>
                    <a:pt x="198" y="226"/>
                  </a:lnTo>
                  <a:lnTo>
                    <a:pt x="182" y="242"/>
                  </a:lnTo>
                  <a:lnTo>
                    <a:pt x="155" y="226"/>
                  </a:lnTo>
                  <a:lnTo>
                    <a:pt x="171" y="226"/>
                  </a:lnTo>
                  <a:lnTo>
                    <a:pt x="171" y="211"/>
                  </a:lnTo>
                  <a:lnTo>
                    <a:pt x="182" y="197"/>
                  </a:lnTo>
                  <a:lnTo>
                    <a:pt x="182" y="171"/>
                  </a:lnTo>
                  <a:lnTo>
                    <a:pt x="171" y="159"/>
                  </a:lnTo>
                  <a:lnTo>
                    <a:pt x="182" y="142"/>
                  </a:lnTo>
                  <a:lnTo>
                    <a:pt x="130" y="142"/>
                  </a:lnTo>
                  <a:lnTo>
                    <a:pt x="27" y="142"/>
                  </a:lnTo>
                  <a:lnTo>
                    <a:pt x="0" y="126"/>
                  </a:lnTo>
                  <a:lnTo>
                    <a:pt x="27" y="111"/>
                  </a:lnTo>
                  <a:lnTo>
                    <a:pt x="27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67" name="Freeform 206"/>
            <p:cNvSpPr>
              <a:spLocks/>
            </p:cNvSpPr>
            <p:nvPr/>
          </p:nvSpPr>
          <p:spPr bwMode="auto">
            <a:xfrm>
              <a:off x="2588" y="978"/>
              <a:ext cx="176" cy="67"/>
            </a:xfrm>
            <a:custGeom>
              <a:avLst/>
              <a:gdLst>
                <a:gd name="T0" fmla="*/ 0 w 204"/>
                <a:gd name="T1" fmla="*/ 8 h 71"/>
                <a:gd name="T2" fmla="*/ 3 w 204"/>
                <a:gd name="T3" fmla="*/ 0 h 71"/>
                <a:gd name="T4" fmla="*/ 3 w 204"/>
                <a:gd name="T5" fmla="*/ 8 h 71"/>
                <a:gd name="T6" fmla="*/ 3 w 204"/>
                <a:gd name="T7" fmla="*/ 8 h 71"/>
                <a:gd name="T8" fmla="*/ 3 w 204"/>
                <a:gd name="T9" fmla="*/ 0 h 71"/>
                <a:gd name="T10" fmla="*/ 3 w 204"/>
                <a:gd name="T11" fmla="*/ 8 h 71"/>
                <a:gd name="T12" fmla="*/ 3 w 204"/>
                <a:gd name="T13" fmla="*/ 8 h 71"/>
                <a:gd name="T14" fmla="*/ 3 w 204"/>
                <a:gd name="T15" fmla="*/ 0 h 71"/>
                <a:gd name="T16" fmla="*/ 3 w 204"/>
                <a:gd name="T17" fmla="*/ 0 h 71"/>
                <a:gd name="T18" fmla="*/ 3 w 204"/>
                <a:gd name="T19" fmla="*/ 8 h 71"/>
                <a:gd name="T20" fmla="*/ 3 w 204"/>
                <a:gd name="T21" fmla="*/ 8 h 71"/>
                <a:gd name="T22" fmla="*/ 3 w 204"/>
                <a:gd name="T23" fmla="*/ 8 h 71"/>
                <a:gd name="T24" fmla="*/ 3 w 204"/>
                <a:gd name="T25" fmla="*/ 8 h 71"/>
                <a:gd name="T26" fmla="*/ 3 w 204"/>
                <a:gd name="T27" fmla="*/ 14 h 71"/>
                <a:gd name="T28" fmla="*/ 3 w 204"/>
                <a:gd name="T29" fmla="*/ 9 h 71"/>
                <a:gd name="T30" fmla="*/ 3 w 204"/>
                <a:gd name="T31" fmla="*/ 8 h 71"/>
                <a:gd name="T32" fmla="*/ 0 w 204"/>
                <a:gd name="T33" fmla="*/ 8 h 71"/>
                <a:gd name="T34" fmla="*/ 3 w 204"/>
                <a:gd name="T35" fmla="*/ 8 h 71"/>
                <a:gd name="T36" fmla="*/ 0 w 204"/>
                <a:gd name="T37" fmla="*/ 8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4"/>
                <a:gd name="T58" fmla="*/ 0 h 71"/>
                <a:gd name="T59" fmla="*/ 204 w 204"/>
                <a:gd name="T60" fmla="*/ 71 h 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4" h="71">
                  <a:moveTo>
                    <a:pt x="0" y="15"/>
                  </a:moveTo>
                  <a:lnTo>
                    <a:pt x="31" y="0"/>
                  </a:lnTo>
                  <a:lnTo>
                    <a:pt x="60" y="15"/>
                  </a:lnTo>
                  <a:lnTo>
                    <a:pt x="60" y="27"/>
                  </a:lnTo>
                  <a:lnTo>
                    <a:pt x="86" y="0"/>
                  </a:lnTo>
                  <a:lnTo>
                    <a:pt x="86" y="15"/>
                  </a:lnTo>
                  <a:lnTo>
                    <a:pt x="131" y="15"/>
                  </a:lnTo>
                  <a:lnTo>
                    <a:pt x="159" y="0"/>
                  </a:lnTo>
                  <a:lnTo>
                    <a:pt x="182" y="0"/>
                  </a:lnTo>
                  <a:lnTo>
                    <a:pt x="182" y="15"/>
                  </a:lnTo>
                  <a:lnTo>
                    <a:pt x="204" y="15"/>
                  </a:lnTo>
                  <a:lnTo>
                    <a:pt x="182" y="27"/>
                  </a:lnTo>
                  <a:lnTo>
                    <a:pt x="171" y="42"/>
                  </a:lnTo>
                  <a:lnTo>
                    <a:pt x="86" y="71"/>
                  </a:lnTo>
                  <a:lnTo>
                    <a:pt x="12" y="54"/>
                  </a:lnTo>
                  <a:lnTo>
                    <a:pt x="42" y="42"/>
                  </a:lnTo>
                  <a:lnTo>
                    <a:pt x="0" y="42"/>
                  </a:lnTo>
                  <a:lnTo>
                    <a:pt x="42" y="2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68" name="Freeform 207"/>
            <p:cNvSpPr>
              <a:spLocks/>
            </p:cNvSpPr>
            <p:nvPr/>
          </p:nvSpPr>
          <p:spPr bwMode="auto">
            <a:xfrm>
              <a:off x="5197" y="2506"/>
              <a:ext cx="197" cy="215"/>
            </a:xfrm>
            <a:custGeom>
              <a:avLst/>
              <a:gdLst>
                <a:gd name="T0" fmla="*/ 3 w 227"/>
                <a:gd name="T1" fmla="*/ 0 h 230"/>
                <a:gd name="T2" fmla="*/ 3 w 227"/>
                <a:gd name="T3" fmla="*/ 0 h 230"/>
                <a:gd name="T4" fmla="*/ 3 w 227"/>
                <a:gd name="T5" fmla="*/ 7 h 230"/>
                <a:gd name="T6" fmla="*/ 3 w 227"/>
                <a:gd name="T7" fmla="*/ 7 h 230"/>
                <a:gd name="T8" fmla="*/ 3 w 227"/>
                <a:gd name="T9" fmla="*/ 8 h 230"/>
                <a:gd name="T10" fmla="*/ 3 w 227"/>
                <a:gd name="T11" fmla="*/ 13 h 230"/>
                <a:gd name="T12" fmla="*/ 3 w 227"/>
                <a:gd name="T13" fmla="*/ 13 h 230"/>
                <a:gd name="T14" fmla="*/ 3 w 227"/>
                <a:gd name="T15" fmla="*/ 20 h 230"/>
                <a:gd name="T16" fmla="*/ 3 w 227"/>
                <a:gd name="T17" fmla="*/ 22 h 230"/>
                <a:gd name="T18" fmla="*/ 3 w 227"/>
                <a:gd name="T19" fmla="*/ 24 h 230"/>
                <a:gd name="T20" fmla="*/ 3 w 227"/>
                <a:gd name="T21" fmla="*/ 28 h 230"/>
                <a:gd name="T22" fmla="*/ 3 w 227"/>
                <a:gd name="T23" fmla="*/ 30 h 230"/>
                <a:gd name="T24" fmla="*/ 3 w 227"/>
                <a:gd name="T25" fmla="*/ 34 h 230"/>
                <a:gd name="T26" fmla="*/ 3 w 227"/>
                <a:gd name="T27" fmla="*/ 28 h 230"/>
                <a:gd name="T28" fmla="*/ 3 w 227"/>
                <a:gd name="T29" fmla="*/ 28 h 230"/>
                <a:gd name="T30" fmla="*/ 3 w 227"/>
                <a:gd name="T31" fmla="*/ 28 h 230"/>
                <a:gd name="T32" fmla="*/ 3 w 227"/>
                <a:gd name="T33" fmla="*/ 26 h 230"/>
                <a:gd name="T34" fmla="*/ 3 w 227"/>
                <a:gd name="T35" fmla="*/ 26 h 230"/>
                <a:gd name="T36" fmla="*/ 3 w 227"/>
                <a:gd name="T37" fmla="*/ 20 h 230"/>
                <a:gd name="T38" fmla="*/ 0 w 227"/>
                <a:gd name="T39" fmla="*/ 19 h 230"/>
                <a:gd name="T40" fmla="*/ 0 w 227"/>
                <a:gd name="T41" fmla="*/ 13 h 230"/>
                <a:gd name="T42" fmla="*/ 3 w 227"/>
                <a:gd name="T43" fmla="*/ 8 h 230"/>
                <a:gd name="T44" fmla="*/ 3 w 227"/>
                <a:gd name="T45" fmla="*/ 13 h 230"/>
                <a:gd name="T46" fmla="*/ 3 w 227"/>
                <a:gd name="T47" fmla="*/ 13 h 230"/>
                <a:gd name="T48" fmla="*/ 3 w 227"/>
                <a:gd name="T49" fmla="*/ 10 h 230"/>
                <a:gd name="T50" fmla="*/ 3 w 227"/>
                <a:gd name="T51" fmla="*/ 13 h 230"/>
                <a:gd name="T52" fmla="*/ 3 w 227"/>
                <a:gd name="T53" fmla="*/ 10 h 230"/>
                <a:gd name="T54" fmla="*/ 3 w 227"/>
                <a:gd name="T55" fmla="*/ 0 h 230"/>
                <a:gd name="T56" fmla="*/ 3 w 227"/>
                <a:gd name="T57" fmla="*/ 0 h 2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7"/>
                <a:gd name="T88" fmla="*/ 0 h 230"/>
                <a:gd name="T89" fmla="*/ 227 w 227"/>
                <a:gd name="T90" fmla="*/ 230 h 2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7" h="230">
                  <a:moveTo>
                    <a:pt x="175" y="0"/>
                  </a:moveTo>
                  <a:lnTo>
                    <a:pt x="198" y="0"/>
                  </a:lnTo>
                  <a:lnTo>
                    <a:pt x="198" y="31"/>
                  </a:lnTo>
                  <a:lnTo>
                    <a:pt x="213" y="42"/>
                  </a:lnTo>
                  <a:lnTo>
                    <a:pt x="198" y="60"/>
                  </a:lnTo>
                  <a:lnTo>
                    <a:pt x="227" y="86"/>
                  </a:lnTo>
                  <a:lnTo>
                    <a:pt x="213" y="86"/>
                  </a:lnTo>
                  <a:lnTo>
                    <a:pt x="187" y="142"/>
                  </a:lnTo>
                  <a:lnTo>
                    <a:pt x="175" y="157"/>
                  </a:lnTo>
                  <a:lnTo>
                    <a:pt x="175" y="169"/>
                  </a:lnTo>
                  <a:lnTo>
                    <a:pt x="175" y="198"/>
                  </a:lnTo>
                  <a:lnTo>
                    <a:pt x="142" y="213"/>
                  </a:lnTo>
                  <a:lnTo>
                    <a:pt x="127" y="230"/>
                  </a:lnTo>
                  <a:lnTo>
                    <a:pt x="115" y="198"/>
                  </a:lnTo>
                  <a:lnTo>
                    <a:pt x="98" y="198"/>
                  </a:lnTo>
                  <a:lnTo>
                    <a:pt x="54" y="198"/>
                  </a:lnTo>
                  <a:lnTo>
                    <a:pt x="54" y="186"/>
                  </a:lnTo>
                  <a:lnTo>
                    <a:pt x="27" y="186"/>
                  </a:lnTo>
                  <a:lnTo>
                    <a:pt x="16" y="142"/>
                  </a:lnTo>
                  <a:lnTo>
                    <a:pt x="0" y="131"/>
                  </a:lnTo>
                  <a:lnTo>
                    <a:pt x="0" y="86"/>
                  </a:lnTo>
                  <a:lnTo>
                    <a:pt x="16" y="60"/>
                  </a:lnTo>
                  <a:lnTo>
                    <a:pt x="27" y="86"/>
                  </a:lnTo>
                  <a:lnTo>
                    <a:pt x="54" y="86"/>
                  </a:lnTo>
                  <a:lnTo>
                    <a:pt x="75" y="71"/>
                  </a:lnTo>
                  <a:lnTo>
                    <a:pt x="98" y="86"/>
                  </a:lnTo>
                  <a:lnTo>
                    <a:pt x="127" y="71"/>
                  </a:lnTo>
                  <a:lnTo>
                    <a:pt x="158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69" name="Freeform 208"/>
            <p:cNvSpPr>
              <a:spLocks/>
            </p:cNvSpPr>
            <p:nvPr/>
          </p:nvSpPr>
          <p:spPr bwMode="auto">
            <a:xfrm>
              <a:off x="5221" y="2441"/>
              <a:ext cx="201" cy="146"/>
            </a:xfrm>
            <a:custGeom>
              <a:avLst/>
              <a:gdLst>
                <a:gd name="T0" fmla="*/ 3 w 230"/>
                <a:gd name="T1" fmla="*/ 9 h 155"/>
                <a:gd name="T2" fmla="*/ 3 w 230"/>
                <a:gd name="T3" fmla="*/ 12 h 155"/>
                <a:gd name="T4" fmla="*/ 3 w 230"/>
                <a:gd name="T5" fmla="*/ 12 h 155"/>
                <a:gd name="T6" fmla="*/ 3 w 230"/>
                <a:gd name="T7" fmla="*/ 12 h 155"/>
                <a:gd name="T8" fmla="*/ 3 w 230"/>
                <a:gd name="T9" fmla="*/ 24 h 155"/>
                <a:gd name="T10" fmla="*/ 3 w 230"/>
                <a:gd name="T11" fmla="*/ 27 h 155"/>
                <a:gd name="T12" fmla="*/ 3 w 230"/>
                <a:gd name="T13" fmla="*/ 24 h 155"/>
                <a:gd name="T14" fmla="*/ 3 w 230"/>
                <a:gd name="T15" fmla="*/ 27 h 155"/>
                <a:gd name="T16" fmla="*/ 3 w 230"/>
                <a:gd name="T17" fmla="*/ 27 h 155"/>
                <a:gd name="T18" fmla="*/ 0 w 230"/>
                <a:gd name="T19" fmla="*/ 23 h 155"/>
                <a:gd name="T20" fmla="*/ 3 w 230"/>
                <a:gd name="T21" fmla="*/ 24 h 155"/>
                <a:gd name="T22" fmla="*/ 3 w 230"/>
                <a:gd name="T23" fmla="*/ 18 h 155"/>
                <a:gd name="T24" fmla="*/ 3 w 230"/>
                <a:gd name="T25" fmla="*/ 18 h 155"/>
                <a:gd name="T26" fmla="*/ 3 w 230"/>
                <a:gd name="T27" fmla="*/ 9 h 155"/>
                <a:gd name="T28" fmla="*/ 3 w 230"/>
                <a:gd name="T29" fmla="*/ 12 h 155"/>
                <a:gd name="T30" fmla="*/ 3 w 230"/>
                <a:gd name="T31" fmla="*/ 12 h 155"/>
                <a:gd name="T32" fmla="*/ 3 w 230"/>
                <a:gd name="T33" fmla="*/ 9 h 155"/>
                <a:gd name="T34" fmla="*/ 3 w 230"/>
                <a:gd name="T35" fmla="*/ 8 h 155"/>
                <a:gd name="T36" fmla="*/ 3 w 230"/>
                <a:gd name="T37" fmla="*/ 0 h 155"/>
                <a:gd name="T38" fmla="*/ 3 w 230"/>
                <a:gd name="T39" fmla="*/ 8 h 155"/>
                <a:gd name="T40" fmla="*/ 3 w 230"/>
                <a:gd name="T41" fmla="*/ 8 h 155"/>
                <a:gd name="T42" fmla="*/ 4 w 230"/>
                <a:gd name="T43" fmla="*/ 8 h 155"/>
                <a:gd name="T44" fmla="*/ 3 w 230"/>
                <a:gd name="T45" fmla="*/ 9 h 155"/>
                <a:gd name="T46" fmla="*/ 3 w 230"/>
                <a:gd name="T47" fmla="*/ 9 h 1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0"/>
                <a:gd name="T73" fmla="*/ 0 h 155"/>
                <a:gd name="T74" fmla="*/ 230 w 230"/>
                <a:gd name="T75" fmla="*/ 155 h 15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0" h="155">
                  <a:moveTo>
                    <a:pt x="209" y="56"/>
                  </a:moveTo>
                  <a:lnTo>
                    <a:pt x="182" y="67"/>
                  </a:lnTo>
                  <a:lnTo>
                    <a:pt x="157" y="67"/>
                  </a:lnTo>
                  <a:lnTo>
                    <a:pt x="142" y="67"/>
                  </a:lnTo>
                  <a:lnTo>
                    <a:pt x="109" y="138"/>
                  </a:lnTo>
                  <a:lnTo>
                    <a:pt x="82" y="155"/>
                  </a:lnTo>
                  <a:lnTo>
                    <a:pt x="59" y="138"/>
                  </a:lnTo>
                  <a:lnTo>
                    <a:pt x="38" y="155"/>
                  </a:lnTo>
                  <a:lnTo>
                    <a:pt x="11" y="155"/>
                  </a:lnTo>
                  <a:lnTo>
                    <a:pt x="0" y="127"/>
                  </a:lnTo>
                  <a:lnTo>
                    <a:pt x="26" y="138"/>
                  </a:lnTo>
                  <a:lnTo>
                    <a:pt x="38" y="98"/>
                  </a:lnTo>
                  <a:lnTo>
                    <a:pt x="71" y="98"/>
                  </a:lnTo>
                  <a:lnTo>
                    <a:pt x="97" y="56"/>
                  </a:lnTo>
                  <a:lnTo>
                    <a:pt x="109" y="67"/>
                  </a:lnTo>
                  <a:lnTo>
                    <a:pt x="126" y="67"/>
                  </a:lnTo>
                  <a:lnTo>
                    <a:pt x="126" y="56"/>
                  </a:lnTo>
                  <a:lnTo>
                    <a:pt x="126" y="38"/>
                  </a:lnTo>
                  <a:lnTo>
                    <a:pt x="169" y="0"/>
                  </a:lnTo>
                  <a:lnTo>
                    <a:pt x="182" y="15"/>
                  </a:lnTo>
                  <a:lnTo>
                    <a:pt x="182" y="27"/>
                  </a:lnTo>
                  <a:lnTo>
                    <a:pt x="230" y="38"/>
                  </a:lnTo>
                  <a:lnTo>
                    <a:pt x="197" y="56"/>
                  </a:lnTo>
                  <a:lnTo>
                    <a:pt x="209" y="5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70" name="Freeform 209"/>
            <p:cNvSpPr>
              <a:spLocks/>
            </p:cNvSpPr>
            <p:nvPr/>
          </p:nvSpPr>
          <p:spPr bwMode="auto">
            <a:xfrm>
              <a:off x="4714" y="1949"/>
              <a:ext cx="96" cy="129"/>
            </a:xfrm>
            <a:custGeom>
              <a:avLst/>
              <a:gdLst>
                <a:gd name="T0" fmla="*/ 3 w 112"/>
                <a:gd name="T1" fmla="*/ 7 h 138"/>
                <a:gd name="T2" fmla="*/ 3 w 112"/>
                <a:gd name="T3" fmla="*/ 19 h 138"/>
                <a:gd name="T4" fmla="*/ 3 w 112"/>
                <a:gd name="T5" fmla="*/ 19 h 138"/>
                <a:gd name="T6" fmla="*/ 3 w 112"/>
                <a:gd name="T7" fmla="*/ 15 h 138"/>
                <a:gd name="T8" fmla="*/ 3 w 112"/>
                <a:gd name="T9" fmla="*/ 20 h 138"/>
                <a:gd name="T10" fmla="*/ 3 w 112"/>
                <a:gd name="T11" fmla="*/ 17 h 138"/>
                <a:gd name="T12" fmla="*/ 3 w 112"/>
                <a:gd name="T13" fmla="*/ 10 h 138"/>
                <a:gd name="T14" fmla="*/ 3 w 112"/>
                <a:gd name="T15" fmla="*/ 13 h 138"/>
                <a:gd name="T16" fmla="*/ 3 w 112"/>
                <a:gd name="T17" fmla="*/ 10 h 138"/>
                <a:gd name="T18" fmla="*/ 3 w 112"/>
                <a:gd name="T19" fmla="*/ 7 h 138"/>
                <a:gd name="T20" fmla="*/ 3 w 112"/>
                <a:gd name="T21" fmla="*/ 7 h 138"/>
                <a:gd name="T22" fmla="*/ 3 w 112"/>
                <a:gd name="T23" fmla="*/ 7 h 138"/>
                <a:gd name="T24" fmla="*/ 3 w 112"/>
                <a:gd name="T25" fmla="*/ 0 h 138"/>
                <a:gd name="T26" fmla="*/ 3 w 112"/>
                <a:gd name="T27" fmla="*/ 0 h 138"/>
                <a:gd name="T28" fmla="*/ 0 w 112"/>
                <a:gd name="T29" fmla="*/ 0 h 138"/>
                <a:gd name="T30" fmla="*/ 0 w 112"/>
                <a:gd name="T31" fmla="*/ 7 h 138"/>
                <a:gd name="T32" fmla="*/ 3 w 112"/>
                <a:gd name="T33" fmla="*/ 7 h 138"/>
                <a:gd name="T34" fmla="*/ 0 w 112"/>
                <a:gd name="T35" fmla="*/ 7 h 138"/>
                <a:gd name="T36" fmla="*/ 3 w 112"/>
                <a:gd name="T37" fmla="*/ 7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138"/>
                <a:gd name="T59" fmla="*/ 112 w 112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138">
                  <a:moveTo>
                    <a:pt x="12" y="57"/>
                  </a:moveTo>
                  <a:lnTo>
                    <a:pt x="27" y="125"/>
                  </a:lnTo>
                  <a:lnTo>
                    <a:pt x="68" y="125"/>
                  </a:lnTo>
                  <a:lnTo>
                    <a:pt x="79" y="98"/>
                  </a:lnTo>
                  <a:lnTo>
                    <a:pt x="112" y="138"/>
                  </a:lnTo>
                  <a:lnTo>
                    <a:pt x="112" y="109"/>
                  </a:lnTo>
                  <a:lnTo>
                    <a:pt x="98" y="71"/>
                  </a:lnTo>
                  <a:lnTo>
                    <a:pt x="98" y="86"/>
                  </a:lnTo>
                  <a:lnTo>
                    <a:pt x="68" y="71"/>
                  </a:lnTo>
                  <a:lnTo>
                    <a:pt x="68" y="57"/>
                  </a:lnTo>
                  <a:lnTo>
                    <a:pt x="98" y="27"/>
                  </a:lnTo>
                  <a:lnTo>
                    <a:pt x="39" y="27"/>
                  </a:lnTo>
                  <a:lnTo>
                    <a:pt x="27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27"/>
                  </a:lnTo>
                  <a:lnTo>
                    <a:pt x="0" y="38"/>
                  </a:lnTo>
                  <a:lnTo>
                    <a:pt x="12" y="57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71" name="Freeform 210"/>
            <p:cNvSpPr>
              <a:spLocks/>
            </p:cNvSpPr>
            <p:nvPr/>
          </p:nvSpPr>
          <p:spPr bwMode="auto">
            <a:xfrm>
              <a:off x="3611" y="2161"/>
              <a:ext cx="298" cy="360"/>
            </a:xfrm>
            <a:custGeom>
              <a:avLst/>
              <a:gdLst>
                <a:gd name="T0" fmla="*/ 3 w 342"/>
                <a:gd name="T1" fmla="*/ 47 h 386"/>
                <a:gd name="T2" fmla="*/ 3 w 342"/>
                <a:gd name="T3" fmla="*/ 47 h 386"/>
                <a:gd name="T4" fmla="*/ 3 w 342"/>
                <a:gd name="T5" fmla="*/ 45 h 386"/>
                <a:gd name="T6" fmla="*/ 3 w 342"/>
                <a:gd name="T7" fmla="*/ 44 h 386"/>
                <a:gd name="T8" fmla="*/ 3 w 342"/>
                <a:gd name="T9" fmla="*/ 38 h 386"/>
                <a:gd name="T10" fmla="*/ 0 w 342"/>
                <a:gd name="T11" fmla="*/ 35 h 386"/>
                <a:gd name="T12" fmla="*/ 0 w 342"/>
                <a:gd name="T13" fmla="*/ 34 h 386"/>
                <a:gd name="T14" fmla="*/ 3 w 342"/>
                <a:gd name="T15" fmla="*/ 34 h 386"/>
                <a:gd name="T16" fmla="*/ 3 w 342"/>
                <a:gd name="T17" fmla="*/ 27 h 386"/>
                <a:gd name="T18" fmla="*/ 3 w 342"/>
                <a:gd name="T19" fmla="*/ 18 h 386"/>
                <a:gd name="T20" fmla="*/ 3 w 342"/>
                <a:gd name="T21" fmla="*/ 7 h 386"/>
                <a:gd name="T22" fmla="*/ 3 w 342"/>
                <a:gd name="T23" fmla="*/ 7 h 386"/>
                <a:gd name="T24" fmla="*/ 3 w 342"/>
                <a:gd name="T25" fmla="*/ 0 h 386"/>
                <a:gd name="T26" fmla="*/ 3 w 342"/>
                <a:gd name="T27" fmla="*/ 7 h 386"/>
                <a:gd name="T28" fmla="*/ 3 w 342"/>
                <a:gd name="T29" fmla="*/ 11 h 386"/>
                <a:gd name="T30" fmla="*/ 4 w 342"/>
                <a:gd name="T31" fmla="*/ 19 h 386"/>
                <a:gd name="T32" fmla="*/ 3 w 342"/>
                <a:gd name="T33" fmla="*/ 20 h 386"/>
                <a:gd name="T34" fmla="*/ 3 w 342"/>
                <a:gd name="T35" fmla="*/ 24 h 386"/>
                <a:gd name="T36" fmla="*/ 4 w 342"/>
                <a:gd name="T37" fmla="*/ 24 h 386"/>
                <a:gd name="T38" fmla="*/ 4 w 342"/>
                <a:gd name="T39" fmla="*/ 27 h 386"/>
                <a:gd name="T40" fmla="*/ 4 w 342"/>
                <a:gd name="T41" fmla="*/ 32 h 386"/>
                <a:gd name="T42" fmla="*/ 6 w 342"/>
                <a:gd name="T43" fmla="*/ 35 h 386"/>
                <a:gd name="T44" fmla="*/ 7 w 342"/>
                <a:gd name="T45" fmla="*/ 35 h 386"/>
                <a:gd name="T46" fmla="*/ 5 w 342"/>
                <a:gd name="T47" fmla="*/ 45 h 386"/>
                <a:gd name="T48" fmla="*/ 4 w 342"/>
                <a:gd name="T49" fmla="*/ 47 h 386"/>
                <a:gd name="T50" fmla="*/ 3 w 342"/>
                <a:gd name="T51" fmla="*/ 48 h 386"/>
                <a:gd name="T52" fmla="*/ 3 w 342"/>
                <a:gd name="T53" fmla="*/ 48 h 386"/>
                <a:gd name="T54" fmla="*/ 3 w 342"/>
                <a:gd name="T55" fmla="*/ 51 h 386"/>
                <a:gd name="T56" fmla="*/ 3 w 342"/>
                <a:gd name="T57" fmla="*/ 51 h 386"/>
                <a:gd name="T58" fmla="*/ 3 w 342"/>
                <a:gd name="T59" fmla="*/ 47 h 3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2"/>
                <a:gd name="T91" fmla="*/ 0 h 386"/>
                <a:gd name="T92" fmla="*/ 342 w 342"/>
                <a:gd name="T93" fmla="*/ 386 h 3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2" h="386">
                  <a:moveTo>
                    <a:pt x="86" y="354"/>
                  </a:moveTo>
                  <a:lnTo>
                    <a:pt x="60" y="354"/>
                  </a:lnTo>
                  <a:lnTo>
                    <a:pt x="60" y="338"/>
                  </a:lnTo>
                  <a:lnTo>
                    <a:pt x="42" y="325"/>
                  </a:lnTo>
                  <a:lnTo>
                    <a:pt x="19" y="283"/>
                  </a:lnTo>
                  <a:lnTo>
                    <a:pt x="0" y="269"/>
                  </a:lnTo>
                  <a:lnTo>
                    <a:pt x="0" y="254"/>
                  </a:lnTo>
                  <a:lnTo>
                    <a:pt x="19" y="254"/>
                  </a:lnTo>
                  <a:lnTo>
                    <a:pt x="31" y="198"/>
                  </a:lnTo>
                  <a:lnTo>
                    <a:pt x="71" y="127"/>
                  </a:lnTo>
                  <a:lnTo>
                    <a:pt x="86" y="27"/>
                  </a:lnTo>
                  <a:lnTo>
                    <a:pt x="119" y="16"/>
                  </a:lnTo>
                  <a:lnTo>
                    <a:pt x="119" y="0"/>
                  </a:lnTo>
                  <a:lnTo>
                    <a:pt x="142" y="56"/>
                  </a:lnTo>
                  <a:lnTo>
                    <a:pt x="190" y="83"/>
                  </a:lnTo>
                  <a:lnTo>
                    <a:pt x="230" y="142"/>
                  </a:lnTo>
                  <a:lnTo>
                    <a:pt x="217" y="154"/>
                  </a:lnTo>
                  <a:lnTo>
                    <a:pt x="202" y="183"/>
                  </a:lnTo>
                  <a:lnTo>
                    <a:pt x="230" y="183"/>
                  </a:lnTo>
                  <a:lnTo>
                    <a:pt x="230" y="198"/>
                  </a:lnTo>
                  <a:lnTo>
                    <a:pt x="257" y="242"/>
                  </a:lnTo>
                  <a:lnTo>
                    <a:pt x="328" y="269"/>
                  </a:lnTo>
                  <a:lnTo>
                    <a:pt x="342" y="269"/>
                  </a:lnTo>
                  <a:lnTo>
                    <a:pt x="290" y="338"/>
                  </a:lnTo>
                  <a:lnTo>
                    <a:pt x="242" y="354"/>
                  </a:lnTo>
                  <a:lnTo>
                    <a:pt x="202" y="365"/>
                  </a:lnTo>
                  <a:lnTo>
                    <a:pt x="190" y="365"/>
                  </a:lnTo>
                  <a:lnTo>
                    <a:pt x="142" y="386"/>
                  </a:lnTo>
                  <a:lnTo>
                    <a:pt x="119" y="386"/>
                  </a:lnTo>
                  <a:lnTo>
                    <a:pt x="86" y="354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72" name="Freeform 211"/>
            <p:cNvSpPr>
              <a:spLocks/>
            </p:cNvSpPr>
            <p:nvPr/>
          </p:nvSpPr>
          <p:spPr bwMode="auto">
            <a:xfrm>
              <a:off x="3541" y="2506"/>
              <a:ext cx="106" cy="133"/>
            </a:xfrm>
            <a:custGeom>
              <a:avLst/>
              <a:gdLst>
                <a:gd name="T0" fmla="*/ 3 w 123"/>
                <a:gd name="T1" fmla="*/ 0 h 142"/>
                <a:gd name="T2" fmla="*/ 3 w 123"/>
                <a:gd name="T3" fmla="*/ 0 h 142"/>
                <a:gd name="T4" fmla="*/ 3 w 123"/>
                <a:gd name="T5" fmla="*/ 8 h 142"/>
                <a:gd name="T6" fmla="*/ 3 w 123"/>
                <a:gd name="T7" fmla="*/ 16 h 142"/>
                <a:gd name="T8" fmla="*/ 3 w 123"/>
                <a:gd name="T9" fmla="*/ 21 h 142"/>
                <a:gd name="T10" fmla="*/ 3 w 123"/>
                <a:gd name="T11" fmla="*/ 21 h 142"/>
                <a:gd name="T12" fmla="*/ 3 w 123"/>
                <a:gd name="T13" fmla="*/ 21 h 142"/>
                <a:gd name="T14" fmla="*/ 0 w 123"/>
                <a:gd name="T15" fmla="*/ 21 h 142"/>
                <a:gd name="T16" fmla="*/ 3 w 123"/>
                <a:gd name="T17" fmla="*/ 16 h 142"/>
                <a:gd name="T18" fmla="*/ 3 w 123"/>
                <a:gd name="T19" fmla="*/ 11 h 142"/>
                <a:gd name="T20" fmla="*/ 3 w 123"/>
                <a:gd name="T21" fmla="*/ 8 h 142"/>
                <a:gd name="T22" fmla="*/ 3 w 123"/>
                <a:gd name="T23" fmla="*/ 7 h 142"/>
                <a:gd name="T24" fmla="*/ 3 w 123"/>
                <a:gd name="T25" fmla="*/ 7 h 142"/>
                <a:gd name="T26" fmla="*/ 3 w 123"/>
                <a:gd name="T27" fmla="*/ 7 h 142"/>
                <a:gd name="T28" fmla="*/ 3 w 123"/>
                <a:gd name="T29" fmla="*/ 0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3"/>
                <a:gd name="T46" fmla="*/ 0 h 142"/>
                <a:gd name="T47" fmla="*/ 123 w 123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3" h="142">
                  <a:moveTo>
                    <a:pt x="98" y="0"/>
                  </a:moveTo>
                  <a:lnTo>
                    <a:pt x="110" y="0"/>
                  </a:lnTo>
                  <a:lnTo>
                    <a:pt x="123" y="58"/>
                  </a:lnTo>
                  <a:lnTo>
                    <a:pt x="98" y="98"/>
                  </a:lnTo>
                  <a:lnTo>
                    <a:pt x="98" y="142"/>
                  </a:lnTo>
                  <a:lnTo>
                    <a:pt x="50" y="142"/>
                  </a:lnTo>
                  <a:lnTo>
                    <a:pt x="12" y="142"/>
                  </a:lnTo>
                  <a:lnTo>
                    <a:pt x="0" y="142"/>
                  </a:lnTo>
                  <a:lnTo>
                    <a:pt x="12" y="98"/>
                  </a:lnTo>
                  <a:lnTo>
                    <a:pt x="23" y="71"/>
                  </a:lnTo>
                  <a:lnTo>
                    <a:pt x="39" y="58"/>
                  </a:lnTo>
                  <a:lnTo>
                    <a:pt x="23" y="42"/>
                  </a:lnTo>
                  <a:lnTo>
                    <a:pt x="23" y="19"/>
                  </a:lnTo>
                  <a:lnTo>
                    <a:pt x="50" y="19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73" name="Freeform 212"/>
            <p:cNvSpPr>
              <a:spLocks/>
            </p:cNvSpPr>
            <p:nvPr/>
          </p:nvSpPr>
          <p:spPr bwMode="auto">
            <a:xfrm>
              <a:off x="3175" y="2478"/>
              <a:ext cx="401" cy="468"/>
            </a:xfrm>
            <a:custGeom>
              <a:avLst/>
              <a:gdLst>
                <a:gd name="T0" fmla="*/ 5 w 459"/>
                <a:gd name="T1" fmla="*/ 8 h 499"/>
                <a:gd name="T2" fmla="*/ 8 w 459"/>
                <a:gd name="T3" fmla="*/ 0 h 499"/>
                <a:gd name="T4" fmla="*/ 8 w 459"/>
                <a:gd name="T5" fmla="*/ 8 h 499"/>
                <a:gd name="T6" fmla="*/ 8 w 459"/>
                <a:gd name="T7" fmla="*/ 8 h 499"/>
                <a:gd name="T8" fmla="*/ 9 w 459"/>
                <a:gd name="T9" fmla="*/ 8 h 499"/>
                <a:gd name="T10" fmla="*/ 9 w 459"/>
                <a:gd name="T11" fmla="*/ 12 h 499"/>
                <a:gd name="T12" fmla="*/ 9 w 459"/>
                <a:gd name="T13" fmla="*/ 15 h 499"/>
                <a:gd name="T14" fmla="*/ 9 w 459"/>
                <a:gd name="T15" fmla="*/ 17 h 499"/>
                <a:gd name="T16" fmla="*/ 9 w 459"/>
                <a:gd name="T17" fmla="*/ 21 h 499"/>
                <a:gd name="T18" fmla="*/ 8 w 459"/>
                <a:gd name="T19" fmla="*/ 26 h 499"/>
                <a:gd name="T20" fmla="*/ 8 w 459"/>
                <a:gd name="T21" fmla="*/ 32 h 499"/>
                <a:gd name="T22" fmla="*/ 8 w 459"/>
                <a:gd name="T23" fmla="*/ 34 h 499"/>
                <a:gd name="T24" fmla="*/ 8 w 459"/>
                <a:gd name="T25" fmla="*/ 36 h 499"/>
                <a:gd name="T26" fmla="*/ 8 w 459"/>
                <a:gd name="T27" fmla="*/ 41 h 499"/>
                <a:gd name="T28" fmla="*/ 8 w 459"/>
                <a:gd name="T29" fmla="*/ 49 h 499"/>
                <a:gd name="T30" fmla="*/ 9 w 459"/>
                <a:gd name="T31" fmla="*/ 56 h 499"/>
                <a:gd name="T32" fmla="*/ 9 w 459"/>
                <a:gd name="T33" fmla="*/ 56 h 499"/>
                <a:gd name="T34" fmla="*/ 8 w 459"/>
                <a:gd name="T35" fmla="*/ 57 h 499"/>
                <a:gd name="T36" fmla="*/ 8 w 459"/>
                <a:gd name="T37" fmla="*/ 60 h 499"/>
                <a:gd name="T38" fmla="*/ 8 w 459"/>
                <a:gd name="T39" fmla="*/ 71 h 499"/>
                <a:gd name="T40" fmla="*/ 8 w 459"/>
                <a:gd name="T41" fmla="*/ 73 h 499"/>
                <a:gd name="T42" fmla="*/ 8 w 459"/>
                <a:gd name="T43" fmla="*/ 73 h 499"/>
                <a:gd name="T44" fmla="*/ 8 w 459"/>
                <a:gd name="T45" fmla="*/ 78 h 499"/>
                <a:gd name="T46" fmla="*/ 8 w 459"/>
                <a:gd name="T47" fmla="*/ 76 h 499"/>
                <a:gd name="T48" fmla="*/ 7 w 459"/>
                <a:gd name="T49" fmla="*/ 71 h 499"/>
                <a:gd name="T50" fmla="*/ 7 w 459"/>
                <a:gd name="T51" fmla="*/ 71 h 499"/>
                <a:gd name="T52" fmla="*/ 6 w 459"/>
                <a:gd name="T53" fmla="*/ 68 h 499"/>
                <a:gd name="T54" fmla="*/ 4 w 459"/>
                <a:gd name="T55" fmla="*/ 68 h 499"/>
                <a:gd name="T56" fmla="*/ 4 w 459"/>
                <a:gd name="T57" fmla="*/ 68 h 499"/>
                <a:gd name="T58" fmla="*/ 4 w 459"/>
                <a:gd name="T59" fmla="*/ 63 h 499"/>
                <a:gd name="T60" fmla="*/ 4 w 459"/>
                <a:gd name="T61" fmla="*/ 53 h 499"/>
                <a:gd name="T62" fmla="*/ 3 w 459"/>
                <a:gd name="T63" fmla="*/ 52 h 499"/>
                <a:gd name="T64" fmla="*/ 3 w 459"/>
                <a:gd name="T65" fmla="*/ 52 h 499"/>
                <a:gd name="T66" fmla="*/ 3 w 459"/>
                <a:gd name="T67" fmla="*/ 56 h 499"/>
                <a:gd name="T68" fmla="*/ 3 w 459"/>
                <a:gd name="T69" fmla="*/ 56 h 499"/>
                <a:gd name="T70" fmla="*/ 3 w 459"/>
                <a:gd name="T71" fmla="*/ 53 h 499"/>
                <a:gd name="T72" fmla="*/ 3 w 459"/>
                <a:gd name="T73" fmla="*/ 47 h 499"/>
                <a:gd name="T74" fmla="*/ 3 w 459"/>
                <a:gd name="T75" fmla="*/ 47 h 499"/>
                <a:gd name="T76" fmla="*/ 3 w 459"/>
                <a:gd name="T77" fmla="*/ 47 h 499"/>
                <a:gd name="T78" fmla="*/ 0 w 459"/>
                <a:gd name="T79" fmla="*/ 49 h 499"/>
                <a:gd name="T80" fmla="*/ 0 w 459"/>
                <a:gd name="T81" fmla="*/ 47 h 499"/>
                <a:gd name="T82" fmla="*/ 0 w 459"/>
                <a:gd name="T83" fmla="*/ 43 h 499"/>
                <a:gd name="T84" fmla="*/ 3 w 459"/>
                <a:gd name="T85" fmla="*/ 43 h 499"/>
                <a:gd name="T86" fmla="*/ 3 w 459"/>
                <a:gd name="T87" fmla="*/ 43 h 499"/>
                <a:gd name="T88" fmla="*/ 3 w 459"/>
                <a:gd name="T89" fmla="*/ 41 h 499"/>
                <a:gd name="T90" fmla="*/ 3 w 459"/>
                <a:gd name="T91" fmla="*/ 43 h 499"/>
                <a:gd name="T92" fmla="*/ 3 w 459"/>
                <a:gd name="T93" fmla="*/ 38 h 499"/>
                <a:gd name="T94" fmla="*/ 3 w 459"/>
                <a:gd name="T95" fmla="*/ 32 h 499"/>
                <a:gd name="T96" fmla="*/ 3 w 459"/>
                <a:gd name="T97" fmla="*/ 24 h 499"/>
                <a:gd name="T98" fmla="*/ 3 w 459"/>
                <a:gd name="T99" fmla="*/ 15 h 499"/>
                <a:gd name="T100" fmla="*/ 3 w 459"/>
                <a:gd name="T101" fmla="*/ 8 h 499"/>
                <a:gd name="T102" fmla="*/ 3 w 459"/>
                <a:gd name="T103" fmla="*/ 0 h 499"/>
                <a:gd name="T104" fmla="*/ 3 w 459"/>
                <a:gd name="T105" fmla="*/ 0 h 499"/>
                <a:gd name="T106" fmla="*/ 3 w 459"/>
                <a:gd name="T107" fmla="*/ 8 h 499"/>
                <a:gd name="T108" fmla="*/ 4 w 459"/>
                <a:gd name="T109" fmla="*/ 8 h 499"/>
                <a:gd name="T110" fmla="*/ 5 w 459"/>
                <a:gd name="T111" fmla="*/ 8 h 4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59"/>
                <a:gd name="T169" fmla="*/ 0 h 499"/>
                <a:gd name="T170" fmla="*/ 459 w 459"/>
                <a:gd name="T171" fmla="*/ 499 h 4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59" h="499">
                  <a:moveTo>
                    <a:pt x="259" y="16"/>
                  </a:moveTo>
                  <a:lnTo>
                    <a:pt x="370" y="0"/>
                  </a:lnTo>
                  <a:lnTo>
                    <a:pt x="386" y="16"/>
                  </a:lnTo>
                  <a:lnTo>
                    <a:pt x="418" y="16"/>
                  </a:lnTo>
                  <a:lnTo>
                    <a:pt x="441" y="46"/>
                  </a:lnTo>
                  <a:lnTo>
                    <a:pt x="441" y="71"/>
                  </a:lnTo>
                  <a:lnTo>
                    <a:pt x="459" y="87"/>
                  </a:lnTo>
                  <a:lnTo>
                    <a:pt x="441" y="100"/>
                  </a:lnTo>
                  <a:lnTo>
                    <a:pt x="430" y="127"/>
                  </a:lnTo>
                  <a:lnTo>
                    <a:pt x="418" y="171"/>
                  </a:lnTo>
                  <a:lnTo>
                    <a:pt x="397" y="200"/>
                  </a:lnTo>
                  <a:lnTo>
                    <a:pt x="397" y="215"/>
                  </a:lnTo>
                  <a:lnTo>
                    <a:pt x="418" y="227"/>
                  </a:lnTo>
                  <a:lnTo>
                    <a:pt x="418" y="259"/>
                  </a:lnTo>
                  <a:lnTo>
                    <a:pt x="418" y="311"/>
                  </a:lnTo>
                  <a:lnTo>
                    <a:pt x="441" y="359"/>
                  </a:lnTo>
                  <a:lnTo>
                    <a:pt x="430" y="359"/>
                  </a:lnTo>
                  <a:lnTo>
                    <a:pt x="397" y="371"/>
                  </a:lnTo>
                  <a:lnTo>
                    <a:pt x="397" y="386"/>
                  </a:lnTo>
                  <a:lnTo>
                    <a:pt x="386" y="455"/>
                  </a:lnTo>
                  <a:lnTo>
                    <a:pt x="397" y="471"/>
                  </a:lnTo>
                  <a:lnTo>
                    <a:pt x="418" y="471"/>
                  </a:lnTo>
                  <a:lnTo>
                    <a:pt x="418" y="499"/>
                  </a:lnTo>
                  <a:lnTo>
                    <a:pt x="386" y="482"/>
                  </a:lnTo>
                  <a:lnTo>
                    <a:pt x="342" y="455"/>
                  </a:lnTo>
                  <a:lnTo>
                    <a:pt x="330" y="455"/>
                  </a:lnTo>
                  <a:lnTo>
                    <a:pt x="286" y="430"/>
                  </a:lnTo>
                  <a:lnTo>
                    <a:pt x="226" y="442"/>
                  </a:lnTo>
                  <a:lnTo>
                    <a:pt x="242" y="430"/>
                  </a:lnTo>
                  <a:lnTo>
                    <a:pt x="226" y="400"/>
                  </a:lnTo>
                  <a:lnTo>
                    <a:pt x="226" y="342"/>
                  </a:lnTo>
                  <a:lnTo>
                    <a:pt x="198" y="331"/>
                  </a:lnTo>
                  <a:lnTo>
                    <a:pt x="171" y="331"/>
                  </a:lnTo>
                  <a:lnTo>
                    <a:pt x="171" y="359"/>
                  </a:lnTo>
                  <a:lnTo>
                    <a:pt x="127" y="359"/>
                  </a:lnTo>
                  <a:lnTo>
                    <a:pt x="111" y="342"/>
                  </a:lnTo>
                  <a:lnTo>
                    <a:pt x="98" y="300"/>
                  </a:lnTo>
                  <a:lnTo>
                    <a:pt x="86" y="300"/>
                  </a:lnTo>
                  <a:lnTo>
                    <a:pt x="27" y="300"/>
                  </a:lnTo>
                  <a:lnTo>
                    <a:pt x="0" y="311"/>
                  </a:lnTo>
                  <a:lnTo>
                    <a:pt x="0" y="300"/>
                  </a:lnTo>
                  <a:lnTo>
                    <a:pt x="0" y="271"/>
                  </a:lnTo>
                  <a:lnTo>
                    <a:pt x="11" y="271"/>
                  </a:lnTo>
                  <a:lnTo>
                    <a:pt x="27" y="271"/>
                  </a:lnTo>
                  <a:lnTo>
                    <a:pt x="38" y="259"/>
                  </a:lnTo>
                  <a:lnTo>
                    <a:pt x="56" y="271"/>
                  </a:lnTo>
                  <a:lnTo>
                    <a:pt x="86" y="242"/>
                  </a:lnTo>
                  <a:lnTo>
                    <a:pt x="98" y="200"/>
                  </a:lnTo>
                  <a:lnTo>
                    <a:pt x="127" y="160"/>
                  </a:lnTo>
                  <a:lnTo>
                    <a:pt x="138" y="87"/>
                  </a:lnTo>
                  <a:lnTo>
                    <a:pt x="159" y="46"/>
                  </a:lnTo>
                  <a:lnTo>
                    <a:pt x="171" y="0"/>
                  </a:lnTo>
                  <a:lnTo>
                    <a:pt x="186" y="0"/>
                  </a:lnTo>
                  <a:lnTo>
                    <a:pt x="198" y="16"/>
                  </a:lnTo>
                  <a:lnTo>
                    <a:pt x="242" y="27"/>
                  </a:lnTo>
                  <a:lnTo>
                    <a:pt x="259" y="16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74" name="Freeform 213"/>
            <p:cNvSpPr>
              <a:spLocks/>
            </p:cNvSpPr>
            <p:nvPr/>
          </p:nvSpPr>
          <p:spPr bwMode="auto">
            <a:xfrm>
              <a:off x="2812" y="2230"/>
              <a:ext cx="159" cy="144"/>
            </a:xfrm>
            <a:custGeom>
              <a:avLst/>
              <a:gdLst>
                <a:gd name="T0" fmla="*/ 3 w 183"/>
                <a:gd name="T1" fmla="*/ 6 h 156"/>
                <a:gd name="T2" fmla="*/ 3 w 183"/>
                <a:gd name="T3" fmla="*/ 8 h 156"/>
                <a:gd name="T4" fmla="*/ 3 w 183"/>
                <a:gd name="T5" fmla="*/ 10 h 156"/>
                <a:gd name="T6" fmla="*/ 3 w 183"/>
                <a:gd name="T7" fmla="*/ 10 h 156"/>
                <a:gd name="T8" fmla="*/ 3 w 183"/>
                <a:gd name="T9" fmla="*/ 11 h 156"/>
                <a:gd name="T10" fmla="*/ 3 w 183"/>
                <a:gd name="T11" fmla="*/ 11 h 156"/>
                <a:gd name="T12" fmla="*/ 3 w 183"/>
                <a:gd name="T13" fmla="*/ 11 h 156"/>
                <a:gd name="T14" fmla="*/ 3 w 183"/>
                <a:gd name="T15" fmla="*/ 16 h 156"/>
                <a:gd name="T16" fmla="*/ 3 w 183"/>
                <a:gd name="T17" fmla="*/ 14 h 156"/>
                <a:gd name="T18" fmla="*/ 3 w 183"/>
                <a:gd name="T19" fmla="*/ 14 h 156"/>
                <a:gd name="T20" fmla="*/ 0 w 183"/>
                <a:gd name="T21" fmla="*/ 13 h 156"/>
                <a:gd name="T22" fmla="*/ 0 w 183"/>
                <a:gd name="T23" fmla="*/ 10 h 156"/>
                <a:gd name="T24" fmla="*/ 3 w 183"/>
                <a:gd name="T25" fmla="*/ 6 h 156"/>
                <a:gd name="T26" fmla="*/ 3 w 183"/>
                <a:gd name="T27" fmla="*/ 6 h 156"/>
                <a:gd name="T28" fmla="*/ 3 w 183"/>
                <a:gd name="T29" fmla="*/ 6 h 156"/>
                <a:gd name="T30" fmla="*/ 3 w 183"/>
                <a:gd name="T31" fmla="*/ 0 h 156"/>
                <a:gd name="T32" fmla="*/ 3 w 183"/>
                <a:gd name="T33" fmla="*/ 6 h 156"/>
                <a:gd name="T34" fmla="*/ 3 w 183"/>
                <a:gd name="T35" fmla="*/ 6 h 156"/>
                <a:gd name="T36" fmla="*/ 3 w 183"/>
                <a:gd name="T37" fmla="*/ 6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56"/>
                <a:gd name="T59" fmla="*/ 183 w 183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56">
                  <a:moveTo>
                    <a:pt x="169" y="71"/>
                  </a:moveTo>
                  <a:lnTo>
                    <a:pt x="183" y="83"/>
                  </a:lnTo>
                  <a:lnTo>
                    <a:pt x="169" y="98"/>
                  </a:lnTo>
                  <a:lnTo>
                    <a:pt x="154" y="98"/>
                  </a:lnTo>
                  <a:lnTo>
                    <a:pt x="142" y="112"/>
                  </a:lnTo>
                  <a:lnTo>
                    <a:pt x="110" y="112"/>
                  </a:lnTo>
                  <a:lnTo>
                    <a:pt x="54" y="112"/>
                  </a:lnTo>
                  <a:lnTo>
                    <a:pt x="54" y="156"/>
                  </a:lnTo>
                  <a:lnTo>
                    <a:pt x="42" y="142"/>
                  </a:lnTo>
                  <a:lnTo>
                    <a:pt x="12" y="142"/>
                  </a:lnTo>
                  <a:lnTo>
                    <a:pt x="0" y="127"/>
                  </a:lnTo>
                  <a:lnTo>
                    <a:pt x="0" y="98"/>
                  </a:lnTo>
                  <a:lnTo>
                    <a:pt x="23" y="56"/>
                  </a:lnTo>
                  <a:lnTo>
                    <a:pt x="54" y="43"/>
                  </a:lnTo>
                  <a:lnTo>
                    <a:pt x="98" y="12"/>
                  </a:lnTo>
                  <a:lnTo>
                    <a:pt x="127" y="0"/>
                  </a:lnTo>
                  <a:lnTo>
                    <a:pt x="127" y="27"/>
                  </a:lnTo>
                  <a:lnTo>
                    <a:pt x="154" y="71"/>
                  </a:lnTo>
                  <a:lnTo>
                    <a:pt x="169" y="71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75" name="Freeform 214"/>
            <p:cNvSpPr>
              <a:spLocks/>
            </p:cNvSpPr>
            <p:nvPr/>
          </p:nvSpPr>
          <p:spPr bwMode="auto">
            <a:xfrm>
              <a:off x="3374" y="2030"/>
              <a:ext cx="339" cy="491"/>
            </a:xfrm>
            <a:custGeom>
              <a:avLst/>
              <a:gdLst>
                <a:gd name="T0" fmla="*/ 6 w 390"/>
                <a:gd name="T1" fmla="*/ 64 h 526"/>
                <a:gd name="T2" fmla="*/ 6 w 390"/>
                <a:gd name="T3" fmla="*/ 67 h 526"/>
                <a:gd name="T4" fmla="*/ 5 w 390"/>
                <a:gd name="T5" fmla="*/ 67 h 526"/>
                <a:gd name="T6" fmla="*/ 5 w 390"/>
                <a:gd name="T7" fmla="*/ 69 h 526"/>
                <a:gd name="T8" fmla="*/ 4 w 390"/>
                <a:gd name="T9" fmla="*/ 72 h 526"/>
                <a:gd name="T10" fmla="*/ 3 w 390"/>
                <a:gd name="T11" fmla="*/ 72 h 526"/>
                <a:gd name="T12" fmla="*/ 3 w 390"/>
                <a:gd name="T13" fmla="*/ 67 h 526"/>
                <a:gd name="T14" fmla="*/ 3 w 390"/>
                <a:gd name="T15" fmla="*/ 67 h 526"/>
                <a:gd name="T16" fmla="*/ 3 w 390"/>
                <a:gd name="T17" fmla="*/ 64 h 526"/>
                <a:gd name="T18" fmla="*/ 3 w 390"/>
                <a:gd name="T19" fmla="*/ 54 h 526"/>
                <a:gd name="T20" fmla="*/ 3 w 390"/>
                <a:gd name="T21" fmla="*/ 51 h 526"/>
                <a:gd name="T22" fmla="*/ 3 w 390"/>
                <a:gd name="T23" fmla="*/ 48 h 526"/>
                <a:gd name="T24" fmla="*/ 3 w 390"/>
                <a:gd name="T25" fmla="*/ 45 h 526"/>
                <a:gd name="T26" fmla="*/ 3 w 390"/>
                <a:gd name="T27" fmla="*/ 42 h 526"/>
                <a:gd name="T28" fmla="*/ 0 w 390"/>
                <a:gd name="T29" fmla="*/ 36 h 526"/>
                <a:gd name="T30" fmla="*/ 3 w 390"/>
                <a:gd name="T31" fmla="*/ 27 h 526"/>
                <a:gd name="T32" fmla="*/ 3 w 390"/>
                <a:gd name="T33" fmla="*/ 27 h 526"/>
                <a:gd name="T34" fmla="*/ 3 w 390"/>
                <a:gd name="T35" fmla="*/ 25 h 526"/>
                <a:gd name="T36" fmla="*/ 3 w 390"/>
                <a:gd name="T37" fmla="*/ 14 h 526"/>
                <a:gd name="T38" fmla="*/ 3 w 390"/>
                <a:gd name="T39" fmla="*/ 12 h 526"/>
                <a:gd name="T40" fmla="*/ 3 w 390"/>
                <a:gd name="T41" fmla="*/ 12 h 526"/>
                <a:gd name="T42" fmla="*/ 3 w 390"/>
                <a:gd name="T43" fmla="*/ 7 h 526"/>
                <a:gd name="T44" fmla="*/ 4 w 390"/>
                <a:gd name="T45" fmla="*/ 7 h 526"/>
                <a:gd name="T46" fmla="*/ 5 w 390"/>
                <a:gd name="T47" fmla="*/ 7 h 526"/>
                <a:gd name="T48" fmla="*/ 5 w 390"/>
                <a:gd name="T49" fmla="*/ 0 h 526"/>
                <a:gd name="T50" fmla="*/ 5 w 390"/>
                <a:gd name="T51" fmla="*/ 7 h 526"/>
                <a:gd name="T52" fmla="*/ 6 w 390"/>
                <a:gd name="T53" fmla="*/ 7 h 526"/>
                <a:gd name="T54" fmla="*/ 7 w 390"/>
                <a:gd name="T55" fmla="*/ 17 h 526"/>
                <a:gd name="T56" fmla="*/ 7 w 390"/>
                <a:gd name="T57" fmla="*/ 19 h 526"/>
                <a:gd name="T58" fmla="*/ 7 w 390"/>
                <a:gd name="T59" fmla="*/ 21 h 526"/>
                <a:gd name="T60" fmla="*/ 6 w 390"/>
                <a:gd name="T61" fmla="*/ 23 h 526"/>
                <a:gd name="T62" fmla="*/ 6 w 390"/>
                <a:gd name="T63" fmla="*/ 36 h 526"/>
                <a:gd name="T64" fmla="*/ 5 w 390"/>
                <a:gd name="T65" fmla="*/ 46 h 526"/>
                <a:gd name="T66" fmla="*/ 5 w 390"/>
                <a:gd name="T67" fmla="*/ 54 h 526"/>
                <a:gd name="T68" fmla="*/ 4 w 390"/>
                <a:gd name="T69" fmla="*/ 54 h 526"/>
                <a:gd name="T70" fmla="*/ 4 w 390"/>
                <a:gd name="T71" fmla="*/ 55 h 526"/>
                <a:gd name="T72" fmla="*/ 5 w 390"/>
                <a:gd name="T73" fmla="*/ 58 h 526"/>
                <a:gd name="T74" fmla="*/ 5 w 390"/>
                <a:gd name="T75" fmla="*/ 63 h 526"/>
                <a:gd name="T76" fmla="*/ 6 w 390"/>
                <a:gd name="T77" fmla="*/ 64 h 5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0"/>
                <a:gd name="T118" fmla="*/ 0 h 526"/>
                <a:gd name="T119" fmla="*/ 390 w 390"/>
                <a:gd name="T120" fmla="*/ 526 h 5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0" h="526">
                  <a:moveTo>
                    <a:pt x="329" y="478"/>
                  </a:moveTo>
                  <a:lnTo>
                    <a:pt x="329" y="494"/>
                  </a:lnTo>
                  <a:lnTo>
                    <a:pt x="302" y="494"/>
                  </a:lnTo>
                  <a:lnTo>
                    <a:pt x="290" y="505"/>
                  </a:lnTo>
                  <a:lnTo>
                    <a:pt x="242" y="526"/>
                  </a:lnTo>
                  <a:lnTo>
                    <a:pt x="214" y="526"/>
                  </a:lnTo>
                  <a:lnTo>
                    <a:pt x="191" y="494"/>
                  </a:lnTo>
                  <a:lnTo>
                    <a:pt x="158" y="494"/>
                  </a:lnTo>
                  <a:lnTo>
                    <a:pt x="143" y="478"/>
                  </a:lnTo>
                  <a:lnTo>
                    <a:pt x="71" y="394"/>
                  </a:lnTo>
                  <a:lnTo>
                    <a:pt x="43" y="382"/>
                  </a:lnTo>
                  <a:lnTo>
                    <a:pt x="43" y="353"/>
                  </a:lnTo>
                  <a:lnTo>
                    <a:pt x="16" y="323"/>
                  </a:lnTo>
                  <a:lnTo>
                    <a:pt x="31" y="309"/>
                  </a:lnTo>
                  <a:lnTo>
                    <a:pt x="0" y="267"/>
                  </a:lnTo>
                  <a:lnTo>
                    <a:pt x="31" y="194"/>
                  </a:lnTo>
                  <a:lnTo>
                    <a:pt x="43" y="194"/>
                  </a:lnTo>
                  <a:lnTo>
                    <a:pt x="43" y="183"/>
                  </a:lnTo>
                  <a:lnTo>
                    <a:pt x="43" y="94"/>
                  </a:lnTo>
                  <a:lnTo>
                    <a:pt x="43" y="83"/>
                  </a:lnTo>
                  <a:lnTo>
                    <a:pt x="71" y="83"/>
                  </a:lnTo>
                  <a:lnTo>
                    <a:pt x="71" y="23"/>
                  </a:lnTo>
                  <a:lnTo>
                    <a:pt x="258" y="23"/>
                  </a:lnTo>
                  <a:lnTo>
                    <a:pt x="290" y="23"/>
                  </a:lnTo>
                  <a:lnTo>
                    <a:pt x="313" y="0"/>
                  </a:lnTo>
                  <a:lnTo>
                    <a:pt x="313" y="12"/>
                  </a:lnTo>
                  <a:lnTo>
                    <a:pt x="342" y="23"/>
                  </a:lnTo>
                  <a:lnTo>
                    <a:pt x="373" y="123"/>
                  </a:lnTo>
                  <a:lnTo>
                    <a:pt x="390" y="138"/>
                  </a:lnTo>
                  <a:lnTo>
                    <a:pt x="390" y="154"/>
                  </a:lnTo>
                  <a:lnTo>
                    <a:pt x="358" y="167"/>
                  </a:lnTo>
                  <a:lnTo>
                    <a:pt x="342" y="267"/>
                  </a:lnTo>
                  <a:lnTo>
                    <a:pt x="302" y="338"/>
                  </a:lnTo>
                  <a:lnTo>
                    <a:pt x="290" y="394"/>
                  </a:lnTo>
                  <a:lnTo>
                    <a:pt x="269" y="394"/>
                  </a:lnTo>
                  <a:lnTo>
                    <a:pt x="269" y="409"/>
                  </a:lnTo>
                  <a:lnTo>
                    <a:pt x="290" y="423"/>
                  </a:lnTo>
                  <a:lnTo>
                    <a:pt x="313" y="465"/>
                  </a:lnTo>
                  <a:lnTo>
                    <a:pt x="329" y="478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76" name="Freeform 215"/>
            <p:cNvSpPr>
              <a:spLocks/>
            </p:cNvSpPr>
            <p:nvPr/>
          </p:nvSpPr>
          <p:spPr bwMode="auto">
            <a:xfrm>
              <a:off x="3801" y="2161"/>
              <a:ext cx="210" cy="132"/>
            </a:xfrm>
            <a:custGeom>
              <a:avLst/>
              <a:gdLst>
                <a:gd name="T0" fmla="*/ 0 w 242"/>
                <a:gd name="T1" fmla="*/ 7 h 142"/>
                <a:gd name="T2" fmla="*/ 3 w 242"/>
                <a:gd name="T3" fmla="*/ 18 h 142"/>
                <a:gd name="T4" fmla="*/ 3 w 242"/>
                <a:gd name="T5" fmla="*/ 18 h 142"/>
                <a:gd name="T6" fmla="*/ 3 w 242"/>
                <a:gd name="T7" fmla="*/ 16 h 142"/>
                <a:gd name="T8" fmla="*/ 3 w 242"/>
                <a:gd name="T9" fmla="*/ 16 h 142"/>
                <a:gd name="T10" fmla="*/ 3 w 242"/>
                <a:gd name="T11" fmla="*/ 10 h 142"/>
                <a:gd name="T12" fmla="*/ 3 w 242"/>
                <a:gd name="T13" fmla="*/ 7 h 142"/>
                <a:gd name="T14" fmla="*/ 3 w 242"/>
                <a:gd name="T15" fmla="*/ 7 h 142"/>
                <a:gd name="T16" fmla="*/ 3 w 242"/>
                <a:gd name="T17" fmla="*/ 7 h 142"/>
                <a:gd name="T18" fmla="*/ 3 w 242"/>
                <a:gd name="T19" fmla="*/ 7 h 142"/>
                <a:gd name="T20" fmla="*/ 3 w 242"/>
                <a:gd name="T21" fmla="*/ 0 h 142"/>
                <a:gd name="T22" fmla="*/ 3 w 242"/>
                <a:gd name="T23" fmla="*/ 7 h 142"/>
                <a:gd name="T24" fmla="*/ 3 w 242"/>
                <a:gd name="T25" fmla="*/ 10 h 142"/>
                <a:gd name="T26" fmla="*/ 3 w 242"/>
                <a:gd name="T27" fmla="*/ 7 h 142"/>
                <a:gd name="T28" fmla="*/ 0 w 242"/>
                <a:gd name="T29" fmla="*/ 7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2"/>
                <a:gd name="T46" fmla="*/ 0 h 142"/>
                <a:gd name="T47" fmla="*/ 242 w 242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2" h="142">
                  <a:moveTo>
                    <a:pt x="0" y="43"/>
                  </a:moveTo>
                  <a:lnTo>
                    <a:pt x="23" y="142"/>
                  </a:lnTo>
                  <a:lnTo>
                    <a:pt x="50" y="142"/>
                  </a:lnTo>
                  <a:lnTo>
                    <a:pt x="71" y="125"/>
                  </a:lnTo>
                  <a:lnTo>
                    <a:pt x="109" y="125"/>
                  </a:lnTo>
                  <a:lnTo>
                    <a:pt x="169" y="83"/>
                  </a:lnTo>
                  <a:lnTo>
                    <a:pt x="221" y="54"/>
                  </a:lnTo>
                  <a:lnTo>
                    <a:pt x="221" y="43"/>
                  </a:lnTo>
                  <a:lnTo>
                    <a:pt x="242" y="43"/>
                  </a:lnTo>
                  <a:lnTo>
                    <a:pt x="242" y="27"/>
                  </a:lnTo>
                  <a:lnTo>
                    <a:pt x="221" y="0"/>
                  </a:lnTo>
                  <a:lnTo>
                    <a:pt x="154" y="16"/>
                  </a:lnTo>
                  <a:lnTo>
                    <a:pt x="71" y="83"/>
                  </a:lnTo>
                  <a:lnTo>
                    <a:pt x="23" y="2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77" name="Freeform 216"/>
            <p:cNvSpPr>
              <a:spLocks/>
            </p:cNvSpPr>
            <p:nvPr/>
          </p:nvSpPr>
          <p:spPr bwMode="auto">
            <a:xfrm>
              <a:off x="3628" y="1802"/>
              <a:ext cx="444" cy="435"/>
            </a:xfrm>
            <a:custGeom>
              <a:avLst/>
              <a:gdLst>
                <a:gd name="T0" fmla="*/ 3 w 511"/>
                <a:gd name="T1" fmla="*/ 11 h 467"/>
                <a:gd name="T2" fmla="*/ 3 w 511"/>
                <a:gd name="T3" fmla="*/ 8 h 467"/>
                <a:gd name="T4" fmla="*/ 3 w 511"/>
                <a:gd name="T5" fmla="*/ 7 h 467"/>
                <a:gd name="T6" fmla="*/ 3 w 511"/>
                <a:gd name="T7" fmla="*/ 7 h 467"/>
                <a:gd name="T8" fmla="*/ 3 w 511"/>
                <a:gd name="T9" fmla="*/ 7 h 467"/>
                <a:gd name="T10" fmla="*/ 3 w 511"/>
                <a:gd name="T11" fmla="*/ 0 h 467"/>
                <a:gd name="T12" fmla="*/ 3 w 511"/>
                <a:gd name="T13" fmla="*/ 7 h 467"/>
                <a:gd name="T14" fmla="*/ 3 w 511"/>
                <a:gd name="T15" fmla="*/ 7 h 467"/>
                <a:gd name="T16" fmla="*/ 3 w 511"/>
                <a:gd name="T17" fmla="*/ 7 h 467"/>
                <a:gd name="T18" fmla="*/ 3 w 511"/>
                <a:gd name="T19" fmla="*/ 7 h 467"/>
                <a:gd name="T20" fmla="*/ 3 w 511"/>
                <a:gd name="T21" fmla="*/ 8 h 467"/>
                <a:gd name="T22" fmla="*/ 0 w 511"/>
                <a:gd name="T23" fmla="*/ 8 h 467"/>
                <a:gd name="T24" fmla="*/ 0 w 511"/>
                <a:gd name="T25" fmla="*/ 15 h 467"/>
                <a:gd name="T26" fmla="*/ 3 w 511"/>
                <a:gd name="T27" fmla="*/ 15 h 467"/>
                <a:gd name="T28" fmla="*/ 3 w 511"/>
                <a:gd name="T29" fmla="*/ 28 h 467"/>
                <a:gd name="T30" fmla="*/ 3 w 511"/>
                <a:gd name="T31" fmla="*/ 30 h 467"/>
                <a:gd name="T32" fmla="*/ 3 w 511"/>
                <a:gd name="T33" fmla="*/ 32 h 467"/>
                <a:gd name="T34" fmla="*/ 3 w 511"/>
                <a:gd name="T35" fmla="*/ 37 h 467"/>
                <a:gd name="T36" fmla="*/ 3 w 511"/>
                <a:gd name="T37" fmla="*/ 42 h 467"/>
                <a:gd name="T38" fmla="*/ 3 w 511"/>
                <a:gd name="T39" fmla="*/ 43 h 467"/>
                <a:gd name="T40" fmla="*/ 3 w 511"/>
                <a:gd name="T41" fmla="*/ 53 h 467"/>
                <a:gd name="T42" fmla="*/ 3 w 511"/>
                <a:gd name="T43" fmla="*/ 54 h 467"/>
                <a:gd name="T44" fmla="*/ 3 w 511"/>
                <a:gd name="T45" fmla="*/ 53 h 467"/>
                <a:gd name="T46" fmla="*/ 4 w 511"/>
                <a:gd name="T47" fmla="*/ 59 h 467"/>
                <a:gd name="T48" fmla="*/ 6 w 511"/>
                <a:gd name="T49" fmla="*/ 50 h 467"/>
                <a:gd name="T50" fmla="*/ 7 w 511"/>
                <a:gd name="T51" fmla="*/ 49 h 467"/>
                <a:gd name="T52" fmla="*/ 8 w 511"/>
                <a:gd name="T53" fmla="*/ 43 h 467"/>
                <a:gd name="T54" fmla="*/ 9 w 511"/>
                <a:gd name="T55" fmla="*/ 36 h 467"/>
                <a:gd name="T56" fmla="*/ 9 w 511"/>
                <a:gd name="T57" fmla="*/ 32 h 467"/>
                <a:gd name="T58" fmla="*/ 9 w 511"/>
                <a:gd name="T59" fmla="*/ 31 h 467"/>
                <a:gd name="T60" fmla="*/ 8 w 511"/>
                <a:gd name="T61" fmla="*/ 30 h 467"/>
                <a:gd name="T62" fmla="*/ 8 w 511"/>
                <a:gd name="T63" fmla="*/ 30 h 467"/>
                <a:gd name="T64" fmla="*/ 8 w 511"/>
                <a:gd name="T65" fmla="*/ 31 h 467"/>
                <a:gd name="T66" fmla="*/ 8 w 511"/>
                <a:gd name="T67" fmla="*/ 31 h 467"/>
                <a:gd name="T68" fmla="*/ 8 w 511"/>
                <a:gd name="T69" fmla="*/ 31 h 467"/>
                <a:gd name="T70" fmla="*/ 7 w 511"/>
                <a:gd name="T71" fmla="*/ 31 h 467"/>
                <a:gd name="T72" fmla="*/ 7 w 511"/>
                <a:gd name="T73" fmla="*/ 31 h 467"/>
                <a:gd name="T74" fmla="*/ 7 w 511"/>
                <a:gd name="T75" fmla="*/ 31 h 467"/>
                <a:gd name="T76" fmla="*/ 7 w 511"/>
                <a:gd name="T77" fmla="*/ 31 h 467"/>
                <a:gd name="T78" fmla="*/ 7 w 511"/>
                <a:gd name="T79" fmla="*/ 30 h 467"/>
                <a:gd name="T80" fmla="*/ 7 w 511"/>
                <a:gd name="T81" fmla="*/ 28 h 467"/>
                <a:gd name="T82" fmla="*/ 7 w 511"/>
                <a:gd name="T83" fmla="*/ 23 h 467"/>
                <a:gd name="T84" fmla="*/ 6 w 511"/>
                <a:gd name="T85" fmla="*/ 18 h 467"/>
                <a:gd name="T86" fmla="*/ 5 w 511"/>
                <a:gd name="T87" fmla="*/ 12 h 467"/>
                <a:gd name="T88" fmla="*/ 4 w 511"/>
                <a:gd name="T89" fmla="*/ 11 h 467"/>
                <a:gd name="T90" fmla="*/ 3 w 511"/>
                <a:gd name="T91" fmla="*/ 11 h 467"/>
                <a:gd name="T92" fmla="*/ 3 w 511"/>
                <a:gd name="T93" fmla="*/ 11 h 4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1"/>
                <a:gd name="T142" fmla="*/ 0 h 467"/>
                <a:gd name="T143" fmla="*/ 511 w 511"/>
                <a:gd name="T144" fmla="*/ 467 h 4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1" h="467">
                  <a:moveTo>
                    <a:pt x="223" y="83"/>
                  </a:moveTo>
                  <a:lnTo>
                    <a:pt x="198" y="71"/>
                  </a:lnTo>
                  <a:lnTo>
                    <a:pt x="198" y="43"/>
                  </a:lnTo>
                  <a:lnTo>
                    <a:pt x="183" y="43"/>
                  </a:lnTo>
                  <a:lnTo>
                    <a:pt x="123" y="12"/>
                  </a:lnTo>
                  <a:lnTo>
                    <a:pt x="98" y="0"/>
                  </a:lnTo>
                  <a:lnTo>
                    <a:pt x="39" y="12"/>
                  </a:lnTo>
                  <a:lnTo>
                    <a:pt x="67" y="43"/>
                  </a:lnTo>
                  <a:lnTo>
                    <a:pt x="52" y="56"/>
                  </a:lnTo>
                  <a:lnTo>
                    <a:pt x="39" y="56"/>
                  </a:lnTo>
                  <a:lnTo>
                    <a:pt x="23" y="71"/>
                  </a:lnTo>
                  <a:lnTo>
                    <a:pt x="0" y="71"/>
                  </a:lnTo>
                  <a:lnTo>
                    <a:pt x="0" y="112"/>
                  </a:lnTo>
                  <a:lnTo>
                    <a:pt x="12" y="112"/>
                  </a:lnTo>
                  <a:lnTo>
                    <a:pt x="67" y="215"/>
                  </a:lnTo>
                  <a:lnTo>
                    <a:pt x="98" y="227"/>
                  </a:lnTo>
                  <a:lnTo>
                    <a:pt x="112" y="254"/>
                  </a:lnTo>
                  <a:lnTo>
                    <a:pt x="112" y="294"/>
                  </a:lnTo>
                  <a:lnTo>
                    <a:pt x="123" y="327"/>
                  </a:lnTo>
                  <a:lnTo>
                    <a:pt x="150" y="338"/>
                  </a:lnTo>
                  <a:lnTo>
                    <a:pt x="198" y="409"/>
                  </a:lnTo>
                  <a:lnTo>
                    <a:pt x="198" y="427"/>
                  </a:lnTo>
                  <a:lnTo>
                    <a:pt x="223" y="409"/>
                  </a:lnTo>
                  <a:lnTo>
                    <a:pt x="271" y="467"/>
                  </a:lnTo>
                  <a:lnTo>
                    <a:pt x="354" y="398"/>
                  </a:lnTo>
                  <a:lnTo>
                    <a:pt x="423" y="382"/>
                  </a:lnTo>
                  <a:lnTo>
                    <a:pt x="482" y="338"/>
                  </a:lnTo>
                  <a:lnTo>
                    <a:pt x="511" y="283"/>
                  </a:lnTo>
                  <a:lnTo>
                    <a:pt x="511" y="254"/>
                  </a:lnTo>
                  <a:lnTo>
                    <a:pt x="494" y="242"/>
                  </a:lnTo>
                  <a:lnTo>
                    <a:pt x="482" y="227"/>
                  </a:lnTo>
                  <a:lnTo>
                    <a:pt x="471" y="227"/>
                  </a:lnTo>
                  <a:lnTo>
                    <a:pt x="471" y="242"/>
                  </a:lnTo>
                  <a:lnTo>
                    <a:pt x="453" y="242"/>
                  </a:lnTo>
                  <a:lnTo>
                    <a:pt x="442" y="242"/>
                  </a:lnTo>
                  <a:lnTo>
                    <a:pt x="423" y="242"/>
                  </a:lnTo>
                  <a:lnTo>
                    <a:pt x="411" y="242"/>
                  </a:lnTo>
                  <a:lnTo>
                    <a:pt x="394" y="242"/>
                  </a:lnTo>
                  <a:lnTo>
                    <a:pt x="382" y="242"/>
                  </a:lnTo>
                  <a:lnTo>
                    <a:pt x="382" y="227"/>
                  </a:lnTo>
                  <a:lnTo>
                    <a:pt x="382" y="215"/>
                  </a:lnTo>
                  <a:lnTo>
                    <a:pt x="371" y="183"/>
                  </a:lnTo>
                  <a:lnTo>
                    <a:pt x="354" y="142"/>
                  </a:lnTo>
                  <a:lnTo>
                    <a:pt x="311" y="94"/>
                  </a:lnTo>
                  <a:lnTo>
                    <a:pt x="271" y="83"/>
                  </a:lnTo>
                  <a:lnTo>
                    <a:pt x="238" y="83"/>
                  </a:lnTo>
                  <a:lnTo>
                    <a:pt x="223" y="83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78" name="Freeform 217"/>
            <p:cNvSpPr>
              <a:spLocks/>
            </p:cNvSpPr>
            <p:nvPr/>
          </p:nvSpPr>
          <p:spPr bwMode="auto">
            <a:xfrm>
              <a:off x="4309" y="1708"/>
              <a:ext cx="579" cy="707"/>
            </a:xfrm>
            <a:custGeom>
              <a:avLst/>
              <a:gdLst>
                <a:gd name="T0" fmla="*/ 9 w 662"/>
                <a:gd name="T1" fmla="*/ 32 h 755"/>
                <a:gd name="T2" fmla="*/ 9 w 662"/>
                <a:gd name="T3" fmla="*/ 38 h 755"/>
                <a:gd name="T4" fmla="*/ 8 w 662"/>
                <a:gd name="T5" fmla="*/ 36 h 755"/>
                <a:gd name="T6" fmla="*/ 7 w 662"/>
                <a:gd name="T7" fmla="*/ 34 h 755"/>
                <a:gd name="T8" fmla="*/ 5 w 662"/>
                <a:gd name="T9" fmla="*/ 23 h 755"/>
                <a:gd name="T10" fmla="*/ 3 w 662"/>
                <a:gd name="T11" fmla="*/ 16 h 755"/>
                <a:gd name="T12" fmla="*/ 4 w 662"/>
                <a:gd name="T13" fmla="*/ 13 h 755"/>
                <a:gd name="T14" fmla="*/ 4 w 662"/>
                <a:gd name="T15" fmla="*/ 7 h 755"/>
                <a:gd name="T16" fmla="*/ 3 w 662"/>
                <a:gd name="T17" fmla="*/ 0 h 755"/>
                <a:gd name="T18" fmla="*/ 3 w 662"/>
                <a:gd name="T19" fmla="*/ 7 h 755"/>
                <a:gd name="T20" fmla="*/ 3 w 662"/>
                <a:gd name="T21" fmla="*/ 7 h 755"/>
                <a:gd name="T22" fmla="*/ 3 w 662"/>
                <a:gd name="T23" fmla="*/ 11 h 755"/>
                <a:gd name="T24" fmla="*/ 3 w 662"/>
                <a:gd name="T25" fmla="*/ 16 h 755"/>
                <a:gd name="T26" fmla="*/ 3 w 662"/>
                <a:gd name="T27" fmla="*/ 32 h 755"/>
                <a:gd name="T28" fmla="*/ 3 w 662"/>
                <a:gd name="T29" fmla="*/ 32 h 755"/>
                <a:gd name="T30" fmla="*/ 3 w 662"/>
                <a:gd name="T31" fmla="*/ 36 h 755"/>
                <a:gd name="T32" fmla="*/ 3 w 662"/>
                <a:gd name="T33" fmla="*/ 40 h 755"/>
                <a:gd name="T34" fmla="*/ 3 w 662"/>
                <a:gd name="T35" fmla="*/ 44 h 755"/>
                <a:gd name="T36" fmla="*/ 3 w 662"/>
                <a:gd name="T37" fmla="*/ 47 h 755"/>
                <a:gd name="T38" fmla="*/ 3 w 662"/>
                <a:gd name="T39" fmla="*/ 53 h 755"/>
                <a:gd name="T40" fmla="*/ 3 w 662"/>
                <a:gd name="T41" fmla="*/ 53 h 755"/>
                <a:gd name="T42" fmla="*/ 3 w 662"/>
                <a:gd name="T43" fmla="*/ 61 h 755"/>
                <a:gd name="T44" fmla="*/ 3 w 662"/>
                <a:gd name="T45" fmla="*/ 58 h 755"/>
                <a:gd name="T46" fmla="*/ 3 w 662"/>
                <a:gd name="T47" fmla="*/ 54 h 755"/>
                <a:gd name="T48" fmla="*/ 3 w 662"/>
                <a:gd name="T49" fmla="*/ 84 h 755"/>
                <a:gd name="T50" fmla="*/ 5 w 662"/>
                <a:gd name="T51" fmla="*/ 112 h 755"/>
                <a:gd name="T52" fmla="*/ 6 w 662"/>
                <a:gd name="T53" fmla="*/ 105 h 755"/>
                <a:gd name="T54" fmla="*/ 6 w 662"/>
                <a:gd name="T55" fmla="*/ 96 h 755"/>
                <a:gd name="T56" fmla="*/ 6 w 662"/>
                <a:gd name="T57" fmla="*/ 83 h 755"/>
                <a:gd name="T58" fmla="*/ 7 w 662"/>
                <a:gd name="T59" fmla="*/ 79 h 755"/>
                <a:gd name="T60" fmla="*/ 7 w 662"/>
                <a:gd name="T61" fmla="*/ 79 h 755"/>
                <a:gd name="T62" fmla="*/ 8 w 662"/>
                <a:gd name="T63" fmla="*/ 69 h 755"/>
                <a:gd name="T64" fmla="*/ 9 w 662"/>
                <a:gd name="T65" fmla="*/ 64 h 755"/>
                <a:gd name="T66" fmla="*/ 9 w 662"/>
                <a:gd name="T67" fmla="*/ 57 h 755"/>
                <a:gd name="T68" fmla="*/ 10 w 662"/>
                <a:gd name="T69" fmla="*/ 57 h 755"/>
                <a:gd name="T70" fmla="*/ 9 w 662"/>
                <a:gd name="T71" fmla="*/ 44 h 755"/>
                <a:gd name="T72" fmla="*/ 9 w 662"/>
                <a:gd name="T73" fmla="*/ 40 h 755"/>
                <a:gd name="T74" fmla="*/ 9 w 662"/>
                <a:gd name="T75" fmla="*/ 38 h 755"/>
                <a:gd name="T76" fmla="*/ 10 w 662"/>
                <a:gd name="T77" fmla="*/ 42 h 755"/>
                <a:gd name="T78" fmla="*/ 10 w 662"/>
                <a:gd name="T79" fmla="*/ 47 h 755"/>
                <a:gd name="T80" fmla="*/ 11 w 662"/>
                <a:gd name="T81" fmla="*/ 51 h 755"/>
                <a:gd name="T82" fmla="*/ 11 w 662"/>
                <a:gd name="T83" fmla="*/ 54 h 755"/>
                <a:gd name="T84" fmla="*/ 12 w 662"/>
                <a:gd name="T85" fmla="*/ 49 h 755"/>
                <a:gd name="T86" fmla="*/ 12 w 662"/>
                <a:gd name="T87" fmla="*/ 38 h 755"/>
                <a:gd name="T88" fmla="*/ 13 w 662"/>
                <a:gd name="T89" fmla="*/ 34 h 755"/>
                <a:gd name="T90" fmla="*/ 12 w 662"/>
                <a:gd name="T91" fmla="*/ 25 h 755"/>
                <a:gd name="T92" fmla="*/ 11 w 662"/>
                <a:gd name="T93" fmla="*/ 29 h 755"/>
                <a:gd name="T94" fmla="*/ 10 w 662"/>
                <a:gd name="T95" fmla="*/ 34 h 755"/>
                <a:gd name="T96" fmla="*/ 10 w 662"/>
                <a:gd name="T97" fmla="*/ 36 h 755"/>
                <a:gd name="T98" fmla="*/ 9 w 662"/>
                <a:gd name="T99" fmla="*/ 34 h 7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2"/>
                <a:gd name="T151" fmla="*/ 0 h 755"/>
                <a:gd name="T152" fmla="*/ 662 w 662"/>
                <a:gd name="T153" fmla="*/ 755 h 7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2" h="755">
                  <a:moveTo>
                    <a:pt x="462" y="212"/>
                  </a:moveTo>
                  <a:lnTo>
                    <a:pt x="441" y="212"/>
                  </a:lnTo>
                  <a:lnTo>
                    <a:pt x="441" y="242"/>
                  </a:lnTo>
                  <a:lnTo>
                    <a:pt x="462" y="256"/>
                  </a:lnTo>
                  <a:lnTo>
                    <a:pt x="430" y="256"/>
                  </a:lnTo>
                  <a:lnTo>
                    <a:pt x="389" y="242"/>
                  </a:lnTo>
                  <a:lnTo>
                    <a:pt x="359" y="227"/>
                  </a:lnTo>
                  <a:lnTo>
                    <a:pt x="330" y="227"/>
                  </a:lnTo>
                  <a:lnTo>
                    <a:pt x="259" y="183"/>
                  </a:lnTo>
                  <a:lnTo>
                    <a:pt x="270" y="156"/>
                  </a:lnTo>
                  <a:lnTo>
                    <a:pt x="230" y="131"/>
                  </a:lnTo>
                  <a:lnTo>
                    <a:pt x="201" y="98"/>
                  </a:lnTo>
                  <a:lnTo>
                    <a:pt x="201" y="83"/>
                  </a:lnTo>
                  <a:lnTo>
                    <a:pt x="230" y="83"/>
                  </a:lnTo>
                  <a:lnTo>
                    <a:pt x="215" y="56"/>
                  </a:lnTo>
                  <a:lnTo>
                    <a:pt x="230" y="31"/>
                  </a:lnTo>
                  <a:lnTo>
                    <a:pt x="230" y="12"/>
                  </a:lnTo>
                  <a:lnTo>
                    <a:pt x="201" y="0"/>
                  </a:lnTo>
                  <a:lnTo>
                    <a:pt x="171" y="12"/>
                  </a:lnTo>
                  <a:lnTo>
                    <a:pt x="159" y="31"/>
                  </a:lnTo>
                  <a:lnTo>
                    <a:pt x="130" y="31"/>
                  </a:lnTo>
                  <a:lnTo>
                    <a:pt x="86" y="31"/>
                  </a:lnTo>
                  <a:lnTo>
                    <a:pt x="103" y="43"/>
                  </a:lnTo>
                  <a:lnTo>
                    <a:pt x="103" y="71"/>
                  </a:lnTo>
                  <a:lnTo>
                    <a:pt x="130" y="98"/>
                  </a:lnTo>
                  <a:lnTo>
                    <a:pt x="115" y="98"/>
                  </a:lnTo>
                  <a:lnTo>
                    <a:pt x="130" y="131"/>
                  </a:lnTo>
                  <a:lnTo>
                    <a:pt x="71" y="212"/>
                  </a:lnTo>
                  <a:lnTo>
                    <a:pt x="59" y="212"/>
                  </a:lnTo>
                  <a:lnTo>
                    <a:pt x="42" y="212"/>
                  </a:lnTo>
                  <a:lnTo>
                    <a:pt x="30" y="227"/>
                  </a:lnTo>
                  <a:lnTo>
                    <a:pt x="30" y="242"/>
                  </a:lnTo>
                  <a:lnTo>
                    <a:pt x="42" y="256"/>
                  </a:lnTo>
                  <a:lnTo>
                    <a:pt x="42" y="267"/>
                  </a:lnTo>
                  <a:lnTo>
                    <a:pt x="59" y="267"/>
                  </a:lnTo>
                  <a:lnTo>
                    <a:pt x="59" y="294"/>
                  </a:lnTo>
                  <a:lnTo>
                    <a:pt x="59" y="315"/>
                  </a:lnTo>
                  <a:lnTo>
                    <a:pt x="15" y="315"/>
                  </a:lnTo>
                  <a:lnTo>
                    <a:pt x="0" y="327"/>
                  </a:lnTo>
                  <a:lnTo>
                    <a:pt x="30" y="356"/>
                  </a:lnTo>
                  <a:lnTo>
                    <a:pt x="59" y="342"/>
                  </a:lnTo>
                  <a:lnTo>
                    <a:pt x="59" y="356"/>
                  </a:lnTo>
                  <a:lnTo>
                    <a:pt x="30" y="367"/>
                  </a:lnTo>
                  <a:lnTo>
                    <a:pt x="71" y="415"/>
                  </a:lnTo>
                  <a:lnTo>
                    <a:pt x="86" y="394"/>
                  </a:lnTo>
                  <a:lnTo>
                    <a:pt x="103" y="394"/>
                  </a:lnTo>
                  <a:lnTo>
                    <a:pt x="103" y="367"/>
                  </a:lnTo>
                  <a:lnTo>
                    <a:pt x="115" y="367"/>
                  </a:lnTo>
                  <a:lnTo>
                    <a:pt x="142" y="527"/>
                  </a:lnTo>
                  <a:lnTo>
                    <a:pt x="171" y="567"/>
                  </a:lnTo>
                  <a:lnTo>
                    <a:pt x="230" y="726"/>
                  </a:lnTo>
                  <a:lnTo>
                    <a:pt x="259" y="755"/>
                  </a:lnTo>
                  <a:lnTo>
                    <a:pt x="270" y="726"/>
                  </a:lnTo>
                  <a:lnTo>
                    <a:pt x="290" y="711"/>
                  </a:lnTo>
                  <a:lnTo>
                    <a:pt x="301" y="682"/>
                  </a:lnTo>
                  <a:lnTo>
                    <a:pt x="301" y="655"/>
                  </a:lnTo>
                  <a:lnTo>
                    <a:pt x="315" y="611"/>
                  </a:lnTo>
                  <a:lnTo>
                    <a:pt x="301" y="555"/>
                  </a:lnTo>
                  <a:lnTo>
                    <a:pt x="315" y="538"/>
                  </a:lnTo>
                  <a:lnTo>
                    <a:pt x="330" y="538"/>
                  </a:lnTo>
                  <a:lnTo>
                    <a:pt x="330" y="527"/>
                  </a:lnTo>
                  <a:lnTo>
                    <a:pt x="341" y="527"/>
                  </a:lnTo>
                  <a:lnTo>
                    <a:pt x="359" y="511"/>
                  </a:lnTo>
                  <a:lnTo>
                    <a:pt x="401" y="467"/>
                  </a:lnTo>
                  <a:lnTo>
                    <a:pt x="414" y="438"/>
                  </a:lnTo>
                  <a:lnTo>
                    <a:pt x="441" y="427"/>
                  </a:lnTo>
                  <a:lnTo>
                    <a:pt x="441" y="383"/>
                  </a:lnTo>
                  <a:lnTo>
                    <a:pt x="474" y="383"/>
                  </a:lnTo>
                  <a:lnTo>
                    <a:pt x="474" y="367"/>
                  </a:lnTo>
                  <a:lnTo>
                    <a:pt x="489" y="383"/>
                  </a:lnTo>
                  <a:lnTo>
                    <a:pt x="474" y="315"/>
                  </a:lnTo>
                  <a:lnTo>
                    <a:pt x="462" y="294"/>
                  </a:lnTo>
                  <a:lnTo>
                    <a:pt x="474" y="283"/>
                  </a:lnTo>
                  <a:lnTo>
                    <a:pt x="462" y="267"/>
                  </a:lnTo>
                  <a:lnTo>
                    <a:pt x="462" y="256"/>
                  </a:lnTo>
                  <a:lnTo>
                    <a:pt x="474" y="256"/>
                  </a:lnTo>
                  <a:lnTo>
                    <a:pt x="489" y="256"/>
                  </a:lnTo>
                  <a:lnTo>
                    <a:pt x="501" y="283"/>
                  </a:lnTo>
                  <a:lnTo>
                    <a:pt x="562" y="283"/>
                  </a:lnTo>
                  <a:lnTo>
                    <a:pt x="530" y="315"/>
                  </a:lnTo>
                  <a:lnTo>
                    <a:pt x="530" y="327"/>
                  </a:lnTo>
                  <a:lnTo>
                    <a:pt x="562" y="342"/>
                  </a:lnTo>
                  <a:lnTo>
                    <a:pt x="562" y="327"/>
                  </a:lnTo>
                  <a:lnTo>
                    <a:pt x="574" y="367"/>
                  </a:lnTo>
                  <a:lnTo>
                    <a:pt x="589" y="367"/>
                  </a:lnTo>
                  <a:lnTo>
                    <a:pt x="589" y="327"/>
                  </a:lnTo>
                  <a:lnTo>
                    <a:pt x="601" y="327"/>
                  </a:lnTo>
                  <a:lnTo>
                    <a:pt x="618" y="256"/>
                  </a:lnTo>
                  <a:lnTo>
                    <a:pt x="645" y="227"/>
                  </a:lnTo>
                  <a:lnTo>
                    <a:pt x="662" y="227"/>
                  </a:lnTo>
                  <a:lnTo>
                    <a:pt x="662" y="212"/>
                  </a:lnTo>
                  <a:lnTo>
                    <a:pt x="618" y="171"/>
                  </a:lnTo>
                  <a:lnTo>
                    <a:pt x="589" y="171"/>
                  </a:lnTo>
                  <a:lnTo>
                    <a:pt x="562" y="194"/>
                  </a:lnTo>
                  <a:lnTo>
                    <a:pt x="530" y="212"/>
                  </a:lnTo>
                  <a:lnTo>
                    <a:pt x="541" y="227"/>
                  </a:lnTo>
                  <a:lnTo>
                    <a:pt x="541" y="242"/>
                  </a:lnTo>
                  <a:lnTo>
                    <a:pt x="489" y="242"/>
                  </a:lnTo>
                  <a:lnTo>
                    <a:pt x="474" y="242"/>
                  </a:lnTo>
                  <a:lnTo>
                    <a:pt x="474" y="227"/>
                  </a:lnTo>
                  <a:lnTo>
                    <a:pt x="462" y="212"/>
                  </a:ln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79" name="Freeform 218"/>
            <p:cNvSpPr>
              <a:spLocks/>
            </p:cNvSpPr>
            <p:nvPr/>
          </p:nvSpPr>
          <p:spPr bwMode="auto">
            <a:xfrm>
              <a:off x="4146" y="1684"/>
              <a:ext cx="313" cy="331"/>
            </a:xfrm>
            <a:custGeom>
              <a:avLst/>
              <a:gdLst>
                <a:gd name="T0" fmla="*/ 3 w 359"/>
                <a:gd name="T1" fmla="*/ 45 h 355"/>
                <a:gd name="T2" fmla="*/ 3 w 359"/>
                <a:gd name="T3" fmla="*/ 47 h 355"/>
                <a:gd name="T4" fmla="*/ 3 w 359"/>
                <a:gd name="T5" fmla="*/ 47 h 355"/>
                <a:gd name="T6" fmla="*/ 3 w 359"/>
                <a:gd name="T7" fmla="*/ 41 h 355"/>
                <a:gd name="T8" fmla="*/ 3 w 359"/>
                <a:gd name="T9" fmla="*/ 41 h 355"/>
                <a:gd name="T10" fmla="*/ 3 w 359"/>
                <a:gd name="T11" fmla="*/ 41 h 355"/>
                <a:gd name="T12" fmla="*/ 3 w 359"/>
                <a:gd name="T13" fmla="*/ 41 h 355"/>
                <a:gd name="T14" fmla="*/ 3 w 359"/>
                <a:gd name="T15" fmla="*/ 37 h 355"/>
                <a:gd name="T16" fmla="*/ 3 w 359"/>
                <a:gd name="T17" fmla="*/ 35 h 355"/>
                <a:gd name="T18" fmla="*/ 3 w 359"/>
                <a:gd name="T19" fmla="*/ 34 h 355"/>
                <a:gd name="T20" fmla="*/ 3 w 359"/>
                <a:gd name="T21" fmla="*/ 30 h 355"/>
                <a:gd name="T22" fmla="*/ 3 w 359"/>
                <a:gd name="T23" fmla="*/ 30 h 355"/>
                <a:gd name="T24" fmla="*/ 0 w 359"/>
                <a:gd name="T25" fmla="*/ 24 h 355"/>
                <a:gd name="T26" fmla="*/ 3 w 359"/>
                <a:gd name="T27" fmla="*/ 26 h 355"/>
                <a:gd name="T28" fmla="*/ 3 w 359"/>
                <a:gd name="T29" fmla="*/ 24 h 355"/>
                <a:gd name="T30" fmla="*/ 3 w 359"/>
                <a:gd name="T31" fmla="*/ 21 h 355"/>
                <a:gd name="T32" fmla="*/ 3 w 359"/>
                <a:gd name="T33" fmla="*/ 19 h 355"/>
                <a:gd name="T34" fmla="*/ 3 w 359"/>
                <a:gd name="T35" fmla="*/ 14 h 355"/>
                <a:gd name="T36" fmla="*/ 3 w 359"/>
                <a:gd name="T37" fmla="*/ 11 h 355"/>
                <a:gd name="T38" fmla="*/ 3 w 359"/>
                <a:gd name="T39" fmla="*/ 9 h 355"/>
                <a:gd name="T40" fmla="*/ 3 w 359"/>
                <a:gd name="T41" fmla="*/ 9 h 355"/>
                <a:gd name="T42" fmla="*/ 3 w 359"/>
                <a:gd name="T43" fmla="*/ 7 h 355"/>
                <a:gd name="T44" fmla="*/ 3 w 359"/>
                <a:gd name="T45" fmla="*/ 7 h 355"/>
                <a:gd name="T46" fmla="*/ 4 w 359"/>
                <a:gd name="T47" fmla="*/ 0 h 355"/>
                <a:gd name="T48" fmla="*/ 5 w 359"/>
                <a:gd name="T49" fmla="*/ 0 h 355"/>
                <a:gd name="T50" fmla="*/ 5 w 359"/>
                <a:gd name="T51" fmla="*/ 0 h 355"/>
                <a:gd name="T52" fmla="*/ 6 w 359"/>
                <a:gd name="T53" fmla="*/ 0 h 355"/>
                <a:gd name="T54" fmla="*/ 6 w 359"/>
                <a:gd name="T55" fmla="*/ 7 h 355"/>
                <a:gd name="T56" fmla="*/ 7 w 359"/>
                <a:gd name="T57" fmla="*/ 7 h 355"/>
                <a:gd name="T58" fmla="*/ 7 w 359"/>
                <a:gd name="T59" fmla="*/ 7 h 355"/>
                <a:gd name="T60" fmla="*/ 6 w 359"/>
                <a:gd name="T61" fmla="*/ 7 h 355"/>
                <a:gd name="T62" fmla="*/ 5 w 359"/>
                <a:gd name="T63" fmla="*/ 7 h 355"/>
                <a:gd name="T64" fmla="*/ 6 w 359"/>
                <a:gd name="T65" fmla="*/ 9 h 355"/>
                <a:gd name="T66" fmla="*/ 6 w 359"/>
                <a:gd name="T67" fmla="*/ 14 h 355"/>
                <a:gd name="T68" fmla="*/ 6 w 359"/>
                <a:gd name="T69" fmla="*/ 17 h 355"/>
                <a:gd name="T70" fmla="*/ 6 w 359"/>
                <a:gd name="T71" fmla="*/ 17 h 355"/>
                <a:gd name="T72" fmla="*/ 6 w 359"/>
                <a:gd name="T73" fmla="*/ 21 h 355"/>
                <a:gd name="T74" fmla="*/ 5 w 359"/>
                <a:gd name="T75" fmla="*/ 32 h 355"/>
                <a:gd name="T76" fmla="*/ 4 w 359"/>
                <a:gd name="T77" fmla="*/ 32 h 355"/>
                <a:gd name="T78" fmla="*/ 4 w 359"/>
                <a:gd name="T79" fmla="*/ 32 h 355"/>
                <a:gd name="T80" fmla="*/ 3 w 359"/>
                <a:gd name="T81" fmla="*/ 34 h 355"/>
                <a:gd name="T82" fmla="*/ 3 w 359"/>
                <a:gd name="T83" fmla="*/ 35 h 355"/>
                <a:gd name="T84" fmla="*/ 4 w 359"/>
                <a:gd name="T85" fmla="*/ 37 h 355"/>
                <a:gd name="T86" fmla="*/ 4 w 359"/>
                <a:gd name="T87" fmla="*/ 39 h 355"/>
                <a:gd name="T88" fmla="*/ 4 w 359"/>
                <a:gd name="T89" fmla="*/ 39 h 355"/>
                <a:gd name="T90" fmla="*/ 4 w 359"/>
                <a:gd name="T91" fmla="*/ 42 h 355"/>
                <a:gd name="T92" fmla="*/ 4 w 359"/>
                <a:gd name="T93" fmla="*/ 45 h 355"/>
                <a:gd name="T94" fmla="*/ 3 w 359"/>
                <a:gd name="T95" fmla="*/ 45 h 3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9"/>
                <a:gd name="T145" fmla="*/ 0 h 355"/>
                <a:gd name="T146" fmla="*/ 359 w 359"/>
                <a:gd name="T147" fmla="*/ 355 h 3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9" h="355">
                  <a:moveTo>
                    <a:pt x="201" y="341"/>
                  </a:moveTo>
                  <a:lnTo>
                    <a:pt x="186" y="355"/>
                  </a:lnTo>
                  <a:lnTo>
                    <a:pt x="174" y="355"/>
                  </a:lnTo>
                  <a:lnTo>
                    <a:pt x="145" y="311"/>
                  </a:lnTo>
                  <a:lnTo>
                    <a:pt x="97" y="311"/>
                  </a:lnTo>
                  <a:lnTo>
                    <a:pt x="86" y="311"/>
                  </a:lnTo>
                  <a:lnTo>
                    <a:pt x="30" y="311"/>
                  </a:lnTo>
                  <a:lnTo>
                    <a:pt x="30" y="282"/>
                  </a:lnTo>
                  <a:lnTo>
                    <a:pt x="59" y="270"/>
                  </a:lnTo>
                  <a:lnTo>
                    <a:pt x="59" y="255"/>
                  </a:lnTo>
                  <a:lnTo>
                    <a:pt x="46" y="222"/>
                  </a:lnTo>
                  <a:lnTo>
                    <a:pt x="30" y="222"/>
                  </a:lnTo>
                  <a:lnTo>
                    <a:pt x="0" y="182"/>
                  </a:lnTo>
                  <a:lnTo>
                    <a:pt x="30" y="197"/>
                  </a:lnTo>
                  <a:lnTo>
                    <a:pt x="130" y="182"/>
                  </a:lnTo>
                  <a:lnTo>
                    <a:pt x="130" y="159"/>
                  </a:lnTo>
                  <a:lnTo>
                    <a:pt x="186" y="138"/>
                  </a:lnTo>
                  <a:lnTo>
                    <a:pt x="186" y="97"/>
                  </a:lnTo>
                  <a:lnTo>
                    <a:pt x="201" y="82"/>
                  </a:lnTo>
                  <a:lnTo>
                    <a:pt x="186" y="71"/>
                  </a:lnTo>
                  <a:lnTo>
                    <a:pt x="218" y="71"/>
                  </a:lnTo>
                  <a:lnTo>
                    <a:pt x="218" y="59"/>
                  </a:lnTo>
                  <a:lnTo>
                    <a:pt x="218" y="11"/>
                  </a:lnTo>
                  <a:lnTo>
                    <a:pt x="245" y="0"/>
                  </a:lnTo>
                  <a:lnTo>
                    <a:pt x="259" y="0"/>
                  </a:lnTo>
                  <a:lnTo>
                    <a:pt x="274" y="0"/>
                  </a:lnTo>
                  <a:lnTo>
                    <a:pt x="301" y="0"/>
                  </a:lnTo>
                  <a:lnTo>
                    <a:pt x="318" y="26"/>
                  </a:lnTo>
                  <a:lnTo>
                    <a:pt x="359" y="38"/>
                  </a:lnTo>
                  <a:lnTo>
                    <a:pt x="345" y="59"/>
                  </a:lnTo>
                  <a:lnTo>
                    <a:pt x="318" y="59"/>
                  </a:lnTo>
                  <a:lnTo>
                    <a:pt x="274" y="59"/>
                  </a:lnTo>
                  <a:lnTo>
                    <a:pt x="289" y="71"/>
                  </a:lnTo>
                  <a:lnTo>
                    <a:pt x="289" y="97"/>
                  </a:lnTo>
                  <a:lnTo>
                    <a:pt x="318" y="126"/>
                  </a:lnTo>
                  <a:lnTo>
                    <a:pt x="301" y="126"/>
                  </a:lnTo>
                  <a:lnTo>
                    <a:pt x="318" y="159"/>
                  </a:lnTo>
                  <a:lnTo>
                    <a:pt x="259" y="238"/>
                  </a:lnTo>
                  <a:lnTo>
                    <a:pt x="245" y="238"/>
                  </a:lnTo>
                  <a:lnTo>
                    <a:pt x="230" y="238"/>
                  </a:lnTo>
                  <a:lnTo>
                    <a:pt x="218" y="255"/>
                  </a:lnTo>
                  <a:lnTo>
                    <a:pt x="218" y="270"/>
                  </a:lnTo>
                  <a:lnTo>
                    <a:pt x="230" y="282"/>
                  </a:lnTo>
                  <a:lnTo>
                    <a:pt x="230" y="293"/>
                  </a:lnTo>
                  <a:lnTo>
                    <a:pt x="245" y="293"/>
                  </a:lnTo>
                  <a:lnTo>
                    <a:pt x="245" y="322"/>
                  </a:lnTo>
                  <a:lnTo>
                    <a:pt x="245" y="341"/>
                  </a:lnTo>
                  <a:lnTo>
                    <a:pt x="201" y="341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80" name="Freeform 219"/>
            <p:cNvSpPr>
              <a:spLocks/>
            </p:cNvSpPr>
            <p:nvPr/>
          </p:nvSpPr>
          <p:spPr bwMode="auto">
            <a:xfrm>
              <a:off x="4126" y="1643"/>
              <a:ext cx="260" cy="226"/>
            </a:xfrm>
            <a:custGeom>
              <a:avLst/>
              <a:gdLst>
                <a:gd name="T0" fmla="*/ 3 w 300"/>
                <a:gd name="T1" fmla="*/ 7 h 242"/>
                <a:gd name="T2" fmla="*/ 3 w 300"/>
                <a:gd name="T3" fmla="*/ 7 h 242"/>
                <a:gd name="T4" fmla="*/ 3 w 300"/>
                <a:gd name="T5" fmla="*/ 7 h 242"/>
                <a:gd name="T6" fmla="*/ 3 w 300"/>
                <a:gd name="T7" fmla="*/ 7 h 242"/>
                <a:gd name="T8" fmla="*/ 3 w 300"/>
                <a:gd name="T9" fmla="*/ 9 h 242"/>
                <a:gd name="T10" fmla="*/ 3 w 300"/>
                <a:gd name="T11" fmla="*/ 12 h 242"/>
                <a:gd name="T12" fmla="*/ 3 w 300"/>
                <a:gd name="T13" fmla="*/ 9 h 242"/>
                <a:gd name="T14" fmla="*/ 3 w 300"/>
                <a:gd name="T15" fmla="*/ 15 h 242"/>
                <a:gd name="T16" fmla="*/ 0 w 300"/>
                <a:gd name="T17" fmla="*/ 16 h 242"/>
                <a:gd name="T18" fmla="*/ 0 w 300"/>
                <a:gd name="T19" fmla="*/ 18 h 242"/>
                <a:gd name="T20" fmla="*/ 3 w 300"/>
                <a:gd name="T21" fmla="*/ 25 h 242"/>
                <a:gd name="T22" fmla="*/ 3 w 300"/>
                <a:gd name="T23" fmla="*/ 25 h 242"/>
                <a:gd name="T24" fmla="*/ 3 w 300"/>
                <a:gd name="T25" fmla="*/ 29 h 242"/>
                <a:gd name="T26" fmla="*/ 3 w 300"/>
                <a:gd name="T27" fmla="*/ 31 h 242"/>
                <a:gd name="T28" fmla="*/ 3 w 300"/>
                <a:gd name="T29" fmla="*/ 33 h 242"/>
                <a:gd name="T30" fmla="*/ 3 w 300"/>
                <a:gd name="T31" fmla="*/ 31 h 242"/>
                <a:gd name="T32" fmla="*/ 3 w 300"/>
                <a:gd name="T33" fmla="*/ 29 h 242"/>
                <a:gd name="T34" fmla="*/ 3 w 300"/>
                <a:gd name="T35" fmla="*/ 25 h 242"/>
                <a:gd name="T36" fmla="*/ 3 w 300"/>
                <a:gd name="T37" fmla="*/ 20 h 242"/>
                <a:gd name="T38" fmla="*/ 3 w 300"/>
                <a:gd name="T39" fmla="*/ 18 h 242"/>
                <a:gd name="T40" fmla="*/ 3 w 300"/>
                <a:gd name="T41" fmla="*/ 16 h 242"/>
                <a:gd name="T42" fmla="*/ 3 w 300"/>
                <a:gd name="T43" fmla="*/ 16 h 242"/>
                <a:gd name="T44" fmla="*/ 3 w 300"/>
                <a:gd name="T45" fmla="*/ 15 h 242"/>
                <a:gd name="T46" fmla="*/ 3 w 300"/>
                <a:gd name="T47" fmla="*/ 7 h 242"/>
                <a:gd name="T48" fmla="*/ 4 w 300"/>
                <a:gd name="T49" fmla="*/ 7 h 242"/>
                <a:gd name="T50" fmla="*/ 4 w 300"/>
                <a:gd name="T51" fmla="*/ 7 h 242"/>
                <a:gd name="T52" fmla="*/ 5 w 300"/>
                <a:gd name="T53" fmla="*/ 7 h 242"/>
                <a:gd name="T54" fmla="*/ 5 w 300"/>
                <a:gd name="T55" fmla="*/ 7 h 242"/>
                <a:gd name="T56" fmla="*/ 4 w 300"/>
                <a:gd name="T57" fmla="*/ 7 h 242"/>
                <a:gd name="T58" fmla="*/ 3 w 300"/>
                <a:gd name="T59" fmla="*/ 7 h 242"/>
                <a:gd name="T60" fmla="*/ 3 w 300"/>
                <a:gd name="T61" fmla="*/ 7 h 242"/>
                <a:gd name="T62" fmla="*/ 3 w 300"/>
                <a:gd name="T63" fmla="*/ 0 h 242"/>
                <a:gd name="T64" fmla="*/ 3 w 300"/>
                <a:gd name="T65" fmla="*/ 7 h 242"/>
                <a:gd name="T66" fmla="*/ 3 w 300"/>
                <a:gd name="T67" fmla="*/ 7 h 242"/>
                <a:gd name="T68" fmla="*/ 3 w 300"/>
                <a:gd name="T69" fmla="*/ 7 h 242"/>
                <a:gd name="T70" fmla="*/ 3 w 300"/>
                <a:gd name="T71" fmla="*/ 7 h 242"/>
                <a:gd name="T72" fmla="*/ 3 w 300"/>
                <a:gd name="T73" fmla="*/ 7 h 2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0"/>
                <a:gd name="T112" fmla="*/ 0 h 242"/>
                <a:gd name="T113" fmla="*/ 300 w 300"/>
                <a:gd name="T114" fmla="*/ 242 h 2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0" h="242">
                  <a:moveTo>
                    <a:pt x="112" y="31"/>
                  </a:moveTo>
                  <a:lnTo>
                    <a:pt x="100" y="31"/>
                  </a:lnTo>
                  <a:lnTo>
                    <a:pt x="83" y="31"/>
                  </a:lnTo>
                  <a:lnTo>
                    <a:pt x="83" y="54"/>
                  </a:lnTo>
                  <a:lnTo>
                    <a:pt x="56" y="71"/>
                  </a:lnTo>
                  <a:lnTo>
                    <a:pt x="43" y="83"/>
                  </a:lnTo>
                  <a:lnTo>
                    <a:pt x="12" y="71"/>
                  </a:lnTo>
                  <a:lnTo>
                    <a:pt x="12" y="102"/>
                  </a:lnTo>
                  <a:lnTo>
                    <a:pt x="0" y="114"/>
                  </a:lnTo>
                  <a:lnTo>
                    <a:pt x="0" y="127"/>
                  </a:lnTo>
                  <a:lnTo>
                    <a:pt x="12" y="183"/>
                  </a:lnTo>
                  <a:lnTo>
                    <a:pt x="43" y="183"/>
                  </a:lnTo>
                  <a:lnTo>
                    <a:pt x="43" y="202"/>
                  </a:lnTo>
                  <a:lnTo>
                    <a:pt x="24" y="225"/>
                  </a:lnTo>
                  <a:lnTo>
                    <a:pt x="56" y="242"/>
                  </a:lnTo>
                  <a:lnTo>
                    <a:pt x="156" y="225"/>
                  </a:lnTo>
                  <a:lnTo>
                    <a:pt x="156" y="202"/>
                  </a:lnTo>
                  <a:lnTo>
                    <a:pt x="212" y="183"/>
                  </a:lnTo>
                  <a:lnTo>
                    <a:pt x="212" y="142"/>
                  </a:lnTo>
                  <a:lnTo>
                    <a:pt x="227" y="127"/>
                  </a:lnTo>
                  <a:lnTo>
                    <a:pt x="212" y="114"/>
                  </a:lnTo>
                  <a:lnTo>
                    <a:pt x="242" y="114"/>
                  </a:lnTo>
                  <a:lnTo>
                    <a:pt x="242" y="102"/>
                  </a:lnTo>
                  <a:lnTo>
                    <a:pt x="242" y="54"/>
                  </a:lnTo>
                  <a:lnTo>
                    <a:pt x="271" y="43"/>
                  </a:lnTo>
                  <a:lnTo>
                    <a:pt x="283" y="43"/>
                  </a:lnTo>
                  <a:lnTo>
                    <a:pt x="300" y="43"/>
                  </a:lnTo>
                  <a:lnTo>
                    <a:pt x="300" y="31"/>
                  </a:lnTo>
                  <a:lnTo>
                    <a:pt x="271" y="31"/>
                  </a:lnTo>
                  <a:lnTo>
                    <a:pt x="242" y="43"/>
                  </a:lnTo>
                  <a:lnTo>
                    <a:pt x="227" y="16"/>
                  </a:lnTo>
                  <a:lnTo>
                    <a:pt x="212" y="0"/>
                  </a:lnTo>
                  <a:lnTo>
                    <a:pt x="200" y="31"/>
                  </a:lnTo>
                  <a:lnTo>
                    <a:pt x="183" y="31"/>
                  </a:lnTo>
                  <a:lnTo>
                    <a:pt x="156" y="43"/>
                  </a:lnTo>
                  <a:lnTo>
                    <a:pt x="143" y="43"/>
                  </a:lnTo>
                  <a:lnTo>
                    <a:pt x="112" y="31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81" name="Freeform 220"/>
            <p:cNvSpPr>
              <a:spLocks/>
            </p:cNvSpPr>
            <p:nvPr/>
          </p:nvSpPr>
          <p:spPr bwMode="auto">
            <a:xfrm>
              <a:off x="4547" y="1314"/>
              <a:ext cx="599" cy="249"/>
            </a:xfrm>
            <a:custGeom>
              <a:avLst/>
              <a:gdLst>
                <a:gd name="T0" fmla="*/ 10 w 690"/>
                <a:gd name="T1" fmla="*/ 8 h 267"/>
                <a:gd name="T2" fmla="*/ 10 w 690"/>
                <a:gd name="T3" fmla="*/ 7 h 267"/>
                <a:gd name="T4" fmla="*/ 9 w 690"/>
                <a:gd name="T5" fmla="*/ 7 h 267"/>
                <a:gd name="T6" fmla="*/ 9 w 690"/>
                <a:gd name="T7" fmla="*/ 7 h 267"/>
                <a:gd name="T8" fmla="*/ 8 w 690"/>
                <a:gd name="T9" fmla="*/ 8 h 267"/>
                <a:gd name="T10" fmla="*/ 6 w 690"/>
                <a:gd name="T11" fmla="*/ 7 h 267"/>
                <a:gd name="T12" fmla="*/ 5 w 690"/>
                <a:gd name="T13" fmla="*/ 7 h 267"/>
                <a:gd name="T14" fmla="*/ 4 w 690"/>
                <a:gd name="T15" fmla="*/ 7 h 267"/>
                <a:gd name="T16" fmla="*/ 3 w 690"/>
                <a:gd name="T17" fmla="*/ 0 h 267"/>
                <a:gd name="T18" fmla="*/ 3 w 690"/>
                <a:gd name="T19" fmla="*/ 7 h 267"/>
                <a:gd name="T20" fmla="*/ 3 w 690"/>
                <a:gd name="T21" fmla="*/ 7 h 267"/>
                <a:gd name="T22" fmla="*/ 3 w 690"/>
                <a:gd name="T23" fmla="*/ 7 h 267"/>
                <a:gd name="T24" fmla="*/ 3 w 690"/>
                <a:gd name="T25" fmla="*/ 7 h 267"/>
                <a:gd name="T26" fmla="*/ 3 w 690"/>
                <a:gd name="T27" fmla="*/ 7 h 267"/>
                <a:gd name="T28" fmla="*/ 3 w 690"/>
                <a:gd name="T29" fmla="*/ 7 h 267"/>
                <a:gd name="T30" fmla="*/ 0 w 690"/>
                <a:gd name="T31" fmla="*/ 8 h 267"/>
                <a:gd name="T32" fmla="*/ 3 w 690"/>
                <a:gd name="T33" fmla="*/ 13 h 267"/>
                <a:gd name="T34" fmla="*/ 3 w 690"/>
                <a:gd name="T35" fmla="*/ 16 h 267"/>
                <a:gd name="T36" fmla="*/ 3 w 690"/>
                <a:gd name="T37" fmla="*/ 17 h 267"/>
                <a:gd name="T38" fmla="*/ 3 w 690"/>
                <a:gd name="T39" fmla="*/ 21 h 267"/>
                <a:gd name="T40" fmla="*/ 3 w 690"/>
                <a:gd name="T41" fmla="*/ 26 h 267"/>
                <a:gd name="T42" fmla="*/ 4 w 690"/>
                <a:gd name="T43" fmla="*/ 31 h 267"/>
                <a:gd name="T44" fmla="*/ 6 w 690"/>
                <a:gd name="T45" fmla="*/ 31 h 267"/>
                <a:gd name="T46" fmla="*/ 8 w 690"/>
                <a:gd name="T47" fmla="*/ 35 h 267"/>
                <a:gd name="T48" fmla="*/ 9 w 690"/>
                <a:gd name="T49" fmla="*/ 33 h 267"/>
                <a:gd name="T50" fmla="*/ 9 w 690"/>
                <a:gd name="T51" fmla="*/ 31 h 267"/>
                <a:gd name="T52" fmla="*/ 10 w 690"/>
                <a:gd name="T53" fmla="*/ 28 h 267"/>
                <a:gd name="T54" fmla="*/ 9 w 690"/>
                <a:gd name="T55" fmla="*/ 26 h 267"/>
                <a:gd name="T56" fmla="*/ 10 w 690"/>
                <a:gd name="T57" fmla="*/ 24 h 267"/>
                <a:gd name="T58" fmla="*/ 10 w 690"/>
                <a:gd name="T59" fmla="*/ 24 h 267"/>
                <a:gd name="T60" fmla="*/ 10 w 690"/>
                <a:gd name="T61" fmla="*/ 21 h 267"/>
                <a:gd name="T62" fmla="*/ 10 w 690"/>
                <a:gd name="T63" fmla="*/ 20 h 267"/>
                <a:gd name="T64" fmla="*/ 10 w 690"/>
                <a:gd name="T65" fmla="*/ 19 h 267"/>
                <a:gd name="T66" fmla="*/ 11 w 690"/>
                <a:gd name="T67" fmla="*/ 19 h 267"/>
                <a:gd name="T68" fmla="*/ 11 w 690"/>
                <a:gd name="T69" fmla="*/ 16 h 267"/>
                <a:gd name="T70" fmla="*/ 11 w 690"/>
                <a:gd name="T71" fmla="*/ 13 h 267"/>
                <a:gd name="T72" fmla="*/ 10 w 690"/>
                <a:gd name="T73" fmla="*/ 16 h 267"/>
                <a:gd name="T74" fmla="*/ 10 w 690"/>
                <a:gd name="T75" fmla="*/ 16 h 267"/>
                <a:gd name="T76" fmla="*/ 10 w 690"/>
                <a:gd name="T77" fmla="*/ 8 h 2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90"/>
                <a:gd name="T118" fmla="*/ 0 h 267"/>
                <a:gd name="T119" fmla="*/ 690 w 690"/>
                <a:gd name="T120" fmla="*/ 267 h 26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90" h="267">
                  <a:moveTo>
                    <a:pt x="573" y="63"/>
                  </a:moveTo>
                  <a:lnTo>
                    <a:pt x="590" y="50"/>
                  </a:lnTo>
                  <a:lnTo>
                    <a:pt x="550" y="38"/>
                  </a:lnTo>
                  <a:lnTo>
                    <a:pt x="517" y="50"/>
                  </a:lnTo>
                  <a:lnTo>
                    <a:pt x="461" y="63"/>
                  </a:lnTo>
                  <a:lnTo>
                    <a:pt x="358" y="38"/>
                  </a:lnTo>
                  <a:lnTo>
                    <a:pt x="302" y="38"/>
                  </a:lnTo>
                  <a:lnTo>
                    <a:pt x="258" y="11"/>
                  </a:lnTo>
                  <a:lnTo>
                    <a:pt x="202" y="0"/>
                  </a:lnTo>
                  <a:lnTo>
                    <a:pt x="190" y="11"/>
                  </a:lnTo>
                  <a:lnTo>
                    <a:pt x="202" y="23"/>
                  </a:lnTo>
                  <a:lnTo>
                    <a:pt x="202" y="50"/>
                  </a:lnTo>
                  <a:lnTo>
                    <a:pt x="142" y="50"/>
                  </a:lnTo>
                  <a:lnTo>
                    <a:pt x="119" y="38"/>
                  </a:lnTo>
                  <a:lnTo>
                    <a:pt x="71" y="23"/>
                  </a:lnTo>
                  <a:lnTo>
                    <a:pt x="0" y="63"/>
                  </a:lnTo>
                  <a:lnTo>
                    <a:pt x="31" y="94"/>
                  </a:lnTo>
                  <a:lnTo>
                    <a:pt x="60" y="111"/>
                  </a:lnTo>
                  <a:lnTo>
                    <a:pt x="87" y="123"/>
                  </a:lnTo>
                  <a:lnTo>
                    <a:pt x="102" y="163"/>
                  </a:lnTo>
                  <a:lnTo>
                    <a:pt x="202" y="194"/>
                  </a:lnTo>
                  <a:lnTo>
                    <a:pt x="258" y="234"/>
                  </a:lnTo>
                  <a:lnTo>
                    <a:pt x="346" y="234"/>
                  </a:lnTo>
                  <a:lnTo>
                    <a:pt x="446" y="267"/>
                  </a:lnTo>
                  <a:lnTo>
                    <a:pt x="502" y="250"/>
                  </a:lnTo>
                  <a:lnTo>
                    <a:pt x="550" y="234"/>
                  </a:lnTo>
                  <a:lnTo>
                    <a:pt x="573" y="209"/>
                  </a:lnTo>
                  <a:lnTo>
                    <a:pt x="561" y="194"/>
                  </a:lnTo>
                  <a:lnTo>
                    <a:pt x="573" y="182"/>
                  </a:lnTo>
                  <a:lnTo>
                    <a:pt x="601" y="182"/>
                  </a:lnTo>
                  <a:lnTo>
                    <a:pt x="617" y="163"/>
                  </a:lnTo>
                  <a:lnTo>
                    <a:pt x="632" y="150"/>
                  </a:lnTo>
                  <a:lnTo>
                    <a:pt x="649" y="138"/>
                  </a:lnTo>
                  <a:lnTo>
                    <a:pt x="690" y="138"/>
                  </a:lnTo>
                  <a:lnTo>
                    <a:pt x="672" y="111"/>
                  </a:lnTo>
                  <a:lnTo>
                    <a:pt x="661" y="94"/>
                  </a:lnTo>
                  <a:lnTo>
                    <a:pt x="632" y="111"/>
                  </a:lnTo>
                  <a:lnTo>
                    <a:pt x="601" y="111"/>
                  </a:lnTo>
                  <a:lnTo>
                    <a:pt x="573" y="63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82" name="Freeform 221"/>
            <p:cNvSpPr>
              <a:spLocks/>
            </p:cNvSpPr>
            <p:nvPr/>
          </p:nvSpPr>
          <p:spPr bwMode="auto">
            <a:xfrm>
              <a:off x="3424" y="1815"/>
              <a:ext cx="223" cy="239"/>
            </a:xfrm>
            <a:custGeom>
              <a:avLst/>
              <a:gdLst>
                <a:gd name="T0" fmla="*/ 3 w 255"/>
                <a:gd name="T1" fmla="*/ 7 h 255"/>
                <a:gd name="T2" fmla="*/ 4 w 255"/>
                <a:gd name="T3" fmla="*/ 8 h 255"/>
                <a:gd name="T4" fmla="*/ 3 w 255"/>
                <a:gd name="T5" fmla="*/ 16 h 255"/>
                <a:gd name="T6" fmla="*/ 3 w 255"/>
                <a:gd name="T7" fmla="*/ 13 h 255"/>
                <a:gd name="T8" fmla="*/ 3 w 255"/>
                <a:gd name="T9" fmla="*/ 7 h 255"/>
                <a:gd name="T10" fmla="*/ 3 w 255"/>
                <a:gd name="T11" fmla="*/ 11 h 255"/>
                <a:gd name="T12" fmla="*/ 5 w 255"/>
                <a:gd name="T13" fmla="*/ 31 h 255"/>
                <a:gd name="T14" fmla="*/ 5 w 255"/>
                <a:gd name="T15" fmla="*/ 35 h 255"/>
                <a:gd name="T16" fmla="*/ 4 w 255"/>
                <a:gd name="T17" fmla="*/ 39 h 255"/>
                <a:gd name="T18" fmla="*/ 3 w 255"/>
                <a:gd name="T19" fmla="*/ 39 h 255"/>
                <a:gd name="T20" fmla="*/ 3 w 255"/>
                <a:gd name="T21" fmla="*/ 39 h 255"/>
                <a:gd name="T22" fmla="*/ 0 w 255"/>
                <a:gd name="T23" fmla="*/ 13 h 255"/>
                <a:gd name="T24" fmla="*/ 0 w 255"/>
                <a:gd name="T25" fmla="*/ 7 h 255"/>
                <a:gd name="T26" fmla="*/ 0 w 255"/>
                <a:gd name="T27" fmla="*/ 0 h 255"/>
                <a:gd name="T28" fmla="*/ 3 w 255"/>
                <a:gd name="T29" fmla="*/ 0 h 255"/>
                <a:gd name="T30" fmla="*/ 3 w 255"/>
                <a:gd name="T31" fmla="*/ 7 h 255"/>
                <a:gd name="T32" fmla="*/ 3 w 255"/>
                <a:gd name="T33" fmla="*/ 0 h 255"/>
                <a:gd name="T34" fmla="*/ 3 w 255"/>
                <a:gd name="T35" fmla="*/ 0 h 255"/>
                <a:gd name="T36" fmla="*/ 3 w 255"/>
                <a:gd name="T37" fmla="*/ 7 h 255"/>
                <a:gd name="T38" fmla="*/ 3 w 255"/>
                <a:gd name="T39" fmla="*/ 7 h 255"/>
                <a:gd name="T40" fmla="*/ 3 w 255"/>
                <a:gd name="T41" fmla="*/ 7 h 255"/>
                <a:gd name="T42" fmla="*/ 3 w 255"/>
                <a:gd name="T43" fmla="*/ 7 h 2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5"/>
                <a:gd name="T67" fmla="*/ 0 h 255"/>
                <a:gd name="T68" fmla="*/ 255 w 255"/>
                <a:gd name="T69" fmla="*/ 255 h 2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5" h="255">
                  <a:moveTo>
                    <a:pt x="211" y="19"/>
                  </a:moveTo>
                  <a:lnTo>
                    <a:pt x="230" y="59"/>
                  </a:lnTo>
                  <a:lnTo>
                    <a:pt x="211" y="98"/>
                  </a:lnTo>
                  <a:lnTo>
                    <a:pt x="198" y="82"/>
                  </a:lnTo>
                  <a:lnTo>
                    <a:pt x="171" y="42"/>
                  </a:lnTo>
                  <a:lnTo>
                    <a:pt x="182" y="71"/>
                  </a:lnTo>
                  <a:lnTo>
                    <a:pt x="255" y="201"/>
                  </a:lnTo>
                  <a:lnTo>
                    <a:pt x="255" y="230"/>
                  </a:lnTo>
                  <a:lnTo>
                    <a:pt x="230" y="255"/>
                  </a:lnTo>
                  <a:lnTo>
                    <a:pt x="198" y="255"/>
                  </a:lnTo>
                  <a:lnTo>
                    <a:pt x="11" y="255"/>
                  </a:lnTo>
                  <a:lnTo>
                    <a:pt x="0" y="8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42" y="0"/>
                  </a:lnTo>
                  <a:lnTo>
                    <a:pt x="98" y="19"/>
                  </a:lnTo>
                  <a:lnTo>
                    <a:pt x="142" y="0"/>
                  </a:lnTo>
                  <a:lnTo>
                    <a:pt x="155" y="0"/>
                  </a:lnTo>
                  <a:lnTo>
                    <a:pt x="155" y="19"/>
                  </a:lnTo>
                  <a:lnTo>
                    <a:pt x="171" y="19"/>
                  </a:lnTo>
                  <a:lnTo>
                    <a:pt x="182" y="19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83" name="Freeform 222"/>
            <p:cNvSpPr>
              <a:spLocks/>
            </p:cNvSpPr>
            <p:nvPr/>
          </p:nvSpPr>
          <p:spPr bwMode="auto">
            <a:xfrm>
              <a:off x="3541" y="2639"/>
              <a:ext cx="218" cy="264"/>
            </a:xfrm>
            <a:custGeom>
              <a:avLst/>
              <a:gdLst>
                <a:gd name="T0" fmla="*/ 3 w 252"/>
                <a:gd name="T1" fmla="*/ 0 h 282"/>
                <a:gd name="T2" fmla="*/ 3 w 252"/>
                <a:gd name="T3" fmla="*/ 0 h 282"/>
                <a:gd name="T4" fmla="*/ 3 w 252"/>
                <a:gd name="T5" fmla="*/ 0 h 282"/>
                <a:gd name="T6" fmla="*/ 3 w 252"/>
                <a:gd name="T7" fmla="*/ 0 h 282"/>
                <a:gd name="T8" fmla="*/ 3 w 252"/>
                <a:gd name="T9" fmla="*/ 7 h 282"/>
                <a:gd name="T10" fmla="*/ 3 w 252"/>
                <a:gd name="T11" fmla="*/ 11 h 282"/>
                <a:gd name="T12" fmla="*/ 3 w 252"/>
                <a:gd name="T13" fmla="*/ 16 h 282"/>
                <a:gd name="T14" fmla="*/ 3 w 252"/>
                <a:gd name="T15" fmla="*/ 20 h 282"/>
                <a:gd name="T16" fmla="*/ 3 w 252"/>
                <a:gd name="T17" fmla="*/ 23 h 282"/>
                <a:gd name="T18" fmla="*/ 3 w 252"/>
                <a:gd name="T19" fmla="*/ 32 h 282"/>
                <a:gd name="T20" fmla="*/ 3 w 252"/>
                <a:gd name="T21" fmla="*/ 35 h 282"/>
                <a:gd name="T22" fmla="*/ 3 w 252"/>
                <a:gd name="T23" fmla="*/ 38 h 282"/>
                <a:gd name="T24" fmla="*/ 3 w 252"/>
                <a:gd name="T25" fmla="*/ 39 h 282"/>
                <a:gd name="T26" fmla="*/ 3 w 252"/>
                <a:gd name="T27" fmla="*/ 42 h 282"/>
                <a:gd name="T28" fmla="*/ 3 w 252"/>
                <a:gd name="T29" fmla="*/ 42 h 282"/>
                <a:gd name="T30" fmla="*/ 3 w 252"/>
                <a:gd name="T31" fmla="*/ 35 h 282"/>
                <a:gd name="T32" fmla="*/ 3 w 252"/>
                <a:gd name="T33" fmla="*/ 34 h 282"/>
                <a:gd name="T34" fmla="*/ 3 w 252"/>
                <a:gd name="T35" fmla="*/ 34 h 282"/>
                <a:gd name="T36" fmla="*/ 3 w 252"/>
                <a:gd name="T37" fmla="*/ 30 h 282"/>
                <a:gd name="T38" fmla="*/ 3 w 252"/>
                <a:gd name="T39" fmla="*/ 30 h 282"/>
                <a:gd name="T40" fmla="*/ 3 w 252"/>
                <a:gd name="T41" fmla="*/ 28 h 282"/>
                <a:gd name="T42" fmla="*/ 0 w 252"/>
                <a:gd name="T43" fmla="*/ 21 h 282"/>
                <a:gd name="T44" fmla="*/ 0 w 252"/>
                <a:gd name="T45" fmla="*/ 14 h 282"/>
                <a:gd name="T46" fmla="*/ 3 w 252"/>
                <a:gd name="T47" fmla="*/ 7 h 282"/>
                <a:gd name="T48" fmla="*/ 3 w 252"/>
                <a:gd name="T49" fmla="*/ 7 h 282"/>
                <a:gd name="T50" fmla="*/ 3 w 252"/>
                <a:gd name="T51" fmla="*/ 7 h 282"/>
                <a:gd name="T52" fmla="*/ 3 w 252"/>
                <a:gd name="T53" fmla="*/ 0 h 2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52"/>
                <a:gd name="T82" fmla="*/ 0 h 282"/>
                <a:gd name="T83" fmla="*/ 252 w 252"/>
                <a:gd name="T84" fmla="*/ 282 h 2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52" h="282">
                  <a:moveTo>
                    <a:pt x="12" y="0"/>
                  </a:moveTo>
                  <a:lnTo>
                    <a:pt x="52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83" y="42"/>
                  </a:lnTo>
                  <a:lnTo>
                    <a:pt x="198" y="71"/>
                  </a:lnTo>
                  <a:lnTo>
                    <a:pt x="223" y="98"/>
                  </a:lnTo>
                  <a:lnTo>
                    <a:pt x="212" y="127"/>
                  </a:lnTo>
                  <a:lnTo>
                    <a:pt x="239" y="158"/>
                  </a:lnTo>
                  <a:lnTo>
                    <a:pt x="223" y="213"/>
                  </a:lnTo>
                  <a:lnTo>
                    <a:pt x="239" y="238"/>
                  </a:lnTo>
                  <a:lnTo>
                    <a:pt x="252" y="257"/>
                  </a:lnTo>
                  <a:lnTo>
                    <a:pt x="223" y="269"/>
                  </a:lnTo>
                  <a:lnTo>
                    <a:pt x="152" y="282"/>
                  </a:lnTo>
                  <a:lnTo>
                    <a:pt x="123" y="282"/>
                  </a:lnTo>
                  <a:lnTo>
                    <a:pt x="112" y="238"/>
                  </a:lnTo>
                  <a:lnTo>
                    <a:pt x="98" y="227"/>
                  </a:lnTo>
                  <a:lnTo>
                    <a:pt x="79" y="227"/>
                  </a:lnTo>
                  <a:lnTo>
                    <a:pt x="39" y="198"/>
                  </a:lnTo>
                  <a:lnTo>
                    <a:pt x="23" y="198"/>
                  </a:lnTo>
                  <a:lnTo>
                    <a:pt x="23" y="186"/>
                  </a:lnTo>
                  <a:lnTo>
                    <a:pt x="0" y="138"/>
                  </a:lnTo>
                  <a:lnTo>
                    <a:pt x="0" y="87"/>
                  </a:lnTo>
                  <a:lnTo>
                    <a:pt x="23" y="54"/>
                  </a:lnTo>
                  <a:lnTo>
                    <a:pt x="23" y="27"/>
                  </a:lnTo>
                  <a:lnTo>
                    <a:pt x="23" y="1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84" name="Freeform 223"/>
            <p:cNvSpPr>
              <a:spLocks/>
            </p:cNvSpPr>
            <p:nvPr/>
          </p:nvSpPr>
          <p:spPr bwMode="auto">
            <a:xfrm>
              <a:off x="3550" y="2882"/>
              <a:ext cx="209" cy="394"/>
            </a:xfrm>
            <a:custGeom>
              <a:avLst/>
              <a:gdLst>
                <a:gd name="T0" fmla="*/ 4 w 238"/>
                <a:gd name="T1" fmla="*/ 54 h 423"/>
                <a:gd name="T2" fmla="*/ 4 w 238"/>
                <a:gd name="T3" fmla="*/ 53 h 423"/>
                <a:gd name="T4" fmla="*/ 4 w 238"/>
                <a:gd name="T5" fmla="*/ 41 h 423"/>
                <a:gd name="T6" fmla="*/ 4 w 238"/>
                <a:gd name="T7" fmla="*/ 32 h 423"/>
                <a:gd name="T8" fmla="*/ 4 w 238"/>
                <a:gd name="T9" fmla="*/ 23 h 423"/>
                <a:gd name="T10" fmla="*/ 4 w 238"/>
                <a:gd name="T11" fmla="*/ 19 h 423"/>
                <a:gd name="T12" fmla="*/ 4 w 238"/>
                <a:gd name="T13" fmla="*/ 18 h 423"/>
                <a:gd name="T14" fmla="*/ 0 w 238"/>
                <a:gd name="T15" fmla="*/ 18 h 423"/>
                <a:gd name="T16" fmla="*/ 0 w 238"/>
                <a:gd name="T17" fmla="*/ 16 h 423"/>
                <a:gd name="T18" fmla="*/ 0 w 238"/>
                <a:gd name="T19" fmla="*/ 15 h 423"/>
                <a:gd name="T20" fmla="*/ 4 w 238"/>
                <a:gd name="T21" fmla="*/ 11 h 423"/>
                <a:gd name="T22" fmla="*/ 4 w 238"/>
                <a:gd name="T23" fmla="*/ 13 h 423"/>
                <a:gd name="T24" fmla="*/ 4 w 238"/>
                <a:gd name="T25" fmla="*/ 13 h 423"/>
                <a:gd name="T26" fmla="*/ 4 w 238"/>
                <a:gd name="T27" fmla="*/ 18 h 423"/>
                <a:gd name="T28" fmla="*/ 4 w 238"/>
                <a:gd name="T29" fmla="*/ 20 h 423"/>
                <a:gd name="T30" fmla="*/ 4 w 238"/>
                <a:gd name="T31" fmla="*/ 18 h 423"/>
                <a:gd name="T32" fmla="*/ 4 w 238"/>
                <a:gd name="T33" fmla="*/ 15 h 423"/>
                <a:gd name="T34" fmla="*/ 4 w 238"/>
                <a:gd name="T35" fmla="*/ 8 h 423"/>
                <a:gd name="T36" fmla="*/ 4 w 238"/>
                <a:gd name="T37" fmla="*/ 7 h 423"/>
                <a:gd name="T38" fmla="*/ 4 w 238"/>
                <a:gd name="T39" fmla="*/ 7 h 423"/>
                <a:gd name="T40" fmla="*/ 4 w 238"/>
                <a:gd name="T41" fmla="*/ 7 h 423"/>
                <a:gd name="T42" fmla="*/ 5 w 238"/>
                <a:gd name="T43" fmla="*/ 7 h 423"/>
                <a:gd name="T44" fmla="*/ 6 w 238"/>
                <a:gd name="T45" fmla="*/ 0 h 423"/>
                <a:gd name="T46" fmla="*/ 6 w 238"/>
                <a:gd name="T47" fmla="*/ 16 h 423"/>
                <a:gd name="T48" fmla="*/ 4 w 238"/>
                <a:gd name="T49" fmla="*/ 20 h 423"/>
                <a:gd name="T50" fmla="*/ 4 w 238"/>
                <a:gd name="T51" fmla="*/ 23 h 423"/>
                <a:gd name="T52" fmla="*/ 4 w 238"/>
                <a:gd name="T53" fmla="*/ 32 h 423"/>
                <a:gd name="T54" fmla="*/ 4 w 238"/>
                <a:gd name="T55" fmla="*/ 33 h 423"/>
                <a:gd name="T56" fmla="*/ 4 w 238"/>
                <a:gd name="T57" fmla="*/ 40 h 423"/>
                <a:gd name="T58" fmla="*/ 4 w 238"/>
                <a:gd name="T59" fmla="*/ 46 h 423"/>
                <a:gd name="T60" fmla="*/ 4 w 238"/>
                <a:gd name="T61" fmla="*/ 50 h 423"/>
                <a:gd name="T62" fmla="*/ 4 w 238"/>
                <a:gd name="T63" fmla="*/ 53 h 423"/>
                <a:gd name="T64" fmla="*/ 4 w 238"/>
                <a:gd name="T65" fmla="*/ 54 h 423"/>
                <a:gd name="T66" fmla="*/ 4 w 238"/>
                <a:gd name="T67" fmla="*/ 54 h 4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8"/>
                <a:gd name="T103" fmla="*/ 0 h 423"/>
                <a:gd name="T104" fmla="*/ 238 w 238"/>
                <a:gd name="T105" fmla="*/ 423 h 4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8" h="423">
                  <a:moveTo>
                    <a:pt x="27" y="423"/>
                  </a:moveTo>
                  <a:lnTo>
                    <a:pt x="27" y="409"/>
                  </a:lnTo>
                  <a:lnTo>
                    <a:pt x="11" y="323"/>
                  </a:lnTo>
                  <a:lnTo>
                    <a:pt x="54" y="250"/>
                  </a:lnTo>
                  <a:lnTo>
                    <a:pt x="54" y="183"/>
                  </a:lnTo>
                  <a:lnTo>
                    <a:pt x="54" y="150"/>
                  </a:lnTo>
                  <a:lnTo>
                    <a:pt x="11" y="139"/>
                  </a:lnTo>
                  <a:lnTo>
                    <a:pt x="0" y="139"/>
                  </a:lnTo>
                  <a:lnTo>
                    <a:pt x="0" y="127"/>
                  </a:lnTo>
                  <a:lnTo>
                    <a:pt x="0" y="112"/>
                  </a:lnTo>
                  <a:lnTo>
                    <a:pt x="67" y="83"/>
                  </a:lnTo>
                  <a:lnTo>
                    <a:pt x="67" y="98"/>
                  </a:lnTo>
                  <a:lnTo>
                    <a:pt x="98" y="98"/>
                  </a:lnTo>
                  <a:lnTo>
                    <a:pt x="86" y="139"/>
                  </a:lnTo>
                  <a:lnTo>
                    <a:pt x="109" y="167"/>
                  </a:lnTo>
                  <a:lnTo>
                    <a:pt x="127" y="139"/>
                  </a:lnTo>
                  <a:lnTo>
                    <a:pt x="127" y="112"/>
                  </a:lnTo>
                  <a:lnTo>
                    <a:pt x="98" y="67"/>
                  </a:lnTo>
                  <a:lnTo>
                    <a:pt x="98" y="39"/>
                  </a:lnTo>
                  <a:lnTo>
                    <a:pt x="109" y="23"/>
                  </a:lnTo>
                  <a:lnTo>
                    <a:pt x="138" y="23"/>
                  </a:lnTo>
                  <a:lnTo>
                    <a:pt x="209" y="12"/>
                  </a:lnTo>
                  <a:lnTo>
                    <a:pt x="238" y="0"/>
                  </a:lnTo>
                  <a:lnTo>
                    <a:pt x="238" y="127"/>
                  </a:lnTo>
                  <a:lnTo>
                    <a:pt x="198" y="167"/>
                  </a:lnTo>
                  <a:lnTo>
                    <a:pt x="154" y="183"/>
                  </a:lnTo>
                  <a:lnTo>
                    <a:pt x="98" y="250"/>
                  </a:lnTo>
                  <a:lnTo>
                    <a:pt x="98" y="261"/>
                  </a:lnTo>
                  <a:lnTo>
                    <a:pt x="109" y="309"/>
                  </a:lnTo>
                  <a:lnTo>
                    <a:pt x="98" y="365"/>
                  </a:lnTo>
                  <a:lnTo>
                    <a:pt x="38" y="394"/>
                  </a:lnTo>
                  <a:lnTo>
                    <a:pt x="38" y="409"/>
                  </a:lnTo>
                  <a:lnTo>
                    <a:pt x="38" y="423"/>
                  </a:lnTo>
                  <a:lnTo>
                    <a:pt x="27" y="423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85" name="Freeform 224"/>
            <p:cNvSpPr>
              <a:spLocks/>
            </p:cNvSpPr>
            <p:nvPr/>
          </p:nvSpPr>
          <p:spPr bwMode="auto">
            <a:xfrm>
              <a:off x="3262" y="3174"/>
              <a:ext cx="324" cy="315"/>
            </a:xfrm>
            <a:custGeom>
              <a:avLst/>
              <a:gdLst>
                <a:gd name="T0" fmla="*/ 7 w 370"/>
                <a:gd name="T1" fmla="*/ 0 h 338"/>
                <a:gd name="T2" fmla="*/ 6 w 370"/>
                <a:gd name="T3" fmla="*/ 7 h 338"/>
                <a:gd name="T4" fmla="*/ 4 w 370"/>
                <a:gd name="T5" fmla="*/ 11 h 338"/>
                <a:gd name="T6" fmla="*/ 4 w 370"/>
                <a:gd name="T7" fmla="*/ 11 h 338"/>
                <a:gd name="T8" fmla="*/ 4 w 370"/>
                <a:gd name="T9" fmla="*/ 11 h 338"/>
                <a:gd name="T10" fmla="*/ 4 w 370"/>
                <a:gd name="T11" fmla="*/ 15 h 338"/>
                <a:gd name="T12" fmla="*/ 4 w 370"/>
                <a:gd name="T13" fmla="*/ 17 h 338"/>
                <a:gd name="T14" fmla="*/ 4 w 370"/>
                <a:gd name="T15" fmla="*/ 15 h 338"/>
                <a:gd name="T16" fmla="*/ 4 w 370"/>
                <a:gd name="T17" fmla="*/ 11 h 338"/>
                <a:gd name="T18" fmla="*/ 4 w 370"/>
                <a:gd name="T19" fmla="*/ 9 h 338"/>
                <a:gd name="T20" fmla="*/ 4 w 370"/>
                <a:gd name="T21" fmla="*/ 22 h 338"/>
                <a:gd name="T22" fmla="*/ 4 w 370"/>
                <a:gd name="T23" fmla="*/ 24 h 338"/>
                <a:gd name="T24" fmla="*/ 4 w 370"/>
                <a:gd name="T25" fmla="*/ 24 h 338"/>
                <a:gd name="T26" fmla="*/ 4 w 370"/>
                <a:gd name="T27" fmla="*/ 22 h 338"/>
                <a:gd name="T28" fmla="*/ 0 w 370"/>
                <a:gd name="T29" fmla="*/ 20 h 338"/>
                <a:gd name="T30" fmla="*/ 0 w 370"/>
                <a:gd name="T31" fmla="*/ 22 h 338"/>
                <a:gd name="T32" fmla="*/ 0 w 370"/>
                <a:gd name="T33" fmla="*/ 24 h 338"/>
                <a:gd name="T34" fmla="*/ 4 w 370"/>
                <a:gd name="T35" fmla="*/ 33 h 338"/>
                <a:gd name="T36" fmla="*/ 4 w 370"/>
                <a:gd name="T37" fmla="*/ 36 h 338"/>
                <a:gd name="T38" fmla="*/ 4 w 370"/>
                <a:gd name="T39" fmla="*/ 36 h 338"/>
                <a:gd name="T40" fmla="*/ 4 w 370"/>
                <a:gd name="T41" fmla="*/ 42 h 338"/>
                <a:gd name="T42" fmla="*/ 4 w 370"/>
                <a:gd name="T43" fmla="*/ 41 h 338"/>
                <a:gd name="T44" fmla="*/ 4 w 370"/>
                <a:gd name="T45" fmla="*/ 44 h 338"/>
                <a:gd name="T46" fmla="*/ 4 w 370"/>
                <a:gd name="T47" fmla="*/ 44 h 338"/>
                <a:gd name="T48" fmla="*/ 4 w 370"/>
                <a:gd name="T49" fmla="*/ 41 h 338"/>
                <a:gd name="T50" fmla="*/ 4 w 370"/>
                <a:gd name="T51" fmla="*/ 42 h 338"/>
                <a:gd name="T52" fmla="*/ 5 w 370"/>
                <a:gd name="T53" fmla="*/ 41 h 338"/>
                <a:gd name="T54" fmla="*/ 6 w 370"/>
                <a:gd name="T55" fmla="*/ 36 h 338"/>
                <a:gd name="T56" fmla="*/ 8 w 370"/>
                <a:gd name="T57" fmla="*/ 29 h 338"/>
                <a:gd name="T58" fmla="*/ 8 w 370"/>
                <a:gd name="T59" fmla="*/ 24 h 338"/>
                <a:gd name="T60" fmla="*/ 8 w 370"/>
                <a:gd name="T61" fmla="*/ 22 h 338"/>
                <a:gd name="T62" fmla="*/ 9 w 370"/>
                <a:gd name="T63" fmla="*/ 17 h 338"/>
                <a:gd name="T64" fmla="*/ 9 w 370"/>
                <a:gd name="T65" fmla="*/ 15 h 338"/>
                <a:gd name="T66" fmla="*/ 8 w 370"/>
                <a:gd name="T67" fmla="*/ 15 h 338"/>
                <a:gd name="T68" fmla="*/ 8 w 370"/>
                <a:gd name="T69" fmla="*/ 17 h 338"/>
                <a:gd name="T70" fmla="*/ 8 w 370"/>
                <a:gd name="T71" fmla="*/ 17 h 338"/>
                <a:gd name="T72" fmla="*/ 8 w 370"/>
                <a:gd name="T73" fmla="*/ 14 h 338"/>
                <a:gd name="T74" fmla="*/ 8 w 370"/>
                <a:gd name="T75" fmla="*/ 14 h 338"/>
                <a:gd name="T76" fmla="*/ 8 w 370"/>
                <a:gd name="T77" fmla="*/ 7 h 338"/>
                <a:gd name="T78" fmla="*/ 8 w 370"/>
                <a:gd name="T79" fmla="*/ 0 h 338"/>
                <a:gd name="T80" fmla="*/ 7 w 370"/>
                <a:gd name="T81" fmla="*/ 0 h 3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0"/>
                <a:gd name="T124" fmla="*/ 0 h 338"/>
                <a:gd name="T125" fmla="*/ 370 w 370"/>
                <a:gd name="T126" fmla="*/ 338 h 3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0" h="338">
                  <a:moveTo>
                    <a:pt x="297" y="0"/>
                  </a:moveTo>
                  <a:lnTo>
                    <a:pt x="257" y="27"/>
                  </a:lnTo>
                  <a:lnTo>
                    <a:pt x="197" y="83"/>
                  </a:lnTo>
                  <a:lnTo>
                    <a:pt x="186" y="83"/>
                  </a:lnTo>
                  <a:lnTo>
                    <a:pt x="159" y="83"/>
                  </a:lnTo>
                  <a:lnTo>
                    <a:pt x="126" y="110"/>
                  </a:lnTo>
                  <a:lnTo>
                    <a:pt x="98" y="123"/>
                  </a:lnTo>
                  <a:lnTo>
                    <a:pt x="86" y="110"/>
                  </a:lnTo>
                  <a:lnTo>
                    <a:pt x="98" y="83"/>
                  </a:lnTo>
                  <a:lnTo>
                    <a:pt x="71" y="71"/>
                  </a:lnTo>
                  <a:lnTo>
                    <a:pt x="71" y="171"/>
                  </a:lnTo>
                  <a:lnTo>
                    <a:pt x="59" y="183"/>
                  </a:lnTo>
                  <a:lnTo>
                    <a:pt x="27" y="183"/>
                  </a:lnTo>
                  <a:lnTo>
                    <a:pt x="11" y="171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83"/>
                  </a:lnTo>
                  <a:lnTo>
                    <a:pt x="27" y="254"/>
                  </a:lnTo>
                  <a:lnTo>
                    <a:pt x="38" y="283"/>
                  </a:lnTo>
                  <a:lnTo>
                    <a:pt x="27" y="283"/>
                  </a:lnTo>
                  <a:lnTo>
                    <a:pt x="38" y="321"/>
                  </a:lnTo>
                  <a:lnTo>
                    <a:pt x="38" y="310"/>
                  </a:lnTo>
                  <a:lnTo>
                    <a:pt x="59" y="338"/>
                  </a:lnTo>
                  <a:lnTo>
                    <a:pt x="71" y="338"/>
                  </a:lnTo>
                  <a:lnTo>
                    <a:pt x="126" y="310"/>
                  </a:lnTo>
                  <a:lnTo>
                    <a:pt x="186" y="321"/>
                  </a:lnTo>
                  <a:lnTo>
                    <a:pt x="230" y="310"/>
                  </a:lnTo>
                  <a:lnTo>
                    <a:pt x="270" y="283"/>
                  </a:lnTo>
                  <a:lnTo>
                    <a:pt x="318" y="221"/>
                  </a:lnTo>
                  <a:lnTo>
                    <a:pt x="341" y="183"/>
                  </a:lnTo>
                  <a:lnTo>
                    <a:pt x="357" y="171"/>
                  </a:lnTo>
                  <a:lnTo>
                    <a:pt x="370" y="123"/>
                  </a:lnTo>
                  <a:lnTo>
                    <a:pt x="370" y="110"/>
                  </a:lnTo>
                  <a:lnTo>
                    <a:pt x="357" y="110"/>
                  </a:lnTo>
                  <a:lnTo>
                    <a:pt x="341" y="123"/>
                  </a:lnTo>
                  <a:lnTo>
                    <a:pt x="330" y="123"/>
                  </a:lnTo>
                  <a:lnTo>
                    <a:pt x="341" y="98"/>
                  </a:lnTo>
                  <a:lnTo>
                    <a:pt x="357" y="98"/>
                  </a:lnTo>
                  <a:lnTo>
                    <a:pt x="341" y="12"/>
                  </a:lnTo>
                  <a:lnTo>
                    <a:pt x="330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86" name="Freeform 225"/>
            <p:cNvSpPr>
              <a:spLocks/>
            </p:cNvSpPr>
            <p:nvPr/>
          </p:nvSpPr>
          <p:spPr bwMode="auto">
            <a:xfrm>
              <a:off x="3151" y="2523"/>
              <a:ext cx="162" cy="208"/>
            </a:xfrm>
            <a:custGeom>
              <a:avLst/>
              <a:gdLst>
                <a:gd name="T0" fmla="*/ 3 w 186"/>
                <a:gd name="T1" fmla="*/ 28 h 223"/>
                <a:gd name="T2" fmla="*/ 3 w 186"/>
                <a:gd name="T3" fmla="*/ 30 h 223"/>
                <a:gd name="T4" fmla="*/ 0 w 186"/>
                <a:gd name="T5" fmla="*/ 28 h 223"/>
                <a:gd name="T6" fmla="*/ 3 w 186"/>
                <a:gd name="T7" fmla="*/ 24 h 223"/>
                <a:gd name="T8" fmla="*/ 3 w 186"/>
                <a:gd name="T9" fmla="*/ 22 h 223"/>
                <a:gd name="T10" fmla="*/ 3 w 186"/>
                <a:gd name="T11" fmla="*/ 19 h 223"/>
                <a:gd name="T12" fmla="*/ 3 w 186"/>
                <a:gd name="T13" fmla="*/ 20 h 223"/>
                <a:gd name="T14" fmla="*/ 3 w 186"/>
                <a:gd name="T15" fmla="*/ 17 h 223"/>
                <a:gd name="T16" fmla="*/ 3 w 186"/>
                <a:gd name="T17" fmla="*/ 11 h 223"/>
                <a:gd name="T18" fmla="*/ 3 w 186"/>
                <a:gd name="T19" fmla="*/ 8 h 223"/>
                <a:gd name="T20" fmla="*/ 3 w 186"/>
                <a:gd name="T21" fmla="*/ 7 h 223"/>
                <a:gd name="T22" fmla="*/ 3 w 186"/>
                <a:gd name="T23" fmla="*/ 7 h 223"/>
                <a:gd name="T24" fmla="*/ 3 w 186"/>
                <a:gd name="T25" fmla="*/ 7 h 223"/>
                <a:gd name="T26" fmla="*/ 3 w 186"/>
                <a:gd name="T27" fmla="*/ 7 h 223"/>
                <a:gd name="T28" fmla="*/ 3 w 186"/>
                <a:gd name="T29" fmla="*/ 7 h 223"/>
                <a:gd name="T30" fmla="*/ 3 w 186"/>
                <a:gd name="T31" fmla="*/ 0 h 223"/>
                <a:gd name="T32" fmla="*/ 3 w 186"/>
                <a:gd name="T33" fmla="*/ 0 h 223"/>
                <a:gd name="T34" fmla="*/ 3 w 186"/>
                <a:gd name="T35" fmla="*/ 0 h 223"/>
                <a:gd name="T36" fmla="*/ 3 w 186"/>
                <a:gd name="T37" fmla="*/ 0 h 223"/>
                <a:gd name="T38" fmla="*/ 3 w 186"/>
                <a:gd name="T39" fmla="*/ 7 h 223"/>
                <a:gd name="T40" fmla="*/ 3 w 186"/>
                <a:gd name="T41" fmla="*/ 16 h 223"/>
                <a:gd name="T42" fmla="*/ 3 w 186"/>
                <a:gd name="T43" fmla="*/ 20 h 223"/>
                <a:gd name="T44" fmla="*/ 3 w 186"/>
                <a:gd name="T45" fmla="*/ 26 h 223"/>
                <a:gd name="T46" fmla="*/ 3 w 186"/>
                <a:gd name="T47" fmla="*/ 30 h 223"/>
                <a:gd name="T48" fmla="*/ 3 w 186"/>
                <a:gd name="T49" fmla="*/ 28 h 223"/>
                <a:gd name="T50" fmla="*/ 3 w 186"/>
                <a:gd name="T51" fmla="*/ 30 h 223"/>
                <a:gd name="T52" fmla="*/ 3 w 186"/>
                <a:gd name="T53" fmla="*/ 30 h 223"/>
                <a:gd name="T54" fmla="*/ 3 w 186"/>
                <a:gd name="T55" fmla="*/ 28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6"/>
                <a:gd name="T85" fmla="*/ 0 h 223"/>
                <a:gd name="T86" fmla="*/ 186 w 186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6" h="223">
                  <a:moveTo>
                    <a:pt x="38" y="210"/>
                  </a:moveTo>
                  <a:lnTo>
                    <a:pt x="27" y="223"/>
                  </a:lnTo>
                  <a:lnTo>
                    <a:pt x="0" y="210"/>
                  </a:lnTo>
                  <a:lnTo>
                    <a:pt x="15" y="179"/>
                  </a:lnTo>
                  <a:lnTo>
                    <a:pt x="15" y="167"/>
                  </a:lnTo>
                  <a:lnTo>
                    <a:pt x="38" y="138"/>
                  </a:lnTo>
                  <a:lnTo>
                    <a:pt x="67" y="150"/>
                  </a:lnTo>
                  <a:lnTo>
                    <a:pt x="67" y="123"/>
                  </a:lnTo>
                  <a:lnTo>
                    <a:pt x="67" y="79"/>
                  </a:lnTo>
                  <a:lnTo>
                    <a:pt x="67" y="67"/>
                  </a:lnTo>
                  <a:lnTo>
                    <a:pt x="67" y="50"/>
                  </a:lnTo>
                  <a:lnTo>
                    <a:pt x="67" y="39"/>
                  </a:lnTo>
                  <a:lnTo>
                    <a:pt x="54" y="39"/>
                  </a:lnTo>
                  <a:lnTo>
                    <a:pt x="113" y="50"/>
                  </a:lnTo>
                  <a:lnTo>
                    <a:pt x="113" y="12"/>
                  </a:lnTo>
                  <a:lnTo>
                    <a:pt x="127" y="0"/>
                  </a:lnTo>
                  <a:lnTo>
                    <a:pt x="138" y="0"/>
                  </a:lnTo>
                  <a:lnTo>
                    <a:pt x="154" y="0"/>
                  </a:lnTo>
                  <a:lnTo>
                    <a:pt x="186" y="0"/>
                  </a:lnTo>
                  <a:lnTo>
                    <a:pt x="165" y="39"/>
                  </a:lnTo>
                  <a:lnTo>
                    <a:pt x="154" y="112"/>
                  </a:lnTo>
                  <a:lnTo>
                    <a:pt x="127" y="150"/>
                  </a:lnTo>
                  <a:lnTo>
                    <a:pt x="113" y="194"/>
                  </a:lnTo>
                  <a:lnTo>
                    <a:pt x="83" y="223"/>
                  </a:lnTo>
                  <a:lnTo>
                    <a:pt x="67" y="210"/>
                  </a:lnTo>
                  <a:lnTo>
                    <a:pt x="54" y="223"/>
                  </a:lnTo>
                  <a:lnTo>
                    <a:pt x="38" y="223"/>
                  </a:lnTo>
                  <a:lnTo>
                    <a:pt x="38" y="21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87" name="Freeform 226"/>
            <p:cNvSpPr>
              <a:spLocks/>
            </p:cNvSpPr>
            <p:nvPr/>
          </p:nvSpPr>
          <p:spPr bwMode="auto">
            <a:xfrm>
              <a:off x="3098" y="2561"/>
              <a:ext cx="112" cy="160"/>
            </a:xfrm>
            <a:custGeom>
              <a:avLst/>
              <a:gdLst>
                <a:gd name="T0" fmla="*/ 4 w 126"/>
                <a:gd name="T1" fmla="*/ 0 h 170"/>
                <a:gd name="T2" fmla="*/ 4 w 126"/>
                <a:gd name="T3" fmla="*/ 0 h 170"/>
                <a:gd name="T4" fmla="*/ 4 w 126"/>
                <a:gd name="T5" fmla="*/ 0 h 170"/>
                <a:gd name="T6" fmla="*/ 4 w 126"/>
                <a:gd name="T7" fmla="*/ 8 h 170"/>
                <a:gd name="T8" fmla="*/ 4 w 126"/>
                <a:gd name="T9" fmla="*/ 8 h 170"/>
                <a:gd name="T10" fmla="*/ 4 w 126"/>
                <a:gd name="T11" fmla="*/ 10 h 170"/>
                <a:gd name="T12" fmla="*/ 4 w 126"/>
                <a:gd name="T13" fmla="*/ 13 h 170"/>
                <a:gd name="T14" fmla="*/ 0 w 126"/>
                <a:gd name="T15" fmla="*/ 13 h 170"/>
                <a:gd name="T16" fmla="*/ 4 w 126"/>
                <a:gd name="T17" fmla="*/ 22 h 170"/>
                <a:gd name="T18" fmla="*/ 4 w 126"/>
                <a:gd name="T19" fmla="*/ 30 h 170"/>
                <a:gd name="T20" fmla="*/ 4 w 126"/>
                <a:gd name="T21" fmla="*/ 24 h 170"/>
                <a:gd name="T22" fmla="*/ 4 w 126"/>
                <a:gd name="T23" fmla="*/ 22 h 170"/>
                <a:gd name="T24" fmla="*/ 4 w 126"/>
                <a:gd name="T25" fmla="*/ 18 h 170"/>
                <a:gd name="T26" fmla="*/ 4 w 126"/>
                <a:gd name="T27" fmla="*/ 20 h 170"/>
                <a:gd name="T28" fmla="*/ 4 w 126"/>
                <a:gd name="T29" fmla="*/ 15 h 170"/>
                <a:gd name="T30" fmla="*/ 4 w 126"/>
                <a:gd name="T31" fmla="*/ 8 h 170"/>
                <a:gd name="T32" fmla="*/ 4 w 126"/>
                <a:gd name="T33" fmla="*/ 8 h 170"/>
                <a:gd name="T34" fmla="*/ 4 w 126"/>
                <a:gd name="T35" fmla="*/ 8 h 170"/>
                <a:gd name="T36" fmla="*/ 4 w 126"/>
                <a:gd name="T37" fmla="*/ 0 h 1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6"/>
                <a:gd name="T58" fmla="*/ 0 h 170"/>
                <a:gd name="T59" fmla="*/ 126 w 126"/>
                <a:gd name="T60" fmla="*/ 170 h 1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6" h="170">
                  <a:moveTo>
                    <a:pt x="126" y="0"/>
                  </a:moveTo>
                  <a:lnTo>
                    <a:pt x="113" y="0"/>
                  </a:lnTo>
                  <a:lnTo>
                    <a:pt x="57" y="0"/>
                  </a:lnTo>
                  <a:lnTo>
                    <a:pt x="57" y="26"/>
                  </a:lnTo>
                  <a:lnTo>
                    <a:pt x="26" y="26"/>
                  </a:lnTo>
                  <a:lnTo>
                    <a:pt x="15" y="59"/>
                  </a:lnTo>
                  <a:lnTo>
                    <a:pt x="15" y="71"/>
                  </a:lnTo>
                  <a:lnTo>
                    <a:pt x="0" y="71"/>
                  </a:lnTo>
                  <a:lnTo>
                    <a:pt x="26" y="126"/>
                  </a:lnTo>
                  <a:lnTo>
                    <a:pt x="57" y="170"/>
                  </a:lnTo>
                  <a:lnTo>
                    <a:pt x="74" y="138"/>
                  </a:lnTo>
                  <a:lnTo>
                    <a:pt x="74" y="126"/>
                  </a:lnTo>
                  <a:lnTo>
                    <a:pt x="97" y="97"/>
                  </a:lnTo>
                  <a:lnTo>
                    <a:pt x="126" y="109"/>
                  </a:lnTo>
                  <a:lnTo>
                    <a:pt x="126" y="82"/>
                  </a:lnTo>
                  <a:lnTo>
                    <a:pt x="126" y="38"/>
                  </a:lnTo>
                  <a:lnTo>
                    <a:pt x="126" y="26"/>
                  </a:lnTo>
                  <a:lnTo>
                    <a:pt x="126" y="1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88" name="Freeform 227"/>
            <p:cNvSpPr>
              <a:spLocks/>
            </p:cNvSpPr>
            <p:nvPr/>
          </p:nvSpPr>
          <p:spPr bwMode="auto">
            <a:xfrm>
              <a:off x="2736" y="2348"/>
              <a:ext cx="139" cy="157"/>
            </a:xfrm>
            <a:custGeom>
              <a:avLst/>
              <a:gdLst>
                <a:gd name="T0" fmla="*/ 3 w 159"/>
                <a:gd name="T1" fmla="*/ 23 h 167"/>
                <a:gd name="T2" fmla="*/ 3 w 159"/>
                <a:gd name="T3" fmla="*/ 23 h 167"/>
                <a:gd name="T4" fmla="*/ 3 w 159"/>
                <a:gd name="T5" fmla="*/ 23 h 167"/>
                <a:gd name="T6" fmla="*/ 3 w 159"/>
                <a:gd name="T7" fmla="*/ 23 h 167"/>
                <a:gd name="T8" fmla="*/ 3 w 159"/>
                <a:gd name="T9" fmla="*/ 28 h 167"/>
                <a:gd name="T10" fmla="*/ 3 w 159"/>
                <a:gd name="T11" fmla="*/ 22 h 167"/>
                <a:gd name="T12" fmla="*/ 3 w 159"/>
                <a:gd name="T13" fmla="*/ 20 h 167"/>
                <a:gd name="T14" fmla="*/ 0 w 159"/>
                <a:gd name="T15" fmla="*/ 15 h 167"/>
                <a:gd name="T16" fmla="*/ 3 w 159"/>
                <a:gd name="T17" fmla="*/ 12 h 167"/>
                <a:gd name="T18" fmla="*/ 3 w 159"/>
                <a:gd name="T19" fmla="*/ 9 h 167"/>
                <a:gd name="T20" fmla="*/ 3 w 159"/>
                <a:gd name="T21" fmla="*/ 9 h 167"/>
                <a:gd name="T22" fmla="*/ 3 w 159"/>
                <a:gd name="T23" fmla="*/ 8 h 167"/>
                <a:gd name="T24" fmla="*/ 3 w 159"/>
                <a:gd name="T25" fmla="*/ 0 h 167"/>
                <a:gd name="T26" fmla="*/ 3 w 159"/>
                <a:gd name="T27" fmla="*/ 0 h 167"/>
                <a:gd name="T28" fmla="*/ 3 w 159"/>
                <a:gd name="T29" fmla="*/ 0 h 167"/>
                <a:gd name="T30" fmla="*/ 3 w 159"/>
                <a:gd name="T31" fmla="*/ 0 h 167"/>
                <a:gd name="T32" fmla="*/ 3 w 159"/>
                <a:gd name="T33" fmla="*/ 0 h 167"/>
                <a:gd name="T34" fmla="*/ 3 w 159"/>
                <a:gd name="T35" fmla="*/ 0 h 167"/>
                <a:gd name="T36" fmla="*/ 3 w 159"/>
                <a:gd name="T37" fmla="*/ 8 h 167"/>
                <a:gd name="T38" fmla="*/ 3 w 159"/>
                <a:gd name="T39" fmla="*/ 8 h 167"/>
                <a:gd name="T40" fmla="*/ 3 w 159"/>
                <a:gd name="T41" fmla="*/ 8 h 167"/>
                <a:gd name="T42" fmla="*/ 3 w 159"/>
                <a:gd name="T43" fmla="*/ 9 h 167"/>
                <a:gd name="T44" fmla="*/ 3 w 159"/>
                <a:gd name="T45" fmla="*/ 17 h 167"/>
                <a:gd name="T46" fmla="*/ 3 w 159"/>
                <a:gd name="T47" fmla="*/ 23 h 16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9"/>
                <a:gd name="T73" fmla="*/ 0 h 167"/>
                <a:gd name="T74" fmla="*/ 159 w 159"/>
                <a:gd name="T75" fmla="*/ 167 h 16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9" h="167">
                  <a:moveTo>
                    <a:pt x="142" y="138"/>
                  </a:moveTo>
                  <a:lnTo>
                    <a:pt x="130" y="138"/>
                  </a:lnTo>
                  <a:lnTo>
                    <a:pt x="98" y="138"/>
                  </a:lnTo>
                  <a:lnTo>
                    <a:pt x="71" y="138"/>
                  </a:lnTo>
                  <a:lnTo>
                    <a:pt x="31" y="167"/>
                  </a:lnTo>
                  <a:lnTo>
                    <a:pt x="31" y="127"/>
                  </a:lnTo>
                  <a:lnTo>
                    <a:pt x="11" y="115"/>
                  </a:lnTo>
                  <a:lnTo>
                    <a:pt x="0" y="83"/>
                  </a:lnTo>
                  <a:lnTo>
                    <a:pt x="11" y="71"/>
                  </a:lnTo>
                  <a:lnTo>
                    <a:pt x="11" y="56"/>
                  </a:lnTo>
                  <a:lnTo>
                    <a:pt x="31" y="56"/>
                  </a:lnTo>
                  <a:lnTo>
                    <a:pt x="11" y="27"/>
                  </a:lnTo>
                  <a:lnTo>
                    <a:pt x="11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98" y="15"/>
                  </a:lnTo>
                  <a:lnTo>
                    <a:pt x="130" y="15"/>
                  </a:lnTo>
                  <a:lnTo>
                    <a:pt x="142" y="27"/>
                  </a:lnTo>
                  <a:lnTo>
                    <a:pt x="159" y="56"/>
                  </a:lnTo>
                  <a:lnTo>
                    <a:pt x="130" y="98"/>
                  </a:lnTo>
                  <a:lnTo>
                    <a:pt x="142" y="138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89" name="Freeform 228"/>
            <p:cNvSpPr>
              <a:spLocks/>
            </p:cNvSpPr>
            <p:nvPr/>
          </p:nvSpPr>
          <p:spPr bwMode="auto">
            <a:xfrm>
              <a:off x="2561" y="2189"/>
              <a:ext cx="124" cy="106"/>
            </a:xfrm>
            <a:custGeom>
              <a:avLst/>
              <a:gdLst>
                <a:gd name="T0" fmla="*/ 3 w 142"/>
                <a:gd name="T1" fmla="*/ 6 h 115"/>
                <a:gd name="T2" fmla="*/ 3 w 142"/>
                <a:gd name="T3" fmla="*/ 6 h 115"/>
                <a:gd name="T4" fmla="*/ 3 w 142"/>
                <a:gd name="T5" fmla="*/ 0 h 115"/>
                <a:gd name="T6" fmla="*/ 3 w 142"/>
                <a:gd name="T7" fmla="*/ 6 h 115"/>
                <a:gd name="T8" fmla="*/ 3 w 142"/>
                <a:gd name="T9" fmla="*/ 6 h 115"/>
                <a:gd name="T10" fmla="*/ 0 w 142"/>
                <a:gd name="T11" fmla="*/ 6 h 115"/>
                <a:gd name="T12" fmla="*/ 3 w 142"/>
                <a:gd name="T13" fmla="*/ 6 h 115"/>
                <a:gd name="T14" fmla="*/ 3 w 142"/>
                <a:gd name="T15" fmla="*/ 8 h 115"/>
                <a:gd name="T16" fmla="*/ 3 w 142"/>
                <a:gd name="T17" fmla="*/ 6 h 115"/>
                <a:gd name="T18" fmla="*/ 3 w 142"/>
                <a:gd name="T19" fmla="*/ 8 h 115"/>
                <a:gd name="T20" fmla="*/ 3 w 142"/>
                <a:gd name="T21" fmla="*/ 10 h 115"/>
                <a:gd name="T22" fmla="*/ 3 w 142"/>
                <a:gd name="T23" fmla="*/ 8 h 115"/>
                <a:gd name="T24" fmla="*/ 3 w 142"/>
                <a:gd name="T25" fmla="*/ 10 h 115"/>
                <a:gd name="T26" fmla="*/ 3 w 142"/>
                <a:gd name="T27" fmla="*/ 12 h 115"/>
                <a:gd name="T28" fmla="*/ 3 w 142"/>
                <a:gd name="T29" fmla="*/ 12 h 115"/>
                <a:gd name="T30" fmla="*/ 3 w 142"/>
                <a:gd name="T31" fmla="*/ 12 h 115"/>
                <a:gd name="T32" fmla="*/ 3 w 142"/>
                <a:gd name="T33" fmla="*/ 6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2"/>
                <a:gd name="T52" fmla="*/ 0 h 115"/>
                <a:gd name="T53" fmla="*/ 142 w 142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2" h="115">
                  <a:moveTo>
                    <a:pt x="125" y="54"/>
                  </a:moveTo>
                  <a:lnTo>
                    <a:pt x="98" y="27"/>
                  </a:lnTo>
                  <a:lnTo>
                    <a:pt x="71" y="0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0" y="54"/>
                  </a:lnTo>
                  <a:lnTo>
                    <a:pt x="16" y="71"/>
                  </a:lnTo>
                  <a:lnTo>
                    <a:pt x="16" y="87"/>
                  </a:lnTo>
                  <a:lnTo>
                    <a:pt x="39" y="71"/>
                  </a:lnTo>
                  <a:lnTo>
                    <a:pt x="87" y="87"/>
                  </a:lnTo>
                  <a:lnTo>
                    <a:pt x="71" y="98"/>
                  </a:lnTo>
                  <a:lnTo>
                    <a:pt x="39" y="87"/>
                  </a:lnTo>
                  <a:lnTo>
                    <a:pt x="16" y="98"/>
                  </a:lnTo>
                  <a:lnTo>
                    <a:pt x="16" y="115"/>
                  </a:lnTo>
                  <a:lnTo>
                    <a:pt x="87" y="115"/>
                  </a:lnTo>
                  <a:lnTo>
                    <a:pt x="142" y="115"/>
                  </a:lnTo>
                  <a:lnTo>
                    <a:pt x="125" y="54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90" name="Freeform 229"/>
            <p:cNvSpPr>
              <a:spLocks/>
            </p:cNvSpPr>
            <p:nvPr/>
          </p:nvSpPr>
          <p:spPr bwMode="auto">
            <a:xfrm>
              <a:off x="3238" y="1467"/>
              <a:ext cx="75" cy="66"/>
            </a:xfrm>
            <a:custGeom>
              <a:avLst/>
              <a:gdLst>
                <a:gd name="T0" fmla="*/ 3 w 86"/>
                <a:gd name="T1" fmla="*/ 7 h 71"/>
                <a:gd name="T2" fmla="*/ 3 w 86"/>
                <a:gd name="T3" fmla="*/ 7 h 71"/>
                <a:gd name="T4" fmla="*/ 3 w 86"/>
                <a:gd name="T5" fmla="*/ 0 h 71"/>
                <a:gd name="T6" fmla="*/ 0 w 86"/>
                <a:gd name="T7" fmla="*/ 7 h 71"/>
                <a:gd name="T8" fmla="*/ 3 w 86"/>
                <a:gd name="T9" fmla="*/ 7 h 71"/>
                <a:gd name="T10" fmla="*/ 3 w 86"/>
                <a:gd name="T11" fmla="*/ 8 h 71"/>
                <a:gd name="T12" fmla="*/ 3 w 86"/>
                <a:gd name="T13" fmla="*/ 7 h 71"/>
                <a:gd name="T14" fmla="*/ 3 w 86"/>
                <a:gd name="T15" fmla="*/ 7 h 71"/>
                <a:gd name="T16" fmla="*/ 3 w 86"/>
                <a:gd name="T17" fmla="*/ 7 h 71"/>
                <a:gd name="T18" fmla="*/ 3 w 86"/>
                <a:gd name="T19" fmla="*/ 7 h 71"/>
                <a:gd name="T20" fmla="*/ 3 w 86"/>
                <a:gd name="T21" fmla="*/ 7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71"/>
                <a:gd name="T35" fmla="*/ 86 w 86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71">
                  <a:moveTo>
                    <a:pt x="65" y="19"/>
                  </a:moveTo>
                  <a:lnTo>
                    <a:pt x="54" y="19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15" y="31"/>
                  </a:lnTo>
                  <a:lnTo>
                    <a:pt x="54" y="71"/>
                  </a:lnTo>
                  <a:lnTo>
                    <a:pt x="54" y="58"/>
                  </a:lnTo>
                  <a:lnTo>
                    <a:pt x="65" y="46"/>
                  </a:lnTo>
                  <a:lnTo>
                    <a:pt x="86" y="46"/>
                  </a:lnTo>
                  <a:lnTo>
                    <a:pt x="65" y="31"/>
                  </a:lnTo>
                  <a:lnTo>
                    <a:pt x="65" y="19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91" name="Freeform 230"/>
            <p:cNvSpPr>
              <a:spLocks/>
            </p:cNvSpPr>
            <p:nvPr/>
          </p:nvSpPr>
          <p:spPr bwMode="auto">
            <a:xfrm>
              <a:off x="3286" y="1456"/>
              <a:ext cx="88" cy="107"/>
            </a:xfrm>
            <a:custGeom>
              <a:avLst/>
              <a:gdLst>
                <a:gd name="T0" fmla="*/ 4 w 99"/>
                <a:gd name="T1" fmla="*/ 15 h 115"/>
                <a:gd name="T2" fmla="*/ 4 w 99"/>
                <a:gd name="T3" fmla="*/ 13 h 115"/>
                <a:gd name="T4" fmla="*/ 4 w 99"/>
                <a:gd name="T5" fmla="*/ 13 h 115"/>
                <a:gd name="T6" fmla="*/ 4 w 99"/>
                <a:gd name="T7" fmla="*/ 10 h 115"/>
                <a:gd name="T8" fmla="*/ 4 w 99"/>
                <a:gd name="T9" fmla="*/ 7 h 115"/>
                <a:gd name="T10" fmla="*/ 4 w 99"/>
                <a:gd name="T11" fmla="*/ 7 h 115"/>
                <a:gd name="T12" fmla="*/ 4 w 99"/>
                <a:gd name="T13" fmla="*/ 7 h 115"/>
                <a:gd name="T14" fmla="*/ 4 w 99"/>
                <a:gd name="T15" fmla="*/ 7 h 115"/>
                <a:gd name="T16" fmla="*/ 4 w 99"/>
                <a:gd name="T17" fmla="*/ 0 h 115"/>
                <a:gd name="T18" fmla="*/ 0 w 99"/>
                <a:gd name="T19" fmla="*/ 0 h 115"/>
                <a:gd name="T20" fmla="*/ 4 w 99"/>
                <a:gd name="T21" fmla="*/ 7 h 115"/>
                <a:gd name="T22" fmla="*/ 4 w 99"/>
                <a:gd name="T23" fmla="*/ 7 h 115"/>
                <a:gd name="T24" fmla="*/ 4 w 99"/>
                <a:gd name="T25" fmla="*/ 7 h 115"/>
                <a:gd name="T26" fmla="*/ 4 w 99"/>
                <a:gd name="T27" fmla="*/ 7 h 115"/>
                <a:gd name="T28" fmla="*/ 4 w 99"/>
                <a:gd name="T29" fmla="*/ 7 h 115"/>
                <a:gd name="T30" fmla="*/ 4 w 99"/>
                <a:gd name="T31" fmla="*/ 10 h 115"/>
                <a:gd name="T32" fmla="*/ 4 w 99"/>
                <a:gd name="T33" fmla="*/ 10 h 115"/>
                <a:gd name="T34" fmla="*/ 4 w 99"/>
                <a:gd name="T35" fmla="*/ 10 h 115"/>
                <a:gd name="T36" fmla="*/ 4 w 99"/>
                <a:gd name="T37" fmla="*/ 15 h 1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115"/>
                <a:gd name="T59" fmla="*/ 99 w 99"/>
                <a:gd name="T60" fmla="*/ 115 h 1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115">
                  <a:moveTo>
                    <a:pt x="42" y="115"/>
                  </a:moveTo>
                  <a:lnTo>
                    <a:pt x="71" y="98"/>
                  </a:lnTo>
                  <a:lnTo>
                    <a:pt x="86" y="98"/>
                  </a:lnTo>
                  <a:lnTo>
                    <a:pt x="86" y="82"/>
                  </a:lnTo>
                  <a:lnTo>
                    <a:pt x="86" y="59"/>
                  </a:lnTo>
                  <a:lnTo>
                    <a:pt x="99" y="42"/>
                  </a:lnTo>
                  <a:lnTo>
                    <a:pt x="86" y="30"/>
                  </a:lnTo>
                  <a:lnTo>
                    <a:pt x="71" y="3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11" y="30"/>
                  </a:lnTo>
                  <a:lnTo>
                    <a:pt x="11" y="42"/>
                  </a:lnTo>
                  <a:lnTo>
                    <a:pt x="30" y="59"/>
                  </a:lnTo>
                  <a:lnTo>
                    <a:pt x="11" y="59"/>
                  </a:lnTo>
                  <a:lnTo>
                    <a:pt x="42" y="82"/>
                  </a:lnTo>
                  <a:lnTo>
                    <a:pt x="30" y="82"/>
                  </a:lnTo>
                  <a:lnTo>
                    <a:pt x="42" y="82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92" name="Freeform 231"/>
            <p:cNvSpPr>
              <a:spLocks/>
            </p:cNvSpPr>
            <p:nvPr/>
          </p:nvSpPr>
          <p:spPr bwMode="auto">
            <a:xfrm>
              <a:off x="3778" y="2306"/>
              <a:ext cx="207" cy="346"/>
            </a:xfrm>
            <a:custGeom>
              <a:avLst/>
              <a:gdLst>
                <a:gd name="T0" fmla="*/ 3 w 238"/>
                <a:gd name="T1" fmla="*/ 30 h 370"/>
                <a:gd name="T2" fmla="*/ 3 w 238"/>
                <a:gd name="T3" fmla="*/ 28 h 370"/>
                <a:gd name="T4" fmla="*/ 3 w 238"/>
                <a:gd name="T5" fmla="*/ 26 h 370"/>
                <a:gd name="T6" fmla="*/ 3 w 238"/>
                <a:gd name="T7" fmla="*/ 17 h 370"/>
                <a:gd name="T8" fmla="*/ 3 w 238"/>
                <a:gd name="T9" fmla="*/ 17 h 370"/>
                <a:gd name="T10" fmla="*/ 3 w 238"/>
                <a:gd name="T11" fmla="*/ 13 h 370"/>
                <a:gd name="T12" fmla="*/ 3 w 238"/>
                <a:gd name="T13" fmla="*/ 7 h 370"/>
                <a:gd name="T14" fmla="*/ 3 w 238"/>
                <a:gd name="T15" fmla="*/ 7 h 370"/>
                <a:gd name="T16" fmla="*/ 3 w 238"/>
                <a:gd name="T17" fmla="*/ 7 h 370"/>
                <a:gd name="T18" fmla="*/ 3 w 238"/>
                <a:gd name="T19" fmla="*/ 7 h 370"/>
                <a:gd name="T20" fmla="*/ 3 w 238"/>
                <a:gd name="T21" fmla="*/ 7 h 370"/>
                <a:gd name="T22" fmla="*/ 3 w 238"/>
                <a:gd name="T23" fmla="*/ 7 h 370"/>
                <a:gd name="T24" fmla="*/ 3 w 238"/>
                <a:gd name="T25" fmla="*/ 7 h 370"/>
                <a:gd name="T26" fmla="*/ 3 w 238"/>
                <a:gd name="T27" fmla="*/ 7 h 370"/>
                <a:gd name="T28" fmla="*/ 3 w 238"/>
                <a:gd name="T29" fmla="*/ 0 h 370"/>
                <a:gd name="T30" fmla="*/ 4 w 238"/>
                <a:gd name="T31" fmla="*/ 7 h 370"/>
                <a:gd name="T32" fmla="*/ 3 w 238"/>
                <a:gd name="T33" fmla="*/ 7 h 370"/>
                <a:gd name="T34" fmla="*/ 3 w 238"/>
                <a:gd name="T35" fmla="*/ 24 h 370"/>
                <a:gd name="T36" fmla="*/ 3 w 238"/>
                <a:gd name="T37" fmla="*/ 30 h 370"/>
                <a:gd name="T38" fmla="*/ 3 w 238"/>
                <a:gd name="T39" fmla="*/ 36 h 370"/>
                <a:gd name="T40" fmla="*/ 3 w 238"/>
                <a:gd name="T41" fmla="*/ 44 h 370"/>
                <a:gd name="T42" fmla="*/ 3 w 238"/>
                <a:gd name="T43" fmla="*/ 53 h 370"/>
                <a:gd name="T44" fmla="*/ 0 w 238"/>
                <a:gd name="T45" fmla="*/ 49 h 370"/>
                <a:gd name="T46" fmla="*/ 0 w 238"/>
                <a:gd name="T47" fmla="*/ 36 h 370"/>
                <a:gd name="T48" fmla="*/ 3 w 238"/>
                <a:gd name="T49" fmla="*/ 30 h 3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8"/>
                <a:gd name="T76" fmla="*/ 0 h 370"/>
                <a:gd name="T77" fmla="*/ 238 w 238"/>
                <a:gd name="T78" fmla="*/ 370 h 3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8" h="370">
                  <a:moveTo>
                    <a:pt x="12" y="209"/>
                  </a:moveTo>
                  <a:lnTo>
                    <a:pt x="50" y="198"/>
                  </a:lnTo>
                  <a:lnTo>
                    <a:pt x="98" y="182"/>
                  </a:lnTo>
                  <a:lnTo>
                    <a:pt x="150" y="115"/>
                  </a:lnTo>
                  <a:lnTo>
                    <a:pt x="138" y="115"/>
                  </a:lnTo>
                  <a:lnTo>
                    <a:pt x="67" y="86"/>
                  </a:lnTo>
                  <a:lnTo>
                    <a:pt x="38" y="42"/>
                  </a:lnTo>
                  <a:lnTo>
                    <a:pt x="38" y="27"/>
                  </a:lnTo>
                  <a:lnTo>
                    <a:pt x="38" y="15"/>
                  </a:lnTo>
                  <a:lnTo>
                    <a:pt x="67" y="42"/>
                  </a:lnTo>
                  <a:lnTo>
                    <a:pt x="79" y="42"/>
                  </a:lnTo>
                  <a:lnTo>
                    <a:pt x="138" y="27"/>
                  </a:lnTo>
                  <a:lnTo>
                    <a:pt x="182" y="27"/>
                  </a:lnTo>
                  <a:lnTo>
                    <a:pt x="209" y="15"/>
                  </a:lnTo>
                  <a:lnTo>
                    <a:pt x="221" y="0"/>
                  </a:lnTo>
                  <a:lnTo>
                    <a:pt x="238" y="15"/>
                  </a:lnTo>
                  <a:lnTo>
                    <a:pt x="221" y="42"/>
                  </a:lnTo>
                  <a:lnTo>
                    <a:pt x="182" y="171"/>
                  </a:lnTo>
                  <a:lnTo>
                    <a:pt x="150" y="209"/>
                  </a:lnTo>
                  <a:lnTo>
                    <a:pt x="127" y="253"/>
                  </a:lnTo>
                  <a:lnTo>
                    <a:pt x="50" y="309"/>
                  </a:lnTo>
                  <a:lnTo>
                    <a:pt x="12" y="370"/>
                  </a:lnTo>
                  <a:lnTo>
                    <a:pt x="0" y="342"/>
                  </a:lnTo>
                  <a:lnTo>
                    <a:pt x="0" y="253"/>
                  </a:lnTo>
                  <a:lnTo>
                    <a:pt x="12" y="209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93" name="Freeform 232"/>
            <p:cNvSpPr>
              <a:spLocks/>
            </p:cNvSpPr>
            <p:nvPr/>
          </p:nvSpPr>
          <p:spPr bwMode="auto">
            <a:xfrm>
              <a:off x="3811" y="2917"/>
              <a:ext cx="150" cy="333"/>
            </a:xfrm>
            <a:custGeom>
              <a:avLst/>
              <a:gdLst>
                <a:gd name="T0" fmla="*/ 0 w 171"/>
                <a:gd name="T1" fmla="*/ 40 h 355"/>
                <a:gd name="T2" fmla="*/ 4 w 171"/>
                <a:gd name="T3" fmla="*/ 34 h 355"/>
                <a:gd name="T4" fmla="*/ 4 w 171"/>
                <a:gd name="T5" fmla="*/ 22 h 355"/>
                <a:gd name="T6" fmla="*/ 4 w 171"/>
                <a:gd name="T7" fmla="*/ 17 h 355"/>
                <a:gd name="T8" fmla="*/ 4 w 171"/>
                <a:gd name="T9" fmla="*/ 12 h 355"/>
                <a:gd name="T10" fmla="*/ 4 w 171"/>
                <a:gd name="T11" fmla="*/ 8 h 355"/>
                <a:gd name="T12" fmla="*/ 4 w 171"/>
                <a:gd name="T13" fmla="*/ 8 h 355"/>
                <a:gd name="T14" fmla="*/ 4 w 171"/>
                <a:gd name="T15" fmla="*/ 0 h 355"/>
                <a:gd name="T16" fmla="*/ 4 w 171"/>
                <a:gd name="T17" fmla="*/ 8 h 355"/>
                <a:gd name="T18" fmla="*/ 4 w 171"/>
                <a:gd name="T19" fmla="*/ 15 h 355"/>
                <a:gd name="T20" fmla="*/ 4 w 171"/>
                <a:gd name="T21" fmla="*/ 17 h 355"/>
                <a:gd name="T22" fmla="*/ 4 w 171"/>
                <a:gd name="T23" fmla="*/ 15 h 355"/>
                <a:gd name="T24" fmla="*/ 4 w 171"/>
                <a:gd name="T25" fmla="*/ 26 h 355"/>
                <a:gd name="T26" fmla="*/ 4 w 171"/>
                <a:gd name="T27" fmla="*/ 53 h 355"/>
                <a:gd name="T28" fmla="*/ 4 w 171"/>
                <a:gd name="T29" fmla="*/ 53 h 355"/>
                <a:gd name="T30" fmla="*/ 4 w 171"/>
                <a:gd name="T31" fmla="*/ 56 h 355"/>
                <a:gd name="T32" fmla="*/ 4 w 171"/>
                <a:gd name="T33" fmla="*/ 56 h 355"/>
                <a:gd name="T34" fmla="*/ 0 w 171"/>
                <a:gd name="T35" fmla="*/ 50 h 355"/>
                <a:gd name="T36" fmla="*/ 0 w 171"/>
                <a:gd name="T37" fmla="*/ 40 h 3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1"/>
                <a:gd name="T58" fmla="*/ 0 h 355"/>
                <a:gd name="T59" fmla="*/ 171 w 171"/>
                <a:gd name="T60" fmla="*/ 355 h 3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1" h="355">
                  <a:moveTo>
                    <a:pt x="0" y="255"/>
                  </a:moveTo>
                  <a:lnTo>
                    <a:pt x="27" y="211"/>
                  </a:lnTo>
                  <a:lnTo>
                    <a:pt x="12" y="142"/>
                  </a:lnTo>
                  <a:lnTo>
                    <a:pt x="27" y="98"/>
                  </a:lnTo>
                  <a:lnTo>
                    <a:pt x="110" y="71"/>
                  </a:lnTo>
                  <a:lnTo>
                    <a:pt x="110" y="42"/>
                  </a:lnTo>
                  <a:lnTo>
                    <a:pt x="127" y="27"/>
                  </a:lnTo>
                  <a:lnTo>
                    <a:pt x="143" y="0"/>
                  </a:lnTo>
                  <a:lnTo>
                    <a:pt x="158" y="11"/>
                  </a:lnTo>
                  <a:lnTo>
                    <a:pt x="171" y="86"/>
                  </a:lnTo>
                  <a:lnTo>
                    <a:pt x="158" y="98"/>
                  </a:lnTo>
                  <a:lnTo>
                    <a:pt x="158" y="86"/>
                  </a:lnTo>
                  <a:lnTo>
                    <a:pt x="143" y="171"/>
                  </a:lnTo>
                  <a:lnTo>
                    <a:pt x="87" y="341"/>
                  </a:lnTo>
                  <a:lnTo>
                    <a:pt x="72" y="341"/>
                  </a:lnTo>
                  <a:lnTo>
                    <a:pt x="27" y="355"/>
                  </a:lnTo>
                  <a:lnTo>
                    <a:pt x="12" y="355"/>
                  </a:lnTo>
                  <a:lnTo>
                    <a:pt x="0" y="326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FFCC99">
                <a:alpha val="70195"/>
              </a:srgbClr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435" name="Line 233"/>
          <p:cNvSpPr>
            <a:spLocks noChangeShapeType="1"/>
          </p:cNvSpPr>
          <p:nvPr/>
        </p:nvSpPr>
        <p:spPr bwMode="auto">
          <a:xfrm flipH="1">
            <a:off x="3348038" y="4797425"/>
            <a:ext cx="172878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36" name="Line 234"/>
          <p:cNvSpPr>
            <a:spLocks noChangeShapeType="1"/>
          </p:cNvSpPr>
          <p:nvPr/>
        </p:nvSpPr>
        <p:spPr bwMode="auto">
          <a:xfrm flipV="1">
            <a:off x="4140200" y="2133600"/>
            <a:ext cx="144463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37" name="Line 235"/>
          <p:cNvSpPr>
            <a:spLocks noChangeShapeType="1"/>
          </p:cNvSpPr>
          <p:nvPr/>
        </p:nvSpPr>
        <p:spPr bwMode="auto">
          <a:xfrm flipV="1">
            <a:off x="5148263" y="2060575"/>
            <a:ext cx="792162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38" name="Line 236"/>
          <p:cNvSpPr>
            <a:spLocks noChangeShapeType="1"/>
          </p:cNvSpPr>
          <p:nvPr/>
        </p:nvSpPr>
        <p:spPr bwMode="auto">
          <a:xfrm flipH="1">
            <a:off x="5724525" y="3573463"/>
            <a:ext cx="503238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39" name="Text Box 237"/>
          <p:cNvSpPr txBox="1">
            <a:spLocks noChangeArrowheads="1"/>
          </p:cNvSpPr>
          <p:nvPr/>
        </p:nvSpPr>
        <p:spPr bwMode="auto">
          <a:xfrm>
            <a:off x="3276600" y="1700213"/>
            <a:ext cx="237648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GB" sz="2000" i="0">
                <a:solidFill>
                  <a:srgbClr val="000099"/>
                </a:solidFill>
                <a:latin typeface="Calibri" pitchFamily="34" charset="0"/>
                <a:ea typeface="SimSun" pitchFamily="2" charset="-122"/>
                <a:cs typeface="Arial" charset="0"/>
              </a:rPr>
              <a:t>London, UK </a:t>
            </a:r>
          </a:p>
        </p:txBody>
      </p:sp>
      <p:sp>
        <p:nvSpPr>
          <p:cNvPr id="18440" name="Text Box 238"/>
          <p:cNvSpPr txBox="1">
            <a:spLocks noChangeArrowheads="1"/>
          </p:cNvSpPr>
          <p:nvPr/>
        </p:nvSpPr>
        <p:spPr bwMode="auto">
          <a:xfrm>
            <a:off x="3276600" y="1484313"/>
            <a:ext cx="2376488" cy="2159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GB" sz="1000" b="1" i="0">
                <a:solidFill>
                  <a:srgbClr val="FFFF00"/>
                </a:solidFill>
                <a:latin typeface="Calibri" pitchFamily="34" charset="0"/>
                <a:ea typeface="SimSun" pitchFamily="2" charset="-122"/>
                <a:cs typeface="Arial" charset="0"/>
              </a:rPr>
              <a:t>EURO</a:t>
            </a:r>
          </a:p>
        </p:txBody>
      </p:sp>
      <p:sp>
        <p:nvSpPr>
          <p:cNvPr id="18441" name="Text Box 239"/>
          <p:cNvSpPr txBox="1">
            <a:spLocks noChangeArrowheads="1"/>
          </p:cNvSpPr>
          <p:nvPr/>
        </p:nvSpPr>
        <p:spPr bwMode="auto">
          <a:xfrm>
            <a:off x="5940425" y="1484313"/>
            <a:ext cx="2622550" cy="2159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GB" sz="1000" b="1" i="0">
                <a:solidFill>
                  <a:srgbClr val="FFFF00"/>
                </a:solidFill>
                <a:latin typeface="Calibri" pitchFamily="34" charset="0"/>
                <a:ea typeface="SimSun" pitchFamily="2" charset="-122"/>
                <a:cs typeface="Arial" charset="0"/>
              </a:rPr>
              <a:t>EMRO</a:t>
            </a:r>
            <a:endParaRPr lang="en-GB" sz="1000" i="0">
              <a:solidFill>
                <a:srgbClr val="FFFF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8442" name="Text Box 240"/>
          <p:cNvSpPr txBox="1">
            <a:spLocks noChangeArrowheads="1"/>
          </p:cNvSpPr>
          <p:nvPr/>
        </p:nvSpPr>
        <p:spPr bwMode="auto">
          <a:xfrm>
            <a:off x="6588125" y="2924175"/>
            <a:ext cx="2376488" cy="23653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GB" sz="1000" b="1" i="0">
                <a:solidFill>
                  <a:srgbClr val="FFFF00"/>
                </a:solidFill>
                <a:latin typeface="Calibri" pitchFamily="34" charset="0"/>
                <a:ea typeface="SimSun" pitchFamily="2" charset="-122"/>
                <a:cs typeface="Arial" charset="0"/>
              </a:rPr>
              <a:t>WPRO I</a:t>
            </a:r>
            <a:endParaRPr lang="en-GB" sz="1000" i="0">
              <a:solidFill>
                <a:srgbClr val="FFFF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8443" name="Text Box 241"/>
          <p:cNvSpPr txBox="1">
            <a:spLocks noChangeArrowheads="1"/>
          </p:cNvSpPr>
          <p:nvPr/>
        </p:nvSpPr>
        <p:spPr bwMode="auto">
          <a:xfrm>
            <a:off x="3563938" y="5445125"/>
            <a:ext cx="2592387" cy="2159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GB" sz="1000" b="1" i="0">
                <a:solidFill>
                  <a:srgbClr val="FFFF00"/>
                </a:solidFill>
                <a:latin typeface="Calibri" pitchFamily="34" charset="0"/>
                <a:ea typeface="SimSun" pitchFamily="2" charset="-122"/>
                <a:cs typeface="Arial" charset="0"/>
              </a:rPr>
              <a:t>SEARO</a:t>
            </a:r>
          </a:p>
        </p:txBody>
      </p:sp>
      <p:sp>
        <p:nvSpPr>
          <p:cNvPr id="18444" name="Text Box 242"/>
          <p:cNvSpPr txBox="1">
            <a:spLocks noChangeArrowheads="1"/>
          </p:cNvSpPr>
          <p:nvPr/>
        </p:nvSpPr>
        <p:spPr bwMode="auto">
          <a:xfrm>
            <a:off x="827088" y="5084763"/>
            <a:ext cx="2554287" cy="2095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GB" sz="1000" b="1" i="0">
                <a:solidFill>
                  <a:srgbClr val="FFFF00"/>
                </a:solidFill>
                <a:latin typeface="Calibri" pitchFamily="34" charset="0"/>
                <a:ea typeface="SimSun" pitchFamily="2" charset="-122"/>
                <a:cs typeface="Arial" charset="0"/>
              </a:rPr>
              <a:t>AFRO</a:t>
            </a:r>
          </a:p>
        </p:txBody>
      </p:sp>
      <p:sp>
        <p:nvSpPr>
          <p:cNvPr id="18445" name="Text Box 243"/>
          <p:cNvSpPr txBox="1">
            <a:spLocks noChangeArrowheads="1"/>
          </p:cNvSpPr>
          <p:nvPr/>
        </p:nvSpPr>
        <p:spPr bwMode="auto">
          <a:xfrm>
            <a:off x="755650" y="1557338"/>
            <a:ext cx="2159000" cy="27463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GB" sz="1000" b="1" i="0">
                <a:solidFill>
                  <a:srgbClr val="FFFF00"/>
                </a:solidFill>
                <a:latin typeface="Calibri" pitchFamily="34" charset="0"/>
                <a:ea typeface="SimSun" pitchFamily="2" charset="-122"/>
                <a:cs typeface="Arial" charset="0"/>
              </a:rPr>
              <a:t>PAHO I</a:t>
            </a:r>
            <a:endParaRPr lang="en-GB" sz="1000" i="0">
              <a:solidFill>
                <a:srgbClr val="FFFF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8446" name="Text Box 244"/>
          <p:cNvSpPr txBox="1">
            <a:spLocks noChangeArrowheads="1"/>
          </p:cNvSpPr>
          <p:nvPr/>
        </p:nvSpPr>
        <p:spPr bwMode="auto">
          <a:xfrm>
            <a:off x="5942013" y="1700213"/>
            <a:ext cx="2620962" cy="433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GB" sz="2000" i="0">
                <a:solidFill>
                  <a:srgbClr val="000099"/>
                </a:solidFill>
                <a:latin typeface="Calibri" pitchFamily="34" charset="0"/>
                <a:ea typeface="SimSun" pitchFamily="2" charset="-122"/>
                <a:cs typeface="Arial" charset="0"/>
              </a:rPr>
              <a:t>Amman, Jordan</a:t>
            </a:r>
          </a:p>
        </p:txBody>
      </p:sp>
      <p:sp>
        <p:nvSpPr>
          <p:cNvPr id="18447" name="Text Box 245"/>
          <p:cNvSpPr txBox="1">
            <a:spLocks noChangeArrowheads="1"/>
          </p:cNvSpPr>
          <p:nvPr/>
        </p:nvSpPr>
        <p:spPr bwMode="auto">
          <a:xfrm>
            <a:off x="755650" y="1844675"/>
            <a:ext cx="21590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GB" sz="2000" i="0">
                <a:solidFill>
                  <a:srgbClr val="000099"/>
                </a:solidFill>
                <a:latin typeface="Calibri" pitchFamily="34" charset="0"/>
                <a:ea typeface="SimSun" pitchFamily="2" charset="-122"/>
                <a:cs typeface="Arial" charset="0"/>
              </a:rPr>
              <a:t>Toronto, Canada</a:t>
            </a:r>
            <a:endParaRPr lang="en-US" sz="2000" i="0">
              <a:solidFill>
                <a:srgbClr val="000099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8448" name="Text Box 246"/>
          <p:cNvSpPr txBox="1">
            <a:spLocks noChangeArrowheads="1"/>
          </p:cNvSpPr>
          <p:nvPr/>
        </p:nvSpPr>
        <p:spPr bwMode="auto">
          <a:xfrm>
            <a:off x="3563938" y="5661025"/>
            <a:ext cx="2592387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GB" sz="2000" i="0">
                <a:solidFill>
                  <a:srgbClr val="000099"/>
                </a:solidFill>
                <a:latin typeface="Calibri" pitchFamily="34" charset="0"/>
                <a:ea typeface="SimSun" pitchFamily="2" charset="-122"/>
                <a:cs typeface="Arial" charset="0"/>
              </a:rPr>
              <a:t>New Delhi, India</a:t>
            </a:r>
            <a:endParaRPr lang="en-US" sz="2000" i="0">
              <a:solidFill>
                <a:srgbClr val="000099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8449" name="Text Box 247"/>
          <p:cNvSpPr txBox="1">
            <a:spLocks noChangeArrowheads="1"/>
          </p:cNvSpPr>
          <p:nvPr/>
        </p:nvSpPr>
        <p:spPr bwMode="auto">
          <a:xfrm>
            <a:off x="6588125" y="3141663"/>
            <a:ext cx="2376488" cy="444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GB" sz="2000" i="0">
                <a:solidFill>
                  <a:srgbClr val="000099"/>
                </a:solidFill>
                <a:latin typeface="Calibri" pitchFamily="34" charset="0"/>
                <a:ea typeface="SimSun" pitchFamily="2" charset="-122"/>
                <a:cs typeface="Arial" charset="0"/>
              </a:rPr>
              <a:t>Manila, Philippines</a:t>
            </a:r>
            <a:endParaRPr lang="en-US" sz="2000" i="0">
              <a:solidFill>
                <a:srgbClr val="000099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8450" name="Text Box 248"/>
          <p:cNvSpPr txBox="1">
            <a:spLocks noChangeArrowheads="1"/>
          </p:cNvSpPr>
          <p:nvPr/>
        </p:nvSpPr>
        <p:spPr bwMode="auto">
          <a:xfrm>
            <a:off x="827088" y="5302250"/>
            <a:ext cx="2554287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GB" sz="2000" i="0">
                <a:solidFill>
                  <a:srgbClr val="000099"/>
                </a:solidFill>
                <a:latin typeface="Calibri" pitchFamily="34" charset="0"/>
                <a:ea typeface="SimSun" pitchFamily="2" charset="-122"/>
                <a:cs typeface="Arial" charset="0"/>
              </a:rPr>
              <a:t>Ifakara, Tanzania</a:t>
            </a:r>
            <a:endParaRPr lang="en-US" sz="2000" i="0">
              <a:solidFill>
                <a:srgbClr val="000099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8451" name="Text Box 249"/>
          <p:cNvSpPr txBox="1">
            <a:spLocks noChangeArrowheads="1"/>
          </p:cNvSpPr>
          <p:nvPr/>
        </p:nvSpPr>
        <p:spPr bwMode="auto">
          <a:xfrm>
            <a:off x="6300788" y="5013325"/>
            <a:ext cx="2690812" cy="23653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GB" sz="1000" b="1" i="0">
                <a:solidFill>
                  <a:srgbClr val="FFFF00"/>
                </a:solidFill>
                <a:latin typeface="Calibri" pitchFamily="34" charset="0"/>
                <a:ea typeface="SimSun" pitchFamily="2" charset="-122"/>
                <a:cs typeface="Arial" charset="0"/>
              </a:rPr>
              <a:t>WPRO II</a:t>
            </a:r>
            <a:endParaRPr lang="en-GB" sz="1000" i="0">
              <a:solidFill>
                <a:srgbClr val="FFFF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8452" name="Text Box 250"/>
          <p:cNvSpPr txBox="1">
            <a:spLocks noChangeArrowheads="1"/>
          </p:cNvSpPr>
          <p:nvPr/>
        </p:nvSpPr>
        <p:spPr bwMode="auto">
          <a:xfrm>
            <a:off x="6300788" y="5229225"/>
            <a:ext cx="2690812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GB" sz="2000" i="0">
                <a:solidFill>
                  <a:srgbClr val="000099"/>
                </a:solidFill>
                <a:latin typeface="Calibri" pitchFamily="34" charset="0"/>
                <a:ea typeface="SimSun" pitchFamily="2" charset="-122"/>
                <a:cs typeface="Arial" charset="0"/>
              </a:rPr>
              <a:t>Auckland, NZ</a:t>
            </a:r>
            <a:endParaRPr lang="en-US" sz="2000" i="0">
              <a:solidFill>
                <a:srgbClr val="000099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8453" name="Text Box 251"/>
          <p:cNvSpPr txBox="1">
            <a:spLocks noChangeArrowheads="1"/>
          </p:cNvSpPr>
          <p:nvPr/>
        </p:nvSpPr>
        <p:spPr bwMode="auto">
          <a:xfrm>
            <a:off x="179388" y="3357563"/>
            <a:ext cx="2089150" cy="27463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GB" sz="1000" b="1" i="0">
                <a:solidFill>
                  <a:srgbClr val="FFFF00"/>
                </a:solidFill>
                <a:latin typeface="Calibri" pitchFamily="34" charset="0"/>
                <a:ea typeface="SimSun" pitchFamily="2" charset="-122"/>
                <a:cs typeface="Arial" charset="0"/>
              </a:rPr>
              <a:t>PAHO II</a:t>
            </a:r>
            <a:endParaRPr lang="en-GB" sz="1000" i="0">
              <a:solidFill>
                <a:srgbClr val="FFFF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8454" name="Text Box 252"/>
          <p:cNvSpPr txBox="1">
            <a:spLocks noChangeArrowheads="1"/>
          </p:cNvSpPr>
          <p:nvPr/>
        </p:nvSpPr>
        <p:spPr bwMode="auto">
          <a:xfrm>
            <a:off x="179388" y="3644900"/>
            <a:ext cx="208915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GB" sz="2000" i="0">
                <a:solidFill>
                  <a:srgbClr val="000099"/>
                </a:solidFill>
                <a:latin typeface="Calibri" pitchFamily="34" charset="0"/>
                <a:ea typeface="SimSun" pitchFamily="2" charset="-122"/>
                <a:cs typeface="Arial" charset="0"/>
              </a:rPr>
              <a:t>Seattle, USA</a:t>
            </a:r>
          </a:p>
        </p:txBody>
      </p:sp>
      <p:sp>
        <p:nvSpPr>
          <p:cNvPr id="18455" name="Line 253"/>
          <p:cNvSpPr>
            <a:spLocks noChangeShapeType="1"/>
          </p:cNvSpPr>
          <p:nvPr/>
        </p:nvSpPr>
        <p:spPr bwMode="auto">
          <a:xfrm flipH="1" flipV="1">
            <a:off x="1979613" y="2420938"/>
            <a:ext cx="2159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56" name="Rectangle 254"/>
          <p:cNvSpPr>
            <a:spLocks noChangeArrowheads="1"/>
          </p:cNvSpPr>
          <p:nvPr/>
        </p:nvSpPr>
        <p:spPr bwMode="auto">
          <a:xfrm>
            <a:off x="2593975" y="363538"/>
            <a:ext cx="4265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/>
            <a:r>
              <a:rPr lang="en-GB" sz="2800" i="0" dirty="0">
                <a:solidFill>
                  <a:srgbClr val="C51538"/>
                </a:solidFill>
                <a:latin typeface="Impact" pitchFamily="34" charset="0"/>
              </a:rPr>
              <a:t>Eight </a:t>
            </a:r>
            <a:r>
              <a:rPr lang="en-GB" sz="2800" i="0" dirty="0" smtClean="0">
                <a:solidFill>
                  <a:srgbClr val="C51538"/>
                </a:solidFill>
                <a:latin typeface="Impact" pitchFamily="34" charset="0"/>
              </a:rPr>
              <a:t>pilot evaluation </a:t>
            </a:r>
            <a:r>
              <a:rPr lang="en-GB" sz="2800" i="0" dirty="0">
                <a:solidFill>
                  <a:srgbClr val="C51538"/>
                </a:solidFill>
                <a:latin typeface="Impact" pitchFamily="34" charset="0"/>
              </a:rPr>
              <a:t>sites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18457" name="Rectangle 255"/>
          <p:cNvSpPr>
            <a:spLocks noChangeArrowheads="1"/>
          </p:cNvSpPr>
          <p:nvPr/>
        </p:nvSpPr>
        <p:spPr bwMode="auto">
          <a:xfrm>
            <a:off x="-471488" y="428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457200"/>
            <a:endParaRPr lang="en-US" sz="1800" i="0">
              <a:solidFill>
                <a:schemeClr val="tx1"/>
              </a:solidFill>
              <a:latin typeface="Calibri" pitchFamily="34" charset="0"/>
              <a:ea typeface="ＭＳ Ｐゴシック" pitchFamily="-108" charset="-128"/>
              <a:cs typeface="Arial" charset="0"/>
            </a:endParaRPr>
          </a:p>
          <a:p>
            <a:pPr defTabSz="457200"/>
            <a:endParaRPr lang="en-US" sz="1800" i="0">
              <a:solidFill>
                <a:schemeClr val="tx1"/>
              </a:solidFill>
              <a:latin typeface="Calibri" pitchFamily="34" charset="0"/>
              <a:ea typeface="ＭＳ Ｐゴシック" pitchFamily="-108" charset="-128"/>
              <a:cs typeface="Arial" charset="0"/>
            </a:endParaRPr>
          </a:p>
        </p:txBody>
      </p:sp>
      <p:sp>
        <p:nvSpPr>
          <p:cNvPr id="18458" name="Line 256"/>
          <p:cNvSpPr>
            <a:spLocks noChangeShapeType="1"/>
          </p:cNvSpPr>
          <p:nvPr/>
        </p:nvSpPr>
        <p:spPr bwMode="auto">
          <a:xfrm flipH="1" flipV="1">
            <a:off x="7885113" y="5589588"/>
            <a:ext cx="790575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59" name="Line 257"/>
          <p:cNvSpPr>
            <a:spLocks noChangeShapeType="1"/>
          </p:cNvSpPr>
          <p:nvPr/>
        </p:nvSpPr>
        <p:spPr bwMode="auto">
          <a:xfrm flipV="1">
            <a:off x="7451725" y="3573463"/>
            <a:ext cx="3603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60" name="Line 258"/>
          <p:cNvSpPr>
            <a:spLocks noChangeShapeType="1"/>
          </p:cNvSpPr>
          <p:nvPr/>
        </p:nvSpPr>
        <p:spPr bwMode="auto">
          <a:xfrm flipH="1">
            <a:off x="1042988" y="2852738"/>
            <a:ext cx="714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8461" name="Picture 2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-26988"/>
            <a:ext cx="1692275" cy="153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261" descr="LOGO2 low res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38" y="0"/>
            <a:ext cx="1692275" cy="152558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1B1169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8463" name="Line 262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8100">
            <a:solidFill>
              <a:srgbClr val="170E5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Pilot evaluation: findings  </a:t>
            </a:r>
            <a:endParaRPr lang="en-US" dirty="0" smtClean="0"/>
          </a:p>
        </p:txBody>
      </p:sp>
      <p:pic>
        <p:nvPicPr>
          <p:cNvPr id="1945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0325" y="1725613"/>
            <a:ext cx="6559550" cy="4803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Lecture aims</a:t>
            </a:r>
            <a:endParaRPr lang="en-US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sz="2400" dirty="0" smtClean="0"/>
              <a:t>To make you familiar with issues around team performance in operating theatre teams </a:t>
            </a:r>
          </a:p>
          <a:p>
            <a:pPr eaLnBrk="1" hangingPunct="1">
              <a:buFontTx/>
              <a:buAutoNum type="arabicPeriod"/>
            </a:pPr>
            <a:endParaRPr lang="en-US" sz="2400" dirty="0" smtClean="0"/>
          </a:p>
          <a:p>
            <a:pPr eaLnBrk="1" hangingPunct="1">
              <a:buFontTx/>
              <a:buAutoNum type="arabicPeriod"/>
            </a:pPr>
            <a:r>
              <a:rPr lang="en-US" sz="2400" dirty="0" smtClean="0"/>
              <a:t>To introduce assessment of team skills in operating theatre teams </a:t>
            </a:r>
          </a:p>
          <a:p>
            <a:pPr eaLnBrk="1" hangingPunct="1">
              <a:buFontTx/>
              <a:buAutoNum type="arabicPeriod"/>
            </a:pPr>
            <a:endParaRPr lang="en-US" sz="2400" dirty="0" smtClean="0"/>
          </a:p>
          <a:p>
            <a:pPr eaLnBrk="1" hangingPunct="1">
              <a:buFontTx/>
              <a:buAutoNum type="arabicPeriod"/>
            </a:pPr>
            <a:r>
              <a:rPr lang="en-US" sz="2400" dirty="0" smtClean="0"/>
              <a:t>To allow you to experience “hands on” use of a key assessment tool and explore relevant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Reported evidence from pilot evaluation </a:t>
            </a:r>
            <a:endParaRPr lang="en-US" smtClean="0"/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3050" y="1720850"/>
            <a:ext cx="8531225" cy="4684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Evidence from St. Mary’s hospital </a:t>
            </a:r>
            <a:endParaRPr lang="en-US" smtClean="0"/>
          </a:p>
        </p:txBody>
      </p:sp>
      <p:pic>
        <p:nvPicPr>
          <p:cNvPr id="2052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49863" y="1651000"/>
            <a:ext cx="3894137" cy="2732088"/>
          </a:xfrm>
          <a:noFill/>
        </p:spPr>
      </p:pic>
      <p:graphicFrame>
        <p:nvGraphicFramePr>
          <p:cNvPr id="2050" name="Content Placeholder 3"/>
          <p:cNvGraphicFramePr>
            <a:graphicFrameLocks noGrp="1"/>
          </p:cNvGraphicFramePr>
          <p:nvPr>
            <p:ph sz="quarter" idx="2"/>
          </p:nvPr>
        </p:nvGraphicFramePr>
        <p:xfrm>
          <a:off x="274638" y="1662113"/>
          <a:ext cx="4943475" cy="5043487"/>
        </p:xfrm>
        <a:graphic>
          <a:graphicData uri="http://schemas.openxmlformats.org/presentationml/2006/ole">
            <p:oleObj spid="_x0000_s64514" r:id="rId4" imgW="8143583" imgH="3742635" progId="Excel.Sheet.8">
              <p:embed/>
            </p:oleObj>
          </a:graphicData>
        </a:graphic>
      </p:graphicFrame>
      <p:pic>
        <p:nvPicPr>
          <p:cNvPr id="2053" name="Picture 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00663" y="4508500"/>
            <a:ext cx="3713162" cy="2208213"/>
          </a:xfrm>
          <a:noFill/>
          <a:ln cap="flat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5538" name="Acrobat Document" r:id="rId3" imgW="15140520" imgH="106848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8161" y="2968054"/>
            <a:ext cx="7543800" cy="1112864"/>
          </a:xfrm>
        </p:spPr>
        <p:txBody>
          <a:bodyPr/>
          <a:lstStyle/>
          <a:p>
            <a:pPr algn="ctr" eaLnBrk="1" hangingPunct="1"/>
            <a:r>
              <a:rPr lang="en-GB" sz="3600" dirty="0" smtClean="0"/>
              <a:t>Team/non-technical skills </a:t>
            </a:r>
            <a:br>
              <a:rPr lang="en-GB" sz="3600" dirty="0" smtClean="0"/>
            </a:br>
            <a:r>
              <a:rPr lang="en-GB" sz="3600" dirty="0" smtClean="0"/>
              <a:t>assessment and training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B1624B7-4153-4465-B7E3-5D8BE83A1E84}" type="slidenum">
              <a:rPr lang="en-US"/>
              <a:pPr/>
              <a:t>24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Simulators</a:t>
            </a:r>
          </a:p>
        </p:txBody>
      </p:sp>
      <p:pic>
        <p:nvPicPr>
          <p:cNvPr id="99331" name="Picture 3" descr="SOS - 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412875"/>
            <a:ext cx="9144000" cy="5445125"/>
          </a:xfr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04863" y="554038"/>
            <a:ext cx="63904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2400" i="0" dirty="0">
                <a:solidFill>
                  <a:srgbClr val="C51538"/>
                </a:solidFill>
                <a:latin typeface="Impact" pitchFamily="34" charset="0"/>
              </a:rPr>
              <a:t> Clinical data recorder</a:t>
            </a:r>
          </a:p>
          <a:p>
            <a:pPr>
              <a:buFontTx/>
              <a:buChar char="•"/>
            </a:pPr>
            <a:r>
              <a:rPr lang="en-GB" sz="2400" i="0" dirty="0">
                <a:solidFill>
                  <a:srgbClr val="C51538"/>
                </a:solidFill>
                <a:latin typeface="Impact" pitchFamily="34" charset="0"/>
              </a:rPr>
              <a:t> Trainers </a:t>
            </a:r>
            <a:r>
              <a:rPr lang="en-GB" sz="2400" i="0" dirty="0" smtClean="0">
                <a:solidFill>
                  <a:srgbClr val="C51538"/>
                </a:solidFill>
                <a:latin typeface="Impact" pitchFamily="34" charset="0"/>
              </a:rPr>
              <a:t>observe and assess </a:t>
            </a:r>
            <a:r>
              <a:rPr lang="en-GB" sz="2400" i="0" dirty="0">
                <a:solidFill>
                  <a:srgbClr val="C51538"/>
                </a:solidFill>
                <a:latin typeface="Impact" pitchFamily="34" charset="0"/>
              </a:rPr>
              <a:t>via one-way mirror</a:t>
            </a:r>
            <a:endParaRPr lang="en-GB" sz="2400" b="1" i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How do we ensure robust, scientific assessment? 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4408" y="1555230"/>
            <a:ext cx="7872412" cy="4997450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RELIABILITY</a:t>
            </a:r>
            <a:r>
              <a:rPr lang="en-US" sz="2000" dirty="0" smtClean="0"/>
              <a:t>  </a:t>
            </a:r>
          </a:p>
          <a:p>
            <a:pPr eaLnBrk="1" hangingPunct="1"/>
            <a:r>
              <a:rPr lang="en-US" sz="2000" dirty="0" smtClean="0"/>
              <a:t>Do blinded expert assessors allocate similar scores?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b="1" dirty="0" smtClean="0"/>
              <a:t>VALIDITY</a:t>
            </a:r>
          </a:p>
          <a:p>
            <a:pPr eaLnBrk="1" hangingPunct="1"/>
            <a:r>
              <a:rPr lang="en-US" sz="2000" dirty="0" smtClean="0"/>
              <a:t>Does the assessment tool truly capture team skills?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/>
              <a:t>Can the assessment tool discriminate between good and poorly performing teams?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/>
              <a:t>Can the assessment tool pick up the impact of team training on team skills?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b="1" dirty="0" smtClean="0"/>
              <a:t>FEASIBILITY</a:t>
            </a:r>
          </a:p>
          <a:p>
            <a:pPr eaLnBrk="1" hangingPunct="1"/>
            <a:r>
              <a:rPr lang="en-US" sz="2000" dirty="0" smtClean="0"/>
              <a:t>The assessment ought to be feasible – otherwise it does not matter how robust it is</a:t>
            </a:r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32088" y="3079750"/>
            <a:ext cx="3406775" cy="1628775"/>
          </a:xfrm>
        </p:spPr>
        <p:txBody>
          <a:bodyPr/>
          <a:lstStyle/>
          <a:p>
            <a:pPr algn="ctr" eaLnBrk="1" hangingPunct="1"/>
            <a:r>
              <a:rPr lang="en-GB" sz="4800" smtClean="0"/>
              <a:t>NOTECHS</a:t>
            </a:r>
            <a:br>
              <a:rPr lang="en-GB" sz="4800" smtClean="0"/>
            </a:br>
            <a:r>
              <a:rPr lang="en-GB" sz="4800" smtClean="0"/>
              <a:t/>
            </a:r>
            <a:br>
              <a:rPr lang="en-GB" sz="4800" smtClean="0"/>
            </a:br>
            <a:r>
              <a:rPr lang="en-GB" sz="2400" smtClean="0"/>
              <a:t>Non-Technical Skill</a:t>
            </a:r>
            <a:endParaRPr lang="en-US" sz="48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z="3600" smtClean="0"/>
          </a:p>
          <a:p>
            <a:pPr eaLnBrk="1" hangingPunct="1"/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519238"/>
            <a:ext cx="2846387" cy="706437"/>
          </a:xfrm>
        </p:spPr>
        <p:txBody>
          <a:bodyPr/>
          <a:lstStyle/>
          <a:p>
            <a:pPr eaLnBrk="1" hangingPunct="1"/>
            <a:r>
              <a:rPr lang="en-GB" sz="2200" smtClean="0"/>
              <a:t>Originally developed for commercial aviation</a:t>
            </a:r>
            <a:endParaRPr lang="en-US" sz="2200" smtClean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63938" y="0"/>
            <a:ext cx="5580062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524000"/>
            <a:ext cx="3059113" cy="638175"/>
          </a:xfrm>
        </p:spPr>
        <p:txBody>
          <a:bodyPr/>
          <a:lstStyle/>
          <a:p>
            <a:pPr eaLnBrk="1" hangingPunct="1"/>
            <a:r>
              <a:rPr lang="en-GB" sz="2200" dirty="0" smtClean="0"/>
              <a:t>Concrete, observable “Behavioural markers”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1463" y="1"/>
            <a:ext cx="6332537" cy="685799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Lecture outline  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1903751"/>
            <a:ext cx="8051800" cy="4549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Introduction to team performance in healthcare</a:t>
            </a:r>
            <a:endParaRPr lang="en-GB" sz="20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2000" dirty="0" smtClean="0"/>
              <a:t>Team interventions: checklists and team training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Introduction to team assessment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2000" dirty="0" err="1" smtClean="0"/>
              <a:t>NOTECHS</a:t>
            </a:r>
            <a:endParaRPr lang="en-GB" sz="20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2000" dirty="0" err="1" smtClean="0"/>
              <a:t>OTAS</a:t>
            </a:r>
            <a:r>
              <a:rPr lang="en-GB" sz="2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Video: Use of </a:t>
            </a:r>
            <a:r>
              <a:rPr lang="en-GB" sz="2400" dirty="0" err="1" smtClean="0"/>
              <a:t>OTAS</a:t>
            </a:r>
            <a:r>
              <a:rPr lang="en-GB" sz="2400" dirty="0" smtClean="0"/>
              <a:t> to score behaviours; discussion of ratings 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Conclusions</a:t>
            </a:r>
          </a:p>
          <a:p>
            <a:pPr eaLnBrk="1" hangingPunct="1">
              <a:lnSpc>
                <a:spcPct val="80000"/>
              </a:lnSpc>
            </a:pPr>
            <a:endParaRPr lang="en-GB" sz="1400" dirty="0" smtClean="0"/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20713"/>
            <a:ext cx="9144000" cy="6237287"/>
          </a:xfr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19425" y="188913"/>
            <a:ext cx="337661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 i="0">
                <a:solidFill>
                  <a:srgbClr val="C51538"/>
                </a:solidFill>
                <a:latin typeface="Impact" pitchFamily="34" charset="0"/>
              </a:rPr>
              <a:t>Modification for surgery </a:t>
            </a:r>
            <a:endParaRPr lang="en-US" sz="2400" i="0">
              <a:solidFill>
                <a:srgbClr val="C51538"/>
              </a:solidFill>
              <a:latin typeface="Impact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800304"/>
            <a:ext cx="2473376" cy="383599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650" y="3079750"/>
            <a:ext cx="6311900" cy="1758950"/>
          </a:xfrm>
        </p:spPr>
        <p:txBody>
          <a:bodyPr/>
          <a:lstStyle/>
          <a:p>
            <a:pPr algn="ctr" eaLnBrk="1" hangingPunct="1"/>
            <a:r>
              <a:rPr lang="en-GB" sz="4800" smtClean="0"/>
              <a:t>OTAS</a:t>
            </a:r>
            <a:br>
              <a:rPr lang="en-GB" sz="4800" smtClean="0"/>
            </a:br>
            <a:r>
              <a:rPr lang="en-GB" sz="4800" smtClean="0"/>
              <a:t/>
            </a:r>
            <a:br>
              <a:rPr lang="en-GB" sz="4800" smtClean="0"/>
            </a:br>
            <a:r>
              <a:rPr lang="en-GB" sz="2400" smtClean="0"/>
              <a:t>Observational Teamwork Assessment for Surgery</a:t>
            </a:r>
            <a:endParaRPr lang="en-US" sz="48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z="3600" smtClean="0"/>
          </a:p>
          <a:p>
            <a:pPr eaLnBrk="1" hangingPunct="1"/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450" y="1997075"/>
            <a:ext cx="270351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200" i="0" dirty="0">
                <a:solidFill>
                  <a:srgbClr val="C00000"/>
                </a:solidFill>
                <a:latin typeface="+mj-lt"/>
              </a:rPr>
              <a:t>Developed </a:t>
            </a:r>
            <a:r>
              <a:rPr lang="en-GB" sz="2200" i="0" u="sng" dirty="0">
                <a:solidFill>
                  <a:srgbClr val="C00000"/>
                </a:solidFill>
                <a:latin typeface="+mj-lt"/>
              </a:rPr>
              <a:t>specifically</a:t>
            </a:r>
            <a:r>
              <a:rPr lang="en-GB" sz="2200" i="0" dirty="0">
                <a:solidFill>
                  <a:srgbClr val="C00000"/>
                </a:solidFill>
                <a:latin typeface="+mj-lt"/>
              </a:rPr>
              <a:t> for use in </a:t>
            </a:r>
            <a:r>
              <a:rPr lang="en-GB" sz="2200" i="0" dirty="0" smtClean="0">
                <a:solidFill>
                  <a:srgbClr val="C00000"/>
                </a:solidFill>
                <a:latin typeface="+mj-lt"/>
              </a:rPr>
              <a:t>operating theatres</a:t>
            </a:r>
            <a:endParaRPr lang="en-GB" sz="2200" i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621338" y="5351463"/>
            <a:ext cx="1120775" cy="260350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9770" y="0"/>
            <a:ext cx="6074229" cy="6857999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000" dirty="0" smtClean="0"/>
              <a:t>The 5 </a:t>
            </a:r>
            <a:r>
              <a:rPr lang="en-GB" sz="3000" dirty="0" err="1" smtClean="0"/>
              <a:t>OTAS</a:t>
            </a:r>
            <a:r>
              <a:rPr lang="en-GB" sz="3000" dirty="0" smtClean="0"/>
              <a:t> behaviours </a:t>
            </a:r>
            <a:r>
              <a:rPr lang="en-GB" sz="2000" dirty="0" smtClean="0"/>
              <a:t>(</a:t>
            </a:r>
            <a:r>
              <a:rPr lang="en-GB" sz="2000" u="sng" dirty="0" smtClean="0"/>
              <a:t>see handouts</a:t>
            </a:r>
            <a:r>
              <a:rPr lang="en-GB" sz="2000" dirty="0" smtClean="0"/>
              <a:t>)</a:t>
            </a:r>
            <a:r>
              <a:rPr lang="en-GB" sz="3000" dirty="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1657350"/>
            <a:ext cx="8158162" cy="47434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GB" sz="2000" b="1" dirty="0" smtClean="0">
                <a:solidFill>
                  <a:srgbClr val="C00000"/>
                </a:solidFill>
              </a:rPr>
              <a:t>Communication: </a:t>
            </a:r>
            <a:r>
              <a:rPr lang="en-GB" sz="2000" dirty="0" smtClean="0"/>
              <a:t>quality and quantity of information exchanged among members of the team</a:t>
            </a:r>
          </a:p>
          <a:p>
            <a:pPr marL="0" indent="0" eaLnBrk="1" hangingPunct="1">
              <a:lnSpc>
                <a:spcPct val="90000"/>
              </a:lnSpc>
            </a:pPr>
            <a:endParaRPr lang="en-GB" sz="20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GB" sz="2000" b="1" dirty="0" smtClean="0">
                <a:solidFill>
                  <a:srgbClr val="C00000"/>
                </a:solidFill>
              </a:rPr>
              <a:t>Coordination: </a:t>
            </a:r>
            <a:r>
              <a:rPr lang="en-GB" sz="2000" dirty="0" smtClean="0"/>
              <a:t>management and timing of activities and tasks</a:t>
            </a:r>
          </a:p>
          <a:p>
            <a:pPr marL="0" indent="0" eaLnBrk="1" hangingPunct="1">
              <a:lnSpc>
                <a:spcPct val="90000"/>
              </a:lnSpc>
            </a:pPr>
            <a:endParaRPr lang="en-GB" sz="20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GB" sz="2000" b="1" dirty="0" smtClean="0">
                <a:solidFill>
                  <a:srgbClr val="C00000"/>
                </a:solidFill>
              </a:rPr>
              <a:t>Cooperation/Back-up behaviour: </a:t>
            </a:r>
            <a:r>
              <a:rPr lang="en-GB" sz="2000" dirty="0" smtClean="0"/>
              <a:t>assistance provided among members of the team, supporting others, correcting errors </a:t>
            </a:r>
          </a:p>
          <a:p>
            <a:pPr marL="0" indent="0" eaLnBrk="1" hangingPunct="1">
              <a:lnSpc>
                <a:spcPct val="90000"/>
              </a:lnSpc>
            </a:pPr>
            <a:endParaRPr lang="en-GB" sz="20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GB" sz="2000" b="1" dirty="0" smtClean="0">
                <a:solidFill>
                  <a:srgbClr val="C00000"/>
                </a:solidFill>
              </a:rPr>
              <a:t>Leadership: </a:t>
            </a:r>
            <a:r>
              <a:rPr lang="en-GB" sz="2000" dirty="0" smtClean="0"/>
              <a:t>provision of directions, assertiveness, and support among members of the team</a:t>
            </a:r>
          </a:p>
          <a:p>
            <a:pPr marL="0" indent="0" eaLnBrk="1" hangingPunct="1">
              <a:lnSpc>
                <a:spcPct val="90000"/>
              </a:lnSpc>
            </a:pPr>
            <a:endParaRPr lang="en-GB" sz="20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GB" sz="2000" b="1" dirty="0" smtClean="0">
                <a:solidFill>
                  <a:srgbClr val="C00000"/>
                </a:solidFill>
              </a:rPr>
              <a:t>Monitoring/Awareness: </a:t>
            </a:r>
            <a:r>
              <a:rPr lang="en-GB" sz="2000" dirty="0" smtClean="0"/>
              <a:t>team observation and awareness of on-going processes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OTAS focus: separate assessments at…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686" y="1730829"/>
            <a:ext cx="8207828" cy="4952999"/>
          </a:xfrm>
        </p:spPr>
        <p:txBody>
          <a:bodyPr/>
          <a:lstStyle/>
          <a:p>
            <a:pPr marL="0" indent="0" eaLnBrk="1" hangingPunct="1"/>
            <a:r>
              <a:rPr lang="en-GB" sz="2000" b="1" dirty="0" smtClean="0"/>
              <a:t>3 operative phases</a:t>
            </a:r>
            <a:endParaRPr lang="en-GB" sz="2000" dirty="0" smtClean="0"/>
          </a:p>
          <a:p>
            <a:pPr marL="0" indent="0" eaLnBrk="1" hangingPunct="1"/>
            <a:r>
              <a:rPr lang="en-GB" sz="2000" dirty="0" smtClean="0"/>
              <a:t>Pre-op</a:t>
            </a:r>
          </a:p>
          <a:p>
            <a:pPr marL="0" indent="0" eaLnBrk="1" hangingPunct="1"/>
            <a:r>
              <a:rPr lang="en-GB" sz="2000" dirty="0" smtClean="0"/>
              <a:t>Intra-op</a:t>
            </a:r>
          </a:p>
          <a:p>
            <a:pPr marL="0" indent="0" eaLnBrk="1" hangingPunct="1"/>
            <a:r>
              <a:rPr lang="en-GB" sz="2000" dirty="0" smtClean="0"/>
              <a:t>Post-op</a:t>
            </a:r>
          </a:p>
          <a:p>
            <a:pPr marL="0" indent="0" eaLnBrk="1" hangingPunct="1"/>
            <a:endParaRPr lang="en-GB" sz="2000" dirty="0" smtClean="0"/>
          </a:p>
          <a:p>
            <a:pPr marL="0" indent="0" eaLnBrk="1" hangingPunct="1"/>
            <a:r>
              <a:rPr lang="en-GB" sz="2000" b="1" dirty="0" smtClean="0"/>
              <a:t>3 distinct teams in the OR</a:t>
            </a:r>
          </a:p>
          <a:p>
            <a:pPr marL="0" indent="0" eaLnBrk="1" hangingPunct="1"/>
            <a:r>
              <a:rPr lang="en-GB" sz="2000" dirty="0" smtClean="0"/>
              <a:t>Anaesthetic</a:t>
            </a:r>
          </a:p>
          <a:p>
            <a:pPr marL="0" indent="0" eaLnBrk="1" hangingPunct="1"/>
            <a:r>
              <a:rPr lang="en-GB" sz="2000" dirty="0" smtClean="0"/>
              <a:t>Nursing </a:t>
            </a:r>
          </a:p>
          <a:p>
            <a:pPr marL="0" indent="0" eaLnBrk="1" hangingPunct="1"/>
            <a:r>
              <a:rPr lang="en-GB" sz="2000" dirty="0" smtClean="0"/>
              <a:t>Surgical</a:t>
            </a:r>
          </a:p>
          <a:p>
            <a:pPr marL="0" indent="0" eaLnBrk="1" hangingPunct="1"/>
            <a:endParaRPr lang="en-GB" sz="2000" dirty="0" smtClean="0"/>
          </a:p>
          <a:p>
            <a:pPr marL="0" indent="0" algn="ctr" eaLnBrk="1" hangingPunct="1"/>
            <a:r>
              <a:rPr lang="en-GB" sz="2000" b="1" u="sng" dirty="0" smtClean="0"/>
              <a:t>OTAS can assess SUBTEAMS in theatre – but also INDIVIDUALS</a:t>
            </a:r>
            <a:endParaRPr lang="en-GB" sz="2000" b="1" dirty="0" smtClean="0"/>
          </a:p>
          <a:p>
            <a:pPr marL="0" indent="0" eaLnBrk="1" hangingPunct="1"/>
            <a:endParaRPr lang="en-GB" sz="2000" dirty="0" smtClean="0"/>
          </a:p>
          <a:p>
            <a:pPr marL="0" indent="0" eaLnBrk="1" hangingPunct="1"/>
            <a:r>
              <a:rPr lang="en-GB" sz="2000" dirty="0" smtClean="0"/>
              <a:t>Comprehensive assessment: 45 ratings/procedure (3x3x5)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Exemplar behaviours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z="2000" dirty="0" smtClean="0"/>
              <a:t>Guide behavioural ratings</a:t>
            </a:r>
          </a:p>
          <a:p>
            <a:pPr>
              <a:buFontTx/>
              <a:buChar char="•"/>
            </a:pPr>
            <a:endParaRPr lang="en-GB" dirty="0" smtClean="0"/>
          </a:p>
          <a:p>
            <a:pPr algn="just"/>
            <a:r>
              <a:rPr lang="en-GB" b="1" dirty="0" smtClean="0"/>
              <a:t>  </a:t>
            </a:r>
          </a:p>
          <a:p>
            <a:pPr algn="just"/>
            <a:r>
              <a:rPr lang="en-GB" sz="2000" b="1" dirty="0" smtClean="0"/>
              <a:t>COMMUNICATION </a:t>
            </a:r>
            <a:r>
              <a:rPr lang="en-GB" b="1" dirty="0" smtClean="0"/>
              <a:t>(Surgical team, Intra-operative)</a:t>
            </a:r>
            <a:endParaRPr lang="en-GB" dirty="0" smtClean="0"/>
          </a:p>
          <a:p>
            <a:pPr>
              <a:buFontTx/>
              <a:buChar char="•"/>
            </a:pPr>
            <a:r>
              <a:rPr lang="en-GB" sz="2000" dirty="0" smtClean="0"/>
              <a:t>Asks team if all prepared to begin the operation</a:t>
            </a:r>
          </a:p>
          <a:p>
            <a:pPr>
              <a:buFontTx/>
              <a:buChar char="•"/>
            </a:pPr>
            <a:r>
              <a:rPr lang="en-GB" sz="2000" dirty="0" smtClean="0"/>
              <a:t>Requests and instructions to team communicated clearly and effectively</a:t>
            </a:r>
          </a:p>
          <a:p>
            <a:pPr>
              <a:buFontTx/>
              <a:buChar char="•"/>
            </a:pPr>
            <a:r>
              <a:rPr lang="en-GB" sz="2000" dirty="0" smtClean="0"/>
              <a:t>Provides information to whole team on progress</a:t>
            </a:r>
          </a:p>
          <a:p>
            <a:pPr>
              <a:buFontTx/>
              <a:buChar char="•"/>
            </a:pPr>
            <a:r>
              <a:rPr lang="en-GB" sz="2000" dirty="0" smtClean="0"/>
              <a:t>Surgeon informs the team of technical difficulties and / or changes of plan</a:t>
            </a:r>
          </a:p>
          <a:p>
            <a:pPr>
              <a:buFontTx/>
              <a:buChar char="•"/>
            </a:pPr>
            <a:endParaRPr lang="en-GB" dirty="0" smtClean="0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487363" y="2560638"/>
            <a:ext cx="7885112" cy="3189287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Empirical evidence: does </a:t>
            </a:r>
            <a:r>
              <a:rPr lang="en-GB" dirty="0" err="1" smtClean="0"/>
              <a:t>OTAS</a:t>
            </a:r>
            <a:r>
              <a:rPr lang="en-GB" dirty="0" smtClean="0"/>
              <a:t> work?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38200" y="2235200"/>
            <a:ext cx="7543800" cy="3925757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000" b="1" dirty="0" smtClean="0"/>
              <a:t>Feasibility</a:t>
            </a:r>
            <a:r>
              <a:rPr lang="en-GB" sz="2000" dirty="0" smtClean="0"/>
              <a:t>: General, Urological, Vascular surgery; real and simulated procedures</a:t>
            </a:r>
          </a:p>
          <a:p>
            <a:pPr>
              <a:buFontTx/>
              <a:buChar char="•"/>
            </a:pPr>
            <a:endParaRPr lang="en-GB" sz="2000" dirty="0" smtClean="0"/>
          </a:p>
          <a:p>
            <a:pPr>
              <a:buFontTx/>
              <a:buChar char="•"/>
            </a:pPr>
            <a:r>
              <a:rPr lang="en-GB" sz="2000" b="1" dirty="0" smtClean="0"/>
              <a:t>Reliability</a:t>
            </a:r>
            <a:r>
              <a:rPr lang="en-GB" sz="2000" dirty="0" smtClean="0"/>
              <a:t>: scoring is reliable between expert assessors; novice assessors can be trained to use the tool reliably</a:t>
            </a:r>
          </a:p>
          <a:p>
            <a:pPr>
              <a:buFontTx/>
              <a:buChar char="•"/>
            </a:pPr>
            <a:endParaRPr lang="en-GB" sz="2000" dirty="0" smtClean="0"/>
          </a:p>
          <a:p>
            <a:pPr>
              <a:buFontTx/>
              <a:buChar char="•"/>
            </a:pPr>
            <a:r>
              <a:rPr lang="en-GB" sz="2000" b="1" dirty="0" smtClean="0"/>
              <a:t>Construct Validity: </a:t>
            </a:r>
            <a:r>
              <a:rPr lang="en-GB" sz="2000" dirty="0" smtClean="0"/>
              <a:t>demonstrated via comparison of expert and novice </a:t>
            </a:r>
            <a:r>
              <a:rPr lang="en-GB" sz="2000" dirty="0" err="1" smtClean="0"/>
              <a:t>raters</a:t>
            </a:r>
            <a:endParaRPr lang="en-GB" sz="2000" dirty="0" smtClean="0"/>
          </a:p>
          <a:p>
            <a:pPr>
              <a:buFontTx/>
              <a:buChar char="•"/>
            </a:pPr>
            <a:endParaRPr lang="en-GB" sz="2000" dirty="0" smtClean="0"/>
          </a:p>
          <a:p>
            <a:pPr>
              <a:buFontTx/>
              <a:buChar char="•"/>
            </a:pPr>
            <a:r>
              <a:rPr lang="en-GB" sz="2000" b="1" dirty="0" smtClean="0"/>
              <a:t>Content Validity</a:t>
            </a:r>
            <a:r>
              <a:rPr lang="en-GB" sz="2000" dirty="0" smtClean="0"/>
              <a:t>: demonstrated through operating theatre experts’ consensus and real-time observation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1064" y="1218294"/>
            <a:ext cx="5813425" cy="1671638"/>
          </a:xfrm>
        </p:spPr>
        <p:txBody>
          <a:bodyPr/>
          <a:lstStyle/>
          <a:p>
            <a:pPr algn="ctr" eaLnBrk="1" hangingPunct="1"/>
            <a:r>
              <a:rPr lang="en-GB" sz="4500" dirty="0" smtClean="0"/>
              <a:t>Video</a:t>
            </a:r>
            <a:endParaRPr lang="en-US" sz="45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871" y="3472544"/>
            <a:ext cx="7543800" cy="3058886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sz="2000" dirty="0" smtClean="0"/>
              <a:t>Read ALL behaviour definitions and scoring anchors 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endParaRPr lang="en-GB" sz="2000" dirty="0" smtClean="0"/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sz="2000" dirty="0" smtClean="0"/>
              <a:t>Focus on the INTRA-OPERATIVE section, SURGICAL team: read the exemplars 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endParaRPr lang="en-GB" sz="2000" dirty="0" smtClean="0"/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sz="2000" dirty="0" smtClean="0"/>
              <a:t>Watch the video and see (</a:t>
            </a:r>
            <a:r>
              <a:rPr lang="en-GB" sz="2000" dirty="0" err="1" smtClean="0"/>
              <a:t>i</a:t>
            </a:r>
            <a:r>
              <a:rPr lang="en-GB" sz="2000" dirty="0" smtClean="0"/>
              <a:t>) if you can observe relevant behaviours and (ii) what score you would allocate   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endParaRPr lang="en-GB" sz="2000" dirty="0" smtClean="0"/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sz="2000" dirty="0" smtClean="0"/>
              <a:t>Group discussion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4458" y="404735"/>
            <a:ext cx="8038736" cy="848012"/>
          </a:xfrm>
        </p:spPr>
        <p:txBody>
          <a:bodyPr/>
          <a:lstStyle/>
          <a:p>
            <a:pPr algn="l"/>
            <a:r>
              <a:rPr lang="en-GB" dirty="0" smtClean="0"/>
              <a:t>Conclusions </a:t>
            </a:r>
            <a:endParaRPr lang="en-US" sz="200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420" y="1600200"/>
            <a:ext cx="793573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/>
              <a:t>Team performance: team/non-technical skills</a:t>
            </a:r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000" dirty="0" smtClean="0"/>
              <a:t>Role of team/non-technical skills in delivery of safe care 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	- </a:t>
            </a:r>
            <a:r>
              <a:rPr lang="en-GB" dirty="0" smtClean="0"/>
              <a:t>Increasing care delivery by teams</a:t>
            </a:r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000" dirty="0" smtClean="0"/>
              <a:t>Range of interventions to enhance teamwork and team performance in operating theatres: 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	- </a:t>
            </a:r>
            <a:r>
              <a:rPr lang="en-GB" dirty="0" smtClean="0"/>
              <a:t>Checklists and team briefings 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	- Team skill assessment and training 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 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 smtClean="0"/>
              <a:t>Need to use robust evaluation: 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	- </a:t>
            </a:r>
            <a:r>
              <a:rPr lang="en-GB" dirty="0" smtClean="0"/>
              <a:t>Does an intervention work?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	- Is it sustainable (cost-effectiveness?)?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	- How best to implement it (e.g., training may be required for faculty to assess and train, in turn, team skills in theatre personnel)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Team skills and safety of care delivery  </a:t>
            </a:r>
            <a:endParaRPr lang="en-US" dirty="0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24797" y="1625600"/>
            <a:ext cx="53879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</a:pPr>
            <a:r>
              <a:rPr lang="en-GB" sz="2000" i="0" dirty="0">
                <a:solidFill>
                  <a:srgbClr val="4B4F55"/>
                </a:solidFill>
                <a:latin typeface="Arial" charset="0"/>
              </a:rPr>
              <a:t>Patient safety concerns </a:t>
            </a:r>
          </a:p>
          <a:p>
            <a:pPr marL="342900" indent="-342900">
              <a:spcBef>
                <a:spcPct val="20000"/>
              </a:spcBef>
            </a:pPr>
            <a:endParaRPr lang="en-GB" sz="2000" i="0" dirty="0">
              <a:solidFill>
                <a:srgbClr val="4B4F5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000" i="0" dirty="0">
                <a:solidFill>
                  <a:srgbClr val="4B4F55"/>
                </a:solidFill>
                <a:latin typeface="Arial" charset="0"/>
              </a:rPr>
              <a:t>(Preventable) Adverse events </a:t>
            </a:r>
          </a:p>
          <a:p>
            <a:pPr marL="342900" indent="-342900">
              <a:spcBef>
                <a:spcPct val="20000"/>
              </a:spcBef>
            </a:pPr>
            <a:r>
              <a:rPr lang="en-GB" sz="2000" i="0" dirty="0">
                <a:solidFill>
                  <a:srgbClr val="4B4F55"/>
                </a:solidFill>
                <a:latin typeface="Arial" charset="0"/>
              </a:rPr>
              <a:t>Retrospective record reviews</a:t>
            </a:r>
          </a:p>
          <a:p>
            <a:pPr marL="1143000" lvl="2" indent="-228600">
              <a:spcBef>
                <a:spcPct val="20000"/>
              </a:spcBef>
              <a:buFontTx/>
              <a:buChar char="»"/>
            </a:pPr>
            <a:r>
              <a:rPr lang="en-GB" sz="2000" i="0" dirty="0">
                <a:solidFill>
                  <a:srgbClr val="FF0000"/>
                </a:solidFill>
                <a:latin typeface="Arial" charset="0"/>
              </a:rPr>
              <a:t>USA (1991): 3.7%</a:t>
            </a:r>
            <a:r>
              <a:rPr lang="en-GB" sz="2000" i="0" dirty="0">
                <a:solidFill>
                  <a:srgbClr val="4B4F55"/>
                </a:solidFill>
                <a:latin typeface="Arial" charset="0"/>
              </a:rPr>
              <a:t>  </a:t>
            </a:r>
          </a:p>
          <a:p>
            <a:pPr marL="1143000" lvl="2" indent="-228600">
              <a:spcBef>
                <a:spcPct val="20000"/>
              </a:spcBef>
              <a:buFontTx/>
              <a:buChar char="»"/>
            </a:pPr>
            <a:r>
              <a:rPr lang="en-GB" sz="2000" i="0" dirty="0">
                <a:solidFill>
                  <a:srgbClr val="4B4F55"/>
                </a:solidFill>
                <a:latin typeface="Arial" charset="0"/>
              </a:rPr>
              <a:t>Australia (1999): 16.6%</a:t>
            </a:r>
          </a:p>
          <a:p>
            <a:pPr marL="1143000" lvl="2" indent="-228600">
              <a:spcBef>
                <a:spcPct val="20000"/>
              </a:spcBef>
              <a:buFontTx/>
              <a:buChar char="»"/>
            </a:pPr>
            <a:r>
              <a:rPr lang="en-GB" sz="2000" i="0" dirty="0">
                <a:solidFill>
                  <a:srgbClr val="4B4F55"/>
                </a:solidFill>
                <a:latin typeface="Arial" charset="0"/>
              </a:rPr>
              <a:t>Denmark (2001): 9% </a:t>
            </a:r>
          </a:p>
          <a:p>
            <a:pPr marL="1143000" lvl="2" indent="-228600">
              <a:spcBef>
                <a:spcPct val="20000"/>
              </a:spcBef>
              <a:buFontTx/>
              <a:buChar char="»"/>
            </a:pPr>
            <a:r>
              <a:rPr lang="en-GB" sz="2000" i="0" dirty="0">
                <a:solidFill>
                  <a:srgbClr val="FF0000"/>
                </a:solidFill>
                <a:latin typeface="Arial" charset="0"/>
              </a:rPr>
              <a:t>UK (2001): 10.8%-11.7%</a:t>
            </a:r>
            <a:r>
              <a:rPr lang="en-GB" sz="2000" b="1" i="0" dirty="0">
                <a:solidFill>
                  <a:srgbClr val="4B4F55"/>
                </a:solidFill>
                <a:latin typeface="Arial" charset="0"/>
              </a:rPr>
              <a:t> </a:t>
            </a:r>
          </a:p>
          <a:p>
            <a:pPr marL="1143000" lvl="2" indent="-228600">
              <a:spcBef>
                <a:spcPct val="20000"/>
              </a:spcBef>
              <a:buFontTx/>
              <a:buChar char="»"/>
            </a:pPr>
            <a:r>
              <a:rPr lang="en-GB" sz="2000" i="0" dirty="0">
                <a:solidFill>
                  <a:srgbClr val="4B4F55"/>
                </a:solidFill>
                <a:latin typeface="Arial" charset="0"/>
              </a:rPr>
              <a:t>New Zealand (2002): 12.9%</a:t>
            </a:r>
          </a:p>
          <a:p>
            <a:pPr marL="1143000" lvl="2" indent="-228600">
              <a:spcBef>
                <a:spcPct val="20000"/>
              </a:spcBef>
              <a:buFontTx/>
              <a:buChar char="»"/>
            </a:pPr>
            <a:r>
              <a:rPr lang="en-GB" sz="2000" i="0" dirty="0">
                <a:solidFill>
                  <a:srgbClr val="4B4F55"/>
                </a:solidFill>
                <a:latin typeface="Arial" charset="0"/>
              </a:rPr>
              <a:t>Canada (2004): 7.5%</a:t>
            </a:r>
          </a:p>
          <a:p>
            <a:pPr marL="1143000" lvl="2" indent="-228600">
              <a:spcBef>
                <a:spcPct val="20000"/>
              </a:spcBef>
            </a:pPr>
            <a:endParaRPr lang="en-GB" sz="2000" i="0" dirty="0">
              <a:solidFill>
                <a:srgbClr val="4B4F55"/>
              </a:solidFill>
              <a:latin typeface="Arial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»"/>
            </a:pPr>
            <a:r>
              <a:rPr lang="en-GB" sz="2000" i="0" dirty="0">
                <a:solidFill>
                  <a:srgbClr val="4B4F55"/>
                </a:solidFill>
                <a:latin typeface="Arial" charset="0"/>
              </a:rPr>
              <a:t>…and more </a:t>
            </a:r>
            <a:r>
              <a:rPr lang="en-GB" sz="2000" i="0" dirty="0" smtClean="0">
                <a:solidFill>
                  <a:srgbClr val="4B4F55"/>
                </a:solidFill>
                <a:latin typeface="Arial" charset="0"/>
              </a:rPr>
              <a:t>(France</a:t>
            </a:r>
            <a:r>
              <a:rPr lang="en-GB" sz="2000" i="0" dirty="0">
                <a:solidFill>
                  <a:srgbClr val="4B4F55"/>
                </a:solidFill>
                <a:latin typeface="Arial" charset="0"/>
              </a:rPr>
              <a:t>, Spain, Netherlands…)</a:t>
            </a:r>
          </a:p>
        </p:txBody>
      </p:sp>
      <p:sp>
        <p:nvSpPr>
          <p:cNvPr id="436228" name="AutoShape 4"/>
          <p:cNvSpPr>
            <a:spLocks/>
          </p:cNvSpPr>
          <p:nvPr/>
        </p:nvSpPr>
        <p:spPr bwMode="auto">
          <a:xfrm>
            <a:off x="5650330" y="2275877"/>
            <a:ext cx="752475" cy="4392612"/>
          </a:xfrm>
          <a:prstGeom prst="rightBrace">
            <a:avLst>
              <a:gd name="adj1" fmla="val 486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6229" name="Text Box 5"/>
          <p:cNvSpPr txBox="1">
            <a:spLocks noChangeArrowheads="1"/>
          </p:cNvSpPr>
          <p:nvPr/>
        </p:nvSpPr>
        <p:spPr bwMode="auto">
          <a:xfrm>
            <a:off x="6400800" y="3942413"/>
            <a:ext cx="2546818" cy="10156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Team issues </a:t>
            </a:r>
            <a:endParaRPr lang="en-GB" sz="200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/>
            <a:r>
              <a:rPr lang="en-GB" sz="2000" i="0" dirty="0">
                <a:solidFill>
                  <a:schemeClr val="tx1"/>
                </a:solidFill>
                <a:latin typeface="Arial" charset="0"/>
                <a:cs typeface="Arial" charset="0"/>
              </a:rPr>
              <a:t>at the heart of the problem</a:t>
            </a:r>
            <a:endParaRPr lang="en-US" sz="2000" i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8" grpId="0" animBg="1"/>
      <p:bldP spid="4362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1619250" y="6550223"/>
            <a:ext cx="7273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i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Kwaan</a:t>
            </a:r>
            <a:r>
              <a:rPr lang="en-GB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 et al. Arch Surg. 2006;141: 353-8</a:t>
            </a:r>
            <a:r>
              <a:rPr lang="en-GB" sz="1400" i="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53957" name="Picture 5" descr="se_rc_wss chan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73377" y="0"/>
            <a:ext cx="6670625" cy="6235908"/>
          </a:xfrm>
          <a:noFill/>
          <a:ln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3190" y="684551"/>
            <a:ext cx="373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600" i="0" kern="0" dirty="0" smtClean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Example: wrong side/site surgery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C5153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36696" y="1260504"/>
            <a:ext cx="4107304" cy="158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Scale of the problem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in 50,000 procedures in the USA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1500 to 2500 cases/year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32944" y="3672590"/>
            <a:ext cx="4646951" cy="31479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3082" y="6558"/>
            <a:ext cx="6220918" cy="685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3846616" y="1459666"/>
            <a:ext cx="1654774" cy="92868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3250" y="759501"/>
            <a:ext cx="3014272" cy="638175"/>
          </a:xfrm>
        </p:spPr>
        <p:txBody>
          <a:bodyPr/>
          <a:lstStyle/>
          <a:p>
            <a:pPr eaLnBrk="1" hangingPunct="1"/>
            <a:r>
              <a:rPr lang="en-GB" dirty="0" smtClean="0"/>
              <a:t>In the evidence </a:t>
            </a:r>
            <a:br>
              <a:rPr lang="en-GB" dirty="0" smtClean="0"/>
            </a:br>
            <a:r>
              <a:rPr lang="en-GB" dirty="0" smtClean="0"/>
              <a:t>base...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Team or Non-technical skills: definition </a:t>
            </a:r>
            <a:endParaRPr lang="en-US" sz="12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600200"/>
            <a:ext cx="7872412" cy="49974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 set of </a:t>
            </a:r>
          </a:p>
          <a:p>
            <a:pPr eaLnBrk="1" hangingPunct="1"/>
            <a:r>
              <a:rPr lang="en-US" sz="2400" dirty="0" smtClean="0"/>
              <a:t>	(</a:t>
            </a:r>
            <a:r>
              <a:rPr lang="en-US" sz="2400" dirty="0" err="1" smtClean="0"/>
              <a:t>i</a:t>
            </a:r>
            <a:r>
              <a:rPr lang="en-US" sz="2400" dirty="0" smtClean="0"/>
              <a:t>) </a:t>
            </a:r>
            <a:r>
              <a:rPr lang="en-US" sz="2400" dirty="0" err="1" smtClean="0"/>
              <a:t>behavioural</a:t>
            </a:r>
            <a:r>
              <a:rPr lang="en-US" sz="2400" dirty="0" smtClean="0"/>
              <a:t> and </a:t>
            </a:r>
          </a:p>
          <a:p>
            <a:pPr eaLnBrk="1" hangingPunct="1"/>
            <a:r>
              <a:rPr lang="en-US" sz="2400" dirty="0" smtClean="0"/>
              <a:t>	(ii) cognitive skills </a:t>
            </a:r>
          </a:p>
          <a:p>
            <a:pPr eaLnBrk="1" hangingPunct="1"/>
            <a:r>
              <a:rPr lang="en-US" sz="2400" dirty="0" smtClean="0"/>
              <a:t>over and above technical competence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In surgery, psychomotor competence is the technical skill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How </a:t>
            </a:r>
            <a:r>
              <a:rPr lang="en-US" sz="2400" b="1" u="sng" dirty="0" smtClean="0"/>
              <a:t>to behave</a:t>
            </a:r>
            <a:r>
              <a:rPr lang="en-US" sz="2400" dirty="0" smtClean="0"/>
              <a:t> and how </a:t>
            </a:r>
            <a:r>
              <a:rPr lang="en-US" sz="2400" b="1" u="sng" dirty="0" smtClean="0"/>
              <a:t>to think</a:t>
            </a:r>
            <a:r>
              <a:rPr lang="en-US" sz="2400" dirty="0" smtClean="0"/>
              <a:t> whilst in theatre (in routine as well as in crises)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54075" y="274638"/>
            <a:ext cx="8289925" cy="941387"/>
          </a:xfrm>
        </p:spPr>
        <p:txBody>
          <a:bodyPr/>
          <a:lstStyle/>
          <a:p>
            <a:pPr eaLnBrk="1" hangingPunct="1"/>
            <a:r>
              <a:rPr lang="en-GB" smtClean="0"/>
              <a:t>What are these skills? </a:t>
            </a:r>
            <a:r>
              <a:rPr lang="en-GB" sz="1200" smtClean="0"/>
              <a:t>Yule et al (2006)</a:t>
            </a:r>
            <a:endParaRPr lang="en-US" sz="1200" smtClean="0"/>
          </a:p>
        </p:txBody>
      </p:sp>
      <p:pic>
        <p:nvPicPr>
          <p:cNvPr id="43520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1601" y="1484026"/>
            <a:ext cx="7062969" cy="5138478"/>
          </a:xfrm>
          <a:noFill/>
        </p:spPr>
      </p:pic>
      <p:sp>
        <p:nvSpPr>
          <p:cNvPr id="435205" name="Rectangle 5"/>
          <p:cNvSpPr>
            <a:spLocks noChangeArrowheads="1"/>
          </p:cNvSpPr>
          <p:nvPr/>
        </p:nvSpPr>
        <p:spPr bwMode="auto">
          <a:xfrm>
            <a:off x="1215115" y="2250009"/>
            <a:ext cx="3024187" cy="41767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5206" name="Rectangle 6"/>
          <p:cNvSpPr>
            <a:spLocks noChangeArrowheads="1"/>
          </p:cNvSpPr>
          <p:nvPr/>
        </p:nvSpPr>
        <p:spPr bwMode="auto">
          <a:xfrm>
            <a:off x="4560133" y="2250008"/>
            <a:ext cx="3673475" cy="41767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5" grpId="0" animBg="1"/>
      <p:bldP spid="4352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Systems view of surgical performance </a:t>
            </a:r>
            <a:r>
              <a:rPr lang="en-GB" sz="1200" smtClean="0"/>
              <a:t>Undre, Arora, Sevdalis (2009)</a:t>
            </a:r>
            <a:r>
              <a:rPr lang="en-GB" smtClean="0"/>
              <a:t> </a:t>
            </a:r>
            <a:endParaRPr lang="en-US" smtClean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84313"/>
            <a:ext cx="8424862" cy="4824412"/>
          </a:xfrm>
          <a:noFill/>
        </p:spPr>
      </p:pic>
      <p:sp>
        <p:nvSpPr>
          <p:cNvPr id="437252" name="Oval 4"/>
          <p:cNvSpPr>
            <a:spLocks noChangeArrowheads="1"/>
          </p:cNvSpPr>
          <p:nvPr/>
        </p:nvSpPr>
        <p:spPr bwMode="auto">
          <a:xfrm>
            <a:off x="2268538" y="2636838"/>
            <a:ext cx="4319587" cy="259238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2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6E6E6F"/>
      </a:dk1>
      <a:lt1>
        <a:srgbClr val="E4E7E9"/>
      </a:lt1>
      <a:dk2>
        <a:srgbClr val="933027"/>
      </a:dk2>
      <a:lt2>
        <a:srgbClr val="6E6E6F"/>
      </a:lt2>
      <a:accent1>
        <a:srgbClr val="933027"/>
      </a:accent1>
      <a:accent2>
        <a:srgbClr val="B2523C"/>
      </a:accent2>
      <a:accent3>
        <a:srgbClr val="EFF1F2"/>
      </a:accent3>
      <a:accent4>
        <a:srgbClr val="5D5D5E"/>
      </a:accent4>
      <a:accent5>
        <a:srgbClr val="C8ADAC"/>
      </a:accent5>
      <a:accent6>
        <a:srgbClr val="A14935"/>
      </a:accent6>
      <a:hlink>
        <a:srgbClr val="C98872"/>
      </a:hlink>
      <a:folHlink>
        <a:srgbClr val="E3C3B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Imperial PowerPoint template</Template>
  <TotalTime>1513</TotalTime>
  <Words>884</Words>
  <Application>Microsoft Office PowerPoint</Application>
  <PresentationFormat>On-screen Show (4:3)</PresentationFormat>
  <Paragraphs>194</Paragraphs>
  <Slides>38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Standarddesign</vt:lpstr>
      <vt:lpstr>Acrobat Document</vt:lpstr>
      <vt:lpstr>Microsoft Office Excel 97-2003 Worksheet</vt:lpstr>
      <vt:lpstr>Teamwork and team performance</vt:lpstr>
      <vt:lpstr>Lecture aims</vt:lpstr>
      <vt:lpstr>Lecture outline  </vt:lpstr>
      <vt:lpstr>Team skills and safety of care delivery  </vt:lpstr>
      <vt:lpstr>Slide 5</vt:lpstr>
      <vt:lpstr>In the evidence  base... </vt:lpstr>
      <vt:lpstr>Team or Non-technical skills: definition </vt:lpstr>
      <vt:lpstr>What are these skills? Yule et al (2006)</vt:lpstr>
      <vt:lpstr>Systems view of surgical performance Undre, Arora, Sevdalis (2009) </vt:lpstr>
      <vt:lpstr>How do we improve team performance?</vt:lpstr>
      <vt:lpstr>Checklists and team briefings</vt:lpstr>
      <vt:lpstr>Checklists</vt:lpstr>
      <vt:lpstr>Checklists in aviation</vt:lpstr>
      <vt:lpstr>Slide 14</vt:lpstr>
      <vt:lpstr>Slide 15</vt:lpstr>
      <vt:lpstr>Slide 16</vt:lpstr>
      <vt:lpstr>Slide 17</vt:lpstr>
      <vt:lpstr>Slide 18</vt:lpstr>
      <vt:lpstr>Pilot evaluation: findings  </vt:lpstr>
      <vt:lpstr>Reported evidence from pilot evaluation </vt:lpstr>
      <vt:lpstr>Evidence from St. Mary’s hospital </vt:lpstr>
      <vt:lpstr>Slide 22</vt:lpstr>
      <vt:lpstr>Team/non-technical skills  assessment and training</vt:lpstr>
      <vt:lpstr>Simulators</vt:lpstr>
      <vt:lpstr>Slide 25</vt:lpstr>
      <vt:lpstr>How do we ensure robust, scientific assessment? </vt:lpstr>
      <vt:lpstr>NOTECHS  Non-Technical Skill</vt:lpstr>
      <vt:lpstr>Originally developed for commercial aviation</vt:lpstr>
      <vt:lpstr>Concrete, observable “Behavioural markers”</vt:lpstr>
      <vt:lpstr>Slide 30</vt:lpstr>
      <vt:lpstr>OTAS  Observational Teamwork Assessment for Surgery</vt:lpstr>
      <vt:lpstr>Slide 32</vt:lpstr>
      <vt:lpstr>The 5 OTAS behaviours (see handouts) </vt:lpstr>
      <vt:lpstr>OTAS focus: separate assessments at…</vt:lpstr>
      <vt:lpstr>Exemplar behaviours</vt:lpstr>
      <vt:lpstr>Empirical evidence: does OTAS work?</vt:lpstr>
      <vt:lpstr>Video</vt:lpstr>
      <vt:lpstr>Conclusions </vt:lpstr>
    </vt:vector>
  </TitlesOfParts>
  <Company>Imperial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Nick Sevdalis</dc:creator>
  <cp:lastModifiedBy>nshiel</cp:lastModifiedBy>
  <cp:revision>182</cp:revision>
  <dcterms:created xsi:type="dcterms:W3CDTF">2006-06-19T10:59:42Z</dcterms:created>
  <dcterms:modified xsi:type="dcterms:W3CDTF">2012-01-17T09:59:57Z</dcterms:modified>
</cp:coreProperties>
</file>