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7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8" r:id="rId11"/>
    <p:sldId id="280" r:id="rId12"/>
    <p:sldId id="279" r:id="rId13"/>
    <p:sldId id="277" r:id="rId14"/>
    <p:sldId id="281" r:id="rId15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B0807"/>
    <a:srgbClr val="C2C2C2"/>
    <a:srgbClr val="040404"/>
    <a:srgbClr val="6E6E6F"/>
    <a:srgbClr val="DC0217"/>
    <a:srgbClr val="4B4F55"/>
    <a:srgbClr val="FFFFFF"/>
    <a:srgbClr val="E78E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 autoAdjust="0"/>
    <p:restoredTop sz="90560" autoAdjust="0"/>
  </p:normalViewPr>
  <p:slideViewPr>
    <p:cSldViewPr>
      <p:cViewPr>
        <p:scale>
          <a:sx n="50" d="100"/>
          <a:sy n="50" d="100"/>
        </p:scale>
        <p:origin x="-750" y="-5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5999D-9000-494F-9150-1EDE25481B8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134B619-E475-4EDA-B042-65295E12E827}">
      <dgm:prSet phldrT="[Text]"/>
      <dgm:spPr>
        <a:ln>
          <a:solidFill>
            <a:srgbClr val="1B0807"/>
          </a:solidFill>
        </a:ln>
      </dgm:spPr>
      <dgm:t>
        <a:bodyPr/>
        <a:lstStyle/>
        <a:p>
          <a:pPr algn="ctr"/>
          <a:r>
            <a:rPr lang="en-GB" dirty="0" smtClean="0"/>
            <a:t>Learners</a:t>
          </a:r>
          <a:endParaRPr lang="en-GB" dirty="0"/>
        </a:p>
      </dgm:t>
    </dgm:pt>
    <dgm:pt modelId="{4AEC1A89-962E-4463-B22C-C2253D2FE51F}" type="parTrans" cxnId="{CBC0B792-3313-4768-9D4B-4BBC70674DA8}">
      <dgm:prSet/>
      <dgm:spPr/>
      <dgm:t>
        <a:bodyPr/>
        <a:lstStyle/>
        <a:p>
          <a:pPr algn="ctr"/>
          <a:endParaRPr lang="en-GB"/>
        </a:p>
      </dgm:t>
    </dgm:pt>
    <dgm:pt modelId="{9E9A248E-1A2C-41D9-B000-41F4FD8017BF}" type="sibTrans" cxnId="{CBC0B792-3313-4768-9D4B-4BBC70674DA8}">
      <dgm:prSet/>
      <dgm:spPr/>
      <dgm:t>
        <a:bodyPr/>
        <a:lstStyle/>
        <a:p>
          <a:pPr algn="ctr"/>
          <a:endParaRPr lang="en-GB"/>
        </a:p>
      </dgm:t>
    </dgm:pt>
    <dgm:pt modelId="{F7FBD258-1C4C-4ABB-BE8E-5FD3FF697634}">
      <dgm:prSet phldrT="[Text]"/>
      <dgm:spPr>
        <a:ln>
          <a:solidFill>
            <a:srgbClr val="1B0807"/>
          </a:solidFill>
        </a:ln>
      </dgm:spPr>
      <dgm:t>
        <a:bodyPr/>
        <a:lstStyle/>
        <a:p>
          <a:pPr algn="ctr"/>
          <a:r>
            <a:rPr lang="en-GB" dirty="0" smtClean="0"/>
            <a:t>Tech Support and Resources</a:t>
          </a:r>
          <a:endParaRPr lang="en-GB" dirty="0"/>
        </a:p>
      </dgm:t>
    </dgm:pt>
    <dgm:pt modelId="{2FF5E74C-618E-4F50-92D4-A4FD410EF4ED}" type="parTrans" cxnId="{45DCCEA5-AA81-4249-AF71-B88EF7019887}">
      <dgm:prSet/>
      <dgm:spPr/>
      <dgm:t>
        <a:bodyPr/>
        <a:lstStyle/>
        <a:p>
          <a:pPr algn="ctr"/>
          <a:endParaRPr lang="en-GB"/>
        </a:p>
      </dgm:t>
    </dgm:pt>
    <dgm:pt modelId="{C5614BF0-4E92-4A02-8B34-0882E7B257CF}" type="sibTrans" cxnId="{45DCCEA5-AA81-4249-AF71-B88EF7019887}">
      <dgm:prSet/>
      <dgm:spPr/>
      <dgm:t>
        <a:bodyPr/>
        <a:lstStyle/>
        <a:p>
          <a:pPr algn="ctr"/>
          <a:endParaRPr lang="en-GB"/>
        </a:p>
      </dgm:t>
    </dgm:pt>
    <dgm:pt modelId="{DC804D1E-8E80-4DE8-AA66-749F3D0B08F3}">
      <dgm:prSet phldrT="[Text]"/>
      <dgm:spPr>
        <a:ln>
          <a:solidFill>
            <a:srgbClr val="1B0807"/>
          </a:solidFill>
        </a:ln>
      </dgm:spPr>
      <dgm:t>
        <a:bodyPr/>
        <a:lstStyle/>
        <a:p>
          <a:pPr algn="ctr"/>
          <a:r>
            <a:rPr lang="en-GB" dirty="0" smtClean="0"/>
            <a:t>Curriculum</a:t>
          </a:r>
          <a:endParaRPr lang="en-GB" dirty="0"/>
        </a:p>
      </dgm:t>
    </dgm:pt>
    <dgm:pt modelId="{A909C17C-0C23-44F2-958A-71719871EF47}" type="parTrans" cxnId="{37D49153-AD6D-47A1-A111-75FA3B31E595}">
      <dgm:prSet/>
      <dgm:spPr/>
      <dgm:t>
        <a:bodyPr/>
        <a:lstStyle/>
        <a:p>
          <a:pPr algn="ctr"/>
          <a:endParaRPr lang="en-GB"/>
        </a:p>
      </dgm:t>
    </dgm:pt>
    <dgm:pt modelId="{9EED3C55-F494-456A-9679-7A83D4C1B2E8}" type="sibTrans" cxnId="{37D49153-AD6D-47A1-A111-75FA3B31E595}">
      <dgm:prSet/>
      <dgm:spPr/>
      <dgm:t>
        <a:bodyPr/>
        <a:lstStyle/>
        <a:p>
          <a:pPr algn="ctr"/>
          <a:endParaRPr lang="en-GB"/>
        </a:p>
      </dgm:t>
    </dgm:pt>
    <dgm:pt modelId="{3D843C58-0B20-4A4E-931A-79C2796DE251}" type="pres">
      <dgm:prSet presAssocID="{B1B5999D-9000-494F-9150-1EDE25481B86}" presName="compositeShape" presStyleCnt="0">
        <dgm:presLayoutVars>
          <dgm:dir/>
          <dgm:resizeHandles/>
        </dgm:presLayoutVars>
      </dgm:prSet>
      <dgm:spPr/>
    </dgm:pt>
    <dgm:pt modelId="{D839D7D7-2652-44CC-ACD4-2B21C026BCCE}" type="pres">
      <dgm:prSet presAssocID="{B1B5999D-9000-494F-9150-1EDE25481B86}" presName="pyramid" presStyleLbl="node1" presStyleIdx="0" presStyleCnt="1"/>
      <dgm:spPr>
        <a:solidFill>
          <a:srgbClr val="FFC000"/>
        </a:solidFill>
        <a:ln>
          <a:solidFill>
            <a:srgbClr val="1B0807"/>
          </a:solidFill>
        </a:ln>
      </dgm:spPr>
    </dgm:pt>
    <dgm:pt modelId="{B60AF8C2-388A-4E3E-B65B-A4E56CB80B87}" type="pres">
      <dgm:prSet presAssocID="{B1B5999D-9000-494F-9150-1EDE25481B86}" presName="theList" presStyleCnt="0"/>
      <dgm:spPr/>
    </dgm:pt>
    <dgm:pt modelId="{5EFF37E7-E843-4502-8C47-51100D5DF4FA}" type="pres">
      <dgm:prSet presAssocID="{F134B619-E475-4EDA-B042-65295E12E82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E1D3E-FAAA-43C2-AE0D-A2D50615DAF9}" type="pres">
      <dgm:prSet presAssocID="{F134B619-E475-4EDA-B042-65295E12E827}" presName="aSpace" presStyleCnt="0"/>
      <dgm:spPr/>
    </dgm:pt>
    <dgm:pt modelId="{06BA05C8-0298-462C-9C83-F60223F3EF1E}" type="pres">
      <dgm:prSet presAssocID="{DC804D1E-8E80-4DE8-AA66-749F3D0B08F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33C93-B0CD-4A05-8566-A5EAAB47D8DA}" type="pres">
      <dgm:prSet presAssocID="{DC804D1E-8E80-4DE8-AA66-749F3D0B08F3}" presName="aSpace" presStyleCnt="0"/>
      <dgm:spPr/>
    </dgm:pt>
    <dgm:pt modelId="{1E33B527-9054-4F45-B2B4-872D45F0C896}" type="pres">
      <dgm:prSet presAssocID="{F7FBD258-1C4C-4ABB-BE8E-5FD3FF69763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C6EE1C-2504-4EEC-B540-96E379A6DE66}" type="pres">
      <dgm:prSet presAssocID="{F7FBD258-1C4C-4ABB-BE8E-5FD3FF697634}" presName="aSpace" presStyleCnt="0"/>
      <dgm:spPr/>
    </dgm:pt>
  </dgm:ptLst>
  <dgm:cxnLst>
    <dgm:cxn modelId="{37D49153-AD6D-47A1-A111-75FA3B31E595}" srcId="{B1B5999D-9000-494F-9150-1EDE25481B86}" destId="{DC804D1E-8E80-4DE8-AA66-749F3D0B08F3}" srcOrd="1" destOrd="0" parTransId="{A909C17C-0C23-44F2-958A-71719871EF47}" sibTransId="{9EED3C55-F494-456A-9679-7A83D4C1B2E8}"/>
    <dgm:cxn modelId="{45DCCEA5-AA81-4249-AF71-B88EF7019887}" srcId="{B1B5999D-9000-494F-9150-1EDE25481B86}" destId="{F7FBD258-1C4C-4ABB-BE8E-5FD3FF697634}" srcOrd="2" destOrd="0" parTransId="{2FF5E74C-618E-4F50-92D4-A4FD410EF4ED}" sibTransId="{C5614BF0-4E92-4A02-8B34-0882E7B257CF}"/>
    <dgm:cxn modelId="{D638BE37-BF10-484D-A1B6-E56152D0B281}" type="presOf" srcId="{F7FBD258-1C4C-4ABB-BE8E-5FD3FF697634}" destId="{1E33B527-9054-4F45-B2B4-872D45F0C896}" srcOrd="0" destOrd="0" presId="urn:microsoft.com/office/officeart/2005/8/layout/pyramid2"/>
    <dgm:cxn modelId="{2729DCCB-430B-4885-99C2-2A034B002623}" type="presOf" srcId="{F134B619-E475-4EDA-B042-65295E12E827}" destId="{5EFF37E7-E843-4502-8C47-51100D5DF4FA}" srcOrd="0" destOrd="0" presId="urn:microsoft.com/office/officeart/2005/8/layout/pyramid2"/>
    <dgm:cxn modelId="{804202A4-CB77-4DB1-BC7B-57C771EB968D}" type="presOf" srcId="{DC804D1E-8E80-4DE8-AA66-749F3D0B08F3}" destId="{06BA05C8-0298-462C-9C83-F60223F3EF1E}" srcOrd="0" destOrd="0" presId="urn:microsoft.com/office/officeart/2005/8/layout/pyramid2"/>
    <dgm:cxn modelId="{CBC0B792-3313-4768-9D4B-4BBC70674DA8}" srcId="{B1B5999D-9000-494F-9150-1EDE25481B86}" destId="{F134B619-E475-4EDA-B042-65295E12E827}" srcOrd="0" destOrd="0" parTransId="{4AEC1A89-962E-4463-B22C-C2253D2FE51F}" sibTransId="{9E9A248E-1A2C-41D9-B000-41F4FD8017BF}"/>
    <dgm:cxn modelId="{EEBFE3BC-9951-483B-B7C0-E26F6E2A6E05}" type="presOf" srcId="{B1B5999D-9000-494F-9150-1EDE25481B86}" destId="{3D843C58-0B20-4A4E-931A-79C2796DE251}" srcOrd="0" destOrd="0" presId="urn:microsoft.com/office/officeart/2005/8/layout/pyramid2"/>
    <dgm:cxn modelId="{1008BE42-36FB-48B6-ADE5-5D2A3F60D02F}" type="presParOf" srcId="{3D843C58-0B20-4A4E-931A-79C2796DE251}" destId="{D839D7D7-2652-44CC-ACD4-2B21C026BCCE}" srcOrd="0" destOrd="0" presId="urn:microsoft.com/office/officeart/2005/8/layout/pyramid2"/>
    <dgm:cxn modelId="{5358DDF7-F454-43A2-94F8-9044A938CE2B}" type="presParOf" srcId="{3D843C58-0B20-4A4E-931A-79C2796DE251}" destId="{B60AF8C2-388A-4E3E-B65B-A4E56CB80B87}" srcOrd="1" destOrd="0" presId="urn:microsoft.com/office/officeart/2005/8/layout/pyramid2"/>
    <dgm:cxn modelId="{3C682A66-A296-4A33-B164-530450EADF74}" type="presParOf" srcId="{B60AF8C2-388A-4E3E-B65B-A4E56CB80B87}" destId="{5EFF37E7-E843-4502-8C47-51100D5DF4FA}" srcOrd="0" destOrd="0" presId="urn:microsoft.com/office/officeart/2005/8/layout/pyramid2"/>
    <dgm:cxn modelId="{A7641AD2-8182-4D42-B44D-A67C5624DD07}" type="presParOf" srcId="{B60AF8C2-388A-4E3E-B65B-A4E56CB80B87}" destId="{F61E1D3E-FAAA-43C2-AE0D-A2D50615DAF9}" srcOrd="1" destOrd="0" presId="urn:microsoft.com/office/officeart/2005/8/layout/pyramid2"/>
    <dgm:cxn modelId="{7F675AA0-191D-4244-A08D-83850C4207FB}" type="presParOf" srcId="{B60AF8C2-388A-4E3E-B65B-A4E56CB80B87}" destId="{06BA05C8-0298-462C-9C83-F60223F3EF1E}" srcOrd="2" destOrd="0" presId="urn:microsoft.com/office/officeart/2005/8/layout/pyramid2"/>
    <dgm:cxn modelId="{0EF8D1C4-D9C1-4258-BFA0-ECB9F51FB14D}" type="presParOf" srcId="{B60AF8C2-388A-4E3E-B65B-A4E56CB80B87}" destId="{B4C33C93-B0CD-4A05-8566-A5EAAB47D8DA}" srcOrd="3" destOrd="0" presId="urn:microsoft.com/office/officeart/2005/8/layout/pyramid2"/>
    <dgm:cxn modelId="{CC3B4F79-A154-4D06-8702-75033323684B}" type="presParOf" srcId="{B60AF8C2-388A-4E3E-B65B-A4E56CB80B87}" destId="{1E33B527-9054-4F45-B2B4-872D45F0C896}" srcOrd="4" destOrd="0" presId="urn:microsoft.com/office/officeart/2005/8/layout/pyramid2"/>
    <dgm:cxn modelId="{99725CBD-B7E2-4799-8CC2-F8EE597031BE}" type="presParOf" srcId="{B60AF8C2-388A-4E3E-B65B-A4E56CB80B87}" destId="{AEC6EE1C-2504-4EEC-B540-96E379A6DE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D7D7-2652-44CC-ACD4-2B21C026BCCE}">
      <dsp:nvSpPr>
        <dsp:cNvPr id="0" name=""/>
        <dsp:cNvSpPr/>
      </dsp:nvSpPr>
      <dsp:spPr>
        <a:xfrm>
          <a:off x="687797" y="0"/>
          <a:ext cx="3415928" cy="3415928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rgbClr val="1B08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F37E7-E843-4502-8C47-51100D5DF4FA}">
      <dsp:nvSpPr>
        <dsp:cNvPr id="0" name=""/>
        <dsp:cNvSpPr/>
      </dsp:nvSpPr>
      <dsp:spPr>
        <a:xfrm>
          <a:off x="2395761" y="343427"/>
          <a:ext cx="2220353" cy="808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B08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Learners</a:t>
          </a:r>
          <a:endParaRPr lang="en-GB" sz="2100" kern="1200" dirty="0"/>
        </a:p>
      </dsp:txBody>
      <dsp:txXfrm>
        <a:off x="2395761" y="343427"/>
        <a:ext cx="2220353" cy="808614"/>
      </dsp:txXfrm>
    </dsp:sp>
    <dsp:sp modelId="{06BA05C8-0298-462C-9C83-F60223F3EF1E}">
      <dsp:nvSpPr>
        <dsp:cNvPr id="0" name=""/>
        <dsp:cNvSpPr/>
      </dsp:nvSpPr>
      <dsp:spPr>
        <a:xfrm>
          <a:off x="2395761" y="1253118"/>
          <a:ext cx="2220353" cy="808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B08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Curriculum</a:t>
          </a:r>
          <a:endParaRPr lang="en-GB" sz="2100" kern="1200" dirty="0"/>
        </a:p>
      </dsp:txBody>
      <dsp:txXfrm>
        <a:off x="2395761" y="1253118"/>
        <a:ext cx="2220353" cy="808614"/>
      </dsp:txXfrm>
    </dsp:sp>
    <dsp:sp modelId="{1E33B527-9054-4F45-B2B4-872D45F0C896}">
      <dsp:nvSpPr>
        <dsp:cNvPr id="0" name=""/>
        <dsp:cNvSpPr/>
      </dsp:nvSpPr>
      <dsp:spPr>
        <a:xfrm>
          <a:off x="2395761" y="2162809"/>
          <a:ext cx="2220353" cy="808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B08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Tech Support and Resources</a:t>
          </a:r>
          <a:endParaRPr lang="en-GB" sz="2100" kern="1200" dirty="0"/>
        </a:p>
      </dsp:txBody>
      <dsp:txXfrm>
        <a:off x="2395761" y="2162809"/>
        <a:ext cx="2220353" cy="808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FAEED09-B8F1-471B-A5DF-5B7D91889D8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4123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3EA9FA-559D-453C-AE06-C2FE3BF96B3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27241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7C6D7A8-F06C-4FFC-933F-ED1DF871F161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908E29F-38A5-4080-A361-99E132137D65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587C74-4DA7-4911-AB74-E9B2305DE54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8743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025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099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4260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4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215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34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53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78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23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226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950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>
                <a:latin typeface="+mn-lt"/>
              </a:rPr>
              <a:t>Design of a Surgical Skills Centre</a:t>
            </a:r>
            <a:endParaRPr lang="en-GB" sz="3500" dirty="0" smtClean="0">
              <a:latin typeface="+mn-lt"/>
            </a:endParaRP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445224"/>
            <a:ext cx="7543800" cy="345976"/>
          </a:xfrm>
        </p:spPr>
        <p:txBody>
          <a:bodyPr/>
          <a:lstStyle/>
          <a:p>
            <a:pPr marL="0" indent="0" eaLnBrk="1" hangingPunct="1"/>
            <a:r>
              <a:rPr lang="en-US" sz="2000" dirty="0" smtClean="0"/>
              <a:t>Philip Pucher BSc MRCS</a:t>
            </a:r>
          </a:p>
          <a:p>
            <a:pPr marL="0" indent="0" eaLnBrk="1" hangingPunct="1"/>
            <a:r>
              <a:rPr lang="en-US" dirty="0" smtClean="0"/>
              <a:t>Clinical Research Fellow</a:t>
            </a:r>
          </a:p>
          <a:p>
            <a:pPr marL="0" indent="0" eaLnBrk="1" hangingPunct="1"/>
            <a:r>
              <a:rPr lang="en-US" dirty="0" smtClean="0"/>
              <a:t>Department of Surgery and Cancer</a:t>
            </a:r>
          </a:p>
          <a:p>
            <a:pPr marL="0" indent="0" eaLnBrk="1" hangingPunct="1"/>
            <a:r>
              <a:rPr lang="en-US" dirty="0" smtClean="0"/>
              <a:t>Imperial College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(3)</a:t>
            </a:r>
            <a:endParaRPr lang="en-GB" dirty="0"/>
          </a:p>
        </p:txBody>
      </p:sp>
      <p:pic>
        <p:nvPicPr>
          <p:cNvPr id="26626" name="Picture 2" descr="http://assets.limbsandthings.com/resized/b38f219eb8cf66864fdf805e5d3cc47a92106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44306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2.imperial.ac.uk/blog/studentblogs/christopher/files/2011/03/lectureBIG_20667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1467894"/>
            <a:ext cx="2800350" cy="355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www.executivehm.com/media/media-news/news-thumb/100609/hospital-c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186070" cy="2779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medicine.virginia.edu/education/more/simulation/equipment/images/webECS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3"/>
          <a:stretch/>
        </p:blipFill>
        <p:spPr bwMode="auto">
          <a:xfrm>
            <a:off x="323528" y="3832548"/>
            <a:ext cx="4020195" cy="2919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(4)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6254080" cy="1989956"/>
          </a:xfrm>
        </p:spPr>
        <p:txBody>
          <a:bodyPr/>
          <a:lstStyle/>
          <a:p>
            <a:r>
              <a:rPr lang="en-GB" dirty="0" smtClean="0"/>
              <a:t>How do you choose a simulator?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Educational goals and needs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Validity and evidence base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Fidelity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Cost</a:t>
            </a:r>
            <a:endParaRPr lang="en-GB" dirty="0"/>
          </a:p>
        </p:txBody>
      </p:sp>
      <p:pic>
        <p:nvPicPr>
          <p:cNvPr id="27650" name="Picture 2" descr="http://www.cae.com/_img/en/healthcare/CLVR-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1354"/>
            <a:ext cx="1914571" cy="22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aparoscopy.blogs.com/laparoscopy_today/images/3-1/LAPMen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2322"/>
            <a:ext cx="1981883" cy="25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assets.limbsandthings.com/resized/60116035d68f7c948de12df50766b6a71551bd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9135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laparoscopy.blogs.com/laparoscopy_today/images/7-2/KanumuriFigure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82"/>
          <a:stretch/>
        </p:blipFill>
        <p:spPr bwMode="auto">
          <a:xfrm>
            <a:off x="6732240" y="4279489"/>
            <a:ext cx="2037634" cy="2167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2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Technological Support &amp; Resources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6758136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Facilities and floor space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Accreditation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Partnerships to other facilities and institutions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Financial arrangements including budget, grants, sponsorships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Teaching resources including simulators and devices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Audiovisual</a:t>
            </a:r>
            <a:r>
              <a:rPr lang="en-GB" dirty="0" smtClean="0"/>
              <a:t> equipment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Faculty and remuneration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Administrative 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63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b="1" kern="1200" dirty="0" smtClean="0"/>
              <a:t>Advantages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Centralised teaching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New training opportunities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Patient safety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Simulators and new training technologies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Simulators provide objective assessment and feedback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Cost effective training 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Research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Advances further development of facilities and curriculum</a:t>
            </a:r>
            <a:endParaRPr lang="en-GB" sz="18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b="1" kern="1200" dirty="0" smtClean="0"/>
              <a:t>Disadvantages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Initial cost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Location and space requirements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kern="1200" dirty="0" smtClean="0"/>
              <a:t>Resource intensive</a:t>
            </a:r>
          </a:p>
          <a:p>
            <a:pPr>
              <a:buFont typeface="Arial" pitchFamily="34" charset="0"/>
              <a:buChar char="•"/>
            </a:pPr>
            <a:endParaRPr lang="en-GB" sz="1600" kern="1200" dirty="0"/>
          </a:p>
        </p:txBody>
      </p:sp>
    </p:spTree>
    <p:extLst>
      <p:ext uri="{BB962C8B-B14F-4D97-AF65-F5344CB8AC3E}">
        <p14:creationId xmlns:p14="http://schemas.microsoft.com/office/powerpoint/2010/main" xmlns="" val="84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89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Understand the need for surgical skills centres (SSC)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Understand what “target audience” might be trained in a SSC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Understand the scope of the SSC curriculum 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Name several methods of teaching that might be employed in a SSC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Identify advantages and disadvantages</a:t>
            </a:r>
          </a:p>
          <a:p>
            <a:pPr marL="3810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7587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3.amazonaws.com/photos.prod.jewishboston.com/photos/23924/cello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0599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Need for Surgical Skills Centres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43100"/>
            <a:ext cx="6974160" cy="1485900"/>
          </a:xfr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The tradition of “see one, do one, teach one” is no longer an acceptable form of learning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Changes to modern practice mean less time spent training</a:t>
            </a:r>
          </a:p>
          <a:p>
            <a:pPr marL="514350" lvl="1" indent="-285750" eaLnBrk="1" hangingPunct="1">
              <a:buFont typeface="Arial" pitchFamily="34" charset="0"/>
              <a:buChar char="•"/>
            </a:pPr>
            <a:r>
              <a:rPr lang="en-US" dirty="0" smtClean="0"/>
              <a:t>ETWD</a:t>
            </a:r>
          </a:p>
          <a:p>
            <a:pPr marL="514350" lvl="1" indent="-285750" eaLnBrk="1" hangingPunct="1">
              <a:buFont typeface="Arial" pitchFamily="34" charset="0"/>
              <a:buChar char="•"/>
            </a:pPr>
            <a:r>
              <a:rPr lang="en-US" dirty="0" smtClean="0"/>
              <a:t>Work / life balance</a:t>
            </a:r>
          </a:p>
          <a:p>
            <a:pPr marL="514350" lvl="1" indent="-285750" eaLnBrk="1" hangingPunct="1">
              <a:buFont typeface="Arial" pitchFamily="34" charset="0"/>
              <a:buChar char="•"/>
            </a:pPr>
            <a:r>
              <a:rPr lang="en-US" dirty="0" smtClean="0"/>
              <a:t>Non-clinical commitments</a:t>
            </a:r>
          </a:p>
          <a:p>
            <a:pPr marL="514350" lvl="1" indent="-285750" eaLnBrk="1" hangingPunct="1">
              <a:buFont typeface="Arial" pitchFamily="34" charset="0"/>
              <a:buChar char="•"/>
            </a:pPr>
            <a:endParaRPr lang="en-US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Revalidation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xmlns="" val="3015144587"/>
              </p:ext>
            </p:extLst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p:oleObj spid="_x0000_s1041" name="Chart" r:id="rId5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Surgical Skills Centres (2)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916832"/>
            <a:ext cx="3695700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Increased public and political awareness of medical error and adverse events</a:t>
            </a:r>
          </a:p>
          <a:p>
            <a:pPr>
              <a:buFont typeface="Arial" pitchFamily="34" charset="0"/>
              <a:buChar char="•"/>
            </a:pPr>
            <a:endParaRPr lang="en-GB" i="1" dirty="0" smtClean="0"/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To Err is Human </a:t>
            </a:r>
            <a:r>
              <a:rPr lang="en-GB" dirty="0" smtClean="0"/>
              <a:t>(Institute of Medicine, 2000)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98,000 annual deaths in USA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Cost of training and the expense of errors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Simulation and training is believed to be cost effective vs. in situ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&gt; £1 billion annually in UK due to errors</a:t>
            </a:r>
            <a:endParaRPr lang="en-GB" dirty="0"/>
          </a:p>
        </p:txBody>
      </p:sp>
      <p:pic>
        <p:nvPicPr>
          <p:cNvPr id="22530" name="Picture 2" descr="C:\Users\Phil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761173" cy="36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in designing a SSC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7406208" cy="13418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American College of Surgeons Program for Accreditation of Education Institutes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Established 2006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Now over 60 international Level I (including SMH) and Level II </a:t>
            </a:r>
            <a:r>
              <a:rPr lang="en-GB" dirty="0"/>
              <a:t>c</a:t>
            </a:r>
            <a:r>
              <a:rPr lang="en-GB" dirty="0" smtClean="0"/>
              <a:t>entres 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56874790"/>
              </p:ext>
            </p:extLst>
          </p:nvPr>
        </p:nvGraphicFramePr>
        <p:xfrm>
          <a:off x="1835696" y="3284984"/>
          <a:ext cx="530391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34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Who “needs” to be taught?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Trainees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Medical students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Who “can” be taught?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AHPs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Nurses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Senior trainees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Consultants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Other</a:t>
            </a:r>
            <a:endParaRPr lang="en-GB" dirty="0"/>
          </a:p>
        </p:txBody>
      </p:sp>
      <p:pic>
        <p:nvPicPr>
          <p:cNvPr id="23554" name="Picture 2" descr="Nurses and Docto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" b="4496"/>
          <a:stretch/>
        </p:blipFill>
        <p:spPr bwMode="auto">
          <a:xfrm>
            <a:off x="4211960" y="1916832"/>
            <a:ext cx="4575381" cy="33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9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Learners (2)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Why are they being taught?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Training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Revalidation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Return to practice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Retraining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Acquiring new skills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Learning new techniques / technologies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Research</a:t>
            </a:r>
          </a:p>
        </p:txBody>
      </p:sp>
      <p:pic>
        <p:nvPicPr>
          <p:cNvPr id="23554" name="Picture 2" descr="Nurses and Docto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64" b="4496"/>
          <a:stretch/>
        </p:blipFill>
        <p:spPr bwMode="auto">
          <a:xfrm>
            <a:off x="4211960" y="1916832"/>
            <a:ext cx="4575381" cy="33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05780"/>
          </a:xfrm>
        </p:spPr>
        <p:txBody>
          <a:bodyPr/>
          <a:lstStyle/>
          <a:p>
            <a:pPr marL="0" indent="0"/>
            <a:r>
              <a:rPr lang="en-GB" dirty="0" smtClean="0"/>
              <a:t>What</a:t>
            </a:r>
            <a:r>
              <a:rPr lang="en-GB" b="1" dirty="0" smtClean="0"/>
              <a:t> </a:t>
            </a:r>
            <a:r>
              <a:rPr lang="en-GB" dirty="0" smtClean="0"/>
              <a:t>skills are to be taught?</a:t>
            </a:r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3672408" cy="16004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i="0" dirty="0" smtClean="0">
              <a:solidFill>
                <a:srgbClr val="4B4F55"/>
              </a:solidFill>
              <a:latin typeface="+mn-lt"/>
              <a:cs typeface="+mn-cs"/>
            </a:endParaRP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4B4F55"/>
                </a:solidFill>
                <a:latin typeface="+mn-lt"/>
                <a:cs typeface="+mn-cs"/>
              </a:rPr>
              <a:t>Technical or procedural skills 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i="0" dirty="0" smtClean="0">
              <a:solidFill>
                <a:srgbClr val="4B4F55"/>
              </a:solidFill>
              <a:latin typeface="+mn-lt"/>
              <a:cs typeface="+mn-cs"/>
            </a:endParaRP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Surgical techniques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Patient assessment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Basic interventions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332003"/>
            <a:ext cx="3765557" cy="20928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i="0" dirty="0" smtClean="0">
              <a:solidFill>
                <a:srgbClr val="4B4F55"/>
              </a:solidFill>
              <a:latin typeface="+mn-lt"/>
              <a:cs typeface="+mn-cs"/>
            </a:endParaRP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4B4F55"/>
                </a:solidFill>
                <a:latin typeface="+mn-lt"/>
                <a:cs typeface="+mn-cs"/>
              </a:rPr>
              <a:t>Non-technical or cognitive skills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i="0" dirty="0" smtClean="0">
              <a:solidFill>
                <a:srgbClr val="4B4F55"/>
              </a:solidFill>
              <a:latin typeface="+mn-lt"/>
              <a:cs typeface="+mn-cs"/>
            </a:endParaRP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Teamwork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Communication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Critical thinking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Decision making</a:t>
            </a:r>
          </a:p>
          <a:p>
            <a:pPr marL="820738" lvl="1" indent="-3635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4B4F55"/>
                </a:solidFill>
                <a:latin typeface="+mn-lt"/>
                <a:cs typeface="+mn-cs"/>
              </a:rPr>
              <a:t>Crisis management	</a:t>
            </a:r>
            <a:endParaRPr lang="en-GB" i="0" dirty="0">
              <a:solidFill>
                <a:srgbClr val="4B4F55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2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(2)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="1" dirty="0" smtClean="0"/>
              <a:t> </a:t>
            </a:r>
            <a:r>
              <a:rPr lang="en-GB" dirty="0" smtClean="0"/>
              <a:t>will teaching be delivered?</a:t>
            </a:r>
          </a:p>
          <a:p>
            <a:endParaRPr lang="en-GB" b="1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Surgical simulators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Simulated limbs or body parts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Simulated patients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Operating suite simulators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Lectures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Presentations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Wet labs</a:t>
            </a:r>
          </a:p>
          <a:p>
            <a:endParaRPr lang="en-GB" dirty="0"/>
          </a:p>
        </p:txBody>
      </p:sp>
      <p:pic>
        <p:nvPicPr>
          <p:cNvPr id="24578" name="Picture 2" descr="http://laparoscopy.blogs.com/laparoscopy_today/images/3-1/LAPMen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5814"/>
            <a:ext cx="3960440" cy="50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0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427</Words>
  <Application>Microsoft Office PowerPoint</Application>
  <PresentationFormat>On-screen Show (4:3)</PresentationFormat>
  <Paragraphs>117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Standarddesign</vt:lpstr>
      <vt:lpstr>Chart</vt:lpstr>
      <vt:lpstr>Design of a Surgical Skills Centre</vt:lpstr>
      <vt:lpstr>Learning Objectives</vt:lpstr>
      <vt:lpstr>The Need for Surgical Skills Centres</vt:lpstr>
      <vt:lpstr>The Need for Surgical Skills Centres (2)</vt:lpstr>
      <vt:lpstr>Considerations in designing a SSC</vt:lpstr>
      <vt:lpstr>Learners</vt:lpstr>
      <vt:lpstr>Learners (2)</vt:lpstr>
      <vt:lpstr>Curriculum</vt:lpstr>
      <vt:lpstr>Curriculum (2)</vt:lpstr>
      <vt:lpstr>Curriculum (3)</vt:lpstr>
      <vt:lpstr>Curriculum (4)</vt:lpstr>
      <vt:lpstr>Technological Support &amp; Resources</vt:lpstr>
      <vt:lpstr>Advantages and Disadvantages</vt:lpstr>
      <vt:lpstr>Slide 14</vt:lpstr>
    </vt:vector>
  </TitlesOfParts>
  <Company>Publications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/>
  <cp:lastModifiedBy>nshiel</cp:lastModifiedBy>
  <cp:revision>168</cp:revision>
  <dcterms:modified xsi:type="dcterms:W3CDTF">2012-01-12T16:45:24Z</dcterms:modified>
</cp:coreProperties>
</file>