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2" r:id="rId3"/>
    <p:sldId id="272" r:id="rId4"/>
    <p:sldId id="270" r:id="rId5"/>
    <p:sldId id="271" r:id="rId6"/>
    <p:sldId id="273" r:id="rId7"/>
    <p:sldId id="274" r:id="rId8"/>
    <p:sldId id="276" r:id="rId9"/>
    <p:sldId id="263" r:id="rId10"/>
    <p:sldId id="275" r:id="rId11"/>
    <p:sldId id="277" r:id="rId12"/>
    <p:sldId id="269" r:id="rId13"/>
    <p:sldId id="278" r:id="rId14"/>
    <p:sldId id="279" r:id="rId15"/>
    <p:sldId id="280" r:id="rId16"/>
    <p:sldId id="283" r:id="rId17"/>
    <p:sldId id="286" r:id="rId18"/>
    <p:sldId id="281" r:id="rId19"/>
    <p:sldId id="287" r:id="rId20"/>
    <p:sldId id="282" r:id="rId21"/>
    <p:sldId id="284" r:id="rId22"/>
    <p:sldId id="285" r:id="rId23"/>
    <p:sldId id="288" r:id="rId24"/>
    <p:sldId id="266" r:id="rId2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1" autoAdjust="0"/>
    <p:restoredTop sz="66590" autoAdjust="0"/>
  </p:normalViewPr>
  <p:slideViewPr>
    <p:cSldViewPr>
      <p:cViewPr varScale="1">
        <p:scale>
          <a:sx n="34" d="100"/>
          <a:sy n="34" d="100"/>
        </p:scale>
        <p:origin x="-12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A20D28-2039-4B58-AEFF-4D35FFB61425}" type="datetimeFigureOut">
              <a:rPr lang="en-GB"/>
              <a:pPr>
                <a:defRPr/>
              </a:pPr>
              <a:t>10/01/2012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FD0BA49-E6A8-48DB-AA16-4BC29FFAE2F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Introduction</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462E11-4647-4F97-8B9A-725F2B394E76}"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GB" dirty="0" smtClean="0"/>
          </a:p>
          <a:p>
            <a:pPr eaLnBrk="1" hangingPunct="1">
              <a:spcBef>
                <a:spcPct val="0"/>
              </a:spcBef>
              <a:buFontTx/>
              <a:buChar char="•"/>
            </a:pPr>
            <a:r>
              <a:rPr lang="en-GB" dirty="0" smtClean="0"/>
              <a:t>The Royal Air Force is more analogous to the surgery specialty, also being a High Risk Organisation.</a:t>
            </a:r>
          </a:p>
          <a:p>
            <a:pPr eaLnBrk="1" hangingPunct="1">
              <a:spcBef>
                <a:spcPct val="0"/>
              </a:spcBef>
              <a:buFontTx/>
              <a:buChar char="•"/>
            </a:pPr>
            <a:endParaRPr lang="en-GB" dirty="0" smtClean="0"/>
          </a:p>
          <a:p>
            <a:pPr eaLnBrk="1" hangingPunct="1">
              <a:spcBef>
                <a:spcPct val="0"/>
              </a:spcBef>
              <a:buFontTx/>
              <a:buChar char="•"/>
            </a:pPr>
            <a:r>
              <a:rPr lang="en-GB" dirty="0" smtClean="0"/>
              <a:t>The RAF used to have a fairly poor safety record. In light of the cost of training a pilot and an excessively high attrition rate they made an effort to improve their selection methodology. They started selecting and training individuals with attributes shown, by their research, to predict future performance</a:t>
            </a:r>
            <a:r>
              <a:rPr lang="en-GB" baseline="30000" dirty="0" smtClean="0"/>
              <a:t>8</a:t>
            </a:r>
            <a:r>
              <a:rPr lang="en-GB" dirty="0" smtClean="0"/>
              <a:t>.</a:t>
            </a:r>
          </a:p>
          <a:p>
            <a:pPr eaLnBrk="1" hangingPunct="1">
              <a:spcBef>
                <a:spcPct val="0"/>
              </a:spcBef>
              <a:buFontTx/>
              <a:buChar char="•"/>
            </a:pPr>
            <a:endParaRPr lang="en-GB" dirty="0" smtClean="0"/>
          </a:p>
          <a:p>
            <a:pPr eaLnBrk="1" hangingPunct="1">
              <a:spcBef>
                <a:spcPct val="0"/>
              </a:spcBef>
              <a:buFontTx/>
              <a:buChar char="•"/>
            </a:pPr>
            <a:r>
              <a:rPr lang="en-GB" dirty="0" smtClean="0"/>
              <a:t>Since these changes were introduced, they have drastically improved their attrition rate and safety record.</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EFC453-680C-47FE-BE27-8A9641197D93}"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The surgical specialty should be selecting trainees with attributes which predict rapid acquisition of skills and eventual superior performance as a surgeon.</a:t>
            </a:r>
          </a:p>
          <a:p>
            <a:pPr eaLnBrk="1" hangingPunct="1">
              <a:spcBef>
                <a:spcPct val="0"/>
              </a:spcBef>
              <a:buFontTx/>
              <a:buChar char="•"/>
            </a:pPr>
            <a:endParaRPr lang="en-GB" dirty="0" smtClean="0"/>
          </a:p>
          <a:p>
            <a:pPr eaLnBrk="1" hangingPunct="1">
              <a:spcBef>
                <a:spcPct val="0"/>
              </a:spcBef>
              <a:buFontTx/>
              <a:buChar char="•"/>
            </a:pPr>
            <a:r>
              <a:rPr lang="en-GB" dirty="0" smtClean="0"/>
              <a:t>A number of studies have sought to compare attributes in medical students and trainees to markers of surgical performance, including progression through a surgical training program. In addition to more traditional measures, such as performance in medical school, prizes and publications, these studies have evaluated the predictive power of attributes such as visual-spatial perception and psychomotor aptitude. The impact of these individual studies has been difficult to assess. </a:t>
            </a:r>
          </a:p>
          <a:p>
            <a:pPr eaLnBrk="1" hangingPunct="1">
              <a:spcBef>
                <a:spcPct val="0"/>
              </a:spcBef>
              <a:buFontTx/>
              <a:buChar char="•"/>
            </a:pPr>
            <a:endParaRPr lang="en-GB" dirty="0" smtClean="0"/>
          </a:p>
          <a:p>
            <a:pPr eaLnBrk="1" hangingPunct="1">
              <a:spcBef>
                <a:spcPct val="0"/>
              </a:spcBef>
              <a:buFontTx/>
              <a:buChar char="•"/>
            </a:pPr>
            <a:r>
              <a:rPr lang="en-GB" dirty="0" smtClean="0"/>
              <a:t>A systematic review, with well-defined inclusion and exclusion criteria, provides an unbiased summation of current evidence. </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8C3994-A34B-4FF2-A588-A8166C7BB175}"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sz="1000" dirty="0" smtClean="0"/>
              <a:t>I hoped to address the conflicts in the literature by performing a methodological search of all relevant medical and educational databases for studies assessing the predictive power of measurable attributes with regards to surgical performance.</a:t>
            </a:r>
          </a:p>
          <a:p>
            <a:pPr eaLnBrk="1" hangingPunct="1">
              <a:spcBef>
                <a:spcPct val="0"/>
              </a:spcBef>
              <a:buFontTx/>
              <a:buChar char="•"/>
            </a:pPr>
            <a:endParaRPr lang="en-GB" sz="1000" dirty="0" smtClean="0"/>
          </a:p>
          <a:p>
            <a:pPr eaLnBrk="1" hangingPunct="1">
              <a:spcBef>
                <a:spcPct val="0"/>
              </a:spcBef>
              <a:buFontTx/>
              <a:buChar char="•"/>
            </a:pPr>
            <a:r>
              <a:rPr lang="en-GB" sz="1000" dirty="0" smtClean="0"/>
              <a:t>I carried out this systematic review under the supervision of Mr Rajesh </a:t>
            </a:r>
            <a:r>
              <a:rPr lang="en-GB" sz="1000" dirty="0" err="1" smtClean="0"/>
              <a:t>Aggarwal</a:t>
            </a:r>
            <a:r>
              <a:rPr lang="en-GB" sz="1000" dirty="0" smtClean="0"/>
              <a:t>. </a:t>
            </a:r>
          </a:p>
          <a:p>
            <a:pPr eaLnBrk="1" hangingPunct="1">
              <a:spcBef>
                <a:spcPct val="0"/>
              </a:spcBef>
              <a:buFontTx/>
              <a:buChar char="•"/>
            </a:pPr>
            <a:endParaRPr lang="en-GB" sz="1000" dirty="0" smtClean="0"/>
          </a:p>
          <a:p>
            <a:pPr eaLnBrk="1" hangingPunct="1">
              <a:spcBef>
                <a:spcPct val="0"/>
              </a:spcBef>
              <a:buFontTx/>
              <a:buChar char="•"/>
            </a:pPr>
            <a:r>
              <a:rPr lang="en-GB" dirty="0" smtClean="0"/>
              <a:t>The aim of my study was to examine the predictive value of current selection criteria as well as other criteria, including psychomotor aptitude and visual-spatial perception, for impact on surgical performance.</a:t>
            </a:r>
          </a:p>
          <a:p>
            <a:pPr eaLnBrk="1" hangingPunct="1">
              <a:spcBef>
                <a:spcPct val="0"/>
              </a:spcBef>
              <a:buFontTx/>
              <a:buChar char="•"/>
            </a:pPr>
            <a:endParaRPr lang="en-GB" sz="1000" dirty="0" smtClean="0"/>
          </a:p>
          <a:p>
            <a:pPr>
              <a:lnSpc>
                <a:spcPct val="80000"/>
              </a:lnSpc>
            </a:pPr>
            <a:endParaRPr lang="en-GB"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sz="1000" dirty="0" smtClean="0"/>
              <a:t> </a:t>
            </a:r>
            <a:r>
              <a:rPr lang="en-GB" dirty="0" smtClean="0"/>
              <a:t>I looked at</a:t>
            </a:r>
            <a:r>
              <a:rPr lang="en-GB" sz="1100" dirty="0" smtClean="0"/>
              <a:t> </a:t>
            </a:r>
            <a:r>
              <a:rPr lang="en-GB" dirty="0" smtClean="0"/>
              <a:t>prospective and retrospective correlation studies and</a:t>
            </a:r>
            <a:r>
              <a:rPr lang="en-GB" sz="1100" dirty="0" smtClean="0"/>
              <a:t> </a:t>
            </a:r>
            <a:r>
              <a:rPr lang="en-GB" dirty="0" smtClean="0"/>
              <a:t>comparative studies</a:t>
            </a:r>
            <a:r>
              <a:rPr lang="en-GB" sz="1100" dirty="0" smtClean="0"/>
              <a:t> with </a:t>
            </a:r>
            <a:r>
              <a:rPr lang="en-GB" dirty="0" smtClean="0"/>
              <a:t>medical students or trainee doctors as participants. The studies had to assess the relationship between predictors</a:t>
            </a:r>
            <a:r>
              <a:rPr lang="en-GB" sz="1100" dirty="0" smtClean="0"/>
              <a:t> such as </a:t>
            </a:r>
            <a:r>
              <a:rPr lang="en-GB" dirty="0" smtClean="0"/>
              <a:t>skills, attributes, characteristics and knowledge and outcomes of surgical performance.</a:t>
            </a:r>
          </a:p>
          <a:p>
            <a:pPr eaLnBrk="1" hangingPunct="1">
              <a:spcBef>
                <a:spcPct val="0"/>
              </a:spcBef>
              <a:buFontTx/>
              <a:buChar char="•"/>
            </a:pPr>
            <a:endParaRPr lang="en-GB" sz="1100" dirty="0" smtClean="0"/>
          </a:p>
          <a:p>
            <a:r>
              <a:rPr lang="en-GB" u="sng" dirty="0" smtClean="0"/>
              <a:t>Primary Outcomes</a:t>
            </a:r>
            <a:endParaRPr lang="en-GB" sz="1100" dirty="0" smtClean="0"/>
          </a:p>
          <a:p>
            <a:r>
              <a:rPr lang="en-GB" dirty="0" smtClean="0"/>
              <a:t>Evaluation of surgical technical ability</a:t>
            </a:r>
          </a:p>
          <a:p>
            <a:pPr lvl="1"/>
            <a:r>
              <a:rPr lang="en-GB" dirty="0" smtClean="0"/>
              <a:t>Time taken to carry out procedures</a:t>
            </a:r>
          </a:p>
          <a:p>
            <a:pPr lvl="1"/>
            <a:r>
              <a:rPr lang="en-GB" dirty="0" smtClean="0"/>
              <a:t>Error score (as defined by authors)</a:t>
            </a:r>
          </a:p>
          <a:p>
            <a:pPr lvl="1"/>
            <a:r>
              <a:rPr lang="en-GB" dirty="0" smtClean="0"/>
              <a:t>Efficiency (path length, number of movements)</a:t>
            </a:r>
          </a:p>
          <a:p>
            <a:r>
              <a:rPr lang="en-GB" dirty="0" smtClean="0"/>
              <a:t>Evaluation of progression through a training curriculum (objective or subjective) (as defined by authors)</a:t>
            </a:r>
          </a:p>
          <a:p>
            <a:endParaRPr lang="en-GB" u="sng" dirty="0" smtClean="0"/>
          </a:p>
          <a:p>
            <a:r>
              <a:rPr lang="en-GB" u="sng" dirty="0" smtClean="0"/>
              <a:t>Secondary Outcomes</a:t>
            </a:r>
            <a:endParaRPr lang="en-GB" sz="1100" dirty="0" smtClean="0"/>
          </a:p>
          <a:p>
            <a:r>
              <a:rPr lang="en-GB" dirty="0" smtClean="0"/>
              <a:t>Other outcomes reported by individual authors</a:t>
            </a:r>
            <a:endParaRPr lang="en-GB" sz="1100" dirty="0" smtClean="0"/>
          </a:p>
          <a:p>
            <a:pPr eaLnBrk="1" hangingPunct="1">
              <a:spcBef>
                <a:spcPct val="0"/>
              </a:spcBef>
              <a:buFontTx/>
              <a:buChar char="•"/>
            </a:pPr>
            <a:endParaRPr lang="en-GB" sz="1000" dirty="0" smtClean="0"/>
          </a:p>
          <a:p>
            <a:pPr eaLnBrk="1" hangingPunct="1">
              <a:spcBef>
                <a:spcPct val="0"/>
              </a:spcBef>
              <a:buFontTx/>
              <a:buChar char="•"/>
            </a:pPr>
            <a:r>
              <a:rPr lang="en-GB" sz="1000" dirty="0" smtClean="0"/>
              <a:t>I searched </a:t>
            </a:r>
            <a:r>
              <a:rPr lang="en-GB" dirty="0" smtClean="0"/>
              <a:t>Medline, </a:t>
            </a:r>
            <a:r>
              <a:rPr lang="en-GB" dirty="0" err="1" smtClean="0"/>
              <a:t>Embase</a:t>
            </a:r>
            <a:r>
              <a:rPr lang="en-GB" dirty="0" smtClean="0"/>
              <a:t>, CENTRAL (The Cochrane Central Register of Controlled Trials in the Cochrane Library) and ERIC (Educational Resources Information Centre). I also looked through the references of included studies.</a:t>
            </a:r>
          </a:p>
          <a:p>
            <a:pPr eaLnBrk="1" hangingPunct="1">
              <a:spcBef>
                <a:spcPct val="0"/>
              </a:spcBef>
              <a:buFontTx/>
              <a:buChar char="•"/>
            </a:pPr>
            <a:endParaRPr lang="en-GB" dirty="0" smtClean="0"/>
          </a:p>
          <a:p>
            <a:pPr eaLnBrk="1" hangingPunct="1">
              <a:spcBef>
                <a:spcPct val="0"/>
              </a:spcBef>
              <a:buFontTx/>
              <a:buChar char="•"/>
            </a:pPr>
            <a:r>
              <a:rPr lang="en-GB" dirty="0" smtClean="0"/>
              <a:t>Assessment of study quality is a key element of any systematic review. In 2006, Hayden et al</a:t>
            </a:r>
            <a:r>
              <a:rPr lang="en-GB" baseline="30000" dirty="0" smtClean="0"/>
              <a:t>9</a:t>
            </a:r>
            <a:r>
              <a:rPr lang="en-GB" dirty="0" smtClean="0"/>
              <a:t> identified six domains of potential study bias that should be assessed in a review of prognostic studies. </a:t>
            </a:r>
          </a:p>
          <a:p>
            <a:r>
              <a:rPr lang="en-GB" dirty="0" smtClean="0"/>
              <a:t>Study participation</a:t>
            </a:r>
          </a:p>
          <a:p>
            <a:r>
              <a:rPr lang="en-GB" dirty="0" smtClean="0"/>
              <a:t>Study attrition</a:t>
            </a:r>
          </a:p>
          <a:p>
            <a:r>
              <a:rPr lang="en-GB" dirty="0" smtClean="0"/>
              <a:t>Prognostic factor measurement</a:t>
            </a:r>
          </a:p>
          <a:p>
            <a:r>
              <a:rPr lang="en-GB" dirty="0" smtClean="0"/>
              <a:t>Outcome measurement</a:t>
            </a:r>
          </a:p>
          <a:p>
            <a:r>
              <a:rPr lang="en-GB" dirty="0" smtClean="0"/>
              <a:t>Confounding measurement and account</a:t>
            </a:r>
          </a:p>
          <a:p>
            <a:r>
              <a:rPr lang="en-GB" dirty="0" smtClean="0"/>
              <a:t>Analysis </a:t>
            </a:r>
          </a:p>
          <a:p>
            <a:endParaRPr lang="en-GB" dirty="0" smtClean="0"/>
          </a:p>
          <a:p>
            <a:r>
              <a:rPr lang="en-GB" dirty="0" smtClean="0"/>
              <a:t>The maximum score for each of the criteria is 2. Studies scoring 10 or more were classified as high quality. </a:t>
            </a:r>
          </a:p>
          <a:p>
            <a:pPr eaLnBrk="1" hangingPunct="1">
              <a:spcBef>
                <a:spcPct val="0"/>
              </a:spcBef>
              <a:buFontTx/>
              <a:buChar char="•"/>
            </a:pPr>
            <a:endParaRPr lang="en-GB"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sz="1000" smtClean="0"/>
              <a:t>This is a table detailing my search strategy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smtClean="0"/>
          </a:p>
          <a:p>
            <a:pPr eaLnBrk="1" hangingPunct="1">
              <a:spcBef>
                <a:spcPct val="0"/>
              </a:spcBef>
              <a:buFontTx/>
              <a:buChar char="•"/>
            </a:pPr>
            <a:r>
              <a:rPr lang="en-GB" smtClean="0"/>
              <a:t>A total of 4899 references were identified from the different databases. After manually excluding duplicates and going through the titles and abstracts, full text was sought for 48 references and a total of 27 references involving 4629 participants met the eligibility criteria and were included for this review.</a:t>
            </a:r>
            <a:endParaRPr lang="en-GB"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Let’s start with more traditional methods of predicting eventual performance</a:t>
            </a:r>
          </a:p>
          <a:p>
            <a:pPr eaLnBrk="1" hangingPunct="1">
              <a:spcBef>
                <a:spcPct val="0"/>
              </a:spcBef>
              <a:buFontTx/>
              <a:buChar char="•"/>
            </a:pPr>
            <a:endParaRPr lang="en-GB" dirty="0" smtClean="0"/>
          </a:p>
          <a:p>
            <a:pPr eaLnBrk="1" hangingPunct="1">
              <a:spcBef>
                <a:spcPct val="0"/>
              </a:spcBef>
              <a:buFontTx/>
              <a:buChar char="•"/>
            </a:pPr>
            <a:r>
              <a:rPr lang="en-GB" dirty="0" smtClean="0"/>
              <a:t>Academic achievement can be measured in many ways. When it forms part of the selection criteria for surgical training, the main measures used include membership in the Alpha Omega Alpha Medical </a:t>
            </a:r>
            <a:r>
              <a:rPr lang="en-GB" dirty="0" err="1" smtClean="0"/>
              <a:t>Honor</a:t>
            </a:r>
            <a:r>
              <a:rPr lang="en-GB" dirty="0" smtClean="0"/>
              <a:t> Society, medical school performance in the form of grades and honours, performance on the USMLE and research experience and publications. There were no studies assessing the relationship between any aspect of academic achievement and the outcome measures of time, errors or efficiency. All studies assessing the predictive power of AA, except one, were retrospective. </a:t>
            </a:r>
          </a:p>
          <a:p>
            <a:pPr eaLnBrk="1" hangingPunct="1">
              <a:spcBef>
                <a:spcPct val="0"/>
              </a:spcBef>
              <a:buFontTx/>
              <a:buChar char="•"/>
            </a:pPr>
            <a:endParaRPr lang="en-GB" dirty="0" smtClean="0"/>
          </a:p>
          <a:p>
            <a:pPr eaLnBrk="1" hangingPunct="1">
              <a:spcBef>
                <a:spcPct val="0"/>
              </a:spcBef>
              <a:buFontTx/>
              <a:buChar char="•"/>
            </a:pPr>
            <a:r>
              <a:rPr lang="en-GB" dirty="0" smtClean="0"/>
              <a:t>One poor quality report described multiple aspects of AA as a collective measure and found it predicted successful completion of a training programme but did not correlate to faculty assessment of surgical performance.</a:t>
            </a:r>
            <a:r>
              <a:rPr lang="en-GB" baseline="30000" dirty="0" smtClean="0"/>
              <a:t> </a:t>
            </a:r>
            <a:r>
              <a:rPr lang="en-GB" dirty="0" smtClean="0"/>
              <a:t>Membership in AOA was a predictor of success in progression through a training curriculum, achievement of Chief Resident Associate status and success on end of training board examinations</a:t>
            </a:r>
            <a:r>
              <a:rPr lang="en-GB" baseline="30000" dirty="0" smtClean="0"/>
              <a:t> </a:t>
            </a:r>
            <a:r>
              <a:rPr lang="en-GB" dirty="0" smtClean="0"/>
              <a:t>but did not correlate to faculty assessment of surgical performance. Medical school performance predicted success in progression through a training curriculum, achievement of CRA status, success in end of training board examinations, faculty assessment of surgical performance and dexterity rating. One study found no relationship between MSP and faculty assessment of surgical performance. Though this was a high quality report, it used a comparative study design rather than correlative. The study that described a relationship between MSP and dexterity was a high quality report with a large sample size (&gt;100). </a:t>
            </a:r>
          </a:p>
          <a:p>
            <a:pPr eaLnBrk="1" hangingPunct="1">
              <a:spcBef>
                <a:spcPct val="0"/>
              </a:spcBef>
              <a:buFontTx/>
              <a:buChar char="•"/>
            </a:pPr>
            <a:endParaRPr lang="en-GB" dirty="0" smtClean="0"/>
          </a:p>
          <a:p>
            <a:pPr eaLnBrk="1" hangingPunct="1">
              <a:spcBef>
                <a:spcPct val="0"/>
              </a:spcBef>
              <a:buFontTx/>
              <a:buChar char="•"/>
            </a:pPr>
            <a:r>
              <a:rPr lang="en-GB" dirty="0" smtClean="0"/>
              <a:t>Performance on the USMLE predicted success with in-training examinations and success on end of training board examinations. In contrast to MSP, USMLE performance did not correlate to achievement of CRA status </a:t>
            </a:r>
            <a:r>
              <a:rPr lang="en-GB" dirty="0" err="1" smtClean="0"/>
              <a:t>orvfaculty</a:t>
            </a:r>
            <a:r>
              <a:rPr lang="en-GB" dirty="0" smtClean="0"/>
              <a:t> assessment of surgical performance. Research experience and publications provides very little predictive power with regards to surgical performance. It actually had a negative correlation to successful progression through a training curriculum and success on board exams.</a:t>
            </a:r>
            <a:endParaRPr lang="en-GB"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Visual-spatial perception was evaluated using tests of low-level, intermediate-level and high-level VSP. Low-level VSP refers to edge and surface extraction and orientation, intermediate-level VSP refers to whole object recognition and mental visualization of spatial relations of object parts in 2D and high-level VSP refers to mental visualisation involving 2D and 3D spatial rotations and translation</a:t>
            </a:r>
            <a:r>
              <a:rPr lang="en-GB" baseline="30000" dirty="0" smtClean="0"/>
              <a:t>10</a:t>
            </a:r>
            <a:r>
              <a:rPr lang="en-GB" dirty="0" smtClean="0"/>
              <a:t>. </a:t>
            </a:r>
          </a:p>
          <a:p>
            <a:pPr eaLnBrk="1" hangingPunct="1">
              <a:spcBef>
                <a:spcPct val="0"/>
              </a:spcBef>
              <a:buFontTx/>
              <a:buChar char="•"/>
            </a:pPr>
            <a:endParaRPr lang="en-GB"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Low-level VSP was a weak predictor of surgical performance. Edge and surface extraction and orientation may have little relevance to surgical performance.</a:t>
            </a:r>
          </a:p>
          <a:p>
            <a:pPr eaLnBrk="1" hangingPunct="1">
              <a:spcBef>
                <a:spcPct val="0"/>
              </a:spcBef>
              <a:buFontTx/>
              <a:buChar char="•"/>
            </a:pPr>
            <a:endParaRPr lang="en-GB" dirty="0" smtClean="0"/>
          </a:p>
          <a:p>
            <a:pPr eaLnBrk="1" hangingPunct="1">
              <a:spcBef>
                <a:spcPct val="0"/>
              </a:spcBef>
              <a:buFontTx/>
              <a:buChar char="•"/>
            </a:pPr>
            <a:r>
              <a:rPr lang="en-GB" dirty="0" smtClean="0"/>
              <a:t>Intermediate and high-level VSP showed congruency in terms of their predictive power, and both appear to be strong predictors of surgical performance. </a:t>
            </a:r>
          </a:p>
          <a:p>
            <a:pPr eaLnBrk="1" hangingPunct="1">
              <a:spcBef>
                <a:spcPct val="0"/>
              </a:spcBef>
              <a:buFontTx/>
              <a:buChar char="•"/>
            </a:pPr>
            <a:r>
              <a:rPr lang="en-GB" dirty="0" smtClean="0"/>
              <a:t>Intermediate level VSP predicted improved performance in terms of time, efficiency and rate of skill acquisition</a:t>
            </a:r>
            <a:r>
              <a:rPr lang="en-GB" baseline="0" dirty="0" smtClean="0"/>
              <a:t> but</a:t>
            </a:r>
            <a:r>
              <a:rPr lang="en-GB" dirty="0" smtClean="0"/>
              <a:t> demonstrated no correlation to errors or faculty rating. Whole object recognition and mental visualization of spatial relations of object parts in 2D appear to be useful in learning tasks and performing them quickly and efficiently, but appear to have less bearing on quality of surgical performance and avoidance of mistakes.</a:t>
            </a:r>
          </a:p>
          <a:p>
            <a:pPr eaLnBrk="1" hangingPunct="1">
              <a:spcBef>
                <a:spcPct val="0"/>
              </a:spcBef>
              <a:buFontTx/>
              <a:buChar char="•"/>
            </a:pPr>
            <a:endParaRPr lang="en-GB" dirty="0" smtClean="0"/>
          </a:p>
          <a:p>
            <a:pPr eaLnBrk="1" hangingPunct="1">
              <a:spcBef>
                <a:spcPct val="0"/>
              </a:spcBef>
              <a:buFontTx/>
              <a:buChar char="•"/>
            </a:pPr>
            <a:r>
              <a:rPr lang="en-GB" dirty="0" smtClean="0"/>
              <a:t>High-level VSP predicted improved performance in terms of time, errors, efficiency, rate of skill acquisition and global assessment</a:t>
            </a:r>
            <a:r>
              <a:rPr lang="en-GB" baseline="0" dirty="0" smtClean="0"/>
              <a:t> of surgical ability</a:t>
            </a:r>
            <a:r>
              <a:rPr lang="en-GB" dirty="0" smtClean="0"/>
              <a:t>. A lack of correlation to time was reported in one study and a lack of correlation to errors and rate of skill acquisition were reported in two studies each. Two of these studies had a small sample size and their results may be due to a type 2 error. One of the studies showing no correlation between high-level VSP and rate of skill acquisition used a learning curve classification system and the validity of this system is not clearly established. Mental visualisation involving 2D and 3D spatial rotations and translation appears to have more influence on error rate and quality of surgical performance than intermediate-level VSP ability.</a:t>
            </a:r>
          </a:p>
          <a:p>
            <a:pPr eaLnBrk="1" hangingPunct="1">
              <a:spcBef>
                <a:spcPct val="0"/>
              </a:spcBef>
              <a:buFontTx/>
              <a:buChar char="•"/>
            </a:pPr>
            <a:endParaRPr lang="en-GB" sz="10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Psycho-motor aptitude was evaluated using tests of gross motor dexterity, fine motor dexterity, reaction time and hand steadiness &amp; coordination. Multiple aspects of psychomotor aptitude were evaluated collectively by two studies using a laparoscopic simulator. </a:t>
            </a:r>
          </a:p>
          <a:p>
            <a:pPr eaLnBrk="1" hangingPunct="1">
              <a:spcBef>
                <a:spcPct val="0"/>
              </a:spcBef>
              <a:buFontTx/>
              <a:buChar char="•"/>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[I]: What is selection?</a:t>
            </a:r>
          </a:p>
          <a:p>
            <a:pPr eaLnBrk="1" hangingPunct="1">
              <a:spcBef>
                <a:spcPct val="0"/>
              </a:spcBef>
              <a:buFontTx/>
              <a:buChar char="•"/>
            </a:pPr>
            <a:endParaRPr lang="en-GB" dirty="0" smtClean="0"/>
          </a:p>
          <a:p>
            <a:pPr eaLnBrk="1" hangingPunct="1">
              <a:spcBef>
                <a:spcPct val="0"/>
              </a:spcBef>
              <a:buFontTx/>
              <a:buChar char="•"/>
            </a:pPr>
            <a:r>
              <a:rPr lang="en-GB" dirty="0" smtClean="0"/>
              <a:t>The Society of Industrial and Organisational Psychology is a division of the American Psychological Association. They apply the scientific methods of psychology to workplace issues such as assessment, selection, training and performance.</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C051E1-7717-4409-ABFA-CE3CACCED70B}"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Both studies that assessed PMA collectively had small sample sizes (n=11), but both were high quality reports and demonstrated a significant positive relationship between PMA and rate of progression through a validated curriculum on a surgical simulator. </a:t>
            </a:r>
          </a:p>
          <a:p>
            <a:pPr eaLnBrk="1" hangingPunct="1">
              <a:spcBef>
                <a:spcPct val="0"/>
              </a:spcBef>
              <a:buFontTx/>
              <a:buChar char="•"/>
            </a:pPr>
            <a:endParaRPr lang="en-GB" dirty="0" smtClean="0"/>
          </a:p>
          <a:p>
            <a:pPr eaLnBrk="1" hangingPunct="1">
              <a:spcBef>
                <a:spcPct val="0"/>
              </a:spcBef>
              <a:buFontTx/>
              <a:buChar char="•"/>
            </a:pPr>
            <a:r>
              <a:rPr lang="en-GB" dirty="0" smtClean="0"/>
              <a:t>GMD may predict efficiency, but has little relationship with other measures of surgical performance. Reports regarding the relationship between GMD and both time and global assessment</a:t>
            </a:r>
            <a:r>
              <a:rPr lang="en-GB" baseline="30000" dirty="0" smtClean="0"/>
              <a:t> </a:t>
            </a:r>
            <a:r>
              <a:rPr lang="en-GB" dirty="0" smtClean="0"/>
              <a:t>of surgical ability, show conflicting results. The study assessing errors and rate of surgical skill acquisition showed no correlation. Fine motor dexterity was primarily a predictor of subjectively assessed quality of surgical performance. There was no evidence of correlation between FMD and either time or efficiency and results were conflicting regarding errors and rate of surgical skill acquisition. </a:t>
            </a:r>
          </a:p>
          <a:p>
            <a:pPr eaLnBrk="1" hangingPunct="1">
              <a:spcBef>
                <a:spcPct val="0"/>
              </a:spcBef>
              <a:buFontTx/>
              <a:buChar char="•"/>
            </a:pPr>
            <a:endParaRPr lang="en-GB" dirty="0" smtClean="0"/>
          </a:p>
          <a:p>
            <a:pPr eaLnBrk="1" hangingPunct="1">
              <a:spcBef>
                <a:spcPct val="0"/>
              </a:spcBef>
              <a:buFontTx/>
              <a:buChar char="•"/>
            </a:pPr>
            <a:r>
              <a:rPr lang="en-GB" dirty="0" smtClean="0"/>
              <a:t>Hand steadiness and coordination was primarily a predictor of subjectively assessed quality of surgical performance,</a:t>
            </a:r>
            <a:r>
              <a:rPr lang="en-GB" baseline="0" dirty="0" smtClean="0"/>
              <a:t> though</a:t>
            </a:r>
            <a:r>
              <a:rPr lang="en-GB" dirty="0" smtClean="0"/>
              <a:t> in one study HSC correlated to rating scale assessment of surgical performance by faculty. </a:t>
            </a:r>
          </a:p>
          <a:p>
            <a:pPr eaLnBrk="1" hangingPunct="1">
              <a:spcBef>
                <a:spcPct val="0"/>
              </a:spcBef>
              <a:buFontTx/>
              <a:buChar char="•"/>
            </a:pPr>
            <a:r>
              <a:rPr lang="en-GB" dirty="0" smtClean="0"/>
              <a:t>[I]: Why might this be the case?</a:t>
            </a:r>
          </a:p>
          <a:p>
            <a:pPr eaLnBrk="1" hangingPunct="1">
              <a:spcBef>
                <a:spcPct val="0"/>
              </a:spcBef>
              <a:buFontTx/>
              <a:buChar char="•"/>
            </a:pPr>
            <a:r>
              <a:rPr lang="en-GB" dirty="0" smtClean="0"/>
              <a:t>Like FMD, HSC is a highly visible characteristic, and may convey a sense of quality in surgical performance. </a:t>
            </a:r>
          </a:p>
          <a:p>
            <a:pPr eaLnBrk="1" hangingPunct="1">
              <a:spcBef>
                <a:spcPct val="0"/>
              </a:spcBef>
              <a:buFontTx/>
              <a:buChar char="•"/>
            </a:pPr>
            <a:r>
              <a:rPr lang="en-GB" dirty="0" smtClean="0"/>
              <a:t>HSC showed no relationship to time or errors and showed conflicting results regarding improved rate of surgical skill acquisition. Reaction time had no correlation to time, errors or rate of skill acquisition.</a:t>
            </a:r>
            <a:endParaRPr lang="en-GB" sz="1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Video games were evaluated as a predictor in terms of both video game experience and video game metrics. Performance on a video game predicted improved surgical performance in terms of time. Participant reporting of video game experience showed no correlation to time or efficient surgical performance, but it did predict reduced errors during a surgical task. </a:t>
            </a:r>
            <a:endParaRPr lang="en-GB" sz="1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AA is primarily a strong predictor of successful completion of training programmes and success in end of training examinations though MSP correlates to subjective measures of surgical performance. </a:t>
            </a:r>
          </a:p>
          <a:p>
            <a:pPr eaLnBrk="1" hangingPunct="1">
              <a:spcBef>
                <a:spcPct val="0"/>
              </a:spcBef>
              <a:buFontTx/>
              <a:buChar char="•"/>
            </a:pPr>
            <a:r>
              <a:rPr lang="en-GB" dirty="0" smtClean="0"/>
              <a:t>Collectively, intermediate and high-level visual-spatial perception are strong predictors of baseline surgical ability, rate of skill acquisition and quality of surgical performance. </a:t>
            </a:r>
          </a:p>
          <a:p>
            <a:pPr eaLnBrk="1" hangingPunct="1">
              <a:spcBef>
                <a:spcPct val="0"/>
              </a:spcBef>
              <a:buFontTx/>
              <a:buChar char="•"/>
            </a:pPr>
            <a:r>
              <a:rPr lang="en-GB" dirty="0" smtClean="0"/>
              <a:t>Psychomotor aptitude assessed collectively provides significant predictive power regarding rate of skill acquisition. </a:t>
            </a:r>
          </a:p>
          <a:p>
            <a:pPr eaLnBrk="1" hangingPunct="1">
              <a:spcBef>
                <a:spcPct val="0"/>
              </a:spcBef>
              <a:buFontTx/>
              <a:buChar char="•"/>
            </a:pPr>
            <a:r>
              <a:rPr lang="en-GB" dirty="0" smtClean="0"/>
              <a:t>Performance on video games may have some bearing on objective measures of surgical performance. </a:t>
            </a:r>
          </a:p>
          <a:p>
            <a:pPr eaLnBrk="1" hangingPunct="1">
              <a:spcBef>
                <a:spcPct val="0"/>
              </a:spcBef>
              <a:buFontTx/>
              <a:buChar char="•"/>
            </a:pPr>
            <a:endParaRPr lang="en-GB" dirty="0" smtClean="0"/>
          </a:p>
          <a:p>
            <a:pPr eaLnBrk="1" hangingPunct="1">
              <a:spcBef>
                <a:spcPct val="0"/>
              </a:spcBef>
              <a:buFontTx/>
              <a:buChar char="•"/>
            </a:pPr>
            <a:r>
              <a:rPr lang="en-GB" dirty="0" smtClean="0"/>
              <a:t>[I]: So what conclusions can be draw from this?</a:t>
            </a:r>
          </a:p>
          <a:p>
            <a:pPr eaLnBrk="1" hangingPunct="1">
              <a:spcBef>
                <a:spcPct val="0"/>
              </a:spcBef>
              <a:buFontTx/>
              <a:buChar char="•"/>
            </a:pPr>
            <a:r>
              <a:rPr lang="en-GB" dirty="0" smtClean="0"/>
              <a:t>In addition to current selection criteria, based primarily on AA, surgical training program directors should consider aptitude testing, specifically of VSP and PMA, as additional measures when ranking their applicants. </a:t>
            </a:r>
          </a:p>
          <a:p>
            <a:pPr eaLnBrk="1" hangingPunct="1">
              <a:spcBef>
                <a:spcPct val="0"/>
              </a:spcBef>
              <a:buFontTx/>
              <a:buChar char="•"/>
            </a:pPr>
            <a:endParaRPr lang="en-GB" sz="1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[I]: So how would you take this research further?</a:t>
            </a:r>
          </a:p>
          <a:p>
            <a:pPr eaLnBrk="1" hangingPunct="1">
              <a:spcBef>
                <a:spcPct val="0"/>
              </a:spcBef>
              <a:buFontTx/>
              <a:buChar char="•"/>
            </a:pPr>
            <a:r>
              <a:rPr lang="en-GB" dirty="0" smtClean="0"/>
              <a:t>The majority of studies have relied on procedural assessments of surgical performance, and as highlighted by a number of master surgeons</a:t>
            </a:r>
            <a:r>
              <a:rPr lang="en-GB" baseline="30000" dirty="0" smtClean="0"/>
              <a:t>5, 6</a:t>
            </a:r>
            <a:r>
              <a:rPr lang="en-GB" dirty="0" smtClean="0"/>
              <a:t>, there are a number of non-technical factors contributing to performance. There is a need for studies assessing the relationship between aptitudes and objectively assessed performance in a simulated operating theatre</a:t>
            </a:r>
            <a:r>
              <a:rPr lang="en-GB" baseline="30000" dirty="0" smtClean="0"/>
              <a:t>38</a:t>
            </a:r>
            <a:r>
              <a:rPr lang="en-GB" dirty="0" smtClean="0"/>
              <a:t>; an environment that recreates the complex team based interactions of a real operating theatre.</a:t>
            </a:r>
          </a:p>
          <a:p>
            <a:pPr eaLnBrk="1" hangingPunct="1">
              <a:spcBef>
                <a:spcPct val="0"/>
              </a:spcBef>
              <a:buFontTx/>
              <a:buChar char="•"/>
            </a:pPr>
            <a:endParaRPr lang="en-GB" dirty="0" smtClean="0"/>
          </a:p>
          <a:p>
            <a:pPr eaLnBrk="1" hangingPunct="1">
              <a:spcBef>
                <a:spcPct val="0"/>
              </a:spcBef>
              <a:buFontTx/>
              <a:buChar char="•"/>
            </a:pPr>
            <a:r>
              <a:rPr lang="en-GB" dirty="0" smtClean="0"/>
              <a:t>[I]: How can we really know its beneficial?</a:t>
            </a:r>
          </a:p>
          <a:p>
            <a:pPr eaLnBrk="1" hangingPunct="1">
              <a:spcBef>
                <a:spcPct val="0"/>
              </a:spcBef>
              <a:buFontTx/>
              <a:buChar char="•"/>
            </a:pPr>
            <a:r>
              <a:rPr lang="en-GB" dirty="0" smtClean="0"/>
              <a:t>If training program directors consider the addition of aptitude testing, the piloting of an aptitude-based selection methodology would allow for longitudinal studies, providing further validity data regarding predictors of surgical performance and the presence or lack of effect on patient safety.</a:t>
            </a:r>
          </a:p>
          <a:p>
            <a:pPr eaLnBrk="1" hangingPunct="1">
              <a:spcBef>
                <a:spcPct val="0"/>
              </a:spcBef>
              <a:buFontTx/>
              <a:buChar char="•"/>
            </a:pPr>
            <a:endParaRPr lang="en-GB"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[I]: Why is selection important?</a:t>
            </a:r>
          </a:p>
          <a:p>
            <a:pPr eaLnBrk="1" hangingPunct="1">
              <a:spcBef>
                <a:spcPct val="0"/>
              </a:spcBef>
              <a:buFontTx/>
              <a:buChar char="•"/>
            </a:pPr>
            <a:endParaRPr lang="en-GB" dirty="0" smtClean="0"/>
          </a:p>
          <a:p>
            <a:pPr eaLnBrk="1" hangingPunct="1">
              <a:spcBef>
                <a:spcPct val="0"/>
              </a:spcBef>
              <a:buFontTx/>
              <a:buChar char="•"/>
            </a:pPr>
            <a:r>
              <a:rPr lang="en-GB" dirty="0" smtClean="0"/>
              <a:t>In healthcare, the goal of selection is identifying individuals who will be able to provide a safe, competent service at the end of their training period. There are real world equivalents to Dr Nick, such as Harold Shipman. The Bristol Royal Infirmary Inquiry further highlights the need to ensure healthcare professionals are able to perform in their roles with competence and skill.</a:t>
            </a:r>
          </a:p>
          <a:p>
            <a:pPr eaLnBrk="1" hangingPunct="1">
              <a:spcBef>
                <a:spcPct val="0"/>
              </a:spcBef>
              <a:buFontTx/>
              <a:buChar char="•"/>
            </a:pPr>
            <a:endParaRPr lang="en-GB" dirty="0" smtClean="0"/>
          </a:p>
          <a:p>
            <a:pPr eaLnBrk="1" hangingPunct="1">
              <a:spcBef>
                <a:spcPct val="0"/>
              </a:spcBef>
              <a:buFontTx/>
              <a:buChar char="•"/>
            </a:pPr>
            <a:r>
              <a:rPr lang="en-GB" dirty="0" smtClean="0"/>
              <a:t>An additional consideration of selection is the emerging conflict between training and patient safety – surgical trainees need to carry out procedures in order to become the competent surgeons of the future; patients are entitled to the highest level of surgical care – which may not be provided by a new trainee. Added to this emerging issue is the new shortened training period. </a:t>
            </a:r>
          </a:p>
          <a:p>
            <a:pPr eaLnBrk="1" hangingPunct="1">
              <a:spcBef>
                <a:spcPct val="0"/>
              </a:spcBef>
              <a:buFontTx/>
              <a:buChar char="•"/>
            </a:pPr>
            <a:endParaRPr lang="en-GB" dirty="0" smtClean="0"/>
          </a:p>
          <a:p>
            <a:pPr eaLnBrk="1" hangingPunct="1">
              <a:spcBef>
                <a:spcPct val="0"/>
              </a:spcBef>
              <a:buFontTx/>
              <a:buChar char="•"/>
            </a:pPr>
            <a:r>
              <a:rPr lang="en-GB" dirty="0" smtClean="0"/>
              <a:t>The introduction of the European Working Time Directive has drastically reduced surgical training time from an estimated 30,000 hours before </a:t>
            </a:r>
            <a:r>
              <a:rPr lang="en-GB" dirty="0" err="1" smtClean="0"/>
              <a:t>Calmanization</a:t>
            </a:r>
            <a:r>
              <a:rPr lang="en-GB" dirty="0" smtClean="0"/>
              <a:t> to between 6-8000 hours. This has led to a drastic reduction in both the number and variety of operations undertaken during higher surgical training. It has also reduced the amount of time available to assess the progression of trainees. </a:t>
            </a:r>
          </a:p>
          <a:p>
            <a:pPr eaLnBrk="1" hangingPunct="1">
              <a:spcBef>
                <a:spcPct val="0"/>
              </a:spcBef>
              <a:buFontTx/>
              <a:buChar char="•"/>
            </a:pPr>
            <a:endParaRPr lang="en-GB" dirty="0" smtClean="0"/>
          </a:p>
          <a:p>
            <a:pPr eaLnBrk="1" hangingPunct="1">
              <a:spcBef>
                <a:spcPct val="0"/>
              </a:spcBef>
              <a:buFontTx/>
              <a:buChar char="•"/>
            </a:pPr>
            <a:r>
              <a:rPr lang="en-GB" dirty="0" smtClean="0"/>
              <a:t>The ideal surgical trainee would therefore acquire skills quickly, minimising the exposure of patients to sub-optimal surgical treatment and allowing them to gain the necessary competencies within their shortened period of training. At the end of training they would be a competent and safe provider of surgical care.</a:t>
            </a:r>
          </a:p>
          <a:p>
            <a:pPr>
              <a:lnSpc>
                <a:spcPct val="80000"/>
              </a:lnSpc>
            </a:pPr>
            <a:endParaRPr lang="en-GB" dirty="0" smtClean="0"/>
          </a:p>
          <a:p>
            <a:pPr eaLnBrk="1" hangingPunct="1">
              <a:spcBef>
                <a:spcPct val="0"/>
              </a:spcBef>
              <a:buFontTx/>
              <a:buChar char="•"/>
            </a:pPr>
            <a:endParaRPr lang="en-GB"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C1CCFB-8F41-47A4-8E81-4ACAF6DD957D}"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smtClean="0"/>
              <a:t>The most important aspect of the process is the methodology – the same way it is the most important part of any research project. </a:t>
            </a:r>
          </a:p>
          <a:p>
            <a:pPr eaLnBrk="1" hangingPunct="1">
              <a:spcBef>
                <a:spcPct val="0"/>
              </a:spcBef>
              <a:buFontTx/>
              <a:buChar char="•"/>
            </a:pPr>
            <a:endParaRPr lang="en-GB" dirty="0" smtClean="0"/>
          </a:p>
          <a:p>
            <a:pPr eaLnBrk="1" hangingPunct="1">
              <a:spcBef>
                <a:spcPct val="0"/>
              </a:spcBef>
              <a:buFontTx/>
              <a:buChar char="•"/>
            </a:pPr>
            <a:r>
              <a:rPr lang="en-GB" dirty="0" smtClean="0"/>
              <a:t>[I]: Most of you are probably involved in some form of research. Raise your hands if you are currently involved in a project. Who can tell me what is research methodology and why is it important? </a:t>
            </a:r>
          </a:p>
          <a:p>
            <a:pPr eaLnBrk="1" hangingPunct="1">
              <a:spcBef>
                <a:spcPct val="0"/>
              </a:spcBef>
              <a:buFontTx/>
              <a:buChar char="•"/>
            </a:pPr>
            <a:r>
              <a:rPr lang="en-GB" dirty="0" smtClean="0"/>
              <a:t>Your methodology is how your research is going to be carried out, the systematic approach you will use to answer your research question. If there is any flaw in your methodology, your entire study will be flawed. </a:t>
            </a:r>
          </a:p>
          <a:p>
            <a:pPr eaLnBrk="1" hangingPunct="1">
              <a:spcBef>
                <a:spcPct val="0"/>
              </a:spcBef>
            </a:pPr>
            <a:endParaRPr lang="en-GB" dirty="0" smtClean="0"/>
          </a:p>
          <a:p>
            <a:pPr eaLnBrk="1" hangingPunct="1">
              <a:spcBef>
                <a:spcPct val="0"/>
              </a:spcBef>
            </a:pPr>
            <a:r>
              <a:rPr lang="en-GB" dirty="0" smtClean="0"/>
              <a:t>This also holds true with a selection methodology.</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9C2B77-6D64-47D5-9D31-631450129644}"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000099"/>
                </a:solidFill>
              </a:rPr>
              <a:t>Selection methodology is primarily assessed on the basis of its reliability and validity:</a:t>
            </a:r>
          </a:p>
          <a:p>
            <a:pPr eaLnBrk="1" hangingPunct="1">
              <a:spcBef>
                <a:spcPct val="0"/>
              </a:spcBef>
            </a:pPr>
            <a:endParaRPr lang="en-US" dirty="0" smtClean="0">
              <a:solidFill>
                <a:srgbClr val="000099"/>
              </a:solidFill>
            </a:endParaRPr>
          </a:p>
          <a:p>
            <a:pPr eaLnBrk="1" hangingPunct="1">
              <a:spcBef>
                <a:spcPct val="0"/>
              </a:spcBef>
              <a:buFontTx/>
              <a:buChar char="•"/>
            </a:pPr>
            <a:r>
              <a:rPr lang="en-US" dirty="0" smtClean="0">
                <a:solidFill>
                  <a:srgbClr val="000099"/>
                </a:solidFill>
              </a:rPr>
              <a:t>Reliability refers to how repeatable a measurement is - it should yield consistent results each time an individual takes it. </a:t>
            </a:r>
          </a:p>
          <a:p>
            <a:pPr eaLnBrk="1" hangingPunct="1">
              <a:spcBef>
                <a:spcPct val="0"/>
              </a:spcBef>
              <a:buFontTx/>
              <a:buChar char="•"/>
            </a:pPr>
            <a:r>
              <a:rPr lang="en-US" dirty="0" smtClean="0">
                <a:solidFill>
                  <a:srgbClr val="000099"/>
                </a:solidFill>
              </a:rPr>
              <a:t>[I]: How might we test reliability? </a:t>
            </a:r>
          </a:p>
          <a:p>
            <a:pPr eaLnBrk="1" hangingPunct="1">
              <a:spcBef>
                <a:spcPct val="0"/>
              </a:spcBef>
              <a:buFontTx/>
              <a:buChar char="•"/>
            </a:pPr>
            <a:r>
              <a:rPr lang="en-US" dirty="0" smtClean="0">
                <a:solidFill>
                  <a:srgbClr val="000099"/>
                </a:solidFill>
              </a:rPr>
              <a:t>This can be easily assessed using a statistical test, such as </a:t>
            </a:r>
            <a:r>
              <a:rPr lang="en-US" dirty="0" err="1" smtClean="0">
                <a:solidFill>
                  <a:srgbClr val="000099"/>
                </a:solidFill>
              </a:rPr>
              <a:t>Cronbach’s</a:t>
            </a:r>
            <a:r>
              <a:rPr lang="en-US" dirty="0" smtClean="0">
                <a:solidFill>
                  <a:srgbClr val="000099"/>
                </a:solidFill>
              </a:rPr>
              <a:t> alpha coefficient of reliability. </a:t>
            </a:r>
          </a:p>
          <a:p>
            <a:pPr eaLnBrk="1" hangingPunct="1">
              <a:spcBef>
                <a:spcPct val="0"/>
              </a:spcBef>
              <a:buFontTx/>
              <a:buChar char="•"/>
            </a:pPr>
            <a:endParaRPr lang="en-US" dirty="0" smtClean="0">
              <a:solidFill>
                <a:srgbClr val="000099"/>
              </a:solidFill>
            </a:endParaRPr>
          </a:p>
          <a:p>
            <a:pPr eaLnBrk="1" hangingPunct="1">
              <a:spcBef>
                <a:spcPct val="0"/>
              </a:spcBef>
              <a:buFontTx/>
              <a:buChar char="•"/>
            </a:pPr>
            <a:r>
              <a:rPr lang="en-US" dirty="0" smtClean="0">
                <a:solidFill>
                  <a:srgbClr val="000099"/>
                </a:solidFill>
              </a:rPr>
              <a:t>Validity is more difficult to assess. </a:t>
            </a:r>
            <a:r>
              <a:rPr lang="en-US" dirty="0" smtClean="0"/>
              <a:t>The validity of a selection methodology, according to the standards of industrial psychologists, is determined by the ‘job relatedness’ of the evidence it accumulates. </a:t>
            </a:r>
          </a:p>
          <a:p>
            <a:pPr eaLnBrk="1" hangingPunct="1">
              <a:spcBef>
                <a:spcPct val="0"/>
              </a:spcBef>
              <a:buFontTx/>
              <a:buChar char="•"/>
            </a:pPr>
            <a:endParaRPr lang="en-US" dirty="0" smtClean="0"/>
          </a:p>
          <a:p>
            <a:pPr eaLnBrk="1" hangingPunct="1">
              <a:spcBef>
                <a:spcPct val="0"/>
              </a:spcBef>
              <a:buFontTx/>
              <a:buChar char="•"/>
            </a:pPr>
            <a:r>
              <a:rPr lang="en-US" dirty="0" smtClean="0"/>
              <a:t>‘Job relatedness’ is the accuracy of the evidence in predicting future performance in the target position</a:t>
            </a:r>
            <a:r>
              <a:rPr lang="en-GB" dirty="0" smtClean="0"/>
              <a:t> – for our purposes this would mean a selection methodology which accumulates evidence ‘related’ to the goals we discussed earlier: 1) Safe, skilful surgical practice at the end of training, 2) speedy acquisition of surgical skill during training</a:t>
            </a:r>
            <a:endParaRPr lang="en-US" dirty="0" smtClean="0">
              <a:solidFill>
                <a:srgbClr val="000099"/>
              </a:solidFill>
            </a:endParaRPr>
          </a:p>
          <a:p>
            <a:pPr eaLnBrk="1" hangingPunct="1">
              <a:spcBef>
                <a:spcPct val="0"/>
              </a:spcBef>
              <a:buFontTx/>
              <a:buChar char="•"/>
            </a:pPr>
            <a:endParaRPr lang="en-GB"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8E2201-024F-49A8-9B5F-8CDC9BF17BB5}"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dirty="0" smtClean="0"/>
              <a:t>Before we get into that let’s look at how selection currently works.</a:t>
            </a:r>
          </a:p>
          <a:p>
            <a:pPr>
              <a:buFontTx/>
              <a:buChar char="•"/>
            </a:pPr>
            <a:endParaRPr lang="en-GB" dirty="0" smtClean="0"/>
          </a:p>
          <a:p>
            <a:pPr>
              <a:buFontTx/>
              <a:buChar char="•"/>
            </a:pPr>
            <a:r>
              <a:rPr lang="en-GB" dirty="0" smtClean="0"/>
              <a:t>Historically, in the UK, selection for surgical training has been based on: </a:t>
            </a:r>
          </a:p>
          <a:p>
            <a:pPr marL="742950" lvl="1" indent="-285750">
              <a:buFontTx/>
              <a:buChar char="•"/>
            </a:pPr>
            <a:r>
              <a:rPr lang="en-GB" dirty="0" smtClean="0"/>
              <a:t>surgical experience, demonstrated by appropriate rotations and passing examinations of the Royal College of Surgeons</a:t>
            </a:r>
          </a:p>
          <a:p>
            <a:pPr marL="742950" lvl="1" indent="-285750">
              <a:buFontTx/>
              <a:buChar char="•"/>
            </a:pPr>
            <a:r>
              <a:rPr lang="en-GB" dirty="0" smtClean="0"/>
              <a:t>academic achievement, in the form of research, publications, presentations and honours at medical school</a:t>
            </a:r>
          </a:p>
          <a:p>
            <a:pPr marL="742950" lvl="1" indent="-285750">
              <a:buFontTx/>
              <a:buChar char="•"/>
            </a:pPr>
            <a:r>
              <a:rPr lang="en-GB" dirty="0" smtClean="0"/>
              <a:t>?Knowing the right people (joke)</a:t>
            </a:r>
          </a:p>
          <a:p>
            <a:pPr marL="742950" lvl="1" indent="-285750"/>
            <a:endParaRPr lang="en-GB" dirty="0" smtClean="0"/>
          </a:p>
          <a:p>
            <a:pPr>
              <a:buFontTx/>
              <a:buChar char="•"/>
            </a:pPr>
            <a:r>
              <a:rPr lang="en-GB" dirty="0" smtClean="0"/>
              <a:t>In 2007, MTAS and MMC were introduced. Under this system, doctors entered a two-year foundation program (F1 and F2) after qualifying from medical school. </a:t>
            </a:r>
          </a:p>
          <a:p>
            <a:pPr>
              <a:buFontTx/>
              <a:buChar char="•"/>
            </a:pPr>
            <a:r>
              <a:rPr lang="en-GB" dirty="0" smtClean="0"/>
              <a:t>The idea is that during this time they would develop generic skills relevant to any specialty. Upon completion, they applied for a run-through specialty training (ST) post in their area of interest. The selection process was centred on an application form that standardised the assessment of suitability for specialty training.</a:t>
            </a:r>
          </a:p>
          <a:p>
            <a:pPr>
              <a:buFontTx/>
              <a:buChar char="•"/>
            </a:pPr>
            <a:r>
              <a:rPr lang="en-GB" dirty="0" smtClean="0"/>
              <a:t>[I]: Does anyone here know anything about this process? What are your thoughts on it?</a:t>
            </a:r>
          </a:p>
          <a:p>
            <a:pPr>
              <a:buFontTx/>
              <a:buChar char="•"/>
            </a:pPr>
            <a:endParaRPr lang="en-GB" dirty="0" smtClean="0"/>
          </a:p>
          <a:p>
            <a:pPr>
              <a:buFontTx/>
              <a:buChar char="•"/>
            </a:pPr>
            <a:r>
              <a:rPr lang="en-GB" dirty="0" smtClean="0"/>
              <a:t>This system was changed within a year of introduction. This may partly be due to the lack of correlation between successful completion of the MTAS form and ownership of the skill set required to be a good doctor. This was actually demonstrated in the research the new system was based on.(2-5) </a:t>
            </a:r>
          </a:p>
          <a:p>
            <a:pPr>
              <a:buFontTx/>
              <a:buChar char="•"/>
            </a:pPr>
            <a:r>
              <a:rPr lang="en-GB" dirty="0" smtClean="0"/>
              <a:t>The majority of specialties have since introduced a second round of application and selection between ST2 and ST3. This divides surgical training into Core Surgical Training and Specialty Surgical Training and gives selectors another opportunity to try and figure out who will be a ‘good’ surgical trainee</a:t>
            </a:r>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61C0091-BCDF-44F2-AC7F-A098327886AE}"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Remember we were talking about accumulation of evidence by a selection methodology? In order to gather the correct evidence, we first need to know what sort of knowledge, skills and characteristics predict performance in the position.</a:t>
            </a:r>
            <a:endParaRPr lang="en-GB" dirty="0" smtClean="0"/>
          </a:p>
          <a:p>
            <a:pPr>
              <a:buFontTx/>
              <a:buChar char="•"/>
            </a:pPr>
            <a:endParaRPr lang="en-US" dirty="0" smtClean="0"/>
          </a:p>
          <a:p>
            <a:pPr>
              <a:buFontTx/>
              <a:buChar char="•"/>
            </a:pPr>
            <a:r>
              <a:rPr lang="en-US" dirty="0" smtClean="0"/>
              <a:t>In healthcare, we employ a person specification, which represents a summary of the ‘evidence’, including knowledge, skill and characteristics, which is believed to predict future performance.</a:t>
            </a:r>
          </a:p>
          <a:p>
            <a:r>
              <a:rPr lang="en-US" dirty="0" smtClean="0"/>
              <a:t> </a:t>
            </a:r>
          </a:p>
          <a:p>
            <a:pPr>
              <a:buFontTx/>
              <a:buChar char="•"/>
            </a:pPr>
            <a:r>
              <a:rPr lang="en-US" dirty="0" smtClean="0"/>
              <a:t>[I]: How do we know what to include in the person specification?</a:t>
            </a:r>
          </a:p>
          <a:p>
            <a:pPr>
              <a:buFontTx/>
              <a:buChar char="•"/>
            </a:pPr>
            <a:r>
              <a:rPr lang="en-US" dirty="0" smtClean="0"/>
              <a:t>There are a number of ways to determine what to include, including surveying supervisors of that position, observation of the workplace in which that role is being performed and creating focus groups to discuss the issue. </a:t>
            </a:r>
          </a:p>
          <a:p>
            <a:pPr>
              <a:buFontTx/>
              <a:buChar char="•"/>
            </a:pPr>
            <a:endParaRPr lang="en-US" dirty="0" smtClean="0"/>
          </a:p>
          <a:p>
            <a:pPr>
              <a:buFontTx/>
              <a:buChar char="•"/>
            </a:pPr>
            <a:r>
              <a:rPr lang="en-US" dirty="0" smtClean="0"/>
              <a:t>This is the most recent person specification for entry into Core Surgical Training.  As you can see it addresses a wide range of predictive criteria which are believed to correlate to success in training. </a:t>
            </a:r>
          </a:p>
          <a:p>
            <a:pPr>
              <a:buFontTx/>
              <a:buChar char="•"/>
            </a:pPr>
            <a:r>
              <a:rPr lang="en-US" dirty="0" smtClean="0"/>
              <a:t>[I]: What does everyone think of it? What is missing, if anything?</a:t>
            </a:r>
          </a:p>
          <a:p>
            <a:pPr>
              <a:buFontTx/>
              <a:buChar char="•"/>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91E324-C813-4024-BEEA-8936741CD0F7}"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A survey of master surgeons identified</a:t>
            </a:r>
            <a:r>
              <a:rPr lang="en-GB" dirty="0" smtClean="0"/>
              <a:t> a number of attributes as key to progression through surgical training. These fell into larger categories, which included cognitive, clinical, and operative attributes. They also discussed specific personality traits, including commitment, courage, determination, and a sense of justice</a:t>
            </a:r>
            <a:r>
              <a:rPr lang="en-GB" baseline="30000" dirty="0" smtClean="0"/>
              <a:t>6,</a:t>
            </a:r>
            <a:r>
              <a:rPr lang="en-GB" dirty="0" smtClean="0"/>
              <a:t> </a:t>
            </a:r>
            <a:r>
              <a:rPr lang="en-GB" baseline="30000" dirty="0" smtClean="0"/>
              <a:t>7</a:t>
            </a:r>
            <a:r>
              <a:rPr lang="en-GB" dirty="0" smtClean="0"/>
              <a:t>.</a:t>
            </a:r>
          </a:p>
          <a:p>
            <a:pPr>
              <a:buFontTx/>
              <a:buChar char="•"/>
            </a:pPr>
            <a:endParaRPr lang="en-GB" dirty="0" smtClean="0"/>
          </a:p>
          <a:p>
            <a:pPr>
              <a:buFontTx/>
              <a:buChar char="•"/>
            </a:pPr>
            <a:r>
              <a:rPr lang="en-GB" dirty="0" smtClean="0"/>
              <a:t>[I]: Can you name the surgeons? A: </a:t>
            </a:r>
            <a:r>
              <a:rPr lang="en-GB" dirty="0" err="1" smtClean="0"/>
              <a:t>Ara</a:t>
            </a:r>
            <a:r>
              <a:rPr lang="en-GB" dirty="0" smtClean="0"/>
              <a:t> </a:t>
            </a:r>
            <a:r>
              <a:rPr lang="en-GB" dirty="0" err="1" smtClean="0"/>
              <a:t>Darzi</a:t>
            </a:r>
            <a:r>
              <a:rPr lang="en-GB" dirty="0" smtClean="0"/>
              <a:t>, Harold Ellis, Alfred </a:t>
            </a:r>
            <a:r>
              <a:rPr lang="en-GB" dirty="0" err="1" smtClean="0"/>
              <a:t>Cuschieri</a:t>
            </a:r>
            <a:r>
              <a:rPr lang="en-GB" dirty="0" smtClean="0"/>
              <a:t>, Joseph Lister – pioneered use of carbolic acid (phenol) to sterilise surgical instruments</a:t>
            </a:r>
          </a:p>
          <a:p>
            <a:pPr>
              <a:buFontTx/>
              <a:buChar char="•"/>
            </a:pPr>
            <a:endParaRPr lang="en-GB" dirty="0" smtClean="0"/>
          </a:p>
          <a:p>
            <a:pPr>
              <a:buFontTx/>
              <a:buChar char="•"/>
            </a:pPr>
            <a:r>
              <a:rPr lang="en-GB" dirty="0" smtClean="0"/>
              <a:t>[I]:  Does the CST PS match up to what master surgeons consider to be the predictors of surgical performance?</a:t>
            </a:r>
          </a:p>
          <a:p>
            <a:pPr>
              <a:buFontTx/>
              <a:buChar char="•"/>
            </a:pPr>
            <a:endParaRPr lang="en-GB" dirty="0" smtClean="0"/>
          </a:p>
          <a:p>
            <a:pPr>
              <a:buFontTx/>
              <a:buChar char="•"/>
            </a:pPr>
            <a:r>
              <a:rPr lang="en-GB" dirty="0" smtClean="0"/>
              <a:t>[I]: Though the opinion of these surgeons provides a good framework for a person specification, how can we truly validate the selection methodology?</a:t>
            </a:r>
          </a:p>
          <a:p>
            <a:r>
              <a:rPr lang="en-GB" dirty="0" smtClean="0"/>
              <a:t>[A]: There should be a clear correlation between the chosen predictors and surgical performance, which is defined by our previously mentioned goals. </a:t>
            </a:r>
          </a:p>
          <a:p>
            <a:endParaRPr lang="en-GB" dirty="0" smtClean="0"/>
          </a:p>
          <a:p>
            <a:pPr>
              <a:buFontTx/>
              <a:buChar char="•"/>
            </a:pPr>
            <a:r>
              <a:rPr lang="en-GB" dirty="0" smtClean="0"/>
              <a:t>Therefore, we need to evaluate which attributes predict rapid acquisition of skills by a trainee and eventual superior performance as a surgeon.</a:t>
            </a:r>
          </a:p>
          <a:p>
            <a:pPr eaLnBrk="1" hangingPunct="1">
              <a:spcBef>
                <a:spcPct val="0"/>
              </a:spcBef>
            </a:pPr>
            <a:endParaRPr lang="en-GB"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DA6CAE-9A81-45A5-85F6-4991915E2206}"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GB" dirty="0" smtClean="0"/>
          </a:p>
          <a:p>
            <a:pPr eaLnBrk="1" hangingPunct="1">
              <a:spcBef>
                <a:spcPct val="0"/>
              </a:spcBef>
              <a:buFontTx/>
              <a:buChar char="•"/>
            </a:pPr>
            <a:r>
              <a:rPr lang="en-GB" dirty="0" smtClean="0"/>
              <a:t>In sports, predicting performance is also important.  </a:t>
            </a:r>
          </a:p>
          <a:p>
            <a:pPr lvl="1" eaLnBrk="1" hangingPunct="1">
              <a:spcBef>
                <a:spcPct val="0"/>
              </a:spcBef>
              <a:buFontTx/>
              <a:buChar char="•"/>
            </a:pPr>
            <a:r>
              <a:rPr lang="en-GB" dirty="0" smtClean="0"/>
              <a:t>[I]: What would you consider to be the predictors of performance</a:t>
            </a:r>
          </a:p>
          <a:p>
            <a:pPr lvl="1" eaLnBrk="1" hangingPunct="1">
              <a:spcBef>
                <a:spcPct val="0"/>
              </a:spcBef>
              <a:buFontTx/>
              <a:buChar char="•"/>
            </a:pPr>
            <a:r>
              <a:rPr lang="en-GB" dirty="0" smtClean="0"/>
              <a:t>[A]: speed, strength, skill</a:t>
            </a:r>
          </a:p>
          <a:p>
            <a:pPr lvl="1" eaLnBrk="1" hangingPunct="1">
              <a:spcBef>
                <a:spcPct val="0"/>
              </a:spcBef>
              <a:buFontTx/>
              <a:buChar char="•"/>
            </a:pPr>
            <a:endParaRPr lang="en-GB" dirty="0" smtClean="0"/>
          </a:p>
          <a:p>
            <a:pPr lvl="1" eaLnBrk="1" hangingPunct="1">
              <a:spcBef>
                <a:spcPct val="0"/>
              </a:spcBef>
              <a:buFontTx/>
              <a:buChar char="•"/>
            </a:pPr>
            <a:r>
              <a:rPr lang="en-GB" dirty="0" smtClean="0"/>
              <a:t>AND actual performance can be assessed before selection – you can ask </a:t>
            </a:r>
            <a:r>
              <a:rPr lang="en-GB" dirty="0" err="1" smtClean="0"/>
              <a:t>footballing</a:t>
            </a:r>
            <a:r>
              <a:rPr lang="en-GB" dirty="0" smtClean="0"/>
              <a:t> hopefuls to play a game in front of you; this is a little more difficult in surgery, though... </a:t>
            </a:r>
          </a:p>
          <a:p>
            <a:pPr lvl="1" eaLnBrk="1" hangingPunct="1">
              <a:spcBef>
                <a:spcPct val="0"/>
              </a:spcBef>
              <a:buFontTx/>
              <a:buChar char="•"/>
            </a:pPr>
            <a:r>
              <a:rPr lang="en-GB" dirty="0" smtClean="0"/>
              <a:t>[A]: tools such as a SOS are possibilities</a:t>
            </a:r>
          </a:p>
          <a:p>
            <a:pPr lvl="1" eaLnBrk="1" hangingPunct="1">
              <a:spcBef>
                <a:spcPct val="0"/>
              </a:spcBef>
            </a:pPr>
            <a:r>
              <a:rPr lang="en-GB" dirty="0" smtClean="0"/>
              <a:t> </a:t>
            </a:r>
          </a:p>
          <a:p>
            <a:pPr lvl="1" eaLnBrk="1" hangingPunct="1">
              <a:spcBef>
                <a:spcPct val="0"/>
              </a:spcBef>
              <a:buFontTx/>
              <a:buChar char="•"/>
            </a:pPr>
            <a:r>
              <a:rPr lang="en-GB" dirty="0" smtClean="0"/>
              <a:t>And when a sports player ends up not living up to the expectations of selectors, the collateral damage is normally limited to a lost game – far different from what can go wrong if a selected surgical trainee is not up to scratch</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84EFAC-2968-479F-8C85-790AF57B74F4}"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04800"/>
            <a:ext cx="8686800" cy="2895600"/>
          </a:xfrm>
        </p:spPr>
        <p:txBody>
          <a:bodyPr/>
          <a:lstStyle>
            <a:lvl1pPr algn="ctr">
              <a:defRPr sz="3600"/>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228600" y="5410200"/>
            <a:ext cx="8686800" cy="1295400"/>
          </a:xfrm>
        </p:spPr>
        <p:txBody>
          <a:bodyPr anchor="ctr"/>
          <a:lstStyle>
            <a:lvl1pPr marL="0" indent="0" algn="ctr">
              <a:buFontTx/>
              <a:buNone/>
              <a:defRPr/>
            </a:lvl1pPr>
          </a:lstStyle>
          <a:p>
            <a:r>
              <a:rPr lang="en-US" smtClean="0"/>
              <a:t>Click to edit Master subtitle style</a:t>
            </a:r>
            <a:endParaRPr lang="en-GB"/>
          </a:p>
        </p:txBody>
      </p:sp>
      <p:sp>
        <p:nvSpPr>
          <p:cNvPr id="4" name="Rectangle 7"/>
          <p:cNvSpPr>
            <a:spLocks noGrp="1" noChangeArrowheads="1"/>
          </p:cNvSpPr>
          <p:nvPr>
            <p:ph type="dt" sz="half" idx="10"/>
          </p:nvPr>
        </p:nvSpPr>
        <p:spPr/>
        <p:txBody>
          <a:bodyPr/>
          <a:lstStyle>
            <a:lvl1pPr>
              <a:defRPr/>
            </a:lvl1pPr>
          </a:lstStyle>
          <a:p>
            <a:pPr>
              <a:defRPr/>
            </a:pPr>
            <a:endParaRPr lang="en-GB"/>
          </a:p>
        </p:txBody>
      </p:sp>
      <p:sp>
        <p:nvSpPr>
          <p:cNvPr id="5" name="Rectangle 8"/>
          <p:cNvSpPr>
            <a:spLocks noGrp="1" noChangeArrowheads="1"/>
          </p:cNvSpPr>
          <p:nvPr>
            <p:ph type="ftr" sz="quarter" idx="11"/>
          </p:nvPr>
        </p:nvSpPr>
        <p:spPr/>
        <p:txBody>
          <a:bodyPr/>
          <a:lstStyle>
            <a:lvl1pPr>
              <a:defRPr/>
            </a:lvl1pPr>
          </a:lstStyle>
          <a:p>
            <a:pPr>
              <a:defRPr/>
            </a:pPr>
            <a:endParaRPr lang="en-GB"/>
          </a:p>
        </p:txBody>
      </p:sp>
      <p:sp>
        <p:nvSpPr>
          <p:cNvPr id="6" name="Rectangle 9"/>
          <p:cNvSpPr>
            <a:spLocks noGrp="1" noChangeArrowheads="1"/>
          </p:cNvSpPr>
          <p:nvPr>
            <p:ph type="sldNum" sz="quarter" idx="12"/>
          </p:nvPr>
        </p:nvSpPr>
        <p:spPr/>
        <p:txBody>
          <a:bodyPr/>
          <a:lstStyle>
            <a:lvl1pPr>
              <a:defRPr/>
            </a:lvl1pPr>
          </a:lstStyle>
          <a:p>
            <a:pPr>
              <a:defRPr/>
            </a:pPr>
            <a:fld id="{3F124D11-42EC-45A6-9757-B8958FCFC33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26CE545A-8942-413B-8A0F-1EF2452BDF8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3627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F4DFB895-AB5D-43AA-B0A8-A31E89293C5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5FB5A329-4A2F-4290-AC52-B331FD4D806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4086CB7E-269A-4101-8396-56B75512162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9EA8E0E3-7551-4E3B-9EF2-D7B490B7ACF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n-GB"/>
          </a:p>
        </p:txBody>
      </p:sp>
      <p:sp>
        <p:nvSpPr>
          <p:cNvPr id="8" name="Rectangle 8"/>
          <p:cNvSpPr>
            <a:spLocks noGrp="1" noChangeArrowheads="1"/>
          </p:cNvSpPr>
          <p:nvPr>
            <p:ph type="ftr" sz="quarter" idx="11"/>
          </p:nvPr>
        </p:nvSpPr>
        <p:spPr>
          <a:ln/>
        </p:spPr>
        <p:txBody>
          <a:bodyPr/>
          <a:lstStyle>
            <a:lvl1pPr>
              <a:defRPr/>
            </a:lvl1pPr>
          </a:lstStyle>
          <a:p>
            <a:pPr>
              <a:defRPr/>
            </a:pPr>
            <a:endParaRPr lang="en-GB"/>
          </a:p>
        </p:txBody>
      </p:sp>
      <p:sp>
        <p:nvSpPr>
          <p:cNvPr id="9" name="Rectangle 9"/>
          <p:cNvSpPr>
            <a:spLocks noGrp="1" noChangeArrowheads="1"/>
          </p:cNvSpPr>
          <p:nvPr>
            <p:ph type="sldNum" sz="quarter" idx="12"/>
          </p:nvPr>
        </p:nvSpPr>
        <p:spPr>
          <a:ln/>
        </p:spPr>
        <p:txBody>
          <a:bodyPr/>
          <a:lstStyle>
            <a:lvl1pPr>
              <a:defRPr/>
            </a:lvl1pPr>
          </a:lstStyle>
          <a:p>
            <a:pPr>
              <a:defRPr/>
            </a:pPr>
            <a:fld id="{3D854220-9AF7-48D4-9F7C-1D26A944134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endParaRPr lang="en-GB"/>
          </a:p>
        </p:txBody>
      </p:sp>
      <p:sp>
        <p:nvSpPr>
          <p:cNvPr id="4" name="Rectangle 8"/>
          <p:cNvSpPr>
            <a:spLocks noGrp="1" noChangeArrowheads="1"/>
          </p:cNvSpPr>
          <p:nvPr>
            <p:ph type="ftr" sz="quarter" idx="11"/>
          </p:nvPr>
        </p:nvSpPr>
        <p:spPr>
          <a:ln/>
        </p:spPr>
        <p:txBody>
          <a:bodyPr/>
          <a:lstStyle>
            <a:lvl1pPr>
              <a:defRPr/>
            </a:lvl1pPr>
          </a:lstStyle>
          <a:p>
            <a:pPr>
              <a:defRPr/>
            </a:pPr>
            <a:endParaRPr lang="en-GB"/>
          </a:p>
        </p:txBody>
      </p:sp>
      <p:sp>
        <p:nvSpPr>
          <p:cNvPr id="5" name="Rectangle 9"/>
          <p:cNvSpPr>
            <a:spLocks noGrp="1" noChangeArrowheads="1"/>
          </p:cNvSpPr>
          <p:nvPr>
            <p:ph type="sldNum" sz="quarter" idx="12"/>
          </p:nvPr>
        </p:nvSpPr>
        <p:spPr>
          <a:ln/>
        </p:spPr>
        <p:txBody>
          <a:bodyPr/>
          <a:lstStyle>
            <a:lvl1pPr>
              <a:defRPr/>
            </a:lvl1pPr>
          </a:lstStyle>
          <a:p>
            <a:pPr>
              <a:defRPr/>
            </a:pPr>
            <a:fld id="{8A534415-415C-4C3D-9461-368FCF586CD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GB"/>
          </a:p>
        </p:txBody>
      </p:sp>
      <p:sp>
        <p:nvSpPr>
          <p:cNvPr id="3" name="Rectangle 8"/>
          <p:cNvSpPr>
            <a:spLocks noGrp="1" noChangeArrowheads="1"/>
          </p:cNvSpPr>
          <p:nvPr>
            <p:ph type="ftr" sz="quarter" idx="11"/>
          </p:nvPr>
        </p:nvSpPr>
        <p:spPr>
          <a:ln/>
        </p:spPr>
        <p:txBody>
          <a:bodyPr/>
          <a:lstStyle>
            <a:lvl1pPr>
              <a:defRPr/>
            </a:lvl1pPr>
          </a:lstStyle>
          <a:p>
            <a:pPr>
              <a:defRPr/>
            </a:pPr>
            <a:endParaRPr lang="en-GB"/>
          </a:p>
        </p:txBody>
      </p:sp>
      <p:sp>
        <p:nvSpPr>
          <p:cNvPr id="4" name="Rectangle 9"/>
          <p:cNvSpPr>
            <a:spLocks noGrp="1" noChangeArrowheads="1"/>
          </p:cNvSpPr>
          <p:nvPr>
            <p:ph type="sldNum" sz="quarter" idx="12"/>
          </p:nvPr>
        </p:nvSpPr>
        <p:spPr>
          <a:ln/>
        </p:spPr>
        <p:txBody>
          <a:bodyPr/>
          <a:lstStyle>
            <a:lvl1pPr>
              <a:defRPr/>
            </a:lvl1pPr>
          </a:lstStyle>
          <a:p>
            <a:pPr>
              <a:defRPr/>
            </a:pPr>
            <a:fld id="{284CEE4C-0708-4D9C-A6BB-C9DB63C9C9B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F9EEEB8C-D4DB-4A7A-A693-9141B2186AD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60A4F063-977B-46B9-89C7-FA14A01573E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228600" y="1371600"/>
            <a:ext cx="8686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1" name="Rectangle 7"/>
          <p:cNvSpPr>
            <a:spLocks noGrp="1" noChangeArrowheads="1"/>
          </p:cNvSpPr>
          <p:nvPr>
            <p:ph type="dt" sz="half" idx="2"/>
          </p:nvPr>
        </p:nvSpPr>
        <p:spPr bwMode="auto">
          <a:xfrm>
            <a:off x="2286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32" name="Rectangle 8"/>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3" name="Rectangle 9"/>
          <p:cNvSpPr>
            <a:spLocks noGrp="1" noChangeArrowheads="1"/>
          </p:cNvSpPr>
          <p:nvPr>
            <p:ph type="sldNum" sz="quarter" idx="4"/>
          </p:nvPr>
        </p:nvSpPr>
        <p:spPr bwMode="auto">
          <a:xfrm>
            <a:off x="67818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3D0234A-54C7-42EA-BDB3-6157E97F70ED}"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eaLnBrk="1" fontAlgn="base" hangingPunct="1">
        <a:spcBef>
          <a:spcPct val="0"/>
        </a:spcBef>
        <a:spcAft>
          <a:spcPct val="0"/>
        </a:spcAft>
        <a:defRPr sz="3200">
          <a:solidFill>
            <a:schemeClr val="tx2"/>
          </a:solidFill>
          <a:latin typeface="Arial" charset="0"/>
          <a:cs typeface="Arial" charset="0"/>
        </a:defRPr>
      </a:lvl6pPr>
      <a:lvl7pPr marL="914400" algn="l" rtl="0" eaLnBrk="1" fontAlgn="base" hangingPunct="1">
        <a:spcBef>
          <a:spcPct val="0"/>
        </a:spcBef>
        <a:spcAft>
          <a:spcPct val="0"/>
        </a:spcAft>
        <a:defRPr sz="3200">
          <a:solidFill>
            <a:schemeClr val="tx2"/>
          </a:solidFill>
          <a:latin typeface="Arial" charset="0"/>
          <a:cs typeface="Arial" charset="0"/>
        </a:defRPr>
      </a:lvl7pPr>
      <a:lvl8pPr marL="1371600" algn="l" rtl="0" eaLnBrk="1" fontAlgn="base" hangingPunct="1">
        <a:spcBef>
          <a:spcPct val="0"/>
        </a:spcBef>
        <a:spcAft>
          <a:spcPct val="0"/>
        </a:spcAft>
        <a:defRPr sz="3200">
          <a:solidFill>
            <a:schemeClr val="tx2"/>
          </a:solidFill>
          <a:latin typeface="Arial" charset="0"/>
          <a:cs typeface="Arial" charset="0"/>
        </a:defRPr>
      </a:lvl8pPr>
      <a:lvl9pPr marL="1828800" algn="l" rtl="0" eaLnBrk="1" fontAlgn="base" hangingPunct="1">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iop.org/_Principles/principl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50825" y="404663"/>
            <a:ext cx="8686800" cy="3024337"/>
          </a:xfrm>
        </p:spPr>
        <p:txBody>
          <a:bodyPr/>
          <a:lstStyle/>
          <a:p>
            <a:pPr eaLnBrk="1" hangingPunct="1">
              <a:defRPr/>
            </a:pPr>
            <a:r>
              <a:rPr lang="en-US" dirty="0" err="1" smtClean="0">
                <a:solidFill>
                  <a:schemeClr val="bg1">
                    <a:lumMod val="20000"/>
                    <a:lumOff val="80000"/>
                  </a:schemeClr>
                </a:solidFill>
              </a:rPr>
              <a:t>BSc</a:t>
            </a:r>
            <a:r>
              <a:rPr lang="en-US" dirty="0" smtClean="0">
                <a:solidFill>
                  <a:schemeClr val="bg1">
                    <a:lumMod val="20000"/>
                    <a:lumOff val="80000"/>
                  </a:schemeClr>
                </a:solidFill>
              </a:rPr>
              <a:t> in Surgery &amp; </a:t>
            </a:r>
            <a:r>
              <a:rPr lang="en-US" dirty="0" err="1" smtClean="0">
                <a:solidFill>
                  <a:schemeClr val="bg1">
                    <a:lumMod val="20000"/>
                    <a:lumOff val="80000"/>
                  </a:schemeClr>
                </a:solidFill>
              </a:rPr>
              <a:t>Anaesthesia</a:t>
            </a:r>
            <a:r>
              <a:rPr lang="en-US" sz="4800" dirty="0" smtClean="0">
                <a:solidFill>
                  <a:schemeClr val="bg1">
                    <a:lumMod val="20000"/>
                    <a:lumOff val="80000"/>
                  </a:schemeClr>
                </a:solidFill>
              </a:rPr>
              <a:t/>
            </a:r>
            <a:br>
              <a:rPr lang="en-US" sz="4800" dirty="0" smtClean="0">
                <a:solidFill>
                  <a:schemeClr val="bg1">
                    <a:lumMod val="20000"/>
                    <a:lumOff val="80000"/>
                  </a:schemeClr>
                </a:solidFill>
              </a:rPr>
            </a:br>
            <a:r>
              <a:rPr lang="en-US" sz="4800" dirty="0" smtClean="0"/>
              <a:t/>
            </a:r>
            <a:br>
              <a:rPr lang="en-US" sz="4800" dirty="0" smtClean="0"/>
            </a:br>
            <a:r>
              <a:rPr lang="en-US" sz="4800" dirty="0" smtClean="0"/>
              <a:t/>
            </a:r>
            <a:br>
              <a:rPr lang="en-US" sz="4800" dirty="0" smtClean="0"/>
            </a:br>
            <a:r>
              <a:rPr lang="en-US" sz="4800" dirty="0" smtClean="0">
                <a:solidFill>
                  <a:srgbClr val="00FFFF"/>
                </a:solidFill>
              </a:rPr>
              <a:t>Selection for surgical training</a:t>
            </a:r>
            <a:endParaRPr lang="en-US" sz="4800" dirty="0">
              <a:solidFill>
                <a:srgbClr val="00FFFF"/>
              </a:solidFill>
            </a:endParaRPr>
          </a:p>
        </p:txBody>
      </p:sp>
      <p:sp>
        <p:nvSpPr>
          <p:cNvPr id="14338" name="Rectangle 3"/>
          <p:cNvSpPr>
            <a:spLocks noGrp="1" noChangeArrowheads="1"/>
          </p:cNvSpPr>
          <p:nvPr>
            <p:ph type="subTitle" idx="1"/>
          </p:nvPr>
        </p:nvSpPr>
        <p:spPr/>
        <p:txBody>
          <a:bodyPr/>
          <a:lstStyle/>
          <a:p>
            <a:pPr eaLnBrk="1" hangingPunct="1"/>
            <a:r>
              <a:rPr lang="en-US" dirty="0" smtClean="0"/>
              <a:t>Zeshaan Maan </a:t>
            </a:r>
            <a:r>
              <a:rPr lang="en-US" sz="2000" dirty="0" smtClean="0"/>
              <a:t>MBBS </a:t>
            </a:r>
            <a:r>
              <a:rPr lang="en-US" sz="2000" dirty="0" err="1" smtClean="0"/>
              <a:t>MSc</a:t>
            </a:r>
            <a:r>
              <a:rPr lang="en-US" sz="2000" dirty="0" smtClean="0"/>
              <a:t> MRCS</a:t>
            </a:r>
          </a:p>
        </p:txBody>
      </p:sp>
      <p:pic>
        <p:nvPicPr>
          <p:cNvPr id="14339" name="Picture 4"/>
          <p:cNvPicPr>
            <a:picLocks noChangeAspect="1" noChangeArrowheads="1"/>
          </p:cNvPicPr>
          <p:nvPr/>
        </p:nvPicPr>
        <p:blipFill>
          <a:blip r:embed="rId3" cstate="print"/>
          <a:srcRect/>
          <a:stretch>
            <a:fillRect/>
          </a:stretch>
        </p:blipFill>
        <p:spPr bwMode="auto">
          <a:xfrm>
            <a:off x="4140200" y="1268413"/>
            <a:ext cx="792163" cy="87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ctr" eaLnBrk="1" hangingPunct="1"/>
            <a:r>
              <a:rPr lang="en-GB" sz="3600" smtClean="0">
                <a:solidFill>
                  <a:srgbClr val="00FFFF"/>
                </a:solidFill>
              </a:rPr>
              <a:t>Predicting Performance</a:t>
            </a:r>
          </a:p>
        </p:txBody>
      </p:sp>
      <p:sp>
        <p:nvSpPr>
          <p:cNvPr id="32770" name="Content Placeholder 4"/>
          <p:cNvSpPr>
            <a:spLocks noGrp="1"/>
          </p:cNvSpPr>
          <p:nvPr>
            <p:ph idx="1"/>
          </p:nvPr>
        </p:nvSpPr>
        <p:spPr/>
        <p:txBody>
          <a:bodyPr/>
          <a:lstStyle/>
          <a:p>
            <a:endParaRPr lang="en-US" smtClean="0"/>
          </a:p>
        </p:txBody>
      </p:sp>
      <p:pic>
        <p:nvPicPr>
          <p:cNvPr id="32771" name="Picture 3"/>
          <p:cNvPicPr>
            <a:picLocks noChangeAspect="1" noChangeArrowheads="1"/>
          </p:cNvPicPr>
          <p:nvPr/>
        </p:nvPicPr>
        <p:blipFill>
          <a:blip r:embed="rId3" cstate="print"/>
          <a:srcRect t="3934"/>
          <a:stretch>
            <a:fillRect/>
          </a:stretch>
        </p:blipFill>
        <p:spPr bwMode="auto">
          <a:xfrm>
            <a:off x="755650" y="1296988"/>
            <a:ext cx="7685088" cy="5537200"/>
          </a:xfrm>
          <a:prstGeom prst="rect">
            <a:avLst/>
          </a:prstGeom>
          <a:noFill/>
          <a:ln w="9525">
            <a:noFill/>
            <a:miter lim="800000"/>
            <a:headEnd/>
            <a:tailEnd/>
          </a:ln>
        </p:spPr>
      </p:pic>
      <p:pic>
        <p:nvPicPr>
          <p:cNvPr id="32772"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755650" y="1268413"/>
            <a:ext cx="3343275" cy="14335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ctr" eaLnBrk="1" hangingPunct="1"/>
            <a:r>
              <a:rPr lang="en-GB" sz="3600" smtClean="0">
                <a:solidFill>
                  <a:srgbClr val="00FFFF"/>
                </a:solidFill>
              </a:rPr>
              <a:t>Predicting Performance</a:t>
            </a:r>
          </a:p>
        </p:txBody>
      </p:sp>
      <p:sp>
        <p:nvSpPr>
          <p:cNvPr id="34818" name="Content Placeholder 4"/>
          <p:cNvSpPr>
            <a:spLocks noGrp="1"/>
          </p:cNvSpPr>
          <p:nvPr>
            <p:ph idx="1"/>
          </p:nvPr>
        </p:nvSpPr>
        <p:spPr/>
        <p:txBody>
          <a:bodyPr/>
          <a:lstStyle/>
          <a:p>
            <a:endParaRPr lang="en-US" smtClean="0"/>
          </a:p>
        </p:txBody>
      </p:sp>
      <p:pic>
        <p:nvPicPr>
          <p:cNvPr id="34819" name="Picture 2"/>
          <p:cNvPicPr>
            <a:picLocks noChangeAspect="1" noChangeArrowheads="1"/>
          </p:cNvPicPr>
          <p:nvPr/>
        </p:nvPicPr>
        <p:blipFill>
          <a:blip r:embed="rId3" cstate="print"/>
          <a:srcRect/>
          <a:stretch>
            <a:fillRect/>
          </a:stretch>
        </p:blipFill>
        <p:spPr bwMode="auto">
          <a:xfrm>
            <a:off x="0" y="1412875"/>
            <a:ext cx="8189913" cy="5445125"/>
          </a:xfrm>
          <a:prstGeom prst="rect">
            <a:avLst/>
          </a:prstGeom>
          <a:noFill/>
          <a:ln w="9525">
            <a:noFill/>
            <a:miter lim="800000"/>
            <a:headEnd/>
            <a:tailEnd/>
          </a:ln>
        </p:spPr>
      </p:pic>
      <p:pic>
        <p:nvPicPr>
          <p:cNvPr id="34820"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eaLnBrk="1" hangingPunct="1"/>
            <a:r>
              <a:rPr lang="en-GB" sz="3600" smtClean="0">
                <a:solidFill>
                  <a:srgbClr val="00FFFF"/>
                </a:solidFill>
              </a:rPr>
              <a:t>Systematic Review </a:t>
            </a:r>
          </a:p>
        </p:txBody>
      </p:sp>
      <p:sp>
        <p:nvSpPr>
          <p:cNvPr id="36866"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36867" name="Picture 2"/>
          <p:cNvPicPr>
            <a:picLocks noChangeAspect="1" noChangeArrowheads="1"/>
          </p:cNvPicPr>
          <p:nvPr/>
        </p:nvPicPr>
        <p:blipFill>
          <a:blip r:embed="rId3" cstate="print"/>
          <a:srcRect/>
          <a:stretch>
            <a:fillRect/>
          </a:stretch>
        </p:blipFill>
        <p:spPr bwMode="auto">
          <a:xfrm>
            <a:off x="250825" y="1187450"/>
            <a:ext cx="6516688" cy="5670550"/>
          </a:xfrm>
          <a:prstGeom prst="rect">
            <a:avLst/>
          </a:prstGeom>
          <a:noFill/>
          <a:ln w="9525">
            <a:noFill/>
            <a:miter lim="800000"/>
            <a:headEnd/>
            <a:tailEnd/>
          </a:ln>
        </p:spPr>
      </p:pic>
      <p:pic>
        <p:nvPicPr>
          <p:cNvPr id="36868"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ctr" eaLnBrk="1" hangingPunct="1"/>
            <a:r>
              <a:rPr lang="en-GB" sz="3600" smtClean="0">
                <a:solidFill>
                  <a:srgbClr val="00FFFF"/>
                </a:solidFill>
              </a:rPr>
              <a:t>Systematic Review  - Methods</a:t>
            </a:r>
          </a:p>
        </p:txBody>
      </p:sp>
      <p:sp>
        <p:nvSpPr>
          <p:cNvPr id="38914" name="Content Placeholder 2"/>
          <p:cNvSpPr>
            <a:spLocks noGrp="1"/>
          </p:cNvSpPr>
          <p:nvPr>
            <p:ph idx="1"/>
          </p:nvPr>
        </p:nvSpPr>
        <p:spPr/>
        <p:txBody>
          <a:bodyPr/>
          <a:lstStyle/>
          <a:p>
            <a:pPr eaLnBrk="1" hangingPunct="1"/>
            <a:endParaRPr lang="en-GB" smtClean="0"/>
          </a:p>
          <a:p>
            <a:pPr eaLnBrk="1" hangingPunct="1"/>
            <a:r>
              <a:rPr lang="en-GB" smtClean="0"/>
              <a:t>Inclusion Criteria</a:t>
            </a:r>
          </a:p>
          <a:p>
            <a:pPr eaLnBrk="1" hangingPunct="1"/>
            <a:endParaRPr lang="en-GB" smtClean="0"/>
          </a:p>
          <a:p>
            <a:pPr eaLnBrk="1" hangingPunct="1"/>
            <a:r>
              <a:rPr lang="en-GB" smtClean="0"/>
              <a:t>Search Strategy</a:t>
            </a:r>
          </a:p>
          <a:p>
            <a:pPr eaLnBrk="1" hangingPunct="1"/>
            <a:endParaRPr lang="en-GB" smtClean="0"/>
          </a:p>
          <a:p>
            <a:pPr eaLnBrk="1" hangingPunct="1"/>
            <a:r>
              <a:rPr lang="en-GB" smtClean="0"/>
              <a:t>Assessment of Study Quality</a:t>
            </a:r>
          </a:p>
        </p:txBody>
      </p:sp>
      <p:pic>
        <p:nvPicPr>
          <p:cNvPr id="38915"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algn="ctr" eaLnBrk="1" hangingPunct="1"/>
            <a:r>
              <a:rPr lang="en-GB" sz="3600" smtClean="0">
                <a:solidFill>
                  <a:srgbClr val="00FFFF"/>
                </a:solidFill>
              </a:rPr>
              <a:t>Systematic Review </a:t>
            </a:r>
          </a:p>
        </p:txBody>
      </p:sp>
      <p:sp>
        <p:nvSpPr>
          <p:cNvPr id="40962"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40963"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graphicFrame>
        <p:nvGraphicFramePr>
          <p:cNvPr id="8" name="Table 7"/>
          <p:cNvGraphicFramePr>
            <a:graphicFrameLocks noGrp="1"/>
          </p:cNvGraphicFramePr>
          <p:nvPr/>
        </p:nvGraphicFramePr>
        <p:xfrm>
          <a:off x="250825" y="1052513"/>
          <a:ext cx="4320478" cy="4716326"/>
        </p:xfrm>
        <a:graphic>
          <a:graphicData uri="http://schemas.openxmlformats.org/drawingml/2006/table">
            <a:tbl>
              <a:tblPr/>
              <a:tblGrid>
                <a:gridCol w="377503"/>
                <a:gridCol w="1576826"/>
                <a:gridCol w="1979839"/>
                <a:gridCol w="386310"/>
              </a:tblGrid>
              <a:tr h="418213">
                <a:tc>
                  <a:txBody>
                    <a:bodyPr/>
                    <a:lstStyle/>
                    <a:p>
                      <a:pPr>
                        <a:lnSpc>
                          <a:spcPct val="200000"/>
                        </a:lnSpc>
                        <a:spcAft>
                          <a:spcPts val="0"/>
                        </a:spcAft>
                      </a:pPr>
                      <a:r>
                        <a:rPr lang="en-GB" sz="600" b="1" dirty="0">
                          <a:latin typeface="Arial"/>
                          <a:ea typeface="Calibri"/>
                          <a:cs typeface="Calibri"/>
                        </a:rPr>
                        <a:t>Database</a:t>
                      </a:r>
                      <a:endParaRPr lang="en-GB" sz="600" dirty="0">
                        <a:latin typeface="Calibri"/>
                        <a:ea typeface="Calibri"/>
                        <a:cs typeface="Calibri"/>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600" b="1">
                          <a:latin typeface="Arial"/>
                          <a:ea typeface="Calibri"/>
                          <a:cs typeface="Calibri"/>
                        </a:rPr>
                        <a:t>Further information on database</a:t>
                      </a:r>
                      <a:endParaRPr lang="en-GB" sz="600">
                        <a:latin typeface="Calibri"/>
                        <a:ea typeface="Calibri"/>
                        <a:cs typeface="Calibri"/>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600" b="1" dirty="0">
                          <a:latin typeface="Arial"/>
                          <a:ea typeface="Calibri"/>
                          <a:cs typeface="Calibri"/>
                        </a:rPr>
                        <a:t>Search terms</a:t>
                      </a:r>
                      <a:endParaRPr lang="en-GB" sz="600" dirty="0">
                        <a:latin typeface="Calibri"/>
                        <a:ea typeface="Calibri"/>
                        <a:cs typeface="Calibri"/>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600" b="1">
                          <a:latin typeface="Arial"/>
                          <a:ea typeface="Calibri"/>
                          <a:cs typeface="Calibri"/>
                        </a:rPr>
                        <a:t>Number of articles</a:t>
                      </a:r>
                      <a:endParaRPr lang="en-GB" sz="600">
                        <a:latin typeface="Calibri"/>
                        <a:ea typeface="Calibri"/>
                        <a:cs typeface="Calibri"/>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7686">
                <a:tc>
                  <a:txBody>
                    <a:bodyPr/>
                    <a:lstStyle/>
                    <a:p>
                      <a:pPr>
                        <a:lnSpc>
                          <a:spcPct val="200000"/>
                        </a:lnSpc>
                        <a:spcAft>
                          <a:spcPts val="0"/>
                        </a:spcAft>
                      </a:pPr>
                      <a:r>
                        <a:rPr lang="en-GB" sz="600">
                          <a:latin typeface="Arial"/>
                          <a:ea typeface="Calibri"/>
                          <a:cs typeface="Calibri"/>
                        </a:rPr>
                        <a:t>Medline</a:t>
                      </a:r>
                      <a:endParaRPr lang="en-GB" sz="600">
                        <a:latin typeface="Calibri"/>
                        <a:ea typeface="Calibri"/>
                        <a:cs typeface="Calibri"/>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600" dirty="0">
                          <a:latin typeface="Arial"/>
                          <a:ea typeface="Calibri"/>
                          <a:cs typeface="Calibri"/>
                        </a:rPr>
                        <a:t>The National Library of Medicine’s database, providing abstracts and indexing for about 4,600 biomedical journals published in the U.S. and 70 foreign countries, and includes additional older citations and out of scope citations from Medline journals.</a:t>
                      </a:r>
                      <a:endParaRPr lang="en-GB" sz="600" dirty="0">
                        <a:latin typeface="Calibri"/>
                        <a:ea typeface="Calibri"/>
                        <a:cs typeface="Calibri"/>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200000"/>
                        </a:lnSpc>
                        <a:spcAft>
                          <a:spcPts val="0"/>
                        </a:spcAft>
                        <a:buFont typeface="+mj-lt"/>
                        <a:buAutoNum type="arabicPeriod"/>
                      </a:pPr>
                      <a:r>
                        <a:rPr lang="en-GB" sz="600" dirty="0">
                          <a:latin typeface="Arial"/>
                          <a:ea typeface="Times New Roman"/>
                          <a:cs typeface="Times New Roman"/>
                        </a:rPr>
                        <a:t>Personnel Selection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Job Application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Aptitude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Aptitude Test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Employee Performance Appraisal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Select*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recruit*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err="1">
                          <a:latin typeface="Arial"/>
                          <a:ea typeface="Times New Roman"/>
                          <a:cs typeface="Times New Roman"/>
                        </a:rPr>
                        <a:t>aptitud</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1 OR 2 OR 3 OR 4 OR 5 OR 6 OR 7 OR 8</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Education, Medical, Graduate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Medical Staff, Hospital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“Internship and Residency”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Junior doctor</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err="1">
                          <a:latin typeface="Arial"/>
                          <a:ea typeface="Times New Roman"/>
                          <a:cs typeface="Times New Roman"/>
                        </a:rPr>
                        <a:t>Residen</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Trainee</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10 OR 11 OR 12 OR 13 OR 14 OR 15</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Specialties, Surgical (</a:t>
                      </a:r>
                      <a:r>
                        <a:rPr lang="en-GB" sz="600" dirty="0" err="1">
                          <a:latin typeface="Arial"/>
                          <a:ea typeface="Times New Roman"/>
                          <a:cs typeface="Times New Roman"/>
                        </a:rPr>
                        <a:t>MeSH</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err="1">
                          <a:latin typeface="Arial"/>
                          <a:ea typeface="Times New Roman"/>
                          <a:cs typeface="Times New Roman"/>
                        </a:rPr>
                        <a:t>surg</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err="1">
                          <a:latin typeface="Arial"/>
                          <a:ea typeface="Times New Roman"/>
                          <a:cs typeface="Times New Roman"/>
                        </a:rPr>
                        <a:t>specialt</a:t>
                      </a:r>
                      <a:r>
                        <a:rPr lang="en-GB" sz="600" dirty="0">
                          <a:latin typeface="Arial"/>
                          <a:ea typeface="Times New Roman"/>
                          <a:cs typeface="Times New Roman"/>
                        </a:rPr>
                        <a:t>*</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17 OR 18 OR 19</a:t>
                      </a:r>
                      <a:endParaRPr lang="en-GB" sz="600" dirty="0">
                        <a:latin typeface="Calibri"/>
                        <a:ea typeface="Times New Roman"/>
                        <a:cs typeface="Times New Roman"/>
                      </a:endParaRPr>
                    </a:p>
                    <a:p>
                      <a:pPr marL="342900" lvl="0" indent="-342900">
                        <a:lnSpc>
                          <a:spcPct val="200000"/>
                        </a:lnSpc>
                        <a:spcAft>
                          <a:spcPts val="0"/>
                        </a:spcAft>
                        <a:buFont typeface="+mj-lt"/>
                        <a:buAutoNum type="arabicPeriod"/>
                      </a:pPr>
                      <a:r>
                        <a:rPr lang="en-GB" sz="600" dirty="0">
                          <a:latin typeface="Arial"/>
                          <a:ea typeface="Times New Roman"/>
                          <a:cs typeface="Times New Roman"/>
                        </a:rPr>
                        <a:t>9 16 20</a:t>
                      </a:r>
                      <a:endParaRPr lang="en-GB" sz="600" dirty="0">
                        <a:latin typeface="Calibri"/>
                        <a:ea typeface="Times New Roman"/>
                        <a:cs typeface="Times New Roman"/>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600" dirty="0">
                          <a:latin typeface="Arial"/>
                          <a:ea typeface="Calibri"/>
                          <a:cs typeface="Calibri"/>
                        </a:rPr>
                        <a:t>1942</a:t>
                      </a:r>
                      <a:endParaRPr lang="en-GB" sz="600" dirty="0">
                        <a:latin typeface="Calibri"/>
                        <a:ea typeface="Calibri"/>
                        <a:cs typeface="Calibri"/>
                      </a:endParaRPr>
                    </a:p>
                  </a:txBody>
                  <a:tcPr marL="39414" marR="3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859338" y="1052513"/>
          <a:ext cx="3960441" cy="4752528"/>
        </p:xfrm>
        <a:graphic>
          <a:graphicData uri="http://schemas.openxmlformats.org/drawingml/2006/table">
            <a:tbl>
              <a:tblPr/>
              <a:tblGrid>
                <a:gridCol w="346045"/>
                <a:gridCol w="1445424"/>
                <a:gridCol w="1814853"/>
                <a:gridCol w="354119"/>
              </a:tblGrid>
              <a:tr h="505065">
                <a:tc>
                  <a:txBody>
                    <a:bodyPr/>
                    <a:lstStyle/>
                    <a:p>
                      <a:pPr>
                        <a:lnSpc>
                          <a:spcPct val="200000"/>
                        </a:lnSpc>
                        <a:spcAft>
                          <a:spcPts val="0"/>
                        </a:spcAft>
                      </a:pPr>
                      <a:r>
                        <a:rPr lang="en-GB" sz="500" b="1" dirty="0">
                          <a:latin typeface="Arial"/>
                          <a:ea typeface="Calibri"/>
                          <a:cs typeface="Calibri"/>
                        </a:rPr>
                        <a:t>Database</a:t>
                      </a:r>
                      <a:endParaRPr lang="en-GB" sz="500" dirty="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b="1">
                          <a:latin typeface="Arial"/>
                          <a:ea typeface="Calibri"/>
                          <a:cs typeface="Calibri"/>
                        </a:rPr>
                        <a:t>Further information on database</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b="1">
                          <a:latin typeface="Arial"/>
                          <a:ea typeface="Calibri"/>
                          <a:cs typeface="Calibri"/>
                        </a:rPr>
                        <a:t>Search terms</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b="1">
                          <a:latin typeface="Arial"/>
                          <a:ea typeface="Calibri"/>
                          <a:cs typeface="Calibri"/>
                        </a:rPr>
                        <a:t>Number of articles</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9517">
                <a:tc>
                  <a:txBody>
                    <a:bodyPr/>
                    <a:lstStyle/>
                    <a:p>
                      <a:pPr>
                        <a:lnSpc>
                          <a:spcPct val="200000"/>
                        </a:lnSpc>
                        <a:spcAft>
                          <a:spcPts val="0"/>
                        </a:spcAft>
                      </a:pPr>
                      <a:r>
                        <a:rPr lang="en-GB" sz="500">
                          <a:latin typeface="Arial"/>
                          <a:ea typeface="Calibri"/>
                          <a:cs typeface="Calibri"/>
                        </a:rPr>
                        <a:t>Embase</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dirty="0" err="1">
                          <a:latin typeface="Arial"/>
                          <a:ea typeface="Calibri"/>
                          <a:cs typeface="Calibri"/>
                        </a:rPr>
                        <a:t>Excerpta</a:t>
                      </a:r>
                      <a:r>
                        <a:rPr lang="en-GB" sz="500" dirty="0">
                          <a:latin typeface="Arial"/>
                          <a:ea typeface="Calibri"/>
                          <a:cs typeface="Calibri"/>
                        </a:rPr>
                        <a:t> </a:t>
                      </a:r>
                      <a:r>
                        <a:rPr lang="en-GB" sz="500" dirty="0" err="1">
                          <a:latin typeface="Arial"/>
                          <a:ea typeface="Calibri"/>
                          <a:cs typeface="Calibri"/>
                        </a:rPr>
                        <a:t>Medica</a:t>
                      </a:r>
                      <a:r>
                        <a:rPr lang="en-GB" sz="500" dirty="0">
                          <a:latin typeface="Arial"/>
                          <a:ea typeface="Calibri"/>
                          <a:cs typeface="Calibri"/>
                        </a:rPr>
                        <a:t> database is a major biomedical and pharmaceutical database indexing over 3,500 international journals in the following fields: drug research, pharmacology, pharmaceutics, toxicology, clinical and experimental human medicine, health policy and management, public health, occupational health, environmental health, drug dependence and abuse, psychiatry, forensic medicine and biomedical engineering.</a:t>
                      </a:r>
                      <a:endParaRPr lang="en-GB" sz="500" dirty="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200000"/>
                        </a:lnSpc>
                        <a:spcAft>
                          <a:spcPts val="0"/>
                        </a:spcAft>
                        <a:buFont typeface="+mj-lt"/>
                        <a:buAutoNum type="arabicPeriod"/>
                      </a:pPr>
                      <a:r>
                        <a:rPr lang="en-GB" sz="400" dirty="0">
                          <a:latin typeface="Arial"/>
                          <a:ea typeface="Times New Roman"/>
                          <a:cs typeface="Times New Roman"/>
                        </a:rPr>
                        <a:t>Personnel Selection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Job Application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Aptitude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Aptitude Test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Employee Performance Appraisal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Select*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recruit*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err="1">
                          <a:latin typeface="Arial"/>
                          <a:ea typeface="Times New Roman"/>
                          <a:cs typeface="Times New Roman"/>
                        </a:rPr>
                        <a:t>aptitud</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1 OR 2 OR 3 OR 4 OR 5 OR 6 OR 7 OR 8</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Education, Medical, Graduate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Medical Staff, Hospital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“Internship and Residency”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Junior doctor</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err="1">
                          <a:latin typeface="Arial"/>
                          <a:ea typeface="Times New Roman"/>
                          <a:cs typeface="Times New Roman"/>
                        </a:rPr>
                        <a:t>Residen</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Trainee</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10 OR 11 OR 12 OR 13 OR 14 OR 15</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Specialties, Surgical (</a:t>
                      </a:r>
                      <a:r>
                        <a:rPr lang="en-GB" sz="400" dirty="0" err="1">
                          <a:latin typeface="Arial"/>
                          <a:ea typeface="Times New Roman"/>
                          <a:cs typeface="Times New Roman"/>
                        </a:rPr>
                        <a:t>MeSH</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err="1">
                          <a:latin typeface="Arial"/>
                          <a:ea typeface="Times New Roman"/>
                          <a:cs typeface="Times New Roman"/>
                        </a:rPr>
                        <a:t>surg</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err="1">
                          <a:latin typeface="Arial"/>
                          <a:ea typeface="Times New Roman"/>
                          <a:cs typeface="Times New Roman"/>
                        </a:rPr>
                        <a:t>specialt</a:t>
                      </a:r>
                      <a:r>
                        <a:rPr lang="en-GB" sz="400" dirty="0">
                          <a:latin typeface="Arial"/>
                          <a:ea typeface="Times New Roman"/>
                          <a:cs typeface="Times New Roman"/>
                        </a:rPr>
                        <a:t>*</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17 OR 18 OR 19</a:t>
                      </a:r>
                      <a:endParaRPr lang="en-GB" sz="500" dirty="0">
                        <a:latin typeface="Calibri"/>
                        <a:ea typeface="Times New Roman"/>
                        <a:cs typeface="Times New Roman"/>
                      </a:endParaRPr>
                    </a:p>
                    <a:p>
                      <a:pPr marL="342900" lvl="0" indent="-342900">
                        <a:lnSpc>
                          <a:spcPct val="200000"/>
                        </a:lnSpc>
                        <a:spcAft>
                          <a:spcPts val="0"/>
                        </a:spcAft>
                        <a:buFont typeface="+mj-lt"/>
                        <a:buAutoNum type="arabicPeriod"/>
                      </a:pPr>
                      <a:r>
                        <a:rPr lang="en-GB" sz="400" dirty="0">
                          <a:latin typeface="Arial"/>
                          <a:ea typeface="Times New Roman"/>
                          <a:cs typeface="Times New Roman"/>
                        </a:rPr>
                        <a:t>9 16 20</a:t>
                      </a:r>
                      <a:endParaRPr lang="en-GB" sz="500" dirty="0">
                        <a:latin typeface="Calibri"/>
                        <a:ea typeface="Times New Roman"/>
                        <a:cs typeface="Times New Roman"/>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a:latin typeface="Arial"/>
                          <a:ea typeface="Calibri"/>
                          <a:cs typeface="Calibri"/>
                        </a:rPr>
                        <a:t>2689</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973">
                <a:tc>
                  <a:txBody>
                    <a:bodyPr/>
                    <a:lstStyle/>
                    <a:p>
                      <a:pPr>
                        <a:lnSpc>
                          <a:spcPct val="200000"/>
                        </a:lnSpc>
                        <a:spcAft>
                          <a:spcPts val="0"/>
                        </a:spcAft>
                      </a:pPr>
                      <a:r>
                        <a:rPr lang="en-GB" sz="500">
                          <a:latin typeface="Arial"/>
                          <a:ea typeface="Calibri"/>
                          <a:cs typeface="Calibri"/>
                        </a:rPr>
                        <a:t>CENTRAL</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a:latin typeface="Arial"/>
                          <a:ea typeface="Calibri"/>
                          <a:cs typeface="Calibri"/>
                        </a:rPr>
                        <a:t>Component of Cochrane Library (high quality evidence to inform both practitioners and researchers)</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400">
                          <a:latin typeface="Arial"/>
                          <a:ea typeface="Calibri"/>
                          <a:cs typeface="Calibri"/>
                        </a:rPr>
                        <a:t>(select* OR aptitud* OR recruit*) ((junior doctor) OR trainee OR residen*) (specialt* OR surg*)</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a:latin typeface="Arial"/>
                          <a:ea typeface="Calibri"/>
                          <a:cs typeface="Calibri"/>
                        </a:rPr>
                        <a:t>88</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973">
                <a:tc>
                  <a:txBody>
                    <a:bodyPr/>
                    <a:lstStyle/>
                    <a:p>
                      <a:pPr>
                        <a:lnSpc>
                          <a:spcPct val="200000"/>
                        </a:lnSpc>
                        <a:spcAft>
                          <a:spcPts val="0"/>
                        </a:spcAft>
                      </a:pPr>
                      <a:r>
                        <a:rPr lang="en-GB" sz="500">
                          <a:latin typeface="Arial"/>
                          <a:ea typeface="Calibri"/>
                          <a:cs typeface="Calibri"/>
                        </a:rPr>
                        <a:t>ERIC</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a:latin typeface="Arial"/>
                          <a:ea typeface="Calibri"/>
                          <a:cs typeface="Calibri"/>
                        </a:rPr>
                        <a:t>Sponsored by the of the U.S. Department of Education and searches journals, reports, theses and conference papers</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400">
                          <a:latin typeface="Arial"/>
                          <a:ea typeface="Calibri"/>
                          <a:cs typeface="Calibri"/>
                        </a:rPr>
                        <a:t>(select* OR aptitud* OR recruit*) ((junior doctor) OR trainee OR residen*) (specialt* OR surg*)</a:t>
                      </a:r>
                      <a:endParaRPr lang="en-GB" sz="50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n-GB" sz="500" dirty="0">
                          <a:latin typeface="Arial"/>
                          <a:ea typeface="Calibri"/>
                          <a:cs typeface="Calibri"/>
                        </a:rPr>
                        <a:t>0</a:t>
                      </a:r>
                      <a:endParaRPr lang="en-GB" sz="500" dirty="0">
                        <a:latin typeface="Calibri"/>
                        <a:ea typeface="Calibri"/>
                        <a:cs typeface="Calibri"/>
                      </a:endParaRPr>
                    </a:p>
                  </a:txBody>
                  <a:tcPr marL="30685" marR="30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lgn="ctr" eaLnBrk="1" hangingPunct="1"/>
            <a:r>
              <a:rPr lang="en-GB" sz="3600" smtClean="0">
                <a:solidFill>
                  <a:srgbClr val="00FFFF"/>
                </a:solidFill>
              </a:rPr>
              <a:t>Systematic Review </a:t>
            </a:r>
          </a:p>
        </p:txBody>
      </p:sp>
      <p:sp>
        <p:nvSpPr>
          <p:cNvPr id="43010"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43011" name="Picture 1"/>
          <p:cNvPicPr>
            <a:picLocks noChangeAspect="1" noChangeArrowheads="1"/>
          </p:cNvPicPr>
          <p:nvPr/>
        </p:nvPicPr>
        <p:blipFill>
          <a:blip r:embed="rId3" cstate="print"/>
          <a:srcRect l="4425" t="22662" r="51869" b="3175"/>
          <a:stretch>
            <a:fillRect/>
          </a:stretch>
        </p:blipFill>
        <p:spPr bwMode="auto">
          <a:xfrm>
            <a:off x="1547813" y="1052513"/>
            <a:ext cx="6048375" cy="5805487"/>
          </a:xfrm>
          <a:prstGeom prst="rect">
            <a:avLst/>
          </a:prstGeom>
          <a:noFill/>
          <a:ln w="9525">
            <a:noFill/>
            <a:miter lim="800000"/>
            <a:headEnd/>
            <a:tailEnd/>
          </a:ln>
        </p:spPr>
      </p:pic>
      <p:pic>
        <p:nvPicPr>
          <p:cNvPr id="43012"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ctr" eaLnBrk="1" hangingPunct="1"/>
            <a:r>
              <a:rPr lang="en-GB" sz="3600" smtClean="0">
                <a:solidFill>
                  <a:srgbClr val="00FFFF"/>
                </a:solidFill>
              </a:rPr>
              <a:t>Academic Achievement </a:t>
            </a:r>
          </a:p>
        </p:txBody>
      </p:sp>
      <p:sp>
        <p:nvSpPr>
          <p:cNvPr id="45058"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45059"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45060" name="Picture 1"/>
          <p:cNvPicPr>
            <a:picLocks noChangeAspect="1" noChangeArrowheads="1"/>
          </p:cNvPicPr>
          <p:nvPr/>
        </p:nvPicPr>
        <p:blipFill>
          <a:blip r:embed="rId4" cstate="print"/>
          <a:srcRect l="10922" t="22208" r="10814" b="3175"/>
          <a:stretch>
            <a:fillRect/>
          </a:stretch>
        </p:blipFill>
        <p:spPr bwMode="auto">
          <a:xfrm>
            <a:off x="1979613" y="1052513"/>
            <a:ext cx="4824412" cy="2736850"/>
          </a:xfrm>
          <a:prstGeom prst="rect">
            <a:avLst/>
          </a:prstGeom>
          <a:noFill/>
          <a:ln w="9525">
            <a:noFill/>
            <a:miter lim="800000"/>
            <a:headEnd/>
            <a:tailEnd/>
          </a:ln>
        </p:spPr>
      </p:pic>
      <p:pic>
        <p:nvPicPr>
          <p:cNvPr id="45061" name="Picture 2"/>
          <p:cNvPicPr>
            <a:picLocks noChangeAspect="1" noChangeArrowheads="1"/>
          </p:cNvPicPr>
          <p:nvPr/>
        </p:nvPicPr>
        <p:blipFill>
          <a:blip r:embed="rId5" cstate="print"/>
          <a:srcRect l="12500" t="21529" r="12500" b="3247"/>
          <a:stretch>
            <a:fillRect/>
          </a:stretch>
        </p:blipFill>
        <p:spPr bwMode="auto">
          <a:xfrm>
            <a:off x="1979613" y="3789363"/>
            <a:ext cx="4824412" cy="275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ctr" eaLnBrk="1" hangingPunct="1"/>
            <a:r>
              <a:rPr lang="en-GB" sz="3600" smtClean="0">
                <a:solidFill>
                  <a:srgbClr val="00FFFF"/>
                </a:solidFill>
              </a:rPr>
              <a:t>Visual-Spatial Perception</a:t>
            </a:r>
          </a:p>
        </p:txBody>
      </p:sp>
      <p:sp>
        <p:nvSpPr>
          <p:cNvPr id="47106"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47107"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47108" name="Picture 2"/>
          <p:cNvPicPr>
            <a:picLocks noChangeAspect="1" noChangeArrowheads="1"/>
          </p:cNvPicPr>
          <p:nvPr/>
        </p:nvPicPr>
        <p:blipFill>
          <a:blip r:embed="rId4" cstate="print"/>
          <a:srcRect/>
          <a:stretch>
            <a:fillRect/>
          </a:stretch>
        </p:blipFill>
        <p:spPr bwMode="auto">
          <a:xfrm>
            <a:off x="1042988" y="1412875"/>
            <a:ext cx="3506787" cy="2892425"/>
          </a:xfrm>
          <a:prstGeom prst="rect">
            <a:avLst/>
          </a:prstGeom>
          <a:noFill/>
          <a:ln w="9525">
            <a:noFill/>
            <a:miter lim="800000"/>
            <a:headEnd/>
            <a:tailEnd/>
          </a:ln>
        </p:spPr>
      </p:pic>
      <p:pic>
        <p:nvPicPr>
          <p:cNvPr id="47109" name="Picture 4"/>
          <p:cNvPicPr>
            <a:picLocks noChangeAspect="1" noChangeArrowheads="1"/>
          </p:cNvPicPr>
          <p:nvPr/>
        </p:nvPicPr>
        <p:blipFill>
          <a:blip r:embed="rId5" cstate="print"/>
          <a:srcRect/>
          <a:stretch>
            <a:fillRect/>
          </a:stretch>
        </p:blipFill>
        <p:spPr bwMode="auto">
          <a:xfrm>
            <a:off x="1476375" y="4581525"/>
            <a:ext cx="4773613" cy="2016125"/>
          </a:xfrm>
          <a:prstGeom prst="rect">
            <a:avLst/>
          </a:prstGeom>
          <a:noFill/>
          <a:ln w="9525">
            <a:noFill/>
            <a:miter lim="800000"/>
            <a:headEnd/>
            <a:tailEnd/>
          </a:ln>
        </p:spPr>
      </p:pic>
      <p:pic>
        <p:nvPicPr>
          <p:cNvPr id="47110" name="Picture 5"/>
          <p:cNvPicPr>
            <a:picLocks noChangeAspect="1" noChangeArrowheads="1"/>
          </p:cNvPicPr>
          <p:nvPr/>
        </p:nvPicPr>
        <p:blipFill>
          <a:blip r:embed="rId6" cstate="print"/>
          <a:srcRect/>
          <a:stretch>
            <a:fillRect/>
          </a:stretch>
        </p:blipFill>
        <p:spPr bwMode="auto">
          <a:xfrm>
            <a:off x="5219700" y="1484313"/>
            <a:ext cx="273685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algn="ctr" eaLnBrk="1" hangingPunct="1"/>
            <a:r>
              <a:rPr lang="en-GB" sz="3600" smtClean="0">
                <a:solidFill>
                  <a:srgbClr val="00FFFF"/>
                </a:solidFill>
              </a:rPr>
              <a:t>Visual-Spatial Perception</a:t>
            </a:r>
          </a:p>
        </p:txBody>
      </p:sp>
      <p:sp>
        <p:nvSpPr>
          <p:cNvPr id="49154"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49155"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49156" name="Picture 2"/>
          <p:cNvPicPr>
            <a:picLocks noChangeAspect="1" noChangeArrowheads="1"/>
          </p:cNvPicPr>
          <p:nvPr/>
        </p:nvPicPr>
        <p:blipFill>
          <a:blip r:embed="rId4" cstate="print"/>
          <a:srcRect l="12500" t="24474" r="12500" b="6801"/>
          <a:stretch>
            <a:fillRect/>
          </a:stretch>
        </p:blipFill>
        <p:spPr bwMode="auto">
          <a:xfrm>
            <a:off x="0" y="1196975"/>
            <a:ext cx="4572000" cy="2519363"/>
          </a:xfrm>
          <a:prstGeom prst="rect">
            <a:avLst/>
          </a:prstGeom>
          <a:noFill/>
          <a:ln w="9525">
            <a:noFill/>
            <a:miter lim="800000"/>
            <a:headEnd/>
            <a:tailEnd/>
          </a:ln>
        </p:spPr>
      </p:pic>
      <p:pic>
        <p:nvPicPr>
          <p:cNvPr id="49157" name="Picture 3"/>
          <p:cNvPicPr>
            <a:picLocks noChangeAspect="1" noChangeArrowheads="1"/>
          </p:cNvPicPr>
          <p:nvPr/>
        </p:nvPicPr>
        <p:blipFill>
          <a:blip r:embed="rId5" cstate="print"/>
          <a:srcRect l="12694" t="21227" r="12299" b="6494"/>
          <a:stretch>
            <a:fillRect/>
          </a:stretch>
        </p:blipFill>
        <p:spPr bwMode="auto">
          <a:xfrm>
            <a:off x="0" y="3716338"/>
            <a:ext cx="4572000" cy="2376487"/>
          </a:xfrm>
          <a:prstGeom prst="rect">
            <a:avLst/>
          </a:prstGeom>
          <a:noFill/>
          <a:ln w="9525">
            <a:noFill/>
            <a:miter lim="800000"/>
            <a:headEnd/>
            <a:tailEnd/>
          </a:ln>
        </p:spPr>
      </p:pic>
      <p:pic>
        <p:nvPicPr>
          <p:cNvPr id="49158" name="Picture 4"/>
          <p:cNvPicPr>
            <a:picLocks noChangeAspect="1" noChangeArrowheads="1"/>
          </p:cNvPicPr>
          <p:nvPr/>
        </p:nvPicPr>
        <p:blipFill>
          <a:blip r:embed="rId6" cstate="print"/>
          <a:srcRect l="12500" t="22508" r="12500" b="3247"/>
          <a:stretch>
            <a:fillRect/>
          </a:stretch>
        </p:blipFill>
        <p:spPr bwMode="auto">
          <a:xfrm>
            <a:off x="4643438" y="1196975"/>
            <a:ext cx="4232275" cy="2519363"/>
          </a:xfrm>
          <a:prstGeom prst="rect">
            <a:avLst/>
          </a:prstGeom>
          <a:noFill/>
          <a:ln w="9525">
            <a:noFill/>
            <a:miter lim="800000"/>
            <a:headEnd/>
            <a:tailEnd/>
          </a:ln>
        </p:spPr>
      </p:pic>
      <p:pic>
        <p:nvPicPr>
          <p:cNvPr id="49159" name="Picture 5"/>
          <p:cNvPicPr>
            <a:picLocks noChangeAspect="1" noChangeArrowheads="1"/>
          </p:cNvPicPr>
          <p:nvPr/>
        </p:nvPicPr>
        <p:blipFill>
          <a:blip r:embed="rId7" cstate="print"/>
          <a:srcRect l="12500" t="21529" r="12500" b="3247"/>
          <a:stretch>
            <a:fillRect/>
          </a:stretch>
        </p:blipFill>
        <p:spPr bwMode="auto">
          <a:xfrm>
            <a:off x="4643438" y="3716338"/>
            <a:ext cx="4249737"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algn="ctr" eaLnBrk="1" hangingPunct="1"/>
            <a:r>
              <a:rPr lang="en-GB" sz="3600" smtClean="0">
                <a:solidFill>
                  <a:srgbClr val="00FFFF"/>
                </a:solidFill>
              </a:rPr>
              <a:t>Psychomotor Aptitude</a:t>
            </a:r>
          </a:p>
        </p:txBody>
      </p:sp>
      <p:sp>
        <p:nvSpPr>
          <p:cNvPr id="51202"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51203"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539750" y="1196975"/>
            <a:ext cx="4013200" cy="5373688"/>
          </a:xfrm>
          <a:prstGeom prst="rect">
            <a:avLst/>
          </a:prstGeom>
          <a:noFill/>
          <a:ln w="9525">
            <a:noFill/>
            <a:miter lim="800000"/>
            <a:headEnd/>
            <a:tailEnd/>
          </a:ln>
        </p:spPr>
      </p:pic>
      <p:pic>
        <p:nvPicPr>
          <p:cNvPr id="51205" name="Picture 2"/>
          <p:cNvPicPr>
            <a:picLocks noChangeAspect="1" noChangeArrowheads="1"/>
          </p:cNvPicPr>
          <p:nvPr/>
        </p:nvPicPr>
        <p:blipFill>
          <a:blip r:embed="rId5" cstate="print"/>
          <a:srcRect/>
          <a:stretch>
            <a:fillRect/>
          </a:stretch>
        </p:blipFill>
        <p:spPr bwMode="auto">
          <a:xfrm>
            <a:off x="5292725" y="1196975"/>
            <a:ext cx="2424113" cy="2174875"/>
          </a:xfrm>
          <a:prstGeom prst="rect">
            <a:avLst/>
          </a:prstGeom>
          <a:noFill/>
          <a:ln w="9525">
            <a:noFill/>
            <a:miter lim="800000"/>
            <a:headEnd/>
            <a:tailEnd/>
          </a:ln>
        </p:spPr>
      </p:pic>
      <p:pic>
        <p:nvPicPr>
          <p:cNvPr id="51206" name="Picture 3"/>
          <p:cNvPicPr>
            <a:picLocks noChangeAspect="1" noChangeArrowheads="1"/>
          </p:cNvPicPr>
          <p:nvPr/>
        </p:nvPicPr>
        <p:blipFill>
          <a:blip r:embed="rId6" cstate="print"/>
          <a:srcRect/>
          <a:stretch>
            <a:fillRect/>
          </a:stretch>
        </p:blipFill>
        <p:spPr bwMode="auto">
          <a:xfrm>
            <a:off x="6011863" y="3573463"/>
            <a:ext cx="2305050"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eaLnBrk="1" hangingPunct="1"/>
            <a:r>
              <a:rPr lang="en-GB" sz="3600" smtClean="0">
                <a:solidFill>
                  <a:srgbClr val="00FFFF"/>
                </a:solidFill>
              </a:rPr>
              <a:t>What is Selection? </a:t>
            </a:r>
          </a:p>
        </p:txBody>
      </p:sp>
      <p:sp>
        <p:nvSpPr>
          <p:cNvPr id="3" name="Content Placeholder 2"/>
          <p:cNvSpPr>
            <a:spLocks noGrp="1"/>
          </p:cNvSpPr>
          <p:nvPr>
            <p:ph idx="1"/>
          </p:nvPr>
        </p:nvSpPr>
        <p:spPr/>
        <p:txBody>
          <a:bodyPr/>
          <a:lstStyle/>
          <a:p>
            <a:pPr eaLnBrk="1" hangingPunct="1"/>
            <a:endParaRPr lang="en-GB" smtClean="0"/>
          </a:p>
          <a:p>
            <a:pPr eaLnBrk="1" hangingPunct="1"/>
            <a:endParaRPr lang="en-GB" smtClean="0"/>
          </a:p>
          <a:p>
            <a:pPr eaLnBrk="1" hangingPunct="1"/>
            <a:r>
              <a:rPr lang="en-GB" smtClean="0"/>
              <a:t>Personnel selection is a process used to determine which individuals are best suited for a particular job.</a:t>
            </a:r>
            <a:r>
              <a:rPr lang="en-GB" baseline="30000" smtClean="0"/>
              <a:t>1</a:t>
            </a:r>
            <a:endParaRPr lang="en-GB" smtClean="0"/>
          </a:p>
          <a:p>
            <a:pPr eaLnBrk="1" hangingPunct="1"/>
            <a:endParaRPr lang="en-GB" smtClean="0"/>
          </a:p>
          <a:p>
            <a:pPr eaLnBrk="1" hangingPunct="1"/>
            <a:endParaRPr lang="en-GB" smtClean="0"/>
          </a:p>
          <a:p>
            <a:pPr eaLnBrk="1" hangingPunct="1">
              <a:buFontTx/>
              <a:buNone/>
            </a:pPr>
            <a:r>
              <a:rPr lang="en-GB" smtClean="0"/>
              <a:t> </a:t>
            </a:r>
          </a:p>
        </p:txBody>
      </p:sp>
      <p:pic>
        <p:nvPicPr>
          <p:cNvPr id="16387"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algn="ctr" eaLnBrk="1" hangingPunct="1"/>
            <a:r>
              <a:rPr lang="en-GB" sz="3600" smtClean="0">
                <a:solidFill>
                  <a:srgbClr val="00FFFF"/>
                </a:solidFill>
              </a:rPr>
              <a:t>Psychomotor Aptitude</a:t>
            </a:r>
          </a:p>
        </p:txBody>
      </p:sp>
      <p:sp>
        <p:nvSpPr>
          <p:cNvPr id="53250"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53251"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53252" name="Picture 1"/>
          <p:cNvPicPr>
            <a:picLocks noChangeAspect="1" noChangeArrowheads="1"/>
          </p:cNvPicPr>
          <p:nvPr/>
        </p:nvPicPr>
        <p:blipFill>
          <a:blip r:embed="rId4" cstate="print"/>
          <a:srcRect l="10820" t="21227" r="10437" b="6494"/>
          <a:stretch>
            <a:fillRect/>
          </a:stretch>
        </p:blipFill>
        <p:spPr bwMode="auto">
          <a:xfrm>
            <a:off x="1835150" y="1125538"/>
            <a:ext cx="4897438" cy="2703512"/>
          </a:xfrm>
          <a:prstGeom prst="rect">
            <a:avLst/>
          </a:prstGeom>
          <a:noFill/>
          <a:ln w="9525">
            <a:noFill/>
            <a:miter lim="800000"/>
            <a:headEnd/>
            <a:tailEnd/>
          </a:ln>
        </p:spPr>
      </p:pic>
      <p:pic>
        <p:nvPicPr>
          <p:cNvPr id="53253" name="Picture 2"/>
          <p:cNvPicPr>
            <a:picLocks noChangeAspect="1" noChangeArrowheads="1"/>
          </p:cNvPicPr>
          <p:nvPr/>
        </p:nvPicPr>
        <p:blipFill>
          <a:blip r:embed="rId5" cstate="print"/>
          <a:srcRect l="14563" t="21529" r="14146" b="3247"/>
          <a:stretch>
            <a:fillRect/>
          </a:stretch>
        </p:blipFill>
        <p:spPr bwMode="auto">
          <a:xfrm>
            <a:off x="1835150" y="3789363"/>
            <a:ext cx="4897438" cy="293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algn="ctr" eaLnBrk="1" hangingPunct="1"/>
            <a:r>
              <a:rPr lang="en-GB" sz="3600" smtClean="0">
                <a:solidFill>
                  <a:srgbClr val="00FFFF"/>
                </a:solidFill>
              </a:rPr>
              <a:t>Video Games </a:t>
            </a:r>
          </a:p>
        </p:txBody>
      </p:sp>
      <p:sp>
        <p:nvSpPr>
          <p:cNvPr id="55298"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55299"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55300" name="Picture 2"/>
          <p:cNvPicPr>
            <a:picLocks noChangeAspect="1" noChangeArrowheads="1"/>
          </p:cNvPicPr>
          <p:nvPr/>
        </p:nvPicPr>
        <p:blipFill>
          <a:blip r:embed="rId4" cstate="print"/>
          <a:srcRect l="9741" t="37917" r="9344" b="12012"/>
          <a:stretch>
            <a:fillRect/>
          </a:stretch>
        </p:blipFill>
        <p:spPr bwMode="auto">
          <a:xfrm>
            <a:off x="539750" y="1773238"/>
            <a:ext cx="8135938"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algn="ctr" eaLnBrk="1" hangingPunct="1"/>
            <a:r>
              <a:rPr lang="en-GB" sz="3600" smtClean="0">
                <a:solidFill>
                  <a:srgbClr val="00FFFF"/>
                </a:solidFill>
              </a:rPr>
              <a:t>Conclusion</a:t>
            </a:r>
          </a:p>
        </p:txBody>
      </p:sp>
      <p:sp>
        <p:nvSpPr>
          <p:cNvPr id="57346"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57347"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57348" name="Picture 2"/>
          <p:cNvPicPr>
            <a:picLocks noChangeAspect="1" noChangeArrowheads="1"/>
          </p:cNvPicPr>
          <p:nvPr/>
        </p:nvPicPr>
        <p:blipFill>
          <a:blip r:embed="rId4" cstate="print"/>
          <a:srcRect/>
          <a:stretch>
            <a:fillRect/>
          </a:stretch>
        </p:blipFill>
        <p:spPr bwMode="auto">
          <a:xfrm>
            <a:off x="2555875" y="1123950"/>
            <a:ext cx="3960813" cy="563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ctr" eaLnBrk="1" hangingPunct="1"/>
            <a:r>
              <a:rPr lang="en-GB" sz="3600" smtClean="0">
                <a:solidFill>
                  <a:srgbClr val="00FFFF"/>
                </a:solidFill>
              </a:rPr>
              <a:t>Future Research</a:t>
            </a:r>
          </a:p>
        </p:txBody>
      </p:sp>
      <p:sp>
        <p:nvSpPr>
          <p:cNvPr id="59394" name="Content Placeholder 2"/>
          <p:cNvSpPr>
            <a:spLocks noGrp="1"/>
          </p:cNvSpPr>
          <p:nvPr>
            <p:ph idx="1"/>
          </p:nvPr>
        </p:nvSpPr>
        <p:spPr/>
        <p:txBody>
          <a:bodyPr/>
          <a:lstStyle/>
          <a:p>
            <a:pPr eaLnBrk="1" hangingPunct="1"/>
            <a:endParaRPr lang="en-GB" smtClean="0"/>
          </a:p>
          <a:p>
            <a:pPr eaLnBrk="1" hangingPunct="1"/>
            <a:endParaRPr lang="en-GB" smtClean="0"/>
          </a:p>
        </p:txBody>
      </p:sp>
      <p:pic>
        <p:nvPicPr>
          <p:cNvPr id="59395" name="Picture 2"/>
          <p:cNvPicPr>
            <a:picLocks noChangeAspect="1" noChangeArrowheads="1"/>
          </p:cNvPicPr>
          <p:nvPr/>
        </p:nvPicPr>
        <p:blipFill>
          <a:blip r:embed="rId3" cstate="print"/>
          <a:srcRect l="11285" r="5479"/>
          <a:stretch>
            <a:fillRect/>
          </a:stretch>
        </p:blipFill>
        <p:spPr bwMode="auto">
          <a:xfrm>
            <a:off x="250825" y="1916113"/>
            <a:ext cx="4475163" cy="3168650"/>
          </a:xfrm>
          <a:prstGeom prst="rect">
            <a:avLst/>
          </a:prstGeom>
          <a:noFill/>
          <a:ln w="9525">
            <a:noFill/>
            <a:miter lim="800000"/>
            <a:headEnd/>
            <a:tailEnd/>
          </a:ln>
        </p:spPr>
      </p:pic>
      <p:pic>
        <p:nvPicPr>
          <p:cNvPr id="59396"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pic>
        <p:nvPicPr>
          <p:cNvPr id="59397" name="Picture 3"/>
          <p:cNvPicPr>
            <a:picLocks noChangeAspect="1" noChangeArrowheads="1"/>
          </p:cNvPicPr>
          <p:nvPr/>
        </p:nvPicPr>
        <p:blipFill>
          <a:blip r:embed="rId5" cstate="print"/>
          <a:srcRect/>
          <a:stretch>
            <a:fillRect/>
          </a:stretch>
        </p:blipFill>
        <p:spPr bwMode="auto">
          <a:xfrm>
            <a:off x="5076825" y="1700213"/>
            <a:ext cx="3816350" cy="4157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fade">
                                      <p:cBhvr>
                                        <p:cTn id="1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algn="ctr" eaLnBrk="1" hangingPunct="1"/>
            <a:r>
              <a:rPr lang="en-GB" sz="3600" smtClean="0">
                <a:solidFill>
                  <a:srgbClr val="00FFFF"/>
                </a:solidFill>
              </a:rPr>
              <a:t>References </a:t>
            </a:r>
          </a:p>
        </p:txBody>
      </p:sp>
      <p:sp>
        <p:nvSpPr>
          <p:cNvPr id="61442" name="Content Placeholder 2"/>
          <p:cNvSpPr>
            <a:spLocks noGrp="1"/>
          </p:cNvSpPr>
          <p:nvPr>
            <p:ph idx="1"/>
          </p:nvPr>
        </p:nvSpPr>
        <p:spPr>
          <a:xfrm>
            <a:off x="251520" y="1052736"/>
            <a:ext cx="8686800" cy="4800600"/>
          </a:xfrm>
        </p:spPr>
        <p:txBody>
          <a:bodyPr/>
          <a:lstStyle/>
          <a:p>
            <a:pPr marL="533400" indent="-533400" eaLnBrk="1" hangingPunct="1"/>
            <a:endParaRPr lang="en-GB" sz="1200" dirty="0" smtClean="0"/>
          </a:p>
          <a:p>
            <a:pPr marL="533400" indent="-533400" eaLnBrk="1" hangingPunct="1">
              <a:buFontTx/>
              <a:buAutoNum type="arabicPeriod"/>
            </a:pPr>
            <a:r>
              <a:rPr lang="en-GB" sz="1200" dirty="0" smtClean="0"/>
              <a:t>Society for Industrial and Organisational Psychology, Inc. 2003. Principles for the validation and use of personnel selection procedures, Fourth Ed. Retrieved December 15, 2010, from </a:t>
            </a:r>
            <a:r>
              <a:rPr lang="en-GB" sz="1200" dirty="0" smtClean="0">
                <a:hlinkClick r:id="rId2"/>
              </a:rPr>
              <a:t>http://www.siop.org/_Principles/principles.pdf</a:t>
            </a:r>
            <a:r>
              <a:rPr lang="en-GB" sz="1200" dirty="0" smtClean="0"/>
              <a:t>.</a:t>
            </a:r>
          </a:p>
          <a:p>
            <a:pPr marL="533400" indent="-533400" eaLnBrk="1" hangingPunct="1">
              <a:buFontTx/>
              <a:buAutoNum type="arabicPeriod"/>
            </a:pPr>
            <a:r>
              <a:rPr lang="en-GB" sz="1200" dirty="0" smtClean="0"/>
              <a:t>Randall R, Davies H, Patterson F, Farrell K. 2006. Selecting doctors for postgraduate training in paediatrics using a competency based assessment centre. </a:t>
            </a:r>
            <a:r>
              <a:rPr lang="en-GB" sz="1200" i="1" dirty="0" smtClean="0"/>
              <a:t>Arch </a:t>
            </a:r>
            <a:r>
              <a:rPr lang="en-GB" sz="1200" i="1" dirty="0" err="1" smtClean="0"/>
              <a:t>Dis</a:t>
            </a:r>
            <a:r>
              <a:rPr lang="en-GB" sz="1200" i="1" dirty="0" smtClean="0"/>
              <a:t> Child</a:t>
            </a:r>
            <a:r>
              <a:rPr lang="en-GB" sz="1200" dirty="0" smtClean="0"/>
              <a:t> 91(5): 444–8.</a:t>
            </a:r>
          </a:p>
          <a:p>
            <a:pPr marL="533400" indent="-533400" eaLnBrk="1" hangingPunct="1">
              <a:buFontTx/>
              <a:buAutoNum type="arabicPeriod"/>
            </a:pPr>
            <a:r>
              <a:rPr lang="en-GB" sz="1200" dirty="0" smtClean="0"/>
              <a:t>Beard J, Strachan A, Davies H, Patterson F, Stark P, Ball S, Taylor P, Thomas S. 2005. Developing an education and assessment framework for the Foundation Programme. </a:t>
            </a:r>
            <a:r>
              <a:rPr lang="en-GB" sz="1200" i="1" dirty="0" smtClean="0"/>
              <a:t>Med </a:t>
            </a:r>
            <a:r>
              <a:rPr lang="en-GB" sz="1200" i="1" dirty="0" err="1" smtClean="0"/>
              <a:t>Educ</a:t>
            </a:r>
            <a:r>
              <a:rPr lang="en-GB" sz="1200" dirty="0" smtClean="0"/>
              <a:t> 39 (8): 841–51.</a:t>
            </a:r>
          </a:p>
          <a:p>
            <a:pPr marL="533400" indent="-533400" eaLnBrk="1" hangingPunct="1">
              <a:buFontTx/>
              <a:buAutoNum type="arabicPeriod"/>
            </a:pPr>
            <a:r>
              <a:rPr lang="en-GB" sz="1200" dirty="0" smtClean="0"/>
              <a:t>Patterson F, Ferguson E, Norfolk T, Lane P. 2005. A new selection system to recruit general practice registrars: preliminary findings from a validation study. </a:t>
            </a:r>
            <a:r>
              <a:rPr lang="en-GB" sz="1200" i="1" dirty="0" smtClean="0"/>
              <a:t>BMJ</a:t>
            </a:r>
            <a:r>
              <a:rPr lang="en-GB" sz="1200" dirty="0" smtClean="0"/>
              <a:t> 330 (7493): 711-4.</a:t>
            </a:r>
          </a:p>
          <a:p>
            <a:pPr marL="533400" indent="-533400" eaLnBrk="1" hangingPunct="1">
              <a:buFontTx/>
              <a:buAutoNum type="arabicPeriod"/>
            </a:pPr>
            <a:r>
              <a:rPr lang="en-GB" sz="1200" dirty="0" smtClean="0"/>
              <a:t>Patterson F, Ferguson E, Lane P, Farrell K, </a:t>
            </a:r>
            <a:r>
              <a:rPr lang="en-GB" sz="1200" dirty="0" err="1" smtClean="0"/>
              <a:t>Martlew</a:t>
            </a:r>
            <a:r>
              <a:rPr lang="en-GB" sz="1200" dirty="0" smtClean="0"/>
              <a:t> J, Wells A. 2000. A competency model for general practice: implications for selection, training, and development. </a:t>
            </a:r>
            <a:r>
              <a:rPr lang="en-GB" sz="1200" i="1" dirty="0" smtClean="0"/>
              <a:t>Br J Gen </a:t>
            </a:r>
            <a:r>
              <a:rPr lang="en-GB" sz="1200" i="1" dirty="0" err="1" smtClean="0"/>
              <a:t>Pract</a:t>
            </a:r>
            <a:r>
              <a:rPr lang="en-GB" sz="1200" dirty="0" smtClean="0"/>
              <a:t> 50(452): 188–93. </a:t>
            </a:r>
          </a:p>
          <a:p>
            <a:pPr marL="533400" indent="-533400" eaLnBrk="1" hangingPunct="1">
              <a:buFontTx/>
              <a:buAutoNum type="arabicPeriod"/>
            </a:pPr>
            <a:r>
              <a:rPr lang="en-GB" sz="1200" dirty="0" smtClean="0"/>
              <a:t>Baldwin PJ, Paisley AM, Paterson-Brown S. 1999. Consultant surgeons’ opinion of the skills required of basic surgical trainees. </a:t>
            </a:r>
            <a:r>
              <a:rPr lang="en-GB" sz="1200" i="1" dirty="0" smtClean="0"/>
              <a:t>Br J </a:t>
            </a:r>
            <a:r>
              <a:rPr lang="en-GB" sz="1200" i="1" dirty="0" err="1" smtClean="0"/>
              <a:t>Surg</a:t>
            </a:r>
            <a:r>
              <a:rPr lang="en-GB" sz="1200" dirty="0" smtClean="0"/>
              <a:t> 86: 1078-82.</a:t>
            </a:r>
          </a:p>
          <a:p>
            <a:pPr marL="533400" indent="-533400" eaLnBrk="1" hangingPunct="1">
              <a:buFontTx/>
              <a:buAutoNum type="arabicPeriod"/>
            </a:pPr>
            <a:r>
              <a:rPr lang="en-GB" sz="1200" dirty="0" err="1" smtClean="0"/>
              <a:t>Cuschieri</a:t>
            </a:r>
            <a:r>
              <a:rPr lang="en-GB" sz="1200" dirty="0" smtClean="0"/>
              <a:t> A, Francis N, Crosby J, Hanna GB. 2001. What do master surgeons think of surgical competence and revalidation? </a:t>
            </a:r>
            <a:r>
              <a:rPr lang="en-GB" sz="1200" i="1" dirty="0" smtClean="0"/>
              <a:t>Am J </a:t>
            </a:r>
            <a:r>
              <a:rPr lang="en-GB" sz="1200" i="1" dirty="0" err="1" smtClean="0"/>
              <a:t>Surg</a:t>
            </a:r>
            <a:r>
              <a:rPr lang="en-GB" sz="1200" dirty="0" smtClean="0"/>
              <a:t> 182: 110–16.</a:t>
            </a:r>
          </a:p>
          <a:p>
            <a:pPr marL="533400" indent="-533400" eaLnBrk="1" hangingPunct="1">
              <a:buFontTx/>
              <a:buAutoNum type="arabicPeriod"/>
            </a:pPr>
            <a:r>
              <a:rPr lang="en-GB" sz="1200" dirty="0" smtClean="0"/>
              <a:t>Bailey M. 1999. Evolution of aptitude testing in the RAF. </a:t>
            </a:r>
            <a:r>
              <a:rPr lang="en-GB" sz="1200" i="1" dirty="0" smtClean="0"/>
              <a:t>RTO MP-55</a:t>
            </a:r>
            <a:r>
              <a:rPr lang="en-GB" sz="1200" dirty="0" smtClean="0"/>
              <a:t> MOD report British Crown Copyright 99.</a:t>
            </a:r>
          </a:p>
          <a:p>
            <a:pPr marL="533400" indent="-533400" eaLnBrk="1" hangingPunct="1">
              <a:buFontTx/>
              <a:buAutoNum type="arabicPeriod"/>
            </a:pPr>
            <a:r>
              <a:rPr lang="en-GB" sz="1200" dirty="0" smtClean="0"/>
              <a:t>Hayden JA, Cote P, Bombardier C. 2006. Evaluation of the quality of prognosis studies in systematic reviews. </a:t>
            </a:r>
            <a:r>
              <a:rPr lang="en-GB" sz="1200" i="1" dirty="0" smtClean="0"/>
              <a:t>Ann </a:t>
            </a:r>
            <a:r>
              <a:rPr lang="en-GB" sz="1200" i="1" dirty="0" err="1" smtClean="0"/>
              <a:t>Int</a:t>
            </a:r>
            <a:r>
              <a:rPr lang="en-GB" sz="1200" i="1" dirty="0" smtClean="0"/>
              <a:t> Med</a:t>
            </a:r>
            <a:r>
              <a:rPr lang="en-GB" sz="1200" dirty="0" smtClean="0"/>
              <a:t> 144: 427-37.</a:t>
            </a:r>
          </a:p>
          <a:p>
            <a:pPr marL="533400" indent="-533400" eaLnBrk="1" hangingPunct="1">
              <a:buFontTx/>
              <a:buAutoNum type="arabicPeriod"/>
            </a:pPr>
            <a:r>
              <a:rPr lang="en-GB" sz="1200" dirty="0" smtClean="0"/>
              <a:t>Gallagher A, </a:t>
            </a:r>
            <a:r>
              <a:rPr lang="en-GB" sz="1200" dirty="0" err="1" smtClean="0"/>
              <a:t>Cowie</a:t>
            </a:r>
            <a:r>
              <a:rPr lang="en-GB" sz="1200" dirty="0" smtClean="0"/>
              <a:t> R, Crothers I, Jordan-Black JA, </a:t>
            </a:r>
            <a:r>
              <a:rPr lang="en-GB" sz="1200" dirty="0" err="1" smtClean="0"/>
              <a:t>Satava</a:t>
            </a:r>
            <a:r>
              <a:rPr lang="en-GB" sz="1200" dirty="0" smtClean="0"/>
              <a:t> RM. 2003. </a:t>
            </a:r>
            <a:r>
              <a:rPr lang="en-GB" sz="1200" dirty="0" err="1" smtClean="0"/>
              <a:t>PicSOr</a:t>
            </a:r>
            <a:r>
              <a:rPr lang="en-GB" sz="1200" dirty="0" smtClean="0"/>
              <a:t> – an objective test of perceptual skill that predicts laparoscopic technical skill in three initial studies of laparoscopic performance. </a:t>
            </a:r>
            <a:r>
              <a:rPr lang="en-GB" sz="1200" i="1" dirty="0" err="1" smtClean="0"/>
              <a:t>Surg</a:t>
            </a:r>
            <a:r>
              <a:rPr lang="en-GB" sz="1200" i="1" dirty="0" smtClean="0"/>
              <a:t> </a:t>
            </a:r>
            <a:r>
              <a:rPr lang="en-GB" sz="1200" i="1" dirty="0" err="1" smtClean="0"/>
              <a:t>Endosc</a:t>
            </a:r>
            <a:r>
              <a:rPr lang="en-GB" sz="1200" dirty="0" smtClean="0"/>
              <a:t> 17:1468-71.</a:t>
            </a:r>
          </a:p>
          <a:p>
            <a:pPr marL="533400" indent="-533400" eaLnBrk="1" hangingPunct="1">
              <a:buFontTx/>
              <a:buAutoNum type="arabicPeriod"/>
            </a:pPr>
            <a:endParaRPr lang="en-GB" sz="1200" dirty="0" smtClean="0"/>
          </a:p>
        </p:txBody>
      </p:sp>
      <p:pic>
        <p:nvPicPr>
          <p:cNvPr id="61443"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ctr" eaLnBrk="1" hangingPunct="1"/>
            <a:r>
              <a:rPr lang="en-GB" sz="3600" smtClean="0">
                <a:solidFill>
                  <a:srgbClr val="00FFFF"/>
                </a:solidFill>
              </a:rPr>
              <a:t>Why is Selection important? </a:t>
            </a:r>
          </a:p>
        </p:txBody>
      </p:sp>
      <p:pic>
        <p:nvPicPr>
          <p:cNvPr id="23554" name="Picture 2"/>
          <p:cNvPicPr>
            <a:picLocks noGrp="1" noChangeAspect="1" noChangeArrowheads="1"/>
          </p:cNvPicPr>
          <p:nvPr>
            <p:ph idx="1"/>
          </p:nvPr>
        </p:nvPicPr>
        <p:blipFill>
          <a:blip r:embed="rId3" cstate="print"/>
          <a:srcRect/>
          <a:stretch>
            <a:fillRect/>
          </a:stretch>
        </p:blipFill>
        <p:spPr>
          <a:xfrm>
            <a:off x="1116013" y="1082675"/>
            <a:ext cx="5832475" cy="5775325"/>
          </a:xfrm>
        </p:spPr>
      </p:pic>
      <p:pic>
        <p:nvPicPr>
          <p:cNvPr id="18435"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eaLnBrk="1" hangingPunct="1"/>
            <a:r>
              <a:rPr lang="en-GB" sz="3600" smtClean="0">
                <a:solidFill>
                  <a:srgbClr val="00FFFF"/>
                </a:solidFill>
              </a:rPr>
              <a:t>Selection Methodology</a:t>
            </a:r>
          </a:p>
        </p:txBody>
      </p:sp>
      <p:pic>
        <p:nvPicPr>
          <p:cNvPr id="20482" name="Picture 2"/>
          <p:cNvPicPr>
            <a:picLocks noGrp="1" noChangeAspect="1" noChangeArrowheads="1"/>
          </p:cNvPicPr>
          <p:nvPr>
            <p:ph idx="1"/>
          </p:nvPr>
        </p:nvPicPr>
        <p:blipFill>
          <a:blip r:embed="rId3" cstate="print"/>
          <a:srcRect t="2365"/>
          <a:stretch>
            <a:fillRect/>
          </a:stretch>
        </p:blipFill>
        <p:spPr>
          <a:xfrm>
            <a:off x="34925" y="1163638"/>
            <a:ext cx="8497888" cy="5694362"/>
          </a:xfrm>
        </p:spPr>
      </p:pic>
      <p:pic>
        <p:nvPicPr>
          <p:cNvPr id="20483"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eaLnBrk="1" hangingPunct="1"/>
            <a:r>
              <a:rPr lang="en-GB" sz="3600" smtClean="0">
                <a:solidFill>
                  <a:srgbClr val="00FFFF"/>
                </a:solidFill>
              </a:rPr>
              <a:t>Reliability &amp; Validity</a:t>
            </a:r>
          </a:p>
        </p:txBody>
      </p:sp>
      <p:pic>
        <p:nvPicPr>
          <p:cNvPr id="22532" name="Picture 4"/>
          <p:cNvPicPr>
            <a:picLocks noChangeAspect="1" noChangeArrowheads="1"/>
          </p:cNvPicPr>
          <p:nvPr/>
        </p:nvPicPr>
        <p:blipFill>
          <a:blip r:embed="rId3" cstate="print"/>
          <a:srcRect/>
          <a:stretch>
            <a:fillRect/>
          </a:stretch>
        </p:blipFill>
        <p:spPr bwMode="auto">
          <a:xfrm>
            <a:off x="0" y="1165225"/>
            <a:ext cx="8567738" cy="5692775"/>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t="3656"/>
          <a:stretch>
            <a:fillRect/>
          </a:stretch>
        </p:blipFill>
        <p:spPr bwMode="auto">
          <a:xfrm>
            <a:off x="0" y="1109663"/>
            <a:ext cx="8532813" cy="5754687"/>
          </a:xfrm>
          <a:prstGeom prst="rect">
            <a:avLst/>
          </a:prstGeom>
          <a:noFill/>
          <a:ln w="9525">
            <a:noFill/>
            <a:miter lim="800000"/>
            <a:headEnd/>
            <a:tailEnd/>
          </a:ln>
        </p:spPr>
      </p:pic>
      <p:pic>
        <p:nvPicPr>
          <p:cNvPr id="2" name="Picture 5"/>
          <p:cNvPicPr>
            <a:picLocks noChangeAspect="1" noChangeArrowheads="1"/>
          </p:cNvPicPr>
          <p:nvPr/>
        </p:nvPicPr>
        <p:blipFill>
          <a:blip r:embed="rId5"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fade">
                                      <p:cBhvr>
                                        <p:cTn id="1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6"/>
          <p:cNvPicPr>
            <a:picLocks noChangeAspect="1" noChangeArrowheads="1"/>
          </p:cNvPicPr>
          <p:nvPr/>
        </p:nvPicPr>
        <p:blipFill>
          <a:blip r:embed="rId3" cstate="print"/>
          <a:srcRect/>
          <a:stretch>
            <a:fillRect/>
          </a:stretch>
        </p:blipFill>
        <p:spPr bwMode="auto">
          <a:xfrm>
            <a:off x="2051050" y="1989138"/>
            <a:ext cx="5327650" cy="2468562"/>
          </a:xfrm>
          <a:prstGeom prst="rect">
            <a:avLst/>
          </a:prstGeom>
          <a:noFill/>
          <a:ln w="9525">
            <a:noFill/>
            <a:miter lim="800000"/>
            <a:headEnd/>
            <a:tailEnd/>
          </a:ln>
        </p:spPr>
      </p:pic>
      <p:pic>
        <p:nvPicPr>
          <p:cNvPr id="28680" name="Picture 8" descr="getting-a-job-closing-the-deal"/>
          <p:cNvPicPr>
            <a:picLocks noChangeAspect="1" noChangeArrowheads="1"/>
          </p:cNvPicPr>
          <p:nvPr/>
        </p:nvPicPr>
        <p:blipFill>
          <a:blip r:embed="rId4" cstate="print"/>
          <a:srcRect/>
          <a:stretch>
            <a:fillRect/>
          </a:stretch>
        </p:blipFill>
        <p:spPr bwMode="auto">
          <a:xfrm>
            <a:off x="1619250" y="1484313"/>
            <a:ext cx="6121400" cy="4060825"/>
          </a:xfrm>
          <a:prstGeom prst="rect">
            <a:avLst/>
          </a:prstGeom>
          <a:noFill/>
          <a:ln w="9525">
            <a:noFill/>
            <a:miter lim="800000"/>
            <a:headEnd/>
            <a:tailEnd/>
          </a:ln>
        </p:spPr>
      </p:pic>
      <p:sp>
        <p:nvSpPr>
          <p:cNvPr id="24579" name="Title 1"/>
          <p:cNvSpPr>
            <a:spLocks noGrp="1"/>
          </p:cNvSpPr>
          <p:nvPr>
            <p:ph type="title" idx="4294967295"/>
          </p:nvPr>
        </p:nvSpPr>
        <p:spPr/>
        <p:txBody>
          <a:bodyPr/>
          <a:lstStyle/>
          <a:p>
            <a:pPr algn="ctr" eaLnBrk="1" hangingPunct="1"/>
            <a:r>
              <a:rPr lang="en-GB" sz="3600" smtClean="0">
                <a:solidFill>
                  <a:srgbClr val="00FFFF"/>
                </a:solidFill>
              </a:rPr>
              <a:t>How do we select now?</a:t>
            </a:r>
          </a:p>
        </p:txBody>
      </p:sp>
      <p:pic>
        <p:nvPicPr>
          <p:cNvPr id="24580" name="Picture 5"/>
          <p:cNvPicPr>
            <a:picLocks noChangeAspect="1" noChangeArrowheads="1"/>
          </p:cNvPicPr>
          <p:nvPr/>
        </p:nvPicPr>
        <p:blipFill>
          <a:blip r:embed="rId5" cstate="print"/>
          <a:srcRect/>
          <a:stretch>
            <a:fillRect/>
          </a:stretch>
        </p:blipFill>
        <p:spPr bwMode="auto">
          <a:xfrm>
            <a:off x="6759575" y="6092825"/>
            <a:ext cx="2384425" cy="765175"/>
          </a:xfrm>
          <a:prstGeom prst="rect">
            <a:avLst/>
          </a:prstGeom>
          <a:noFill/>
          <a:ln w="9525">
            <a:noFill/>
            <a:miter lim="800000"/>
            <a:headEnd/>
            <a:tailEnd/>
          </a:ln>
        </p:spPr>
      </p:pic>
      <p:pic>
        <p:nvPicPr>
          <p:cNvPr id="28675" name="Picture 5"/>
          <p:cNvPicPr>
            <a:picLocks noChangeAspect="1" noChangeArrowheads="1"/>
          </p:cNvPicPr>
          <p:nvPr/>
        </p:nvPicPr>
        <p:blipFill>
          <a:blip r:embed="rId6" cstate="print"/>
          <a:srcRect/>
          <a:stretch>
            <a:fillRect/>
          </a:stretch>
        </p:blipFill>
        <p:spPr bwMode="auto">
          <a:xfrm>
            <a:off x="1258888" y="1700213"/>
            <a:ext cx="2879725" cy="976312"/>
          </a:xfrm>
          <a:prstGeom prst="rect">
            <a:avLst/>
          </a:prstGeom>
          <a:noFill/>
          <a:ln w="9525">
            <a:noFill/>
            <a:miter lim="800000"/>
            <a:headEnd/>
            <a:tailEnd/>
          </a:ln>
        </p:spPr>
      </p:pic>
      <p:pic>
        <p:nvPicPr>
          <p:cNvPr id="28677" name="Picture 7"/>
          <p:cNvPicPr>
            <a:picLocks noChangeAspect="1" noChangeArrowheads="1"/>
          </p:cNvPicPr>
          <p:nvPr/>
        </p:nvPicPr>
        <p:blipFill>
          <a:blip r:embed="rId7" cstate="print"/>
          <a:srcRect/>
          <a:stretch>
            <a:fillRect/>
          </a:stretch>
        </p:blipFill>
        <p:spPr bwMode="auto">
          <a:xfrm>
            <a:off x="1331913" y="3789363"/>
            <a:ext cx="2057400" cy="1403350"/>
          </a:xfrm>
          <a:prstGeom prst="rect">
            <a:avLst/>
          </a:prstGeom>
          <a:noFill/>
          <a:ln w="9525">
            <a:noFill/>
            <a:miter lim="800000"/>
            <a:headEnd/>
            <a:tailEnd/>
          </a:ln>
        </p:spPr>
      </p:pic>
      <p:pic>
        <p:nvPicPr>
          <p:cNvPr id="28678" name="Picture 8"/>
          <p:cNvPicPr>
            <a:picLocks noChangeAspect="1" noChangeArrowheads="1"/>
          </p:cNvPicPr>
          <p:nvPr/>
        </p:nvPicPr>
        <p:blipFill>
          <a:blip r:embed="rId8" cstate="print"/>
          <a:srcRect/>
          <a:stretch>
            <a:fillRect/>
          </a:stretch>
        </p:blipFill>
        <p:spPr bwMode="auto">
          <a:xfrm>
            <a:off x="4643438" y="2781300"/>
            <a:ext cx="2708275"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fade">
                                      <p:cBhvr>
                                        <p:cTn id="12" dur="500"/>
                                        <p:tgtEl>
                                          <p:spTgt spid="286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8"/>
                                        </p:tgtEl>
                                        <p:attrNameLst>
                                          <p:attrName>style.visibility</p:attrName>
                                        </p:attrNameLst>
                                      </p:cBhvr>
                                      <p:to>
                                        <p:strVal val="visible"/>
                                      </p:to>
                                    </p:set>
                                    <p:animEffect transition="in" filter="fade">
                                      <p:cBhvr>
                                        <p:cTn id="17" dur="500"/>
                                        <p:tgtEl>
                                          <p:spTgt spid="28678"/>
                                        </p:tgtEl>
                                      </p:cBhvr>
                                    </p:animEffect>
                                  </p:childTnLst>
                                </p:cTn>
                              </p:par>
                              <p:par>
                                <p:cTn id="18" presetID="10" presetClass="entr" presetSubtype="0" fill="hold" nodeType="withEffect">
                                  <p:stCondLst>
                                    <p:cond delay="0"/>
                                  </p:stCondLst>
                                  <p:childTnLst>
                                    <p:set>
                                      <p:cBhvr>
                                        <p:cTn id="19" dur="1" fill="hold">
                                          <p:stCondLst>
                                            <p:cond delay="0"/>
                                          </p:stCondLst>
                                        </p:cTn>
                                        <p:tgtEl>
                                          <p:spTgt spid="28677"/>
                                        </p:tgtEl>
                                        <p:attrNameLst>
                                          <p:attrName>style.visibility</p:attrName>
                                        </p:attrNameLst>
                                      </p:cBhvr>
                                      <p:to>
                                        <p:strVal val="visible"/>
                                      </p:to>
                                    </p:set>
                                    <p:animEffect transition="in" filter="fade">
                                      <p:cBhvr>
                                        <p:cTn id="20" dur="500"/>
                                        <p:tgtEl>
                                          <p:spTgt spid="28677"/>
                                        </p:tgtEl>
                                      </p:cBhvr>
                                    </p:animEffect>
                                  </p:childTnLst>
                                </p:cTn>
                              </p:par>
                              <p:par>
                                <p:cTn id="21" presetID="10" presetClass="entr" presetSubtype="0" fill="hold" nodeType="withEffect">
                                  <p:stCondLst>
                                    <p:cond delay="0"/>
                                  </p:stCondLst>
                                  <p:childTnLst>
                                    <p:set>
                                      <p:cBhvr>
                                        <p:cTn id="22" dur="1" fill="hold">
                                          <p:stCondLst>
                                            <p:cond delay="0"/>
                                          </p:stCondLst>
                                        </p:cTn>
                                        <p:tgtEl>
                                          <p:spTgt spid="28675"/>
                                        </p:tgtEl>
                                        <p:attrNameLst>
                                          <p:attrName>style.visibility</p:attrName>
                                        </p:attrNameLst>
                                      </p:cBhvr>
                                      <p:to>
                                        <p:strVal val="visible"/>
                                      </p:to>
                                    </p:set>
                                    <p:animEffect transition="in" filter="fade">
                                      <p:cBhvr>
                                        <p:cTn id="2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eaLnBrk="1" hangingPunct="1"/>
            <a:r>
              <a:rPr lang="en-GB" sz="3600" smtClean="0">
                <a:solidFill>
                  <a:srgbClr val="00FFFF"/>
                </a:solidFill>
              </a:rPr>
              <a:t>Person Specification</a:t>
            </a:r>
          </a:p>
        </p:txBody>
      </p:sp>
      <p:pic>
        <p:nvPicPr>
          <p:cNvPr id="24583" name="Picture 7"/>
          <p:cNvPicPr>
            <a:picLocks noChangeAspect="1" noChangeArrowheads="1"/>
          </p:cNvPicPr>
          <p:nvPr/>
        </p:nvPicPr>
        <p:blipFill>
          <a:blip r:embed="rId3" cstate="print"/>
          <a:srcRect l="15648" t="16254" r="13580" b="3403"/>
          <a:stretch>
            <a:fillRect/>
          </a:stretch>
        </p:blipFill>
        <p:spPr bwMode="auto">
          <a:xfrm>
            <a:off x="684213" y="1057275"/>
            <a:ext cx="7489825" cy="5800725"/>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l="17714" t="13289" r="16533" b="3691"/>
          <a:stretch>
            <a:fillRect/>
          </a:stretch>
        </p:blipFill>
        <p:spPr bwMode="auto">
          <a:xfrm>
            <a:off x="117475" y="1185863"/>
            <a:ext cx="4505325" cy="5672137"/>
          </a:xfrm>
          <a:prstGeom prst="rect">
            <a:avLst/>
          </a:prstGeom>
          <a:noFill/>
          <a:ln w="9525">
            <a:noFill/>
            <a:miter lim="800000"/>
            <a:headEnd/>
            <a:tailEnd/>
          </a:ln>
        </p:spPr>
      </p:pic>
      <p:pic>
        <p:nvPicPr>
          <p:cNvPr id="26628" name="Picture 5"/>
          <p:cNvPicPr>
            <a:picLocks noChangeAspect="1" noChangeArrowheads="1"/>
          </p:cNvPicPr>
          <p:nvPr/>
        </p:nvPicPr>
        <p:blipFill>
          <a:blip r:embed="rId5" cstate="print"/>
          <a:srcRect/>
          <a:stretch>
            <a:fillRect/>
          </a:stretch>
        </p:blipFill>
        <p:spPr bwMode="auto">
          <a:xfrm>
            <a:off x="6759575" y="6092825"/>
            <a:ext cx="2384425" cy="765175"/>
          </a:xfrm>
          <a:prstGeom prst="rect">
            <a:avLst/>
          </a:prstGeom>
          <a:noFill/>
          <a:ln w="9525">
            <a:noFill/>
            <a:miter lim="800000"/>
            <a:headEnd/>
            <a:tailEnd/>
          </a:ln>
        </p:spPr>
      </p:pic>
      <p:pic>
        <p:nvPicPr>
          <p:cNvPr id="24582" name="Picture 6"/>
          <p:cNvPicPr>
            <a:picLocks noChangeAspect="1" noChangeArrowheads="1"/>
          </p:cNvPicPr>
          <p:nvPr/>
        </p:nvPicPr>
        <p:blipFill>
          <a:blip r:embed="rId6" cstate="print"/>
          <a:srcRect l="18600" t="11340" r="15352"/>
          <a:stretch>
            <a:fillRect/>
          </a:stretch>
        </p:blipFill>
        <p:spPr bwMode="auto">
          <a:xfrm>
            <a:off x="4643438" y="1173163"/>
            <a:ext cx="4398962" cy="5684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500"/>
                                        <p:tgtEl>
                                          <p:spTgt spid="24581"/>
                                        </p:tgtEl>
                                      </p:cBhvr>
                                    </p:animEffect>
                                  </p:childTnLst>
                                </p:cTn>
                              </p:par>
                              <p:par>
                                <p:cTn id="8" presetID="10" presetClass="entr" presetSubtype="0" fill="hold"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fade">
                                      <p:cBhvr>
                                        <p:cTn id="10" dur="500"/>
                                        <p:tgtEl>
                                          <p:spTgt spid="245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583"/>
                                        </p:tgtEl>
                                        <p:attrNameLst>
                                          <p:attrName>style.visibility</p:attrName>
                                        </p:attrNameLst>
                                      </p:cBhvr>
                                      <p:to>
                                        <p:strVal val="visible"/>
                                      </p:to>
                                    </p:set>
                                    <p:animEffect transition="in" filter="fade">
                                      <p:cBhvr>
                                        <p:cTn id="15" dur="500"/>
                                        <p:tgtEl>
                                          <p:spTgt spid="24583"/>
                                        </p:tgtEl>
                                      </p:cBhvr>
                                    </p:animEffect>
                                  </p:childTnLst>
                                </p:cTn>
                              </p:par>
                              <p:par>
                                <p:cTn id="16" presetID="10" presetClass="exit" presetSubtype="0" fill="hold" nodeType="withEffect">
                                  <p:stCondLst>
                                    <p:cond delay="0"/>
                                  </p:stCondLst>
                                  <p:childTnLst>
                                    <p:animEffect transition="out" filter="fade">
                                      <p:cBhvr>
                                        <p:cTn id="17" dur="2000"/>
                                        <p:tgtEl>
                                          <p:spTgt spid="24582"/>
                                        </p:tgtEl>
                                      </p:cBhvr>
                                    </p:animEffect>
                                    <p:set>
                                      <p:cBhvr>
                                        <p:cTn id="18" dur="1" fill="hold">
                                          <p:stCondLst>
                                            <p:cond delay="1999"/>
                                          </p:stCondLst>
                                        </p:cTn>
                                        <p:tgtEl>
                                          <p:spTgt spid="2458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24581"/>
                                        </p:tgtEl>
                                      </p:cBhvr>
                                    </p:animEffect>
                                    <p:set>
                                      <p:cBhvr>
                                        <p:cTn id="21" dur="1" fill="hold">
                                          <p:stCondLst>
                                            <p:cond delay="1999"/>
                                          </p:stCondLst>
                                        </p:cTn>
                                        <p:tgtEl>
                                          <p:spTgt spid="245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eaLnBrk="1" hangingPunct="1"/>
            <a:r>
              <a:rPr lang="en-GB" sz="3600" smtClean="0">
                <a:solidFill>
                  <a:srgbClr val="00FFFF"/>
                </a:solidFill>
              </a:rPr>
              <a:t>Predicting Performance</a:t>
            </a:r>
          </a:p>
        </p:txBody>
      </p:sp>
      <p:sp>
        <p:nvSpPr>
          <p:cNvPr id="28674" name="Content Placeholder 4"/>
          <p:cNvSpPr>
            <a:spLocks noGrp="1"/>
          </p:cNvSpPr>
          <p:nvPr>
            <p:ph idx="1"/>
          </p:nvPr>
        </p:nvSpPr>
        <p:spPr/>
        <p:txBody>
          <a:bodyPr/>
          <a:lstStyle/>
          <a:p>
            <a:endParaRPr lang="en-US" smtClean="0"/>
          </a:p>
        </p:txBody>
      </p:sp>
      <p:pic>
        <p:nvPicPr>
          <p:cNvPr id="28675" name="Picture 5"/>
          <p:cNvPicPr>
            <a:picLocks noChangeAspect="1" noChangeArrowheads="1"/>
          </p:cNvPicPr>
          <p:nvPr/>
        </p:nvPicPr>
        <p:blipFill>
          <a:blip r:embed="rId3" cstate="print"/>
          <a:srcRect/>
          <a:stretch>
            <a:fillRect/>
          </a:stretch>
        </p:blipFill>
        <p:spPr bwMode="auto">
          <a:xfrm>
            <a:off x="6759575" y="6092825"/>
            <a:ext cx="2384425" cy="765175"/>
          </a:xfrm>
          <a:prstGeom prst="rect">
            <a:avLst/>
          </a:prstGeom>
          <a:noFill/>
          <a:ln w="9525">
            <a:noFill/>
            <a:miter lim="800000"/>
            <a:headEnd/>
            <a:tailEnd/>
          </a:ln>
        </p:spPr>
      </p:pic>
      <p:pic>
        <p:nvPicPr>
          <p:cNvPr id="28676" name="Picture 3"/>
          <p:cNvPicPr>
            <a:picLocks noChangeAspect="1" noChangeArrowheads="1"/>
          </p:cNvPicPr>
          <p:nvPr/>
        </p:nvPicPr>
        <p:blipFill>
          <a:blip r:embed="rId4" cstate="print"/>
          <a:srcRect/>
          <a:stretch>
            <a:fillRect/>
          </a:stretch>
        </p:blipFill>
        <p:spPr bwMode="auto">
          <a:xfrm>
            <a:off x="395288" y="1844675"/>
            <a:ext cx="2063750" cy="3097213"/>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2771775" y="4005263"/>
            <a:ext cx="3352800" cy="2160587"/>
          </a:xfrm>
          <a:prstGeom prst="rect">
            <a:avLst/>
          </a:prstGeom>
          <a:noFill/>
          <a:ln w="9525">
            <a:noFill/>
            <a:miter lim="800000"/>
            <a:headEnd/>
            <a:tailEnd/>
          </a:ln>
        </p:spPr>
      </p:pic>
      <p:pic>
        <p:nvPicPr>
          <p:cNvPr id="28678" name="Picture 6"/>
          <p:cNvPicPr>
            <a:picLocks noChangeAspect="1" noChangeArrowheads="1"/>
          </p:cNvPicPr>
          <p:nvPr/>
        </p:nvPicPr>
        <p:blipFill>
          <a:blip r:embed="rId6" cstate="print"/>
          <a:srcRect r="21947"/>
          <a:stretch>
            <a:fillRect/>
          </a:stretch>
        </p:blipFill>
        <p:spPr bwMode="auto">
          <a:xfrm>
            <a:off x="2771775" y="1341438"/>
            <a:ext cx="3384550" cy="2438400"/>
          </a:xfrm>
          <a:prstGeom prst="rect">
            <a:avLst/>
          </a:prstGeom>
          <a:noFill/>
          <a:ln w="9525">
            <a:noFill/>
            <a:miter lim="800000"/>
            <a:headEnd/>
            <a:tailEnd/>
          </a:ln>
        </p:spPr>
      </p:pic>
      <p:pic>
        <p:nvPicPr>
          <p:cNvPr id="28679" name="Picture 8"/>
          <p:cNvPicPr>
            <a:picLocks noChangeAspect="1" noChangeArrowheads="1"/>
          </p:cNvPicPr>
          <p:nvPr/>
        </p:nvPicPr>
        <p:blipFill>
          <a:blip r:embed="rId7" cstate="print"/>
          <a:srcRect/>
          <a:stretch>
            <a:fillRect/>
          </a:stretch>
        </p:blipFill>
        <p:spPr bwMode="auto">
          <a:xfrm>
            <a:off x="6300788" y="2060575"/>
            <a:ext cx="2566987" cy="3068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algn="ctr" eaLnBrk="1" hangingPunct="1"/>
            <a:r>
              <a:rPr lang="en-GB" sz="3600" smtClean="0">
                <a:solidFill>
                  <a:srgbClr val="00FFFF"/>
                </a:solidFill>
              </a:rPr>
              <a:t>Predicting Performance</a:t>
            </a:r>
          </a:p>
        </p:txBody>
      </p:sp>
      <p:pic>
        <p:nvPicPr>
          <p:cNvPr id="30722" name="Picture 2"/>
          <p:cNvPicPr>
            <a:picLocks noGrp="1" noChangeAspect="1" noChangeArrowheads="1"/>
          </p:cNvPicPr>
          <p:nvPr>
            <p:ph idx="1"/>
          </p:nvPr>
        </p:nvPicPr>
        <p:blipFill>
          <a:blip r:embed="rId3" cstate="print"/>
          <a:srcRect l="2521" r="6219"/>
          <a:stretch>
            <a:fillRect/>
          </a:stretch>
        </p:blipFill>
        <p:spPr>
          <a:xfrm>
            <a:off x="34925" y="1341438"/>
            <a:ext cx="8389938" cy="5516562"/>
          </a:xfrm>
        </p:spPr>
      </p:pic>
      <p:pic>
        <p:nvPicPr>
          <p:cNvPr id="30723" name="Picture 5"/>
          <p:cNvPicPr>
            <a:picLocks noChangeAspect="1" noChangeArrowheads="1"/>
          </p:cNvPicPr>
          <p:nvPr/>
        </p:nvPicPr>
        <p:blipFill>
          <a:blip r:embed="rId4" cstate="print"/>
          <a:srcRect/>
          <a:stretch>
            <a:fillRect/>
          </a:stretch>
        </p:blipFill>
        <p:spPr bwMode="auto">
          <a:xfrm>
            <a:off x="6759575" y="6092825"/>
            <a:ext cx="2384425"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10286213">
  <a:themeElements>
    <a:clrScheme name="PPP_SBUSC_PRT_Keyboard_Help 15">
      <a:dk1>
        <a:srgbClr val="808080"/>
      </a:dk1>
      <a:lt1>
        <a:srgbClr val="FFFFFF"/>
      </a:lt1>
      <a:dk2>
        <a:srgbClr val="B2B2B2"/>
      </a:dk2>
      <a:lt2>
        <a:srgbClr val="FFCC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BUSC_PRT_Keyboard_Hel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BUSC_PRT_Keyboard_He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BUSC_PRT_Keyboard_He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BUSC_PRT_Keyboard_He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BUSC_PRT_Keyboard_He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BUSC_PRT_Keyboard_He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BUSC_PRT_Keyboard_He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BUSC_PRT_Keyboard_He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BUSC_PRT_Keyboard_He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BUSC_PRT_Keyboard_He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BUSC_PRT_Keyboard_He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BUSC_PRT_Keyboard_He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BUSC_PRT_Keyboard_Help 13">
        <a:dk1>
          <a:srgbClr val="000000"/>
        </a:dk1>
        <a:lt1>
          <a:srgbClr val="B2B2B2"/>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4">
        <a:dk1>
          <a:srgbClr val="808080"/>
        </a:dk1>
        <a:lt1>
          <a:srgbClr val="FFFFFF"/>
        </a:lt1>
        <a:dk2>
          <a:srgbClr val="B2B2B2"/>
        </a:dk2>
        <a:lt2>
          <a:srgbClr val="CCECFF"/>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PP_SBUSC_PRT_Keyboard_Help 15">
        <a:dk1>
          <a:srgbClr val="808080"/>
        </a:dk1>
        <a:lt1>
          <a:srgbClr val="FFFFFF"/>
        </a:lt1>
        <a:dk2>
          <a:srgbClr val="B2B2B2"/>
        </a:dk2>
        <a:lt2>
          <a:srgbClr val="FFCC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TS010286213</Template>
  <TotalTime>3628</TotalTime>
  <Words>4041</Words>
  <Application>Microsoft Office PowerPoint</Application>
  <PresentationFormat>On-screen Show (4:3)</PresentationFormat>
  <Paragraphs>270</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TS010286213</vt:lpstr>
      <vt:lpstr>BSc in Surgery &amp; Anaesthesia   Selection for surgical training</vt:lpstr>
      <vt:lpstr>What is Selection? </vt:lpstr>
      <vt:lpstr>Why is Selection important? </vt:lpstr>
      <vt:lpstr>Selection Methodology</vt:lpstr>
      <vt:lpstr>Reliability &amp; Validity</vt:lpstr>
      <vt:lpstr>How do we select now?</vt:lpstr>
      <vt:lpstr>Person Specification</vt:lpstr>
      <vt:lpstr>Predicting Performance</vt:lpstr>
      <vt:lpstr>Predicting Performance</vt:lpstr>
      <vt:lpstr>Predicting Performance</vt:lpstr>
      <vt:lpstr>Predicting Performance</vt:lpstr>
      <vt:lpstr>Systematic Review </vt:lpstr>
      <vt:lpstr>Systematic Review  - Methods</vt:lpstr>
      <vt:lpstr>Systematic Review </vt:lpstr>
      <vt:lpstr>Systematic Review </vt:lpstr>
      <vt:lpstr>Academic Achievement </vt:lpstr>
      <vt:lpstr>Visual-Spatial Perception</vt:lpstr>
      <vt:lpstr>Visual-Spatial Perception</vt:lpstr>
      <vt:lpstr>Psychomotor Aptitude</vt:lpstr>
      <vt:lpstr>Psychomotor Aptitude</vt:lpstr>
      <vt:lpstr>Video Games </vt:lpstr>
      <vt:lpstr>Conclusion</vt:lpstr>
      <vt:lpstr>Future Research</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in Surgery &amp; Anaesthesia    “Selection for Surgical Training”</dc:title>
  <dc:creator>Zeshaan</dc:creator>
  <cp:lastModifiedBy>nshiel</cp:lastModifiedBy>
  <cp:revision>235</cp:revision>
  <dcterms:created xsi:type="dcterms:W3CDTF">2011-12-28T16:56:06Z</dcterms:created>
  <dcterms:modified xsi:type="dcterms:W3CDTF">2012-01-10T16:47:35Z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TPInstallLocation">
    <vt:lpwstr>{My Templates}</vt:lpwstr>
  </property>
  <property fmtid="{D5CDD505-2E9C-101B-9397-08002B2CF9AE}" pid="4" name="PrimaryImageGen">
    <vt:lpwstr>true</vt:lpwstr>
  </property>
  <property fmtid="{D5CDD505-2E9C-101B-9397-08002B2CF9AE}" pid="5" name="AssetType">
    <vt:lpwstr>TP</vt:lpwstr>
  </property>
  <property fmtid="{D5CDD505-2E9C-101B-9397-08002B2CF9AE}" pid="6" name="BugNumber">
    <vt:lpwstr>191</vt:lpwstr>
  </property>
  <property fmtid="{D5CDD505-2E9C-101B-9397-08002B2CF9AE}" pid="7" name="TPCommandLine">
    <vt:lpwstr>{PP} /n {FilePath}</vt:lpwstr>
  </property>
  <property fmtid="{D5CDD505-2E9C-101B-9397-08002B2CF9AE}" pid="8" name="TemplateStatus">
    <vt:lpwstr>Complete</vt:lpwstr>
  </property>
  <property fmtid="{D5CDD505-2E9C-101B-9397-08002B2CF9AE}" pid="9" name="TPAppVersion">
    <vt:lpwstr>11</vt:lpwstr>
  </property>
  <property fmtid="{D5CDD505-2E9C-101B-9397-08002B2CF9AE}" pid="10" name="ContentTypeId">
    <vt:lpwstr>0x0101006025706CF4CD034688BEBAE97A2E701D020200C3831ACA17D8814887A164412888521E</vt:lpwstr>
  </property>
  <property fmtid="{D5CDD505-2E9C-101B-9397-08002B2CF9AE}" pid="11" name="IsDeleted">
    <vt:lpwstr>false</vt:lpwstr>
  </property>
  <property fmtid="{D5CDD505-2E9C-101B-9397-08002B2CF9AE}" pid="12" name="Milestone">
    <vt:lpwstr>Continuous</vt:lpwstr>
  </property>
  <property fmtid="{D5CDD505-2E9C-101B-9397-08002B2CF9AE}" pid="13" name="APAuthor">
    <vt:lpwstr>191</vt:lpwstr>
  </property>
  <property fmtid="{D5CDD505-2E9C-101B-9397-08002B2CF9AE}" pid="14" name="TrustLevel">
    <vt:lpwstr>Microsoft Managed Content</vt:lpwstr>
  </property>
  <property fmtid="{D5CDD505-2E9C-101B-9397-08002B2CF9AE}" pid="15" name="IsSearchable">
    <vt:lpwstr>false</vt:lpwstr>
  </property>
  <property fmtid="{D5CDD505-2E9C-101B-9397-08002B2CF9AE}" pid="16" name="NumericId">
    <vt:lpwstr>-1</vt:lpwstr>
  </property>
  <property fmtid="{D5CDD505-2E9C-101B-9397-08002B2CF9AE}" pid="17" name="PublishTargets">
    <vt:lpwstr>OfficeOnline</vt:lpwstr>
  </property>
  <property fmtid="{D5CDD505-2E9C-101B-9397-08002B2CF9AE}" pid="18" name="TPFriendlyName">
    <vt:lpwstr>Slide 1</vt:lpwstr>
  </property>
  <property fmtid="{D5CDD505-2E9C-101B-9397-08002B2CF9AE}" pid="19" name="AssetId">
    <vt:lpwstr>TS010286213</vt:lpwstr>
  </property>
  <property fmtid="{D5CDD505-2E9C-101B-9397-08002B2CF9AE}" pid="20" name="TPLaunchHelpLinkType">
    <vt:lpwstr>Template</vt:lpwstr>
  </property>
  <property fmtid="{D5CDD505-2E9C-101B-9397-08002B2CF9AE}" pid="21" name="OpenTemplate">
    <vt:lpwstr>true</vt:lpwstr>
  </property>
  <property fmtid="{D5CDD505-2E9C-101B-9397-08002B2CF9AE}" pid="22" name="SourceTitle">
    <vt:lpwstr>Medical surgery team design template</vt:lpwstr>
  </property>
  <property fmtid="{D5CDD505-2E9C-101B-9397-08002B2CF9AE}" pid="23" name="TPLaunchHelpLink">
    <vt:lpwstr/>
  </property>
  <property fmtid="{D5CDD505-2E9C-101B-9397-08002B2CF9AE}" pid="24" name="APEditor">
    <vt:lpwstr>92</vt:lpwstr>
  </property>
  <property fmtid="{D5CDD505-2E9C-101B-9397-08002B2CF9AE}" pid="25" name="TPApplication">
    <vt:lpwstr>PowerPoint</vt:lpwstr>
  </property>
  <property fmtid="{D5CDD505-2E9C-101B-9397-08002B2CF9AE}" pid="26" name="Provider">
    <vt:lpwstr>EY010241418</vt:lpwstr>
  </property>
  <property fmtid="{D5CDD505-2E9C-101B-9397-08002B2CF9AE}" pid="27" name="UACurrentWords">
    <vt:lpwstr>0</vt:lpwstr>
  </property>
  <property fmtid="{D5CDD505-2E9C-101B-9397-08002B2CF9AE}" pid="28" name="Applications">
    <vt:lpwstr>64;#PowerPoint 2003;#65;#Microsoft Office PowerPoint 2007;#79;#Template 12</vt:lpwstr>
  </property>
  <property fmtid="{D5CDD505-2E9C-101B-9397-08002B2CF9AE}" pid="29" name="UALocRecommendation">
    <vt:lpwstr>Never Localize</vt:lpwstr>
  </property>
  <property fmtid="{D5CDD505-2E9C-101B-9397-08002B2CF9AE}" pid="30" name="Title">
    <vt:lpwstr>Medical surgery team design template</vt:lpwstr>
  </property>
  <property fmtid="{D5CDD505-2E9C-101B-9397-08002B2CF9AE}" pid="31" name="PublishStatusLookup">
    <vt:lpwstr>261387</vt:lpwstr>
  </property>
  <property fmtid="{D5CDD505-2E9C-101B-9397-08002B2CF9AE}" pid="32" name="APTrustLevel">
    <vt:lpwstr>1.00000000000000</vt:lpwstr>
  </property>
  <property fmtid="{D5CDD505-2E9C-101B-9397-08002B2CF9AE}" pid="33" name="TPClientViewer">
    <vt:lpwstr>Microsoft Office PowerPoint</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Content Type">
    <vt:lpwstr>OOFile</vt:lpwstr>
  </property>
  <property fmtid="{D5CDD505-2E9C-101B-9397-08002B2CF9AE}" pid="37" name="AuthoringAssetId">
    <vt:lpwstr>TP010286213</vt:lpwstr>
  </property>
  <property fmtid="{D5CDD505-2E9C-101B-9397-08002B2CF9AE}" pid="38" name="NumericAssetId">
    <vt:lpwstr/>
  </property>
  <property fmtid="{D5CDD505-2E9C-101B-9397-08002B2CF9AE}" pid="39" name="AppVer">
    <vt:lpwstr/>
  </property>
</Properties>
</file>