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Default Extension="doc" ContentType="application/msword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66" r:id="rId2"/>
    <p:sldId id="301" r:id="rId3"/>
    <p:sldId id="302" r:id="rId4"/>
    <p:sldId id="303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58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330" r:id="rId33"/>
    <p:sldId id="331" r:id="rId34"/>
    <p:sldId id="332" r:id="rId35"/>
    <p:sldId id="333" r:id="rId36"/>
    <p:sldId id="334" r:id="rId37"/>
    <p:sldId id="335" r:id="rId38"/>
    <p:sldId id="336" r:id="rId39"/>
    <p:sldId id="337" r:id="rId40"/>
    <p:sldId id="338" r:id="rId41"/>
    <p:sldId id="339" r:id="rId42"/>
    <p:sldId id="340" r:id="rId43"/>
    <p:sldId id="341" r:id="rId44"/>
    <p:sldId id="342" r:id="rId45"/>
    <p:sldId id="343" r:id="rId46"/>
    <p:sldId id="344" r:id="rId47"/>
    <p:sldId id="345" r:id="rId48"/>
    <p:sldId id="346" r:id="rId49"/>
    <p:sldId id="347" r:id="rId50"/>
    <p:sldId id="348" r:id="rId51"/>
    <p:sldId id="349" r:id="rId52"/>
    <p:sldId id="350" r:id="rId53"/>
    <p:sldId id="351" r:id="rId54"/>
    <p:sldId id="352" r:id="rId55"/>
    <p:sldId id="353" r:id="rId56"/>
    <p:sldId id="354" r:id="rId57"/>
    <p:sldId id="355" r:id="rId58"/>
    <p:sldId id="356" r:id="rId59"/>
    <p:sldId id="357" r:id="rId60"/>
    <p:sldId id="300" r:id="rId61"/>
  </p:sldIdLst>
  <p:sldSz cx="9144000" cy="6858000" type="screen4x3"/>
  <p:notesSz cx="6669088" cy="9928225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</p:showPr>
  <p:clrMru>
    <a:srgbClr val="010421"/>
    <a:srgbClr val="1B0807"/>
    <a:srgbClr val="FFFFFF"/>
    <a:srgbClr val="6E6E6F"/>
    <a:srgbClr val="DC0217"/>
    <a:srgbClr val="4B4F55"/>
    <a:srgbClr val="040404"/>
    <a:srgbClr val="C2C2C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98" autoAdjust="0"/>
    <p:restoredTop sz="90034" autoAdjust="0"/>
  </p:normalViewPr>
  <p:slideViewPr>
    <p:cSldViewPr>
      <p:cViewPr varScale="1">
        <p:scale>
          <a:sx n="49" d="100"/>
          <a:sy n="49" d="100"/>
        </p:scale>
        <p:origin x="-858" y="-102"/>
      </p:cViewPr>
      <p:guideLst>
        <p:guide orient="horz" pos="4032"/>
        <p:guide pos="528"/>
        <p:guide pos="52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75" d="100"/>
          <a:sy n="75" d="100"/>
        </p:scale>
        <p:origin x="-1368" y="1416"/>
      </p:cViewPr>
      <p:guideLst>
        <p:guide orient="horz" pos="3126"/>
        <p:guide pos="210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1.LaCie\Erica's%20Files\1.%20Imperial\5.%20Foot%20Plate\1.%20Pilot%20FP%20data\Analysed\sh1_matrix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1.LaCie\Erica's%20Files\1.%20Imperial\5.%20Foot%20Plate\1.%20Pilot%20FP%20data\Analysed\sh3_matrix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plotArea>
      <c:layout>
        <c:manualLayout>
          <c:layoutTarget val="inner"/>
          <c:xMode val="edge"/>
          <c:yMode val="edge"/>
          <c:x val="7.2235779687844393E-2"/>
          <c:y val="5.1400554097404488E-2"/>
          <c:w val="0.89949950912624377"/>
          <c:h val="0.88588400408282353"/>
        </c:manualLayout>
      </c:layout>
      <c:lineChart>
        <c:grouping val="standard"/>
        <c:ser>
          <c:idx val="2"/>
          <c:order val="2"/>
          <c:tx>
            <c:v>Vertical force (right)</c:v>
          </c:tx>
          <c:marker>
            <c:symbol val="none"/>
          </c:marker>
          <c:val>
            <c:numRef>
              <c:f>'Right all'!$AO$2:$AO$102</c:f>
              <c:numCache>
                <c:formatCode>General</c:formatCode>
                <c:ptCount val="101"/>
                <c:pt idx="0">
                  <c:v>55.344097999999995</c:v>
                </c:pt>
                <c:pt idx="1">
                  <c:v>70.307191787999983</c:v>
                </c:pt>
                <c:pt idx="2">
                  <c:v>83.498376183999724</c:v>
                </c:pt>
                <c:pt idx="3">
                  <c:v>95.807733253999842</c:v>
                </c:pt>
                <c:pt idx="4">
                  <c:v>103.81570426799998</c:v>
                </c:pt>
                <c:pt idx="5">
                  <c:v>107.22911339500017</c:v>
                </c:pt>
                <c:pt idx="6">
                  <c:v>108.94428689999999</c:v>
                </c:pt>
                <c:pt idx="7">
                  <c:v>111.37941044900002</c:v>
                </c:pt>
                <c:pt idx="8">
                  <c:v>116.33361419600001</c:v>
                </c:pt>
                <c:pt idx="9">
                  <c:v>125.85498692000002</c:v>
                </c:pt>
                <c:pt idx="10">
                  <c:v>135.52140625000044</c:v>
                </c:pt>
                <c:pt idx="11">
                  <c:v>146.001747024</c:v>
                </c:pt>
                <c:pt idx="12">
                  <c:v>158.16661298399998</c:v>
                </c:pt>
                <c:pt idx="13">
                  <c:v>174.51852258099998</c:v>
                </c:pt>
                <c:pt idx="14">
                  <c:v>189.00180594600002</c:v>
                </c:pt>
                <c:pt idx="15">
                  <c:v>202.77870573999971</c:v>
                </c:pt>
                <c:pt idx="16">
                  <c:v>218.07843137200044</c:v>
                </c:pt>
                <c:pt idx="17">
                  <c:v>233.16955331199998</c:v>
                </c:pt>
                <c:pt idx="18">
                  <c:v>249.67196118799998</c:v>
                </c:pt>
                <c:pt idx="19">
                  <c:v>267.48090734799877</c:v>
                </c:pt>
                <c:pt idx="20">
                  <c:v>289.83595062000001</c:v>
                </c:pt>
                <c:pt idx="21">
                  <c:v>311.58598623</c:v>
                </c:pt>
                <c:pt idx="22">
                  <c:v>328.49045547199864</c:v>
                </c:pt>
                <c:pt idx="23">
                  <c:v>332.43714173900003</c:v>
                </c:pt>
                <c:pt idx="24">
                  <c:v>320.51647341599914</c:v>
                </c:pt>
                <c:pt idx="25">
                  <c:v>290.29801902499889</c:v>
                </c:pt>
                <c:pt idx="26">
                  <c:v>246.55620698600043</c:v>
                </c:pt>
                <c:pt idx="27">
                  <c:v>205.06560524199998</c:v>
                </c:pt>
                <c:pt idx="28">
                  <c:v>168.97365041199996</c:v>
                </c:pt>
                <c:pt idx="29">
                  <c:v>135.62530619200001</c:v>
                </c:pt>
                <c:pt idx="30">
                  <c:v>96.886712799999842</c:v>
                </c:pt>
                <c:pt idx="31">
                  <c:v>58.625143403000003</c:v>
                </c:pt>
                <c:pt idx="32">
                  <c:v>34.244978948000096</c:v>
                </c:pt>
                <c:pt idx="33">
                  <c:v>30.79532337899991</c:v>
                </c:pt>
                <c:pt idx="34">
                  <c:v>37.202444274000015</c:v>
                </c:pt>
                <c:pt idx="35">
                  <c:v>37.773582725000011</c:v>
                </c:pt>
                <c:pt idx="36">
                  <c:v>30.820417839999937</c:v>
                </c:pt>
                <c:pt idx="37">
                  <c:v>20.623921429000042</c:v>
                </c:pt>
                <c:pt idx="38">
                  <c:v>15.004013508</c:v>
                </c:pt>
                <c:pt idx="39">
                  <c:v>14.957684078000042</c:v>
                </c:pt>
                <c:pt idx="40">
                  <c:v>16.55423952000001</c:v>
                </c:pt>
                <c:pt idx="41">
                  <c:v>22.719485736000031</c:v>
                </c:pt>
                <c:pt idx="42">
                  <c:v>27.582292663999944</c:v>
                </c:pt>
                <c:pt idx="43">
                  <c:v>30.822603639999944</c:v>
                </c:pt>
                <c:pt idx="44">
                  <c:v>32.759711776000003</c:v>
                </c:pt>
                <c:pt idx="45">
                  <c:v>31.991284749999988</c:v>
                </c:pt>
                <c:pt idx="46">
                  <c:v>30.932837515999989</c:v>
                </c:pt>
                <c:pt idx="47">
                  <c:v>29.749663079999948</c:v>
                </c:pt>
                <c:pt idx="48">
                  <c:v>26.666475956000031</c:v>
                </c:pt>
                <c:pt idx="49">
                  <c:v>24.448242878999874</c:v>
                </c:pt>
                <c:pt idx="50">
                  <c:v>22.663505049999987</c:v>
                </c:pt>
                <c:pt idx="51">
                  <c:v>21.984304259999952</c:v>
                </c:pt>
                <c:pt idx="52">
                  <c:v>21.265708963999948</c:v>
                </c:pt>
                <c:pt idx="53">
                  <c:v>20.848070749999987</c:v>
                </c:pt>
                <c:pt idx="54">
                  <c:v>19.867429553999944</c:v>
                </c:pt>
                <c:pt idx="55">
                  <c:v>18.614349490000031</c:v>
                </c:pt>
                <c:pt idx="56">
                  <c:v>18.097712108</c:v>
                </c:pt>
                <c:pt idx="57">
                  <c:v>16.694619751999987</c:v>
                </c:pt>
                <c:pt idx="58">
                  <c:v>16.963331047999937</c:v>
                </c:pt>
                <c:pt idx="59">
                  <c:v>16.234937853999988</c:v>
                </c:pt>
                <c:pt idx="60">
                  <c:v>15.520114680000001</c:v>
                </c:pt>
                <c:pt idx="61">
                  <c:v>13.951049589000018</c:v>
                </c:pt>
                <c:pt idx="62">
                  <c:v>11.067051685999992</c:v>
                </c:pt>
                <c:pt idx="63">
                  <c:v>6.7248009980000045</c:v>
                </c:pt>
                <c:pt idx="64">
                  <c:v>1.0434426280000229</c:v>
                </c:pt>
                <c:pt idx="65">
                  <c:v>-3.3275819600000007</c:v>
                </c:pt>
                <c:pt idx="66">
                  <c:v>-8.3510465980000284</c:v>
                </c:pt>
                <c:pt idx="67">
                  <c:v>-11.016662481000001</c:v>
                </c:pt>
                <c:pt idx="68">
                  <c:v>-11.843003812000006</c:v>
                </c:pt>
                <c:pt idx="69">
                  <c:v>-12.390833275000025</c:v>
                </c:pt>
                <c:pt idx="70">
                  <c:v>-13.048314909999998</c:v>
                </c:pt>
                <c:pt idx="71">
                  <c:v>-10.901851921999992</c:v>
                </c:pt>
                <c:pt idx="72">
                  <c:v>-10.50499032400001</c:v>
                </c:pt>
                <c:pt idx="73">
                  <c:v>-10.258658427999999</c:v>
                </c:pt>
                <c:pt idx="74">
                  <c:v>-8.6995168640000067</c:v>
                </c:pt>
                <c:pt idx="75">
                  <c:v>-7.318106674999985</c:v>
                </c:pt>
                <c:pt idx="76">
                  <c:v>-6.1018830600000076</c:v>
                </c:pt>
                <c:pt idx="77">
                  <c:v>-4.1773660519999956</c:v>
                </c:pt>
                <c:pt idx="78">
                  <c:v>-3.4239190700000002</c:v>
                </c:pt>
                <c:pt idx="79">
                  <c:v>-3.8431367490000095</c:v>
                </c:pt>
                <c:pt idx="80">
                  <c:v>-3.3055895000000008</c:v>
                </c:pt>
                <c:pt idx="81">
                  <c:v>-4.0236971000000104</c:v>
                </c:pt>
                <c:pt idx="82">
                  <c:v>-5.8788874820000014</c:v>
                </c:pt>
                <c:pt idx="83">
                  <c:v>-7.7708693539999993</c:v>
                </c:pt>
                <c:pt idx="84">
                  <c:v>-9.6414862640000045</c:v>
                </c:pt>
                <c:pt idx="85">
                  <c:v>-12.019771280000001</c:v>
                </c:pt>
                <c:pt idx="86">
                  <c:v>-13.733348317999997</c:v>
                </c:pt>
                <c:pt idx="87">
                  <c:v>-15.113907609</c:v>
                </c:pt>
                <c:pt idx="88">
                  <c:v>-17.38570361199994</c:v>
                </c:pt>
                <c:pt idx="89">
                  <c:v>-18.286255520000001</c:v>
                </c:pt>
                <c:pt idx="90">
                  <c:v>-18.784261159999996</c:v>
                </c:pt>
                <c:pt idx="91">
                  <c:v>-18.996927411000001</c:v>
                </c:pt>
                <c:pt idx="92">
                  <c:v>-18.702326219999936</c:v>
                </c:pt>
                <c:pt idx="93">
                  <c:v>-17.101940430000031</c:v>
                </c:pt>
                <c:pt idx="94">
                  <c:v>-14.374715796</c:v>
                </c:pt>
                <c:pt idx="95">
                  <c:v>-10.094072054999994</c:v>
                </c:pt>
                <c:pt idx="96">
                  <c:v>-2.4242914080000184</c:v>
                </c:pt>
                <c:pt idx="97">
                  <c:v>8.7250125540000205</c:v>
                </c:pt>
                <c:pt idx="98">
                  <c:v>21.505399853999922</c:v>
                </c:pt>
                <c:pt idx="99">
                  <c:v>36.217230860000015</c:v>
                </c:pt>
                <c:pt idx="100">
                  <c:v>50.439089699999997</c:v>
                </c:pt>
              </c:numCache>
            </c:numRef>
          </c:val>
        </c:ser>
        <c:ser>
          <c:idx val="3"/>
          <c:order val="3"/>
          <c:tx>
            <c:v>Horizontal force (right)</c:v>
          </c:tx>
          <c:marker>
            <c:symbol val="none"/>
          </c:marker>
          <c:val>
            <c:numRef>
              <c:f>'Right all'!$AP$2:$AP$102</c:f>
              <c:numCache>
                <c:formatCode>General</c:formatCode>
                <c:ptCount val="101"/>
                <c:pt idx="0">
                  <c:v>189.87241990000044</c:v>
                </c:pt>
                <c:pt idx="1">
                  <c:v>207.917385854</c:v>
                </c:pt>
                <c:pt idx="2">
                  <c:v>224.79864144800004</c:v>
                </c:pt>
                <c:pt idx="3">
                  <c:v>239.78427511899997</c:v>
                </c:pt>
                <c:pt idx="4">
                  <c:v>250.97804398400004</c:v>
                </c:pt>
                <c:pt idx="5">
                  <c:v>259.19187965499964</c:v>
                </c:pt>
                <c:pt idx="6">
                  <c:v>264.55913258999999</c:v>
                </c:pt>
                <c:pt idx="7">
                  <c:v>266.11795444399945</c:v>
                </c:pt>
                <c:pt idx="8">
                  <c:v>267.09202030800003</c:v>
                </c:pt>
                <c:pt idx="9">
                  <c:v>267.09905719000005</c:v>
                </c:pt>
                <c:pt idx="10">
                  <c:v>269.16031147999939</c:v>
                </c:pt>
                <c:pt idx="11">
                  <c:v>279.39127427399933</c:v>
                </c:pt>
                <c:pt idx="12">
                  <c:v>297.11517517999999</c:v>
                </c:pt>
                <c:pt idx="13">
                  <c:v>314.727781161</c:v>
                </c:pt>
                <c:pt idx="14">
                  <c:v>327.43689464599913</c:v>
                </c:pt>
                <c:pt idx="15">
                  <c:v>334.07766671499996</c:v>
                </c:pt>
                <c:pt idx="16">
                  <c:v>340.76168581999997</c:v>
                </c:pt>
                <c:pt idx="17">
                  <c:v>348.30240295099969</c:v>
                </c:pt>
                <c:pt idx="18">
                  <c:v>351.69080001200001</c:v>
                </c:pt>
                <c:pt idx="19">
                  <c:v>349.76886636699999</c:v>
                </c:pt>
                <c:pt idx="20">
                  <c:v>343.74871677999909</c:v>
                </c:pt>
                <c:pt idx="21">
                  <c:v>326.24481521499996</c:v>
                </c:pt>
                <c:pt idx="22">
                  <c:v>300.86186528399998</c:v>
                </c:pt>
                <c:pt idx="23">
                  <c:v>270.72554502799937</c:v>
                </c:pt>
                <c:pt idx="24">
                  <c:v>236.35432694400046</c:v>
                </c:pt>
                <c:pt idx="25">
                  <c:v>198.96789750000028</c:v>
                </c:pt>
                <c:pt idx="26">
                  <c:v>163.91011999</c:v>
                </c:pt>
                <c:pt idx="27">
                  <c:v>129.66412187900002</c:v>
                </c:pt>
                <c:pt idx="28">
                  <c:v>95.788592043999827</c:v>
                </c:pt>
                <c:pt idx="29">
                  <c:v>63.325478265000008</c:v>
                </c:pt>
                <c:pt idx="30">
                  <c:v>38.470328760000008</c:v>
                </c:pt>
                <c:pt idx="31">
                  <c:v>20.568099039999939</c:v>
                </c:pt>
                <c:pt idx="32">
                  <c:v>6.4896361719999964</c:v>
                </c:pt>
                <c:pt idx="33">
                  <c:v>-9.4250966590000314</c:v>
                </c:pt>
                <c:pt idx="34">
                  <c:v>-19.983187849999954</c:v>
                </c:pt>
                <c:pt idx="35">
                  <c:v>-26.00173520500001</c:v>
                </c:pt>
                <c:pt idx="36">
                  <c:v>-26.588616255999902</c:v>
                </c:pt>
                <c:pt idx="37">
                  <c:v>-22.344661457999997</c:v>
                </c:pt>
                <c:pt idx="38">
                  <c:v>-22.724100785999987</c:v>
                </c:pt>
                <c:pt idx="39">
                  <c:v>-23.131371895000051</c:v>
                </c:pt>
                <c:pt idx="40">
                  <c:v>-22.689906560000004</c:v>
                </c:pt>
                <c:pt idx="41">
                  <c:v>-23.312795214999987</c:v>
                </c:pt>
                <c:pt idx="42">
                  <c:v>-20.431719837999918</c:v>
                </c:pt>
                <c:pt idx="43">
                  <c:v>-16.718941005000005</c:v>
                </c:pt>
                <c:pt idx="44">
                  <c:v>-14.055930048000025</c:v>
                </c:pt>
                <c:pt idx="45">
                  <c:v>-11.130274084999998</c:v>
                </c:pt>
                <c:pt idx="46">
                  <c:v>-10.336005836000028</c:v>
                </c:pt>
                <c:pt idx="47">
                  <c:v>-11.983444734000031</c:v>
                </c:pt>
                <c:pt idx="48">
                  <c:v>-12.536867252</c:v>
                </c:pt>
                <c:pt idx="49">
                  <c:v>-14.179739855000031</c:v>
                </c:pt>
                <c:pt idx="50">
                  <c:v>-14.217038650000001</c:v>
                </c:pt>
                <c:pt idx="51">
                  <c:v>-14.045590756000006</c:v>
                </c:pt>
                <c:pt idx="52">
                  <c:v>-13.880209184</c:v>
                </c:pt>
                <c:pt idx="53">
                  <c:v>-13.942111430000001</c:v>
                </c:pt>
                <c:pt idx="54">
                  <c:v>-13.729689554000021</c:v>
                </c:pt>
                <c:pt idx="55">
                  <c:v>-13.834044950000004</c:v>
                </c:pt>
                <c:pt idx="56">
                  <c:v>-14.419541468</c:v>
                </c:pt>
                <c:pt idx="57">
                  <c:v>-14.289820825999996</c:v>
                </c:pt>
                <c:pt idx="58">
                  <c:v>-14.71418585</c:v>
                </c:pt>
                <c:pt idx="59">
                  <c:v>-13.929064414000004</c:v>
                </c:pt>
                <c:pt idx="60">
                  <c:v>-12.874496620000034</c:v>
                </c:pt>
                <c:pt idx="61">
                  <c:v>-11.159015743999996</c:v>
                </c:pt>
                <c:pt idx="62">
                  <c:v>-7.8999739259999915</c:v>
                </c:pt>
                <c:pt idx="63">
                  <c:v>-2.6652895920000081</c:v>
                </c:pt>
                <c:pt idx="64">
                  <c:v>2.8839279839999832</c:v>
                </c:pt>
                <c:pt idx="65">
                  <c:v>6.728409659999989</c:v>
                </c:pt>
                <c:pt idx="66">
                  <c:v>11.946594662000004</c:v>
                </c:pt>
                <c:pt idx="67">
                  <c:v>14.804250126999994</c:v>
                </c:pt>
                <c:pt idx="68">
                  <c:v>19.036503443999987</c:v>
                </c:pt>
                <c:pt idx="69">
                  <c:v>23.066570669000004</c:v>
                </c:pt>
                <c:pt idx="70">
                  <c:v>28.445806899999958</c:v>
                </c:pt>
                <c:pt idx="71">
                  <c:v>30.645417039999948</c:v>
                </c:pt>
                <c:pt idx="72">
                  <c:v>34.803734448000007</c:v>
                </c:pt>
                <c:pt idx="73">
                  <c:v>39.013308540000011</c:v>
                </c:pt>
                <c:pt idx="74">
                  <c:v>42.87136749999992</c:v>
                </c:pt>
                <c:pt idx="75">
                  <c:v>48.004680799999996</c:v>
                </c:pt>
                <c:pt idx="76">
                  <c:v>53.97239574800011</c:v>
                </c:pt>
                <c:pt idx="77">
                  <c:v>58.374713408000005</c:v>
                </c:pt>
                <c:pt idx="78">
                  <c:v>63.611724445999975</c:v>
                </c:pt>
                <c:pt idx="79">
                  <c:v>68.603843726999798</c:v>
                </c:pt>
                <c:pt idx="80">
                  <c:v>73.851092299999948</c:v>
                </c:pt>
                <c:pt idx="81">
                  <c:v>78.620761862999714</c:v>
                </c:pt>
                <c:pt idx="82">
                  <c:v>84.75800590599998</c:v>
                </c:pt>
                <c:pt idx="83">
                  <c:v>89.81448491899998</c:v>
                </c:pt>
                <c:pt idx="84">
                  <c:v>95.633989851999857</c:v>
                </c:pt>
                <c:pt idx="85">
                  <c:v>101.18553104499973</c:v>
                </c:pt>
                <c:pt idx="86">
                  <c:v>105.743574186</c:v>
                </c:pt>
                <c:pt idx="87">
                  <c:v>109.21674617799978</c:v>
                </c:pt>
                <c:pt idx="88">
                  <c:v>115.45822175200001</c:v>
                </c:pt>
                <c:pt idx="89">
                  <c:v>121.35982665400002</c:v>
                </c:pt>
                <c:pt idx="90">
                  <c:v>123.93984046999999</c:v>
                </c:pt>
                <c:pt idx="91">
                  <c:v>125.29945555399998</c:v>
                </c:pt>
                <c:pt idx="92">
                  <c:v>128.45187519199999</c:v>
                </c:pt>
                <c:pt idx="93">
                  <c:v>132.05294000400033</c:v>
                </c:pt>
                <c:pt idx="94">
                  <c:v>138.40831761600043</c:v>
                </c:pt>
                <c:pt idx="95">
                  <c:v>144.35837268000037</c:v>
                </c:pt>
                <c:pt idx="96">
                  <c:v>149.33198091600033</c:v>
                </c:pt>
                <c:pt idx="97">
                  <c:v>155.16515122599998</c:v>
                </c:pt>
                <c:pt idx="98">
                  <c:v>161.82923365200031</c:v>
                </c:pt>
                <c:pt idx="99">
                  <c:v>170.33120597400003</c:v>
                </c:pt>
                <c:pt idx="100">
                  <c:v>181.37801840000037</c:v>
                </c:pt>
              </c:numCache>
            </c:numRef>
          </c:val>
        </c:ser>
        <c:ser>
          <c:idx val="0"/>
          <c:order val="0"/>
          <c:tx>
            <c:v>Vertical force (left)</c:v>
          </c:tx>
          <c:marker>
            <c:symbol val="none"/>
          </c:marker>
          <c:val>
            <c:numRef>
              <c:f>'Left all'!$AO$2:$AO$102</c:f>
              <c:numCache>
                <c:formatCode>General</c:formatCode>
                <c:ptCount val="101"/>
                <c:pt idx="0">
                  <c:v>53.559232600000001</c:v>
                </c:pt>
                <c:pt idx="1">
                  <c:v>68.624640329000016</c:v>
                </c:pt>
                <c:pt idx="2">
                  <c:v>82.75611423399998</c:v>
                </c:pt>
                <c:pt idx="3">
                  <c:v>95.807238700999989</c:v>
                </c:pt>
                <c:pt idx="4">
                  <c:v>106.13289622799974</c:v>
                </c:pt>
                <c:pt idx="5">
                  <c:v>112.66860355499998</c:v>
                </c:pt>
                <c:pt idx="6">
                  <c:v>116.27175840199995</c:v>
                </c:pt>
                <c:pt idx="7">
                  <c:v>116.32218842799971</c:v>
                </c:pt>
                <c:pt idx="8">
                  <c:v>115.32744348399999</c:v>
                </c:pt>
                <c:pt idx="9">
                  <c:v>114.9514713569997</c:v>
                </c:pt>
                <c:pt idx="10">
                  <c:v>116.51437628000002</c:v>
                </c:pt>
                <c:pt idx="11">
                  <c:v>122.15572939799972</c:v>
                </c:pt>
                <c:pt idx="12">
                  <c:v>130.35491747600034</c:v>
                </c:pt>
                <c:pt idx="13">
                  <c:v>142.57578428199992</c:v>
                </c:pt>
                <c:pt idx="14">
                  <c:v>158.20999036800001</c:v>
                </c:pt>
                <c:pt idx="15">
                  <c:v>174.22278991500033</c:v>
                </c:pt>
                <c:pt idx="16">
                  <c:v>192.80943400000001</c:v>
                </c:pt>
                <c:pt idx="17">
                  <c:v>209.84723068400004</c:v>
                </c:pt>
                <c:pt idx="18">
                  <c:v>227.61735220399996</c:v>
                </c:pt>
                <c:pt idx="19">
                  <c:v>244.48385681800033</c:v>
                </c:pt>
                <c:pt idx="20">
                  <c:v>257.38569675999969</c:v>
                </c:pt>
                <c:pt idx="21">
                  <c:v>270.63474385000001</c:v>
                </c:pt>
                <c:pt idx="22">
                  <c:v>278.27278548599969</c:v>
                </c:pt>
                <c:pt idx="23">
                  <c:v>280.71966426799969</c:v>
                </c:pt>
                <c:pt idx="24">
                  <c:v>274.40209775199895</c:v>
                </c:pt>
                <c:pt idx="25">
                  <c:v>262.44971399999969</c:v>
                </c:pt>
                <c:pt idx="26">
                  <c:v>239.99365522999949</c:v>
                </c:pt>
                <c:pt idx="27">
                  <c:v>210.93408424599997</c:v>
                </c:pt>
                <c:pt idx="28">
                  <c:v>186.06718202399998</c:v>
                </c:pt>
                <c:pt idx="29">
                  <c:v>164.601820971</c:v>
                </c:pt>
                <c:pt idx="30">
                  <c:v>145.22414275999998</c:v>
                </c:pt>
                <c:pt idx="31">
                  <c:v>116.14465138199999</c:v>
                </c:pt>
                <c:pt idx="32">
                  <c:v>85.149454571999982</c:v>
                </c:pt>
                <c:pt idx="33">
                  <c:v>65.234802614000017</c:v>
                </c:pt>
                <c:pt idx="34">
                  <c:v>52.525298978000095</c:v>
                </c:pt>
                <c:pt idx="35">
                  <c:v>42.541478120000022</c:v>
                </c:pt>
                <c:pt idx="36">
                  <c:v>39.100458736000071</c:v>
                </c:pt>
                <c:pt idx="37">
                  <c:v>33.5027121870001</c:v>
                </c:pt>
                <c:pt idx="38">
                  <c:v>27.274382193999987</c:v>
                </c:pt>
                <c:pt idx="39">
                  <c:v>21.580355725999993</c:v>
                </c:pt>
                <c:pt idx="40">
                  <c:v>18.37505264</c:v>
                </c:pt>
                <c:pt idx="41">
                  <c:v>17.296215612999987</c:v>
                </c:pt>
                <c:pt idx="42">
                  <c:v>20.527323000000003</c:v>
                </c:pt>
                <c:pt idx="43">
                  <c:v>23.885104717000001</c:v>
                </c:pt>
                <c:pt idx="44">
                  <c:v>27.380224147999989</c:v>
                </c:pt>
                <c:pt idx="45">
                  <c:v>30.185492364999952</c:v>
                </c:pt>
                <c:pt idx="46">
                  <c:v>31.730557623999992</c:v>
                </c:pt>
                <c:pt idx="47">
                  <c:v>32.511182644000002</c:v>
                </c:pt>
                <c:pt idx="48">
                  <c:v>32.353558332000013</c:v>
                </c:pt>
                <c:pt idx="49">
                  <c:v>30.765177411000003</c:v>
                </c:pt>
                <c:pt idx="50">
                  <c:v>30.296641299999951</c:v>
                </c:pt>
                <c:pt idx="51">
                  <c:v>29.255412636999917</c:v>
                </c:pt>
                <c:pt idx="52">
                  <c:v>29.453404543999941</c:v>
                </c:pt>
                <c:pt idx="53">
                  <c:v>29.893490274999948</c:v>
                </c:pt>
                <c:pt idx="54">
                  <c:v>29.112138448000035</c:v>
                </c:pt>
                <c:pt idx="55">
                  <c:v>29.403906959999986</c:v>
                </c:pt>
                <c:pt idx="56">
                  <c:v>27.975283187999956</c:v>
                </c:pt>
                <c:pt idx="57">
                  <c:v>28.366952295000004</c:v>
                </c:pt>
                <c:pt idx="58">
                  <c:v>27.484609039999924</c:v>
                </c:pt>
                <c:pt idx="59">
                  <c:v>26.934659035000003</c:v>
                </c:pt>
                <c:pt idx="60">
                  <c:v>26.648620020000003</c:v>
                </c:pt>
                <c:pt idx="61">
                  <c:v>25.816974346000059</c:v>
                </c:pt>
                <c:pt idx="62">
                  <c:v>25.456272685999952</c:v>
                </c:pt>
                <c:pt idx="63">
                  <c:v>24.461144397000002</c:v>
                </c:pt>
                <c:pt idx="64">
                  <c:v>23.761866016000031</c:v>
                </c:pt>
                <c:pt idx="65">
                  <c:v>23.081895860000031</c:v>
                </c:pt>
                <c:pt idx="66">
                  <c:v>21.023235754000005</c:v>
                </c:pt>
                <c:pt idx="67">
                  <c:v>18.632869631000005</c:v>
                </c:pt>
                <c:pt idx="68">
                  <c:v>14.738372083999963</c:v>
                </c:pt>
                <c:pt idx="69">
                  <c:v>12.705828649000003</c:v>
                </c:pt>
                <c:pt idx="70">
                  <c:v>12.09262309</c:v>
                </c:pt>
                <c:pt idx="71">
                  <c:v>11.233796531000023</c:v>
                </c:pt>
                <c:pt idx="72">
                  <c:v>10.688769528</c:v>
                </c:pt>
                <c:pt idx="73">
                  <c:v>9.4446893160000212</c:v>
                </c:pt>
                <c:pt idx="74">
                  <c:v>9.8912343880000044</c:v>
                </c:pt>
                <c:pt idx="75">
                  <c:v>10.826911150000001</c:v>
                </c:pt>
                <c:pt idx="76">
                  <c:v>11.572027492</c:v>
                </c:pt>
                <c:pt idx="77">
                  <c:v>12.704571068999995</c:v>
                </c:pt>
                <c:pt idx="78">
                  <c:v>12.443667330000004</c:v>
                </c:pt>
                <c:pt idx="79">
                  <c:v>12.396849531000028</c:v>
                </c:pt>
                <c:pt idx="80">
                  <c:v>11.622424000000002</c:v>
                </c:pt>
                <c:pt idx="81">
                  <c:v>10.595508270000021</c:v>
                </c:pt>
                <c:pt idx="82">
                  <c:v>9.9884241880000033</c:v>
                </c:pt>
                <c:pt idx="83">
                  <c:v>7.7277279799999832</c:v>
                </c:pt>
                <c:pt idx="84">
                  <c:v>5.2998455559999975</c:v>
                </c:pt>
                <c:pt idx="85">
                  <c:v>2.6865732300000031</c:v>
                </c:pt>
                <c:pt idx="86">
                  <c:v>0.37275805800000089</c:v>
                </c:pt>
                <c:pt idx="87">
                  <c:v>-1.1609960370000016</c:v>
                </c:pt>
                <c:pt idx="88">
                  <c:v>-2.9794214480000014</c:v>
                </c:pt>
                <c:pt idx="89">
                  <c:v>-3.8819905199999991</c:v>
                </c:pt>
                <c:pt idx="90">
                  <c:v>-4.2188519499999906</c:v>
                </c:pt>
                <c:pt idx="91">
                  <c:v>-3.6151251939999987</c:v>
                </c:pt>
                <c:pt idx="92">
                  <c:v>-1.6823730000000001</c:v>
                </c:pt>
                <c:pt idx="93">
                  <c:v>-0.43596554800000231</c:v>
                </c:pt>
                <c:pt idx="94">
                  <c:v>3.253899639999998</c:v>
                </c:pt>
                <c:pt idx="95">
                  <c:v>6.5085184449999955</c:v>
                </c:pt>
                <c:pt idx="96">
                  <c:v>11.284559628</c:v>
                </c:pt>
                <c:pt idx="97">
                  <c:v>17.021128549000007</c:v>
                </c:pt>
                <c:pt idx="98">
                  <c:v>23.810521892000004</c:v>
                </c:pt>
                <c:pt idx="99">
                  <c:v>33.308345271000015</c:v>
                </c:pt>
                <c:pt idx="100">
                  <c:v>44.577200000000005</c:v>
                </c:pt>
              </c:numCache>
            </c:numRef>
          </c:val>
        </c:ser>
        <c:ser>
          <c:idx val="1"/>
          <c:order val="1"/>
          <c:tx>
            <c:v>Horizontal force (left)</c:v>
          </c:tx>
          <c:marker>
            <c:symbol val="none"/>
          </c:marker>
          <c:val>
            <c:numRef>
              <c:f>'Left all'!$AP$2:$AP$102</c:f>
              <c:numCache>
                <c:formatCode>General</c:formatCode>
                <c:ptCount val="101"/>
                <c:pt idx="0">
                  <c:v>158.09848010000007</c:v>
                </c:pt>
                <c:pt idx="1">
                  <c:v>170.84321693800004</c:v>
                </c:pt>
                <c:pt idx="2">
                  <c:v>184.78588614200001</c:v>
                </c:pt>
                <c:pt idx="3">
                  <c:v>198.58207191100001</c:v>
                </c:pt>
                <c:pt idx="4">
                  <c:v>212.34317194399998</c:v>
                </c:pt>
                <c:pt idx="5">
                  <c:v>226.00384591999997</c:v>
                </c:pt>
                <c:pt idx="6">
                  <c:v>238.53492201</c:v>
                </c:pt>
                <c:pt idx="7">
                  <c:v>248.26326278199969</c:v>
                </c:pt>
                <c:pt idx="8">
                  <c:v>256.52660168</c:v>
                </c:pt>
                <c:pt idx="9">
                  <c:v>264.13995381199999</c:v>
                </c:pt>
                <c:pt idx="10">
                  <c:v>271.25386134999997</c:v>
                </c:pt>
                <c:pt idx="11">
                  <c:v>278.90028105499999</c:v>
                </c:pt>
                <c:pt idx="12">
                  <c:v>288.33808171599969</c:v>
                </c:pt>
                <c:pt idx="13">
                  <c:v>299.83861259599934</c:v>
                </c:pt>
                <c:pt idx="14">
                  <c:v>311.93563590599888</c:v>
                </c:pt>
                <c:pt idx="15">
                  <c:v>323.245489475</c:v>
                </c:pt>
                <c:pt idx="16">
                  <c:v>328.74444331200067</c:v>
                </c:pt>
                <c:pt idx="17">
                  <c:v>328.31673412099963</c:v>
                </c:pt>
                <c:pt idx="18">
                  <c:v>325.59230374399914</c:v>
                </c:pt>
                <c:pt idx="19">
                  <c:v>322.2772347509989</c:v>
                </c:pt>
                <c:pt idx="20">
                  <c:v>315.74741665999994</c:v>
                </c:pt>
                <c:pt idx="21">
                  <c:v>308.38272349699969</c:v>
                </c:pt>
                <c:pt idx="22">
                  <c:v>297.55959631399998</c:v>
                </c:pt>
                <c:pt idx="23">
                  <c:v>280.87626890300004</c:v>
                </c:pt>
                <c:pt idx="24">
                  <c:v>261.66766287600075</c:v>
                </c:pt>
                <c:pt idx="25">
                  <c:v>237.60857612499998</c:v>
                </c:pt>
                <c:pt idx="26">
                  <c:v>210.8924894040004</c:v>
                </c:pt>
                <c:pt idx="27">
                  <c:v>180.35268631800062</c:v>
                </c:pt>
                <c:pt idx="28">
                  <c:v>149.67370451199992</c:v>
                </c:pt>
                <c:pt idx="29">
                  <c:v>119.63940878299975</c:v>
                </c:pt>
                <c:pt idx="30">
                  <c:v>90.162420700000013</c:v>
                </c:pt>
                <c:pt idx="31">
                  <c:v>63.221986935000011</c:v>
                </c:pt>
                <c:pt idx="32">
                  <c:v>40.944321467999913</c:v>
                </c:pt>
                <c:pt idx="33">
                  <c:v>21.408308529999989</c:v>
                </c:pt>
                <c:pt idx="34">
                  <c:v>2.2222069480000042</c:v>
                </c:pt>
                <c:pt idx="35">
                  <c:v>-9.7907511099999809</c:v>
                </c:pt>
                <c:pt idx="36">
                  <c:v>-20.123453251999987</c:v>
                </c:pt>
                <c:pt idx="37">
                  <c:v>-24.815636801999926</c:v>
                </c:pt>
                <c:pt idx="38">
                  <c:v>-24.863393233999933</c:v>
                </c:pt>
                <c:pt idx="39">
                  <c:v>-24.389559476999956</c:v>
                </c:pt>
                <c:pt idx="40">
                  <c:v>-21.875368620000035</c:v>
                </c:pt>
                <c:pt idx="41">
                  <c:v>-20.557292097000005</c:v>
                </c:pt>
                <c:pt idx="42">
                  <c:v>-18.722522849999905</c:v>
                </c:pt>
                <c:pt idx="43">
                  <c:v>-16.921120429999988</c:v>
                </c:pt>
                <c:pt idx="44">
                  <c:v>-15.163163816000004</c:v>
                </c:pt>
                <c:pt idx="45">
                  <c:v>-12.389088590000025</c:v>
                </c:pt>
                <c:pt idx="46">
                  <c:v>-11.229193936</c:v>
                </c:pt>
                <c:pt idx="47">
                  <c:v>-9.3465176050000007</c:v>
                </c:pt>
                <c:pt idx="48">
                  <c:v>-9.6303513119999931</c:v>
                </c:pt>
                <c:pt idx="49">
                  <c:v>-10.141595253</c:v>
                </c:pt>
                <c:pt idx="50">
                  <c:v>-10.306816000000021</c:v>
                </c:pt>
                <c:pt idx="51">
                  <c:v>-11.459042960000021</c:v>
                </c:pt>
                <c:pt idx="52">
                  <c:v>-10.788031751999998</c:v>
                </c:pt>
                <c:pt idx="53">
                  <c:v>-11.140992280999999</c:v>
                </c:pt>
                <c:pt idx="54">
                  <c:v>-10.471224965999999</c:v>
                </c:pt>
                <c:pt idx="55">
                  <c:v>-10.170133460000001</c:v>
                </c:pt>
                <c:pt idx="56">
                  <c:v>-9.7214305680000042</c:v>
                </c:pt>
                <c:pt idx="57">
                  <c:v>-8.823803474</c:v>
                </c:pt>
                <c:pt idx="58">
                  <c:v>-7.9715775580000017</c:v>
                </c:pt>
                <c:pt idx="59">
                  <c:v>-6.7876709030000004</c:v>
                </c:pt>
                <c:pt idx="60">
                  <c:v>-4.9756112999999988</c:v>
                </c:pt>
                <c:pt idx="61">
                  <c:v>-4.9251640350000008</c:v>
                </c:pt>
                <c:pt idx="62">
                  <c:v>-3.8618764959999989</c:v>
                </c:pt>
                <c:pt idx="63">
                  <c:v>-3.7047302530000104</c:v>
                </c:pt>
                <c:pt idx="64">
                  <c:v>-1.084244971999992</c:v>
                </c:pt>
                <c:pt idx="65">
                  <c:v>2.1435936700000089</c:v>
                </c:pt>
                <c:pt idx="66">
                  <c:v>5.5492918980000034</c:v>
                </c:pt>
                <c:pt idx="67">
                  <c:v>9.5306166700000006</c:v>
                </c:pt>
                <c:pt idx="68">
                  <c:v>11.252452084000021</c:v>
                </c:pt>
                <c:pt idx="69">
                  <c:v>12.86045474600003</c:v>
                </c:pt>
                <c:pt idx="70">
                  <c:v>15.054919110000004</c:v>
                </c:pt>
                <c:pt idx="71">
                  <c:v>17.413053040000001</c:v>
                </c:pt>
                <c:pt idx="72">
                  <c:v>21.517554764000081</c:v>
                </c:pt>
                <c:pt idx="73">
                  <c:v>24.838076078999986</c:v>
                </c:pt>
                <c:pt idx="74">
                  <c:v>28.588566009999937</c:v>
                </c:pt>
                <c:pt idx="75">
                  <c:v>31.729256899999989</c:v>
                </c:pt>
                <c:pt idx="76">
                  <c:v>34.931158984000078</c:v>
                </c:pt>
                <c:pt idx="77">
                  <c:v>39.80612859</c:v>
                </c:pt>
                <c:pt idx="78">
                  <c:v>43.860271310000002</c:v>
                </c:pt>
                <c:pt idx="79">
                  <c:v>48.515467350000002</c:v>
                </c:pt>
                <c:pt idx="80">
                  <c:v>52.475133060000012</c:v>
                </c:pt>
                <c:pt idx="81">
                  <c:v>56.829977047</c:v>
                </c:pt>
                <c:pt idx="82">
                  <c:v>61.628688446000012</c:v>
                </c:pt>
                <c:pt idx="83">
                  <c:v>66.083169319000007</c:v>
                </c:pt>
                <c:pt idx="84">
                  <c:v>71.737759675999996</c:v>
                </c:pt>
                <c:pt idx="85">
                  <c:v>77.55512815999974</c:v>
                </c:pt>
                <c:pt idx="86">
                  <c:v>83.44261358600022</c:v>
                </c:pt>
                <c:pt idx="87">
                  <c:v>89.814307748000004</c:v>
                </c:pt>
                <c:pt idx="88">
                  <c:v>94.779409099999981</c:v>
                </c:pt>
                <c:pt idx="89">
                  <c:v>98.880545364000014</c:v>
                </c:pt>
                <c:pt idx="90">
                  <c:v>101.47717180999985</c:v>
                </c:pt>
                <c:pt idx="91">
                  <c:v>105.74637039700001</c:v>
                </c:pt>
                <c:pt idx="92">
                  <c:v>110.849374004</c:v>
                </c:pt>
                <c:pt idx="93">
                  <c:v>115.60086884299973</c:v>
                </c:pt>
                <c:pt idx="94">
                  <c:v>120.03321189199998</c:v>
                </c:pt>
                <c:pt idx="95">
                  <c:v>123.42633263499978</c:v>
                </c:pt>
                <c:pt idx="96">
                  <c:v>127.60182060000002</c:v>
                </c:pt>
                <c:pt idx="97">
                  <c:v>133.29372760300001</c:v>
                </c:pt>
                <c:pt idx="98">
                  <c:v>138.48051955800034</c:v>
                </c:pt>
                <c:pt idx="99">
                  <c:v>144.21084267099999</c:v>
                </c:pt>
                <c:pt idx="100">
                  <c:v>151.30325459999995</c:v>
                </c:pt>
              </c:numCache>
            </c:numRef>
          </c:val>
        </c:ser>
        <c:marker val="1"/>
        <c:axId val="173390848"/>
        <c:axId val="173413120"/>
      </c:lineChart>
      <c:catAx>
        <c:axId val="173390848"/>
        <c:scaling>
          <c:orientation val="minMax"/>
        </c:scaling>
        <c:axPos val="b"/>
        <c:tickLblPos val="nextTo"/>
        <c:crossAx val="173413120"/>
        <c:crosses val="autoZero"/>
        <c:auto val="1"/>
        <c:lblAlgn val="ctr"/>
        <c:lblOffset val="100"/>
      </c:catAx>
      <c:valAx>
        <c:axId val="173413120"/>
        <c:scaling>
          <c:orientation val="minMax"/>
        </c:scaling>
        <c:axPos val="l"/>
        <c:numFmt formatCode="General" sourceLinked="1"/>
        <c:tickLblPos val="nextTo"/>
        <c:crossAx val="1733908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739229278148454"/>
          <c:y val="3.9261703026708193E-2"/>
          <c:w val="0.32770142597675023"/>
          <c:h val="0.33486876640420127"/>
        </c:manualLayout>
      </c:layout>
    </c:legend>
    <c:plotVisOnly val="1"/>
  </c:chart>
  <c:spPr>
    <a:ln>
      <a:noFill/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plotArea>
      <c:layout>
        <c:manualLayout>
          <c:layoutTarget val="inner"/>
          <c:xMode val="edge"/>
          <c:yMode val="edge"/>
          <c:x val="7.3211446859740834E-2"/>
          <c:y val="5.1400554097404488E-2"/>
          <c:w val="0.90801354958835256"/>
          <c:h val="0.89719889180519163"/>
        </c:manualLayout>
      </c:layout>
      <c:lineChart>
        <c:grouping val="standard"/>
        <c:ser>
          <c:idx val="2"/>
          <c:order val="2"/>
          <c:tx>
            <c:v>Vertical force (right)</c:v>
          </c:tx>
          <c:marker>
            <c:symbol val="none"/>
          </c:marker>
          <c:val>
            <c:numRef>
              <c:f>'Right all'!$Y$2:$Y$102</c:f>
              <c:numCache>
                <c:formatCode>General</c:formatCode>
                <c:ptCount val="101"/>
                <c:pt idx="0">
                  <c:v>105.12262999999999</c:v>
                </c:pt>
                <c:pt idx="1">
                  <c:v>116.6499941</c:v>
                </c:pt>
                <c:pt idx="2">
                  <c:v>124.36692350000015</c:v>
                </c:pt>
                <c:pt idx="3">
                  <c:v>134.60999805</c:v>
                </c:pt>
                <c:pt idx="4">
                  <c:v>141.66102219999999</c:v>
                </c:pt>
                <c:pt idx="5">
                  <c:v>149.55759975000001</c:v>
                </c:pt>
                <c:pt idx="6">
                  <c:v>154.61039970000002</c:v>
                </c:pt>
                <c:pt idx="7">
                  <c:v>157.75722060000001</c:v>
                </c:pt>
                <c:pt idx="8">
                  <c:v>158.40252480000001</c:v>
                </c:pt>
                <c:pt idx="9">
                  <c:v>162.20416719999992</c:v>
                </c:pt>
                <c:pt idx="10">
                  <c:v>157.64251949999999</c:v>
                </c:pt>
                <c:pt idx="11">
                  <c:v>163.26419574999969</c:v>
                </c:pt>
                <c:pt idx="12">
                  <c:v>160.4936664</c:v>
                </c:pt>
                <c:pt idx="13">
                  <c:v>161.65375584999998</c:v>
                </c:pt>
                <c:pt idx="14">
                  <c:v>164.6344187</c:v>
                </c:pt>
                <c:pt idx="15">
                  <c:v>165.25041250000001</c:v>
                </c:pt>
                <c:pt idx="16">
                  <c:v>179.18058640000001</c:v>
                </c:pt>
                <c:pt idx="17">
                  <c:v>181.14951374999956</c:v>
                </c:pt>
                <c:pt idx="18">
                  <c:v>184.86332810000007</c:v>
                </c:pt>
                <c:pt idx="19">
                  <c:v>182.52905685000007</c:v>
                </c:pt>
                <c:pt idx="20">
                  <c:v>180.96719100000001</c:v>
                </c:pt>
                <c:pt idx="21">
                  <c:v>189.81926799999999</c:v>
                </c:pt>
                <c:pt idx="22">
                  <c:v>188.04842180000031</c:v>
                </c:pt>
                <c:pt idx="23">
                  <c:v>195.9536261500003</c:v>
                </c:pt>
                <c:pt idx="24">
                  <c:v>206.37468019999972</c:v>
                </c:pt>
                <c:pt idx="25">
                  <c:v>215.31873775000031</c:v>
                </c:pt>
                <c:pt idx="26">
                  <c:v>221.74568759999974</c:v>
                </c:pt>
                <c:pt idx="27">
                  <c:v>235.8469768500004</c:v>
                </c:pt>
                <c:pt idx="28">
                  <c:v>251.35968640000004</c:v>
                </c:pt>
                <c:pt idx="29">
                  <c:v>257.09490704999939</c:v>
                </c:pt>
                <c:pt idx="30">
                  <c:v>283.32621749999907</c:v>
                </c:pt>
                <c:pt idx="31">
                  <c:v>302.83045834999939</c:v>
                </c:pt>
                <c:pt idx="32">
                  <c:v>320.22612839999914</c:v>
                </c:pt>
                <c:pt idx="33">
                  <c:v>336.49670554999864</c:v>
                </c:pt>
                <c:pt idx="34">
                  <c:v>342.8558592</c:v>
                </c:pt>
                <c:pt idx="35">
                  <c:v>336.61061699999999</c:v>
                </c:pt>
                <c:pt idx="36">
                  <c:v>311.08906739999992</c:v>
                </c:pt>
                <c:pt idx="37">
                  <c:v>281.27461244999921</c:v>
                </c:pt>
                <c:pt idx="38">
                  <c:v>238.09550399999998</c:v>
                </c:pt>
                <c:pt idx="39">
                  <c:v>197.07290620000001</c:v>
                </c:pt>
                <c:pt idx="40">
                  <c:v>154.02526399999999</c:v>
                </c:pt>
                <c:pt idx="41">
                  <c:v>114.78085789999976</c:v>
                </c:pt>
                <c:pt idx="42">
                  <c:v>76.96800529999976</c:v>
                </c:pt>
                <c:pt idx="43">
                  <c:v>32.289094249999863</c:v>
                </c:pt>
                <c:pt idx="44">
                  <c:v>-1.6578702000000698</c:v>
                </c:pt>
                <c:pt idx="45">
                  <c:v>-18.153224000000005</c:v>
                </c:pt>
                <c:pt idx="46">
                  <c:v>-30.149861600000062</c:v>
                </c:pt>
                <c:pt idx="47">
                  <c:v>-15.023273749999852</c:v>
                </c:pt>
                <c:pt idx="48">
                  <c:v>5.3567160000001008</c:v>
                </c:pt>
                <c:pt idx="49">
                  <c:v>24.736357250000033</c:v>
                </c:pt>
                <c:pt idx="50">
                  <c:v>24.453405999999987</c:v>
                </c:pt>
                <c:pt idx="51">
                  <c:v>11.737288200000011</c:v>
                </c:pt>
                <c:pt idx="52">
                  <c:v>6.4444120000000105</c:v>
                </c:pt>
                <c:pt idx="53">
                  <c:v>0.87078295000001082</c:v>
                </c:pt>
                <c:pt idx="54">
                  <c:v>3.9123259000000163</c:v>
                </c:pt>
                <c:pt idx="55">
                  <c:v>5.6196685000000004</c:v>
                </c:pt>
                <c:pt idx="56">
                  <c:v>4.5805865999999869</c:v>
                </c:pt>
                <c:pt idx="57">
                  <c:v>3.2044299000000098</c:v>
                </c:pt>
                <c:pt idx="58">
                  <c:v>-0.96510349999997125</c:v>
                </c:pt>
                <c:pt idx="59">
                  <c:v>-3.1663425999999708</c:v>
                </c:pt>
                <c:pt idx="60">
                  <c:v>-10.441297999999998</c:v>
                </c:pt>
                <c:pt idx="61">
                  <c:v>-7.3831803499999937</c:v>
                </c:pt>
                <c:pt idx="62">
                  <c:v>-12.104617799999994</c:v>
                </c:pt>
                <c:pt idx="63">
                  <c:v>-9.8968441000000027</c:v>
                </c:pt>
                <c:pt idx="64">
                  <c:v>-20.152216599999889</c:v>
                </c:pt>
                <c:pt idx="65">
                  <c:v>-25.250740750000002</c:v>
                </c:pt>
                <c:pt idx="66">
                  <c:v>-27.882178399999972</c:v>
                </c:pt>
                <c:pt idx="67">
                  <c:v>-40.05343819999996</c:v>
                </c:pt>
                <c:pt idx="68">
                  <c:v>-49.232422000000113</c:v>
                </c:pt>
                <c:pt idx="69">
                  <c:v>-63.034165950000009</c:v>
                </c:pt>
                <c:pt idx="70">
                  <c:v>-62.28566</c:v>
                </c:pt>
                <c:pt idx="71">
                  <c:v>-64.321799250000012</c:v>
                </c:pt>
                <c:pt idx="72">
                  <c:v>-59.711156000000031</c:v>
                </c:pt>
                <c:pt idx="73">
                  <c:v>-60.122831850000011</c:v>
                </c:pt>
                <c:pt idx="74">
                  <c:v>-47.998093200000163</c:v>
                </c:pt>
                <c:pt idx="75">
                  <c:v>-46.650376000000001</c:v>
                </c:pt>
                <c:pt idx="76">
                  <c:v>-46.590787000000006</c:v>
                </c:pt>
                <c:pt idx="77">
                  <c:v>-47.100175500000013</c:v>
                </c:pt>
                <c:pt idx="78">
                  <c:v>-48.491861199999995</c:v>
                </c:pt>
                <c:pt idx="79">
                  <c:v>-45.110952400000023</c:v>
                </c:pt>
                <c:pt idx="80">
                  <c:v>-41.609914000000003</c:v>
                </c:pt>
                <c:pt idx="81">
                  <c:v>-36.339394350000006</c:v>
                </c:pt>
                <c:pt idx="82">
                  <c:v>-19.526649700000029</c:v>
                </c:pt>
                <c:pt idx="83">
                  <c:v>-18.883636300000013</c:v>
                </c:pt>
                <c:pt idx="84">
                  <c:v>-15.492637200000061</c:v>
                </c:pt>
                <c:pt idx="85">
                  <c:v>-14.239786250000023</c:v>
                </c:pt>
                <c:pt idx="86">
                  <c:v>-5.9185603999999854</c:v>
                </c:pt>
                <c:pt idx="87">
                  <c:v>-11.547739699999974</c:v>
                </c:pt>
                <c:pt idx="88">
                  <c:v>-4.9780288000000015</c:v>
                </c:pt>
                <c:pt idx="89">
                  <c:v>-9.1461741999999404</c:v>
                </c:pt>
                <c:pt idx="90">
                  <c:v>1.4310324999999975</c:v>
                </c:pt>
                <c:pt idx="91">
                  <c:v>10.636847650000066</c:v>
                </c:pt>
                <c:pt idx="92">
                  <c:v>20.52794319999996</c:v>
                </c:pt>
                <c:pt idx="93">
                  <c:v>34.380205150000002</c:v>
                </c:pt>
                <c:pt idx="94">
                  <c:v>47.107607299999877</c:v>
                </c:pt>
                <c:pt idx="95">
                  <c:v>66.218903749999996</c:v>
                </c:pt>
                <c:pt idx="96">
                  <c:v>82.830943600000097</c:v>
                </c:pt>
                <c:pt idx="97">
                  <c:v>99.198342399999675</c:v>
                </c:pt>
                <c:pt idx="98">
                  <c:v>112.04110760000023</c:v>
                </c:pt>
                <c:pt idx="99">
                  <c:v>121.13678704999978</c:v>
                </c:pt>
                <c:pt idx="100">
                  <c:v>128.97439299999999</c:v>
                </c:pt>
              </c:numCache>
            </c:numRef>
          </c:val>
        </c:ser>
        <c:ser>
          <c:idx val="3"/>
          <c:order val="3"/>
          <c:tx>
            <c:v>Horizontal force (right)</c:v>
          </c:tx>
          <c:marker>
            <c:symbol val="none"/>
          </c:marker>
          <c:val>
            <c:numRef>
              <c:f>'Right all'!$Z$2:$Z$102</c:f>
              <c:numCache>
                <c:formatCode>General</c:formatCode>
                <c:ptCount val="101"/>
                <c:pt idx="0">
                  <c:v>190.4574860000005</c:v>
                </c:pt>
                <c:pt idx="1">
                  <c:v>200.69190935000037</c:v>
                </c:pt>
                <c:pt idx="2">
                  <c:v>209.57188359999998</c:v>
                </c:pt>
                <c:pt idx="3">
                  <c:v>218.4066449</c:v>
                </c:pt>
                <c:pt idx="4">
                  <c:v>231.68409440000002</c:v>
                </c:pt>
                <c:pt idx="5">
                  <c:v>243.74616074999992</c:v>
                </c:pt>
                <c:pt idx="6">
                  <c:v>253.88193190000044</c:v>
                </c:pt>
                <c:pt idx="7">
                  <c:v>261.54503485000004</c:v>
                </c:pt>
                <c:pt idx="8">
                  <c:v>265.51112219999999</c:v>
                </c:pt>
                <c:pt idx="9">
                  <c:v>265.86608799999999</c:v>
                </c:pt>
                <c:pt idx="10">
                  <c:v>267.4872354999992</c:v>
                </c:pt>
                <c:pt idx="11">
                  <c:v>268.05366299999997</c:v>
                </c:pt>
                <c:pt idx="12">
                  <c:v>266.36892719999997</c:v>
                </c:pt>
                <c:pt idx="13">
                  <c:v>264.68691489999969</c:v>
                </c:pt>
                <c:pt idx="14">
                  <c:v>264.79910879999926</c:v>
                </c:pt>
                <c:pt idx="15">
                  <c:v>269.85311299999927</c:v>
                </c:pt>
                <c:pt idx="16">
                  <c:v>269.86980540000002</c:v>
                </c:pt>
                <c:pt idx="17">
                  <c:v>281.95582529999996</c:v>
                </c:pt>
                <c:pt idx="18">
                  <c:v>283.47442080000002</c:v>
                </c:pt>
                <c:pt idx="19">
                  <c:v>291.2646024</c:v>
                </c:pt>
                <c:pt idx="20">
                  <c:v>302.16796799999997</c:v>
                </c:pt>
                <c:pt idx="21">
                  <c:v>308.4373760999992</c:v>
                </c:pt>
                <c:pt idx="22">
                  <c:v>324.63040960000006</c:v>
                </c:pt>
                <c:pt idx="23">
                  <c:v>336.30618839999994</c:v>
                </c:pt>
                <c:pt idx="24">
                  <c:v>346.38996640000005</c:v>
                </c:pt>
                <c:pt idx="25">
                  <c:v>352.87857574999907</c:v>
                </c:pt>
                <c:pt idx="26">
                  <c:v>360.87590370000004</c:v>
                </c:pt>
                <c:pt idx="27">
                  <c:v>356.7732917499992</c:v>
                </c:pt>
                <c:pt idx="28">
                  <c:v>346.53368380000001</c:v>
                </c:pt>
                <c:pt idx="29">
                  <c:v>335.53166144999921</c:v>
                </c:pt>
                <c:pt idx="30">
                  <c:v>319.004412</c:v>
                </c:pt>
                <c:pt idx="31">
                  <c:v>299.64274124999991</c:v>
                </c:pt>
                <c:pt idx="32">
                  <c:v>274.22071099999914</c:v>
                </c:pt>
                <c:pt idx="33">
                  <c:v>250.11663145000003</c:v>
                </c:pt>
                <c:pt idx="34">
                  <c:v>229.34683390000001</c:v>
                </c:pt>
                <c:pt idx="35">
                  <c:v>199.02961174999999</c:v>
                </c:pt>
                <c:pt idx="36">
                  <c:v>171.23057499999956</c:v>
                </c:pt>
                <c:pt idx="37">
                  <c:v>137.94063185000007</c:v>
                </c:pt>
                <c:pt idx="38">
                  <c:v>114.33476570000002</c:v>
                </c:pt>
                <c:pt idx="39">
                  <c:v>82.751873649999922</c:v>
                </c:pt>
                <c:pt idx="40">
                  <c:v>48.424338000000013</c:v>
                </c:pt>
                <c:pt idx="41">
                  <c:v>8.2590935499998714</c:v>
                </c:pt>
                <c:pt idx="42">
                  <c:v>-22.989733499999883</c:v>
                </c:pt>
                <c:pt idx="43">
                  <c:v>-10.907209349999951</c:v>
                </c:pt>
                <c:pt idx="44">
                  <c:v>-2.4150665999999728</c:v>
                </c:pt>
                <c:pt idx="45">
                  <c:v>-16.85370425</c:v>
                </c:pt>
                <c:pt idx="46">
                  <c:v>-33.26336040000001</c:v>
                </c:pt>
                <c:pt idx="47">
                  <c:v>-50.447208350000075</c:v>
                </c:pt>
                <c:pt idx="48">
                  <c:v>-68.308504200000115</c:v>
                </c:pt>
                <c:pt idx="49">
                  <c:v>-82.688496600000008</c:v>
                </c:pt>
                <c:pt idx="50">
                  <c:v>-68.742908499999999</c:v>
                </c:pt>
                <c:pt idx="51">
                  <c:v>-49.661029549999995</c:v>
                </c:pt>
                <c:pt idx="52">
                  <c:v>-43.331987799999943</c:v>
                </c:pt>
                <c:pt idx="53">
                  <c:v>-31.460077650000066</c:v>
                </c:pt>
                <c:pt idx="54">
                  <c:v>-28.472385400000014</c:v>
                </c:pt>
                <c:pt idx="55">
                  <c:v>-27.4769565</c:v>
                </c:pt>
                <c:pt idx="56">
                  <c:v>-21.4155652</c:v>
                </c:pt>
                <c:pt idx="57">
                  <c:v>-21.635726549999958</c:v>
                </c:pt>
                <c:pt idx="58">
                  <c:v>-19.217548000000015</c:v>
                </c:pt>
                <c:pt idx="59">
                  <c:v>-19.217711200000018</c:v>
                </c:pt>
                <c:pt idx="60">
                  <c:v>-14.258991999999999</c:v>
                </c:pt>
                <c:pt idx="61">
                  <c:v>-20.730207049999983</c:v>
                </c:pt>
                <c:pt idx="62">
                  <c:v>-18.71111370000003</c:v>
                </c:pt>
                <c:pt idx="63">
                  <c:v>-18.687031700000031</c:v>
                </c:pt>
                <c:pt idx="64">
                  <c:v>-6.4284270000000969</c:v>
                </c:pt>
                <c:pt idx="65">
                  <c:v>-2.2811545000000053</c:v>
                </c:pt>
                <c:pt idx="66">
                  <c:v>-4.3112913000000184</c:v>
                </c:pt>
                <c:pt idx="67">
                  <c:v>1.5773787499999874</c:v>
                </c:pt>
                <c:pt idx="68">
                  <c:v>-1.1780865999999921</c:v>
                </c:pt>
                <c:pt idx="69">
                  <c:v>2.0837111999999776</c:v>
                </c:pt>
                <c:pt idx="70">
                  <c:v>-7.0804244999999995</c:v>
                </c:pt>
                <c:pt idx="71">
                  <c:v>-6.4051474499999985</c:v>
                </c:pt>
                <c:pt idx="72">
                  <c:v>-5.8683086000000078</c:v>
                </c:pt>
                <c:pt idx="73">
                  <c:v>8.0644429500000268</c:v>
                </c:pt>
                <c:pt idx="74">
                  <c:v>8.8607096000000567</c:v>
                </c:pt>
                <c:pt idx="75">
                  <c:v>15.7925755</c:v>
                </c:pt>
                <c:pt idx="76">
                  <c:v>23.008995000000031</c:v>
                </c:pt>
                <c:pt idx="77">
                  <c:v>25.619124249999967</c:v>
                </c:pt>
                <c:pt idx="78">
                  <c:v>29.082487599999926</c:v>
                </c:pt>
                <c:pt idx="79">
                  <c:v>28.804084499999991</c:v>
                </c:pt>
                <c:pt idx="80">
                  <c:v>36.659957000000006</c:v>
                </c:pt>
                <c:pt idx="81">
                  <c:v>42.771830250000008</c:v>
                </c:pt>
                <c:pt idx="82">
                  <c:v>57.447770799999986</c:v>
                </c:pt>
                <c:pt idx="83">
                  <c:v>71.870231799999956</c:v>
                </c:pt>
                <c:pt idx="84">
                  <c:v>74.752663399999975</c:v>
                </c:pt>
                <c:pt idx="85">
                  <c:v>89.550056500000011</c:v>
                </c:pt>
                <c:pt idx="86">
                  <c:v>93.777098200000012</c:v>
                </c:pt>
                <c:pt idx="87">
                  <c:v>104.36213579999995</c:v>
                </c:pt>
                <c:pt idx="88">
                  <c:v>110.41563480000003</c:v>
                </c:pt>
                <c:pt idx="89">
                  <c:v>125.94822645000013</c:v>
                </c:pt>
                <c:pt idx="90">
                  <c:v>131.64555699999968</c:v>
                </c:pt>
                <c:pt idx="91">
                  <c:v>138.49393980000042</c:v>
                </c:pt>
                <c:pt idx="92">
                  <c:v>151.85696100000001</c:v>
                </c:pt>
                <c:pt idx="93">
                  <c:v>160.43063170000005</c:v>
                </c:pt>
                <c:pt idx="94">
                  <c:v>170.55830750000041</c:v>
                </c:pt>
                <c:pt idx="95">
                  <c:v>174.80149550000004</c:v>
                </c:pt>
                <c:pt idx="96">
                  <c:v>184.31136300000011</c:v>
                </c:pt>
                <c:pt idx="97">
                  <c:v>196.15434400000001</c:v>
                </c:pt>
                <c:pt idx="98">
                  <c:v>207.95429160000003</c:v>
                </c:pt>
                <c:pt idx="99">
                  <c:v>218.55929109999991</c:v>
                </c:pt>
                <c:pt idx="100">
                  <c:v>225.61731399999999</c:v>
                </c:pt>
              </c:numCache>
            </c:numRef>
          </c:val>
        </c:ser>
        <c:ser>
          <c:idx val="0"/>
          <c:order val="0"/>
          <c:tx>
            <c:v>Vertical force (left)</c:v>
          </c:tx>
          <c:marker>
            <c:symbol val="none"/>
          </c:marker>
          <c:val>
            <c:numRef>
              <c:f>'Left all'!$AO$2:$AO$102</c:f>
              <c:numCache>
                <c:formatCode>General</c:formatCode>
                <c:ptCount val="101"/>
                <c:pt idx="0">
                  <c:v>128.84608</c:v>
                </c:pt>
                <c:pt idx="1">
                  <c:v>138.29523187500001</c:v>
                </c:pt>
                <c:pt idx="2">
                  <c:v>146.36477558599998</c:v>
                </c:pt>
                <c:pt idx="3">
                  <c:v>151.08047011600001</c:v>
                </c:pt>
                <c:pt idx="4">
                  <c:v>154.86552363200002</c:v>
                </c:pt>
                <c:pt idx="5">
                  <c:v>157.93101657500031</c:v>
                </c:pt>
                <c:pt idx="6">
                  <c:v>159.24029237800002</c:v>
                </c:pt>
                <c:pt idx="7">
                  <c:v>158.56311505999997</c:v>
                </c:pt>
                <c:pt idx="8">
                  <c:v>156.47072593999999</c:v>
                </c:pt>
                <c:pt idx="9">
                  <c:v>154.31765480599998</c:v>
                </c:pt>
                <c:pt idx="10">
                  <c:v>151.34375750999999</c:v>
                </c:pt>
                <c:pt idx="11">
                  <c:v>148.56654236100002</c:v>
                </c:pt>
                <c:pt idx="12">
                  <c:v>147.28911034400002</c:v>
                </c:pt>
                <c:pt idx="13">
                  <c:v>148.42400483200004</c:v>
                </c:pt>
                <c:pt idx="14">
                  <c:v>151.60914921600002</c:v>
                </c:pt>
                <c:pt idx="15">
                  <c:v>155.42463336500001</c:v>
                </c:pt>
                <c:pt idx="16">
                  <c:v>164.48282832400034</c:v>
                </c:pt>
                <c:pt idx="17">
                  <c:v>174.025171946</c:v>
                </c:pt>
                <c:pt idx="18">
                  <c:v>179.38242779000043</c:v>
                </c:pt>
                <c:pt idx="19">
                  <c:v>185.87301220499998</c:v>
                </c:pt>
                <c:pt idx="20">
                  <c:v>195.57115051999997</c:v>
                </c:pt>
                <c:pt idx="21">
                  <c:v>200.32247304800046</c:v>
                </c:pt>
                <c:pt idx="22">
                  <c:v>205.80292926600001</c:v>
                </c:pt>
                <c:pt idx="23">
                  <c:v>213.58649187500043</c:v>
                </c:pt>
                <c:pt idx="24">
                  <c:v>222.80650431200007</c:v>
                </c:pt>
                <c:pt idx="25">
                  <c:v>232.25039185000031</c:v>
                </c:pt>
                <c:pt idx="26">
                  <c:v>240.36030343400003</c:v>
                </c:pt>
                <c:pt idx="27">
                  <c:v>252.07963476699967</c:v>
                </c:pt>
                <c:pt idx="28">
                  <c:v>261.95822189999996</c:v>
                </c:pt>
                <c:pt idx="29">
                  <c:v>271.47451789499939</c:v>
                </c:pt>
                <c:pt idx="30">
                  <c:v>279.07454104000004</c:v>
                </c:pt>
                <c:pt idx="31">
                  <c:v>280.18269454900002</c:v>
                </c:pt>
                <c:pt idx="32">
                  <c:v>280.84955754399999</c:v>
                </c:pt>
                <c:pt idx="33">
                  <c:v>277.23444149900001</c:v>
                </c:pt>
                <c:pt idx="34">
                  <c:v>270.48851030799869</c:v>
                </c:pt>
                <c:pt idx="35">
                  <c:v>261.58656042999934</c:v>
                </c:pt>
                <c:pt idx="36">
                  <c:v>248.92695400400001</c:v>
                </c:pt>
                <c:pt idx="37">
                  <c:v>232.07428283900001</c:v>
                </c:pt>
                <c:pt idx="38">
                  <c:v>202.16646822799999</c:v>
                </c:pt>
                <c:pt idx="39">
                  <c:v>161.08195206199991</c:v>
                </c:pt>
                <c:pt idx="40">
                  <c:v>102.29398001999994</c:v>
                </c:pt>
                <c:pt idx="41">
                  <c:v>38.621797607999966</c:v>
                </c:pt>
                <c:pt idx="42">
                  <c:v>-16.988838526000187</c:v>
                </c:pt>
                <c:pt idx="43">
                  <c:v>-48.445054132000003</c:v>
                </c:pt>
                <c:pt idx="44">
                  <c:v>-53.724988048000078</c:v>
                </c:pt>
                <c:pt idx="45">
                  <c:v>-41.453481569999887</c:v>
                </c:pt>
                <c:pt idx="46">
                  <c:v>-30.585290515999951</c:v>
                </c:pt>
                <c:pt idx="47">
                  <c:v>-20.924890865999988</c:v>
                </c:pt>
                <c:pt idx="48">
                  <c:v>-15.284287127999988</c:v>
                </c:pt>
                <c:pt idx="49">
                  <c:v>-11.169391531999986</c:v>
                </c:pt>
                <c:pt idx="50">
                  <c:v>-9.3485775500000017</c:v>
                </c:pt>
                <c:pt idx="51">
                  <c:v>-7.6819865059999843</c:v>
                </c:pt>
                <c:pt idx="52">
                  <c:v>-9.0623061880000026</c:v>
                </c:pt>
                <c:pt idx="53">
                  <c:v>-10.575007700000002</c:v>
                </c:pt>
                <c:pt idx="54">
                  <c:v>-13.523874312</c:v>
                </c:pt>
                <c:pt idx="55">
                  <c:v>-17.60438019000005</c:v>
                </c:pt>
                <c:pt idx="56">
                  <c:v>-21.947782775999926</c:v>
                </c:pt>
                <c:pt idx="57">
                  <c:v>-26.108310684999989</c:v>
                </c:pt>
                <c:pt idx="58">
                  <c:v>-30.539689979999945</c:v>
                </c:pt>
                <c:pt idx="59">
                  <c:v>-33.257958622000011</c:v>
                </c:pt>
                <c:pt idx="60">
                  <c:v>-35.736230620000079</c:v>
                </c:pt>
                <c:pt idx="61">
                  <c:v>-36.47968175999992</c:v>
                </c:pt>
                <c:pt idx="62">
                  <c:v>-36.596899948000079</c:v>
                </c:pt>
                <c:pt idx="63">
                  <c:v>-36.83776972399999</c:v>
                </c:pt>
                <c:pt idx="64">
                  <c:v>-38.190247187999987</c:v>
                </c:pt>
                <c:pt idx="65">
                  <c:v>-40.283824589999995</c:v>
                </c:pt>
                <c:pt idx="66">
                  <c:v>-43.26155588200011</c:v>
                </c:pt>
                <c:pt idx="67">
                  <c:v>-45.756507993</c:v>
                </c:pt>
                <c:pt idx="68">
                  <c:v>-48.193864771999998</c:v>
                </c:pt>
                <c:pt idx="69">
                  <c:v>-50.173632543000011</c:v>
                </c:pt>
                <c:pt idx="70">
                  <c:v>-50.861918870000011</c:v>
                </c:pt>
                <c:pt idx="71">
                  <c:v>-51.187260335000005</c:v>
                </c:pt>
                <c:pt idx="72">
                  <c:v>-51.179447967999998</c:v>
                </c:pt>
                <c:pt idx="73">
                  <c:v>-50.572197236000086</c:v>
                </c:pt>
                <c:pt idx="74">
                  <c:v>-48.440736166000008</c:v>
                </c:pt>
                <c:pt idx="75">
                  <c:v>-44.181431950000004</c:v>
                </c:pt>
                <c:pt idx="76">
                  <c:v>-40.280890136000011</c:v>
                </c:pt>
                <c:pt idx="77">
                  <c:v>-35.435140824000108</c:v>
                </c:pt>
                <c:pt idx="78">
                  <c:v>-31.338355598000035</c:v>
                </c:pt>
                <c:pt idx="79">
                  <c:v>-27.477766285999962</c:v>
                </c:pt>
                <c:pt idx="80">
                  <c:v>-23.761053079999989</c:v>
                </c:pt>
                <c:pt idx="81">
                  <c:v>-19.773174538000013</c:v>
                </c:pt>
                <c:pt idx="82">
                  <c:v>-14.069499382000023</c:v>
                </c:pt>
                <c:pt idx="83">
                  <c:v>-11.148947920999998</c:v>
                </c:pt>
                <c:pt idx="84">
                  <c:v>-8.8005621480000027</c:v>
                </c:pt>
                <c:pt idx="85">
                  <c:v>-8.4433873699999964</c:v>
                </c:pt>
                <c:pt idx="86">
                  <c:v>-7.5331856340000085</c:v>
                </c:pt>
                <c:pt idx="87">
                  <c:v>-6.9487488749999944</c:v>
                </c:pt>
                <c:pt idx="88">
                  <c:v>-5.9445869319999831</c:v>
                </c:pt>
                <c:pt idx="89">
                  <c:v>-3.651395834999998</c:v>
                </c:pt>
                <c:pt idx="90">
                  <c:v>0.58162741999998013</c:v>
                </c:pt>
                <c:pt idx="91">
                  <c:v>8.2241548839999883</c:v>
                </c:pt>
                <c:pt idx="92">
                  <c:v>16.99032023599997</c:v>
                </c:pt>
                <c:pt idx="93">
                  <c:v>27.467221496000001</c:v>
                </c:pt>
                <c:pt idx="94">
                  <c:v>41.564102436000013</c:v>
                </c:pt>
                <c:pt idx="95">
                  <c:v>56.626747310000063</c:v>
                </c:pt>
                <c:pt idx="96">
                  <c:v>70.609038531999659</c:v>
                </c:pt>
                <c:pt idx="97">
                  <c:v>83.88429857699974</c:v>
                </c:pt>
                <c:pt idx="98">
                  <c:v>97.158428081999958</c:v>
                </c:pt>
                <c:pt idx="99">
                  <c:v>109.1648184529998</c:v>
                </c:pt>
                <c:pt idx="100">
                  <c:v>119.79156430000025</c:v>
                </c:pt>
              </c:numCache>
            </c:numRef>
          </c:val>
        </c:ser>
        <c:ser>
          <c:idx val="1"/>
          <c:order val="1"/>
          <c:tx>
            <c:v>Horizontal force (left)</c:v>
          </c:tx>
          <c:marker>
            <c:symbol val="none"/>
          </c:marker>
          <c:val>
            <c:numRef>
              <c:f>'Left all'!$AP$2:$AP$102</c:f>
              <c:numCache>
                <c:formatCode>General</c:formatCode>
                <c:ptCount val="101"/>
                <c:pt idx="0">
                  <c:v>210.11059849999998</c:v>
                </c:pt>
                <c:pt idx="1">
                  <c:v>219.007290501</c:v>
                </c:pt>
                <c:pt idx="2">
                  <c:v>225.80197809400002</c:v>
                </c:pt>
                <c:pt idx="3">
                  <c:v>231.26428935800004</c:v>
                </c:pt>
                <c:pt idx="4">
                  <c:v>235.96245794000043</c:v>
                </c:pt>
                <c:pt idx="5">
                  <c:v>242.21343085000001</c:v>
                </c:pt>
                <c:pt idx="6">
                  <c:v>247.95091765600034</c:v>
                </c:pt>
                <c:pt idx="7">
                  <c:v>252.03006940300003</c:v>
                </c:pt>
                <c:pt idx="8">
                  <c:v>255.66066233199999</c:v>
                </c:pt>
                <c:pt idx="9">
                  <c:v>258.01350574699876</c:v>
                </c:pt>
                <c:pt idx="10">
                  <c:v>261.11988216000117</c:v>
                </c:pt>
                <c:pt idx="11">
                  <c:v>264.1919302879989</c:v>
                </c:pt>
                <c:pt idx="12">
                  <c:v>269.27963046399969</c:v>
                </c:pt>
                <c:pt idx="13">
                  <c:v>275.28061584899876</c:v>
                </c:pt>
                <c:pt idx="14">
                  <c:v>280.06014468399997</c:v>
                </c:pt>
                <c:pt idx="15">
                  <c:v>284.90061617500004</c:v>
                </c:pt>
                <c:pt idx="16">
                  <c:v>288.07321591599896</c:v>
                </c:pt>
                <c:pt idx="17">
                  <c:v>293.26447518100002</c:v>
                </c:pt>
                <c:pt idx="18">
                  <c:v>299.57534012799999</c:v>
                </c:pt>
                <c:pt idx="19">
                  <c:v>305.03487964199934</c:v>
                </c:pt>
                <c:pt idx="20">
                  <c:v>308.45836262</c:v>
                </c:pt>
                <c:pt idx="21">
                  <c:v>315.11516005199934</c:v>
                </c:pt>
                <c:pt idx="22">
                  <c:v>321.22219239000003</c:v>
                </c:pt>
                <c:pt idx="23">
                  <c:v>325.75442780799995</c:v>
                </c:pt>
                <c:pt idx="24">
                  <c:v>326.51066033200038</c:v>
                </c:pt>
                <c:pt idx="25">
                  <c:v>322.04006099999998</c:v>
                </c:pt>
                <c:pt idx="26">
                  <c:v>316.05565840399993</c:v>
                </c:pt>
                <c:pt idx="27">
                  <c:v>308.76693626599888</c:v>
                </c:pt>
                <c:pt idx="28">
                  <c:v>299.19144043999995</c:v>
                </c:pt>
                <c:pt idx="29">
                  <c:v>288.08186515299963</c:v>
                </c:pt>
                <c:pt idx="30">
                  <c:v>276.63571257999928</c:v>
                </c:pt>
                <c:pt idx="31">
                  <c:v>261.65520117600062</c:v>
                </c:pt>
                <c:pt idx="32">
                  <c:v>244.27204992400002</c:v>
                </c:pt>
                <c:pt idx="33">
                  <c:v>230.49560177099997</c:v>
                </c:pt>
                <c:pt idx="34">
                  <c:v>216.15456846399996</c:v>
                </c:pt>
                <c:pt idx="35">
                  <c:v>200.3269200050004</c:v>
                </c:pt>
                <c:pt idx="36">
                  <c:v>181.0871058320003</c:v>
                </c:pt>
                <c:pt idx="37">
                  <c:v>153.07609832600002</c:v>
                </c:pt>
                <c:pt idx="38">
                  <c:v>119.30974140399975</c:v>
                </c:pt>
                <c:pt idx="39">
                  <c:v>79.183396653999694</c:v>
                </c:pt>
                <c:pt idx="40">
                  <c:v>40.391455559999955</c:v>
                </c:pt>
                <c:pt idx="41">
                  <c:v>5.6842581909999614</c:v>
                </c:pt>
                <c:pt idx="42">
                  <c:v>-11.518860662000041</c:v>
                </c:pt>
                <c:pt idx="43">
                  <c:v>-16.458597256999944</c:v>
                </c:pt>
                <c:pt idx="44">
                  <c:v>-25.850148684000025</c:v>
                </c:pt>
                <c:pt idx="45">
                  <c:v>-42.576189719999967</c:v>
                </c:pt>
                <c:pt idx="46">
                  <c:v>-59.097757722000033</c:v>
                </c:pt>
                <c:pt idx="47">
                  <c:v>-65.475310101999725</c:v>
                </c:pt>
                <c:pt idx="48">
                  <c:v>-60.525209360000012</c:v>
                </c:pt>
                <c:pt idx="49">
                  <c:v>-52.836249790999965</c:v>
                </c:pt>
                <c:pt idx="50">
                  <c:v>-45.781708900000012</c:v>
                </c:pt>
                <c:pt idx="51">
                  <c:v>-39.289659612000023</c:v>
                </c:pt>
                <c:pt idx="52">
                  <c:v>-34.910296671999994</c:v>
                </c:pt>
                <c:pt idx="53">
                  <c:v>-34.374911981000004</c:v>
                </c:pt>
                <c:pt idx="54">
                  <c:v>-34.983462009999997</c:v>
                </c:pt>
                <c:pt idx="55">
                  <c:v>-35.064580720000009</c:v>
                </c:pt>
                <c:pt idx="56">
                  <c:v>-34.66555053200014</c:v>
                </c:pt>
                <c:pt idx="57">
                  <c:v>-35.791106614000078</c:v>
                </c:pt>
                <c:pt idx="58">
                  <c:v>-37.444194795999998</c:v>
                </c:pt>
                <c:pt idx="59">
                  <c:v>-37.482446828</c:v>
                </c:pt>
                <c:pt idx="60">
                  <c:v>-37.859334020000006</c:v>
                </c:pt>
                <c:pt idx="61">
                  <c:v>-37.543962463999996</c:v>
                </c:pt>
                <c:pt idx="62">
                  <c:v>-39.304121425999995</c:v>
                </c:pt>
                <c:pt idx="63">
                  <c:v>-38.737046466999999</c:v>
                </c:pt>
                <c:pt idx="64">
                  <c:v>-38.196817992000078</c:v>
                </c:pt>
                <c:pt idx="65">
                  <c:v>-38.030161225000008</c:v>
                </c:pt>
                <c:pt idx="66">
                  <c:v>-36.010467971999994</c:v>
                </c:pt>
                <c:pt idx="67">
                  <c:v>-32.345223774000004</c:v>
                </c:pt>
                <c:pt idx="68">
                  <c:v>-27.379058823999991</c:v>
                </c:pt>
                <c:pt idx="69">
                  <c:v>-22.952784298000012</c:v>
                </c:pt>
                <c:pt idx="70">
                  <c:v>-17.739151620000058</c:v>
                </c:pt>
                <c:pt idx="71">
                  <c:v>-13.404913677000007</c:v>
                </c:pt>
                <c:pt idx="72">
                  <c:v>-10.094927376000005</c:v>
                </c:pt>
                <c:pt idx="73">
                  <c:v>-7.6506114749999865</c:v>
                </c:pt>
                <c:pt idx="74">
                  <c:v>-3.418034156</c:v>
                </c:pt>
                <c:pt idx="75">
                  <c:v>0.28559012500000031</c:v>
                </c:pt>
                <c:pt idx="76">
                  <c:v>5.3117363159999975</c:v>
                </c:pt>
                <c:pt idx="77">
                  <c:v>9.3138800620000008</c:v>
                </c:pt>
                <c:pt idx="78">
                  <c:v>15.11587655600003</c:v>
                </c:pt>
                <c:pt idx="79">
                  <c:v>20.975571756999987</c:v>
                </c:pt>
                <c:pt idx="80">
                  <c:v>28.175709060000013</c:v>
                </c:pt>
                <c:pt idx="81">
                  <c:v>36.078341107999982</c:v>
                </c:pt>
                <c:pt idx="82">
                  <c:v>44.732427800000011</c:v>
                </c:pt>
                <c:pt idx="83">
                  <c:v>52.917831149999998</c:v>
                </c:pt>
                <c:pt idx="84">
                  <c:v>60.585821763999995</c:v>
                </c:pt>
                <c:pt idx="85">
                  <c:v>69.853701525000048</c:v>
                </c:pt>
                <c:pt idx="86">
                  <c:v>81.101903990000025</c:v>
                </c:pt>
                <c:pt idx="87">
                  <c:v>91.084531889999951</c:v>
                </c:pt>
                <c:pt idx="88">
                  <c:v>98.032463091999986</c:v>
                </c:pt>
                <c:pt idx="89">
                  <c:v>103.526187986</c:v>
                </c:pt>
                <c:pt idx="90">
                  <c:v>110.34372554999997</c:v>
                </c:pt>
                <c:pt idx="91">
                  <c:v>119.54151607399999</c:v>
                </c:pt>
                <c:pt idx="92">
                  <c:v>129.04790076399999</c:v>
                </c:pt>
                <c:pt idx="93">
                  <c:v>139.66008925400001</c:v>
                </c:pt>
                <c:pt idx="94">
                  <c:v>151.77506364599998</c:v>
                </c:pt>
                <c:pt idx="95">
                  <c:v>163.14571924999998</c:v>
                </c:pt>
                <c:pt idx="96">
                  <c:v>173.40416253999999</c:v>
                </c:pt>
                <c:pt idx="97">
                  <c:v>180.845745386</c:v>
                </c:pt>
                <c:pt idx="98">
                  <c:v>188.59360579399953</c:v>
                </c:pt>
                <c:pt idx="99">
                  <c:v>196.1214908080004</c:v>
                </c:pt>
                <c:pt idx="100">
                  <c:v>203.76724780000043</c:v>
                </c:pt>
              </c:numCache>
            </c:numRef>
          </c:val>
        </c:ser>
        <c:marker val="1"/>
        <c:axId val="133261568"/>
        <c:axId val="173518848"/>
      </c:lineChart>
      <c:catAx>
        <c:axId val="133261568"/>
        <c:scaling>
          <c:orientation val="minMax"/>
        </c:scaling>
        <c:axPos val="b"/>
        <c:tickLblPos val="nextTo"/>
        <c:crossAx val="173518848"/>
        <c:crosses val="autoZero"/>
        <c:auto val="1"/>
        <c:lblAlgn val="ctr"/>
        <c:lblOffset val="100"/>
      </c:catAx>
      <c:valAx>
        <c:axId val="173518848"/>
        <c:scaling>
          <c:orientation val="minMax"/>
        </c:scaling>
        <c:axPos val="l"/>
        <c:numFmt formatCode="General" sourceLinked="1"/>
        <c:tickLblPos val="nextTo"/>
        <c:crossAx val="1332615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2984920204274475"/>
          <c:y val="5.0158285421559465E-2"/>
          <c:w val="0.28214798543490288"/>
          <c:h val="0.3348687664042016"/>
        </c:manualLayout>
      </c:layout>
    </c:legend>
    <c:plotVisOnly val="1"/>
  </c:chart>
  <c:spPr>
    <a:ln>
      <a:noFill/>
    </a:ln>
  </c:sp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image" Target="../media/image7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image" Target="../media/image6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9838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9838" y="9431338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D6C893F-D543-4CEF-9C0B-26D7AD7E4718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9838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714875"/>
            <a:ext cx="4891088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smtClean="0"/>
              <a:t>Klik for at redigere teksttypografierne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9838" y="9431338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FB875E20-CBB9-4F18-9F5E-4BAB51D67E31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341434-7634-483F-8774-3489F66D2854}" type="slidenum">
              <a:rPr lang="da-DK" smtClean="0"/>
              <a:pPr/>
              <a:t>1</a:t>
            </a:fld>
            <a:endParaRPr lang="da-DK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7725" y="744538"/>
            <a:ext cx="3417888" cy="2563812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3640138"/>
            <a:ext cx="4891088" cy="5543550"/>
          </a:xfrm>
          <a:noFill/>
          <a:ln/>
        </p:spPr>
        <p:txBody>
          <a:bodyPr/>
          <a:lstStyle/>
          <a:p>
            <a:pPr eaLnBrk="1" hangingPunct="1"/>
            <a:endParaRPr lang="en-US" sz="10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8B6D9C-D2BE-4569-8B39-7D8CA878CA2A}" type="slidenum">
              <a:rPr lang="en-GB" smtClean="0"/>
              <a:pPr/>
              <a:t>40</a:t>
            </a:fld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915F0D-BA2E-4184-B36A-E5FFFA10F225}" type="slidenum">
              <a:rPr lang="en-GB" smtClean="0"/>
              <a:pPr/>
              <a:t>44</a:t>
            </a:fld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EF3F91-6C2F-4572-89CD-610EEB47A0CB}" type="slidenum">
              <a:rPr lang="en-GB" smtClean="0"/>
              <a:pPr/>
              <a:t>55</a:t>
            </a:fld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EB41CF-3811-4F0A-A9E6-B5221470DDE3}" type="slidenum">
              <a:rPr lang="en-GB" smtClean="0"/>
              <a:pPr/>
              <a:t>56</a:t>
            </a:fld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17C284-2C6B-4B3D-BADC-84FEBF83AA24}" type="slidenum">
              <a:rPr lang="en-GB" smtClean="0"/>
              <a:pPr/>
              <a:t>57</a:t>
            </a:fld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59C163-2DEF-4204-B1CE-408500661C6E}" type="slidenum">
              <a:rPr lang="en-GB" smtClean="0"/>
              <a:pPr/>
              <a:t>4</a:t>
            </a:fld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50CBFB-9A96-481B-8C46-E8C05A0D8745}" type="slidenum">
              <a:rPr lang="en-GB" smtClean="0"/>
              <a:pPr/>
              <a:t>12</a:t>
            </a:fld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AD3BB7-6C17-4FFD-9915-F66A58A482D1}" type="slidenum">
              <a:rPr lang="en-GB" smtClean="0"/>
              <a:pPr/>
              <a:t>16</a:t>
            </a:fld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EC3545-641C-44E5-A74C-AB69F8462C2F}" type="slidenum">
              <a:rPr lang="en-GB" smtClean="0"/>
              <a:pPr/>
              <a:t>21</a:t>
            </a:fld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4D86CA-A090-438C-9D7E-07B3800FA6F0}" type="slidenum">
              <a:rPr lang="en-GB" smtClean="0"/>
              <a:pPr/>
              <a:t>22</a:t>
            </a:fld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EBA6A3-D1F5-4C7B-8361-55856DECF3B4}" type="slidenum">
              <a:rPr lang="en-GB" smtClean="0"/>
              <a:pPr/>
              <a:t>24</a:t>
            </a:fld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E42309-4FA7-43D4-8D69-60BC1E999860}" type="slidenum">
              <a:rPr lang="en-GB" smtClean="0"/>
              <a:pPr/>
              <a:t>25</a:t>
            </a:fld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BBBA73-AF95-4EA9-BE4C-5321ED38B9C2}" type="slidenum">
              <a:rPr lang="en-GB" smtClean="0"/>
              <a:pPr/>
              <a:t>28</a:t>
            </a:fld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Front_Top_A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7" descr="IMP_Logo_White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52400"/>
            <a:ext cx="2514600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2"/>
          <p:cNvSpPr>
            <a:spLocks noChangeArrowheads="1"/>
          </p:cNvSpPr>
          <p:nvPr userDrawn="1"/>
        </p:nvSpPr>
        <p:spPr bwMode="auto">
          <a:xfrm>
            <a:off x="857250" y="3429000"/>
            <a:ext cx="75247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3900" i="0">
              <a:solidFill>
                <a:srgbClr val="C51538"/>
              </a:solidFill>
              <a:latin typeface="Impact" pitchFamily="34" charset="0"/>
            </a:endParaRPr>
          </a:p>
        </p:txBody>
      </p:sp>
      <p:sp>
        <p:nvSpPr>
          <p:cNvPr id="7" name="Text Box 26"/>
          <p:cNvSpPr txBox="1">
            <a:spLocks noChangeArrowheads="1"/>
          </p:cNvSpPr>
          <p:nvPr userDrawn="1"/>
        </p:nvSpPr>
        <p:spPr bwMode="auto">
          <a:xfrm>
            <a:off x="838200" y="3048000"/>
            <a:ext cx="75438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defRPr/>
            </a:pPr>
            <a:endParaRPr lang="en-US" sz="2200" b="1" i="0">
              <a:solidFill>
                <a:srgbClr val="003866"/>
              </a:solidFill>
            </a:endParaRP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38200" y="2438400"/>
            <a:ext cx="7543800" cy="533400"/>
          </a:xfrm>
        </p:spPr>
        <p:txBody>
          <a:bodyPr anchor="t"/>
          <a:lstStyle>
            <a:lvl1pPr>
              <a:defRPr sz="3900"/>
            </a:lvl1pPr>
          </a:lstStyle>
          <a:p>
            <a:r>
              <a:rPr lang="da-DK"/>
              <a:t>Click to edit Master title style</a:t>
            </a:r>
          </a:p>
        </p:txBody>
      </p:sp>
      <p:sp>
        <p:nvSpPr>
          <p:cNvPr id="10250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38200" y="5562600"/>
            <a:ext cx="7543800" cy="228600"/>
          </a:xfrm>
        </p:spPr>
        <p:txBody>
          <a:bodyPr/>
          <a:lstStyle>
            <a:lvl1pPr>
              <a:defRPr sz="1600"/>
            </a:lvl1pPr>
          </a:lstStyle>
          <a:p>
            <a:r>
              <a:rPr lang="da-DK"/>
              <a:t>Click to edit Master subtitle style</a:t>
            </a: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838200" y="6553200"/>
            <a:ext cx="75438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600" i="0">
                <a:solidFill>
                  <a:srgbClr val="6A6F77"/>
                </a:solidFill>
              </a:defRPr>
            </a:lvl1pPr>
          </a:lstStyle>
          <a:p>
            <a:pPr>
              <a:defRPr/>
            </a:pPr>
            <a:r>
              <a:rPr lang="da-DK"/>
              <a:t>sdfgafgafga</a:t>
            </a: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610600" y="6648450"/>
            <a:ext cx="419100" cy="152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6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C89DBA4-1AB0-454F-9358-972621FFC780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609600"/>
            <a:ext cx="18859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09600"/>
            <a:ext cx="55054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>
            <a:normAutofit/>
          </a:bodyPr>
          <a:lstStyle/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BIR Seminar Day, Imperial 2002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55005-3AE1-418B-996C-A9FEF111EB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35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95400"/>
            <a:ext cx="4038600" cy="4835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DF3E8-B528-4547-A231-6253E4EBEF3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835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5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367D3-9391-4EB0-94AD-1A37A86D034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1D157-2E5D-40E3-AEE6-0DDE34FA920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835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4038600" cy="2341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89363"/>
            <a:ext cx="4038600" cy="23415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9DBBB-54D2-4D9C-9DC4-8AF2CB9CFD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43100"/>
            <a:ext cx="3695700" cy="445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943100"/>
            <a:ext cx="3695700" cy="445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9" descr="Second_Top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0"/>
            <a:ext cx="9144000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609600"/>
            <a:ext cx="75438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Click to edit Master title style</a:t>
            </a:r>
          </a:p>
        </p:txBody>
      </p:sp>
      <p:sp>
        <p:nvSpPr>
          <p:cNvPr id="13316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43100"/>
            <a:ext cx="75438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</a:p>
        </p:txBody>
      </p:sp>
      <p:pic>
        <p:nvPicPr>
          <p:cNvPr id="13317" name="Picture 40" descr="IMP_Logo_2Colour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38200" y="120650"/>
            <a:ext cx="152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62" r:id="rId1"/>
    <p:sldLayoutId id="2147484452" r:id="rId2"/>
    <p:sldLayoutId id="2147484453" r:id="rId3"/>
    <p:sldLayoutId id="2147484454" r:id="rId4"/>
    <p:sldLayoutId id="2147484455" r:id="rId5"/>
    <p:sldLayoutId id="2147484456" r:id="rId6"/>
    <p:sldLayoutId id="2147484457" r:id="rId7"/>
    <p:sldLayoutId id="2147484458" r:id="rId8"/>
    <p:sldLayoutId id="2147484459" r:id="rId9"/>
    <p:sldLayoutId id="2147484460" r:id="rId10"/>
    <p:sldLayoutId id="2147484461" r:id="rId11"/>
    <p:sldLayoutId id="2147484463" r:id="rId12"/>
    <p:sldLayoutId id="2147484464" r:id="rId13"/>
    <p:sldLayoutId id="2147484465" r:id="rId14"/>
    <p:sldLayoutId id="2147484466" r:id="rId15"/>
    <p:sldLayoutId id="2147484467" r:id="rId16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4B4F55"/>
          </a:solidFill>
          <a:latin typeface="+mn-lt"/>
          <a:ea typeface="+mn-ea"/>
          <a:cs typeface="+mn-cs"/>
        </a:defRPr>
      </a:lvl1pPr>
      <a:lvl2pPr marL="571500" indent="-1905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4B4F55"/>
          </a:solidFill>
          <a:latin typeface="+mn-lt"/>
        </a:defRPr>
      </a:lvl2pPr>
      <a:lvl3pPr marL="952500" indent="-1905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4B4F55"/>
          </a:solidFill>
          <a:latin typeface="+mn-lt"/>
        </a:defRPr>
      </a:lvl3pPr>
      <a:lvl4pPr marL="1333500" indent="-1905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400">
          <a:solidFill>
            <a:srgbClr val="4B4F55"/>
          </a:solidFill>
          <a:latin typeface="+mn-lt"/>
        </a:defRPr>
      </a:lvl4pPr>
      <a:lvl5pPr marL="1727200" indent="-203200" algn="l" rtl="0" eaLnBrk="0" fontAlgn="base" hangingPunct="0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+mn-lt"/>
        </a:defRPr>
      </a:lvl5pPr>
      <a:lvl6pPr marL="2184400" indent="-203200" algn="l" rtl="0" fontAlgn="base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+mn-lt"/>
        </a:defRPr>
      </a:lvl6pPr>
      <a:lvl7pPr marL="2641600" indent="-203200" algn="l" rtl="0" fontAlgn="base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+mn-lt"/>
        </a:defRPr>
      </a:lvl7pPr>
      <a:lvl8pPr marL="3098800" indent="-203200" algn="l" rtl="0" fontAlgn="base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+mn-lt"/>
        </a:defRPr>
      </a:lvl8pPr>
      <a:lvl9pPr marL="3556000" indent="-203200" algn="l" rtl="0" fontAlgn="base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.doc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Alison\Talks\student%20conference\Transfer%20clipped.wmv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Microsoft_Office_Excel_97-2003_Worksheet2.xls"/><Relationship Id="rId4" Type="http://schemas.openxmlformats.org/officeDocument/2006/relationships/image" Target="../media/image5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upload.wikimedia.org/wikipedia/commons/c/c3/Usain_Bolt_smiling_Berlin_2009.JPG" TargetMode="Externa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3.xls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5.v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4.xls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6.v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rainconnection.com/topics/?main=gal/superior-colliculus" TargetMode="Externa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4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5.xls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Microsoft_Office_Excel_97-2003_Worksheet6.xls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7.xls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9.v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8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9.xls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Microsoft_Office_Excel_97-2003_Worksheet10.xls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Microsoft_Office_Excel_97-2003_Worksheet11.xls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D:\Alison\Talks\student%20conference\Final%20A%20clipped.wmv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2032000"/>
            <a:ext cx="7543800" cy="1901825"/>
          </a:xfrm>
        </p:spPr>
        <p:txBody>
          <a:bodyPr/>
          <a:lstStyle/>
          <a:p>
            <a:pPr eaLnBrk="1" hangingPunct="1"/>
            <a:r>
              <a:rPr lang="en-GB" sz="3600" dirty="0" smtClean="0">
                <a:solidFill>
                  <a:srgbClr val="002060"/>
                </a:solidFill>
                <a:latin typeface="+mn-lt"/>
                <a:ea typeface="ＭＳ Ｐゴシック" pitchFamily="34" charset="-128"/>
              </a:rPr>
              <a:t>Using science to understand performance and injury and disease mechanisms</a:t>
            </a:r>
            <a:endParaRPr lang="en-GB" sz="3600" dirty="0" smtClean="0">
              <a:latin typeface="+mn-lt"/>
            </a:endParaRPr>
          </a:p>
        </p:txBody>
      </p:sp>
      <p:sp>
        <p:nvSpPr>
          <p:cNvPr id="20483" name="Rectangle 15"/>
          <p:cNvSpPr>
            <a:spLocks noGrp="1" noChangeArrowheads="1"/>
          </p:cNvSpPr>
          <p:nvPr>
            <p:ph type="subTitle" idx="1"/>
          </p:nvPr>
        </p:nvSpPr>
        <p:spPr>
          <a:xfrm>
            <a:off x="838200" y="5562600"/>
            <a:ext cx="7948613" cy="530225"/>
          </a:xfrm>
        </p:spPr>
        <p:txBody>
          <a:bodyPr/>
          <a:lstStyle/>
          <a:p>
            <a:pPr>
              <a:buFontTx/>
              <a:buNone/>
            </a:pPr>
            <a:r>
              <a:rPr lang="en-GB" sz="2000" dirty="0" smtClean="0"/>
              <a:t>Alison H McGregor</a:t>
            </a:r>
            <a:endParaRPr lang="en-US" sz="2000" dirty="0" smtClean="0"/>
          </a:p>
        </p:txBody>
      </p:sp>
      <p:grpSp>
        <p:nvGrpSpPr>
          <p:cNvPr id="20484" name="Group 26"/>
          <p:cNvGrpSpPr>
            <a:grpSpLocks/>
          </p:cNvGrpSpPr>
          <p:nvPr/>
        </p:nvGrpSpPr>
        <p:grpSpPr bwMode="auto">
          <a:xfrm>
            <a:off x="755650" y="4070350"/>
            <a:ext cx="8064500" cy="1087438"/>
            <a:chOff x="755576" y="3573016"/>
            <a:chExt cx="8064736" cy="1088557"/>
          </a:xfrm>
        </p:grpSpPr>
        <p:pic>
          <p:nvPicPr>
            <p:cNvPr id="20485" name="Picture 4" descr="Charing cross.gi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5576" y="3581572"/>
              <a:ext cx="1440000" cy="1080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6" name="Picture 7" descr="Vicon1.jpg"/>
            <p:cNvPicPr>
              <a:picLocks noChangeAspect="1"/>
            </p:cNvPicPr>
            <p:nvPr/>
          </p:nvPicPr>
          <p:blipFill>
            <a:blip r:embed="rId4" cstate="print">
              <a:lum bright="-32000" contrast="46000"/>
            </a:blip>
            <a:srcRect/>
            <a:stretch>
              <a:fillRect/>
            </a:stretch>
          </p:blipFill>
          <p:spPr bwMode="auto">
            <a:xfrm>
              <a:off x="2411760" y="3573016"/>
              <a:ext cx="1440160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7" name="Picture 8" descr="MagstimJB.jpg"/>
            <p:cNvPicPr>
              <a:picLocks/>
            </p:cNvPicPr>
            <p:nvPr/>
          </p:nvPicPr>
          <p:blipFill>
            <a:blip r:embed="rId5" cstate="print">
              <a:lum bright="-2000" contrast="70000"/>
            </a:blip>
            <a:srcRect l="19858" r="7809"/>
            <a:stretch>
              <a:fillRect/>
            </a:stretch>
          </p:blipFill>
          <p:spPr bwMode="auto">
            <a:xfrm>
              <a:off x="5724288" y="3573016"/>
              <a:ext cx="1440000" cy="10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8" name="Rectangle 19"/>
            <p:cNvSpPr>
              <a:spLocks noChangeArrowheads="1"/>
            </p:cNvSpPr>
            <p:nvPr/>
          </p:nvSpPr>
          <p:spPr bwMode="auto">
            <a:xfrm>
              <a:off x="2267744" y="3573016"/>
              <a:ext cx="72008" cy="1080120"/>
            </a:xfrm>
            <a:prstGeom prst="rect">
              <a:avLst/>
            </a:prstGeom>
            <a:solidFill>
              <a:srgbClr val="FFC00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89" name="Rectangle 20"/>
            <p:cNvSpPr>
              <a:spLocks noChangeArrowheads="1"/>
            </p:cNvSpPr>
            <p:nvPr/>
          </p:nvSpPr>
          <p:spPr bwMode="auto">
            <a:xfrm>
              <a:off x="3923928" y="3573016"/>
              <a:ext cx="72008" cy="1080120"/>
            </a:xfrm>
            <a:prstGeom prst="rect">
              <a:avLst/>
            </a:prstGeom>
            <a:solidFill>
              <a:srgbClr val="FFC00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0490" name="Picture 21" descr="STIMJB.jpg"/>
            <p:cNvPicPr>
              <a:picLocks/>
            </p:cNvPicPr>
            <p:nvPr/>
          </p:nvPicPr>
          <p:blipFill>
            <a:blip r:embed="rId6" cstate="print">
              <a:lum contrast="16000"/>
            </a:blip>
            <a:srcRect l="26089" b="18834"/>
            <a:stretch>
              <a:fillRect/>
            </a:stretch>
          </p:blipFill>
          <p:spPr bwMode="auto">
            <a:xfrm>
              <a:off x="4068104" y="3573016"/>
              <a:ext cx="1440000" cy="10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1" name="Picture 23" descr="DynaJB.jpg"/>
            <p:cNvPicPr>
              <a:picLocks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380312" y="3573016"/>
              <a:ext cx="1440000" cy="10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2" name="Rectangle 24"/>
            <p:cNvSpPr>
              <a:spLocks noChangeArrowheads="1"/>
            </p:cNvSpPr>
            <p:nvPr/>
          </p:nvSpPr>
          <p:spPr bwMode="auto">
            <a:xfrm>
              <a:off x="5580112" y="3573016"/>
              <a:ext cx="72008" cy="1080120"/>
            </a:xfrm>
            <a:prstGeom prst="rect">
              <a:avLst/>
            </a:prstGeom>
            <a:solidFill>
              <a:srgbClr val="FFC00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3" name="Rectangle 25"/>
            <p:cNvSpPr>
              <a:spLocks noChangeArrowheads="1"/>
            </p:cNvSpPr>
            <p:nvPr/>
          </p:nvSpPr>
          <p:spPr bwMode="auto">
            <a:xfrm>
              <a:off x="7236296" y="3573016"/>
              <a:ext cx="72008" cy="1080120"/>
            </a:xfrm>
            <a:prstGeom prst="rect">
              <a:avLst/>
            </a:prstGeom>
            <a:solidFill>
              <a:srgbClr val="FFC00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744538" y="685800"/>
            <a:ext cx="7772400" cy="528638"/>
          </a:xfrm>
        </p:spPr>
        <p:txBody>
          <a:bodyPr/>
          <a:lstStyle/>
          <a:p>
            <a:r>
              <a:rPr lang="en-GB" smtClean="0"/>
              <a:t>Kinetics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ph type="clipArt" sz="half" idx="1"/>
          </p:nvPr>
        </p:nvGraphicFramePr>
        <p:xfrm>
          <a:off x="474663" y="2625725"/>
          <a:ext cx="3038475" cy="2800350"/>
        </p:xfrm>
        <a:graphic>
          <a:graphicData uri="http://schemas.openxmlformats.org/presentationml/2006/ole">
            <p:oleObj spid="_x0000_s2050" name="Document" r:id="rId3" imgW="4267800" imgH="3933000" progId="Word.Document.8">
              <p:embed/>
            </p:oleObj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0800" y="2209800"/>
            <a:ext cx="47847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652463"/>
          </a:xfrm>
        </p:spPr>
        <p:txBody>
          <a:bodyPr/>
          <a:lstStyle/>
          <a:p>
            <a:r>
              <a:rPr lang="en-GB" smtClean="0"/>
              <a:t>Multi-segmental</a:t>
            </a:r>
          </a:p>
        </p:txBody>
      </p:sp>
      <p:pic>
        <p:nvPicPr>
          <p:cNvPr id="2867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627313"/>
            <a:ext cx="4038600" cy="3021012"/>
          </a:xfrm>
        </p:spPr>
      </p:pic>
      <p:pic>
        <p:nvPicPr>
          <p:cNvPr id="2867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876550"/>
            <a:ext cx="4038600" cy="2522538"/>
          </a:xfrm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Muscle function</a:t>
            </a:r>
          </a:p>
        </p:txBody>
      </p:sp>
      <p:pic>
        <p:nvPicPr>
          <p:cNvPr id="29699" name="Picture 6" descr="vesaliu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1500" y="1643063"/>
            <a:ext cx="1582738" cy="2741612"/>
          </a:xfrm>
        </p:spPr>
      </p:pic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4" cstate="print"/>
          <a:srcRect t="7097" r="9962" b="4420"/>
          <a:stretch>
            <a:fillRect/>
          </a:stretch>
        </p:blipFill>
        <p:spPr bwMode="auto">
          <a:xfrm>
            <a:off x="3929063" y="2928938"/>
            <a:ext cx="28511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4" descr="DSCF00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2500313"/>
            <a:ext cx="1576388" cy="236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4" descr="mbpost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00" y="4929188"/>
            <a:ext cx="2408238" cy="16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GM.jpg"/>
          <p:cNvPicPr>
            <a:picLocks noChangeAspect="1"/>
          </p:cNvPicPr>
          <p:nvPr/>
        </p:nvPicPr>
        <p:blipFill>
          <a:blip r:embed="rId2" cstate="print"/>
          <a:srcRect l="14795" t="15950" r="9224" b="17816"/>
          <a:stretch>
            <a:fillRect/>
          </a:stretch>
        </p:blipFill>
        <p:spPr bwMode="auto">
          <a:xfrm>
            <a:off x="857250" y="1643063"/>
            <a:ext cx="3962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4" descr="mbpos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3714750"/>
            <a:ext cx="3460750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MRI imaging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1643063"/>
            <a:ext cx="4368800" cy="407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3" y="2071688"/>
            <a:ext cx="4479925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Ultrasound extended FoV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2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652463"/>
          </a:xfrm>
        </p:spPr>
        <p:txBody>
          <a:bodyPr/>
          <a:lstStyle/>
          <a:p>
            <a:r>
              <a:rPr lang="en-GB" smtClean="0"/>
              <a:t>Strength testing</a:t>
            </a:r>
          </a:p>
        </p:txBody>
      </p:sp>
      <p:sp>
        <p:nvSpPr>
          <p:cNvPr id="32771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20875"/>
            <a:ext cx="4038600" cy="4433888"/>
          </a:xfrm>
        </p:spPr>
        <p:txBody>
          <a:bodyPr/>
          <a:lstStyle/>
          <a:p>
            <a:r>
              <a:rPr lang="en-GB" smtClean="0"/>
              <a:t>Isometric</a:t>
            </a:r>
          </a:p>
          <a:p>
            <a:r>
              <a:rPr lang="en-GB" smtClean="0"/>
              <a:t>Isokinetic	~ concentric			~ eccentric</a:t>
            </a:r>
          </a:p>
          <a:p>
            <a:r>
              <a:rPr lang="en-GB" smtClean="0"/>
              <a:t>Power</a:t>
            </a:r>
          </a:p>
          <a:p>
            <a:r>
              <a:rPr lang="en-GB" smtClean="0"/>
              <a:t>Peak torque</a:t>
            </a:r>
          </a:p>
          <a:p>
            <a:r>
              <a:rPr lang="en-GB" smtClean="0"/>
              <a:t>Force generated</a:t>
            </a:r>
          </a:p>
          <a:p>
            <a:r>
              <a:rPr lang="en-GB" smtClean="0"/>
              <a:t>Endurance</a:t>
            </a:r>
          </a:p>
          <a:p>
            <a:r>
              <a:rPr lang="en-GB" smtClean="0"/>
              <a:t>Fatigue</a:t>
            </a:r>
          </a:p>
        </p:txBody>
      </p:sp>
      <p:pic>
        <p:nvPicPr>
          <p:cNvPr id="32772" name="Content Placeholder 5" descr="Cybex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00563" y="1928813"/>
            <a:ext cx="3324225" cy="4433887"/>
          </a:xfrm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 t="7097" r="9962" b="4420"/>
          <a:stretch>
            <a:fillRect/>
          </a:stretch>
        </p:blipFill>
        <p:spPr bwMode="auto">
          <a:xfrm>
            <a:off x="142875" y="668338"/>
            <a:ext cx="8501063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 rot="-5400000">
            <a:off x="-238919" y="775495"/>
            <a:ext cx="1203325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Right RA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 rot="-5400000">
            <a:off x="-257969" y="1907382"/>
            <a:ext cx="124301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Right ES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 rot="-5400000">
            <a:off x="-185737" y="3059113"/>
            <a:ext cx="1098550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Left ES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 rot="-5400000">
            <a:off x="-185737" y="4140200"/>
            <a:ext cx="1098550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Left RA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 rot="-5400000">
            <a:off x="-436562" y="5462588"/>
            <a:ext cx="1585912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/>
              <a:t>Torque</a:t>
            </a: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2500313" y="142875"/>
            <a:ext cx="63579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/>
              <a:t>Isokinetic flexion / extension at 30°/s</a:t>
            </a: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4108450" y="6400800"/>
            <a:ext cx="1366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/>
              <a:t>Time (s)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1142206" y="5598319"/>
            <a:ext cx="428625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03" name="Text Box 7"/>
          <p:cNvSpPr txBox="1">
            <a:spLocks noChangeArrowheads="1"/>
          </p:cNvSpPr>
          <p:nvPr/>
        </p:nvSpPr>
        <p:spPr bwMode="auto">
          <a:xfrm>
            <a:off x="1000125" y="5097463"/>
            <a:ext cx="7143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200"/>
              <a:t>extend</a:t>
            </a:r>
          </a:p>
        </p:txBody>
      </p:sp>
      <p:sp>
        <p:nvSpPr>
          <p:cNvPr id="33804" name="Text Box 7"/>
          <p:cNvSpPr txBox="1">
            <a:spLocks noChangeArrowheads="1"/>
          </p:cNvSpPr>
          <p:nvPr/>
        </p:nvSpPr>
        <p:spPr bwMode="auto">
          <a:xfrm>
            <a:off x="1000125" y="5811838"/>
            <a:ext cx="7143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200"/>
              <a:t>flex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Motor control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sz="quarter" idx="1"/>
          </p:nvPr>
        </p:nvSpPr>
        <p:spPr>
          <a:xfrm>
            <a:off x="714375" y="1857375"/>
            <a:ext cx="3657600" cy="4572000"/>
          </a:xfrm>
        </p:spPr>
        <p:txBody>
          <a:bodyPr/>
          <a:lstStyle/>
          <a:p>
            <a:r>
              <a:rPr lang="en-GB" smtClean="0"/>
              <a:t>Reaction times</a:t>
            </a:r>
          </a:p>
          <a:p>
            <a:r>
              <a:rPr lang="en-GB" smtClean="0"/>
              <a:t>Balance &amp; pertubations</a:t>
            </a:r>
          </a:p>
          <a:p>
            <a:r>
              <a:rPr lang="en-GB" smtClean="0"/>
              <a:t>Muscle timing</a:t>
            </a:r>
          </a:p>
          <a:p>
            <a:r>
              <a:rPr lang="en-GB" smtClean="0"/>
              <a:t>Corticospinal pathways</a:t>
            </a:r>
          </a:p>
          <a:p>
            <a:r>
              <a:rPr lang="en-GB" smtClean="0"/>
              <a:t>Reflex activity</a:t>
            </a:r>
          </a:p>
          <a:p>
            <a:r>
              <a:rPr lang="en-GB" smtClean="0"/>
              <a:t>FMRI</a:t>
            </a:r>
          </a:p>
        </p:txBody>
      </p:sp>
      <p:pic>
        <p:nvPicPr>
          <p:cNvPr id="34820" name="Picture 2" descr="C:\paul\Meetings\Institute of anatomical sciences\figs\Gustav Fritsch &amp; Eduard Hitzig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14875" y="1928813"/>
            <a:ext cx="3240088" cy="2952750"/>
          </a:xfrm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http://media5.picsearch.com/is?4fuGeZuRYHemxqsaX-Cea5LMbAa64uFvODB825l79W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25" y="2571750"/>
            <a:ext cx="3463925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1600200"/>
            <a:ext cx="4038600" cy="52578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GB" dirty="0" smtClean="0">
                <a:cs typeface="Arial" charset="0"/>
              </a:rPr>
              <a:t>Olympic games Athens</a:t>
            </a:r>
          </a:p>
          <a:p>
            <a:pPr lvl="2" eaLnBrk="1" hangingPunct="1">
              <a:buFont typeface="Wingdings" pitchFamily="2" charset="2"/>
              <a:buNone/>
              <a:defRPr/>
            </a:pPr>
            <a:r>
              <a:rPr lang="en-GB" sz="1800" dirty="0" smtClean="0">
                <a:cs typeface="Arial" charset="0"/>
              </a:rPr>
              <a:t>Gold	GER	6:29.29</a:t>
            </a:r>
          </a:p>
          <a:p>
            <a:pPr lvl="2" eaLnBrk="1" hangingPunct="1">
              <a:buFont typeface="Wingdings" pitchFamily="2" charset="2"/>
              <a:buNone/>
              <a:defRPr/>
            </a:pPr>
            <a:r>
              <a:rPr lang="en-GB" sz="1800" dirty="0" smtClean="0">
                <a:cs typeface="Arial" charset="0"/>
              </a:rPr>
              <a:t>Silver	GB	6:31.26</a:t>
            </a:r>
          </a:p>
          <a:p>
            <a:pPr eaLnBrk="1" hangingPunct="1">
              <a:defRPr/>
            </a:pPr>
            <a:r>
              <a:rPr lang="en-GB" dirty="0" smtClean="0">
                <a:cs typeface="Arial" charset="0"/>
              </a:rPr>
              <a:t>World championships ‘05</a:t>
            </a:r>
          </a:p>
          <a:p>
            <a:pPr lvl="2" eaLnBrk="1" hangingPunct="1">
              <a:buFont typeface="Wingdings" pitchFamily="2" charset="2"/>
              <a:buNone/>
              <a:defRPr/>
            </a:pPr>
            <a:r>
              <a:rPr lang="en-GB" sz="1800" dirty="0" smtClean="0">
                <a:cs typeface="Arial" charset="0"/>
              </a:rPr>
              <a:t>Gold	GB	6:09.59</a:t>
            </a:r>
          </a:p>
          <a:p>
            <a:pPr lvl="2" eaLnBrk="1" hangingPunct="1">
              <a:buFont typeface="Wingdings" pitchFamily="2" charset="2"/>
              <a:buNone/>
              <a:defRPr/>
            </a:pPr>
            <a:r>
              <a:rPr lang="en-GB" sz="1800" dirty="0" smtClean="0">
                <a:cs typeface="Arial" charset="0"/>
              </a:rPr>
              <a:t>Silver	GER	6:09.93</a:t>
            </a:r>
          </a:p>
          <a:p>
            <a:pPr eaLnBrk="1" hangingPunct="1">
              <a:defRPr/>
            </a:pPr>
            <a:r>
              <a:rPr lang="en-GB" dirty="0" smtClean="0">
                <a:cs typeface="Arial" charset="0"/>
              </a:rPr>
              <a:t>World championships ‘06</a:t>
            </a:r>
          </a:p>
          <a:p>
            <a:pPr lvl="2" eaLnBrk="1" hangingPunct="1">
              <a:buFont typeface="Wingdings" pitchFamily="2" charset="2"/>
              <a:buNone/>
              <a:defRPr/>
            </a:pPr>
            <a:r>
              <a:rPr lang="en-GB" sz="1800" dirty="0" smtClean="0">
                <a:cs typeface="Arial" charset="0"/>
              </a:rPr>
              <a:t>Gold	GB	6:12.50</a:t>
            </a:r>
          </a:p>
          <a:p>
            <a:pPr lvl="2" eaLnBrk="1" hangingPunct="1">
              <a:buFont typeface="Wingdings" pitchFamily="2" charset="2"/>
              <a:buNone/>
              <a:defRPr/>
            </a:pPr>
            <a:r>
              <a:rPr lang="en-GB" sz="1800" dirty="0" smtClean="0">
                <a:cs typeface="Arial" charset="0"/>
              </a:rPr>
              <a:t>Silver	AUS	6:13.99</a:t>
            </a:r>
          </a:p>
          <a:p>
            <a:pPr eaLnBrk="1" hangingPunct="1">
              <a:defRPr/>
            </a:pPr>
            <a:r>
              <a:rPr lang="en-GB" dirty="0" smtClean="0">
                <a:cs typeface="Arial" charset="0"/>
              </a:rPr>
              <a:t>World championships ’07</a:t>
            </a:r>
          </a:p>
          <a:p>
            <a:pPr lvl="2" eaLnBrk="1" hangingPunct="1">
              <a:buFont typeface="Wingdings" pitchFamily="2" charset="2"/>
              <a:buNone/>
              <a:defRPr/>
            </a:pPr>
            <a:r>
              <a:rPr lang="en-GB" sz="1800" dirty="0" smtClean="0">
                <a:cs typeface="Arial" charset="0"/>
              </a:rPr>
              <a:t>Gold	GB	6:30.81</a:t>
            </a:r>
          </a:p>
          <a:p>
            <a:pPr lvl="2" eaLnBrk="1" hangingPunct="1">
              <a:buFont typeface="Wingdings" pitchFamily="2" charset="2"/>
              <a:buNone/>
              <a:defRPr/>
            </a:pPr>
            <a:r>
              <a:rPr lang="en-GB" sz="1800" dirty="0" smtClean="0">
                <a:cs typeface="Arial" charset="0"/>
              </a:rPr>
              <a:t>Silver	GER	6:32.02</a:t>
            </a:r>
            <a:endParaRPr lang="en-GB" dirty="0" smtClean="0">
              <a:cs typeface="Arial" charset="0"/>
            </a:endParaRPr>
          </a:p>
          <a:p>
            <a:pPr eaLnBrk="1" hangingPunct="1">
              <a:defRPr/>
            </a:pPr>
            <a:r>
              <a:rPr lang="en-GB" dirty="0" smtClean="0">
                <a:cs typeface="Arial" charset="0"/>
              </a:rPr>
              <a:t>Olympic Games Beijing </a:t>
            </a:r>
          </a:p>
          <a:p>
            <a:pPr lvl="2" eaLnBrk="1" hangingPunct="1">
              <a:buFont typeface="Wingdings" pitchFamily="2" charset="2"/>
              <a:buNone/>
              <a:defRPr/>
            </a:pPr>
            <a:r>
              <a:rPr lang="en-GB" sz="1800" dirty="0" smtClean="0">
                <a:cs typeface="Arial" charset="0"/>
              </a:rPr>
              <a:t>Gold	China	6:16.06</a:t>
            </a:r>
          </a:p>
          <a:p>
            <a:pPr lvl="2" eaLnBrk="1" hangingPunct="1">
              <a:buFont typeface="Wingdings" pitchFamily="2" charset="2"/>
              <a:buNone/>
              <a:defRPr/>
            </a:pPr>
            <a:r>
              <a:rPr lang="en-GB" sz="1800" dirty="0" smtClean="0">
                <a:cs typeface="Arial" charset="0"/>
              </a:rPr>
              <a:t>Silver	GB	6:17.37</a:t>
            </a:r>
          </a:p>
          <a:p>
            <a:pPr lvl="2" eaLnBrk="1" hangingPunct="1">
              <a:buFont typeface="Wingdings" pitchFamily="2" charset="2"/>
              <a:buNone/>
              <a:defRPr/>
            </a:pPr>
            <a:endParaRPr lang="en-GB" sz="1800" dirty="0" smtClean="0">
              <a:cs typeface="Arial" charset="0"/>
            </a:endParaRPr>
          </a:p>
        </p:txBody>
      </p:sp>
      <p:sp>
        <p:nvSpPr>
          <p:cNvPr id="36867" name="Text Box 9"/>
          <p:cNvSpPr txBox="1">
            <a:spLocks noChangeArrowheads="1"/>
          </p:cNvSpPr>
          <p:nvPr/>
        </p:nvSpPr>
        <p:spPr bwMode="auto">
          <a:xfrm>
            <a:off x="428625" y="1785938"/>
            <a:ext cx="3886200" cy="9461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Women’s quadruple sculls</a:t>
            </a:r>
          </a:p>
        </p:txBody>
      </p:sp>
      <p:pic>
        <p:nvPicPr>
          <p:cNvPr id="36868" name="Picture 12" descr="Women's Qu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3071813"/>
            <a:ext cx="4038600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Performance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smtClean="0"/>
              <a:t>Simple or complex movement task</a:t>
            </a:r>
          </a:p>
          <a:p>
            <a:r>
              <a:rPr lang="en-GB" smtClean="0"/>
              <a:t>Sporting task</a:t>
            </a:r>
          </a:p>
          <a:p>
            <a:r>
              <a:rPr lang="en-GB" smtClean="0"/>
              <a:t>Dramatic or musical performance</a:t>
            </a:r>
          </a:p>
          <a:p>
            <a:r>
              <a:rPr lang="en-GB" smtClean="0"/>
              <a:t>Ballet</a:t>
            </a:r>
          </a:p>
          <a:p>
            <a:r>
              <a:rPr lang="en-GB" smtClean="0"/>
              <a:t>Theatre</a:t>
            </a:r>
          </a:p>
          <a:p>
            <a:endParaRPr lang="en-GB" smtClean="0"/>
          </a:p>
        </p:txBody>
      </p:sp>
      <p:pic>
        <p:nvPicPr>
          <p:cNvPr id="21508" name="Picture 2" descr="http://www.cirquedusoleil.com/en/~/media/shows/totem/images/content/rehearsals/russian-b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3" y="1785938"/>
            <a:ext cx="317182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Performance Factors</a:t>
            </a:r>
          </a:p>
        </p:txBody>
      </p:sp>
      <p:sp>
        <p:nvSpPr>
          <p:cNvPr id="37891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sz="2400" smtClean="0"/>
              <a:t>Injury</a:t>
            </a:r>
          </a:p>
          <a:p>
            <a:r>
              <a:rPr lang="en-GB" sz="2400" smtClean="0"/>
              <a:t>Illness</a:t>
            </a:r>
          </a:p>
          <a:p>
            <a:r>
              <a:rPr lang="en-GB" sz="2400" smtClean="0"/>
              <a:t>Fatigue</a:t>
            </a:r>
          </a:p>
          <a:p>
            <a:r>
              <a:rPr lang="en-GB" sz="2400" smtClean="0"/>
              <a:t>Over-training</a:t>
            </a:r>
          </a:p>
          <a:p>
            <a:r>
              <a:rPr lang="en-GB" sz="2400" smtClean="0"/>
              <a:t>Physiology</a:t>
            </a:r>
          </a:p>
          <a:p>
            <a:r>
              <a:rPr lang="en-GB" sz="2400" smtClean="0"/>
              <a:t>Biomechanics</a:t>
            </a:r>
          </a:p>
          <a:p>
            <a:r>
              <a:rPr lang="en-GB" sz="2400" smtClean="0"/>
              <a:t>Mental status</a:t>
            </a:r>
          </a:p>
          <a:p>
            <a:r>
              <a:rPr lang="en-GB" sz="2400" smtClean="0"/>
              <a:t>Enhancing substances</a:t>
            </a:r>
          </a:p>
        </p:txBody>
      </p:sp>
      <p:pic>
        <p:nvPicPr>
          <p:cNvPr id="37892" name="Picture 2" descr="http://www.redbull.co.uk/cs/RedBull/RBImages/000/000/357/682/photo610x343a/Energ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5" y="2286000"/>
            <a:ext cx="4024313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The perils of back pain</a:t>
            </a:r>
          </a:p>
        </p:txBody>
      </p:sp>
      <p:sp>
        <p:nvSpPr>
          <p:cNvPr id="38915" name="Content Placeholder 8"/>
          <p:cNvSpPr>
            <a:spLocks noGrp="1"/>
          </p:cNvSpPr>
          <p:nvPr>
            <p:ph sz="quarter" idx="2"/>
          </p:nvPr>
        </p:nvSpPr>
        <p:spPr>
          <a:xfrm>
            <a:off x="4286250" y="1714500"/>
            <a:ext cx="3929063" cy="457200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300"/>
              </a:spcBef>
              <a:buFont typeface="Wingdings" pitchFamily="2" charset="2"/>
              <a:buChar char="Ø"/>
            </a:pPr>
            <a:r>
              <a:rPr lang="en-US" sz="2000" smtClean="0">
                <a:cs typeface="Arial" charset="0"/>
              </a:rPr>
              <a:t>26% incidence</a:t>
            </a:r>
            <a:br>
              <a:rPr lang="en-US" sz="2000" smtClean="0">
                <a:cs typeface="Arial" charset="0"/>
              </a:rPr>
            </a:br>
            <a:r>
              <a:rPr lang="en-US" sz="2000" smtClean="0">
                <a:cs typeface="Arial" charset="0"/>
              </a:rPr>
              <a:t>		(</a:t>
            </a:r>
            <a:r>
              <a:rPr lang="en-US" sz="2000" i="1" smtClean="0">
                <a:cs typeface="Arial" charset="0"/>
              </a:rPr>
              <a:t>Roy et al</a:t>
            </a:r>
            <a:r>
              <a:rPr lang="en-US" sz="2000" smtClean="0">
                <a:cs typeface="Arial" charset="0"/>
              </a:rPr>
              <a:t> 1990)</a:t>
            </a:r>
          </a:p>
          <a:p>
            <a:pPr>
              <a:lnSpc>
                <a:spcPct val="150000"/>
              </a:lnSpc>
              <a:spcBef>
                <a:spcPts val="300"/>
              </a:spcBef>
              <a:buFont typeface="Wingdings" pitchFamily="2" charset="2"/>
              <a:buChar char="Ø"/>
            </a:pPr>
            <a:r>
              <a:rPr lang="en-US" sz="2000" smtClean="0">
                <a:cs typeface="Arial" charset="0"/>
              </a:rPr>
              <a:t>32% intercollegiate rowers 			(</a:t>
            </a:r>
            <a:r>
              <a:rPr lang="en-US" sz="2000" i="1" smtClean="0">
                <a:cs typeface="Arial" charset="0"/>
              </a:rPr>
              <a:t>Teitz</a:t>
            </a:r>
            <a:r>
              <a:rPr lang="en-US" sz="2000" smtClean="0">
                <a:cs typeface="Arial" charset="0"/>
              </a:rPr>
              <a:t> 2002)</a:t>
            </a:r>
          </a:p>
          <a:p>
            <a:pPr>
              <a:lnSpc>
                <a:spcPct val="150000"/>
              </a:lnSpc>
              <a:spcBef>
                <a:spcPts val="300"/>
              </a:spcBef>
              <a:buFont typeface="Wingdings" pitchFamily="2" charset="2"/>
              <a:buChar char="Ø"/>
            </a:pPr>
            <a:r>
              <a:rPr lang="en-US" sz="2000" smtClean="0">
                <a:cs typeface="Arial" charset="0"/>
              </a:rPr>
              <a:t>75% incidence in internationals					(Ong et al 2003)</a:t>
            </a:r>
          </a:p>
          <a:p>
            <a:pPr>
              <a:lnSpc>
                <a:spcPct val="150000"/>
              </a:lnSpc>
              <a:spcBef>
                <a:spcPts val="300"/>
              </a:spcBef>
              <a:buFont typeface="Wingdings" pitchFamily="2" charset="2"/>
              <a:buChar char="Ø"/>
            </a:pPr>
            <a:r>
              <a:rPr lang="en-US" sz="2000" smtClean="0">
                <a:cs typeface="Arial" charset="0"/>
              </a:rPr>
              <a:t>average 24 lost training days</a:t>
            </a:r>
          </a:p>
          <a:p>
            <a:pPr>
              <a:lnSpc>
                <a:spcPct val="150000"/>
              </a:lnSpc>
              <a:spcBef>
                <a:spcPts val="300"/>
              </a:spcBef>
              <a:buFont typeface="Wingdings" pitchFamily="2" charset="2"/>
              <a:buChar char="Ø"/>
            </a:pPr>
            <a:r>
              <a:rPr lang="en-US" sz="2000" smtClean="0">
                <a:cs typeface="Arial" charset="0"/>
              </a:rPr>
              <a:t>crew disruption</a:t>
            </a:r>
          </a:p>
          <a:p>
            <a:endParaRPr lang="en-GB" smtClean="0"/>
          </a:p>
        </p:txBody>
      </p:sp>
      <p:pic>
        <p:nvPicPr>
          <p:cNvPr id="38916" name="Picture 4" descr="http://www.onlinebusinessresource.net/healthandfitnesslounge/images/back_pai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35000" y="1720850"/>
            <a:ext cx="3302000" cy="43307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Obvious?</a:t>
            </a:r>
          </a:p>
        </p:txBody>
      </p:sp>
      <p:pic>
        <p:nvPicPr>
          <p:cNvPr id="39939" name="Content Placeholder 4" descr="nbp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2316163"/>
            <a:ext cx="3657600" cy="3140075"/>
          </a:xfrm>
        </p:spPr>
      </p:pic>
      <p:pic>
        <p:nvPicPr>
          <p:cNvPr id="6" name="Content Placeholder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270375" y="1752600"/>
            <a:ext cx="3657600" cy="4267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C:\Documents and Settings\amcgrego\my documents\my pictures\row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00188" y="714375"/>
            <a:ext cx="5705475" cy="5705475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MRI Imaging</a:t>
            </a:r>
          </a:p>
        </p:txBody>
      </p:sp>
      <p:pic>
        <p:nvPicPr>
          <p:cNvPr id="3076" name="Content Placeholder 5" descr="rig in mr very dark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643688" y="1857375"/>
            <a:ext cx="2500312" cy="1973263"/>
          </a:xfrm>
        </p:spPr>
      </p:pic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928938" y="1857375"/>
          <a:ext cx="2603500" cy="3929063"/>
        </p:xfrm>
        <a:graphic>
          <a:graphicData uri="http://schemas.openxmlformats.org/presentationml/2006/ole">
            <p:oleObj spid="_x0000_s3074" name="Bitmap Image" r:id="rId5" imgW="3362794" imgH="5106113" progId="PBrush">
              <p:embed/>
            </p:oleObj>
          </a:graphicData>
        </a:graphic>
      </p:graphicFrame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" y="1857375"/>
            <a:ext cx="2360613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tomsideon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0688" y="3800475"/>
            <a:ext cx="2500312" cy="19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TextBox 7"/>
          <p:cNvSpPr txBox="1">
            <a:spLocks noChangeArrowheads="1"/>
          </p:cNvSpPr>
          <p:nvPr/>
        </p:nvSpPr>
        <p:spPr bwMode="auto">
          <a:xfrm>
            <a:off x="6000750" y="6286500"/>
            <a:ext cx="2286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McGregor et al 2002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Lumbo-pelvic motion</a:t>
            </a:r>
          </a:p>
        </p:txBody>
      </p:sp>
      <p:pic>
        <p:nvPicPr>
          <p:cNvPr id="4198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8" y="2357438"/>
            <a:ext cx="450056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3" descr="ex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88" y="1714500"/>
            <a:ext cx="1857375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989" name="Group 6"/>
          <p:cNvGrpSpPr>
            <a:grpSpLocks noChangeAspect="1"/>
          </p:cNvGrpSpPr>
          <p:nvPr/>
        </p:nvGrpSpPr>
        <p:grpSpPr bwMode="auto">
          <a:xfrm>
            <a:off x="831850" y="4929188"/>
            <a:ext cx="1085850" cy="1289050"/>
            <a:chOff x="9088" y="3666"/>
            <a:chExt cx="1237" cy="1468"/>
          </a:xfrm>
        </p:grpSpPr>
        <p:sp>
          <p:nvSpPr>
            <p:cNvPr id="42017" name="Freeform 7"/>
            <p:cNvSpPr>
              <a:spLocks noChangeAspect="1"/>
            </p:cNvSpPr>
            <p:nvPr/>
          </p:nvSpPr>
          <p:spPr bwMode="auto">
            <a:xfrm flipH="1">
              <a:off x="9848" y="4302"/>
              <a:ext cx="115" cy="832"/>
            </a:xfrm>
            <a:custGeom>
              <a:avLst/>
              <a:gdLst>
                <a:gd name="T0" fmla="*/ 0 w 127"/>
                <a:gd name="T1" fmla="*/ 0 h 918"/>
                <a:gd name="T2" fmla="*/ 94 w 127"/>
                <a:gd name="T3" fmla="*/ 683 h 918"/>
                <a:gd name="T4" fmla="*/ 0 60000 65536"/>
                <a:gd name="T5" fmla="*/ 0 60000 65536"/>
                <a:gd name="T6" fmla="*/ 0 w 127"/>
                <a:gd name="T7" fmla="*/ 0 h 918"/>
                <a:gd name="T8" fmla="*/ 127 w 127"/>
                <a:gd name="T9" fmla="*/ 918 h 91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7" h="918">
                  <a:moveTo>
                    <a:pt x="0" y="0"/>
                  </a:moveTo>
                  <a:lnTo>
                    <a:pt x="127" y="918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8" name="Freeform 8"/>
            <p:cNvSpPr>
              <a:spLocks noChangeAspect="1"/>
            </p:cNvSpPr>
            <p:nvPr/>
          </p:nvSpPr>
          <p:spPr bwMode="auto">
            <a:xfrm flipH="1">
              <a:off x="9963" y="4302"/>
              <a:ext cx="349" cy="665"/>
            </a:xfrm>
            <a:custGeom>
              <a:avLst/>
              <a:gdLst>
                <a:gd name="T0" fmla="*/ 286 w 385"/>
                <a:gd name="T1" fmla="*/ 0 h 734"/>
                <a:gd name="T2" fmla="*/ 0 w 385"/>
                <a:gd name="T3" fmla="*/ 545 h 734"/>
                <a:gd name="T4" fmla="*/ 0 60000 65536"/>
                <a:gd name="T5" fmla="*/ 0 60000 65536"/>
                <a:gd name="T6" fmla="*/ 0 w 385"/>
                <a:gd name="T7" fmla="*/ 0 h 734"/>
                <a:gd name="T8" fmla="*/ 385 w 385"/>
                <a:gd name="T9" fmla="*/ 734 h 73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5" h="734">
                  <a:moveTo>
                    <a:pt x="385" y="0"/>
                  </a:moveTo>
                  <a:lnTo>
                    <a:pt x="0" y="734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9" name="Freeform 9"/>
            <p:cNvSpPr>
              <a:spLocks noChangeAspect="1"/>
            </p:cNvSpPr>
            <p:nvPr/>
          </p:nvSpPr>
          <p:spPr bwMode="auto">
            <a:xfrm flipH="1">
              <a:off x="9958" y="3992"/>
              <a:ext cx="367" cy="975"/>
            </a:xfrm>
            <a:custGeom>
              <a:avLst/>
              <a:gdLst>
                <a:gd name="T0" fmla="*/ 0 w 405"/>
                <a:gd name="T1" fmla="*/ 800 h 1076"/>
                <a:gd name="T2" fmla="*/ 302 w 405"/>
                <a:gd name="T3" fmla="*/ 0 h 1076"/>
                <a:gd name="T4" fmla="*/ 0 60000 65536"/>
                <a:gd name="T5" fmla="*/ 0 60000 65536"/>
                <a:gd name="T6" fmla="*/ 0 w 405"/>
                <a:gd name="T7" fmla="*/ 0 h 1076"/>
                <a:gd name="T8" fmla="*/ 405 w 405"/>
                <a:gd name="T9" fmla="*/ 1076 h 107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5" h="1076">
                  <a:moveTo>
                    <a:pt x="0" y="1076"/>
                  </a:moveTo>
                  <a:lnTo>
                    <a:pt x="405" y="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0" name="Freeform 10"/>
            <p:cNvSpPr>
              <a:spLocks noChangeAspect="1"/>
            </p:cNvSpPr>
            <p:nvPr/>
          </p:nvSpPr>
          <p:spPr bwMode="auto">
            <a:xfrm flipH="1">
              <a:off x="9088" y="4161"/>
              <a:ext cx="924" cy="321"/>
            </a:xfrm>
            <a:custGeom>
              <a:avLst/>
              <a:gdLst>
                <a:gd name="T0" fmla="*/ 0 w 660"/>
                <a:gd name="T1" fmla="*/ 0 h 354"/>
                <a:gd name="T2" fmla="*/ 1812 w 660"/>
                <a:gd name="T3" fmla="*/ 264 h 354"/>
                <a:gd name="T4" fmla="*/ 0 60000 65536"/>
                <a:gd name="T5" fmla="*/ 0 60000 65536"/>
                <a:gd name="T6" fmla="*/ 0 w 660"/>
                <a:gd name="T7" fmla="*/ 0 h 354"/>
                <a:gd name="T8" fmla="*/ 660 w 660"/>
                <a:gd name="T9" fmla="*/ 354 h 35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60" h="354">
                  <a:moveTo>
                    <a:pt x="0" y="0"/>
                  </a:moveTo>
                  <a:lnTo>
                    <a:pt x="660" y="354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1" name="Oval 11"/>
            <p:cNvSpPr>
              <a:spLocks noChangeAspect="1" noChangeArrowheads="1"/>
            </p:cNvSpPr>
            <p:nvPr/>
          </p:nvSpPr>
          <p:spPr bwMode="auto">
            <a:xfrm flipH="1">
              <a:off x="9741" y="3666"/>
              <a:ext cx="326" cy="32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2" name="Line 12"/>
            <p:cNvSpPr>
              <a:spLocks noChangeAspect="1" noChangeShapeType="1"/>
            </p:cNvSpPr>
            <p:nvPr/>
          </p:nvSpPr>
          <p:spPr bwMode="auto">
            <a:xfrm flipH="1" flipV="1">
              <a:off x="9741" y="4971"/>
              <a:ext cx="108" cy="16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1990" name="Group 13"/>
          <p:cNvGrpSpPr>
            <a:grpSpLocks noChangeAspect="1"/>
          </p:cNvGrpSpPr>
          <p:nvPr/>
        </p:nvGrpSpPr>
        <p:grpSpPr bwMode="auto">
          <a:xfrm>
            <a:off x="2371725" y="4929188"/>
            <a:ext cx="1335088" cy="1289050"/>
            <a:chOff x="7172" y="3666"/>
            <a:chExt cx="1522" cy="1468"/>
          </a:xfrm>
        </p:grpSpPr>
        <p:sp>
          <p:nvSpPr>
            <p:cNvPr id="42011" name="Line 14"/>
            <p:cNvSpPr>
              <a:spLocks noChangeAspect="1" noChangeShapeType="1"/>
            </p:cNvSpPr>
            <p:nvPr/>
          </p:nvSpPr>
          <p:spPr bwMode="auto">
            <a:xfrm flipH="1" flipV="1">
              <a:off x="8368" y="3987"/>
              <a:ext cx="326" cy="97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012" name="Oval 15"/>
            <p:cNvSpPr>
              <a:spLocks noChangeAspect="1" noChangeArrowheads="1"/>
            </p:cNvSpPr>
            <p:nvPr/>
          </p:nvSpPr>
          <p:spPr bwMode="auto">
            <a:xfrm flipH="1">
              <a:off x="8150" y="3666"/>
              <a:ext cx="327" cy="32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3" name="Freeform 16"/>
            <p:cNvSpPr>
              <a:spLocks noChangeAspect="1"/>
            </p:cNvSpPr>
            <p:nvPr/>
          </p:nvSpPr>
          <p:spPr bwMode="auto">
            <a:xfrm flipH="1">
              <a:off x="7974" y="4767"/>
              <a:ext cx="720" cy="204"/>
            </a:xfrm>
            <a:custGeom>
              <a:avLst/>
              <a:gdLst>
                <a:gd name="T0" fmla="*/ 0 w 795"/>
                <a:gd name="T1" fmla="*/ 168 h 225"/>
                <a:gd name="T2" fmla="*/ 590 w 795"/>
                <a:gd name="T3" fmla="*/ 0 h 225"/>
                <a:gd name="T4" fmla="*/ 0 60000 65536"/>
                <a:gd name="T5" fmla="*/ 0 60000 65536"/>
                <a:gd name="T6" fmla="*/ 0 w 795"/>
                <a:gd name="T7" fmla="*/ 0 h 225"/>
                <a:gd name="T8" fmla="*/ 795 w 795"/>
                <a:gd name="T9" fmla="*/ 225 h 22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95" h="225">
                  <a:moveTo>
                    <a:pt x="0" y="225"/>
                  </a:moveTo>
                  <a:lnTo>
                    <a:pt x="795" y="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4" name="Freeform 17"/>
            <p:cNvSpPr>
              <a:spLocks noChangeAspect="1"/>
            </p:cNvSpPr>
            <p:nvPr/>
          </p:nvSpPr>
          <p:spPr bwMode="auto">
            <a:xfrm flipH="1">
              <a:off x="7281" y="4767"/>
              <a:ext cx="699" cy="367"/>
            </a:xfrm>
            <a:custGeom>
              <a:avLst/>
              <a:gdLst>
                <a:gd name="T0" fmla="*/ 0 w 772"/>
                <a:gd name="T1" fmla="*/ 0 h 405"/>
                <a:gd name="T2" fmla="*/ 573 w 772"/>
                <a:gd name="T3" fmla="*/ 302 h 405"/>
                <a:gd name="T4" fmla="*/ 0 60000 65536"/>
                <a:gd name="T5" fmla="*/ 0 60000 65536"/>
                <a:gd name="T6" fmla="*/ 0 w 772"/>
                <a:gd name="T7" fmla="*/ 0 h 405"/>
                <a:gd name="T8" fmla="*/ 772 w 772"/>
                <a:gd name="T9" fmla="*/ 405 h 40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72" h="405">
                  <a:moveTo>
                    <a:pt x="0" y="0"/>
                  </a:moveTo>
                  <a:lnTo>
                    <a:pt x="772" y="405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5" name="Line 18"/>
            <p:cNvSpPr>
              <a:spLocks noChangeAspect="1" noChangeShapeType="1"/>
            </p:cNvSpPr>
            <p:nvPr/>
          </p:nvSpPr>
          <p:spPr bwMode="auto">
            <a:xfrm flipH="1" flipV="1">
              <a:off x="7172" y="4971"/>
              <a:ext cx="109" cy="16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016" name="Freeform 19"/>
            <p:cNvSpPr>
              <a:spLocks noChangeAspect="1"/>
            </p:cNvSpPr>
            <p:nvPr/>
          </p:nvSpPr>
          <p:spPr bwMode="auto">
            <a:xfrm flipH="1">
              <a:off x="7498" y="4161"/>
              <a:ext cx="924" cy="321"/>
            </a:xfrm>
            <a:custGeom>
              <a:avLst/>
              <a:gdLst>
                <a:gd name="T0" fmla="*/ 0 w 660"/>
                <a:gd name="T1" fmla="*/ 0 h 354"/>
                <a:gd name="T2" fmla="*/ 1812 w 660"/>
                <a:gd name="T3" fmla="*/ 264 h 354"/>
                <a:gd name="T4" fmla="*/ 0 60000 65536"/>
                <a:gd name="T5" fmla="*/ 0 60000 65536"/>
                <a:gd name="T6" fmla="*/ 0 w 660"/>
                <a:gd name="T7" fmla="*/ 0 h 354"/>
                <a:gd name="T8" fmla="*/ 660 w 660"/>
                <a:gd name="T9" fmla="*/ 354 h 35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60" h="354">
                  <a:moveTo>
                    <a:pt x="0" y="0"/>
                  </a:moveTo>
                  <a:lnTo>
                    <a:pt x="660" y="354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991" name="Group 20"/>
          <p:cNvGrpSpPr>
            <a:grpSpLocks noChangeAspect="1"/>
          </p:cNvGrpSpPr>
          <p:nvPr/>
        </p:nvGrpSpPr>
        <p:grpSpPr bwMode="auto">
          <a:xfrm>
            <a:off x="4143375" y="4929188"/>
            <a:ext cx="1670050" cy="1289050"/>
            <a:chOff x="4943" y="3666"/>
            <a:chExt cx="1903" cy="1468"/>
          </a:xfrm>
        </p:grpSpPr>
        <p:sp>
          <p:nvSpPr>
            <p:cNvPr id="42004" name="Oval 21"/>
            <p:cNvSpPr>
              <a:spLocks noChangeAspect="1" noChangeArrowheads="1"/>
            </p:cNvSpPr>
            <p:nvPr/>
          </p:nvSpPr>
          <p:spPr bwMode="auto">
            <a:xfrm flipH="1">
              <a:off x="6520" y="3666"/>
              <a:ext cx="326" cy="32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5" name="Freeform 22"/>
            <p:cNvSpPr>
              <a:spLocks noChangeAspect="1"/>
            </p:cNvSpPr>
            <p:nvPr/>
          </p:nvSpPr>
          <p:spPr bwMode="auto">
            <a:xfrm flipH="1">
              <a:off x="6627" y="3992"/>
              <a:ext cx="56" cy="979"/>
            </a:xfrm>
            <a:custGeom>
              <a:avLst/>
              <a:gdLst>
                <a:gd name="T0" fmla="*/ 0 w 61"/>
                <a:gd name="T1" fmla="*/ 0 h 1080"/>
                <a:gd name="T2" fmla="*/ 47 w 61"/>
                <a:gd name="T3" fmla="*/ 804 h 1080"/>
                <a:gd name="T4" fmla="*/ 0 60000 65536"/>
                <a:gd name="T5" fmla="*/ 0 60000 65536"/>
                <a:gd name="T6" fmla="*/ 0 w 61"/>
                <a:gd name="T7" fmla="*/ 0 h 1080"/>
                <a:gd name="T8" fmla="*/ 61 w 61"/>
                <a:gd name="T9" fmla="*/ 1080 h 108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1" h="1080">
                  <a:moveTo>
                    <a:pt x="0" y="0"/>
                  </a:moveTo>
                  <a:lnTo>
                    <a:pt x="61" y="108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6" name="Freeform 23"/>
            <p:cNvSpPr>
              <a:spLocks noChangeAspect="1"/>
            </p:cNvSpPr>
            <p:nvPr/>
          </p:nvSpPr>
          <p:spPr bwMode="auto">
            <a:xfrm flipH="1">
              <a:off x="5894" y="4971"/>
              <a:ext cx="734" cy="41"/>
            </a:xfrm>
            <a:custGeom>
              <a:avLst/>
              <a:gdLst>
                <a:gd name="T0" fmla="*/ 0 w 810"/>
                <a:gd name="T1" fmla="*/ 0 h 45"/>
                <a:gd name="T2" fmla="*/ 603 w 810"/>
                <a:gd name="T3" fmla="*/ 34 h 45"/>
                <a:gd name="T4" fmla="*/ 0 60000 65536"/>
                <a:gd name="T5" fmla="*/ 0 60000 65536"/>
                <a:gd name="T6" fmla="*/ 0 w 810"/>
                <a:gd name="T7" fmla="*/ 0 h 45"/>
                <a:gd name="T8" fmla="*/ 810 w 810"/>
                <a:gd name="T9" fmla="*/ 45 h 4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10" h="45">
                  <a:moveTo>
                    <a:pt x="0" y="0"/>
                  </a:moveTo>
                  <a:lnTo>
                    <a:pt x="810" y="45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7" name="Freeform 24"/>
            <p:cNvSpPr>
              <a:spLocks noChangeAspect="1"/>
            </p:cNvSpPr>
            <p:nvPr/>
          </p:nvSpPr>
          <p:spPr bwMode="auto">
            <a:xfrm flipH="1">
              <a:off x="5106" y="5013"/>
              <a:ext cx="801" cy="116"/>
            </a:xfrm>
            <a:custGeom>
              <a:avLst/>
              <a:gdLst>
                <a:gd name="T0" fmla="*/ 0 w 884"/>
                <a:gd name="T1" fmla="*/ 0 h 129"/>
                <a:gd name="T2" fmla="*/ 658 w 884"/>
                <a:gd name="T3" fmla="*/ 94 h 129"/>
                <a:gd name="T4" fmla="*/ 0 60000 65536"/>
                <a:gd name="T5" fmla="*/ 0 60000 65536"/>
                <a:gd name="T6" fmla="*/ 0 w 884"/>
                <a:gd name="T7" fmla="*/ 0 h 129"/>
                <a:gd name="T8" fmla="*/ 884 w 884"/>
                <a:gd name="T9" fmla="*/ 129 h 12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84" h="129">
                  <a:moveTo>
                    <a:pt x="0" y="0"/>
                  </a:moveTo>
                  <a:lnTo>
                    <a:pt x="884" y="129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8" name="Freeform 25"/>
            <p:cNvSpPr>
              <a:spLocks noChangeAspect="1"/>
            </p:cNvSpPr>
            <p:nvPr/>
          </p:nvSpPr>
          <p:spPr bwMode="auto">
            <a:xfrm flipH="1">
              <a:off x="4943" y="5031"/>
              <a:ext cx="163" cy="103"/>
            </a:xfrm>
            <a:custGeom>
              <a:avLst/>
              <a:gdLst>
                <a:gd name="T0" fmla="*/ 0 w 180"/>
                <a:gd name="T1" fmla="*/ 84 h 114"/>
                <a:gd name="T2" fmla="*/ 134 w 180"/>
                <a:gd name="T3" fmla="*/ 0 h 114"/>
                <a:gd name="T4" fmla="*/ 0 60000 65536"/>
                <a:gd name="T5" fmla="*/ 0 60000 65536"/>
                <a:gd name="T6" fmla="*/ 0 w 180"/>
                <a:gd name="T7" fmla="*/ 0 h 114"/>
                <a:gd name="T8" fmla="*/ 180 w 180"/>
                <a:gd name="T9" fmla="*/ 114 h 11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80" h="114">
                  <a:moveTo>
                    <a:pt x="0" y="114"/>
                  </a:moveTo>
                  <a:lnTo>
                    <a:pt x="180" y="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9" name="Freeform 26"/>
            <p:cNvSpPr>
              <a:spLocks noChangeAspect="1"/>
            </p:cNvSpPr>
            <p:nvPr/>
          </p:nvSpPr>
          <p:spPr bwMode="auto">
            <a:xfrm flipH="1">
              <a:off x="6677" y="4172"/>
              <a:ext cx="60" cy="146"/>
            </a:xfrm>
            <a:custGeom>
              <a:avLst/>
              <a:gdLst>
                <a:gd name="T0" fmla="*/ 50 w 66"/>
                <a:gd name="T1" fmla="*/ 0 h 162"/>
                <a:gd name="T2" fmla="*/ 0 w 66"/>
                <a:gd name="T3" fmla="*/ 119 h 162"/>
                <a:gd name="T4" fmla="*/ 0 60000 65536"/>
                <a:gd name="T5" fmla="*/ 0 60000 65536"/>
                <a:gd name="T6" fmla="*/ 0 w 66"/>
                <a:gd name="T7" fmla="*/ 0 h 162"/>
                <a:gd name="T8" fmla="*/ 66 w 66"/>
                <a:gd name="T9" fmla="*/ 162 h 16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6" h="162">
                  <a:moveTo>
                    <a:pt x="66" y="0"/>
                  </a:moveTo>
                  <a:lnTo>
                    <a:pt x="0" y="162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0" name="Line 27"/>
            <p:cNvSpPr>
              <a:spLocks noChangeAspect="1" noChangeShapeType="1"/>
            </p:cNvSpPr>
            <p:nvPr/>
          </p:nvSpPr>
          <p:spPr bwMode="auto">
            <a:xfrm flipH="1">
              <a:off x="6085" y="4318"/>
              <a:ext cx="652" cy="16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1992" name="Group 28"/>
          <p:cNvGrpSpPr>
            <a:grpSpLocks noChangeAspect="1"/>
          </p:cNvGrpSpPr>
          <p:nvPr/>
        </p:nvGrpSpPr>
        <p:grpSpPr bwMode="auto">
          <a:xfrm>
            <a:off x="5934075" y="4929188"/>
            <a:ext cx="2195513" cy="1289050"/>
            <a:chOff x="2388" y="3666"/>
            <a:chExt cx="2501" cy="1468"/>
          </a:xfrm>
        </p:grpSpPr>
        <p:sp>
          <p:nvSpPr>
            <p:cNvPr id="41998" name="Oval 29"/>
            <p:cNvSpPr>
              <a:spLocks noChangeAspect="1" noChangeArrowheads="1"/>
            </p:cNvSpPr>
            <p:nvPr/>
          </p:nvSpPr>
          <p:spPr bwMode="auto">
            <a:xfrm flipH="1">
              <a:off x="4454" y="3666"/>
              <a:ext cx="326" cy="32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9" name="Line 30"/>
            <p:cNvSpPr>
              <a:spLocks noChangeAspect="1" noChangeShapeType="1"/>
            </p:cNvSpPr>
            <p:nvPr/>
          </p:nvSpPr>
          <p:spPr bwMode="auto">
            <a:xfrm flipH="1">
              <a:off x="4128" y="3992"/>
              <a:ext cx="435" cy="97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000" name="Freeform 31"/>
            <p:cNvSpPr>
              <a:spLocks noChangeAspect="1"/>
            </p:cNvSpPr>
            <p:nvPr/>
          </p:nvSpPr>
          <p:spPr bwMode="auto">
            <a:xfrm flipH="1">
              <a:off x="2544" y="4971"/>
              <a:ext cx="1584" cy="163"/>
            </a:xfrm>
            <a:custGeom>
              <a:avLst/>
              <a:gdLst>
                <a:gd name="T0" fmla="*/ 0 w 1748"/>
                <a:gd name="T1" fmla="*/ 0 h 180"/>
                <a:gd name="T2" fmla="*/ 1300 w 1748"/>
                <a:gd name="T3" fmla="*/ 134 h 180"/>
                <a:gd name="T4" fmla="*/ 0 60000 65536"/>
                <a:gd name="T5" fmla="*/ 0 60000 65536"/>
                <a:gd name="T6" fmla="*/ 0 w 1748"/>
                <a:gd name="T7" fmla="*/ 0 h 180"/>
                <a:gd name="T8" fmla="*/ 1748 w 1748"/>
                <a:gd name="T9" fmla="*/ 180 h 18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48" h="180">
                  <a:moveTo>
                    <a:pt x="0" y="0"/>
                  </a:moveTo>
                  <a:lnTo>
                    <a:pt x="1748" y="18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1" name="Freeform 32"/>
            <p:cNvSpPr>
              <a:spLocks noChangeAspect="1"/>
            </p:cNvSpPr>
            <p:nvPr/>
          </p:nvSpPr>
          <p:spPr bwMode="auto">
            <a:xfrm flipH="1">
              <a:off x="2388" y="5031"/>
              <a:ext cx="163" cy="103"/>
            </a:xfrm>
            <a:custGeom>
              <a:avLst/>
              <a:gdLst>
                <a:gd name="T0" fmla="*/ 0 w 180"/>
                <a:gd name="T1" fmla="*/ 84 h 114"/>
                <a:gd name="T2" fmla="*/ 134 w 180"/>
                <a:gd name="T3" fmla="*/ 0 h 114"/>
                <a:gd name="T4" fmla="*/ 0 60000 65536"/>
                <a:gd name="T5" fmla="*/ 0 60000 65536"/>
                <a:gd name="T6" fmla="*/ 0 w 180"/>
                <a:gd name="T7" fmla="*/ 0 h 114"/>
                <a:gd name="T8" fmla="*/ 180 w 180"/>
                <a:gd name="T9" fmla="*/ 114 h 11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80" h="114">
                  <a:moveTo>
                    <a:pt x="0" y="114"/>
                  </a:moveTo>
                  <a:lnTo>
                    <a:pt x="180" y="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2" name="Freeform 33"/>
            <p:cNvSpPr>
              <a:spLocks noChangeAspect="1"/>
            </p:cNvSpPr>
            <p:nvPr/>
          </p:nvSpPr>
          <p:spPr bwMode="auto">
            <a:xfrm flipH="1">
              <a:off x="4480" y="4168"/>
              <a:ext cx="395" cy="144"/>
            </a:xfrm>
            <a:custGeom>
              <a:avLst/>
              <a:gdLst>
                <a:gd name="T0" fmla="*/ 324 w 436"/>
                <a:gd name="T1" fmla="*/ 0 h 159"/>
                <a:gd name="T2" fmla="*/ 0 w 436"/>
                <a:gd name="T3" fmla="*/ 118 h 159"/>
                <a:gd name="T4" fmla="*/ 0 60000 65536"/>
                <a:gd name="T5" fmla="*/ 0 60000 65536"/>
                <a:gd name="T6" fmla="*/ 0 w 436"/>
                <a:gd name="T7" fmla="*/ 0 h 159"/>
                <a:gd name="T8" fmla="*/ 436 w 436"/>
                <a:gd name="T9" fmla="*/ 159 h 15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36" h="159">
                  <a:moveTo>
                    <a:pt x="436" y="0"/>
                  </a:moveTo>
                  <a:lnTo>
                    <a:pt x="0" y="159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3" name="Line 34"/>
            <p:cNvSpPr>
              <a:spLocks noChangeAspect="1" noChangeShapeType="1"/>
            </p:cNvSpPr>
            <p:nvPr/>
          </p:nvSpPr>
          <p:spPr bwMode="auto">
            <a:xfrm flipH="1">
              <a:off x="4236" y="4318"/>
              <a:ext cx="653" cy="16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1993" name="Freeform 35"/>
          <p:cNvSpPr>
            <a:spLocks noChangeAspect="1"/>
          </p:cNvSpPr>
          <p:nvPr/>
        </p:nvSpPr>
        <p:spPr bwMode="auto">
          <a:xfrm>
            <a:off x="1595438" y="5203825"/>
            <a:ext cx="336550" cy="855663"/>
          </a:xfrm>
          <a:custGeom>
            <a:avLst/>
            <a:gdLst>
              <a:gd name="T0" fmla="*/ 2147483647 w 212"/>
              <a:gd name="T1" fmla="*/ 2147483647 h 539"/>
              <a:gd name="T2" fmla="*/ 2147483647 w 212"/>
              <a:gd name="T3" fmla="*/ 2147483647 h 539"/>
              <a:gd name="T4" fmla="*/ 0 w 212"/>
              <a:gd name="T5" fmla="*/ 0 h 539"/>
              <a:gd name="T6" fmla="*/ 0 60000 65536"/>
              <a:gd name="T7" fmla="*/ 0 60000 65536"/>
              <a:gd name="T8" fmla="*/ 0 60000 65536"/>
              <a:gd name="T9" fmla="*/ 0 w 212"/>
              <a:gd name="T10" fmla="*/ 0 h 539"/>
              <a:gd name="T11" fmla="*/ 212 w 212"/>
              <a:gd name="T12" fmla="*/ 539 h 5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" h="539">
                <a:moveTo>
                  <a:pt x="203" y="539"/>
                </a:moveTo>
                <a:lnTo>
                  <a:pt x="212" y="411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4" name="Freeform 36"/>
          <p:cNvSpPr>
            <a:spLocks noChangeAspect="1"/>
          </p:cNvSpPr>
          <p:nvPr/>
        </p:nvSpPr>
        <p:spPr bwMode="auto">
          <a:xfrm>
            <a:off x="3419475" y="5202238"/>
            <a:ext cx="336550" cy="857250"/>
          </a:xfrm>
          <a:custGeom>
            <a:avLst/>
            <a:gdLst>
              <a:gd name="T0" fmla="*/ 2147483647 w 212"/>
              <a:gd name="T1" fmla="*/ 2147483647 h 540"/>
              <a:gd name="T2" fmla="*/ 2147483647 w 212"/>
              <a:gd name="T3" fmla="*/ 2147483647 h 540"/>
              <a:gd name="T4" fmla="*/ 0 w 212"/>
              <a:gd name="T5" fmla="*/ 0 h 540"/>
              <a:gd name="T6" fmla="*/ 0 60000 65536"/>
              <a:gd name="T7" fmla="*/ 0 60000 65536"/>
              <a:gd name="T8" fmla="*/ 0 60000 65536"/>
              <a:gd name="T9" fmla="*/ 0 w 212"/>
              <a:gd name="T10" fmla="*/ 0 h 540"/>
              <a:gd name="T11" fmla="*/ 212 w 212"/>
              <a:gd name="T12" fmla="*/ 540 h 5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" h="540">
                <a:moveTo>
                  <a:pt x="181" y="540"/>
                </a:moveTo>
                <a:lnTo>
                  <a:pt x="212" y="427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5" name="Freeform 37"/>
          <p:cNvSpPr>
            <a:spLocks noChangeAspect="1"/>
          </p:cNvSpPr>
          <p:nvPr/>
        </p:nvSpPr>
        <p:spPr bwMode="auto">
          <a:xfrm>
            <a:off x="5619750" y="5199063"/>
            <a:ext cx="103188" cy="860425"/>
          </a:xfrm>
          <a:custGeom>
            <a:avLst/>
            <a:gdLst>
              <a:gd name="T0" fmla="*/ 2147483647 w 65"/>
              <a:gd name="T1" fmla="*/ 0 h 542"/>
              <a:gd name="T2" fmla="*/ 2147483647 w 65"/>
              <a:gd name="T3" fmla="*/ 2147483647 h 542"/>
              <a:gd name="T4" fmla="*/ 0 w 65"/>
              <a:gd name="T5" fmla="*/ 2147483647 h 542"/>
              <a:gd name="T6" fmla="*/ 0 60000 65536"/>
              <a:gd name="T7" fmla="*/ 0 60000 65536"/>
              <a:gd name="T8" fmla="*/ 0 60000 65536"/>
              <a:gd name="T9" fmla="*/ 0 w 65"/>
              <a:gd name="T10" fmla="*/ 0 h 542"/>
              <a:gd name="T11" fmla="*/ 65 w 65"/>
              <a:gd name="T12" fmla="*/ 542 h 5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5" h="542">
                <a:moveTo>
                  <a:pt x="31" y="0"/>
                </a:moveTo>
                <a:lnTo>
                  <a:pt x="65" y="435"/>
                </a:lnTo>
                <a:lnTo>
                  <a:pt x="0" y="542"/>
                </a:lnTo>
              </a:path>
            </a:pathLst>
          </a:custGeom>
          <a:noFill/>
          <a:ln w="1905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6" name="Freeform 38"/>
          <p:cNvSpPr>
            <a:spLocks noChangeAspect="1"/>
          </p:cNvSpPr>
          <p:nvPr/>
        </p:nvSpPr>
        <p:spPr bwMode="auto">
          <a:xfrm>
            <a:off x="7437438" y="5199063"/>
            <a:ext cx="406400" cy="860425"/>
          </a:xfrm>
          <a:custGeom>
            <a:avLst/>
            <a:gdLst>
              <a:gd name="T0" fmla="*/ 2147483647 w 256"/>
              <a:gd name="T1" fmla="*/ 0 h 542"/>
              <a:gd name="T2" fmla="*/ 0 w 256"/>
              <a:gd name="T3" fmla="*/ 2147483647 h 542"/>
              <a:gd name="T4" fmla="*/ 2147483647 w 256"/>
              <a:gd name="T5" fmla="*/ 2147483647 h 542"/>
              <a:gd name="T6" fmla="*/ 0 60000 65536"/>
              <a:gd name="T7" fmla="*/ 0 60000 65536"/>
              <a:gd name="T8" fmla="*/ 0 60000 65536"/>
              <a:gd name="T9" fmla="*/ 0 w 256"/>
              <a:gd name="T10" fmla="*/ 0 h 542"/>
              <a:gd name="T11" fmla="*/ 256 w 256"/>
              <a:gd name="T12" fmla="*/ 542 h 5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6" h="542">
                <a:moveTo>
                  <a:pt x="256" y="0"/>
                </a:moveTo>
                <a:lnTo>
                  <a:pt x="0" y="432"/>
                </a:lnTo>
                <a:lnTo>
                  <a:pt x="16" y="542"/>
                </a:lnTo>
              </a:path>
            </a:pathLst>
          </a:custGeom>
          <a:noFill/>
          <a:ln w="1905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7" name="Freeform 39"/>
          <p:cNvSpPr>
            <a:spLocks noChangeAspect="1"/>
          </p:cNvSpPr>
          <p:nvPr/>
        </p:nvSpPr>
        <p:spPr bwMode="auto">
          <a:xfrm>
            <a:off x="7470775" y="5197475"/>
            <a:ext cx="376238" cy="862013"/>
          </a:xfrm>
          <a:custGeom>
            <a:avLst/>
            <a:gdLst>
              <a:gd name="T0" fmla="*/ 0 w 237"/>
              <a:gd name="T1" fmla="*/ 2147483647 h 543"/>
              <a:gd name="T2" fmla="*/ 2147483647 w 237"/>
              <a:gd name="T3" fmla="*/ 2147483647 h 543"/>
              <a:gd name="T4" fmla="*/ 2147483647 w 237"/>
              <a:gd name="T5" fmla="*/ 0 h 543"/>
              <a:gd name="T6" fmla="*/ 0 60000 65536"/>
              <a:gd name="T7" fmla="*/ 0 60000 65536"/>
              <a:gd name="T8" fmla="*/ 0 60000 65536"/>
              <a:gd name="T9" fmla="*/ 0 w 237"/>
              <a:gd name="T10" fmla="*/ 0 h 543"/>
              <a:gd name="T11" fmla="*/ 237 w 237"/>
              <a:gd name="T12" fmla="*/ 543 h 54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7" h="543">
                <a:moveTo>
                  <a:pt x="0" y="543"/>
                </a:moveTo>
                <a:lnTo>
                  <a:pt x="94" y="481"/>
                </a:lnTo>
                <a:lnTo>
                  <a:pt x="237" y="0"/>
                </a:lnTo>
              </a:path>
            </a:pathLst>
          </a:custGeom>
          <a:noFill/>
          <a:ln w="1905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Measurement system</a:t>
            </a:r>
          </a:p>
        </p:txBody>
      </p:sp>
      <p:sp>
        <p:nvSpPr>
          <p:cNvPr id="43011" name="Rectangle 1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14500"/>
            <a:ext cx="4343400" cy="1550988"/>
          </a:xfrm>
        </p:spPr>
        <p:txBody>
          <a:bodyPr/>
          <a:lstStyle/>
          <a:p>
            <a:pPr eaLnBrk="1" hangingPunct="1"/>
            <a:r>
              <a:rPr lang="en-GB" sz="2400" smtClean="0">
                <a:cs typeface="Arial" charset="0"/>
              </a:rPr>
              <a:t>Electromagnetic motion tracking</a:t>
            </a:r>
          </a:p>
          <a:p>
            <a:pPr eaLnBrk="1" hangingPunct="1"/>
            <a:r>
              <a:rPr lang="en-GB" sz="2400" smtClean="0">
                <a:cs typeface="Arial" charset="0"/>
              </a:rPr>
              <a:t>Load cell for handle force</a:t>
            </a:r>
          </a:p>
        </p:txBody>
      </p:sp>
      <p:pic>
        <p:nvPicPr>
          <p:cNvPr id="43012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971800"/>
            <a:ext cx="631507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Content Placeholder 5" descr="DSCN055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38" y="1714500"/>
            <a:ext cx="2879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066800" y="4208463"/>
            <a:ext cx="1371600" cy="955675"/>
            <a:chOff x="672" y="3035"/>
            <a:chExt cx="864" cy="602"/>
          </a:xfrm>
        </p:grpSpPr>
        <p:sp>
          <p:nvSpPr>
            <p:cNvPr id="43016" name="Oval 14"/>
            <p:cNvSpPr>
              <a:spLocks noChangeAspect="1" noChangeArrowheads="1"/>
            </p:cNvSpPr>
            <p:nvPr/>
          </p:nvSpPr>
          <p:spPr bwMode="auto">
            <a:xfrm>
              <a:off x="1355" y="3419"/>
              <a:ext cx="181" cy="181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7" name="Oval 16"/>
            <p:cNvSpPr>
              <a:spLocks noChangeAspect="1" noChangeArrowheads="1"/>
            </p:cNvSpPr>
            <p:nvPr/>
          </p:nvSpPr>
          <p:spPr bwMode="auto">
            <a:xfrm>
              <a:off x="731" y="3456"/>
              <a:ext cx="181" cy="181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8" name="Oval 17"/>
            <p:cNvSpPr>
              <a:spLocks noChangeAspect="1" noChangeArrowheads="1"/>
            </p:cNvSpPr>
            <p:nvPr/>
          </p:nvSpPr>
          <p:spPr bwMode="auto">
            <a:xfrm>
              <a:off x="672" y="3264"/>
              <a:ext cx="181" cy="181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9" name="Oval 18"/>
            <p:cNvSpPr>
              <a:spLocks noChangeAspect="1" noChangeArrowheads="1"/>
            </p:cNvSpPr>
            <p:nvPr/>
          </p:nvSpPr>
          <p:spPr bwMode="auto">
            <a:xfrm>
              <a:off x="1115" y="3035"/>
              <a:ext cx="181" cy="181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27" name="Oval 19"/>
          <p:cNvSpPr>
            <a:spLocks noChangeArrowheads="1"/>
          </p:cNvSpPr>
          <p:nvPr/>
        </p:nvSpPr>
        <p:spPr bwMode="auto">
          <a:xfrm>
            <a:off x="1676400" y="4114800"/>
            <a:ext cx="457200" cy="457200"/>
          </a:xfrm>
          <a:prstGeom prst="ellips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Test system</a:t>
            </a:r>
          </a:p>
        </p:txBody>
      </p:sp>
      <p:pic>
        <p:nvPicPr>
          <p:cNvPr id="5" name="Transfer clipped.wmv">
            <a:hlinkClick r:id="" action="ppaction://media"/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28688" y="1500188"/>
            <a:ext cx="6610350" cy="4957762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11175" y="465138"/>
            <a:ext cx="4673600" cy="2984500"/>
          </a:xfrm>
        </p:spPr>
      </p:pic>
      <p:graphicFrame>
        <p:nvGraphicFramePr>
          <p:cNvPr id="4098" name="Object 2"/>
          <p:cNvGraphicFramePr>
            <a:graphicFrameLocks noChangeAspect="1"/>
          </p:cNvGraphicFramePr>
          <p:nvPr>
            <p:ph sz="quarter" idx="3"/>
          </p:nvPr>
        </p:nvGraphicFramePr>
        <p:xfrm>
          <a:off x="4049713" y="3619500"/>
          <a:ext cx="4762500" cy="2928938"/>
        </p:xfrm>
        <a:graphic>
          <a:graphicData uri="http://schemas.openxmlformats.org/presentationml/2006/ole">
            <p:oleObj spid="_x0000_s4098" name="Chart" r:id="rId5" imgW="6105406" imgH="3752969" progId="Excel.Sheet.8">
              <p:embed/>
            </p:oleObj>
          </a:graphicData>
        </a:graphic>
      </p:graphicFrame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5572125" y="1928813"/>
            <a:ext cx="2951163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GB" sz="2800" dirty="0">
                <a:solidFill>
                  <a:srgbClr val="C00000"/>
                </a:solidFill>
                <a:latin typeface="+mj-lt"/>
              </a:rPr>
              <a:t>Data Interpretation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Kinematic and kinetic assessments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endParaRPr lang="en-GB" smtClean="0"/>
          </a:p>
          <a:p>
            <a:pPr eaLnBrk="1" hangingPunct="1">
              <a:spcAft>
                <a:spcPts val="600"/>
              </a:spcAft>
              <a:buSzPct val="120000"/>
              <a:buFont typeface="Century Schoolbook" pitchFamily="18" charset="0"/>
              <a:buChar char="•"/>
            </a:pPr>
            <a:r>
              <a:rPr lang="en-GB" sz="2800" smtClean="0">
                <a:cs typeface="Arial" charset="0"/>
              </a:rPr>
              <a:t>Fatigue</a:t>
            </a:r>
          </a:p>
          <a:p>
            <a:pPr eaLnBrk="1" hangingPunct="1">
              <a:spcAft>
                <a:spcPts val="600"/>
              </a:spcAft>
              <a:buSzPct val="120000"/>
              <a:buFont typeface="Century Schoolbook" pitchFamily="18" charset="0"/>
              <a:buChar char="•"/>
            </a:pPr>
            <a:r>
              <a:rPr lang="en-GB" sz="2800" smtClean="0">
                <a:cs typeface="Arial" charset="0"/>
              </a:rPr>
              <a:t>Exercise intensity</a:t>
            </a:r>
          </a:p>
          <a:p>
            <a:pPr eaLnBrk="1" hangingPunct="1">
              <a:spcAft>
                <a:spcPts val="600"/>
              </a:spcAft>
              <a:buSzPct val="120000"/>
              <a:buFont typeface="Century Schoolbook" pitchFamily="18" charset="0"/>
              <a:buChar char="•"/>
            </a:pPr>
            <a:r>
              <a:rPr lang="en-GB" sz="2800" smtClean="0">
                <a:cs typeface="Arial" charset="0"/>
              </a:rPr>
              <a:t>Longitudinal training</a:t>
            </a:r>
          </a:p>
          <a:p>
            <a:pPr eaLnBrk="1" hangingPunct="1">
              <a:spcAft>
                <a:spcPts val="600"/>
              </a:spcAft>
              <a:buSzPct val="120000"/>
              <a:buFont typeface="Century Schoolbook" pitchFamily="18" charset="0"/>
              <a:buChar char="•"/>
            </a:pPr>
            <a:r>
              <a:rPr lang="en-GB" sz="2800" smtClean="0">
                <a:cs typeface="Arial" charset="0"/>
              </a:rPr>
              <a:t>Links to performance</a:t>
            </a:r>
          </a:p>
          <a:p>
            <a:pPr eaLnBrk="1" hangingPunct="1">
              <a:spcAft>
                <a:spcPts val="600"/>
              </a:spcAft>
              <a:buSzPct val="120000"/>
              <a:buFont typeface="Century Schoolbook" pitchFamily="18" charset="0"/>
              <a:buChar char="•"/>
            </a:pPr>
            <a:r>
              <a:rPr lang="en-GB" sz="2800" smtClean="0">
                <a:cs typeface="Arial" charset="0"/>
              </a:rPr>
              <a:t>Links to injury</a:t>
            </a:r>
            <a:endParaRPr lang="en-GB" smtClean="0"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Commonality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sz="quarter" idx="1"/>
          </p:nvPr>
        </p:nvSpPr>
        <p:spPr>
          <a:xfrm>
            <a:off x="500063" y="1785938"/>
            <a:ext cx="3657600" cy="4572000"/>
          </a:xfrm>
        </p:spPr>
        <p:txBody>
          <a:bodyPr/>
          <a:lstStyle/>
          <a:p>
            <a:pPr>
              <a:buFontTx/>
              <a:buNone/>
            </a:pPr>
            <a:r>
              <a:rPr lang="en-GB" sz="2000" smtClean="0"/>
              <a:t>All require the following: -</a:t>
            </a:r>
          </a:p>
          <a:p>
            <a:pPr>
              <a:buFontTx/>
              <a:buNone/>
            </a:pPr>
            <a:endParaRPr lang="en-GB" sz="2000" smtClean="0"/>
          </a:p>
          <a:p>
            <a:pPr>
              <a:buFontTx/>
              <a:buNone/>
            </a:pPr>
            <a:r>
              <a:rPr lang="en-GB" sz="2000" smtClean="0"/>
              <a:t>~ Muscles</a:t>
            </a:r>
          </a:p>
          <a:p>
            <a:pPr>
              <a:buFontTx/>
              <a:buNone/>
            </a:pPr>
            <a:r>
              <a:rPr lang="en-GB" sz="2000" smtClean="0"/>
              <a:t>~ Joints</a:t>
            </a:r>
          </a:p>
          <a:p>
            <a:pPr>
              <a:buFontTx/>
              <a:buNone/>
            </a:pPr>
            <a:r>
              <a:rPr lang="en-GB" sz="2000" smtClean="0"/>
              <a:t>~ Motor control </a:t>
            </a:r>
          </a:p>
          <a:p>
            <a:pPr>
              <a:buFontTx/>
              <a:buNone/>
            </a:pPr>
            <a:r>
              <a:rPr lang="en-GB" sz="2000" smtClean="0"/>
              <a:t>~ mental focus/ determination</a:t>
            </a:r>
          </a:p>
          <a:p>
            <a:pPr>
              <a:buFontTx/>
              <a:buNone/>
            </a:pPr>
            <a:endParaRPr lang="en-GB" sz="2000" smtClean="0"/>
          </a:p>
          <a:p>
            <a:pPr>
              <a:buFontTx/>
              <a:buNone/>
            </a:pPr>
            <a:r>
              <a:rPr lang="en-GB" sz="2000" smtClean="0"/>
              <a:t>Involve</a:t>
            </a:r>
          </a:p>
          <a:p>
            <a:pPr>
              <a:buFontTx/>
              <a:buNone/>
            </a:pPr>
            <a:r>
              <a:rPr lang="en-GB" sz="2000" smtClean="0"/>
              <a:t>High pressure/ stress</a:t>
            </a:r>
          </a:p>
          <a:p>
            <a:pPr>
              <a:buFontTx/>
              <a:buNone/>
            </a:pPr>
            <a:r>
              <a:rPr lang="en-GB" sz="2000" smtClean="0"/>
              <a:t>High stakes</a:t>
            </a:r>
            <a:endParaRPr lang="en-GB" sz="2400" smtClean="0"/>
          </a:p>
          <a:p>
            <a:pPr>
              <a:buFontTx/>
              <a:buNone/>
            </a:pPr>
            <a:endParaRPr lang="en-GB" smtClean="0"/>
          </a:p>
        </p:txBody>
      </p:sp>
      <p:pic>
        <p:nvPicPr>
          <p:cNvPr id="22532" name="Picture 2" descr="File:Usain Bolt smiling Berlin 200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00188"/>
            <a:ext cx="3867150" cy="481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Fatigue study</a:t>
            </a:r>
          </a:p>
        </p:txBody>
      </p:sp>
      <p:sp>
        <p:nvSpPr>
          <p:cNvPr id="4608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022475"/>
            <a:ext cx="4038600" cy="38449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2400" smtClean="0">
                <a:cs typeface="Arial" charset="0"/>
              </a:rPr>
              <a:t>One hour protocol</a:t>
            </a:r>
          </a:p>
          <a:p>
            <a:pPr lvl="1" eaLnBrk="1" hangingPunct="1">
              <a:lnSpc>
                <a:spcPct val="150000"/>
              </a:lnSpc>
            </a:pPr>
            <a:r>
              <a:rPr lang="en-GB" sz="2000" smtClean="0">
                <a:cs typeface="Arial" charset="0"/>
              </a:rPr>
              <a:t>Decreased rate of force production</a:t>
            </a:r>
          </a:p>
          <a:p>
            <a:pPr lvl="1" eaLnBrk="1" hangingPunct="1">
              <a:lnSpc>
                <a:spcPct val="150000"/>
              </a:lnSpc>
            </a:pPr>
            <a:r>
              <a:rPr lang="en-GB" sz="2000" smtClean="0">
                <a:cs typeface="Arial" charset="0"/>
              </a:rPr>
              <a:t>Delay in finish position</a:t>
            </a:r>
          </a:p>
          <a:p>
            <a:pPr lvl="1" eaLnBrk="1" hangingPunct="1">
              <a:lnSpc>
                <a:spcPct val="150000"/>
              </a:lnSpc>
            </a:pPr>
            <a:r>
              <a:rPr lang="en-GB" sz="2000" smtClean="0">
                <a:cs typeface="Arial" charset="0"/>
              </a:rPr>
              <a:t>Increased range of lumbar flexion and extension</a:t>
            </a:r>
          </a:p>
          <a:p>
            <a:pPr lvl="1" eaLnBrk="1" hangingPunct="1">
              <a:lnSpc>
                <a:spcPct val="150000"/>
              </a:lnSpc>
            </a:pPr>
            <a:r>
              <a:rPr lang="en-GB" sz="2000" smtClean="0">
                <a:cs typeface="Arial" charset="0"/>
              </a:rPr>
              <a:t>Effects reduced by a 3 min half time break</a:t>
            </a:r>
          </a:p>
        </p:txBody>
      </p:sp>
      <p:pic>
        <p:nvPicPr>
          <p:cNvPr id="46084" name="Picture 4" descr="Dsc0002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2525713"/>
            <a:ext cx="4038600" cy="3403600"/>
          </a:xfrm>
        </p:spPr>
      </p:pic>
      <p:sp>
        <p:nvSpPr>
          <p:cNvPr id="46085" name="Text Box 7"/>
          <p:cNvSpPr txBox="1">
            <a:spLocks noChangeArrowheads="1"/>
          </p:cNvSpPr>
          <p:nvPr/>
        </p:nvSpPr>
        <p:spPr bwMode="auto">
          <a:xfrm>
            <a:off x="6786563" y="6553200"/>
            <a:ext cx="1828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400"/>
              <a:t>Holt et al. (2003)</a:t>
            </a:r>
          </a:p>
        </p:txBody>
      </p:sp>
      <p:sp>
        <p:nvSpPr>
          <p:cNvPr id="46086" name="Text Box 8"/>
          <p:cNvSpPr txBox="1">
            <a:spLocks noChangeArrowheads="1"/>
          </p:cNvSpPr>
          <p:nvPr/>
        </p:nvSpPr>
        <p:spPr bwMode="auto">
          <a:xfrm>
            <a:off x="4786313" y="1839913"/>
            <a:ext cx="3762375" cy="5191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Club level rowers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Fatigue study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28813"/>
            <a:ext cx="4038600" cy="3849687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GB" sz="2400" smtClean="0">
                <a:cs typeface="Arial" charset="0"/>
              </a:rPr>
              <a:t>One hour protocol</a:t>
            </a:r>
          </a:p>
          <a:p>
            <a:pPr lvl="1" eaLnBrk="1" hangingPunct="1">
              <a:lnSpc>
                <a:spcPct val="150000"/>
              </a:lnSpc>
            </a:pPr>
            <a:r>
              <a:rPr lang="en-GB" sz="2000" smtClean="0">
                <a:cs typeface="Arial" charset="0"/>
              </a:rPr>
              <a:t>No fatigue effect</a:t>
            </a:r>
          </a:p>
          <a:p>
            <a:pPr lvl="1" eaLnBrk="1" hangingPunct="1">
              <a:lnSpc>
                <a:spcPct val="150000"/>
              </a:lnSpc>
            </a:pPr>
            <a:r>
              <a:rPr lang="en-GB" sz="2000" smtClean="0">
                <a:cs typeface="Arial" charset="0"/>
              </a:rPr>
              <a:t>Demonstrated good consistency of rowing style</a:t>
            </a:r>
          </a:p>
          <a:p>
            <a:pPr lvl="1" eaLnBrk="1" hangingPunct="1">
              <a:lnSpc>
                <a:spcPct val="150000"/>
              </a:lnSpc>
            </a:pPr>
            <a:r>
              <a:rPr lang="en-GB" sz="2000" smtClean="0">
                <a:cs typeface="Arial" charset="0"/>
              </a:rPr>
              <a:t>Suggested high importance of warm up (≈ 10 min)</a:t>
            </a:r>
          </a:p>
        </p:txBody>
      </p:sp>
      <p:pic>
        <p:nvPicPr>
          <p:cNvPr id="47108" name="Content Placeholder 4" descr="image_detail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b="38644"/>
          <a:stretch>
            <a:fillRect/>
          </a:stretch>
        </p:blipFill>
        <p:spPr>
          <a:xfrm>
            <a:off x="4648200" y="3303588"/>
            <a:ext cx="4038600" cy="1839912"/>
          </a:xfrm>
        </p:spPr>
      </p:pic>
      <p:sp>
        <p:nvSpPr>
          <p:cNvPr id="47109" name="Text Box 6"/>
          <p:cNvSpPr txBox="1">
            <a:spLocks noChangeArrowheads="1"/>
          </p:cNvSpPr>
          <p:nvPr/>
        </p:nvSpPr>
        <p:spPr bwMode="auto">
          <a:xfrm>
            <a:off x="5715000" y="65532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400"/>
              <a:t>MacKenzie et al. (2009)</a:t>
            </a:r>
          </a:p>
        </p:txBody>
      </p:sp>
      <p:sp>
        <p:nvSpPr>
          <p:cNvPr id="47110" name="Text Box 7"/>
          <p:cNvSpPr txBox="1">
            <a:spLocks noChangeArrowheads="1"/>
          </p:cNvSpPr>
          <p:nvPr/>
        </p:nvSpPr>
        <p:spPr bwMode="auto">
          <a:xfrm>
            <a:off x="4953000" y="2095500"/>
            <a:ext cx="3429000" cy="9763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International rowers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Exercise intensity study</a:t>
            </a:r>
          </a:p>
        </p:txBody>
      </p:sp>
      <p:sp>
        <p:nvSpPr>
          <p:cNvPr id="48131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4267200" y="2071688"/>
            <a:ext cx="4038600" cy="40592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buFont typeface="Wingdings" pitchFamily="2" charset="2"/>
              <a:buNone/>
            </a:pPr>
            <a:r>
              <a:rPr lang="en-GB" sz="2000" smtClean="0"/>
              <a:t>~ </a:t>
            </a:r>
            <a:r>
              <a:rPr lang="en-GB" sz="2400" smtClean="0">
                <a:cs typeface="Arial" charset="0"/>
              </a:rPr>
              <a:t>Sub optimal force curves observed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 typeface="Wingdings" pitchFamily="2" charset="2"/>
              <a:buNone/>
            </a:pPr>
            <a:r>
              <a:rPr lang="en-GB" sz="2400" smtClean="0">
                <a:cs typeface="Arial" charset="0"/>
              </a:rPr>
              <a:t>~ As intensity increased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smtClean="0">
                <a:cs typeface="Arial" charset="0"/>
              </a:rPr>
              <a:t>Force curve deteriorated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i="1" smtClean="0">
                <a:cs typeface="Arial" charset="0"/>
              </a:rPr>
              <a:t>“Rock over”</a:t>
            </a:r>
            <a:r>
              <a:rPr lang="en-GB" sz="2000" smtClean="0">
                <a:cs typeface="Arial" charset="0"/>
              </a:rPr>
              <a:t> at catch deteriorated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i="1" smtClean="0">
                <a:cs typeface="Arial" charset="0"/>
              </a:rPr>
              <a:t>“Slumping”</a:t>
            </a:r>
            <a:r>
              <a:rPr lang="en-GB" sz="2000" smtClean="0">
                <a:cs typeface="Arial" charset="0"/>
              </a:rPr>
              <a:t> at the finish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smtClean="0">
                <a:cs typeface="Arial" charset="0"/>
              </a:rPr>
              <a:t>Poor control of leg extension</a:t>
            </a:r>
          </a:p>
        </p:txBody>
      </p:sp>
      <p:pic>
        <p:nvPicPr>
          <p:cNvPr id="48132" name="Picture 4" descr="IMG_781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r="7547" b="9387"/>
          <a:stretch>
            <a:fillRect/>
          </a:stretch>
        </p:blipFill>
        <p:spPr>
          <a:xfrm>
            <a:off x="457200" y="2686050"/>
            <a:ext cx="3733800" cy="2743200"/>
          </a:xfrm>
        </p:spPr>
      </p:pic>
      <p:sp>
        <p:nvSpPr>
          <p:cNvPr id="48133" name="Text Box 9"/>
          <p:cNvSpPr txBox="1">
            <a:spLocks noChangeArrowheads="1"/>
          </p:cNvSpPr>
          <p:nvPr/>
        </p:nvSpPr>
        <p:spPr bwMode="auto">
          <a:xfrm>
            <a:off x="5786438" y="6357938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400"/>
              <a:t>McGregor et al. (2004)</a:t>
            </a:r>
          </a:p>
        </p:txBody>
      </p:sp>
      <p:sp>
        <p:nvSpPr>
          <p:cNvPr id="48134" name="Text Box 10"/>
          <p:cNvSpPr txBox="1">
            <a:spLocks noChangeArrowheads="1"/>
          </p:cNvSpPr>
          <p:nvPr/>
        </p:nvSpPr>
        <p:spPr bwMode="auto">
          <a:xfrm>
            <a:off x="762000" y="1847850"/>
            <a:ext cx="2895600" cy="5191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Novice rowers</a:t>
            </a:r>
          </a:p>
        </p:txBody>
      </p:sp>
      <p:grpSp>
        <p:nvGrpSpPr>
          <p:cNvPr id="48135" name="Group 21"/>
          <p:cNvGrpSpPr>
            <a:grpSpLocks/>
          </p:cNvGrpSpPr>
          <p:nvPr/>
        </p:nvGrpSpPr>
        <p:grpSpPr bwMode="auto">
          <a:xfrm>
            <a:off x="7500938" y="4071938"/>
            <a:ext cx="1079500" cy="633412"/>
            <a:chOff x="4888" y="2544"/>
            <a:chExt cx="680" cy="399"/>
          </a:xfrm>
        </p:grpSpPr>
        <p:sp>
          <p:nvSpPr>
            <p:cNvPr id="48143" name="Oval 12"/>
            <p:cNvSpPr>
              <a:spLocks noChangeAspect="1" noChangeArrowheads="1"/>
            </p:cNvSpPr>
            <p:nvPr/>
          </p:nvSpPr>
          <p:spPr bwMode="auto">
            <a:xfrm flipH="1">
              <a:off x="5450" y="2544"/>
              <a:ext cx="88" cy="88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44" name="Freeform 14"/>
            <p:cNvSpPr>
              <a:spLocks noChangeAspect="1"/>
            </p:cNvSpPr>
            <p:nvPr/>
          </p:nvSpPr>
          <p:spPr bwMode="auto">
            <a:xfrm flipH="1">
              <a:off x="4930" y="2899"/>
              <a:ext cx="431" cy="44"/>
            </a:xfrm>
            <a:custGeom>
              <a:avLst/>
              <a:gdLst>
                <a:gd name="T0" fmla="*/ 0 w 1748"/>
                <a:gd name="T1" fmla="*/ 0 h 180"/>
                <a:gd name="T2" fmla="*/ 26 w 1748"/>
                <a:gd name="T3" fmla="*/ 3 h 180"/>
                <a:gd name="T4" fmla="*/ 0 60000 65536"/>
                <a:gd name="T5" fmla="*/ 0 60000 65536"/>
                <a:gd name="T6" fmla="*/ 0 w 1748"/>
                <a:gd name="T7" fmla="*/ 0 h 180"/>
                <a:gd name="T8" fmla="*/ 1748 w 1748"/>
                <a:gd name="T9" fmla="*/ 180 h 18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48" h="180">
                  <a:moveTo>
                    <a:pt x="0" y="0"/>
                  </a:moveTo>
                  <a:lnTo>
                    <a:pt x="1748" y="18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45" name="Freeform 15"/>
            <p:cNvSpPr>
              <a:spLocks noChangeAspect="1"/>
            </p:cNvSpPr>
            <p:nvPr/>
          </p:nvSpPr>
          <p:spPr bwMode="auto">
            <a:xfrm flipH="1">
              <a:off x="4888" y="2915"/>
              <a:ext cx="44" cy="28"/>
            </a:xfrm>
            <a:custGeom>
              <a:avLst/>
              <a:gdLst>
                <a:gd name="T0" fmla="*/ 0 w 180"/>
                <a:gd name="T1" fmla="*/ 2 h 114"/>
                <a:gd name="T2" fmla="*/ 3 w 180"/>
                <a:gd name="T3" fmla="*/ 0 h 114"/>
                <a:gd name="T4" fmla="*/ 0 60000 65536"/>
                <a:gd name="T5" fmla="*/ 0 60000 65536"/>
                <a:gd name="T6" fmla="*/ 0 w 180"/>
                <a:gd name="T7" fmla="*/ 0 h 114"/>
                <a:gd name="T8" fmla="*/ 180 w 180"/>
                <a:gd name="T9" fmla="*/ 114 h 11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80" h="114">
                  <a:moveTo>
                    <a:pt x="0" y="114"/>
                  </a:moveTo>
                  <a:lnTo>
                    <a:pt x="180" y="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46" name="Freeform 16"/>
            <p:cNvSpPr>
              <a:spLocks noChangeAspect="1"/>
            </p:cNvSpPr>
            <p:nvPr/>
          </p:nvSpPr>
          <p:spPr bwMode="auto">
            <a:xfrm flipH="1">
              <a:off x="5457" y="2681"/>
              <a:ext cx="107" cy="38"/>
            </a:xfrm>
            <a:custGeom>
              <a:avLst/>
              <a:gdLst>
                <a:gd name="T0" fmla="*/ 6 w 436"/>
                <a:gd name="T1" fmla="*/ 0 h 159"/>
                <a:gd name="T2" fmla="*/ 0 w 436"/>
                <a:gd name="T3" fmla="*/ 2 h 159"/>
                <a:gd name="T4" fmla="*/ 0 60000 65536"/>
                <a:gd name="T5" fmla="*/ 0 60000 65536"/>
                <a:gd name="T6" fmla="*/ 0 w 436"/>
                <a:gd name="T7" fmla="*/ 0 h 159"/>
                <a:gd name="T8" fmla="*/ 436 w 436"/>
                <a:gd name="T9" fmla="*/ 159 h 15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36" h="159">
                  <a:moveTo>
                    <a:pt x="436" y="0"/>
                  </a:moveTo>
                  <a:lnTo>
                    <a:pt x="0" y="159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47" name="Line 17"/>
            <p:cNvSpPr>
              <a:spLocks noChangeAspect="1" noChangeShapeType="1"/>
            </p:cNvSpPr>
            <p:nvPr/>
          </p:nvSpPr>
          <p:spPr bwMode="auto">
            <a:xfrm flipH="1">
              <a:off x="5391" y="2721"/>
              <a:ext cx="177" cy="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48" name="Freeform 19"/>
            <p:cNvSpPr>
              <a:spLocks noChangeAspect="1"/>
            </p:cNvSpPr>
            <p:nvPr/>
          </p:nvSpPr>
          <p:spPr bwMode="auto">
            <a:xfrm>
              <a:off x="5364" y="2627"/>
              <a:ext cx="116" cy="267"/>
            </a:xfrm>
            <a:custGeom>
              <a:avLst/>
              <a:gdLst>
                <a:gd name="T0" fmla="*/ 0 w 237"/>
                <a:gd name="T1" fmla="*/ 64 h 543"/>
                <a:gd name="T2" fmla="*/ 11 w 237"/>
                <a:gd name="T3" fmla="*/ 58 h 543"/>
                <a:gd name="T4" fmla="*/ 28 w 237"/>
                <a:gd name="T5" fmla="*/ 0 h 543"/>
                <a:gd name="T6" fmla="*/ 0 60000 65536"/>
                <a:gd name="T7" fmla="*/ 0 60000 65536"/>
                <a:gd name="T8" fmla="*/ 0 60000 65536"/>
                <a:gd name="T9" fmla="*/ 0 w 237"/>
                <a:gd name="T10" fmla="*/ 0 h 543"/>
                <a:gd name="T11" fmla="*/ 237 w 237"/>
                <a:gd name="T12" fmla="*/ 543 h 5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7" h="543">
                  <a:moveTo>
                    <a:pt x="0" y="543"/>
                  </a:moveTo>
                  <a:lnTo>
                    <a:pt x="94" y="481"/>
                  </a:lnTo>
                  <a:lnTo>
                    <a:pt x="237" y="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8136" name="Group 22"/>
          <p:cNvGrpSpPr>
            <a:grpSpLocks noChangeAspect="1"/>
          </p:cNvGrpSpPr>
          <p:nvPr/>
        </p:nvGrpSpPr>
        <p:grpSpPr bwMode="auto">
          <a:xfrm>
            <a:off x="7858125" y="3214688"/>
            <a:ext cx="608013" cy="720725"/>
            <a:chOff x="9088" y="3666"/>
            <a:chExt cx="1237" cy="1468"/>
          </a:xfrm>
        </p:grpSpPr>
        <p:sp>
          <p:nvSpPr>
            <p:cNvPr id="48137" name="Freeform 23"/>
            <p:cNvSpPr>
              <a:spLocks noChangeAspect="1"/>
            </p:cNvSpPr>
            <p:nvPr/>
          </p:nvSpPr>
          <p:spPr bwMode="auto">
            <a:xfrm flipH="1">
              <a:off x="9848" y="4302"/>
              <a:ext cx="115" cy="832"/>
            </a:xfrm>
            <a:custGeom>
              <a:avLst/>
              <a:gdLst>
                <a:gd name="T0" fmla="*/ 0 w 127"/>
                <a:gd name="T1" fmla="*/ 0 h 918"/>
                <a:gd name="T2" fmla="*/ 94 w 127"/>
                <a:gd name="T3" fmla="*/ 683 h 918"/>
                <a:gd name="T4" fmla="*/ 0 60000 65536"/>
                <a:gd name="T5" fmla="*/ 0 60000 65536"/>
                <a:gd name="T6" fmla="*/ 0 w 127"/>
                <a:gd name="T7" fmla="*/ 0 h 918"/>
                <a:gd name="T8" fmla="*/ 127 w 127"/>
                <a:gd name="T9" fmla="*/ 918 h 91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7" h="918">
                  <a:moveTo>
                    <a:pt x="0" y="0"/>
                  </a:moveTo>
                  <a:lnTo>
                    <a:pt x="127" y="918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38" name="Freeform 24"/>
            <p:cNvSpPr>
              <a:spLocks noChangeAspect="1"/>
            </p:cNvSpPr>
            <p:nvPr/>
          </p:nvSpPr>
          <p:spPr bwMode="auto">
            <a:xfrm flipH="1">
              <a:off x="9963" y="4302"/>
              <a:ext cx="349" cy="665"/>
            </a:xfrm>
            <a:custGeom>
              <a:avLst/>
              <a:gdLst>
                <a:gd name="T0" fmla="*/ 286 w 385"/>
                <a:gd name="T1" fmla="*/ 0 h 734"/>
                <a:gd name="T2" fmla="*/ 0 w 385"/>
                <a:gd name="T3" fmla="*/ 545 h 734"/>
                <a:gd name="T4" fmla="*/ 0 60000 65536"/>
                <a:gd name="T5" fmla="*/ 0 60000 65536"/>
                <a:gd name="T6" fmla="*/ 0 w 385"/>
                <a:gd name="T7" fmla="*/ 0 h 734"/>
                <a:gd name="T8" fmla="*/ 385 w 385"/>
                <a:gd name="T9" fmla="*/ 734 h 73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5" h="734">
                  <a:moveTo>
                    <a:pt x="385" y="0"/>
                  </a:moveTo>
                  <a:lnTo>
                    <a:pt x="0" y="734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39" name="Freeform 25"/>
            <p:cNvSpPr>
              <a:spLocks noChangeAspect="1"/>
            </p:cNvSpPr>
            <p:nvPr/>
          </p:nvSpPr>
          <p:spPr bwMode="auto">
            <a:xfrm flipH="1">
              <a:off x="9958" y="3992"/>
              <a:ext cx="367" cy="975"/>
            </a:xfrm>
            <a:custGeom>
              <a:avLst/>
              <a:gdLst>
                <a:gd name="T0" fmla="*/ 0 w 405"/>
                <a:gd name="T1" fmla="*/ 800 h 1076"/>
                <a:gd name="T2" fmla="*/ 302 w 405"/>
                <a:gd name="T3" fmla="*/ 0 h 1076"/>
                <a:gd name="T4" fmla="*/ 0 60000 65536"/>
                <a:gd name="T5" fmla="*/ 0 60000 65536"/>
                <a:gd name="T6" fmla="*/ 0 w 405"/>
                <a:gd name="T7" fmla="*/ 0 h 1076"/>
                <a:gd name="T8" fmla="*/ 405 w 405"/>
                <a:gd name="T9" fmla="*/ 1076 h 107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5" h="1076">
                  <a:moveTo>
                    <a:pt x="0" y="1076"/>
                  </a:moveTo>
                  <a:lnTo>
                    <a:pt x="405" y="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40" name="Freeform 26"/>
            <p:cNvSpPr>
              <a:spLocks noChangeAspect="1"/>
            </p:cNvSpPr>
            <p:nvPr/>
          </p:nvSpPr>
          <p:spPr bwMode="auto">
            <a:xfrm flipH="1">
              <a:off x="9088" y="4161"/>
              <a:ext cx="924" cy="321"/>
            </a:xfrm>
            <a:custGeom>
              <a:avLst/>
              <a:gdLst>
                <a:gd name="T0" fmla="*/ 0 w 660"/>
                <a:gd name="T1" fmla="*/ 0 h 354"/>
                <a:gd name="T2" fmla="*/ 1812 w 660"/>
                <a:gd name="T3" fmla="*/ 264 h 354"/>
                <a:gd name="T4" fmla="*/ 0 60000 65536"/>
                <a:gd name="T5" fmla="*/ 0 60000 65536"/>
                <a:gd name="T6" fmla="*/ 0 w 660"/>
                <a:gd name="T7" fmla="*/ 0 h 354"/>
                <a:gd name="T8" fmla="*/ 660 w 660"/>
                <a:gd name="T9" fmla="*/ 354 h 35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60" h="354">
                  <a:moveTo>
                    <a:pt x="0" y="0"/>
                  </a:moveTo>
                  <a:lnTo>
                    <a:pt x="660" y="354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41" name="Oval 27"/>
            <p:cNvSpPr>
              <a:spLocks noChangeAspect="1" noChangeArrowheads="1"/>
            </p:cNvSpPr>
            <p:nvPr/>
          </p:nvSpPr>
          <p:spPr bwMode="auto">
            <a:xfrm flipH="1">
              <a:off x="9741" y="3666"/>
              <a:ext cx="326" cy="326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42" name="Line 28"/>
            <p:cNvSpPr>
              <a:spLocks noChangeAspect="1" noChangeShapeType="1"/>
            </p:cNvSpPr>
            <p:nvPr/>
          </p:nvSpPr>
          <p:spPr bwMode="auto">
            <a:xfrm flipH="1" flipV="1">
              <a:off x="9741" y="4971"/>
              <a:ext cx="108" cy="16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Exercise Intensity – Step testing</a:t>
            </a:r>
          </a:p>
        </p:txBody>
      </p:sp>
      <p:sp>
        <p:nvSpPr>
          <p:cNvPr id="49155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428875"/>
            <a:ext cx="4038600" cy="3057525"/>
          </a:xfrm>
        </p:spPr>
        <p:txBody>
          <a:bodyPr/>
          <a:lstStyle/>
          <a:p>
            <a:pPr eaLnBrk="1" hangingPunct="1">
              <a:buSzPct val="150000"/>
            </a:pPr>
            <a:r>
              <a:rPr lang="en-GB" sz="2400" smtClean="0">
                <a:cs typeface="Arial" charset="0"/>
              </a:rPr>
              <a:t>12 elite oarswomen, National squad</a:t>
            </a:r>
          </a:p>
          <a:p>
            <a:pPr eaLnBrk="1" hangingPunct="1">
              <a:buSzPct val="150000"/>
            </a:pPr>
            <a:r>
              <a:rPr lang="en-GB" sz="2400" smtClean="0">
                <a:cs typeface="Arial" charset="0"/>
              </a:rPr>
              <a:t>Incremental Step test</a:t>
            </a:r>
          </a:p>
          <a:p>
            <a:pPr eaLnBrk="1" hangingPunct="1">
              <a:buSzPct val="150000"/>
            </a:pPr>
            <a:r>
              <a:rPr lang="en-GB" sz="2400" smtClean="0">
                <a:cs typeface="Arial" charset="0"/>
              </a:rPr>
              <a:t>5 Steps</a:t>
            </a:r>
          </a:p>
          <a:p>
            <a:pPr eaLnBrk="1" hangingPunct="1">
              <a:buSzPct val="150000"/>
            </a:pPr>
            <a:r>
              <a:rPr lang="en-GB" sz="2400" smtClean="0">
                <a:cs typeface="Arial" charset="0"/>
              </a:rPr>
              <a:t>Maximal test</a:t>
            </a:r>
          </a:p>
        </p:txBody>
      </p:sp>
      <p:pic>
        <p:nvPicPr>
          <p:cNvPr id="49156" name="Picture 6" descr="IMG_409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3260725"/>
            <a:ext cx="4038600" cy="3025775"/>
          </a:xfrm>
        </p:spPr>
      </p:pic>
      <p:sp>
        <p:nvSpPr>
          <p:cNvPr id="49157" name="Text Box 7"/>
          <p:cNvSpPr txBox="1">
            <a:spLocks noChangeArrowheads="1"/>
          </p:cNvSpPr>
          <p:nvPr/>
        </p:nvSpPr>
        <p:spPr bwMode="auto">
          <a:xfrm>
            <a:off x="6248400" y="65532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400"/>
              <a:t>McGregor et al. (2005)</a:t>
            </a:r>
          </a:p>
        </p:txBody>
      </p:sp>
      <p:sp>
        <p:nvSpPr>
          <p:cNvPr id="49158" name="Text Box 8"/>
          <p:cNvSpPr txBox="1">
            <a:spLocks noChangeArrowheads="1"/>
          </p:cNvSpPr>
          <p:nvPr/>
        </p:nvSpPr>
        <p:spPr bwMode="auto">
          <a:xfrm>
            <a:off x="5143500" y="2286000"/>
            <a:ext cx="2795588" cy="523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Elite rowers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Step testing – Force curve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000250"/>
            <a:ext cx="4038600" cy="4095750"/>
          </a:xfrm>
        </p:spPr>
        <p:txBody>
          <a:bodyPr/>
          <a:lstStyle/>
          <a:p>
            <a:pPr eaLnBrk="1" hangingPunct="1">
              <a:buSzPct val="150000"/>
            </a:pPr>
            <a:r>
              <a:rPr lang="en-GB" sz="2400" smtClean="0">
                <a:cs typeface="Arial" charset="0"/>
              </a:rPr>
              <a:t>Significant increases in peak force</a:t>
            </a:r>
          </a:p>
          <a:p>
            <a:pPr eaLnBrk="1" hangingPunct="1">
              <a:buSzPct val="150000"/>
            </a:pPr>
            <a:r>
              <a:rPr lang="en-GB" sz="2400" smtClean="0">
                <a:cs typeface="Arial" charset="0"/>
              </a:rPr>
              <a:t>Increase in rate of force production (/s)</a:t>
            </a:r>
          </a:p>
          <a:p>
            <a:pPr eaLnBrk="1" hangingPunct="1">
              <a:buSzPct val="150000"/>
            </a:pPr>
            <a:r>
              <a:rPr lang="en-GB" sz="2400" smtClean="0">
                <a:cs typeface="Arial" charset="0"/>
              </a:rPr>
              <a:t>Peak force occurred later in the stroke (%)</a:t>
            </a:r>
          </a:p>
          <a:p>
            <a:pPr eaLnBrk="1" hangingPunct="1">
              <a:buSzPct val="150000"/>
            </a:pPr>
            <a:r>
              <a:rPr lang="en-GB" sz="2400" smtClean="0">
                <a:cs typeface="Arial" charset="0"/>
              </a:rPr>
              <a:t>Stroke length consistent (Steps 1-5)</a:t>
            </a:r>
          </a:p>
          <a:p>
            <a:pPr eaLnBrk="1" hangingPunct="1">
              <a:buSzPct val="150000"/>
            </a:pPr>
            <a:r>
              <a:rPr lang="en-GB" sz="2400" smtClean="0">
                <a:cs typeface="Arial" charset="0"/>
              </a:rPr>
              <a:t>Stroke length shortened in maximal test</a:t>
            </a:r>
          </a:p>
        </p:txBody>
      </p:sp>
      <p:sp>
        <p:nvSpPr>
          <p:cNvPr id="5125" name="Text Box 9"/>
          <p:cNvSpPr txBox="1">
            <a:spLocks noChangeArrowheads="1"/>
          </p:cNvSpPr>
          <p:nvPr/>
        </p:nvSpPr>
        <p:spPr bwMode="auto">
          <a:xfrm>
            <a:off x="6248400" y="65532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400"/>
              <a:t>McGregor et al. (2005)</a:t>
            </a:r>
          </a:p>
        </p:txBody>
      </p:sp>
      <p:graphicFrame>
        <p:nvGraphicFramePr>
          <p:cNvPr id="5122" name="Object 11"/>
          <p:cNvGraphicFramePr>
            <a:graphicFrameLocks noChangeAspect="1"/>
          </p:cNvGraphicFramePr>
          <p:nvPr>
            <p:ph sz="half" idx="2"/>
          </p:nvPr>
        </p:nvGraphicFramePr>
        <p:xfrm>
          <a:off x="4648200" y="1627188"/>
          <a:ext cx="4038600" cy="4170362"/>
        </p:xfrm>
        <a:graphic>
          <a:graphicData uri="http://schemas.openxmlformats.org/presentationml/2006/ole">
            <p:oleObj spid="_x0000_s5122" name="Chart" r:id="rId3" imgW="5276690" imgH="5448140" progId="Excel.Sheet.8">
              <p:embed/>
            </p:oleObj>
          </a:graphicData>
        </a:graphic>
      </p:graphicFrame>
      <p:sp>
        <p:nvSpPr>
          <p:cNvPr id="5126" name="Line 12"/>
          <p:cNvSpPr>
            <a:spLocks noChangeShapeType="1"/>
          </p:cNvSpPr>
          <p:nvPr/>
        </p:nvSpPr>
        <p:spPr bwMode="auto">
          <a:xfrm flipV="1">
            <a:off x="6172200" y="3429000"/>
            <a:ext cx="990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5127" name="Text Box 13"/>
          <p:cNvSpPr txBox="1">
            <a:spLocks noChangeArrowheads="1"/>
          </p:cNvSpPr>
          <p:nvPr/>
        </p:nvSpPr>
        <p:spPr bwMode="auto">
          <a:xfrm>
            <a:off x="5562600" y="3733800"/>
            <a:ext cx="76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Step 1</a:t>
            </a:r>
          </a:p>
        </p:txBody>
      </p:sp>
      <p:sp>
        <p:nvSpPr>
          <p:cNvPr id="5128" name="Text Box 14"/>
          <p:cNvSpPr txBox="1">
            <a:spLocks noChangeArrowheads="1"/>
          </p:cNvSpPr>
          <p:nvPr/>
        </p:nvSpPr>
        <p:spPr bwMode="auto">
          <a:xfrm>
            <a:off x="7239000" y="3124200"/>
            <a:ext cx="76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Step 6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Step testing – Kinematics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85750" y="2071688"/>
            <a:ext cx="3786188" cy="4059237"/>
          </a:xfrm>
        </p:spPr>
        <p:txBody>
          <a:bodyPr/>
          <a:lstStyle/>
          <a:p>
            <a:pPr marL="10795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2400" smtClean="0">
                <a:cs typeface="Arial" charset="0"/>
              </a:rPr>
              <a:t>At higher intensity exercise</a:t>
            </a:r>
          </a:p>
          <a:p>
            <a:pPr marL="107950"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en-GB" sz="2000" smtClean="0">
                <a:cs typeface="Arial" charset="0"/>
              </a:rPr>
              <a:t>Reduced leg extension at the finish</a:t>
            </a:r>
          </a:p>
          <a:p>
            <a:pPr marL="107950"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en-GB" sz="2000" smtClean="0">
                <a:cs typeface="Arial" charset="0"/>
              </a:rPr>
              <a:t>Legs not held down for as long</a:t>
            </a:r>
          </a:p>
          <a:p>
            <a:pPr marL="107950"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en-GB" sz="2000" smtClean="0">
                <a:cs typeface="Arial" charset="0"/>
              </a:rPr>
              <a:t>Less anterior rotation of pelvis at the catch</a:t>
            </a:r>
          </a:p>
          <a:p>
            <a:pPr marL="107950"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en-GB" sz="2000" smtClean="0">
                <a:cs typeface="Arial" charset="0"/>
              </a:rPr>
              <a:t>Greater trunk flexion at the catch</a:t>
            </a:r>
          </a:p>
          <a:p>
            <a:pPr marL="107950"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en-GB" sz="2000" smtClean="0">
                <a:cs typeface="Arial" charset="0"/>
              </a:rPr>
              <a:t>Suggestion of poor pelvic control</a:t>
            </a:r>
          </a:p>
        </p:txBody>
      </p:sp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5786438" y="6357938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400"/>
              <a:t>McGregor et al. (2005)</a:t>
            </a:r>
          </a:p>
        </p:txBody>
      </p:sp>
      <p:grpSp>
        <p:nvGrpSpPr>
          <p:cNvPr id="6150" name="Group 14"/>
          <p:cNvGrpSpPr>
            <a:grpSpLocks/>
          </p:cNvGrpSpPr>
          <p:nvPr/>
        </p:nvGrpSpPr>
        <p:grpSpPr bwMode="auto">
          <a:xfrm>
            <a:off x="5072063" y="2071688"/>
            <a:ext cx="3005137" cy="366712"/>
            <a:chOff x="3312" y="1296"/>
            <a:chExt cx="1536" cy="231"/>
          </a:xfrm>
        </p:grpSpPr>
        <p:sp>
          <p:nvSpPr>
            <p:cNvPr id="6152" name="Rectangle 10"/>
            <p:cNvSpPr>
              <a:spLocks noChangeArrowheads="1"/>
            </p:cNvSpPr>
            <p:nvPr/>
          </p:nvSpPr>
          <p:spPr bwMode="auto">
            <a:xfrm>
              <a:off x="4176" y="1383"/>
              <a:ext cx="96" cy="9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3" name="Text Box 11"/>
            <p:cNvSpPr txBox="1">
              <a:spLocks noChangeArrowheads="1"/>
            </p:cNvSpPr>
            <p:nvPr/>
          </p:nvSpPr>
          <p:spPr bwMode="auto">
            <a:xfrm>
              <a:off x="3504" y="1296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>
                  <a:solidFill>
                    <a:srgbClr val="0000FF"/>
                  </a:solidFill>
                </a:rPr>
                <a:t>Catch</a:t>
              </a:r>
            </a:p>
          </p:txBody>
        </p:sp>
        <p:sp>
          <p:nvSpPr>
            <p:cNvPr id="6154" name="Text Box 12"/>
            <p:cNvSpPr txBox="1">
              <a:spLocks noChangeArrowheads="1"/>
            </p:cNvSpPr>
            <p:nvPr/>
          </p:nvSpPr>
          <p:spPr bwMode="auto">
            <a:xfrm>
              <a:off x="4368" y="1296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>
                  <a:solidFill>
                    <a:srgbClr val="FF0000"/>
                  </a:solidFill>
                </a:rPr>
                <a:t>Finish</a:t>
              </a:r>
            </a:p>
          </p:txBody>
        </p:sp>
        <p:sp>
          <p:nvSpPr>
            <p:cNvPr id="6155" name="Rectangle 13"/>
            <p:cNvSpPr>
              <a:spLocks noChangeArrowheads="1"/>
            </p:cNvSpPr>
            <p:nvPr/>
          </p:nvSpPr>
          <p:spPr bwMode="auto">
            <a:xfrm>
              <a:off x="3312" y="1383"/>
              <a:ext cx="96" cy="9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51" name="Text Box 17"/>
          <p:cNvSpPr txBox="1">
            <a:spLocks noChangeArrowheads="1"/>
          </p:cNvSpPr>
          <p:nvPr/>
        </p:nvSpPr>
        <p:spPr bwMode="auto">
          <a:xfrm>
            <a:off x="5357813" y="1571625"/>
            <a:ext cx="2590800" cy="366713"/>
          </a:xfrm>
          <a:prstGeom prst="rect">
            <a:avLst/>
          </a:prstGeom>
          <a:solidFill>
            <a:srgbClr val="0000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</a:rPr>
              <a:t>Lumbopelvic ratio</a:t>
            </a:r>
          </a:p>
        </p:txBody>
      </p:sp>
      <p:graphicFrame>
        <p:nvGraphicFramePr>
          <p:cNvPr id="6146" name="Object 23"/>
          <p:cNvGraphicFramePr>
            <a:graphicFrameLocks noGrp="1" noChangeAspect="1"/>
          </p:cNvGraphicFramePr>
          <p:nvPr>
            <p:ph sz="half" idx="2"/>
          </p:nvPr>
        </p:nvGraphicFramePr>
        <p:xfrm>
          <a:off x="4357688" y="2143125"/>
          <a:ext cx="4370387" cy="4071938"/>
        </p:xfrm>
        <a:graphic>
          <a:graphicData uri="http://schemas.openxmlformats.org/presentationml/2006/ole">
            <p:oleObj spid="_x0000_s6146" r:id="rId3" imgW="4371211" imgH="4011516" progId="Excel.Sheet.8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Longitudinal training – 1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>
              <a:buSzPct val="150000"/>
            </a:pPr>
            <a:r>
              <a:rPr lang="en-GB" sz="2800" smtClean="0">
                <a:cs typeface="Arial" charset="0"/>
              </a:rPr>
              <a:t>Repeated Step test protocol 2 years later</a:t>
            </a:r>
          </a:p>
          <a:p>
            <a:pPr eaLnBrk="1" hangingPunct="1">
              <a:buSzPct val="150000"/>
            </a:pPr>
            <a:r>
              <a:rPr lang="en-GB" sz="2800" smtClean="0">
                <a:cs typeface="Arial" charset="0"/>
              </a:rPr>
              <a:t>7 of the original 12 athletes</a:t>
            </a:r>
          </a:p>
          <a:p>
            <a:pPr eaLnBrk="1" hangingPunct="1">
              <a:buSzPct val="150000"/>
            </a:pPr>
            <a:r>
              <a:rPr lang="en-GB" sz="2800" smtClean="0">
                <a:cs typeface="Arial" charset="0"/>
              </a:rPr>
              <a:t>Results showed</a:t>
            </a:r>
          </a:p>
          <a:p>
            <a:pPr lvl="1" eaLnBrk="1" hangingPunct="1">
              <a:buSzPct val="150000"/>
            </a:pPr>
            <a:r>
              <a:rPr lang="en-GB" sz="2400" smtClean="0">
                <a:cs typeface="Arial" charset="0"/>
              </a:rPr>
              <a:t>Increased stroke length</a:t>
            </a:r>
          </a:p>
          <a:p>
            <a:pPr lvl="1" eaLnBrk="1" hangingPunct="1">
              <a:buSzPct val="150000"/>
            </a:pPr>
            <a:r>
              <a:rPr lang="en-GB" sz="2400" smtClean="0">
                <a:cs typeface="Arial" charset="0"/>
              </a:rPr>
              <a:t>Increased peak force</a:t>
            </a:r>
          </a:p>
          <a:p>
            <a:pPr lvl="1" eaLnBrk="1" hangingPunct="1">
              <a:buSzPct val="150000"/>
            </a:pPr>
            <a:r>
              <a:rPr lang="en-GB" sz="2400" smtClean="0">
                <a:cs typeface="Arial" charset="0"/>
              </a:rPr>
              <a:t>Increased power output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5715000" y="62865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400"/>
              <a:t>McGregor et al. (2007)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Longitudinal training – 2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>
              <a:buSzPct val="150000"/>
            </a:pPr>
            <a:r>
              <a:rPr lang="en-GB" sz="2400" smtClean="0">
                <a:cs typeface="Arial" charset="0"/>
              </a:rPr>
              <a:t>Results of kinematics showed</a:t>
            </a:r>
          </a:p>
          <a:p>
            <a:pPr lvl="1" eaLnBrk="1" hangingPunct="1">
              <a:buSzPct val="150000"/>
            </a:pPr>
            <a:r>
              <a:rPr lang="en-GB" sz="2000" smtClean="0">
                <a:cs typeface="Arial" charset="0"/>
              </a:rPr>
              <a:t>Improved catch position</a:t>
            </a:r>
          </a:p>
          <a:p>
            <a:pPr lvl="2" eaLnBrk="1" hangingPunct="1">
              <a:buSzPct val="150000"/>
              <a:buFont typeface="Arial" charset="0"/>
              <a:buChar char="•"/>
            </a:pPr>
            <a:r>
              <a:rPr lang="en-GB" sz="2400" smtClean="0">
                <a:cs typeface="Arial" charset="0"/>
              </a:rPr>
              <a:t>Less femoral rotation</a:t>
            </a:r>
          </a:p>
          <a:p>
            <a:pPr lvl="2" eaLnBrk="1" hangingPunct="1">
              <a:buSzPct val="150000"/>
              <a:buFont typeface="Arial" charset="0"/>
              <a:buChar char="•"/>
            </a:pPr>
            <a:r>
              <a:rPr lang="en-GB" sz="2400" smtClean="0">
                <a:cs typeface="Arial" charset="0"/>
              </a:rPr>
              <a:t>Greater anterior pelvic rotation</a:t>
            </a:r>
          </a:p>
          <a:p>
            <a:pPr lvl="2" eaLnBrk="1" hangingPunct="1">
              <a:buSzPct val="150000"/>
              <a:buFont typeface="Arial" charset="0"/>
              <a:buChar char="•"/>
            </a:pPr>
            <a:r>
              <a:rPr lang="en-GB" sz="2400" smtClean="0">
                <a:cs typeface="Arial" charset="0"/>
              </a:rPr>
              <a:t>Improved lumbopelvic ratio</a:t>
            </a:r>
          </a:p>
          <a:p>
            <a:pPr lvl="1" eaLnBrk="1" hangingPunct="1">
              <a:buSzPct val="150000"/>
            </a:pPr>
            <a:r>
              <a:rPr lang="en-GB" sz="2000" smtClean="0">
                <a:cs typeface="Arial" charset="0"/>
              </a:rPr>
              <a:t>Improved finish position</a:t>
            </a:r>
          </a:p>
          <a:p>
            <a:pPr lvl="2" eaLnBrk="1" hangingPunct="1">
              <a:buSzPct val="150000"/>
              <a:buFont typeface="Arial" charset="0"/>
              <a:buChar char="•"/>
            </a:pPr>
            <a:r>
              <a:rPr lang="en-GB" sz="2400" smtClean="0">
                <a:cs typeface="Arial" charset="0"/>
              </a:rPr>
              <a:t>Improved leg extension</a:t>
            </a:r>
          </a:p>
          <a:p>
            <a:pPr lvl="2" eaLnBrk="1" hangingPunct="1">
              <a:buSzPct val="150000"/>
              <a:buFont typeface="Arial" charset="0"/>
              <a:buChar char="•"/>
            </a:pPr>
            <a:r>
              <a:rPr lang="en-GB" sz="2400" smtClean="0">
                <a:cs typeface="Arial" charset="0"/>
              </a:rPr>
              <a:t>Good posterior pelvic rotation</a:t>
            </a:r>
          </a:p>
          <a:p>
            <a:pPr lvl="2" eaLnBrk="1" hangingPunct="1">
              <a:buSzPct val="150000"/>
              <a:buFont typeface="Arial" charset="0"/>
              <a:buChar char="•"/>
            </a:pPr>
            <a:r>
              <a:rPr lang="en-GB" sz="2400" smtClean="0">
                <a:cs typeface="Arial" charset="0"/>
              </a:rPr>
              <a:t>Improved lumbopelvic ratio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6248400" y="65532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400"/>
              <a:t>McGregor et al. (2007)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71"/>
          <p:cNvGrpSpPr>
            <a:grpSpLocks/>
          </p:cNvGrpSpPr>
          <p:nvPr/>
        </p:nvGrpSpPr>
        <p:grpSpPr bwMode="auto">
          <a:xfrm>
            <a:off x="257175" y="1371600"/>
            <a:ext cx="4552950" cy="2503488"/>
            <a:chOff x="162" y="1389"/>
            <a:chExt cx="2868" cy="1577"/>
          </a:xfrm>
        </p:grpSpPr>
        <p:sp>
          <p:nvSpPr>
            <p:cNvPr id="52233" name="Freeform 41"/>
            <p:cNvSpPr>
              <a:spLocks/>
            </p:cNvSpPr>
            <p:nvPr/>
          </p:nvSpPr>
          <p:spPr bwMode="auto">
            <a:xfrm>
              <a:off x="2615" y="2507"/>
              <a:ext cx="80" cy="95"/>
            </a:xfrm>
            <a:custGeom>
              <a:avLst/>
              <a:gdLst>
                <a:gd name="T0" fmla="*/ 0 w 236"/>
                <a:gd name="T1" fmla="*/ 8 h 235"/>
                <a:gd name="T2" fmla="*/ 5 w 236"/>
                <a:gd name="T3" fmla="*/ 0 h 235"/>
                <a:gd name="T4" fmla="*/ 9 w 236"/>
                <a:gd name="T5" fmla="*/ 8 h 235"/>
                <a:gd name="T6" fmla="*/ 9 w 236"/>
                <a:gd name="T7" fmla="*/ 8 h 235"/>
                <a:gd name="T8" fmla="*/ 5 w 236"/>
                <a:gd name="T9" fmla="*/ 15 h 235"/>
                <a:gd name="T10" fmla="*/ 0 w 236"/>
                <a:gd name="T11" fmla="*/ 8 h 2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6"/>
                <a:gd name="T19" fmla="*/ 0 h 235"/>
                <a:gd name="T20" fmla="*/ 236 w 236"/>
                <a:gd name="T21" fmla="*/ 235 h 2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6" h="235">
                  <a:moveTo>
                    <a:pt x="0" y="117"/>
                  </a:moveTo>
                  <a:cubicBezTo>
                    <a:pt x="0" y="52"/>
                    <a:pt x="53" y="0"/>
                    <a:pt x="118" y="0"/>
                  </a:cubicBezTo>
                  <a:cubicBezTo>
                    <a:pt x="183" y="0"/>
                    <a:pt x="236" y="52"/>
                    <a:pt x="236" y="117"/>
                  </a:cubicBezTo>
                  <a:cubicBezTo>
                    <a:pt x="236" y="117"/>
                    <a:pt x="236" y="117"/>
                    <a:pt x="236" y="117"/>
                  </a:cubicBezTo>
                  <a:cubicBezTo>
                    <a:pt x="236" y="183"/>
                    <a:pt x="183" y="235"/>
                    <a:pt x="118" y="235"/>
                  </a:cubicBezTo>
                  <a:cubicBezTo>
                    <a:pt x="53" y="235"/>
                    <a:pt x="0" y="183"/>
                    <a:pt x="0" y="117"/>
                  </a:cubicBezTo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4" name="Freeform 42"/>
            <p:cNvSpPr>
              <a:spLocks/>
            </p:cNvSpPr>
            <p:nvPr/>
          </p:nvSpPr>
          <p:spPr bwMode="auto">
            <a:xfrm>
              <a:off x="2615" y="2507"/>
              <a:ext cx="80" cy="95"/>
            </a:xfrm>
            <a:custGeom>
              <a:avLst/>
              <a:gdLst>
                <a:gd name="T0" fmla="*/ 0 w 80"/>
                <a:gd name="T1" fmla="*/ 47 h 95"/>
                <a:gd name="T2" fmla="*/ 40 w 80"/>
                <a:gd name="T3" fmla="*/ 0 h 95"/>
                <a:gd name="T4" fmla="*/ 80 w 80"/>
                <a:gd name="T5" fmla="*/ 47 h 95"/>
                <a:gd name="T6" fmla="*/ 80 w 80"/>
                <a:gd name="T7" fmla="*/ 47 h 95"/>
                <a:gd name="T8" fmla="*/ 40 w 80"/>
                <a:gd name="T9" fmla="*/ 95 h 95"/>
                <a:gd name="T10" fmla="*/ 0 w 80"/>
                <a:gd name="T11" fmla="*/ 47 h 9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0"/>
                <a:gd name="T19" fmla="*/ 0 h 95"/>
                <a:gd name="T20" fmla="*/ 80 w 80"/>
                <a:gd name="T21" fmla="*/ 95 h 9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0" h="95">
                  <a:moveTo>
                    <a:pt x="0" y="47"/>
                  </a:moveTo>
                  <a:cubicBezTo>
                    <a:pt x="0" y="21"/>
                    <a:pt x="18" y="0"/>
                    <a:pt x="40" y="0"/>
                  </a:cubicBezTo>
                  <a:cubicBezTo>
                    <a:pt x="62" y="0"/>
                    <a:pt x="80" y="21"/>
                    <a:pt x="80" y="47"/>
                  </a:cubicBezTo>
                  <a:cubicBezTo>
                    <a:pt x="80" y="47"/>
                    <a:pt x="80" y="47"/>
                    <a:pt x="80" y="47"/>
                  </a:cubicBezTo>
                  <a:cubicBezTo>
                    <a:pt x="80" y="74"/>
                    <a:pt x="62" y="95"/>
                    <a:pt x="40" y="95"/>
                  </a:cubicBezTo>
                  <a:cubicBezTo>
                    <a:pt x="18" y="95"/>
                    <a:pt x="0" y="74"/>
                    <a:pt x="0" y="47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5" name="Freeform 43"/>
            <p:cNvSpPr>
              <a:spLocks/>
            </p:cNvSpPr>
            <p:nvPr/>
          </p:nvSpPr>
          <p:spPr bwMode="auto">
            <a:xfrm>
              <a:off x="1646" y="1389"/>
              <a:ext cx="82" cy="98"/>
            </a:xfrm>
            <a:custGeom>
              <a:avLst/>
              <a:gdLst>
                <a:gd name="T0" fmla="*/ 0 w 242"/>
                <a:gd name="T1" fmla="*/ 8 h 242"/>
                <a:gd name="T2" fmla="*/ 5 w 242"/>
                <a:gd name="T3" fmla="*/ 0 h 242"/>
                <a:gd name="T4" fmla="*/ 9 w 242"/>
                <a:gd name="T5" fmla="*/ 8 h 242"/>
                <a:gd name="T6" fmla="*/ 9 w 242"/>
                <a:gd name="T7" fmla="*/ 8 h 242"/>
                <a:gd name="T8" fmla="*/ 5 w 242"/>
                <a:gd name="T9" fmla="*/ 16 h 242"/>
                <a:gd name="T10" fmla="*/ 0 w 242"/>
                <a:gd name="T11" fmla="*/ 8 h 2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2"/>
                <a:gd name="T19" fmla="*/ 0 h 242"/>
                <a:gd name="T20" fmla="*/ 242 w 242"/>
                <a:gd name="T21" fmla="*/ 242 h 24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2" h="242">
                  <a:moveTo>
                    <a:pt x="0" y="121"/>
                  </a:moveTo>
                  <a:cubicBezTo>
                    <a:pt x="0" y="54"/>
                    <a:pt x="54" y="0"/>
                    <a:pt x="121" y="0"/>
                  </a:cubicBezTo>
                  <a:cubicBezTo>
                    <a:pt x="188" y="0"/>
                    <a:pt x="242" y="54"/>
                    <a:pt x="242" y="121"/>
                  </a:cubicBezTo>
                  <a:cubicBezTo>
                    <a:pt x="242" y="121"/>
                    <a:pt x="242" y="121"/>
                    <a:pt x="242" y="121"/>
                  </a:cubicBezTo>
                  <a:cubicBezTo>
                    <a:pt x="242" y="188"/>
                    <a:pt x="188" y="242"/>
                    <a:pt x="121" y="242"/>
                  </a:cubicBezTo>
                  <a:cubicBezTo>
                    <a:pt x="54" y="242"/>
                    <a:pt x="0" y="188"/>
                    <a:pt x="0" y="121"/>
                  </a:cubicBezTo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6" name="Freeform 44"/>
            <p:cNvSpPr>
              <a:spLocks/>
            </p:cNvSpPr>
            <p:nvPr/>
          </p:nvSpPr>
          <p:spPr bwMode="auto">
            <a:xfrm>
              <a:off x="1646" y="1389"/>
              <a:ext cx="82" cy="98"/>
            </a:xfrm>
            <a:custGeom>
              <a:avLst/>
              <a:gdLst>
                <a:gd name="T0" fmla="*/ 0 w 82"/>
                <a:gd name="T1" fmla="*/ 49 h 98"/>
                <a:gd name="T2" fmla="*/ 41 w 82"/>
                <a:gd name="T3" fmla="*/ 0 h 98"/>
                <a:gd name="T4" fmla="*/ 82 w 82"/>
                <a:gd name="T5" fmla="*/ 49 h 98"/>
                <a:gd name="T6" fmla="*/ 82 w 82"/>
                <a:gd name="T7" fmla="*/ 49 h 98"/>
                <a:gd name="T8" fmla="*/ 41 w 82"/>
                <a:gd name="T9" fmla="*/ 98 h 98"/>
                <a:gd name="T10" fmla="*/ 0 w 82"/>
                <a:gd name="T11" fmla="*/ 49 h 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2"/>
                <a:gd name="T19" fmla="*/ 0 h 98"/>
                <a:gd name="T20" fmla="*/ 82 w 82"/>
                <a:gd name="T21" fmla="*/ 98 h 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2" h="98">
                  <a:moveTo>
                    <a:pt x="0" y="49"/>
                  </a:moveTo>
                  <a:cubicBezTo>
                    <a:pt x="0" y="22"/>
                    <a:pt x="18" y="0"/>
                    <a:pt x="41" y="0"/>
                  </a:cubicBezTo>
                  <a:cubicBezTo>
                    <a:pt x="64" y="0"/>
                    <a:pt x="82" y="22"/>
                    <a:pt x="82" y="49"/>
                  </a:cubicBezTo>
                  <a:cubicBezTo>
                    <a:pt x="82" y="49"/>
                    <a:pt x="82" y="49"/>
                    <a:pt x="82" y="49"/>
                  </a:cubicBezTo>
                  <a:cubicBezTo>
                    <a:pt x="82" y="76"/>
                    <a:pt x="64" y="98"/>
                    <a:pt x="41" y="98"/>
                  </a:cubicBezTo>
                  <a:cubicBezTo>
                    <a:pt x="18" y="98"/>
                    <a:pt x="0" y="76"/>
                    <a:pt x="0" y="49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7" name="Freeform 45"/>
            <p:cNvSpPr>
              <a:spLocks/>
            </p:cNvSpPr>
            <p:nvPr/>
          </p:nvSpPr>
          <p:spPr bwMode="auto">
            <a:xfrm>
              <a:off x="339" y="2328"/>
              <a:ext cx="71" cy="83"/>
            </a:xfrm>
            <a:custGeom>
              <a:avLst/>
              <a:gdLst>
                <a:gd name="T0" fmla="*/ 0 w 206"/>
                <a:gd name="T1" fmla="*/ 7 h 206"/>
                <a:gd name="T2" fmla="*/ 4 w 206"/>
                <a:gd name="T3" fmla="*/ 0 h 206"/>
                <a:gd name="T4" fmla="*/ 8 w 206"/>
                <a:gd name="T5" fmla="*/ 7 h 206"/>
                <a:gd name="T6" fmla="*/ 8 w 206"/>
                <a:gd name="T7" fmla="*/ 7 h 206"/>
                <a:gd name="T8" fmla="*/ 4 w 206"/>
                <a:gd name="T9" fmla="*/ 13 h 206"/>
                <a:gd name="T10" fmla="*/ 0 w 206"/>
                <a:gd name="T11" fmla="*/ 7 h 2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6"/>
                <a:gd name="T19" fmla="*/ 0 h 206"/>
                <a:gd name="T20" fmla="*/ 206 w 206"/>
                <a:gd name="T21" fmla="*/ 206 h 20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6" h="206">
                  <a:moveTo>
                    <a:pt x="0" y="103"/>
                  </a:moveTo>
                  <a:cubicBezTo>
                    <a:pt x="0" y="46"/>
                    <a:pt x="46" y="0"/>
                    <a:pt x="103" y="0"/>
                  </a:cubicBezTo>
                  <a:cubicBezTo>
                    <a:pt x="160" y="0"/>
                    <a:pt x="206" y="46"/>
                    <a:pt x="206" y="103"/>
                  </a:cubicBezTo>
                  <a:cubicBezTo>
                    <a:pt x="206" y="103"/>
                    <a:pt x="206" y="103"/>
                    <a:pt x="206" y="103"/>
                  </a:cubicBezTo>
                  <a:cubicBezTo>
                    <a:pt x="206" y="160"/>
                    <a:pt x="160" y="206"/>
                    <a:pt x="103" y="206"/>
                  </a:cubicBezTo>
                  <a:cubicBezTo>
                    <a:pt x="46" y="206"/>
                    <a:pt x="0" y="160"/>
                    <a:pt x="0" y="103"/>
                  </a:cubicBezTo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Freeform 46"/>
            <p:cNvSpPr>
              <a:spLocks/>
            </p:cNvSpPr>
            <p:nvPr/>
          </p:nvSpPr>
          <p:spPr bwMode="auto">
            <a:xfrm>
              <a:off x="339" y="2328"/>
              <a:ext cx="71" cy="83"/>
            </a:xfrm>
            <a:custGeom>
              <a:avLst/>
              <a:gdLst>
                <a:gd name="T0" fmla="*/ 0 w 71"/>
                <a:gd name="T1" fmla="*/ 41 h 83"/>
                <a:gd name="T2" fmla="*/ 35 w 71"/>
                <a:gd name="T3" fmla="*/ 0 h 83"/>
                <a:gd name="T4" fmla="*/ 71 w 71"/>
                <a:gd name="T5" fmla="*/ 41 h 83"/>
                <a:gd name="T6" fmla="*/ 71 w 71"/>
                <a:gd name="T7" fmla="*/ 41 h 83"/>
                <a:gd name="T8" fmla="*/ 35 w 71"/>
                <a:gd name="T9" fmla="*/ 83 h 83"/>
                <a:gd name="T10" fmla="*/ 0 w 71"/>
                <a:gd name="T11" fmla="*/ 41 h 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1"/>
                <a:gd name="T19" fmla="*/ 0 h 83"/>
                <a:gd name="T20" fmla="*/ 71 w 71"/>
                <a:gd name="T21" fmla="*/ 83 h 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1" h="83">
                  <a:moveTo>
                    <a:pt x="0" y="41"/>
                  </a:moveTo>
                  <a:cubicBezTo>
                    <a:pt x="0" y="18"/>
                    <a:pt x="16" y="0"/>
                    <a:pt x="35" y="0"/>
                  </a:cubicBezTo>
                  <a:cubicBezTo>
                    <a:pt x="55" y="0"/>
                    <a:pt x="71" y="18"/>
                    <a:pt x="71" y="41"/>
                  </a:cubicBezTo>
                  <a:cubicBezTo>
                    <a:pt x="71" y="41"/>
                    <a:pt x="71" y="41"/>
                    <a:pt x="71" y="41"/>
                  </a:cubicBezTo>
                  <a:cubicBezTo>
                    <a:pt x="71" y="65"/>
                    <a:pt x="55" y="83"/>
                    <a:pt x="35" y="83"/>
                  </a:cubicBezTo>
                  <a:cubicBezTo>
                    <a:pt x="16" y="83"/>
                    <a:pt x="0" y="65"/>
                    <a:pt x="0" y="41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9" name="Rectangle 47"/>
            <p:cNvSpPr>
              <a:spLocks noChangeArrowheads="1"/>
            </p:cNvSpPr>
            <p:nvPr/>
          </p:nvSpPr>
          <p:spPr bwMode="auto">
            <a:xfrm>
              <a:off x="2305" y="2602"/>
              <a:ext cx="700" cy="116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40" name="Freeform 48"/>
            <p:cNvSpPr>
              <a:spLocks/>
            </p:cNvSpPr>
            <p:nvPr/>
          </p:nvSpPr>
          <p:spPr bwMode="auto">
            <a:xfrm>
              <a:off x="387" y="2365"/>
              <a:ext cx="461" cy="355"/>
            </a:xfrm>
            <a:custGeom>
              <a:avLst/>
              <a:gdLst>
                <a:gd name="T0" fmla="*/ 2 w 1354"/>
                <a:gd name="T1" fmla="*/ 6 h 874"/>
                <a:gd name="T2" fmla="*/ 30 w 1354"/>
                <a:gd name="T3" fmla="*/ 19 h 874"/>
                <a:gd name="T4" fmla="*/ 51 w 1354"/>
                <a:gd name="T5" fmla="*/ 53 h 874"/>
                <a:gd name="T6" fmla="*/ 51 w 1354"/>
                <a:gd name="T7" fmla="*/ 53 h 874"/>
                <a:gd name="T8" fmla="*/ 23 w 1354"/>
                <a:gd name="T9" fmla="*/ 40 h 874"/>
                <a:gd name="T10" fmla="*/ 2 w 1354"/>
                <a:gd name="T11" fmla="*/ 6 h 8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54"/>
                <a:gd name="T19" fmla="*/ 0 h 874"/>
                <a:gd name="T20" fmla="*/ 1354 w 1354"/>
                <a:gd name="T21" fmla="*/ 874 h 8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54" h="874">
                  <a:moveTo>
                    <a:pt x="49" y="89"/>
                  </a:moveTo>
                  <a:cubicBezTo>
                    <a:pt x="98" y="0"/>
                    <a:pt x="419" y="84"/>
                    <a:pt x="766" y="277"/>
                  </a:cubicBezTo>
                  <a:cubicBezTo>
                    <a:pt x="1113" y="469"/>
                    <a:pt x="1354" y="697"/>
                    <a:pt x="1305" y="785"/>
                  </a:cubicBezTo>
                  <a:cubicBezTo>
                    <a:pt x="1305" y="785"/>
                    <a:pt x="1305" y="785"/>
                    <a:pt x="1305" y="785"/>
                  </a:cubicBezTo>
                  <a:cubicBezTo>
                    <a:pt x="1256" y="874"/>
                    <a:pt x="935" y="790"/>
                    <a:pt x="588" y="597"/>
                  </a:cubicBezTo>
                  <a:cubicBezTo>
                    <a:pt x="241" y="405"/>
                    <a:pt x="0" y="177"/>
                    <a:pt x="49" y="89"/>
                  </a:cubicBezTo>
                </a:path>
              </a:pathLst>
            </a:custGeom>
            <a:solidFill>
              <a:srgbClr val="FFFF99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41" name="Freeform 49"/>
            <p:cNvSpPr>
              <a:spLocks/>
            </p:cNvSpPr>
            <p:nvPr/>
          </p:nvSpPr>
          <p:spPr bwMode="auto">
            <a:xfrm>
              <a:off x="387" y="2365"/>
              <a:ext cx="461" cy="355"/>
            </a:xfrm>
            <a:custGeom>
              <a:avLst/>
              <a:gdLst>
                <a:gd name="T0" fmla="*/ 17 w 461"/>
                <a:gd name="T1" fmla="*/ 36 h 355"/>
                <a:gd name="T2" fmla="*/ 261 w 461"/>
                <a:gd name="T3" fmla="*/ 113 h 355"/>
                <a:gd name="T4" fmla="*/ 445 w 461"/>
                <a:gd name="T5" fmla="*/ 319 h 355"/>
                <a:gd name="T6" fmla="*/ 445 w 461"/>
                <a:gd name="T7" fmla="*/ 319 h 355"/>
                <a:gd name="T8" fmla="*/ 200 w 461"/>
                <a:gd name="T9" fmla="*/ 242 h 355"/>
                <a:gd name="T10" fmla="*/ 17 w 461"/>
                <a:gd name="T11" fmla="*/ 36 h 3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1"/>
                <a:gd name="T19" fmla="*/ 0 h 355"/>
                <a:gd name="T20" fmla="*/ 461 w 461"/>
                <a:gd name="T21" fmla="*/ 355 h 3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1" h="355">
                  <a:moveTo>
                    <a:pt x="17" y="36"/>
                  </a:moveTo>
                  <a:cubicBezTo>
                    <a:pt x="33" y="0"/>
                    <a:pt x="143" y="34"/>
                    <a:pt x="261" y="113"/>
                  </a:cubicBezTo>
                  <a:cubicBezTo>
                    <a:pt x="379" y="190"/>
                    <a:pt x="461" y="283"/>
                    <a:pt x="445" y="319"/>
                  </a:cubicBezTo>
                  <a:cubicBezTo>
                    <a:pt x="445" y="319"/>
                    <a:pt x="445" y="319"/>
                    <a:pt x="445" y="319"/>
                  </a:cubicBezTo>
                  <a:cubicBezTo>
                    <a:pt x="428" y="355"/>
                    <a:pt x="319" y="321"/>
                    <a:pt x="200" y="242"/>
                  </a:cubicBezTo>
                  <a:cubicBezTo>
                    <a:pt x="82" y="165"/>
                    <a:pt x="0" y="72"/>
                    <a:pt x="17" y="36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42" name="Freeform 50"/>
            <p:cNvSpPr>
              <a:spLocks/>
            </p:cNvSpPr>
            <p:nvPr/>
          </p:nvSpPr>
          <p:spPr bwMode="auto">
            <a:xfrm>
              <a:off x="2948" y="1899"/>
              <a:ext cx="82" cy="105"/>
            </a:xfrm>
            <a:custGeom>
              <a:avLst/>
              <a:gdLst>
                <a:gd name="T0" fmla="*/ 1 w 240"/>
                <a:gd name="T1" fmla="*/ 8 h 259"/>
                <a:gd name="T2" fmla="*/ 4 w 240"/>
                <a:gd name="T3" fmla="*/ 16 h 259"/>
                <a:gd name="T4" fmla="*/ 9 w 240"/>
                <a:gd name="T5" fmla="*/ 11 h 259"/>
                <a:gd name="T6" fmla="*/ 9 w 240"/>
                <a:gd name="T7" fmla="*/ 10 h 259"/>
                <a:gd name="T8" fmla="*/ 6 w 240"/>
                <a:gd name="T9" fmla="*/ 1 h 259"/>
                <a:gd name="T10" fmla="*/ 1 w 240"/>
                <a:gd name="T11" fmla="*/ 6 h 259"/>
                <a:gd name="T12" fmla="*/ 1 w 240"/>
                <a:gd name="T13" fmla="*/ 8 h 2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0"/>
                <a:gd name="T22" fmla="*/ 0 h 259"/>
                <a:gd name="T23" fmla="*/ 240 w 240"/>
                <a:gd name="T24" fmla="*/ 259 h 25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0" h="259">
                  <a:moveTo>
                    <a:pt x="15" y="115"/>
                  </a:moveTo>
                  <a:cubicBezTo>
                    <a:pt x="0" y="171"/>
                    <a:pt x="33" y="229"/>
                    <a:pt x="90" y="244"/>
                  </a:cubicBezTo>
                  <a:cubicBezTo>
                    <a:pt x="146" y="259"/>
                    <a:pt x="203" y="225"/>
                    <a:pt x="218" y="169"/>
                  </a:cubicBezTo>
                  <a:lnTo>
                    <a:pt x="225" y="144"/>
                  </a:lnTo>
                  <a:cubicBezTo>
                    <a:pt x="240" y="88"/>
                    <a:pt x="207" y="31"/>
                    <a:pt x="151" y="16"/>
                  </a:cubicBezTo>
                  <a:cubicBezTo>
                    <a:pt x="95" y="0"/>
                    <a:pt x="37" y="34"/>
                    <a:pt x="22" y="90"/>
                  </a:cubicBezTo>
                  <a:lnTo>
                    <a:pt x="15" y="115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43" name="Freeform 51"/>
            <p:cNvSpPr>
              <a:spLocks/>
            </p:cNvSpPr>
            <p:nvPr/>
          </p:nvSpPr>
          <p:spPr bwMode="auto">
            <a:xfrm>
              <a:off x="162" y="2222"/>
              <a:ext cx="625" cy="744"/>
            </a:xfrm>
            <a:custGeom>
              <a:avLst/>
              <a:gdLst>
                <a:gd name="T0" fmla="*/ 0 w 625"/>
                <a:gd name="T1" fmla="*/ 50 h 744"/>
                <a:gd name="T2" fmla="*/ 583 w 625"/>
                <a:gd name="T3" fmla="*/ 744 h 744"/>
                <a:gd name="T4" fmla="*/ 625 w 625"/>
                <a:gd name="T5" fmla="*/ 694 h 744"/>
                <a:gd name="T6" fmla="*/ 42 w 625"/>
                <a:gd name="T7" fmla="*/ 0 h 744"/>
                <a:gd name="T8" fmla="*/ 0 w 625"/>
                <a:gd name="T9" fmla="*/ 50 h 7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5"/>
                <a:gd name="T16" fmla="*/ 0 h 744"/>
                <a:gd name="T17" fmla="*/ 625 w 625"/>
                <a:gd name="T18" fmla="*/ 744 h 7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5" h="744">
                  <a:moveTo>
                    <a:pt x="0" y="50"/>
                  </a:moveTo>
                  <a:lnTo>
                    <a:pt x="583" y="744"/>
                  </a:lnTo>
                  <a:lnTo>
                    <a:pt x="625" y="694"/>
                  </a:lnTo>
                  <a:lnTo>
                    <a:pt x="42" y="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44" name="Freeform 53"/>
            <p:cNvSpPr>
              <a:spLocks/>
            </p:cNvSpPr>
            <p:nvPr/>
          </p:nvSpPr>
          <p:spPr bwMode="auto">
            <a:xfrm>
              <a:off x="827" y="2664"/>
              <a:ext cx="72" cy="85"/>
            </a:xfrm>
            <a:custGeom>
              <a:avLst/>
              <a:gdLst>
                <a:gd name="T0" fmla="*/ 0 w 212"/>
                <a:gd name="T1" fmla="*/ 7 h 211"/>
                <a:gd name="T2" fmla="*/ 4 w 212"/>
                <a:gd name="T3" fmla="*/ 0 h 211"/>
                <a:gd name="T4" fmla="*/ 8 w 212"/>
                <a:gd name="T5" fmla="*/ 7 h 211"/>
                <a:gd name="T6" fmla="*/ 8 w 212"/>
                <a:gd name="T7" fmla="*/ 7 h 211"/>
                <a:gd name="T8" fmla="*/ 4 w 212"/>
                <a:gd name="T9" fmla="*/ 14 h 211"/>
                <a:gd name="T10" fmla="*/ 0 w 212"/>
                <a:gd name="T11" fmla="*/ 7 h 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2"/>
                <a:gd name="T19" fmla="*/ 0 h 211"/>
                <a:gd name="T20" fmla="*/ 212 w 212"/>
                <a:gd name="T21" fmla="*/ 211 h 2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2" h="211">
                  <a:moveTo>
                    <a:pt x="0" y="105"/>
                  </a:moveTo>
                  <a:cubicBezTo>
                    <a:pt x="0" y="47"/>
                    <a:pt x="48" y="0"/>
                    <a:pt x="106" y="0"/>
                  </a:cubicBezTo>
                  <a:cubicBezTo>
                    <a:pt x="165" y="0"/>
                    <a:pt x="212" y="47"/>
                    <a:pt x="212" y="105"/>
                  </a:cubicBezTo>
                  <a:cubicBezTo>
                    <a:pt x="212" y="105"/>
                    <a:pt x="212" y="105"/>
                    <a:pt x="212" y="105"/>
                  </a:cubicBezTo>
                  <a:cubicBezTo>
                    <a:pt x="212" y="164"/>
                    <a:pt x="165" y="211"/>
                    <a:pt x="106" y="211"/>
                  </a:cubicBezTo>
                  <a:cubicBezTo>
                    <a:pt x="48" y="211"/>
                    <a:pt x="0" y="164"/>
                    <a:pt x="0" y="105"/>
                  </a:cubicBezTo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45" name="Freeform 54"/>
            <p:cNvSpPr>
              <a:spLocks/>
            </p:cNvSpPr>
            <p:nvPr/>
          </p:nvSpPr>
          <p:spPr bwMode="auto">
            <a:xfrm>
              <a:off x="827" y="2664"/>
              <a:ext cx="72" cy="85"/>
            </a:xfrm>
            <a:custGeom>
              <a:avLst/>
              <a:gdLst>
                <a:gd name="T0" fmla="*/ 0 w 72"/>
                <a:gd name="T1" fmla="*/ 42 h 85"/>
                <a:gd name="T2" fmla="*/ 36 w 72"/>
                <a:gd name="T3" fmla="*/ 0 h 85"/>
                <a:gd name="T4" fmla="*/ 72 w 72"/>
                <a:gd name="T5" fmla="*/ 42 h 85"/>
                <a:gd name="T6" fmla="*/ 72 w 72"/>
                <a:gd name="T7" fmla="*/ 42 h 85"/>
                <a:gd name="T8" fmla="*/ 36 w 72"/>
                <a:gd name="T9" fmla="*/ 85 h 85"/>
                <a:gd name="T10" fmla="*/ 0 w 72"/>
                <a:gd name="T11" fmla="*/ 42 h 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2"/>
                <a:gd name="T19" fmla="*/ 0 h 85"/>
                <a:gd name="T20" fmla="*/ 72 w 72"/>
                <a:gd name="T21" fmla="*/ 85 h 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2" h="85">
                  <a:moveTo>
                    <a:pt x="0" y="42"/>
                  </a:moveTo>
                  <a:cubicBezTo>
                    <a:pt x="0" y="19"/>
                    <a:pt x="16" y="0"/>
                    <a:pt x="36" y="0"/>
                  </a:cubicBezTo>
                  <a:cubicBezTo>
                    <a:pt x="56" y="0"/>
                    <a:pt x="72" y="19"/>
                    <a:pt x="72" y="42"/>
                  </a:cubicBezTo>
                  <a:cubicBezTo>
                    <a:pt x="72" y="42"/>
                    <a:pt x="72" y="42"/>
                    <a:pt x="72" y="42"/>
                  </a:cubicBezTo>
                  <a:cubicBezTo>
                    <a:pt x="72" y="66"/>
                    <a:pt x="56" y="85"/>
                    <a:pt x="36" y="85"/>
                  </a:cubicBezTo>
                  <a:cubicBezTo>
                    <a:pt x="16" y="85"/>
                    <a:pt x="0" y="66"/>
                    <a:pt x="0" y="42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46" name="Freeform 55"/>
            <p:cNvSpPr>
              <a:spLocks/>
            </p:cNvSpPr>
            <p:nvPr/>
          </p:nvSpPr>
          <p:spPr bwMode="auto">
            <a:xfrm>
              <a:off x="2798" y="2367"/>
              <a:ext cx="85" cy="107"/>
            </a:xfrm>
            <a:custGeom>
              <a:avLst/>
              <a:gdLst>
                <a:gd name="T0" fmla="*/ 1 w 251"/>
                <a:gd name="T1" fmla="*/ 6 h 264"/>
                <a:gd name="T2" fmla="*/ 3 w 251"/>
                <a:gd name="T3" fmla="*/ 16 h 264"/>
                <a:gd name="T4" fmla="*/ 8 w 251"/>
                <a:gd name="T5" fmla="*/ 13 h 264"/>
                <a:gd name="T6" fmla="*/ 9 w 251"/>
                <a:gd name="T7" fmla="*/ 11 h 264"/>
                <a:gd name="T8" fmla="*/ 7 w 251"/>
                <a:gd name="T9" fmla="*/ 2 h 264"/>
                <a:gd name="T10" fmla="*/ 1 w 251"/>
                <a:gd name="T11" fmla="*/ 5 h 264"/>
                <a:gd name="T12" fmla="*/ 1 w 251"/>
                <a:gd name="T13" fmla="*/ 5 h 264"/>
                <a:gd name="T14" fmla="*/ 1 w 251"/>
                <a:gd name="T15" fmla="*/ 6 h 2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1"/>
                <a:gd name="T25" fmla="*/ 0 h 264"/>
                <a:gd name="T26" fmla="*/ 251 w 251"/>
                <a:gd name="T27" fmla="*/ 264 h 26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1" h="264">
                  <a:moveTo>
                    <a:pt x="25" y="99"/>
                  </a:moveTo>
                  <a:cubicBezTo>
                    <a:pt x="0" y="152"/>
                    <a:pt x="23" y="214"/>
                    <a:pt x="76" y="239"/>
                  </a:cubicBezTo>
                  <a:cubicBezTo>
                    <a:pt x="128" y="264"/>
                    <a:pt x="191" y="241"/>
                    <a:pt x="215" y="188"/>
                  </a:cubicBezTo>
                  <a:lnTo>
                    <a:pt x="226" y="165"/>
                  </a:lnTo>
                  <a:cubicBezTo>
                    <a:pt x="251" y="112"/>
                    <a:pt x="228" y="49"/>
                    <a:pt x="175" y="25"/>
                  </a:cubicBezTo>
                  <a:cubicBezTo>
                    <a:pt x="123" y="0"/>
                    <a:pt x="60" y="23"/>
                    <a:pt x="36" y="76"/>
                  </a:cubicBezTo>
                  <a:lnTo>
                    <a:pt x="25" y="99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47" name="Freeform 56"/>
            <p:cNvSpPr>
              <a:spLocks/>
            </p:cNvSpPr>
            <p:nvPr/>
          </p:nvSpPr>
          <p:spPr bwMode="auto">
            <a:xfrm>
              <a:off x="2846" y="2124"/>
              <a:ext cx="72" cy="86"/>
            </a:xfrm>
            <a:custGeom>
              <a:avLst/>
              <a:gdLst>
                <a:gd name="T0" fmla="*/ 0 w 211"/>
                <a:gd name="T1" fmla="*/ 7 h 212"/>
                <a:gd name="T2" fmla="*/ 4 w 211"/>
                <a:gd name="T3" fmla="*/ 0 h 212"/>
                <a:gd name="T4" fmla="*/ 9 w 211"/>
                <a:gd name="T5" fmla="*/ 7 h 212"/>
                <a:gd name="T6" fmla="*/ 9 w 211"/>
                <a:gd name="T7" fmla="*/ 7 h 212"/>
                <a:gd name="T8" fmla="*/ 4 w 211"/>
                <a:gd name="T9" fmla="*/ 14 h 212"/>
                <a:gd name="T10" fmla="*/ 0 w 211"/>
                <a:gd name="T11" fmla="*/ 7 h 2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1"/>
                <a:gd name="T19" fmla="*/ 0 h 212"/>
                <a:gd name="T20" fmla="*/ 211 w 211"/>
                <a:gd name="T21" fmla="*/ 212 h 2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1" h="212">
                  <a:moveTo>
                    <a:pt x="0" y="106"/>
                  </a:moveTo>
                  <a:cubicBezTo>
                    <a:pt x="0" y="48"/>
                    <a:pt x="47" y="0"/>
                    <a:pt x="105" y="0"/>
                  </a:cubicBezTo>
                  <a:cubicBezTo>
                    <a:pt x="164" y="0"/>
                    <a:pt x="211" y="48"/>
                    <a:pt x="211" y="106"/>
                  </a:cubicBezTo>
                  <a:cubicBezTo>
                    <a:pt x="211" y="106"/>
                    <a:pt x="211" y="106"/>
                    <a:pt x="211" y="106"/>
                  </a:cubicBezTo>
                  <a:cubicBezTo>
                    <a:pt x="211" y="164"/>
                    <a:pt x="164" y="212"/>
                    <a:pt x="105" y="212"/>
                  </a:cubicBezTo>
                  <a:cubicBezTo>
                    <a:pt x="47" y="212"/>
                    <a:pt x="0" y="164"/>
                    <a:pt x="0" y="106"/>
                  </a:cubicBezTo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48" name="Freeform 57"/>
            <p:cNvSpPr>
              <a:spLocks/>
            </p:cNvSpPr>
            <p:nvPr/>
          </p:nvSpPr>
          <p:spPr bwMode="auto">
            <a:xfrm>
              <a:off x="2846" y="2124"/>
              <a:ext cx="72" cy="86"/>
            </a:xfrm>
            <a:custGeom>
              <a:avLst/>
              <a:gdLst>
                <a:gd name="T0" fmla="*/ 0 w 72"/>
                <a:gd name="T1" fmla="*/ 43 h 86"/>
                <a:gd name="T2" fmla="*/ 36 w 72"/>
                <a:gd name="T3" fmla="*/ 0 h 86"/>
                <a:gd name="T4" fmla="*/ 72 w 72"/>
                <a:gd name="T5" fmla="*/ 43 h 86"/>
                <a:gd name="T6" fmla="*/ 72 w 72"/>
                <a:gd name="T7" fmla="*/ 43 h 86"/>
                <a:gd name="T8" fmla="*/ 36 w 72"/>
                <a:gd name="T9" fmla="*/ 86 h 86"/>
                <a:gd name="T10" fmla="*/ 0 w 72"/>
                <a:gd name="T11" fmla="*/ 43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2"/>
                <a:gd name="T19" fmla="*/ 0 h 86"/>
                <a:gd name="T20" fmla="*/ 72 w 72"/>
                <a:gd name="T21" fmla="*/ 86 h 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2" h="86">
                  <a:moveTo>
                    <a:pt x="0" y="43"/>
                  </a:moveTo>
                  <a:cubicBezTo>
                    <a:pt x="0" y="20"/>
                    <a:pt x="16" y="0"/>
                    <a:pt x="36" y="0"/>
                  </a:cubicBezTo>
                  <a:cubicBezTo>
                    <a:pt x="56" y="0"/>
                    <a:pt x="72" y="20"/>
                    <a:pt x="72" y="43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72" y="67"/>
                    <a:pt x="56" y="86"/>
                    <a:pt x="36" y="86"/>
                  </a:cubicBezTo>
                  <a:cubicBezTo>
                    <a:pt x="16" y="86"/>
                    <a:pt x="0" y="67"/>
                    <a:pt x="0" y="43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49" name="Freeform 58"/>
            <p:cNvSpPr>
              <a:spLocks/>
            </p:cNvSpPr>
            <p:nvPr/>
          </p:nvSpPr>
          <p:spPr bwMode="auto">
            <a:xfrm>
              <a:off x="216" y="2187"/>
              <a:ext cx="141" cy="167"/>
            </a:xfrm>
            <a:custGeom>
              <a:avLst/>
              <a:gdLst>
                <a:gd name="T0" fmla="*/ 1 w 412"/>
                <a:gd name="T1" fmla="*/ 2 h 412"/>
                <a:gd name="T2" fmla="*/ 11 w 412"/>
                <a:gd name="T3" fmla="*/ 10 h 412"/>
                <a:gd name="T4" fmla="*/ 15 w 412"/>
                <a:gd name="T5" fmla="*/ 25 h 412"/>
                <a:gd name="T6" fmla="*/ 15 w 412"/>
                <a:gd name="T7" fmla="*/ 25 h 412"/>
                <a:gd name="T8" fmla="*/ 6 w 412"/>
                <a:gd name="T9" fmla="*/ 17 h 412"/>
                <a:gd name="T10" fmla="*/ 1 w 412"/>
                <a:gd name="T11" fmla="*/ 2 h 4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12"/>
                <a:gd name="T19" fmla="*/ 0 h 412"/>
                <a:gd name="T20" fmla="*/ 412 w 412"/>
                <a:gd name="T21" fmla="*/ 412 h 4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12" h="412">
                  <a:moveTo>
                    <a:pt x="32" y="32"/>
                  </a:moveTo>
                  <a:cubicBezTo>
                    <a:pt x="64" y="0"/>
                    <a:pt x="168" y="52"/>
                    <a:pt x="264" y="148"/>
                  </a:cubicBezTo>
                  <a:cubicBezTo>
                    <a:pt x="360" y="244"/>
                    <a:pt x="412" y="348"/>
                    <a:pt x="380" y="380"/>
                  </a:cubicBezTo>
                  <a:cubicBezTo>
                    <a:pt x="380" y="380"/>
                    <a:pt x="380" y="380"/>
                    <a:pt x="380" y="380"/>
                  </a:cubicBezTo>
                  <a:cubicBezTo>
                    <a:pt x="348" y="412"/>
                    <a:pt x="244" y="360"/>
                    <a:pt x="148" y="264"/>
                  </a:cubicBezTo>
                  <a:cubicBezTo>
                    <a:pt x="52" y="168"/>
                    <a:pt x="0" y="64"/>
                    <a:pt x="32" y="32"/>
                  </a:cubicBezTo>
                </a:path>
              </a:pathLst>
            </a:custGeom>
            <a:solidFill>
              <a:srgbClr val="FFFF99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50" name="Freeform 59"/>
            <p:cNvSpPr>
              <a:spLocks/>
            </p:cNvSpPr>
            <p:nvPr/>
          </p:nvSpPr>
          <p:spPr bwMode="auto">
            <a:xfrm>
              <a:off x="216" y="2187"/>
              <a:ext cx="141" cy="167"/>
            </a:xfrm>
            <a:custGeom>
              <a:avLst/>
              <a:gdLst>
                <a:gd name="T0" fmla="*/ 11 w 141"/>
                <a:gd name="T1" fmla="*/ 13 h 167"/>
                <a:gd name="T2" fmla="*/ 90 w 141"/>
                <a:gd name="T3" fmla="*/ 60 h 167"/>
                <a:gd name="T4" fmla="*/ 130 w 141"/>
                <a:gd name="T5" fmla="*/ 154 h 167"/>
                <a:gd name="T6" fmla="*/ 130 w 141"/>
                <a:gd name="T7" fmla="*/ 154 h 167"/>
                <a:gd name="T8" fmla="*/ 51 w 141"/>
                <a:gd name="T9" fmla="*/ 107 h 167"/>
                <a:gd name="T10" fmla="*/ 11 w 141"/>
                <a:gd name="T11" fmla="*/ 13 h 1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1"/>
                <a:gd name="T19" fmla="*/ 0 h 167"/>
                <a:gd name="T20" fmla="*/ 141 w 141"/>
                <a:gd name="T21" fmla="*/ 167 h 1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1" h="167">
                  <a:moveTo>
                    <a:pt x="11" y="13"/>
                  </a:moveTo>
                  <a:cubicBezTo>
                    <a:pt x="22" y="0"/>
                    <a:pt x="58" y="21"/>
                    <a:pt x="90" y="60"/>
                  </a:cubicBezTo>
                  <a:cubicBezTo>
                    <a:pt x="123" y="99"/>
                    <a:pt x="141" y="141"/>
                    <a:pt x="130" y="154"/>
                  </a:cubicBezTo>
                  <a:cubicBezTo>
                    <a:pt x="130" y="154"/>
                    <a:pt x="130" y="154"/>
                    <a:pt x="130" y="154"/>
                  </a:cubicBezTo>
                  <a:cubicBezTo>
                    <a:pt x="119" y="167"/>
                    <a:pt x="83" y="146"/>
                    <a:pt x="51" y="107"/>
                  </a:cubicBezTo>
                  <a:cubicBezTo>
                    <a:pt x="18" y="68"/>
                    <a:pt x="0" y="26"/>
                    <a:pt x="11" y="13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51" name="Freeform 60"/>
            <p:cNvSpPr>
              <a:spLocks/>
            </p:cNvSpPr>
            <p:nvPr/>
          </p:nvSpPr>
          <p:spPr bwMode="auto">
            <a:xfrm>
              <a:off x="853" y="1452"/>
              <a:ext cx="837" cy="1242"/>
            </a:xfrm>
            <a:custGeom>
              <a:avLst/>
              <a:gdLst>
                <a:gd name="T0" fmla="*/ 3 w 2457"/>
                <a:gd name="T1" fmla="*/ 200 h 3064"/>
                <a:gd name="T2" fmla="*/ 43 w 2457"/>
                <a:gd name="T3" fmla="*/ 94 h 3064"/>
                <a:gd name="T4" fmla="*/ 94 w 2457"/>
                <a:gd name="T5" fmla="*/ 4 h 3064"/>
                <a:gd name="T6" fmla="*/ 94 w 2457"/>
                <a:gd name="T7" fmla="*/ 4 h 3064"/>
                <a:gd name="T8" fmla="*/ 55 w 2457"/>
                <a:gd name="T9" fmla="*/ 110 h 3064"/>
                <a:gd name="T10" fmla="*/ 3 w 2457"/>
                <a:gd name="T11" fmla="*/ 200 h 30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7"/>
                <a:gd name="T19" fmla="*/ 0 h 3064"/>
                <a:gd name="T20" fmla="*/ 2457 w 2457"/>
                <a:gd name="T21" fmla="*/ 3064 h 30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7" h="3064">
                  <a:moveTo>
                    <a:pt x="81" y="3000"/>
                  </a:moveTo>
                  <a:cubicBezTo>
                    <a:pt x="0" y="2937"/>
                    <a:pt x="447" y="2228"/>
                    <a:pt x="1081" y="1417"/>
                  </a:cubicBezTo>
                  <a:cubicBezTo>
                    <a:pt x="1715" y="606"/>
                    <a:pt x="2294" y="0"/>
                    <a:pt x="2376" y="63"/>
                  </a:cubicBezTo>
                  <a:cubicBezTo>
                    <a:pt x="2376" y="63"/>
                    <a:pt x="2376" y="63"/>
                    <a:pt x="2376" y="63"/>
                  </a:cubicBezTo>
                  <a:cubicBezTo>
                    <a:pt x="2457" y="127"/>
                    <a:pt x="2009" y="836"/>
                    <a:pt x="1376" y="1647"/>
                  </a:cubicBezTo>
                  <a:cubicBezTo>
                    <a:pt x="742" y="2458"/>
                    <a:pt x="162" y="3064"/>
                    <a:pt x="81" y="3000"/>
                  </a:cubicBezTo>
                </a:path>
              </a:pathLst>
            </a:custGeom>
            <a:solidFill>
              <a:srgbClr val="FFFF99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52" name="Freeform 61"/>
            <p:cNvSpPr>
              <a:spLocks/>
            </p:cNvSpPr>
            <p:nvPr/>
          </p:nvSpPr>
          <p:spPr bwMode="auto">
            <a:xfrm>
              <a:off x="853" y="1452"/>
              <a:ext cx="837" cy="1242"/>
            </a:xfrm>
            <a:custGeom>
              <a:avLst/>
              <a:gdLst>
                <a:gd name="T0" fmla="*/ 27 w 837"/>
                <a:gd name="T1" fmla="*/ 1216 h 1242"/>
                <a:gd name="T2" fmla="*/ 368 w 837"/>
                <a:gd name="T3" fmla="*/ 574 h 1242"/>
                <a:gd name="T4" fmla="*/ 809 w 837"/>
                <a:gd name="T5" fmla="*/ 25 h 1242"/>
                <a:gd name="T6" fmla="*/ 809 w 837"/>
                <a:gd name="T7" fmla="*/ 25 h 1242"/>
                <a:gd name="T8" fmla="*/ 469 w 837"/>
                <a:gd name="T9" fmla="*/ 667 h 1242"/>
                <a:gd name="T10" fmla="*/ 27 w 837"/>
                <a:gd name="T11" fmla="*/ 1216 h 12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37"/>
                <a:gd name="T19" fmla="*/ 0 h 1242"/>
                <a:gd name="T20" fmla="*/ 837 w 837"/>
                <a:gd name="T21" fmla="*/ 1242 h 124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37" h="1242">
                  <a:moveTo>
                    <a:pt x="27" y="1216"/>
                  </a:moveTo>
                  <a:cubicBezTo>
                    <a:pt x="0" y="1190"/>
                    <a:pt x="152" y="903"/>
                    <a:pt x="368" y="574"/>
                  </a:cubicBezTo>
                  <a:cubicBezTo>
                    <a:pt x="584" y="245"/>
                    <a:pt x="781" y="0"/>
                    <a:pt x="809" y="25"/>
                  </a:cubicBezTo>
                  <a:cubicBezTo>
                    <a:pt x="809" y="25"/>
                    <a:pt x="809" y="25"/>
                    <a:pt x="809" y="25"/>
                  </a:cubicBezTo>
                  <a:cubicBezTo>
                    <a:pt x="837" y="51"/>
                    <a:pt x="684" y="339"/>
                    <a:pt x="469" y="667"/>
                  </a:cubicBezTo>
                  <a:cubicBezTo>
                    <a:pt x="253" y="996"/>
                    <a:pt x="55" y="1242"/>
                    <a:pt x="27" y="1216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53" name="Freeform 62"/>
            <p:cNvSpPr>
              <a:spLocks/>
            </p:cNvSpPr>
            <p:nvPr/>
          </p:nvSpPr>
          <p:spPr bwMode="auto">
            <a:xfrm>
              <a:off x="1703" y="1423"/>
              <a:ext cx="948" cy="1128"/>
            </a:xfrm>
            <a:custGeom>
              <a:avLst/>
              <a:gdLst>
                <a:gd name="T0" fmla="*/ 3 w 2784"/>
                <a:gd name="T1" fmla="*/ 5 h 2784"/>
                <a:gd name="T2" fmla="*/ 60 w 2784"/>
                <a:gd name="T3" fmla="*/ 83 h 2784"/>
                <a:gd name="T4" fmla="*/ 107 w 2784"/>
                <a:gd name="T5" fmla="*/ 180 h 2784"/>
                <a:gd name="T6" fmla="*/ 107 w 2784"/>
                <a:gd name="T7" fmla="*/ 180 h 2784"/>
                <a:gd name="T8" fmla="*/ 49 w 2784"/>
                <a:gd name="T9" fmla="*/ 102 h 2784"/>
                <a:gd name="T10" fmla="*/ 3 w 2784"/>
                <a:gd name="T11" fmla="*/ 5 h 27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84"/>
                <a:gd name="T19" fmla="*/ 0 h 2784"/>
                <a:gd name="T20" fmla="*/ 2784 w 2784"/>
                <a:gd name="T21" fmla="*/ 2784 h 27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84" h="2784">
                  <a:moveTo>
                    <a:pt x="77" y="77"/>
                  </a:moveTo>
                  <a:cubicBezTo>
                    <a:pt x="154" y="0"/>
                    <a:pt x="805" y="527"/>
                    <a:pt x="1531" y="1253"/>
                  </a:cubicBezTo>
                  <a:cubicBezTo>
                    <a:pt x="2257" y="1979"/>
                    <a:pt x="2784" y="2630"/>
                    <a:pt x="2707" y="2707"/>
                  </a:cubicBezTo>
                  <a:cubicBezTo>
                    <a:pt x="2707" y="2707"/>
                    <a:pt x="2707" y="2707"/>
                    <a:pt x="2707" y="2707"/>
                  </a:cubicBezTo>
                  <a:cubicBezTo>
                    <a:pt x="2630" y="2784"/>
                    <a:pt x="1979" y="2257"/>
                    <a:pt x="1253" y="1531"/>
                  </a:cubicBezTo>
                  <a:cubicBezTo>
                    <a:pt x="527" y="805"/>
                    <a:pt x="0" y="154"/>
                    <a:pt x="77" y="77"/>
                  </a:cubicBezTo>
                </a:path>
              </a:pathLst>
            </a:custGeom>
            <a:solidFill>
              <a:srgbClr val="FFFF99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54" name="Freeform 63"/>
            <p:cNvSpPr>
              <a:spLocks/>
            </p:cNvSpPr>
            <p:nvPr/>
          </p:nvSpPr>
          <p:spPr bwMode="auto">
            <a:xfrm>
              <a:off x="1703" y="1423"/>
              <a:ext cx="948" cy="1128"/>
            </a:xfrm>
            <a:custGeom>
              <a:avLst/>
              <a:gdLst>
                <a:gd name="T0" fmla="*/ 26 w 948"/>
                <a:gd name="T1" fmla="*/ 31 h 1128"/>
                <a:gd name="T2" fmla="*/ 521 w 948"/>
                <a:gd name="T3" fmla="*/ 507 h 1128"/>
                <a:gd name="T4" fmla="*/ 922 w 948"/>
                <a:gd name="T5" fmla="*/ 1097 h 1128"/>
                <a:gd name="T6" fmla="*/ 922 w 948"/>
                <a:gd name="T7" fmla="*/ 1097 h 1128"/>
                <a:gd name="T8" fmla="*/ 427 w 948"/>
                <a:gd name="T9" fmla="*/ 620 h 1128"/>
                <a:gd name="T10" fmla="*/ 26 w 948"/>
                <a:gd name="T11" fmla="*/ 31 h 11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48"/>
                <a:gd name="T19" fmla="*/ 0 h 1128"/>
                <a:gd name="T20" fmla="*/ 948 w 948"/>
                <a:gd name="T21" fmla="*/ 1128 h 11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48" h="1128">
                  <a:moveTo>
                    <a:pt x="26" y="31"/>
                  </a:moveTo>
                  <a:cubicBezTo>
                    <a:pt x="52" y="0"/>
                    <a:pt x="274" y="213"/>
                    <a:pt x="521" y="507"/>
                  </a:cubicBezTo>
                  <a:cubicBezTo>
                    <a:pt x="769" y="802"/>
                    <a:pt x="948" y="1066"/>
                    <a:pt x="922" y="1097"/>
                  </a:cubicBezTo>
                  <a:cubicBezTo>
                    <a:pt x="922" y="1097"/>
                    <a:pt x="922" y="1097"/>
                    <a:pt x="922" y="1097"/>
                  </a:cubicBezTo>
                  <a:cubicBezTo>
                    <a:pt x="896" y="1128"/>
                    <a:pt x="674" y="914"/>
                    <a:pt x="427" y="620"/>
                  </a:cubicBezTo>
                  <a:cubicBezTo>
                    <a:pt x="179" y="326"/>
                    <a:pt x="0" y="62"/>
                    <a:pt x="26" y="31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55" name="Freeform 64"/>
            <p:cNvSpPr>
              <a:spLocks/>
            </p:cNvSpPr>
            <p:nvPr/>
          </p:nvSpPr>
          <p:spPr bwMode="auto">
            <a:xfrm>
              <a:off x="2661" y="2186"/>
              <a:ext cx="228" cy="352"/>
            </a:xfrm>
            <a:custGeom>
              <a:avLst/>
              <a:gdLst>
                <a:gd name="T0" fmla="*/ 2 w 671"/>
                <a:gd name="T1" fmla="*/ 55 h 869"/>
                <a:gd name="T2" fmla="*/ 9 w 671"/>
                <a:gd name="T3" fmla="*/ 23 h 869"/>
                <a:gd name="T4" fmla="*/ 24 w 671"/>
                <a:gd name="T5" fmla="*/ 3 h 869"/>
                <a:gd name="T6" fmla="*/ 24 w 671"/>
                <a:gd name="T7" fmla="*/ 3 h 869"/>
                <a:gd name="T8" fmla="*/ 18 w 671"/>
                <a:gd name="T9" fmla="*/ 34 h 869"/>
                <a:gd name="T10" fmla="*/ 2 w 671"/>
                <a:gd name="T11" fmla="*/ 55 h 8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71"/>
                <a:gd name="T19" fmla="*/ 0 h 869"/>
                <a:gd name="T20" fmla="*/ 671 w 671"/>
                <a:gd name="T21" fmla="*/ 869 h 86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71" h="869">
                  <a:moveTo>
                    <a:pt x="61" y="826"/>
                  </a:moveTo>
                  <a:cubicBezTo>
                    <a:pt x="0" y="783"/>
                    <a:pt x="73" y="573"/>
                    <a:pt x="224" y="356"/>
                  </a:cubicBezTo>
                  <a:cubicBezTo>
                    <a:pt x="376" y="140"/>
                    <a:pt x="548" y="0"/>
                    <a:pt x="610" y="43"/>
                  </a:cubicBezTo>
                  <a:cubicBezTo>
                    <a:pt x="610" y="43"/>
                    <a:pt x="610" y="43"/>
                    <a:pt x="610" y="43"/>
                  </a:cubicBezTo>
                  <a:cubicBezTo>
                    <a:pt x="671" y="86"/>
                    <a:pt x="598" y="296"/>
                    <a:pt x="447" y="512"/>
                  </a:cubicBezTo>
                  <a:cubicBezTo>
                    <a:pt x="295" y="728"/>
                    <a:pt x="123" y="869"/>
                    <a:pt x="61" y="826"/>
                  </a:cubicBezTo>
                </a:path>
              </a:pathLst>
            </a:custGeom>
            <a:solidFill>
              <a:srgbClr val="FFFF99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56" name="Freeform 65"/>
            <p:cNvSpPr>
              <a:spLocks/>
            </p:cNvSpPr>
            <p:nvPr/>
          </p:nvSpPr>
          <p:spPr bwMode="auto">
            <a:xfrm>
              <a:off x="2661" y="2186"/>
              <a:ext cx="228" cy="352"/>
            </a:xfrm>
            <a:custGeom>
              <a:avLst/>
              <a:gdLst>
                <a:gd name="T0" fmla="*/ 21 w 228"/>
                <a:gd name="T1" fmla="*/ 335 h 352"/>
                <a:gd name="T2" fmla="*/ 76 w 228"/>
                <a:gd name="T3" fmla="*/ 145 h 352"/>
                <a:gd name="T4" fmla="*/ 208 w 228"/>
                <a:gd name="T5" fmla="*/ 18 h 352"/>
                <a:gd name="T6" fmla="*/ 208 w 228"/>
                <a:gd name="T7" fmla="*/ 18 h 352"/>
                <a:gd name="T8" fmla="*/ 152 w 228"/>
                <a:gd name="T9" fmla="*/ 208 h 352"/>
                <a:gd name="T10" fmla="*/ 21 w 228"/>
                <a:gd name="T11" fmla="*/ 335 h 3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8"/>
                <a:gd name="T19" fmla="*/ 0 h 352"/>
                <a:gd name="T20" fmla="*/ 228 w 228"/>
                <a:gd name="T21" fmla="*/ 352 h 3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8" h="352">
                  <a:moveTo>
                    <a:pt x="21" y="335"/>
                  </a:moveTo>
                  <a:cubicBezTo>
                    <a:pt x="0" y="318"/>
                    <a:pt x="25" y="232"/>
                    <a:pt x="76" y="145"/>
                  </a:cubicBezTo>
                  <a:cubicBezTo>
                    <a:pt x="128" y="57"/>
                    <a:pt x="187" y="0"/>
                    <a:pt x="208" y="18"/>
                  </a:cubicBezTo>
                  <a:cubicBezTo>
                    <a:pt x="208" y="18"/>
                    <a:pt x="208" y="18"/>
                    <a:pt x="208" y="18"/>
                  </a:cubicBezTo>
                  <a:cubicBezTo>
                    <a:pt x="228" y="35"/>
                    <a:pt x="204" y="120"/>
                    <a:pt x="152" y="208"/>
                  </a:cubicBezTo>
                  <a:cubicBezTo>
                    <a:pt x="100" y="295"/>
                    <a:pt x="42" y="352"/>
                    <a:pt x="21" y="335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57" name="Freeform 66"/>
            <p:cNvSpPr>
              <a:spLocks/>
            </p:cNvSpPr>
            <p:nvPr/>
          </p:nvSpPr>
          <p:spPr bwMode="auto">
            <a:xfrm>
              <a:off x="2846" y="1749"/>
              <a:ext cx="121" cy="380"/>
            </a:xfrm>
            <a:custGeom>
              <a:avLst/>
              <a:gdLst>
                <a:gd name="T0" fmla="*/ 10 w 357"/>
                <a:gd name="T1" fmla="*/ 1 h 937"/>
                <a:gd name="T2" fmla="*/ 12 w 357"/>
                <a:gd name="T3" fmla="*/ 33 h 937"/>
                <a:gd name="T4" fmla="*/ 4 w 357"/>
                <a:gd name="T5" fmla="*/ 62 h 937"/>
                <a:gd name="T6" fmla="*/ 4 w 357"/>
                <a:gd name="T7" fmla="*/ 62 h 937"/>
                <a:gd name="T8" fmla="*/ 2 w 357"/>
                <a:gd name="T9" fmla="*/ 30 h 937"/>
                <a:gd name="T10" fmla="*/ 10 w 357"/>
                <a:gd name="T11" fmla="*/ 1 h 9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7"/>
                <a:gd name="T19" fmla="*/ 0 h 937"/>
                <a:gd name="T20" fmla="*/ 357 w 357"/>
                <a:gd name="T21" fmla="*/ 937 h 9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7" h="937">
                  <a:moveTo>
                    <a:pt x="259" y="13"/>
                  </a:moveTo>
                  <a:cubicBezTo>
                    <a:pt x="333" y="26"/>
                    <a:pt x="357" y="241"/>
                    <a:pt x="313" y="492"/>
                  </a:cubicBezTo>
                  <a:cubicBezTo>
                    <a:pt x="269" y="744"/>
                    <a:pt x="173" y="937"/>
                    <a:pt x="98" y="924"/>
                  </a:cubicBezTo>
                  <a:cubicBezTo>
                    <a:pt x="98" y="924"/>
                    <a:pt x="98" y="924"/>
                    <a:pt x="98" y="924"/>
                  </a:cubicBezTo>
                  <a:cubicBezTo>
                    <a:pt x="24" y="911"/>
                    <a:pt x="0" y="696"/>
                    <a:pt x="44" y="445"/>
                  </a:cubicBezTo>
                  <a:cubicBezTo>
                    <a:pt x="89" y="193"/>
                    <a:pt x="185" y="0"/>
                    <a:pt x="259" y="13"/>
                  </a:cubicBezTo>
                </a:path>
              </a:pathLst>
            </a:custGeom>
            <a:solidFill>
              <a:srgbClr val="FFFF99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58" name="Freeform 67"/>
            <p:cNvSpPr>
              <a:spLocks/>
            </p:cNvSpPr>
            <p:nvPr/>
          </p:nvSpPr>
          <p:spPr bwMode="auto">
            <a:xfrm>
              <a:off x="2846" y="1749"/>
              <a:ext cx="121" cy="380"/>
            </a:xfrm>
            <a:custGeom>
              <a:avLst/>
              <a:gdLst>
                <a:gd name="T0" fmla="*/ 88 w 121"/>
                <a:gd name="T1" fmla="*/ 6 h 380"/>
                <a:gd name="T2" fmla="*/ 106 w 121"/>
                <a:gd name="T3" fmla="*/ 200 h 380"/>
                <a:gd name="T4" fmla="*/ 33 w 121"/>
                <a:gd name="T5" fmla="*/ 375 h 380"/>
                <a:gd name="T6" fmla="*/ 33 w 121"/>
                <a:gd name="T7" fmla="*/ 375 h 380"/>
                <a:gd name="T8" fmla="*/ 15 w 121"/>
                <a:gd name="T9" fmla="*/ 181 h 380"/>
                <a:gd name="T10" fmla="*/ 88 w 121"/>
                <a:gd name="T11" fmla="*/ 6 h 3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1"/>
                <a:gd name="T19" fmla="*/ 0 h 380"/>
                <a:gd name="T20" fmla="*/ 121 w 121"/>
                <a:gd name="T21" fmla="*/ 380 h 3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1" h="380">
                  <a:moveTo>
                    <a:pt x="88" y="6"/>
                  </a:moveTo>
                  <a:cubicBezTo>
                    <a:pt x="113" y="11"/>
                    <a:pt x="121" y="98"/>
                    <a:pt x="106" y="200"/>
                  </a:cubicBezTo>
                  <a:cubicBezTo>
                    <a:pt x="91" y="302"/>
                    <a:pt x="59" y="380"/>
                    <a:pt x="33" y="375"/>
                  </a:cubicBezTo>
                  <a:cubicBezTo>
                    <a:pt x="33" y="375"/>
                    <a:pt x="33" y="375"/>
                    <a:pt x="33" y="375"/>
                  </a:cubicBezTo>
                  <a:cubicBezTo>
                    <a:pt x="8" y="370"/>
                    <a:pt x="0" y="282"/>
                    <a:pt x="15" y="181"/>
                  </a:cubicBezTo>
                  <a:cubicBezTo>
                    <a:pt x="30" y="79"/>
                    <a:pt x="63" y="0"/>
                    <a:pt x="88" y="6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59" name="Freeform 68"/>
            <p:cNvSpPr>
              <a:spLocks/>
            </p:cNvSpPr>
            <p:nvPr/>
          </p:nvSpPr>
          <p:spPr bwMode="auto">
            <a:xfrm>
              <a:off x="2104" y="1887"/>
              <a:ext cx="91" cy="109"/>
            </a:xfrm>
            <a:custGeom>
              <a:avLst/>
              <a:gdLst>
                <a:gd name="T0" fmla="*/ 3 w 267"/>
                <a:gd name="T1" fmla="*/ 15 h 268"/>
                <a:gd name="T2" fmla="*/ 9 w 267"/>
                <a:gd name="T3" fmla="*/ 15 h 268"/>
                <a:gd name="T4" fmla="*/ 9 w 267"/>
                <a:gd name="T5" fmla="*/ 5 h 268"/>
                <a:gd name="T6" fmla="*/ 7 w 267"/>
                <a:gd name="T7" fmla="*/ 3 h 268"/>
                <a:gd name="T8" fmla="*/ 2 w 267"/>
                <a:gd name="T9" fmla="*/ 3 h 268"/>
                <a:gd name="T10" fmla="*/ 2 w 267"/>
                <a:gd name="T11" fmla="*/ 13 h 268"/>
                <a:gd name="T12" fmla="*/ 3 w 267"/>
                <a:gd name="T13" fmla="*/ 15 h 2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7"/>
                <a:gd name="T22" fmla="*/ 0 h 268"/>
                <a:gd name="T23" fmla="*/ 267 w 267"/>
                <a:gd name="T24" fmla="*/ 268 h 2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7" h="268">
                  <a:moveTo>
                    <a:pt x="77" y="227"/>
                  </a:moveTo>
                  <a:cubicBezTo>
                    <a:pt x="118" y="268"/>
                    <a:pt x="185" y="268"/>
                    <a:pt x="226" y="227"/>
                  </a:cubicBezTo>
                  <a:cubicBezTo>
                    <a:pt x="267" y="185"/>
                    <a:pt x="267" y="119"/>
                    <a:pt x="226" y="78"/>
                  </a:cubicBezTo>
                  <a:lnTo>
                    <a:pt x="190" y="42"/>
                  </a:lnTo>
                  <a:cubicBezTo>
                    <a:pt x="148" y="0"/>
                    <a:pt x="82" y="0"/>
                    <a:pt x="41" y="42"/>
                  </a:cubicBezTo>
                  <a:cubicBezTo>
                    <a:pt x="0" y="83"/>
                    <a:pt x="0" y="149"/>
                    <a:pt x="41" y="190"/>
                  </a:cubicBezTo>
                  <a:lnTo>
                    <a:pt x="77" y="227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60" name="Freeform 69"/>
            <p:cNvSpPr>
              <a:spLocks/>
            </p:cNvSpPr>
            <p:nvPr/>
          </p:nvSpPr>
          <p:spPr bwMode="auto">
            <a:xfrm>
              <a:off x="1217" y="2021"/>
              <a:ext cx="91" cy="111"/>
            </a:xfrm>
            <a:custGeom>
              <a:avLst/>
              <a:gdLst>
                <a:gd name="T0" fmla="*/ 9 w 267"/>
                <a:gd name="T1" fmla="*/ 12 h 275"/>
                <a:gd name="T2" fmla="*/ 9 w 267"/>
                <a:gd name="T3" fmla="*/ 2 h 275"/>
                <a:gd name="T4" fmla="*/ 2 w 267"/>
                <a:gd name="T5" fmla="*/ 4 h 275"/>
                <a:gd name="T6" fmla="*/ 2 w 267"/>
                <a:gd name="T7" fmla="*/ 4 h 275"/>
                <a:gd name="T8" fmla="*/ 1 w 267"/>
                <a:gd name="T9" fmla="*/ 6 h 275"/>
                <a:gd name="T10" fmla="*/ 2 w 267"/>
                <a:gd name="T11" fmla="*/ 16 h 275"/>
                <a:gd name="T12" fmla="*/ 8 w 267"/>
                <a:gd name="T13" fmla="*/ 15 h 275"/>
                <a:gd name="T14" fmla="*/ 8 w 267"/>
                <a:gd name="T15" fmla="*/ 15 h 275"/>
                <a:gd name="T16" fmla="*/ 9 w 267"/>
                <a:gd name="T17" fmla="*/ 12 h 2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7"/>
                <a:gd name="T28" fmla="*/ 0 h 275"/>
                <a:gd name="T29" fmla="*/ 267 w 267"/>
                <a:gd name="T30" fmla="*/ 275 h 2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7" h="275">
                  <a:moveTo>
                    <a:pt x="231" y="183"/>
                  </a:moveTo>
                  <a:cubicBezTo>
                    <a:pt x="267" y="138"/>
                    <a:pt x="259" y="71"/>
                    <a:pt x="213" y="36"/>
                  </a:cubicBezTo>
                  <a:cubicBezTo>
                    <a:pt x="167" y="0"/>
                    <a:pt x="101" y="8"/>
                    <a:pt x="65" y="54"/>
                  </a:cubicBezTo>
                  <a:lnTo>
                    <a:pt x="36" y="91"/>
                  </a:lnTo>
                  <a:cubicBezTo>
                    <a:pt x="0" y="137"/>
                    <a:pt x="8" y="203"/>
                    <a:pt x="54" y="239"/>
                  </a:cubicBezTo>
                  <a:cubicBezTo>
                    <a:pt x="100" y="275"/>
                    <a:pt x="166" y="267"/>
                    <a:pt x="201" y="221"/>
                  </a:cubicBezTo>
                  <a:lnTo>
                    <a:pt x="231" y="183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2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>
                <a:latin typeface="Arial Rounded MT Bold" pitchFamily="34" charset="0"/>
              </a:rPr>
              <a:t>System development</a:t>
            </a:r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5" y="2928938"/>
            <a:ext cx="4106863" cy="276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70"/>
          <p:cNvSpPr txBox="1">
            <a:spLocks noChangeArrowheads="1"/>
          </p:cNvSpPr>
          <p:nvPr/>
        </p:nvSpPr>
        <p:spPr bwMode="auto">
          <a:xfrm>
            <a:off x="1447800" y="3662363"/>
            <a:ext cx="2514600" cy="126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200">
                <a:solidFill>
                  <a:srgbClr val="0000FF"/>
                </a:solidFill>
              </a:rPr>
              <a:t>6 DOF motion sensors</a:t>
            </a:r>
          </a:p>
          <a:p>
            <a:pPr algn="ctr">
              <a:spcBef>
                <a:spcPct val="50000"/>
              </a:spcBef>
            </a:pPr>
            <a:r>
              <a:rPr lang="en-GB" sz="2200">
                <a:solidFill>
                  <a:srgbClr val="FF0000"/>
                </a:solidFill>
              </a:rPr>
              <a:t>Joint centres</a:t>
            </a:r>
          </a:p>
        </p:txBody>
      </p:sp>
      <p:sp>
        <p:nvSpPr>
          <p:cNvPr id="52230" name="Text Box 72"/>
          <p:cNvSpPr txBox="1">
            <a:spLocks noChangeArrowheads="1"/>
          </p:cNvSpPr>
          <p:nvPr/>
        </p:nvSpPr>
        <p:spPr bwMode="auto">
          <a:xfrm>
            <a:off x="6248400" y="65532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400"/>
              <a:t>Chee et al. (2009)</a:t>
            </a:r>
          </a:p>
        </p:txBody>
      </p:sp>
      <p:sp>
        <p:nvSpPr>
          <p:cNvPr id="52231" name="Text Box 74"/>
          <p:cNvSpPr txBox="1">
            <a:spLocks noChangeArrowheads="1"/>
          </p:cNvSpPr>
          <p:nvPr/>
        </p:nvSpPr>
        <p:spPr bwMode="auto">
          <a:xfrm>
            <a:off x="4800600" y="1676400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Lumbar spine</a:t>
            </a:r>
          </a:p>
        </p:txBody>
      </p:sp>
      <p:sp>
        <p:nvSpPr>
          <p:cNvPr id="52232" name="Text Box 75"/>
          <p:cNvSpPr txBox="1">
            <a:spLocks noChangeArrowheads="1"/>
          </p:cNvSpPr>
          <p:nvPr/>
        </p:nvSpPr>
        <p:spPr bwMode="auto">
          <a:xfrm>
            <a:off x="381000" y="23622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Foot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Recent advances</a:t>
            </a:r>
          </a:p>
        </p:txBody>
      </p:sp>
      <p:sp>
        <p:nvSpPr>
          <p:cNvPr id="5325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2143125"/>
            <a:ext cx="7467600" cy="43307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buSzPct val="150000"/>
            </a:pPr>
            <a:r>
              <a:rPr lang="en-GB" sz="2400" smtClean="0">
                <a:cs typeface="Arial" charset="0"/>
              </a:rPr>
              <a:t>Full description of 3D kinematics and kinetic profiles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SzPct val="150000"/>
            </a:pPr>
            <a:r>
              <a:rPr lang="en-GB" sz="2400" smtClean="0">
                <a:cs typeface="Arial" charset="0"/>
              </a:rPr>
              <a:t>Rates of change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SzPct val="150000"/>
            </a:pPr>
            <a:r>
              <a:rPr lang="en-GB" sz="2400" smtClean="0">
                <a:cs typeface="Arial" charset="0"/>
              </a:rPr>
              <a:t>Effect of intensity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SzPct val="150000"/>
            </a:pPr>
            <a:r>
              <a:rPr lang="en-GB" sz="2400" smtClean="0">
                <a:cs typeface="Arial" charset="0"/>
              </a:rPr>
              <a:t>Effect of training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SzPct val="150000"/>
            </a:pPr>
            <a:r>
              <a:rPr lang="en-GB" sz="2400" smtClean="0">
                <a:cs typeface="Arial" charset="0"/>
              </a:rPr>
              <a:t>Effect of technique on performance</a:t>
            </a:r>
          </a:p>
        </p:txBody>
      </p:sp>
      <p:sp>
        <p:nvSpPr>
          <p:cNvPr id="53252" name="Text Box 17"/>
          <p:cNvSpPr txBox="1">
            <a:spLocks noChangeArrowheads="1"/>
          </p:cNvSpPr>
          <p:nvPr/>
        </p:nvSpPr>
        <p:spPr bwMode="auto">
          <a:xfrm>
            <a:off x="6248400" y="65532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400"/>
              <a:t>Murphy et al. (2009)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Function</a:t>
            </a:r>
          </a:p>
        </p:txBody>
      </p:sp>
      <p:pic>
        <p:nvPicPr>
          <p:cNvPr id="1028" name="Content Placeholder 3" descr="panjab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286000" y="2857500"/>
            <a:ext cx="4549775" cy="2408238"/>
          </a:xfrm>
        </p:spPr>
      </p:pic>
      <p:grpSp>
        <p:nvGrpSpPr>
          <p:cNvPr id="1029" name="Group 4"/>
          <p:cNvGrpSpPr>
            <a:grpSpLocks/>
          </p:cNvGrpSpPr>
          <p:nvPr/>
        </p:nvGrpSpPr>
        <p:grpSpPr bwMode="auto">
          <a:xfrm>
            <a:off x="214313" y="5214938"/>
            <a:ext cx="2406650" cy="1506537"/>
            <a:chOff x="1593850" y="1744663"/>
            <a:chExt cx="5215700" cy="4191000"/>
          </a:xfrm>
        </p:grpSpPr>
        <p:graphicFrame>
          <p:nvGraphicFramePr>
            <p:cNvPr id="1026" name="Object 4"/>
            <p:cNvGraphicFramePr>
              <a:graphicFrameLocks noChangeAspect="1"/>
            </p:cNvGraphicFramePr>
            <p:nvPr/>
          </p:nvGraphicFramePr>
          <p:xfrm>
            <a:off x="4071934" y="1755793"/>
            <a:ext cx="2737616" cy="4173538"/>
          </p:xfrm>
          <a:graphic>
            <a:graphicData uri="http://schemas.openxmlformats.org/presentationml/2006/ole">
              <p:oleObj spid="_x0000_s1026" name="Bitmap Image" r:id="rId5" imgW="3362794" imgH="5106113" progId="PBrush">
                <p:embed/>
              </p:oleObj>
            </a:graphicData>
          </a:graphic>
        </p:graphicFrame>
        <p:pic>
          <p:nvPicPr>
            <p:cNvPr id="1032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93850" y="1744663"/>
              <a:ext cx="2517775" cy="419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30" name="Picture 7" descr="468375_BACKMUS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50" y="4572000"/>
            <a:ext cx="1554163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11" descr="Turning to sound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86188" y="1643063"/>
            <a:ext cx="1155700" cy="105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Seat data</a:t>
            </a:r>
          </a:p>
        </p:txBody>
      </p:sp>
      <p:pic>
        <p:nvPicPr>
          <p:cNvPr id="54275" name="Content Placeholder 3" descr="Seat Force - Oct2006 - AB - Step 1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7188" y="2000250"/>
            <a:ext cx="4721225" cy="3544888"/>
          </a:xfrm>
        </p:spPr>
      </p:pic>
      <p:pic>
        <p:nvPicPr>
          <p:cNvPr id="54276" name="Picture 4" descr="Seat COP - Apr2007 - AB - Step 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5" y="2357438"/>
            <a:ext cx="3900488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Results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>
              <a:buSzPct val="150000"/>
            </a:pPr>
            <a:r>
              <a:rPr lang="en-GB" sz="2400" smtClean="0">
                <a:cs typeface="Arial" charset="0"/>
              </a:rPr>
              <a:t>Some deterioration in technique with increasing intensity</a:t>
            </a:r>
          </a:p>
          <a:p>
            <a:pPr eaLnBrk="1" hangingPunct="1">
              <a:buSzPct val="150000"/>
            </a:pPr>
            <a:r>
              <a:rPr lang="en-GB" sz="2400" smtClean="0">
                <a:cs typeface="Arial" charset="0"/>
              </a:rPr>
              <a:t>Improvement in motion behaviour over months and years</a:t>
            </a:r>
          </a:p>
          <a:p>
            <a:pPr eaLnBrk="1" hangingPunct="1">
              <a:buSzPct val="150000"/>
            </a:pPr>
            <a:r>
              <a:rPr lang="en-GB" sz="2400" smtClean="0">
                <a:cs typeface="Arial" charset="0"/>
              </a:rPr>
              <a:t>Identification of technique parameters to improve performance and reduce the risk of injury</a:t>
            </a:r>
          </a:p>
          <a:p>
            <a:pPr eaLnBrk="1" hangingPunct="1">
              <a:buSzPct val="150000"/>
            </a:pPr>
            <a:r>
              <a:rPr lang="en-GB" sz="2400" smtClean="0">
                <a:cs typeface="Arial" charset="0"/>
              </a:rPr>
              <a:t>Integration into GB coaching programme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5857875" y="6357938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400"/>
              <a:t>Murphy et al. (2009)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85813"/>
            <a:ext cx="7543800" cy="461962"/>
          </a:xfrm>
        </p:spPr>
        <p:txBody>
          <a:bodyPr/>
          <a:lstStyle/>
          <a:p>
            <a:pPr eaLnBrk="1" hangingPunct="1"/>
            <a:r>
              <a:rPr lang="en-GB" smtClean="0"/>
              <a:t>Instrumented foot-plates</a:t>
            </a:r>
            <a:endParaRPr lang="en-GB" smtClean="0">
              <a:latin typeface="Arial Rounded MT Bold" pitchFamily="34" charset="0"/>
            </a:endParaRPr>
          </a:p>
        </p:txBody>
      </p:sp>
      <p:graphicFrame>
        <p:nvGraphicFramePr>
          <p:cNvPr id="4" name="Chart 3"/>
          <p:cNvGraphicFramePr/>
          <p:nvPr/>
        </p:nvGraphicFramePr>
        <p:xfrm>
          <a:off x="1357290" y="2168802"/>
          <a:ext cx="6080465" cy="3760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Profile changes with intensity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7467600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Muscle function &amp; Rowing</a:t>
            </a:r>
          </a:p>
        </p:txBody>
      </p:sp>
      <p:pic>
        <p:nvPicPr>
          <p:cNvPr id="58371" name="Picture 6" descr="vesaliu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71813" y="1643063"/>
            <a:ext cx="2357437" cy="408305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GM.jpg"/>
          <p:cNvPicPr>
            <a:picLocks noChangeAspect="1"/>
          </p:cNvPicPr>
          <p:nvPr/>
        </p:nvPicPr>
        <p:blipFill>
          <a:blip r:embed="rId2" cstate="print"/>
          <a:srcRect l="14795" t="15950" r="9224" b="17816"/>
          <a:stretch>
            <a:fillRect/>
          </a:stretch>
        </p:blipFill>
        <p:spPr bwMode="auto">
          <a:xfrm>
            <a:off x="914400" y="1371600"/>
            <a:ext cx="3962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Unhealthy muscles</a:t>
            </a:r>
          </a:p>
        </p:txBody>
      </p:sp>
      <p:pic>
        <p:nvPicPr>
          <p:cNvPr id="59396" name="Picture 4" descr="mbpos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319463"/>
            <a:ext cx="3460750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Rowers’ posterior trunk muscles</a:t>
            </a:r>
          </a:p>
        </p:txBody>
      </p:sp>
      <p:grpSp>
        <p:nvGrpSpPr>
          <p:cNvPr id="7173" name="Group 3"/>
          <p:cNvGrpSpPr>
            <a:grpSpLocks/>
          </p:cNvGrpSpPr>
          <p:nvPr/>
        </p:nvGrpSpPr>
        <p:grpSpPr bwMode="auto">
          <a:xfrm>
            <a:off x="677863" y="2443163"/>
            <a:ext cx="7856537" cy="3119437"/>
            <a:chOff x="0" y="1785"/>
            <a:chExt cx="8640" cy="3243"/>
          </a:xfrm>
        </p:grpSpPr>
        <p:graphicFrame>
          <p:nvGraphicFramePr>
            <p:cNvPr id="7170" name="Object 2"/>
            <p:cNvGraphicFramePr>
              <a:graphicFrameLocks noChangeAspect="1"/>
            </p:cNvGraphicFramePr>
            <p:nvPr/>
          </p:nvGraphicFramePr>
          <p:xfrm>
            <a:off x="0" y="1785"/>
            <a:ext cx="4474" cy="3243"/>
          </p:xfrm>
          <a:graphic>
            <a:graphicData uri="http://schemas.openxmlformats.org/presentationml/2006/ole">
              <p:oleObj spid="_x0000_s7170" name="Bitmap Image" r:id="rId3" imgW="3982006" imgH="2886478" progId="PBrush">
                <p:embed/>
              </p:oleObj>
            </a:graphicData>
          </a:graphic>
        </p:graphicFrame>
        <p:graphicFrame>
          <p:nvGraphicFramePr>
            <p:cNvPr id="7171" name="Object 3"/>
            <p:cNvGraphicFramePr>
              <a:graphicFrameLocks noChangeAspect="1"/>
            </p:cNvGraphicFramePr>
            <p:nvPr/>
          </p:nvGraphicFramePr>
          <p:xfrm>
            <a:off x="4458" y="1785"/>
            <a:ext cx="4182" cy="3230"/>
          </p:xfrm>
          <a:graphic>
            <a:graphicData uri="http://schemas.openxmlformats.org/presentationml/2006/ole">
              <p:oleObj spid="_x0000_s7171" name="Bitmap Image" r:id="rId4" imgW="4019048" imgH="3104762" progId="PBrush">
                <p:embed/>
              </p:oleObj>
            </a:graphicData>
          </a:graphic>
        </p:graphicFrame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785813"/>
            <a:ext cx="4368800" cy="407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2357438"/>
            <a:ext cx="4479925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Lessons from imaging rowers</a:t>
            </a:r>
          </a:p>
        </p:txBody>
      </p:sp>
      <p:sp>
        <p:nvSpPr>
          <p:cNvPr id="6144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85938"/>
            <a:ext cx="4038600" cy="45386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Pct val="150000"/>
            </a:pPr>
            <a:r>
              <a:rPr lang="en-GB" sz="2400" smtClean="0">
                <a:cs typeface="Arial" charset="0"/>
              </a:rPr>
              <a:t>In rowers with a history of LBP</a:t>
            </a:r>
          </a:p>
          <a:p>
            <a:pPr lvl="1" eaLnBrk="1" hangingPunct="1">
              <a:lnSpc>
                <a:spcPct val="90000"/>
              </a:lnSpc>
              <a:buSzPct val="150000"/>
            </a:pPr>
            <a:r>
              <a:rPr lang="en-GB" sz="2000" smtClean="0">
                <a:cs typeface="Arial" charset="0"/>
              </a:rPr>
              <a:t>No suggestion of unilateral or bilateral wasting</a:t>
            </a:r>
          </a:p>
          <a:p>
            <a:pPr lvl="1" eaLnBrk="1" hangingPunct="1">
              <a:lnSpc>
                <a:spcPct val="90000"/>
              </a:lnSpc>
              <a:buSzPct val="150000"/>
            </a:pPr>
            <a:r>
              <a:rPr lang="en-GB" sz="2000" smtClean="0">
                <a:cs typeface="Arial" charset="0"/>
              </a:rPr>
              <a:t>Suggestion of well developed multifidus</a:t>
            </a:r>
          </a:p>
          <a:p>
            <a:pPr lvl="1" eaLnBrk="1" hangingPunct="1">
              <a:lnSpc>
                <a:spcPct val="90000"/>
              </a:lnSpc>
              <a:buSzPct val="150000"/>
            </a:pPr>
            <a:r>
              <a:rPr lang="en-GB" sz="2000" smtClean="0">
                <a:cs typeface="Arial" charset="0"/>
              </a:rPr>
              <a:t>No evidence on transversus abdominus</a:t>
            </a:r>
          </a:p>
          <a:p>
            <a:pPr eaLnBrk="1" hangingPunct="1">
              <a:lnSpc>
                <a:spcPct val="90000"/>
              </a:lnSpc>
              <a:buSzPct val="150000"/>
            </a:pPr>
            <a:r>
              <a:rPr lang="en-GB" sz="2400" smtClean="0">
                <a:cs typeface="Arial" charset="0"/>
              </a:rPr>
              <a:t>Not in agreement with general back pain population</a:t>
            </a:r>
          </a:p>
        </p:txBody>
      </p:sp>
      <p:pic>
        <p:nvPicPr>
          <p:cNvPr id="61444" name="Picture 4" descr="IMG_273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73638" y="1981200"/>
            <a:ext cx="3598862" cy="2695575"/>
          </a:xfrm>
        </p:spPr>
      </p:pic>
      <p:sp>
        <p:nvSpPr>
          <p:cNvPr id="61445" name="Text Box 7"/>
          <p:cNvSpPr txBox="1">
            <a:spLocks noChangeArrowheads="1"/>
          </p:cNvSpPr>
          <p:nvPr/>
        </p:nvSpPr>
        <p:spPr bwMode="auto">
          <a:xfrm>
            <a:off x="6248400" y="65532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400"/>
              <a:t>McGregor et al. (2002)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Muscle strength and power</a:t>
            </a:r>
          </a:p>
        </p:txBody>
      </p:sp>
      <p:pic>
        <p:nvPicPr>
          <p:cNvPr id="62467" name="Picture 4" descr="DSCN05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149475"/>
            <a:ext cx="215900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5" descr="DSCN05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3600" y="2514600"/>
            <a:ext cx="2159000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6" descr="DSCN056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5400" y="3065463"/>
            <a:ext cx="2159000" cy="28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Text Box 7"/>
          <p:cNvSpPr txBox="1">
            <a:spLocks noChangeArrowheads="1"/>
          </p:cNvSpPr>
          <p:nvPr/>
        </p:nvSpPr>
        <p:spPr bwMode="auto">
          <a:xfrm>
            <a:off x="2819400" y="1447800"/>
            <a:ext cx="5867400" cy="5191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Isokinetic and isometric dynamometry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571500"/>
            <a:ext cx="7772400" cy="714375"/>
          </a:xfrm>
        </p:spPr>
        <p:txBody>
          <a:bodyPr/>
          <a:lstStyle/>
          <a:p>
            <a:r>
              <a:rPr lang="en-GB" smtClean="0"/>
              <a:t>Assessment of motion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362200"/>
            <a:ext cx="8101013" cy="3733800"/>
          </a:xfrm>
        </p:spPr>
        <p:txBody>
          <a:bodyPr/>
          <a:lstStyle/>
          <a:p>
            <a:pPr>
              <a:buFont typeface="Wingdings" pitchFamily="2" charset="2"/>
              <a:buChar char=""/>
            </a:pPr>
            <a:r>
              <a:rPr lang="en-GB" sz="2400" b="1" smtClean="0">
                <a:solidFill>
                  <a:srgbClr val="C00000"/>
                </a:solidFill>
                <a:cs typeface="Arial" charset="0"/>
              </a:rPr>
              <a:t>Kinematics:</a:t>
            </a:r>
            <a:r>
              <a:rPr lang="en-GB" sz="2400" smtClean="0">
                <a:cs typeface="Arial" charset="0"/>
              </a:rPr>
              <a:t>	description of the motion of objects		</a:t>
            </a:r>
          </a:p>
          <a:p>
            <a:pPr>
              <a:buFont typeface="Wingdings" pitchFamily="2" charset="2"/>
              <a:buChar char=""/>
            </a:pPr>
            <a:r>
              <a:rPr lang="en-GB" sz="2400" b="1" smtClean="0">
                <a:solidFill>
                  <a:srgbClr val="C00000"/>
                </a:solidFill>
                <a:cs typeface="Arial" charset="0"/>
              </a:rPr>
              <a:t>Kinetics:</a:t>
            </a:r>
            <a:r>
              <a:rPr lang="en-GB" sz="2400" b="1" smtClean="0">
                <a:solidFill>
                  <a:schemeClr val="tx2"/>
                </a:solidFill>
                <a:cs typeface="Arial" charset="0"/>
              </a:rPr>
              <a:t>		</a:t>
            </a:r>
            <a:r>
              <a:rPr lang="en-GB" sz="2400" smtClean="0">
                <a:cs typeface="Arial" charset="0"/>
              </a:rPr>
              <a:t>determination of the forces acting 			on the objects which are responsible 			for the movement of the object</a:t>
            </a:r>
          </a:p>
        </p:txBody>
      </p:sp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Trunk torque in elite rowers</a:t>
            </a:r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>
            <p:ph sz="half" idx="1"/>
          </p:nvPr>
        </p:nvGraphicFramePr>
        <p:xfrm>
          <a:off x="457200" y="2530475"/>
          <a:ext cx="4038600" cy="3717925"/>
        </p:xfrm>
        <a:graphic>
          <a:graphicData uri="http://schemas.openxmlformats.org/presentationml/2006/ole">
            <p:oleObj spid="_x0000_s8194" name="Chart" r:id="rId3" imgW="5276690" imgH="4857630" progId="Excel.Sheet.8">
              <p:embed/>
            </p:oleObj>
          </a:graphicData>
        </a:graphic>
      </p:graphicFrame>
      <p:graphicFrame>
        <p:nvGraphicFramePr>
          <p:cNvPr id="8195" name="Object 7"/>
          <p:cNvGraphicFramePr>
            <a:graphicFrameLocks noChangeAspect="1"/>
          </p:cNvGraphicFramePr>
          <p:nvPr>
            <p:ph sz="half" idx="2"/>
          </p:nvPr>
        </p:nvGraphicFramePr>
        <p:xfrm>
          <a:off x="4648200" y="2530475"/>
          <a:ext cx="4038600" cy="3717925"/>
        </p:xfrm>
        <a:graphic>
          <a:graphicData uri="http://schemas.openxmlformats.org/presentationml/2006/ole">
            <p:oleObj spid="_x0000_s8195" name="Chart" r:id="rId4" imgW="5276690" imgH="4857630" progId="Excel.Sheet.8">
              <p:embed/>
            </p:oleObj>
          </a:graphicData>
        </a:graphic>
      </p:graphicFrame>
      <p:sp>
        <p:nvSpPr>
          <p:cNvPr id="8197" name="Text Box 9"/>
          <p:cNvSpPr txBox="1">
            <a:spLocks noChangeArrowheads="1"/>
          </p:cNvSpPr>
          <p:nvPr/>
        </p:nvSpPr>
        <p:spPr bwMode="auto">
          <a:xfrm>
            <a:off x="1676400" y="2528888"/>
            <a:ext cx="2209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/>
              <a:t>Extensors</a:t>
            </a:r>
          </a:p>
        </p:txBody>
      </p:sp>
      <p:sp>
        <p:nvSpPr>
          <p:cNvPr id="8198" name="Text Box 10"/>
          <p:cNvSpPr txBox="1">
            <a:spLocks noChangeArrowheads="1"/>
          </p:cNvSpPr>
          <p:nvPr/>
        </p:nvSpPr>
        <p:spPr bwMode="auto">
          <a:xfrm>
            <a:off x="5867400" y="2528888"/>
            <a:ext cx="2209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/>
              <a:t>Flexors</a:t>
            </a:r>
          </a:p>
        </p:txBody>
      </p:sp>
      <p:sp>
        <p:nvSpPr>
          <p:cNvPr id="8199" name="Text Box 12"/>
          <p:cNvSpPr txBox="1">
            <a:spLocks noChangeArrowheads="1"/>
          </p:cNvSpPr>
          <p:nvPr/>
        </p:nvSpPr>
        <p:spPr bwMode="auto">
          <a:xfrm>
            <a:off x="2438400" y="13716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/>
              <a:t>Normalised by body weight</a:t>
            </a:r>
          </a:p>
        </p:txBody>
      </p:sp>
      <p:grpSp>
        <p:nvGrpSpPr>
          <p:cNvPr id="8200" name="Group 18"/>
          <p:cNvGrpSpPr>
            <a:grpSpLocks/>
          </p:cNvGrpSpPr>
          <p:nvPr/>
        </p:nvGrpSpPr>
        <p:grpSpPr bwMode="auto">
          <a:xfrm>
            <a:off x="3048000" y="1995488"/>
            <a:ext cx="4167188" cy="366712"/>
            <a:chOff x="2688" y="1488"/>
            <a:chExt cx="1872" cy="231"/>
          </a:xfrm>
        </p:grpSpPr>
        <p:sp>
          <p:nvSpPr>
            <p:cNvPr id="8202" name="Rectangle 14"/>
            <p:cNvSpPr>
              <a:spLocks noChangeArrowheads="1"/>
            </p:cNvSpPr>
            <p:nvPr/>
          </p:nvSpPr>
          <p:spPr bwMode="auto">
            <a:xfrm>
              <a:off x="3552" y="1575"/>
              <a:ext cx="96" cy="9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3" name="Text Box 15"/>
            <p:cNvSpPr txBox="1">
              <a:spLocks noChangeArrowheads="1"/>
            </p:cNvSpPr>
            <p:nvPr/>
          </p:nvSpPr>
          <p:spPr bwMode="auto">
            <a:xfrm>
              <a:off x="2880" y="1488"/>
              <a:ext cx="6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>
                  <a:solidFill>
                    <a:srgbClr val="0000FF"/>
                  </a:solidFill>
                </a:rPr>
                <a:t>Rowers</a:t>
              </a:r>
            </a:p>
          </p:txBody>
        </p:sp>
        <p:sp>
          <p:nvSpPr>
            <p:cNvPr id="8204" name="Text Box 16"/>
            <p:cNvSpPr txBox="1">
              <a:spLocks noChangeArrowheads="1"/>
            </p:cNvSpPr>
            <p:nvPr/>
          </p:nvSpPr>
          <p:spPr bwMode="auto">
            <a:xfrm>
              <a:off x="3744" y="1488"/>
              <a:ext cx="8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>
                  <a:solidFill>
                    <a:srgbClr val="FF0000"/>
                  </a:solidFill>
                </a:rPr>
                <a:t>Non rowers</a:t>
              </a:r>
            </a:p>
          </p:txBody>
        </p:sp>
        <p:sp>
          <p:nvSpPr>
            <p:cNvPr id="8205" name="Rectangle 17"/>
            <p:cNvSpPr>
              <a:spLocks noChangeArrowheads="1"/>
            </p:cNvSpPr>
            <p:nvPr/>
          </p:nvSpPr>
          <p:spPr bwMode="auto">
            <a:xfrm>
              <a:off x="2688" y="1575"/>
              <a:ext cx="96" cy="9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01" name="Text Box 20"/>
          <p:cNvSpPr txBox="1">
            <a:spLocks noChangeArrowheads="1"/>
          </p:cNvSpPr>
          <p:nvPr/>
        </p:nvSpPr>
        <p:spPr bwMode="auto">
          <a:xfrm>
            <a:off x="6248400" y="65532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400"/>
              <a:t>McGregor et al. (2004)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Extensor : Flexor bias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28625" y="1928813"/>
            <a:ext cx="4038600" cy="4149725"/>
          </a:xfrm>
        </p:spPr>
        <p:txBody>
          <a:bodyPr/>
          <a:lstStyle/>
          <a:p>
            <a:pPr eaLnBrk="1" hangingPunct="1">
              <a:buSzPct val="150000"/>
            </a:pPr>
            <a:r>
              <a:rPr lang="en-GB" sz="2400" smtClean="0">
                <a:cs typeface="Arial" charset="0"/>
              </a:rPr>
              <a:t>Literature suggests bias should be 130-160%</a:t>
            </a:r>
          </a:p>
          <a:p>
            <a:pPr eaLnBrk="1" hangingPunct="1">
              <a:buSzPct val="150000"/>
            </a:pPr>
            <a:endParaRPr lang="en-GB" sz="2400" smtClean="0">
              <a:cs typeface="Arial" charset="0"/>
            </a:endParaRPr>
          </a:p>
          <a:p>
            <a:pPr eaLnBrk="1" hangingPunct="1">
              <a:buSzPct val="150000"/>
            </a:pPr>
            <a:r>
              <a:rPr lang="en-GB" sz="2400" smtClean="0">
                <a:cs typeface="Arial" charset="0"/>
              </a:rPr>
              <a:t>Might this contribute to prevalence of LPB and injury in rowers?</a:t>
            </a:r>
          </a:p>
          <a:p>
            <a:pPr eaLnBrk="1" hangingPunct="1"/>
            <a:endParaRPr lang="en-GB" sz="2800" smtClean="0"/>
          </a:p>
        </p:txBody>
      </p:sp>
      <p:sp>
        <p:nvSpPr>
          <p:cNvPr id="9221" name="Text Box 14"/>
          <p:cNvSpPr txBox="1">
            <a:spLocks noChangeArrowheads="1"/>
          </p:cNvSpPr>
          <p:nvPr/>
        </p:nvSpPr>
        <p:spPr bwMode="auto">
          <a:xfrm>
            <a:off x="6248400" y="65532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400"/>
              <a:t>McGregor et al. (2004)</a:t>
            </a:r>
          </a:p>
        </p:txBody>
      </p:sp>
      <p:graphicFrame>
        <p:nvGraphicFramePr>
          <p:cNvPr id="9218" name="Object 15"/>
          <p:cNvGraphicFramePr>
            <a:graphicFrameLocks noChangeAspect="1"/>
          </p:cNvGraphicFramePr>
          <p:nvPr>
            <p:ph sz="half" idx="2"/>
          </p:nvPr>
        </p:nvGraphicFramePr>
        <p:xfrm>
          <a:off x="4648200" y="2133600"/>
          <a:ext cx="4038600" cy="3717925"/>
        </p:xfrm>
        <a:graphic>
          <a:graphicData uri="http://schemas.openxmlformats.org/presentationml/2006/ole">
            <p:oleObj spid="_x0000_s9218" name="Chart" r:id="rId3" imgW="5276690" imgH="4857630" progId="Excel.Sheet.8">
              <p:embed/>
            </p:oleObj>
          </a:graphicData>
        </a:graphic>
      </p:graphicFrame>
      <p:sp>
        <p:nvSpPr>
          <p:cNvPr id="9222" name="Rectangle 9"/>
          <p:cNvSpPr>
            <a:spLocks noChangeArrowheads="1"/>
          </p:cNvSpPr>
          <p:nvPr/>
        </p:nvSpPr>
        <p:spPr bwMode="auto">
          <a:xfrm>
            <a:off x="6781800" y="1662113"/>
            <a:ext cx="152400" cy="1524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3" name="Text Box 10"/>
          <p:cNvSpPr txBox="1">
            <a:spLocks noChangeArrowheads="1"/>
          </p:cNvSpPr>
          <p:nvPr/>
        </p:nvSpPr>
        <p:spPr bwMode="auto">
          <a:xfrm>
            <a:off x="5715000" y="1524000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0000FF"/>
                </a:solidFill>
              </a:rPr>
              <a:t>Rowers</a:t>
            </a:r>
          </a:p>
        </p:txBody>
      </p:sp>
      <p:sp>
        <p:nvSpPr>
          <p:cNvPr id="9224" name="Text Box 11"/>
          <p:cNvSpPr txBox="1">
            <a:spLocks noChangeArrowheads="1"/>
          </p:cNvSpPr>
          <p:nvPr/>
        </p:nvSpPr>
        <p:spPr bwMode="auto">
          <a:xfrm>
            <a:off x="7086600" y="15240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Non rowers</a:t>
            </a:r>
          </a:p>
        </p:txBody>
      </p:sp>
      <p:sp>
        <p:nvSpPr>
          <p:cNvPr id="9225" name="Rectangle 12"/>
          <p:cNvSpPr>
            <a:spLocks noChangeArrowheads="1"/>
          </p:cNvSpPr>
          <p:nvPr/>
        </p:nvSpPr>
        <p:spPr bwMode="auto">
          <a:xfrm>
            <a:off x="5410200" y="1662113"/>
            <a:ext cx="152400" cy="1524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Text Box 18"/>
          <p:cNvSpPr txBox="1">
            <a:spLocks noChangeArrowheads="1"/>
          </p:cNvSpPr>
          <p:nvPr/>
        </p:nvSpPr>
        <p:spPr bwMode="auto">
          <a:xfrm>
            <a:off x="5715000" y="1843088"/>
            <a:ext cx="99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00FF00"/>
                </a:solidFill>
              </a:rPr>
              <a:t>Ideal</a:t>
            </a:r>
          </a:p>
        </p:txBody>
      </p:sp>
      <p:sp>
        <p:nvSpPr>
          <p:cNvPr id="9227" name="Rectangle 19"/>
          <p:cNvSpPr>
            <a:spLocks noChangeArrowheads="1"/>
          </p:cNvSpPr>
          <p:nvPr/>
        </p:nvSpPr>
        <p:spPr bwMode="auto">
          <a:xfrm>
            <a:off x="5410200" y="1981200"/>
            <a:ext cx="152400" cy="15240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Static strength and endurance</a:t>
            </a:r>
          </a:p>
        </p:txBody>
      </p:sp>
      <p:graphicFrame>
        <p:nvGraphicFramePr>
          <p:cNvPr id="10242" name="Object 5"/>
          <p:cNvGraphicFramePr>
            <a:graphicFrameLocks noChangeAspect="1"/>
          </p:cNvGraphicFramePr>
          <p:nvPr>
            <p:ph sz="half" idx="1"/>
          </p:nvPr>
        </p:nvGraphicFramePr>
        <p:xfrm>
          <a:off x="457200" y="2179638"/>
          <a:ext cx="4038600" cy="3368675"/>
        </p:xfrm>
        <a:graphic>
          <a:graphicData uri="http://schemas.openxmlformats.org/presentationml/2006/ole">
            <p:oleObj spid="_x0000_s10242" name="Chart" r:id="rId3" imgW="5276690" imgH="4400670" progId="Excel.Sheet.8">
              <p:embed/>
            </p:oleObj>
          </a:graphicData>
        </a:graphic>
      </p:graphicFrame>
      <p:sp>
        <p:nvSpPr>
          <p:cNvPr id="10244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785938"/>
            <a:ext cx="4038600" cy="44069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buSzPct val="150000"/>
            </a:pPr>
            <a:r>
              <a:rPr lang="en-GB" sz="2400" smtClean="0">
                <a:cs typeface="Arial" charset="0"/>
              </a:rPr>
              <a:t>Rowers had greater isometric peak strength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SzPct val="150000"/>
            </a:pPr>
            <a:r>
              <a:rPr lang="en-GB" sz="2400" smtClean="0">
                <a:cs typeface="Arial" charset="0"/>
              </a:rPr>
              <a:t>Particularly in extension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SzPct val="150000"/>
            </a:pPr>
            <a:r>
              <a:rPr lang="en-GB" sz="2400" smtClean="0">
                <a:cs typeface="Arial" charset="0"/>
              </a:rPr>
              <a:t>Rowers fatigued faster over a 30s maximum hold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SzPct val="150000"/>
            </a:pPr>
            <a:r>
              <a:rPr lang="en-GB" sz="2400" smtClean="0">
                <a:cs typeface="Arial" charset="0"/>
              </a:rPr>
              <a:t>Surprising, as rowing is an endurance event</a:t>
            </a:r>
          </a:p>
        </p:txBody>
      </p:sp>
      <p:grpSp>
        <p:nvGrpSpPr>
          <p:cNvPr id="10245" name="Group 9"/>
          <p:cNvGrpSpPr>
            <a:grpSpLocks/>
          </p:cNvGrpSpPr>
          <p:nvPr/>
        </p:nvGrpSpPr>
        <p:grpSpPr bwMode="auto">
          <a:xfrm>
            <a:off x="1143000" y="1676400"/>
            <a:ext cx="2971800" cy="366713"/>
            <a:chOff x="2688" y="1488"/>
            <a:chExt cx="1872" cy="231"/>
          </a:xfrm>
        </p:grpSpPr>
        <p:sp>
          <p:nvSpPr>
            <p:cNvPr id="10247" name="Rectangle 10"/>
            <p:cNvSpPr>
              <a:spLocks noChangeArrowheads="1"/>
            </p:cNvSpPr>
            <p:nvPr/>
          </p:nvSpPr>
          <p:spPr bwMode="auto">
            <a:xfrm>
              <a:off x="3552" y="1575"/>
              <a:ext cx="96" cy="9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" name="Text Box 11"/>
            <p:cNvSpPr txBox="1">
              <a:spLocks noChangeArrowheads="1"/>
            </p:cNvSpPr>
            <p:nvPr/>
          </p:nvSpPr>
          <p:spPr bwMode="auto">
            <a:xfrm>
              <a:off x="2880" y="1488"/>
              <a:ext cx="6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>
                  <a:solidFill>
                    <a:srgbClr val="0000FF"/>
                  </a:solidFill>
                </a:rPr>
                <a:t>Rowers</a:t>
              </a:r>
            </a:p>
          </p:txBody>
        </p:sp>
        <p:sp>
          <p:nvSpPr>
            <p:cNvPr id="10249" name="Text Box 12"/>
            <p:cNvSpPr txBox="1">
              <a:spLocks noChangeArrowheads="1"/>
            </p:cNvSpPr>
            <p:nvPr/>
          </p:nvSpPr>
          <p:spPr bwMode="auto">
            <a:xfrm>
              <a:off x="3744" y="1488"/>
              <a:ext cx="8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>
                  <a:solidFill>
                    <a:srgbClr val="FF0000"/>
                  </a:solidFill>
                </a:rPr>
                <a:t>Non rowers</a:t>
              </a:r>
            </a:p>
          </p:txBody>
        </p:sp>
        <p:sp>
          <p:nvSpPr>
            <p:cNvPr id="10250" name="Rectangle 13"/>
            <p:cNvSpPr>
              <a:spLocks noChangeArrowheads="1"/>
            </p:cNvSpPr>
            <p:nvPr/>
          </p:nvSpPr>
          <p:spPr bwMode="auto">
            <a:xfrm>
              <a:off x="2688" y="1575"/>
              <a:ext cx="96" cy="9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46" name="Text Box 15"/>
          <p:cNvSpPr txBox="1">
            <a:spLocks noChangeArrowheads="1"/>
          </p:cNvSpPr>
          <p:nvPr/>
        </p:nvSpPr>
        <p:spPr bwMode="auto">
          <a:xfrm>
            <a:off x="6248400" y="65532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400"/>
              <a:t>McGregor et al. (2004)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Training intervention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>
              <a:buSzPct val="150000"/>
            </a:pPr>
            <a:r>
              <a:rPr lang="en-GB" sz="2800" smtClean="0">
                <a:cs typeface="Arial" charset="0"/>
              </a:rPr>
              <a:t>2002 – 2009…</a:t>
            </a:r>
          </a:p>
          <a:p>
            <a:pPr eaLnBrk="1" hangingPunct="1">
              <a:buSzPct val="150000"/>
            </a:pPr>
            <a:r>
              <a:rPr lang="en-GB" sz="2800" smtClean="0">
                <a:cs typeface="Arial" charset="0"/>
              </a:rPr>
              <a:t>Trunk strengthening programme</a:t>
            </a:r>
          </a:p>
          <a:p>
            <a:pPr lvl="1" eaLnBrk="1" hangingPunct="1">
              <a:buSzPct val="150000"/>
            </a:pPr>
            <a:r>
              <a:rPr lang="en-GB" sz="2400" smtClean="0">
                <a:cs typeface="Arial" charset="0"/>
              </a:rPr>
              <a:t>Gluteal work – particularly medius and min</a:t>
            </a:r>
          </a:p>
          <a:p>
            <a:pPr lvl="1" eaLnBrk="1" hangingPunct="1">
              <a:buSzPct val="150000"/>
            </a:pPr>
            <a:r>
              <a:rPr lang="en-GB" sz="2400" smtClean="0">
                <a:cs typeface="Arial" charset="0"/>
              </a:rPr>
              <a:t>Oblique work</a:t>
            </a:r>
          </a:p>
          <a:p>
            <a:pPr lvl="1" eaLnBrk="1" hangingPunct="1">
              <a:buSzPct val="150000"/>
            </a:pPr>
            <a:r>
              <a:rPr lang="en-GB" sz="2400" smtClean="0">
                <a:cs typeface="Arial" charset="0"/>
              </a:rPr>
              <a:t>Lower abdominals</a:t>
            </a:r>
          </a:p>
          <a:p>
            <a:pPr lvl="1" eaLnBrk="1" hangingPunct="1">
              <a:buSzPct val="150000"/>
            </a:pPr>
            <a:r>
              <a:rPr lang="en-GB" sz="2400" smtClean="0">
                <a:cs typeface="Arial" charset="0"/>
              </a:rPr>
              <a:t>Erector spinae</a:t>
            </a:r>
          </a:p>
          <a:p>
            <a:pPr lvl="1" eaLnBrk="1" hangingPunct="1">
              <a:buSzPct val="150000"/>
            </a:pPr>
            <a:r>
              <a:rPr lang="en-GB" sz="2400" smtClean="0">
                <a:cs typeface="Arial" charset="0"/>
              </a:rPr>
              <a:t>Hamstring and hip flexor stretching</a:t>
            </a:r>
          </a:p>
          <a:p>
            <a:pPr eaLnBrk="1" hangingPunct="1">
              <a:buSzPct val="150000"/>
            </a:pPr>
            <a:r>
              <a:rPr lang="en-GB" sz="2800" smtClean="0">
                <a:cs typeface="Arial" charset="0"/>
              </a:rPr>
              <a:t>Use of set exercises and rowing specific exercises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Effects of training</a:t>
            </a:r>
          </a:p>
        </p:txBody>
      </p:sp>
      <p:sp>
        <p:nvSpPr>
          <p:cNvPr id="1126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36700"/>
            <a:ext cx="3276600" cy="4835525"/>
          </a:xfrm>
        </p:spPr>
        <p:txBody>
          <a:bodyPr/>
          <a:lstStyle/>
          <a:p>
            <a:pPr eaLnBrk="1" hangingPunct="1">
              <a:buSzPct val="150000"/>
            </a:pPr>
            <a:r>
              <a:rPr lang="en-GB" sz="2800" smtClean="0">
                <a:cs typeface="Arial" charset="0"/>
              </a:rPr>
              <a:t>Improved peak strength and power</a:t>
            </a:r>
          </a:p>
          <a:p>
            <a:pPr eaLnBrk="1" hangingPunct="1">
              <a:buSzPct val="150000"/>
            </a:pPr>
            <a:r>
              <a:rPr lang="en-GB" sz="2800" smtClean="0">
                <a:cs typeface="Arial" charset="0"/>
              </a:rPr>
              <a:t>Improved muscular endurance</a:t>
            </a:r>
          </a:p>
          <a:p>
            <a:pPr eaLnBrk="1" hangingPunct="1">
              <a:buSzPct val="150000"/>
            </a:pPr>
            <a:r>
              <a:rPr lang="en-GB" sz="2800" smtClean="0">
                <a:cs typeface="Arial" charset="0"/>
              </a:rPr>
              <a:t>Improved antagonistic balance</a:t>
            </a:r>
          </a:p>
        </p:txBody>
      </p:sp>
      <p:graphicFrame>
        <p:nvGraphicFramePr>
          <p:cNvPr id="11266" name="Object 5"/>
          <p:cNvGraphicFramePr>
            <a:graphicFrameLocks noChangeAspect="1"/>
          </p:cNvGraphicFramePr>
          <p:nvPr>
            <p:ph sz="quarter" idx="3"/>
          </p:nvPr>
        </p:nvGraphicFramePr>
        <p:xfrm>
          <a:off x="3714750" y="4071938"/>
          <a:ext cx="4953000" cy="2282825"/>
        </p:xfrm>
        <a:graphic>
          <a:graphicData uri="http://schemas.openxmlformats.org/presentationml/2006/ole">
            <p:oleObj spid="_x0000_s11266" name="Chart" r:id="rId3" imgW="6200715" imgH="2857620" progId="Excel.Sheet.8">
              <p:embed/>
            </p:oleObj>
          </a:graphicData>
        </a:graphic>
      </p:graphicFrame>
      <p:graphicFrame>
        <p:nvGraphicFramePr>
          <p:cNvPr id="11267" name="Object 7"/>
          <p:cNvGraphicFramePr>
            <a:graphicFrameLocks noChangeAspect="1"/>
          </p:cNvGraphicFramePr>
          <p:nvPr>
            <p:ph sz="quarter" idx="2"/>
          </p:nvPr>
        </p:nvGraphicFramePr>
        <p:xfrm>
          <a:off x="3714750" y="1714500"/>
          <a:ext cx="4953000" cy="2282825"/>
        </p:xfrm>
        <a:graphic>
          <a:graphicData uri="http://schemas.openxmlformats.org/presentationml/2006/ole">
            <p:oleObj spid="_x0000_s11267" name="Chart" r:id="rId4" imgW="6200715" imgH="2857620" progId="Excel.Sheet.8">
              <p:embed/>
            </p:oleObj>
          </a:graphicData>
        </a:graphic>
      </p:graphicFrame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6248400" y="65532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400"/>
              <a:t>Murphy et al. (2009)</a:t>
            </a:r>
          </a:p>
        </p:txBody>
      </p:sp>
      <p:sp>
        <p:nvSpPr>
          <p:cNvPr id="11271" name="Text Box 9"/>
          <p:cNvSpPr txBox="1">
            <a:spLocks noChangeArrowheads="1"/>
          </p:cNvSpPr>
          <p:nvPr/>
        </p:nvSpPr>
        <p:spPr bwMode="auto">
          <a:xfrm>
            <a:off x="5257800" y="1358900"/>
            <a:ext cx="1676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>
                <a:solidFill>
                  <a:srgbClr val="000000"/>
                </a:solidFill>
              </a:rPr>
              <a:t>y = 15.3x + 244.3</a:t>
            </a:r>
          </a:p>
          <a:p>
            <a:r>
              <a:rPr lang="en-GB" sz="1400">
                <a:solidFill>
                  <a:srgbClr val="000000"/>
                </a:solidFill>
              </a:rPr>
              <a:t>R</a:t>
            </a:r>
            <a:r>
              <a:rPr lang="en-GB" sz="1400" baseline="30000">
                <a:solidFill>
                  <a:srgbClr val="000000"/>
                </a:solidFill>
              </a:rPr>
              <a:t>2</a:t>
            </a:r>
            <a:r>
              <a:rPr lang="en-GB" sz="1400">
                <a:solidFill>
                  <a:srgbClr val="000000"/>
                </a:solidFill>
              </a:rPr>
              <a:t> = 0.9029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785813" y="3000375"/>
            <a:ext cx="7715250" cy="642938"/>
          </a:xfrm>
        </p:spPr>
        <p:txBody>
          <a:bodyPr/>
          <a:lstStyle/>
          <a:p>
            <a:r>
              <a:rPr lang="en-GB" sz="4800" smtClean="0"/>
              <a:t>Symmetry of contraction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 t="7097" r="9962" b="4420"/>
          <a:stretch>
            <a:fillRect/>
          </a:stretch>
        </p:blipFill>
        <p:spPr bwMode="auto">
          <a:xfrm>
            <a:off x="142875" y="668338"/>
            <a:ext cx="8501063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 rot="-5400000">
            <a:off x="-238919" y="775495"/>
            <a:ext cx="1203325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Right RA</a:t>
            </a: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 rot="-5400000">
            <a:off x="-257969" y="1907382"/>
            <a:ext cx="124301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Right ES</a:t>
            </a: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 rot="-5400000">
            <a:off x="-185737" y="3059113"/>
            <a:ext cx="1098550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Left ES</a:t>
            </a: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 rot="-5400000">
            <a:off x="-185737" y="4140200"/>
            <a:ext cx="1098550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Left RA</a:t>
            </a: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 rot="-5400000">
            <a:off x="-436562" y="5462588"/>
            <a:ext cx="1585912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/>
              <a:t>Torque</a:t>
            </a:r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1857375" y="142875"/>
            <a:ext cx="60721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/>
              <a:t>Isokinetic flexion / extension at 30°/s</a:t>
            </a:r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4108450" y="6400800"/>
            <a:ext cx="1366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/>
              <a:t>Time (s)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1142206" y="5598319"/>
            <a:ext cx="428625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7" name="Text Box 7"/>
          <p:cNvSpPr txBox="1">
            <a:spLocks noChangeArrowheads="1"/>
          </p:cNvSpPr>
          <p:nvPr/>
        </p:nvSpPr>
        <p:spPr bwMode="auto">
          <a:xfrm>
            <a:off x="1000125" y="5097463"/>
            <a:ext cx="7143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200"/>
              <a:t>extend</a:t>
            </a:r>
          </a:p>
        </p:txBody>
      </p:sp>
      <p:sp>
        <p:nvSpPr>
          <p:cNvPr id="65548" name="Text Box 7"/>
          <p:cNvSpPr txBox="1">
            <a:spLocks noChangeArrowheads="1"/>
          </p:cNvSpPr>
          <p:nvPr/>
        </p:nvSpPr>
        <p:spPr bwMode="auto">
          <a:xfrm>
            <a:off x="1000125" y="5811838"/>
            <a:ext cx="7143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200"/>
              <a:t>flex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142875" y="214313"/>
            <a:ext cx="8501063" cy="5715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eaLnBrk="0" hangingPunct="0">
              <a:defRPr/>
            </a:pPr>
            <a:r>
              <a:rPr lang="en-GB" cap="small" dirty="0">
                <a:solidFill>
                  <a:schemeClr val="tx2"/>
                </a:solidFill>
                <a:latin typeface="Arial Rounded MT Bold" pitchFamily="34" charset="0"/>
                <a:ea typeface="+mj-ea"/>
                <a:cs typeface="+mj-cs"/>
              </a:rPr>
              <a:t>trunk muscles are not symmetrically activated during flexion and extension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571500" y="571500"/>
            <a:ext cx="8572500" cy="725488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GB" sz="3200" i="0" cap="small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Rowing side influences this asymmetry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357188" y="2214563"/>
          <a:ext cx="8399462" cy="4357687"/>
        </p:xfrm>
        <a:graphic>
          <a:graphicData uri="http://schemas.openxmlformats.org/presentationml/2006/ole">
            <p:oleObj spid="_x0000_s12290" name="Chart" r:id="rId4" imgW="7086555" imgH="3676746" progId="Excel.Sheet.8">
              <p:embed/>
            </p:oleObj>
          </a:graphicData>
        </a:graphic>
      </p:graphicFrame>
      <p:sp>
        <p:nvSpPr>
          <p:cNvPr id="12292" name="Text Box 7"/>
          <p:cNvSpPr txBox="1">
            <a:spLocks noChangeArrowheads="1"/>
          </p:cNvSpPr>
          <p:nvPr/>
        </p:nvSpPr>
        <p:spPr bwMode="auto">
          <a:xfrm rot="-5400000">
            <a:off x="-1462881" y="4034631"/>
            <a:ext cx="32956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/>
              <a:t>Left/Right EMG activity ratio</a:t>
            </a: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785938" y="1643063"/>
            <a:ext cx="5000625" cy="439737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eaLnBrk="0" hangingPunct="0">
              <a:defRPr/>
            </a:pPr>
            <a:r>
              <a:rPr lang="en-GB" sz="2000" cap="small" dirty="0">
                <a:solidFill>
                  <a:schemeClr val="tx2"/>
                </a:solidFill>
                <a:latin typeface="Arial Rounded MT Bold" pitchFamily="34" charset="0"/>
                <a:ea typeface="+mj-ea"/>
                <a:cs typeface="+mj-cs"/>
              </a:rPr>
              <a:t>EMG activity in flexors and extensors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Summary</a:t>
            </a:r>
          </a:p>
        </p:txBody>
      </p:sp>
      <p:sp>
        <p:nvSpPr>
          <p:cNvPr id="14950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62500" lnSpcReduction="20000"/>
          </a:bodyPr>
          <a:lstStyle/>
          <a:p>
            <a:pPr eaLnBrk="1" hangingPunct="1">
              <a:lnSpc>
                <a:spcPct val="170000"/>
              </a:lnSpc>
              <a:buSzPct val="150000"/>
              <a:buFont typeface="Arial" charset="0"/>
              <a:buChar char="•"/>
              <a:defRPr/>
            </a:pPr>
            <a:r>
              <a:rPr lang="en-GB" dirty="0" smtClean="0">
                <a:cs typeface="Arial" charset="0"/>
              </a:rPr>
              <a:t>Biomechanically more efficient same physiological work load</a:t>
            </a:r>
          </a:p>
          <a:p>
            <a:pPr eaLnBrk="1" hangingPunct="1">
              <a:lnSpc>
                <a:spcPct val="170000"/>
              </a:lnSpc>
              <a:buSzPct val="150000"/>
              <a:buFont typeface="Arial" charset="0"/>
              <a:buChar char="•"/>
              <a:defRPr/>
            </a:pPr>
            <a:r>
              <a:rPr lang="en-GB" dirty="0" smtClean="0">
                <a:cs typeface="Arial" charset="0"/>
              </a:rPr>
              <a:t>Impacted on training programme</a:t>
            </a:r>
          </a:p>
          <a:p>
            <a:pPr eaLnBrk="1" hangingPunct="1">
              <a:lnSpc>
                <a:spcPct val="170000"/>
              </a:lnSpc>
              <a:buSzPct val="150000"/>
              <a:buFont typeface="Arial" charset="0"/>
              <a:buChar char="•"/>
              <a:defRPr/>
            </a:pPr>
            <a:r>
              <a:rPr lang="en-GB" dirty="0" smtClean="0">
                <a:cs typeface="Arial" charset="0"/>
              </a:rPr>
              <a:t>Focused technique coaching</a:t>
            </a:r>
          </a:p>
          <a:p>
            <a:pPr eaLnBrk="1" hangingPunct="1">
              <a:lnSpc>
                <a:spcPct val="170000"/>
              </a:lnSpc>
              <a:buSzPct val="150000"/>
              <a:buFont typeface="Arial" charset="0"/>
              <a:buChar char="•"/>
              <a:defRPr/>
            </a:pPr>
            <a:r>
              <a:rPr lang="en-GB" dirty="0" smtClean="0">
                <a:cs typeface="Arial" charset="0"/>
              </a:rPr>
              <a:t>Provided biofeedback tool</a:t>
            </a:r>
          </a:p>
          <a:p>
            <a:pPr eaLnBrk="1" hangingPunct="1">
              <a:lnSpc>
                <a:spcPct val="170000"/>
              </a:lnSpc>
              <a:buSzPct val="150000"/>
              <a:buFont typeface="Arial" charset="0"/>
              <a:buChar char="•"/>
              <a:defRPr/>
            </a:pPr>
            <a:r>
              <a:rPr lang="en-GB" dirty="0" smtClean="0">
                <a:cs typeface="Arial" charset="0"/>
              </a:rPr>
              <a:t>Developing tailored athlete set up</a:t>
            </a:r>
          </a:p>
          <a:p>
            <a:pPr eaLnBrk="1" hangingPunct="1">
              <a:lnSpc>
                <a:spcPct val="170000"/>
              </a:lnSpc>
              <a:buSzPct val="150000"/>
              <a:buFont typeface="Arial" charset="0"/>
              <a:buChar char="•"/>
              <a:defRPr/>
            </a:pPr>
            <a:r>
              <a:rPr lang="en-GB" dirty="0" smtClean="0">
                <a:cs typeface="Arial" charset="0"/>
              </a:rPr>
              <a:t>Understanding mechanical implications to body</a:t>
            </a:r>
          </a:p>
        </p:txBody>
      </p:sp>
      <p:pic>
        <p:nvPicPr>
          <p:cNvPr id="6" name="Final A clipped.wmv">
            <a:hlinkClick r:id="" action="ppaction://media"/>
          </p:cNvPr>
          <p:cNvPicPr>
            <a:picLocks noGrp="1" noRot="1" noChangeAspect="1"/>
          </p:cNvPicPr>
          <p:nvPr>
            <p:ph sz="quarter" idx="2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43500" y="2357438"/>
            <a:ext cx="3657600" cy="2925762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49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49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49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49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49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49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49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49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495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495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495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495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49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49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49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49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9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9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49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49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495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495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495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495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Acknowledgements</a:t>
            </a:r>
          </a:p>
        </p:txBody>
      </p:sp>
      <p:sp>
        <p:nvSpPr>
          <p:cNvPr id="67587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558ED5"/>
              </a:buClr>
            </a:pPr>
            <a:r>
              <a:rPr lang="en-GB" sz="1400" smtClean="0">
                <a:latin typeface="CG Omega" pitchFamily="34" charset="0"/>
              </a:rPr>
              <a:t>Co-workers: -</a:t>
            </a:r>
          </a:p>
          <a:p>
            <a:pPr lvl="1" eaLnBrk="1" hangingPunct="1">
              <a:lnSpc>
                <a:spcPct val="80000"/>
              </a:lnSpc>
              <a:buClr>
                <a:srgbClr val="558ED5"/>
              </a:buClr>
            </a:pPr>
            <a:r>
              <a:rPr lang="en-GB" sz="1300" smtClean="0">
                <a:latin typeface="CG Omega" pitchFamily="34" charset="0"/>
              </a:rPr>
              <a:t>Anthony Bull</a:t>
            </a:r>
          </a:p>
          <a:p>
            <a:pPr lvl="1" eaLnBrk="1" hangingPunct="1">
              <a:lnSpc>
                <a:spcPct val="80000"/>
              </a:lnSpc>
              <a:buClr>
                <a:srgbClr val="558ED5"/>
              </a:buClr>
            </a:pPr>
            <a:r>
              <a:rPr lang="en-GB" sz="1300" smtClean="0">
                <a:latin typeface="CG Omega" pitchFamily="34" charset="0"/>
              </a:rPr>
              <a:t>Peter Cashman</a:t>
            </a:r>
          </a:p>
          <a:p>
            <a:pPr lvl="1" eaLnBrk="1" hangingPunct="1">
              <a:lnSpc>
                <a:spcPct val="80000"/>
              </a:lnSpc>
              <a:buClr>
                <a:srgbClr val="558ED5"/>
              </a:buClr>
            </a:pPr>
            <a:r>
              <a:rPr lang="en-GB" sz="1300" smtClean="0">
                <a:latin typeface="CG Omega" pitchFamily="34" charset="0"/>
              </a:rPr>
              <a:t>Finbarr &amp;Janet O’Sullivan</a:t>
            </a:r>
          </a:p>
          <a:p>
            <a:pPr lvl="1" eaLnBrk="1" hangingPunct="1">
              <a:lnSpc>
                <a:spcPct val="80000"/>
              </a:lnSpc>
              <a:buClr>
                <a:srgbClr val="558ED5"/>
              </a:buClr>
            </a:pPr>
            <a:r>
              <a:rPr lang="en-GB" sz="1300" smtClean="0">
                <a:latin typeface="CG Omega" pitchFamily="34" charset="0"/>
              </a:rPr>
              <a:t>Jeremy Loh</a:t>
            </a:r>
          </a:p>
          <a:p>
            <a:pPr lvl="1" eaLnBrk="1" hangingPunct="1">
              <a:lnSpc>
                <a:spcPct val="80000"/>
              </a:lnSpc>
              <a:buClr>
                <a:srgbClr val="558ED5"/>
              </a:buClr>
            </a:pPr>
            <a:r>
              <a:rPr lang="en-GB" sz="1300" smtClean="0">
                <a:latin typeface="CG Omega" pitchFamily="34" charset="0"/>
              </a:rPr>
              <a:t>Bob Schroter</a:t>
            </a:r>
          </a:p>
          <a:p>
            <a:pPr lvl="1" eaLnBrk="1" hangingPunct="1">
              <a:lnSpc>
                <a:spcPct val="80000"/>
              </a:lnSpc>
              <a:buClr>
                <a:srgbClr val="558ED5"/>
              </a:buClr>
            </a:pPr>
            <a:r>
              <a:rPr lang="en-GB" sz="1300" smtClean="0">
                <a:latin typeface="CG Omega" pitchFamily="34" charset="0"/>
              </a:rPr>
              <a:t>Peter Holt</a:t>
            </a:r>
          </a:p>
          <a:p>
            <a:pPr lvl="1" eaLnBrk="1" hangingPunct="1">
              <a:lnSpc>
                <a:spcPct val="80000"/>
              </a:lnSpc>
              <a:buClr>
                <a:srgbClr val="558ED5"/>
              </a:buClr>
            </a:pPr>
            <a:r>
              <a:rPr lang="en-GB" sz="1300" smtClean="0">
                <a:latin typeface="CG Omega" pitchFamily="34" charset="0"/>
              </a:rPr>
              <a:t>Rachel Byng Maddick</a:t>
            </a:r>
          </a:p>
          <a:p>
            <a:pPr lvl="1" eaLnBrk="1" hangingPunct="1">
              <a:lnSpc>
                <a:spcPct val="80000"/>
              </a:lnSpc>
              <a:buClr>
                <a:srgbClr val="558ED5"/>
              </a:buClr>
            </a:pPr>
            <a:r>
              <a:rPr lang="en-GB" sz="1300" smtClean="0">
                <a:latin typeface="CG Omega" pitchFamily="34" charset="0"/>
              </a:rPr>
              <a:t>Tony Bateman</a:t>
            </a:r>
          </a:p>
          <a:p>
            <a:pPr lvl="1" eaLnBrk="1" hangingPunct="1">
              <a:lnSpc>
                <a:spcPct val="80000"/>
              </a:lnSpc>
              <a:buClr>
                <a:srgbClr val="558ED5"/>
              </a:buClr>
            </a:pPr>
            <a:r>
              <a:rPr lang="en-GB" sz="1300" smtClean="0">
                <a:latin typeface="CG Omega" pitchFamily="34" charset="0"/>
              </a:rPr>
              <a:t>Rebecca Steer</a:t>
            </a:r>
          </a:p>
          <a:p>
            <a:pPr lvl="1" eaLnBrk="1" hangingPunct="1">
              <a:lnSpc>
                <a:spcPct val="80000"/>
              </a:lnSpc>
              <a:buClr>
                <a:srgbClr val="558ED5"/>
              </a:buClr>
            </a:pPr>
            <a:r>
              <a:rPr lang="en-GB" sz="1300" smtClean="0">
                <a:latin typeface="CG Omega" pitchFamily="34" charset="0"/>
              </a:rPr>
              <a:t>Alison Saunders </a:t>
            </a:r>
          </a:p>
          <a:p>
            <a:pPr lvl="1" eaLnBrk="1" hangingPunct="1">
              <a:lnSpc>
                <a:spcPct val="80000"/>
              </a:lnSpc>
              <a:buClr>
                <a:srgbClr val="558ED5"/>
              </a:buClr>
            </a:pPr>
            <a:r>
              <a:rPr lang="en-GB" sz="1300" smtClean="0">
                <a:latin typeface="CG Omega" pitchFamily="34" charset="0"/>
              </a:rPr>
              <a:t>Nick Davey</a:t>
            </a:r>
          </a:p>
          <a:p>
            <a:pPr lvl="1" eaLnBrk="1" hangingPunct="1">
              <a:lnSpc>
                <a:spcPct val="80000"/>
              </a:lnSpc>
              <a:buClr>
                <a:srgbClr val="558ED5"/>
              </a:buClr>
            </a:pPr>
            <a:r>
              <a:rPr lang="en-GB" sz="1300" smtClean="0">
                <a:latin typeface="CG Omega" pitchFamily="34" charset="0"/>
              </a:rPr>
              <a:t>Paul Strutton</a:t>
            </a:r>
          </a:p>
          <a:p>
            <a:pPr lvl="1" eaLnBrk="1" hangingPunct="1">
              <a:lnSpc>
                <a:spcPct val="80000"/>
              </a:lnSpc>
              <a:buClr>
                <a:srgbClr val="558ED5"/>
              </a:buClr>
            </a:pPr>
            <a:r>
              <a:rPr lang="en-GB" sz="1300" smtClean="0">
                <a:latin typeface="CG Omega" pitchFamily="34" charset="0"/>
              </a:rPr>
              <a:t>Adam Hill</a:t>
            </a:r>
          </a:p>
          <a:p>
            <a:pPr lvl="1" eaLnBrk="1" hangingPunct="1">
              <a:lnSpc>
                <a:spcPct val="80000"/>
              </a:lnSpc>
              <a:buClr>
                <a:srgbClr val="558ED5"/>
              </a:buClr>
            </a:pPr>
            <a:r>
              <a:rPr lang="en-GB" sz="1300" smtClean="0">
                <a:latin typeface="CG Omega" pitchFamily="34" charset="0"/>
              </a:rPr>
              <a:t>Sarah Parkin	</a:t>
            </a:r>
          </a:p>
          <a:p>
            <a:pPr lvl="1" eaLnBrk="1" hangingPunct="1">
              <a:lnSpc>
                <a:spcPct val="80000"/>
              </a:lnSpc>
              <a:buClr>
                <a:srgbClr val="558ED5"/>
              </a:buClr>
            </a:pPr>
            <a:r>
              <a:rPr lang="en-GB" sz="1300" smtClean="0">
                <a:latin typeface="CG Omega" pitchFamily="34" charset="0"/>
              </a:rPr>
              <a:t>Jane Grewar</a:t>
            </a:r>
          </a:p>
          <a:p>
            <a:pPr lvl="1" eaLnBrk="1" hangingPunct="1">
              <a:lnSpc>
                <a:spcPct val="80000"/>
              </a:lnSpc>
              <a:buClr>
                <a:srgbClr val="558ED5"/>
              </a:buClr>
            </a:pPr>
            <a:r>
              <a:rPr lang="en-GB" sz="1300" smtClean="0">
                <a:latin typeface="CG Omega" pitchFamily="34" charset="0"/>
              </a:rPr>
              <a:t>Hugh MacKenzie</a:t>
            </a:r>
          </a:p>
          <a:p>
            <a:pPr lvl="1" eaLnBrk="1" hangingPunct="1">
              <a:lnSpc>
                <a:spcPct val="80000"/>
              </a:lnSpc>
              <a:buClr>
                <a:srgbClr val="558ED5"/>
              </a:buClr>
            </a:pPr>
            <a:r>
              <a:rPr lang="en-GB" sz="1300" smtClean="0">
                <a:latin typeface="CG Omega" pitchFamily="34" charset="0"/>
              </a:rPr>
              <a:t>Andrew Murphy</a:t>
            </a:r>
          </a:p>
          <a:p>
            <a:pPr lvl="1" eaLnBrk="1" hangingPunct="1">
              <a:lnSpc>
                <a:spcPct val="80000"/>
              </a:lnSpc>
              <a:buClr>
                <a:srgbClr val="558ED5"/>
              </a:buClr>
            </a:pPr>
            <a:r>
              <a:rPr lang="en-GB" sz="1300" smtClean="0">
                <a:latin typeface="CG Omega" pitchFamily="34" charset="0"/>
              </a:rPr>
              <a:t>Samson Chee</a:t>
            </a:r>
          </a:p>
          <a:p>
            <a:pPr lvl="1" eaLnBrk="1" hangingPunct="1">
              <a:lnSpc>
                <a:spcPct val="80000"/>
              </a:lnSpc>
              <a:buClr>
                <a:srgbClr val="558ED5"/>
              </a:buClr>
            </a:pPr>
            <a:r>
              <a:rPr lang="en-GB" sz="1300" smtClean="0">
                <a:latin typeface="CG Omega" pitchFamily="34" charset="0"/>
              </a:rPr>
              <a:t>Simon Hislop</a:t>
            </a:r>
          </a:p>
          <a:p>
            <a:pPr lvl="1" eaLnBrk="1" hangingPunct="1">
              <a:lnSpc>
                <a:spcPct val="80000"/>
              </a:lnSpc>
              <a:buClr>
                <a:srgbClr val="558ED5"/>
              </a:buClr>
            </a:pPr>
            <a:r>
              <a:rPr lang="en-GB" sz="1300" smtClean="0">
                <a:latin typeface="CG Omega" pitchFamily="34" charset="0"/>
              </a:rPr>
              <a:t>Erica Buckeridge</a:t>
            </a:r>
            <a:endParaRPr lang="en-GB" sz="1400" smtClean="0">
              <a:latin typeface="CG Omega" pitchFamily="34" charset="0"/>
            </a:endParaRPr>
          </a:p>
        </p:txBody>
      </p:sp>
      <p:pic>
        <p:nvPicPr>
          <p:cNvPr id="67588" name="Picture 4" descr="BR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0" y="5429250"/>
            <a:ext cx="383698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5" descr="IC trust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38" y="4819650"/>
            <a:ext cx="1319212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6" descr="arclogob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576638"/>
            <a:ext cx="1889125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7" descr="uksport logo with rowing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05588" y="3598863"/>
            <a:ext cx="1909762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Picture 8" descr="stewardslogo grey"/>
          <p:cNvPicPr>
            <a:picLocks noChangeAspect="1" noChangeArrowheads="1"/>
          </p:cNvPicPr>
          <p:nvPr/>
        </p:nvPicPr>
        <p:blipFill>
          <a:blip r:embed="rId6" cstate="print">
            <a:lum contrast="24000"/>
          </a:blip>
          <a:srcRect l="33304" t="1939" r="7080" b="3879"/>
          <a:stretch>
            <a:fillRect/>
          </a:stretch>
        </p:blipFill>
        <p:spPr bwMode="auto">
          <a:xfrm>
            <a:off x="6246813" y="2190750"/>
            <a:ext cx="18383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3" name="Picture 9" descr="stewardslogo grey"/>
          <p:cNvPicPr>
            <a:picLocks noChangeAspect="1" noChangeArrowheads="1"/>
          </p:cNvPicPr>
          <p:nvPr/>
        </p:nvPicPr>
        <p:blipFill>
          <a:blip r:embed="rId6" cstate="print">
            <a:lum contrast="24000"/>
          </a:blip>
          <a:srcRect l="1314" t="1939" r="73134" b="3879"/>
          <a:stretch>
            <a:fillRect/>
          </a:stretch>
        </p:blipFill>
        <p:spPr bwMode="auto">
          <a:xfrm>
            <a:off x="4876800" y="2179638"/>
            <a:ext cx="820738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714375"/>
            <a:ext cx="7543800" cy="638175"/>
          </a:xfrm>
        </p:spPr>
        <p:txBody>
          <a:bodyPr/>
          <a:lstStyle/>
          <a:p>
            <a:r>
              <a:rPr lang="en-GB" smtClean="0"/>
              <a:t>Kinematics</a:t>
            </a:r>
          </a:p>
        </p:txBody>
      </p:sp>
      <p:pic>
        <p:nvPicPr>
          <p:cNvPr id="24579" name="Picture 3" descr="A:\ext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514600"/>
            <a:ext cx="4132263" cy="338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A:\flex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5900" y="2057400"/>
            <a:ext cx="29019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200" b="1" smtClean="0">
                <a:solidFill>
                  <a:srgbClr val="C00000"/>
                </a:solidFill>
              </a:rPr>
              <a:t>Thank you for you attention</a:t>
            </a:r>
          </a:p>
        </p:txBody>
      </p:sp>
      <p:sp>
        <p:nvSpPr>
          <p:cNvPr id="68611" name="TextBox 8"/>
          <p:cNvSpPr txBox="1">
            <a:spLocks noChangeArrowheads="1"/>
          </p:cNvSpPr>
          <p:nvPr/>
        </p:nvSpPr>
        <p:spPr bwMode="auto">
          <a:xfrm>
            <a:off x="4787900" y="6092825"/>
            <a:ext cx="40322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/>
              <a:t>a.mcgregor@imperial.ac.uk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1143000"/>
          </a:xfrm>
        </p:spPr>
        <p:txBody>
          <a:bodyPr/>
          <a:lstStyle/>
          <a:p>
            <a:r>
              <a:rPr lang="en-GB" smtClean="0"/>
              <a:t>Axes of motion</a:t>
            </a:r>
          </a:p>
        </p:txBody>
      </p:sp>
      <p:sp>
        <p:nvSpPr>
          <p:cNvPr id="25603" name="Text Placeholder 6"/>
          <p:cNvSpPr>
            <a:spLocks noGrp="1"/>
          </p:cNvSpPr>
          <p:nvPr>
            <p:ph type="body" idx="1"/>
          </p:nvPr>
        </p:nvSpPr>
        <p:spPr>
          <a:xfrm>
            <a:off x="457200" y="1855788"/>
            <a:ext cx="4040188" cy="658812"/>
          </a:xfrm>
        </p:spPr>
        <p:txBody>
          <a:bodyPr/>
          <a:lstStyle/>
          <a:p>
            <a:r>
              <a:rPr lang="en-GB" smtClean="0">
                <a:cs typeface="Arial" charset="0"/>
              </a:rPr>
              <a:t>Biomechanical axes</a:t>
            </a:r>
          </a:p>
        </p:txBody>
      </p:sp>
      <p:sp>
        <p:nvSpPr>
          <p:cNvPr id="25604" name="Text Placeholder 7"/>
          <p:cNvSpPr>
            <a:spLocks noGrp="1"/>
          </p:cNvSpPr>
          <p:nvPr>
            <p:ph type="body" sz="half" idx="3"/>
          </p:nvPr>
        </p:nvSpPr>
        <p:spPr>
          <a:xfrm>
            <a:off x="4645025" y="1860550"/>
            <a:ext cx="4041775" cy="654050"/>
          </a:xfrm>
        </p:spPr>
        <p:txBody>
          <a:bodyPr/>
          <a:lstStyle/>
          <a:p>
            <a:r>
              <a:rPr lang="en-GB" smtClean="0">
                <a:latin typeface="Arial Black" pitchFamily="34" charset="0"/>
              </a:rPr>
              <a:t>Clinical terminology</a:t>
            </a:r>
          </a:p>
        </p:txBody>
      </p:sp>
      <p:pic>
        <p:nvPicPr>
          <p:cNvPr id="25605" name="ClipArt Placeholder 5" descr="alison book.bmp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31875" y="2514600"/>
            <a:ext cx="2890838" cy="3846513"/>
          </a:xfrm>
        </p:spPr>
      </p:pic>
      <p:sp>
        <p:nvSpPr>
          <p:cNvPr id="25606" name="Content Placeholder 8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6513"/>
          </a:xfrm>
        </p:spPr>
        <p:txBody>
          <a:bodyPr/>
          <a:lstStyle/>
          <a:p>
            <a:r>
              <a:rPr lang="en-GB" smtClean="0">
                <a:cs typeface="Arial" charset="0"/>
              </a:rPr>
              <a:t>Superior/Inferior</a:t>
            </a:r>
          </a:p>
          <a:p>
            <a:r>
              <a:rPr lang="en-GB" smtClean="0">
                <a:cs typeface="Arial" charset="0"/>
              </a:rPr>
              <a:t>Anterior/ Posterior</a:t>
            </a:r>
          </a:p>
          <a:p>
            <a:r>
              <a:rPr lang="en-GB" smtClean="0">
                <a:cs typeface="Arial" charset="0"/>
              </a:rPr>
              <a:t>Medial/ Lateral</a:t>
            </a:r>
          </a:p>
          <a:p>
            <a:r>
              <a:rPr lang="en-GB" smtClean="0">
                <a:cs typeface="Arial" charset="0"/>
              </a:rPr>
              <a:t>Proximal/ Distal</a:t>
            </a:r>
          </a:p>
          <a:p>
            <a:r>
              <a:rPr lang="en-GB" smtClean="0">
                <a:cs typeface="Arial" charset="0"/>
              </a:rPr>
              <a:t>Flexion/extension</a:t>
            </a:r>
          </a:p>
          <a:p>
            <a:r>
              <a:rPr lang="en-GB" smtClean="0">
                <a:cs typeface="Arial" charset="0"/>
              </a:rPr>
              <a:t>Rotation</a:t>
            </a:r>
          </a:p>
          <a:p>
            <a:r>
              <a:rPr lang="en-GB" smtClean="0">
                <a:cs typeface="Arial" charset="0"/>
              </a:rPr>
              <a:t>Lateral bending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850"/>
            <a:ext cx="8229600" cy="581025"/>
          </a:xfrm>
        </p:spPr>
        <p:txBody>
          <a:bodyPr/>
          <a:lstStyle/>
          <a:p>
            <a:r>
              <a:rPr lang="en-GB" smtClean="0"/>
              <a:t>Rotation</a:t>
            </a:r>
            <a:r>
              <a:rPr lang="en-GB" smtClean="0">
                <a:latin typeface="Arial" charset="0"/>
              </a:rPr>
              <a:t> </a:t>
            </a:r>
            <a:endParaRPr lang="en-GB" smtClean="0"/>
          </a:p>
        </p:txBody>
      </p:sp>
      <p:sp>
        <p:nvSpPr>
          <p:cNvPr id="26627" name="Text Placeholder 6"/>
          <p:cNvSpPr>
            <a:spLocks noGrp="1"/>
          </p:cNvSpPr>
          <p:nvPr>
            <p:ph type="body" idx="1"/>
          </p:nvPr>
        </p:nvSpPr>
        <p:spPr>
          <a:xfrm>
            <a:off x="457200" y="1855788"/>
            <a:ext cx="4040188" cy="658812"/>
          </a:xfrm>
        </p:spPr>
        <p:txBody>
          <a:bodyPr/>
          <a:lstStyle/>
          <a:p>
            <a:r>
              <a:rPr lang="en-GB" smtClean="0"/>
              <a:t>Rotational</a:t>
            </a:r>
          </a:p>
        </p:txBody>
      </p:sp>
      <p:sp>
        <p:nvSpPr>
          <p:cNvPr id="26628" name="Text Placeholder 7"/>
          <p:cNvSpPr>
            <a:spLocks noGrp="1"/>
          </p:cNvSpPr>
          <p:nvPr>
            <p:ph type="body" sz="half" idx="3"/>
          </p:nvPr>
        </p:nvSpPr>
        <p:spPr>
          <a:xfrm>
            <a:off x="4645025" y="1860550"/>
            <a:ext cx="4041775" cy="654050"/>
          </a:xfrm>
        </p:spPr>
        <p:txBody>
          <a:bodyPr/>
          <a:lstStyle/>
          <a:p>
            <a:r>
              <a:rPr lang="en-GB" smtClean="0"/>
              <a:t>Linear/ translational</a:t>
            </a:r>
          </a:p>
        </p:txBody>
      </p:sp>
      <p:pic>
        <p:nvPicPr>
          <p:cNvPr id="26629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643188"/>
            <a:ext cx="3678238" cy="2574925"/>
          </a:xfrm>
        </p:spPr>
      </p:pic>
      <p:pic>
        <p:nvPicPr>
          <p:cNvPr id="26630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08538" y="2786063"/>
            <a:ext cx="3856037" cy="2214562"/>
          </a:xfrm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4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509588"/>
          </a:xfrm>
        </p:spPr>
        <p:txBody>
          <a:bodyPr/>
          <a:lstStyle/>
          <a:p>
            <a:r>
              <a:rPr lang="en-GB" smtClean="0"/>
              <a:t>Levels of Assessment</a:t>
            </a:r>
          </a:p>
        </p:txBody>
      </p:sp>
      <p:sp>
        <p:nvSpPr>
          <p:cNvPr id="27651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920875"/>
            <a:ext cx="4038600" cy="4433888"/>
          </a:xfrm>
        </p:spPr>
        <p:txBody>
          <a:bodyPr/>
          <a:lstStyle/>
          <a:p>
            <a:pPr>
              <a:buFont typeface="Wingdings" pitchFamily="2" charset="2"/>
              <a:buChar char=""/>
            </a:pPr>
            <a:r>
              <a:rPr lang="en-GB" sz="2400" smtClean="0">
                <a:cs typeface="Arial" charset="0"/>
              </a:rPr>
              <a:t>Primary level – visual observation</a:t>
            </a:r>
          </a:p>
          <a:p>
            <a:pPr>
              <a:buFont typeface="Wingdings" pitchFamily="2" charset="2"/>
              <a:buChar char=""/>
            </a:pPr>
            <a:r>
              <a:rPr lang="en-GB" sz="2400" smtClean="0">
                <a:cs typeface="Arial" charset="0"/>
              </a:rPr>
              <a:t>2ndary level – some simple measures</a:t>
            </a:r>
          </a:p>
          <a:p>
            <a:pPr>
              <a:buFont typeface="Wingdings" pitchFamily="2" charset="2"/>
              <a:buChar char=""/>
            </a:pPr>
            <a:r>
              <a:rPr lang="en-GB" sz="2400" smtClean="0">
                <a:cs typeface="Arial" charset="0"/>
              </a:rPr>
              <a:t>Higher level assessment – complex measures with data analysis</a:t>
            </a:r>
          </a:p>
        </p:txBody>
      </p:sp>
      <p:pic>
        <p:nvPicPr>
          <p:cNvPr id="27652" name="Content Placeholder 11" descr="CIMG259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43500" y="2071688"/>
            <a:ext cx="3032125" cy="4043362"/>
          </a:xfrm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Standarddesign">
  <a:themeElements>
    <a:clrScheme name="">
      <a:dk1>
        <a:srgbClr val="6E6E6F"/>
      </a:dk1>
      <a:lt1>
        <a:srgbClr val="E4E7E9"/>
      </a:lt1>
      <a:dk2>
        <a:srgbClr val="933027"/>
      </a:dk2>
      <a:lt2>
        <a:srgbClr val="6E6E6F"/>
      </a:lt2>
      <a:accent1>
        <a:srgbClr val="933027"/>
      </a:accent1>
      <a:accent2>
        <a:srgbClr val="B2523C"/>
      </a:accent2>
      <a:accent3>
        <a:srgbClr val="EFF1F2"/>
      </a:accent3>
      <a:accent4>
        <a:srgbClr val="5D5D5E"/>
      </a:accent4>
      <a:accent5>
        <a:srgbClr val="C8ADAC"/>
      </a:accent5>
      <a:accent6>
        <a:srgbClr val="A14935"/>
      </a:accent6>
      <a:hlink>
        <a:srgbClr val="C98872"/>
      </a:hlink>
      <a:folHlink>
        <a:srgbClr val="E3C3B6"/>
      </a:folHlink>
    </a:clrScheme>
    <a:fontScheme name="Standarddesign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1" u="none" strike="noStrike" cap="none" normalizeH="0" baseline="0" smtClean="0">
            <a:ln>
              <a:noFill/>
            </a:ln>
            <a:solidFill>
              <a:srgbClr val="6E6E6F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1" u="none" strike="noStrike" cap="none" normalizeH="0" baseline="0" smtClean="0">
            <a:ln>
              <a:noFill/>
            </a:ln>
            <a:solidFill>
              <a:srgbClr val="6E6E6F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7106</TotalTime>
  <Words>999</Words>
  <Application>Microsoft Office PowerPoint</Application>
  <PresentationFormat>On-screen Show (4:3)</PresentationFormat>
  <Paragraphs>319</Paragraphs>
  <Slides>60</Slides>
  <Notes>14</Notes>
  <HiddenSlides>0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60</vt:i4>
      </vt:variant>
    </vt:vector>
  </HeadingPairs>
  <TitlesOfParts>
    <vt:vector size="75" baseType="lpstr">
      <vt:lpstr>Verdana</vt:lpstr>
      <vt:lpstr>Times New Roman</vt:lpstr>
      <vt:lpstr>Arial</vt:lpstr>
      <vt:lpstr>Impact</vt:lpstr>
      <vt:lpstr>Wingdings</vt:lpstr>
      <vt:lpstr>ＭＳ Ｐゴシック</vt:lpstr>
      <vt:lpstr>Arial Black</vt:lpstr>
      <vt:lpstr>Century Schoolbook</vt:lpstr>
      <vt:lpstr>Arial Rounded MT Bold</vt:lpstr>
      <vt:lpstr>CG Omega</vt:lpstr>
      <vt:lpstr>Standarddesign</vt:lpstr>
      <vt:lpstr>Bitmap Image</vt:lpstr>
      <vt:lpstr>Document</vt:lpstr>
      <vt:lpstr>Chart</vt:lpstr>
      <vt:lpstr>Microsoft Office Excel 97-2003 Worksheet</vt:lpstr>
      <vt:lpstr>Using science to understand performance and injury and disease mechanisms</vt:lpstr>
      <vt:lpstr>Performance</vt:lpstr>
      <vt:lpstr>Commonality</vt:lpstr>
      <vt:lpstr>Function</vt:lpstr>
      <vt:lpstr>Assessment of motion</vt:lpstr>
      <vt:lpstr>Kinematics</vt:lpstr>
      <vt:lpstr>Axes of motion</vt:lpstr>
      <vt:lpstr>Rotation </vt:lpstr>
      <vt:lpstr>Levels of Assessment</vt:lpstr>
      <vt:lpstr>Kinetics</vt:lpstr>
      <vt:lpstr>Multi-segmental</vt:lpstr>
      <vt:lpstr>Muscle function</vt:lpstr>
      <vt:lpstr>MRI imaging</vt:lpstr>
      <vt:lpstr>Ultrasound extended FoV</vt:lpstr>
      <vt:lpstr>Strength testing</vt:lpstr>
      <vt:lpstr>Slide 16</vt:lpstr>
      <vt:lpstr>Motor control</vt:lpstr>
      <vt:lpstr>Slide 18</vt:lpstr>
      <vt:lpstr>Slide 19</vt:lpstr>
      <vt:lpstr>Performance Factors</vt:lpstr>
      <vt:lpstr>The perils of back pain</vt:lpstr>
      <vt:lpstr>Obvious?</vt:lpstr>
      <vt:lpstr>Slide 23</vt:lpstr>
      <vt:lpstr>MRI Imaging</vt:lpstr>
      <vt:lpstr>Lumbo-pelvic motion</vt:lpstr>
      <vt:lpstr>Measurement system</vt:lpstr>
      <vt:lpstr>Test system</vt:lpstr>
      <vt:lpstr>Slide 28</vt:lpstr>
      <vt:lpstr>Kinematic and kinetic assessments</vt:lpstr>
      <vt:lpstr>Fatigue study</vt:lpstr>
      <vt:lpstr>Fatigue study</vt:lpstr>
      <vt:lpstr>Exercise intensity study</vt:lpstr>
      <vt:lpstr>Exercise Intensity – Step testing</vt:lpstr>
      <vt:lpstr>Step testing – Force curve</vt:lpstr>
      <vt:lpstr>Step testing – Kinematics</vt:lpstr>
      <vt:lpstr>Longitudinal training – 1</vt:lpstr>
      <vt:lpstr>Longitudinal training – 2</vt:lpstr>
      <vt:lpstr>System development</vt:lpstr>
      <vt:lpstr>Recent advances</vt:lpstr>
      <vt:lpstr>Seat data</vt:lpstr>
      <vt:lpstr>Results</vt:lpstr>
      <vt:lpstr>Instrumented foot-plates</vt:lpstr>
      <vt:lpstr>Profile changes with intensity</vt:lpstr>
      <vt:lpstr>Muscle function &amp; Rowing</vt:lpstr>
      <vt:lpstr>Unhealthy muscles</vt:lpstr>
      <vt:lpstr>Rowers’ posterior trunk muscles</vt:lpstr>
      <vt:lpstr>Slide 47</vt:lpstr>
      <vt:lpstr>Lessons from imaging rowers</vt:lpstr>
      <vt:lpstr>Muscle strength and power</vt:lpstr>
      <vt:lpstr>Trunk torque in elite rowers</vt:lpstr>
      <vt:lpstr>Extensor : Flexor bias</vt:lpstr>
      <vt:lpstr>Static strength and endurance</vt:lpstr>
      <vt:lpstr>Training intervention</vt:lpstr>
      <vt:lpstr>Effects of training</vt:lpstr>
      <vt:lpstr>Symmetry of contraction</vt:lpstr>
      <vt:lpstr>Slide 56</vt:lpstr>
      <vt:lpstr>Slide 57</vt:lpstr>
      <vt:lpstr>Summary</vt:lpstr>
      <vt:lpstr>Acknowledgements</vt:lpstr>
      <vt:lpstr>Slide 60</vt:lpstr>
    </vt:vector>
  </TitlesOfParts>
  <Company>Publications Communications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Imperial College London</dc:title>
  <dc:creator>jbergman</dc:creator>
  <cp:lastModifiedBy>nshiel</cp:lastModifiedBy>
  <cp:revision>529</cp:revision>
  <dcterms:modified xsi:type="dcterms:W3CDTF">2012-01-31T16:55:12Z</dcterms:modified>
</cp:coreProperties>
</file>