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41"/>
  </p:notesMasterIdLst>
  <p:sldIdLst>
    <p:sldId id="256" r:id="rId2"/>
    <p:sldId id="362" r:id="rId3"/>
    <p:sldId id="363" r:id="rId4"/>
    <p:sldId id="381" r:id="rId5"/>
    <p:sldId id="343" r:id="rId6"/>
    <p:sldId id="406" r:id="rId7"/>
    <p:sldId id="294" r:id="rId8"/>
    <p:sldId id="402" r:id="rId9"/>
    <p:sldId id="360" r:id="rId10"/>
    <p:sldId id="372" r:id="rId11"/>
    <p:sldId id="373" r:id="rId12"/>
    <p:sldId id="374" r:id="rId13"/>
    <p:sldId id="405" r:id="rId14"/>
    <p:sldId id="305" r:id="rId15"/>
    <p:sldId id="344" r:id="rId16"/>
    <p:sldId id="407" r:id="rId17"/>
    <p:sldId id="382" r:id="rId18"/>
    <p:sldId id="346" r:id="rId19"/>
    <p:sldId id="413" r:id="rId20"/>
    <p:sldId id="364" r:id="rId21"/>
    <p:sldId id="399" r:id="rId22"/>
    <p:sldId id="400" r:id="rId23"/>
    <p:sldId id="354" r:id="rId24"/>
    <p:sldId id="353" r:id="rId25"/>
    <p:sldId id="410" r:id="rId26"/>
    <p:sldId id="412" r:id="rId27"/>
    <p:sldId id="387" r:id="rId28"/>
    <p:sldId id="388" r:id="rId29"/>
    <p:sldId id="389" r:id="rId30"/>
    <p:sldId id="391" r:id="rId31"/>
    <p:sldId id="392" r:id="rId32"/>
    <p:sldId id="393" r:id="rId33"/>
    <p:sldId id="394" r:id="rId34"/>
    <p:sldId id="395" r:id="rId35"/>
    <p:sldId id="396" r:id="rId36"/>
    <p:sldId id="397" r:id="rId37"/>
    <p:sldId id="398" r:id="rId38"/>
    <p:sldId id="341" r:id="rId39"/>
    <p:sldId id="411" r:id="rId4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99FF99"/>
    <a:srgbClr val="FFFF99"/>
    <a:srgbClr val="CCECFF"/>
    <a:srgbClr val="FF99FF"/>
    <a:srgbClr val="CCFFCC"/>
    <a:srgbClr val="C0C0C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72" autoAdjust="0"/>
  </p:normalViewPr>
  <p:slideViewPr>
    <p:cSldViewPr snapToGrid="0">
      <p:cViewPr varScale="1">
        <p:scale>
          <a:sx n="50" d="100"/>
          <a:sy n="50" d="100"/>
        </p:scale>
        <p:origin x="-7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E97C5-7D1A-498D-A2A4-E0F4972E718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A23C5D6-F44C-4D44-B0B2-D213DEE79AA0}">
      <dgm:prSet phldrT="[Text]"/>
      <dgm:spPr/>
      <dgm:t>
        <a:bodyPr/>
        <a:lstStyle/>
        <a:p>
          <a:pPr algn="l"/>
          <a:r>
            <a:rPr lang="en-GB" dirty="0" smtClean="0">
              <a:solidFill>
                <a:schemeClr val="tx1"/>
              </a:solidFill>
            </a:rPr>
            <a:t>Medication errors</a:t>
          </a:r>
          <a:endParaRPr lang="en-GB" dirty="0">
            <a:solidFill>
              <a:schemeClr val="tx1"/>
            </a:solidFill>
          </a:endParaRPr>
        </a:p>
      </dgm:t>
    </dgm:pt>
    <dgm:pt modelId="{6CBA19AD-6487-4B88-B0BD-B745A51BB2A4}" type="parTrans" cxnId="{BBA3DFB6-4A6E-4965-964D-5335C18C5DD9}">
      <dgm:prSet/>
      <dgm:spPr/>
      <dgm:t>
        <a:bodyPr/>
        <a:lstStyle/>
        <a:p>
          <a:endParaRPr lang="en-GB"/>
        </a:p>
      </dgm:t>
    </dgm:pt>
    <dgm:pt modelId="{A4E5D23E-71A7-46E5-9405-F5322C7AFB4B}" type="sibTrans" cxnId="{BBA3DFB6-4A6E-4965-964D-5335C18C5DD9}">
      <dgm:prSet/>
      <dgm:spPr/>
      <dgm:t>
        <a:bodyPr/>
        <a:lstStyle/>
        <a:p>
          <a:endParaRPr lang="en-GB"/>
        </a:p>
      </dgm:t>
    </dgm:pt>
    <dgm:pt modelId="{D91B4324-DDB0-4D5A-97A9-27F864D47F6F}">
      <dgm:prSet phldrT="[Text]"/>
      <dgm:spPr/>
      <dgm:t>
        <a:bodyPr/>
        <a:lstStyle/>
        <a:p>
          <a:r>
            <a:rPr lang="en-GB" dirty="0" smtClean="0"/>
            <a:t>Prescribing/Preparation</a:t>
          </a:r>
          <a:endParaRPr lang="en-GB" dirty="0"/>
        </a:p>
      </dgm:t>
    </dgm:pt>
    <dgm:pt modelId="{B372CB40-B63B-44A0-9B5B-E5032CB08768}" type="parTrans" cxnId="{F7E5B35B-7501-4EF2-9996-31335CD59F29}">
      <dgm:prSet/>
      <dgm:spPr/>
      <dgm:t>
        <a:bodyPr/>
        <a:lstStyle/>
        <a:p>
          <a:endParaRPr lang="en-GB"/>
        </a:p>
      </dgm:t>
    </dgm:pt>
    <dgm:pt modelId="{272E00E2-1357-4392-B6E0-CC5EFD8CB5B7}" type="sibTrans" cxnId="{F7E5B35B-7501-4EF2-9996-31335CD59F29}">
      <dgm:prSet/>
      <dgm:spPr/>
      <dgm:t>
        <a:bodyPr/>
        <a:lstStyle/>
        <a:p>
          <a:endParaRPr lang="en-GB"/>
        </a:p>
      </dgm:t>
    </dgm:pt>
    <dgm:pt modelId="{1C65619C-212B-4BBE-862F-97922DFA9E6B}">
      <dgm:prSet phldrT="[Text]"/>
      <dgm:spPr/>
      <dgm:t>
        <a:bodyPr/>
        <a:lstStyle/>
        <a:p>
          <a:r>
            <a:rPr lang="en-GB" dirty="0" smtClean="0"/>
            <a:t>Administration/ Adverse Drug Events</a:t>
          </a:r>
          <a:endParaRPr lang="en-GB" dirty="0"/>
        </a:p>
      </dgm:t>
    </dgm:pt>
    <dgm:pt modelId="{B8048690-4B15-4AC8-8F76-DD2C0B385322}" type="parTrans" cxnId="{1B723A08-15A5-4734-A255-B904F6D4518F}">
      <dgm:prSet/>
      <dgm:spPr/>
      <dgm:t>
        <a:bodyPr/>
        <a:lstStyle/>
        <a:p>
          <a:endParaRPr lang="en-GB"/>
        </a:p>
      </dgm:t>
    </dgm:pt>
    <dgm:pt modelId="{EED36ED5-F883-4DBA-85F5-284EE25C4FBC}" type="sibTrans" cxnId="{1B723A08-15A5-4734-A255-B904F6D4518F}">
      <dgm:prSet/>
      <dgm:spPr/>
      <dgm:t>
        <a:bodyPr/>
        <a:lstStyle/>
        <a:p>
          <a:endParaRPr lang="en-GB"/>
        </a:p>
      </dgm:t>
    </dgm:pt>
    <dgm:pt modelId="{AA797CD4-9994-45AD-9E06-1CFC7D5D0AFD}">
      <dgm:prSet phldrT="[Text]"/>
      <dgm:spPr/>
      <dgm:t>
        <a:bodyPr/>
        <a:lstStyle/>
        <a:p>
          <a:pPr algn="l"/>
          <a:r>
            <a:rPr lang="en-GB" dirty="0" smtClean="0">
              <a:solidFill>
                <a:schemeClr val="tx1"/>
              </a:solidFill>
            </a:rPr>
            <a:t>Hospital acquired infection</a:t>
          </a:r>
          <a:endParaRPr lang="en-GB" dirty="0">
            <a:solidFill>
              <a:schemeClr val="tx1"/>
            </a:solidFill>
          </a:endParaRPr>
        </a:p>
      </dgm:t>
    </dgm:pt>
    <dgm:pt modelId="{8B410D7A-B27D-4F33-B9DA-5BDA1F906F6B}" type="parTrans" cxnId="{2A5E66CA-ADE2-4D83-AAA8-D597E056325E}">
      <dgm:prSet/>
      <dgm:spPr/>
      <dgm:t>
        <a:bodyPr/>
        <a:lstStyle/>
        <a:p>
          <a:endParaRPr lang="en-GB"/>
        </a:p>
      </dgm:t>
    </dgm:pt>
    <dgm:pt modelId="{060A1403-9F9C-4A79-939B-9C40D2B7B4CC}" type="sibTrans" cxnId="{2A5E66CA-ADE2-4D83-AAA8-D597E056325E}">
      <dgm:prSet/>
      <dgm:spPr/>
      <dgm:t>
        <a:bodyPr/>
        <a:lstStyle/>
        <a:p>
          <a:endParaRPr lang="en-GB"/>
        </a:p>
      </dgm:t>
    </dgm:pt>
    <dgm:pt modelId="{BF51E50A-8E34-4660-8465-C5E91DB462A1}">
      <dgm:prSet phldrT="[Text]"/>
      <dgm:spPr/>
      <dgm:t>
        <a:bodyPr/>
        <a:lstStyle/>
        <a:p>
          <a:r>
            <a:rPr lang="en-GB" dirty="0" smtClean="0"/>
            <a:t>Indwelling devices</a:t>
          </a:r>
          <a:endParaRPr lang="en-GB" dirty="0"/>
        </a:p>
      </dgm:t>
    </dgm:pt>
    <dgm:pt modelId="{0D153383-4FC2-4DF4-8002-9BC2AF610262}" type="parTrans" cxnId="{7C66CBE5-35F2-48AB-B8E1-58C13C1C8335}">
      <dgm:prSet/>
      <dgm:spPr/>
      <dgm:t>
        <a:bodyPr/>
        <a:lstStyle/>
        <a:p>
          <a:endParaRPr lang="en-GB"/>
        </a:p>
      </dgm:t>
    </dgm:pt>
    <dgm:pt modelId="{69017914-5776-455E-B3A2-76DAEC1E6108}" type="sibTrans" cxnId="{7C66CBE5-35F2-48AB-B8E1-58C13C1C8335}">
      <dgm:prSet/>
      <dgm:spPr/>
      <dgm:t>
        <a:bodyPr/>
        <a:lstStyle/>
        <a:p>
          <a:endParaRPr lang="en-GB"/>
        </a:p>
      </dgm:t>
    </dgm:pt>
    <dgm:pt modelId="{DA950CF9-E2DC-42CE-98B1-2D8A6B3494D7}">
      <dgm:prSet phldrT="[Text]"/>
      <dgm:spPr/>
      <dgm:t>
        <a:bodyPr/>
        <a:lstStyle/>
        <a:p>
          <a:r>
            <a:rPr lang="en-GB" dirty="0" smtClean="0"/>
            <a:t>Pneumonia/MRSA/C. Diff</a:t>
          </a:r>
          <a:endParaRPr lang="en-GB" dirty="0"/>
        </a:p>
      </dgm:t>
    </dgm:pt>
    <dgm:pt modelId="{92BB720A-788B-4903-9436-E7E46B78B55F}" type="parTrans" cxnId="{6D2807F8-C458-46FB-BAA8-D89C0A16BBE5}">
      <dgm:prSet/>
      <dgm:spPr/>
      <dgm:t>
        <a:bodyPr/>
        <a:lstStyle/>
        <a:p>
          <a:endParaRPr lang="en-GB"/>
        </a:p>
      </dgm:t>
    </dgm:pt>
    <dgm:pt modelId="{4AEE59A4-9A4B-49BA-BE89-7C6A2FFA494B}" type="sibTrans" cxnId="{6D2807F8-C458-46FB-BAA8-D89C0A16BBE5}">
      <dgm:prSet/>
      <dgm:spPr/>
      <dgm:t>
        <a:bodyPr/>
        <a:lstStyle/>
        <a:p>
          <a:endParaRPr lang="en-GB"/>
        </a:p>
      </dgm:t>
    </dgm:pt>
    <dgm:pt modelId="{8ABAD5F0-8D90-44FD-B33E-0EBDA9FEF6EB}">
      <dgm:prSet phldrT="[Text]"/>
      <dgm:spPr/>
      <dgm:t>
        <a:bodyPr/>
        <a:lstStyle/>
        <a:p>
          <a:pPr algn="l"/>
          <a:r>
            <a:rPr lang="en-GB" dirty="0" smtClean="0">
              <a:solidFill>
                <a:schemeClr val="tx1"/>
              </a:solidFill>
            </a:rPr>
            <a:t>Procedural adverse events</a:t>
          </a:r>
          <a:endParaRPr lang="en-GB" dirty="0">
            <a:solidFill>
              <a:schemeClr val="tx1"/>
            </a:solidFill>
          </a:endParaRPr>
        </a:p>
      </dgm:t>
    </dgm:pt>
    <dgm:pt modelId="{81E71E16-CCD0-4D31-91F3-17386F94AAC6}" type="parTrans" cxnId="{FAA13BB7-D038-4149-ADFC-B3CD46253DAC}">
      <dgm:prSet/>
      <dgm:spPr/>
      <dgm:t>
        <a:bodyPr/>
        <a:lstStyle/>
        <a:p>
          <a:endParaRPr lang="en-GB"/>
        </a:p>
      </dgm:t>
    </dgm:pt>
    <dgm:pt modelId="{0E5BFEF6-D0F9-496D-B6A8-8E884877365E}" type="sibTrans" cxnId="{FAA13BB7-D038-4149-ADFC-B3CD46253DAC}">
      <dgm:prSet/>
      <dgm:spPr/>
      <dgm:t>
        <a:bodyPr/>
        <a:lstStyle/>
        <a:p>
          <a:endParaRPr lang="en-GB"/>
        </a:p>
      </dgm:t>
    </dgm:pt>
    <dgm:pt modelId="{C6B6DD82-0772-4D1A-B66E-C3941B08023D}">
      <dgm:prSet phldrT="[Text]"/>
      <dgm:spPr/>
      <dgm:t>
        <a:bodyPr/>
        <a:lstStyle/>
        <a:p>
          <a:r>
            <a:rPr lang="en-GB" dirty="0" smtClean="0"/>
            <a:t>Surgical Site Infection (SSI)</a:t>
          </a:r>
          <a:endParaRPr lang="en-GB" dirty="0"/>
        </a:p>
      </dgm:t>
    </dgm:pt>
    <dgm:pt modelId="{990504FC-9B75-429F-A1E4-90395522B6C9}" type="parTrans" cxnId="{33FFFE57-49BE-47F3-90ED-30C679C369AE}">
      <dgm:prSet/>
      <dgm:spPr/>
      <dgm:t>
        <a:bodyPr/>
        <a:lstStyle/>
        <a:p>
          <a:endParaRPr lang="en-GB"/>
        </a:p>
      </dgm:t>
    </dgm:pt>
    <dgm:pt modelId="{36DD03F8-21AA-44E0-83DC-CB7B67666F33}" type="sibTrans" cxnId="{33FFFE57-49BE-47F3-90ED-30C679C369AE}">
      <dgm:prSet/>
      <dgm:spPr/>
      <dgm:t>
        <a:bodyPr/>
        <a:lstStyle/>
        <a:p>
          <a:endParaRPr lang="en-GB"/>
        </a:p>
      </dgm:t>
    </dgm:pt>
    <dgm:pt modelId="{CE31D275-694B-4549-89BB-D2ED7B9A2949}">
      <dgm:prSet phldrT="[Text]"/>
      <dgm:spPr/>
      <dgm:t>
        <a:bodyPr/>
        <a:lstStyle/>
        <a:p>
          <a:r>
            <a:rPr lang="en-GB" dirty="0" smtClean="0"/>
            <a:t>Wrong site/patient/procedure</a:t>
          </a:r>
          <a:endParaRPr lang="en-GB" dirty="0"/>
        </a:p>
      </dgm:t>
    </dgm:pt>
    <dgm:pt modelId="{18AAE897-3F1C-4599-A0FB-3107B22C4D2D}" type="parTrans" cxnId="{EAB328A0-CBC9-42C7-9B9D-3C351FD35505}">
      <dgm:prSet/>
      <dgm:spPr/>
      <dgm:t>
        <a:bodyPr/>
        <a:lstStyle/>
        <a:p>
          <a:endParaRPr lang="en-GB"/>
        </a:p>
      </dgm:t>
    </dgm:pt>
    <dgm:pt modelId="{909D2E50-A18F-4DFF-83A4-88194DDEE517}" type="sibTrans" cxnId="{EAB328A0-CBC9-42C7-9B9D-3C351FD35505}">
      <dgm:prSet/>
      <dgm:spPr/>
      <dgm:t>
        <a:bodyPr/>
        <a:lstStyle/>
        <a:p>
          <a:endParaRPr lang="en-GB"/>
        </a:p>
      </dgm:t>
    </dgm:pt>
    <dgm:pt modelId="{932D7FE5-69BA-4A34-B0F2-13657427FEFB}">
      <dgm:prSet phldrT="[Text]"/>
      <dgm:spPr/>
      <dgm:t>
        <a:bodyPr/>
        <a:lstStyle/>
        <a:p>
          <a:pPr algn="l"/>
          <a:r>
            <a:rPr lang="en-GB" dirty="0" smtClean="0">
              <a:solidFill>
                <a:schemeClr val="tx1"/>
              </a:solidFill>
            </a:rPr>
            <a:t>Diagnostic errors</a:t>
          </a:r>
          <a:endParaRPr lang="en-GB" dirty="0">
            <a:solidFill>
              <a:schemeClr val="tx1"/>
            </a:solidFill>
          </a:endParaRPr>
        </a:p>
      </dgm:t>
    </dgm:pt>
    <dgm:pt modelId="{0C732ED5-316F-4709-B307-DFC189004B8A}" type="parTrans" cxnId="{7B51D55E-8786-4D5D-916B-5C6012E613BF}">
      <dgm:prSet/>
      <dgm:spPr/>
      <dgm:t>
        <a:bodyPr/>
        <a:lstStyle/>
        <a:p>
          <a:endParaRPr lang="en-GB"/>
        </a:p>
      </dgm:t>
    </dgm:pt>
    <dgm:pt modelId="{A33DE3CB-488E-4048-8CF1-BE5439779D1C}" type="sibTrans" cxnId="{7B51D55E-8786-4D5D-916B-5C6012E613BF}">
      <dgm:prSet/>
      <dgm:spPr/>
      <dgm:t>
        <a:bodyPr/>
        <a:lstStyle/>
        <a:p>
          <a:endParaRPr lang="en-GB"/>
        </a:p>
      </dgm:t>
    </dgm:pt>
    <dgm:pt modelId="{14986112-B600-4DB2-A3CA-C735C430B43B}">
      <dgm:prSet phldrT="[Text]"/>
      <dgm:spPr/>
      <dgm:t>
        <a:bodyPr/>
        <a:lstStyle/>
        <a:p>
          <a:pPr algn="l"/>
          <a:r>
            <a:rPr lang="en-GB" dirty="0" smtClean="0">
              <a:solidFill>
                <a:schemeClr val="tx1"/>
              </a:solidFill>
            </a:rPr>
            <a:t>Documentation errors</a:t>
          </a:r>
          <a:endParaRPr lang="en-GB" dirty="0">
            <a:solidFill>
              <a:schemeClr val="tx1"/>
            </a:solidFill>
          </a:endParaRPr>
        </a:p>
      </dgm:t>
    </dgm:pt>
    <dgm:pt modelId="{0BA9F076-F597-4AA1-91C1-11208C309F54}" type="parTrans" cxnId="{588B08A3-C3B0-46E0-9298-77555B6A311A}">
      <dgm:prSet/>
      <dgm:spPr/>
      <dgm:t>
        <a:bodyPr/>
        <a:lstStyle/>
        <a:p>
          <a:endParaRPr lang="en-GB"/>
        </a:p>
      </dgm:t>
    </dgm:pt>
    <dgm:pt modelId="{D2EC4328-FEB4-4E8F-A9BC-26FC466CD69D}" type="sibTrans" cxnId="{588B08A3-C3B0-46E0-9298-77555B6A311A}">
      <dgm:prSet/>
      <dgm:spPr/>
      <dgm:t>
        <a:bodyPr/>
        <a:lstStyle/>
        <a:p>
          <a:endParaRPr lang="en-GB"/>
        </a:p>
      </dgm:t>
    </dgm:pt>
    <dgm:pt modelId="{AD95C54F-4254-4621-B388-DA167A5A8BB4}">
      <dgm:prSet phldrT="[Text]"/>
      <dgm:spPr/>
      <dgm:t>
        <a:bodyPr/>
        <a:lstStyle/>
        <a:p>
          <a:r>
            <a:rPr lang="en-GB" dirty="0" smtClean="0"/>
            <a:t>Accuracy</a:t>
          </a:r>
          <a:endParaRPr lang="en-GB" dirty="0"/>
        </a:p>
      </dgm:t>
    </dgm:pt>
    <dgm:pt modelId="{48370196-B263-4CBF-954B-C2C8D879CF0E}" type="parTrans" cxnId="{4C18C611-016E-48F7-A0A3-4C2CEF75DABA}">
      <dgm:prSet/>
      <dgm:spPr/>
      <dgm:t>
        <a:bodyPr/>
        <a:lstStyle/>
        <a:p>
          <a:endParaRPr lang="en-GB"/>
        </a:p>
      </dgm:t>
    </dgm:pt>
    <dgm:pt modelId="{4C9E78FD-BF8F-4D4D-834E-AFD5D34C522C}" type="sibTrans" cxnId="{4C18C611-016E-48F7-A0A3-4C2CEF75DABA}">
      <dgm:prSet/>
      <dgm:spPr/>
      <dgm:t>
        <a:bodyPr/>
        <a:lstStyle/>
        <a:p>
          <a:endParaRPr lang="en-GB"/>
        </a:p>
      </dgm:t>
    </dgm:pt>
    <dgm:pt modelId="{5F613B21-7FE9-471E-9C5F-5105AB0858A4}">
      <dgm:prSet phldrT="[Text]"/>
      <dgm:spPr/>
      <dgm:t>
        <a:bodyPr/>
        <a:lstStyle/>
        <a:p>
          <a:r>
            <a:rPr lang="en-GB" dirty="0" smtClean="0"/>
            <a:t>Timing</a:t>
          </a:r>
          <a:endParaRPr lang="en-GB" dirty="0"/>
        </a:p>
      </dgm:t>
    </dgm:pt>
    <dgm:pt modelId="{5E422E66-3E2F-4DB0-B899-ECCB5A58073E}" type="parTrans" cxnId="{7304D8FC-4B62-4BC5-8E12-1C449C1E32CA}">
      <dgm:prSet/>
      <dgm:spPr/>
      <dgm:t>
        <a:bodyPr/>
        <a:lstStyle/>
        <a:p>
          <a:endParaRPr lang="en-GB"/>
        </a:p>
      </dgm:t>
    </dgm:pt>
    <dgm:pt modelId="{0C17EB42-88E8-48BF-A383-261AAC5DE68B}" type="sibTrans" cxnId="{7304D8FC-4B62-4BC5-8E12-1C449C1E32CA}">
      <dgm:prSet/>
      <dgm:spPr/>
      <dgm:t>
        <a:bodyPr/>
        <a:lstStyle/>
        <a:p>
          <a:endParaRPr lang="en-GB"/>
        </a:p>
      </dgm:t>
    </dgm:pt>
    <dgm:pt modelId="{4E7A7847-A01B-4C2E-8F1A-32A5CF7907DF}">
      <dgm:prSet phldrT="[Text]"/>
      <dgm:spPr/>
      <dgm:t>
        <a:bodyPr/>
        <a:lstStyle/>
        <a:p>
          <a:r>
            <a:rPr lang="en-GB" dirty="0" smtClean="0"/>
            <a:t>Missing records</a:t>
          </a:r>
          <a:endParaRPr lang="en-GB" dirty="0"/>
        </a:p>
      </dgm:t>
    </dgm:pt>
    <dgm:pt modelId="{BB97FED3-F691-48A1-AF4B-12DAC2C362E3}" type="parTrans" cxnId="{D8752C4F-7DFE-4950-94AD-226844F14CFF}">
      <dgm:prSet/>
      <dgm:spPr/>
      <dgm:t>
        <a:bodyPr/>
        <a:lstStyle/>
        <a:p>
          <a:endParaRPr lang="en-GB"/>
        </a:p>
      </dgm:t>
    </dgm:pt>
    <dgm:pt modelId="{04D3FEAC-4DD5-4FA1-9C8C-8CB4F5E732C7}" type="sibTrans" cxnId="{D8752C4F-7DFE-4950-94AD-226844F14CFF}">
      <dgm:prSet/>
      <dgm:spPr/>
      <dgm:t>
        <a:bodyPr/>
        <a:lstStyle/>
        <a:p>
          <a:endParaRPr lang="en-GB"/>
        </a:p>
      </dgm:t>
    </dgm:pt>
    <dgm:pt modelId="{54E6510E-4CF6-4D14-A0AF-3B78F95F8FF7}">
      <dgm:prSet phldrT="[Text]"/>
      <dgm:spPr/>
      <dgm:t>
        <a:bodyPr/>
        <a:lstStyle/>
        <a:p>
          <a:r>
            <a:rPr lang="en-GB" dirty="0" smtClean="0"/>
            <a:t>Inaccuracies</a:t>
          </a:r>
          <a:endParaRPr lang="en-GB" dirty="0"/>
        </a:p>
      </dgm:t>
    </dgm:pt>
    <dgm:pt modelId="{386C91B4-651E-4D52-874C-27F425B79DFA}" type="parTrans" cxnId="{485ECAE3-EDB5-4927-8C4D-642959D37AA9}">
      <dgm:prSet/>
      <dgm:spPr/>
      <dgm:t>
        <a:bodyPr/>
        <a:lstStyle/>
        <a:p>
          <a:endParaRPr lang="en-GB"/>
        </a:p>
      </dgm:t>
    </dgm:pt>
    <dgm:pt modelId="{34998DBF-3556-4E83-918C-4832B7827431}" type="sibTrans" cxnId="{485ECAE3-EDB5-4927-8C4D-642959D37AA9}">
      <dgm:prSet/>
      <dgm:spPr/>
      <dgm:t>
        <a:bodyPr/>
        <a:lstStyle/>
        <a:p>
          <a:endParaRPr lang="en-GB"/>
        </a:p>
      </dgm:t>
    </dgm:pt>
    <dgm:pt modelId="{182EB84B-28B7-4464-AE43-8CC82EF158CC}">
      <dgm:prSet phldrT="[Text]"/>
      <dgm:spPr/>
      <dgm:t>
        <a:bodyPr/>
        <a:lstStyle/>
        <a:p>
          <a:pPr algn="l"/>
          <a:r>
            <a:rPr lang="en-GB" dirty="0" smtClean="0">
              <a:solidFill>
                <a:schemeClr val="tx1"/>
              </a:solidFill>
            </a:rPr>
            <a:t>Communication errors</a:t>
          </a:r>
          <a:endParaRPr lang="en-GB" dirty="0">
            <a:solidFill>
              <a:schemeClr val="tx1"/>
            </a:solidFill>
          </a:endParaRPr>
        </a:p>
      </dgm:t>
    </dgm:pt>
    <dgm:pt modelId="{96F090F5-838A-4FB3-AD85-B4DF3956EDE3}" type="parTrans" cxnId="{220BE93D-BF4F-464F-A194-FFE326FA0AD0}">
      <dgm:prSet/>
      <dgm:spPr/>
      <dgm:t>
        <a:bodyPr/>
        <a:lstStyle/>
        <a:p>
          <a:endParaRPr lang="en-GB"/>
        </a:p>
      </dgm:t>
    </dgm:pt>
    <dgm:pt modelId="{6C96B471-7BB7-4CF4-B055-6BE0789C57D9}" type="sibTrans" cxnId="{220BE93D-BF4F-464F-A194-FFE326FA0AD0}">
      <dgm:prSet/>
      <dgm:spPr/>
      <dgm:t>
        <a:bodyPr/>
        <a:lstStyle/>
        <a:p>
          <a:endParaRPr lang="en-GB"/>
        </a:p>
      </dgm:t>
    </dgm:pt>
    <dgm:pt modelId="{B5C1CB23-B144-4F19-B68D-D168C8709ABF}">
      <dgm:prSet phldrT="[Text]"/>
      <dgm:spPr/>
      <dgm:t>
        <a:bodyPr/>
        <a:lstStyle/>
        <a:p>
          <a:r>
            <a:rPr lang="en-GB" dirty="0" smtClean="0"/>
            <a:t>Poor teamwork</a:t>
          </a:r>
          <a:endParaRPr lang="en-GB" dirty="0"/>
        </a:p>
      </dgm:t>
    </dgm:pt>
    <dgm:pt modelId="{50263B01-19CD-4878-9584-622E7F7652D4}" type="parTrans" cxnId="{A11DD4EE-B134-4A47-A6D7-9CC67B26E1AC}">
      <dgm:prSet/>
      <dgm:spPr/>
      <dgm:t>
        <a:bodyPr/>
        <a:lstStyle/>
        <a:p>
          <a:endParaRPr lang="en-GB"/>
        </a:p>
      </dgm:t>
    </dgm:pt>
    <dgm:pt modelId="{AE740CE2-F6D7-4412-8B7F-0BFF80690753}" type="sibTrans" cxnId="{A11DD4EE-B134-4A47-A6D7-9CC67B26E1AC}">
      <dgm:prSet/>
      <dgm:spPr/>
      <dgm:t>
        <a:bodyPr/>
        <a:lstStyle/>
        <a:p>
          <a:endParaRPr lang="en-GB"/>
        </a:p>
      </dgm:t>
    </dgm:pt>
    <dgm:pt modelId="{5D0CAB1D-B6E2-40C6-8E80-8CE77ACE684D}">
      <dgm:prSet phldrT="[Text]"/>
      <dgm:spPr/>
      <dgm:t>
        <a:bodyPr/>
        <a:lstStyle/>
        <a:p>
          <a:r>
            <a:rPr lang="en-GB" dirty="0" smtClean="0"/>
            <a:t>Lack of information </a:t>
          </a:r>
          <a:endParaRPr lang="en-GB" dirty="0"/>
        </a:p>
      </dgm:t>
    </dgm:pt>
    <dgm:pt modelId="{3BE53B1A-08B5-4DE3-8A6A-916FFD9DBD1B}" type="parTrans" cxnId="{C00A164B-EE0D-4EC2-A78E-7A8D083AA0CC}">
      <dgm:prSet/>
      <dgm:spPr/>
      <dgm:t>
        <a:bodyPr/>
        <a:lstStyle/>
        <a:p>
          <a:endParaRPr lang="en-GB"/>
        </a:p>
      </dgm:t>
    </dgm:pt>
    <dgm:pt modelId="{06356610-E593-484F-A2CF-1DC60F74EAAC}" type="sibTrans" cxnId="{C00A164B-EE0D-4EC2-A78E-7A8D083AA0CC}">
      <dgm:prSet/>
      <dgm:spPr/>
      <dgm:t>
        <a:bodyPr/>
        <a:lstStyle/>
        <a:p>
          <a:endParaRPr lang="en-GB"/>
        </a:p>
      </dgm:t>
    </dgm:pt>
    <dgm:pt modelId="{D6E6C610-58BA-429E-8E5F-482820D3E59E}" type="pres">
      <dgm:prSet presAssocID="{C12E97C5-7D1A-498D-A2A4-E0F4972E718D}" presName="Name0" presStyleCnt="0">
        <dgm:presLayoutVars>
          <dgm:dir/>
          <dgm:animLvl val="lvl"/>
          <dgm:resizeHandles val="exact"/>
        </dgm:presLayoutVars>
      </dgm:prSet>
      <dgm:spPr/>
      <dgm:t>
        <a:bodyPr/>
        <a:lstStyle/>
        <a:p>
          <a:endParaRPr lang="en-GB"/>
        </a:p>
      </dgm:t>
    </dgm:pt>
    <dgm:pt modelId="{2E117D4B-C15D-463F-BCD1-3AF4756B9585}" type="pres">
      <dgm:prSet presAssocID="{3A23C5D6-F44C-4D44-B0B2-D213DEE79AA0}" presName="linNode" presStyleCnt="0"/>
      <dgm:spPr/>
    </dgm:pt>
    <dgm:pt modelId="{81537AB8-89D9-469F-8748-00F7C4689A85}" type="pres">
      <dgm:prSet presAssocID="{3A23C5D6-F44C-4D44-B0B2-D213DEE79AA0}" presName="parentText" presStyleLbl="node1" presStyleIdx="0" presStyleCnt="6" custScaleX="165955">
        <dgm:presLayoutVars>
          <dgm:chMax val="1"/>
          <dgm:bulletEnabled val="1"/>
        </dgm:presLayoutVars>
      </dgm:prSet>
      <dgm:spPr/>
      <dgm:t>
        <a:bodyPr/>
        <a:lstStyle/>
        <a:p>
          <a:endParaRPr lang="en-GB"/>
        </a:p>
      </dgm:t>
    </dgm:pt>
    <dgm:pt modelId="{E9EA2FCA-75CD-41F4-8513-51015856B0E0}" type="pres">
      <dgm:prSet presAssocID="{3A23C5D6-F44C-4D44-B0B2-D213DEE79AA0}" presName="descendantText" presStyleLbl="alignAccFollowNode1" presStyleIdx="0" presStyleCnt="6">
        <dgm:presLayoutVars>
          <dgm:bulletEnabled val="1"/>
        </dgm:presLayoutVars>
      </dgm:prSet>
      <dgm:spPr/>
      <dgm:t>
        <a:bodyPr/>
        <a:lstStyle/>
        <a:p>
          <a:endParaRPr lang="en-GB"/>
        </a:p>
      </dgm:t>
    </dgm:pt>
    <dgm:pt modelId="{F67C43B6-2279-493A-B4CF-A0905EA03440}" type="pres">
      <dgm:prSet presAssocID="{A4E5D23E-71A7-46E5-9405-F5322C7AFB4B}" presName="sp" presStyleCnt="0"/>
      <dgm:spPr/>
    </dgm:pt>
    <dgm:pt modelId="{78500695-0E41-486E-B286-76BCD466A6AA}" type="pres">
      <dgm:prSet presAssocID="{AA797CD4-9994-45AD-9E06-1CFC7D5D0AFD}" presName="linNode" presStyleCnt="0"/>
      <dgm:spPr/>
    </dgm:pt>
    <dgm:pt modelId="{6471AC2C-D802-44EA-AB3D-E6E97E546F9F}" type="pres">
      <dgm:prSet presAssocID="{AA797CD4-9994-45AD-9E06-1CFC7D5D0AFD}" presName="parentText" presStyleLbl="node1" presStyleIdx="1" presStyleCnt="6" custScaleX="165955">
        <dgm:presLayoutVars>
          <dgm:chMax val="1"/>
          <dgm:bulletEnabled val="1"/>
        </dgm:presLayoutVars>
      </dgm:prSet>
      <dgm:spPr/>
      <dgm:t>
        <a:bodyPr/>
        <a:lstStyle/>
        <a:p>
          <a:endParaRPr lang="en-GB"/>
        </a:p>
      </dgm:t>
    </dgm:pt>
    <dgm:pt modelId="{B6A83E8E-3135-499D-ACC6-04DE159EC81A}" type="pres">
      <dgm:prSet presAssocID="{AA797CD4-9994-45AD-9E06-1CFC7D5D0AFD}" presName="descendantText" presStyleLbl="alignAccFollowNode1" presStyleIdx="1" presStyleCnt="6">
        <dgm:presLayoutVars>
          <dgm:bulletEnabled val="1"/>
        </dgm:presLayoutVars>
      </dgm:prSet>
      <dgm:spPr/>
      <dgm:t>
        <a:bodyPr/>
        <a:lstStyle/>
        <a:p>
          <a:endParaRPr lang="en-GB"/>
        </a:p>
      </dgm:t>
    </dgm:pt>
    <dgm:pt modelId="{EA3B59DB-75E0-4FAA-BF38-85E2B57C8FF8}" type="pres">
      <dgm:prSet presAssocID="{060A1403-9F9C-4A79-939B-9C40D2B7B4CC}" presName="sp" presStyleCnt="0"/>
      <dgm:spPr/>
    </dgm:pt>
    <dgm:pt modelId="{5B85920C-D023-4811-96A9-B9F48814B9A1}" type="pres">
      <dgm:prSet presAssocID="{8ABAD5F0-8D90-44FD-B33E-0EBDA9FEF6EB}" presName="linNode" presStyleCnt="0"/>
      <dgm:spPr/>
    </dgm:pt>
    <dgm:pt modelId="{24E5B88F-FFBD-40AC-B878-87E1E4D63FDE}" type="pres">
      <dgm:prSet presAssocID="{8ABAD5F0-8D90-44FD-B33E-0EBDA9FEF6EB}" presName="parentText" presStyleLbl="node1" presStyleIdx="2" presStyleCnt="6" custScaleX="165956">
        <dgm:presLayoutVars>
          <dgm:chMax val="1"/>
          <dgm:bulletEnabled val="1"/>
        </dgm:presLayoutVars>
      </dgm:prSet>
      <dgm:spPr/>
      <dgm:t>
        <a:bodyPr/>
        <a:lstStyle/>
        <a:p>
          <a:endParaRPr lang="en-GB"/>
        </a:p>
      </dgm:t>
    </dgm:pt>
    <dgm:pt modelId="{6EF8B8DD-F8E5-4A8A-9404-050C14458F44}" type="pres">
      <dgm:prSet presAssocID="{8ABAD5F0-8D90-44FD-B33E-0EBDA9FEF6EB}" presName="descendantText" presStyleLbl="alignAccFollowNode1" presStyleIdx="2" presStyleCnt="6">
        <dgm:presLayoutVars>
          <dgm:bulletEnabled val="1"/>
        </dgm:presLayoutVars>
      </dgm:prSet>
      <dgm:spPr/>
      <dgm:t>
        <a:bodyPr/>
        <a:lstStyle/>
        <a:p>
          <a:endParaRPr lang="en-GB"/>
        </a:p>
      </dgm:t>
    </dgm:pt>
    <dgm:pt modelId="{5242BDFB-6BFB-4029-A41E-EF665ABC642D}" type="pres">
      <dgm:prSet presAssocID="{0E5BFEF6-D0F9-496D-B6A8-8E884877365E}" presName="sp" presStyleCnt="0"/>
      <dgm:spPr/>
    </dgm:pt>
    <dgm:pt modelId="{F5A062FD-5940-4318-BEDB-02A34EECD9FB}" type="pres">
      <dgm:prSet presAssocID="{932D7FE5-69BA-4A34-B0F2-13657427FEFB}" presName="linNode" presStyleCnt="0"/>
      <dgm:spPr/>
    </dgm:pt>
    <dgm:pt modelId="{5D13A4CC-6E60-40DC-B027-A5DA5F5C86E9}" type="pres">
      <dgm:prSet presAssocID="{932D7FE5-69BA-4A34-B0F2-13657427FEFB}" presName="parentText" presStyleLbl="node1" presStyleIdx="3" presStyleCnt="6" custScaleX="165955">
        <dgm:presLayoutVars>
          <dgm:chMax val="1"/>
          <dgm:bulletEnabled val="1"/>
        </dgm:presLayoutVars>
      </dgm:prSet>
      <dgm:spPr/>
      <dgm:t>
        <a:bodyPr/>
        <a:lstStyle/>
        <a:p>
          <a:endParaRPr lang="en-GB"/>
        </a:p>
      </dgm:t>
    </dgm:pt>
    <dgm:pt modelId="{5D58CDFA-8D76-4A4A-A8E9-AD3F5E154350}" type="pres">
      <dgm:prSet presAssocID="{932D7FE5-69BA-4A34-B0F2-13657427FEFB}" presName="descendantText" presStyleLbl="alignAccFollowNode1" presStyleIdx="3" presStyleCnt="6">
        <dgm:presLayoutVars>
          <dgm:bulletEnabled val="1"/>
        </dgm:presLayoutVars>
      </dgm:prSet>
      <dgm:spPr/>
      <dgm:t>
        <a:bodyPr/>
        <a:lstStyle/>
        <a:p>
          <a:endParaRPr lang="en-GB"/>
        </a:p>
      </dgm:t>
    </dgm:pt>
    <dgm:pt modelId="{961F1182-7BB6-49D5-BFB8-13573AA20F4A}" type="pres">
      <dgm:prSet presAssocID="{A33DE3CB-488E-4048-8CF1-BE5439779D1C}" presName="sp" presStyleCnt="0"/>
      <dgm:spPr/>
    </dgm:pt>
    <dgm:pt modelId="{871A94C6-136C-4FA5-A017-1228A63503B6}" type="pres">
      <dgm:prSet presAssocID="{14986112-B600-4DB2-A3CA-C735C430B43B}" presName="linNode" presStyleCnt="0"/>
      <dgm:spPr/>
    </dgm:pt>
    <dgm:pt modelId="{AF939C9B-8E22-44F4-A2B7-F6716A226662}" type="pres">
      <dgm:prSet presAssocID="{14986112-B600-4DB2-A3CA-C735C430B43B}" presName="parentText" presStyleLbl="node1" presStyleIdx="4" presStyleCnt="6" custScaleX="165956">
        <dgm:presLayoutVars>
          <dgm:chMax val="1"/>
          <dgm:bulletEnabled val="1"/>
        </dgm:presLayoutVars>
      </dgm:prSet>
      <dgm:spPr/>
      <dgm:t>
        <a:bodyPr/>
        <a:lstStyle/>
        <a:p>
          <a:endParaRPr lang="en-GB"/>
        </a:p>
      </dgm:t>
    </dgm:pt>
    <dgm:pt modelId="{7DD0CAF7-61CE-41A9-B902-F66873A8794A}" type="pres">
      <dgm:prSet presAssocID="{14986112-B600-4DB2-A3CA-C735C430B43B}" presName="descendantText" presStyleLbl="alignAccFollowNode1" presStyleIdx="4" presStyleCnt="6">
        <dgm:presLayoutVars>
          <dgm:bulletEnabled val="1"/>
        </dgm:presLayoutVars>
      </dgm:prSet>
      <dgm:spPr/>
      <dgm:t>
        <a:bodyPr/>
        <a:lstStyle/>
        <a:p>
          <a:endParaRPr lang="en-GB"/>
        </a:p>
      </dgm:t>
    </dgm:pt>
    <dgm:pt modelId="{0CA5D5E0-3C61-4A5F-9F4A-857EEB035BC0}" type="pres">
      <dgm:prSet presAssocID="{D2EC4328-FEB4-4E8F-A9BC-26FC466CD69D}" presName="sp" presStyleCnt="0"/>
      <dgm:spPr/>
    </dgm:pt>
    <dgm:pt modelId="{CEDDA2F2-776D-4803-8434-CA7E85EB7F70}" type="pres">
      <dgm:prSet presAssocID="{182EB84B-28B7-4464-AE43-8CC82EF158CC}" presName="linNode" presStyleCnt="0"/>
      <dgm:spPr/>
    </dgm:pt>
    <dgm:pt modelId="{F63683BB-3F50-44F0-B4BF-B5187583EC3F}" type="pres">
      <dgm:prSet presAssocID="{182EB84B-28B7-4464-AE43-8CC82EF158CC}" presName="parentText" presStyleLbl="node1" presStyleIdx="5" presStyleCnt="6" custScaleX="165956">
        <dgm:presLayoutVars>
          <dgm:chMax val="1"/>
          <dgm:bulletEnabled val="1"/>
        </dgm:presLayoutVars>
      </dgm:prSet>
      <dgm:spPr/>
      <dgm:t>
        <a:bodyPr/>
        <a:lstStyle/>
        <a:p>
          <a:endParaRPr lang="en-GB"/>
        </a:p>
      </dgm:t>
    </dgm:pt>
    <dgm:pt modelId="{DB6D5EE9-549A-47F6-AAB8-C13E68F01EB2}" type="pres">
      <dgm:prSet presAssocID="{182EB84B-28B7-4464-AE43-8CC82EF158CC}" presName="descendantText" presStyleLbl="alignAccFollowNode1" presStyleIdx="5" presStyleCnt="6">
        <dgm:presLayoutVars>
          <dgm:bulletEnabled val="1"/>
        </dgm:presLayoutVars>
      </dgm:prSet>
      <dgm:spPr/>
      <dgm:t>
        <a:bodyPr/>
        <a:lstStyle/>
        <a:p>
          <a:endParaRPr lang="en-GB"/>
        </a:p>
      </dgm:t>
    </dgm:pt>
  </dgm:ptLst>
  <dgm:cxnLst>
    <dgm:cxn modelId="{A28A896E-51A1-4932-B558-0CC98B197149}" type="presOf" srcId="{932D7FE5-69BA-4A34-B0F2-13657427FEFB}" destId="{5D13A4CC-6E60-40DC-B027-A5DA5F5C86E9}" srcOrd="0" destOrd="0" presId="urn:microsoft.com/office/officeart/2005/8/layout/vList5"/>
    <dgm:cxn modelId="{A11DD4EE-B134-4A47-A6D7-9CC67B26E1AC}" srcId="{182EB84B-28B7-4464-AE43-8CC82EF158CC}" destId="{B5C1CB23-B144-4F19-B68D-D168C8709ABF}" srcOrd="0" destOrd="0" parTransId="{50263B01-19CD-4878-9584-622E7F7652D4}" sibTransId="{AE740CE2-F6D7-4412-8B7F-0BFF80690753}"/>
    <dgm:cxn modelId="{9E9A111C-3DD9-4120-85AC-0F6748B52D13}" type="presOf" srcId="{CE31D275-694B-4549-89BB-D2ED7B9A2949}" destId="{6EF8B8DD-F8E5-4A8A-9404-050C14458F44}" srcOrd="0" destOrd="1" presId="urn:microsoft.com/office/officeart/2005/8/layout/vList5"/>
    <dgm:cxn modelId="{588B08A3-C3B0-46E0-9298-77555B6A311A}" srcId="{C12E97C5-7D1A-498D-A2A4-E0F4972E718D}" destId="{14986112-B600-4DB2-A3CA-C735C430B43B}" srcOrd="4" destOrd="0" parTransId="{0BA9F076-F597-4AA1-91C1-11208C309F54}" sibTransId="{D2EC4328-FEB4-4E8F-A9BC-26FC466CD69D}"/>
    <dgm:cxn modelId="{7605B8A6-0721-41EF-8BF1-D981F6C60121}" type="presOf" srcId="{B5C1CB23-B144-4F19-B68D-D168C8709ABF}" destId="{DB6D5EE9-549A-47F6-AAB8-C13E68F01EB2}" srcOrd="0" destOrd="0" presId="urn:microsoft.com/office/officeart/2005/8/layout/vList5"/>
    <dgm:cxn modelId="{E87BBB80-CFB7-4590-A3A6-4D3733DF7F3E}" type="presOf" srcId="{D91B4324-DDB0-4D5A-97A9-27F864D47F6F}" destId="{E9EA2FCA-75CD-41F4-8513-51015856B0E0}" srcOrd="0" destOrd="0" presId="urn:microsoft.com/office/officeart/2005/8/layout/vList5"/>
    <dgm:cxn modelId="{C8441214-2822-4386-AB2C-349C364BADE4}" type="presOf" srcId="{54E6510E-4CF6-4D14-A0AF-3B78F95F8FF7}" destId="{7DD0CAF7-61CE-41A9-B902-F66873A8794A}" srcOrd="0" destOrd="1" presId="urn:microsoft.com/office/officeart/2005/8/layout/vList5"/>
    <dgm:cxn modelId="{7ED958C8-2CE5-47CA-AB40-DDCC39417BEF}" type="presOf" srcId="{DA950CF9-E2DC-42CE-98B1-2D8A6B3494D7}" destId="{B6A83E8E-3135-499D-ACC6-04DE159EC81A}" srcOrd="0" destOrd="1" presId="urn:microsoft.com/office/officeart/2005/8/layout/vList5"/>
    <dgm:cxn modelId="{2A5E66CA-ADE2-4D83-AAA8-D597E056325E}" srcId="{C12E97C5-7D1A-498D-A2A4-E0F4972E718D}" destId="{AA797CD4-9994-45AD-9E06-1CFC7D5D0AFD}" srcOrd="1" destOrd="0" parTransId="{8B410D7A-B27D-4F33-B9DA-5BDA1F906F6B}" sibTransId="{060A1403-9F9C-4A79-939B-9C40D2B7B4CC}"/>
    <dgm:cxn modelId="{4C18C611-016E-48F7-A0A3-4C2CEF75DABA}" srcId="{932D7FE5-69BA-4A34-B0F2-13657427FEFB}" destId="{AD95C54F-4254-4621-B388-DA167A5A8BB4}" srcOrd="0" destOrd="0" parTransId="{48370196-B263-4CBF-954B-C2C8D879CF0E}" sibTransId="{4C9E78FD-BF8F-4D4D-834E-AFD5D34C522C}"/>
    <dgm:cxn modelId="{2A931260-E2A5-4109-8771-B1D4DD6AD6FB}" type="presOf" srcId="{AA797CD4-9994-45AD-9E06-1CFC7D5D0AFD}" destId="{6471AC2C-D802-44EA-AB3D-E6E97E546F9F}" srcOrd="0" destOrd="0" presId="urn:microsoft.com/office/officeart/2005/8/layout/vList5"/>
    <dgm:cxn modelId="{6CDE640D-4EA6-460C-BECD-8796758320B9}" type="presOf" srcId="{8ABAD5F0-8D90-44FD-B33E-0EBDA9FEF6EB}" destId="{24E5B88F-FFBD-40AC-B878-87E1E4D63FDE}" srcOrd="0" destOrd="0" presId="urn:microsoft.com/office/officeart/2005/8/layout/vList5"/>
    <dgm:cxn modelId="{F7E5B35B-7501-4EF2-9996-31335CD59F29}" srcId="{3A23C5D6-F44C-4D44-B0B2-D213DEE79AA0}" destId="{D91B4324-DDB0-4D5A-97A9-27F864D47F6F}" srcOrd="0" destOrd="0" parTransId="{B372CB40-B63B-44A0-9B5B-E5032CB08768}" sibTransId="{272E00E2-1357-4392-B6E0-CC5EFD8CB5B7}"/>
    <dgm:cxn modelId="{485ECAE3-EDB5-4927-8C4D-642959D37AA9}" srcId="{14986112-B600-4DB2-A3CA-C735C430B43B}" destId="{54E6510E-4CF6-4D14-A0AF-3B78F95F8FF7}" srcOrd="1" destOrd="0" parTransId="{386C91B4-651E-4D52-874C-27F425B79DFA}" sibTransId="{34998DBF-3556-4E83-918C-4832B7827431}"/>
    <dgm:cxn modelId="{C0A8E86C-2C7A-4C05-B38F-E8A1C0475484}" type="presOf" srcId="{C6B6DD82-0772-4D1A-B66E-C3941B08023D}" destId="{6EF8B8DD-F8E5-4A8A-9404-050C14458F44}" srcOrd="0" destOrd="0" presId="urn:microsoft.com/office/officeart/2005/8/layout/vList5"/>
    <dgm:cxn modelId="{AE95F573-D490-413E-9DF6-A49B0D44343D}" type="presOf" srcId="{5D0CAB1D-B6E2-40C6-8E80-8CE77ACE684D}" destId="{DB6D5EE9-549A-47F6-AAB8-C13E68F01EB2}" srcOrd="0" destOrd="1" presId="urn:microsoft.com/office/officeart/2005/8/layout/vList5"/>
    <dgm:cxn modelId="{C00A164B-EE0D-4EC2-A78E-7A8D083AA0CC}" srcId="{182EB84B-28B7-4464-AE43-8CC82EF158CC}" destId="{5D0CAB1D-B6E2-40C6-8E80-8CE77ACE684D}" srcOrd="1" destOrd="0" parTransId="{3BE53B1A-08B5-4DE3-8A6A-916FFD9DBD1B}" sibTransId="{06356610-E593-484F-A2CF-1DC60F74EAAC}"/>
    <dgm:cxn modelId="{6D2807F8-C458-46FB-BAA8-D89C0A16BBE5}" srcId="{AA797CD4-9994-45AD-9E06-1CFC7D5D0AFD}" destId="{DA950CF9-E2DC-42CE-98B1-2D8A6B3494D7}" srcOrd="1" destOrd="0" parTransId="{92BB720A-788B-4903-9436-E7E46B78B55F}" sibTransId="{4AEE59A4-9A4B-49BA-BE89-7C6A2FFA494B}"/>
    <dgm:cxn modelId="{74FB2043-5BE2-40DE-B2A6-9B959611E8F5}" type="presOf" srcId="{3A23C5D6-F44C-4D44-B0B2-D213DEE79AA0}" destId="{81537AB8-89D9-469F-8748-00F7C4689A85}" srcOrd="0" destOrd="0" presId="urn:microsoft.com/office/officeart/2005/8/layout/vList5"/>
    <dgm:cxn modelId="{B62D3E54-E0A7-4B5E-9D77-61F195B2C82F}" type="presOf" srcId="{C12E97C5-7D1A-498D-A2A4-E0F4972E718D}" destId="{D6E6C610-58BA-429E-8E5F-482820D3E59E}" srcOrd="0" destOrd="0" presId="urn:microsoft.com/office/officeart/2005/8/layout/vList5"/>
    <dgm:cxn modelId="{BFA249F6-0704-4B37-B0B3-47CBEA3ED5AC}" type="presOf" srcId="{4E7A7847-A01B-4C2E-8F1A-32A5CF7907DF}" destId="{7DD0CAF7-61CE-41A9-B902-F66873A8794A}" srcOrd="0" destOrd="0" presId="urn:microsoft.com/office/officeart/2005/8/layout/vList5"/>
    <dgm:cxn modelId="{D8752C4F-7DFE-4950-94AD-226844F14CFF}" srcId="{14986112-B600-4DB2-A3CA-C735C430B43B}" destId="{4E7A7847-A01B-4C2E-8F1A-32A5CF7907DF}" srcOrd="0" destOrd="0" parTransId="{BB97FED3-F691-48A1-AF4B-12DAC2C362E3}" sibTransId="{04D3FEAC-4DD5-4FA1-9C8C-8CB4F5E732C7}"/>
    <dgm:cxn modelId="{EAB328A0-CBC9-42C7-9B9D-3C351FD35505}" srcId="{8ABAD5F0-8D90-44FD-B33E-0EBDA9FEF6EB}" destId="{CE31D275-694B-4549-89BB-D2ED7B9A2949}" srcOrd="1" destOrd="0" parTransId="{18AAE897-3F1C-4599-A0FB-3107B22C4D2D}" sibTransId="{909D2E50-A18F-4DFF-83A4-88194DDEE517}"/>
    <dgm:cxn modelId="{33FFFE57-49BE-47F3-90ED-30C679C369AE}" srcId="{8ABAD5F0-8D90-44FD-B33E-0EBDA9FEF6EB}" destId="{C6B6DD82-0772-4D1A-B66E-C3941B08023D}" srcOrd="0" destOrd="0" parTransId="{990504FC-9B75-429F-A1E4-90395522B6C9}" sibTransId="{36DD03F8-21AA-44E0-83DC-CB7B67666F33}"/>
    <dgm:cxn modelId="{7610C28F-052A-4265-8F1F-566D97CED58C}" type="presOf" srcId="{1C65619C-212B-4BBE-862F-97922DFA9E6B}" destId="{E9EA2FCA-75CD-41F4-8513-51015856B0E0}" srcOrd="0" destOrd="1" presId="urn:microsoft.com/office/officeart/2005/8/layout/vList5"/>
    <dgm:cxn modelId="{BBA3DFB6-4A6E-4965-964D-5335C18C5DD9}" srcId="{C12E97C5-7D1A-498D-A2A4-E0F4972E718D}" destId="{3A23C5D6-F44C-4D44-B0B2-D213DEE79AA0}" srcOrd="0" destOrd="0" parTransId="{6CBA19AD-6487-4B88-B0BD-B745A51BB2A4}" sibTransId="{A4E5D23E-71A7-46E5-9405-F5322C7AFB4B}"/>
    <dgm:cxn modelId="{1B723A08-15A5-4734-A255-B904F6D4518F}" srcId="{3A23C5D6-F44C-4D44-B0B2-D213DEE79AA0}" destId="{1C65619C-212B-4BBE-862F-97922DFA9E6B}" srcOrd="1" destOrd="0" parTransId="{B8048690-4B15-4AC8-8F76-DD2C0B385322}" sibTransId="{EED36ED5-F883-4DBA-85F5-284EE25C4FBC}"/>
    <dgm:cxn modelId="{D0B8C0A4-509A-4082-BF9F-F0D49C751937}" type="presOf" srcId="{14986112-B600-4DB2-A3CA-C735C430B43B}" destId="{AF939C9B-8E22-44F4-A2B7-F6716A226662}" srcOrd="0" destOrd="0" presId="urn:microsoft.com/office/officeart/2005/8/layout/vList5"/>
    <dgm:cxn modelId="{220BE93D-BF4F-464F-A194-FFE326FA0AD0}" srcId="{C12E97C5-7D1A-498D-A2A4-E0F4972E718D}" destId="{182EB84B-28B7-4464-AE43-8CC82EF158CC}" srcOrd="5" destOrd="0" parTransId="{96F090F5-838A-4FB3-AD85-B4DF3956EDE3}" sibTransId="{6C96B471-7BB7-4CF4-B055-6BE0789C57D9}"/>
    <dgm:cxn modelId="{7C66CBE5-35F2-48AB-B8E1-58C13C1C8335}" srcId="{AA797CD4-9994-45AD-9E06-1CFC7D5D0AFD}" destId="{BF51E50A-8E34-4660-8465-C5E91DB462A1}" srcOrd="0" destOrd="0" parTransId="{0D153383-4FC2-4DF4-8002-9BC2AF610262}" sibTransId="{69017914-5776-455E-B3A2-76DAEC1E6108}"/>
    <dgm:cxn modelId="{FDA1ECBC-4364-459C-AECF-BA8FB7C430D1}" type="presOf" srcId="{AD95C54F-4254-4621-B388-DA167A5A8BB4}" destId="{5D58CDFA-8D76-4A4A-A8E9-AD3F5E154350}" srcOrd="0" destOrd="0" presId="urn:microsoft.com/office/officeart/2005/8/layout/vList5"/>
    <dgm:cxn modelId="{45941C00-467D-4223-8D39-0236DA0C599B}" type="presOf" srcId="{182EB84B-28B7-4464-AE43-8CC82EF158CC}" destId="{F63683BB-3F50-44F0-B4BF-B5187583EC3F}" srcOrd="0" destOrd="0" presId="urn:microsoft.com/office/officeart/2005/8/layout/vList5"/>
    <dgm:cxn modelId="{7304D8FC-4B62-4BC5-8E12-1C449C1E32CA}" srcId="{932D7FE5-69BA-4A34-B0F2-13657427FEFB}" destId="{5F613B21-7FE9-471E-9C5F-5105AB0858A4}" srcOrd="1" destOrd="0" parTransId="{5E422E66-3E2F-4DB0-B899-ECCB5A58073E}" sibTransId="{0C17EB42-88E8-48BF-A383-261AAC5DE68B}"/>
    <dgm:cxn modelId="{7B51D55E-8786-4D5D-916B-5C6012E613BF}" srcId="{C12E97C5-7D1A-498D-A2A4-E0F4972E718D}" destId="{932D7FE5-69BA-4A34-B0F2-13657427FEFB}" srcOrd="3" destOrd="0" parTransId="{0C732ED5-316F-4709-B307-DFC189004B8A}" sibTransId="{A33DE3CB-488E-4048-8CF1-BE5439779D1C}"/>
    <dgm:cxn modelId="{FAA13BB7-D038-4149-ADFC-B3CD46253DAC}" srcId="{C12E97C5-7D1A-498D-A2A4-E0F4972E718D}" destId="{8ABAD5F0-8D90-44FD-B33E-0EBDA9FEF6EB}" srcOrd="2" destOrd="0" parTransId="{81E71E16-CCD0-4D31-91F3-17386F94AAC6}" sibTransId="{0E5BFEF6-D0F9-496D-B6A8-8E884877365E}"/>
    <dgm:cxn modelId="{ABA40A86-86C1-4386-933D-058861D68AFE}" type="presOf" srcId="{5F613B21-7FE9-471E-9C5F-5105AB0858A4}" destId="{5D58CDFA-8D76-4A4A-A8E9-AD3F5E154350}" srcOrd="0" destOrd="1" presId="urn:microsoft.com/office/officeart/2005/8/layout/vList5"/>
    <dgm:cxn modelId="{3C6B71D8-3299-4B57-AFEE-408A452D16E8}" type="presOf" srcId="{BF51E50A-8E34-4660-8465-C5E91DB462A1}" destId="{B6A83E8E-3135-499D-ACC6-04DE159EC81A}" srcOrd="0" destOrd="0" presId="urn:microsoft.com/office/officeart/2005/8/layout/vList5"/>
    <dgm:cxn modelId="{527D1547-D781-42FA-8018-DBBEB964D413}" type="presParOf" srcId="{D6E6C610-58BA-429E-8E5F-482820D3E59E}" destId="{2E117D4B-C15D-463F-BCD1-3AF4756B9585}" srcOrd="0" destOrd="0" presId="urn:microsoft.com/office/officeart/2005/8/layout/vList5"/>
    <dgm:cxn modelId="{6F58A621-D358-4247-A4F3-2E7825229D5C}" type="presParOf" srcId="{2E117D4B-C15D-463F-BCD1-3AF4756B9585}" destId="{81537AB8-89D9-469F-8748-00F7C4689A85}" srcOrd="0" destOrd="0" presId="urn:microsoft.com/office/officeart/2005/8/layout/vList5"/>
    <dgm:cxn modelId="{DD37AE40-363B-4B7A-9370-4AF07ECD3C75}" type="presParOf" srcId="{2E117D4B-C15D-463F-BCD1-3AF4756B9585}" destId="{E9EA2FCA-75CD-41F4-8513-51015856B0E0}" srcOrd="1" destOrd="0" presId="urn:microsoft.com/office/officeart/2005/8/layout/vList5"/>
    <dgm:cxn modelId="{8262C308-25B4-41E8-959D-1314E552993E}" type="presParOf" srcId="{D6E6C610-58BA-429E-8E5F-482820D3E59E}" destId="{F67C43B6-2279-493A-B4CF-A0905EA03440}" srcOrd="1" destOrd="0" presId="urn:microsoft.com/office/officeart/2005/8/layout/vList5"/>
    <dgm:cxn modelId="{90E5278D-6AA7-4B02-A3FE-9A59D87280EB}" type="presParOf" srcId="{D6E6C610-58BA-429E-8E5F-482820D3E59E}" destId="{78500695-0E41-486E-B286-76BCD466A6AA}" srcOrd="2" destOrd="0" presId="urn:microsoft.com/office/officeart/2005/8/layout/vList5"/>
    <dgm:cxn modelId="{D976F7C9-0202-45FA-B4B8-C2F3643A3EB1}" type="presParOf" srcId="{78500695-0E41-486E-B286-76BCD466A6AA}" destId="{6471AC2C-D802-44EA-AB3D-E6E97E546F9F}" srcOrd="0" destOrd="0" presId="urn:microsoft.com/office/officeart/2005/8/layout/vList5"/>
    <dgm:cxn modelId="{56BAE717-F74F-4F0D-B6C2-7B6FC2D23E88}" type="presParOf" srcId="{78500695-0E41-486E-B286-76BCD466A6AA}" destId="{B6A83E8E-3135-499D-ACC6-04DE159EC81A}" srcOrd="1" destOrd="0" presId="urn:microsoft.com/office/officeart/2005/8/layout/vList5"/>
    <dgm:cxn modelId="{A6AC71DF-2551-4966-8E67-746535EAD864}" type="presParOf" srcId="{D6E6C610-58BA-429E-8E5F-482820D3E59E}" destId="{EA3B59DB-75E0-4FAA-BF38-85E2B57C8FF8}" srcOrd="3" destOrd="0" presId="urn:microsoft.com/office/officeart/2005/8/layout/vList5"/>
    <dgm:cxn modelId="{349937C2-26A9-41BE-98E9-D8DA13A5F0DB}" type="presParOf" srcId="{D6E6C610-58BA-429E-8E5F-482820D3E59E}" destId="{5B85920C-D023-4811-96A9-B9F48814B9A1}" srcOrd="4" destOrd="0" presId="urn:microsoft.com/office/officeart/2005/8/layout/vList5"/>
    <dgm:cxn modelId="{56CAE57B-F141-4B34-87BB-4086060187A3}" type="presParOf" srcId="{5B85920C-D023-4811-96A9-B9F48814B9A1}" destId="{24E5B88F-FFBD-40AC-B878-87E1E4D63FDE}" srcOrd="0" destOrd="0" presId="urn:microsoft.com/office/officeart/2005/8/layout/vList5"/>
    <dgm:cxn modelId="{A5DCB9A3-B6FF-431C-8F1C-AA71A7FE56D7}" type="presParOf" srcId="{5B85920C-D023-4811-96A9-B9F48814B9A1}" destId="{6EF8B8DD-F8E5-4A8A-9404-050C14458F44}" srcOrd="1" destOrd="0" presId="urn:microsoft.com/office/officeart/2005/8/layout/vList5"/>
    <dgm:cxn modelId="{E82C653A-5439-48D2-BE17-9C4C9CBD26CF}" type="presParOf" srcId="{D6E6C610-58BA-429E-8E5F-482820D3E59E}" destId="{5242BDFB-6BFB-4029-A41E-EF665ABC642D}" srcOrd="5" destOrd="0" presId="urn:microsoft.com/office/officeart/2005/8/layout/vList5"/>
    <dgm:cxn modelId="{E9DD4744-1579-4AB2-8B9A-7FC66F2BFF6E}" type="presParOf" srcId="{D6E6C610-58BA-429E-8E5F-482820D3E59E}" destId="{F5A062FD-5940-4318-BEDB-02A34EECD9FB}" srcOrd="6" destOrd="0" presId="urn:microsoft.com/office/officeart/2005/8/layout/vList5"/>
    <dgm:cxn modelId="{64E50EA1-8FE1-45F5-BC41-D2E765002739}" type="presParOf" srcId="{F5A062FD-5940-4318-BEDB-02A34EECD9FB}" destId="{5D13A4CC-6E60-40DC-B027-A5DA5F5C86E9}" srcOrd="0" destOrd="0" presId="urn:microsoft.com/office/officeart/2005/8/layout/vList5"/>
    <dgm:cxn modelId="{9258F9BE-5F50-494A-A59E-7E513AED27F0}" type="presParOf" srcId="{F5A062FD-5940-4318-BEDB-02A34EECD9FB}" destId="{5D58CDFA-8D76-4A4A-A8E9-AD3F5E154350}" srcOrd="1" destOrd="0" presId="urn:microsoft.com/office/officeart/2005/8/layout/vList5"/>
    <dgm:cxn modelId="{0B95C1A7-3FF4-4B8E-BC0D-5656332A451D}" type="presParOf" srcId="{D6E6C610-58BA-429E-8E5F-482820D3E59E}" destId="{961F1182-7BB6-49D5-BFB8-13573AA20F4A}" srcOrd="7" destOrd="0" presId="urn:microsoft.com/office/officeart/2005/8/layout/vList5"/>
    <dgm:cxn modelId="{4685CF78-6FDA-4583-96C2-4E0904EECFCD}" type="presParOf" srcId="{D6E6C610-58BA-429E-8E5F-482820D3E59E}" destId="{871A94C6-136C-4FA5-A017-1228A63503B6}" srcOrd="8" destOrd="0" presId="urn:microsoft.com/office/officeart/2005/8/layout/vList5"/>
    <dgm:cxn modelId="{F6514E09-FD1A-41F1-8279-F062A86509CD}" type="presParOf" srcId="{871A94C6-136C-4FA5-A017-1228A63503B6}" destId="{AF939C9B-8E22-44F4-A2B7-F6716A226662}" srcOrd="0" destOrd="0" presId="urn:microsoft.com/office/officeart/2005/8/layout/vList5"/>
    <dgm:cxn modelId="{28949771-9A0F-4F6E-A87B-EEA97AB6A23F}" type="presParOf" srcId="{871A94C6-136C-4FA5-A017-1228A63503B6}" destId="{7DD0CAF7-61CE-41A9-B902-F66873A8794A}" srcOrd="1" destOrd="0" presId="urn:microsoft.com/office/officeart/2005/8/layout/vList5"/>
    <dgm:cxn modelId="{DF12E4B3-F358-47FA-AED3-73EC4B1A4189}" type="presParOf" srcId="{D6E6C610-58BA-429E-8E5F-482820D3E59E}" destId="{0CA5D5E0-3C61-4A5F-9F4A-857EEB035BC0}" srcOrd="9" destOrd="0" presId="urn:microsoft.com/office/officeart/2005/8/layout/vList5"/>
    <dgm:cxn modelId="{9F6DCF6E-D504-4D30-A5D8-423B4F1880BB}" type="presParOf" srcId="{D6E6C610-58BA-429E-8E5F-482820D3E59E}" destId="{CEDDA2F2-776D-4803-8434-CA7E85EB7F70}" srcOrd="10" destOrd="0" presId="urn:microsoft.com/office/officeart/2005/8/layout/vList5"/>
    <dgm:cxn modelId="{02F39F6C-D970-4483-B00A-494D8CCEC276}" type="presParOf" srcId="{CEDDA2F2-776D-4803-8434-CA7E85EB7F70}" destId="{F63683BB-3F50-44F0-B4BF-B5187583EC3F}" srcOrd="0" destOrd="0" presId="urn:microsoft.com/office/officeart/2005/8/layout/vList5"/>
    <dgm:cxn modelId="{14579893-7697-4E0A-9C05-B20065F7A403}" type="presParOf" srcId="{CEDDA2F2-776D-4803-8434-CA7E85EB7F70}" destId="{DB6D5EE9-549A-47F6-AAB8-C13E68F01EB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EA2FCA-75CD-41F4-8513-51015856B0E0}">
      <dsp:nvSpPr>
        <dsp:cNvPr id="0" name=""/>
        <dsp:cNvSpPr/>
      </dsp:nvSpPr>
      <dsp:spPr>
        <a:xfrm rot="5400000">
          <a:off x="5800773" y="-1751288"/>
          <a:ext cx="598820" cy="42536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Prescribing/Preparation</a:t>
          </a:r>
          <a:endParaRPr lang="en-GB" sz="1600" kern="1200" dirty="0"/>
        </a:p>
        <a:p>
          <a:pPr marL="171450" lvl="1" indent="-171450" algn="l" defTabSz="711200">
            <a:lnSpc>
              <a:spcPct val="90000"/>
            </a:lnSpc>
            <a:spcBef>
              <a:spcPct val="0"/>
            </a:spcBef>
            <a:spcAft>
              <a:spcPct val="15000"/>
            </a:spcAft>
            <a:buChar char="••"/>
          </a:pPr>
          <a:r>
            <a:rPr lang="en-GB" sz="1600" kern="1200" dirty="0" smtClean="0"/>
            <a:t>Administration/ Adverse Drug Events</a:t>
          </a:r>
          <a:endParaRPr lang="en-GB" sz="1600" kern="1200" dirty="0"/>
        </a:p>
      </dsp:txBody>
      <dsp:txXfrm rot="5400000">
        <a:off x="5800773" y="-1751288"/>
        <a:ext cx="598820" cy="4253674"/>
      </dsp:txXfrm>
    </dsp:sp>
    <dsp:sp modelId="{81537AB8-89D9-469F-8748-00F7C4689A85}">
      <dsp:nvSpPr>
        <dsp:cNvPr id="0" name=""/>
        <dsp:cNvSpPr/>
      </dsp:nvSpPr>
      <dsp:spPr>
        <a:xfrm>
          <a:off x="2554" y="1285"/>
          <a:ext cx="3970791" cy="748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l" defTabSz="1155700">
            <a:lnSpc>
              <a:spcPct val="90000"/>
            </a:lnSpc>
            <a:spcBef>
              <a:spcPct val="0"/>
            </a:spcBef>
            <a:spcAft>
              <a:spcPct val="35000"/>
            </a:spcAft>
          </a:pPr>
          <a:r>
            <a:rPr lang="en-GB" sz="2600" kern="1200" dirty="0" smtClean="0">
              <a:solidFill>
                <a:schemeClr val="tx1"/>
              </a:solidFill>
            </a:rPr>
            <a:t>Medication errors</a:t>
          </a:r>
          <a:endParaRPr lang="en-GB" sz="2600" kern="1200" dirty="0">
            <a:solidFill>
              <a:schemeClr val="tx1"/>
            </a:solidFill>
          </a:endParaRPr>
        </a:p>
      </dsp:txBody>
      <dsp:txXfrm>
        <a:off x="2554" y="1285"/>
        <a:ext cx="3970791" cy="748525"/>
      </dsp:txXfrm>
    </dsp:sp>
    <dsp:sp modelId="{B6A83E8E-3135-499D-ACC6-04DE159EC81A}">
      <dsp:nvSpPr>
        <dsp:cNvPr id="0" name=""/>
        <dsp:cNvSpPr/>
      </dsp:nvSpPr>
      <dsp:spPr>
        <a:xfrm rot="5400000">
          <a:off x="5800773" y="-965337"/>
          <a:ext cx="598820" cy="42536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Indwelling devices</a:t>
          </a:r>
          <a:endParaRPr lang="en-GB" sz="1600" kern="1200" dirty="0"/>
        </a:p>
        <a:p>
          <a:pPr marL="171450" lvl="1" indent="-171450" algn="l" defTabSz="711200">
            <a:lnSpc>
              <a:spcPct val="90000"/>
            </a:lnSpc>
            <a:spcBef>
              <a:spcPct val="0"/>
            </a:spcBef>
            <a:spcAft>
              <a:spcPct val="15000"/>
            </a:spcAft>
            <a:buChar char="••"/>
          </a:pPr>
          <a:r>
            <a:rPr lang="en-GB" sz="1600" kern="1200" dirty="0" smtClean="0"/>
            <a:t>Pneumonia/MRSA/C. Diff</a:t>
          </a:r>
          <a:endParaRPr lang="en-GB" sz="1600" kern="1200" dirty="0"/>
        </a:p>
      </dsp:txBody>
      <dsp:txXfrm rot="5400000">
        <a:off x="5800773" y="-965337"/>
        <a:ext cx="598820" cy="4253674"/>
      </dsp:txXfrm>
    </dsp:sp>
    <dsp:sp modelId="{6471AC2C-D802-44EA-AB3D-E6E97E546F9F}">
      <dsp:nvSpPr>
        <dsp:cNvPr id="0" name=""/>
        <dsp:cNvSpPr/>
      </dsp:nvSpPr>
      <dsp:spPr>
        <a:xfrm>
          <a:off x="2554" y="787237"/>
          <a:ext cx="3970791" cy="748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l" defTabSz="1155700">
            <a:lnSpc>
              <a:spcPct val="90000"/>
            </a:lnSpc>
            <a:spcBef>
              <a:spcPct val="0"/>
            </a:spcBef>
            <a:spcAft>
              <a:spcPct val="35000"/>
            </a:spcAft>
          </a:pPr>
          <a:r>
            <a:rPr lang="en-GB" sz="2600" kern="1200" dirty="0" smtClean="0">
              <a:solidFill>
                <a:schemeClr val="tx1"/>
              </a:solidFill>
            </a:rPr>
            <a:t>Hospital acquired infection</a:t>
          </a:r>
          <a:endParaRPr lang="en-GB" sz="2600" kern="1200" dirty="0">
            <a:solidFill>
              <a:schemeClr val="tx1"/>
            </a:solidFill>
          </a:endParaRPr>
        </a:p>
      </dsp:txBody>
      <dsp:txXfrm>
        <a:off x="2554" y="787237"/>
        <a:ext cx="3970791" cy="748525"/>
      </dsp:txXfrm>
    </dsp:sp>
    <dsp:sp modelId="{6EF8B8DD-F8E5-4A8A-9404-050C14458F44}">
      <dsp:nvSpPr>
        <dsp:cNvPr id="0" name=""/>
        <dsp:cNvSpPr/>
      </dsp:nvSpPr>
      <dsp:spPr>
        <a:xfrm rot="5400000">
          <a:off x="5800797" y="-179385"/>
          <a:ext cx="598820" cy="42536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Surgical Site Infection (SSI)</a:t>
          </a:r>
          <a:endParaRPr lang="en-GB" sz="1600" kern="1200" dirty="0"/>
        </a:p>
        <a:p>
          <a:pPr marL="171450" lvl="1" indent="-171450" algn="l" defTabSz="711200">
            <a:lnSpc>
              <a:spcPct val="90000"/>
            </a:lnSpc>
            <a:spcBef>
              <a:spcPct val="0"/>
            </a:spcBef>
            <a:spcAft>
              <a:spcPct val="15000"/>
            </a:spcAft>
            <a:buChar char="••"/>
          </a:pPr>
          <a:r>
            <a:rPr lang="en-GB" sz="1600" kern="1200" dirty="0" smtClean="0"/>
            <a:t>Wrong site/patient/procedure</a:t>
          </a:r>
          <a:endParaRPr lang="en-GB" sz="1600" kern="1200" dirty="0"/>
        </a:p>
      </dsp:txBody>
      <dsp:txXfrm rot="5400000">
        <a:off x="5800797" y="-179385"/>
        <a:ext cx="598820" cy="4253674"/>
      </dsp:txXfrm>
    </dsp:sp>
    <dsp:sp modelId="{24E5B88F-FFBD-40AC-B878-87E1E4D63FDE}">
      <dsp:nvSpPr>
        <dsp:cNvPr id="0" name=""/>
        <dsp:cNvSpPr/>
      </dsp:nvSpPr>
      <dsp:spPr>
        <a:xfrm>
          <a:off x="2554" y="1573189"/>
          <a:ext cx="3970815" cy="748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l" defTabSz="1155700">
            <a:lnSpc>
              <a:spcPct val="90000"/>
            </a:lnSpc>
            <a:spcBef>
              <a:spcPct val="0"/>
            </a:spcBef>
            <a:spcAft>
              <a:spcPct val="35000"/>
            </a:spcAft>
          </a:pPr>
          <a:r>
            <a:rPr lang="en-GB" sz="2600" kern="1200" dirty="0" smtClean="0">
              <a:solidFill>
                <a:schemeClr val="tx1"/>
              </a:solidFill>
            </a:rPr>
            <a:t>Procedural adverse events</a:t>
          </a:r>
          <a:endParaRPr lang="en-GB" sz="2600" kern="1200" dirty="0">
            <a:solidFill>
              <a:schemeClr val="tx1"/>
            </a:solidFill>
          </a:endParaRPr>
        </a:p>
      </dsp:txBody>
      <dsp:txXfrm>
        <a:off x="2554" y="1573189"/>
        <a:ext cx="3970815" cy="748525"/>
      </dsp:txXfrm>
    </dsp:sp>
    <dsp:sp modelId="{5D58CDFA-8D76-4A4A-A8E9-AD3F5E154350}">
      <dsp:nvSpPr>
        <dsp:cNvPr id="0" name=""/>
        <dsp:cNvSpPr/>
      </dsp:nvSpPr>
      <dsp:spPr>
        <a:xfrm rot="5400000">
          <a:off x="5800773" y="606566"/>
          <a:ext cx="598820" cy="42536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Accuracy</a:t>
          </a:r>
          <a:endParaRPr lang="en-GB" sz="1600" kern="1200" dirty="0"/>
        </a:p>
        <a:p>
          <a:pPr marL="171450" lvl="1" indent="-171450" algn="l" defTabSz="711200">
            <a:lnSpc>
              <a:spcPct val="90000"/>
            </a:lnSpc>
            <a:spcBef>
              <a:spcPct val="0"/>
            </a:spcBef>
            <a:spcAft>
              <a:spcPct val="15000"/>
            </a:spcAft>
            <a:buChar char="••"/>
          </a:pPr>
          <a:r>
            <a:rPr lang="en-GB" sz="1600" kern="1200" dirty="0" smtClean="0"/>
            <a:t>Timing</a:t>
          </a:r>
          <a:endParaRPr lang="en-GB" sz="1600" kern="1200" dirty="0"/>
        </a:p>
      </dsp:txBody>
      <dsp:txXfrm rot="5400000">
        <a:off x="5800773" y="606566"/>
        <a:ext cx="598820" cy="4253674"/>
      </dsp:txXfrm>
    </dsp:sp>
    <dsp:sp modelId="{5D13A4CC-6E60-40DC-B027-A5DA5F5C86E9}">
      <dsp:nvSpPr>
        <dsp:cNvPr id="0" name=""/>
        <dsp:cNvSpPr/>
      </dsp:nvSpPr>
      <dsp:spPr>
        <a:xfrm>
          <a:off x="2554" y="2359141"/>
          <a:ext cx="3970791" cy="748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l" defTabSz="1155700">
            <a:lnSpc>
              <a:spcPct val="90000"/>
            </a:lnSpc>
            <a:spcBef>
              <a:spcPct val="0"/>
            </a:spcBef>
            <a:spcAft>
              <a:spcPct val="35000"/>
            </a:spcAft>
          </a:pPr>
          <a:r>
            <a:rPr lang="en-GB" sz="2600" kern="1200" dirty="0" smtClean="0">
              <a:solidFill>
                <a:schemeClr val="tx1"/>
              </a:solidFill>
            </a:rPr>
            <a:t>Diagnostic errors</a:t>
          </a:r>
          <a:endParaRPr lang="en-GB" sz="2600" kern="1200" dirty="0">
            <a:solidFill>
              <a:schemeClr val="tx1"/>
            </a:solidFill>
          </a:endParaRPr>
        </a:p>
      </dsp:txBody>
      <dsp:txXfrm>
        <a:off x="2554" y="2359141"/>
        <a:ext cx="3970791" cy="748525"/>
      </dsp:txXfrm>
    </dsp:sp>
    <dsp:sp modelId="{7DD0CAF7-61CE-41A9-B902-F66873A8794A}">
      <dsp:nvSpPr>
        <dsp:cNvPr id="0" name=""/>
        <dsp:cNvSpPr/>
      </dsp:nvSpPr>
      <dsp:spPr>
        <a:xfrm rot="5400000">
          <a:off x="5800797" y="1392518"/>
          <a:ext cx="598820" cy="42536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Missing records</a:t>
          </a:r>
          <a:endParaRPr lang="en-GB" sz="1600" kern="1200" dirty="0"/>
        </a:p>
        <a:p>
          <a:pPr marL="171450" lvl="1" indent="-171450" algn="l" defTabSz="711200">
            <a:lnSpc>
              <a:spcPct val="90000"/>
            </a:lnSpc>
            <a:spcBef>
              <a:spcPct val="0"/>
            </a:spcBef>
            <a:spcAft>
              <a:spcPct val="15000"/>
            </a:spcAft>
            <a:buChar char="••"/>
          </a:pPr>
          <a:r>
            <a:rPr lang="en-GB" sz="1600" kern="1200" dirty="0" smtClean="0"/>
            <a:t>Inaccuracies</a:t>
          </a:r>
          <a:endParaRPr lang="en-GB" sz="1600" kern="1200" dirty="0"/>
        </a:p>
      </dsp:txBody>
      <dsp:txXfrm rot="5400000">
        <a:off x="5800797" y="1392518"/>
        <a:ext cx="598820" cy="4253674"/>
      </dsp:txXfrm>
    </dsp:sp>
    <dsp:sp modelId="{AF939C9B-8E22-44F4-A2B7-F6716A226662}">
      <dsp:nvSpPr>
        <dsp:cNvPr id="0" name=""/>
        <dsp:cNvSpPr/>
      </dsp:nvSpPr>
      <dsp:spPr>
        <a:xfrm>
          <a:off x="2554" y="3145092"/>
          <a:ext cx="3970815" cy="748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l" defTabSz="1155700">
            <a:lnSpc>
              <a:spcPct val="90000"/>
            </a:lnSpc>
            <a:spcBef>
              <a:spcPct val="0"/>
            </a:spcBef>
            <a:spcAft>
              <a:spcPct val="35000"/>
            </a:spcAft>
          </a:pPr>
          <a:r>
            <a:rPr lang="en-GB" sz="2600" kern="1200" dirty="0" smtClean="0">
              <a:solidFill>
                <a:schemeClr val="tx1"/>
              </a:solidFill>
            </a:rPr>
            <a:t>Documentation errors</a:t>
          </a:r>
          <a:endParaRPr lang="en-GB" sz="2600" kern="1200" dirty="0">
            <a:solidFill>
              <a:schemeClr val="tx1"/>
            </a:solidFill>
          </a:endParaRPr>
        </a:p>
      </dsp:txBody>
      <dsp:txXfrm>
        <a:off x="2554" y="3145092"/>
        <a:ext cx="3970815" cy="748525"/>
      </dsp:txXfrm>
    </dsp:sp>
    <dsp:sp modelId="{DB6D5EE9-549A-47F6-AAB8-C13E68F01EB2}">
      <dsp:nvSpPr>
        <dsp:cNvPr id="0" name=""/>
        <dsp:cNvSpPr/>
      </dsp:nvSpPr>
      <dsp:spPr>
        <a:xfrm rot="5400000">
          <a:off x="5800797" y="2178470"/>
          <a:ext cx="598820" cy="42536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Poor teamwork</a:t>
          </a:r>
          <a:endParaRPr lang="en-GB" sz="1600" kern="1200" dirty="0"/>
        </a:p>
        <a:p>
          <a:pPr marL="171450" lvl="1" indent="-171450" algn="l" defTabSz="711200">
            <a:lnSpc>
              <a:spcPct val="90000"/>
            </a:lnSpc>
            <a:spcBef>
              <a:spcPct val="0"/>
            </a:spcBef>
            <a:spcAft>
              <a:spcPct val="15000"/>
            </a:spcAft>
            <a:buChar char="••"/>
          </a:pPr>
          <a:r>
            <a:rPr lang="en-GB" sz="1600" kern="1200" dirty="0" smtClean="0"/>
            <a:t>Lack of information </a:t>
          </a:r>
          <a:endParaRPr lang="en-GB" sz="1600" kern="1200" dirty="0"/>
        </a:p>
      </dsp:txBody>
      <dsp:txXfrm rot="5400000">
        <a:off x="5800797" y="2178470"/>
        <a:ext cx="598820" cy="4253674"/>
      </dsp:txXfrm>
    </dsp:sp>
    <dsp:sp modelId="{F63683BB-3F50-44F0-B4BF-B5187583EC3F}">
      <dsp:nvSpPr>
        <dsp:cNvPr id="0" name=""/>
        <dsp:cNvSpPr/>
      </dsp:nvSpPr>
      <dsp:spPr>
        <a:xfrm>
          <a:off x="2554" y="3931044"/>
          <a:ext cx="3970815" cy="748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l" defTabSz="1155700">
            <a:lnSpc>
              <a:spcPct val="90000"/>
            </a:lnSpc>
            <a:spcBef>
              <a:spcPct val="0"/>
            </a:spcBef>
            <a:spcAft>
              <a:spcPct val="35000"/>
            </a:spcAft>
          </a:pPr>
          <a:r>
            <a:rPr lang="en-GB" sz="2600" kern="1200" dirty="0" smtClean="0">
              <a:solidFill>
                <a:schemeClr val="tx1"/>
              </a:solidFill>
            </a:rPr>
            <a:t>Communication errors</a:t>
          </a:r>
          <a:endParaRPr lang="en-GB" sz="2600" kern="1200" dirty="0">
            <a:solidFill>
              <a:schemeClr val="tx1"/>
            </a:solidFill>
          </a:endParaRPr>
        </a:p>
      </dsp:txBody>
      <dsp:txXfrm>
        <a:off x="2554" y="3931044"/>
        <a:ext cx="3970815" cy="74852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440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4D0F6DE7-65D9-4D9D-B9D8-FAE9C2721D2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spcBef>
                <a:spcPct val="0"/>
              </a:spcBef>
            </a:pPr>
            <a:endParaRPr lang="en-US" smtClean="0">
              <a:ea typeface="MS PGothic" pitchFamily="34" charset="-128"/>
            </a:endParaRPr>
          </a:p>
        </p:txBody>
      </p:sp>
      <p:sp>
        <p:nvSpPr>
          <p:cNvPr id="45060" name="Slide Number Placeholder 3"/>
          <p:cNvSpPr>
            <a:spLocks noGrp="1"/>
          </p:cNvSpPr>
          <p:nvPr>
            <p:ph type="sldNum" sz="quarter" idx="5"/>
          </p:nvPr>
        </p:nvSpPr>
        <p:spPr>
          <a:noFill/>
        </p:spPr>
        <p:txBody>
          <a:bodyPr/>
          <a:lstStyle/>
          <a:p>
            <a:fld id="{C0276EC6-A2D3-4F21-ADA4-A16768763B7E}" type="slidenum">
              <a:rPr lang="it-IT">
                <a:ea typeface="MS PGothic" pitchFamily="34" charset="-128"/>
              </a:rPr>
              <a:pPr/>
              <a:t>8</a:t>
            </a:fld>
            <a:endParaRPr lang="it-IT">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2C281F10-5B52-4D1F-BF4E-2EB994EF5A8C}" type="slidenum">
              <a:rPr lang="en-GB"/>
              <a:pPr/>
              <a:t>16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8B2DAEC-02E3-4CD4-B3FE-A941DA1F6162}" type="slidenum">
              <a:rPr lang="en-GB"/>
              <a:pPr/>
              <a:t>29</a:t>
            </a:fld>
            <a:endParaRPr lang="en-GB"/>
          </a:p>
        </p:txBody>
      </p:sp>
      <p:sp>
        <p:nvSpPr>
          <p:cNvPr id="47107" name="Rectangle 2"/>
          <p:cNvSpPr>
            <a:spLocks noRot="1" noChangeArrowheads="1" noTextEdit="1"/>
          </p:cNvSpPr>
          <p:nvPr>
            <p:ph type="sldImg"/>
          </p:nvPr>
        </p:nvSpPr>
        <p:spPr>
          <a:xfrm>
            <a:off x="1292225" y="796925"/>
            <a:ext cx="4273550" cy="3205163"/>
          </a:xfrm>
          <a:ln/>
        </p:spPr>
      </p:sp>
      <p:sp>
        <p:nvSpPr>
          <p:cNvPr id="47108" name="Rectangle 3"/>
          <p:cNvSpPr>
            <a:spLocks noGrp="1" noChangeArrowheads="1"/>
          </p:cNvSpPr>
          <p:nvPr>
            <p:ph type="body" idx="1"/>
          </p:nvPr>
        </p:nvSpPr>
        <p:spPr>
          <a:xfrm>
            <a:off x="914400" y="4346575"/>
            <a:ext cx="5029200" cy="3849688"/>
          </a:xfrm>
          <a:noFill/>
          <a:ln/>
        </p:spPr>
        <p:txBody>
          <a:bodyPr/>
          <a:lstStyle/>
          <a:p>
            <a:pPr eaLnBrk="1" hangingPunct="1"/>
            <a:endParaRPr lang="en-US" smtClean="0"/>
          </a:p>
          <a:p>
            <a:pPr eaLnBrk="1" hangingPunct="1"/>
            <a:r>
              <a:rPr lang="en-US" smtClean="0"/>
              <a:t>Explain how factors open out into:</a:t>
            </a:r>
          </a:p>
          <a:p>
            <a:pPr eaLnBrk="1" hangingPunct="1"/>
            <a:endParaRPr lang="en-US" smtClean="0"/>
          </a:p>
          <a:p>
            <a:pPr eaLnBrk="1" hangingPunct="1">
              <a:buFontTx/>
              <a:buChar char="-"/>
            </a:pPr>
            <a:r>
              <a:rPr lang="en-US" smtClean="0"/>
              <a:t>Themes</a:t>
            </a:r>
          </a:p>
          <a:p>
            <a:pPr eaLnBrk="1" hangingPunct="1">
              <a:buFontTx/>
              <a:buChar char="-"/>
            </a:pPr>
            <a:r>
              <a:rPr lang="en-US" smtClean="0"/>
              <a:t>Specific questions … in incident analysis.</a:t>
            </a:r>
          </a:p>
          <a:p>
            <a:pPr eaLnBrk="1" hangingPunct="1">
              <a:buFontTx/>
              <a:buChar char="-"/>
            </a:pPr>
            <a:endParaRPr lang="en-US" smtClean="0"/>
          </a:p>
          <a:p>
            <a:pPr eaLnBrk="1" hangingPunct="1">
              <a:buFontTx/>
              <a:buChar char="-"/>
            </a:pPr>
            <a:r>
              <a:rPr lang="en-US" smtClean="0"/>
              <a:t>Make 24/7 remark.  See original paper, 24 sub-categories</a:t>
            </a:r>
          </a:p>
          <a:p>
            <a:pPr eaLnBrk="1" hangingPunct="1">
              <a:buFontTx/>
              <a:buChar char="-"/>
            </a:pPr>
            <a:r>
              <a:rPr lang="en-US" smtClean="0"/>
              <a:t>I only thought of 7 levels recently</a:t>
            </a:r>
          </a:p>
          <a:p>
            <a:pPr eaLnBrk="1" hangingPunct="1">
              <a:buFontTx/>
              <a:buChar char="-"/>
            </a:pPr>
            <a:r>
              <a:rPr lang="en-US" smtClean="0"/>
              <a:t>Could have called the paper Safety 24/7</a:t>
            </a:r>
          </a:p>
          <a:p>
            <a:pPr eaLnBrk="1" hangingPunct="1">
              <a:buFontTx/>
              <a:buChar char="-"/>
            </a:pPr>
            <a:endParaRPr lang="en-US" smtClean="0"/>
          </a:p>
          <a:p>
            <a:pPr eaLnBrk="1" hangingPunct="1">
              <a:buFontTx/>
              <a:buChar char="-"/>
            </a:pPr>
            <a:r>
              <a:rPr lang="en-US" smtClean="0"/>
              <a:t>But that might have been a bit too cute…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5CDBF7C-0CB2-4C67-A4B9-8440C0B8EF65}" type="slidenum">
              <a:rPr lang="en-GB"/>
              <a:pPr/>
              <a:t>37</a:t>
            </a:fld>
            <a:endParaRPr lang="en-GB"/>
          </a:p>
        </p:txBody>
      </p:sp>
      <p:sp>
        <p:nvSpPr>
          <p:cNvPr id="48131" name="Rectangle 2"/>
          <p:cNvSpPr>
            <a:spLocks noRot="1" noChangeArrowheads="1" noTextEdit="1"/>
          </p:cNvSpPr>
          <p:nvPr>
            <p:ph type="sldImg"/>
          </p:nvPr>
        </p:nvSpPr>
        <p:spPr>
          <a:xfrm>
            <a:off x="1292225" y="796925"/>
            <a:ext cx="4273550" cy="3205163"/>
          </a:xfrm>
          <a:ln/>
        </p:spPr>
      </p:sp>
      <p:sp>
        <p:nvSpPr>
          <p:cNvPr id="48132" name="Rectangle 3"/>
          <p:cNvSpPr>
            <a:spLocks noGrp="1" noChangeArrowheads="1"/>
          </p:cNvSpPr>
          <p:nvPr>
            <p:ph type="body" idx="1"/>
          </p:nvPr>
        </p:nvSpPr>
        <p:spPr>
          <a:xfrm>
            <a:off x="914400" y="4346575"/>
            <a:ext cx="5029200" cy="3849688"/>
          </a:xfrm>
          <a:noFill/>
          <a:ln/>
        </p:spPr>
        <p:txBody>
          <a:bodyPr/>
          <a:lstStyle/>
          <a:p>
            <a:pPr eaLnBrk="1" hangingPunct="1"/>
            <a:endParaRPr lang="en-GB" sz="1000" smtClean="0"/>
          </a:p>
          <a:p>
            <a:pPr eaLnBrk="1" hangingPunct="1"/>
            <a:r>
              <a:rPr lang="en-GB" sz="1000" smtClean="0"/>
              <a:t>Stress a few things about the value of case analysis, sometimes lost when you have to do it because its demanded of you, or when its done in a top heavy way, bureaucratic way.</a:t>
            </a:r>
          </a:p>
          <a:p>
            <a:pPr eaLnBrk="1" hangingPunct="1"/>
            <a:endParaRPr lang="en-GB" sz="1000" smtClean="0"/>
          </a:p>
          <a:p>
            <a:pPr eaLnBrk="1" hangingPunct="1"/>
            <a:r>
              <a:rPr lang="en-GB" sz="1000" smtClean="0"/>
              <a:t>Analyses bring  rich detail  on evolution of  incidents and contributory factors</a:t>
            </a:r>
          </a:p>
          <a:p>
            <a:pPr eaLnBrk="1" hangingPunct="1"/>
            <a:r>
              <a:rPr lang="en-GB" sz="1000" smtClean="0"/>
              <a:t>Greatest potential in close analysis of small numbers</a:t>
            </a:r>
          </a:p>
          <a:p>
            <a:pPr eaLnBrk="1" hangingPunct="1"/>
            <a:r>
              <a:rPr lang="en-GB" smtClean="0"/>
              <a:t>Ensure comprehensive approach without `premature closure’</a:t>
            </a:r>
            <a:endParaRPr lang="en-US" smtClean="0"/>
          </a:p>
          <a:p>
            <a:pPr eaLnBrk="1" hangingPunct="1"/>
            <a:endParaRPr lang="en-GB" sz="1000" smtClean="0"/>
          </a:p>
          <a:p>
            <a:pPr eaLnBrk="1" hangingPunct="1"/>
            <a:r>
              <a:rPr lang="en-GB" sz="1000" smtClean="0"/>
              <a:t>To me it’s a structured way of reflecting on the system in which you work.  What you’re doing is not looking back to what happened, at least only in part. Really, you’re looking to the future. What’s this case tell us about our system. A route to the broader system and to interventions</a:t>
            </a:r>
          </a:p>
          <a:p>
            <a:pPr eaLnBrk="1" hangingPunct="1"/>
            <a:endParaRPr lang="en-GB" sz="1000" smtClean="0"/>
          </a:p>
          <a:p>
            <a:pPr eaLnBrk="1" hangingPunct="1"/>
            <a:r>
              <a:rPr lang="en-GB" sz="1000" smtClean="0"/>
              <a:t>Two really important uses:</a:t>
            </a:r>
          </a:p>
          <a:p>
            <a:pPr eaLnBrk="1" hangingPunct="1"/>
            <a:endParaRPr lang="en-GB" sz="1000" smtClean="0"/>
          </a:p>
          <a:p>
            <a:pPr eaLnBrk="1" hangingPunct="1"/>
            <a:r>
              <a:rPr lang="en-GB" sz="1000" smtClean="0"/>
              <a:t>1.  To bring the systems view to life.  People often say, how to persuade people.  I think this is a great way for a team to think about.</a:t>
            </a:r>
          </a:p>
          <a:p>
            <a:pPr eaLnBrk="1" hangingPunct="1"/>
            <a:endParaRPr lang="en-GB" sz="1000" smtClean="0"/>
          </a:p>
          <a:p>
            <a:pPr eaLnBrk="1" hangingPunct="1"/>
            <a:r>
              <a:rPr lang="en-GB" sz="1000" smtClean="0"/>
              <a:t>2. To identify the persistent themes and consider priorities for interventions, at whichever level they seem to be showing.  </a:t>
            </a:r>
          </a:p>
          <a:p>
            <a:pPr eaLnBrk="1" hangingPunct="1"/>
            <a:endParaRPr lang="en-GB" sz="1000" smtClean="0"/>
          </a:p>
          <a:p>
            <a:pPr eaLnBrk="1" hangingPunct="1"/>
            <a:r>
              <a:rPr lang="en-GB" sz="1000" smtClean="0"/>
              <a:t>However, while I think this is a great help, I don’t think we should rely on analysis of incidents etc entirely for improving safety.  …. And this is subject of Part II.</a:t>
            </a:r>
            <a:endParaRPr lang="en-US" sz="1000" smtClean="0"/>
          </a:p>
          <a:p>
            <a:pPr eaLnBrk="1" hangingPunct="1"/>
            <a:endParaRPr lang="en-GB" sz="1000" smtClean="0"/>
          </a:p>
          <a:p>
            <a:pPr eaLnBrk="1" hangingPunct="1"/>
            <a:r>
              <a:rPr lang="en-GB" sz="1000" smtClean="0"/>
              <a:t>PART II ...</a:t>
            </a:r>
          </a:p>
          <a:p>
            <a:pPr eaLnBrk="1" hangingPunct="1"/>
            <a:endParaRPr lang="en-GB" sz="10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a:defRPr/>
            </a:pPr>
            <a:endParaRPr lang="en-US" sz="2400"/>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en-US" sz="2400"/>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en-US" sz="2400"/>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defRPr/>
              </a:pPr>
              <a:endParaRPr lang="en-GB"/>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defRPr/>
              </a:pPr>
              <a:endParaRPr lang="en-US" sz="2400"/>
            </a:p>
          </p:txBody>
        </p:sp>
      </p:grpSp>
      <p:sp>
        <p:nvSpPr>
          <p:cNvPr id="61443" name="Rectangle 3"/>
          <p:cNvSpPr>
            <a:spLocks noGrp="1" noChangeArrowheads="1"/>
          </p:cNvSpPr>
          <p:nvPr>
            <p:ph type="ctrTitle"/>
          </p:nvPr>
        </p:nvSpPr>
        <p:spPr>
          <a:xfrm>
            <a:off x="762000" y="1371600"/>
            <a:ext cx="7696200" cy="2057400"/>
          </a:xfrm>
        </p:spPr>
        <p:txBody>
          <a:bodyPr/>
          <a:lstStyle>
            <a:lvl1pPr>
              <a:defRPr sz="5400"/>
            </a:lvl1pPr>
          </a:lstStyle>
          <a:p>
            <a:r>
              <a:rPr lang="en-GB"/>
              <a:t>Click to edit Master title style</a:t>
            </a:r>
          </a:p>
        </p:txBody>
      </p:sp>
      <p:sp>
        <p:nvSpPr>
          <p:cNvPr id="6144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GB"/>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p>
        </p:txBody>
      </p:sp>
      <p:sp>
        <p:nvSpPr>
          <p:cNvPr id="13" name="Rectangle 6"/>
          <p:cNvSpPr>
            <a:spLocks noGrp="1" noChangeArrowheads="1"/>
          </p:cNvSpPr>
          <p:nvPr>
            <p:ph type="ftr" sz="quarter" idx="11"/>
          </p:nvPr>
        </p:nvSpPr>
        <p:spPr/>
        <p:txBody>
          <a:bodyPr/>
          <a:lstStyle>
            <a:lvl1pPr>
              <a:defRPr smtClean="0"/>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smtClean="0"/>
            </a:lvl1pPr>
          </a:lstStyle>
          <a:p>
            <a:pPr>
              <a:defRPr/>
            </a:pPr>
            <a:fld id="{1F850C7B-1CE4-4672-A543-BA18C802FB0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903CB6-D3C3-465C-A414-6350F2528B7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ABDD94-BD6A-4B77-8F76-5F42E67A0B6A}"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59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FAAC47-73C1-44F5-B291-F88F85A025CA}"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828800"/>
            <a:ext cx="8229600" cy="4302125"/>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CBEBD-DC3B-4F51-977A-9EA39C7FEDC7}"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828800"/>
            <a:ext cx="8229600" cy="4302125"/>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7A81EC-4283-4C98-A18A-63CADA1C1449}"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6EE978-7EFB-4888-95E9-7C6F6E68479D}"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86300" y="1943100"/>
            <a:ext cx="36957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6300" y="4248150"/>
            <a:ext cx="36957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C7B79-8293-42B5-80F6-E5D05AD9240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74CB1A-F6A2-4080-9530-91602C9C849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2D3B55-3796-4E98-8AFF-40782C0066D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59DD38-EBF4-48FD-9E2B-76808DF92E4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D31890-C7AE-4580-9504-6E4474E716E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3A6E61-6D76-4334-BF07-37BFC3593AE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BCA7D5-E00C-4A12-B0F9-A2056A3C169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D9D509-B7E6-4D41-AF14-304B042C6CC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defRPr>
            </a:lvl1pPr>
          </a:lstStyle>
          <a:p>
            <a:pPr>
              <a:defRPr/>
            </a:pPr>
            <a:endParaRPr lang="en-US"/>
          </a:p>
        </p:txBody>
      </p:sp>
      <p:sp>
        <p:nvSpPr>
          <p:cNvPr id="60422"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atin typeface="Arial" charset="0"/>
              </a:defRPr>
            </a:lvl1pPr>
          </a:lstStyle>
          <a:p>
            <a:pPr>
              <a:defRPr/>
            </a:pPr>
            <a:fld id="{D38D47E4-A5AF-441C-9236-429853D014B9}" type="slidenum">
              <a:rPr lang="en-GB"/>
              <a:pPr>
                <a:defRPr/>
              </a:pPr>
              <a:t>‹#›</a:t>
            </a:fld>
            <a:endParaRPr lang="en-GB"/>
          </a:p>
        </p:txBody>
      </p:sp>
      <p:grpSp>
        <p:nvGrpSpPr>
          <p:cNvPr id="1031" name="Group 7"/>
          <p:cNvGrpSpPr>
            <a:grpSpLocks/>
          </p:cNvGrpSpPr>
          <p:nvPr/>
        </p:nvGrpSpPr>
        <p:grpSpPr bwMode="auto">
          <a:xfrm>
            <a:off x="279400" y="152400"/>
            <a:ext cx="8686800" cy="1600200"/>
            <a:chOff x="176" y="96"/>
            <a:chExt cx="5472" cy="1008"/>
          </a:xfrm>
        </p:grpSpPr>
        <p:sp>
          <p:nvSpPr>
            <p:cNvPr id="60424"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en-GB"/>
            </a:p>
          </p:txBody>
        </p:sp>
        <p:sp>
          <p:nvSpPr>
            <p:cNvPr id="6042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a:p>
          </p:txBody>
        </p:sp>
        <p:sp>
          <p:nvSpPr>
            <p:cNvPr id="6042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p>
          </p:txBody>
        </p:sp>
        <p:sp>
          <p:nvSpPr>
            <p:cNvPr id="6042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a:p>
          </p:txBody>
        </p:sp>
        <p:sp>
          <p:nvSpPr>
            <p:cNvPr id="6042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p>
          </p:txBody>
        </p:sp>
      </p:grpSp>
    </p:spTree>
  </p:cSld>
  <p:clrMap bg1="lt1" tx1="dk1" bg2="lt2" tx2="dk2" accent1="accent1" accent2="accent2" accent3="accent3" accent4="accent4" accent5="accent5" accent6="accent6" hlink="hlink" folHlink="folHlink"/>
  <p:sldLayoutIdLst>
    <p:sldLayoutId id="2147483738"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9" r:id="rId16"/>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cs typeface="+mn-cs"/>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cs typeface="+mn-cs"/>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cs typeface="+mn-cs"/>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GB" sz="6000" dirty="0" smtClean="0">
                <a:solidFill>
                  <a:schemeClr val="bg2"/>
                </a:solidFill>
                <a:latin typeface="Arial" pitchFamily="34" charset="0"/>
                <a:cs typeface="Arial" pitchFamily="34" charset="0"/>
              </a:rPr>
              <a:t>Human error and patient safety</a:t>
            </a:r>
            <a:endParaRPr lang="en-GB" sz="6000" dirty="0" smtClean="0">
              <a:solidFill>
                <a:schemeClr val="bg2"/>
              </a:solidFill>
              <a:latin typeface="Arial" pitchFamily="34" charset="0"/>
              <a:cs typeface="Arial" pitchFamily="34" charset="0"/>
            </a:endParaRPr>
          </a:p>
        </p:txBody>
      </p:sp>
      <p:sp>
        <p:nvSpPr>
          <p:cNvPr id="4099" name="Rectangle 3"/>
          <p:cNvSpPr>
            <a:spLocks noGrp="1" noChangeArrowheads="1"/>
          </p:cNvSpPr>
          <p:nvPr>
            <p:ph type="subTitle" idx="1"/>
          </p:nvPr>
        </p:nvSpPr>
        <p:spPr/>
        <p:txBody>
          <a:bodyPr/>
          <a:lstStyle/>
          <a:p>
            <a:pPr eaLnBrk="1" hangingPunct="1"/>
            <a:r>
              <a:rPr lang="en-GB" dirty="0" smtClean="0">
                <a:latin typeface="Arial" pitchFamily="34" charset="0"/>
                <a:cs typeface="Arial" pitchFamily="34" charset="0"/>
              </a:rPr>
              <a:t>Dr </a:t>
            </a:r>
            <a:r>
              <a:rPr lang="en-GB" dirty="0" smtClean="0">
                <a:latin typeface="Arial" pitchFamily="34" charset="0"/>
                <a:cs typeface="Arial" pitchFamily="34" charset="0"/>
              </a:rPr>
              <a:t>Nick </a:t>
            </a:r>
            <a:r>
              <a:rPr lang="en-GB" dirty="0" err="1" smtClean="0">
                <a:latin typeface="Arial" pitchFamily="34" charset="0"/>
                <a:cs typeface="Arial" pitchFamily="34" charset="0"/>
              </a:rPr>
              <a:t>Sevdalis</a:t>
            </a:r>
            <a:endParaRPr lang="en-GB" dirty="0" smtClean="0">
              <a:latin typeface="Arial" pitchFamily="34" charset="0"/>
              <a:cs typeface="Arial" pitchFamily="34" charset="0"/>
            </a:endParaRPr>
          </a:p>
          <a:p>
            <a:pPr eaLnBrk="1" hangingPunct="1">
              <a:lnSpc>
                <a:spcPct val="120000"/>
              </a:lnSpc>
            </a:pPr>
            <a:endParaRPr lang="en-GB" sz="2000" dirty="0" smtClean="0">
              <a:latin typeface="Arial" pitchFamily="34" charset="0"/>
              <a:cs typeface="Arial" pitchFamily="34" charset="0"/>
            </a:endParaRPr>
          </a:p>
          <a:p>
            <a:pPr eaLnBrk="1" hangingPunct="1">
              <a:lnSpc>
                <a:spcPct val="120000"/>
              </a:lnSpc>
            </a:pPr>
            <a:r>
              <a:rPr lang="en-GB" sz="2000" dirty="0" smtClean="0">
                <a:latin typeface="Arial" pitchFamily="34" charset="0"/>
                <a:cs typeface="Arial" pitchFamily="34" charset="0"/>
              </a:rPr>
              <a:t>Department of Surgery and Cancer</a:t>
            </a:r>
          </a:p>
          <a:p>
            <a:pPr eaLnBrk="1" hangingPunct="1">
              <a:lnSpc>
                <a:spcPct val="120000"/>
              </a:lnSpc>
            </a:pPr>
            <a:r>
              <a:rPr lang="en-GB" sz="2000" dirty="0" smtClean="0">
                <a:latin typeface="Arial" pitchFamily="34" charset="0"/>
                <a:cs typeface="Arial" pitchFamily="34" charset="0"/>
              </a:rPr>
              <a:t>Email: n.sevdalis@imperial.ac.uk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BD3273D9-D246-4238-A080-8257B39D17A8}" type="slidenum">
              <a:rPr lang="en-GB"/>
              <a:pPr/>
              <a:t>10</a:t>
            </a:fld>
            <a:endParaRPr lang="en-GB"/>
          </a:p>
        </p:txBody>
      </p:sp>
      <p:pic>
        <p:nvPicPr>
          <p:cNvPr id="13315" name="Picture 2" descr="planecrash"/>
          <p:cNvPicPr>
            <a:picLocks noChangeAspect="1" noChangeArrowheads="1"/>
          </p:cNvPicPr>
          <p:nvPr>
            <p:ph idx="1"/>
          </p:nvPr>
        </p:nvPicPr>
        <p:blipFill>
          <a:blip r:embed="rId2" cstate="print"/>
          <a:srcRect/>
          <a:stretch>
            <a:fillRect/>
          </a:stretch>
        </p:blipFill>
        <p:spPr>
          <a:xfrm>
            <a:off x="2076450" y="0"/>
            <a:ext cx="5078413" cy="68580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7FB60538-161B-49DB-B954-9141619F4671}" type="slidenum">
              <a:rPr lang="en-GB"/>
              <a:pPr/>
              <a:t>11</a:t>
            </a:fld>
            <a:endParaRPr lang="en-GB"/>
          </a:p>
        </p:txBody>
      </p:sp>
      <p:pic>
        <p:nvPicPr>
          <p:cNvPr id="14339" name="Picture 2"/>
          <p:cNvPicPr>
            <a:picLocks noChangeAspect="1" noChangeArrowheads="1"/>
          </p:cNvPicPr>
          <p:nvPr>
            <p:ph idx="1"/>
          </p:nvPr>
        </p:nvPicPr>
        <p:blipFill>
          <a:blip r:embed="rId2" cstate="print"/>
          <a:srcRect/>
          <a:stretch>
            <a:fillRect/>
          </a:stretch>
        </p:blipFill>
        <p:spPr>
          <a:xfrm>
            <a:off x="1922463" y="0"/>
            <a:ext cx="5316537" cy="68580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p:spPr>
        <p:txBody>
          <a:bodyPr/>
          <a:lstStyle/>
          <a:p>
            <a:fld id="{804D331D-C926-4166-A447-1867D5AE16F5}" type="slidenum">
              <a:rPr lang="en-GB"/>
              <a:pPr/>
              <a:t>12</a:t>
            </a:fld>
            <a:endParaRPr lang="en-GB"/>
          </a:p>
        </p:txBody>
      </p:sp>
      <p:pic>
        <p:nvPicPr>
          <p:cNvPr id="15363" name="Picture 2"/>
          <p:cNvPicPr>
            <a:picLocks noChangeAspect="1" noChangeArrowheads="1"/>
          </p:cNvPicPr>
          <p:nvPr>
            <p:ph/>
          </p:nvPr>
        </p:nvPicPr>
        <p:blipFill>
          <a:blip r:embed="rId2" cstate="print"/>
          <a:srcRect/>
          <a:stretch>
            <a:fillRect/>
          </a:stretch>
        </p:blipFill>
        <p:spPr>
          <a:xfrm>
            <a:off x="1897063" y="0"/>
            <a:ext cx="5527675" cy="68580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57188" y="757238"/>
            <a:ext cx="7561262" cy="809625"/>
          </a:xfrm>
        </p:spPr>
        <p:txBody>
          <a:bodyPr/>
          <a:lstStyle/>
          <a:p>
            <a:pPr eaLnBrk="1" hangingPunct="1"/>
            <a:r>
              <a:rPr lang="en-GB" smtClean="0"/>
              <a:t>How safe is healthcare?</a:t>
            </a:r>
          </a:p>
        </p:txBody>
      </p:sp>
      <p:pic>
        <p:nvPicPr>
          <p:cNvPr id="16387" name="Picture 4" descr="healthcare risks chart"/>
          <p:cNvPicPr>
            <a:picLocks noChangeAspect="1" noChangeArrowheads="1"/>
          </p:cNvPicPr>
          <p:nvPr/>
        </p:nvPicPr>
        <p:blipFill>
          <a:blip r:embed="rId2" cstate="print"/>
          <a:srcRect/>
          <a:stretch>
            <a:fillRect/>
          </a:stretch>
        </p:blipFill>
        <p:spPr bwMode="auto">
          <a:xfrm>
            <a:off x="714375" y="1847850"/>
            <a:ext cx="7961313" cy="4687888"/>
          </a:xfrm>
          <a:prstGeom prst="rect">
            <a:avLst/>
          </a:prstGeom>
          <a:noFill/>
          <a:ln w="9525">
            <a:noFill/>
            <a:miter lim="800000"/>
            <a:headEnd/>
            <a:tailEnd/>
          </a:ln>
        </p:spPr>
      </p:pic>
      <p:sp>
        <p:nvSpPr>
          <p:cNvPr id="5" name="TextBox 4"/>
          <p:cNvSpPr txBox="1">
            <a:spLocks noChangeArrowheads="1"/>
          </p:cNvSpPr>
          <p:nvPr/>
        </p:nvSpPr>
        <p:spPr bwMode="auto">
          <a:xfrm>
            <a:off x="3341688" y="2606675"/>
            <a:ext cx="935037" cy="646113"/>
          </a:xfrm>
          <a:prstGeom prst="rect">
            <a:avLst/>
          </a:prstGeom>
          <a:solidFill>
            <a:srgbClr val="6562A6"/>
          </a:solidFill>
          <a:ln w="9525">
            <a:noFill/>
            <a:miter lim="800000"/>
            <a:headEnd/>
            <a:tailEnd/>
          </a:ln>
        </p:spPr>
        <p:txBody>
          <a:bodyPr>
            <a:spAutoFit/>
          </a:bodyPr>
          <a:lstStyle/>
          <a:p>
            <a:endParaRPr lang="en-GB">
              <a:latin typeface="Lucida Sans Unicode" pitchFamily="34" charset="0"/>
            </a:endParaRPr>
          </a:p>
          <a:p>
            <a:endParaRPr lang="en-GB">
              <a:latin typeface="Lucida Sans Unicode" pitchFamily="34" charset="0"/>
            </a:endParaRPr>
          </a:p>
        </p:txBody>
      </p:sp>
      <p:sp>
        <p:nvSpPr>
          <p:cNvPr id="7" name="TextBox 6"/>
          <p:cNvSpPr txBox="1">
            <a:spLocks noChangeArrowheads="1"/>
          </p:cNvSpPr>
          <p:nvPr/>
        </p:nvSpPr>
        <p:spPr bwMode="auto">
          <a:xfrm>
            <a:off x="3302000" y="4500563"/>
            <a:ext cx="936625" cy="647700"/>
          </a:xfrm>
          <a:prstGeom prst="rect">
            <a:avLst/>
          </a:prstGeom>
          <a:solidFill>
            <a:srgbClr val="6562A6"/>
          </a:solidFill>
          <a:ln w="9525">
            <a:noFill/>
            <a:miter lim="800000"/>
            <a:headEnd/>
            <a:tailEnd/>
          </a:ln>
        </p:spPr>
        <p:txBody>
          <a:bodyPr>
            <a:spAutoFit/>
          </a:bodyPr>
          <a:lstStyle/>
          <a:p>
            <a:endParaRPr lang="en-GB">
              <a:latin typeface="Lucida Sans Unicode" pitchFamily="34" charset="0"/>
            </a:endParaRPr>
          </a:p>
          <a:p>
            <a:endParaRPr lang="en-GB">
              <a:latin typeface="Lucida Sans Unicod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863837A2-7749-4930-9A16-1ECD2C4E4081}" type="slidenum">
              <a:rPr lang="en-GB"/>
              <a:pPr/>
              <a:t>14</a:t>
            </a:fld>
            <a:endParaRPr lang="en-GB"/>
          </a:p>
        </p:txBody>
      </p:sp>
      <p:sp>
        <p:nvSpPr>
          <p:cNvPr id="17411" name="Rectangle 2"/>
          <p:cNvSpPr>
            <a:spLocks noGrp="1" noChangeArrowheads="1"/>
          </p:cNvSpPr>
          <p:nvPr>
            <p:ph type="title"/>
          </p:nvPr>
        </p:nvSpPr>
        <p:spPr/>
        <p:txBody>
          <a:bodyPr/>
          <a:lstStyle/>
          <a:p>
            <a:pPr eaLnBrk="1" hangingPunct="1"/>
            <a:r>
              <a:rPr lang="en-GB" smtClean="0">
                <a:solidFill>
                  <a:schemeClr val="bg2"/>
                </a:solidFill>
              </a:rPr>
              <a:t>Consequences </a:t>
            </a:r>
            <a:r>
              <a:rPr lang="en-GB" sz="2000" smtClean="0">
                <a:solidFill>
                  <a:schemeClr val="bg2"/>
                </a:solidFill>
              </a:rPr>
              <a:t>Christensen 1992; Vincent et al 1994</a:t>
            </a:r>
          </a:p>
        </p:txBody>
      </p:sp>
      <p:sp>
        <p:nvSpPr>
          <p:cNvPr id="78851" name="Rectangle 3"/>
          <p:cNvSpPr>
            <a:spLocks noGrp="1" noChangeArrowheads="1"/>
          </p:cNvSpPr>
          <p:nvPr>
            <p:ph type="body" idx="1"/>
          </p:nvPr>
        </p:nvSpPr>
        <p:spPr/>
        <p:txBody>
          <a:bodyPr/>
          <a:lstStyle/>
          <a:p>
            <a:pPr eaLnBrk="1" hangingPunct="1"/>
            <a:r>
              <a:rPr lang="en-GB" sz="2400" smtClean="0"/>
              <a:t>“A swelling on my cheek was diagnosed as a malignant tumour and part of my jaw and extensive tissue was removed without my consent. The lab test showed that it was not a tumour, malignant or benign”</a:t>
            </a:r>
          </a:p>
          <a:p>
            <a:pPr eaLnBrk="1" hangingPunct="1"/>
            <a:endParaRPr lang="en-GB" sz="2400" smtClean="0"/>
          </a:p>
          <a:p>
            <a:pPr eaLnBrk="1" hangingPunct="1"/>
            <a:r>
              <a:rPr lang="en-GB" sz="2400" smtClean="0"/>
              <a:t>“I was really shaken. My whole feeling of self worth and ability was basically profoundly shaken”</a:t>
            </a:r>
          </a:p>
          <a:p>
            <a:pPr eaLnBrk="1" hangingPunct="1"/>
            <a:endParaRPr lang="en-GB" sz="2400" smtClean="0"/>
          </a:p>
          <a:p>
            <a:pPr eaLnBrk="1" hangingPunct="1"/>
            <a:r>
              <a:rPr lang="en-GB" sz="2400" smtClean="0"/>
              <a:t>“I was appalled and devastated that I had done this to somebody”</a:t>
            </a:r>
          </a:p>
          <a:p>
            <a:pPr eaLnBrk="1" hangingPunct="1">
              <a:buFont typeface="Wingdings" pitchFamily="2" charset="2"/>
              <a:buNone/>
            </a:pP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3FB13288-A890-4C19-9725-8CFF67ECB1DA}" type="slidenum">
              <a:rPr lang="en-GB"/>
              <a:pPr/>
              <a:t>15</a:t>
            </a:fld>
            <a:endParaRPr lang="en-GB"/>
          </a:p>
        </p:txBody>
      </p:sp>
      <p:sp>
        <p:nvSpPr>
          <p:cNvPr id="18435" name="Rectangle 2"/>
          <p:cNvSpPr>
            <a:spLocks noGrp="1" noChangeArrowheads="1"/>
          </p:cNvSpPr>
          <p:nvPr>
            <p:ph type="title"/>
          </p:nvPr>
        </p:nvSpPr>
        <p:spPr/>
        <p:txBody>
          <a:bodyPr/>
          <a:lstStyle/>
          <a:p>
            <a:pPr eaLnBrk="1" hangingPunct="1"/>
            <a:r>
              <a:rPr lang="en-GB" smtClean="0">
                <a:solidFill>
                  <a:schemeClr val="bg2"/>
                </a:solidFill>
              </a:rPr>
              <a:t>Consequences: the NHS</a:t>
            </a:r>
            <a:endParaRPr lang="en-US" sz="2000" smtClean="0">
              <a:solidFill>
                <a:schemeClr val="bg2"/>
              </a:solidFill>
            </a:endParaRPr>
          </a:p>
        </p:txBody>
      </p:sp>
      <p:sp>
        <p:nvSpPr>
          <p:cNvPr id="18436" name="Rectangle 3"/>
          <p:cNvSpPr>
            <a:spLocks noGrp="1" noChangeArrowheads="1"/>
          </p:cNvSpPr>
          <p:nvPr>
            <p:ph type="body" idx="1"/>
          </p:nvPr>
        </p:nvSpPr>
        <p:spPr>
          <a:xfrm>
            <a:off x="457200" y="1828800"/>
            <a:ext cx="8229600" cy="4746625"/>
          </a:xfrm>
        </p:spPr>
        <p:txBody>
          <a:bodyPr/>
          <a:lstStyle/>
          <a:p>
            <a:pPr eaLnBrk="1" hangingPunct="1"/>
            <a:r>
              <a:rPr lang="en-GB" sz="2800" smtClean="0"/>
              <a:t>Vincent </a:t>
            </a:r>
            <a:r>
              <a:rPr lang="en-GB" sz="2800" i="1" smtClean="0"/>
              <a:t>et al</a:t>
            </a:r>
            <a:r>
              <a:rPr lang="en-GB" sz="2800" smtClean="0"/>
              <a:t> 2001 </a:t>
            </a:r>
          </a:p>
          <a:p>
            <a:pPr lvl="1" eaLnBrk="1" hangingPunct="1"/>
            <a:r>
              <a:rPr lang="en-GB" sz="2400" smtClean="0"/>
              <a:t>119 adverse events</a:t>
            </a:r>
          </a:p>
          <a:p>
            <a:pPr lvl="1" eaLnBrk="1" hangingPunct="1"/>
            <a:r>
              <a:rPr lang="en-GB" sz="2400" smtClean="0"/>
              <a:t>999 extra bed days</a:t>
            </a:r>
          </a:p>
          <a:p>
            <a:pPr lvl="1" eaLnBrk="1" hangingPunct="1"/>
            <a:r>
              <a:rPr lang="en-GB" sz="2400" smtClean="0"/>
              <a:t>£290,268 extra costs for the Trusts</a:t>
            </a:r>
          </a:p>
          <a:p>
            <a:pPr lvl="1" eaLnBrk="1" hangingPunct="1">
              <a:buFont typeface="Wingdings" pitchFamily="2" charset="2"/>
              <a:buNone/>
            </a:pPr>
            <a:endParaRPr lang="en-GB" smtClean="0"/>
          </a:p>
          <a:p>
            <a:pPr eaLnBrk="1" hangingPunct="1"/>
            <a:r>
              <a:rPr lang="en-GB" sz="2800" i="1" smtClean="0"/>
              <a:t>An Organisation with a Memory </a:t>
            </a:r>
            <a:r>
              <a:rPr lang="en-GB" sz="2800" smtClean="0"/>
              <a:t>2001</a:t>
            </a:r>
          </a:p>
          <a:p>
            <a:pPr lvl="1" eaLnBrk="1" hangingPunct="1"/>
            <a:r>
              <a:rPr lang="en-GB" sz="2400" smtClean="0"/>
              <a:t>10,000 reported serious adverse drug reactions</a:t>
            </a:r>
          </a:p>
          <a:p>
            <a:pPr lvl="1" eaLnBrk="1" hangingPunct="1"/>
            <a:r>
              <a:rPr lang="en-GB" sz="2400" smtClean="0"/>
              <a:t>NHS pays £400 million in litigation</a:t>
            </a:r>
          </a:p>
          <a:p>
            <a:pPr lvl="1" eaLnBrk="1" hangingPunct="1"/>
            <a:r>
              <a:rPr lang="en-GB" sz="2400" smtClean="0"/>
              <a:t>Hospital acquired infections cost nearly £1billion and 15% are regarded as preventable</a:t>
            </a:r>
            <a:r>
              <a:rPr lang="en-GB" sz="2400" smtClean="0">
                <a:solidFill>
                  <a:srgbClr val="777777"/>
                </a:solid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3600" smtClean="0"/>
              <a:t>“It won’t affect me...”</a:t>
            </a:r>
          </a:p>
        </p:txBody>
      </p:sp>
      <p:sp>
        <p:nvSpPr>
          <p:cNvPr id="19459" name="Rectangle 3"/>
          <p:cNvSpPr>
            <a:spLocks noGrp="1" noChangeArrowheads="1"/>
          </p:cNvSpPr>
          <p:nvPr>
            <p:ph type="body" idx="1"/>
          </p:nvPr>
        </p:nvSpPr>
        <p:spPr/>
        <p:txBody>
          <a:bodyPr/>
          <a:lstStyle/>
          <a:p>
            <a:pPr eaLnBrk="1" hangingPunct="1"/>
            <a:r>
              <a:rPr lang="en-GB" sz="2400" smtClean="0"/>
              <a:t>USA-600,000 doctors</a:t>
            </a:r>
          </a:p>
          <a:p>
            <a:pPr eaLnBrk="1" hangingPunct="1">
              <a:buFontTx/>
              <a:buNone/>
            </a:pPr>
            <a:endParaRPr lang="en-GB" sz="2400" smtClean="0"/>
          </a:p>
          <a:p>
            <a:pPr eaLnBrk="1" hangingPunct="1"/>
            <a:r>
              <a:rPr lang="en-GB" sz="2400" smtClean="0"/>
              <a:t>98,000 deaths annually</a:t>
            </a:r>
          </a:p>
          <a:p>
            <a:pPr eaLnBrk="1" hangingPunct="1">
              <a:buFontTx/>
              <a:buNone/>
            </a:pPr>
            <a:endParaRPr lang="en-GB" sz="2400" smtClean="0"/>
          </a:p>
          <a:p>
            <a:pPr eaLnBrk="1" hangingPunct="1"/>
            <a:r>
              <a:rPr lang="en-GB" sz="2400" smtClean="0"/>
              <a:t>One error-related death every 6 years</a:t>
            </a:r>
          </a:p>
          <a:p>
            <a:pPr eaLnBrk="1" hangingPunct="1">
              <a:buFontTx/>
              <a:buNone/>
            </a:pPr>
            <a:endParaRPr lang="en-GB" sz="2400" smtClean="0"/>
          </a:p>
          <a:p>
            <a:pPr eaLnBrk="1" hangingPunct="1"/>
            <a:r>
              <a:rPr lang="en-GB" sz="2400" smtClean="0"/>
              <a:t>50% unrecognised error contribution</a:t>
            </a:r>
          </a:p>
          <a:p>
            <a:pPr eaLnBrk="1" hangingPunct="1">
              <a:buFontTx/>
              <a:buNone/>
            </a:pPr>
            <a:endParaRPr lang="en-GB" sz="2400" smtClean="0"/>
          </a:p>
          <a:p>
            <a:pPr algn="ctr" eaLnBrk="1" hangingPunct="1">
              <a:buFont typeface="Wingdings 3" pitchFamily="18" charset="2"/>
              <a:buNone/>
            </a:pPr>
            <a:r>
              <a:rPr lang="en-GB" sz="2400" smtClean="0"/>
              <a:t>One death per 12 years per doctor</a:t>
            </a:r>
          </a:p>
          <a:p>
            <a:pPr algn="ctr" eaLnBrk="1" hangingPunct="1">
              <a:buFont typeface="Wingdings 3" pitchFamily="18" charset="2"/>
              <a:buNone/>
            </a:pPr>
            <a:r>
              <a:rPr lang="en-GB" sz="2400" smtClean="0"/>
              <a:t>Three per lifetime experience</a:t>
            </a:r>
          </a:p>
        </p:txBody>
      </p:sp>
      <p:sp>
        <p:nvSpPr>
          <p:cNvPr id="19460" name="TextBox 3"/>
          <p:cNvSpPr txBox="1">
            <a:spLocks noChangeArrowheads="1"/>
          </p:cNvSpPr>
          <p:nvPr/>
        </p:nvSpPr>
        <p:spPr bwMode="auto">
          <a:xfrm>
            <a:off x="1774825" y="5322888"/>
            <a:ext cx="5688013" cy="923925"/>
          </a:xfrm>
          <a:prstGeom prst="rect">
            <a:avLst/>
          </a:prstGeom>
          <a:noFill/>
          <a:ln w="38100">
            <a:solidFill>
              <a:srgbClr val="FF0000"/>
            </a:solidFill>
            <a:miter lim="800000"/>
            <a:headEnd/>
            <a:tailEnd/>
          </a:ln>
        </p:spPr>
        <p:txBody>
          <a:bodyPr>
            <a:spAutoFit/>
          </a:bodyPr>
          <a:lstStyle/>
          <a:p>
            <a:endParaRPr lang="en-GB">
              <a:latin typeface="Lucida Sans Unicode" pitchFamily="34" charset="0"/>
            </a:endParaRPr>
          </a:p>
          <a:p>
            <a:endParaRPr lang="en-GB">
              <a:latin typeface="Lucida Sans Unicode" pitchFamily="34" charset="0"/>
            </a:endParaRPr>
          </a:p>
          <a:p>
            <a:endParaRPr lang="en-GB">
              <a:latin typeface="Lucida Sans Unicod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horizontal)">
                                      <p:cBhvr>
                                        <p:cTn id="7" dur="500"/>
                                        <p:tgtEl>
                                          <p:spTgt spid="19460"/>
                                        </p:tgtEl>
                                      </p:cBhvr>
                                    </p:animEffect>
                                  </p:childTnLst>
                                </p:cTn>
                              </p:par>
                              <p:par>
                                <p:cTn id="8" presetID="3" presetClass="entr" presetSubtype="10" fill="hold" nodeType="withEffect">
                                  <p:stCondLst>
                                    <p:cond delay="0"/>
                                  </p:stCondLst>
                                  <p:childTnLst>
                                    <p:set>
                                      <p:cBhvr>
                                        <p:cTn id="9" dur="1" fill="hold">
                                          <p:stCondLst>
                                            <p:cond delay="0"/>
                                          </p:stCondLst>
                                        </p:cTn>
                                        <p:tgtEl>
                                          <p:spTgt spid="19459">
                                            <p:txEl>
                                              <p:pRg st="8" end="8"/>
                                            </p:txEl>
                                          </p:spTgt>
                                        </p:tgtEl>
                                        <p:attrNameLst>
                                          <p:attrName>style.visibility</p:attrName>
                                        </p:attrNameLst>
                                      </p:cBhvr>
                                      <p:to>
                                        <p:strVal val="visible"/>
                                      </p:to>
                                    </p:set>
                                    <p:animEffect transition="in" filter="blinds(horizontal)">
                                      <p:cBhvr>
                                        <p:cTn id="10" dur="500"/>
                                        <p:tgtEl>
                                          <p:spTgt spid="19459">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459">
                                            <p:txEl>
                                              <p:pRg st="9" end="9"/>
                                            </p:txEl>
                                          </p:spTgt>
                                        </p:tgtEl>
                                        <p:attrNameLst>
                                          <p:attrName>style.visibility</p:attrName>
                                        </p:attrNameLst>
                                      </p:cBhvr>
                                      <p:to>
                                        <p:strVal val="visible"/>
                                      </p:to>
                                    </p:set>
                                    <p:animEffect transition="in" filter="blinds(horizontal)">
                                      <p:cBhvr>
                                        <p:cTn id="13" dur="500"/>
                                        <p:tgtEl>
                                          <p:spTgt spid="19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FAFDDC44-C389-4641-9879-19D25BBB8637}" type="slidenum">
              <a:rPr lang="en-GB"/>
              <a:pPr/>
              <a:t>17</a:t>
            </a:fld>
            <a:endParaRPr lang="en-GB"/>
          </a:p>
        </p:txBody>
      </p:sp>
      <p:sp>
        <p:nvSpPr>
          <p:cNvPr id="20483" name="Rectangle 2"/>
          <p:cNvSpPr>
            <a:spLocks noGrp="1" noChangeArrowheads="1"/>
          </p:cNvSpPr>
          <p:nvPr>
            <p:ph type="title"/>
          </p:nvPr>
        </p:nvSpPr>
        <p:spPr>
          <a:xfrm>
            <a:off x="371475" y="2419350"/>
            <a:ext cx="8229600" cy="1143000"/>
          </a:xfrm>
        </p:spPr>
        <p:txBody>
          <a:bodyPr/>
          <a:lstStyle/>
          <a:p>
            <a:pPr algn="ctr" eaLnBrk="1" hangingPunct="1"/>
            <a:r>
              <a:rPr lang="en-GB" smtClean="0"/>
              <a:t>2. Models of error </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283BAFFE-9928-4456-9E51-505031F539E2}" type="slidenum">
              <a:rPr lang="en-GB"/>
              <a:pPr/>
              <a:t>18</a:t>
            </a:fld>
            <a:endParaRPr lang="en-GB"/>
          </a:p>
        </p:txBody>
      </p:sp>
      <p:sp>
        <p:nvSpPr>
          <p:cNvPr id="21507" name="Rectangle 2"/>
          <p:cNvSpPr>
            <a:spLocks noGrp="1" noChangeArrowheads="1"/>
          </p:cNvSpPr>
          <p:nvPr>
            <p:ph type="title"/>
          </p:nvPr>
        </p:nvSpPr>
        <p:spPr/>
        <p:txBody>
          <a:bodyPr/>
          <a:lstStyle/>
          <a:p>
            <a:pPr eaLnBrk="1" hangingPunct="1"/>
            <a:r>
              <a:rPr lang="en-GB" smtClean="0">
                <a:solidFill>
                  <a:schemeClr val="bg2"/>
                </a:solidFill>
              </a:rPr>
              <a:t>Human error </a:t>
            </a:r>
            <a:r>
              <a:rPr lang="en-GB" sz="2000" smtClean="0">
                <a:solidFill>
                  <a:schemeClr val="bg2"/>
                </a:solidFill>
              </a:rPr>
              <a:t>Reason 1992</a:t>
            </a:r>
            <a:endParaRPr lang="en-US" sz="2000" smtClean="0">
              <a:solidFill>
                <a:schemeClr val="bg2"/>
              </a:solidFill>
            </a:endParaRPr>
          </a:p>
        </p:txBody>
      </p:sp>
      <p:sp>
        <p:nvSpPr>
          <p:cNvPr id="21508" name="Rectangle 3"/>
          <p:cNvSpPr>
            <a:spLocks noGrp="1" noChangeArrowheads="1"/>
          </p:cNvSpPr>
          <p:nvPr>
            <p:ph type="body" idx="1"/>
          </p:nvPr>
        </p:nvSpPr>
        <p:spPr>
          <a:xfrm>
            <a:off x="457200" y="1828800"/>
            <a:ext cx="8229600" cy="1504950"/>
          </a:xfrm>
        </p:spPr>
        <p:txBody>
          <a:bodyPr/>
          <a:lstStyle/>
          <a:p>
            <a:pPr eaLnBrk="1" hangingPunct="1">
              <a:lnSpc>
                <a:spcPct val="90000"/>
              </a:lnSpc>
            </a:pPr>
            <a:r>
              <a:rPr lang="en-GB" smtClean="0"/>
              <a:t>Failure of achieving the intended outcome in a planned sequence of mental or physical activities not attributable to chance</a:t>
            </a:r>
            <a:r>
              <a:rPr lang="en-GB" smtClean="0">
                <a:solidFill>
                  <a:srgbClr val="777777"/>
                </a:solidFill>
              </a:rPr>
              <a:t> </a:t>
            </a:r>
          </a:p>
        </p:txBody>
      </p:sp>
      <p:sp>
        <p:nvSpPr>
          <p:cNvPr id="21509" name="Text Box 4"/>
          <p:cNvSpPr txBox="1">
            <a:spLocks noChangeArrowheads="1"/>
          </p:cNvSpPr>
          <p:nvPr/>
        </p:nvSpPr>
        <p:spPr bwMode="auto">
          <a:xfrm>
            <a:off x="3744913" y="3290888"/>
            <a:ext cx="1828800" cy="531812"/>
          </a:xfrm>
          <a:prstGeom prst="rect">
            <a:avLst/>
          </a:prstGeom>
          <a:noFill/>
          <a:ln w="12700">
            <a:solidFill>
              <a:schemeClr val="bg2"/>
            </a:solidFill>
            <a:miter lim="800000"/>
            <a:headEnd/>
            <a:tailEnd/>
          </a:ln>
        </p:spPr>
        <p:txBody>
          <a:bodyPr>
            <a:spAutoFit/>
          </a:bodyPr>
          <a:lstStyle/>
          <a:p>
            <a:pPr algn="ctr" eaLnBrk="0" hangingPunct="0">
              <a:spcBef>
                <a:spcPct val="50000"/>
              </a:spcBef>
            </a:pPr>
            <a:r>
              <a:rPr lang="en-GB" sz="2800" b="1">
                <a:solidFill>
                  <a:schemeClr val="bg2"/>
                </a:solidFill>
              </a:rPr>
              <a:t>Error</a:t>
            </a:r>
            <a:r>
              <a:rPr lang="en-GB" sz="2800">
                <a:solidFill>
                  <a:srgbClr val="777777"/>
                </a:solidFill>
              </a:rPr>
              <a:t> </a:t>
            </a:r>
          </a:p>
        </p:txBody>
      </p:sp>
      <p:sp>
        <p:nvSpPr>
          <p:cNvPr id="21510" name="Text Box 5"/>
          <p:cNvSpPr txBox="1">
            <a:spLocks noChangeArrowheads="1"/>
          </p:cNvSpPr>
          <p:nvPr/>
        </p:nvSpPr>
        <p:spPr bwMode="auto">
          <a:xfrm>
            <a:off x="349250" y="4192588"/>
            <a:ext cx="2957513" cy="1600200"/>
          </a:xfrm>
          <a:prstGeom prst="rect">
            <a:avLst/>
          </a:prstGeom>
          <a:noFill/>
          <a:ln w="12700">
            <a:solidFill>
              <a:schemeClr val="bg2"/>
            </a:solidFill>
            <a:miter lim="800000"/>
            <a:headEnd/>
            <a:tailEnd/>
          </a:ln>
        </p:spPr>
        <p:txBody>
          <a:bodyPr>
            <a:spAutoFit/>
          </a:bodyPr>
          <a:lstStyle/>
          <a:p>
            <a:pPr algn="ctr" eaLnBrk="0" hangingPunct="0">
              <a:spcBef>
                <a:spcPct val="50000"/>
              </a:spcBef>
            </a:pPr>
            <a:r>
              <a:rPr lang="en-GB" sz="2800" b="1">
                <a:solidFill>
                  <a:schemeClr val="bg2"/>
                </a:solidFill>
              </a:rPr>
              <a:t>Slip</a:t>
            </a:r>
          </a:p>
          <a:p>
            <a:pPr algn="ctr" eaLnBrk="0" hangingPunct="0">
              <a:spcBef>
                <a:spcPct val="50000"/>
              </a:spcBef>
            </a:pPr>
            <a:r>
              <a:rPr lang="en-GB" sz="2800">
                <a:solidFill>
                  <a:srgbClr val="777777"/>
                </a:solidFill>
              </a:rPr>
              <a:t>correct plan, incorrect execution  </a:t>
            </a:r>
          </a:p>
        </p:txBody>
      </p:sp>
      <p:sp>
        <p:nvSpPr>
          <p:cNvPr id="21511" name="Text Box 7"/>
          <p:cNvSpPr txBox="1">
            <a:spLocks noChangeArrowheads="1"/>
          </p:cNvSpPr>
          <p:nvPr/>
        </p:nvSpPr>
        <p:spPr bwMode="auto">
          <a:xfrm>
            <a:off x="5892800" y="4151313"/>
            <a:ext cx="2957513" cy="1600200"/>
          </a:xfrm>
          <a:prstGeom prst="rect">
            <a:avLst/>
          </a:prstGeom>
          <a:noFill/>
          <a:ln w="12700">
            <a:solidFill>
              <a:schemeClr val="bg2"/>
            </a:solidFill>
            <a:miter lim="800000"/>
            <a:headEnd/>
            <a:tailEnd/>
          </a:ln>
        </p:spPr>
        <p:txBody>
          <a:bodyPr>
            <a:spAutoFit/>
          </a:bodyPr>
          <a:lstStyle/>
          <a:p>
            <a:pPr algn="ctr" eaLnBrk="0" hangingPunct="0">
              <a:spcBef>
                <a:spcPct val="50000"/>
              </a:spcBef>
            </a:pPr>
            <a:r>
              <a:rPr lang="en-GB" sz="2800" b="1">
                <a:solidFill>
                  <a:schemeClr val="bg2"/>
                </a:solidFill>
              </a:rPr>
              <a:t>Mistake</a:t>
            </a:r>
            <a:r>
              <a:rPr lang="en-GB" sz="2800">
                <a:solidFill>
                  <a:schemeClr val="bg2"/>
                </a:solidFill>
              </a:rPr>
              <a:t> </a:t>
            </a:r>
          </a:p>
          <a:p>
            <a:pPr algn="ctr" eaLnBrk="0" hangingPunct="0">
              <a:spcBef>
                <a:spcPct val="50000"/>
              </a:spcBef>
            </a:pPr>
            <a:r>
              <a:rPr lang="en-GB" sz="2800">
                <a:solidFill>
                  <a:srgbClr val="777777"/>
                </a:solidFill>
              </a:rPr>
              <a:t>incorrect plan, correct execution  </a:t>
            </a:r>
          </a:p>
        </p:txBody>
      </p:sp>
      <p:sp>
        <p:nvSpPr>
          <p:cNvPr id="21512" name="Line 13"/>
          <p:cNvSpPr>
            <a:spLocks noChangeShapeType="1"/>
          </p:cNvSpPr>
          <p:nvPr/>
        </p:nvSpPr>
        <p:spPr bwMode="auto">
          <a:xfrm flipH="1">
            <a:off x="1854200" y="3536950"/>
            <a:ext cx="1870075" cy="592138"/>
          </a:xfrm>
          <a:prstGeom prst="line">
            <a:avLst/>
          </a:prstGeom>
          <a:noFill/>
          <a:ln w="9525">
            <a:solidFill>
              <a:schemeClr val="tx1"/>
            </a:solidFill>
            <a:round/>
            <a:headEnd/>
            <a:tailEnd type="triangle" w="med" len="med"/>
          </a:ln>
        </p:spPr>
        <p:txBody>
          <a:bodyPr/>
          <a:lstStyle/>
          <a:p>
            <a:endParaRPr lang="en-GB"/>
          </a:p>
        </p:txBody>
      </p:sp>
      <p:sp>
        <p:nvSpPr>
          <p:cNvPr id="21513" name="Line 14"/>
          <p:cNvSpPr>
            <a:spLocks noChangeShapeType="1"/>
          </p:cNvSpPr>
          <p:nvPr/>
        </p:nvSpPr>
        <p:spPr bwMode="auto">
          <a:xfrm>
            <a:off x="5594350" y="3576638"/>
            <a:ext cx="1708150" cy="538162"/>
          </a:xfrm>
          <a:prstGeom prst="line">
            <a:avLst/>
          </a:prstGeom>
          <a:noFill/>
          <a:ln w="9525">
            <a:solidFill>
              <a:schemeClr val="tx1"/>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B097A9D4-7AAC-4605-90C8-CBD5CC5E2C36}" type="slidenum">
              <a:rPr lang="en-GB"/>
              <a:pPr/>
              <a:t>19</a:t>
            </a:fld>
            <a:endParaRPr lang="en-GB"/>
          </a:p>
        </p:txBody>
      </p:sp>
      <p:sp>
        <p:nvSpPr>
          <p:cNvPr id="22531" name="Rectangle 5"/>
          <p:cNvSpPr>
            <a:spLocks noGrp="1" noChangeArrowheads="1"/>
          </p:cNvSpPr>
          <p:nvPr>
            <p:ph type="title"/>
          </p:nvPr>
        </p:nvSpPr>
        <p:spPr/>
        <p:txBody>
          <a:bodyPr/>
          <a:lstStyle/>
          <a:p>
            <a:pPr eaLnBrk="1" hangingPunct="1"/>
            <a:r>
              <a:rPr lang="en-GB" smtClean="0">
                <a:solidFill>
                  <a:schemeClr val="bg2"/>
                </a:solidFill>
              </a:rPr>
              <a:t>From errors to violations </a:t>
            </a:r>
            <a:r>
              <a:rPr lang="en-GB" sz="2000" smtClean="0"/>
              <a:t>Amalberti et al, 2006</a:t>
            </a:r>
            <a:endParaRPr lang="en-US" sz="2000" smtClean="0"/>
          </a:p>
        </p:txBody>
      </p:sp>
      <p:pic>
        <p:nvPicPr>
          <p:cNvPr id="22532" name="Picture 4"/>
          <p:cNvPicPr>
            <a:picLocks noChangeAspect="1" noChangeArrowheads="1"/>
          </p:cNvPicPr>
          <p:nvPr>
            <p:ph idx="1"/>
          </p:nvPr>
        </p:nvPicPr>
        <p:blipFill>
          <a:blip r:embed="rId2" cstate="print"/>
          <a:srcRect/>
          <a:stretch>
            <a:fillRect/>
          </a:stretch>
        </p:blipFill>
        <p:spPr>
          <a:xfrm>
            <a:off x="261938" y="1936750"/>
            <a:ext cx="8534400" cy="4543425"/>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0189E49C-3344-4148-8CE7-0E83C281CB14}" type="slidenum">
              <a:rPr lang="en-GB"/>
              <a:pPr/>
              <a:t>2</a:t>
            </a:fld>
            <a:endParaRPr lang="en-GB"/>
          </a:p>
        </p:txBody>
      </p:sp>
      <p:sp>
        <p:nvSpPr>
          <p:cNvPr id="5123" name="Rectangle 2"/>
          <p:cNvSpPr>
            <a:spLocks noGrp="1" noChangeArrowheads="1"/>
          </p:cNvSpPr>
          <p:nvPr>
            <p:ph type="title"/>
          </p:nvPr>
        </p:nvSpPr>
        <p:spPr/>
        <p:txBody>
          <a:bodyPr/>
          <a:lstStyle/>
          <a:p>
            <a:pPr eaLnBrk="1" hangingPunct="1"/>
            <a:r>
              <a:rPr lang="en-GB" sz="4000" smtClean="0">
                <a:solidFill>
                  <a:schemeClr val="bg2"/>
                </a:solidFill>
              </a:rPr>
              <a:t>By the end of the lecture you should…</a:t>
            </a:r>
            <a:r>
              <a:rPr lang="en-GB" sz="4000" smtClean="0"/>
              <a:t>  </a:t>
            </a:r>
            <a:endParaRPr lang="en-US" sz="4000" smtClean="0"/>
          </a:p>
        </p:txBody>
      </p:sp>
      <p:sp>
        <p:nvSpPr>
          <p:cNvPr id="5124" name="Rectangle 3"/>
          <p:cNvSpPr>
            <a:spLocks noGrp="1" noChangeArrowheads="1"/>
          </p:cNvSpPr>
          <p:nvPr>
            <p:ph type="body" idx="1"/>
          </p:nvPr>
        </p:nvSpPr>
        <p:spPr/>
        <p:txBody>
          <a:bodyPr/>
          <a:lstStyle/>
          <a:p>
            <a:pPr eaLnBrk="1" hangingPunct="1"/>
            <a:r>
              <a:rPr lang="en-GB" sz="2800" smtClean="0"/>
              <a:t>Understand basic concepts relating to human error in the context of healthcare</a:t>
            </a:r>
          </a:p>
          <a:p>
            <a:pPr eaLnBrk="1" hangingPunct="1"/>
            <a:endParaRPr lang="en-GB" sz="2800" smtClean="0"/>
          </a:p>
          <a:p>
            <a:pPr eaLnBrk="1" hangingPunct="1"/>
            <a:r>
              <a:rPr lang="en-GB" sz="2800" smtClean="0"/>
              <a:t>Understand the difference between person and systems approaches to error/performance </a:t>
            </a:r>
          </a:p>
          <a:p>
            <a:pPr eaLnBrk="1" hangingPunct="1"/>
            <a:endParaRPr lang="en-GB" sz="2800" smtClean="0"/>
          </a:p>
          <a:p>
            <a:pPr eaLnBrk="1" hangingPunct="1"/>
            <a:r>
              <a:rPr lang="en-GB" sz="2800" smtClean="0"/>
              <a:t>Be able to present and discuss in some detail the systems approach to human error/performance </a:t>
            </a:r>
            <a:endParaRPr lang="en-US" sz="2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77C514CF-DF9E-46FA-92EA-B36704F32BDF}" type="slidenum">
              <a:rPr lang="en-GB"/>
              <a:pPr/>
              <a:t>20</a:t>
            </a:fld>
            <a:endParaRPr lang="en-GB"/>
          </a:p>
        </p:txBody>
      </p:sp>
      <p:sp>
        <p:nvSpPr>
          <p:cNvPr id="23555" name="Rectangle 2"/>
          <p:cNvSpPr>
            <a:spLocks noGrp="1" noChangeArrowheads="1"/>
          </p:cNvSpPr>
          <p:nvPr>
            <p:ph type="title"/>
          </p:nvPr>
        </p:nvSpPr>
        <p:spPr/>
        <p:txBody>
          <a:bodyPr/>
          <a:lstStyle/>
          <a:p>
            <a:pPr eaLnBrk="1" hangingPunct="1"/>
            <a:r>
              <a:rPr lang="en-GB" smtClean="0">
                <a:solidFill>
                  <a:schemeClr val="bg2"/>
                </a:solidFill>
              </a:rPr>
              <a:t>The person or the system?</a:t>
            </a:r>
            <a:endParaRPr lang="en-US" smtClean="0">
              <a:solidFill>
                <a:schemeClr val="bg2"/>
              </a:solidFill>
            </a:endParaRPr>
          </a:p>
        </p:txBody>
      </p:sp>
      <p:sp>
        <p:nvSpPr>
          <p:cNvPr id="161795" name="Text Box 3"/>
          <p:cNvSpPr txBox="1">
            <a:spLocks noChangeArrowheads="1"/>
          </p:cNvSpPr>
          <p:nvPr/>
        </p:nvSpPr>
        <p:spPr bwMode="auto">
          <a:xfrm>
            <a:off x="7091363" y="2517775"/>
            <a:ext cx="1727200" cy="1385888"/>
          </a:xfrm>
          <a:prstGeom prst="rect">
            <a:avLst/>
          </a:prstGeom>
          <a:noFill/>
          <a:ln w="12700">
            <a:solidFill>
              <a:schemeClr val="bg2"/>
            </a:solidFill>
            <a:miter lim="800000"/>
            <a:headEnd/>
            <a:tailEnd/>
          </a:ln>
        </p:spPr>
        <p:txBody>
          <a:bodyPr>
            <a:spAutoFit/>
          </a:bodyPr>
          <a:lstStyle/>
          <a:p>
            <a:pPr algn="ctr" eaLnBrk="0" hangingPunct="0">
              <a:spcBef>
                <a:spcPct val="50000"/>
              </a:spcBef>
            </a:pPr>
            <a:r>
              <a:rPr lang="en-GB" sz="2800" b="1">
                <a:solidFill>
                  <a:schemeClr val="bg2"/>
                </a:solidFill>
              </a:rPr>
              <a:t>The system model</a:t>
            </a:r>
          </a:p>
        </p:txBody>
      </p:sp>
      <p:sp>
        <p:nvSpPr>
          <p:cNvPr id="161796" name="Text Box 4"/>
          <p:cNvSpPr txBox="1">
            <a:spLocks noChangeArrowheads="1"/>
          </p:cNvSpPr>
          <p:nvPr/>
        </p:nvSpPr>
        <p:spPr bwMode="auto">
          <a:xfrm>
            <a:off x="422275" y="2522538"/>
            <a:ext cx="1552575" cy="1385887"/>
          </a:xfrm>
          <a:prstGeom prst="rect">
            <a:avLst/>
          </a:prstGeom>
          <a:noFill/>
          <a:ln w="12700">
            <a:solidFill>
              <a:schemeClr val="bg2"/>
            </a:solidFill>
            <a:miter lim="800000"/>
            <a:headEnd/>
            <a:tailEnd/>
          </a:ln>
        </p:spPr>
        <p:txBody>
          <a:bodyPr>
            <a:spAutoFit/>
          </a:bodyPr>
          <a:lstStyle/>
          <a:p>
            <a:pPr algn="ctr" eaLnBrk="0" hangingPunct="0">
              <a:spcBef>
                <a:spcPct val="50000"/>
              </a:spcBef>
            </a:pPr>
            <a:r>
              <a:rPr lang="en-GB" sz="2800" b="1">
                <a:solidFill>
                  <a:schemeClr val="bg2"/>
                </a:solidFill>
              </a:rPr>
              <a:t>The person model</a:t>
            </a:r>
          </a:p>
        </p:txBody>
      </p:sp>
      <p:sp>
        <p:nvSpPr>
          <p:cNvPr id="161797" name="Line 5"/>
          <p:cNvSpPr>
            <a:spLocks noChangeShapeType="1"/>
          </p:cNvSpPr>
          <p:nvPr/>
        </p:nvSpPr>
        <p:spPr bwMode="auto">
          <a:xfrm>
            <a:off x="1979613" y="3233738"/>
            <a:ext cx="5124450" cy="0"/>
          </a:xfrm>
          <a:prstGeom prst="line">
            <a:avLst/>
          </a:prstGeom>
          <a:noFill/>
          <a:ln w="9525">
            <a:solidFill>
              <a:schemeClr val="tx1"/>
            </a:solidFill>
            <a:round/>
            <a:headEnd type="triangle" w="med" len="med"/>
            <a:tailEnd type="triangle" w="med" len="med"/>
          </a:ln>
        </p:spPr>
        <p:txBody>
          <a:bodyPr/>
          <a:lstStyle/>
          <a:p>
            <a:endParaRPr lang="en-GB"/>
          </a:p>
        </p:txBody>
      </p:sp>
      <p:sp>
        <p:nvSpPr>
          <p:cNvPr id="161798" name="Text Box 6"/>
          <p:cNvSpPr txBox="1">
            <a:spLocks noChangeArrowheads="1"/>
          </p:cNvSpPr>
          <p:nvPr/>
        </p:nvSpPr>
        <p:spPr bwMode="auto">
          <a:xfrm>
            <a:off x="404813" y="4640263"/>
            <a:ext cx="2452687" cy="1600200"/>
          </a:xfrm>
          <a:prstGeom prst="rect">
            <a:avLst/>
          </a:prstGeom>
          <a:noFill/>
          <a:ln w="12700">
            <a:solidFill>
              <a:schemeClr val="bg2"/>
            </a:solidFill>
            <a:miter lim="800000"/>
            <a:headEnd/>
            <a:tailEnd/>
          </a:ln>
        </p:spPr>
        <p:txBody>
          <a:bodyPr>
            <a:spAutoFit/>
          </a:bodyPr>
          <a:lstStyle/>
          <a:p>
            <a:pPr eaLnBrk="0" hangingPunct="0">
              <a:spcBef>
                <a:spcPct val="50000"/>
              </a:spcBef>
            </a:pPr>
            <a:r>
              <a:rPr lang="en-GB" sz="2800" i="1"/>
              <a:t>Who did it?</a:t>
            </a:r>
          </a:p>
          <a:p>
            <a:pPr eaLnBrk="0" hangingPunct="0">
              <a:spcBef>
                <a:spcPct val="50000"/>
              </a:spcBef>
            </a:pPr>
            <a:r>
              <a:rPr lang="en-GB" sz="2800" i="1"/>
              <a:t>Who is to blame?</a:t>
            </a:r>
          </a:p>
        </p:txBody>
      </p:sp>
      <p:sp>
        <p:nvSpPr>
          <p:cNvPr id="161799" name="Text Box 7"/>
          <p:cNvSpPr txBox="1">
            <a:spLocks noChangeArrowheads="1"/>
          </p:cNvSpPr>
          <p:nvPr/>
        </p:nvSpPr>
        <p:spPr bwMode="auto">
          <a:xfrm>
            <a:off x="5976938" y="4592638"/>
            <a:ext cx="2886075" cy="2027237"/>
          </a:xfrm>
          <a:prstGeom prst="rect">
            <a:avLst/>
          </a:prstGeom>
          <a:noFill/>
          <a:ln w="12700">
            <a:solidFill>
              <a:schemeClr val="bg2"/>
            </a:solidFill>
            <a:miter lim="800000"/>
            <a:headEnd/>
            <a:tailEnd/>
          </a:ln>
        </p:spPr>
        <p:txBody>
          <a:bodyPr>
            <a:spAutoFit/>
          </a:bodyPr>
          <a:lstStyle/>
          <a:p>
            <a:pPr eaLnBrk="0" hangingPunct="0">
              <a:spcBef>
                <a:spcPct val="50000"/>
              </a:spcBef>
            </a:pPr>
            <a:r>
              <a:rPr lang="en-GB" sz="2800" i="1"/>
              <a:t>What happened?</a:t>
            </a:r>
          </a:p>
          <a:p>
            <a:pPr eaLnBrk="0" hangingPunct="0">
              <a:spcBef>
                <a:spcPct val="50000"/>
              </a:spcBef>
            </a:pPr>
            <a:r>
              <a:rPr lang="en-GB" sz="2800" i="1"/>
              <a:t>How do we prevent it in the future?</a:t>
            </a:r>
          </a:p>
        </p:txBody>
      </p:sp>
      <p:sp>
        <p:nvSpPr>
          <p:cNvPr id="161800" name="Line 8"/>
          <p:cNvSpPr>
            <a:spLocks noChangeShapeType="1"/>
          </p:cNvSpPr>
          <p:nvPr/>
        </p:nvSpPr>
        <p:spPr bwMode="auto">
          <a:xfrm>
            <a:off x="2846388" y="5481638"/>
            <a:ext cx="3079750" cy="14287"/>
          </a:xfrm>
          <a:prstGeom prst="line">
            <a:avLst/>
          </a:prstGeom>
          <a:noFill/>
          <a:ln w="9525">
            <a:solidFill>
              <a:schemeClr val="tx1"/>
            </a:solidFill>
            <a:round/>
            <a:headEnd type="triangle" w="med" len="med"/>
            <a:tailEnd type="triangle" w="med" len="me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17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18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1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nimBg="1"/>
      <p:bldP spid="161796" grpId="0" animBg="1"/>
      <p:bldP spid="161797" grpId="0" animBg="1"/>
      <p:bldP spid="161798" grpId="0" animBg="1"/>
      <p:bldP spid="161799" grpId="0" animBg="1"/>
      <p:bldP spid="16180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4A372525-E759-494F-B48F-E7AD8E3273C2}" type="slidenum">
              <a:rPr lang="en-GB"/>
              <a:pPr/>
              <a:t>21</a:t>
            </a:fld>
            <a:endParaRPr lang="en-GB"/>
          </a:p>
        </p:txBody>
      </p:sp>
      <p:sp>
        <p:nvSpPr>
          <p:cNvPr id="24579" name="Rectangle 2"/>
          <p:cNvSpPr>
            <a:spLocks noGrp="1" noChangeArrowheads="1"/>
          </p:cNvSpPr>
          <p:nvPr>
            <p:ph type="title"/>
          </p:nvPr>
        </p:nvSpPr>
        <p:spPr/>
        <p:txBody>
          <a:bodyPr/>
          <a:lstStyle/>
          <a:p>
            <a:pPr eaLnBrk="1" hangingPunct="1"/>
            <a:r>
              <a:rPr lang="en-GB" smtClean="0"/>
              <a:t>In surgery: error OF a surgeon…</a:t>
            </a:r>
          </a:p>
        </p:txBody>
      </p:sp>
      <p:sp>
        <p:nvSpPr>
          <p:cNvPr id="24580" name="Text Box 4"/>
          <p:cNvSpPr txBox="1">
            <a:spLocks noChangeArrowheads="1"/>
          </p:cNvSpPr>
          <p:nvPr/>
        </p:nvSpPr>
        <p:spPr bwMode="auto">
          <a:xfrm>
            <a:off x="395288" y="3213100"/>
            <a:ext cx="1871662" cy="1385888"/>
          </a:xfrm>
          <a:prstGeom prst="rect">
            <a:avLst/>
          </a:prstGeom>
          <a:solidFill>
            <a:srgbClr val="FF9999"/>
          </a:solidFill>
          <a:ln w="12700">
            <a:solidFill>
              <a:schemeClr val="bg2"/>
            </a:solidFill>
            <a:miter lim="800000"/>
            <a:headEnd/>
            <a:tailEnd/>
          </a:ln>
        </p:spPr>
        <p:txBody>
          <a:bodyPr>
            <a:spAutoFit/>
          </a:bodyPr>
          <a:lstStyle/>
          <a:p>
            <a:pPr algn="ctr" eaLnBrk="0" hangingPunct="0">
              <a:spcBef>
                <a:spcPct val="50000"/>
              </a:spcBef>
            </a:pPr>
            <a:r>
              <a:rPr lang="en-GB" sz="2800"/>
              <a:t>Patient Risk Factors</a:t>
            </a:r>
          </a:p>
        </p:txBody>
      </p:sp>
      <p:sp>
        <p:nvSpPr>
          <p:cNvPr id="24581" name="Text Box 6"/>
          <p:cNvSpPr txBox="1">
            <a:spLocks noChangeArrowheads="1"/>
          </p:cNvSpPr>
          <p:nvPr/>
        </p:nvSpPr>
        <p:spPr bwMode="auto">
          <a:xfrm>
            <a:off x="7019925" y="3644900"/>
            <a:ext cx="1828800" cy="531813"/>
          </a:xfrm>
          <a:prstGeom prst="rect">
            <a:avLst/>
          </a:prstGeom>
          <a:solidFill>
            <a:srgbClr val="FFFF99"/>
          </a:solidFill>
          <a:ln w="12700">
            <a:solidFill>
              <a:schemeClr val="bg2"/>
            </a:solidFill>
            <a:miter lim="800000"/>
            <a:headEnd/>
            <a:tailEnd/>
          </a:ln>
        </p:spPr>
        <p:txBody>
          <a:bodyPr>
            <a:spAutoFit/>
          </a:bodyPr>
          <a:lstStyle/>
          <a:p>
            <a:pPr algn="ctr" eaLnBrk="0" hangingPunct="0">
              <a:spcBef>
                <a:spcPct val="50000"/>
              </a:spcBef>
            </a:pPr>
            <a:r>
              <a:rPr lang="en-GB" sz="2800"/>
              <a:t>Outcome</a:t>
            </a:r>
          </a:p>
        </p:txBody>
      </p:sp>
      <p:sp>
        <p:nvSpPr>
          <p:cNvPr id="24582" name="Text Box 7"/>
          <p:cNvSpPr txBox="1">
            <a:spLocks noChangeArrowheads="1"/>
          </p:cNvSpPr>
          <p:nvPr/>
        </p:nvSpPr>
        <p:spPr bwMode="auto">
          <a:xfrm>
            <a:off x="3276600" y="3644900"/>
            <a:ext cx="2520950" cy="531813"/>
          </a:xfrm>
          <a:prstGeom prst="rect">
            <a:avLst/>
          </a:prstGeom>
          <a:solidFill>
            <a:srgbClr val="CCECFF"/>
          </a:solidFill>
          <a:ln w="12700">
            <a:solidFill>
              <a:schemeClr val="bg2"/>
            </a:solidFill>
            <a:miter lim="800000"/>
            <a:headEnd/>
            <a:tailEnd/>
          </a:ln>
        </p:spPr>
        <p:txBody>
          <a:bodyPr>
            <a:spAutoFit/>
          </a:bodyPr>
          <a:lstStyle/>
          <a:p>
            <a:pPr algn="ctr" eaLnBrk="0" hangingPunct="0">
              <a:spcBef>
                <a:spcPct val="50000"/>
              </a:spcBef>
            </a:pPr>
            <a:r>
              <a:rPr lang="en-GB" sz="2800"/>
              <a:t>Technical skills</a:t>
            </a:r>
          </a:p>
        </p:txBody>
      </p:sp>
      <p:sp>
        <p:nvSpPr>
          <p:cNvPr id="24583" name="Line 9"/>
          <p:cNvSpPr>
            <a:spLocks noChangeShapeType="1"/>
          </p:cNvSpPr>
          <p:nvPr/>
        </p:nvSpPr>
        <p:spPr bwMode="auto">
          <a:xfrm>
            <a:off x="2268538" y="3933825"/>
            <a:ext cx="1008062" cy="0"/>
          </a:xfrm>
          <a:prstGeom prst="line">
            <a:avLst/>
          </a:prstGeom>
          <a:noFill/>
          <a:ln w="9525">
            <a:solidFill>
              <a:schemeClr val="tx1"/>
            </a:solidFill>
            <a:round/>
            <a:headEnd/>
            <a:tailEnd type="triangle" w="med" len="med"/>
          </a:ln>
        </p:spPr>
        <p:txBody>
          <a:bodyPr/>
          <a:lstStyle/>
          <a:p>
            <a:endParaRPr lang="en-GB"/>
          </a:p>
        </p:txBody>
      </p:sp>
      <p:sp>
        <p:nvSpPr>
          <p:cNvPr id="24584" name="Line 10"/>
          <p:cNvSpPr>
            <a:spLocks noChangeShapeType="1"/>
          </p:cNvSpPr>
          <p:nvPr/>
        </p:nvSpPr>
        <p:spPr bwMode="auto">
          <a:xfrm>
            <a:off x="5795963" y="3933825"/>
            <a:ext cx="1223962" cy="0"/>
          </a:xfrm>
          <a:prstGeom prst="line">
            <a:avLst/>
          </a:prstGeom>
          <a:noFill/>
          <a:ln w="9525">
            <a:solidFill>
              <a:schemeClr val="tx1"/>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EC77403F-CA29-4B7A-BF45-F205B7F5C4CB}" type="slidenum">
              <a:rPr lang="en-GB"/>
              <a:pPr/>
              <a:t>22</a:t>
            </a:fld>
            <a:endParaRPr lang="en-GB"/>
          </a:p>
        </p:txBody>
      </p:sp>
      <p:sp>
        <p:nvSpPr>
          <p:cNvPr id="25603" name="Rectangle 5"/>
          <p:cNvSpPr>
            <a:spLocks noGrp="1" noChangeArrowheads="1"/>
          </p:cNvSpPr>
          <p:nvPr>
            <p:ph type="title"/>
          </p:nvPr>
        </p:nvSpPr>
        <p:spPr/>
        <p:txBody>
          <a:bodyPr/>
          <a:lstStyle/>
          <a:p>
            <a:pPr eaLnBrk="1" hangingPunct="1"/>
            <a:r>
              <a:rPr lang="en-GB" sz="4000" i="1" smtClean="0">
                <a:solidFill>
                  <a:schemeClr val="bg2"/>
                </a:solidFill>
              </a:rPr>
              <a:t>vs</a:t>
            </a:r>
            <a:r>
              <a:rPr lang="en-GB" sz="4000" smtClean="0">
                <a:solidFill>
                  <a:schemeClr val="bg2"/>
                </a:solidFill>
              </a:rPr>
              <a:t> error IN surgery</a:t>
            </a:r>
            <a:r>
              <a:rPr lang="en-GB" smtClean="0">
                <a:solidFill>
                  <a:schemeClr val="bg2"/>
                </a:solidFill>
              </a:rPr>
              <a:t> </a:t>
            </a:r>
            <a:r>
              <a:rPr lang="en-GB" sz="1600" smtClean="0"/>
              <a:t>Vincent et al, 2004; Undre et al, 2009</a:t>
            </a:r>
            <a:endParaRPr lang="en-US" sz="1600" smtClean="0"/>
          </a:p>
        </p:txBody>
      </p:sp>
      <p:pic>
        <p:nvPicPr>
          <p:cNvPr id="25604" name="Picture 5"/>
          <p:cNvPicPr>
            <a:picLocks noChangeAspect="1" noChangeArrowheads="1"/>
          </p:cNvPicPr>
          <p:nvPr/>
        </p:nvPicPr>
        <p:blipFill>
          <a:blip r:embed="rId2" cstate="print"/>
          <a:srcRect/>
          <a:stretch>
            <a:fillRect/>
          </a:stretch>
        </p:blipFill>
        <p:spPr bwMode="auto">
          <a:xfrm>
            <a:off x="1258888" y="1989138"/>
            <a:ext cx="711517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DECAA3E2-6FEA-49C6-8E96-15840FE37819}" type="slidenum">
              <a:rPr lang="en-GB"/>
              <a:pPr/>
              <a:t>23</a:t>
            </a:fld>
            <a:endParaRPr lang="en-GB"/>
          </a:p>
        </p:txBody>
      </p:sp>
      <p:sp>
        <p:nvSpPr>
          <p:cNvPr id="26627" name="Rectangle 2"/>
          <p:cNvSpPr>
            <a:spLocks noGrp="1" noChangeArrowheads="1"/>
          </p:cNvSpPr>
          <p:nvPr>
            <p:ph type="title"/>
          </p:nvPr>
        </p:nvSpPr>
        <p:spPr/>
        <p:txBody>
          <a:bodyPr/>
          <a:lstStyle/>
          <a:p>
            <a:pPr eaLnBrk="1" hangingPunct="1"/>
            <a:r>
              <a:rPr lang="en-GB" sz="3600" smtClean="0">
                <a:solidFill>
                  <a:schemeClr val="bg2"/>
                </a:solidFill>
              </a:rPr>
              <a:t>Error in the system: James Reason’s ‘Swiss Cheese’ model</a:t>
            </a:r>
            <a:endParaRPr lang="en-GB" sz="2000" smtClean="0"/>
          </a:p>
        </p:txBody>
      </p:sp>
      <p:pic>
        <p:nvPicPr>
          <p:cNvPr id="26628" name="Picture 10"/>
          <p:cNvPicPr>
            <a:picLocks noChangeAspect="1" noChangeArrowheads="1"/>
          </p:cNvPicPr>
          <p:nvPr/>
        </p:nvPicPr>
        <p:blipFill>
          <a:blip r:embed="rId2" cstate="print"/>
          <a:srcRect/>
          <a:stretch>
            <a:fillRect/>
          </a:stretch>
        </p:blipFill>
        <p:spPr bwMode="auto">
          <a:xfrm>
            <a:off x="314325" y="1798638"/>
            <a:ext cx="8602663" cy="4775200"/>
          </a:xfrm>
          <a:prstGeom prst="rect">
            <a:avLst/>
          </a:prstGeom>
          <a:noFill/>
          <a:ln w="9525">
            <a:noFill/>
            <a:miter lim="800000"/>
            <a:headEnd/>
            <a:tailEnd/>
          </a:ln>
        </p:spPr>
      </p:pic>
      <p:sp>
        <p:nvSpPr>
          <p:cNvPr id="26629" name="Text Box 11"/>
          <p:cNvSpPr txBox="1">
            <a:spLocks noChangeArrowheads="1"/>
          </p:cNvSpPr>
          <p:nvPr/>
        </p:nvSpPr>
        <p:spPr bwMode="auto">
          <a:xfrm>
            <a:off x="8056563" y="6289675"/>
            <a:ext cx="922337" cy="274638"/>
          </a:xfrm>
          <a:prstGeom prst="rect">
            <a:avLst/>
          </a:prstGeom>
          <a:noFill/>
          <a:ln w="9525">
            <a:noFill/>
            <a:miter lim="800000"/>
            <a:headEnd/>
            <a:tailEnd/>
          </a:ln>
        </p:spPr>
        <p:txBody>
          <a:bodyPr wrap="none">
            <a:spAutoFit/>
          </a:bodyPr>
          <a:lstStyle/>
          <a:p>
            <a:r>
              <a:rPr lang="en-US" sz="1200">
                <a:solidFill>
                  <a:schemeClr val="bg1"/>
                </a:solidFill>
              </a:rPr>
              <a:t>©</a:t>
            </a:r>
            <a:r>
              <a:rPr lang="en-GB" sz="1200">
                <a:solidFill>
                  <a:schemeClr val="bg1"/>
                </a:solidFill>
              </a:rPr>
              <a:t> J. Reason</a:t>
            </a:r>
            <a:endParaRPr lang="en-US" sz="120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9261F573-59CF-4A60-8A4F-701145DE8C08}" type="slidenum">
              <a:rPr lang="en-GB"/>
              <a:pPr/>
              <a:t>24</a:t>
            </a:fld>
            <a:endParaRPr lang="en-GB"/>
          </a:p>
        </p:txBody>
      </p:sp>
      <p:sp>
        <p:nvSpPr>
          <p:cNvPr id="27651" name="Rectangle 2"/>
          <p:cNvSpPr>
            <a:spLocks noGrp="1" noChangeArrowheads="1"/>
          </p:cNvSpPr>
          <p:nvPr>
            <p:ph type="title"/>
          </p:nvPr>
        </p:nvSpPr>
        <p:spPr/>
        <p:txBody>
          <a:bodyPr/>
          <a:lstStyle/>
          <a:p>
            <a:pPr eaLnBrk="1" hangingPunct="1"/>
            <a:r>
              <a:rPr lang="en-GB" smtClean="0">
                <a:solidFill>
                  <a:schemeClr val="bg2"/>
                </a:solidFill>
              </a:rPr>
              <a:t>More on Reason’s view of errors</a:t>
            </a:r>
            <a:endParaRPr lang="en-GB" sz="2000" smtClean="0"/>
          </a:p>
        </p:txBody>
      </p:sp>
      <p:pic>
        <p:nvPicPr>
          <p:cNvPr id="27652" name="Picture 5"/>
          <p:cNvPicPr>
            <a:picLocks noChangeAspect="1" noChangeArrowheads="1"/>
          </p:cNvPicPr>
          <p:nvPr/>
        </p:nvPicPr>
        <p:blipFill>
          <a:blip r:embed="rId2" cstate="print"/>
          <a:srcRect/>
          <a:stretch>
            <a:fillRect/>
          </a:stretch>
        </p:blipFill>
        <p:spPr bwMode="auto">
          <a:xfrm>
            <a:off x="185738" y="1949450"/>
            <a:ext cx="8769350" cy="4721225"/>
          </a:xfrm>
          <a:prstGeom prst="rect">
            <a:avLst/>
          </a:prstGeom>
          <a:noFill/>
          <a:ln w="9525">
            <a:noFill/>
            <a:miter lim="800000"/>
            <a:headEnd/>
            <a:tailEnd/>
          </a:ln>
        </p:spPr>
      </p:pic>
      <p:sp>
        <p:nvSpPr>
          <p:cNvPr id="27653" name="Text Box 6"/>
          <p:cNvSpPr txBox="1">
            <a:spLocks noChangeArrowheads="1"/>
          </p:cNvSpPr>
          <p:nvPr/>
        </p:nvSpPr>
        <p:spPr bwMode="auto">
          <a:xfrm>
            <a:off x="8056563" y="6329363"/>
            <a:ext cx="922337" cy="274637"/>
          </a:xfrm>
          <a:prstGeom prst="rect">
            <a:avLst/>
          </a:prstGeom>
          <a:noFill/>
          <a:ln w="9525">
            <a:noFill/>
            <a:miter lim="800000"/>
            <a:headEnd/>
            <a:tailEnd/>
          </a:ln>
        </p:spPr>
        <p:txBody>
          <a:bodyPr wrap="none">
            <a:spAutoFit/>
          </a:bodyPr>
          <a:lstStyle/>
          <a:p>
            <a:r>
              <a:rPr lang="en-US" sz="1200">
                <a:solidFill>
                  <a:schemeClr val="bg1"/>
                </a:solidFill>
              </a:rPr>
              <a:t>©</a:t>
            </a:r>
            <a:r>
              <a:rPr lang="en-GB" sz="1200">
                <a:solidFill>
                  <a:schemeClr val="bg1"/>
                </a:solidFill>
              </a:rPr>
              <a:t> J. Reason</a:t>
            </a:r>
            <a:endParaRPr lang="en-US" sz="120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5657D34B-758E-49CB-9B06-E431BA42A518}" type="slidenum">
              <a:rPr lang="en-GB"/>
              <a:pPr/>
              <a:t>25</a:t>
            </a:fld>
            <a:endParaRPr lang="en-GB"/>
          </a:p>
        </p:txBody>
      </p:sp>
      <p:sp>
        <p:nvSpPr>
          <p:cNvPr id="28675" name="Rectangle 2"/>
          <p:cNvSpPr>
            <a:spLocks noGrp="1" noChangeArrowheads="1"/>
          </p:cNvSpPr>
          <p:nvPr>
            <p:ph type="title"/>
          </p:nvPr>
        </p:nvSpPr>
        <p:spPr>
          <a:xfrm>
            <a:off x="371475" y="2419350"/>
            <a:ext cx="8229600" cy="1143000"/>
          </a:xfrm>
        </p:spPr>
        <p:txBody>
          <a:bodyPr/>
          <a:lstStyle/>
          <a:p>
            <a:pPr algn="ctr" eaLnBrk="1" hangingPunct="1"/>
            <a:r>
              <a:rPr lang="en-GB" smtClean="0"/>
              <a:t>3. Error analysis </a:t>
            </a: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FBA2F2C6-5BF7-4CA1-9A2D-915738EF7136}" type="slidenum">
              <a:rPr lang="en-GB"/>
              <a:pPr/>
              <a:t>26</a:t>
            </a:fld>
            <a:endParaRPr lang="en-GB"/>
          </a:p>
        </p:txBody>
      </p:sp>
      <p:sp>
        <p:nvSpPr>
          <p:cNvPr id="29699" name="Rectangle 2"/>
          <p:cNvSpPr>
            <a:spLocks noGrp="1" noChangeArrowheads="1"/>
          </p:cNvSpPr>
          <p:nvPr>
            <p:ph type="title"/>
          </p:nvPr>
        </p:nvSpPr>
        <p:spPr>
          <a:xfrm>
            <a:off x="242888" y="641350"/>
            <a:ext cx="8578850" cy="860425"/>
          </a:xfrm>
        </p:spPr>
        <p:txBody>
          <a:bodyPr/>
          <a:lstStyle/>
          <a:p>
            <a:pPr eaLnBrk="1" hangingPunct="1"/>
            <a:r>
              <a:rPr lang="en-GB" smtClean="0"/>
              <a:t>Charles Vincent’s ‘London Protocol’</a:t>
            </a:r>
            <a:endParaRPr lang="en-US" smtClean="0"/>
          </a:p>
        </p:txBody>
      </p:sp>
      <p:pic>
        <p:nvPicPr>
          <p:cNvPr id="29700" name="Picture 3"/>
          <p:cNvPicPr>
            <a:picLocks noChangeAspect="1" noChangeArrowheads="1"/>
          </p:cNvPicPr>
          <p:nvPr>
            <p:ph type="body" idx="1"/>
          </p:nvPr>
        </p:nvPicPr>
        <p:blipFill>
          <a:blip r:embed="rId2" cstate="print"/>
          <a:srcRect/>
          <a:stretch>
            <a:fillRect/>
          </a:stretch>
        </p:blipFill>
        <p:spPr>
          <a:xfrm>
            <a:off x="228600" y="1595438"/>
            <a:ext cx="8726488" cy="5080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mtClean="0"/>
              <a:t>Key concepts</a:t>
            </a:r>
          </a:p>
        </p:txBody>
      </p:sp>
      <p:sp>
        <p:nvSpPr>
          <p:cNvPr id="30723" name="Rectangle 3"/>
          <p:cNvSpPr>
            <a:spLocks noGrp="1" noChangeArrowheads="1"/>
          </p:cNvSpPr>
          <p:nvPr>
            <p:ph type="body" idx="1"/>
          </p:nvPr>
        </p:nvSpPr>
        <p:spPr/>
        <p:txBody>
          <a:bodyPr/>
          <a:lstStyle/>
          <a:p>
            <a:pPr eaLnBrk="1" hangingPunct="1"/>
            <a:r>
              <a:rPr lang="en-GB" sz="2400" b="1" smtClean="0"/>
              <a:t>Care delivery problem (CDP)</a:t>
            </a:r>
          </a:p>
          <a:p>
            <a:pPr eaLnBrk="1" hangingPunct="1"/>
            <a:endParaRPr lang="en-GB" sz="2400" b="1" smtClean="0"/>
          </a:p>
          <a:p>
            <a:pPr eaLnBrk="1" hangingPunct="1"/>
            <a:r>
              <a:rPr lang="en-GB" sz="2400" b="1" smtClean="0"/>
              <a:t>Contributing factors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mtClean="0"/>
              <a:t>Care Delivery Problems </a:t>
            </a:r>
          </a:p>
        </p:txBody>
      </p:sp>
      <p:sp>
        <p:nvSpPr>
          <p:cNvPr id="31747" name="Rectangle 3"/>
          <p:cNvSpPr>
            <a:spLocks noGrp="1" noChangeArrowheads="1"/>
          </p:cNvSpPr>
          <p:nvPr>
            <p:ph type="body" idx="1"/>
          </p:nvPr>
        </p:nvSpPr>
        <p:spPr>
          <a:xfrm>
            <a:off x="685800" y="1871663"/>
            <a:ext cx="8178800" cy="4986337"/>
          </a:xfrm>
        </p:spPr>
        <p:txBody>
          <a:bodyPr/>
          <a:lstStyle/>
          <a:p>
            <a:pPr eaLnBrk="1" hangingPunct="1">
              <a:lnSpc>
                <a:spcPct val="80000"/>
              </a:lnSpc>
            </a:pPr>
            <a:r>
              <a:rPr lang="en-GB" sz="2400" smtClean="0"/>
              <a:t>CDPs are problems that arise in the process of care</a:t>
            </a:r>
          </a:p>
          <a:p>
            <a:pPr eaLnBrk="1" hangingPunct="1">
              <a:lnSpc>
                <a:spcPct val="80000"/>
              </a:lnSpc>
            </a:pPr>
            <a:endParaRPr lang="en-GB" sz="2400" smtClean="0"/>
          </a:p>
          <a:p>
            <a:pPr eaLnBrk="1" hangingPunct="1">
              <a:lnSpc>
                <a:spcPct val="80000"/>
              </a:lnSpc>
            </a:pPr>
            <a:r>
              <a:rPr lang="en-GB" sz="2400" u="sng" smtClean="0"/>
              <a:t>Actions or omissions</a:t>
            </a:r>
            <a:r>
              <a:rPr lang="en-GB" sz="2400" smtClean="0"/>
              <a:t> by staff </a:t>
            </a:r>
          </a:p>
          <a:p>
            <a:pPr marL="742950" lvl="1" indent="-285750" eaLnBrk="1" hangingPunct="1">
              <a:lnSpc>
                <a:spcPct val="80000"/>
              </a:lnSpc>
            </a:pPr>
            <a:r>
              <a:rPr lang="en-GB" sz="2400" smtClean="0"/>
              <a:t>Failure to monitor, observe or act</a:t>
            </a:r>
          </a:p>
          <a:p>
            <a:pPr marL="742950" lvl="1" indent="-285750" eaLnBrk="1" hangingPunct="1">
              <a:lnSpc>
                <a:spcPct val="80000"/>
              </a:lnSpc>
            </a:pPr>
            <a:r>
              <a:rPr lang="en-GB" sz="2400" smtClean="0"/>
              <a:t>Incorrect (with hindsight) decision</a:t>
            </a:r>
          </a:p>
          <a:p>
            <a:pPr marL="742950" lvl="1" indent="-285750" eaLnBrk="1" hangingPunct="1">
              <a:lnSpc>
                <a:spcPct val="80000"/>
              </a:lnSpc>
            </a:pPr>
            <a:r>
              <a:rPr lang="en-GB" sz="2400" smtClean="0"/>
              <a:t>Not seeking help when necessary</a:t>
            </a:r>
            <a:r>
              <a:rPr lang="en-GB" smtClean="0"/>
              <a:t> 	</a:t>
            </a:r>
          </a:p>
          <a:p>
            <a:pPr marL="742950" lvl="1" indent="-285750" eaLnBrk="1" hangingPunct="1">
              <a:lnSpc>
                <a:spcPct val="80000"/>
              </a:lnSpc>
              <a:buFontTx/>
              <a:buNone/>
            </a:pPr>
            <a:endParaRPr lang="en-GB" smtClean="0"/>
          </a:p>
          <a:p>
            <a:pPr eaLnBrk="1" hangingPunct="1">
              <a:lnSpc>
                <a:spcPct val="80000"/>
              </a:lnSpc>
            </a:pPr>
            <a:r>
              <a:rPr lang="en-GB" sz="2400" smtClean="0"/>
              <a:t>Two key features:</a:t>
            </a:r>
          </a:p>
          <a:p>
            <a:pPr marL="742950" lvl="1" indent="-285750" eaLnBrk="1" hangingPunct="1">
              <a:lnSpc>
                <a:spcPct val="80000"/>
              </a:lnSpc>
            </a:pPr>
            <a:r>
              <a:rPr lang="en-GB" sz="2400" smtClean="0"/>
              <a:t>Care deviated beyond safe limits of practice</a:t>
            </a:r>
          </a:p>
          <a:p>
            <a:pPr marL="742950" lvl="1" indent="-285750" eaLnBrk="1" hangingPunct="1">
              <a:lnSpc>
                <a:spcPct val="80000"/>
              </a:lnSpc>
            </a:pPr>
            <a:r>
              <a:rPr lang="en-GB" sz="2400" smtClean="0"/>
              <a:t>The deviation contributed to adverse outcome for the patient</a:t>
            </a:r>
          </a:p>
          <a:p>
            <a:pPr eaLnBrk="1" hangingPunct="1">
              <a:lnSpc>
                <a:spcPct val="80000"/>
              </a:lnSpc>
            </a:pPr>
            <a:endParaRPr lang="en-GB" sz="2400" smtClean="0"/>
          </a:p>
          <a:p>
            <a:pPr eaLnBrk="1" hangingPunct="1">
              <a:lnSpc>
                <a:spcPct val="80000"/>
              </a:lnSpc>
            </a:pPr>
            <a:r>
              <a:rPr lang="en-GB" sz="2400" smtClean="0"/>
              <a:t>Several CDPs may be involved in one incident</a:t>
            </a:r>
            <a:endParaRPr lang="en-GB" sz="2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sz="half" idx="1"/>
          </p:nvPr>
        </p:nvSpPr>
        <p:spPr>
          <a:xfrm>
            <a:off x="423863" y="1828800"/>
            <a:ext cx="4194175" cy="5029200"/>
          </a:xfrm>
        </p:spPr>
        <p:txBody>
          <a:bodyPr/>
          <a:lstStyle/>
          <a:p>
            <a:pPr marL="0" indent="0" eaLnBrk="1" hangingPunct="1">
              <a:lnSpc>
                <a:spcPct val="110000"/>
              </a:lnSpc>
            </a:pPr>
            <a:r>
              <a:rPr lang="en-GB" sz="1600" b="1" smtClean="0"/>
              <a:t>Patient factors</a:t>
            </a:r>
          </a:p>
          <a:p>
            <a:pPr marL="742950" lvl="1" indent="-285750" eaLnBrk="1" hangingPunct="1">
              <a:lnSpc>
                <a:spcPct val="110000"/>
              </a:lnSpc>
            </a:pPr>
            <a:r>
              <a:rPr lang="en-GB" sz="1600" smtClean="0"/>
              <a:t>Condition (complexity and seriousness)</a:t>
            </a:r>
          </a:p>
          <a:p>
            <a:pPr marL="742950" lvl="1" indent="-285750" eaLnBrk="1" hangingPunct="1">
              <a:lnSpc>
                <a:spcPct val="110000"/>
              </a:lnSpc>
            </a:pPr>
            <a:r>
              <a:rPr lang="en-GB" sz="1600" smtClean="0"/>
              <a:t>Language and communication</a:t>
            </a:r>
          </a:p>
          <a:p>
            <a:pPr marL="742950" lvl="1" indent="-285750" eaLnBrk="1" hangingPunct="1">
              <a:lnSpc>
                <a:spcPct val="110000"/>
              </a:lnSpc>
            </a:pPr>
            <a:r>
              <a:rPr lang="en-GB" sz="1600" smtClean="0"/>
              <a:t>Personality and social factors</a:t>
            </a:r>
          </a:p>
          <a:p>
            <a:pPr marL="0" indent="0" eaLnBrk="1" hangingPunct="1">
              <a:lnSpc>
                <a:spcPct val="110000"/>
              </a:lnSpc>
            </a:pPr>
            <a:r>
              <a:rPr lang="en-GB" sz="1600" b="1" smtClean="0"/>
              <a:t>Task factors</a:t>
            </a:r>
          </a:p>
          <a:p>
            <a:pPr marL="742950" lvl="1" indent="-285750" eaLnBrk="1" hangingPunct="1">
              <a:lnSpc>
                <a:spcPct val="110000"/>
              </a:lnSpc>
            </a:pPr>
            <a:r>
              <a:rPr lang="en-GB" sz="1600" smtClean="0"/>
              <a:t>Task design and clarity of process</a:t>
            </a:r>
          </a:p>
          <a:p>
            <a:pPr marL="742950" lvl="1" indent="-285750" eaLnBrk="1" hangingPunct="1">
              <a:lnSpc>
                <a:spcPct val="110000"/>
              </a:lnSpc>
            </a:pPr>
            <a:r>
              <a:rPr lang="en-GB" sz="1600" smtClean="0"/>
              <a:t>Availability &amp; use of protocols, </a:t>
            </a:r>
          </a:p>
          <a:p>
            <a:pPr marL="742950" lvl="1" indent="-285750" eaLnBrk="1" hangingPunct="1">
              <a:lnSpc>
                <a:spcPct val="110000"/>
              </a:lnSpc>
            </a:pPr>
            <a:r>
              <a:rPr lang="en-GB" sz="1600" smtClean="0"/>
              <a:t>Availability &amp; use of test results</a:t>
            </a:r>
          </a:p>
          <a:p>
            <a:pPr marL="0" indent="0" eaLnBrk="1" hangingPunct="1">
              <a:lnSpc>
                <a:spcPct val="110000"/>
              </a:lnSpc>
            </a:pPr>
            <a:r>
              <a:rPr lang="en-GB" sz="1600" b="1" smtClean="0"/>
              <a:t>Individual staff factors</a:t>
            </a:r>
          </a:p>
          <a:p>
            <a:pPr marL="742950" lvl="1" indent="-285750" eaLnBrk="1" hangingPunct="1">
              <a:lnSpc>
                <a:spcPct val="110000"/>
              </a:lnSpc>
            </a:pPr>
            <a:r>
              <a:rPr lang="en-GB" sz="1600" smtClean="0"/>
              <a:t>Knowledge and skills</a:t>
            </a:r>
          </a:p>
          <a:p>
            <a:pPr marL="742950" lvl="1" indent="-285750" eaLnBrk="1" hangingPunct="1">
              <a:lnSpc>
                <a:spcPct val="110000"/>
              </a:lnSpc>
            </a:pPr>
            <a:r>
              <a:rPr lang="en-GB" sz="1600" smtClean="0"/>
              <a:t>Motivation, physical and mental health</a:t>
            </a:r>
          </a:p>
          <a:p>
            <a:pPr marL="0" indent="0" eaLnBrk="1" hangingPunct="1">
              <a:lnSpc>
                <a:spcPct val="110000"/>
              </a:lnSpc>
            </a:pPr>
            <a:r>
              <a:rPr lang="en-GB" sz="1600" b="1" smtClean="0"/>
              <a:t>Team Factors</a:t>
            </a:r>
          </a:p>
          <a:p>
            <a:pPr marL="742950" lvl="1" indent="-285750" eaLnBrk="1" hangingPunct="1">
              <a:lnSpc>
                <a:spcPct val="110000"/>
              </a:lnSpc>
            </a:pPr>
            <a:r>
              <a:rPr lang="en-GB" sz="1600" smtClean="0"/>
              <a:t>Verbal and written communication</a:t>
            </a:r>
          </a:p>
          <a:p>
            <a:pPr marL="742950" lvl="1" indent="-285750" eaLnBrk="1" hangingPunct="1">
              <a:lnSpc>
                <a:spcPct val="110000"/>
              </a:lnSpc>
            </a:pPr>
            <a:r>
              <a:rPr lang="en-GB" sz="1600" smtClean="0"/>
              <a:t>Supervision and seeking help</a:t>
            </a:r>
          </a:p>
          <a:p>
            <a:pPr marL="742950" lvl="1" indent="-285750" eaLnBrk="1" hangingPunct="1">
              <a:lnSpc>
                <a:spcPct val="110000"/>
              </a:lnSpc>
            </a:pPr>
            <a:r>
              <a:rPr lang="en-GB" sz="1600" smtClean="0"/>
              <a:t>Leadership</a:t>
            </a:r>
          </a:p>
        </p:txBody>
      </p:sp>
      <p:sp>
        <p:nvSpPr>
          <p:cNvPr id="32771" name="Rectangle 4"/>
          <p:cNvSpPr>
            <a:spLocks noGrp="1" noChangeArrowheads="1"/>
          </p:cNvSpPr>
          <p:nvPr>
            <p:ph type="body" sz="half" idx="2"/>
          </p:nvPr>
        </p:nvSpPr>
        <p:spPr>
          <a:xfrm>
            <a:off x="4854575" y="1828800"/>
            <a:ext cx="4064000" cy="4716463"/>
          </a:xfrm>
        </p:spPr>
        <p:txBody>
          <a:bodyPr/>
          <a:lstStyle/>
          <a:p>
            <a:pPr marL="0" indent="0" eaLnBrk="1" hangingPunct="1">
              <a:lnSpc>
                <a:spcPct val="110000"/>
              </a:lnSpc>
            </a:pPr>
            <a:r>
              <a:rPr lang="en-GB" sz="1600" b="1" smtClean="0"/>
              <a:t>Work environment</a:t>
            </a:r>
          </a:p>
          <a:p>
            <a:pPr marL="742950" lvl="1" indent="-285750" eaLnBrk="1" hangingPunct="1">
              <a:lnSpc>
                <a:spcPct val="110000"/>
              </a:lnSpc>
            </a:pPr>
            <a:r>
              <a:rPr lang="en-GB" sz="1600" smtClean="0"/>
              <a:t>Staffing levels and skill mix</a:t>
            </a:r>
          </a:p>
          <a:p>
            <a:pPr marL="742950" lvl="1" indent="-285750" eaLnBrk="1" hangingPunct="1">
              <a:lnSpc>
                <a:spcPct val="110000"/>
              </a:lnSpc>
            </a:pPr>
            <a:r>
              <a:rPr lang="en-GB" sz="1600" smtClean="0"/>
              <a:t>Workload and shift patterns</a:t>
            </a:r>
          </a:p>
          <a:p>
            <a:pPr marL="742950" lvl="1" indent="-285750" eaLnBrk="1" hangingPunct="1">
              <a:lnSpc>
                <a:spcPct val="110000"/>
              </a:lnSpc>
            </a:pPr>
            <a:r>
              <a:rPr lang="en-GB" sz="1600" smtClean="0"/>
              <a:t>Design, availability and maintenance of equipment</a:t>
            </a:r>
          </a:p>
          <a:p>
            <a:pPr marL="0" indent="0" eaLnBrk="1" hangingPunct="1">
              <a:lnSpc>
                <a:spcPct val="110000"/>
              </a:lnSpc>
            </a:pPr>
            <a:r>
              <a:rPr lang="en-GB" sz="1600" b="1" smtClean="0"/>
              <a:t>Organisation and management</a:t>
            </a:r>
          </a:p>
          <a:p>
            <a:pPr marL="742950" lvl="1" indent="-285750" eaLnBrk="1" hangingPunct="1">
              <a:lnSpc>
                <a:spcPct val="110000"/>
              </a:lnSpc>
            </a:pPr>
            <a:r>
              <a:rPr lang="en-GB" sz="1600" smtClean="0"/>
              <a:t>Financial resources &amp; constraints</a:t>
            </a:r>
          </a:p>
          <a:p>
            <a:pPr marL="742950" lvl="1" indent="-285750" eaLnBrk="1" hangingPunct="1">
              <a:lnSpc>
                <a:spcPct val="110000"/>
              </a:lnSpc>
            </a:pPr>
            <a:r>
              <a:rPr lang="en-GB" sz="1600" smtClean="0"/>
              <a:t>Organisational structure</a:t>
            </a:r>
          </a:p>
          <a:p>
            <a:pPr marL="742950" lvl="1" indent="-285750" eaLnBrk="1" hangingPunct="1">
              <a:lnSpc>
                <a:spcPct val="110000"/>
              </a:lnSpc>
            </a:pPr>
            <a:r>
              <a:rPr lang="en-GB" sz="1600" smtClean="0"/>
              <a:t>Policy standards &amp; goals</a:t>
            </a:r>
          </a:p>
          <a:p>
            <a:pPr marL="742950" lvl="1" indent="-285750" eaLnBrk="1" hangingPunct="1">
              <a:lnSpc>
                <a:spcPct val="110000"/>
              </a:lnSpc>
            </a:pPr>
            <a:r>
              <a:rPr lang="en-GB" sz="1600" smtClean="0"/>
              <a:t>Safety culture &amp; priorities</a:t>
            </a:r>
          </a:p>
          <a:p>
            <a:pPr marL="0" indent="0" eaLnBrk="1" hangingPunct="1">
              <a:lnSpc>
                <a:spcPct val="110000"/>
              </a:lnSpc>
            </a:pPr>
            <a:r>
              <a:rPr lang="en-GB" sz="1600" b="1" smtClean="0"/>
              <a:t>Institutional context</a:t>
            </a:r>
          </a:p>
          <a:p>
            <a:pPr marL="742950" lvl="1" indent="-285750" eaLnBrk="1" hangingPunct="1">
              <a:lnSpc>
                <a:spcPct val="110000"/>
              </a:lnSpc>
            </a:pPr>
            <a:r>
              <a:rPr lang="en-GB" sz="1600" smtClean="0"/>
              <a:t>Economic &amp; regulatory context</a:t>
            </a:r>
          </a:p>
          <a:p>
            <a:pPr marL="742950" lvl="1" indent="-285750" eaLnBrk="1" hangingPunct="1">
              <a:lnSpc>
                <a:spcPct val="110000"/>
              </a:lnSpc>
            </a:pPr>
            <a:r>
              <a:rPr lang="en-GB" sz="1600" smtClean="0"/>
              <a:t>Social attitudes to risk</a:t>
            </a:r>
          </a:p>
          <a:p>
            <a:pPr marL="742950" lvl="1" indent="-285750" eaLnBrk="1" hangingPunct="1">
              <a:lnSpc>
                <a:spcPct val="110000"/>
              </a:lnSpc>
            </a:pPr>
            <a:r>
              <a:rPr lang="en-GB" sz="1600" smtClean="0"/>
              <a:t>National Health Service Executive</a:t>
            </a:r>
          </a:p>
          <a:p>
            <a:pPr marL="742950" lvl="1" indent="-285750" eaLnBrk="1" hangingPunct="1">
              <a:lnSpc>
                <a:spcPct val="110000"/>
              </a:lnSpc>
            </a:pPr>
            <a:r>
              <a:rPr lang="en-GB" sz="1600" smtClean="0"/>
              <a:t>Clinical negligence schemes</a:t>
            </a:r>
            <a:endParaRPr lang="en-US" sz="1600" smtClean="0"/>
          </a:p>
        </p:txBody>
      </p:sp>
      <p:sp>
        <p:nvSpPr>
          <p:cNvPr id="32772" name="Rectangle 7"/>
          <p:cNvSpPr>
            <a:spLocks noGrp="1" noChangeArrowheads="1"/>
          </p:cNvSpPr>
          <p:nvPr>
            <p:ph type="title"/>
          </p:nvPr>
        </p:nvSpPr>
        <p:spPr>
          <a:xfrm>
            <a:off x="446088" y="866775"/>
            <a:ext cx="8093075" cy="692150"/>
          </a:xfrm>
          <a:noFill/>
        </p:spPr>
        <p:txBody>
          <a:bodyPr/>
          <a:lstStyle/>
          <a:p>
            <a:pPr eaLnBrk="1" hangingPunct="1"/>
            <a:r>
              <a:rPr lang="en-GB" smtClean="0"/>
              <a:t>Contributing Factors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9185F14C-8D10-4709-82E2-9F3D0418199F}" type="slidenum">
              <a:rPr lang="en-GB"/>
              <a:pPr/>
              <a:t>3</a:t>
            </a:fld>
            <a:endParaRPr lang="en-GB"/>
          </a:p>
        </p:txBody>
      </p:sp>
      <p:sp>
        <p:nvSpPr>
          <p:cNvPr id="6147" name="Rectangle 2"/>
          <p:cNvSpPr>
            <a:spLocks noGrp="1" noChangeArrowheads="1"/>
          </p:cNvSpPr>
          <p:nvPr>
            <p:ph type="title"/>
          </p:nvPr>
        </p:nvSpPr>
        <p:spPr/>
        <p:txBody>
          <a:bodyPr/>
          <a:lstStyle/>
          <a:p>
            <a:pPr eaLnBrk="1" hangingPunct="1"/>
            <a:r>
              <a:rPr lang="en-GB" smtClean="0"/>
              <a:t>Outline </a:t>
            </a:r>
            <a:endParaRPr lang="en-US" smtClean="0"/>
          </a:p>
        </p:txBody>
      </p:sp>
      <p:sp>
        <p:nvSpPr>
          <p:cNvPr id="6148" name="Rectangle 3"/>
          <p:cNvSpPr>
            <a:spLocks noGrp="1" noChangeArrowheads="1"/>
          </p:cNvSpPr>
          <p:nvPr>
            <p:ph type="body" idx="1"/>
          </p:nvPr>
        </p:nvSpPr>
        <p:spPr/>
        <p:txBody>
          <a:bodyPr/>
          <a:lstStyle/>
          <a:p>
            <a:pPr marL="609600" indent="-609600" eaLnBrk="1" hangingPunct="1">
              <a:buFont typeface="Wingdings" pitchFamily="2" charset="2"/>
              <a:buAutoNum type="arabicPeriod"/>
            </a:pPr>
            <a:r>
              <a:rPr lang="en-GB" smtClean="0"/>
              <a:t>Introduction to errors and adverse events</a:t>
            </a:r>
          </a:p>
          <a:p>
            <a:pPr marL="609600" indent="-609600" eaLnBrk="1" hangingPunct="1">
              <a:buFont typeface="Wingdings" pitchFamily="2" charset="2"/>
              <a:buAutoNum type="arabicPeriod"/>
            </a:pPr>
            <a:r>
              <a:rPr lang="en-GB" smtClean="0"/>
              <a:t>Models of error</a:t>
            </a:r>
          </a:p>
          <a:p>
            <a:pPr marL="1004888" lvl="1" indent="-533400" eaLnBrk="1" hangingPunct="1"/>
            <a:r>
              <a:rPr lang="en-GB" smtClean="0"/>
              <a:t>Person and Systems approaches</a:t>
            </a:r>
          </a:p>
          <a:p>
            <a:pPr marL="609600" indent="-609600" eaLnBrk="1" hangingPunct="1">
              <a:buFont typeface="Wingdings" pitchFamily="2" charset="2"/>
              <a:buAutoNum type="arabicPeriod"/>
            </a:pPr>
            <a:r>
              <a:rPr lang="en-GB" smtClean="0"/>
              <a:t>Error analysis</a:t>
            </a:r>
          </a:p>
          <a:p>
            <a:pPr marL="1004888" lvl="1" indent="-533400" eaLnBrk="1" hangingPunct="1"/>
            <a:r>
              <a:rPr lang="en-GB" smtClean="0"/>
              <a:t>London Protocol </a:t>
            </a:r>
          </a:p>
          <a:p>
            <a:pPr marL="609600" indent="-609600" eaLnBrk="1" hangingPunct="1">
              <a:buFont typeface="Wingdings" pitchFamily="2" charset="2"/>
              <a:buAutoNum type="arabicPeriod"/>
            </a:pPr>
            <a:r>
              <a:rPr lang="en-GB" smtClean="0"/>
              <a:t>Conclusion and discussion  </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mtClean="0"/>
              <a:t>The analysis seeks to establish:</a:t>
            </a:r>
            <a:endParaRPr lang="en-US" smtClean="0"/>
          </a:p>
        </p:txBody>
      </p:sp>
      <p:sp>
        <p:nvSpPr>
          <p:cNvPr id="33795" name="Rectangle 3"/>
          <p:cNvSpPr>
            <a:spLocks noGrp="1" noChangeArrowheads="1"/>
          </p:cNvSpPr>
          <p:nvPr>
            <p:ph type="body" idx="1"/>
          </p:nvPr>
        </p:nvSpPr>
        <p:spPr/>
        <p:txBody>
          <a:bodyPr/>
          <a:lstStyle/>
          <a:p>
            <a:pPr algn="just" eaLnBrk="1" hangingPunct="1"/>
            <a:r>
              <a:rPr lang="en-GB" sz="2400" b="1" u="sng" smtClean="0"/>
              <a:t>What</a:t>
            </a:r>
            <a:r>
              <a:rPr lang="en-GB" sz="2400" b="1" smtClean="0"/>
              <a:t> happened? </a:t>
            </a:r>
          </a:p>
          <a:p>
            <a:pPr algn="just" eaLnBrk="1" hangingPunct="1"/>
            <a:endParaRPr lang="en-GB" sz="2400" b="1" smtClean="0"/>
          </a:p>
          <a:p>
            <a:pPr algn="just" eaLnBrk="1" hangingPunct="1"/>
            <a:r>
              <a:rPr lang="en-GB" sz="2400" b="1" u="sng" smtClean="0"/>
              <a:t>How</a:t>
            </a:r>
            <a:r>
              <a:rPr lang="en-GB" sz="2400" b="1" smtClean="0"/>
              <a:t> did it happen? </a:t>
            </a:r>
          </a:p>
          <a:p>
            <a:pPr algn="just" eaLnBrk="1" hangingPunct="1"/>
            <a:endParaRPr lang="en-GB" sz="2400" b="1" smtClean="0"/>
          </a:p>
          <a:p>
            <a:pPr algn="just" eaLnBrk="1" hangingPunct="1"/>
            <a:r>
              <a:rPr lang="en-GB" sz="2400" b="1" u="sng" smtClean="0"/>
              <a:t>Why</a:t>
            </a:r>
            <a:r>
              <a:rPr lang="en-GB" sz="2400" b="1" smtClean="0"/>
              <a:t> did it happen?  </a:t>
            </a:r>
          </a:p>
          <a:p>
            <a:pPr algn="just" eaLnBrk="1" hangingPunct="1">
              <a:lnSpc>
                <a:spcPct val="90000"/>
              </a:lnSpc>
            </a:pPr>
            <a:endParaRPr lang="en-GB" sz="2400" b="1" smtClean="0"/>
          </a:p>
          <a:p>
            <a:pPr eaLnBrk="1" hangingPunct="1">
              <a:lnSpc>
                <a:spcPct val="90000"/>
              </a:lnSpc>
            </a:pPr>
            <a:r>
              <a:rPr lang="en-GB" sz="2400" b="1" u="sng" smtClean="0"/>
              <a:t>What can we learn from this</a:t>
            </a:r>
            <a:r>
              <a:rPr lang="en-GB" sz="2400" b="1" smtClean="0"/>
              <a:t> and what changes should we make, if any?</a:t>
            </a:r>
          </a:p>
          <a:p>
            <a:pPr algn="just" eaLnBrk="1" hangingPunct="1">
              <a:lnSpc>
                <a:spcPct val="90000"/>
              </a:lnSpc>
            </a:pPr>
            <a:endParaRPr lang="en-GB" sz="2400" smtClean="0"/>
          </a:p>
          <a:p>
            <a:pPr algn="just" eaLnBrk="1" hangingPunct="1"/>
            <a:endParaRPr lang="en-GB" smtClean="0"/>
          </a:p>
          <a:p>
            <a:pPr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mtClean="0"/>
              <a:t>How is it done?</a:t>
            </a:r>
          </a:p>
        </p:txBody>
      </p:sp>
      <p:sp>
        <p:nvSpPr>
          <p:cNvPr id="34819" name="Rectangle 3"/>
          <p:cNvSpPr>
            <a:spLocks noGrp="1" noChangeArrowheads="1"/>
          </p:cNvSpPr>
          <p:nvPr>
            <p:ph type="body" idx="1"/>
          </p:nvPr>
        </p:nvSpPr>
        <p:spPr/>
        <p:txBody>
          <a:bodyPr/>
          <a:lstStyle/>
          <a:p>
            <a:pPr eaLnBrk="1" hangingPunct="1">
              <a:buFontTx/>
              <a:buAutoNum type="arabicPeriod"/>
            </a:pPr>
            <a:r>
              <a:rPr lang="en-GB" sz="2000" b="1" smtClean="0"/>
              <a:t>Establish the chronology of events </a:t>
            </a:r>
          </a:p>
          <a:p>
            <a:pPr eaLnBrk="1" hangingPunct="1">
              <a:buFontTx/>
              <a:buAutoNum type="arabicPeriod"/>
            </a:pPr>
            <a:endParaRPr lang="en-GB" sz="2000" b="1" smtClean="0"/>
          </a:p>
          <a:p>
            <a:pPr eaLnBrk="1" hangingPunct="1">
              <a:buFontTx/>
              <a:buAutoNum type="arabicPeriod"/>
            </a:pPr>
            <a:r>
              <a:rPr lang="en-GB" sz="2000" b="1" smtClean="0"/>
              <a:t>Identify Care Delivery Problems (CDPs)  </a:t>
            </a:r>
          </a:p>
          <a:p>
            <a:pPr eaLnBrk="1" hangingPunct="1">
              <a:buFontTx/>
              <a:buAutoNum type="arabicPeriod"/>
            </a:pPr>
            <a:endParaRPr lang="en-GB" sz="2000" b="1" smtClean="0"/>
          </a:p>
          <a:p>
            <a:pPr eaLnBrk="1" hangingPunct="1">
              <a:buFontTx/>
              <a:buAutoNum type="arabicPeriod"/>
            </a:pPr>
            <a:r>
              <a:rPr lang="en-GB" sz="2000" b="1" smtClean="0"/>
              <a:t>Determine contributing factors</a:t>
            </a:r>
          </a:p>
          <a:p>
            <a:pPr eaLnBrk="1" hangingPunct="1">
              <a:buFontTx/>
              <a:buAutoNum type="arabicPeriod"/>
            </a:pPr>
            <a:endParaRPr lang="en-GB" sz="2000" b="1" smtClean="0"/>
          </a:p>
          <a:p>
            <a:pPr eaLnBrk="1" hangingPunct="1">
              <a:buFontTx/>
              <a:buAutoNum type="arabicPeriod"/>
            </a:pPr>
            <a:r>
              <a:rPr lang="en-GB" sz="2000" b="1" smtClean="0"/>
              <a:t>Establish implications for action</a:t>
            </a:r>
            <a:r>
              <a:rPr lang="en-GB" sz="2000" smtClean="0"/>
              <a:t> </a:t>
            </a:r>
          </a:p>
          <a:p>
            <a:pPr eaLnBrk="1" hangingPunct="1"/>
            <a:endParaRPr lang="en-GB" sz="2000" smtClean="0"/>
          </a:p>
          <a:p>
            <a:pPr eaLnBrk="1" hangingPunct="1"/>
            <a:endParaRPr lang="en-GB" sz="2000" smtClean="0"/>
          </a:p>
          <a:p>
            <a:pPr eaLnBrk="1" hangingPunct="1"/>
            <a:r>
              <a:rPr lang="en-GB" sz="2000" smtClean="0"/>
              <a:t>Use: inspection of </a:t>
            </a:r>
            <a:r>
              <a:rPr lang="en-GB" sz="2000" b="1" smtClean="0"/>
              <a:t>patient records </a:t>
            </a:r>
            <a:r>
              <a:rPr lang="en-GB" sz="2000" smtClean="0"/>
              <a:t>and</a:t>
            </a:r>
            <a:r>
              <a:rPr lang="en-GB" sz="2000" b="1" smtClean="0"/>
              <a:t> interviews</a:t>
            </a:r>
            <a:r>
              <a:rPr lang="en-GB" sz="2000" smtClean="0"/>
              <a:t> with staff involved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Grp="1" noChangeArrowheads="1"/>
          </p:cNvSpPr>
          <p:nvPr>
            <p:ph type="title"/>
          </p:nvPr>
        </p:nvSpPr>
        <p:spPr>
          <a:xfrm>
            <a:off x="338138" y="860425"/>
            <a:ext cx="7543800" cy="638175"/>
          </a:xfrm>
        </p:spPr>
        <p:txBody>
          <a:bodyPr/>
          <a:lstStyle/>
          <a:p>
            <a:pPr eaLnBrk="1" hangingPunct="1"/>
            <a:r>
              <a:rPr lang="en-GB" smtClean="0"/>
              <a:t>Chronology</a:t>
            </a:r>
            <a:endParaRPr lang="en-US" smtClean="0"/>
          </a:p>
        </p:txBody>
      </p:sp>
      <p:pic>
        <p:nvPicPr>
          <p:cNvPr id="35843" name="Picture 5"/>
          <p:cNvPicPr>
            <a:picLocks noChangeAspect="1" noChangeArrowheads="1"/>
          </p:cNvPicPr>
          <p:nvPr>
            <p:ph sz="half" idx="1"/>
          </p:nvPr>
        </p:nvPicPr>
        <p:blipFill>
          <a:blip r:embed="rId2" cstate="print"/>
          <a:srcRect/>
          <a:stretch>
            <a:fillRect/>
          </a:stretch>
        </p:blipFill>
        <p:spPr>
          <a:xfrm>
            <a:off x="417513" y="1979613"/>
            <a:ext cx="8239125" cy="1641475"/>
          </a:xfrm>
          <a:noFill/>
        </p:spPr>
      </p:pic>
      <p:pic>
        <p:nvPicPr>
          <p:cNvPr id="35844" name="Picture 8"/>
          <p:cNvPicPr>
            <a:picLocks noChangeAspect="1" noChangeArrowheads="1"/>
          </p:cNvPicPr>
          <p:nvPr>
            <p:ph sz="quarter" idx="2"/>
          </p:nvPr>
        </p:nvPicPr>
        <p:blipFill>
          <a:blip r:embed="rId3" cstate="print"/>
          <a:srcRect/>
          <a:stretch>
            <a:fillRect/>
          </a:stretch>
        </p:blipFill>
        <p:spPr>
          <a:xfrm>
            <a:off x="414338" y="3694113"/>
            <a:ext cx="8237537" cy="1365250"/>
          </a:xfrm>
          <a:noFill/>
        </p:spPr>
      </p:pic>
      <p:pic>
        <p:nvPicPr>
          <p:cNvPr id="35845" name="Picture 11"/>
          <p:cNvPicPr>
            <a:picLocks noChangeAspect="1" noChangeArrowheads="1"/>
          </p:cNvPicPr>
          <p:nvPr>
            <p:ph sz="quarter" idx="3"/>
          </p:nvPr>
        </p:nvPicPr>
        <p:blipFill>
          <a:blip r:embed="rId4" cstate="print"/>
          <a:srcRect/>
          <a:stretch>
            <a:fillRect/>
          </a:stretch>
        </p:blipFill>
        <p:spPr>
          <a:xfrm>
            <a:off x="392113" y="5092700"/>
            <a:ext cx="8208962" cy="1503363"/>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smtClean="0"/>
              <a:t>Chronology + others aspects</a:t>
            </a:r>
          </a:p>
        </p:txBody>
      </p:sp>
      <p:sp>
        <p:nvSpPr>
          <p:cNvPr id="36867" name="Text Box 4"/>
          <p:cNvSpPr txBox="1">
            <a:spLocks noChangeArrowheads="1"/>
          </p:cNvSpPr>
          <p:nvPr/>
        </p:nvSpPr>
        <p:spPr bwMode="auto">
          <a:xfrm>
            <a:off x="2185988" y="3833813"/>
            <a:ext cx="368300" cy="396875"/>
          </a:xfrm>
          <a:prstGeom prst="rect">
            <a:avLst/>
          </a:prstGeom>
          <a:noFill/>
          <a:ln w="12700" algn="ctr">
            <a:noFill/>
            <a:miter lim="800000"/>
            <a:headEnd/>
            <a:tailEnd/>
          </a:ln>
        </p:spPr>
        <p:txBody>
          <a:bodyPr wrap="none">
            <a:spAutoFit/>
          </a:bodyPr>
          <a:lstStyle/>
          <a:p>
            <a:pPr algn="ctr" eaLnBrk="0" hangingPunct="0"/>
            <a:r>
              <a:rPr lang="en-GB" sz="2000">
                <a:solidFill>
                  <a:srgbClr val="5F5F5F"/>
                </a:solidFill>
              </a:rPr>
              <a:t>X</a:t>
            </a:r>
          </a:p>
        </p:txBody>
      </p:sp>
      <p:sp>
        <p:nvSpPr>
          <p:cNvPr id="36868" name="Text Box 5"/>
          <p:cNvSpPr txBox="1">
            <a:spLocks noChangeArrowheads="1"/>
          </p:cNvSpPr>
          <p:nvPr/>
        </p:nvSpPr>
        <p:spPr bwMode="auto">
          <a:xfrm>
            <a:off x="3446463" y="3789363"/>
            <a:ext cx="368300" cy="396875"/>
          </a:xfrm>
          <a:prstGeom prst="rect">
            <a:avLst/>
          </a:prstGeom>
          <a:noFill/>
          <a:ln w="12700" algn="ctr">
            <a:noFill/>
            <a:miter lim="800000"/>
            <a:headEnd/>
            <a:tailEnd/>
          </a:ln>
        </p:spPr>
        <p:txBody>
          <a:bodyPr wrap="none">
            <a:spAutoFit/>
          </a:bodyPr>
          <a:lstStyle/>
          <a:p>
            <a:pPr algn="ctr" eaLnBrk="0" hangingPunct="0"/>
            <a:r>
              <a:rPr lang="en-GB" sz="2000">
                <a:solidFill>
                  <a:srgbClr val="5F5F5F"/>
                </a:solidFill>
              </a:rPr>
              <a:t>X</a:t>
            </a:r>
          </a:p>
        </p:txBody>
      </p:sp>
      <p:sp>
        <p:nvSpPr>
          <p:cNvPr id="36869" name="Text Box 6"/>
          <p:cNvSpPr txBox="1">
            <a:spLocks noChangeArrowheads="1"/>
          </p:cNvSpPr>
          <p:nvPr/>
        </p:nvSpPr>
        <p:spPr bwMode="auto">
          <a:xfrm>
            <a:off x="5427663" y="3789363"/>
            <a:ext cx="368300" cy="396875"/>
          </a:xfrm>
          <a:prstGeom prst="rect">
            <a:avLst/>
          </a:prstGeom>
          <a:noFill/>
          <a:ln w="12700" algn="ctr">
            <a:noFill/>
            <a:miter lim="800000"/>
            <a:headEnd/>
            <a:tailEnd/>
          </a:ln>
        </p:spPr>
        <p:txBody>
          <a:bodyPr wrap="none">
            <a:spAutoFit/>
          </a:bodyPr>
          <a:lstStyle/>
          <a:p>
            <a:pPr algn="ctr" eaLnBrk="0" hangingPunct="0"/>
            <a:r>
              <a:rPr lang="en-GB" sz="2000">
                <a:solidFill>
                  <a:srgbClr val="5F5F5F"/>
                </a:solidFill>
              </a:rPr>
              <a:t>X</a:t>
            </a:r>
          </a:p>
        </p:txBody>
      </p:sp>
      <p:pic>
        <p:nvPicPr>
          <p:cNvPr id="36870" name="Picture 7"/>
          <p:cNvPicPr>
            <a:picLocks noChangeAspect="1" noChangeArrowheads="1"/>
          </p:cNvPicPr>
          <p:nvPr/>
        </p:nvPicPr>
        <p:blipFill>
          <a:blip r:embed="rId2" cstate="print"/>
          <a:srcRect/>
          <a:stretch>
            <a:fillRect/>
          </a:stretch>
        </p:blipFill>
        <p:spPr bwMode="auto">
          <a:xfrm>
            <a:off x="522288" y="1817688"/>
            <a:ext cx="8378825" cy="4887912"/>
          </a:xfrm>
          <a:prstGeom prst="rect">
            <a:avLst/>
          </a:prstGeom>
          <a:noFill/>
          <a:ln w="12700" algn="ctr">
            <a:noFill/>
            <a:miter lim="800000"/>
            <a:headEnd/>
            <a:tailEnd/>
          </a:ln>
        </p:spPr>
      </p:pic>
      <p:sp>
        <p:nvSpPr>
          <p:cNvPr id="36871" name="Text Box 8"/>
          <p:cNvSpPr txBox="1">
            <a:spLocks noChangeArrowheads="1"/>
          </p:cNvSpPr>
          <p:nvPr/>
        </p:nvSpPr>
        <p:spPr bwMode="auto">
          <a:xfrm>
            <a:off x="2366963" y="3789363"/>
            <a:ext cx="368300" cy="396875"/>
          </a:xfrm>
          <a:prstGeom prst="rect">
            <a:avLst/>
          </a:prstGeom>
          <a:noFill/>
          <a:ln w="12700" algn="ctr">
            <a:noFill/>
            <a:miter lim="800000"/>
            <a:headEnd/>
            <a:tailEnd/>
          </a:ln>
        </p:spPr>
        <p:txBody>
          <a:bodyPr wrap="none">
            <a:spAutoFit/>
          </a:bodyPr>
          <a:lstStyle/>
          <a:p>
            <a:pPr algn="ctr" eaLnBrk="0" hangingPunct="0"/>
            <a:r>
              <a:rPr lang="en-GB" sz="2000">
                <a:solidFill>
                  <a:srgbClr val="5F5F5F"/>
                </a:solidFill>
              </a:rPr>
              <a:t>X</a:t>
            </a:r>
          </a:p>
        </p:txBody>
      </p:sp>
      <p:sp>
        <p:nvSpPr>
          <p:cNvPr id="36872" name="Text Box 9"/>
          <p:cNvSpPr txBox="1">
            <a:spLocks noChangeArrowheads="1"/>
          </p:cNvSpPr>
          <p:nvPr/>
        </p:nvSpPr>
        <p:spPr bwMode="auto">
          <a:xfrm>
            <a:off x="3806825" y="3789363"/>
            <a:ext cx="368300" cy="396875"/>
          </a:xfrm>
          <a:prstGeom prst="rect">
            <a:avLst/>
          </a:prstGeom>
          <a:noFill/>
          <a:ln w="12700" algn="ctr">
            <a:noFill/>
            <a:miter lim="800000"/>
            <a:headEnd/>
            <a:tailEnd/>
          </a:ln>
        </p:spPr>
        <p:txBody>
          <a:bodyPr wrap="none">
            <a:spAutoFit/>
          </a:bodyPr>
          <a:lstStyle/>
          <a:p>
            <a:pPr algn="ctr" eaLnBrk="0" hangingPunct="0"/>
            <a:r>
              <a:rPr lang="en-GB" sz="2000">
                <a:solidFill>
                  <a:srgbClr val="5F5F5F"/>
                </a:solidFill>
              </a:rPr>
              <a:t>X</a:t>
            </a:r>
          </a:p>
        </p:txBody>
      </p:sp>
      <p:sp>
        <p:nvSpPr>
          <p:cNvPr id="36873" name="Text Box 10"/>
          <p:cNvSpPr txBox="1">
            <a:spLocks noChangeArrowheads="1"/>
          </p:cNvSpPr>
          <p:nvPr/>
        </p:nvSpPr>
        <p:spPr bwMode="auto">
          <a:xfrm>
            <a:off x="6057900" y="3743325"/>
            <a:ext cx="368300" cy="396875"/>
          </a:xfrm>
          <a:prstGeom prst="rect">
            <a:avLst/>
          </a:prstGeom>
          <a:noFill/>
          <a:ln w="12700" algn="ctr">
            <a:noFill/>
            <a:miter lim="800000"/>
            <a:headEnd/>
            <a:tailEnd/>
          </a:ln>
        </p:spPr>
        <p:txBody>
          <a:bodyPr wrap="none">
            <a:spAutoFit/>
          </a:bodyPr>
          <a:lstStyle/>
          <a:p>
            <a:pPr algn="ctr" eaLnBrk="0" hangingPunct="0"/>
            <a:r>
              <a:rPr lang="en-GB" sz="2000">
                <a:solidFill>
                  <a:srgbClr val="5F5F5F"/>
                </a:solidFill>
              </a:rPr>
              <a:t>X</a:t>
            </a:r>
          </a:p>
        </p:txBody>
      </p:sp>
      <p:sp>
        <p:nvSpPr>
          <p:cNvPr id="36874" name="Text Box 11"/>
          <p:cNvSpPr txBox="1">
            <a:spLocks noChangeArrowheads="1"/>
          </p:cNvSpPr>
          <p:nvPr/>
        </p:nvSpPr>
        <p:spPr bwMode="auto">
          <a:xfrm>
            <a:off x="2097088" y="4598988"/>
            <a:ext cx="819150" cy="396875"/>
          </a:xfrm>
          <a:prstGeom prst="rect">
            <a:avLst/>
          </a:prstGeom>
          <a:noFill/>
          <a:ln w="12700" algn="ctr">
            <a:noFill/>
            <a:miter lim="800000"/>
            <a:headEnd/>
            <a:tailEnd/>
          </a:ln>
        </p:spPr>
        <p:txBody>
          <a:bodyPr wrap="none">
            <a:spAutoFit/>
          </a:bodyPr>
          <a:lstStyle/>
          <a:p>
            <a:pPr algn="ctr" eaLnBrk="0" hangingPunct="0"/>
            <a:r>
              <a:rPr lang="en-GB" sz="2000">
                <a:solidFill>
                  <a:srgbClr val="5F5F5F"/>
                </a:solidFill>
              </a:rPr>
              <a:t>xxxxx</a:t>
            </a:r>
          </a:p>
        </p:txBody>
      </p:sp>
      <p:sp>
        <p:nvSpPr>
          <p:cNvPr id="36875" name="Text Box 12"/>
          <p:cNvSpPr txBox="1">
            <a:spLocks noChangeArrowheads="1"/>
          </p:cNvSpPr>
          <p:nvPr/>
        </p:nvSpPr>
        <p:spPr bwMode="auto">
          <a:xfrm>
            <a:off x="3851275" y="4598988"/>
            <a:ext cx="311150" cy="396875"/>
          </a:xfrm>
          <a:prstGeom prst="rect">
            <a:avLst/>
          </a:prstGeom>
          <a:noFill/>
          <a:ln w="12700" algn="ctr">
            <a:noFill/>
            <a:miter lim="800000"/>
            <a:headEnd/>
            <a:tailEnd/>
          </a:ln>
        </p:spPr>
        <p:txBody>
          <a:bodyPr wrap="none">
            <a:spAutoFit/>
          </a:bodyPr>
          <a:lstStyle/>
          <a:p>
            <a:pPr algn="ctr" eaLnBrk="0" hangingPunct="0"/>
            <a:r>
              <a:rPr lang="en-GB" sz="2000">
                <a:solidFill>
                  <a:srgbClr val="5F5F5F"/>
                </a:solidFill>
              </a:rPr>
              <a:t>x</a:t>
            </a:r>
          </a:p>
        </p:txBody>
      </p:sp>
      <p:sp>
        <p:nvSpPr>
          <p:cNvPr id="36876" name="Text Box 13"/>
          <p:cNvSpPr txBox="1">
            <a:spLocks noChangeArrowheads="1"/>
          </p:cNvSpPr>
          <p:nvPr/>
        </p:nvSpPr>
        <p:spPr bwMode="auto">
          <a:xfrm>
            <a:off x="5921375" y="4598988"/>
            <a:ext cx="565150" cy="396875"/>
          </a:xfrm>
          <a:prstGeom prst="rect">
            <a:avLst/>
          </a:prstGeom>
          <a:noFill/>
          <a:ln w="12700" algn="ctr">
            <a:noFill/>
            <a:miter lim="800000"/>
            <a:headEnd/>
            <a:tailEnd/>
          </a:ln>
        </p:spPr>
        <p:txBody>
          <a:bodyPr wrap="none">
            <a:spAutoFit/>
          </a:bodyPr>
          <a:lstStyle/>
          <a:p>
            <a:pPr algn="ctr" eaLnBrk="0" hangingPunct="0"/>
            <a:r>
              <a:rPr lang="en-GB" sz="2000">
                <a:solidFill>
                  <a:srgbClr val="5F5F5F"/>
                </a:solidFill>
              </a:rPr>
              <a:t>xxx</a:t>
            </a:r>
          </a:p>
        </p:txBody>
      </p:sp>
      <p:sp>
        <p:nvSpPr>
          <p:cNvPr id="36877" name="Text Box 14"/>
          <p:cNvSpPr txBox="1">
            <a:spLocks noChangeArrowheads="1"/>
          </p:cNvSpPr>
          <p:nvPr/>
        </p:nvSpPr>
        <p:spPr bwMode="auto">
          <a:xfrm>
            <a:off x="2322513" y="5499100"/>
            <a:ext cx="368300" cy="396875"/>
          </a:xfrm>
          <a:prstGeom prst="rect">
            <a:avLst/>
          </a:prstGeom>
          <a:noFill/>
          <a:ln w="12700" algn="ctr">
            <a:noFill/>
            <a:miter lim="800000"/>
            <a:headEnd/>
            <a:tailEnd/>
          </a:ln>
        </p:spPr>
        <p:txBody>
          <a:bodyPr wrap="none">
            <a:spAutoFit/>
          </a:bodyPr>
          <a:lstStyle/>
          <a:p>
            <a:pPr algn="ctr" eaLnBrk="0" hangingPunct="0"/>
            <a:r>
              <a:rPr lang="en-GB" sz="2000">
                <a:solidFill>
                  <a:srgbClr val="5F5F5F"/>
                </a:solidFill>
              </a:rPr>
              <a:t>X</a:t>
            </a:r>
          </a:p>
        </p:txBody>
      </p:sp>
      <p:sp>
        <p:nvSpPr>
          <p:cNvPr id="36878" name="Text Box 15"/>
          <p:cNvSpPr txBox="1">
            <a:spLocks noChangeArrowheads="1"/>
          </p:cNvSpPr>
          <p:nvPr/>
        </p:nvSpPr>
        <p:spPr bwMode="auto">
          <a:xfrm>
            <a:off x="5967413" y="5499100"/>
            <a:ext cx="552450" cy="396875"/>
          </a:xfrm>
          <a:prstGeom prst="rect">
            <a:avLst/>
          </a:prstGeom>
          <a:noFill/>
          <a:ln w="12700" algn="ctr">
            <a:noFill/>
            <a:miter lim="800000"/>
            <a:headEnd/>
            <a:tailEnd/>
          </a:ln>
        </p:spPr>
        <p:txBody>
          <a:bodyPr wrap="none">
            <a:spAutoFit/>
          </a:bodyPr>
          <a:lstStyle/>
          <a:p>
            <a:pPr algn="ctr" eaLnBrk="0" hangingPunct="0"/>
            <a:r>
              <a:rPr lang="en-GB" sz="2000">
                <a:solidFill>
                  <a:srgbClr val="5F5F5F"/>
                </a:solidFill>
              </a:rPr>
              <a:t>XX</a:t>
            </a:r>
          </a:p>
        </p:txBody>
      </p:sp>
      <p:sp>
        <p:nvSpPr>
          <p:cNvPr id="15" name="Rectangle 14"/>
          <p:cNvSpPr/>
          <p:nvPr/>
        </p:nvSpPr>
        <p:spPr>
          <a:xfrm>
            <a:off x="663575" y="4605338"/>
            <a:ext cx="7881938" cy="8810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p:txBody>
          <a:bodyPr/>
          <a:lstStyle/>
          <a:p>
            <a:pPr eaLnBrk="1" hangingPunct="1"/>
            <a:r>
              <a:rPr lang="en-GB" smtClean="0"/>
              <a:t>Fishbone diagrams</a:t>
            </a:r>
            <a:endParaRPr lang="en-US" smtClean="0"/>
          </a:p>
        </p:txBody>
      </p:sp>
      <p:pic>
        <p:nvPicPr>
          <p:cNvPr id="37891" name="Picture 4"/>
          <p:cNvPicPr>
            <a:picLocks noChangeAspect="1" noChangeArrowheads="1"/>
          </p:cNvPicPr>
          <p:nvPr>
            <p:ph idx="1"/>
          </p:nvPr>
        </p:nvPicPr>
        <p:blipFill>
          <a:blip r:embed="rId2" cstate="print"/>
          <a:srcRect/>
          <a:stretch>
            <a:fillRect/>
          </a:stretch>
        </p:blipFill>
        <p:spPr>
          <a:xfrm>
            <a:off x="0" y="1806575"/>
            <a:ext cx="9144000" cy="5051425"/>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0"/>
          <p:cNvSpPr>
            <a:spLocks noGrp="1" noChangeArrowheads="1"/>
          </p:cNvSpPr>
          <p:nvPr>
            <p:ph type="title"/>
          </p:nvPr>
        </p:nvSpPr>
        <p:spPr>
          <a:xfrm>
            <a:off x="369888" y="642938"/>
            <a:ext cx="8229600" cy="946150"/>
          </a:xfrm>
        </p:spPr>
        <p:txBody>
          <a:bodyPr/>
          <a:lstStyle/>
          <a:p>
            <a:pPr eaLnBrk="1" hangingPunct="1"/>
            <a:r>
              <a:rPr lang="en-GB" smtClean="0"/>
              <a:t>Action plan/s </a:t>
            </a:r>
            <a:endParaRPr lang="en-US" smtClean="0"/>
          </a:p>
        </p:txBody>
      </p:sp>
      <p:graphicFrame>
        <p:nvGraphicFramePr>
          <p:cNvPr id="444491" name="Group 75"/>
          <p:cNvGraphicFramePr>
            <a:graphicFrameLocks noGrp="1"/>
          </p:cNvGraphicFramePr>
          <p:nvPr>
            <p:ph idx="1"/>
          </p:nvPr>
        </p:nvGraphicFramePr>
        <p:xfrm>
          <a:off x="217488" y="1624013"/>
          <a:ext cx="8694737" cy="4827587"/>
        </p:xfrm>
        <a:graphic>
          <a:graphicData uri="http://schemas.openxmlformats.org/drawingml/2006/table">
            <a:tbl>
              <a:tblPr/>
              <a:tblGrid>
                <a:gridCol w="987425"/>
                <a:gridCol w="1090612"/>
                <a:gridCol w="1520825"/>
                <a:gridCol w="828675"/>
                <a:gridCol w="739775"/>
                <a:gridCol w="1089025"/>
                <a:gridCol w="1219200"/>
                <a:gridCol w="1219200"/>
              </a:tblGrid>
              <a:tr h="1463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Arial" charset="0"/>
                          <a:cs typeface="Times New Roman" pitchFamily="18" charset="0"/>
                        </a:rPr>
                        <a:t>Contri-butory Factors</a:t>
                      </a:r>
                      <a:endParaRPr kumimoji="0" lang="en-GB" sz="1400" b="1"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60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Arial" charset="0"/>
                          <a:cs typeface="Times New Roman" pitchFamily="18" charset="0"/>
                        </a:rPr>
                        <a:t>Actions to Address Factors</a:t>
                      </a:r>
                      <a:endParaRPr kumimoji="0" lang="en-GB" sz="1400" b="1"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60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Arial" charset="0"/>
                          <a:cs typeface="Times New Roman" pitchFamily="18" charset="0"/>
                        </a:rPr>
                        <a:t>Level of Recommendation (</a:t>
                      </a:r>
                      <a:r>
                        <a:rPr kumimoji="0" lang="en-GB" sz="1400" b="1" i="0" u="sng" strike="noStrike" cap="none" normalizeH="0" baseline="0" smtClean="0">
                          <a:ln>
                            <a:noFill/>
                          </a:ln>
                          <a:solidFill>
                            <a:schemeClr val="bg1"/>
                          </a:solidFill>
                          <a:effectLst/>
                          <a:latin typeface="Arial" charset="0"/>
                          <a:cs typeface="Times New Roman" pitchFamily="18" charset="0"/>
                        </a:rPr>
                        <a:t>I</a:t>
                      </a:r>
                      <a:r>
                        <a:rPr kumimoji="0" lang="en-GB" sz="1400" b="1" i="0" u="none" strike="noStrike" cap="none" normalizeH="0" baseline="0" smtClean="0">
                          <a:ln>
                            <a:noFill/>
                          </a:ln>
                          <a:solidFill>
                            <a:schemeClr val="bg1"/>
                          </a:solidFill>
                          <a:effectLst/>
                          <a:latin typeface="Arial" charset="0"/>
                          <a:cs typeface="Times New Roman" pitchFamily="18" charset="0"/>
                        </a:rPr>
                        <a:t>ndividual </a:t>
                      </a:r>
                      <a:r>
                        <a:rPr kumimoji="0" lang="en-GB" sz="1400" b="1" i="0" u="sng" strike="noStrike" cap="none" normalizeH="0" baseline="0" smtClean="0">
                          <a:ln>
                            <a:noFill/>
                          </a:ln>
                          <a:solidFill>
                            <a:schemeClr val="bg1"/>
                          </a:solidFill>
                          <a:effectLst/>
                          <a:latin typeface="Arial" charset="0"/>
                          <a:cs typeface="Times New Roman" pitchFamily="18" charset="0"/>
                        </a:rPr>
                        <a:t>T</a:t>
                      </a:r>
                      <a:r>
                        <a:rPr kumimoji="0" lang="en-GB" sz="1400" b="1" i="0" u="none" strike="noStrike" cap="none" normalizeH="0" baseline="0" smtClean="0">
                          <a:ln>
                            <a:noFill/>
                          </a:ln>
                          <a:solidFill>
                            <a:schemeClr val="bg1"/>
                          </a:solidFill>
                          <a:effectLst/>
                          <a:latin typeface="Arial" charset="0"/>
                          <a:cs typeface="Times New Roman" pitchFamily="18" charset="0"/>
                        </a:rPr>
                        <a:t>eam, </a:t>
                      </a:r>
                      <a:r>
                        <a:rPr kumimoji="0" lang="en-GB" sz="1400" b="1" i="0" u="sng" strike="noStrike" cap="none" normalizeH="0" baseline="0" smtClean="0">
                          <a:ln>
                            <a:noFill/>
                          </a:ln>
                          <a:solidFill>
                            <a:schemeClr val="bg1"/>
                          </a:solidFill>
                          <a:effectLst/>
                          <a:latin typeface="Arial" charset="0"/>
                          <a:cs typeface="Times New Roman" pitchFamily="18" charset="0"/>
                        </a:rPr>
                        <a:t>D</a:t>
                      </a:r>
                      <a:r>
                        <a:rPr kumimoji="0" lang="en-GB" sz="1400" b="1" i="0" u="none" strike="noStrike" cap="none" normalizeH="0" baseline="0" smtClean="0">
                          <a:ln>
                            <a:noFill/>
                          </a:ln>
                          <a:solidFill>
                            <a:schemeClr val="bg1"/>
                          </a:solidFill>
                          <a:effectLst/>
                          <a:latin typeface="Arial" charset="0"/>
                          <a:cs typeface="Times New Roman" pitchFamily="18" charset="0"/>
                        </a:rPr>
                        <a:t>irectorate, </a:t>
                      </a:r>
                      <a:r>
                        <a:rPr kumimoji="0" lang="en-GB" sz="1400" b="1" i="0" u="sng" strike="noStrike" cap="none" normalizeH="0" baseline="0" smtClean="0">
                          <a:ln>
                            <a:noFill/>
                          </a:ln>
                          <a:solidFill>
                            <a:schemeClr val="bg1"/>
                          </a:solidFill>
                          <a:effectLst/>
                          <a:latin typeface="Arial" charset="0"/>
                          <a:cs typeface="Times New Roman" pitchFamily="18" charset="0"/>
                        </a:rPr>
                        <a:t>O</a:t>
                      </a:r>
                      <a:r>
                        <a:rPr kumimoji="0" lang="en-GB" sz="1400" b="1" i="0" u="none" strike="noStrike" cap="none" normalizeH="0" baseline="0" smtClean="0">
                          <a:ln>
                            <a:noFill/>
                          </a:ln>
                          <a:solidFill>
                            <a:schemeClr val="bg1"/>
                          </a:solidFill>
                          <a:effectLst/>
                          <a:latin typeface="Arial" charset="0"/>
                          <a:cs typeface="Times New Roman" pitchFamily="18" charset="0"/>
                        </a:rPr>
                        <a:t>rganisation)</a:t>
                      </a:r>
                      <a:endParaRPr kumimoji="0" lang="en-GB" sz="1400" b="1"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60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Arial" charset="0"/>
                          <a:cs typeface="Times New Roman" pitchFamily="18" charset="0"/>
                        </a:rPr>
                        <a:t>By Whom</a:t>
                      </a:r>
                      <a:endParaRPr kumimoji="0" lang="en-GB" sz="1400" b="1"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60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Arial" charset="0"/>
                          <a:cs typeface="Times New Roman" pitchFamily="18" charset="0"/>
                        </a:rPr>
                        <a:t>By When</a:t>
                      </a:r>
                      <a:endParaRPr kumimoji="0" lang="en-GB" sz="1400" b="1"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60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Arial" charset="0"/>
                          <a:cs typeface="Arial" charset="0"/>
                        </a:rPr>
                        <a:t>Resource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Arial" charset="0"/>
                          <a:cs typeface="Arial" charset="0"/>
                        </a:rPr>
                        <a:t>Required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60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Arial" charset="0"/>
                          <a:cs typeface="Arial" charset="0"/>
                        </a:rPr>
                        <a:t>Evidence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Arial" charset="0"/>
                          <a:cs typeface="Arial" charset="0"/>
                        </a:rPr>
                        <a:t>Completion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60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Arial" charset="0"/>
                          <a:cs typeface="Times New Roman" pitchFamily="18" charset="0"/>
                        </a:rPr>
                        <a:t>Completion Sign-off</a:t>
                      </a:r>
                      <a:endParaRPr kumimoji="0" lang="en-GB" sz="1400" b="1"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B60CB"/>
                    </a:solidFill>
                  </a:tcPr>
                </a:tc>
              </a:tr>
              <a:tr h="841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41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41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B4F55"/>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38138" y="620713"/>
            <a:ext cx="8229600" cy="979487"/>
          </a:xfrm>
        </p:spPr>
        <p:txBody>
          <a:bodyPr/>
          <a:lstStyle/>
          <a:p>
            <a:pPr eaLnBrk="1" hangingPunct="1"/>
            <a:r>
              <a:rPr lang="en-GB" smtClean="0"/>
              <a:t>How to use the London Protocol</a:t>
            </a:r>
            <a:endParaRPr lang="en-US" b="1" smtClean="0"/>
          </a:p>
        </p:txBody>
      </p:sp>
      <p:sp>
        <p:nvSpPr>
          <p:cNvPr id="39939" name="Rectangle 3"/>
          <p:cNvSpPr>
            <a:spLocks noGrp="1" noChangeArrowheads="1"/>
          </p:cNvSpPr>
          <p:nvPr>
            <p:ph type="body" idx="1"/>
          </p:nvPr>
        </p:nvSpPr>
        <p:spPr>
          <a:xfrm>
            <a:off x="500063" y="1862138"/>
            <a:ext cx="8037512" cy="4718050"/>
          </a:xfrm>
        </p:spPr>
        <p:txBody>
          <a:bodyPr/>
          <a:lstStyle/>
          <a:p>
            <a:pPr algn="just" eaLnBrk="1" hangingPunct="1">
              <a:lnSpc>
                <a:spcPct val="90000"/>
              </a:lnSpc>
            </a:pPr>
            <a:r>
              <a:rPr lang="en-GB" sz="2000" smtClean="0"/>
              <a:t>Flexible approach: “</a:t>
            </a:r>
            <a:r>
              <a:rPr lang="en-GB" sz="2000" i="1" smtClean="0"/>
              <a:t>Use in 10mins or 10 days</a:t>
            </a:r>
            <a:r>
              <a:rPr lang="en-GB" sz="2000" smtClean="0"/>
              <a:t>”   (Prof C Vincent)</a:t>
            </a:r>
            <a:endParaRPr lang="en-US" sz="2000" smtClean="0"/>
          </a:p>
          <a:p>
            <a:pPr algn="just" eaLnBrk="1" hangingPunct="1">
              <a:lnSpc>
                <a:spcPct val="90000"/>
              </a:lnSpc>
            </a:pPr>
            <a:endParaRPr lang="en-GB" sz="2000" smtClean="0"/>
          </a:p>
          <a:p>
            <a:pPr algn="just" eaLnBrk="1" hangingPunct="1">
              <a:lnSpc>
                <a:spcPct val="90000"/>
              </a:lnSpc>
            </a:pPr>
            <a:endParaRPr lang="en-GB" sz="2000" smtClean="0"/>
          </a:p>
          <a:p>
            <a:pPr eaLnBrk="1" hangingPunct="1">
              <a:lnSpc>
                <a:spcPct val="90000"/>
              </a:lnSpc>
            </a:pPr>
            <a:r>
              <a:rPr lang="en-GB" sz="2000" b="1" u="sng" smtClean="0"/>
              <a:t>Brief application</a:t>
            </a:r>
            <a:r>
              <a:rPr lang="en-GB" sz="2000" smtClean="0"/>
              <a:t> for immediate reflection</a:t>
            </a:r>
          </a:p>
          <a:p>
            <a:pPr eaLnBrk="1" hangingPunct="1">
              <a:lnSpc>
                <a:spcPct val="90000"/>
              </a:lnSpc>
              <a:buFont typeface="Wingdings" pitchFamily="2" charset="2"/>
              <a:buNone/>
            </a:pPr>
            <a:r>
              <a:rPr lang="en-GB" sz="2000" smtClean="0"/>
              <a:t>	Brief interviews or structured discussion in the time available</a:t>
            </a:r>
          </a:p>
          <a:p>
            <a:pPr marL="742950" lvl="1" indent="-285750" eaLnBrk="1" hangingPunct="1">
              <a:lnSpc>
                <a:spcPct val="90000"/>
              </a:lnSpc>
            </a:pPr>
            <a:r>
              <a:rPr lang="en-GB" sz="1800" smtClean="0"/>
              <a:t>Determine what happened and who involved</a:t>
            </a:r>
          </a:p>
          <a:p>
            <a:pPr marL="742950" lvl="1" indent="-285750" eaLnBrk="1" hangingPunct="1">
              <a:lnSpc>
                <a:spcPct val="90000"/>
              </a:lnSpc>
            </a:pPr>
            <a:r>
              <a:rPr lang="en-GB" sz="1800" smtClean="0"/>
              <a:t>Impact on patient and staff </a:t>
            </a:r>
          </a:p>
          <a:p>
            <a:pPr marL="742950" lvl="1" indent="-285750" eaLnBrk="1" hangingPunct="1">
              <a:lnSpc>
                <a:spcPct val="90000"/>
              </a:lnSpc>
            </a:pPr>
            <a:r>
              <a:rPr lang="en-GB" sz="1800" smtClean="0"/>
              <a:t>Most important CDPs </a:t>
            </a:r>
          </a:p>
          <a:p>
            <a:pPr marL="742950" lvl="1" indent="-285750" eaLnBrk="1" hangingPunct="1">
              <a:lnSpc>
                <a:spcPct val="90000"/>
              </a:lnSpc>
            </a:pPr>
            <a:r>
              <a:rPr lang="en-GB" sz="1800" smtClean="0"/>
              <a:t>Most important contributory factors </a:t>
            </a:r>
          </a:p>
          <a:p>
            <a:pPr marL="742950" lvl="1" indent="-285750" eaLnBrk="1" hangingPunct="1">
              <a:lnSpc>
                <a:spcPct val="90000"/>
              </a:lnSpc>
            </a:pPr>
            <a:r>
              <a:rPr lang="en-GB" sz="1800" smtClean="0"/>
              <a:t>How those involved think future similar incidents might be prevented</a:t>
            </a:r>
          </a:p>
          <a:p>
            <a:pPr algn="just" eaLnBrk="1" hangingPunct="1">
              <a:lnSpc>
                <a:spcPct val="90000"/>
              </a:lnSpc>
            </a:pPr>
            <a:endParaRPr lang="en-GB" sz="2000" smtClean="0"/>
          </a:p>
          <a:p>
            <a:pPr eaLnBrk="1" hangingPunct="1">
              <a:lnSpc>
                <a:spcPct val="90000"/>
              </a:lnSpc>
            </a:pPr>
            <a:r>
              <a:rPr lang="en-GB" sz="2000" b="1" u="sng" smtClean="0"/>
              <a:t>Full investigation</a:t>
            </a:r>
            <a:r>
              <a:rPr lang="en-GB" sz="2000" smtClean="0"/>
              <a:t> if incident is serious or carried significant learning potential </a:t>
            </a:r>
          </a:p>
          <a:p>
            <a:pPr eaLnBrk="1" hangingPunct="1">
              <a:lnSpc>
                <a:spcPct val="90000"/>
              </a:lnSpc>
            </a:pPr>
            <a:endParaRPr lang="en-GB" sz="20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533400"/>
            <a:ext cx="8534400" cy="1143000"/>
          </a:xfrm>
          <a:noFill/>
        </p:spPr>
        <p:txBody>
          <a:bodyPr lIns="90488" tIns="44450" rIns="90488" bIns="44450"/>
          <a:lstStyle/>
          <a:p>
            <a:pPr eaLnBrk="1" hangingPunct="1"/>
            <a:r>
              <a:rPr lang="en-GB" smtClean="0"/>
              <a:t>Key idea: A ‘window’ on the system</a:t>
            </a:r>
          </a:p>
        </p:txBody>
      </p:sp>
      <p:sp>
        <p:nvSpPr>
          <p:cNvPr id="40963" name="Rectangle 3"/>
          <p:cNvSpPr>
            <a:spLocks noGrp="1" noChangeArrowheads="1"/>
          </p:cNvSpPr>
          <p:nvPr>
            <p:ph type="body" idx="1"/>
          </p:nvPr>
        </p:nvSpPr>
        <p:spPr>
          <a:xfrm>
            <a:off x="449263" y="1916113"/>
            <a:ext cx="7778750" cy="4278312"/>
          </a:xfrm>
          <a:noFill/>
        </p:spPr>
        <p:txBody>
          <a:bodyPr lIns="90488" tIns="44450" rIns="90488" bIns="44450"/>
          <a:lstStyle/>
          <a:p>
            <a:pPr eaLnBrk="1" hangingPunct="1"/>
            <a:r>
              <a:rPr lang="en-GB" sz="2400" smtClean="0"/>
              <a:t>Error analysis allows understanding of a complex system</a:t>
            </a:r>
          </a:p>
          <a:p>
            <a:pPr marL="742950" lvl="1" indent="-285750" eaLnBrk="1" hangingPunct="1"/>
            <a:r>
              <a:rPr lang="en-GB" sz="2400" smtClean="0"/>
              <a:t>Complexity of events</a:t>
            </a:r>
          </a:p>
          <a:p>
            <a:pPr marL="742950" lvl="1" indent="-285750" eaLnBrk="1" hangingPunct="1"/>
            <a:r>
              <a:rPr lang="en-GB" sz="2400" smtClean="0"/>
              <a:t>Complexity of contributory factors</a:t>
            </a:r>
          </a:p>
          <a:p>
            <a:pPr marL="1212850" lvl="2" indent="-285750" eaLnBrk="1" hangingPunct="1"/>
            <a:r>
              <a:rPr lang="en-GB" sz="2000" smtClean="0"/>
              <a:t>It’s not just about “whose fault it is”</a:t>
            </a:r>
          </a:p>
          <a:p>
            <a:pPr marL="742950" lvl="1" indent="-285750" eaLnBrk="1" hangingPunct="1">
              <a:buFontTx/>
              <a:buNone/>
            </a:pPr>
            <a:endParaRPr lang="en-GB" sz="2400" smtClean="0"/>
          </a:p>
          <a:p>
            <a:pPr eaLnBrk="1" hangingPunct="1"/>
            <a:r>
              <a:rPr lang="en-GB" sz="2400" smtClean="0"/>
              <a:t>The analysis identifies weaknesses in the system </a:t>
            </a:r>
          </a:p>
          <a:p>
            <a:pPr marL="742950" lvl="1" indent="-285750" eaLnBrk="1" hangingPunct="1"/>
            <a:r>
              <a:rPr lang="en-GB" sz="2400" smtClean="0"/>
              <a:t>Looking to the future</a:t>
            </a:r>
          </a:p>
          <a:p>
            <a:pPr marL="742950" lvl="1" indent="-285750" eaLnBrk="1" hangingPunct="1"/>
            <a:r>
              <a:rPr lang="en-GB" sz="2400" smtClean="0"/>
              <a:t>Prioritising contributory factors to address  </a:t>
            </a:r>
          </a:p>
          <a:p>
            <a:pPr marL="742950" lvl="1" indent="-285750" eaLnBrk="1" hangingPunct="1"/>
            <a:r>
              <a:rPr lang="en-GB" sz="2400" smtClean="0"/>
              <a:t>Generating plans for action</a:t>
            </a:r>
          </a:p>
          <a:p>
            <a:pPr eaLnBrk="1" hangingPunct="1"/>
            <a:endParaRPr lang="en-GB" sz="240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9EAF4033-1D6D-4C4C-9EDD-4DBED42EA0CB}" type="slidenum">
              <a:rPr lang="en-GB"/>
              <a:pPr/>
              <a:t>38</a:t>
            </a:fld>
            <a:endParaRPr lang="en-GB"/>
          </a:p>
        </p:txBody>
      </p:sp>
      <p:sp>
        <p:nvSpPr>
          <p:cNvPr id="41987" name="Rectangle 2"/>
          <p:cNvSpPr>
            <a:spLocks noGrp="1" noChangeArrowheads="1"/>
          </p:cNvSpPr>
          <p:nvPr>
            <p:ph type="title"/>
          </p:nvPr>
        </p:nvSpPr>
        <p:spPr/>
        <p:txBody>
          <a:bodyPr/>
          <a:lstStyle/>
          <a:p>
            <a:pPr eaLnBrk="1" hangingPunct="1"/>
            <a:r>
              <a:rPr lang="en-GB" smtClean="0">
                <a:solidFill>
                  <a:schemeClr val="bg2"/>
                </a:solidFill>
              </a:rPr>
              <a:t>Conclusion and discussion </a:t>
            </a:r>
            <a:endParaRPr lang="en-GB" smtClean="0">
              <a:solidFill>
                <a:schemeClr val="bg1"/>
              </a:solidFill>
            </a:endParaRPr>
          </a:p>
        </p:txBody>
      </p:sp>
      <p:sp>
        <p:nvSpPr>
          <p:cNvPr id="41988" name="Rectangle 3"/>
          <p:cNvSpPr>
            <a:spLocks noGrp="1" noChangeArrowheads="1"/>
          </p:cNvSpPr>
          <p:nvPr>
            <p:ph type="body" idx="1"/>
          </p:nvPr>
        </p:nvSpPr>
        <p:spPr>
          <a:xfrm>
            <a:off x="457200" y="1828800"/>
            <a:ext cx="8229600" cy="4692650"/>
          </a:xfrm>
        </p:spPr>
        <p:txBody>
          <a:bodyPr/>
          <a:lstStyle/>
          <a:p>
            <a:pPr marL="342900" indent="-342900" eaLnBrk="1" hangingPunct="1">
              <a:lnSpc>
                <a:spcPct val="90000"/>
              </a:lnSpc>
            </a:pPr>
            <a:r>
              <a:rPr lang="en-GB" smtClean="0"/>
              <a:t>Errors occur and have potentially catastrophic consequences  </a:t>
            </a:r>
          </a:p>
          <a:p>
            <a:pPr marL="342900" indent="-342900" eaLnBrk="1" hangingPunct="1">
              <a:lnSpc>
                <a:spcPct val="90000"/>
              </a:lnSpc>
            </a:pPr>
            <a:endParaRPr lang="en-GB" b="1" smtClean="0"/>
          </a:p>
          <a:p>
            <a:pPr marL="342900" indent="-342900" eaLnBrk="1" hangingPunct="1">
              <a:lnSpc>
                <a:spcPct val="90000"/>
              </a:lnSpc>
            </a:pPr>
            <a:r>
              <a:rPr lang="en-GB" smtClean="0"/>
              <a:t>Person vs Systems approaches to error </a:t>
            </a:r>
          </a:p>
          <a:p>
            <a:pPr marL="742950" lvl="1" indent="-285750" eaLnBrk="1" hangingPunct="1">
              <a:lnSpc>
                <a:spcPct val="90000"/>
              </a:lnSpc>
            </a:pPr>
            <a:r>
              <a:rPr lang="en-GB" smtClean="0"/>
              <a:t>Analysis and learning from errors </a:t>
            </a:r>
          </a:p>
          <a:p>
            <a:pPr marL="742950" lvl="1" indent="-285750" eaLnBrk="1" hangingPunct="1">
              <a:lnSpc>
                <a:spcPct val="90000"/>
              </a:lnSpc>
            </a:pPr>
            <a:r>
              <a:rPr lang="en-GB" smtClean="0"/>
              <a:t>London Protocol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smtClean="0"/>
              <a:t>Conclusion and discussion </a:t>
            </a:r>
          </a:p>
        </p:txBody>
      </p:sp>
      <p:sp>
        <p:nvSpPr>
          <p:cNvPr id="43011" name="Content Placeholder 2"/>
          <p:cNvSpPr>
            <a:spLocks noGrp="1"/>
          </p:cNvSpPr>
          <p:nvPr>
            <p:ph idx="1"/>
          </p:nvPr>
        </p:nvSpPr>
        <p:spPr/>
        <p:txBody>
          <a:bodyPr/>
          <a:lstStyle/>
          <a:p>
            <a:pPr marL="342900" indent="-342900" eaLnBrk="1" hangingPunct="1">
              <a:lnSpc>
                <a:spcPct val="90000"/>
              </a:lnSpc>
            </a:pPr>
            <a:r>
              <a:rPr lang="en-GB" smtClean="0"/>
              <a:t>Multiple contributors </a:t>
            </a:r>
          </a:p>
          <a:p>
            <a:pPr marL="781050" lvl="1" indent="-342900" eaLnBrk="1" hangingPunct="1">
              <a:lnSpc>
                <a:spcPct val="90000"/>
              </a:lnSpc>
            </a:pPr>
            <a:r>
              <a:rPr lang="en-GB" smtClean="0"/>
              <a:t>Operators’ limitations</a:t>
            </a:r>
          </a:p>
          <a:p>
            <a:pPr marL="1250950" lvl="2" indent="-342900" eaLnBrk="1" hangingPunct="1">
              <a:lnSpc>
                <a:spcPct val="90000"/>
              </a:lnSpc>
            </a:pPr>
            <a:r>
              <a:rPr lang="en-GB" smtClean="0"/>
              <a:t>Inevitability of error? </a:t>
            </a:r>
          </a:p>
          <a:p>
            <a:pPr marL="781050" lvl="1" indent="-342900" eaLnBrk="1" hangingPunct="1">
              <a:lnSpc>
                <a:spcPct val="90000"/>
              </a:lnSpc>
            </a:pPr>
            <a:r>
              <a:rPr lang="en-GB" smtClean="0"/>
              <a:t>Complex operations </a:t>
            </a:r>
          </a:p>
          <a:p>
            <a:pPr marL="342900" indent="-342900" eaLnBrk="1" hangingPunct="1">
              <a:lnSpc>
                <a:spcPct val="90000"/>
              </a:lnSpc>
            </a:pPr>
            <a:endParaRPr lang="en-GB" smtClean="0"/>
          </a:p>
          <a:p>
            <a:pPr marL="342900" indent="-342900" eaLnBrk="1" hangingPunct="1">
              <a:lnSpc>
                <a:spcPct val="90000"/>
              </a:lnSpc>
            </a:pPr>
            <a:r>
              <a:rPr lang="en-GB" smtClean="0"/>
              <a:t>Teams: triggering errors or contributing to reliable care delivery? </a:t>
            </a:r>
          </a:p>
          <a:p>
            <a:pPr marL="781050" lvl="1" indent="-342900" eaLnBrk="1" hangingPunct="1">
              <a:lnSpc>
                <a:spcPct val="90000"/>
              </a:lnSpc>
            </a:pPr>
            <a:r>
              <a:rPr lang="en-GB" smtClean="0"/>
              <a:t>Team lecture </a:t>
            </a:r>
          </a:p>
        </p:txBody>
      </p:sp>
      <p:sp>
        <p:nvSpPr>
          <p:cNvPr id="43012" name="Slide Number Placeholder 3"/>
          <p:cNvSpPr>
            <a:spLocks noGrp="1"/>
          </p:cNvSpPr>
          <p:nvPr>
            <p:ph type="sldNum" sz="quarter" idx="12"/>
          </p:nvPr>
        </p:nvSpPr>
        <p:spPr>
          <a:noFill/>
        </p:spPr>
        <p:txBody>
          <a:bodyPr/>
          <a:lstStyle/>
          <a:p>
            <a:fld id="{6DE4E512-1920-49F6-820D-84A69E946793}" type="slidenum">
              <a:rPr lang="en-GB"/>
              <a:pPr/>
              <a:t>39</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26676C4C-A0A0-4B13-8923-A992456BB911}" type="slidenum">
              <a:rPr lang="en-GB"/>
              <a:pPr/>
              <a:t>4</a:t>
            </a:fld>
            <a:endParaRPr lang="en-GB"/>
          </a:p>
        </p:txBody>
      </p:sp>
      <p:sp>
        <p:nvSpPr>
          <p:cNvPr id="7171" name="Rectangle 2"/>
          <p:cNvSpPr>
            <a:spLocks noGrp="1" noChangeArrowheads="1"/>
          </p:cNvSpPr>
          <p:nvPr>
            <p:ph type="title"/>
          </p:nvPr>
        </p:nvSpPr>
        <p:spPr>
          <a:xfrm>
            <a:off x="371475" y="2419350"/>
            <a:ext cx="8229600" cy="1143000"/>
          </a:xfrm>
        </p:spPr>
        <p:txBody>
          <a:bodyPr/>
          <a:lstStyle/>
          <a:p>
            <a:pPr algn="ctr" eaLnBrk="1" hangingPunct="1"/>
            <a:r>
              <a:rPr lang="en-GB" smtClean="0"/>
              <a:t>1. Introduction </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48DB8FC2-D5A4-47E4-97B6-57DBC0BB87BE}" type="slidenum">
              <a:rPr lang="en-GB"/>
              <a:pPr/>
              <a:t>5</a:t>
            </a:fld>
            <a:endParaRPr lang="en-GB"/>
          </a:p>
        </p:txBody>
      </p:sp>
      <p:sp>
        <p:nvSpPr>
          <p:cNvPr id="8195" name="Rectangle 2"/>
          <p:cNvSpPr>
            <a:spLocks noGrp="1" noChangeArrowheads="1"/>
          </p:cNvSpPr>
          <p:nvPr>
            <p:ph type="title"/>
          </p:nvPr>
        </p:nvSpPr>
        <p:spPr/>
        <p:txBody>
          <a:bodyPr/>
          <a:lstStyle/>
          <a:p>
            <a:pPr eaLnBrk="1" hangingPunct="1"/>
            <a:r>
              <a:rPr lang="en-GB" smtClean="0">
                <a:solidFill>
                  <a:schemeClr val="bg2"/>
                </a:solidFill>
              </a:rPr>
              <a:t>Some terminology</a:t>
            </a:r>
            <a:endParaRPr lang="en-US" smtClean="0">
              <a:solidFill>
                <a:schemeClr val="bg2"/>
              </a:solidFill>
            </a:endParaRPr>
          </a:p>
        </p:txBody>
      </p:sp>
      <p:sp>
        <p:nvSpPr>
          <p:cNvPr id="132099" name="Rectangle 3"/>
          <p:cNvSpPr>
            <a:spLocks noGrp="1" noChangeArrowheads="1"/>
          </p:cNvSpPr>
          <p:nvPr>
            <p:ph type="body" idx="1"/>
          </p:nvPr>
        </p:nvSpPr>
        <p:spPr/>
        <p:txBody>
          <a:bodyPr/>
          <a:lstStyle/>
          <a:p>
            <a:pPr eaLnBrk="1" hangingPunct="1"/>
            <a:r>
              <a:rPr lang="en-GB" smtClean="0"/>
              <a:t>Adverse event: </a:t>
            </a:r>
            <a:r>
              <a:rPr lang="en-GB" b="1" smtClean="0"/>
              <a:t>injury suffered as a result of treatment or hospitalisation </a:t>
            </a:r>
          </a:p>
          <a:p>
            <a:pPr eaLnBrk="1" hangingPunct="1">
              <a:buFont typeface="Wingdings" pitchFamily="2" charset="2"/>
              <a:buNone/>
            </a:pPr>
            <a:endParaRPr lang="en-GB" smtClean="0"/>
          </a:p>
          <a:p>
            <a:pPr eaLnBrk="1" hangingPunct="1"/>
            <a:r>
              <a:rPr lang="en-GB" smtClean="0"/>
              <a:t>Other terms: </a:t>
            </a:r>
          </a:p>
          <a:p>
            <a:pPr lvl="1" eaLnBrk="1" hangingPunct="1"/>
            <a:r>
              <a:rPr lang="en-GB" smtClean="0"/>
              <a:t>iatrogenic injury</a:t>
            </a:r>
          </a:p>
          <a:p>
            <a:pPr lvl="1" eaLnBrk="1" hangingPunct="1"/>
            <a:r>
              <a:rPr lang="en-GB" smtClean="0"/>
              <a:t>critical incident</a:t>
            </a:r>
          </a:p>
          <a:p>
            <a:pPr lvl="1" eaLnBrk="1" hangingPunct="1"/>
            <a:r>
              <a:rPr lang="en-GB" smtClean="0"/>
              <a:t>sentinel event</a:t>
            </a:r>
          </a:p>
          <a:p>
            <a:pPr lvl="1" eaLnBrk="1" hangingPunct="1"/>
            <a:r>
              <a:rPr lang="en-GB" smtClean="0"/>
              <a:t>patient safety incident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2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0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0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785257"/>
          <a:ext cx="8229600" cy="4680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Title 2"/>
          <p:cNvSpPr>
            <a:spLocks noGrp="1"/>
          </p:cNvSpPr>
          <p:nvPr>
            <p:ph type="title"/>
          </p:nvPr>
        </p:nvSpPr>
        <p:spPr>
          <a:xfrm>
            <a:off x="315913" y="620713"/>
            <a:ext cx="8229600" cy="838200"/>
          </a:xfrm>
        </p:spPr>
        <p:txBody>
          <a:bodyPr/>
          <a:lstStyle/>
          <a:p>
            <a:pPr eaLnBrk="1" hangingPunct="1"/>
            <a:r>
              <a:rPr lang="en-GB" smtClean="0"/>
              <a:t>Types of errors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AF4AC942-ECB9-4A91-8125-3D8AD714F019}" type="slidenum">
              <a:rPr lang="en-GB"/>
              <a:pPr/>
              <a:t>7</a:t>
            </a:fld>
            <a:endParaRPr lang="en-GB"/>
          </a:p>
        </p:txBody>
      </p:sp>
      <p:sp>
        <p:nvSpPr>
          <p:cNvPr id="10243" name="Rectangle 2"/>
          <p:cNvSpPr>
            <a:spLocks noGrp="1" noChangeArrowheads="1"/>
          </p:cNvSpPr>
          <p:nvPr>
            <p:ph type="title"/>
          </p:nvPr>
        </p:nvSpPr>
        <p:spPr/>
        <p:txBody>
          <a:bodyPr/>
          <a:lstStyle/>
          <a:p>
            <a:pPr eaLnBrk="1" hangingPunct="1"/>
            <a:r>
              <a:rPr lang="en-GB" smtClean="0">
                <a:solidFill>
                  <a:schemeClr val="bg2"/>
                </a:solidFill>
              </a:rPr>
              <a:t>Incidence</a:t>
            </a:r>
            <a:r>
              <a:rPr lang="en-GB" smtClean="0"/>
              <a:t> </a:t>
            </a:r>
          </a:p>
        </p:txBody>
      </p:sp>
      <p:sp>
        <p:nvSpPr>
          <p:cNvPr id="67587" name="Rectangle 3"/>
          <p:cNvSpPr>
            <a:spLocks noGrp="1" noChangeArrowheads="1"/>
          </p:cNvSpPr>
          <p:nvPr>
            <p:ph type="body" idx="1"/>
          </p:nvPr>
        </p:nvSpPr>
        <p:spPr>
          <a:xfrm>
            <a:off x="457200" y="1828800"/>
            <a:ext cx="8229600" cy="4543425"/>
          </a:xfrm>
        </p:spPr>
        <p:txBody>
          <a:bodyPr/>
          <a:lstStyle/>
          <a:p>
            <a:pPr eaLnBrk="1" hangingPunct="1">
              <a:buFont typeface="Wingdings" pitchFamily="2" charset="2"/>
              <a:buNone/>
            </a:pPr>
            <a:endParaRPr lang="en-GB" smtClean="0">
              <a:solidFill>
                <a:srgbClr val="777777"/>
              </a:solidFill>
            </a:endParaRPr>
          </a:p>
          <a:p>
            <a:pPr algn="ctr" eaLnBrk="1" hangingPunct="1">
              <a:buFont typeface="Wingdings" pitchFamily="2" charset="2"/>
              <a:buNone/>
            </a:pPr>
            <a:r>
              <a:rPr lang="en-GB" smtClean="0"/>
              <a:t>“…the actual mortality in hospitals…is very much higher than the mortality of the same class of diseases treated outside hospitals” </a:t>
            </a:r>
          </a:p>
          <a:p>
            <a:pPr algn="r" eaLnBrk="1" hangingPunct="1">
              <a:buFont typeface="Wingdings" pitchFamily="2" charset="2"/>
              <a:buNone/>
            </a:pPr>
            <a:endParaRPr lang="en-GB" i="1" smtClean="0"/>
          </a:p>
          <a:p>
            <a:pPr algn="r" eaLnBrk="1" hangingPunct="1">
              <a:buFont typeface="Wingdings" pitchFamily="2" charset="2"/>
              <a:buNone/>
            </a:pPr>
            <a:r>
              <a:rPr lang="en-GB" i="1" smtClean="0"/>
              <a:t>Florence Nightingale (1820-1910)</a:t>
            </a:r>
          </a:p>
          <a:p>
            <a:pPr eaLnBrk="1" hangingPunct="1">
              <a:buFont typeface="Wingdings" pitchFamily="2" charset="2"/>
              <a:buNone/>
            </a:pPr>
            <a:endParaRPr lang="en-GB" smtClean="0">
              <a:solidFill>
                <a:srgbClr val="77777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Grp="1" noChangeAspect="1" noChangeArrowheads="1"/>
          </p:cNvPicPr>
          <p:nvPr>
            <p:ph idx="1"/>
          </p:nvPr>
        </p:nvPicPr>
        <p:blipFill>
          <a:blip r:embed="rId3" cstate="print"/>
          <a:srcRect/>
          <a:stretch>
            <a:fillRect/>
          </a:stretch>
        </p:blipFill>
        <p:spPr>
          <a:xfrm>
            <a:off x="414338" y="1411288"/>
            <a:ext cx="1685925" cy="2514600"/>
          </a:xfrm>
        </p:spPr>
      </p:pic>
      <p:pic>
        <p:nvPicPr>
          <p:cNvPr id="11267" name="Picture 5"/>
          <p:cNvPicPr>
            <a:picLocks noChangeAspect="1" noChangeArrowheads="1"/>
          </p:cNvPicPr>
          <p:nvPr/>
        </p:nvPicPr>
        <p:blipFill>
          <a:blip r:embed="rId4" cstate="print"/>
          <a:srcRect/>
          <a:stretch>
            <a:fillRect/>
          </a:stretch>
        </p:blipFill>
        <p:spPr bwMode="auto">
          <a:xfrm>
            <a:off x="2100263" y="3167063"/>
            <a:ext cx="1685925" cy="2814637"/>
          </a:xfrm>
          <a:prstGeom prst="rect">
            <a:avLst/>
          </a:prstGeom>
          <a:noFill/>
          <a:ln w="9525">
            <a:noFill/>
            <a:miter lim="800000"/>
            <a:headEnd/>
            <a:tailEnd/>
          </a:ln>
        </p:spPr>
      </p:pic>
      <p:pic>
        <p:nvPicPr>
          <p:cNvPr id="11268" name="Picture 6"/>
          <p:cNvPicPr>
            <a:picLocks noChangeAspect="1" noChangeArrowheads="1"/>
          </p:cNvPicPr>
          <p:nvPr/>
        </p:nvPicPr>
        <p:blipFill>
          <a:blip r:embed="rId5" cstate="print"/>
          <a:srcRect/>
          <a:stretch>
            <a:fillRect/>
          </a:stretch>
        </p:blipFill>
        <p:spPr bwMode="auto">
          <a:xfrm>
            <a:off x="3786188" y="1411288"/>
            <a:ext cx="1685925" cy="2657475"/>
          </a:xfrm>
          <a:prstGeom prst="rect">
            <a:avLst/>
          </a:prstGeom>
          <a:noFill/>
          <a:ln w="9525">
            <a:noFill/>
            <a:miter lim="800000"/>
            <a:headEnd/>
            <a:tailEnd/>
          </a:ln>
        </p:spPr>
      </p:pic>
      <p:pic>
        <p:nvPicPr>
          <p:cNvPr id="11269" name="Picture 7"/>
          <p:cNvPicPr>
            <a:picLocks noChangeAspect="1" noChangeArrowheads="1"/>
          </p:cNvPicPr>
          <p:nvPr/>
        </p:nvPicPr>
        <p:blipFill>
          <a:blip r:embed="rId6" cstate="print"/>
          <a:srcRect/>
          <a:stretch>
            <a:fillRect/>
          </a:stretch>
        </p:blipFill>
        <p:spPr bwMode="auto">
          <a:xfrm>
            <a:off x="5472113" y="3167063"/>
            <a:ext cx="1876425" cy="2814637"/>
          </a:xfrm>
          <a:prstGeom prst="rect">
            <a:avLst/>
          </a:prstGeom>
          <a:noFill/>
          <a:ln w="9525">
            <a:noFill/>
            <a:miter lim="800000"/>
            <a:headEnd/>
            <a:tailEnd/>
          </a:ln>
        </p:spPr>
      </p:pic>
      <p:pic>
        <p:nvPicPr>
          <p:cNvPr id="11270" name="Picture 8"/>
          <p:cNvPicPr>
            <a:picLocks noChangeAspect="1" noChangeArrowheads="1"/>
          </p:cNvPicPr>
          <p:nvPr/>
        </p:nvPicPr>
        <p:blipFill>
          <a:blip r:embed="rId7" cstate="print"/>
          <a:srcRect/>
          <a:stretch>
            <a:fillRect/>
          </a:stretch>
        </p:blipFill>
        <p:spPr bwMode="auto">
          <a:xfrm>
            <a:off x="7348538" y="1316038"/>
            <a:ext cx="1685925"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p>
            <a:fld id="{D213F567-A129-45FD-B30B-C73BD6918E9F}" type="slidenum">
              <a:rPr lang="en-GB"/>
              <a:pPr/>
              <a:t>9</a:t>
            </a:fld>
            <a:endParaRPr lang="en-GB"/>
          </a:p>
        </p:txBody>
      </p:sp>
      <p:graphicFrame>
        <p:nvGraphicFramePr>
          <p:cNvPr id="156732" name="Group 60"/>
          <p:cNvGraphicFramePr>
            <a:graphicFrameLocks noGrp="1"/>
          </p:cNvGraphicFramePr>
          <p:nvPr/>
        </p:nvGraphicFramePr>
        <p:xfrm>
          <a:off x="438150" y="1784350"/>
          <a:ext cx="8424863" cy="4765675"/>
        </p:xfrm>
        <a:graphic>
          <a:graphicData uri="http://schemas.openxmlformats.org/drawingml/2006/table">
            <a:tbl>
              <a:tblPr/>
              <a:tblGrid>
                <a:gridCol w="2160588"/>
                <a:gridCol w="1511300"/>
                <a:gridCol w="2449512"/>
                <a:gridCol w="2303463"/>
              </a:tblGrid>
              <a:tr h="481013">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1" i="0" u="none" strike="noStrike" cap="none" normalizeH="0" baseline="0" smtClean="0">
                          <a:ln>
                            <a:noFill/>
                          </a:ln>
                          <a:solidFill>
                            <a:schemeClr val="tx1"/>
                          </a:solidFill>
                          <a:effectLst/>
                          <a:latin typeface="Times New Roman" pitchFamily="18" charset="0"/>
                          <a:cs typeface="Times New Roman" pitchFamily="18" charset="0"/>
                        </a:rPr>
                        <a:t>Study</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1" i="0" u="none" strike="noStrike" cap="none" normalizeH="0" baseline="0" smtClean="0">
                          <a:ln>
                            <a:noFill/>
                          </a:ln>
                          <a:solidFill>
                            <a:schemeClr val="tx1"/>
                          </a:solidFill>
                          <a:effectLst/>
                          <a:latin typeface="Times New Roman" pitchFamily="18" charset="0"/>
                          <a:cs typeface="Times New Roman" pitchFamily="18" charset="0"/>
                        </a:rPr>
                        <a:t>Date of admissions</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1" i="0" u="none" strike="noStrike" cap="none" normalizeH="0" baseline="0" smtClean="0">
                          <a:ln>
                            <a:noFill/>
                          </a:ln>
                          <a:solidFill>
                            <a:schemeClr val="tx1"/>
                          </a:solidFill>
                          <a:effectLst/>
                          <a:latin typeface="Times New Roman" pitchFamily="18" charset="0"/>
                          <a:cs typeface="Times New Roman" pitchFamily="18" charset="0"/>
                        </a:rPr>
                        <a:t>Number of hospital admissions</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1" i="0" u="none" strike="noStrike" cap="none" normalizeH="0" baseline="0" smtClean="0">
                          <a:ln>
                            <a:noFill/>
                          </a:ln>
                          <a:solidFill>
                            <a:schemeClr val="tx1"/>
                          </a:solidFill>
                          <a:effectLst/>
                          <a:latin typeface="Times New Roman" pitchFamily="18" charset="0"/>
                          <a:cs typeface="Times New Roman" pitchFamily="18" charset="0"/>
                        </a:rPr>
                        <a:t>Adverse event rate (% admissions)</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California Insurance Study</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1974</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20864</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4.65 </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913">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Harvard Medical Practice Study </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1984</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30195</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3.7</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Utah-Colorado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1992</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14052</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2.9</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Australian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1992</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14179</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16.6</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1" i="0" u="none" strike="noStrike" cap="none" normalizeH="0" baseline="0" smtClean="0">
                          <a:ln>
                            <a:noFill/>
                          </a:ln>
                          <a:solidFill>
                            <a:srgbClr val="FF0000"/>
                          </a:solidFill>
                          <a:effectLst/>
                          <a:latin typeface="Times New Roman" pitchFamily="18" charset="0"/>
                          <a:cs typeface="Times New Roman" pitchFamily="18" charset="0"/>
                        </a:rPr>
                        <a:t>United Kingdom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1" i="0" u="none" strike="noStrike" cap="none" normalizeH="0" baseline="0" smtClean="0">
                          <a:ln>
                            <a:noFill/>
                          </a:ln>
                          <a:solidFill>
                            <a:srgbClr val="FF0000"/>
                          </a:solidFill>
                          <a:effectLst/>
                          <a:latin typeface="Times New Roman" pitchFamily="18" charset="0"/>
                          <a:cs typeface="Times New Roman" pitchFamily="18" charset="0"/>
                        </a:rPr>
                        <a:t>1999</a:t>
                      </a:r>
                      <a:endParaRPr kumimoji="0" lang="en-GB" sz="1600" b="1" i="0" u="none" strike="noStrike" cap="none" normalizeH="0" baseline="0" smtClean="0">
                        <a:ln>
                          <a:noFill/>
                        </a:ln>
                        <a:solidFill>
                          <a:srgbClr val="FF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1" i="0" u="none" strike="noStrike" cap="none" normalizeH="0" baseline="0" smtClean="0">
                          <a:ln>
                            <a:noFill/>
                          </a:ln>
                          <a:solidFill>
                            <a:srgbClr val="FF0000"/>
                          </a:solidFill>
                          <a:effectLst/>
                          <a:latin typeface="Times New Roman" pitchFamily="18" charset="0"/>
                          <a:cs typeface="Times New Roman" pitchFamily="18" charset="0"/>
                        </a:rPr>
                        <a:t>1014</a:t>
                      </a:r>
                      <a:endParaRPr kumimoji="0" lang="en-GB" sz="1600" b="1" i="0" u="none" strike="noStrike" cap="none" normalizeH="0" baseline="0" smtClean="0">
                        <a:ln>
                          <a:noFill/>
                        </a:ln>
                        <a:solidFill>
                          <a:srgbClr val="FF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1" i="0" u="none" strike="noStrike" cap="none" normalizeH="0" baseline="0" smtClean="0">
                          <a:ln>
                            <a:noFill/>
                          </a:ln>
                          <a:solidFill>
                            <a:srgbClr val="FF0000"/>
                          </a:solidFill>
                          <a:effectLst/>
                          <a:latin typeface="Times New Roman" pitchFamily="18" charset="0"/>
                          <a:cs typeface="Times New Roman" pitchFamily="18" charset="0"/>
                        </a:rPr>
                        <a:t>10.8</a:t>
                      </a:r>
                      <a:endParaRPr kumimoji="0" lang="en-GB" sz="1600" b="1" i="0" u="none" strike="noStrike" cap="none" normalizeH="0" baseline="0" smtClean="0">
                        <a:ln>
                          <a:noFill/>
                        </a:ln>
                        <a:solidFill>
                          <a:srgbClr val="FF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Denmark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1998</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1097</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9.0</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New Zealand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1998</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6579</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11.2</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France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2002</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778</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14.5</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Canada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3745</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tab pos="1592263" algn="l"/>
                          <a:tab pos="4116388" algn="r"/>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7.5</a:t>
                      </a:r>
                      <a:endParaRPr kumimoji="0" lang="en-GB"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43" name="Rectangle 54"/>
          <p:cNvSpPr>
            <a:spLocks noChangeArrowheads="1"/>
          </p:cNvSpPr>
          <p:nvPr/>
        </p:nvSpPr>
        <p:spPr bwMode="auto">
          <a:xfrm>
            <a:off x="0" y="5354638"/>
            <a:ext cx="9144000" cy="0"/>
          </a:xfrm>
          <a:prstGeom prst="rect">
            <a:avLst/>
          </a:prstGeom>
          <a:noFill/>
          <a:ln w="12700">
            <a:noFill/>
            <a:miter lim="800000"/>
            <a:headEnd/>
            <a:tailEnd/>
          </a:ln>
        </p:spPr>
        <p:txBody>
          <a:bodyPr wrap="none" anchor="ctr">
            <a:spAutoFit/>
          </a:bodyPr>
          <a:lstStyle/>
          <a:p>
            <a:pPr eaLnBrk="0" hangingPunct="0"/>
            <a:endParaRPr lang="en-US" sz="2400"/>
          </a:p>
        </p:txBody>
      </p:sp>
      <p:sp>
        <p:nvSpPr>
          <p:cNvPr id="12344" name="Rectangle 55"/>
          <p:cNvSpPr>
            <a:spLocks noChangeArrowheads="1"/>
          </p:cNvSpPr>
          <p:nvPr/>
        </p:nvSpPr>
        <p:spPr bwMode="auto">
          <a:xfrm>
            <a:off x="452438" y="895350"/>
            <a:ext cx="7543800" cy="638175"/>
          </a:xfrm>
          <a:prstGeom prst="rect">
            <a:avLst/>
          </a:prstGeom>
          <a:noFill/>
          <a:ln w="9525">
            <a:noFill/>
            <a:miter lim="800000"/>
            <a:headEnd/>
            <a:tailEnd/>
          </a:ln>
        </p:spPr>
        <p:txBody>
          <a:bodyPr lIns="0" tIns="0" rIns="0" bIns="0" anchor="b"/>
          <a:lstStyle/>
          <a:p>
            <a:r>
              <a:rPr lang="en-GB" sz="4400">
                <a:solidFill>
                  <a:schemeClr val="bg2"/>
                </a:solidFill>
              </a:rPr>
              <a:t>Incidence: early evidence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857</TotalTime>
  <Words>1277</Words>
  <Application>Microsoft Office PowerPoint</Application>
  <PresentationFormat>On-screen Show (4:3)</PresentationFormat>
  <Paragraphs>333</Paragraphs>
  <Slides>39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Times New Roman</vt:lpstr>
      <vt:lpstr>Arial</vt:lpstr>
      <vt:lpstr>Wingdings</vt:lpstr>
      <vt:lpstr>Lucida Sans Unicode</vt:lpstr>
      <vt:lpstr>Wingdings 3</vt:lpstr>
      <vt:lpstr>MS PGothic</vt:lpstr>
      <vt:lpstr>Quadrant</vt:lpstr>
      <vt:lpstr>Human error and patient safety</vt:lpstr>
      <vt:lpstr>By the end of the lecture you should…  </vt:lpstr>
      <vt:lpstr>Outline </vt:lpstr>
      <vt:lpstr>1. Introduction </vt:lpstr>
      <vt:lpstr>Some terminology</vt:lpstr>
      <vt:lpstr>Types of errors </vt:lpstr>
      <vt:lpstr>Incidence </vt:lpstr>
      <vt:lpstr>Slide 8</vt:lpstr>
      <vt:lpstr>Slide 9</vt:lpstr>
      <vt:lpstr>Slide 10</vt:lpstr>
      <vt:lpstr>Slide 11</vt:lpstr>
      <vt:lpstr>Slide 12</vt:lpstr>
      <vt:lpstr>How safe is healthcare?</vt:lpstr>
      <vt:lpstr>Consequences Christensen 1992; Vincent et al 1994</vt:lpstr>
      <vt:lpstr>Consequences: the NHS</vt:lpstr>
      <vt:lpstr>“It won’t affect me...”</vt:lpstr>
      <vt:lpstr>2. Models of error </vt:lpstr>
      <vt:lpstr>Human error Reason 1992</vt:lpstr>
      <vt:lpstr>From errors to violations Amalberti et al, 2006</vt:lpstr>
      <vt:lpstr>The person or the system?</vt:lpstr>
      <vt:lpstr>In surgery: error OF a surgeon…</vt:lpstr>
      <vt:lpstr>vs error IN surgery Vincent et al, 2004; Undre et al, 2009</vt:lpstr>
      <vt:lpstr>Error in the system: James Reason’s ‘Swiss Cheese’ model</vt:lpstr>
      <vt:lpstr>More on Reason’s view of errors</vt:lpstr>
      <vt:lpstr>3. Error analysis </vt:lpstr>
      <vt:lpstr>Charles Vincent’s ‘London Protocol’</vt:lpstr>
      <vt:lpstr>Key concepts</vt:lpstr>
      <vt:lpstr>Care Delivery Problems </vt:lpstr>
      <vt:lpstr>Contributing Factors</vt:lpstr>
      <vt:lpstr>The analysis seeks to establish:</vt:lpstr>
      <vt:lpstr>How is it done?</vt:lpstr>
      <vt:lpstr>Chronology</vt:lpstr>
      <vt:lpstr>Chronology + others aspects</vt:lpstr>
      <vt:lpstr>Fishbone diagrams</vt:lpstr>
      <vt:lpstr>Action plan/s </vt:lpstr>
      <vt:lpstr>How to use the London Protocol</vt:lpstr>
      <vt:lpstr>Key idea: A ‘window’ on the system</vt:lpstr>
      <vt:lpstr>Conclusion and discussion </vt:lpstr>
      <vt:lpstr>Conclusion and discussion </vt:lpstr>
    </vt:vector>
  </TitlesOfParts>
  <Company>Imperial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c:title>
  <dc:creator>Nick Sevdalis</dc:creator>
  <cp:lastModifiedBy>nshiel</cp:lastModifiedBy>
  <cp:revision>88</cp:revision>
  <dcterms:created xsi:type="dcterms:W3CDTF">2006-06-19T10:59:42Z</dcterms:created>
  <dcterms:modified xsi:type="dcterms:W3CDTF">2012-01-17T10:16:14Z</dcterms:modified>
</cp:coreProperties>
</file>