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5"/>
  </p:notesMasterIdLst>
  <p:sldIdLst>
    <p:sldId id="256" r:id="rId2"/>
    <p:sldId id="257" r:id="rId3"/>
    <p:sldId id="285" r:id="rId4"/>
    <p:sldId id="287" r:id="rId5"/>
    <p:sldId id="297" r:id="rId6"/>
    <p:sldId id="295" r:id="rId7"/>
    <p:sldId id="296" r:id="rId8"/>
    <p:sldId id="291" r:id="rId9"/>
    <p:sldId id="292" r:id="rId10"/>
    <p:sldId id="293" r:id="rId11"/>
    <p:sldId id="298" r:id="rId12"/>
    <p:sldId id="299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74571" autoAdjust="0"/>
  </p:normalViewPr>
  <p:slideViewPr>
    <p:cSldViewPr>
      <p:cViewPr varScale="1">
        <p:scale>
          <a:sx n="40" d="100"/>
          <a:sy n="4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E2B24-329A-41D6-9536-BA27A93A7508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878D-1CC4-4BEE-8647-3C224CC9A1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E9709-1B2C-451E-9B74-A95664B71160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E9709-1B2C-451E-9B74-A95664B7116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BEB59F-5BA7-49A6-81E7-47DD637463B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DFCBDD-3C05-407F-B875-0B82DCB33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08" y="404664"/>
            <a:ext cx="8602464" cy="3240360"/>
          </a:xfrm>
        </p:spPr>
        <p:txBody>
          <a:bodyPr>
            <a:normAutofit/>
          </a:bodyPr>
          <a:lstStyle/>
          <a:p>
            <a:r>
              <a:rPr lang="en-GB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Error analysis workshop</a:t>
            </a:r>
            <a:endParaRPr lang="en-GB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805264"/>
            <a:ext cx="8062912" cy="1052736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 Nick </a:t>
            </a:r>
            <a:r>
              <a:rPr lang="en-GB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Sevdalis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Imperial College London</a:t>
            </a:r>
            <a:endParaRPr lang="en-GB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"/>
            <a:ext cx="7360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Small group work 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68463"/>
            <a:ext cx="8051800" cy="47323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151819"/>
                </a:solidFill>
              </a:rPr>
              <a:t>Split into 4-5 groups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151819"/>
                </a:solidFill>
              </a:rPr>
              <a:t>Each group will receive a short description of an incident 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151819"/>
                </a:solidFill>
              </a:rPr>
              <a:t>Apply the Protocol principles: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>
                <a:solidFill>
                  <a:srgbClr val="151819"/>
                </a:solidFill>
              </a:rPr>
              <a:t>Identify what happened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>
                <a:solidFill>
                  <a:srgbClr val="151819"/>
                </a:solidFill>
              </a:rPr>
              <a:t> Identify care delivery problems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>
                <a:solidFill>
                  <a:srgbClr val="151819"/>
                </a:solidFill>
              </a:rPr>
              <a:t> Identify contributory factors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GB" sz="2000" dirty="0" smtClean="0">
                <a:solidFill>
                  <a:srgbClr val="151819"/>
                </a:solidFill>
              </a:rPr>
              <a:t> Identify benefits and challenges in using the Protocol  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151819"/>
                </a:solidFill>
              </a:rPr>
              <a:t>One person from each group to report back 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151819"/>
                </a:solidFill>
              </a:rPr>
              <a:t>Discussion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GB" sz="2000" dirty="0" smtClean="0">
              <a:solidFill>
                <a:srgbClr val="151819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2000" dirty="0" smtClean="0">
              <a:solidFill>
                <a:srgbClr val="1518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268760"/>
            <a:ext cx="4194175" cy="5029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Patient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Condition (complexity and seriousness)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Language and communication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Personality and social factors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Task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Task design and clarity of process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Availability &amp; use of protocols, 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Availability &amp; use of test results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Individual staff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Knowledge and skills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Motivation, physical and mental health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Team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Verbal and written communication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Supervision and seeking help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Leadership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016" y="1268760"/>
            <a:ext cx="4064000" cy="4716463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Work environment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Staffing levels and skill mix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Workload and shift patterns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Design, availability and maintenance of equipment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Organisation and management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Financial resources &amp; constraints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Organisational structure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Policy standards &amp; goals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Safety culture &amp; priorities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Institutional context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Economic &amp; regulatory context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Social attitudes to risk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National Health Service Executive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Clinical negligence schemes</a:t>
            </a:r>
            <a:endParaRPr lang="en-US" sz="1600" dirty="0" smtClean="0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04664"/>
            <a:ext cx="7481515" cy="69215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dirty="0" smtClean="0"/>
              <a:t>Contributing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Embedding error awareness into clinical practice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Dr Maria Ahmed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aims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give you hands on experience of analysing incidents using a validated tool</a:t>
            </a:r>
          </a:p>
          <a:p>
            <a:pPr lvl="1"/>
            <a:r>
              <a:rPr lang="en-GB" dirty="0" smtClean="0"/>
              <a:t>London Protocol  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To show you how the London Protocol is being embedded into junior doctors’ training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structure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044016"/>
          </a:xfrm>
        </p:spPr>
        <p:txBody>
          <a:bodyPr>
            <a:normAutofit/>
          </a:bodyPr>
          <a:lstStyle/>
          <a:p>
            <a:r>
              <a:rPr lang="en-GB" dirty="0" smtClean="0"/>
              <a:t>You split into 4-5 groups </a:t>
            </a:r>
          </a:p>
          <a:p>
            <a:r>
              <a:rPr lang="en-GB" dirty="0" smtClean="0"/>
              <a:t>Each group receives one incident to analyse</a:t>
            </a:r>
          </a:p>
          <a:p>
            <a:r>
              <a:rPr lang="en-GB" dirty="0" smtClean="0"/>
              <a:t>You analyse the incident using the London Protocol     </a:t>
            </a:r>
            <a:r>
              <a:rPr lang="en-GB" sz="1900" b="1" dirty="0" smtClean="0">
                <a:solidFill>
                  <a:srgbClr val="0070C0"/>
                </a:solidFill>
              </a:rPr>
              <a:t>30mins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Each group feeds back to the entire  group    </a:t>
            </a:r>
            <a:r>
              <a:rPr lang="en-GB" sz="1900" b="1" dirty="0" smtClean="0">
                <a:solidFill>
                  <a:srgbClr val="0070C0"/>
                </a:solidFill>
              </a:rPr>
              <a:t>30-40mins</a:t>
            </a:r>
            <a:r>
              <a:rPr lang="en-GB" sz="1900" b="1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see an application of this process into FYs’ training</a:t>
            </a:r>
            <a:r>
              <a:rPr lang="en-GB" sz="2800" b="1" dirty="0" smtClean="0">
                <a:solidFill>
                  <a:srgbClr val="0070C0"/>
                </a:solidFill>
              </a:rPr>
              <a:t>    </a:t>
            </a:r>
            <a:r>
              <a:rPr lang="en-GB" sz="1900" b="1" dirty="0" smtClean="0">
                <a:solidFill>
                  <a:srgbClr val="0070C0"/>
                </a:solidFill>
              </a:rPr>
              <a:t>30mins</a:t>
            </a:r>
            <a:r>
              <a:rPr lang="en-GB" sz="1900" dirty="0" smtClean="0"/>
              <a:t> 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79063-867B-47E5-9102-150C0DB3922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548680"/>
            <a:ext cx="8578850" cy="860425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London Protocol </a:t>
            </a:r>
            <a:endParaRPr lang="en-US" dirty="0" smtClean="0"/>
          </a:p>
        </p:txBody>
      </p:sp>
      <p:pic>
        <p:nvPicPr>
          <p:cNvPr id="2867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95438"/>
            <a:ext cx="8726488" cy="508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analysis seeks to establish: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sz="2400" u="sng" dirty="0" smtClean="0"/>
              <a:t>What</a:t>
            </a:r>
            <a:r>
              <a:rPr lang="en-GB" sz="2400" dirty="0" smtClean="0"/>
              <a:t> happened? </a:t>
            </a:r>
          </a:p>
          <a:p>
            <a:pPr algn="just" eaLnBrk="1" hangingPunct="1"/>
            <a:endParaRPr lang="en-GB" sz="2400" dirty="0" smtClean="0"/>
          </a:p>
          <a:p>
            <a:pPr algn="just" eaLnBrk="1" hangingPunct="1"/>
            <a:r>
              <a:rPr lang="en-GB" sz="2400" u="sng" dirty="0" smtClean="0"/>
              <a:t>Why</a:t>
            </a:r>
            <a:r>
              <a:rPr lang="en-GB" sz="2400" dirty="0" smtClean="0"/>
              <a:t> did it happen?  </a:t>
            </a:r>
          </a:p>
          <a:p>
            <a:pPr algn="just"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What can we learn from this and what </a:t>
            </a:r>
            <a:r>
              <a:rPr lang="en-GB" sz="2400" u="sng" dirty="0" smtClean="0"/>
              <a:t>changes</a:t>
            </a:r>
            <a:r>
              <a:rPr lang="en-GB" sz="2400" dirty="0" smtClean="0"/>
              <a:t> should we make, if any?</a:t>
            </a:r>
          </a:p>
          <a:p>
            <a:pPr algn="just" eaLnBrk="1" hangingPunct="1">
              <a:lnSpc>
                <a:spcPct val="90000"/>
              </a:lnSpc>
            </a:pPr>
            <a:endParaRPr lang="en-GB" sz="2400" dirty="0" smtClean="0"/>
          </a:p>
          <a:p>
            <a:pPr algn="just"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 concepts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Care delivery problems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Contributing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Care Delivery Problems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1663"/>
            <a:ext cx="8178800" cy="4986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CDPs are problems that arise in the process of care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u="sng" dirty="0" smtClean="0"/>
              <a:t>Actions or omissions</a:t>
            </a:r>
            <a:r>
              <a:rPr lang="en-GB" sz="2400" dirty="0" smtClean="0"/>
              <a:t> by staff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400" dirty="0" smtClean="0"/>
              <a:t>Failure to monitor, observe or act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400" dirty="0" smtClean="0"/>
              <a:t>Not seeking help when necessary</a:t>
            </a:r>
            <a:r>
              <a:rPr lang="en-GB" dirty="0" smtClean="0"/>
              <a:t> 	</a:t>
            </a:r>
          </a:p>
          <a:p>
            <a:pPr marL="742950" lvl="1" indent="-285750" eaLnBrk="1" hangingPunct="1">
              <a:lnSpc>
                <a:spcPct val="80000"/>
              </a:lnSpc>
              <a:buFontTx/>
              <a:buNone/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Two key features: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400" dirty="0" smtClean="0"/>
              <a:t>Care deviated beyond safety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400" dirty="0" smtClean="0"/>
              <a:t>The deviation contributed to adverse outcome for the patient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Several CDPs may be involved in one incident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268760"/>
            <a:ext cx="4194175" cy="5029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Patient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Condition (complexity and seriousness)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Language and communication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Personality and social factors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Task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Task design and clarity of process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Availability &amp; use of protocols, 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Availability &amp; use of test results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Individual staff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Knowledge and skills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Motivation, physical and mental health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Team Factors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Verbal and written communication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Supervision and seeking help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Leadership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016" y="1268760"/>
            <a:ext cx="4064000" cy="4716463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Work environment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Staffing levels and skill mix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Workload and shift patterns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Design, availability and maintenance of equipment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Organisation and management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Financial resources &amp; constraints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Organisational structure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Policy standards &amp; goals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Safety culture &amp; priorities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GB" sz="1600" b="1" dirty="0" smtClean="0"/>
              <a:t>Institutional context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Economic &amp; regulatory context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Social attitudes to risk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National Health Service Executive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GB" sz="1600" dirty="0" smtClean="0"/>
              <a:t>Clinical negligence schemes</a:t>
            </a:r>
            <a:endParaRPr lang="en-US" sz="1600" dirty="0" smtClean="0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04664"/>
            <a:ext cx="7481515" cy="69215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dirty="0" smtClean="0"/>
              <a:t>Contributing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439</Words>
  <Application>Microsoft Office PowerPoint</Application>
  <PresentationFormat>On-screen Show (4:3)</PresentationFormat>
  <Paragraphs>121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Error analysis workshop</vt:lpstr>
      <vt:lpstr>Workshop aims </vt:lpstr>
      <vt:lpstr>Workshop structure  </vt:lpstr>
      <vt:lpstr>London Protocol </vt:lpstr>
      <vt:lpstr>The analysis seeks to establish:</vt:lpstr>
      <vt:lpstr>Key concepts</vt:lpstr>
      <vt:lpstr>Care Delivery Problems </vt:lpstr>
      <vt:lpstr>Contributing Factors</vt:lpstr>
      <vt:lpstr>Slide 9</vt:lpstr>
      <vt:lpstr>Slide 10</vt:lpstr>
      <vt:lpstr>Small group work </vt:lpstr>
      <vt:lpstr>Contributing Factors</vt:lpstr>
      <vt:lpstr>Embedding error awareness into clinical practice    Dr Maria Ahmed</vt:lpstr>
    </vt:vector>
  </TitlesOfParts>
  <Company>Imperial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qualitative analysis of Foundation Trainee portfolios: Do they reflect on Patient Safety?</dc:title>
  <dc:creator>mahmed1</dc:creator>
  <cp:lastModifiedBy>nshiel</cp:lastModifiedBy>
  <cp:revision>39</cp:revision>
  <dcterms:created xsi:type="dcterms:W3CDTF">2010-11-15T15:24:47Z</dcterms:created>
  <dcterms:modified xsi:type="dcterms:W3CDTF">2012-01-17T10:08:52Z</dcterms:modified>
</cp:coreProperties>
</file>