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7"/>
  </p:notesMasterIdLst>
  <p:handoutMasterIdLst>
    <p:handoutMasterId r:id="rId38"/>
  </p:handoutMasterIdLst>
  <p:sldIdLst>
    <p:sldId id="256" r:id="rId2"/>
    <p:sldId id="257" r:id="rId3"/>
    <p:sldId id="262" r:id="rId4"/>
    <p:sldId id="263" r:id="rId5"/>
    <p:sldId id="311" r:id="rId6"/>
    <p:sldId id="264" r:id="rId7"/>
    <p:sldId id="313" r:id="rId8"/>
    <p:sldId id="312" r:id="rId9"/>
    <p:sldId id="265" r:id="rId10"/>
    <p:sldId id="266" r:id="rId11"/>
    <p:sldId id="267" r:id="rId12"/>
    <p:sldId id="292" r:id="rId13"/>
    <p:sldId id="293" r:id="rId14"/>
    <p:sldId id="303" r:id="rId15"/>
    <p:sldId id="268" r:id="rId16"/>
    <p:sldId id="295" r:id="rId17"/>
    <p:sldId id="289" r:id="rId18"/>
    <p:sldId id="294" r:id="rId19"/>
    <p:sldId id="296" r:id="rId20"/>
    <p:sldId id="301" r:id="rId21"/>
    <p:sldId id="300" r:id="rId22"/>
    <p:sldId id="298" r:id="rId23"/>
    <p:sldId id="297" r:id="rId24"/>
    <p:sldId id="310" r:id="rId25"/>
    <p:sldId id="308" r:id="rId26"/>
    <p:sldId id="304" r:id="rId27"/>
    <p:sldId id="306" r:id="rId28"/>
    <p:sldId id="305" r:id="rId29"/>
    <p:sldId id="309" r:id="rId30"/>
    <p:sldId id="299" r:id="rId31"/>
    <p:sldId id="302" r:id="rId32"/>
    <p:sldId id="307" r:id="rId33"/>
    <p:sldId id="314" r:id="rId34"/>
    <p:sldId id="290" r:id="rId35"/>
    <p:sldId id="288" r:id="rId3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3300"/>
    <a:srgbClr val="FF0000"/>
    <a:srgbClr val="FFFFA3"/>
    <a:srgbClr val="99CC00"/>
    <a:srgbClr val="F9D099"/>
    <a:srgbClr val="FFF2CD"/>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9674" autoAdjust="0"/>
  </p:normalViewPr>
  <p:slideViewPr>
    <p:cSldViewPr>
      <p:cViewPr>
        <p:scale>
          <a:sx n="50" d="100"/>
          <a:sy n="50" d="100"/>
        </p:scale>
        <p:origin x="-954"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56"/>
    </p:cViewPr>
  </p:sorterViewPr>
  <p:notesViewPr>
    <p:cSldViewPr>
      <p:cViewPr varScale="1">
        <p:scale>
          <a:sx n="59" d="100"/>
          <a:sy n="59" d="100"/>
        </p:scale>
        <p:origin x="-2556"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7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3973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3973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3973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4E5E88D9-A3C4-4F3A-BE34-3A582713659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4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3624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3625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625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25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3625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611E00A7-0C7E-4FD1-A5F1-CDB4EB976B8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FE6B70-D138-427A-A895-2D22CEA81237}" type="slidenum">
              <a:rPr lang="en-US"/>
              <a:pPr/>
              <a:t>1</a:t>
            </a:fld>
            <a:endParaRPr lang="en-US"/>
          </a:p>
        </p:txBody>
      </p:sp>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11467E-B035-4F87-AEE5-7863CC6609D8}" type="slidenum">
              <a:rPr lang="en-US"/>
              <a:pPr/>
              <a:t>10</a:t>
            </a:fld>
            <a:endParaRPr lang="en-US"/>
          </a:p>
        </p:txBody>
      </p:sp>
      <p:sp>
        <p:nvSpPr>
          <p:cNvPr id="369666" name="Rectangle 2"/>
          <p:cNvSpPr>
            <a:spLocks noGrp="1" noRot="1" noChangeAspect="1" noChangeArrowheads="1" noTextEdit="1"/>
          </p:cNvSpPr>
          <p:nvPr>
            <p:ph type="sldImg"/>
          </p:nvPr>
        </p:nvSpPr>
        <p:spPr>
          <a:ln/>
        </p:spPr>
      </p:sp>
      <p:sp>
        <p:nvSpPr>
          <p:cNvPr id="369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F6432E-AEB7-4DE0-B208-24ABA8FDA7BC}" type="slidenum">
              <a:rPr lang="en-US"/>
              <a:pPr/>
              <a:t>11</a:t>
            </a:fld>
            <a:endParaRPr lang="en-US"/>
          </a:p>
        </p:txBody>
      </p:sp>
      <p:sp>
        <p:nvSpPr>
          <p:cNvPr id="370690" name="Rectangle 2"/>
          <p:cNvSpPr>
            <a:spLocks noGrp="1" noRot="1" noChangeAspect="1" noChangeArrowheads="1" noTextEdit="1"/>
          </p:cNvSpPr>
          <p:nvPr>
            <p:ph type="sldImg"/>
          </p:nvPr>
        </p:nvSpPr>
        <p:spPr>
          <a:ln/>
        </p:spPr>
      </p:sp>
      <p:sp>
        <p:nvSpPr>
          <p:cNvPr id="370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4D6E1B-09F6-4762-98CA-F8D5628D401F}" type="slidenum">
              <a:rPr lang="en-US"/>
              <a:pPr/>
              <a:t>12</a:t>
            </a:fld>
            <a:endParaRPr lang="en-US"/>
          </a:p>
        </p:txBody>
      </p:sp>
      <p:sp>
        <p:nvSpPr>
          <p:cNvPr id="408578" name="Rectangle 2"/>
          <p:cNvSpPr>
            <a:spLocks noGrp="1" noRot="1" noChangeAspect="1" noChangeArrowheads="1" noTextEdit="1"/>
          </p:cNvSpPr>
          <p:nvPr>
            <p:ph type="sldImg"/>
          </p:nvPr>
        </p:nvSpPr>
        <p:spPr>
          <a:ln/>
        </p:spPr>
      </p:sp>
      <p:sp>
        <p:nvSpPr>
          <p:cNvPr id="408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7E659E-6D5E-42CB-912B-FE8F2C209ABA}" type="slidenum">
              <a:rPr lang="en-US"/>
              <a:pPr/>
              <a:t>13</a:t>
            </a:fld>
            <a:endParaRPr lang="en-US"/>
          </a:p>
        </p:txBody>
      </p:sp>
      <p:sp>
        <p:nvSpPr>
          <p:cNvPr id="410626" name="Rectangle 2"/>
          <p:cNvSpPr>
            <a:spLocks noGrp="1" noRot="1" noChangeAspect="1" noChangeArrowheads="1" noTextEdit="1"/>
          </p:cNvSpPr>
          <p:nvPr>
            <p:ph type="sldImg"/>
          </p:nvPr>
        </p:nvSpPr>
        <p:spPr>
          <a:ln/>
        </p:spPr>
      </p:sp>
      <p:sp>
        <p:nvSpPr>
          <p:cNvPr id="410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D3638D-1136-4311-8B23-D21E54B973EA}" type="slidenum">
              <a:rPr lang="en-US"/>
              <a:pPr/>
              <a:t>14</a:t>
            </a:fld>
            <a:endParaRPr lang="en-US"/>
          </a:p>
        </p:txBody>
      </p:sp>
      <p:sp>
        <p:nvSpPr>
          <p:cNvPr id="431106" name="Rectangle 2"/>
          <p:cNvSpPr>
            <a:spLocks noGrp="1" noRot="1" noChangeAspect="1" noChangeArrowheads="1" noTextEdit="1"/>
          </p:cNvSpPr>
          <p:nvPr>
            <p:ph type="sldImg"/>
          </p:nvPr>
        </p:nvSpPr>
        <p:spPr>
          <a:ln/>
        </p:spPr>
      </p:sp>
      <p:sp>
        <p:nvSpPr>
          <p:cNvPr id="431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73D2FC-FBB8-4585-A378-06197C514291}" type="slidenum">
              <a:rPr lang="en-US"/>
              <a:pPr/>
              <a:t>15</a:t>
            </a:fld>
            <a:endParaRPr lang="en-US"/>
          </a:p>
        </p:txBody>
      </p:sp>
      <p:sp>
        <p:nvSpPr>
          <p:cNvPr id="371714" name="Rectangle 2"/>
          <p:cNvSpPr>
            <a:spLocks noGrp="1" noRot="1" noChangeAspect="1" noChangeArrowheads="1" noTextEdit="1"/>
          </p:cNvSpPr>
          <p:nvPr>
            <p:ph type="sldImg"/>
          </p:nvPr>
        </p:nvSpPr>
        <p:spPr>
          <a:ln/>
        </p:spPr>
      </p:sp>
      <p:sp>
        <p:nvSpPr>
          <p:cNvPr id="371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4C5F89-0FB2-409F-BE8D-7EFDAD7BEEE0}" type="slidenum">
              <a:rPr lang="en-US"/>
              <a:pPr/>
              <a:t>16</a:t>
            </a:fld>
            <a:endParaRPr lang="en-US"/>
          </a:p>
        </p:txBody>
      </p:sp>
      <p:sp>
        <p:nvSpPr>
          <p:cNvPr id="414722" name="Rectangle 2"/>
          <p:cNvSpPr>
            <a:spLocks noGrp="1" noRot="1" noChangeAspect="1" noChangeArrowheads="1" noTextEdit="1"/>
          </p:cNvSpPr>
          <p:nvPr>
            <p:ph type="sldImg"/>
          </p:nvPr>
        </p:nvSpPr>
        <p:spPr>
          <a:ln/>
        </p:spPr>
      </p:sp>
      <p:sp>
        <p:nvSpPr>
          <p:cNvPr id="414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F9D5E9-4382-4EF7-915A-548F8223144D}" type="slidenum">
              <a:rPr lang="en-US"/>
              <a:pPr/>
              <a:t>17</a:t>
            </a:fld>
            <a:endParaRPr lang="en-US"/>
          </a:p>
        </p:txBody>
      </p:sp>
      <p:sp>
        <p:nvSpPr>
          <p:cNvPr id="373762" name="Rectangle 2"/>
          <p:cNvSpPr>
            <a:spLocks noGrp="1" noRot="1" noChangeAspect="1" noChangeArrowheads="1" noTextEdit="1"/>
          </p:cNvSpPr>
          <p:nvPr>
            <p:ph type="sldImg"/>
          </p:nvPr>
        </p:nvSpPr>
        <p:spPr>
          <a:ln/>
        </p:spPr>
      </p:sp>
      <p:sp>
        <p:nvSpPr>
          <p:cNvPr id="373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D0C5C6-734D-4435-A863-269A5F0125A8}" type="slidenum">
              <a:rPr lang="en-US"/>
              <a:pPr/>
              <a:t>18</a:t>
            </a:fld>
            <a:endParaRPr lang="en-US"/>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C77031-9642-4AE9-9DA0-6988412E7382}" type="slidenum">
              <a:rPr lang="en-US"/>
              <a:pPr/>
              <a:t>19</a:t>
            </a:fld>
            <a:endParaRPr lang="en-US"/>
          </a:p>
        </p:txBody>
      </p:sp>
      <p:sp>
        <p:nvSpPr>
          <p:cNvPr id="416770" name="Rectangle 2"/>
          <p:cNvSpPr>
            <a:spLocks noGrp="1" noRot="1" noChangeAspect="1" noChangeArrowheads="1" noTextEdit="1"/>
          </p:cNvSpPr>
          <p:nvPr>
            <p:ph type="sldImg"/>
          </p:nvPr>
        </p:nvSpPr>
        <p:spPr>
          <a:ln/>
        </p:spPr>
      </p:sp>
      <p:sp>
        <p:nvSpPr>
          <p:cNvPr id="416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6DC417-2881-4EDB-8129-30EB34945265}" type="slidenum">
              <a:rPr lang="en-US"/>
              <a:pPr/>
              <a:t>2</a:t>
            </a:fld>
            <a:endParaRPr lang="en-US"/>
          </a:p>
        </p:txBody>
      </p:sp>
      <p:sp>
        <p:nvSpPr>
          <p:cNvPr id="364546" name="Rectangle 2"/>
          <p:cNvSpPr>
            <a:spLocks noGrp="1" noRot="1" noChangeAspect="1" noChangeArrowheads="1" noTextEdit="1"/>
          </p:cNvSpPr>
          <p:nvPr>
            <p:ph type="sldImg"/>
          </p:nvPr>
        </p:nvSpPr>
        <p:spPr>
          <a:ln/>
        </p:spPr>
      </p:sp>
      <p:sp>
        <p:nvSpPr>
          <p:cNvPr id="364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5BB956-2E06-4E68-B71E-1F78CA45A0AA}" type="slidenum">
              <a:rPr lang="en-US"/>
              <a:pPr/>
              <a:t>20</a:t>
            </a:fld>
            <a:endParaRPr lang="en-US"/>
          </a:p>
        </p:txBody>
      </p:sp>
      <p:sp>
        <p:nvSpPr>
          <p:cNvPr id="427010" name="Rectangle 2"/>
          <p:cNvSpPr>
            <a:spLocks noGrp="1" noRot="1" noChangeAspect="1" noChangeArrowheads="1" noTextEdit="1"/>
          </p:cNvSpPr>
          <p:nvPr>
            <p:ph type="sldImg"/>
          </p:nvPr>
        </p:nvSpPr>
        <p:spPr>
          <a:ln/>
        </p:spPr>
      </p:sp>
      <p:sp>
        <p:nvSpPr>
          <p:cNvPr id="427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BDD46D-1DD8-4F8B-AB78-7A79B6152605}" type="slidenum">
              <a:rPr lang="en-US"/>
              <a:pPr/>
              <a:t>21</a:t>
            </a:fld>
            <a:endParaRPr lang="en-US"/>
          </a:p>
        </p:txBody>
      </p:sp>
      <p:sp>
        <p:nvSpPr>
          <p:cNvPr id="424962" name="Rectangle 2"/>
          <p:cNvSpPr>
            <a:spLocks noGrp="1" noRot="1" noChangeAspect="1" noChangeArrowheads="1" noTextEdit="1"/>
          </p:cNvSpPr>
          <p:nvPr>
            <p:ph type="sldImg"/>
          </p:nvPr>
        </p:nvSpPr>
        <p:spPr>
          <a:ln/>
        </p:spPr>
      </p:sp>
      <p:sp>
        <p:nvSpPr>
          <p:cNvPr id="424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0695F0-E18F-4D62-80A7-8563204E7B2F}" type="slidenum">
              <a:rPr lang="en-US"/>
              <a:pPr/>
              <a:t>22</a:t>
            </a:fld>
            <a:endParaRPr lang="en-US"/>
          </a:p>
        </p:txBody>
      </p:sp>
      <p:sp>
        <p:nvSpPr>
          <p:cNvPr id="420866" name="Rectangle 2"/>
          <p:cNvSpPr>
            <a:spLocks noGrp="1" noRot="1" noChangeAspect="1" noChangeArrowheads="1" noTextEdit="1"/>
          </p:cNvSpPr>
          <p:nvPr>
            <p:ph type="sldImg"/>
          </p:nvPr>
        </p:nvSpPr>
        <p:spPr>
          <a:ln/>
        </p:spPr>
      </p:sp>
      <p:sp>
        <p:nvSpPr>
          <p:cNvPr id="420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DE97BC-6D3A-4AA5-A434-77473AA8B494}" type="slidenum">
              <a:rPr lang="en-US"/>
              <a:pPr/>
              <a:t>23</a:t>
            </a:fld>
            <a:endParaRPr lang="en-US"/>
          </a:p>
        </p:txBody>
      </p:sp>
      <p:sp>
        <p:nvSpPr>
          <p:cNvPr id="418818" name="Rectangle 2"/>
          <p:cNvSpPr>
            <a:spLocks noGrp="1" noRot="1" noChangeAspect="1" noChangeArrowheads="1" noTextEdit="1"/>
          </p:cNvSpPr>
          <p:nvPr>
            <p:ph type="sldImg"/>
          </p:nvPr>
        </p:nvSpPr>
        <p:spPr>
          <a:ln/>
        </p:spPr>
      </p:sp>
      <p:sp>
        <p:nvSpPr>
          <p:cNvPr id="418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2AAA7E-29AE-45E7-9383-5059D3B167F4}" type="slidenum">
              <a:rPr lang="en-US"/>
              <a:pPr/>
              <a:t>24</a:t>
            </a:fld>
            <a:endParaRPr lang="en-US"/>
          </a:p>
        </p:txBody>
      </p:sp>
      <p:sp>
        <p:nvSpPr>
          <p:cNvPr id="445442" name="Rectangle 2"/>
          <p:cNvSpPr>
            <a:spLocks noGrp="1" noRot="1" noChangeAspect="1" noChangeArrowheads="1" noTextEdit="1"/>
          </p:cNvSpPr>
          <p:nvPr>
            <p:ph type="sldImg"/>
          </p:nvPr>
        </p:nvSpPr>
        <p:spPr>
          <a:ln/>
        </p:spPr>
      </p:sp>
      <p:sp>
        <p:nvSpPr>
          <p:cNvPr id="445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F689DE-2568-4DA0-8E81-3F92CF31B69A}" type="slidenum">
              <a:rPr lang="en-US"/>
              <a:pPr/>
              <a:t>25</a:t>
            </a:fld>
            <a:endParaRPr lang="en-US"/>
          </a:p>
        </p:txBody>
      </p:sp>
      <p:sp>
        <p:nvSpPr>
          <p:cNvPr id="441346" name="Rectangle 2"/>
          <p:cNvSpPr>
            <a:spLocks noGrp="1" noRot="1" noChangeAspect="1" noChangeArrowheads="1" noTextEdit="1"/>
          </p:cNvSpPr>
          <p:nvPr>
            <p:ph type="sldImg"/>
          </p:nvPr>
        </p:nvSpPr>
        <p:spPr>
          <a:ln/>
        </p:spPr>
      </p:sp>
      <p:sp>
        <p:nvSpPr>
          <p:cNvPr id="441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6AF910-3CA5-44EB-BEF7-70B01D42D900}" type="slidenum">
              <a:rPr lang="en-US"/>
              <a:pPr/>
              <a:t>26</a:t>
            </a:fld>
            <a:endParaRPr lang="en-US"/>
          </a:p>
        </p:txBody>
      </p:sp>
      <p:sp>
        <p:nvSpPr>
          <p:cNvPr id="433154" name="Rectangle 2"/>
          <p:cNvSpPr>
            <a:spLocks noGrp="1" noRot="1" noChangeAspect="1" noChangeArrowheads="1" noTextEdit="1"/>
          </p:cNvSpPr>
          <p:nvPr>
            <p:ph type="sldImg"/>
          </p:nvPr>
        </p:nvSpPr>
        <p:spPr>
          <a:ln/>
        </p:spPr>
      </p:sp>
      <p:sp>
        <p:nvSpPr>
          <p:cNvPr id="433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84907A-300F-4AA2-9475-1E9C1BD28B43}" type="slidenum">
              <a:rPr lang="en-US"/>
              <a:pPr/>
              <a:t>27</a:t>
            </a:fld>
            <a:endParaRPr lang="en-US"/>
          </a:p>
        </p:txBody>
      </p:sp>
      <p:sp>
        <p:nvSpPr>
          <p:cNvPr id="437250" name="Rectangle 2"/>
          <p:cNvSpPr>
            <a:spLocks noGrp="1" noRot="1" noChangeAspect="1" noChangeArrowheads="1" noTextEdit="1"/>
          </p:cNvSpPr>
          <p:nvPr>
            <p:ph type="sldImg"/>
          </p:nvPr>
        </p:nvSpPr>
        <p:spPr>
          <a:ln/>
        </p:spPr>
      </p:sp>
      <p:sp>
        <p:nvSpPr>
          <p:cNvPr id="437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E29657-F22F-485D-A152-0A8C445A846D}" type="slidenum">
              <a:rPr lang="en-US"/>
              <a:pPr/>
              <a:t>28</a:t>
            </a:fld>
            <a:endParaRPr lang="en-US"/>
          </a:p>
        </p:txBody>
      </p:sp>
      <p:sp>
        <p:nvSpPr>
          <p:cNvPr id="435202" name="Rectangle 2"/>
          <p:cNvSpPr>
            <a:spLocks noGrp="1" noRot="1" noChangeAspect="1" noChangeArrowheads="1" noTextEdit="1"/>
          </p:cNvSpPr>
          <p:nvPr>
            <p:ph type="sldImg"/>
          </p:nvPr>
        </p:nvSpPr>
        <p:spPr>
          <a:ln/>
        </p:spPr>
      </p:sp>
      <p:sp>
        <p:nvSpPr>
          <p:cNvPr id="435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BC9974-C803-41E8-8726-A257CC444564}" type="slidenum">
              <a:rPr lang="en-US"/>
              <a:pPr/>
              <a:t>29</a:t>
            </a:fld>
            <a:endParaRPr lang="en-US"/>
          </a:p>
        </p:txBody>
      </p:sp>
      <p:sp>
        <p:nvSpPr>
          <p:cNvPr id="443394" name="Rectangle 2"/>
          <p:cNvSpPr>
            <a:spLocks noGrp="1" noRot="1" noChangeAspect="1" noChangeArrowheads="1" noTextEdit="1"/>
          </p:cNvSpPr>
          <p:nvPr>
            <p:ph type="sldImg"/>
          </p:nvPr>
        </p:nvSpPr>
        <p:spPr>
          <a:ln/>
        </p:spPr>
      </p:sp>
      <p:sp>
        <p:nvSpPr>
          <p:cNvPr id="443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8D7E43-B613-477C-B882-6C55DA62817C}" type="slidenum">
              <a:rPr lang="en-US"/>
              <a:pPr/>
              <a:t>3</a:t>
            </a:fld>
            <a:endParaRPr lang="en-US"/>
          </a:p>
        </p:txBody>
      </p:sp>
      <p:sp>
        <p:nvSpPr>
          <p:cNvPr id="365570" name="Rectangle 2"/>
          <p:cNvSpPr>
            <a:spLocks noGrp="1" noRot="1" noChangeAspect="1" noChangeArrowheads="1" noTextEdit="1"/>
          </p:cNvSpPr>
          <p:nvPr>
            <p:ph type="sldImg"/>
          </p:nvPr>
        </p:nvSpPr>
        <p:spPr>
          <a:ln/>
        </p:spPr>
      </p:sp>
      <p:sp>
        <p:nvSpPr>
          <p:cNvPr id="365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211BA6-3DE9-4B16-A354-0871B300A78A}" type="slidenum">
              <a:rPr lang="en-US"/>
              <a:pPr/>
              <a:t>30</a:t>
            </a:fld>
            <a:endParaRPr lang="en-US"/>
          </a:p>
        </p:txBody>
      </p:sp>
      <p:sp>
        <p:nvSpPr>
          <p:cNvPr id="422914" name="Rectangle 2"/>
          <p:cNvSpPr>
            <a:spLocks noGrp="1" noRot="1" noChangeAspect="1" noChangeArrowheads="1" noTextEdit="1"/>
          </p:cNvSpPr>
          <p:nvPr>
            <p:ph type="sldImg"/>
          </p:nvPr>
        </p:nvSpPr>
        <p:spPr>
          <a:ln/>
        </p:spPr>
      </p:sp>
      <p:sp>
        <p:nvSpPr>
          <p:cNvPr id="422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C6FF5C-7750-4527-ADE6-35EC4046F1B6}" type="slidenum">
              <a:rPr lang="en-US"/>
              <a:pPr/>
              <a:t>31</a:t>
            </a:fld>
            <a:endParaRPr lang="en-US"/>
          </a:p>
        </p:txBody>
      </p:sp>
      <p:sp>
        <p:nvSpPr>
          <p:cNvPr id="429058" name="Rectangle 2"/>
          <p:cNvSpPr>
            <a:spLocks noGrp="1" noRot="1" noChangeAspect="1" noChangeArrowheads="1" noTextEdit="1"/>
          </p:cNvSpPr>
          <p:nvPr>
            <p:ph type="sldImg"/>
          </p:nvPr>
        </p:nvSpPr>
        <p:spPr>
          <a:ln/>
        </p:spPr>
      </p:sp>
      <p:sp>
        <p:nvSpPr>
          <p:cNvPr id="429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EF84E8-724F-4862-A139-34A366B1FC84}" type="slidenum">
              <a:rPr lang="en-US"/>
              <a:pPr/>
              <a:t>32</a:t>
            </a:fld>
            <a:endParaRPr lang="en-US"/>
          </a:p>
        </p:txBody>
      </p:sp>
      <p:sp>
        <p:nvSpPr>
          <p:cNvPr id="439298" name="Rectangle 2"/>
          <p:cNvSpPr>
            <a:spLocks noGrp="1" noRot="1" noChangeAspect="1" noChangeArrowheads="1" noTextEdit="1"/>
          </p:cNvSpPr>
          <p:nvPr>
            <p:ph type="sldImg"/>
          </p:nvPr>
        </p:nvSpPr>
        <p:spPr>
          <a:ln/>
        </p:spPr>
      </p:sp>
      <p:sp>
        <p:nvSpPr>
          <p:cNvPr id="439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11E00A7-0C7E-4FD1-A5F1-CDB4EB976B8B}"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FA07F7-010C-4A3F-AC69-3C3C354C51CE}" type="slidenum">
              <a:rPr lang="en-US"/>
              <a:pPr/>
              <a:t>34</a:t>
            </a:fld>
            <a:endParaRPr lang="en-US"/>
          </a:p>
        </p:txBody>
      </p:sp>
      <p:sp>
        <p:nvSpPr>
          <p:cNvPr id="374786" name="Rectangle 2"/>
          <p:cNvSpPr>
            <a:spLocks noGrp="1" noRot="1" noChangeAspect="1" noChangeArrowheads="1" noTextEdit="1"/>
          </p:cNvSpPr>
          <p:nvPr>
            <p:ph type="sldImg"/>
          </p:nvPr>
        </p:nvSpPr>
        <p:spPr>
          <a:ln/>
        </p:spPr>
      </p:sp>
      <p:sp>
        <p:nvSpPr>
          <p:cNvPr id="374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5991E6-4139-473E-B417-30E6CCB87D54}" type="slidenum">
              <a:rPr lang="en-US"/>
              <a:pPr/>
              <a:t>35</a:t>
            </a:fld>
            <a:endParaRPr lang="en-US"/>
          </a:p>
        </p:txBody>
      </p:sp>
      <p:sp>
        <p:nvSpPr>
          <p:cNvPr id="396290" name="Rectangle 2"/>
          <p:cNvSpPr>
            <a:spLocks noGrp="1" noRot="1" noChangeAspect="1" noChangeArrowheads="1" noTextEdit="1"/>
          </p:cNvSpPr>
          <p:nvPr>
            <p:ph type="sldImg"/>
          </p:nvPr>
        </p:nvSpPr>
        <p:spPr>
          <a:ln/>
        </p:spPr>
      </p:sp>
      <p:sp>
        <p:nvSpPr>
          <p:cNvPr id="396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C4530C-5030-4F43-8581-CF0E0CA7FF03}" type="slidenum">
              <a:rPr lang="en-US"/>
              <a:pPr/>
              <a:t>4</a:t>
            </a:fld>
            <a:endParaRPr lang="en-US"/>
          </a:p>
        </p:txBody>
      </p:sp>
      <p:sp>
        <p:nvSpPr>
          <p:cNvPr id="366594" name="Rectangle 2"/>
          <p:cNvSpPr>
            <a:spLocks noGrp="1" noRot="1" noChangeAspect="1" noChangeArrowheads="1" noTextEdit="1"/>
          </p:cNvSpPr>
          <p:nvPr>
            <p:ph type="sldImg"/>
          </p:nvPr>
        </p:nvSpPr>
        <p:spPr>
          <a:ln/>
        </p:spPr>
      </p:sp>
      <p:sp>
        <p:nvSpPr>
          <p:cNvPr id="366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11E00A7-0C7E-4FD1-A5F1-CDB4EB976B8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AA5754-C9AE-462C-8E39-2BCA9873E693}" type="slidenum">
              <a:rPr lang="en-US"/>
              <a:pPr/>
              <a:t>6</a:t>
            </a:fld>
            <a:endParaRPr lang="en-US"/>
          </a:p>
        </p:txBody>
      </p:sp>
      <p:sp>
        <p:nvSpPr>
          <p:cNvPr id="367618" name="Rectangle 2"/>
          <p:cNvSpPr>
            <a:spLocks noGrp="1" noRot="1" noChangeAspect="1" noChangeArrowheads="1" noTextEdit="1"/>
          </p:cNvSpPr>
          <p:nvPr>
            <p:ph type="sldImg"/>
          </p:nvPr>
        </p:nvSpPr>
        <p:spPr>
          <a:ln/>
        </p:spPr>
      </p:sp>
      <p:sp>
        <p:nvSpPr>
          <p:cNvPr id="367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11E00A7-0C7E-4FD1-A5F1-CDB4EB976B8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11E00A7-0C7E-4FD1-A5F1-CDB4EB976B8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EA08C7-84CD-43E6-BFBE-8B994A0A3DDF}" type="slidenum">
              <a:rPr lang="en-US"/>
              <a:pPr/>
              <a:t>9</a:t>
            </a:fld>
            <a:endParaRPr lang="en-US"/>
          </a:p>
        </p:txBody>
      </p:sp>
      <p:sp>
        <p:nvSpPr>
          <p:cNvPr id="368642" name="Rectangle 2"/>
          <p:cNvSpPr>
            <a:spLocks noGrp="1" noRot="1" noChangeAspect="1" noChangeArrowheads="1" noTextEdit="1"/>
          </p:cNvSpPr>
          <p:nvPr>
            <p:ph type="sldImg"/>
          </p:nvPr>
        </p:nvSpPr>
        <p:spPr>
          <a:ln/>
        </p:spPr>
      </p:sp>
      <p:sp>
        <p:nvSpPr>
          <p:cNvPr id="3686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91842" name="Rectangle 2"/>
          <p:cNvSpPr>
            <a:spLocks noGrp="1" noChangeArrowheads="1"/>
          </p:cNvSpPr>
          <p:nvPr>
            <p:ph type="ctrTitle"/>
          </p:nvPr>
        </p:nvSpPr>
        <p:spPr>
          <a:xfrm>
            <a:off x="685800" y="685800"/>
            <a:ext cx="7772400" cy="2127250"/>
          </a:xfrm>
        </p:spPr>
        <p:txBody>
          <a:bodyPr/>
          <a:lstStyle>
            <a:lvl1pPr algn="ctr">
              <a:defRPr sz="4800"/>
            </a:lvl1pPr>
          </a:lstStyle>
          <a:p>
            <a:r>
              <a:rPr lang="en-GB"/>
              <a:t>The development of real time endoscopic compliance mapping system </a:t>
            </a:r>
          </a:p>
        </p:txBody>
      </p:sp>
      <p:sp>
        <p:nvSpPr>
          <p:cNvPr id="291843" name="Rectangle 3"/>
          <p:cNvSpPr>
            <a:spLocks noGrp="1" noChangeArrowheads="1"/>
          </p:cNvSpPr>
          <p:nvPr>
            <p:ph type="subTitle" idx="1"/>
          </p:nvPr>
        </p:nvSpPr>
        <p:spPr>
          <a:xfrm>
            <a:off x="1371600" y="3270250"/>
            <a:ext cx="6400800" cy="2209800"/>
          </a:xfrm>
        </p:spPr>
        <p:txBody>
          <a:bodyPr/>
          <a:lstStyle>
            <a:lvl1pPr marL="0" indent="0" algn="ctr">
              <a:defRPr sz="2400"/>
            </a:lvl1pPr>
          </a:lstStyle>
          <a:p>
            <a:r>
              <a:rPr lang="en-GB"/>
              <a:t>Dr Morkos Fakhry MB BCh MSc</a:t>
            </a:r>
          </a:p>
          <a:p>
            <a:endParaRPr lang="en-GB"/>
          </a:p>
          <a:p>
            <a:r>
              <a:rPr lang="en-GB"/>
              <a:t>Supervised by</a:t>
            </a:r>
          </a:p>
          <a:p>
            <a:r>
              <a:rPr lang="en-GB"/>
              <a:t>Mr George Hanna PhD FRCS MErgS</a:t>
            </a:r>
          </a:p>
          <a:p>
            <a:r>
              <a:rPr lang="en-GB"/>
              <a:t>Dr Fernando Bello PhD</a:t>
            </a:r>
          </a:p>
        </p:txBody>
      </p:sp>
      <p:sp>
        <p:nvSpPr>
          <p:cNvPr id="291844" name="Rectangle 4"/>
          <p:cNvSpPr>
            <a:spLocks noGrp="1" noChangeArrowheads="1"/>
          </p:cNvSpPr>
          <p:nvPr>
            <p:ph type="dt" sz="half" idx="2"/>
          </p:nvPr>
        </p:nvSpPr>
        <p:spPr/>
        <p:txBody>
          <a:bodyPr/>
          <a:lstStyle>
            <a:lvl1pPr>
              <a:defRPr>
                <a:solidFill>
                  <a:schemeClr val="bg1"/>
                </a:solidFill>
              </a:defRPr>
            </a:lvl1pPr>
          </a:lstStyle>
          <a:p>
            <a:endParaRPr lang="en-GB"/>
          </a:p>
        </p:txBody>
      </p:sp>
      <p:sp>
        <p:nvSpPr>
          <p:cNvPr id="291845" name="Rectangle 5"/>
          <p:cNvSpPr>
            <a:spLocks noGrp="1" noChangeArrowheads="1"/>
          </p:cNvSpPr>
          <p:nvPr>
            <p:ph type="ftr" sz="quarter" idx="3"/>
          </p:nvPr>
        </p:nvSpPr>
        <p:spPr/>
        <p:txBody>
          <a:bodyPr/>
          <a:lstStyle>
            <a:lvl1pPr>
              <a:defRPr>
                <a:solidFill>
                  <a:schemeClr val="bg1"/>
                </a:solidFill>
              </a:defRPr>
            </a:lvl1pPr>
          </a:lstStyle>
          <a:p>
            <a:endParaRPr lang="en-GB"/>
          </a:p>
        </p:txBody>
      </p:sp>
      <p:sp>
        <p:nvSpPr>
          <p:cNvPr id="291846" name="Rectangle 6"/>
          <p:cNvSpPr>
            <a:spLocks noGrp="1" noChangeArrowheads="1"/>
          </p:cNvSpPr>
          <p:nvPr>
            <p:ph type="sldNum" sz="quarter" idx="4"/>
          </p:nvPr>
        </p:nvSpPr>
        <p:spPr/>
        <p:txBody>
          <a:bodyPr/>
          <a:lstStyle>
            <a:lvl1pPr>
              <a:defRPr/>
            </a:lvl1pPr>
          </a:lstStyle>
          <a:p>
            <a:fld id="{F1D85388-38EE-4809-B50D-B09B28DDF7D7}" type="slidenum">
              <a:rPr lang="en-GB"/>
              <a:pPr/>
              <a:t>‹#›</a:t>
            </a:fld>
            <a:endParaRPr lang="en-GB"/>
          </a:p>
        </p:txBody>
      </p:sp>
      <p:sp>
        <p:nvSpPr>
          <p:cNvPr id="291852" name="Line 12"/>
          <p:cNvSpPr>
            <a:spLocks noChangeShapeType="1"/>
          </p:cNvSpPr>
          <p:nvPr userDrawn="1"/>
        </p:nvSpPr>
        <p:spPr bwMode="auto">
          <a:xfrm flipV="1">
            <a:off x="684213" y="2924175"/>
            <a:ext cx="7775575" cy="0"/>
          </a:xfrm>
          <a:prstGeom prst="line">
            <a:avLst/>
          </a:prstGeom>
          <a:noFill/>
          <a:ln w="19050">
            <a:solidFill>
              <a:srgbClr val="C7412B"/>
            </a:solidFill>
            <a:round/>
            <a:headEnd/>
            <a:tailEnd/>
          </a:ln>
          <a:effectLst/>
        </p:spPr>
        <p:txBody>
          <a:bodyPr/>
          <a:lstStyle/>
          <a:p>
            <a:endParaRPr lang="en-GB"/>
          </a:p>
        </p:txBody>
      </p:sp>
      <p:sp>
        <p:nvSpPr>
          <p:cNvPr id="291853" name="Text Box 13"/>
          <p:cNvSpPr txBox="1">
            <a:spLocks noChangeArrowheads="1"/>
          </p:cNvSpPr>
          <p:nvPr userDrawn="1"/>
        </p:nvSpPr>
        <p:spPr bwMode="auto">
          <a:xfrm>
            <a:off x="34924" y="77788"/>
            <a:ext cx="4537075" cy="276999"/>
          </a:xfrm>
          <a:prstGeom prst="rect">
            <a:avLst/>
          </a:prstGeom>
          <a:noFill/>
          <a:ln w="9525">
            <a:noFill/>
            <a:miter lim="800000"/>
            <a:headEnd/>
            <a:tailEnd/>
          </a:ln>
          <a:effectLst/>
        </p:spPr>
        <p:txBody>
          <a:bodyPr wrap="square" tIns="0" bIns="0">
            <a:spAutoFit/>
          </a:bodyPr>
          <a:lstStyle/>
          <a:p>
            <a:pPr>
              <a:spcBef>
                <a:spcPct val="50000"/>
              </a:spcBef>
            </a:pPr>
            <a:r>
              <a:rPr lang="en-GB" dirty="0">
                <a:solidFill>
                  <a:schemeClr val="bg1"/>
                </a:solidFill>
                <a:latin typeface="Arial Unicode MS" pitchFamily="34" charset="-128"/>
              </a:rPr>
              <a:t>Imperial </a:t>
            </a:r>
            <a:r>
              <a:rPr lang="en-GB" dirty="0" smtClean="0">
                <a:solidFill>
                  <a:schemeClr val="bg1"/>
                </a:solidFill>
                <a:latin typeface="Arial Unicode MS" pitchFamily="34" charset="-128"/>
              </a:rPr>
              <a:t>College Healthcare NHS Trust</a:t>
            </a:r>
            <a:endParaRPr lang="en-GB" dirty="0">
              <a:solidFill>
                <a:schemeClr val="bg1"/>
              </a:solidFill>
              <a:latin typeface="Arial Unicode MS" pitchFamily="34" charset="-128"/>
            </a:endParaRPr>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r>
              <a:rPr lang="en-GB"/>
              <a:t>19/12/2006</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9913" y="277813"/>
            <a:ext cx="1766887" cy="58531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619250" y="277813"/>
            <a:ext cx="5148263"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r>
              <a:rPr lang="en-GB"/>
              <a:t>19/12/2006</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r>
              <a:rPr lang="en-GB"/>
              <a:t>19/12/2006</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r>
              <a:rPr lang="en-GB"/>
              <a:t>19/12/2006</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619250" y="1600200"/>
            <a:ext cx="3457575"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229225" y="1600200"/>
            <a:ext cx="3457575"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r>
              <a:rPr lang="en-GB"/>
              <a:t>19/12/2006</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r>
              <a:rPr lang="en-GB"/>
              <a:t>19/12/2006</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r>
              <a:rPr lang="en-GB"/>
              <a:t>19/12/2006</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r>
              <a:rPr lang="en-GB"/>
              <a:t>19/12/2006</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r>
              <a:rPr lang="en-GB"/>
              <a:t>19/12/2006</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r>
              <a:rPr lang="en-GB"/>
              <a:t>19/12/2006</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bwMode="auto">
          <a:xfrm>
            <a:off x="1619250" y="277813"/>
            <a:ext cx="7067550" cy="11398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290819" name="Rectangle 3"/>
          <p:cNvSpPr>
            <a:spLocks noGrp="1" noChangeArrowheads="1"/>
          </p:cNvSpPr>
          <p:nvPr>
            <p:ph type="body" idx="1"/>
          </p:nvPr>
        </p:nvSpPr>
        <p:spPr bwMode="auto">
          <a:xfrm>
            <a:off x="1619250" y="1600200"/>
            <a:ext cx="706755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90820"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GB"/>
          </a:p>
        </p:txBody>
      </p:sp>
      <p:sp>
        <p:nvSpPr>
          <p:cNvPr id="29082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GB"/>
          </a:p>
        </p:txBody>
      </p:sp>
      <p:sp>
        <p:nvSpPr>
          <p:cNvPr id="290822"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1"/>
                </a:solidFill>
              </a:defRPr>
            </a:lvl1pPr>
          </a:lstStyle>
          <a:p>
            <a:r>
              <a:rPr lang="en-GB"/>
              <a:t>19/12/2006</a:t>
            </a:r>
          </a:p>
        </p:txBody>
      </p:sp>
      <p:sp>
        <p:nvSpPr>
          <p:cNvPr id="290824" name="Line 8"/>
          <p:cNvSpPr>
            <a:spLocks noChangeShapeType="1"/>
          </p:cNvSpPr>
          <p:nvPr/>
        </p:nvSpPr>
        <p:spPr bwMode="auto">
          <a:xfrm>
            <a:off x="1042988" y="1412875"/>
            <a:ext cx="7632700" cy="0"/>
          </a:xfrm>
          <a:prstGeom prst="line">
            <a:avLst/>
          </a:prstGeom>
          <a:noFill/>
          <a:ln w="19050">
            <a:solidFill>
              <a:srgbClr val="C7412B"/>
            </a:solidFill>
            <a:round/>
            <a:headEnd/>
            <a:tailEnd/>
          </a:ln>
          <a:effectLst/>
        </p:spPr>
        <p:txBody>
          <a:bodyPr/>
          <a:lstStyle/>
          <a:p>
            <a:endParaRPr lang="en-GB"/>
          </a:p>
        </p:txBody>
      </p:sp>
      <p:sp>
        <p:nvSpPr>
          <p:cNvPr id="290830" name="Line 14"/>
          <p:cNvSpPr>
            <a:spLocks noChangeShapeType="1"/>
          </p:cNvSpPr>
          <p:nvPr userDrawn="1"/>
        </p:nvSpPr>
        <p:spPr bwMode="auto">
          <a:xfrm>
            <a:off x="1476375" y="981075"/>
            <a:ext cx="0" cy="5111750"/>
          </a:xfrm>
          <a:prstGeom prst="line">
            <a:avLst/>
          </a:prstGeom>
          <a:noFill/>
          <a:ln w="9525">
            <a:solidFill>
              <a:srgbClr val="C7412B"/>
            </a:solidFill>
            <a:round/>
            <a:headEnd/>
            <a:tailEnd/>
          </a:ln>
          <a:effectLst/>
        </p:spPr>
        <p:txBody>
          <a:bodyPr/>
          <a:lstStyle/>
          <a:p>
            <a:endParaRPr lang="en-GB"/>
          </a:p>
        </p:txBody>
      </p:sp>
      <p:sp>
        <p:nvSpPr>
          <p:cNvPr id="290833" name="Text Box 17"/>
          <p:cNvSpPr txBox="1">
            <a:spLocks noChangeArrowheads="1"/>
          </p:cNvSpPr>
          <p:nvPr userDrawn="1"/>
        </p:nvSpPr>
        <p:spPr bwMode="auto">
          <a:xfrm>
            <a:off x="34925" y="77788"/>
            <a:ext cx="2089150" cy="687387"/>
          </a:xfrm>
          <a:prstGeom prst="rect">
            <a:avLst/>
          </a:prstGeom>
          <a:noFill/>
          <a:ln w="9525">
            <a:noFill/>
            <a:miter lim="800000"/>
            <a:headEnd/>
            <a:tailEnd/>
          </a:ln>
          <a:effectLst/>
        </p:spPr>
        <p:txBody>
          <a:bodyPr tIns="0" bIns="0">
            <a:spAutoFit/>
          </a:bodyPr>
          <a:lstStyle/>
          <a:p>
            <a:pPr>
              <a:spcBef>
                <a:spcPct val="50000"/>
              </a:spcBef>
            </a:pPr>
            <a:r>
              <a:rPr lang="en-GB">
                <a:solidFill>
                  <a:schemeClr val="bg1"/>
                </a:solidFill>
                <a:latin typeface="Arial Unicode MS" pitchFamily="34" charset="-128"/>
              </a:rPr>
              <a:t>Imperial College</a:t>
            </a:r>
          </a:p>
          <a:p>
            <a:pPr>
              <a:spcBef>
                <a:spcPct val="50000"/>
              </a:spcBef>
            </a:pPr>
            <a:r>
              <a:rPr lang="en-GB">
                <a:solidFill>
                  <a:srgbClr val="B2B2B2"/>
                </a:solidFill>
                <a:latin typeface="Arial Unicode MS" pitchFamily="34" charset="-128"/>
              </a:rPr>
              <a:t>London</a:t>
            </a:r>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ransition>
    <p:fade/>
  </p:transition>
  <p:timing>
    <p:tnLst>
      <p:par>
        <p:cTn id="1" dur="indefinite" restart="never" nodeType="tmRoot"/>
      </p:par>
    </p:tnLst>
  </p:timing>
  <p:txStyles>
    <p:titleStyle>
      <a:lvl1pPr algn="l" rtl="0" fontAlgn="base">
        <a:spcBef>
          <a:spcPct val="0"/>
        </a:spcBef>
        <a:spcAft>
          <a:spcPct val="0"/>
        </a:spcAft>
        <a:defRPr sz="4400">
          <a:solidFill>
            <a:schemeClr val="bg1"/>
          </a:solidFill>
          <a:latin typeface="+mj-lt"/>
          <a:ea typeface="+mj-ea"/>
          <a:cs typeface="+mj-cs"/>
        </a:defRPr>
      </a:lvl1pPr>
      <a:lvl2pPr algn="l" rtl="0" fontAlgn="base">
        <a:spcBef>
          <a:spcPct val="0"/>
        </a:spcBef>
        <a:spcAft>
          <a:spcPct val="0"/>
        </a:spcAft>
        <a:defRPr sz="4400">
          <a:solidFill>
            <a:schemeClr val="bg1"/>
          </a:solidFill>
          <a:latin typeface="Garamond" pitchFamily="18" charset="0"/>
          <a:cs typeface="Arial" charset="0"/>
        </a:defRPr>
      </a:lvl2pPr>
      <a:lvl3pPr algn="l" rtl="0" fontAlgn="base">
        <a:spcBef>
          <a:spcPct val="0"/>
        </a:spcBef>
        <a:spcAft>
          <a:spcPct val="0"/>
        </a:spcAft>
        <a:defRPr sz="4400">
          <a:solidFill>
            <a:schemeClr val="bg1"/>
          </a:solidFill>
          <a:latin typeface="Garamond" pitchFamily="18" charset="0"/>
          <a:cs typeface="Arial" charset="0"/>
        </a:defRPr>
      </a:lvl3pPr>
      <a:lvl4pPr algn="l" rtl="0" fontAlgn="base">
        <a:spcBef>
          <a:spcPct val="0"/>
        </a:spcBef>
        <a:spcAft>
          <a:spcPct val="0"/>
        </a:spcAft>
        <a:defRPr sz="4400">
          <a:solidFill>
            <a:schemeClr val="bg1"/>
          </a:solidFill>
          <a:latin typeface="Garamond" pitchFamily="18" charset="0"/>
          <a:cs typeface="Arial" charset="0"/>
        </a:defRPr>
      </a:lvl4pPr>
      <a:lvl5pPr algn="l" rtl="0" fontAlgn="base">
        <a:spcBef>
          <a:spcPct val="0"/>
        </a:spcBef>
        <a:spcAft>
          <a:spcPct val="0"/>
        </a:spcAft>
        <a:defRPr sz="4400">
          <a:solidFill>
            <a:schemeClr val="bg1"/>
          </a:solidFill>
          <a:latin typeface="Garamond" pitchFamily="18" charset="0"/>
          <a:cs typeface="Arial" charset="0"/>
        </a:defRPr>
      </a:lvl5pPr>
      <a:lvl6pPr marL="457200" algn="l" rtl="0" fontAlgn="base">
        <a:spcBef>
          <a:spcPct val="0"/>
        </a:spcBef>
        <a:spcAft>
          <a:spcPct val="0"/>
        </a:spcAft>
        <a:defRPr sz="4400">
          <a:solidFill>
            <a:schemeClr val="bg1"/>
          </a:solidFill>
          <a:latin typeface="Garamond" pitchFamily="18" charset="0"/>
          <a:cs typeface="Arial" charset="0"/>
        </a:defRPr>
      </a:lvl6pPr>
      <a:lvl7pPr marL="914400" algn="l" rtl="0" fontAlgn="base">
        <a:spcBef>
          <a:spcPct val="0"/>
        </a:spcBef>
        <a:spcAft>
          <a:spcPct val="0"/>
        </a:spcAft>
        <a:defRPr sz="4400">
          <a:solidFill>
            <a:schemeClr val="bg1"/>
          </a:solidFill>
          <a:latin typeface="Garamond" pitchFamily="18" charset="0"/>
          <a:cs typeface="Arial" charset="0"/>
        </a:defRPr>
      </a:lvl7pPr>
      <a:lvl8pPr marL="1371600" algn="l" rtl="0" fontAlgn="base">
        <a:spcBef>
          <a:spcPct val="0"/>
        </a:spcBef>
        <a:spcAft>
          <a:spcPct val="0"/>
        </a:spcAft>
        <a:defRPr sz="4400">
          <a:solidFill>
            <a:schemeClr val="bg1"/>
          </a:solidFill>
          <a:latin typeface="Garamond" pitchFamily="18" charset="0"/>
          <a:cs typeface="Arial" charset="0"/>
        </a:defRPr>
      </a:lvl8pPr>
      <a:lvl9pPr marL="1828800" algn="l" rtl="0" fontAlgn="base">
        <a:spcBef>
          <a:spcPct val="0"/>
        </a:spcBef>
        <a:spcAft>
          <a:spcPct val="0"/>
        </a:spcAft>
        <a:defRPr sz="4400">
          <a:solidFill>
            <a:schemeClr val="bg1"/>
          </a:solidFill>
          <a:latin typeface="Garamond" pitchFamily="18" charset="0"/>
          <a:cs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defRPr sz="2800">
          <a:solidFill>
            <a:schemeClr val="bg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defRPr sz="2400">
          <a:solidFill>
            <a:schemeClr val="bg1"/>
          </a:solidFill>
          <a:latin typeface="+mn-lt"/>
          <a:cs typeface="+mn-cs"/>
        </a:defRPr>
      </a:lvl2pPr>
      <a:lvl3pPr marL="1143000" indent="-228600" algn="l" rtl="0" fontAlgn="base">
        <a:spcBef>
          <a:spcPct val="20000"/>
        </a:spcBef>
        <a:spcAft>
          <a:spcPct val="0"/>
        </a:spcAft>
        <a:buClr>
          <a:schemeClr val="accent1"/>
        </a:buClr>
        <a:buSzPct val="65000"/>
        <a:buFont typeface="Wingdings" pitchFamily="2" charset="2"/>
        <a:defRPr sz="2000">
          <a:solidFill>
            <a:schemeClr val="bg1"/>
          </a:solidFill>
          <a:latin typeface="+mn-lt"/>
          <a:cs typeface="+mn-cs"/>
        </a:defRPr>
      </a:lvl3pPr>
      <a:lvl4pPr marL="1600200" indent="-228600" algn="l" rtl="0" fontAlgn="base">
        <a:spcBef>
          <a:spcPct val="20000"/>
        </a:spcBef>
        <a:spcAft>
          <a:spcPct val="0"/>
        </a:spcAft>
        <a:buClr>
          <a:schemeClr val="bg2"/>
        </a:buClr>
        <a:buFont typeface="Wingdings" pitchFamily="2" charset="2"/>
        <a:defRPr>
          <a:solidFill>
            <a:schemeClr val="bg1"/>
          </a:solidFill>
          <a:latin typeface="+mn-lt"/>
          <a:cs typeface="+mn-cs"/>
        </a:defRPr>
      </a:lvl4pPr>
      <a:lvl5pPr marL="2057400" indent="-228600" algn="l" rtl="0" fontAlgn="base">
        <a:spcBef>
          <a:spcPct val="20000"/>
        </a:spcBef>
        <a:spcAft>
          <a:spcPct val="0"/>
        </a:spcAft>
        <a:buClr>
          <a:schemeClr val="tx2"/>
        </a:buClr>
        <a:buSzPct val="80000"/>
        <a:buFont typeface="Wingdings" pitchFamily="2" charset="2"/>
        <a:defRPr>
          <a:solidFill>
            <a:schemeClr val="bg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defRPr>
          <a:solidFill>
            <a:schemeClr val="bg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defRPr>
          <a:solidFill>
            <a:schemeClr val="bg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defRPr>
          <a:solidFill>
            <a:schemeClr val="bg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defRPr>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ncbi.nlm.nih.gov/sites/entrez?Db=pubmed&amp;Cmd=Search&amp;Term=%22Hanna%20GB%22%5bAuthor%5d&amp;itool=EntrezSystem2.PEntrez.Pubmed.Pubmed_ResultsPanel.Pubmed_DiscoveryPanel.Pubmed_RVAbstractPlu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www.ncbi.nlm.nih.gov/sites/entrez?Db=pubmed&amp;Cmd=Search&amp;Term=%22Cuschieri%20A%22%5bAuthor%5d&amp;itool=EntrezSystem2.PEntrez.Pubmed.Pubmed_ResultsPanel.Pubmed_DiscoveryPanel.Pubmed_RVAbstractPlus"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ctrTitle"/>
          </p:nvPr>
        </p:nvSpPr>
        <p:spPr>
          <a:xfrm>
            <a:off x="179388" y="685800"/>
            <a:ext cx="8785225" cy="2127250"/>
          </a:xfrm>
        </p:spPr>
        <p:txBody>
          <a:bodyPr/>
          <a:lstStyle/>
          <a:p>
            <a:r>
              <a:rPr lang="en-US" dirty="0" smtClean="0">
                <a:latin typeface="Arial" pitchFamily="34" charset="0"/>
                <a:cs typeface="Arial" pitchFamily="34" charset="0"/>
              </a:rPr>
              <a:t>Environment &amp; </a:t>
            </a:r>
            <a:r>
              <a:rPr lang="en-GB" dirty="0" smtClean="0">
                <a:latin typeface="Arial" pitchFamily="34" charset="0"/>
                <a:cs typeface="Arial" pitchFamily="34" charset="0"/>
              </a:rPr>
              <a:t>Ergonomics</a:t>
            </a:r>
            <a:r>
              <a:rPr lang="en-US" dirty="0" smtClean="0">
                <a:latin typeface="Arial" pitchFamily="34" charset="0"/>
                <a:cs typeface="Arial" pitchFamily="34" charset="0"/>
              </a:rPr>
              <a:t> </a:t>
            </a:r>
            <a:endParaRPr lang="en-GB" dirty="0">
              <a:latin typeface="Arial" pitchFamily="34" charset="0"/>
              <a:cs typeface="Arial" pitchFamily="34" charset="0"/>
            </a:endParaRPr>
          </a:p>
        </p:txBody>
      </p:sp>
      <p:sp>
        <p:nvSpPr>
          <p:cNvPr id="320515" name="Rectangle 3"/>
          <p:cNvSpPr>
            <a:spLocks noGrp="1" noChangeArrowheads="1"/>
          </p:cNvSpPr>
          <p:nvPr>
            <p:ph type="subTitle" idx="1"/>
          </p:nvPr>
        </p:nvSpPr>
        <p:spPr>
          <a:xfrm>
            <a:off x="428596" y="3270250"/>
            <a:ext cx="8286808" cy="2967038"/>
          </a:xfrm>
        </p:spPr>
        <p:txBody>
          <a:bodyPr/>
          <a:lstStyle/>
          <a:p>
            <a:pPr>
              <a:lnSpc>
                <a:spcPct val="80000"/>
              </a:lnSpc>
            </a:pPr>
            <a:r>
              <a:rPr lang="en-GB" sz="3200" dirty="0">
                <a:latin typeface="Arial" pitchFamily="34" charset="0"/>
                <a:cs typeface="Arial" pitchFamily="34" charset="0"/>
              </a:rPr>
              <a:t>Morkos </a:t>
            </a:r>
            <a:r>
              <a:rPr lang="en-GB" sz="3200" dirty="0" smtClean="0">
                <a:latin typeface="Arial" pitchFamily="34" charset="0"/>
                <a:cs typeface="Arial" pitchFamily="34" charset="0"/>
              </a:rPr>
              <a:t>Fakhry Gamil</a:t>
            </a:r>
            <a:endParaRPr lang="en-GB" sz="3200" dirty="0">
              <a:latin typeface="Arial" pitchFamily="34" charset="0"/>
              <a:cs typeface="Arial" pitchFamily="34" charset="0"/>
            </a:endParaRPr>
          </a:p>
          <a:p>
            <a:pPr>
              <a:lnSpc>
                <a:spcPct val="80000"/>
              </a:lnSpc>
            </a:pPr>
            <a:endParaRPr lang="en-GB" sz="2000" dirty="0">
              <a:latin typeface="Arial" pitchFamily="34" charset="0"/>
              <a:cs typeface="Arial" pitchFamily="34" charset="0"/>
            </a:endParaRPr>
          </a:p>
          <a:p>
            <a:pPr>
              <a:lnSpc>
                <a:spcPct val="80000"/>
              </a:lnSpc>
            </a:pPr>
            <a:r>
              <a:rPr lang="en-GB" dirty="0" smtClean="0">
                <a:latin typeface="Arial" pitchFamily="34" charset="0"/>
                <a:cs typeface="Arial" pitchFamily="34" charset="0"/>
              </a:rPr>
              <a:t>Academic Clinical Fellow</a:t>
            </a:r>
          </a:p>
          <a:p>
            <a:pPr>
              <a:lnSpc>
                <a:spcPct val="80000"/>
              </a:lnSpc>
            </a:pPr>
            <a:r>
              <a:rPr lang="en-GB" dirty="0" smtClean="0">
                <a:latin typeface="Arial" pitchFamily="34" charset="0"/>
                <a:cs typeface="Arial" pitchFamily="34" charset="0"/>
              </a:rPr>
              <a:t>Registrar – General Surgery</a:t>
            </a:r>
            <a:endParaRPr lang="en-GB" dirty="0">
              <a:latin typeface="Arial" pitchFamily="34" charset="0"/>
              <a:cs typeface="Arial" pitchFamily="34" charset="0"/>
            </a:endParaRPr>
          </a:p>
          <a:p>
            <a:pPr>
              <a:lnSpc>
                <a:spcPct val="80000"/>
              </a:lnSpc>
            </a:pPr>
            <a:endParaRPr lang="en-GB" dirty="0">
              <a:latin typeface="Arial" pitchFamily="34" charset="0"/>
              <a:cs typeface="Arial" pitchFamily="34" charset="0"/>
            </a:endParaRPr>
          </a:p>
          <a:p>
            <a:pPr>
              <a:lnSpc>
                <a:spcPct val="80000"/>
              </a:lnSpc>
            </a:pPr>
            <a:endParaRPr lang="en-GB" dirty="0"/>
          </a:p>
          <a:p>
            <a:pPr>
              <a:lnSpc>
                <a:spcPct val="80000"/>
              </a:lnSpc>
            </a:pPr>
            <a:r>
              <a:rPr lang="en-GB" sz="1400" dirty="0"/>
              <a:t>m.fakhry@imperial.ac.uk</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839" name="Rectangle 63"/>
          <p:cNvSpPr>
            <a:spLocks noGrp="1" noChangeArrowheads="1"/>
          </p:cNvSpPr>
          <p:nvPr>
            <p:ph type="title"/>
          </p:nvPr>
        </p:nvSpPr>
        <p:spPr>
          <a:noFill/>
          <a:ln/>
        </p:spPr>
        <p:txBody>
          <a:bodyPr/>
          <a:lstStyle/>
          <a:p>
            <a:r>
              <a:rPr lang="en-GB"/>
              <a:t>Comparison!</a:t>
            </a:r>
          </a:p>
        </p:txBody>
      </p:sp>
      <p:sp>
        <p:nvSpPr>
          <p:cNvPr id="331840" name="Text Box 64"/>
          <p:cNvSpPr txBox="1">
            <a:spLocks noChangeArrowheads="1"/>
          </p:cNvSpPr>
          <p:nvPr/>
        </p:nvSpPr>
        <p:spPr bwMode="auto">
          <a:xfrm>
            <a:off x="1619250" y="1571625"/>
            <a:ext cx="7380288" cy="4359275"/>
          </a:xfrm>
          <a:prstGeom prst="rect">
            <a:avLst/>
          </a:prstGeom>
          <a:noFill/>
          <a:ln w="9525">
            <a:noFill/>
            <a:miter lim="800000"/>
            <a:headEnd/>
            <a:tailEnd/>
          </a:ln>
          <a:effectLst/>
        </p:spPr>
        <p:txBody>
          <a:bodyPr>
            <a:spAutoFit/>
          </a:bodyPr>
          <a:lstStyle/>
          <a:p>
            <a:pPr marL="800100" lvl="1" indent="-342900">
              <a:buFontTx/>
              <a:buChar char="•"/>
            </a:pPr>
            <a:r>
              <a:rPr lang="en-US" sz="2000">
                <a:solidFill>
                  <a:schemeClr val="bg1"/>
                </a:solidFill>
                <a:latin typeface="Arial" charset="0"/>
              </a:rPr>
              <a:t>Steering wheel controls</a:t>
            </a:r>
          </a:p>
          <a:p>
            <a:pPr marL="800100" lvl="1" indent="-342900">
              <a:buFontTx/>
              <a:buChar char="•"/>
            </a:pPr>
            <a:r>
              <a:rPr lang="en-US" sz="2000">
                <a:solidFill>
                  <a:schemeClr val="bg1"/>
                </a:solidFill>
                <a:latin typeface="Arial" charset="0"/>
              </a:rPr>
              <a:t>Climate control </a:t>
            </a:r>
          </a:p>
          <a:p>
            <a:pPr marL="800100" lvl="1" indent="-342900">
              <a:buFontTx/>
              <a:buChar char="•"/>
            </a:pPr>
            <a:r>
              <a:rPr lang="en-US" sz="2000">
                <a:solidFill>
                  <a:schemeClr val="bg1"/>
                </a:solidFill>
                <a:latin typeface="Arial" charset="0"/>
              </a:rPr>
              <a:t>Air bags &amp; PRE-SAFE system </a:t>
            </a:r>
          </a:p>
          <a:p>
            <a:pPr marL="800100" lvl="1" indent="-342900">
              <a:buFontTx/>
              <a:buChar char="•"/>
            </a:pPr>
            <a:r>
              <a:rPr lang="en-US" sz="2000">
                <a:solidFill>
                  <a:schemeClr val="bg1"/>
                </a:solidFill>
                <a:latin typeface="Arial" charset="0"/>
              </a:rPr>
              <a:t>NECK-PRO head restraints</a:t>
            </a:r>
          </a:p>
          <a:p>
            <a:pPr marL="800100" lvl="1" indent="-342900">
              <a:buFontTx/>
              <a:buChar char="•"/>
            </a:pPr>
            <a:r>
              <a:rPr lang="en-US" sz="2000">
                <a:solidFill>
                  <a:schemeClr val="bg1"/>
                </a:solidFill>
                <a:latin typeface="Arial" charset="0"/>
              </a:rPr>
              <a:t>Heated/cool seats that massage your lower back to keep your spine supple</a:t>
            </a:r>
          </a:p>
          <a:p>
            <a:pPr marL="800100" lvl="1" indent="-342900">
              <a:buFontTx/>
              <a:buChar char="•"/>
            </a:pPr>
            <a:r>
              <a:rPr lang="en-US" sz="2000">
                <a:solidFill>
                  <a:schemeClr val="bg1"/>
                </a:solidFill>
                <a:latin typeface="Arial" charset="0"/>
              </a:rPr>
              <a:t>Antilock brakes (ABS)</a:t>
            </a:r>
          </a:p>
          <a:p>
            <a:pPr marL="800100" lvl="1" indent="-342900">
              <a:buFontTx/>
              <a:buChar char="•"/>
            </a:pPr>
            <a:r>
              <a:rPr lang="en-US" sz="2000">
                <a:solidFill>
                  <a:schemeClr val="bg1"/>
                </a:solidFill>
                <a:latin typeface="Arial" charset="0"/>
              </a:rPr>
              <a:t>Brake assist</a:t>
            </a:r>
          </a:p>
          <a:p>
            <a:pPr marL="800100" lvl="1" indent="-342900">
              <a:buFontTx/>
              <a:buChar char="•"/>
            </a:pPr>
            <a:r>
              <a:rPr lang="en-US" sz="2000">
                <a:solidFill>
                  <a:schemeClr val="bg1"/>
                </a:solidFill>
                <a:latin typeface="Arial" charset="0"/>
              </a:rPr>
              <a:t>Traction control</a:t>
            </a:r>
          </a:p>
          <a:p>
            <a:pPr marL="800100" lvl="1" indent="-342900">
              <a:buFontTx/>
              <a:buChar char="•"/>
            </a:pPr>
            <a:r>
              <a:rPr lang="en-US" sz="2000">
                <a:solidFill>
                  <a:schemeClr val="bg1"/>
                </a:solidFill>
                <a:latin typeface="Arial" charset="0"/>
              </a:rPr>
              <a:t>Safety-belt features</a:t>
            </a:r>
          </a:p>
          <a:p>
            <a:pPr marL="800100" lvl="1" indent="-342900">
              <a:buFontTx/>
              <a:buChar char="•"/>
            </a:pPr>
            <a:r>
              <a:rPr lang="en-US" sz="2000">
                <a:solidFill>
                  <a:schemeClr val="bg1"/>
                </a:solidFill>
                <a:latin typeface="Arial" charset="0"/>
              </a:rPr>
              <a:t>LATCH (Lower Anchors and Tethers for Children)</a:t>
            </a:r>
          </a:p>
          <a:p>
            <a:pPr marL="800100" lvl="1" indent="-342900">
              <a:buFontTx/>
              <a:buChar char="•"/>
            </a:pPr>
            <a:r>
              <a:rPr lang="en-US" sz="2000">
                <a:solidFill>
                  <a:schemeClr val="bg1"/>
                </a:solidFill>
                <a:latin typeface="Arial" charset="0"/>
              </a:rPr>
              <a:t>Electronic stability control (ESC)</a:t>
            </a:r>
          </a:p>
          <a:p>
            <a:pPr marL="800100" lvl="1" indent="-342900">
              <a:buFontTx/>
              <a:buChar char="•"/>
            </a:pPr>
            <a:r>
              <a:rPr lang="en-US" sz="2000">
                <a:solidFill>
                  <a:schemeClr val="bg1"/>
                </a:solidFill>
                <a:latin typeface="Arial" charset="0"/>
              </a:rPr>
              <a:t>Tire-pressure monitor</a:t>
            </a:r>
          </a:p>
          <a:p>
            <a:pPr marL="800100" lvl="1" indent="-342900">
              <a:buFontTx/>
              <a:buChar char="•"/>
            </a:pPr>
            <a:r>
              <a:rPr lang="en-US" sz="2000">
                <a:solidFill>
                  <a:schemeClr val="bg1"/>
                </a:solidFill>
                <a:latin typeface="Arial" charset="0"/>
              </a:rPr>
              <a:t>Telematics</a:t>
            </a:r>
            <a:r>
              <a:rPr lang="en-US" sz="2000"/>
              <a:t> </a:t>
            </a:r>
          </a:p>
        </p:txBody>
      </p:sp>
      <p:sp>
        <p:nvSpPr>
          <p:cNvPr id="331854" name="Text Box 78"/>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chemeClr val="bg1"/>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rgbClr val="808080"/>
              </a:solidFill>
            </a:endParaRPr>
          </a:p>
          <a:p>
            <a:pPr lvl="1"/>
            <a:r>
              <a:rPr lang="en-GB" sz="1400">
                <a:solidFill>
                  <a:srgbClr val="808080"/>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18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184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184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184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184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184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184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31840">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31840">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31840">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31840">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31840">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3184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84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961" name="Text Box 161"/>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chemeClr val="bg1"/>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rgbClr val="808080"/>
              </a:solidFill>
            </a:endParaRPr>
          </a:p>
          <a:p>
            <a:pPr lvl="1"/>
            <a:r>
              <a:rPr lang="en-GB" sz="1400">
                <a:solidFill>
                  <a:srgbClr val="808080"/>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pic>
        <p:nvPicPr>
          <p:cNvPr id="332962" name="Picture 162" descr="MIS1"/>
          <p:cNvPicPr>
            <a:picLocks noChangeAspect="1" noChangeArrowheads="1"/>
          </p:cNvPicPr>
          <p:nvPr/>
        </p:nvPicPr>
        <p:blipFill>
          <a:blip r:embed="rId3" cstate="print"/>
          <a:srcRect/>
          <a:stretch>
            <a:fillRect/>
          </a:stretch>
        </p:blipFill>
        <p:spPr bwMode="auto">
          <a:xfrm>
            <a:off x="1763713" y="2060575"/>
            <a:ext cx="2667000" cy="4038600"/>
          </a:xfrm>
          <a:prstGeom prst="rect">
            <a:avLst/>
          </a:prstGeom>
          <a:noFill/>
        </p:spPr>
      </p:pic>
      <p:sp>
        <p:nvSpPr>
          <p:cNvPr id="332963" name="Text Box 163"/>
          <p:cNvSpPr txBox="1">
            <a:spLocks noChangeArrowheads="1"/>
          </p:cNvSpPr>
          <p:nvPr/>
        </p:nvSpPr>
        <p:spPr bwMode="auto">
          <a:xfrm>
            <a:off x="1835150" y="1484313"/>
            <a:ext cx="6500813" cy="519112"/>
          </a:xfrm>
          <a:prstGeom prst="rect">
            <a:avLst/>
          </a:prstGeom>
          <a:noFill/>
          <a:ln w="9525">
            <a:noFill/>
            <a:miter lim="800000"/>
            <a:headEnd/>
            <a:tailEnd/>
          </a:ln>
          <a:effectLst/>
        </p:spPr>
        <p:txBody>
          <a:bodyPr>
            <a:spAutoFit/>
          </a:bodyPr>
          <a:lstStyle/>
          <a:p>
            <a:pPr marL="342900" indent="-342900"/>
            <a:r>
              <a:rPr lang="en-US" sz="2800">
                <a:solidFill>
                  <a:srgbClr val="FF0000"/>
                </a:solidFill>
                <a:latin typeface="Arial" charset="0"/>
              </a:rPr>
              <a:t>Surgery!</a:t>
            </a:r>
          </a:p>
        </p:txBody>
      </p:sp>
      <p:sp>
        <p:nvSpPr>
          <p:cNvPr id="332964" name="Text Box 164"/>
          <p:cNvSpPr txBox="1">
            <a:spLocks noChangeArrowheads="1"/>
          </p:cNvSpPr>
          <p:nvPr/>
        </p:nvSpPr>
        <p:spPr bwMode="auto">
          <a:xfrm>
            <a:off x="4932363" y="5507038"/>
            <a:ext cx="4032250" cy="519112"/>
          </a:xfrm>
          <a:prstGeom prst="rect">
            <a:avLst/>
          </a:prstGeom>
          <a:noFill/>
          <a:ln w="9525">
            <a:noFill/>
            <a:miter lim="800000"/>
            <a:headEnd/>
            <a:tailEnd/>
          </a:ln>
          <a:effectLst/>
        </p:spPr>
        <p:txBody>
          <a:bodyPr>
            <a:spAutoFit/>
          </a:bodyPr>
          <a:lstStyle/>
          <a:p>
            <a:pPr marL="342900" indent="-342900"/>
            <a:r>
              <a:rPr lang="en-US" sz="2800">
                <a:solidFill>
                  <a:srgbClr val="FF0000"/>
                </a:solidFill>
                <a:latin typeface="Arial" charset="0"/>
              </a:rPr>
              <a:t>Saving patient’s life</a:t>
            </a:r>
            <a:endParaRPr lang="en-GB">
              <a:solidFill>
                <a:schemeClr val="bg1"/>
              </a:solidFill>
              <a:latin typeface="Arial" charset="0"/>
            </a:endParaRPr>
          </a:p>
        </p:txBody>
      </p:sp>
      <p:sp>
        <p:nvSpPr>
          <p:cNvPr id="332965" name="Text Box 165"/>
          <p:cNvSpPr txBox="1">
            <a:spLocks noChangeArrowheads="1"/>
          </p:cNvSpPr>
          <p:nvPr/>
        </p:nvSpPr>
        <p:spPr bwMode="auto">
          <a:xfrm>
            <a:off x="5076825" y="3068638"/>
            <a:ext cx="2325688" cy="366712"/>
          </a:xfrm>
          <a:prstGeom prst="rect">
            <a:avLst/>
          </a:prstGeom>
          <a:noFill/>
          <a:ln w="9525">
            <a:noFill/>
            <a:miter lim="800000"/>
            <a:headEnd/>
            <a:tailEnd/>
          </a:ln>
          <a:effectLst/>
        </p:spPr>
        <p:txBody>
          <a:bodyPr wrap="none">
            <a:spAutoFit/>
          </a:bodyPr>
          <a:lstStyle/>
          <a:p>
            <a:r>
              <a:rPr lang="en-GB">
                <a:solidFill>
                  <a:schemeClr val="bg1"/>
                </a:solidFill>
              </a:rPr>
              <a:t>Awkward positions</a:t>
            </a:r>
            <a:endParaRPr lang="en-US">
              <a:solidFill>
                <a:schemeClr val="bg1"/>
              </a:solidFill>
            </a:endParaRPr>
          </a:p>
        </p:txBody>
      </p:sp>
      <p:sp>
        <p:nvSpPr>
          <p:cNvPr id="332966" name="Oval 166"/>
          <p:cNvSpPr>
            <a:spLocks noChangeArrowheads="1"/>
          </p:cNvSpPr>
          <p:nvPr/>
        </p:nvSpPr>
        <p:spPr bwMode="auto">
          <a:xfrm>
            <a:off x="4140200" y="3213100"/>
            <a:ext cx="71438" cy="71438"/>
          </a:xfrm>
          <a:prstGeom prst="ellipse">
            <a:avLst/>
          </a:prstGeom>
          <a:solidFill>
            <a:schemeClr val="accent1"/>
          </a:solidFill>
          <a:ln w="9525">
            <a:solidFill>
              <a:schemeClr val="tx1"/>
            </a:solidFill>
            <a:round/>
            <a:headEnd/>
            <a:tailEnd/>
          </a:ln>
          <a:effectLst/>
        </p:spPr>
        <p:txBody>
          <a:bodyPr wrap="none" anchor="ctr"/>
          <a:lstStyle/>
          <a:p>
            <a:endParaRPr lang="en-GB"/>
          </a:p>
        </p:txBody>
      </p:sp>
      <p:cxnSp>
        <p:nvCxnSpPr>
          <p:cNvPr id="332967" name="AutoShape 167"/>
          <p:cNvCxnSpPr>
            <a:cxnSpLocks noChangeShapeType="1"/>
            <a:stCxn id="332965" idx="1"/>
            <a:endCxn id="332966" idx="6"/>
          </p:cNvCxnSpPr>
          <p:nvPr/>
        </p:nvCxnSpPr>
        <p:spPr bwMode="auto">
          <a:xfrm flipH="1" flipV="1">
            <a:off x="4211638" y="3249613"/>
            <a:ext cx="865187" cy="3175"/>
          </a:xfrm>
          <a:prstGeom prst="straightConnector1">
            <a:avLst/>
          </a:prstGeom>
          <a:noFill/>
          <a:ln w="9525">
            <a:solidFill>
              <a:schemeClr val="bg1"/>
            </a:solidFill>
            <a:round/>
            <a:headEnd/>
            <a:tailEnd type="triangle" w="med" len="med"/>
          </a:ln>
          <a:effectLst/>
        </p:spPr>
      </p:cxnSp>
      <p:sp>
        <p:nvSpPr>
          <p:cNvPr id="332968" name="Text Box 168"/>
          <p:cNvSpPr txBox="1">
            <a:spLocks noChangeArrowheads="1"/>
          </p:cNvSpPr>
          <p:nvPr/>
        </p:nvSpPr>
        <p:spPr bwMode="auto">
          <a:xfrm>
            <a:off x="5076825" y="2492375"/>
            <a:ext cx="2836863" cy="366713"/>
          </a:xfrm>
          <a:prstGeom prst="rect">
            <a:avLst/>
          </a:prstGeom>
          <a:noFill/>
          <a:ln w="9525">
            <a:noFill/>
            <a:miter lim="800000"/>
            <a:headEnd/>
            <a:tailEnd/>
          </a:ln>
          <a:effectLst/>
        </p:spPr>
        <p:txBody>
          <a:bodyPr wrap="none">
            <a:spAutoFit/>
          </a:bodyPr>
          <a:lstStyle/>
          <a:p>
            <a:r>
              <a:rPr lang="en-GB">
                <a:solidFill>
                  <a:schemeClr val="bg1"/>
                </a:solidFill>
              </a:rPr>
              <a:t>Hand-Eye Coordination</a:t>
            </a:r>
            <a:endParaRPr lang="en-US">
              <a:solidFill>
                <a:schemeClr val="bg1"/>
              </a:solidFill>
            </a:endParaRPr>
          </a:p>
        </p:txBody>
      </p:sp>
      <p:sp>
        <p:nvSpPr>
          <p:cNvPr id="332969" name="Oval 169"/>
          <p:cNvSpPr>
            <a:spLocks noChangeArrowheads="1"/>
          </p:cNvSpPr>
          <p:nvPr/>
        </p:nvSpPr>
        <p:spPr bwMode="auto">
          <a:xfrm>
            <a:off x="3276600" y="2636838"/>
            <a:ext cx="71438" cy="71437"/>
          </a:xfrm>
          <a:prstGeom prst="ellipse">
            <a:avLst/>
          </a:prstGeom>
          <a:solidFill>
            <a:schemeClr val="accent1"/>
          </a:solidFill>
          <a:ln w="9525">
            <a:solidFill>
              <a:schemeClr val="tx1"/>
            </a:solidFill>
            <a:round/>
            <a:headEnd/>
            <a:tailEnd/>
          </a:ln>
          <a:effectLst/>
        </p:spPr>
        <p:txBody>
          <a:bodyPr wrap="none" anchor="ctr"/>
          <a:lstStyle/>
          <a:p>
            <a:endParaRPr lang="en-GB"/>
          </a:p>
        </p:txBody>
      </p:sp>
      <p:cxnSp>
        <p:nvCxnSpPr>
          <p:cNvPr id="332970" name="AutoShape 170"/>
          <p:cNvCxnSpPr>
            <a:cxnSpLocks noChangeShapeType="1"/>
            <a:stCxn id="332968" idx="1"/>
            <a:endCxn id="332969" idx="6"/>
          </p:cNvCxnSpPr>
          <p:nvPr/>
        </p:nvCxnSpPr>
        <p:spPr bwMode="auto">
          <a:xfrm flipH="1" flipV="1">
            <a:off x="3348038" y="2673350"/>
            <a:ext cx="1728787" cy="3175"/>
          </a:xfrm>
          <a:prstGeom prst="straightConnector1">
            <a:avLst/>
          </a:prstGeom>
          <a:noFill/>
          <a:ln w="9525">
            <a:solidFill>
              <a:schemeClr val="bg1"/>
            </a:solidFill>
            <a:round/>
            <a:headEnd/>
            <a:tailEnd type="triangle" w="med" len="med"/>
          </a:ln>
          <a:effectLst/>
        </p:spPr>
      </p:cxnSp>
      <p:sp>
        <p:nvSpPr>
          <p:cNvPr id="332971" name="Text Box 171"/>
          <p:cNvSpPr txBox="1">
            <a:spLocks noChangeArrowheads="1"/>
          </p:cNvSpPr>
          <p:nvPr/>
        </p:nvSpPr>
        <p:spPr bwMode="auto">
          <a:xfrm>
            <a:off x="5076825" y="3429000"/>
            <a:ext cx="2808288" cy="641350"/>
          </a:xfrm>
          <a:prstGeom prst="rect">
            <a:avLst/>
          </a:prstGeom>
          <a:noFill/>
          <a:ln w="9525">
            <a:noFill/>
            <a:miter lim="800000"/>
            <a:headEnd/>
            <a:tailEnd/>
          </a:ln>
          <a:effectLst/>
        </p:spPr>
        <p:txBody>
          <a:bodyPr>
            <a:spAutoFit/>
          </a:bodyPr>
          <a:lstStyle/>
          <a:p>
            <a:r>
              <a:rPr lang="en-GB">
                <a:solidFill>
                  <a:schemeClr val="bg1"/>
                </a:solidFill>
              </a:rPr>
              <a:t>Coordination between different operators</a:t>
            </a:r>
            <a:endParaRPr lang="en-US">
              <a:solidFill>
                <a:schemeClr val="bg1"/>
              </a:solidFill>
            </a:endParaRPr>
          </a:p>
        </p:txBody>
      </p:sp>
      <p:sp>
        <p:nvSpPr>
          <p:cNvPr id="332972" name="Oval 172"/>
          <p:cNvSpPr>
            <a:spLocks noChangeArrowheads="1"/>
          </p:cNvSpPr>
          <p:nvPr/>
        </p:nvSpPr>
        <p:spPr bwMode="auto">
          <a:xfrm>
            <a:off x="3419475" y="4365625"/>
            <a:ext cx="71438" cy="71438"/>
          </a:xfrm>
          <a:prstGeom prst="ellipse">
            <a:avLst/>
          </a:prstGeom>
          <a:solidFill>
            <a:schemeClr val="accent1"/>
          </a:solidFill>
          <a:ln w="9525">
            <a:solidFill>
              <a:schemeClr val="tx1"/>
            </a:solidFill>
            <a:round/>
            <a:headEnd/>
            <a:tailEnd/>
          </a:ln>
          <a:effectLst/>
        </p:spPr>
        <p:txBody>
          <a:bodyPr wrap="none" anchor="ctr"/>
          <a:lstStyle/>
          <a:p>
            <a:endParaRPr lang="en-GB"/>
          </a:p>
        </p:txBody>
      </p:sp>
      <p:sp>
        <p:nvSpPr>
          <p:cNvPr id="332973" name="Oval 173"/>
          <p:cNvSpPr>
            <a:spLocks noChangeArrowheads="1"/>
          </p:cNvSpPr>
          <p:nvPr/>
        </p:nvSpPr>
        <p:spPr bwMode="auto">
          <a:xfrm>
            <a:off x="3132138" y="4797425"/>
            <a:ext cx="71437" cy="71438"/>
          </a:xfrm>
          <a:prstGeom prst="ellipse">
            <a:avLst/>
          </a:prstGeom>
          <a:solidFill>
            <a:schemeClr val="accent1"/>
          </a:solidFill>
          <a:ln w="9525">
            <a:solidFill>
              <a:schemeClr val="tx1"/>
            </a:solidFill>
            <a:round/>
            <a:headEnd/>
            <a:tailEnd/>
          </a:ln>
          <a:effectLst/>
        </p:spPr>
        <p:txBody>
          <a:bodyPr wrap="none" anchor="ctr"/>
          <a:lstStyle/>
          <a:p>
            <a:endParaRPr lang="en-GB"/>
          </a:p>
        </p:txBody>
      </p:sp>
      <p:sp>
        <p:nvSpPr>
          <p:cNvPr id="332974" name="Oval 174"/>
          <p:cNvSpPr>
            <a:spLocks noChangeArrowheads="1"/>
          </p:cNvSpPr>
          <p:nvPr/>
        </p:nvSpPr>
        <p:spPr bwMode="auto">
          <a:xfrm>
            <a:off x="3635375" y="3716338"/>
            <a:ext cx="71438" cy="71437"/>
          </a:xfrm>
          <a:prstGeom prst="ellipse">
            <a:avLst/>
          </a:prstGeom>
          <a:solidFill>
            <a:schemeClr val="accent1"/>
          </a:solidFill>
          <a:ln w="9525">
            <a:solidFill>
              <a:schemeClr val="tx1"/>
            </a:solidFill>
            <a:round/>
            <a:headEnd/>
            <a:tailEnd/>
          </a:ln>
          <a:effectLst/>
        </p:spPr>
        <p:txBody>
          <a:bodyPr wrap="none" anchor="ctr"/>
          <a:lstStyle/>
          <a:p>
            <a:endParaRPr lang="en-GB"/>
          </a:p>
        </p:txBody>
      </p:sp>
      <p:sp>
        <p:nvSpPr>
          <p:cNvPr id="332975" name="Oval 175"/>
          <p:cNvSpPr>
            <a:spLocks noChangeArrowheads="1"/>
          </p:cNvSpPr>
          <p:nvPr/>
        </p:nvSpPr>
        <p:spPr bwMode="auto">
          <a:xfrm>
            <a:off x="4211638" y="4149725"/>
            <a:ext cx="71437" cy="71438"/>
          </a:xfrm>
          <a:prstGeom prst="ellipse">
            <a:avLst/>
          </a:prstGeom>
          <a:solidFill>
            <a:schemeClr val="accent1"/>
          </a:solidFill>
          <a:ln w="9525">
            <a:solidFill>
              <a:schemeClr val="tx1"/>
            </a:solidFill>
            <a:round/>
            <a:headEnd/>
            <a:tailEnd/>
          </a:ln>
          <a:effectLst/>
        </p:spPr>
        <p:txBody>
          <a:bodyPr wrap="none" anchor="ctr"/>
          <a:lstStyle/>
          <a:p>
            <a:endParaRPr lang="en-GB"/>
          </a:p>
        </p:txBody>
      </p:sp>
      <p:cxnSp>
        <p:nvCxnSpPr>
          <p:cNvPr id="332976" name="AutoShape 176"/>
          <p:cNvCxnSpPr>
            <a:cxnSpLocks noChangeShapeType="1"/>
            <a:stCxn id="332971" idx="1"/>
            <a:endCxn id="332975" idx="6"/>
          </p:cNvCxnSpPr>
          <p:nvPr/>
        </p:nvCxnSpPr>
        <p:spPr bwMode="auto">
          <a:xfrm flipH="1">
            <a:off x="4283075" y="3749675"/>
            <a:ext cx="793750" cy="436563"/>
          </a:xfrm>
          <a:prstGeom prst="straightConnector1">
            <a:avLst/>
          </a:prstGeom>
          <a:noFill/>
          <a:ln w="9525">
            <a:solidFill>
              <a:schemeClr val="bg1"/>
            </a:solidFill>
            <a:round/>
            <a:headEnd/>
            <a:tailEnd type="triangle" w="med" len="med"/>
          </a:ln>
          <a:effectLst/>
        </p:spPr>
      </p:cxnSp>
      <p:cxnSp>
        <p:nvCxnSpPr>
          <p:cNvPr id="332977" name="AutoShape 177"/>
          <p:cNvCxnSpPr>
            <a:cxnSpLocks noChangeShapeType="1"/>
            <a:stCxn id="332971" idx="1"/>
            <a:endCxn id="332974" idx="6"/>
          </p:cNvCxnSpPr>
          <p:nvPr/>
        </p:nvCxnSpPr>
        <p:spPr bwMode="auto">
          <a:xfrm flipH="1">
            <a:off x="3706813" y="3749675"/>
            <a:ext cx="1370012" cy="3175"/>
          </a:xfrm>
          <a:prstGeom prst="straightConnector1">
            <a:avLst/>
          </a:prstGeom>
          <a:noFill/>
          <a:ln w="9525">
            <a:solidFill>
              <a:schemeClr val="bg1"/>
            </a:solidFill>
            <a:round/>
            <a:headEnd/>
            <a:tailEnd type="triangle" w="med" len="med"/>
          </a:ln>
          <a:effectLst/>
        </p:spPr>
      </p:cxnSp>
      <p:cxnSp>
        <p:nvCxnSpPr>
          <p:cNvPr id="332978" name="AutoShape 178"/>
          <p:cNvCxnSpPr>
            <a:cxnSpLocks noChangeShapeType="1"/>
            <a:stCxn id="332971" idx="1"/>
            <a:endCxn id="332972" idx="3"/>
          </p:cNvCxnSpPr>
          <p:nvPr/>
        </p:nvCxnSpPr>
        <p:spPr bwMode="auto">
          <a:xfrm flipH="1">
            <a:off x="3430588" y="3749675"/>
            <a:ext cx="1646237" cy="676275"/>
          </a:xfrm>
          <a:prstGeom prst="straightConnector1">
            <a:avLst/>
          </a:prstGeom>
          <a:noFill/>
          <a:ln w="9525">
            <a:solidFill>
              <a:schemeClr val="bg1"/>
            </a:solidFill>
            <a:round/>
            <a:headEnd/>
            <a:tailEnd type="triangle" w="med" len="med"/>
          </a:ln>
          <a:effectLst/>
        </p:spPr>
      </p:cxnSp>
      <p:cxnSp>
        <p:nvCxnSpPr>
          <p:cNvPr id="332979" name="AutoShape 179"/>
          <p:cNvCxnSpPr>
            <a:cxnSpLocks noChangeShapeType="1"/>
            <a:stCxn id="332971" idx="1"/>
            <a:endCxn id="332973" idx="7"/>
          </p:cNvCxnSpPr>
          <p:nvPr/>
        </p:nvCxnSpPr>
        <p:spPr bwMode="auto">
          <a:xfrm flipH="1">
            <a:off x="3192463" y="3749675"/>
            <a:ext cx="1884362" cy="1058863"/>
          </a:xfrm>
          <a:prstGeom prst="straightConnector1">
            <a:avLst/>
          </a:prstGeom>
          <a:noFill/>
          <a:ln w="9525">
            <a:solidFill>
              <a:schemeClr val="bg1"/>
            </a:solidFill>
            <a:round/>
            <a:headEnd/>
            <a:tailEnd type="triangle" w="med" len="med"/>
          </a:ln>
          <a:effectLst/>
        </p:spPr>
      </p:cxnSp>
      <p:sp>
        <p:nvSpPr>
          <p:cNvPr id="332980" name="Text Box 180"/>
          <p:cNvSpPr txBox="1">
            <a:spLocks noChangeArrowheads="1"/>
          </p:cNvSpPr>
          <p:nvPr/>
        </p:nvSpPr>
        <p:spPr bwMode="auto">
          <a:xfrm>
            <a:off x="5076825" y="1916113"/>
            <a:ext cx="3455988" cy="366712"/>
          </a:xfrm>
          <a:prstGeom prst="rect">
            <a:avLst/>
          </a:prstGeom>
          <a:noFill/>
          <a:ln w="9525">
            <a:noFill/>
            <a:miter lim="800000"/>
            <a:headEnd/>
            <a:tailEnd/>
          </a:ln>
          <a:effectLst/>
        </p:spPr>
        <p:txBody>
          <a:bodyPr>
            <a:spAutoFit/>
          </a:bodyPr>
          <a:lstStyle/>
          <a:p>
            <a:r>
              <a:rPr lang="en-GB">
                <a:solidFill>
                  <a:schemeClr val="bg1"/>
                </a:solidFill>
              </a:rPr>
              <a:t>Tight working space</a:t>
            </a:r>
            <a:endParaRPr lang="en-US">
              <a:solidFill>
                <a:schemeClr val="bg1"/>
              </a:solidFill>
            </a:endParaRPr>
          </a:p>
        </p:txBody>
      </p:sp>
      <p:sp>
        <p:nvSpPr>
          <p:cNvPr id="332981" name="Oval 181"/>
          <p:cNvSpPr>
            <a:spLocks noChangeArrowheads="1"/>
          </p:cNvSpPr>
          <p:nvPr/>
        </p:nvSpPr>
        <p:spPr bwMode="auto">
          <a:xfrm>
            <a:off x="4429125" y="2066925"/>
            <a:ext cx="71438" cy="71438"/>
          </a:xfrm>
          <a:prstGeom prst="ellipse">
            <a:avLst/>
          </a:prstGeom>
          <a:solidFill>
            <a:schemeClr val="accent1"/>
          </a:solidFill>
          <a:ln w="9525">
            <a:solidFill>
              <a:schemeClr val="tx1"/>
            </a:solidFill>
            <a:round/>
            <a:headEnd/>
            <a:tailEnd/>
          </a:ln>
          <a:effectLst/>
        </p:spPr>
        <p:txBody>
          <a:bodyPr wrap="none" anchor="ctr"/>
          <a:lstStyle/>
          <a:p>
            <a:endParaRPr lang="en-GB"/>
          </a:p>
        </p:txBody>
      </p:sp>
      <p:cxnSp>
        <p:nvCxnSpPr>
          <p:cNvPr id="332982" name="AutoShape 182"/>
          <p:cNvCxnSpPr>
            <a:cxnSpLocks noChangeShapeType="1"/>
            <a:stCxn id="332980" idx="1"/>
            <a:endCxn id="332981" idx="6"/>
          </p:cNvCxnSpPr>
          <p:nvPr/>
        </p:nvCxnSpPr>
        <p:spPr bwMode="auto">
          <a:xfrm flipH="1">
            <a:off x="4500563" y="2100263"/>
            <a:ext cx="576262" cy="3175"/>
          </a:xfrm>
          <a:prstGeom prst="straightConnector1">
            <a:avLst/>
          </a:prstGeom>
          <a:noFill/>
          <a:ln w="9525">
            <a:solidFill>
              <a:schemeClr val="bg1"/>
            </a:solidFill>
            <a:round/>
            <a:headEnd/>
            <a:tailEnd type="triangle" w="med" len="med"/>
          </a:ln>
          <a:effectLst/>
        </p:spPr>
      </p:cxnSp>
      <p:sp>
        <p:nvSpPr>
          <p:cNvPr id="332983" name="Text Box 183"/>
          <p:cNvSpPr txBox="1">
            <a:spLocks noChangeArrowheads="1"/>
          </p:cNvSpPr>
          <p:nvPr/>
        </p:nvSpPr>
        <p:spPr bwMode="auto">
          <a:xfrm>
            <a:off x="5076825" y="5078413"/>
            <a:ext cx="3900488" cy="366712"/>
          </a:xfrm>
          <a:prstGeom prst="rect">
            <a:avLst/>
          </a:prstGeom>
          <a:noFill/>
          <a:ln w="9525">
            <a:noFill/>
            <a:miter lim="800000"/>
            <a:headEnd/>
            <a:tailEnd/>
          </a:ln>
          <a:effectLst/>
        </p:spPr>
        <p:txBody>
          <a:bodyPr wrap="none">
            <a:spAutoFit/>
          </a:bodyPr>
          <a:lstStyle/>
          <a:p>
            <a:r>
              <a:rPr lang="en-GB">
                <a:solidFill>
                  <a:schemeClr val="bg1"/>
                </a:solidFill>
              </a:rPr>
              <a:t>Drains, cables and other objects</a:t>
            </a:r>
            <a:endParaRPr lang="en-US">
              <a:solidFill>
                <a:schemeClr val="bg1"/>
              </a:solidFill>
            </a:endParaRPr>
          </a:p>
        </p:txBody>
      </p:sp>
      <p:sp>
        <p:nvSpPr>
          <p:cNvPr id="332985" name="Oval 185"/>
          <p:cNvSpPr>
            <a:spLocks noChangeArrowheads="1"/>
          </p:cNvSpPr>
          <p:nvPr/>
        </p:nvSpPr>
        <p:spPr bwMode="auto">
          <a:xfrm>
            <a:off x="4284663" y="5229225"/>
            <a:ext cx="71437" cy="71438"/>
          </a:xfrm>
          <a:prstGeom prst="ellipse">
            <a:avLst/>
          </a:prstGeom>
          <a:solidFill>
            <a:schemeClr val="accent1"/>
          </a:solidFill>
          <a:ln w="9525">
            <a:solidFill>
              <a:schemeClr val="tx1"/>
            </a:solidFill>
            <a:round/>
            <a:headEnd/>
            <a:tailEnd/>
          </a:ln>
          <a:effectLst/>
        </p:spPr>
        <p:txBody>
          <a:bodyPr wrap="none" anchor="ctr"/>
          <a:lstStyle/>
          <a:p>
            <a:endParaRPr lang="en-GB"/>
          </a:p>
        </p:txBody>
      </p:sp>
      <p:cxnSp>
        <p:nvCxnSpPr>
          <p:cNvPr id="332986" name="AutoShape 186"/>
          <p:cNvCxnSpPr>
            <a:cxnSpLocks noChangeShapeType="1"/>
            <a:stCxn id="332983" idx="1"/>
            <a:endCxn id="332985" idx="6"/>
          </p:cNvCxnSpPr>
          <p:nvPr/>
        </p:nvCxnSpPr>
        <p:spPr bwMode="auto">
          <a:xfrm flipH="1">
            <a:off x="4356100" y="5262563"/>
            <a:ext cx="720725" cy="3175"/>
          </a:xfrm>
          <a:prstGeom prst="straightConnector1">
            <a:avLst/>
          </a:prstGeom>
          <a:noFill/>
          <a:ln w="9525">
            <a:solidFill>
              <a:schemeClr val="bg1"/>
            </a:solidFill>
            <a:round/>
            <a:headEnd/>
            <a:tailEnd type="triangle" w="med" len="med"/>
          </a:ln>
          <a:effectLst/>
        </p:spPr>
      </p:cxnSp>
      <p:sp>
        <p:nvSpPr>
          <p:cNvPr id="332987" name="Text Box 187"/>
          <p:cNvSpPr txBox="1">
            <a:spLocks noChangeArrowheads="1"/>
          </p:cNvSpPr>
          <p:nvPr/>
        </p:nvSpPr>
        <p:spPr bwMode="auto">
          <a:xfrm>
            <a:off x="5076825" y="4357688"/>
            <a:ext cx="2808288" cy="366712"/>
          </a:xfrm>
          <a:prstGeom prst="rect">
            <a:avLst/>
          </a:prstGeom>
          <a:noFill/>
          <a:ln w="9525">
            <a:noFill/>
            <a:miter lim="800000"/>
            <a:headEnd/>
            <a:tailEnd/>
          </a:ln>
          <a:effectLst/>
        </p:spPr>
        <p:txBody>
          <a:bodyPr>
            <a:spAutoFit/>
          </a:bodyPr>
          <a:lstStyle/>
          <a:p>
            <a:r>
              <a:rPr lang="en-GB">
                <a:solidFill>
                  <a:schemeClr val="bg1"/>
                </a:solidFill>
              </a:rPr>
              <a:t>Long rigid instruments</a:t>
            </a:r>
            <a:endParaRPr lang="en-US">
              <a:solidFill>
                <a:schemeClr val="bg1"/>
              </a:solidFill>
            </a:endParaRPr>
          </a:p>
        </p:txBody>
      </p:sp>
      <p:sp>
        <p:nvSpPr>
          <p:cNvPr id="332989" name="Oval 189"/>
          <p:cNvSpPr>
            <a:spLocks noChangeArrowheads="1"/>
          </p:cNvSpPr>
          <p:nvPr/>
        </p:nvSpPr>
        <p:spPr bwMode="auto">
          <a:xfrm>
            <a:off x="3779838" y="4508500"/>
            <a:ext cx="71437" cy="71438"/>
          </a:xfrm>
          <a:prstGeom prst="ellipse">
            <a:avLst/>
          </a:prstGeom>
          <a:solidFill>
            <a:schemeClr val="accent1"/>
          </a:solidFill>
          <a:ln w="9525">
            <a:solidFill>
              <a:schemeClr val="tx1"/>
            </a:solidFill>
            <a:round/>
            <a:headEnd/>
            <a:tailEnd/>
          </a:ln>
          <a:effectLst/>
        </p:spPr>
        <p:txBody>
          <a:bodyPr wrap="none" anchor="ctr"/>
          <a:lstStyle/>
          <a:p>
            <a:endParaRPr lang="en-GB"/>
          </a:p>
        </p:txBody>
      </p:sp>
      <p:cxnSp>
        <p:nvCxnSpPr>
          <p:cNvPr id="332990" name="AutoShape 190"/>
          <p:cNvCxnSpPr>
            <a:cxnSpLocks noChangeShapeType="1"/>
            <a:stCxn id="332987" idx="1"/>
            <a:endCxn id="332989" idx="6"/>
          </p:cNvCxnSpPr>
          <p:nvPr/>
        </p:nvCxnSpPr>
        <p:spPr bwMode="auto">
          <a:xfrm flipH="1">
            <a:off x="3851275" y="4541838"/>
            <a:ext cx="1225550" cy="3175"/>
          </a:xfrm>
          <a:prstGeom prst="straightConnector1">
            <a:avLst/>
          </a:prstGeom>
          <a:noFill/>
          <a:ln w="9525">
            <a:solidFill>
              <a:schemeClr val="bg1"/>
            </a:solidFill>
            <a:round/>
            <a:headEnd/>
            <a:tailEnd type="triangle" w="med" len="med"/>
          </a:ln>
          <a:effectLst/>
        </p:spPr>
      </p:cxnSp>
      <p:sp>
        <p:nvSpPr>
          <p:cNvPr id="332991" name="Rectangle 191"/>
          <p:cNvSpPr>
            <a:spLocks noGrp="1" noChangeArrowheads="1"/>
          </p:cNvSpPr>
          <p:nvPr>
            <p:ph type="title"/>
          </p:nvPr>
        </p:nvSpPr>
        <p:spPr>
          <a:noFill/>
          <a:ln/>
        </p:spPr>
        <p:txBody>
          <a:bodyPr/>
          <a:lstStyle/>
          <a:p>
            <a:r>
              <a:rPr lang="en-GB"/>
              <a:t>Comparison!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2980"/>
                                        </p:tgtEl>
                                        <p:attrNameLst>
                                          <p:attrName>style.visibility</p:attrName>
                                        </p:attrNameLst>
                                      </p:cBhvr>
                                      <p:to>
                                        <p:strVal val="visible"/>
                                      </p:to>
                                    </p:set>
                                    <p:animEffect transition="in" filter="fade">
                                      <p:cBhvr>
                                        <p:cTn id="7" dur="1000"/>
                                        <p:tgtEl>
                                          <p:spTgt spid="33298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2981"/>
                                        </p:tgtEl>
                                        <p:attrNameLst>
                                          <p:attrName>style.visibility</p:attrName>
                                        </p:attrNameLst>
                                      </p:cBhvr>
                                      <p:to>
                                        <p:strVal val="visible"/>
                                      </p:to>
                                    </p:set>
                                    <p:animEffect transition="in" filter="fade">
                                      <p:cBhvr>
                                        <p:cTn id="10" dur="1000"/>
                                        <p:tgtEl>
                                          <p:spTgt spid="332981"/>
                                        </p:tgtEl>
                                      </p:cBhvr>
                                    </p:animEffect>
                                  </p:childTnLst>
                                </p:cTn>
                              </p:par>
                              <p:par>
                                <p:cTn id="11" presetID="10" presetClass="entr" presetSubtype="0" fill="hold" nodeType="withEffect">
                                  <p:stCondLst>
                                    <p:cond delay="0"/>
                                  </p:stCondLst>
                                  <p:childTnLst>
                                    <p:set>
                                      <p:cBhvr>
                                        <p:cTn id="12" dur="1" fill="hold">
                                          <p:stCondLst>
                                            <p:cond delay="0"/>
                                          </p:stCondLst>
                                        </p:cTn>
                                        <p:tgtEl>
                                          <p:spTgt spid="332982"/>
                                        </p:tgtEl>
                                        <p:attrNameLst>
                                          <p:attrName>style.visibility</p:attrName>
                                        </p:attrNameLst>
                                      </p:cBhvr>
                                      <p:to>
                                        <p:strVal val="visible"/>
                                      </p:to>
                                    </p:set>
                                    <p:animEffect transition="in" filter="fade">
                                      <p:cBhvr>
                                        <p:cTn id="13" dur="1000"/>
                                        <p:tgtEl>
                                          <p:spTgt spid="33298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32968"/>
                                        </p:tgtEl>
                                        <p:attrNameLst>
                                          <p:attrName>style.visibility</p:attrName>
                                        </p:attrNameLst>
                                      </p:cBhvr>
                                      <p:to>
                                        <p:strVal val="visible"/>
                                      </p:to>
                                    </p:set>
                                    <p:animEffect transition="in" filter="fade">
                                      <p:cBhvr>
                                        <p:cTn id="18" dur="1000"/>
                                        <p:tgtEl>
                                          <p:spTgt spid="33296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32969"/>
                                        </p:tgtEl>
                                        <p:attrNameLst>
                                          <p:attrName>style.visibility</p:attrName>
                                        </p:attrNameLst>
                                      </p:cBhvr>
                                      <p:to>
                                        <p:strVal val="visible"/>
                                      </p:to>
                                    </p:set>
                                    <p:animEffect transition="in" filter="fade">
                                      <p:cBhvr>
                                        <p:cTn id="21" dur="1000"/>
                                        <p:tgtEl>
                                          <p:spTgt spid="332969"/>
                                        </p:tgtEl>
                                      </p:cBhvr>
                                    </p:animEffect>
                                  </p:childTnLst>
                                </p:cTn>
                              </p:par>
                              <p:par>
                                <p:cTn id="22" presetID="10" presetClass="entr" presetSubtype="0" fill="hold" nodeType="withEffect">
                                  <p:stCondLst>
                                    <p:cond delay="0"/>
                                  </p:stCondLst>
                                  <p:childTnLst>
                                    <p:set>
                                      <p:cBhvr>
                                        <p:cTn id="23" dur="1" fill="hold">
                                          <p:stCondLst>
                                            <p:cond delay="0"/>
                                          </p:stCondLst>
                                        </p:cTn>
                                        <p:tgtEl>
                                          <p:spTgt spid="332970"/>
                                        </p:tgtEl>
                                        <p:attrNameLst>
                                          <p:attrName>style.visibility</p:attrName>
                                        </p:attrNameLst>
                                      </p:cBhvr>
                                      <p:to>
                                        <p:strVal val="visible"/>
                                      </p:to>
                                    </p:set>
                                    <p:animEffect transition="in" filter="fade">
                                      <p:cBhvr>
                                        <p:cTn id="24" dur="1000"/>
                                        <p:tgtEl>
                                          <p:spTgt spid="33297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32965"/>
                                        </p:tgtEl>
                                        <p:attrNameLst>
                                          <p:attrName>style.visibility</p:attrName>
                                        </p:attrNameLst>
                                      </p:cBhvr>
                                      <p:to>
                                        <p:strVal val="visible"/>
                                      </p:to>
                                    </p:set>
                                    <p:animEffect transition="in" filter="fade">
                                      <p:cBhvr>
                                        <p:cTn id="29" dur="1000"/>
                                        <p:tgtEl>
                                          <p:spTgt spid="33296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32966"/>
                                        </p:tgtEl>
                                        <p:attrNameLst>
                                          <p:attrName>style.visibility</p:attrName>
                                        </p:attrNameLst>
                                      </p:cBhvr>
                                      <p:to>
                                        <p:strVal val="visible"/>
                                      </p:to>
                                    </p:set>
                                    <p:animEffect transition="in" filter="fade">
                                      <p:cBhvr>
                                        <p:cTn id="32" dur="1000"/>
                                        <p:tgtEl>
                                          <p:spTgt spid="332966"/>
                                        </p:tgtEl>
                                      </p:cBhvr>
                                    </p:animEffect>
                                  </p:childTnLst>
                                </p:cTn>
                              </p:par>
                              <p:par>
                                <p:cTn id="33" presetID="10" presetClass="entr" presetSubtype="0" fill="hold" nodeType="withEffect">
                                  <p:stCondLst>
                                    <p:cond delay="0"/>
                                  </p:stCondLst>
                                  <p:childTnLst>
                                    <p:set>
                                      <p:cBhvr>
                                        <p:cTn id="34" dur="1" fill="hold">
                                          <p:stCondLst>
                                            <p:cond delay="0"/>
                                          </p:stCondLst>
                                        </p:cTn>
                                        <p:tgtEl>
                                          <p:spTgt spid="332967"/>
                                        </p:tgtEl>
                                        <p:attrNameLst>
                                          <p:attrName>style.visibility</p:attrName>
                                        </p:attrNameLst>
                                      </p:cBhvr>
                                      <p:to>
                                        <p:strVal val="visible"/>
                                      </p:to>
                                    </p:set>
                                    <p:animEffect transition="in" filter="fade">
                                      <p:cBhvr>
                                        <p:cTn id="35" dur="1000"/>
                                        <p:tgtEl>
                                          <p:spTgt spid="33296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32971"/>
                                        </p:tgtEl>
                                        <p:attrNameLst>
                                          <p:attrName>style.visibility</p:attrName>
                                        </p:attrNameLst>
                                      </p:cBhvr>
                                      <p:to>
                                        <p:strVal val="visible"/>
                                      </p:to>
                                    </p:set>
                                    <p:animEffect transition="in" filter="fade">
                                      <p:cBhvr>
                                        <p:cTn id="40" dur="1000"/>
                                        <p:tgtEl>
                                          <p:spTgt spid="33297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32974"/>
                                        </p:tgtEl>
                                        <p:attrNameLst>
                                          <p:attrName>style.visibility</p:attrName>
                                        </p:attrNameLst>
                                      </p:cBhvr>
                                      <p:to>
                                        <p:strVal val="visible"/>
                                      </p:to>
                                    </p:set>
                                    <p:animEffect transition="in" filter="fade">
                                      <p:cBhvr>
                                        <p:cTn id="43" dur="1000"/>
                                        <p:tgtEl>
                                          <p:spTgt spid="33297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32975"/>
                                        </p:tgtEl>
                                        <p:attrNameLst>
                                          <p:attrName>style.visibility</p:attrName>
                                        </p:attrNameLst>
                                      </p:cBhvr>
                                      <p:to>
                                        <p:strVal val="visible"/>
                                      </p:to>
                                    </p:set>
                                    <p:animEffect transition="in" filter="fade">
                                      <p:cBhvr>
                                        <p:cTn id="46" dur="1000"/>
                                        <p:tgtEl>
                                          <p:spTgt spid="332975"/>
                                        </p:tgtEl>
                                      </p:cBhvr>
                                    </p:animEffect>
                                  </p:childTnLst>
                                </p:cTn>
                              </p:par>
                              <p:par>
                                <p:cTn id="47" presetID="10" presetClass="entr" presetSubtype="0" fill="hold" nodeType="withEffect">
                                  <p:stCondLst>
                                    <p:cond delay="0"/>
                                  </p:stCondLst>
                                  <p:childTnLst>
                                    <p:set>
                                      <p:cBhvr>
                                        <p:cTn id="48" dur="1" fill="hold">
                                          <p:stCondLst>
                                            <p:cond delay="0"/>
                                          </p:stCondLst>
                                        </p:cTn>
                                        <p:tgtEl>
                                          <p:spTgt spid="332976"/>
                                        </p:tgtEl>
                                        <p:attrNameLst>
                                          <p:attrName>style.visibility</p:attrName>
                                        </p:attrNameLst>
                                      </p:cBhvr>
                                      <p:to>
                                        <p:strVal val="visible"/>
                                      </p:to>
                                    </p:set>
                                    <p:animEffect transition="in" filter="fade">
                                      <p:cBhvr>
                                        <p:cTn id="49" dur="1000"/>
                                        <p:tgtEl>
                                          <p:spTgt spid="332976"/>
                                        </p:tgtEl>
                                      </p:cBhvr>
                                    </p:animEffect>
                                  </p:childTnLst>
                                </p:cTn>
                              </p:par>
                              <p:par>
                                <p:cTn id="50" presetID="10" presetClass="entr" presetSubtype="0" fill="hold" nodeType="withEffect">
                                  <p:stCondLst>
                                    <p:cond delay="0"/>
                                  </p:stCondLst>
                                  <p:childTnLst>
                                    <p:set>
                                      <p:cBhvr>
                                        <p:cTn id="51" dur="1" fill="hold">
                                          <p:stCondLst>
                                            <p:cond delay="0"/>
                                          </p:stCondLst>
                                        </p:cTn>
                                        <p:tgtEl>
                                          <p:spTgt spid="332977"/>
                                        </p:tgtEl>
                                        <p:attrNameLst>
                                          <p:attrName>style.visibility</p:attrName>
                                        </p:attrNameLst>
                                      </p:cBhvr>
                                      <p:to>
                                        <p:strVal val="visible"/>
                                      </p:to>
                                    </p:set>
                                    <p:animEffect transition="in" filter="fade">
                                      <p:cBhvr>
                                        <p:cTn id="52" dur="1000"/>
                                        <p:tgtEl>
                                          <p:spTgt spid="332977"/>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32973"/>
                                        </p:tgtEl>
                                        <p:attrNameLst>
                                          <p:attrName>style.visibility</p:attrName>
                                        </p:attrNameLst>
                                      </p:cBhvr>
                                      <p:to>
                                        <p:strVal val="visible"/>
                                      </p:to>
                                    </p:set>
                                    <p:animEffect transition="in" filter="fade">
                                      <p:cBhvr>
                                        <p:cTn id="55" dur="1000"/>
                                        <p:tgtEl>
                                          <p:spTgt spid="332973"/>
                                        </p:tgtEl>
                                      </p:cBhvr>
                                    </p:animEffect>
                                  </p:childTnLst>
                                </p:cTn>
                              </p:par>
                              <p:par>
                                <p:cTn id="56" presetID="10" presetClass="entr" presetSubtype="0" fill="hold" nodeType="withEffect">
                                  <p:stCondLst>
                                    <p:cond delay="0"/>
                                  </p:stCondLst>
                                  <p:childTnLst>
                                    <p:set>
                                      <p:cBhvr>
                                        <p:cTn id="57" dur="1" fill="hold">
                                          <p:stCondLst>
                                            <p:cond delay="0"/>
                                          </p:stCondLst>
                                        </p:cTn>
                                        <p:tgtEl>
                                          <p:spTgt spid="332979"/>
                                        </p:tgtEl>
                                        <p:attrNameLst>
                                          <p:attrName>style.visibility</p:attrName>
                                        </p:attrNameLst>
                                      </p:cBhvr>
                                      <p:to>
                                        <p:strVal val="visible"/>
                                      </p:to>
                                    </p:set>
                                    <p:animEffect transition="in" filter="fade">
                                      <p:cBhvr>
                                        <p:cTn id="58" dur="1000"/>
                                        <p:tgtEl>
                                          <p:spTgt spid="332979"/>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32972"/>
                                        </p:tgtEl>
                                        <p:attrNameLst>
                                          <p:attrName>style.visibility</p:attrName>
                                        </p:attrNameLst>
                                      </p:cBhvr>
                                      <p:to>
                                        <p:strVal val="visible"/>
                                      </p:to>
                                    </p:set>
                                    <p:animEffect transition="in" filter="fade">
                                      <p:cBhvr>
                                        <p:cTn id="61" dur="1000"/>
                                        <p:tgtEl>
                                          <p:spTgt spid="332972"/>
                                        </p:tgtEl>
                                      </p:cBhvr>
                                    </p:animEffect>
                                  </p:childTnLst>
                                </p:cTn>
                              </p:par>
                              <p:par>
                                <p:cTn id="62" presetID="10" presetClass="entr" presetSubtype="0" fill="hold" nodeType="withEffect">
                                  <p:stCondLst>
                                    <p:cond delay="0"/>
                                  </p:stCondLst>
                                  <p:childTnLst>
                                    <p:set>
                                      <p:cBhvr>
                                        <p:cTn id="63" dur="1" fill="hold">
                                          <p:stCondLst>
                                            <p:cond delay="0"/>
                                          </p:stCondLst>
                                        </p:cTn>
                                        <p:tgtEl>
                                          <p:spTgt spid="332978"/>
                                        </p:tgtEl>
                                        <p:attrNameLst>
                                          <p:attrName>style.visibility</p:attrName>
                                        </p:attrNameLst>
                                      </p:cBhvr>
                                      <p:to>
                                        <p:strVal val="visible"/>
                                      </p:to>
                                    </p:set>
                                    <p:animEffect transition="in" filter="fade">
                                      <p:cBhvr>
                                        <p:cTn id="64" dur="1000"/>
                                        <p:tgtEl>
                                          <p:spTgt spid="332978"/>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32987"/>
                                        </p:tgtEl>
                                        <p:attrNameLst>
                                          <p:attrName>style.visibility</p:attrName>
                                        </p:attrNameLst>
                                      </p:cBhvr>
                                      <p:to>
                                        <p:strVal val="visible"/>
                                      </p:to>
                                    </p:set>
                                    <p:animEffect transition="in" filter="fade">
                                      <p:cBhvr>
                                        <p:cTn id="69" dur="1000"/>
                                        <p:tgtEl>
                                          <p:spTgt spid="332987"/>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332989"/>
                                        </p:tgtEl>
                                        <p:attrNameLst>
                                          <p:attrName>style.visibility</p:attrName>
                                        </p:attrNameLst>
                                      </p:cBhvr>
                                      <p:to>
                                        <p:strVal val="visible"/>
                                      </p:to>
                                    </p:set>
                                    <p:animEffect transition="in" filter="fade">
                                      <p:cBhvr>
                                        <p:cTn id="72" dur="1000"/>
                                        <p:tgtEl>
                                          <p:spTgt spid="332989"/>
                                        </p:tgtEl>
                                      </p:cBhvr>
                                    </p:animEffect>
                                  </p:childTnLst>
                                </p:cTn>
                              </p:par>
                              <p:par>
                                <p:cTn id="73" presetID="10" presetClass="entr" presetSubtype="0" fill="hold" nodeType="withEffect">
                                  <p:stCondLst>
                                    <p:cond delay="0"/>
                                  </p:stCondLst>
                                  <p:childTnLst>
                                    <p:set>
                                      <p:cBhvr>
                                        <p:cTn id="74" dur="1" fill="hold">
                                          <p:stCondLst>
                                            <p:cond delay="0"/>
                                          </p:stCondLst>
                                        </p:cTn>
                                        <p:tgtEl>
                                          <p:spTgt spid="332990"/>
                                        </p:tgtEl>
                                        <p:attrNameLst>
                                          <p:attrName>style.visibility</p:attrName>
                                        </p:attrNameLst>
                                      </p:cBhvr>
                                      <p:to>
                                        <p:strVal val="visible"/>
                                      </p:to>
                                    </p:set>
                                    <p:animEffect transition="in" filter="fade">
                                      <p:cBhvr>
                                        <p:cTn id="75" dur="1000"/>
                                        <p:tgtEl>
                                          <p:spTgt spid="332990"/>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332983"/>
                                        </p:tgtEl>
                                        <p:attrNameLst>
                                          <p:attrName>style.visibility</p:attrName>
                                        </p:attrNameLst>
                                      </p:cBhvr>
                                      <p:to>
                                        <p:strVal val="visible"/>
                                      </p:to>
                                    </p:set>
                                    <p:animEffect transition="in" filter="fade">
                                      <p:cBhvr>
                                        <p:cTn id="80" dur="1000"/>
                                        <p:tgtEl>
                                          <p:spTgt spid="332983"/>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332985"/>
                                        </p:tgtEl>
                                        <p:attrNameLst>
                                          <p:attrName>style.visibility</p:attrName>
                                        </p:attrNameLst>
                                      </p:cBhvr>
                                      <p:to>
                                        <p:strVal val="visible"/>
                                      </p:to>
                                    </p:set>
                                    <p:animEffect transition="in" filter="fade">
                                      <p:cBhvr>
                                        <p:cTn id="83" dur="1000"/>
                                        <p:tgtEl>
                                          <p:spTgt spid="332985"/>
                                        </p:tgtEl>
                                      </p:cBhvr>
                                    </p:animEffect>
                                  </p:childTnLst>
                                </p:cTn>
                              </p:par>
                              <p:par>
                                <p:cTn id="84" presetID="10" presetClass="entr" presetSubtype="0" fill="hold" nodeType="withEffect">
                                  <p:stCondLst>
                                    <p:cond delay="0"/>
                                  </p:stCondLst>
                                  <p:childTnLst>
                                    <p:set>
                                      <p:cBhvr>
                                        <p:cTn id="85" dur="1" fill="hold">
                                          <p:stCondLst>
                                            <p:cond delay="0"/>
                                          </p:stCondLst>
                                        </p:cTn>
                                        <p:tgtEl>
                                          <p:spTgt spid="332986"/>
                                        </p:tgtEl>
                                        <p:attrNameLst>
                                          <p:attrName>style.visibility</p:attrName>
                                        </p:attrNameLst>
                                      </p:cBhvr>
                                      <p:to>
                                        <p:strVal val="visible"/>
                                      </p:to>
                                    </p:set>
                                    <p:animEffect transition="in" filter="fade">
                                      <p:cBhvr>
                                        <p:cTn id="86" dur="1000"/>
                                        <p:tgtEl>
                                          <p:spTgt spid="332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965" grpId="0"/>
      <p:bldP spid="332966" grpId="0" animBg="1"/>
      <p:bldP spid="332968" grpId="0"/>
      <p:bldP spid="332969" grpId="0" animBg="1"/>
      <p:bldP spid="332971" grpId="0"/>
      <p:bldP spid="332972" grpId="0" animBg="1"/>
      <p:bldP spid="332973" grpId="0" animBg="1"/>
      <p:bldP spid="332974" grpId="0" animBg="1"/>
      <p:bldP spid="332975" grpId="0" animBg="1"/>
      <p:bldP spid="332980" grpId="0"/>
      <p:bldP spid="332981" grpId="0" animBg="1"/>
      <p:bldP spid="332983" grpId="0"/>
      <p:bldP spid="332985" grpId="0" animBg="1"/>
      <p:bldP spid="332987" grpId="0"/>
      <p:bldP spid="33298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70" name="Text Box 18"/>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chemeClr val="bg1"/>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rgbClr val="808080"/>
              </a:solidFill>
            </a:endParaRPr>
          </a:p>
          <a:p>
            <a:pPr lvl="1"/>
            <a:r>
              <a:rPr lang="en-GB" sz="1400">
                <a:solidFill>
                  <a:srgbClr val="808080"/>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
        <p:nvSpPr>
          <p:cNvPr id="407572" name="Text Box 20"/>
          <p:cNvSpPr txBox="1">
            <a:spLocks noChangeArrowheads="1"/>
          </p:cNvSpPr>
          <p:nvPr/>
        </p:nvSpPr>
        <p:spPr bwMode="auto">
          <a:xfrm>
            <a:off x="1584325" y="1484313"/>
            <a:ext cx="5867400" cy="519112"/>
          </a:xfrm>
          <a:prstGeom prst="rect">
            <a:avLst/>
          </a:prstGeom>
          <a:noFill/>
          <a:ln w="9525">
            <a:noFill/>
            <a:miter lim="800000"/>
            <a:headEnd/>
            <a:tailEnd/>
          </a:ln>
          <a:effectLst/>
        </p:spPr>
        <p:txBody>
          <a:bodyPr>
            <a:spAutoFit/>
          </a:bodyPr>
          <a:lstStyle/>
          <a:p>
            <a:pPr marL="342900" indent="-342900"/>
            <a:r>
              <a:rPr lang="en-US" sz="2800">
                <a:solidFill>
                  <a:srgbClr val="FF0000"/>
                </a:solidFill>
                <a:latin typeface="Arial" charset="0"/>
              </a:rPr>
              <a:t>Questionnaire - 149 surgeons</a:t>
            </a:r>
          </a:p>
        </p:txBody>
      </p:sp>
      <p:sp>
        <p:nvSpPr>
          <p:cNvPr id="407598" name="Rectangle 46"/>
          <p:cNvSpPr>
            <a:spLocks noChangeArrowheads="1"/>
          </p:cNvSpPr>
          <p:nvPr/>
        </p:nvSpPr>
        <p:spPr bwMode="auto">
          <a:xfrm>
            <a:off x="1619250" y="277813"/>
            <a:ext cx="7067550" cy="1139825"/>
          </a:xfrm>
          <a:prstGeom prst="rect">
            <a:avLst/>
          </a:prstGeom>
          <a:noFill/>
          <a:ln w="9525">
            <a:noFill/>
            <a:miter lim="800000"/>
            <a:headEnd/>
            <a:tailEnd/>
          </a:ln>
          <a:effectLst/>
        </p:spPr>
        <p:txBody>
          <a:bodyPr anchor="b"/>
          <a:lstStyle/>
          <a:p>
            <a:r>
              <a:rPr lang="en-GB" sz="4400">
                <a:solidFill>
                  <a:schemeClr val="bg1"/>
                </a:solidFill>
                <a:latin typeface="Garamond" pitchFamily="18" charset="0"/>
              </a:rPr>
              <a:t>Laparoscopic Surgery</a:t>
            </a:r>
          </a:p>
        </p:txBody>
      </p:sp>
      <p:graphicFrame>
        <p:nvGraphicFramePr>
          <p:cNvPr id="407826" name="Group 274"/>
          <p:cNvGraphicFramePr>
            <a:graphicFrameLocks noGrp="1"/>
          </p:cNvGraphicFramePr>
          <p:nvPr/>
        </p:nvGraphicFramePr>
        <p:xfrm>
          <a:off x="1760538" y="2143125"/>
          <a:ext cx="7059612" cy="2956560"/>
        </p:xfrm>
        <a:graphic>
          <a:graphicData uri="http://schemas.openxmlformats.org/drawingml/2006/table">
            <a:tbl>
              <a:tblPr/>
              <a:tblGrid>
                <a:gridCol w="2381250"/>
                <a:gridCol w="1292225"/>
                <a:gridCol w="1865312"/>
                <a:gridCol w="1520825"/>
              </a:tblGrid>
              <a:tr h="27463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Table 2. Results of SAGES ergonomics questionnaire</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2746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400" b="0" i="0" u="none" strike="noStrike" cap="none" normalizeH="0" baseline="0" smtClean="0">
                        <a:ln>
                          <a:noFill/>
                        </a:ln>
                        <a:solidFill>
                          <a:schemeClr val="bg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Never (%)</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Occasionally (%)</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Frequent (%)</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Neck pain</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41</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43</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9</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Neck stiffness</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33</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44</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18</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Shoulder/arm pain</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39</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43</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12</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Shoulder/arm stiffness</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40</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39</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11</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Hand and wrist pain</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45</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36</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11</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Hand and wrist stiffness</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43</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40</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9</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Hand and wrist numbness</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59</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26</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Verdana" pitchFamily="34" charset="0"/>
                          <a:cs typeface="Times New Roman" pitchFamily="18" charset="0"/>
                        </a:rPr>
                        <a:t>8</a:t>
                      </a:r>
                      <a:endParaRPr kumimoji="0" lang="en-US" sz="1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07823" name="Text Box 271"/>
          <p:cNvSpPr txBox="1">
            <a:spLocks noChangeArrowheads="1"/>
          </p:cNvSpPr>
          <p:nvPr/>
        </p:nvSpPr>
        <p:spPr bwMode="auto">
          <a:xfrm>
            <a:off x="1743075" y="5589588"/>
            <a:ext cx="6932613" cy="396875"/>
          </a:xfrm>
          <a:prstGeom prst="rect">
            <a:avLst/>
          </a:prstGeom>
          <a:noFill/>
          <a:ln w="9525">
            <a:noFill/>
            <a:miter lim="800000"/>
            <a:headEnd/>
            <a:tailEnd/>
          </a:ln>
          <a:effectLst/>
        </p:spPr>
        <p:txBody>
          <a:bodyPr>
            <a:spAutoFit/>
          </a:bodyPr>
          <a:lstStyle/>
          <a:p>
            <a:r>
              <a:rPr lang="en-GB" sz="1000">
                <a:solidFill>
                  <a:schemeClr val="bg1"/>
                </a:solidFill>
              </a:rPr>
              <a:t>Berguer R, Forkey DL, Smith WD. Ergonomic problems associated with laparoscopic surgery. Surg Endosc 1999; 13(5):466-8.</a:t>
            </a:r>
            <a:r>
              <a:rPr lang="en-US" sz="1000">
                <a:solidFill>
                  <a:schemeClr val="bg1"/>
                </a:solidFill>
              </a:rPr>
              <a:t> </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8" name="Text Box 18"/>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chemeClr val="bg1"/>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rgbClr val="808080"/>
              </a:solidFill>
            </a:endParaRPr>
          </a:p>
          <a:p>
            <a:pPr lvl="1"/>
            <a:r>
              <a:rPr lang="en-GB" sz="1400">
                <a:solidFill>
                  <a:srgbClr val="808080"/>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
        <p:nvSpPr>
          <p:cNvPr id="409620" name="Rectangle 20"/>
          <p:cNvSpPr>
            <a:spLocks noChangeArrowheads="1"/>
          </p:cNvSpPr>
          <p:nvPr/>
        </p:nvSpPr>
        <p:spPr bwMode="auto">
          <a:xfrm>
            <a:off x="1619250" y="277813"/>
            <a:ext cx="7067550" cy="1139825"/>
          </a:xfrm>
          <a:prstGeom prst="rect">
            <a:avLst/>
          </a:prstGeom>
          <a:noFill/>
          <a:ln w="9525">
            <a:noFill/>
            <a:miter lim="800000"/>
            <a:headEnd/>
            <a:tailEnd/>
          </a:ln>
          <a:effectLst/>
        </p:spPr>
        <p:txBody>
          <a:bodyPr anchor="b"/>
          <a:lstStyle/>
          <a:p>
            <a:r>
              <a:rPr lang="en-GB" sz="4400">
                <a:solidFill>
                  <a:schemeClr val="bg1"/>
                </a:solidFill>
                <a:latin typeface="Garamond" pitchFamily="18" charset="0"/>
              </a:rPr>
              <a:t>Laparoscopic Surgery</a:t>
            </a:r>
          </a:p>
        </p:txBody>
      </p:sp>
      <p:sp>
        <p:nvSpPr>
          <p:cNvPr id="409670" name="Text Box 70"/>
          <p:cNvSpPr txBox="1">
            <a:spLocks noChangeArrowheads="1"/>
          </p:cNvSpPr>
          <p:nvPr/>
        </p:nvSpPr>
        <p:spPr bwMode="auto">
          <a:xfrm>
            <a:off x="6732588" y="4868863"/>
            <a:ext cx="2016125" cy="854075"/>
          </a:xfrm>
          <a:prstGeom prst="rect">
            <a:avLst/>
          </a:prstGeom>
          <a:noFill/>
          <a:ln w="9525">
            <a:noFill/>
            <a:miter lim="800000"/>
            <a:headEnd/>
            <a:tailEnd/>
          </a:ln>
          <a:effectLst/>
        </p:spPr>
        <p:txBody>
          <a:bodyPr>
            <a:spAutoFit/>
          </a:bodyPr>
          <a:lstStyle/>
          <a:p>
            <a:r>
              <a:rPr lang="en-GB" sz="1000">
                <a:solidFill>
                  <a:schemeClr val="bg1"/>
                </a:solidFill>
              </a:rPr>
              <a:t>Berguer R, Forkey DL, Smith WD. Ergonomic problems associated with laparoscopic surgery. Surg Endosc 1999; 13(5):466-8.</a:t>
            </a:r>
            <a:r>
              <a:rPr lang="en-US" sz="1000">
                <a:solidFill>
                  <a:schemeClr val="bg1"/>
                </a:solidFill>
              </a:rPr>
              <a:t> </a:t>
            </a:r>
          </a:p>
        </p:txBody>
      </p:sp>
      <p:pic>
        <p:nvPicPr>
          <p:cNvPr id="409738" name="Picture 138" descr="Open_Laparoscpic_Fatigue"/>
          <p:cNvPicPr>
            <a:picLocks noChangeAspect="1" noChangeArrowheads="1"/>
          </p:cNvPicPr>
          <p:nvPr/>
        </p:nvPicPr>
        <p:blipFill>
          <a:blip r:embed="rId3" cstate="print"/>
          <a:srcRect/>
          <a:stretch>
            <a:fillRect/>
          </a:stretch>
        </p:blipFill>
        <p:spPr bwMode="auto">
          <a:xfrm>
            <a:off x="1692275" y="1484313"/>
            <a:ext cx="4967288" cy="4608512"/>
          </a:xfrm>
          <a:prstGeom prst="rect">
            <a:avLst/>
          </a:prstGeom>
          <a:noFill/>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8" name="Text Box 18"/>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chemeClr val="bg1"/>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rgbClr val="808080"/>
              </a:solidFill>
            </a:endParaRPr>
          </a:p>
          <a:p>
            <a:pPr lvl="1"/>
            <a:r>
              <a:rPr lang="en-GB" sz="1400">
                <a:solidFill>
                  <a:srgbClr val="808080"/>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
        <p:nvSpPr>
          <p:cNvPr id="430099" name="Rectangle 19"/>
          <p:cNvSpPr>
            <a:spLocks noChangeArrowheads="1"/>
          </p:cNvSpPr>
          <p:nvPr/>
        </p:nvSpPr>
        <p:spPr bwMode="auto">
          <a:xfrm>
            <a:off x="1619250" y="277813"/>
            <a:ext cx="7067550" cy="1139825"/>
          </a:xfrm>
          <a:prstGeom prst="rect">
            <a:avLst/>
          </a:prstGeom>
          <a:noFill/>
          <a:ln w="9525">
            <a:noFill/>
            <a:miter lim="800000"/>
            <a:headEnd/>
            <a:tailEnd/>
          </a:ln>
          <a:effectLst/>
        </p:spPr>
        <p:txBody>
          <a:bodyPr anchor="b"/>
          <a:lstStyle/>
          <a:p>
            <a:r>
              <a:rPr lang="en-GB" sz="4400">
                <a:solidFill>
                  <a:schemeClr val="bg1"/>
                </a:solidFill>
                <a:latin typeface="Garamond" pitchFamily="18" charset="0"/>
              </a:rPr>
              <a:t>Other Ergonomic Problems</a:t>
            </a:r>
          </a:p>
        </p:txBody>
      </p:sp>
      <p:sp>
        <p:nvSpPr>
          <p:cNvPr id="430103" name="Text Box 23"/>
          <p:cNvSpPr txBox="1">
            <a:spLocks noChangeArrowheads="1"/>
          </p:cNvSpPr>
          <p:nvPr/>
        </p:nvSpPr>
        <p:spPr bwMode="auto">
          <a:xfrm>
            <a:off x="1671638" y="1643063"/>
            <a:ext cx="7004050" cy="3935412"/>
          </a:xfrm>
          <a:prstGeom prst="rect">
            <a:avLst/>
          </a:prstGeom>
          <a:noFill/>
          <a:ln w="9525">
            <a:noFill/>
            <a:miter lim="800000"/>
            <a:headEnd/>
            <a:tailEnd/>
          </a:ln>
          <a:effectLst/>
        </p:spPr>
        <p:txBody>
          <a:bodyPr>
            <a:spAutoFit/>
          </a:bodyPr>
          <a:lstStyle/>
          <a:p>
            <a:r>
              <a:rPr lang="en-US" sz="2800" dirty="0" err="1">
                <a:solidFill>
                  <a:schemeClr val="bg1"/>
                </a:solidFill>
                <a:latin typeface="Arial" charset="0"/>
              </a:rPr>
              <a:t>Horgan</a:t>
            </a:r>
            <a:r>
              <a:rPr lang="en-US" sz="2800" dirty="0">
                <a:solidFill>
                  <a:schemeClr val="bg1"/>
                </a:solidFill>
                <a:latin typeface="Arial" charset="0"/>
              </a:rPr>
              <a:t> LF, </a:t>
            </a:r>
            <a:r>
              <a:rPr lang="en-US" sz="2800" dirty="0" err="1">
                <a:solidFill>
                  <a:schemeClr val="bg1"/>
                </a:solidFill>
                <a:latin typeface="Arial" charset="0"/>
              </a:rPr>
              <a:t>O’Riordan</a:t>
            </a:r>
            <a:r>
              <a:rPr lang="en-US" sz="2800" dirty="0">
                <a:solidFill>
                  <a:schemeClr val="bg1"/>
                </a:solidFill>
                <a:latin typeface="Arial" charset="0"/>
              </a:rPr>
              <a:t> DC, Doctor N (1997) </a:t>
            </a:r>
            <a:r>
              <a:rPr lang="en-US" sz="2800" b="1" i="1" dirty="0" err="1">
                <a:solidFill>
                  <a:schemeClr val="bg1"/>
                </a:solidFill>
                <a:latin typeface="Arial" charset="0"/>
              </a:rPr>
              <a:t>Neuropraxia</a:t>
            </a:r>
            <a:r>
              <a:rPr lang="en-US" sz="2800" dirty="0">
                <a:solidFill>
                  <a:schemeClr val="bg1"/>
                </a:solidFill>
                <a:latin typeface="Arial" charset="0"/>
              </a:rPr>
              <a:t> following laparoscopic procedures: an occupational injury. Minim Invasive </a:t>
            </a:r>
            <a:r>
              <a:rPr lang="en-US" sz="2800" dirty="0" err="1">
                <a:solidFill>
                  <a:schemeClr val="bg1"/>
                </a:solidFill>
                <a:latin typeface="Arial" charset="0"/>
              </a:rPr>
              <a:t>Ther</a:t>
            </a:r>
            <a:r>
              <a:rPr lang="en-US" sz="2800" dirty="0">
                <a:solidFill>
                  <a:schemeClr val="bg1"/>
                </a:solidFill>
                <a:latin typeface="Arial" charset="0"/>
              </a:rPr>
              <a:t> Allied </a:t>
            </a:r>
            <a:r>
              <a:rPr lang="en-US" sz="2800" dirty="0" err="1">
                <a:solidFill>
                  <a:schemeClr val="bg1"/>
                </a:solidFill>
                <a:latin typeface="Arial" charset="0"/>
              </a:rPr>
              <a:t>Technol</a:t>
            </a:r>
            <a:r>
              <a:rPr lang="en-US" sz="2800" dirty="0">
                <a:solidFill>
                  <a:schemeClr val="bg1"/>
                </a:solidFill>
                <a:latin typeface="Arial" charset="0"/>
              </a:rPr>
              <a:t> 6: 33–35</a:t>
            </a:r>
          </a:p>
          <a:p>
            <a:endParaRPr lang="en-GB" sz="2800" dirty="0">
              <a:solidFill>
                <a:schemeClr val="bg1"/>
              </a:solidFill>
              <a:latin typeface="Arial" charset="0"/>
            </a:endParaRPr>
          </a:p>
          <a:p>
            <a:r>
              <a:rPr lang="en-US" sz="2800" dirty="0" err="1">
                <a:solidFill>
                  <a:schemeClr val="bg1"/>
                </a:solidFill>
                <a:latin typeface="Arial" charset="0"/>
              </a:rPr>
              <a:t>Majeed</a:t>
            </a:r>
            <a:r>
              <a:rPr lang="en-US" sz="2800" dirty="0">
                <a:solidFill>
                  <a:schemeClr val="bg1"/>
                </a:solidFill>
                <a:latin typeface="Arial" charset="0"/>
              </a:rPr>
              <a:t> AW, Jacob G, Reed MW, Johnson AG (1993) </a:t>
            </a:r>
            <a:r>
              <a:rPr lang="en-US" sz="2800" b="1" i="1" dirty="0" err="1">
                <a:solidFill>
                  <a:schemeClr val="bg1"/>
                </a:solidFill>
                <a:latin typeface="Arial" charset="0"/>
              </a:rPr>
              <a:t>Laparoscopist’s</a:t>
            </a:r>
            <a:r>
              <a:rPr lang="en-US" sz="2800" b="1" i="1" dirty="0">
                <a:solidFill>
                  <a:schemeClr val="bg1"/>
                </a:solidFill>
                <a:latin typeface="Arial" charset="0"/>
              </a:rPr>
              <a:t> thumb</a:t>
            </a:r>
            <a:r>
              <a:rPr lang="en-US" sz="2800" dirty="0">
                <a:solidFill>
                  <a:schemeClr val="bg1"/>
                </a:solidFill>
                <a:latin typeface="Arial" charset="0"/>
              </a:rPr>
              <a:t>: an occupational hazard. Arch </a:t>
            </a:r>
            <a:r>
              <a:rPr lang="en-US" sz="2800" dirty="0" err="1">
                <a:solidFill>
                  <a:schemeClr val="bg1"/>
                </a:solidFill>
                <a:latin typeface="Arial" charset="0"/>
              </a:rPr>
              <a:t>Surg</a:t>
            </a:r>
            <a:r>
              <a:rPr lang="en-US" sz="2800" dirty="0">
                <a:solidFill>
                  <a:schemeClr val="bg1"/>
                </a:solidFill>
                <a:latin typeface="Arial" charset="0"/>
              </a:rPr>
              <a:t> 128: 357 [letter; see comments]</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952" name="Rectangle 128"/>
          <p:cNvSpPr>
            <a:spLocks noGrp="1" noChangeArrowheads="1"/>
          </p:cNvSpPr>
          <p:nvPr>
            <p:ph type="title"/>
          </p:nvPr>
        </p:nvSpPr>
        <p:spPr>
          <a:xfrm>
            <a:off x="1619250" y="277813"/>
            <a:ext cx="6119813" cy="1139825"/>
          </a:xfrm>
          <a:noFill/>
          <a:ln/>
        </p:spPr>
        <p:txBody>
          <a:bodyPr/>
          <a:lstStyle/>
          <a:p>
            <a:r>
              <a:rPr lang="en-GB"/>
              <a:t>Operating Table</a:t>
            </a:r>
          </a:p>
        </p:txBody>
      </p:sp>
      <p:sp>
        <p:nvSpPr>
          <p:cNvPr id="333954" name="Text Box 130"/>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chemeClr val="bg1"/>
                </a:solidFill>
              </a:rPr>
              <a:t>Operating Room</a:t>
            </a:r>
          </a:p>
          <a:p>
            <a:pPr lvl="1"/>
            <a:endParaRPr lang="en-GB" sz="1400">
              <a:solidFill>
                <a:schemeClr val="bg1"/>
              </a:solidFill>
            </a:endParaRPr>
          </a:p>
          <a:p>
            <a:pPr lvl="1"/>
            <a:r>
              <a:rPr lang="en-GB" sz="1400">
                <a:solidFill>
                  <a:srgbClr val="808080"/>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
        <p:nvSpPr>
          <p:cNvPr id="333955" name="Text Box 131"/>
          <p:cNvSpPr txBox="1">
            <a:spLocks noChangeArrowheads="1"/>
          </p:cNvSpPr>
          <p:nvPr/>
        </p:nvSpPr>
        <p:spPr bwMode="auto">
          <a:xfrm>
            <a:off x="1619250" y="1557338"/>
            <a:ext cx="7256463" cy="4597400"/>
          </a:xfrm>
          <a:prstGeom prst="rect">
            <a:avLst/>
          </a:prstGeom>
          <a:noFill/>
          <a:ln w="9525">
            <a:noFill/>
            <a:miter lim="800000"/>
            <a:headEnd/>
            <a:tailEnd/>
          </a:ln>
          <a:effectLst/>
        </p:spPr>
        <p:txBody>
          <a:bodyPr>
            <a:spAutoFit/>
          </a:bodyPr>
          <a:lstStyle/>
          <a:p>
            <a:r>
              <a:rPr lang="en-US" sz="2400">
                <a:solidFill>
                  <a:schemeClr val="bg1"/>
                </a:solidFill>
                <a:latin typeface="Arial" charset="0"/>
              </a:rPr>
              <a:t>Ergonomically optimal operating surface height 0.7 and 0.8 of the elbow height of the operator. </a:t>
            </a:r>
          </a:p>
          <a:p>
            <a:endParaRPr lang="en-GB" sz="2400">
              <a:solidFill>
                <a:schemeClr val="bg1"/>
              </a:solidFill>
              <a:latin typeface="Arial" charset="0"/>
            </a:endParaRPr>
          </a:p>
          <a:p>
            <a:r>
              <a:rPr lang="en-US" sz="2400">
                <a:solidFill>
                  <a:schemeClr val="bg1"/>
                </a:solidFill>
                <a:latin typeface="Arial" charset="0"/>
              </a:rPr>
              <a:t>Reduces discomfort in the shoulders, back, and wrists during laparoscopic surgery.</a:t>
            </a:r>
          </a:p>
          <a:p>
            <a:endParaRPr lang="en-US" sz="2400">
              <a:solidFill>
                <a:schemeClr val="bg1"/>
              </a:solidFill>
              <a:latin typeface="Arial" charset="0"/>
            </a:endParaRPr>
          </a:p>
          <a:p>
            <a:r>
              <a:rPr lang="en-US" sz="2400">
                <a:solidFill>
                  <a:schemeClr val="bg1"/>
                </a:solidFill>
                <a:latin typeface="Arial" charset="0"/>
              </a:rPr>
              <a:t>Influences the upper joint excursions of the surgeon. </a:t>
            </a:r>
          </a:p>
          <a:p>
            <a:endParaRPr lang="en-US" sz="2400">
              <a:solidFill>
                <a:schemeClr val="bg1"/>
              </a:solidFill>
              <a:latin typeface="Arial" charset="0"/>
            </a:endParaRPr>
          </a:p>
          <a:p>
            <a:r>
              <a:rPr lang="en-US" sz="2400">
                <a:solidFill>
                  <a:schemeClr val="bg1"/>
                </a:solidFill>
                <a:latin typeface="Arial" charset="0"/>
              </a:rPr>
              <a:t>This optimal table height range for laparoscopic surgery is lower than those currently available.</a:t>
            </a:r>
            <a:r>
              <a:rPr lang="en-US">
                <a:solidFill>
                  <a:schemeClr val="bg1"/>
                </a:solidFill>
              </a:rPr>
              <a:t> </a:t>
            </a:r>
          </a:p>
          <a:p>
            <a:endParaRPr lang="en-US">
              <a:solidFill>
                <a:schemeClr val="bg1"/>
              </a:solidFill>
            </a:endParaRPr>
          </a:p>
          <a:p>
            <a:r>
              <a:rPr lang="en-GB" sz="1000">
                <a:solidFill>
                  <a:schemeClr val="bg1"/>
                </a:solidFill>
              </a:rPr>
              <a:t>van Veelen MA, Kazemier G, Koopman J, et al. Assessment of the Ergonomically Optimal Operating Surface Height for Laparoscopic Surgery. Journal of Laparoendoscopic &amp; Advanced Surgical Techniques 2002; 12(1):47-52.</a:t>
            </a:r>
            <a:r>
              <a:rPr lang="en-US">
                <a:solidFill>
                  <a:schemeClr val="bg1"/>
                </a:solidFill>
              </a:rPr>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3955">
                                            <p:txEl>
                                              <p:pRg st="0" end="0"/>
                                            </p:txEl>
                                          </p:spTgt>
                                        </p:tgtEl>
                                        <p:attrNameLst>
                                          <p:attrName>style.visibility</p:attrName>
                                        </p:attrNameLst>
                                      </p:cBhvr>
                                      <p:to>
                                        <p:strVal val="visible"/>
                                      </p:to>
                                    </p:set>
                                    <p:animEffect transition="in" filter="fade">
                                      <p:cBhvr>
                                        <p:cTn id="7" dur="1000"/>
                                        <p:tgtEl>
                                          <p:spTgt spid="3339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3955">
                                            <p:txEl>
                                              <p:pRg st="2" end="2"/>
                                            </p:txEl>
                                          </p:spTgt>
                                        </p:tgtEl>
                                        <p:attrNameLst>
                                          <p:attrName>style.visibility</p:attrName>
                                        </p:attrNameLst>
                                      </p:cBhvr>
                                      <p:to>
                                        <p:strVal val="visible"/>
                                      </p:to>
                                    </p:set>
                                    <p:animEffect transition="in" filter="fade">
                                      <p:cBhvr>
                                        <p:cTn id="12" dur="1000"/>
                                        <p:tgtEl>
                                          <p:spTgt spid="33395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3955">
                                            <p:txEl>
                                              <p:pRg st="4" end="4"/>
                                            </p:txEl>
                                          </p:spTgt>
                                        </p:tgtEl>
                                        <p:attrNameLst>
                                          <p:attrName>style.visibility</p:attrName>
                                        </p:attrNameLst>
                                      </p:cBhvr>
                                      <p:to>
                                        <p:strVal val="visible"/>
                                      </p:to>
                                    </p:set>
                                    <p:animEffect transition="in" filter="fade">
                                      <p:cBhvr>
                                        <p:cTn id="17" dur="1000"/>
                                        <p:tgtEl>
                                          <p:spTgt spid="33395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3955">
                                            <p:txEl>
                                              <p:pRg st="6" end="6"/>
                                            </p:txEl>
                                          </p:spTgt>
                                        </p:tgtEl>
                                        <p:attrNameLst>
                                          <p:attrName>style.visibility</p:attrName>
                                        </p:attrNameLst>
                                      </p:cBhvr>
                                      <p:to>
                                        <p:strVal val="visible"/>
                                      </p:to>
                                    </p:set>
                                    <p:animEffect transition="in" filter="fade">
                                      <p:cBhvr>
                                        <p:cTn id="22" dur="1000"/>
                                        <p:tgtEl>
                                          <p:spTgt spid="33395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33955">
                                            <p:txEl>
                                              <p:pRg st="8" end="8"/>
                                            </p:txEl>
                                          </p:spTgt>
                                        </p:tgtEl>
                                        <p:attrNameLst>
                                          <p:attrName>style.visibility</p:attrName>
                                        </p:attrNameLst>
                                      </p:cBhvr>
                                      <p:to>
                                        <p:strVal val="visible"/>
                                      </p:to>
                                    </p:set>
                                    <p:animEffect transition="in" filter="fade">
                                      <p:cBhvr>
                                        <p:cTn id="27" dur="1000"/>
                                        <p:tgtEl>
                                          <p:spTgt spid="33395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95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714" name="Rectangle 18"/>
          <p:cNvSpPr>
            <a:spLocks noChangeArrowheads="1"/>
          </p:cNvSpPr>
          <p:nvPr/>
        </p:nvSpPr>
        <p:spPr bwMode="auto">
          <a:xfrm>
            <a:off x="1619250" y="277813"/>
            <a:ext cx="6119813" cy="1139825"/>
          </a:xfrm>
          <a:prstGeom prst="rect">
            <a:avLst/>
          </a:prstGeom>
          <a:noFill/>
          <a:ln w="9525">
            <a:noFill/>
            <a:miter lim="800000"/>
            <a:headEnd/>
            <a:tailEnd/>
          </a:ln>
          <a:effectLst/>
        </p:spPr>
        <p:txBody>
          <a:bodyPr anchor="b"/>
          <a:lstStyle/>
          <a:p>
            <a:r>
              <a:rPr lang="en-GB" sz="4400">
                <a:solidFill>
                  <a:schemeClr val="bg1"/>
                </a:solidFill>
                <a:latin typeface="Garamond" pitchFamily="18" charset="0"/>
              </a:rPr>
              <a:t>Operating Table</a:t>
            </a:r>
          </a:p>
        </p:txBody>
      </p:sp>
      <p:sp>
        <p:nvSpPr>
          <p:cNvPr id="413715" name="Text Box 19"/>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chemeClr val="bg1"/>
                </a:solidFill>
              </a:rPr>
              <a:t>Operating Room</a:t>
            </a:r>
          </a:p>
          <a:p>
            <a:pPr lvl="1"/>
            <a:endParaRPr lang="en-GB" sz="1400">
              <a:solidFill>
                <a:schemeClr val="bg1"/>
              </a:solidFill>
            </a:endParaRPr>
          </a:p>
          <a:p>
            <a:pPr lvl="1"/>
            <a:r>
              <a:rPr lang="en-GB" sz="1400">
                <a:solidFill>
                  <a:srgbClr val="808080"/>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
        <p:nvSpPr>
          <p:cNvPr id="413716" name="Text Box 20"/>
          <p:cNvSpPr txBox="1">
            <a:spLocks noChangeArrowheads="1"/>
          </p:cNvSpPr>
          <p:nvPr/>
        </p:nvSpPr>
        <p:spPr bwMode="auto">
          <a:xfrm>
            <a:off x="1619250" y="1557338"/>
            <a:ext cx="7256463" cy="4413250"/>
          </a:xfrm>
          <a:prstGeom prst="rect">
            <a:avLst/>
          </a:prstGeom>
          <a:noFill/>
          <a:ln w="9525">
            <a:noFill/>
            <a:miter lim="800000"/>
            <a:headEnd/>
            <a:tailEnd/>
          </a:ln>
          <a:effectLst/>
        </p:spPr>
        <p:txBody>
          <a:bodyPr>
            <a:spAutoFit/>
          </a:bodyPr>
          <a:lstStyle/>
          <a:p>
            <a:r>
              <a:rPr lang="en-US" sz="2400">
                <a:solidFill>
                  <a:schemeClr val="bg1"/>
                </a:solidFill>
                <a:latin typeface="Arial" charset="0"/>
              </a:rPr>
              <a:t>The optimum table height for laparoscopic surgery should:</a:t>
            </a:r>
          </a:p>
          <a:p>
            <a:pPr>
              <a:buFontTx/>
              <a:buChar char="•"/>
            </a:pPr>
            <a:r>
              <a:rPr lang="en-US" sz="2400">
                <a:solidFill>
                  <a:schemeClr val="bg1"/>
                </a:solidFill>
                <a:latin typeface="Arial" charset="0"/>
              </a:rPr>
              <a:t> Position the laparoscopic instrument handles close to surgeons' elbow level. </a:t>
            </a:r>
          </a:p>
          <a:p>
            <a:pPr>
              <a:buFontTx/>
              <a:buChar char="•"/>
            </a:pPr>
            <a:endParaRPr lang="en-US" sz="2400">
              <a:solidFill>
                <a:schemeClr val="bg1"/>
              </a:solidFill>
              <a:latin typeface="Arial" charset="0"/>
            </a:endParaRPr>
          </a:p>
          <a:p>
            <a:pPr>
              <a:buFontTx/>
              <a:buChar char="•"/>
            </a:pPr>
            <a:r>
              <a:rPr lang="en-US" sz="2400">
                <a:solidFill>
                  <a:schemeClr val="bg1"/>
                </a:solidFill>
                <a:latin typeface="Arial" charset="0"/>
              </a:rPr>
              <a:t> This corresponds to an approximate table height of 64 to 77 cm above floor level. </a:t>
            </a:r>
          </a:p>
          <a:p>
            <a:pPr>
              <a:buFontTx/>
              <a:buChar char="•"/>
            </a:pPr>
            <a:endParaRPr lang="en-US" sz="2400">
              <a:solidFill>
                <a:schemeClr val="bg1"/>
              </a:solidFill>
              <a:latin typeface="Arial" charset="0"/>
            </a:endParaRPr>
          </a:p>
          <a:p>
            <a:pPr>
              <a:buFontTx/>
              <a:buChar char="•"/>
            </a:pPr>
            <a:r>
              <a:rPr lang="en-US" sz="2400">
                <a:solidFill>
                  <a:schemeClr val="bg1"/>
                </a:solidFill>
                <a:latin typeface="Arial" charset="0"/>
              </a:rPr>
              <a:t> A redesign of current operating room tables may be required to meet these ergonomic guidelines.</a:t>
            </a:r>
            <a:endParaRPr lang="en-US" sz="2400">
              <a:solidFill>
                <a:schemeClr val="bg1"/>
              </a:solidFill>
            </a:endParaRPr>
          </a:p>
          <a:p>
            <a:endParaRPr lang="en-US" sz="2400">
              <a:solidFill>
                <a:schemeClr val="bg1"/>
              </a:solidFill>
            </a:endParaRPr>
          </a:p>
          <a:p>
            <a:r>
              <a:rPr lang="en-GB" sz="1000">
                <a:solidFill>
                  <a:schemeClr val="bg1"/>
                </a:solidFill>
              </a:rPr>
              <a:t>Berquer RR. An ergonomic study of the optimum operating table height for laparoscopic surgery. Surgical endoscopy 2002; 16(Volume 16, Number 3 / March, 2002):416-421.</a:t>
            </a:r>
            <a:r>
              <a:rPr lang="en-US" sz="1000">
                <a:solidFill>
                  <a:schemeClr val="bg1"/>
                </a:solidFill>
              </a:rPr>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3716">
                                            <p:txEl>
                                              <p:pRg st="0" end="0"/>
                                            </p:txEl>
                                          </p:spTgt>
                                        </p:tgtEl>
                                        <p:attrNameLst>
                                          <p:attrName>style.visibility</p:attrName>
                                        </p:attrNameLst>
                                      </p:cBhvr>
                                      <p:to>
                                        <p:strVal val="visible"/>
                                      </p:to>
                                    </p:set>
                                    <p:animEffect transition="in" filter="fade">
                                      <p:cBhvr>
                                        <p:cTn id="7" dur="1000"/>
                                        <p:tgtEl>
                                          <p:spTgt spid="4137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3716">
                                            <p:txEl>
                                              <p:pRg st="1" end="1"/>
                                            </p:txEl>
                                          </p:spTgt>
                                        </p:tgtEl>
                                        <p:attrNameLst>
                                          <p:attrName>style.visibility</p:attrName>
                                        </p:attrNameLst>
                                      </p:cBhvr>
                                      <p:to>
                                        <p:strVal val="visible"/>
                                      </p:to>
                                    </p:set>
                                    <p:animEffect transition="in" filter="fade">
                                      <p:cBhvr>
                                        <p:cTn id="12" dur="1000"/>
                                        <p:tgtEl>
                                          <p:spTgt spid="4137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3716">
                                            <p:txEl>
                                              <p:pRg st="3" end="3"/>
                                            </p:txEl>
                                          </p:spTgt>
                                        </p:tgtEl>
                                        <p:attrNameLst>
                                          <p:attrName>style.visibility</p:attrName>
                                        </p:attrNameLst>
                                      </p:cBhvr>
                                      <p:to>
                                        <p:strVal val="visible"/>
                                      </p:to>
                                    </p:set>
                                    <p:animEffect transition="in" filter="fade">
                                      <p:cBhvr>
                                        <p:cTn id="17" dur="1000"/>
                                        <p:tgtEl>
                                          <p:spTgt spid="41371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3716">
                                            <p:txEl>
                                              <p:pRg st="5" end="5"/>
                                            </p:txEl>
                                          </p:spTgt>
                                        </p:tgtEl>
                                        <p:attrNameLst>
                                          <p:attrName>style.visibility</p:attrName>
                                        </p:attrNameLst>
                                      </p:cBhvr>
                                      <p:to>
                                        <p:strVal val="visible"/>
                                      </p:to>
                                    </p:set>
                                    <p:animEffect transition="in" filter="fade">
                                      <p:cBhvr>
                                        <p:cTn id="22" dur="1000"/>
                                        <p:tgtEl>
                                          <p:spTgt spid="41371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13716">
                                            <p:txEl>
                                              <p:pRg st="7" end="7"/>
                                            </p:txEl>
                                          </p:spTgt>
                                        </p:tgtEl>
                                        <p:attrNameLst>
                                          <p:attrName>style.visibility</p:attrName>
                                        </p:attrNameLst>
                                      </p:cBhvr>
                                      <p:to>
                                        <p:strVal val="visible"/>
                                      </p:to>
                                    </p:set>
                                    <p:animEffect transition="in" filter="fade">
                                      <p:cBhvr>
                                        <p:cTn id="27" dur="1000"/>
                                        <p:tgtEl>
                                          <p:spTgt spid="41371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7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504" name="Rectangle 104"/>
          <p:cNvSpPr>
            <a:spLocks noGrp="1" noChangeArrowheads="1"/>
          </p:cNvSpPr>
          <p:nvPr>
            <p:ph type="title"/>
          </p:nvPr>
        </p:nvSpPr>
        <p:spPr>
          <a:xfrm>
            <a:off x="1619250" y="476250"/>
            <a:ext cx="7067550" cy="941388"/>
          </a:xfrm>
          <a:noFill/>
          <a:ln/>
        </p:spPr>
        <p:txBody>
          <a:bodyPr/>
          <a:lstStyle/>
          <a:p>
            <a:r>
              <a:rPr lang="en-GB"/>
              <a:t>Handle Design</a:t>
            </a:r>
            <a:endParaRPr lang="en-GB" sz="3600"/>
          </a:p>
        </p:txBody>
      </p:sp>
      <p:sp>
        <p:nvSpPr>
          <p:cNvPr id="358589" name="Text Box 189"/>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chemeClr val="bg1"/>
              </a:solidFill>
            </a:endParaRPr>
          </a:p>
          <a:p>
            <a:pPr lvl="1"/>
            <a:r>
              <a:rPr lang="en-GB" sz="1400">
                <a:solidFill>
                  <a:schemeClr val="bg1"/>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pic>
        <p:nvPicPr>
          <p:cNvPr id="358590" name="Picture 190" descr="FiveHandles"/>
          <p:cNvPicPr>
            <a:picLocks noChangeAspect="1" noChangeArrowheads="1"/>
          </p:cNvPicPr>
          <p:nvPr/>
        </p:nvPicPr>
        <p:blipFill>
          <a:blip r:embed="rId3" cstate="print"/>
          <a:srcRect/>
          <a:stretch>
            <a:fillRect/>
          </a:stretch>
        </p:blipFill>
        <p:spPr bwMode="auto">
          <a:xfrm>
            <a:off x="1706563" y="1484313"/>
            <a:ext cx="6681787" cy="3816350"/>
          </a:xfrm>
          <a:prstGeom prst="rect">
            <a:avLst/>
          </a:prstGeom>
          <a:noFill/>
        </p:spPr>
      </p:pic>
      <p:sp>
        <p:nvSpPr>
          <p:cNvPr id="358591" name="Text Box 191"/>
          <p:cNvSpPr txBox="1">
            <a:spLocks noChangeArrowheads="1"/>
          </p:cNvSpPr>
          <p:nvPr/>
        </p:nvSpPr>
        <p:spPr bwMode="auto">
          <a:xfrm>
            <a:off x="1671638" y="5343525"/>
            <a:ext cx="6932612" cy="549275"/>
          </a:xfrm>
          <a:prstGeom prst="rect">
            <a:avLst/>
          </a:prstGeom>
          <a:noFill/>
          <a:ln w="9525">
            <a:noFill/>
            <a:miter lim="800000"/>
            <a:headEnd/>
            <a:tailEnd/>
          </a:ln>
          <a:effectLst/>
        </p:spPr>
        <p:txBody>
          <a:bodyPr>
            <a:spAutoFit/>
          </a:bodyPr>
          <a:lstStyle/>
          <a:p>
            <a:r>
              <a:rPr lang="en-GB" sz="1000">
                <a:solidFill>
                  <a:schemeClr val="bg1"/>
                </a:solidFill>
              </a:rPr>
              <a:t>Matern UU. Ergonomic aspects of five different types of laparoscopic instrument handles under dynamic conditions with respect to specific laparoscopic tasks: An electromyographic-based study. Surgical endoscopy 2002; 18(Volume 18, Number 8 / August, 2004):1231-1241.</a:t>
            </a:r>
            <a:r>
              <a:rPr lang="en-US" sz="1000">
                <a:solidFill>
                  <a:schemeClr val="bg1"/>
                </a:solidFill>
              </a:rPr>
              <a:t> </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66" name="Rectangle 18"/>
          <p:cNvSpPr>
            <a:spLocks noChangeArrowheads="1"/>
          </p:cNvSpPr>
          <p:nvPr/>
        </p:nvSpPr>
        <p:spPr bwMode="auto">
          <a:xfrm>
            <a:off x="1619250" y="692150"/>
            <a:ext cx="7067550" cy="725488"/>
          </a:xfrm>
          <a:prstGeom prst="rect">
            <a:avLst/>
          </a:prstGeom>
          <a:noFill/>
          <a:ln w="9525">
            <a:noFill/>
            <a:miter lim="800000"/>
            <a:headEnd/>
            <a:tailEnd/>
          </a:ln>
          <a:effectLst/>
        </p:spPr>
        <p:txBody>
          <a:bodyPr anchor="b"/>
          <a:lstStyle/>
          <a:p>
            <a:r>
              <a:rPr lang="en-GB" sz="4400">
                <a:solidFill>
                  <a:schemeClr val="bg1"/>
                </a:solidFill>
                <a:latin typeface="Garamond" pitchFamily="18" charset="0"/>
              </a:rPr>
              <a:t>Handle Design</a:t>
            </a:r>
            <a:endParaRPr lang="en-GB" sz="3600">
              <a:solidFill>
                <a:schemeClr val="bg1"/>
              </a:solidFill>
              <a:latin typeface="Garamond" pitchFamily="18" charset="0"/>
            </a:endParaRPr>
          </a:p>
        </p:txBody>
      </p:sp>
      <p:sp>
        <p:nvSpPr>
          <p:cNvPr id="411667" name="Text Box 19"/>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chemeClr val="bg1"/>
              </a:solidFill>
            </a:endParaRPr>
          </a:p>
          <a:p>
            <a:pPr lvl="1"/>
            <a:r>
              <a:rPr lang="en-GB" sz="1400">
                <a:solidFill>
                  <a:schemeClr val="bg1"/>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graphicFrame>
        <p:nvGraphicFramePr>
          <p:cNvPr id="411917" name="Group 269"/>
          <p:cNvGraphicFramePr>
            <a:graphicFrameLocks noGrp="1"/>
          </p:cNvGraphicFramePr>
          <p:nvPr/>
        </p:nvGraphicFramePr>
        <p:xfrm>
          <a:off x="1763713" y="1700213"/>
          <a:ext cx="6911975" cy="3200400"/>
        </p:xfrm>
        <a:graphic>
          <a:graphicData uri="http://schemas.openxmlformats.org/drawingml/2006/table">
            <a:tbl>
              <a:tblPr/>
              <a:tblGrid>
                <a:gridCol w="1881187"/>
                <a:gridCol w="1012825"/>
                <a:gridCol w="984250"/>
                <a:gridCol w="1123950"/>
                <a:gridCol w="982663"/>
                <a:gridCol w="927100"/>
              </a:tblGrid>
              <a:tr h="423863">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0000"/>
                          </a:solidFill>
                          <a:effectLst/>
                          <a:latin typeface="Arial" charset="0"/>
                          <a:cs typeface="Times New Roman" pitchFamily="18" charset="0"/>
                        </a:rPr>
                        <a:t>Summarized scores for three test courses</a:t>
                      </a:r>
                      <a:endParaRPr kumimoji="0" lang="en-US" sz="2400" b="0" i="0" u="none" strike="noStrike" cap="none" normalizeH="0" baseline="0" smtClean="0">
                        <a:ln>
                          <a:noFill/>
                        </a:ln>
                        <a:solidFill>
                          <a:srgbClr val="FF0000"/>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238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smtClean="0">
                        <a:ln>
                          <a:noFill/>
                        </a:ln>
                        <a:solidFill>
                          <a:srgbClr val="FF0000"/>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0000"/>
                          </a:solidFill>
                          <a:effectLst/>
                          <a:latin typeface="Arial" charset="0"/>
                          <a:cs typeface="Times New Roman" pitchFamily="18" charset="0"/>
                        </a:rPr>
                        <a:t>Handle</a:t>
                      </a:r>
                      <a:endParaRPr kumimoji="0" lang="en-US" sz="2400" b="0" i="0" u="none" strike="noStrike" cap="none" normalizeH="0" baseline="0" smtClean="0">
                        <a:ln>
                          <a:noFill/>
                        </a:ln>
                        <a:solidFill>
                          <a:srgbClr val="FF0000"/>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222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1" i="0" u="none" strike="noStrike" cap="none" normalizeH="0" baseline="0" smtClean="0">
                        <a:ln>
                          <a:noFill/>
                        </a:ln>
                        <a:solidFill>
                          <a:srgbClr val="FF0000"/>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Arial" charset="0"/>
                          <a:cs typeface="Times New Roman" pitchFamily="18" charset="0"/>
                        </a:rPr>
                        <a:t>A</a:t>
                      </a:r>
                      <a:endParaRPr kumimoji="0" lang="en-US" sz="2400" b="1" i="0" u="none" strike="noStrike" cap="none" normalizeH="0" baseline="0" smtClean="0">
                        <a:ln>
                          <a:noFill/>
                        </a:ln>
                        <a:solidFill>
                          <a:srgbClr val="FF0000"/>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Arial" charset="0"/>
                          <a:cs typeface="Times New Roman" pitchFamily="18" charset="0"/>
                        </a:rPr>
                        <a:t>V</a:t>
                      </a:r>
                      <a:endParaRPr kumimoji="0" lang="en-US" sz="2400" b="1" i="0" u="none" strike="noStrike" cap="none" normalizeH="0" baseline="0" smtClean="0">
                        <a:ln>
                          <a:noFill/>
                        </a:ln>
                        <a:solidFill>
                          <a:srgbClr val="FF0000"/>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Arial" charset="0"/>
                          <a:cs typeface="Times New Roman" pitchFamily="18" charset="0"/>
                        </a:rPr>
                        <a:t>M</a:t>
                      </a:r>
                      <a:endParaRPr kumimoji="0" lang="en-US" sz="2400" b="1" i="0" u="none" strike="noStrike" cap="none" normalizeH="0" baseline="0" smtClean="0">
                        <a:ln>
                          <a:noFill/>
                        </a:ln>
                        <a:solidFill>
                          <a:srgbClr val="FF0000"/>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Arial" charset="0"/>
                          <a:cs typeface="Times New Roman" pitchFamily="18" charset="0"/>
                        </a:rPr>
                        <a:t>R</a:t>
                      </a:r>
                      <a:endParaRPr kumimoji="0" lang="en-US" sz="2400" b="1" i="0" u="none" strike="noStrike" cap="none" normalizeH="0" baseline="0" smtClean="0">
                        <a:ln>
                          <a:noFill/>
                        </a:ln>
                        <a:solidFill>
                          <a:srgbClr val="FF0000"/>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Arial" charset="0"/>
                          <a:cs typeface="Times New Roman" pitchFamily="18" charset="0"/>
                        </a:rPr>
                        <a:t>S</a:t>
                      </a:r>
                      <a:endParaRPr kumimoji="0" lang="en-US" sz="2400" b="1" i="0" u="none" strike="noStrike" cap="none" normalizeH="0" baseline="0" smtClean="0">
                        <a:ln>
                          <a:noFill/>
                        </a:ln>
                        <a:solidFill>
                          <a:srgbClr val="FF0000"/>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Arial" charset="0"/>
                          <a:cs typeface="Times New Roman" pitchFamily="18" charset="0"/>
                        </a:rPr>
                        <a:t>Curved</a:t>
                      </a:r>
                      <a:endParaRPr kumimoji="0" lang="en-US" sz="2400" b="1" i="0" u="none" strike="noStrike" cap="none" normalizeH="0" baseline="0" smtClean="0">
                        <a:ln>
                          <a:noFill/>
                        </a:ln>
                        <a:solidFill>
                          <a:srgbClr val="FF0000"/>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Arial" charset="0"/>
                          <a:cs typeface="Times New Roman" pitchFamily="18" charset="0"/>
                        </a:rPr>
                        <a:t>-10</a:t>
                      </a:r>
                      <a:endParaRPr kumimoji="0" lang="en-US"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Arial" charset="0"/>
                          <a:cs typeface="Times New Roman" pitchFamily="18" charset="0"/>
                        </a:rPr>
                        <a:t>-2</a:t>
                      </a:r>
                      <a:endParaRPr kumimoji="0" lang="en-US"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Arial" charset="0"/>
                          <a:cs typeface="Times New Roman" pitchFamily="18" charset="0"/>
                        </a:rPr>
                        <a:t>6</a:t>
                      </a:r>
                      <a:endParaRPr kumimoji="0" lang="en-US"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Arial" charset="0"/>
                          <a:cs typeface="Times New Roman" pitchFamily="18" charset="0"/>
                        </a:rPr>
                        <a:t>4</a:t>
                      </a:r>
                      <a:endParaRPr kumimoji="0" lang="en-US"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Arial" charset="0"/>
                          <a:cs typeface="Times New Roman" pitchFamily="18" charset="0"/>
                        </a:rPr>
                        <a:t>1</a:t>
                      </a:r>
                      <a:endParaRPr kumimoji="0" lang="en-US"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Arial" charset="0"/>
                          <a:cs typeface="Times New Roman" pitchFamily="18" charset="0"/>
                        </a:rPr>
                        <a:t>Helix</a:t>
                      </a:r>
                      <a:endParaRPr kumimoji="0" lang="en-US" sz="2400" b="1" i="0" u="none" strike="noStrike" cap="none" normalizeH="0" baseline="0" smtClean="0">
                        <a:ln>
                          <a:noFill/>
                        </a:ln>
                        <a:solidFill>
                          <a:srgbClr val="FF0000"/>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Arial" charset="0"/>
                          <a:cs typeface="Times New Roman" pitchFamily="18" charset="0"/>
                        </a:rPr>
                        <a:t>-8</a:t>
                      </a:r>
                      <a:endParaRPr kumimoji="0" lang="en-US"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Arial" charset="0"/>
                          <a:cs typeface="Times New Roman" pitchFamily="18" charset="0"/>
                        </a:rPr>
                        <a:t>1</a:t>
                      </a:r>
                      <a:endParaRPr kumimoji="0" lang="en-US"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Arial" charset="0"/>
                          <a:cs typeface="Times New Roman" pitchFamily="18" charset="0"/>
                        </a:rPr>
                        <a:t>-1</a:t>
                      </a:r>
                      <a:endParaRPr kumimoji="0" lang="en-US"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Arial" charset="0"/>
                          <a:cs typeface="Times New Roman" pitchFamily="18" charset="0"/>
                        </a:rPr>
                        <a:t>4</a:t>
                      </a:r>
                      <a:endParaRPr kumimoji="0" lang="en-US"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Arial" charset="0"/>
                          <a:cs typeface="Times New Roman" pitchFamily="18" charset="0"/>
                        </a:rPr>
                        <a:t>1</a:t>
                      </a:r>
                      <a:endParaRPr kumimoji="0" lang="en-US"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Arial" charset="0"/>
                          <a:cs typeface="Times New Roman" pitchFamily="18" charset="0"/>
                        </a:rPr>
                        <a:t>Straddle</a:t>
                      </a:r>
                      <a:endParaRPr kumimoji="0" lang="en-US" sz="2400" b="1" i="0" u="none" strike="noStrike" cap="none" normalizeH="0" baseline="0" smtClean="0">
                        <a:ln>
                          <a:noFill/>
                        </a:ln>
                        <a:solidFill>
                          <a:srgbClr val="FF0000"/>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Arial" charset="0"/>
                          <a:cs typeface="Times New Roman" pitchFamily="18" charset="0"/>
                        </a:rPr>
                        <a:t>-3</a:t>
                      </a:r>
                      <a:endParaRPr kumimoji="0" lang="en-US"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Arial" charset="0"/>
                          <a:cs typeface="Times New Roman" pitchFamily="18" charset="0"/>
                        </a:rPr>
                        <a:t>5</a:t>
                      </a:r>
                      <a:endParaRPr kumimoji="0" lang="en-US"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Arial" charset="0"/>
                          <a:cs typeface="Times New Roman" pitchFamily="18" charset="0"/>
                        </a:rPr>
                        <a:t>-1</a:t>
                      </a:r>
                      <a:endParaRPr kumimoji="0" lang="en-US"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Arial" charset="0"/>
                          <a:cs typeface="Times New Roman" pitchFamily="18" charset="0"/>
                        </a:rPr>
                        <a:t>-4</a:t>
                      </a:r>
                      <a:endParaRPr kumimoji="0" lang="en-US"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Arial" charset="0"/>
                          <a:cs typeface="Times New Roman" pitchFamily="18" charset="0"/>
                        </a:rPr>
                        <a:t>3</a:t>
                      </a:r>
                      <a:endParaRPr kumimoji="0" lang="en-US"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Arial" charset="0"/>
                          <a:cs typeface="Times New Roman" pitchFamily="18" charset="0"/>
                        </a:rPr>
                        <a:t>Total</a:t>
                      </a:r>
                      <a:endParaRPr kumimoji="0" lang="en-US" sz="2400" b="1" i="0" u="none" strike="noStrike" cap="none" normalizeH="0" baseline="0" smtClean="0">
                        <a:ln>
                          <a:noFill/>
                        </a:ln>
                        <a:solidFill>
                          <a:srgbClr val="FF0000"/>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Arial" charset="0"/>
                          <a:cs typeface="Times New Roman" pitchFamily="18" charset="0"/>
                        </a:rPr>
                        <a:t>-21</a:t>
                      </a:r>
                      <a:endParaRPr kumimoji="0" lang="en-US"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Arial" charset="0"/>
                          <a:cs typeface="Times New Roman" pitchFamily="18" charset="0"/>
                        </a:rPr>
                        <a:t>4</a:t>
                      </a:r>
                      <a:endParaRPr kumimoji="0" lang="en-US"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Arial" charset="0"/>
                          <a:cs typeface="Times New Roman" pitchFamily="18" charset="0"/>
                        </a:rPr>
                        <a:t>4</a:t>
                      </a:r>
                      <a:endParaRPr kumimoji="0" lang="en-US"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Arial" charset="0"/>
                          <a:cs typeface="Times New Roman" pitchFamily="18" charset="0"/>
                        </a:rPr>
                        <a:t>4</a:t>
                      </a:r>
                      <a:endParaRPr kumimoji="0" lang="en-US"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Arial" charset="0"/>
                          <a:cs typeface="Times New Roman" pitchFamily="18" charset="0"/>
                        </a:rPr>
                        <a:t>5</a:t>
                      </a:r>
                      <a:endParaRPr kumimoji="0" lang="en-US"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11914" name="Text Box 266"/>
          <p:cNvSpPr txBox="1">
            <a:spLocks noChangeArrowheads="1"/>
          </p:cNvSpPr>
          <p:nvPr/>
        </p:nvSpPr>
        <p:spPr bwMode="auto">
          <a:xfrm>
            <a:off x="1671638" y="5343525"/>
            <a:ext cx="6932612" cy="549275"/>
          </a:xfrm>
          <a:prstGeom prst="rect">
            <a:avLst/>
          </a:prstGeom>
          <a:noFill/>
          <a:ln w="9525">
            <a:noFill/>
            <a:miter lim="800000"/>
            <a:headEnd/>
            <a:tailEnd/>
          </a:ln>
          <a:effectLst/>
        </p:spPr>
        <p:txBody>
          <a:bodyPr>
            <a:spAutoFit/>
          </a:bodyPr>
          <a:lstStyle/>
          <a:p>
            <a:r>
              <a:rPr lang="en-GB" sz="1000">
                <a:solidFill>
                  <a:schemeClr val="bg1"/>
                </a:solidFill>
              </a:rPr>
              <a:t>Matern UU. Ergonomic aspects of five different types of laparoscopic instrument handles under dynamic conditions with respect to specific laparoscopic tasks: An electromyographic-based study. Surgical endoscopy 2002; 18(Volume 18, Number 8 / August, 2004):1231-1241.</a:t>
            </a:r>
            <a:r>
              <a:rPr lang="en-US" sz="1000">
                <a:solidFill>
                  <a:schemeClr val="bg1"/>
                </a:solidFill>
              </a:rPr>
              <a:t> </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62" name="Rectangle 18"/>
          <p:cNvSpPr>
            <a:spLocks noChangeArrowheads="1"/>
          </p:cNvSpPr>
          <p:nvPr/>
        </p:nvSpPr>
        <p:spPr bwMode="auto">
          <a:xfrm>
            <a:off x="1619250" y="692150"/>
            <a:ext cx="7067550" cy="725488"/>
          </a:xfrm>
          <a:prstGeom prst="rect">
            <a:avLst/>
          </a:prstGeom>
          <a:noFill/>
          <a:ln w="9525">
            <a:noFill/>
            <a:miter lim="800000"/>
            <a:headEnd/>
            <a:tailEnd/>
          </a:ln>
          <a:effectLst/>
        </p:spPr>
        <p:txBody>
          <a:bodyPr anchor="b"/>
          <a:lstStyle/>
          <a:p>
            <a:r>
              <a:rPr lang="en-GB" sz="4400">
                <a:solidFill>
                  <a:schemeClr val="bg1"/>
                </a:solidFill>
                <a:latin typeface="Garamond" pitchFamily="18" charset="0"/>
              </a:rPr>
              <a:t>Handle Design</a:t>
            </a:r>
            <a:endParaRPr lang="en-GB" sz="3600">
              <a:solidFill>
                <a:schemeClr val="bg1"/>
              </a:solidFill>
              <a:latin typeface="Garamond" pitchFamily="18" charset="0"/>
            </a:endParaRPr>
          </a:p>
        </p:txBody>
      </p:sp>
      <p:sp>
        <p:nvSpPr>
          <p:cNvPr id="415763" name="Text Box 19"/>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chemeClr val="bg1"/>
              </a:solidFill>
            </a:endParaRPr>
          </a:p>
          <a:p>
            <a:pPr lvl="1"/>
            <a:r>
              <a:rPr lang="en-GB" sz="1400">
                <a:solidFill>
                  <a:schemeClr val="bg1"/>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pic>
        <p:nvPicPr>
          <p:cNvPr id="415766" name="Picture 22" descr="FourHandles"/>
          <p:cNvPicPr>
            <a:picLocks noChangeAspect="1" noChangeArrowheads="1"/>
          </p:cNvPicPr>
          <p:nvPr/>
        </p:nvPicPr>
        <p:blipFill>
          <a:blip r:embed="rId3" cstate="print"/>
          <a:srcRect/>
          <a:stretch>
            <a:fillRect/>
          </a:stretch>
        </p:blipFill>
        <p:spPr bwMode="auto">
          <a:xfrm>
            <a:off x="1620838" y="1552575"/>
            <a:ext cx="7054850" cy="4108450"/>
          </a:xfrm>
          <a:prstGeom prst="rect">
            <a:avLst/>
          </a:prstGeom>
          <a:noFill/>
        </p:spPr>
      </p:pic>
      <p:sp>
        <p:nvSpPr>
          <p:cNvPr id="415767" name="Text Box 23"/>
          <p:cNvSpPr txBox="1">
            <a:spLocks noChangeArrowheads="1"/>
          </p:cNvSpPr>
          <p:nvPr/>
        </p:nvSpPr>
        <p:spPr bwMode="auto">
          <a:xfrm>
            <a:off x="1671638" y="5708650"/>
            <a:ext cx="6932612" cy="396875"/>
          </a:xfrm>
          <a:prstGeom prst="rect">
            <a:avLst/>
          </a:prstGeom>
          <a:noFill/>
          <a:ln w="9525">
            <a:noFill/>
            <a:miter lim="800000"/>
            <a:headEnd/>
            <a:tailEnd/>
          </a:ln>
          <a:effectLst/>
        </p:spPr>
        <p:txBody>
          <a:bodyPr>
            <a:spAutoFit/>
          </a:bodyPr>
          <a:lstStyle/>
          <a:p>
            <a:r>
              <a:rPr lang="en-GB" sz="1000">
                <a:solidFill>
                  <a:schemeClr val="bg1"/>
                </a:solidFill>
              </a:rPr>
              <a:t>Instruments for minimally invasive surgery Principles of ergonomic handles. Surgical endoscopy 2002; 13(Volume 13, Number 2 / February, 1999):174-182.</a:t>
            </a:r>
            <a:r>
              <a:rPr lang="en-US" sz="1000">
                <a:solidFill>
                  <a:schemeClr val="bg1"/>
                </a:solidFill>
              </a:rPr>
              <a:t> </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r>
              <a:rPr lang="en-GB"/>
              <a:t>Agenda</a:t>
            </a:r>
          </a:p>
        </p:txBody>
      </p:sp>
      <p:sp>
        <p:nvSpPr>
          <p:cNvPr id="321580" name="Text Box 44"/>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chemeClr val="bg1"/>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rgbClr val="808080"/>
              </a:solidFill>
            </a:endParaRPr>
          </a:p>
          <a:p>
            <a:pPr lvl="1"/>
            <a:r>
              <a:rPr lang="en-GB" sz="1400">
                <a:solidFill>
                  <a:srgbClr val="808080"/>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
        <p:nvSpPr>
          <p:cNvPr id="321585" name="Text Box 49"/>
          <p:cNvSpPr txBox="1">
            <a:spLocks noChangeArrowheads="1"/>
          </p:cNvSpPr>
          <p:nvPr/>
        </p:nvSpPr>
        <p:spPr bwMode="auto">
          <a:xfrm>
            <a:off x="1835150" y="1628775"/>
            <a:ext cx="6840538" cy="3081338"/>
          </a:xfrm>
          <a:prstGeom prst="rect">
            <a:avLst/>
          </a:prstGeom>
          <a:noFill/>
          <a:ln w="9525">
            <a:noFill/>
            <a:miter lim="800000"/>
            <a:headEnd/>
            <a:tailEnd/>
          </a:ln>
          <a:effectLst/>
        </p:spPr>
        <p:txBody>
          <a:bodyPr>
            <a:spAutoFit/>
          </a:bodyPr>
          <a:lstStyle/>
          <a:p>
            <a:pPr marL="342900" indent="-342900">
              <a:buFontTx/>
              <a:buAutoNum type="arabicPeriod"/>
            </a:pPr>
            <a:r>
              <a:rPr lang="en-GB" sz="2800">
                <a:solidFill>
                  <a:schemeClr val="bg1"/>
                </a:solidFill>
                <a:latin typeface="Arial" charset="0"/>
              </a:rPr>
              <a:t>Objectives, definitions and background</a:t>
            </a:r>
            <a:r>
              <a:rPr lang="en-US" sz="2800">
                <a:solidFill>
                  <a:schemeClr val="bg1"/>
                </a:solidFill>
                <a:latin typeface="Arial" charset="0"/>
              </a:rPr>
              <a:t> </a:t>
            </a:r>
          </a:p>
          <a:p>
            <a:pPr marL="342900" indent="-342900">
              <a:buFontTx/>
              <a:buAutoNum type="arabicPeriod"/>
            </a:pPr>
            <a:r>
              <a:rPr lang="en-GB" sz="2800">
                <a:solidFill>
                  <a:schemeClr val="bg1"/>
                </a:solidFill>
                <a:latin typeface="Arial" charset="0"/>
              </a:rPr>
              <a:t>Ergonomics in non clinical applications</a:t>
            </a:r>
          </a:p>
          <a:p>
            <a:pPr marL="342900" indent="-342900">
              <a:buFontTx/>
              <a:buAutoNum type="arabicPeriod"/>
            </a:pPr>
            <a:r>
              <a:rPr lang="en-GB" sz="2800">
                <a:solidFill>
                  <a:schemeClr val="bg1"/>
                </a:solidFill>
                <a:latin typeface="Arial" charset="0"/>
              </a:rPr>
              <a:t>Ergonomics in surgery</a:t>
            </a:r>
          </a:p>
          <a:p>
            <a:pPr marL="342900" indent="-342900">
              <a:buFontTx/>
              <a:buAutoNum type="arabicPeriod"/>
            </a:pPr>
            <a:r>
              <a:rPr lang="en-GB" sz="2800">
                <a:solidFill>
                  <a:schemeClr val="bg1"/>
                </a:solidFill>
                <a:latin typeface="Arial" charset="0"/>
              </a:rPr>
              <a:t>Operating room environment</a:t>
            </a:r>
          </a:p>
          <a:p>
            <a:pPr marL="342900" indent="-342900">
              <a:buFontTx/>
              <a:buAutoNum type="arabicPeriod"/>
            </a:pPr>
            <a:r>
              <a:rPr lang="en-GB" sz="2800">
                <a:solidFill>
                  <a:schemeClr val="bg1"/>
                </a:solidFill>
                <a:latin typeface="Arial" charset="0"/>
              </a:rPr>
              <a:t>Equipment design</a:t>
            </a:r>
          </a:p>
          <a:p>
            <a:pPr marL="342900" indent="-342900">
              <a:buFontTx/>
              <a:buAutoNum type="arabicPeriod"/>
            </a:pPr>
            <a:r>
              <a:rPr lang="en-GB" sz="2800">
                <a:solidFill>
                  <a:schemeClr val="bg1"/>
                </a:solidFill>
                <a:latin typeface="Arial" charset="0"/>
              </a:rPr>
              <a:t>Equipment setup</a:t>
            </a:r>
          </a:p>
          <a:p>
            <a:pPr marL="342900" indent="-342900">
              <a:buFontTx/>
              <a:buAutoNum type="arabicPeriod"/>
            </a:pPr>
            <a:r>
              <a:rPr lang="en-GB" sz="2800">
                <a:solidFill>
                  <a:schemeClr val="bg1"/>
                </a:solidFill>
                <a:latin typeface="Arial" charset="0"/>
              </a:rPr>
              <a:t>Summary</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6002" name="Rectangle 18"/>
          <p:cNvSpPr>
            <a:spLocks noChangeArrowheads="1"/>
          </p:cNvSpPr>
          <p:nvPr/>
        </p:nvSpPr>
        <p:spPr bwMode="auto">
          <a:xfrm>
            <a:off x="1619250" y="692150"/>
            <a:ext cx="7067550" cy="725488"/>
          </a:xfrm>
          <a:prstGeom prst="rect">
            <a:avLst/>
          </a:prstGeom>
          <a:noFill/>
          <a:ln w="9525">
            <a:noFill/>
            <a:miter lim="800000"/>
            <a:headEnd/>
            <a:tailEnd/>
          </a:ln>
          <a:effectLst/>
        </p:spPr>
        <p:txBody>
          <a:bodyPr anchor="b"/>
          <a:lstStyle/>
          <a:p>
            <a:r>
              <a:rPr lang="en-GB" sz="4400">
                <a:solidFill>
                  <a:schemeClr val="bg1"/>
                </a:solidFill>
                <a:latin typeface="Garamond" pitchFamily="18" charset="0"/>
              </a:rPr>
              <a:t>New Handle Design</a:t>
            </a:r>
            <a:endParaRPr lang="en-GB" sz="3600">
              <a:solidFill>
                <a:schemeClr val="bg1"/>
              </a:solidFill>
              <a:latin typeface="Garamond" pitchFamily="18" charset="0"/>
            </a:endParaRPr>
          </a:p>
        </p:txBody>
      </p:sp>
      <p:sp>
        <p:nvSpPr>
          <p:cNvPr id="426003" name="Text Box 19"/>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chemeClr val="bg1"/>
              </a:solidFill>
            </a:endParaRPr>
          </a:p>
          <a:p>
            <a:pPr lvl="1"/>
            <a:r>
              <a:rPr lang="en-GB" sz="1400">
                <a:solidFill>
                  <a:schemeClr val="bg1"/>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
        <p:nvSpPr>
          <p:cNvPr id="426004" name="Text Box 20"/>
          <p:cNvSpPr txBox="1">
            <a:spLocks noChangeArrowheads="1"/>
          </p:cNvSpPr>
          <p:nvPr/>
        </p:nvSpPr>
        <p:spPr bwMode="auto">
          <a:xfrm>
            <a:off x="1671638" y="5708650"/>
            <a:ext cx="6932612" cy="519113"/>
          </a:xfrm>
          <a:prstGeom prst="rect">
            <a:avLst/>
          </a:prstGeom>
          <a:noFill/>
          <a:ln w="9525">
            <a:noFill/>
            <a:miter lim="800000"/>
            <a:headEnd/>
            <a:tailEnd/>
          </a:ln>
          <a:effectLst/>
        </p:spPr>
        <p:txBody>
          <a:bodyPr>
            <a:spAutoFit/>
          </a:bodyPr>
          <a:lstStyle/>
          <a:p>
            <a:r>
              <a:rPr lang="en-GB" sz="1000">
                <a:solidFill>
                  <a:schemeClr val="bg1"/>
                </a:solidFill>
              </a:rPr>
              <a:t>Emam TA, Frank TG, Hanna GB, et al. Rocker handle for endoscopic needle drivers. Technical and ergonomic evaluation by infrared motion analysis system. Surg Endosc 1999; 13(7):658-61.</a:t>
            </a:r>
            <a:r>
              <a:rPr lang="en-US"/>
              <a:t> </a:t>
            </a:r>
          </a:p>
        </p:txBody>
      </p:sp>
      <p:pic>
        <p:nvPicPr>
          <p:cNvPr id="426005" name="Picture 21" descr="RockerHandle"/>
          <p:cNvPicPr>
            <a:picLocks noChangeAspect="1" noChangeArrowheads="1"/>
          </p:cNvPicPr>
          <p:nvPr/>
        </p:nvPicPr>
        <p:blipFill>
          <a:blip r:embed="rId3" cstate="print"/>
          <a:srcRect/>
          <a:stretch>
            <a:fillRect/>
          </a:stretch>
        </p:blipFill>
        <p:spPr bwMode="auto">
          <a:xfrm>
            <a:off x="1835150" y="1773238"/>
            <a:ext cx="2859088" cy="3629025"/>
          </a:xfrm>
          <a:prstGeom prst="rect">
            <a:avLst/>
          </a:prstGeom>
          <a:noFill/>
        </p:spPr>
      </p:pic>
      <p:pic>
        <p:nvPicPr>
          <p:cNvPr id="426006" name="Picture 22" descr="ConventionalNeedle"/>
          <p:cNvPicPr>
            <a:picLocks noChangeAspect="1" noChangeArrowheads="1"/>
          </p:cNvPicPr>
          <p:nvPr/>
        </p:nvPicPr>
        <p:blipFill>
          <a:blip r:embed="rId4" cstate="print"/>
          <a:srcRect/>
          <a:stretch>
            <a:fillRect/>
          </a:stretch>
        </p:blipFill>
        <p:spPr bwMode="auto">
          <a:xfrm>
            <a:off x="4932363" y="2133600"/>
            <a:ext cx="3524250" cy="2828925"/>
          </a:xfrm>
          <a:prstGeom prst="rect">
            <a:avLst/>
          </a:prstGeom>
          <a:noFill/>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54" name="Rectangle 18"/>
          <p:cNvSpPr>
            <a:spLocks noChangeArrowheads="1"/>
          </p:cNvSpPr>
          <p:nvPr/>
        </p:nvSpPr>
        <p:spPr bwMode="auto">
          <a:xfrm>
            <a:off x="1619250" y="692150"/>
            <a:ext cx="7067550" cy="725488"/>
          </a:xfrm>
          <a:prstGeom prst="rect">
            <a:avLst/>
          </a:prstGeom>
          <a:noFill/>
          <a:ln w="9525">
            <a:noFill/>
            <a:miter lim="800000"/>
            <a:headEnd/>
            <a:tailEnd/>
          </a:ln>
          <a:effectLst/>
        </p:spPr>
        <p:txBody>
          <a:bodyPr anchor="b"/>
          <a:lstStyle/>
          <a:p>
            <a:r>
              <a:rPr lang="en-GB" sz="4400">
                <a:solidFill>
                  <a:schemeClr val="bg1"/>
                </a:solidFill>
                <a:latin typeface="Garamond" pitchFamily="18" charset="0"/>
              </a:rPr>
              <a:t>Handle Design</a:t>
            </a:r>
            <a:endParaRPr lang="en-GB" sz="3600">
              <a:solidFill>
                <a:schemeClr val="bg1"/>
              </a:solidFill>
              <a:latin typeface="Garamond" pitchFamily="18" charset="0"/>
            </a:endParaRPr>
          </a:p>
        </p:txBody>
      </p:sp>
      <p:sp>
        <p:nvSpPr>
          <p:cNvPr id="423955" name="Text Box 19"/>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chemeClr val="bg1"/>
              </a:solidFill>
            </a:endParaRPr>
          </a:p>
          <a:p>
            <a:pPr lvl="1"/>
            <a:r>
              <a:rPr lang="en-GB" sz="1400">
                <a:solidFill>
                  <a:schemeClr val="bg1"/>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
        <p:nvSpPr>
          <p:cNvPr id="423957" name="Text Box 21"/>
          <p:cNvSpPr txBox="1">
            <a:spLocks noChangeArrowheads="1"/>
          </p:cNvSpPr>
          <p:nvPr/>
        </p:nvSpPr>
        <p:spPr bwMode="auto">
          <a:xfrm>
            <a:off x="1671638" y="5781675"/>
            <a:ext cx="6932612" cy="671513"/>
          </a:xfrm>
          <a:prstGeom prst="rect">
            <a:avLst/>
          </a:prstGeom>
          <a:noFill/>
          <a:ln w="9525">
            <a:noFill/>
            <a:miter lim="800000"/>
            <a:headEnd/>
            <a:tailEnd/>
          </a:ln>
          <a:effectLst/>
        </p:spPr>
        <p:txBody>
          <a:bodyPr>
            <a:spAutoFit/>
          </a:bodyPr>
          <a:lstStyle/>
          <a:p>
            <a:r>
              <a:rPr lang="en-GB" sz="1000">
                <a:solidFill>
                  <a:schemeClr val="bg1"/>
                </a:solidFill>
              </a:rPr>
              <a:t>Emam TA, Frank TG, Hanna GB, Cuschieri A. Influence of handle design on the surgeon's upper limb movements, muscle recruitment, and fatigue during endoscopic suturing. Surg Endosc 2001; 15(7):667-72.</a:t>
            </a:r>
            <a:r>
              <a:rPr lang="en-US"/>
              <a:t> </a:t>
            </a:r>
          </a:p>
        </p:txBody>
      </p:sp>
      <p:sp>
        <p:nvSpPr>
          <p:cNvPr id="423960" name="Text Box 24"/>
          <p:cNvSpPr txBox="1">
            <a:spLocks noChangeArrowheads="1"/>
          </p:cNvSpPr>
          <p:nvPr/>
        </p:nvSpPr>
        <p:spPr bwMode="auto">
          <a:xfrm>
            <a:off x="1692275" y="1512888"/>
            <a:ext cx="6983413" cy="4003675"/>
          </a:xfrm>
          <a:prstGeom prst="rect">
            <a:avLst/>
          </a:prstGeom>
          <a:noFill/>
          <a:ln w="9525">
            <a:noFill/>
            <a:miter lim="800000"/>
            <a:headEnd/>
            <a:tailEnd/>
          </a:ln>
          <a:effectLst/>
        </p:spPr>
        <p:txBody>
          <a:bodyPr>
            <a:spAutoFit/>
          </a:bodyPr>
          <a:lstStyle/>
          <a:p>
            <a:r>
              <a:rPr lang="en-US" sz="1600">
                <a:solidFill>
                  <a:schemeClr val="bg1"/>
                </a:solidFill>
              </a:rPr>
              <a:t>conventional finger loop, rocker, and ball handle prototype </a:t>
            </a:r>
          </a:p>
          <a:p>
            <a:endParaRPr lang="en-GB" sz="1600">
              <a:solidFill>
                <a:schemeClr val="bg1"/>
              </a:solidFill>
            </a:endParaRPr>
          </a:p>
          <a:p>
            <a:r>
              <a:rPr lang="en-US" sz="1600">
                <a:solidFill>
                  <a:schemeClr val="bg1"/>
                </a:solidFill>
              </a:rPr>
              <a:t>motion analysis, muscle work, and fatigue of the surgeon's dominant upper limb</a:t>
            </a:r>
          </a:p>
          <a:p>
            <a:endParaRPr lang="en-US" sz="1600">
              <a:solidFill>
                <a:schemeClr val="bg1"/>
              </a:solidFill>
            </a:endParaRPr>
          </a:p>
          <a:p>
            <a:r>
              <a:rPr lang="en-US" sz="1600">
                <a:solidFill>
                  <a:schemeClr val="bg1"/>
                </a:solidFill>
              </a:rPr>
              <a:t>Task quality and efficiency during endoscopic suturing, were significantly better with the ball and rocker handle.</a:t>
            </a:r>
          </a:p>
          <a:p>
            <a:endParaRPr lang="en-US" sz="1600">
              <a:solidFill>
                <a:schemeClr val="bg1"/>
              </a:solidFill>
            </a:endParaRPr>
          </a:p>
          <a:p>
            <a:r>
              <a:rPr lang="en-US" sz="1600">
                <a:solidFill>
                  <a:schemeClr val="bg1"/>
                </a:solidFill>
              </a:rPr>
              <a:t>The integrated muscle work was much lower for both the rocker and the ball handles. </a:t>
            </a:r>
          </a:p>
          <a:p>
            <a:endParaRPr lang="en-US" sz="1600">
              <a:solidFill>
                <a:schemeClr val="bg1"/>
              </a:solidFill>
            </a:endParaRPr>
          </a:p>
          <a:p>
            <a:r>
              <a:rPr lang="en-US" sz="1600">
                <a:solidFill>
                  <a:schemeClr val="bg1"/>
                </a:solidFill>
              </a:rPr>
              <a:t>Significant muscle fatigue, especially of the arm flexors and deltoid, was observed only with finger loop instruments. Comfort and maneuverability rating scores were higher with both handles than with the conventional finger loop. The ball handle was easier to maneuver, but less comfortable than the rocker system.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3960">
                                            <p:txEl>
                                              <p:pRg st="0" end="0"/>
                                            </p:txEl>
                                          </p:spTgt>
                                        </p:tgtEl>
                                        <p:attrNameLst>
                                          <p:attrName>style.visibility</p:attrName>
                                        </p:attrNameLst>
                                      </p:cBhvr>
                                      <p:to>
                                        <p:strVal val="visible"/>
                                      </p:to>
                                    </p:set>
                                    <p:animEffect transition="in" filter="fade">
                                      <p:cBhvr>
                                        <p:cTn id="7" dur="1000"/>
                                        <p:tgtEl>
                                          <p:spTgt spid="42396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23960">
                                            <p:txEl>
                                              <p:pRg st="2" end="2"/>
                                            </p:txEl>
                                          </p:spTgt>
                                        </p:tgtEl>
                                        <p:attrNameLst>
                                          <p:attrName>style.visibility</p:attrName>
                                        </p:attrNameLst>
                                      </p:cBhvr>
                                      <p:to>
                                        <p:strVal val="visible"/>
                                      </p:to>
                                    </p:set>
                                    <p:animEffect transition="in" filter="fade">
                                      <p:cBhvr>
                                        <p:cTn id="12" dur="1000"/>
                                        <p:tgtEl>
                                          <p:spTgt spid="42396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23960">
                                            <p:txEl>
                                              <p:pRg st="4" end="4"/>
                                            </p:txEl>
                                          </p:spTgt>
                                        </p:tgtEl>
                                        <p:attrNameLst>
                                          <p:attrName>style.visibility</p:attrName>
                                        </p:attrNameLst>
                                      </p:cBhvr>
                                      <p:to>
                                        <p:strVal val="visible"/>
                                      </p:to>
                                    </p:set>
                                    <p:animEffect transition="in" filter="fade">
                                      <p:cBhvr>
                                        <p:cTn id="17" dur="1000"/>
                                        <p:tgtEl>
                                          <p:spTgt spid="42396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23960">
                                            <p:txEl>
                                              <p:pRg st="6" end="6"/>
                                            </p:txEl>
                                          </p:spTgt>
                                        </p:tgtEl>
                                        <p:attrNameLst>
                                          <p:attrName>style.visibility</p:attrName>
                                        </p:attrNameLst>
                                      </p:cBhvr>
                                      <p:to>
                                        <p:strVal val="visible"/>
                                      </p:to>
                                    </p:set>
                                    <p:animEffect transition="in" filter="fade">
                                      <p:cBhvr>
                                        <p:cTn id="22" dur="1000"/>
                                        <p:tgtEl>
                                          <p:spTgt spid="423960">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23960">
                                            <p:txEl>
                                              <p:pRg st="8" end="8"/>
                                            </p:txEl>
                                          </p:spTgt>
                                        </p:tgtEl>
                                        <p:attrNameLst>
                                          <p:attrName>style.visibility</p:attrName>
                                        </p:attrNameLst>
                                      </p:cBhvr>
                                      <p:to>
                                        <p:strVal val="visible"/>
                                      </p:to>
                                    </p:set>
                                    <p:animEffect transition="in" filter="fade">
                                      <p:cBhvr>
                                        <p:cTn id="27" dur="1000"/>
                                        <p:tgtEl>
                                          <p:spTgt spid="42396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960"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8" name="Rectangle 18"/>
          <p:cNvSpPr>
            <a:spLocks noChangeArrowheads="1"/>
          </p:cNvSpPr>
          <p:nvPr/>
        </p:nvSpPr>
        <p:spPr bwMode="auto">
          <a:xfrm>
            <a:off x="1619250" y="692150"/>
            <a:ext cx="7067550" cy="725488"/>
          </a:xfrm>
          <a:prstGeom prst="rect">
            <a:avLst/>
          </a:prstGeom>
          <a:noFill/>
          <a:ln w="9525">
            <a:noFill/>
            <a:miter lim="800000"/>
            <a:headEnd/>
            <a:tailEnd/>
          </a:ln>
          <a:effectLst/>
        </p:spPr>
        <p:txBody>
          <a:bodyPr anchor="b"/>
          <a:lstStyle/>
          <a:p>
            <a:r>
              <a:rPr lang="en-GB" sz="4400">
                <a:solidFill>
                  <a:schemeClr val="bg1"/>
                </a:solidFill>
                <a:latin typeface="Garamond" pitchFamily="18" charset="0"/>
              </a:rPr>
              <a:t>Handle/Shaft </a:t>
            </a:r>
            <a:r>
              <a:rPr lang="en-US" sz="4400">
                <a:solidFill>
                  <a:schemeClr val="bg1"/>
                </a:solidFill>
                <a:latin typeface="Garamond" pitchFamily="18" charset="0"/>
              </a:rPr>
              <a:t>Optimal Angle </a:t>
            </a:r>
            <a:endParaRPr lang="en-GB" sz="4400">
              <a:solidFill>
                <a:schemeClr val="bg1"/>
              </a:solidFill>
              <a:latin typeface="Garamond" pitchFamily="18" charset="0"/>
            </a:endParaRPr>
          </a:p>
        </p:txBody>
      </p:sp>
      <p:sp>
        <p:nvSpPr>
          <p:cNvPr id="419859" name="Text Box 19"/>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chemeClr val="bg1"/>
              </a:solidFill>
            </a:endParaRPr>
          </a:p>
          <a:p>
            <a:pPr lvl="1"/>
            <a:r>
              <a:rPr lang="en-GB" sz="1400">
                <a:solidFill>
                  <a:schemeClr val="bg1"/>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
        <p:nvSpPr>
          <p:cNvPr id="419861" name="Text Box 21"/>
          <p:cNvSpPr txBox="1">
            <a:spLocks noChangeArrowheads="1"/>
          </p:cNvSpPr>
          <p:nvPr/>
        </p:nvSpPr>
        <p:spPr bwMode="auto">
          <a:xfrm>
            <a:off x="1671638" y="5708650"/>
            <a:ext cx="6932612" cy="396875"/>
          </a:xfrm>
          <a:prstGeom prst="rect">
            <a:avLst/>
          </a:prstGeom>
          <a:noFill/>
          <a:ln w="9525">
            <a:noFill/>
            <a:miter lim="800000"/>
            <a:headEnd/>
            <a:tailEnd/>
          </a:ln>
          <a:effectLst/>
        </p:spPr>
        <p:txBody>
          <a:bodyPr>
            <a:spAutoFit/>
          </a:bodyPr>
          <a:lstStyle/>
          <a:p>
            <a:r>
              <a:rPr lang="en-GB" sz="1000">
                <a:solidFill>
                  <a:schemeClr val="bg1"/>
                </a:solidFill>
              </a:rPr>
              <a:t>Ahmed S, Hanna GB, Cuschieri A. Optimal Angle Between Instrument Shaft and Handle for Laparoscopic Bowel Suturing. Arch Surg 2004; 139(1):89-92.</a:t>
            </a:r>
            <a:endParaRPr lang="en-US" sz="1000">
              <a:solidFill>
                <a:schemeClr val="bg1"/>
              </a:solidFill>
            </a:endParaRPr>
          </a:p>
        </p:txBody>
      </p:sp>
      <p:pic>
        <p:nvPicPr>
          <p:cNvPr id="419862" name="Picture 22" descr="HandleAngle"/>
          <p:cNvPicPr>
            <a:picLocks noChangeAspect="1" noChangeArrowheads="1"/>
          </p:cNvPicPr>
          <p:nvPr/>
        </p:nvPicPr>
        <p:blipFill>
          <a:blip r:embed="rId3" cstate="print"/>
          <a:srcRect/>
          <a:stretch>
            <a:fillRect/>
          </a:stretch>
        </p:blipFill>
        <p:spPr bwMode="auto">
          <a:xfrm>
            <a:off x="1692275" y="1674813"/>
            <a:ext cx="6624638" cy="2474912"/>
          </a:xfrm>
          <a:prstGeom prst="rect">
            <a:avLst/>
          </a:prstGeom>
          <a:noFill/>
        </p:spPr>
      </p:pic>
      <p:sp>
        <p:nvSpPr>
          <p:cNvPr id="419863" name="Text Box 23"/>
          <p:cNvSpPr txBox="1">
            <a:spLocks noChangeArrowheads="1"/>
          </p:cNvSpPr>
          <p:nvPr/>
        </p:nvSpPr>
        <p:spPr bwMode="auto">
          <a:xfrm>
            <a:off x="1619250" y="4124325"/>
            <a:ext cx="6769100" cy="1465263"/>
          </a:xfrm>
          <a:prstGeom prst="rect">
            <a:avLst/>
          </a:prstGeom>
          <a:noFill/>
          <a:ln w="9525">
            <a:noFill/>
            <a:miter lim="800000"/>
            <a:headEnd/>
            <a:tailEnd/>
          </a:ln>
          <a:effectLst/>
        </p:spPr>
        <p:txBody>
          <a:bodyPr>
            <a:spAutoFit/>
          </a:bodyPr>
          <a:lstStyle/>
          <a:p>
            <a:r>
              <a:rPr lang="en-US">
                <a:solidFill>
                  <a:schemeClr val="bg1"/>
                </a:solidFill>
                <a:latin typeface="Arial" charset="0"/>
              </a:rPr>
              <a:t>The 40° -&gt; significantly highest leakage pressure + lowest suture error placement score. compared with the 0° and 80° angles (P&lt;.001). </a:t>
            </a:r>
          </a:p>
          <a:p>
            <a:endParaRPr lang="en-US">
              <a:solidFill>
                <a:schemeClr val="bg1"/>
              </a:solidFill>
              <a:latin typeface="Arial" charset="0"/>
            </a:endParaRPr>
          </a:p>
          <a:p>
            <a:r>
              <a:rPr lang="en-US">
                <a:solidFill>
                  <a:schemeClr val="bg1"/>
                </a:solidFill>
                <a:latin typeface="Arial" charset="0"/>
              </a:rPr>
              <a:t>No significant difference between the 0° and 80° angles (P&gt;.20). </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810" name="Rectangle 18"/>
          <p:cNvSpPr>
            <a:spLocks noChangeArrowheads="1"/>
          </p:cNvSpPr>
          <p:nvPr/>
        </p:nvSpPr>
        <p:spPr bwMode="auto">
          <a:xfrm>
            <a:off x="1619250" y="692150"/>
            <a:ext cx="7067550" cy="725488"/>
          </a:xfrm>
          <a:prstGeom prst="rect">
            <a:avLst/>
          </a:prstGeom>
          <a:noFill/>
          <a:ln w="9525">
            <a:noFill/>
            <a:miter lim="800000"/>
            <a:headEnd/>
            <a:tailEnd/>
          </a:ln>
          <a:effectLst/>
        </p:spPr>
        <p:txBody>
          <a:bodyPr anchor="b"/>
          <a:lstStyle/>
          <a:p>
            <a:r>
              <a:rPr lang="en-GB" sz="4400">
                <a:solidFill>
                  <a:schemeClr val="bg1"/>
                </a:solidFill>
                <a:latin typeface="Garamond" pitchFamily="18" charset="0"/>
              </a:rPr>
              <a:t>Hand Size &amp; Handle Design</a:t>
            </a:r>
            <a:endParaRPr lang="en-GB" sz="3600">
              <a:solidFill>
                <a:schemeClr val="bg1"/>
              </a:solidFill>
              <a:latin typeface="Garamond" pitchFamily="18" charset="0"/>
            </a:endParaRPr>
          </a:p>
        </p:txBody>
      </p:sp>
      <p:sp>
        <p:nvSpPr>
          <p:cNvPr id="417811" name="Text Box 19"/>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chemeClr val="bg1"/>
              </a:solidFill>
            </a:endParaRPr>
          </a:p>
          <a:p>
            <a:pPr lvl="1"/>
            <a:r>
              <a:rPr lang="en-GB" sz="1400">
                <a:solidFill>
                  <a:schemeClr val="bg1"/>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
        <p:nvSpPr>
          <p:cNvPr id="417813" name="Text Box 21"/>
          <p:cNvSpPr txBox="1">
            <a:spLocks noChangeArrowheads="1"/>
          </p:cNvSpPr>
          <p:nvPr/>
        </p:nvSpPr>
        <p:spPr bwMode="auto">
          <a:xfrm>
            <a:off x="1619250" y="5688013"/>
            <a:ext cx="6932613" cy="549275"/>
          </a:xfrm>
          <a:prstGeom prst="rect">
            <a:avLst/>
          </a:prstGeom>
          <a:noFill/>
          <a:ln w="9525">
            <a:noFill/>
            <a:miter lim="800000"/>
            <a:headEnd/>
            <a:tailEnd/>
          </a:ln>
          <a:effectLst/>
        </p:spPr>
        <p:txBody>
          <a:bodyPr>
            <a:spAutoFit/>
          </a:bodyPr>
          <a:lstStyle/>
          <a:p>
            <a:r>
              <a:rPr lang="en-GB" sz="1000">
                <a:solidFill>
                  <a:schemeClr val="bg1"/>
                </a:solidFill>
              </a:rPr>
              <a:t>Berguer RR. The relationship between hand size and difficulty using surgical instruments: A survey of 726 laparoscopic surgeons. Surgical endoscopy 2002; 18(Volume 18, Number 3 / March, 2004):508-512.</a:t>
            </a:r>
            <a:r>
              <a:rPr lang="en-US" sz="1000">
                <a:solidFill>
                  <a:schemeClr val="bg1"/>
                </a:solidFill>
              </a:rPr>
              <a:t> </a:t>
            </a:r>
          </a:p>
        </p:txBody>
      </p:sp>
      <p:sp>
        <p:nvSpPr>
          <p:cNvPr id="417814" name="Text Box 22"/>
          <p:cNvSpPr txBox="1">
            <a:spLocks noChangeArrowheads="1"/>
          </p:cNvSpPr>
          <p:nvPr/>
        </p:nvSpPr>
        <p:spPr bwMode="auto">
          <a:xfrm>
            <a:off x="1619250" y="1557338"/>
            <a:ext cx="7056438" cy="4054475"/>
          </a:xfrm>
          <a:prstGeom prst="rect">
            <a:avLst/>
          </a:prstGeom>
          <a:noFill/>
          <a:ln w="9525">
            <a:noFill/>
            <a:miter lim="800000"/>
            <a:headEnd/>
            <a:tailEnd/>
          </a:ln>
          <a:effectLst/>
        </p:spPr>
        <p:txBody>
          <a:bodyPr>
            <a:spAutoFit/>
          </a:bodyPr>
          <a:lstStyle/>
          <a:p>
            <a:r>
              <a:rPr lang="en-US" sz="2000">
                <a:solidFill>
                  <a:schemeClr val="bg1"/>
                </a:solidFill>
                <a:latin typeface="Arial" charset="0"/>
              </a:rPr>
              <a:t>Correlation between surgical glove size, preexisting musculoskeletal problems, and difficulty using laparoscopic instruments (159 women and 567 men )</a:t>
            </a:r>
          </a:p>
          <a:p>
            <a:endParaRPr lang="en-GB" sz="2000">
              <a:solidFill>
                <a:schemeClr val="bg1"/>
              </a:solidFill>
              <a:latin typeface="Arial" charset="0"/>
            </a:endParaRPr>
          </a:p>
          <a:p>
            <a:r>
              <a:rPr lang="en-US" sz="2000">
                <a:solidFill>
                  <a:schemeClr val="bg1"/>
                </a:solidFill>
                <a:latin typeface="Arial" charset="0"/>
              </a:rPr>
              <a:t>Hand size is a significant determinant of difficulty using laparoscopic surgical instruments. </a:t>
            </a:r>
          </a:p>
          <a:p>
            <a:endParaRPr lang="en-US" sz="2000">
              <a:solidFill>
                <a:schemeClr val="bg1"/>
              </a:solidFill>
              <a:latin typeface="Arial" charset="0"/>
            </a:endParaRPr>
          </a:p>
          <a:p>
            <a:r>
              <a:rPr lang="en-US" sz="2000">
                <a:solidFill>
                  <a:schemeClr val="bg1"/>
                </a:solidFill>
                <a:latin typeface="Arial" charset="0"/>
              </a:rPr>
              <a:t>Individuals using glove sizes 6.5 or smaller experience significantly more difficulty using common laparoscopic instruments, and in particular laparoscopic staplers. </a:t>
            </a:r>
          </a:p>
          <a:p>
            <a:endParaRPr lang="en-US" sz="2000">
              <a:solidFill>
                <a:schemeClr val="bg1"/>
              </a:solidFill>
              <a:latin typeface="Arial" charset="0"/>
            </a:endParaRPr>
          </a:p>
          <a:p>
            <a:r>
              <a:rPr lang="en-US" sz="2000">
                <a:solidFill>
                  <a:schemeClr val="bg1"/>
                </a:solidFill>
                <a:latin typeface="Arial" charset="0"/>
              </a:rPr>
              <a:t>Manufacturers of surgical hand tools should consider hand size when designing future surgical instruments.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7814">
                                            <p:txEl>
                                              <p:pRg st="0" end="0"/>
                                            </p:txEl>
                                          </p:spTgt>
                                        </p:tgtEl>
                                        <p:attrNameLst>
                                          <p:attrName>style.visibility</p:attrName>
                                        </p:attrNameLst>
                                      </p:cBhvr>
                                      <p:to>
                                        <p:strVal val="visible"/>
                                      </p:to>
                                    </p:set>
                                    <p:animEffect transition="in" filter="fade">
                                      <p:cBhvr>
                                        <p:cTn id="7" dur="1000"/>
                                        <p:tgtEl>
                                          <p:spTgt spid="4178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7814">
                                            <p:txEl>
                                              <p:pRg st="2" end="2"/>
                                            </p:txEl>
                                          </p:spTgt>
                                        </p:tgtEl>
                                        <p:attrNameLst>
                                          <p:attrName>style.visibility</p:attrName>
                                        </p:attrNameLst>
                                      </p:cBhvr>
                                      <p:to>
                                        <p:strVal val="visible"/>
                                      </p:to>
                                    </p:set>
                                    <p:animEffect transition="in" filter="fade">
                                      <p:cBhvr>
                                        <p:cTn id="12" dur="1000"/>
                                        <p:tgtEl>
                                          <p:spTgt spid="4178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7814">
                                            <p:txEl>
                                              <p:pRg st="4" end="4"/>
                                            </p:txEl>
                                          </p:spTgt>
                                        </p:tgtEl>
                                        <p:attrNameLst>
                                          <p:attrName>style.visibility</p:attrName>
                                        </p:attrNameLst>
                                      </p:cBhvr>
                                      <p:to>
                                        <p:strVal val="visible"/>
                                      </p:to>
                                    </p:set>
                                    <p:animEffect transition="in" filter="fade">
                                      <p:cBhvr>
                                        <p:cTn id="17" dur="1000"/>
                                        <p:tgtEl>
                                          <p:spTgt spid="41781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7814">
                                            <p:txEl>
                                              <p:pRg st="6" end="6"/>
                                            </p:txEl>
                                          </p:spTgt>
                                        </p:tgtEl>
                                        <p:attrNameLst>
                                          <p:attrName>style.visibility</p:attrName>
                                        </p:attrNameLst>
                                      </p:cBhvr>
                                      <p:to>
                                        <p:strVal val="visible"/>
                                      </p:to>
                                    </p:set>
                                    <p:animEffect transition="in" filter="fade">
                                      <p:cBhvr>
                                        <p:cTn id="22" dur="1000"/>
                                        <p:tgtEl>
                                          <p:spTgt spid="4178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781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20" name="Rectangle 4"/>
          <p:cNvSpPr>
            <a:spLocks noChangeArrowheads="1"/>
          </p:cNvSpPr>
          <p:nvPr/>
        </p:nvSpPr>
        <p:spPr bwMode="auto">
          <a:xfrm>
            <a:off x="1619250" y="692150"/>
            <a:ext cx="7067550" cy="725488"/>
          </a:xfrm>
          <a:prstGeom prst="rect">
            <a:avLst/>
          </a:prstGeom>
          <a:noFill/>
          <a:ln w="9525">
            <a:noFill/>
            <a:miter lim="800000"/>
            <a:headEnd/>
            <a:tailEnd/>
          </a:ln>
          <a:effectLst/>
        </p:spPr>
        <p:txBody>
          <a:bodyPr anchor="b"/>
          <a:lstStyle/>
          <a:p>
            <a:r>
              <a:rPr lang="en-GB" sz="4400">
                <a:solidFill>
                  <a:schemeClr val="bg1"/>
                </a:solidFill>
                <a:latin typeface="Garamond" pitchFamily="18" charset="0"/>
              </a:rPr>
              <a:t>Patient Size &amp; Handle Design</a:t>
            </a:r>
            <a:endParaRPr lang="en-GB" sz="3600">
              <a:solidFill>
                <a:schemeClr val="bg1"/>
              </a:solidFill>
              <a:latin typeface="Garamond" pitchFamily="18" charset="0"/>
            </a:endParaRPr>
          </a:p>
        </p:txBody>
      </p:sp>
      <p:sp>
        <p:nvSpPr>
          <p:cNvPr id="444421" name="Text Box 5"/>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chemeClr val="bg1"/>
              </a:solidFill>
            </a:endParaRPr>
          </a:p>
          <a:p>
            <a:pPr lvl="1"/>
            <a:r>
              <a:rPr lang="en-GB" sz="1400">
                <a:solidFill>
                  <a:schemeClr val="bg1"/>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
        <p:nvSpPr>
          <p:cNvPr id="444422" name="Text Box 6"/>
          <p:cNvSpPr txBox="1">
            <a:spLocks noChangeArrowheads="1"/>
          </p:cNvSpPr>
          <p:nvPr/>
        </p:nvSpPr>
        <p:spPr bwMode="auto">
          <a:xfrm>
            <a:off x="1619250" y="5688013"/>
            <a:ext cx="6932613" cy="519112"/>
          </a:xfrm>
          <a:prstGeom prst="rect">
            <a:avLst/>
          </a:prstGeom>
          <a:noFill/>
          <a:ln w="9525">
            <a:noFill/>
            <a:miter lim="800000"/>
            <a:headEnd/>
            <a:tailEnd/>
          </a:ln>
          <a:effectLst/>
        </p:spPr>
        <p:txBody>
          <a:bodyPr>
            <a:spAutoFit/>
          </a:bodyPr>
          <a:lstStyle/>
          <a:p>
            <a:r>
              <a:rPr lang="en-US" sz="1000">
                <a:solidFill>
                  <a:schemeClr val="bg1"/>
                </a:solidFill>
              </a:rPr>
              <a:t>A. Lee, M. Haddad, and G. Hanna, "Influence of instrument size on endoscopic task performance in pediatric intracorporeal knot tying," Surgical Endoscopy, vol. 21, pp. 2086-2090, 2007.</a:t>
            </a:r>
            <a:r>
              <a:rPr lang="en-US"/>
              <a:t> </a:t>
            </a:r>
          </a:p>
        </p:txBody>
      </p:sp>
      <p:sp>
        <p:nvSpPr>
          <p:cNvPr id="444423" name="Text Box 7"/>
          <p:cNvSpPr txBox="1">
            <a:spLocks noChangeArrowheads="1"/>
          </p:cNvSpPr>
          <p:nvPr/>
        </p:nvSpPr>
        <p:spPr bwMode="auto">
          <a:xfrm>
            <a:off x="1619250" y="1557338"/>
            <a:ext cx="7056438" cy="1311275"/>
          </a:xfrm>
          <a:prstGeom prst="rect">
            <a:avLst/>
          </a:prstGeom>
          <a:noFill/>
          <a:ln w="9525">
            <a:noFill/>
            <a:miter lim="800000"/>
            <a:headEnd/>
            <a:tailEnd/>
          </a:ln>
          <a:effectLst/>
        </p:spPr>
        <p:txBody>
          <a:bodyPr>
            <a:spAutoFit/>
          </a:bodyPr>
          <a:lstStyle/>
          <a:p>
            <a:r>
              <a:rPr lang="en-US" sz="2000">
                <a:solidFill>
                  <a:schemeClr val="bg1"/>
                </a:solidFill>
                <a:latin typeface="Arial" charset="0"/>
              </a:rPr>
              <a:t>Endoscopic knot tying was performed faster in the neonatal simulator box using pediatric needle-holders while maintaining knot quality. Upper limb muscular recruitment was reduced resulting in less discomfort for the surgeon.</a:t>
            </a:r>
            <a:r>
              <a:rPr lang="en-US"/>
              <a:t> </a:t>
            </a:r>
            <a:endParaRPr lang="en-GB" sz="2000">
              <a:solidFill>
                <a:schemeClr val="bg1"/>
              </a:solidFill>
              <a:latin typeface="Arial" charset="0"/>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4" name="Rectangle 4"/>
          <p:cNvSpPr>
            <a:spLocks noChangeArrowheads="1"/>
          </p:cNvSpPr>
          <p:nvPr/>
        </p:nvSpPr>
        <p:spPr bwMode="auto">
          <a:xfrm>
            <a:off x="1619250" y="692150"/>
            <a:ext cx="7067550" cy="725488"/>
          </a:xfrm>
          <a:prstGeom prst="rect">
            <a:avLst/>
          </a:prstGeom>
          <a:noFill/>
          <a:ln w="9525">
            <a:noFill/>
            <a:miter lim="800000"/>
            <a:headEnd/>
            <a:tailEnd/>
          </a:ln>
          <a:effectLst/>
        </p:spPr>
        <p:txBody>
          <a:bodyPr anchor="b"/>
          <a:lstStyle/>
          <a:p>
            <a:r>
              <a:rPr lang="en-GB" sz="4400">
                <a:solidFill>
                  <a:schemeClr val="bg1"/>
                </a:solidFill>
                <a:latin typeface="Garamond" pitchFamily="18" charset="0"/>
              </a:rPr>
              <a:t>Hand assisted surgery</a:t>
            </a:r>
            <a:endParaRPr lang="en-GB" sz="3600">
              <a:solidFill>
                <a:schemeClr val="bg1"/>
              </a:solidFill>
              <a:latin typeface="Garamond" pitchFamily="18" charset="0"/>
            </a:endParaRPr>
          </a:p>
        </p:txBody>
      </p:sp>
      <p:sp>
        <p:nvSpPr>
          <p:cNvPr id="440325" name="Text Box 5"/>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chemeClr val="bg1"/>
              </a:solidFill>
            </a:endParaRPr>
          </a:p>
          <a:p>
            <a:pPr lvl="1"/>
            <a:r>
              <a:rPr lang="en-GB" sz="1400">
                <a:solidFill>
                  <a:schemeClr val="bg1"/>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
        <p:nvSpPr>
          <p:cNvPr id="440326" name="Text Box 6"/>
          <p:cNvSpPr txBox="1">
            <a:spLocks noChangeArrowheads="1"/>
          </p:cNvSpPr>
          <p:nvPr/>
        </p:nvSpPr>
        <p:spPr bwMode="auto">
          <a:xfrm>
            <a:off x="1619250" y="5294313"/>
            <a:ext cx="6932613" cy="1158875"/>
          </a:xfrm>
          <a:prstGeom prst="rect">
            <a:avLst/>
          </a:prstGeom>
          <a:noFill/>
          <a:ln w="9525">
            <a:noFill/>
            <a:miter lim="800000"/>
            <a:headEnd/>
            <a:tailEnd/>
          </a:ln>
          <a:effectLst/>
        </p:spPr>
        <p:txBody>
          <a:bodyPr>
            <a:spAutoFit/>
          </a:bodyPr>
          <a:lstStyle/>
          <a:p>
            <a:r>
              <a:rPr lang="en-US" sz="1000">
                <a:solidFill>
                  <a:schemeClr val="bg1"/>
                </a:solidFill>
              </a:rPr>
              <a:t>S. Manasnayakorn, A. Cuschieri, and G. Hanna, "Ergonomic assessment of optimum operating table height for hand-assisted laparoscopic surgery," Surgical Endoscopy.</a:t>
            </a:r>
          </a:p>
          <a:p>
            <a:r>
              <a:rPr lang="en-US" sz="1000">
                <a:solidFill>
                  <a:schemeClr val="bg1"/>
                </a:solidFill>
              </a:rPr>
              <a:t>S. Manasnayakorn, F. Khan, R. Levison, A. Cuschieri, and G. Hanna, "Influence of compression pressure from the hand access device on hand microcirculation during hand-assisted laparoscopic surgery," Surgical Endoscopy.</a:t>
            </a:r>
          </a:p>
          <a:p>
            <a:r>
              <a:rPr lang="en-US" sz="1000">
                <a:solidFill>
                  <a:schemeClr val="bg1"/>
                </a:solidFill>
              </a:rPr>
              <a:t>S. Manasnayakorn, A. Cuschieri, and G. Hanna, "Ideal manipulation angle and instrument length in hand-assisted laparoscopic surgery," Surgical Endoscopy, vol. 22, pp. 924-929, 2008.</a:t>
            </a:r>
          </a:p>
        </p:txBody>
      </p:sp>
      <p:sp>
        <p:nvSpPr>
          <p:cNvPr id="440327" name="Text Box 7"/>
          <p:cNvSpPr txBox="1">
            <a:spLocks noChangeArrowheads="1"/>
          </p:cNvSpPr>
          <p:nvPr/>
        </p:nvSpPr>
        <p:spPr bwMode="auto">
          <a:xfrm>
            <a:off x="1619250" y="1557338"/>
            <a:ext cx="7056438" cy="3444875"/>
          </a:xfrm>
          <a:prstGeom prst="rect">
            <a:avLst/>
          </a:prstGeom>
          <a:noFill/>
          <a:ln w="9525">
            <a:noFill/>
            <a:miter lim="800000"/>
            <a:headEnd/>
            <a:tailEnd/>
          </a:ln>
          <a:effectLst/>
        </p:spPr>
        <p:txBody>
          <a:bodyPr>
            <a:spAutoFit/>
          </a:bodyPr>
          <a:lstStyle/>
          <a:p>
            <a:r>
              <a:rPr lang="en-US" sz="2000">
                <a:solidFill>
                  <a:schemeClr val="bg1"/>
                </a:solidFill>
                <a:latin typeface="Arial" charset="0"/>
              </a:rPr>
              <a:t>The pressure in the hand access device up to 16 mmHg does not affect the hand cutaneous microcirculation. </a:t>
            </a:r>
          </a:p>
          <a:p>
            <a:endParaRPr lang="en-US" sz="2000">
              <a:solidFill>
                <a:schemeClr val="bg1"/>
              </a:solidFill>
              <a:latin typeface="Arial" charset="0"/>
            </a:endParaRPr>
          </a:p>
          <a:p>
            <a:r>
              <a:rPr lang="en-US" sz="2000">
                <a:solidFill>
                  <a:schemeClr val="bg1"/>
                </a:solidFill>
                <a:latin typeface="Arial" charset="0"/>
              </a:rPr>
              <a:t>The best ergonomic setup in hand-assisted laparoscopic surgery entails a manipulation angle of 45° to 60° and use of an instrument with a shorter shaft than standard laparoscopic length. </a:t>
            </a:r>
          </a:p>
          <a:p>
            <a:endParaRPr lang="en-US" sz="2000">
              <a:solidFill>
                <a:schemeClr val="bg1"/>
              </a:solidFill>
              <a:latin typeface="Arial" charset="0"/>
            </a:endParaRPr>
          </a:p>
          <a:p>
            <a:r>
              <a:rPr lang="en-US" sz="2000">
                <a:solidFill>
                  <a:schemeClr val="bg1"/>
                </a:solidFill>
                <a:latin typeface="Arial" charset="0"/>
              </a:rPr>
              <a:t>The optimum table height for hand-assisted laparoscopic surgery allows the working surface of the extracorporal instrument handle to be at or 5 cm above the elbow level.</a:t>
            </a:r>
            <a:r>
              <a:rPr lang="en-US"/>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0327">
                                            <p:txEl>
                                              <p:pRg st="0" end="0"/>
                                            </p:txEl>
                                          </p:spTgt>
                                        </p:tgtEl>
                                        <p:attrNameLst>
                                          <p:attrName>style.visibility</p:attrName>
                                        </p:attrNameLst>
                                      </p:cBhvr>
                                      <p:to>
                                        <p:strVal val="visible"/>
                                      </p:to>
                                    </p:set>
                                    <p:animEffect transition="in" filter="fade">
                                      <p:cBhvr>
                                        <p:cTn id="7" dur="1000"/>
                                        <p:tgtEl>
                                          <p:spTgt spid="4403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0327">
                                            <p:txEl>
                                              <p:pRg st="2" end="2"/>
                                            </p:txEl>
                                          </p:spTgt>
                                        </p:tgtEl>
                                        <p:attrNameLst>
                                          <p:attrName>style.visibility</p:attrName>
                                        </p:attrNameLst>
                                      </p:cBhvr>
                                      <p:to>
                                        <p:strVal val="visible"/>
                                      </p:to>
                                    </p:set>
                                    <p:animEffect transition="in" filter="fade">
                                      <p:cBhvr>
                                        <p:cTn id="12" dur="1000"/>
                                        <p:tgtEl>
                                          <p:spTgt spid="4403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0327">
                                            <p:txEl>
                                              <p:pRg st="4" end="4"/>
                                            </p:txEl>
                                          </p:spTgt>
                                        </p:tgtEl>
                                        <p:attrNameLst>
                                          <p:attrName>style.visibility</p:attrName>
                                        </p:attrNameLst>
                                      </p:cBhvr>
                                      <p:to>
                                        <p:strVal val="visible"/>
                                      </p:to>
                                    </p:set>
                                    <p:animEffect transition="in" filter="fade">
                                      <p:cBhvr>
                                        <p:cTn id="17" dur="1000"/>
                                        <p:tgtEl>
                                          <p:spTgt spid="4403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2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2" name="Rectangle 4"/>
          <p:cNvSpPr>
            <a:spLocks noChangeArrowheads="1"/>
          </p:cNvSpPr>
          <p:nvPr/>
        </p:nvSpPr>
        <p:spPr bwMode="auto">
          <a:xfrm>
            <a:off x="1619250" y="692150"/>
            <a:ext cx="7067550" cy="725488"/>
          </a:xfrm>
          <a:prstGeom prst="rect">
            <a:avLst/>
          </a:prstGeom>
          <a:noFill/>
          <a:ln w="9525">
            <a:noFill/>
            <a:miter lim="800000"/>
            <a:headEnd/>
            <a:tailEnd/>
          </a:ln>
          <a:effectLst/>
        </p:spPr>
        <p:txBody>
          <a:bodyPr anchor="b"/>
          <a:lstStyle/>
          <a:p>
            <a:r>
              <a:rPr lang="en-US" sz="4400">
                <a:solidFill>
                  <a:schemeClr val="bg1"/>
                </a:solidFill>
                <a:latin typeface="Garamond" pitchFamily="18" charset="0"/>
              </a:rPr>
              <a:t>Shadow depth cues  </a:t>
            </a:r>
            <a:endParaRPr lang="en-GB" sz="4400">
              <a:solidFill>
                <a:schemeClr val="bg1"/>
              </a:solidFill>
              <a:latin typeface="Garamond" pitchFamily="18" charset="0"/>
            </a:endParaRPr>
          </a:p>
        </p:txBody>
      </p:sp>
      <p:sp>
        <p:nvSpPr>
          <p:cNvPr id="432133" name="Text Box 5"/>
          <p:cNvSpPr txBox="1">
            <a:spLocks noChangeArrowheads="1"/>
          </p:cNvSpPr>
          <p:nvPr/>
        </p:nvSpPr>
        <p:spPr bwMode="auto">
          <a:xfrm>
            <a:off x="-396875" y="1773238"/>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chemeClr val="bg1"/>
              </a:solidFill>
            </a:endParaRPr>
          </a:p>
          <a:p>
            <a:pPr lvl="1"/>
            <a:r>
              <a:rPr lang="en-GB" sz="1400">
                <a:solidFill>
                  <a:schemeClr val="bg1"/>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
        <p:nvSpPr>
          <p:cNvPr id="432134" name="Text Box 6"/>
          <p:cNvSpPr txBox="1">
            <a:spLocks noChangeArrowheads="1"/>
          </p:cNvSpPr>
          <p:nvPr/>
        </p:nvSpPr>
        <p:spPr bwMode="auto">
          <a:xfrm>
            <a:off x="1600200" y="5768975"/>
            <a:ext cx="6932613" cy="701675"/>
          </a:xfrm>
          <a:prstGeom prst="rect">
            <a:avLst/>
          </a:prstGeom>
          <a:noFill/>
          <a:ln w="9525">
            <a:noFill/>
            <a:miter lim="800000"/>
            <a:headEnd/>
            <a:tailEnd/>
          </a:ln>
          <a:effectLst/>
        </p:spPr>
        <p:txBody>
          <a:bodyPr>
            <a:spAutoFit/>
          </a:bodyPr>
          <a:lstStyle/>
          <a:p>
            <a:r>
              <a:rPr lang="en-US" sz="1000">
                <a:solidFill>
                  <a:schemeClr val="bg1"/>
                </a:solidFill>
              </a:rPr>
              <a:t>G. B. Hanna, A. B Cresswell, and A. Cuschieri, "Shadow Depth Cues and Endoscopic Task Performance," Arch Surg, vol. 137, pp. 1166-1169, 2002. </a:t>
            </a:r>
          </a:p>
          <a:p>
            <a:r>
              <a:rPr lang="en-US" sz="1000">
                <a:solidFill>
                  <a:schemeClr val="bg1"/>
                </a:solidFill>
              </a:rPr>
              <a:t>R. K. Mishra, G. B. Hanna, S. I. Brown, and A. Cuschieri, "Optimum Shadow-Casting Illumination for Endoscopic Task Performance," Arch Surg, vol. 139, pp. 889-892, 2004. </a:t>
            </a:r>
          </a:p>
        </p:txBody>
      </p:sp>
      <p:sp>
        <p:nvSpPr>
          <p:cNvPr id="432135" name="Text Box 7"/>
          <p:cNvSpPr txBox="1">
            <a:spLocks noChangeArrowheads="1"/>
          </p:cNvSpPr>
          <p:nvPr/>
        </p:nvSpPr>
        <p:spPr bwMode="auto">
          <a:xfrm>
            <a:off x="1619250" y="1557338"/>
            <a:ext cx="6645275" cy="2225675"/>
          </a:xfrm>
          <a:prstGeom prst="rect">
            <a:avLst/>
          </a:prstGeom>
          <a:noFill/>
          <a:ln w="9525">
            <a:noFill/>
            <a:miter lim="800000"/>
            <a:headEnd/>
            <a:tailEnd/>
          </a:ln>
          <a:effectLst/>
        </p:spPr>
        <p:txBody>
          <a:bodyPr>
            <a:spAutoFit/>
          </a:bodyPr>
          <a:lstStyle/>
          <a:p>
            <a:r>
              <a:rPr lang="en-US" sz="2000">
                <a:solidFill>
                  <a:schemeClr val="bg1"/>
                </a:solidFill>
                <a:latin typeface="Arial" charset="0"/>
              </a:rPr>
              <a:t>Endoscopic task performance significantly improves with a system that provides illumination and shadows in the operative field. </a:t>
            </a:r>
          </a:p>
          <a:p>
            <a:endParaRPr lang="en-US" sz="2000">
              <a:solidFill>
                <a:schemeClr val="bg1"/>
              </a:solidFill>
              <a:latin typeface="Arial" charset="0"/>
            </a:endParaRPr>
          </a:p>
          <a:p>
            <a:r>
              <a:rPr lang="en-US" sz="2000">
                <a:solidFill>
                  <a:schemeClr val="bg1"/>
                </a:solidFill>
                <a:latin typeface="Arial" charset="0"/>
              </a:rPr>
              <a:t>Optimum endoscopic task performance is obtained with overhead shadow-casting illumination and a balanced degree of illumination and shadow contrast. </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8" name="Rectangle 4"/>
          <p:cNvSpPr>
            <a:spLocks noChangeArrowheads="1"/>
          </p:cNvSpPr>
          <p:nvPr/>
        </p:nvSpPr>
        <p:spPr bwMode="auto">
          <a:xfrm>
            <a:off x="1619250" y="692150"/>
            <a:ext cx="7067550" cy="725488"/>
          </a:xfrm>
          <a:prstGeom prst="rect">
            <a:avLst/>
          </a:prstGeom>
          <a:noFill/>
          <a:ln w="9525">
            <a:noFill/>
            <a:miter lim="800000"/>
            <a:headEnd/>
            <a:tailEnd/>
          </a:ln>
          <a:effectLst/>
        </p:spPr>
        <p:txBody>
          <a:bodyPr anchor="b"/>
          <a:lstStyle/>
          <a:p>
            <a:r>
              <a:rPr lang="en-US" sz="4400">
                <a:solidFill>
                  <a:schemeClr val="bg1"/>
                </a:solidFill>
                <a:latin typeface="Garamond" pitchFamily="18" charset="0"/>
              </a:rPr>
              <a:t>Light source</a:t>
            </a:r>
            <a:endParaRPr lang="en-GB" sz="4400">
              <a:solidFill>
                <a:schemeClr val="bg1"/>
              </a:solidFill>
              <a:latin typeface="Garamond" pitchFamily="18" charset="0"/>
            </a:endParaRPr>
          </a:p>
        </p:txBody>
      </p:sp>
      <p:sp>
        <p:nvSpPr>
          <p:cNvPr id="436229" name="Text Box 5"/>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chemeClr val="bg1"/>
              </a:solidFill>
            </a:endParaRPr>
          </a:p>
          <a:p>
            <a:pPr lvl="1"/>
            <a:r>
              <a:rPr lang="en-GB" sz="1400">
                <a:solidFill>
                  <a:schemeClr val="bg1"/>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
        <p:nvSpPr>
          <p:cNvPr id="436230" name="Text Box 6"/>
          <p:cNvSpPr txBox="1">
            <a:spLocks noChangeArrowheads="1"/>
          </p:cNvSpPr>
          <p:nvPr/>
        </p:nvSpPr>
        <p:spPr bwMode="auto">
          <a:xfrm>
            <a:off x="1600200" y="5768975"/>
            <a:ext cx="6932613" cy="396875"/>
          </a:xfrm>
          <a:prstGeom prst="rect">
            <a:avLst/>
          </a:prstGeom>
          <a:noFill/>
          <a:ln w="9525">
            <a:noFill/>
            <a:miter lim="800000"/>
            <a:headEnd/>
            <a:tailEnd/>
          </a:ln>
          <a:effectLst/>
        </p:spPr>
        <p:txBody>
          <a:bodyPr>
            <a:spAutoFit/>
          </a:bodyPr>
          <a:lstStyle/>
          <a:p>
            <a:r>
              <a:rPr lang="en-GB" sz="1000">
                <a:solidFill>
                  <a:schemeClr val="bg1"/>
                </a:solidFill>
              </a:rPr>
              <a:t>Hanna GB, Shimi S, Cuschieri A. Influence of direction of view, target-to-endoscope distance and manipulation angle on endoscopic knot tying. Br J Surg 1997; 84(10):1460-4.</a:t>
            </a:r>
            <a:r>
              <a:rPr lang="en-US" sz="1000">
                <a:solidFill>
                  <a:schemeClr val="bg1"/>
                </a:solidFill>
              </a:rPr>
              <a:t> </a:t>
            </a:r>
          </a:p>
        </p:txBody>
      </p:sp>
      <p:sp>
        <p:nvSpPr>
          <p:cNvPr id="436231" name="Text Box 7"/>
          <p:cNvSpPr txBox="1">
            <a:spLocks noChangeArrowheads="1"/>
          </p:cNvSpPr>
          <p:nvPr/>
        </p:nvSpPr>
        <p:spPr bwMode="auto">
          <a:xfrm>
            <a:off x="1619250" y="1557338"/>
            <a:ext cx="6645275" cy="1187450"/>
          </a:xfrm>
          <a:prstGeom prst="rect">
            <a:avLst/>
          </a:prstGeom>
          <a:noFill/>
          <a:ln w="9525">
            <a:noFill/>
            <a:miter lim="800000"/>
            <a:headEnd/>
            <a:tailEnd/>
          </a:ln>
          <a:effectLst/>
        </p:spPr>
        <p:txBody>
          <a:bodyPr>
            <a:spAutoFit/>
          </a:bodyPr>
          <a:lstStyle/>
          <a:p>
            <a:r>
              <a:rPr lang="en-GB" sz="2400">
                <a:solidFill>
                  <a:schemeClr val="bg1"/>
                </a:solidFill>
              </a:rPr>
              <a:t>Halogen</a:t>
            </a:r>
          </a:p>
          <a:p>
            <a:r>
              <a:rPr lang="en-GB" sz="2400">
                <a:solidFill>
                  <a:schemeClr val="bg1"/>
                </a:solidFill>
              </a:rPr>
              <a:t>LED</a:t>
            </a:r>
          </a:p>
          <a:p>
            <a:r>
              <a:rPr lang="en-GB" sz="2400">
                <a:solidFill>
                  <a:schemeClr val="bg1"/>
                </a:solidFill>
              </a:rPr>
              <a:t>LASER</a:t>
            </a:r>
            <a:endParaRPr lang="en-US" sz="2400">
              <a:solidFill>
                <a:schemeClr val="bg1"/>
              </a:solidFill>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80" name="Rectangle 4"/>
          <p:cNvSpPr>
            <a:spLocks noChangeArrowheads="1"/>
          </p:cNvSpPr>
          <p:nvPr/>
        </p:nvSpPr>
        <p:spPr bwMode="auto">
          <a:xfrm>
            <a:off x="1619250" y="692150"/>
            <a:ext cx="7067550" cy="725488"/>
          </a:xfrm>
          <a:prstGeom prst="rect">
            <a:avLst/>
          </a:prstGeom>
          <a:noFill/>
          <a:ln w="9525">
            <a:noFill/>
            <a:miter lim="800000"/>
            <a:headEnd/>
            <a:tailEnd/>
          </a:ln>
          <a:effectLst/>
        </p:spPr>
        <p:txBody>
          <a:bodyPr anchor="b"/>
          <a:lstStyle/>
          <a:p>
            <a:r>
              <a:rPr lang="en-US" sz="4400">
                <a:solidFill>
                  <a:schemeClr val="bg1"/>
                </a:solidFill>
                <a:latin typeface="Garamond" pitchFamily="18" charset="0"/>
              </a:rPr>
              <a:t>3D Vs 2D vision  </a:t>
            </a:r>
            <a:endParaRPr lang="en-GB" sz="4400">
              <a:solidFill>
                <a:schemeClr val="bg1"/>
              </a:solidFill>
              <a:latin typeface="Garamond" pitchFamily="18" charset="0"/>
            </a:endParaRPr>
          </a:p>
        </p:txBody>
      </p:sp>
      <p:sp>
        <p:nvSpPr>
          <p:cNvPr id="434181" name="Text Box 5"/>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chemeClr val="bg1"/>
              </a:solidFill>
            </a:endParaRPr>
          </a:p>
          <a:p>
            <a:pPr lvl="1"/>
            <a:r>
              <a:rPr lang="en-GB" sz="1400">
                <a:solidFill>
                  <a:schemeClr val="bg1"/>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
        <p:nvSpPr>
          <p:cNvPr id="434182" name="Text Box 6"/>
          <p:cNvSpPr txBox="1">
            <a:spLocks noChangeArrowheads="1"/>
          </p:cNvSpPr>
          <p:nvPr/>
        </p:nvSpPr>
        <p:spPr bwMode="auto">
          <a:xfrm>
            <a:off x="1600200" y="5768975"/>
            <a:ext cx="6932613" cy="396875"/>
          </a:xfrm>
          <a:prstGeom prst="rect">
            <a:avLst/>
          </a:prstGeom>
          <a:noFill/>
          <a:ln w="9525">
            <a:noFill/>
            <a:miter lim="800000"/>
            <a:headEnd/>
            <a:tailEnd/>
          </a:ln>
          <a:effectLst/>
        </p:spPr>
        <p:txBody>
          <a:bodyPr>
            <a:spAutoFit/>
          </a:bodyPr>
          <a:lstStyle/>
          <a:p>
            <a:r>
              <a:rPr lang="en-US" sz="1000">
                <a:solidFill>
                  <a:schemeClr val="bg1"/>
                </a:solidFill>
                <a:hlinkClick r:id="rId3"/>
              </a:rPr>
              <a:t>Hanna GB</a:t>
            </a:r>
            <a:r>
              <a:rPr lang="en-US" sz="1000">
                <a:solidFill>
                  <a:schemeClr val="bg1"/>
                </a:solidFill>
              </a:rPr>
              <a:t>, </a:t>
            </a:r>
            <a:r>
              <a:rPr lang="en-US" sz="1000">
                <a:solidFill>
                  <a:schemeClr val="bg1"/>
                </a:solidFill>
                <a:hlinkClick r:id="rId4"/>
              </a:rPr>
              <a:t>Cuschieri A</a:t>
            </a:r>
            <a:r>
              <a:rPr lang="en-US" sz="1000">
                <a:solidFill>
                  <a:schemeClr val="bg1"/>
                </a:solidFill>
              </a:rPr>
              <a:t>. Influence of two-dimensional and three-dimensional imaging on endoscopic bowel suturing. World J Surg. 2000 Apr;24(4):444-8; discussion 448-9</a:t>
            </a:r>
          </a:p>
        </p:txBody>
      </p:sp>
      <p:sp>
        <p:nvSpPr>
          <p:cNvPr id="434183" name="Text Box 7"/>
          <p:cNvSpPr txBox="1">
            <a:spLocks noChangeArrowheads="1"/>
          </p:cNvSpPr>
          <p:nvPr/>
        </p:nvSpPr>
        <p:spPr bwMode="auto">
          <a:xfrm>
            <a:off x="1619250" y="1557338"/>
            <a:ext cx="6645275" cy="1920875"/>
          </a:xfrm>
          <a:prstGeom prst="rect">
            <a:avLst/>
          </a:prstGeom>
          <a:noFill/>
          <a:ln w="9525">
            <a:noFill/>
            <a:miter lim="800000"/>
            <a:headEnd/>
            <a:tailEnd/>
          </a:ln>
          <a:effectLst/>
        </p:spPr>
        <p:txBody>
          <a:bodyPr>
            <a:spAutoFit/>
          </a:bodyPr>
          <a:lstStyle/>
          <a:p>
            <a:r>
              <a:rPr lang="en-US" sz="2000">
                <a:solidFill>
                  <a:schemeClr val="bg1"/>
                </a:solidFill>
                <a:latin typeface="Arial" charset="0"/>
              </a:rPr>
              <a:t>Surgeons experienced visual strain with the three systems, but it was rated higher with 3-D imaging. With the current technology, we have not documented any significant difference in task efficiency and quality of endoscopic bowel suturing by trained surgeons between 2-D and 3-D imaging systems. </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2" name="Rectangle 4"/>
          <p:cNvSpPr>
            <a:spLocks noChangeArrowheads="1"/>
          </p:cNvSpPr>
          <p:nvPr/>
        </p:nvSpPr>
        <p:spPr bwMode="auto">
          <a:xfrm>
            <a:off x="1619250" y="692150"/>
            <a:ext cx="7524750" cy="725488"/>
          </a:xfrm>
          <a:prstGeom prst="rect">
            <a:avLst/>
          </a:prstGeom>
          <a:noFill/>
          <a:ln w="9525">
            <a:noFill/>
            <a:miter lim="800000"/>
            <a:headEnd/>
            <a:tailEnd/>
          </a:ln>
          <a:effectLst/>
        </p:spPr>
        <p:txBody>
          <a:bodyPr anchor="b"/>
          <a:lstStyle/>
          <a:p>
            <a:r>
              <a:rPr lang="en-US" sz="4400">
                <a:solidFill>
                  <a:schemeClr val="bg1"/>
                </a:solidFill>
                <a:latin typeface="Garamond" pitchFamily="18" charset="0"/>
              </a:rPr>
              <a:t>Intra-abdominal magnet camera</a:t>
            </a:r>
            <a:endParaRPr lang="en-GB" sz="4400">
              <a:solidFill>
                <a:schemeClr val="bg1"/>
              </a:solidFill>
              <a:latin typeface="Garamond" pitchFamily="18" charset="0"/>
            </a:endParaRPr>
          </a:p>
        </p:txBody>
      </p:sp>
      <p:sp>
        <p:nvSpPr>
          <p:cNvPr id="442373" name="Text Box 5"/>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chemeClr val="bg1"/>
              </a:solidFill>
            </a:endParaRPr>
          </a:p>
          <a:p>
            <a:pPr lvl="1"/>
            <a:r>
              <a:rPr lang="en-GB" sz="1400">
                <a:solidFill>
                  <a:schemeClr val="bg1"/>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
        <p:nvSpPr>
          <p:cNvPr id="442374" name="Text Box 6"/>
          <p:cNvSpPr txBox="1">
            <a:spLocks noChangeArrowheads="1"/>
          </p:cNvSpPr>
          <p:nvPr/>
        </p:nvSpPr>
        <p:spPr bwMode="auto">
          <a:xfrm>
            <a:off x="1600200" y="5768975"/>
            <a:ext cx="6932613" cy="396875"/>
          </a:xfrm>
          <a:prstGeom prst="rect">
            <a:avLst/>
          </a:prstGeom>
          <a:noFill/>
          <a:ln w="9525">
            <a:noFill/>
            <a:miter lim="800000"/>
            <a:headEnd/>
            <a:tailEnd/>
          </a:ln>
          <a:effectLst/>
        </p:spPr>
        <p:txBody>
          <a:bodyPr>
            <a:spAutoFit/>
          </a:bodyPr>
          <a:lstStyle/>
          <a:p>
            <a:r>
              <a:rPr lang="en-GB" sz="1000">
                <a:solidFill>
                  <a:schemeClr val="bg1"/>
                </a:solidFill>
              </a:rPr>
              <a:t>Fakhry M, Gallagher B, Bello F, Hanna GB. Visual exposure using magnet driven, intra-abdominal wireless camera in minimal access surgery. Surg Endosc. 2008 March 18 (PMID: 18347855) </a:t>
            </a:r>
            <a:endParaRPr lang="en-US" sz="1000">
              <a:solidFill>
                <a:schemeClr val="bg1"/>
              </a:solidFill>
            </a:endParaRPr>
          </a:p>
        </p:txBody>
      </p:sp>
      <p:sp>
        <p:nvSpPr>
          <p:cNvPr id="442375" name="Text Box 7"/>
          <p:cNvSpPr txBox="1">
            <a:spLocks noChangeArrowheads="1"/>
          </p:cNvSpPr>
          <p:nvPr/>
        </p:nvSpPr>
        <p:spPr bwMode="auto">
          <a:xfrm>
            <a:off x="1619250" y="1557338"/>
            <a:ext cx="6645275" cy="1190625"/>
          </a:xfrm>
          <a:prstGeom prst="rect">
            <a:avLst/>
          </a:prstGeom>
          <a:noFill/>
          <a:ln w="9525">
            <a:noFill/>
            <a:miter lim="800000"/>
            <a:headEnd/>
            <a:tailEnd/>
          </a:ln>
          <a:effectLst/>
        </p:spPr>
        <p:txBody>
          <a:bodyPr>
            <a:spAutoFit/>
          </a:bodyPr>
          <a:lstStyle/>
          <a:p>
            <a:r>
              <a:rPr lang="en-US" dirty="0">
                <a:solidFill>
                  <a:schemeClr val="bg1"/>
                </a:solidFill>
              </a:rPr>
              <a:t>The use of the magnetic wireless camera setup with a single external handle is feasible and has demonstrated a wider visual exposure than the 30 degrees endoscope. </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lstStyle/>
          <a:p>
            <a:r>
              <a:rPr lang="en-GB"/>
              <a:t>Objectives</a:t>
            </a:r>
          </a:p>
        </p:txBody>
      </p:sp>
      <p:sp>
        <p:nvSpPr>
          <p:cNvPr id="327753" name="Text Box 73"/>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chemeClr val="bg1"/>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rgbClr val="808080"/>
              </a:solidFill>
            </a:endParaRPr>
          </a:p>
          <a:p>
            <a:pPr lvl="1"/>
            <a:r>
              <a:rPr lang="en-GB" sz="1400">
                <a:solidFill>
                  <a:srgbClr val="808080"/>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
        <p:nvSpPr>
          <p:cNvPr id="327754" name="Text Box 74"/>
          <p:cNvSpPr txBox="1">
            <a:spLocks noChangeArrowheads="1"/>
          </p:cNvSpPr>
          <p:nvPr/>
        </p:nvSpPr>
        <p:spPr bwMode="auto">
          <a:xfrm>
            <a:off x="1835150" y="1628775"/>
            <a:ext cx="6840538" cy="3081338"/>
          </a:xfrm>
          <a:prstGeom prst="rect">
            <a:avLst/>
          </a:prstGeom>
          <a:noFill/>
          <a:ln w="9525">
            <a:noFill/>
            <a:miter lim="800000"/>
            <a:headEnd/>
            <a:tailEnd/>
          </a:ln>
          <a:effectLst/>
        </p:spPr>
        <p:txBody>
          <a:bodyPr>
            <a:spAutoFit/>
          </a:bodyPr>
          <a:lstStyle/>
          <a:p>
            <a:pPr marL="342900" indent="-342900"/>
            <a:r>
              <a:rPr lang="en-GB" sz="2800">
                <a:solidFill>
                  <a:schemeClr val="bg1"/>
                </a:solidFill>
                <a:latin typeface="Arial" charset="0"/>
              </a:rPr>
              <a:t>Eye opener to the field of ergonomics</a:t>
            </a:r>
          </a:p>
          <a:p>
            <a:pPr marL="342900" indent="-342900"/>
            <a:endParaRPr lang="en-GB" sz="2800">
              <a:solidFill>
                <a:schemeClr val="bg1"/>
              </a:solidFill>
              <a:latin typeface="Arial" charset="0"/>
            </a:endParaRPr>
          </a:p>
          <a:p>
            <a:pPr marL="342900" indent="-342900"/>
            <a:r>
              <a:rPr lang="en-GB" sz="2800">
                <a:solidFill>
                  <a:schemeClr val="bg1"/>
                </a:solidFill>
                <a:latin typeface="Arial" charset="0"/>
              </a:rPr>
              <a:t>Appreciating its importance in today’s surgical practice</a:t>
            </a:r>
          </a:p>
          <a:p>
            <a:pPr marL="342900" indent="-342900"/>
            <a:endParaRPr lang="en-GB" sz="2800">
              <a:solidFill>
                <a:schemeClr val="bg1"/>
              </a:solidFill>
              <a:latin typeface="Arial" charset="0"/>
            </a:endParaRPr>
          </a:p>
          <a:p>
            <a:pPr marL="342900" indent="-342900"/>
            <a:r>
              <a:rPr lang="en-GB" sz="2800">
                <a:solidFill>
                  <a:schemeClr val="bg1"/>
                </a:solidFill>
                <a:latin typeface="Arial" charset="0"/>
              </a:rPr>
              <a:t>Stimulating critical appraisal of surgical ergonomics</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906" name="Rectangle 18"/>
          <p:cNvSpPr>
            <a:spLocks noChangeArrowheads="1"/>
          </p:cNvSpPr>
          <p:nvPr/>
        </p:nvSpPr>
        <p:spPr bwMode="auto">
          <a:xfrm>
            <a:off x="1619250" y="692150"/>
            <a:ext cx="7067550" cy="725488"/>
          </a:xfrm>
          <a:prstGeom prst="rect">
            <a:avLst/>
          </a:prstGeom>
          <a:noFill/>
          <a:ln w="9525">
            <a:noFill/>
            <a:miter lim="800000"/>
            <a:headEnd/>
            <a:tailEnd/>
          </a:ln>
          <a:effectLst/>
        </p:spPr>
        <p:txBody>
          <a:bodyPr anchor="b"/>
          <a:lstStyle/>
          <a:p>
            <a:r>
              <a:rPr lang="en-US" sz="4400">
                <a:solidFill>
                  <a:schemeClr val="bg1"/>
                </a:solidFill>
                <a:latin typeface="Garamond" pitchFamily="18" charset="0"/>
              </a:rPr>
              <a:t>Location of the Image Display </a:t>
            </a:r>
            <a:endParaRPr lang="en-GB" sz="4400">
              <a:solidFill>
                <a:schemeClr val="bg1"/>
              </a:solidFill>
              <a:latin typeface="Garamond" pitchFamily="18" charset="0"/>
            </a:endParaRPr>
          </a:p>
        </p:txBody>
      </p:sp>
      <p:sp>
        <p:nvSpPr>
          <p:cNvPr id="421907" name="Text Box 19"/>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chemeClr val="bg1"/>
              </a:solidFill>
            </a:endParaRPr>
          </a:p>
          <a:p>
            <a:pPr lvl="1"/>
            <a:r>
              <a:rPr lang="en-GB" sz="1400">
                <a:solidFill>
                  <a:srgbClr val="808080"/>
                </a:solidFill>
              </a:rPr>
              <a:t>Equipment Design</a:t>
            </a:r>
          </a:p>
          <a:p>
            <a:pPr lvl="1"/>
            <a:endParaRPr lang="en-GB" sz="1400">
              <a:solidFill>
                <a:srgbClr val="808080"/>
              </a:solidFill>
            </a:endParaRPr>
          </a:p>
          <a:p>
            <a:pPr lvl="1"/>
            <a:r>
              <a:rPr lang="en-GB" sz="1400">
                <a:solidFill>
                  <a:schemeClr val="bg1"/>
                </a:solidFill>
              </a:rPr>
              <a:t>Equipment Setup</a:t>
            </a:r>
          </a:p>
          <a:p>
            <a:pPr lvl="1"/>
            <a:endParaRPr lang="en-GB" sz="1400">
              <a:solidFill>
                <a:srgbClr val="808080"/>
              </a:solidFill>
            </a:endParaRPr>
          </a:p>
          <a:p>
            <a:pPr lvl="1"/>
            <a:r>
              <a:rPr lang="en-GB" sz="1400">
                <a:solidFill>
                  <a:srgbClr val="808080"/>
                </a:solidFill>
              </a:rPr>
              <a:t>Summary</a:t>
            </a:r>
          </a:p>
        </p:txBody>
      </p:sp>
      <p:sp>
        <p:nvSpPr>
          <p:cNvPr id="421908" name="Text Box 20"/>
          <p:cNvSpPr txBox="1">
            <a:spLocks noChangeArrowheads="1"/>
          </p:cNvSpPr>
          <p:nvPr/>
        </p:nvSpPr>
        <p:spPr bwMode="auto">
          <a:xfrm>
            <a:off x="1600200" y="5768975"/>
            <a:ext cx="6932613" cy="396875"/>
          </a:xfrm>
          <a:prstGeom prst="rect">
            <a:avLst/>
          </a:prstGeom>
          <a:noFill/>
          <a:ln w="9525">
            <a:noFill/>
            <a:miter lim="800000"/>
            <a:headEnd/>
            <a:tailEnd/>
          </a:ln>
          <a:effectLst/>
        </p:spPr>
        <p:txBody>
          <a:bodyPr>
            <a:spAutoFit/>
          </a:bodyPr>
          <a:lstStyle/>
          <a:p>
            <a:r>
              <a:rPr lang="en-GB" sz="1000">
                <a:solidFill>
                  <a:schemeClr val="bg1"/>
                </a:solidFill>
              </a:rPr>
              <a:t>Hanna GB, Shimi SM, Cuschieri A. Task performance in endoscopic surgery is influenced by location of the image display. Ann Surg 1998; 227(4):481-4.</a:t>
            </a:r>
            <a:r>
              <a:rPr lang="en-US" sz="1000">
                <a:solidFill>
                  <a:schemeClr val="bg1"/>
                </a:solidFill>
              </a:rPr>
              <a:t> </a:t>
            </a:r>
          </a:p>
        </p:txBody>
      </p:sp>
      <p:pic>
        <p:nvPicPr>
          <p:cNvPr id="421910" name="Picture 22" descr="ImageDisplay"/>
          <p:cNvPicPr>
            <a:picLocks noChangeAspect="1" noChangeArrowheads="1"/>
          </p:cNvPicPr>
          <p:nvPr/>
        </p:nvPicPr>
        <p:blipFill>
          <a:blip r:embed="rId3" cstate="print"/>
          <a:srcRect/>
          <a:stretch>
            <a:fillRect/>
          </a:stretch>
        </p:blipFill>
        <p:spPr bwMode="auto">
          <a:xfrm>
            <a:off x="1763713" y="1484313"/>
            <a:ext cx="6337300" cy="3384550"/>
          </a:xfrm>
          <a:prstGeom prst="rect">
            <a:avLst/>
          </a:prstGeom>
          <a:noFill/>
        </p:spPr>
      </p:pic>
      <p:sp>
        <p:nvSpPr>
          <p:cNvPr id="421911" name="Text Box 23"/>
          <p:cNvSpPr txBox="1">
            <a:spLocks noChangeArrowheads="1"/>
          </p:cNvSpPr>
          <p:nvPr/>
        </p:nvSpPr>
        <p:spPr bwMode="auto">
          <a:xfrm>
            <a:off x="1743075" y="4868863"/>
            <a:ext cx="6645275" cy="915987"/>
          </a:xfrm>
          <a:prstGeom prst="rect">
            <a:avLst/>
          </a:prstGeom>
          <a:noFill/>
          <a:ln w="9525">
            <a:noFill/>
            <a:miter lim="800000"/>
            <a:headEnd/>
            <a:tailEnd/>
          </a:ln>
          <a:effectLst/>
        </p:spPr>
        <p:txBody>
          <a:bodyPr>
            <a:spAutoFit/>
          </a:bodyPr>
          <a:lstStyle/>
          <a:p>
            <a:r>
              <a:rPr lang="en-US">
                <a:solidFill>
                  <a:schemeClr val="bg1"/>
                </a:solidFill>
              </a:rPr>
              <a:t>Task performance improves when the image display is placed in front of the operator, at a level below the head and close to the hands. </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50" name="Rectangle 18"/>
          <p:cNvSpPr>
            <a:spLocks noChangeArrowheads="1"/>
          </p:cNvSpPr>
          <p:nvPr/>
        </p:nvSpPr>
        <p:spPr bwMode="auto">
          <a:xfrm>
            <a:off x="1619250" y="692150"/>
            <a:ext cx="7067550" cy="725488"/>
          </a:xfrm>
          <a:prstGeom prst="rect">
            <a:avLst/>
          </a:prstGeom>
          <a:noFill/>
          <a:ln w="9525">
            <a:noFill/>
            <a:miter lim="800000"/>
            <a:headEnd/>
            <a:tailEnd/>
          </a:ln>
          <a:effectLst/>
        </p:spPr>
        <p:txBody>
          <a:bodyPr anchor="b"/>
          <a:lstStyle/>
          <a:p>
            <a:r>
              <a:rPr lang="en-US" sz="4400">
                <a:solidFill>
                  <a:schemeClr val="bg1"/>
                </a:solidFill>
                <a:latin typeface="Garamond" pitchFamily="18" charset="0"/>
              </a:rPr>
              <a:t>Manipulation angle  </a:t>
            </a:r>
            <a:endParaRPr lang="en-GB" sz="4400">
              <a:solidFill>
                <a:schemeClr val="bg1"/>
              </a:solidFill>
              <a:latin typeface="Garamond" pitchFamily="18" charset="0"/>
            </a:endParaRPr>
          </a:p>
        </p:txBody>
      </p:sp>
      <p:sp>
        <p:nvSpPr>
          <p:cNvPr id="428051" name="Text Box 19"/>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chemeClr val="bg1"/>
              </a:solidFill>
            </a:endParaRPr>
          </a:p>
          <a:p>
            <a:pPr lvl="1"/>
            <a:r>
              <a:rPr lang="en-GB" sz="1400">
                <a:solidFill>
                  <a:srgbClr val="808080"/>
                </a:solidFill>
              </a:rPr>
              <a:t>Equipment Design</a:t>
            </a:r>
          </a:p>
          <a:p>
            <a:pPr lvl="1"/>
            <a:endParaRPr lang="en-GB" sz="1400">
              <a:solidFill>
                <a:srgbClr val="808080"/>
              </a:solidFill>
            </a:endParaRPr>
          </a:p>
          <a:p>
            <a:pPr lvl="1"/>
            <a:r>
              <a:rPr lang="en-GB" sz="1400">
                <a:solidFill>
                  <a:schemeClr val="bg1"/>
                </a:solidFill>
              </a:rPr>
              <a:t>Equipment Setup</a:t>
            </a:r>
          </a:p>
          <a:p>
            <a:pPr lvl="1"/>
            <a:endParaRPr lang="en-GB" sz="1400">
              <a:solidFill>
                <a:srgbClr val="808080"/>
              </a:solidFill>
            </a:endParaRPr>
          </a:p>
          <a:p>
            <a:pPr lvl="1"/>
            <a:r>
              <a:rPr lang="en-GB" sz="1400">
                <a:solidFill>
                  <a:srgbClr val="808080"/>
                </a:solidFill>
              </a:rPr>
              <a:t>Summary</a:t>
            </a:r>
          </a:p>
        </p:txBody>
      </p:sp>
      <p:sp>
        <p:nvSpPr>
          <p:cNvPr id="428052" name="Text Box 20"/>
          <p:cNvSpPr txBox="1">
            <a:spLocks noChangeArrowheads="1"/>
          </p:cNvSpPr>
          <p:nvPr/>
        </p:nvSpPr>
        <p:spPr bwMode="auto">
          <a:xfrm>
            <a:off x="1600200" y="5768975"/>
            <a:ext cx="6932613" cy="396875"/>
          </a:xfrm>
          <a:prstGeom prst="rect">
            <a:avLst/>
          </a:prstGeom>
          <a:noFill/>
          <a:ln w="9525">
            <a:noFill/>
            <a:miter lim="800000"/>
            <a:headEnd/>
            <a:tailEnd/>
          </a:ln>
          <a:effectLst/>
        </p:spPr>
        <p:txBody>
          <a:bodyPr>
            <a:spAutoFit/>
          </a:bodyPr>
          <a:lstStyle/>
          <a:p>
            <a:r>
              <a:rPr lang="en-GB" sz="1000">
                <a:solidFill>
                  <a:schemeClr val="bg1"/>
                </a:solidFill>
              </a:rPr>
              <a:t>Hanna GB, Shimi S, Cuschieri A. Influence of direction of view, target-to-endoscope distance and manipulation angle on endoscopic knot tying. Br J Surg 1997; 84(10):1460-4.</a:t>
            </a:r>
            <a:r>
              <a:rPr lang="en-US" sz="1000">
                <a:solidFill>
                  <a:schemeClr val="bg1"/>
                </a:solidFill>
              </a:rPr>
              <a:t> </a:t>
            </a:r>
          </a:p>
        </p:txBody>
      </p:sp>
      <p:sp>
        <p:nvSpPr>
          <p:cNvPr id="428054" name="Text Box 22"/>
          <p:cNvSpPr txBox="1">
            <a:spLocks noChangeArrowheads="1"/>
          </p:cNvSpPr>
          <p:nvPr/>
        </p:nvSpPr>
        <p:spPr bwMode="auto">
          <a:xfrm>
            <a:off x="1619250" y="1557338"/>
            <a:ext cx="6645275" cy="3013075"/>
          </a:xfrm>
          <a:prstGeom prst="rect">
            <a:avLst/>
          </a:prstGeom>
          <a:noFill/>
          <a:ln w="9525">
            <a:noFill/>
            <a:miter lim="800000"/>
            <a:headEnd/>
            <a:tailEnd/>
          </a:ln>
          <a:effectLst/>
        </p:spPr>
        <p:txBody>
          <a:bodyPr>
            <a:spAutoFit/>
          </a:bodyPr>
          <a:lstStyle/>
          <a:p>
            <a:r>
              <a:rPr lang="en-US" sz="2400">
                <a:solidFill>
                  <a:schemeClr val="bg1"/>
                </a:solidFill>
                <a:latin typeface="Arial" charset="0"/>
              </a:rPr>
              <a:t>The direction of view of the endoscope had no significant effect on intracorporeal knotting if the optical axis subtended the same angle with the task surface.</a:t>
            </a:r>
          </a:p>
          <a:p>
            <a:endParaRPr lang="en-US" sz="2400">
              <a:solidFill>
                <a:schemeClr val="bg1"/>
              </a:solidFill>
              <a:latin typeface="Arial" charset="0"/>
            </a:endParaRPr>
          </a:p>
          <a:p>
            <a:r>
              <a:rPr lang="en-US" sz="2400">
                <a:solidFill>
                  <a:schemeClr val="bg1"/>
                </a:solidFill>
                <a:latin typeface="Arial" charset="0"/>
              </a:rPr>
              <a:t>The optimal ergonomic conditions include an endoscope-to-target distance of 75-150 mm and a manipulation angle of 60 degrees.</a:t>
            </a:r>
            <a:endParaRPr lang="en-US" sz="2400">
              <a:solidFill>
                <a:schemeClr val="bg1"/>
              </a:solidFill>
            </a:endParaRP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6" name="Rectangle 4"/>
          <p:cNvSpPr>
            <a:spLocks noChangeArrowheads="1"/>
          </p:cNvSpPr>
          <p:nvPr/>
        </p:nvSpPr>
        <p:spPr bwMode="auto">
          <a:xfrm>
            <a:off x="1619250" y="692150"/>
            <a:ext cx="7067550" cy="725488"/>
          </a:xfrm>
          <a:prstGeom prst="rect">
            <a:avLst/>
          </a:prstGeom>
          <a:noFill/>
          <a:ln w="9525">
            <a:noFill/>
            <a:miter lim="800000"/>
            <a:headEnd/>
            <a:tailEnd/>
          </a:ln>
          <a:effectLst/>
        </p:spPr>
        <p:txBody>
          <a:bodyPr anchor="b"/>
          <a:lstStyle/>
          <a:p>
            <a:r>
              <a:rPr lang="en-US" sz="4400">
                <a:solidFill>
                  <a:schemeClr val="bg1"/>
                </a:solidFill>
                <a:latin typeface="Garamond" pitchFamily="18" charset="0"/>
              </a:rPr>
              <a:t>Da Vinci Robot</a:t>
            </a:r>
            <a:endParaRPr lang="en-GB" sz="4400">
              <a:solidFill>
                <a:schemeClr val="bg1"/>
              </a:solidFill>
              <a:latin typeface="Garamond" pitchFamily="18" charset="0"/>
            </a:endParaRPr>
          </a:p>
        </p:txBody>
      </p:sp>
      <p:sp>
        <p:nvSpPr>
          <p:cNvPr id="438277" name="Text Box 5"/>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chemeClr val="bg1"/>
              </a:solidFill>
            </a:endParaRPr>
          </a:p>
          <a:p>
            <a:pPr lvl="1"/>
            <a:r>
              <a:rPr lang="en-GB" sz="1400">
                <a:solidFill>
                  <a:srgbClr val="808080"/>
                </a:solidFill>
              </a:rPr>
              <a:t>Equipment Design</a:t>
            </a:r>
          </a:p>
          <a:p>
            <a:pPr lvl="1"/>
            <a:endParaRPr lang="en-GB" sz="1400">
              <a:solidFill>
                <a:srgbClr val="808080"/>
              </a:solidFill>
            </a:endParaRPr>
          </a:p>
          <a:p>
            <a:pPr lvl="1"/>
            <a:r>
              <a:rPr lang="en-GB" sz="1400">
                <a:solidFill>
                  <a:schemeClr val="bg1"/>
                </a:solidFill>
              </a:rPr>
              <a:t>Equipment Setup</a:t>
            </a:r>
          </a:p>
          <a:p>
            <a:pPr lvl="1"/>
            <a:endParaRPr lang="en-GB" sz="1400">
              <a:solidFill>
                <a:srgbClr val="808080"/>
              </a:solidFill>
            </a:endParaRPr>
          </a:p>
          <a:p>
            <a:pPr lvl="1"/>
            <a:r>
              <a:rPr lang="en-GB" sz="1400">
                <a:solidFill>
                  <a:srgbClr val="808080"/>
                </a:solidFill>
              </a:rPr>
              <a:t>Summary</a:t>
            </a:r>
          </a:p>
        </p:txBody>
      </p:sp>
      <p:sp>
        <p:nvSpPr>
          <p:cNvPr id="438278" name="Text Box 6"/>
          <p:cNvSpPr txBox="1">
            <a:spLocks noChangeArrowheads="1"/>
          </p:cNvSpPr>
          <p:nvPr/>
        </p:nvSpPr>
        <p:spPr bwMode="auto">
          <a:xfrm>
            <a:off x="1600200" y="5768975"/>
            <a:ext cx="6932613" cy="396875"/>
          </a:xfrm>
          <a:prstGeom prst="rect">
            <a:avLst/>
          </a:prstGeom>
          <a:noFill/>
          <a:ln w="9525">
            <a:noFill/>
            <a:miter lim="800000"/>
            <a:headEnd/>
            <a:tailEnd/>
          </a:ln>
          <a:effectLst/>
        </p:spPr>
        <p:txBody>
          <a:bodyPr>
            <a:spAutoFit/>
          </a:bodyPr>
          <a:lstStyle/>
          <a:p>
            <a:r>
              <a:rPr lang="en-GB" sz="1000">
                <a:solidFill>
                  <a:schemeClr val="bg1"/>
                </a:solidFill>
              </a:rPr>
              <a:t>Hanna GB, Shimi S, Cuschieri A. Influence of direction of view, target-to-endoscope distance and manipulation angle on endoscopic knot tying. Br J Surg 1997; 84(10):1460-4.</a:t>
            </a:r>
            <a:r>
              <a:rPr lang="en-US" sz="1000">
                <a:solidFill>
                  <a:schemeClr val="bg1"/>
                </a:solidFill>
              </a:rPr>
              <a:t> </a:t>
            </a:r>
          </a:p>
        </p:txBody>
      </p:sp>
      <p:sp>
        <p:nvSpPr>
          <p:cNvPr id="438279" name="Text Box 7"/>
          <p:cNvSpPr txBox="1">
            <a:spLocks noChangeArrowheads="1"/>
          </p:cNvSpPr>
          <p:nvPr/>
        </p:nvSpPr>
        <p:spPr bwMode="auto">
          <a:xfrm>
            <a:off x="1619250" y="1557338"/>
            <a:ext cx="6645275" cy="1917700"/>
          </a:xfrm>
          <a:prstGeom prst="rect">
            <a:avLst/>
          </a:prstGeom>
          <a:noFill/>
          <a:ln w="9525">
            <a:noFill/>
            <a:miter lim="800000"/>
            <a:headEnd/>
            <a:tailEnd/>
          </a:ln>
          <a:effectLst/>
        </p:spPr>
        <p:txBody>
          <a:bodyPr>
            <a:spAutoFit/>
          </a:bodyPr>
          <a:lstStyle/>
          <a:p>
            <a:r>
              <a:rPr lang="en-GB" sz="2400">
                <a:solidFill>
                  <a:schemeClr val="bg1"/>
                </a:solidFill>
              </a:rPr>
              <a:t>Separate consol</a:t>
            </a:r>
          </a:p>
          <a:p>
            <a:r>
              <a:rPr lang="en-GB" sz="2400">
                <a:solidFill>
                  <a:schemeClr val="bg1"/>
                </a:solidFill>
              </a:rPr>
              <a:t>3D vision</a:t>
            </a:r>
          </a:p>
          <a:p>
            <a:r>
              <a:rPr lang="en-GB" sz="2400">
                <a:solidFill>
                  <a:schemeClr val="bg1"/>
                </a:solidFill>
              </a:rPr>
              <a:t>More ergonomic handles</a:t>
            </a:r>
          </a:p>
          <a:p>
            <a:r>
              <a:rPr lang="en-GB" sz="2400">
                <a:solidFill>
                  <a:schemeClr val="bg1"/>
                </a:solidFill>
              </a:rPr>
              <a:t>Reduced hand tremors</a:t>
            </a:r>
          </a:p>
          <a:p>
            <a:r>
              <a:rPr lang="en-GB" sz="2400">
                <a:solidFill>
                  <a:schemeClr val="bg1"/>
                </a:solidFill>
              </a:rPr>
              <a:t>Pelvic operations: prostatectomy</a:t>
            </a:r>
            <a:endParaRPr lang="en-US" sz="2400">
              <a:solidFill>
                <a:schemeClr val="bg1"/>
              </a:solidFill>
            </a:endParaRP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1619250" y="692150"/>
            <a:ext cx="7067550" cy="725488"/>
          </a:xfrm>
          <a:prstGeom prst="rect">
            <a:avLst/>
          </a:prstGeom>
          <a:noFill/>
          <a:ln w="9525">
            <a:noFill/>
            <a:miter lim="800000"/>
            <a:headEnd/>
            <a:tailEnd/>
          </a:ln>
          <a:effectLst/>
        </p:spPr>
        <p:txBody>
          <a:bodyPr anchor="b"/>
          <a:lstStyle/>
          <a:p>
            <a:r>
              <a:rPr lang="en-US" sz="4400" dirty="0" smtClean="0">
                <a:solidFill>
                  <a:schemeClr val="bg1"/>
                </a:solidFill>
                <a:latin typeface="Garamond" pitchFamily="18" charset="0"/>
              </a:rPr>
              <a:t>Methods of assessment</a:t>
            </a:r>
            <a:endParaRPr lang="en-GB" sz="4400" dirty="0">
              <a:solidFill>
                <a:schemeClr val="bg1"/>
              </a:solidFill>
              <a:latin typeface="Garamond" pitchFamily="18" charset="0"/>
            </a:endParaRPr>
          </a:p>
        </p:txBody>
      </p:sp>
      <p:sp>
        <p:nvSpPr>
          <p:cNvPr id="9" name="Text Box 5"/>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chemeClr val="bg1"/>
              </a:solidFill>
            </a:endParaRPr>
          </a:p>
          <a:p>
            <a:pPr lvl="1"/>
            <a:r>
              <a:rPr lang="en-GB" sz="1400">
                <a:solidFill>
                  <a:srgbClr val="808080"/>
                </a:solidFill>
              </a:rPr>
              <a:t>Equipment Design</a:t>
            </a:r>
          </a:p>
          <a:p>
            <a:pPr lvl="1"/>
            <a:endParaRPr lang="en-GB" sz="1400">
              <a:solidFill>
                <a:srgbClr val="808080"/>
              </a:solidFill>
            </a:endParaRPr>
          </a:p>
          <a:p>
            <a:pPr lvl="1"/>
            <a:r>
              <a:rPr lang="en-GB" sz="1400">
                <a:solidFill>
                  <a:schemeClr val="bg1"/>
                </a:solidFill>
              </a:rPr>
              <a:t>Equipment Setup</a:t>
            </a:r>
          </a:p>
          <a:p>
            <a:pPr lvl="1"/>
            <a:endParaRPr lang="en-GB" sz="1400">
              <a:solidFill>
                <a:srgbClr val="808080"/>
              </a:solidFill>
            </a:endParaRPr>
          </a:p>
          <a:p>
            <a:pPr lvl="1"/>
            <a:r>
              <a:rPr lang="en-GB" sz="1400">
                <a:solidFill>
                  <a:srgbClr val="808080"/>
                </a:solidFill>
              </a:rPr>
              <a:t>Summary</a:t>
            </a:r>
          </a:p>
        </p:txBody>
      </p:sp>
      <p:sp>
        <p:nvSpPr>
          <p:cNvPr id="11" name="Text Box 7"/>
          <p:cNvSpPr txBox="1">
            <a:spLocks noChangeArrowheads="1"/>
          </p:cNvSpPr>
          <p:nvPr/>
        </p:nvSpPr>
        <p:spPr bwMode="auto">
          <a:xfrm>
            <a:off x="1619250" y="1557338"/>
            <a:ext cx="6645275" cy="4154984"/>
          </a:xfrm>
          <a:prstGeom prst="rect">
            <a:avLst/>
          </a:prstGeom>
          <a:noFill/>
          <a:ln w="9525">
            <a:noFill/>
            <a:miter lim="800000"/>
            <a:headEnd/>
            <a:tailEnd/>
          </a:ln>
          <a:effectLst/>
        </p:spPr>
        <p:txBody>
          <a:bodyPr>
            <a:spAutoFit/>
          </a:bodyPr>
          <a:lstStyle/>
          <a:p>
            <a:r>
              <a:rPr lang="en-GB" sz="2400" dirty="0" smtClean="0">
                <a:solidFill>
                  <a:schemeClr val="bg1"/>
                </a:solidFill>
              </a:rPr>
              <a:t>Survey/questionnaires</a:t>
            </a:r>
          </a:p>
          <a:p>
            <a:endParaRPr lang="en-GB" sz="2400" dirty="0">
              <a:solidFill>
                <a:schemeClr val="bg1"/>
              </a:solidFill>
            </a:endParaRPr>
          </a:p>
          <a:p>
            <a:r>
              <a:rPr lang="en-GB" sz="2400" dirty="0">
                <a:solidFill>
                  <a:schemeClr val="bg1"/>
                </a:solidFill>
              </a:rPr>
              <a:t>Electromyogram </a:t>
            </a:r>
            <a:r>
              <a:rPr lang="en-GB" sz="2400" dirty="0" smtClean="0">
                <a:solidFill>
                  <a:schemeClr val="bg1"/>
                </a:solidFill>
              </a:rPr>
              <a:t>measurements</a:t>
            </a:r>
          </a:p>
          <a:p>
            <a:endParaRPr lang="en-GB" sz="2400" dirty="0">
              <a:solidFill>
                <a:schemeClr val="bg1"/>
              </a:solidFill>
            </a:endParaRPr>
          </a:p>
          <a:p>
            <a:r>
              <a:rPr lang="en-GB" sz="2400" dirty="0">
                <a:solidFill>
                  <a:schemeClr val="bg1"/>
                </a:solidFill>
              </a:rPr>
              <a:t>Performance </a:t>
            </a:r>
            <a:r>
              <a:rPr lang="en-GB" sz="2400" dirty="0" smtClean="0">
                <a:solidFill>
                  <a:schemeClr val="bg1"/>
                </a:solidFill>
              </a:rPr>
              <a:t>parameters</a:t>
            </a:r>
          </a:p>
          <a:p>
            <a:endParaRPr lang="en-GB" sz="2400" dirty="0">
              <a:solidFill>
                <a:schemeClr val="bg1"/>
              </a:solidFill>
            </a:endParaRPr>
          </a:p>
          <a:p>
            <a:r>
              <a:rPr lang="en-GB" sz="2400" dirty="0">
                <a:solidFill>
                  <a:schemeClr val="bg1"/>
                </a:solidFill>
              </a:rPr>
              <a:t>Force </a:t>
            </a:r>
            <a:r>
              <a:rPr lang="en-GB" sz="2400" dirty="0" smtClean="0">
                <a:solidFill>
                  <a:schemeClr val="bg1"/>
                </a:solidFill>
              </a:rPr>
              <a:t>measurements</a:t>
            </a:r>
          </a:p>
          <a:p>
            <a:endParaRPr lang="en-GB" sz="2400" dirty="0">
              <a:solidFill>
                <a:schemeClr val="bg1"/>
              </a:solidFill>
            </a:endParaRPr>
          </a:p>
          <a:p>
            <a:r>
              <a:rPr lang="en-GB" sz="2400" dirty="0">
                <a:solidFill>
                  <a:schemeClr val="bg1"/>
                </a:solidFill>
              </a:rPr>
              <a:t>Direct </a:t>
            </a:r>
            <a:r>
              <a:rPr lang="en-GB" sz="2400" dirty="0" smtClean="0">
                <a:solidFill>
                  <a:schemeClr val="bg1"/>
                </a:solidFill>
              </a:rPr>
              <a:t>observation</a:t>
            </a:r>
          </a:p>
          <a:p>
            <a:endParaRPr lang="en-GB" sz="2400" dirty="0">
              <a:solidFill>
                <a:schemeClr val="bg1"/>
              </a:solidFill>
            </a:endParaRPr>
          </a:p>
          <a:p>
            <a:r>
              <a:rPr lang="en-GB" sz="2400" dirty="0">
                <a:solidFill>
                  <a:schemeClr val="bg1"/>
                </a:solidFill>
              </a:rPr>
              <a:t>Motion analysis</a:t>
            </a: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519" name="Rectangle 95"/>
          <p:cNvSpPr>
            <a:spLocks noGrp="1" noChangeArrowheads="1"/>
          </p:cNvSpPr>
          <p:nvPr>
            <p:ph type="title"/>
          </p:nvPr>
        </p:nvSpPr>
        <p:spPr>
          <a:noFill/>
          <a:ln/>
        </p:spPr>
        <p:txBody>
          <a:bodyPr/>
          <a:lstStyle/>
          <a:p>
            <a:r>
              <a:rPr lang="en-GB"/>
              <a:t>Summary</a:t>
            </a:r>
          </a:p>
        </p:txBody>
      </p:sp>
      <p:sp>
        <p:nvSpPr>
          <p:cNvPr id="359555" name="Text Box 131"/>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chemeClr val="bg1"/>
              </a:solidFill>
            </a:endParaRPr>
          </a:p>
          <a:p>
            <a:pPr lvl="1"/>
            <a:r>
              <a:rPr lang="en-GB" sz="1400">
                <a:solidFill>
                  <a:srgbClr val="808080"/>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chemeClr val="bg1"/>
                </a:solidFill>
              </a:rPr>
              <a:t>Summary</a:t>
            </a:r>
          </a:p>
        </p:txBody>
      </p:sp>
      <p:sp>
        <p:nvSpPr>
          <p:cNvPr id="359556" name="Text Box 132"/>
          <p:cNvSpPr txBox="1">
            <a:spLocks noChangeArrowheads="1"/>
          </p:cNvSpPr>
          <p:nvPr/>
        </p:nvSpPr>
        <p:spPr bwMode="auto">
          <a:xfrm>
            <a:off x="1619250" y="1557338"/>
            <a:ext cx="6645275" cy="3508375"/>
          </a:xfrm>
          <a:prstGeom prst="rect">
            <a:avLst/>
          </a:prstGeom>
          <a:noFill/>
          <a:ln w="9525">
            <a:noFill/>
            <a:miter lim="800000"/>
            <a:headEnd/>
            <a:tailEnd/>
          </a:ln>
          <a:effectLst/>
        </p:spPr>
        <p:txBody>
          <a:bodyPr>
            <a:spAutoFit/>
          </a:bodyPr>
          <a:lstStyle/>
          <a:p>
            <a:pPr>
              <a:buFontTx/>
              <a:buChar char="•"/>
            </a:pPr>
            <a:r>
              <a:rPr lang="en-US" sz="2800">
                <a:solidFill>
                  <a:schemeClr val="bg1"/>
                </a:solidFill>
                <a:latin typeface="Arial" charset="0"/>
              </a:rPr>
              <a:t> History of Ergonomics </a:t>
            </a:r>
          </a:p>
          <a:p>
            <a:pPr>
              <a:buFontTx/>
              <a:buChar char="•"/>
            </a:pPr>
            <a:r>
              <a:rPr lang="en-US" sz="2800">
                <a:solidFill>
                  <a:schemeClr val="bg1"/>
                </a:solidFill>
                <a:latin typeface="Arial" charset="0"/>
              </a:rPr>
              <a:t> Ergonomics in non-clinical vs clinical domains.</a:t>
            </a:r>
          </a:p>
          <a:p>
            <a:pPr>
              <a:buFontTx/>
              <a:buChar char="•"/>
            </a:pPr>
            <a:r>
              <a:rPr lang="en-GB" sz="2800">
                <a:solidFill>
                  <a:schemeClr val="bg1"/>
                </a:solidFill>
                <a:latin typeface="Arial" charset="0"/>
              </a:rPr>
              <a:t> Table height</a:t>
            </a:r>
          </a:p>
          <a:p>
            <a:pPr>
              <a:buFontTx/>
              <a:buChar char="•"/>
            </a:pPr>
            <a:r>
              <a:rPr lang="en-GB" sz="2800">
                <a:solidFill>
                  <a:schemeClr val="bg1"/>
                </a:solidFill>
                <a:latin typeface="Arial" charset="0"/>
              </a:rPr>
              <a:t> Handle designs</a:t>
            </a:r>
          </a:p>
          <a:p>
            <a:pPr>
              <a:buFontTx/>
              <a:buChar char="•"/>
            </a:pPr>
            <a:r>
              <a:rPr lang="en-GB" sz="2800">
                <a:solidFill>
                  <a:schemeClr val="bg1"/>
                </a:solidFill>
                <a:latin typeface="Arial" charset="0"/>
              </a:rPr>
              <a:t> Handle/Shaft angle</a:t>
            </a:r>
          </a:p>
          <a:p>
            <a:pPr>
              <a:buFontTx/>
              <a:buChar char="•"/>
            </a:pPr>
            <a:r>
              <a:rPr lang="en-GB" sz="2800">
                <a:solidFill>
                  <a:schemeClr val="bg1"/>
                </a:solidFill>
                <a:latin typeface="Arial" charset="0"/>
              </a:rPr>
              <a:t> Optimum location of display</a:t>
            </a:r>
          </a:p>
          <a:p>
            <a:pPr>
              <a:buFontTx/>
              <a:buChar char="•"/>
            </a:pPr>
            <a:r>
              <a:rPr lang="en-GB" sz="2800">
                <a:solidFill>
                  <a:schemeClr val="bg1"/>
                </a:solidFill>
                <a:latin typeface="Arial" charset="0"/>
              </a:rPr>
              <a:t> Manipulation angle</a:t>
            </a:r>
            <a:endParaRPr lang="en-US" sz="2800">
              <a:solidFill>
                <a:schemeClr val="bg1"/>
              </a:solidFill>
              <a:latin typeface="Arial" charset="0"/>
            </a:endParaRP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6" name="Rectangle 4"/>
          <p:cNvSpPr>
            <a:spLocks noGrp="1" noChangeArrowheads="1"/>
          </p:cNvSpPr>
          <p:nvPr>
            <p:ph type="ctrTitle"/>
          </p:nvPr>
        </p:nvSpPr>
        <p:spPr/>
        <p:txBody>
          <a:bodyPr/>
          <a:lstStyle/>
          <a:p>
            <a:r>
              <a:rPr lang="en-GB"/>
              <a:t>Thank you</a:t>
            </a:r>
          </a:p>
        </p:txBody>
      </p:sp>
      <p:sp>
        <p:nvSpPr>
          <p:cNvPr id="356357" name="Rectangle 5"/>
          <p:cNvSpPr>
            <a:spLocks noGrp="1" noChangeArrowheads="1"/>
          </p:cNvSpPr>
          <p:nvPr>
            <p:ph type="subTitle" idx="1"/>
          </p:nvPr>
        </p:nvSpPr>
        <p:spPr/>
        <p:txBody>
          <a:bodyPr/>
          <a:lstStyle/>
          <a:p>
            <a:r>
              <a:rPr lang="en-GB"/>
              <a:t>Questions?</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79" name="Text Box 75"/>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chemeClr val="bg1"/>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rgbClr val="808080"/>
              </a:solidFill>
            </a:endParaRPr>
          </a:p>
          <a:p>
            <a:pPr lvl="1"/>
            <a:r>
              <a:rPr lang="en-GB" sz="1400">
                <a:solidFill>
                  <a:srgbClr val="808080"/>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
        <p:nvSpPr>
          <p:cNvPr id="328780" name="Text Box 76"/>
          <p:cNvSpPr txBox="1">
            <a:spLocks noChangeArrowheads="1"/>
          </p:cNvSpPr>
          <p:nvPr/>
        </p:nvSpPr>
        <p:spPr bwMode="auto">
          <a:xfrm>
            <a:off x="1835150" y="1628775"/>
            <a:ext cx="6500813" cy="4667250"/>
          </a:xfrm>
          <a:prstGeom prst="rect">
            <a:avLst/>
          </a:prstGeom>
          <a:noFill/>
          <a:ln w="9525">
            <a:noFill/>
            <a:miter lim="800000"/>
            <a:headEnd/>
            <a:tailEnd/>
          </a:ln>
          <a:effectLst/>
        </p:spPr>
        <p:txBody>
          <a:bodyPr>
            <a:spAutoFit/>
          </a:bodyPr>
          <a:lstStyle/>
          <a:p>
            <a:pPr marL="342900" indent="-342900"/>
            <a:r>
              <a:rPr lang="en-US" sz="2800">
                <a:solidFill>
                  <a:schemeClr val="bg1"/>
                </a:solidFill>
                <a:latin typeface="Arial" charset="0"/>
              </a:rPr>
              <a:t>Ergonomics: from the Greek </a:t>
            </a:r>
          </a:p>
          <a:p>
            <a:pPr marL="800100" lvl="1" indent="-342900"/>
            <a:r>
              <a:rPr lang="en-US" sz="2800" i="1">
                <a:solidFill>
                  <a:schemeClr val="bg1"/>
                </a:solidFill>
                <a:latin typeface="Arial" charset="0"/>
              </a:rPr>
              <a:t>ergon</a:t>
            </a:r>
            <a:r>
              <a:rPr lang="en-US" sz="2800">
                <a:solidFill>
                  <a:schemeClr val="bg1"/>
                </a:solidFill>
                <a:latin typeface="Arial" charset="0"/>
              </a:rPr>
              <a:t> 	= work </a:t>
            </a:r>
          </a:p>
          <a:p>
            <a:pPr marL="800100" lvl="1" indent="-342900"/>
            <a:r>
              <a:rPr lang="en-US" sz="2800" i="1">
                <a:solidFill>
                  <a:schemeClr val="bg1"/>
                </a:solidFill>
                <a:latin typeface="Arial" charset="0"/>
              </a:rPr>
              <a:t>nomos</a:t>
            </a:r>
            <a:r>
              <a:rPr lang="en-US" sz="2800">
                <a:solidFill>
                  <a:schemeClr val="bg1"/>
                </a:solidFill>
                <a:latin typeface="Arial" charset="0"/>
              </a:rPr>
              <a:t> 	= natural laws</a:t>
            </a:r>
          </a:p>
          <a:p>
            <a:pPr marL="342900" indent="-342900"/>
            <a:endParaRPr lang="en-US" sz="2800">
              <a:solidFill>
                <a:schemeClr val="bg1"/>
              </a:solidFill>
              <a:latin typeface="Arial" charset="0"/>
            </a:endParaRPr>
          </a:p>
          <a:p>
            <a:pPr marL="342900" indent="-342900"/>
            <a:r>
              <a:rPr lang="en-US" sz="2800">
                <a:solidFill>
                  <a:schemeClr val="bg1"/>
                </a:solidFill>
                <a:latin typeface="Arial" charset="0"/>
              </a:rPr>
              <a:t>“Ergonomics is the application of scientific information concerning humans to the design of objects, systems and environment for human use.”</a:t>
            </a:r>
          </a:p>
          <a:p>
            <a:pPr marL="342900" indent="-342900"/>
            <a:endParaRPr lang="en-US" sz="2800">
              <a:solidFill>
                <a:schemeClr val="bg1"/>
              </a:solidFill>
              <a:latin typeface="Arial" charset="0"/>
            </a:endParaRPr>
          </a:p>
          <a:p>
            <a:pPr marL="342900" indent="-342900" algn="r"/>
            <a:r>
              <a:rPr lang="en-US" sz="2000" i="1">
                <a:solidFill>
                  <a:schemeClr val="bg1"/>
                </a:solidFill>
                <a:latin typeface="Arial" charset="0"/>
              </a:rPr>
              <a:t>The International Ergonomics Association, 2007</a:t>
            </a:r>
            <a:endParaRPr lang="en-GB" sz="2000" i="1">
              <a:solidFill>
                <a:schemeClr val="bg1"/>
              </a:solidFill>
              <a:latin typeface="Arial" charset="0"/>
            </a:endParaRPr>
          </a:p>
        </p:txBody>
      </p:sp>
      <p:sp>
        <p:nvSpPr>
          <p:cNvPr id="328782" name="Rectangle 78"/>
          <p:cNvSpPr>
            <a:spLocks noGrp="1" noChangeArrowheads="1"/>
          </p:cNvSpPr>
          <p:nvPr>
            <p:ph type="title"/>
          </p:nvPr>
        </p:nvSpPr>
        <p:spPr>
          <a:noFill/>
          <a:ln/>
        </p:spPr>
        <p:txBody>
          <a:bodyPr/>
          <a:lstStyle/>
          <a:p>
            <a:r>
              <a:rPr lang="en-GB"/>
              <a:t>Definition</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5"/>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chemeClr val="bg1"/>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rgbClr val="808080"/>
              </a:solidFill>
            </a:endParaRPr>
          </a:p>
          <a:p>
            <a:pPr lvl="1"/>
            <a:r>
              <a:rPr lang="en-GB" sz="1400">
                <a:solidFill>
                  <a:srgbClr val="808080"/>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
        <p:nvSpPr>
          <p:cNvPr id="5" name="Text Box 76"/>
          <p:cNvSpPr txBox="1">
            <a:spLocks noChangeArrowheads="1"/>
          </p:cNvSpPr>
          <p:nvPr/>
        </p:nvSpPr>
        <p:spPr bwMode="auto">
          <a:xfrm>
            <a:off x="1835150" y="1628774"/>
            <a:ext cx="6880254" cy="3970318"/>
          </a:xfrm>
          <a:prstGeom prst="rect">
            <a:avLst/>
          </a:prstGeom>
          <a:noFill/>
          <a:ln w="9525">
            <a:noFill/>
            <a:miter lim="800000"/>
            <a:headEnd/>
            <a:tailEnd/>
          </a:ln>
          <a:effectLst/>
        </p:spPr>
        <p:txBody>
          <a:bodyPr wrap="square">
            <a:spAutoFit/>
          </a:bodyPr>
          <a:lstStyle/>
          <a:p>
            <a:pPr>
              <a:lnSpc>
                <a:spcPct val="90000"/>
              </a:lnSpc>
            </a:pPr>
            <a:r>
              <a:rPr lang="en-US" sz="2800" dirty="0" smtClean="0">
                <a:solidFill>
                  <a:schemeClr val="bg1"/>
                </a:solidFill>
              </a:rPr>
              <a:t>Ergonomics is the science of adapting the job and the human being to each other in harmony for optimal safety and productivity</a:t>
            </a:r>
            <a:r>
              <a:rPr lang="en-US" sz="2400" dirty="0" smtClean="0">
                <a:solidFill>
                  <a:schemeClr val="bg1"/>
                </a:solidFill>
              </a:rPr>
              <a:t> </a:t>
            </a:r>
          </a:p>
          <a:p>
            <a:pPr>
              <a:lnSpc>
                <a:spcPct val="90000"/>
              </a:lnSpc>
            </a:pPr>
            <a:endParaRPr lang="en-US" sz="2400" dirty="0" smtClean="0">
              <a:solidFill>
                <a:schemeClr val="bg1"/>
              </a:solidFill>
            </a:endParaRPr>
          </a:p>
          <a:p>
            <a:pPr lvl="1">
              <a:lnSpc>
                <a:spcPct val="90000"/>
              </a:lnSpc>
            </a:pPr>
            <a:r>
              <a:rPr lang="en-GB" sz="2000" dirty="0" smtClean="0">
                <a:solidFill>
                  <a:schemeClr val="bg1"/>
                </a:solidFill>
              </a:rPr>
              <a:t>Job: Equipment, environment, process</a:t>
            </a:r>
          </a:p>
          <a:p>
            <a:pPr lvl="1">
              <a:lnSpc>
                <a:spcPct val="90000"/>
              </a:lnSpc>
            </a:pPr>
            <a:r>
              <a:rPr lang="en-GB" sz="2000" dirty="0" smtClean="0">
                <a:solidFill>
                  <a:schemeClr val="bg1"/>
                </a:solidFill>
              </a:rPr>
              <a:t>Human: Anatomy, physiology, psychology</a:t>
            </a:r>
          </a:p>
          <a:p>
            <a:pPr lvl="1">
              <a:lnSpc>
                <a:spcPct val="90000"/>
              </a:lnSpc>
            </a:pPr>
            <a:endParaRPr lang="en-GB" sz="2000" dirty="0" smtClean="0">
              <a:solidFill>
                <a:schemeClr val="bg1"/>
              </a:solidFill>
            </a:endParaRPr>
          </a:p>
          <a:p>
            <a:pPr>
              <a:lnSpc>
                <a:spcPct val="90000"/>
              </a:lnSpc>
            </a:pPr>
            <a:r>
              <a:rPr lang="en-GB" sz="2800" dirty="0" smtClean="0">
                <a:solidFill>
                  <a:schemeClr val="bg1"/>
                </a:solidFill>
              </a:rPr>
              <a:t>Safety (including physical and psychological comfort)</a:t>
            </a:r>
          </a:p>
          <a:p>
            <a:pPr>
              <a:lnSpc>
                <a:spcPct val="90000"/>
              </a:lnSpc>
            </a:pPr>
            <a:r>
              <a:rPr lang="en-GB" sz="2800" dirty="0" smtClean="0">
                <a:solidFill>
                  <a:schemeClr val="bg1"/>
                </a:solidFill>
              </a:rPr>
              <a:t>Productivity (quality and quantity)</a:t>
            </a:r>
            <a:endParaRPr lang="en-US" sz="2800" dirty="0" smtClean="0">
              <a:solidFill>
                <a:schemeClr val="bg1"/>
              </a:solidFill>
            </a:endParaRPr>
          </a:p>
        </p:txBody>
      </p:sp>
      <p:sp>
        <p:nvSpPr>
          <p:cNvPr id="6" name="Rectangle 78"/>
          <p:cNvSpPr>
            <a:spLocks noGrp="1" noChangeArrowheads="1"/>
          </p:cNvSpPr>
          <p:nvPr>
            <p:ph type="title"/>
          </p:nvPr>
        </p:nvSpPr>
        <p:spPr>
          <a:xfrm>
            <a:off x="1619250" y="277813"/>
            <a:ext cx="7067550" cy="1139825"/>
          </a:xfrm>
          <a:noFill/>
          <a:ln/>
        </p:spPr>
        <p:txBody>
          <a:bodyPr/>
          <a:lstStyle/>
          <a:p>
            <a:r>
              <a:rPr lang="en-GB"/>
              <a:t>Definition</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871" name="Rectangle 143"/>
          <p:cNvSpPr>
            <a:spLocks noGrp="1" noChangeArrowheads="1"/>
          </p:cNvSpPr>
          <p:nvPr>
            <p:ph type="title"/>
          </p:nvPr>
        </p:nvSpPr>
        <p:spPr>
          <a:noFill/>
          <a:ln/>
        </p:spPr>
        <p:txBody>
          <a:bodyPr/>
          <a:lstStyle/>
          <a:p>
            <a:r>
              <a:rPr lang="en-GB"/>
              <a:t>Background</a:t>
            </a:r>
          </a:p>
        </p:txBody>
      </p:sp>
      <p:sp>
        <p:nvSpPr>
          <p:cNvPr id="329874" name="Text Box 146"/>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chemeClr val="bg1"/>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rgbClr val="808080"/>
              </a:solidFill>
            </a:endParaRPr>
          </a:p>
          <a:p>
            <a:pPr lvl="1"/>
            <a:r>
              <a:rPr lang="en-GB" sz="1400">
                <a:solidFill>
                  <a:srgbClr val="808080"/>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
        <p:nvSpPr>
          <p:cNvPr id="329876" name="Text Box 148"/>
          <p:cNvSpPr txBox="1">
            <a:spLocks noChangeArrowheads="1"/>
          </p:cNvSpPr>
          <p:nvPr/>
        </p:nvSpPr>
        <p:spPr bwMode="auto">
          <a:xfrm>
            <a:off x="1763713" y="1557338"/>
            <a:ext cx="7129462" cy="1006475"/>
          </a:xfrm>
          <a:prstGeom prst="rect">
            <a:avLst/>
          </a:prstGeom>
          <a:noFill/>
          <a:ln w="9525">
            <a:noFill/>
            <a:miter lim="800000"/>
            <a:headEnd/>
            <a:tailEnd/>
          </a:ln>
          <a:effectLst/>
        </p:spPr>
        <p:txBody>
          <a:bodyPr>
            <a:spAutoFit/>
          </a:bodyPr>
          <a:lstStyle/>
          <a:p>
            <a:r>
              <a:rPr lang="en-GB" sz="2000" dirty="0" smtClean="0">
                <a:solidFill>
                  <a:srgbClr val="FF0000"/>
                </a:solidFill>
                <a:latin typeface="Arial" charset="0"/>
              </a:rPr>
              <a:t>20th </a:t>
            </a:r>
            <a:r>
              <a:rPr lang="en-GB" sz="2000" dirty="0">
                <a:solidFill>
                  <a:srgbClr val="FF0000"/>
                </a:solidFill>
                <a:latin typeface="Arial" charset="0"/>
              </a:rPr>
              <a:t>Century:</a:t>
            </a:r>
            <a:r>
              <a:rPr lang="en-US" sz="2000" dirty="0">
                <a:solidFill>
                  <a:schemeClr val="bg1"/>
                </a:solidFill>
                <a:latin typeface="Arial" charset="0"/>
              </a:rPr>
              <a:t>Polish biologist, author Ergonomics</a:t>
            </a:r>
          </a:p>
          <a:p>
            <a:r>
              <a:rPr lang="en-US" sz="2000" dirty="0">
                <a:solidFill>
                  <a:schemeClr val="bg1"/>
                </a:solidFill>
                <a:latin typeface="Arial" charset="0"/>
              </a:rPr>
              <a:t>Taylor pioneered the </a:t>
            </a:r>
            <a:r>
              <a:rPr lang="en-US" sz="2000" dirty="0" smtClean="0">
                <a:solidFill>
                  <a:schemeClr val="bg1"/>
                </a:solidFill>
                <a:latin typeface="Arial" charset="0"/>
              </a:rPr>
              <a:t>“Scientific Management" </a:t>
            </a:r>
            <a:r>
              <a:rPr lang="en-US" sz="2000" dirty="0">
                <a:solidFill>
                  <a:schemeClr val="bg1"/>
                </a:solidFill>
                <a:latin typeface="Arial" charset="0"/>
              </a:rPr>
              <a:t>method: shovelling rate. </a:t>
            </a:r>
          </a:p>
        </p:txBody>
      </p:sp>
      <p:sp>
        <p:nvSpPr>
          <p:cNvPr id="329879" name="Text Box 151"/>
          <p:cNvSpPr txBox="1">
            <a:spLocks noChangeArrowheads="1"/>
          </p:cNvSpPr>
          <p:nvPr/>
        </p:nvSpPr>
        <p:spPr bwMode="auto">
          <a:xfrm>
            <a:off x="1835150" y="2798763"/>
            <a:ext cx="7058025" cy="701675"/>
          </a:xfrm>
          <a:prstGeom prst="rect">
            <a:avLst/>
          </a:prstGeom>
          <a:noFill/>
          <a:ln w="9525">
            <a:noFill/>
            <a:miter lim="800000"/>
            <a:headEnd/>
            <a:tailEnd/>
          </a:ln>
          <a:effectLst/>
        </p:spPr>
        <p:txBody>
          <a:bodyPr>
            <a:spAutoFit/>
          </a:bodyPr>
          <a:lstStyle/>
          <a:p>
            <a:r>
              <a:rPr lang="en-GB" sz="2000" dirty="0">
                <a:solidFill>
                  <a:srgbClr val="FF0000"/>
                </a:solidFill>
                <a:latin typeface="Arial" charset="0"/>
              </a:rPr>
              <a:t>20th Century:</a:t>
            </a:r>
            <a:r>
              <a:rPr lang="en-US" dirty="0"/>
              <a:t> </a:t>
            </a:r>
            <a:r>
              <a:rPr lang="en-US" sz="2000" dirty="0">
                <a:solidFill>
                  <a:schemeClr val="bg1"/>
                </a:solidFill>
                <a:latin typeface="Arial" charset="0"/>
              </a:rPr>
              <a:t>Frank and Lillian Gilbreth "Time and Motion Studies“ for number of motions in bricklaying.</a:t>
            </a:r>
          </a:p>
        </p:txBody>
      </p:sp>
      <p:sp>
        <p:nvSpPr>
          <p:cNvPr id="329881" name="Text Box 153"/>
          <p:cNvSpPr txBox="1">
            <a:spLocks noChangeArrowheads="1"/>
          </p:cNvSpPr>
          <p:nvPr/>
        </p:nvSpPr>
        <p:spPr bwMode="auto">
          <a:xfrm>
            <a:off x="1835150" y="3789363"/>
            <a:ext cx="7058025" cy="1311275"/>
          </a:xfrm>
          <a:prstGeom prst="rect">
            <a:avLst/>
          </a:prstGeom>
          <a:noFill/>
          <a:ln w="9525">
            <a:noFill/>
            <a:miter lim="800000"/>
            <a:headEnd/>
            <a:tailEnd/>
          </a:ln>
          <a:effectLst/>
        </p:spPr>
        <p:txBody>
          <a:bodyPr>
            <a:spAutoFit/>
          </a:bodyPr>
          <a:lstStyle/>
          <a:p>
            <a:r>
              <a:rPr lang="en-GB" sz="2000" dirty="0">
                <a:solidFill>
                  <a:srgbClr val="FF0000"/>
                </a:solidFill>
                <a:latin typeface="Arial" charset="0"/>
              </a:rPr>
              <a:t>World War II</a:t>
            </a:r>
            <a:r>
              <a:rPr lang="en-US" sz="2000" dirty="0">
                <a:solidFill>
                  <a:srgbClr val="FF0000"/>
                </a:solidFill>
                <a:latin typeface="Arial" charset="0"/>
              </a:rPr>
              <a:t>:</a:t>
            </a:r>
            <a:r>
              <a:rPr lang="en-US" dirty="0">
                <a:solidFill>
                  <a:srgbClr val="FF0000"/>
                </a:solidFill>
              </a:rPr>
              <a:t> </a:t>
            </a:r>
            <a:r>
              <a:rPr lang="en-US" sz="2000" dirty="0">
                <a:solidFill>
                  <a:schemeClr val="bg1"/>
                </a:solidFill>
                <a:latin typeface="Arial" charset="0"/>
              </a:rPr>
              <a:t>Complex machines and weaponry: "pilot error" could be greatly reduced when more logical and differentiable controls replaced confusing designs in airplane cockpits.</a:t>
            </a:r>
            <a:r>
              <a:rPr lang="en-US" dirty="0"/>
              <a:t> </a:t>
            </a:r>
            <a:r>
              <a:rPr lang="en-US" sz="2000" dirty="0">
                <a:solidFill>
                  <a:schemeClr val="bg1"/>
                </a:solidFill>
                <a:latin typeface="Arial" charset="0"/>
              </a:rPr>
              <a:t> </a:t>
            </a:r>
          </a:p>
        </p:txBody>
      </p:sp>
      <p:sp>
        <p:nvSpPr>
          <p:cNvPr id="329882" name="Text Box 154"/>
          <p:cNvSpPr txBox="1">
            <a:spLocks noChangeArrowheads="1"/>
          </p:cNvSpPr>
          <p:nvPr/>
        </p:nvSpPr>
        <p:spPr bwMode="auto">
          <a:xfrm>
            <a:off x="1835150" y="5175250"/>
            <a:ext cx="7058025" cy="1006475"/>
          </a:xfrm>
          <a:prstGeom prst="rect">
            <a:avLst/>
          </a:prstGeom>
          <a:noFill/>
          <a:ln w="9525">
            <a:noFill/>
            <a:miter lim="800000"/>
            <a:headEnd/>
            <a:tailEnd/>
          </a:ln>
          <a:effectLst/>
        </p:spPr>
        <p:txBody>
          <a:bodyPr>
            <a:spAutoFit/>
          </a:bodyPr>
          <a:lstStyle/>
          <a:p>
            <a:r>
              <a:rPr lang="en-GB" sz="2000" dirty="0">
                <a:solidFill>
                  <a:srgbClr val="FF0000"/>
                </a:solidFill>
                <a:latin typeface="Arial" charset="0"/>
              </a:rPr>
              <a:t>Space age (Outer space effect), Information age (HCI), Consumer goods, Electronics, and finally Medicine and Surgery</a:t>
            </a:r>
            <a:endParaRPr lang="en-US" sz="2000" dirty="0">
              <a:solidFill>
                <a:schemeClr val="bg1"/>
              </a:solidFill>
              <a:latin typeface="Arial"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9879"/>
                                        </p:tgtEl>
                                        <p:attrNameLst>
                                          <p:attrName>style.visibility</p:attrName>
                                        </p:attrNameLst>
                                      </p:cBhvr>
                                      <p:to>
                                        <p:strVal val="visible"/>
                                      </p:to>
                                    </p:set>
                                    <p:animEffect transition="in" filter="fade">
                                      <p:cBhvr>
                                        <p:cTn id="7" dur="1000"/>
                                        <p:tgtEl>
                                          <p:spTgt spid="32987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9881"/>
                                        </p:tgtEl>
                                        <p:attrNameLst>
                                          <p:attrName>style.visibility</p:attrName>
                                        </p:attrNameLst>
                                      </p:cBhvr>
                                      <p:to>
                                        <p:strVal val="visible"/>
                                      </p:to>
                                    </p:set>
                                    <p:animEffect transition="in" filter="fade">
                                      <p:cBhvr>
                                        <p:cTn id="12" dur="1000"/>
                                        <p:tgtEl>
                                          <p:spTgt spid="32988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9882"/>
                                        </p:tgtEl>
                                        <p:attrNameLst>
                                          <p:attrName>style.visibility</p:attrName>
                                        </p:attrNameLst>
                                      </p:cBhvr>
                                      <p:to>
                                        <p:strVal val="visible"/>
                                      </p:to>
                                    </p:set>
                                    <p:animEffect transition="in" filter="fade">
                                      <p:cBhvr>
                                        <p:cTn id="17" dur="1000"/>
                                        <p:tgtEl>
                                          <p:spTgt spid="329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879" grpId="0"/>
      <p:bldP spid="329881" grpId="0"/>
      <p:bldP spid="32988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3"/>
          <p:cNvSpPr>
            <a:spLocks noGrp="1" noChangeArrowheads="1"/>
          </p:cNvSpPr>
          <p:nvPr>
            <p:ph type="title"/>
          </p:nvPr>
        </p:nvSpPr>
        <p:spPr>
          <a:xfrm>
            <a:off x="1933606" y="277813"/>
            <a:ext cx="7067550" cy="1139825"/>
          </a:xfrm>
          <a:noFill/>
          <a:ln/>
        </p:spPr>
        <p:txBody>
          <a:bodyPr/>
          <a:lstStyle/>
          <a:p>
            <a:r>
              <a:rPr lang="en-GB" dirty="0" smtClean="0"/>
              <a:t>Principle considerations in equipment design</a:t>
            </a:r>
            <a:endParaRPr lang="en-GB" dirty="0"/>
          </a:p>
        </p:txBody>
      </p:sp>
      <p:sp>
        <p:nvSpPr>
          <p:cNvPr id="5" name="Text Box 146"/>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chemeClr val="bg1"/>
                </a:solidFill>
              </a:rPr>
              <a:t>Background</a:t>
            </a:r>
          </a:p>
          <a:p>
            <a:pPr lvl="1"/>
            <a:endParaRPr lang="en-GB" sz="1400">
              <a:solidFill>
                <a:srgbClr val="808080"/>
              </a:solidFill>
            </a:endParaRPr>
          </a:p>
          <a:p>
            <a:pPr lvl="1"/>
            <a:r>
              <a:rPr lang="en-GB" sz="1400">
                <a:solidFill>
                  <a:srgbClr val="808080"/>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rgbClr val="808080"/>
              </a:solidFill>
            </a:endParaRPr>
          </a:p>
          <a:p>
            <a:pPr lvl="1"/>
            <a:r>
              <a:rPr lang="en-GB" sz="1400">
                <a:solidFill>
                  <a:srgbClr val="808080"/>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
        <p:nvSpPr>
          <p:cNvPr id="6" name="Text Box 148"/>
          <p:cNvSpPr txBox="1">
            <a:spLocks noChangeArrowheads="1"/>
          </p:cNvSpPr>
          <p:nvPr/>
        </p:nvSpPr>
        <p:spPr bwMode="auto">
          <a:xfrm>
            <a:off x="1643042" y="1540605"/>
            <a:ext cx="7143800" cy="5182957"/>
          </a:xfrm>
          <a:prstGeom prst="rect">
            <a:avLst/>
          </a:prstGeom>
          <a:noFill/>
          <a:ln w="9525">
            <a:noFill/>
            <a:miter lim="800000"/>
            <a:headEnd/>
            <a:tailEnd/>
          </a:ln>
          <a:effectLst/>
        </p:spPr>
        <p:txBody>
          <a:bodyPr wrap="square">
            <a:spAutoFit/>
          </a:bodyPr>
          <a:lstStyle/>
          <a:p>
            <a:pPr>
              <a:lnSpc>
                <a:spcPct val="80000"/>
              </a:lnSpc>
            </a:pPr>
            <a:r>
              <a:rPr lang="en-GB" dirty="0" smtClean="0">
                <a:solidFill>
                  <a:schemeClr val="bg1"/>
                </a:solidFill>
              </a:rPr>
              <a:t>Body size (anthropometry), motion, and strength capabilities (biomechanics)</a:t>
            </a:r>
          </a:p>
          <a:p>
            <a:pPr>
              <a:lnSpc>
                <a:spcPct val="80000"/>
              </a:lnSpc>
            </a:pPr>
            <a:endParaRPr lang="en-GB" dirty="0" smtClean="0">
              <a:solidFill>
                <a:schemeClr val="bg1"/>
              </a:solidFill>
            </a:endParaRPr>
          </a:p>
          <a:p>
            <a:pPr>
              <a:lnSpc>
                <a:spcPct val="80000"/>
              </a:lnSpc>
            </a:pPr>
            <a:r>
              <a:rPr lang="en-GB" dirty="0" smtClean="0">
                <a:solidFill>
                  <a:schemeClr val="bg1"/>
                </a:solidFill>
              </a:rPr>
              <a:t>Sensory-motor capabilities—vision, hearing, haptics (force and touch), dexterity</a:t>
            </a:r>
          </a:p>
          <a:p>
            <a:pPr>
              <a:lnSpc>
                <a:spcPct val="80000"/>
              </a:lnSpc>
            </a:pPr>
            <a:endParaRPr lang="en-GB" dirty="0" smtClean="0">
              <a:solidFill>
                <a:schemeClr val="bg1"/>
              </a:solidFill>
            </a:endParaRPr>
          </a:p>
          <a:p>
            <a:pPr>
              <a:lnSpc>
                <a:spcPct val="80000"/>
              </a:lnSpc>
            </a:pPr>
            <a:r>
              <a:rPr lang="en-GB" dirty="0" smtClean="0">
                <a:solidFill>
                  <a:schemeClr val="bg1"/>
                </a:solidFill>
              </a:rPr>
              <a:t>Cognitive processes and memory (including situational awareness)</a:t>
            </a:r>
          </a:p>
          <a:p>
            <a:pPr>
              <a:lnSpc>
                <a:spcPct val="80000"/>
              </a:lnSpc>
            </a:pPr>
            <a:endParaRPr lang="en-GB" dirty="0" smtClean="0">
              <a:solidFill>
                <a:schemeClr val="bg1"/>
              </a:solidFill>
            </a:endParaRPr>
          </a:p>
          <a:p>
            <a:pPr>
              <a:lnSpc>
                <a:spcPct val="80000"/>
              </a:lnSpc>
            </a:pPr>
            <a:r>
              <a:rPr lang="en-GB" dirty="0" smtClean="0">
                <a:solidFill>
                  <a:schemeClr val="bg1"/>
                </a:solidFill>
              </a:rPr>
              <a:t>Training and current knowledge relating to equipment, systems, and practices</a:t>
            </a:r>
          </a:p>
          <a:p>
            <a:pPr>
              <a:lnSpc>
                <a:spcPct val="80000"/>
              </a:lnSpc>
            </a:pPr>
            <a:endParaRPr lang="en-GB" dirty="0" smtClean="0">
              <a:solidFill>
                <a:schemeClr val="bg1"/>
              </a:solidFill>
            </a:endParaRPr>
          </a:p>
          <a:p>
            <a:pPr>
              <a:lnSpc>
                <a:spcPct val="80000"/>
              </a:lnSpc>
            </a:pPr>
            <a:r>
              <a:rPr lang="en-GB" dirty="0" smtClean="0">
                <a:solidFill>
                  <a:schemeClr val="bg1"/>
                </a:solidFill>
              </a:rPr>
              <a:t>Training and current knowledge of medical conditions (including emergency conditions)</a:t>
            </a:r>
          </a:p>
          <a:p>
            <a:pPr>
              <a:lnSpc>
                <a:spcPct val="80000"/>
              </a:lnSpc>
            </a:pPr>
            <a:endParaRPr lang="en-GB" dirty="0" smtClean="0">
              <a:solidFill>
                <a:schemeClr val="bg1"/>
              </a:solidFill>
            </a:endParaRPr>
          </a:p>
          <a:p>
            <a:pPr>
              <a:lnSpc>
                <a:spcPct val="80000"/>
              </a:lnSpc>
            </a:pPr>
            <a:r>
              <a:rPr lang="en-GB" dirty="0" smtClean="0">
                <a:solidFill>
                  <a:schemeClr val="bg1"/>
                </a:solidFill>
              </a:rPr>
              <a:t>Expectations and cultural stereotypes relating to the operation of equipment</a:t>
            </a:r>
          </a:p>
          <a:p>
            <a:pPr>
              <a:lnSpc>
                <a:spcPct val="80000"/>
              </a:lnSpc>
            </a:pPr>
            <a:endParaRPr lang="en-GB" dirty="0" smtClean="0">
              <a:solidFill>
                <a:schemeClr val="bg1"/>
              </a:solidFill>
            </a:endParaRPr>
          </a:p>
          <a:p>
            <a:pPr>
              <a:lnSpc>
                <a:spcPct val="80000"/>
              </a:lnSpc>
            </a:pPr>
            <a:r>
              <a:rPr lang="en-GB" dirty="0" smtClean="0">
                <a:solidFill>
                  <a:schemeClr val="bg1"/>
                </a:solidFill>
              </a:rPr>
              <a:t>General health, age, motivation, stress levels, mental fatigue, performance under drug treatment or the effects of alcohol</a:t>
            </a:r>
          </a:p>
          <a:p>
            <a:pPr>
              <a:lnSpc>
                <a:spcPct val="80000"/>
              </a:lnSpc>
            </a:pPr>
            <a:endParaRPr lang="en-GB" sz="800" dirty="0" smtClean="0">
              <a:solidFill>
                <a:schemeClr val="bg1"/>
              </a:solidFill>
            </a:endParaRPr>
          </a:p>
          <a:p>
            <a:r>
              <a:rPr lang="en-US" sz="1100" dirty="0" smtClean="0">
                <a:solidFill>
                  <a:schemeClr val="bg1"/>
                </a:solidFill>
              </a:rPr>
              <a:t>Robert Stone and Rory McCloy </a:t>
            </a:r>
            <a:r>
              <a:rPr lang="en-US" sz="1100" b="1" dirty="0" smtClean="0">
                <a:solidFill>
                  <a:schemeClr val="bg1"/>
                </a:solidFill>
              </a:rPr>
              <a:t>Ergonomics in medicine and surgery BMJ </a:t>
            </a:r>
            <a:r>
              <a:rPr lang="en-US" sz="1100" dirty="0" smtClean="0">
                <a:solidFill>
                  <a:schemeClr val="bg1"/>
                </a:solidFill>
              </a:rPr>
              <a:t>VOLUME 328 8 MAY 2004</a:t>
            </a:r>
            <a:endParaRPr lang="en-GB" sz="11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9"/>
          <p:cNvSpPr>
            <a:spLocks noGrp="1" noChangeArrowheads="1"/>
          </p:cNvSpPr>
          <p:nvPr>
            <p:ph type="title"/>
          </p:nvPr>
        </p:nvSpPr>
        <p:spPr>
          <a:xfrm>
            <a:off x="1619250" y="277813"/>
            <a:ext cx="7067550" cy="1139825"/>
          </a:xfrm>
          <a:noFill/>
          <a:ln/>
        </p:spPr>
        <p:txBody>
          <a:bodyPr/>
          <a:lstStyle/>
          <a:p>
            <a:r>
              <a:rPr lang="en-GB" dirty="0" smtClean="0"/>
              <a:t>Areas of application</a:t>
            </a:r>
            <a:endParaRPr lang="en-GB" dirty="0"/>
          </a:p>
        </p:txBody>
      </p:sp>
      <p:sp>
        <p:nvSpPr>
          <p:cNvPr id="5" name="Text Box 84"/>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chemeClr val="bg1"/>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rgbClr val="808080"/>
              </a:solidFill>
            </a:endParaRPr>
          </a:p>
          <a:p>
            <a:pPr lvl="1"/>
            <a:r>
              <a:rPr lang="en-GB" sz="1400">
                <a:solidFill>
                  <a:srgbClr val="808080"/>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
        <p:nvSpPr>
          <p:cNvPr id="6" name="Text Box 85"/>
          <p:cNvSpPr txBox="1">
            <a:spLocks noChangeArrowheads="1"/>
          </p:cNvSpPr>
          <p:nvPr/>
        </p:nvSpPr>
        <p:spPr bwMode="auto">
          <a:xfrm>
            <a:off x="1835150" y="1628775"/>
            <a:ext cx="6500813" cy="2246769"/>
          </a:xfrm>
          <a:prstGeom prst="rect">
            <a:avLst/>
          </a:prstGeom>
          <a:noFill/>
          <a:ln w="9525">
            <a:noFill/>
            <a:miter lim="800000"/>
            <a:headEnd/>
            <a:tailEnd/>
          </a:ln>
          <a:effectLst/>
        </p:spPr>
        <p:txBody>
          <a:bodyPr>
            <a:spAutoFit/>
          </a:bodyPr>
          <a:lstStyle/>
          <a:p>
            <a:pPr>
              <a:buFont typeface="Arial" pitchFamily="34" charset="0"/>
              <a:buChar char="•"/>
            </a:pPr>
            <a:r>
              <a:rPr lang="en-GB" sz="2800" dirty="0" smtClean="0">
                <a:solidFill>
                  <a:schemeClr val="bg1"/>
                </a:solidFill>
              </a:rPr>
              <a:t>Computers</a:t>
            </a:r>
          </a:p>
          <a:p>
            <a:pPr>
              <a:buFont typeface="Arial" pitchFamily="34" charset="0"/>
              <a:buChar char="•"/>
            </a:pPr>
            <a:r>
              <a:rPr lang="en-GB" sz="2800" dirty="0" smtClean="0">
                <a:solidFill>
                  <a:schemeClr val="bg1"/>
                </a:solidFill>
              </a:rPr>
              <a:t>Automobiles</a:t>
            </a:r>
          </a:p>
          <a:p>
            <a:pPr>
              <a:buFont typeface="Arial" pitchFamily="34" charset="0"/>
              <a:buChar char="•"/>
            </a:pPr>
            <a:r>
              <a:rPr lang="en-GB" sz="2800" dirty="0" smtClean="0">
                <a:solidFill>
                  <a:schemeClr val="bg1"/>
                </a:solidFill>
              </a:rPr>
              <a:t>Cockpits</a:t>
            </a:r>
          </a:p>
          <a:p>
            <a:pPr>
              <a:buFont typeface="Arial" pitchFamily="34" charset="0"/>
              <a:buChar char="•"/>
            </a:pPr>
            <a:r>
              <a:rPr lang="en-GB" sz="2800" dirty="0" smtClean="0">
                <a:solidFill>
                  <a:schemeClr val="bg1"/>
                </a:solidFill>
              </a:rPr>
              <a:t>Factories machinery</a:t>
            </a:r>
          </a:p>
          <a:p>
            <a:pPr>
              <a:buFont typeface="Arial" pitchFamily="34" charset="0"/>
              <a:buChar char="•"/>
            </a:pPr>
            <a:r>
              <a:rPr lang="en-GB" sz="2800" dirty="0" smtClean="0">
                <a:solidFill>
                  <a:schemeClr val="bg1"/>
                </a:solidFill>
              </a:rPr>
              <a:t>?? Surgery</a:t>
            </a:r>
            <a:endParaRPr lang="en-US" sz="28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811" name="Rectangle 59"/>
          <p:cNvSpPr>
            <a:spLocks noGrp="1" noChangeArrowheads="1"/>
          </p:cNvSpPr>
          <p:nvPr>
            <p:ph type="title"/>
          </p:nvPr>
        </p:nvSpPr>
        <p:spPr>
          <a:noFill/>
          <a:ln/>
        </p:spPr>
        <p:txBody>
          <a:bodyPr/>
          <a:lstStyle/>
          <a:p>
            <a:r>
              <a:rPr lang="en-GB"/>
              <a:t>Comparison!</a:t>
            </a:r>
          </a:p>
        </p:txBody>
      </p:sp>
      <p:sp>
        <p:nvSpPr>
          <p:cNvPr id="330836" name="Text Box 84"/>
          <p:cNvSpPr txBox="1">
            <a:spLocks noChangeArrowheads="1"/>
          </p:cNvSpPr>
          <p:nvPr/>
        </p:nvSpPr>
        <p:spPr bwMode="auto">
          <a:xfrm>
            <a:off x="-396875" y="1746250"/>
            <a:ext cx="2016125" cy="4346575"/>
          </a:xfrm>
          <a:prstGeom prst="rect">
            <a:avLst/>
          </a:prstGeom>
          <a:noFill/>
          <a:ln w="9525">
            <a:noFill/>
            <a:miter lim="800000"/>
            <a:headEnd/>
            <a:tailEnd/>
          </a:ln>
          <a:effectLst/>
        </p:spPr>
        <p:txBody>
          <a:bodyPr>
            <a:spAutoFit/>
          </a:bodyPr>
          <a:lstStyle/>
          <a:p>
            <a:pPr lvl="1"/>
            <a:r>
              <a:rPr lang="en-GB" sz="1400">
                <a:solidFill>
                  <a:srgbClr val="808080"/>
                </a:solidFill>
              </a:rPr>
              <a:t>Agenda</a:t>
            </a:r>
          </a:p>
          <a:p>
            <a:pPr lvl="1"/>
            <a:endParaRPr lang="en-GB" sz="1400">
              <a:solidFill>
                <a:schemeClr val="bg1"/>
              </a:solidFill>
            </a:endParaRPr>
          </a:p>
          <a:p>
            <a:pPr lvl="1"/>
            <a:r>
              <a:rPr lang="en-GB" sz="1400">
                <a:solidFill>
                  <a:srgbClr val="808080"/>
                </a:solidFill>
              </a:rPr>
              <a:t>Background</a:t>
            </a:r>
          </a:p>
          <a:p>
            <a:pPr lvl="1"/>
            <a:endParaRPr lang="en-GB" sz="1400">
              <a:solidFill>
                <a:srgbClr val="808080"/>
              </a:solidFill>
            </a:endParaRPr>
          </a:p>
          <a:p>
            <a:pPr lvl="1"/>
            <a:r>
              <a:rPr lang="en-GB" sz="1400">
                <a:solidFill>
                  <a:schemeClr val="bg1"/>
                </a:solidFill>
              </a:rPr>
              <a:t>Non Clinical Settings</a:t>
            </a:r>
          </a:p>
          <a:p>
            <a:pPr lvl="1"/>
            <a:endParaRPr lang="en-GB" sz="1400">
              <a:solidFill>
                <a:srgbClr val="808080"/>
              </a:solidFill>
            </a:endParaRPr>
          </a:p>
          <a:p>
            <a:pPr lvl="1"/>
            <a:r>
              <a:rPr lang="en-GB" sz="1400">
                <a:solidFill>
                  <a:srgbClr val="808080"/>
                </a:solidFill>
              </a:rPr>
              <a:t>Clinical Settings</a:t>
            </a:r>
          </a:p>
          <a:p>
            <a:pPr lvl="1"/>
            <a:endParaRPr lang="en-GB" sz="1400">
              <a:solidFill>
                <a:srgbClr val="808080"/>
              </a:solidFill>
            </a:endParaRPr>
          </a:p>
          <a:p>
            <a:pPr lvl="1"/>
            <a:r>
              <a:rPr lang="en-GB" sz="1400">
                <a:solidFill>
                  <a:srgbClr val="808080"/>
                </a:solidFill>
              </a:rPr>
              <a:t>Operating Room</a:t>
            </a:r>
          </a:p>
          <a:p>
            <a:pPr lvl="1"/>
            <a:endParaRPr lang="en-GB" sz="1400">
              <a:solidFill>
                <a:srgbClr val="808080"/>
              </a:solidFill>
            </a:endParaRPr>
          </a:p>
          <a:p>
            <a:pPr lvl="1"/>
            <a:r>
              <a:rPr lang="en-GB" sz="1400">
                <a:solidFill>
                  <a:srgbClr val="808080"/>
                </a:solidFill>
              </a:rPr>
              <a:t>Equipment Design</a:t>
            </a:r>
          </a:p>
          <a:p>
            <a:pPr lvl="1"/>
            <a:endParaRPr lang="en-GB" sz="1400">
              <a:solidFill>
                <a:srgbClr val="808080"/>
              </a:solidFill>
            </a:endParaRPr>
          </a:p>
          <a:p>
            <a:pPr lvl="1"/>
            <a:r>
              <a:rPr lang="en-GB" sz="1400">
                <a:solidFill>
                  <a:srgbClr val="808080"/>
                </a:solidFill>
              </a:rPr>
              <a:t>Equipment Setup</a:t>
            </a:r>
          </a:p>
          <a:p>
            <a:pPr lvl="1"/>
            <a:endParaRPr lang="en-GB" sz="1400">
              <a:solidFill>
                <a:srgbClr val="808080"/>
              </a:solidFill>
            </a:endParaRPr>
          </a:p>
          <a:p>
            <a:pPr lvl="1"/>
            <a:r>
              <a:rPr lang="en-GB" sz="1400">
                <a:solidFill>
                  <a:srgbClr val="808080"/>
                </a:solidFill>
              </a:rPr>
              <a:t>Summary</a:t>
            </a:r>
          </a:p>
        </p:txBody>
      </p:sp>
      <p:sp>
        <p:nvSpPr>
          <p:cNvPr id="330837" name="Text Box 85"/>
          <p:cNvSpPr txBox="1">
            <a:spLocks noChangeArrowheads="1"/>
          </p:cNvSpPr>
          <p:nvPr/>
        </p:nvSpPr>
        <p:spPr bwMode="auto">
          <a:xfrm>
            <a:off x="1835150" y="1628775"/>
            <a:ext cx="6500813" cy="3508375"/>
          </a:xfrm>
          <a:prstGeom prst="rect">
            <a:avLst/>
          </a:prstGeom>
          <a:noFill/>
          <a:ln w="9525">
            <a:noFill/>
            <a:miter lim="800000"/>
            <a:headEnd/>
            <a:tailEnd/>
          </a:ln>
          <a:effectLst/>
        </p:spPr>
        <p:txBody>
          <a:bodyPr>
            <a:spAutoFit/>
          </a:bodyPr>
          <a:lstStyle/>
          <a:p>
            <a:pPr marL="342900" indent="-342900"/>
            <a:r>
              <a:rPr lang="en-US" sz="2800" dirty="0">
                <a:solidFill>
                  <a:srgbClr val="FF0000"/>
                </a:solidFill>
                <a:latin typeface="Arial" charset="0"/>
              </a:rPr>
              <a:t>Automotive industry:</a:t>
            </a:r>
          </a:p>
          <a:p>
            <a:pPr marL="342900" indent="-342900"/>
            <a:r>
              <a:rPr lang="en-US" sz="2800" dirty="0">
                <a:solidFill>
                  <a:schemeClr val="bg1"/>
                </a:solidFill>
                <a:latin typeface="Arial" charset="0"/>
              </a:rPr>
              <a:t>Almost everything seems to be adjustable, heated, ventilated, tweakable and tunable</a:t>
            </a:r>
          </a:p>
          <a:p>
            <a:pPr marL="342900" indent="-342900"/>
            <a:endParaRPr lang="en-GB" sz="2800" dirty="0">
              <a:solidFill>
                <a:schemeClr val="bg1"/>
              </a:solidFill>
              <a:latin typeface="Arial" charset="0"/>
            </a:endParaRPr>
          </a:p>
          <a:p>
            <a:pPr marL="342900" indent="-342900"/>
            <a:endParaRPr lang="en-GB" sz="2800" dirty="0">
              <a:solidFill>
                <a:schemeClr val="bg1"/>
              </a:solidFill>
              <a:latin typeface="Arial" charset="0"/>
            </a:endParaRPr>
          </a:p>
          <a:p>
            <a:pPr marL="342900" indent="-342900"/>
            <a:endParaRPr lang="en-GB" sz="2800" dirty="0">
              <a:solidFill>
                <a:schemeClr val="bg1"/>
              </a:solidFill>
              <a:latin typeface="Arial" charset="0"/>
            </a:endParaRPr>
          </a:p>
          <a:p>
            <a:pPr marL="342900" indent="-342900"/>
            <a:r>
              <a:rPr lang="en-GB" sz="2800" dirty="0">
                <a:solidFill>
                  <a:schemeClr val="bg1"/>
                </a:solidFill>
                <a:latin typeface="Arial" charset="0"/>
              </a:rPr>
              <a:t>For the safety and comfort of the driver</a:t>
            </a:r>
            <a:endParaRPr lang="en-GB" dirty="0">
              <a:solidFill>
                <a:schemeClr val="bg1"/>
              </a:solidFill>
              <a:latin typeface="Arial" charset="0"/>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2574</TotalTime>
  <Words>2665</Words>
  <Application>Microsoft Office PowerPoint</Application>
  <PresentationFormat>On-screen Show (4:3)</PresentationFormat>
  <Paragraphs>816</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Level</vt:lpstr>
      <vt:lpstr>Environment &amp; Ergonomics </vt:lpstr>
      <vt:lpstr>Agenda</vt:lpstr>
      <vt:lpstr>Objectives</vt:lpstr>
      <vt:lpstr>Definition</vt:lpstr>
      <vt:lpstr>Definition</vt:lpstr>
      <vt:lpstr>Background</vt:lpstr>
      <vt:lpstr>Principle considerations in equipment design</vt:lpstr>
      <vt:lpstr>Areas of application</vt:lpstr>
      <vt:lpstr>Comparison!</vt:lpstr>
      <vt:lpstr>Comparison!</vt:lpstr>
      <vt:lpstr>Comparison!</vt:lpstr>
      <vt:lpstr>Slide 12</vt:lpstr>
      <vt:lpstr>Slide 13</vt:lpstr>
      <vt:lpstr>Slide 14</vt:lpstr>
      <vt:lpstr>Operating Table</vt:lpstr>
      <vt:lpstr>Slide 16</vt:lpstr>
      <vt:lpstr>Handle Design</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Summary</vt:lpstr>
      <vt:lpstr>Thank you</vt:lpstr>
    </vt:vector>
  </TitlesOfParts>
  <Company>Imperial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ICT</dc:creator>
  <cp:lastModifiedBy>nshiel</cp:lastModifiedBy>
  <cp:revision>545</cp:revision>
  <cp:lastPrinted>1601-01-01T00:00:00Z</cp:lastPrinted>
  <dcterms:created xsi:type="dcterms:W3CDTF">2006-02-07T18:40:22Z</dcterms:created>
  <dcterms:modified xsi:type="dcterms:W3CDTF">2012-01-10T17:00:14Z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