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Default Extension="pdf" ContentType="application/pdf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60" r:id="rId3"/>
    <p:sldId id="355" r:id="rId4"/>
    <p:sldId id="354" r:id="rId5"/>
    <p:sldId id="356" r:id="rId6"/>
    <p:sldId id="369" r:id="rId7"/>
    <p:sldId id="352" r:id="rId8"/>
    <p:sldId id="358" r:id="rId9"/>
    <p:sldId id="359" r:id="rId10"/>
    <p:sldId id="360" r:id="rId11"/>
    <p:sldId id="361" r:id="rId12"/>
    <p:sldId id="357" r:id="rId13"/>
    <p:sldId id="353" r:id="rId14"/>
    <p:sldId id="306" r:id="rId15"/>
    <p:sldId id="345" r:id="rId16"/>
    <p:sldId id="338" r:id="rId17"/>
    <p:sldId id="346" r:id="rId18"/>
    <p:sldId id="348" r:id="rId19"/>
    <p:sldId id="300" r:id="rId20"/>
    <p:sldId id="307" r:id="rId21"/>
    <p:sldId id="349" r:id="rId22"/>
    <p:sldId id="350" r:id="rId23"/>
    <p:sldId id="343" r:id="rId24"/>
    <p:sldId id="321" r:id="rId25"/>
    <p:sldId id="324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70" r:id="rId34"/>
    <p:sldId id="297" r:id="rId35"/>
    <p:sldId id="371" r:id="rId36"/>
    <p:sldId id="375" r:id="rId37"/>
    <p:sldId id="378" r:id="rId38"/>
    <p:sldId id="376" r:id="rId39"/>
    <p:sldId id="377" r:id="rId40"/>
    <p:sldId id="379" r:id="rId41"/>
    <p:sldId id="38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E3CDE8"/>
    <a:srgbClr val="EDD6F3"/>
    <a:srgbClr val="899898"/>
    <a:srgbClr val="8D9D9D"/>
    <a:srgbClr val="818F8F"/>
    <a:srgbClr val="8D9C9C"/>
    <a:srgbClr val="5E7373"/>
    <a:srgbClr val="506262"/>
    <a:srgbClr val="3E4C4C"/>
    <a:srgbClr val="83949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8" autoAdjust="0"/>
    <p:restoredTop sz="83127" autoAdjust="0"/>
  </p:normalViewPr>
  <p:slideViewPr>
    <p:cSldViewPr snapToObjects="1">
      <p:cViewPr>
        <p:scale>
          <a:sx n="50" d="100"/>
          <a:sy n="50" d="100"/>
        </p:scale>
        <p:origin x="-82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30.jpe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30.jpe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C905B-92DB-874C-BF4F-40FE6687DEF8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4D28D-7ED1-E845-B310-A5A50856E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operating room environment is a complex system </a:t>
            </a:r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operating room environment is a complex system </a:t>
            </a:r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aims of this study were two-fold: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identify the type and rate of failures in vascular and endovascular surgery.  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aims of this study were two-fold: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identify the type and rate of failures in vascular and endovascular surgery.  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aims of this study were two-fold: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identify the type and rate of failures in vascular and endovascular surgery.  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aims of this study were two-fold: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identify the type and rate of failures in vascular and endovascular surgery.  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establish some of the factors that may lead to any increased failures in this specialty.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Making the leap from…. May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seem ambitious</a:t>
            </a:r>
            <a:r>
              <a:rPr lang="en-GB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GB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Intergration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3D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realtime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imaging with robotic technology, focus of our current research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D28D-7ED1-E845-B310-A5A50856ECE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C2A8-8916-C248-932B-A33264F7A5DE}" type="datetimeFigureOut">
              <a:rPr lang="en-US" smtClean="0"/>
              <a:pPr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1BE1B-E303-314B-A98E-ED9A3C131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3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11" Type="http://schemas.openxmlformats.org/officeDocument/2006/relationships/image" Target="../media/image50.wmf"/><Relationship Id="rId5" Type="http://schemas.openxmlformats.org/officeDocument/2006/relationships/image" Target="../media/image51.png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openxmlformats.org/officeDocument/2006/relationships/image" Target="../media/image4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5.jpeg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jpeg"/><Relationship Id="rId11" Type="http://schemas.openxmlformats.org/officeDocument/2006/relationships/image" Target="../media/image2.jpeg"/><Relationship Id="rId5" Type="http://schemas.openxmlformats.org/officeDocument/2006/relationships/image" Target="../media/image30.jpe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5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9.jpeg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19" Type="http://schemas.openxmlformats.org/officeDocument/2006/relationships/image" Target="../media/image81.jpeg"/><Relationship Id="rId4" Type="http://schemas.openxmlformats.org/officeDocument/2006/relationships/image" Target="../media/image5.pn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wmf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1.pn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95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020202"/>
            </a:gs>
            <a:gs pos="70000">
              <a:srgbClr val="342B32"/>
            </a:gs>
            <a:gs pos="79000">
              <a:srgbClr val="564753"/>
            </a:gs>
            <a:gs pos="90000">
              <a:srgbClr val="766572"/>
            </a:gs>
            <a:gs pos="100000">
              <a:srgbClr val="C9ADC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076" y="4005064"/>
            <a:ext cx="8688324" cy="2304256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2880" i="1" dirty="0" smtClean="0">
                <a:solidFill>
                  <a:srgbClr val="D8BAD1"/>
                </a:solidFill>
              </a:rPr>
              <a:t> </a:t>
            </a:r>
          </a:p>
          <a:p>
            <a:r>
              <a:rPr lang="en-US" sz="3800" b="1" i="1" smtClean="0">
                <a:solidFill>
                  <a:srgbClr val="D8BAD1"/>
                </a:solidFill>
                <a:latin typeface="Arial" pitchFamily="34" charset="0"/>
                <a:cs typeface="Arial" pitchFamily="34" charset="0"/>
              </a:rPr>
              <a:t>Celia Riga</a:t>
            </a:r>
          </a:p>
          <a:p>
            <a:r>
              <a:rPr lang="en-US" sz="3800" b="1" i="1" smtClean="0">
                <a:solidFill>
                  <a:srgbClr val="D8BAD1"/>
                </a:solidFill>
                <a:latin typeface="Arial" pitchFamily="34" charset="0"/>
                <a:cs typeface="Arial" pitchFamily="34" charset="0"/>
              </a:rPr>
              <a:t>Clinical Lecturer in Surgery </a:t>
            </a:r>
          </a:p>
          <a:p>
            <a:pPr algn="l"/>
            <a:endParaRPr lang="en-US" sz="3800" i="1" baseline="3000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800" i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Academic Division of Surgery</a:t>
            </a:r>
            <a:endParaRPr lang="en-GB" sz="380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800" i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Imperial Vascular Unit</a:t>
            </a:r>
          </a:p>
          <a:p>
            <a:r>
              <a:rPr lang="en-US" sz="3800" i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Hamlyn Centre for Robotic Surgery, Institute of Global Health Innovation</a:t>
            </a:r>
          </a:p>
          <a:p>
            <a:endParaRPr lang="en-US" sz="3800" i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Imperial College London</a:t>
            </a:r>
            <a:endParaRPr lang="en-GB" sz="3800" b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000" i="1" baseline="30000" dirty="0" smtClean="0">
              <a:solidFill>
                <a:srgbClr val="FFFF00"/>
              </a:solidFill>
            </a:endParaRP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172" y="3028036"/>
            <a:ext cx="9161171" cy="1402436"/>
          </a:xfrm>
        </p:spPr>
        <p:txBody>
          <a:bodyPr>
            <a:normAutofit/>
          </a:bodyPr>
          <a:lstStyle/>
          <a:p>
            <a:r>
              <a:rPr lang="en-US" sz="4000" kern="0" dirty="0" smtClean="0">
                <a:solidFill>
                  <a:srgbClr val="FFDCF7"/>
                </a:solidFill>
                <a:latin typeface="Arial" pitchFamily="34" charset="0"/>
                <a:cs typeface="Arial" pitchFamily="34" charset="0"/>
              </a:rPr>
              <a:t>Endovascular robotics</a:t>
            </a:r>
            <a:r>
              <a:rPr lang="en-US" sz="3200" b="1" kern="0" dirty="0" smtClean="0">
                <a:solidFill>
                  <a:srgbClr val="FFDCF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small" dirty="0" smtClean="0">
                <a:solidFill>
                  <a:srgbClr val="FFDCF7"/>
                </a:solidFill>
              </a:rPr>
              <a:t/>
            </a:r>
            <a:br>
              <a:rPr lang="en-US" sz="3200" b="1" cap="small" dirty="0" smtClean="0">
                <a:solidFill>
                  <a:srgbClr val="FFDCF7"/>
                </a:solidFill>
              </a:rPr>
            </a:br>
            <a:endParaRPr lang="en-US" sz="2800" i="1" dirty="0">
              <a:solidFill>
                <a:srgbClr val="FFDCF7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985000" y="0"/>
            <a:ext cx="2209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6"/>
            <a:ext cx="3352800" cy="2999460"/>
          </a:xfrm>
          <a:prstGeom prst="rect">
            <a:avLst/>
          </a:prstGeom>
        </p:spPr>
      </p:pic>
      <p:pic>
        <p:nvPicPr>
          <p:cNvPr id="10" name="Picture 4" descr="CX1.jpg"/>
          <p:cNvPicPr>
            <a:picLocks noChangeAspect="1"/>
          </p:cNvPicPr>
          <p:nvPr/>
        </p:nvPicPr>
        <p:blipFill>
          <a:blip r:embed="rId4"/>
          <a:srcRect t="6514" r="37891" b="20313"/>
          <a:stretch>
            <a:fillRect/>
          </a:stretch>
        </p:blipFill>
        <p:spPr bwMode="auto">
          <a:xfrm>
            <a:off x="3352800" y="257176"/>
            <a:ext cx="1995049" cy="186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bright="25000" contrast="29000"/>
          </a:blip>
          <a:srcRect l="66255" t="33349" r="11996" b="9160"/>
          <a:stretch>
            <a:fillRect/>
          </a:stretch>
        </p:blipFill>
        <p:spPr>
          <a:xfrm>
            <a:off x="7543800" y="762000"/>
            <a:ext cx="1371600" cy="2266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lum bright="18000" contrast="20000"/>
          </a:blip>
          <a:srcRect l="27535" t="12072" b="30903"/>
          <a:stretch>
            <a:fillRect/>
          </a:stretch>
        </p:blipFill>
        <p:spPr>
          <a:xfrm>
            <a:off x="5576449" y="842857"/>
            <a:ext cx="1967351" cy="232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HANSEN SENSEI SYSTEM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cap="small" dirty="0">
                <a:solidFill>
                  <a:srgbClr val="FFDCF7"/>
                </a:solidFill>
                <a:latin typeface="+mn-lt"/>
                <a:ea typeface="+mn-ea"/>
                <a:cs typeface="+mn-cs"/>
              </a:rPr>
              <a:t> </a:t>
            </a:r>
            <a:endParaRPr lang="en-US" sz="2800" i="1" dirty="0">
              <a:solidFill>
                <a:srgbClr val="453B4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400800"/>
            <a:ext cx="1828800" cy="457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Imperial College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rPr>
              <a:t>London</a:t>
            </a:r>
          </a:p>
        </p:txBody>
      </p:sp>
      <p:pic>
        <p:nvPicPr>
          <p:cNvPr id="12" name="Picture 5" descr="Fen recon"/>
          <p:cNvPicPr>
            <a:picLocks noChangeAspect="1" noChangeArrowheads="1"/>
          </p:cNvPicPr>
          <p:nvPr/>
        </p:nvPicPr>
        <p:blipFill>
          <a:blip r:embed="rId4"/>
          <a:srcRect l="14886" r="5067"/>
          <a:stretch>
            <a:fillRect/>
          </a:stretch>
        </p:blipFill>
        <p:spPr bwMode="auto">
          <a:xfrm>
            <a:off x="2514600" y="1131888"/>
            <a:ext cx="1584325" cy="3581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/>
          <a:srcRect l="20650" t="18544" r="28568" b="14471"/>
          <a:stretch>
            <a:fillRect/>
          </a:stretch>
        </p:blipFill>
        <p:spPr bwMode="auto">
          <a:xfrm>
            <a:off x="4495800" y="1558925"/>
            <a:ext cx="1989138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812213" y="2525713"/>
            <a:ext cx="27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endParaRPr lang="en-US" sz="2000">
              <a:solidFill>
                <a:schemeClr val="bg2"/>
              </a:solidFill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 l="1820" b="2892"/>
          <a:stretch>
            <a:fillRect/>
          </a:stretch>
        </p:blipFill>
        <p:spPr bwMode="auto">
          <a:xfrm>
            <a:off x="3756025" y="3897313"/>
            <a:ext cx="2181225" cy="16319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" name="Picture 11" descr="COURTNEY_MARGARET2.jpg                                         0005D014Macintosh HD                   BF735F09:"/>
          <p:cNvPicPr>
            <a:picLocks noChangeAspect="1" noChangeArrowheads="1"/>
          </p:cNvPicPr>
          <p:nvPr/>
        </p:nvPicPr>
        <p:blipFill>
          <a:blip r:embed="rId7"/>
          <a:srcRect l="21747" r="15076"/>
          <a:stretch>
            <a:fillRect/>
          </a:stretch>
        </p:blipFill>
        <p:spPr bwMode="auto">
          <a:xfrm>
            <a:off x="0" y="4302125"/>
            <a:ext cx="15954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FLAY_LAWRENCE2.jpg                                             0005F2DEMacintosh HD                   B7C7CD99:"/>
          <p:cNvPicPr>
            <a:picLocks noChangeAspect="1" noChangeArrowheads="1"/>
          </p:cNvPicPr>
          <p:nvPr/>
        </p:nvPicPr>
        <p:blipFill>
          <a:blip r:embed="rId8"/>
          <a:srcRect l="11423" t="14960" r="9203" b="-865"/>
          <a:stretch>
            <a:fillRect/>
          </a:stretch>
        </p:blipFill>
        <p:spPr bwMode="auto">
          <a:xfrm>
            <a:off x="7620000" y="620713"/>
            <a:ext cx="152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CHURCH_JUDITH6.jpg                                             0005D014Macintosh HD                   BF735F09:"/>
          <p:cNvPicPr>
            <a:picLocks noChangeAspect="1" noChangeArrowheads="1"/>
          </p:cNvPicPr>
          <p:nvPr/>
        </p:nvPicPr>
        <p:blipFill>
          <a:blip r:embed="rId9"/>
          <a:srcRect l="36151" r="25267"/>
          <a:stretch>
            <a:fillRect/>
          </a:stretch>
        </p:blipFill>
        <p:spPr bwMode="auto">
          <a:xfrm>
            <a:off x="7564438" y="2922588"/>
            <a:ext cx="1522412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SURET_PAUL1.jpg                                                00028392Macintosh HD                   B7C7BF89:"/>
          <p:cNvPicPr>
            <a:picLocks noChangeAspect="1" noChangeArrowheads="1"/>
          </p:cNvPicPr>
          <p:nvPr/>
        </p:nvPicPr>
        <p:blipFill>
          <a:blip r:embed="rId10"/>
          <a:srcRect l="32628" r="21899" b="17986"/>
          <a:stretch>
            <a:fillRect/>
          </a:stretch>
        </p:blipFill>
        <p:spPr bwMode="auto">
          <a:xfrm>
            <a:off x="0" y="574675"/>
            <a:ext cx="1846263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1"/>
          <a:srcRect l="17694" r="8847"/>
          <a:stretch>
            <a:fillRect/>
          </a:stretch>
        </p:blipFill>
        <p:spPr bwMode="auto">
          <a:xfrm>
            <a:off x="2209800" y="5064125"/>
            <a:ext cx="1236663" cy="1752600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" name="Picture 11" descr="angcarotid"/>
          <p:cNvPicPr>
            <a:picLocks noChangeAspect="1" noChangeArrowheads="1"/>
          </p:cNvPicPr>
          <p:nvPr/>
        </p:nvPicPr>
        <p:blipFill>
          <a:blip r:embed="rId12"/>
          <a:srcRect l="6259" t="20793" r="63721" b="6621"/>
          <a:stretch>
            <a:fillRect/>
          </a:stretch>
        </p:blipFill>
        <p:spPr bwMode="auto">
          <a:xfrm>
            <a:off x="6172200" y="5141913"/>
            <a:ext cx="1166813" cy="1674812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84975" y="1581150"/>
            <a:ext cx="1108075" cy="1341438"/>
            <a:chOff x="720" y="-336"/>
            <a:chExt cx="3216" cy="3504"/>
          </a:xfrm>
        </p:grpSpPr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3"/>
            <a:srcRect l="32822" t="4326" r="12851" b="16728"/>
            <a:stretch>
              <a:fillRect/>
            </a:stretch>
          </p:blipFill>
          <p:spPr bwMode="auto">
            <a:xfrm>
              <a:off x="720" y="-336"/>
              <a:ext cx="3216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V="1">
              <a:off x="1584" y="96"/>
              <a:ext cx="768" cy="57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2352" y="96"/>
              <a:ext cx="624" cy="11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2433" y="19"/>
              <a:ext cx="1378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6600"/>
                  </a:solidFill>
                  <a:latin typeface="Times" pitchFamily="-107" charset="0"/>
                  <a:ea typeface="Times New Roman" pitchFamily="-107" charset="0"/>
                  <a:cs typeface="Times New Roman" pitchFamily="-107" charset="0"/>
                </a:rPr>
                <a:t>105</a:t>
              </a:r>
              <a:r>
                <a:rPr lang="en-US" sz="2000">
                  <a:solidFill>
                    <a:srgbClr val="FF6600"/>
                  </a:solidFill>
                  <a:latin typeface="Times" pitchFamily="-107" charset="0"/>
                  <a:ea typeface="Times New Roman" pitchFamily="-107" charset="0"/>
                  <a:cs typeface="Times New Roman" pitchFamily="-107" charset="0"/>
                </a:rPr>
                <a:t>˚</a:t>
              </a:r>
              <a:endParaRPr lang="en-US" sz="2400">
                <a:latin typeface="Times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0"/>
            <a:ext cx="648493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DCF7"/>
                </a:solidFill>
                <a:latin typeface="+mn-lt"/>
                <a:ea typeface="+mn-ea"/>
                <a:cs typeface="+mn-cs"/>
              </a:rPr>
              <a:t>ENDOVASCULAR INTERVENTION: CHALLENGES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pic>
        <p:nvPicPr>
          <p:cNvPr id="29" name="Picture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97000" y="965200"/>
            <a:ext cx="67564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Objec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95400"/>
            <a:ext cx="4489450" cy="4754563"/>
          </a:xfrm>
          <a:prstGeom prst="rect">
            <a:avLst/>
          </a:prstGeom>
        </p:spPr>
      </p:pic>
      <p:pic>
        <p:nvPicPr>
          <p:cNvPr id="8" name="Object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550" y="914400"/>
            <a:ext cx="2451100" cy="274320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14988" y="3886200"/>
            <a:ext cx="292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i="1">
                <a:solidFill>
                  <a:schemeClr val="bg1"/>
                </a:solidFill>
                <a:latin typeface="Times New Roman" pitchFamily="-107" charset="0"/>
              </a:rPr>
              <a:t>Bicknell CD, Riga CV et al</a:t>
            </a:r>
          </a:p>
          <a:p>
            <a:r>
              <a:rPr lang="en-GB">
                <a:solidFill>
                  <a:schemeClr val="bg1"/>
                </a:solidFill>
                <a:latin typeface="Times New Roman" pitchFamily="-107" charset="0"/>
              </a:rPr>
              <a:t>The </a:t>
            </a:r>
            <a:r>
              <a:rPr lang="en-GB" i="1">
                <a:solidFill>
                  <a:schemeClr val="bg1"/>
                </a:solidFill>
                <a:latin typeface="Times New Roman" pitchFamily="-107" charset="0"/>
              </a:rPr>
              <a:t>J Endovasc Ther</a:t>
            </a:r>
            <a:r>
              <a:rPr lang="en-GB">
                <a:solidFill>
                  <a:schemeClr val="bg1"/>
                </a:solidFill>
                <a:latin typeface="Times New Roman" pitchFamily="-107" charset="0"/>
              </a:rPr>
              <a:t> (JVET)</a:t>
            </a:r>
          </a:p>
          <a:p>
            <a:r>
              <a:rPr lang="en-US">
                <a:solidFill>
                  <a:schemeClr val="bg1"/>
                </a:solidFill>
                <a:latin typeface="Times New Roman" pitchFamily="-107" charset="0"/>
              </a:rPr>
              <a:t>2008 Oct;15(5):514-7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648493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DCF7"/>
                </a:solidFill>
                <a:latin typeface="+mn-lt"/>
                <a:ea typeface="+mn-ea"/>
                <a:cs typeface="+mn-cs"/>
              </a:rPr>
              <a:t>ENDOVASCULAR INTERVENTION: CHALLENGES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9388" y="5357813"/>
            <a:ext cx="8964612" cy="138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Proc Inst </a:t>
            </a:r>
            <a:r>
              <a:rPr lang="en-US" sz="1200" dirty="0" err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Mech</a:t>
            </a:r>
            <a:r>
              <a:rPr lang="en-US" sz="12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Eng H. 2010;224(6):743-9.</a:t>
            </a:r>
          </a:p>
          <a:p>
            <a:r>
              <a:rPr lang="en-US" b="1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The requirement for smart catheters for advanced endovascular applications.</a:t>
            </a:r>
          </a:p>
          <a:p>
            <a:r>
              <a:rPr lang="en-US" sz="1200" dirty="0" err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Nordon</a:t>
            </a:r>
            <a:r>
              <a:rPr lang="en-US" sz="12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IM, </a:t>
            </a:r>
            <a:r>
              <a:rPr lang="en-US" sz="1200" dirty="0" err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Hinchliffe</a:t>
            </a:r>
            <a:r>
              <a:rPr lang="en-US" sz="12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RJ, Holt PJ, Loftus IM, Thompson MM.</a:t>
            </a:r>
          </a:p>
          <a:p>
            <a:endParaRPr lang="en-US" sz="1200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r>
              <a:rPr lang="en-US" sz="12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St George's Vascular Institute, St James' Wing, St George's Hospital, London, UK.</a:t>
            </a:r>
            <a:endParaRPr lang="en-US" sz="1200" b="1" dirty="0">
              <a:solidFill>
                <a:srgbClr val="995735"/>
              </a:solidFill>
              <a:ea typeface="Arial" pitchFamily="-107" charset="0"/>
              <a:cs typeface="Arial" pitchFamily="-107" charset="0"/>
            </a:endParaRPr>
          </a:p>
          <a:p>
            <a:endParaRPr lang="en-US" dirty="0">
              <a:latin typeface="Calibri" pitchFamily="-107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cap="small" dirty="0">
                <a:solidFill>
                  <a:srgbClr val="FFDCF7"/>
                </a:solidFill>
                <a:latin typeface="+mn-lt"/>
                <a:ea typeface="+mn-ea"/>
                <a:cs typeface="+mn-cs"/>
              </a:rPr>
              <a:t> </a:t>
            </a:r>
            <a:endParaRPr lang="en-US" sz="2800" i="1" dirty="0">
              <a:solidFill>
                <a:srgbClr val="453B4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6400800"/>
            <a:ext cx="1828800" cy="457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Imperial College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rPr>
              <a:t>London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8812213" y="2525713"/>
            <a:ext cx="27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endParaRPr lang="en-US" sz="2000">
              <a:solidFill>
                <a:schemeClr val="bg2"/>
              </a:solidFill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15" name="Picture 2" descr="Attain-Prevail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4495800"/>
            <a:ext cx="3124200" cy="2082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6" name="Picture 3" descr="Vascocath"/>
          <p:cNvPicPr preferRelativeResize="0">
            <a:picLocks noChangeAspect="1" noChangeArrowheads="1"/>
          </p:cNvPicPr>
          <p:nvPr/>
        </p:nvPicPr>
        <p:blipFill>
          <a:blip r:embed="rId5"/>
          <a:srcRect l="11311" t="17390" r="68918" b="68248"/>
          <a:stretch>
            <a:fillRect/>
          </a:stretch>
        </p:blipFill>
        <p:spPr bwMode="auto">
          <a:xfrm>
            <a:off x="2362200" y="1143000"/>
            <a:ext cx="1598613" cy="16033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7" name="Picture 4" descr="Venture 1"/>
          <p:cNvPicPr preferRelativeResize="0">
            <a:picLocks noChangeAspect="1" noChangeArrowheads="1"/>
          </p:cNvPicPr>
          <p:nvPr/>
        </p:nvPicPr>
        <p:blipFill>
          <a:blip r:embed="rId6"/>
          <a:srcRect r="49051"/>
          <a:stretch>
            <a:fillRect/>
          </a:stretch>
        </p:blipFill>
        <p:spPr bwMode="auto">
          <a:xfrm>
            <a:off x="4191000" y="2819400"/>
            <a:ext cx="1981200" cy="1447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" name="Picture 5" descr="Vascocath"/>
          <p:cNvPicPr preferRelativeResize="0">
            <a:picLocks noChangeAspect="1" noChangeArrowheads="1"/>
          </p:cNvPicPr>
          <p:nvPr/>
        </p:nvPicPr>
        <p:blipFill>
          <a:blip r:embed="rId5"/>
          <a:srcRect l="9880" t="35852" r="68918" b="51860"/>
          <a:stretch>
            <a:fillRect/>
          </a:stretch>
        </p:blipFill>
        <p:spPr bwMode="auto">
          <a:xfrm>
            <a:off x="4191000" y="1143000"/>
            <a:ext cx="1981200" cy="1584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562600" y="2819400"/>
            <a:ext cx="609600" cy="11969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 pitchFamily="-107" charset="0"/>
            </a:endParaRPr>
          </a:p>
          <a:p>
            <a:endParaRPr lang="en-US">
              <a:latin typeface="Calibri" pitchFamily="-107" charset="0"/>
            </a:endParaRPr>
          </a:p>
          <a:p>
            <a:endParaRPr lang="en-US">
              <a:latin typeface="Calibri" pitchFamily="-107" charset="0"/>
            </a:endParaRPr>
          </a:p>
        </p:txBody>
      </p:sp>
      <p:pic>
        <p:nvPicPr>
          <p:cNvPr id="20" name="Picture 7" descr="1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4495800"/>
            <a:ext cx="3048000" cy="20605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" name="Picture 8" descr="2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1143000"/>
            <a:ext cx="1852613" cy="3124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" name="Picture 9" descr="3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4495800"/>
            <a:ext cx="2133600" cy="20558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3" name="Picture 10" descr="4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1143000"/>
            <a:ext cx="2551113" cy="3124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4" name="Picture 11" descr="navigationNavistarRMT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62200" y="2819400"/>
            <a:ext cx="1600200" cy="1447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0" y="0"/>
            <a:ext cx="648493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DCF7"/>
                </a:solidFill>
                <a:latin typeface="+mn-lt"/>
                <a:ea typeface="+mn-ea"/>
                <a:cs typeface="+mn-cs"/>
              </a:rPr>
              <a:t>CATHETER TECHNOLOGY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Picture 7" descr="CardHansen1.jpg"/>
          <p:cNvPicPr>
            <a:picLocks noChangeAspect="1"/>
          </p:cNvPicPr>
          <p:nvPr/>
        </p:nvPicPr>
        <p:blipFill>
          <a:blip r:embed="rId4"/>
          <a:srcRect l="35834" t="11417" b="12662"/>
          <a:stretch>
            <a:fillRect/>
          </a:stretch>
        </p:blipFill>
        <p:spPr bwMode="auto">
          <a:xfrm>
            <a:off x="609600" y="1164267"/>
            <a:ext cx="5410200" cy="4286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7" descr="Mapping 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164267"/>
            <a:ext cx="2000209" cy="1962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9" descr="Cardhansen.jpg"/>
          <p:cNvPicPr>
            <a:picLocks noChangeAspect="1"/>
          </p:cNvPicPr>
          <p:nvPr/>
        </p:nvPicPr>
        <p:blipFill>
          <a:blip r:embed="rId6"/>
          <a:srcRect l="14751" t="3333" r="11728" b="16667"/>
          <a:stretch>
            <a:fillRect/>
          </a:stretch>
        </p:blipFill>
        <p:spPr bwMode="auto">
          <a:xfrm>
            <a:off x="6248400" y="3581400"/>
            <a:ext cx="2000209" cy="18691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2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HANSEN SENSEI SYSTEM</a:t>
            </a:r>
            <a:endParaRPr lang="en-US" sz="24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HANSEN SENSEI SYSTEM</a:t>
            </a:r>
            <a:endParaRPr lang="en-US" sz="2400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t="16339" b="13538"/>
              <a:stretch>
                <a:fillRect/>
              </a:stretch>
            </p:blipFill>
          </mc:Choice>
          <mc:Fallback>
            <p:blipFill>
              <a:blip r:embed="rId5"/>
              <a:srcRect t="16339" b="13538"/>
              <a:stretch>
                <a:fillRect/>
              </a:stretch>
            </p:blipFill>
          </mc:Fallback>
        </mc:AlternateContent>
        <p:spPr bwMode="auto">
          <a:xfrm>
            <a:off x="381000" y="3695700"/>
            <a:ext cx="4572000" cy="24050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28600" y="800100"/>
            <a:ext cx="5334000" cy="255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2000" b="1" dirty="0">
                <a:ea typeface="Times New Roman" pitchFamily="26" charset="0"/>
                <a:cs typeface="Times New Roman" pitchFamily="26" charset="0"/>
              </a:rPr>
              <a:t>Workstation</a:t>
            </a:r>
            <a:r>
              <a:rPr lang="en-US" sz="2000" dirty="0" smtClean="0">
                <a:ea typeface="Times New Roman" pitchFamily="26" charset="0"/>
                <a:cs typeface="Times New Roman" pitchFamily="26" charset="0"/>
              </a:rPr>
              <a:t> 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r>
              <a:rPr lang="en-US" sz="2000" dirty="0" smtClean="0">
                <a:ea typeface="Times New Roman" pitchFamily="26" charset="0"/>
                <a:cs typeface="Times New Roman" pitchFamily="26" charset="0"/>
              </a:rPr>
              <a:t>      Instinctive </a:t>
            </a:r>
            <a:r>
              <a:rPr lang="en-US" sz="2000" dirty="0">
                <a:ea typeface="Times New Roman" pitchFamily="26" charset="0"/>
                <a:cs typeface="Times New Roman" pitchFamily="26" charset="0"/>
              </a:rPr>
              <a:t>Motion Controller (IMC); 3D hand-operated joystick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2000" dirty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2000" b="1" dirty="0">
                <a:ea typeface="Times New Roman" pitchFamily="26" charset="0"/>
                <a:cs typeface="Times New Roman" pitchFamily="26" charset="0"/>
              </a:rPr>
              <a:t>Remote Catheter Manipulator (RCM)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endParaRPr lang="en-US" sz="2000" dirty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2000" b="1" dirty="0">
                <a:ea typeface="Times New Roman" pitchFamily="26" charset="0"/>
                <a:cs typeface="Times New Roman" pitchFamily="26" charset="0"/>
              </a:rPr>
              <a:t>Artisan Catheter</a:t>
            </a:r>
            <a:r>
              <a:rPr lang="en-US" sz="2000" b="1" dirty="0" smtClean="0">
                <a:ea typeface="Times New Roman" pitchFamily="26" charset="0"/>
                <a:cs typeface="Times New Roman" pitchFamily="26" charset="0"/>
              </a:rPr>
              <a:t> 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r>
              <a:rPr lang="en-US" sz="2000" b="1" dirty="0" smtClean="0">
                <a:ea typeface="Times New Roman" pitchFamily="26" charset="0"/>
                <a:cs typeface="Times New Roman" pitchFamily="26" charset="0"/>
              </a:rPr>
              <a:t>      </a:t>
            </a:r>
            <a:r>
              <a:rPr lang="en-US" sz="2000" dirty="0" smtClean="0">
                <a:ea typeface="Times New Roman" pitchFamily="26" charset="0"/>
                <a:cs typeface="Times New Roman" pitchFamily="26" charset="0"/>
              </a:rPr>
              <a:t>Full </a:t>
            </a:r>
            <a:r>
              <a:rPr lang="en-US" sz="2000" dirty="0">
                <a:ea typeface="Times New Roman" pitchFamily="26" charset="0"/>
                <a:cs typeface="Times New Roman" pitchFamily="26" charset="0"/>
              </a:rPr>
              <a:t>rotational </a:t>
            </a:r>
            <a:r>
              <a:rPr lang="en-US" sz="2000" dirty="0" smtClean="0">
                <a:ea typeface="Times New Roman" pitchFamily="26" charset="0"/>
                <a:cs typeface="Times New Roman" pitchFamily="26" charset="0"/>
              </a:rPr>
              <a:t>ability, 270</a:t>
            </a:r>
            <a:r>
              <a:rPr lang="en-US" sz="2000" dirty="0">
                <a:ea typeface="Times New Roman" pitchFamily="26" charset="0"/>
                <a:cs typeface="Times New Roman" pitchFamily="26" charset="0"/>
              </a:rPr>
              <a:t>° bend radius</a:t>
            </a:r>
            <a:endParaRPr lang="en-US" sz="1600" dirty="0"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555625" y="4517232"/>
            <a:ext cx="1143000" cy="762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2000" dirty="0">
              <a:solidFill>
                <a:schemeClr val="bg2"/>
              </a:solidFill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81000" y="3998119"/>
            <a:ext cx="974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 dirty="0">
                <a:solidFill>
                  <a:srgbClr val="FF6600"/>
                </a:solidFill>
                <a:latin typeface="Times New Roman" pitchFamily="26" charset="0"/>
                <a:ea typeface="Times New Roman" pitchFamily="26" charset="0"/>
                <a:cs typeface="Times New Roman" pitchFamily="26" charset="0"/>
              </a:rPr>
              <a:t>RCM</a:t>
            </a:r>
          </a:p>
        </p:txBody>
      </p:sp>
      <p:pic>
        <p:nvPicPr>
          <p:cNvPr id="20" name="Picture 17" descr="robotic EVAR cro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430447"/>
            <a:ext cx="2584450" cy="26703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646863" y="4943476"/>
            <a:ext cx="1676400" cy="762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2000">
              <a:solidFill>
                <a:schemeClr val="bg2"/>
              </a:solidFill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596187" y="4302919"/>
            <a:ext cx="855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 dirty="0">
                <a:solidFill>
                  <a:srgbClr val="FF6600"/>
                </a:solidFill>
                <a:latin typeface="Times New Roman" pitchFamily="26" charset="0"/>
                <a:ea typeface="Times New Roman" pitchFamily="26" charset="0"/>
                <a:cs typeface="Times New Roman" pitchFamily="26" charset="0"/>
              </a:rPr>
              <a:t>IMC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265863" y="889218"/>
            <a:ext cx="2057400" cy="1815882"/>
          </a:xfrm>
          <a:prstGeom prst="rect">
            <a:avLst/>
          </a:prstGeom>
          <a:solidFill>
            <a:srgbClr val="969696"/>
          </a:solidFill>
          <a:ln w="19050">
            <a:solidFill>
              <a:schemeClr val="bg2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sz="1600" b="1" dirty="0">
                <a:solidFill>
                  <a:schemeClr val="tx1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Endovascular Robotics Program</a:t>
            </a:r>
            <a:endParaRPr lang="en-GB" sz="1600" dirty="0">
              <a:solidFill>
                <a:schemeClr val="tx1"/>
              </a:solidFill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sz="1600" dirty="0">
                <a:solidFill>
                  <a:schemeClr val="tx1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Innovative research theme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sz="1600" dirty="0">
                <a:solidFill>
                  <a:schemeClr val="tx1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First to install system for aortic use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810000" y="5050632"/>
            <a:ext cx="1143000" cy="762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2000" dirty="0">
              <a:solidFill>
                <a:schemeClr val="bg2"/>
              </a:solidFill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ENDOVASCULAR ROBOTICS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 descr="CX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863600"/>
            <a:ext cx="7899400" cy="5130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RENOVISCERAL SEGMENT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8" y="838200"/>
            <a:ext cx="528757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771900" y="1143000"/>
            <a:ext cx="1143000" cy="762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2000" dirty="0">
              <a:solidFill>
                <a:schemeClr val="bg2"/>
              </a:solidFill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7" y="3276600"/>
            <a:ext cx="5287571" cy="2481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4076700" y="3776796"/>
            <a:ext cx="838200" cy="762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2000" dirty="0">
              <a:solidFill>
                <a:schemeClr val="bg2"/>
              </a:solidFill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pic>
        <p:nvPicPr>
          <p:cNvPr id="115714" name="Object 2"/>
          <p:cNvPicPr>
            <a:picLocks noChangeAspect="1"/>
          </p:cNvPicPr>
          <p:nvPr/>
        </p:nvPicPr>
        <p:blipFill>
          <a:blip r:embed="rId7"/>
          <a:srcRect l="7524"/>
          <a:stretch>
            <a:fillRect/>
          </a:stretch>
        </p:blipFill>
        <p:spPr>
          <a:xfrm>
            <a:off x="5393268" y="2286000"/>
            <a:ext cx="3614808" cy="2454090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93268" y="3776796"/>
            <a:ext cx="131124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050" dirty="0">
                <a:solidFill>
                  <a:schemeClr val="tx1"/>
                </a:solidFill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* P&lt; .001</a:t>
            </a: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5019872" y="5939135"/>
            <a:ext cx="3988204" cy="46166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200" b="1" i="1" dirty="0">
                <a:solidFill>
                  <a:schemeClr val="tx1"/>
                </a:solidFill>
              </a:rPr>
              <a:t>Riga et </a:t>
            </a:r>
            <a:r>
              <a:rPr lang="en-US" sz="1200" b="1" i="1" dirty="0" smtClean="0">
                <a:solidFill>
                  <a:schemeClr val="tx1"/>
                </a:solidFill>
              </a:rPr>
              <a:t>al, </a:t>
            </a:r>
            <a:r>
              <a:rPr lang="en-US" sz="1200" b="1" i="1" dirty="0" smtClean="0"/>
              <a:t>BJS 2009, Feb;V96:S1</a:t>
            </a:r>
          </a:p>
          <a:p>
            <a:pPr>
              <a:buFontTx/>
              <a:buNone/>
            </a:pPr>
            <a:r>
              <a:rPr lang="en-US" sz="1200" b="1" i="1" dirty="0" smtClean="0">
                <a:solidFill>
                  <a:schemeClr val="tx1"/>
                </a:solidFill>
              </a:rPr>
              <a:t> </a:t>
            </a:r>
            <a:r>
              <a:rPr lang="en-US" sz="1200" b="1" i="1" dirty="0" smtClean="0"/>
              <a:t>Riga et al, J </a:t>
            </a:r>
            <a:r>
              <a:rPr lang="en-US" sz="1200" b="1" i="1" dirty="0" err="1" smtClean="0"/>
              <a:t>Cardiovasc</a:t>
            </a:r>
            <a:r>
              <a:rPr lang="en-US" sz="1200" b="1" i="1" dirty="0" smtClean="0"/>
              <a:t> </a:t>
            </a:r>
            <a:r>
              <a:rPr lang="en-US" sz="1200" b="1" i="1" dirty="0" err="1" smtClean="0"/>
              <a:t>Surg</a:t>
            </a:r>
            <a:r>
              <a:rPr lang="en-US" sz="1200" b="1" i="1" dirty="0" smtClean="0"/>
              <a:t> 2011, Jun;52(3):353-62, </a:t>
            </a:r>
            <a:endParaRPr lang="en-US" sz="12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RENAL STENTING &amp; FENESTRATED STENT GRAFTING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l="17905" t="6363" r="47227"/>
          <a:stretch>
            <a:fillRect/>
          </a:stretch>
        </p:blipFill>
        <p:spPr>
          <a:xfrm>
            <a:off x="5410200" y="990600"/>
            <a:ext cx="2473481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 l="64772" t="6944" r="4270"/>
          <a:stretch>
            <a:fillRect/>
          </a:stretch>
        </p:blipFill>
        <p:spPr>
          <a:xfrm>
            <a:off x="381000" y="990600"/>
            <a:ext cx="24384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 l="63062" t="6383" r="3577" b="6383"/>
          <a:stretch>
            <a:fillRect/>
          </a:stretch>
        </p:blipFill>
        <p:spPr>
          <a:xfrm>
            <a:off x="2819400" y="990600"/>
            <a:ext cx="25908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7762" name="Object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4495800"/>
            <a:ext cx="1971161" cy="2087563"/>
          </a:xfrm>
          <a:prstGeom prst="rect">
            <a:avLst/>
          </a:prstGeom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714105" y="4495800"/>
            <a:ext cx="3124200" cy="2103797"/>
            <a:chOff x="304800" y="3902075"/>
            <a:chExt cx="4191000" cy="2978912"/>
          </a:xfrm>
        </p:grpSpPr>
        <p:pic>
          <p:nvPicPr>
            <p:cNvPr id="14" name="Object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4800" y="3902075"/>
              <a:ext cx="4191000" cy="2955925"/>
            </a:xfrm>
            <a:prstGeom prst="rect">
              <a:avLst/>
            </a:prstGeom>
          </p:spPr>
        </p:pic>
        <p:cxnSp>
          <p:nvCxnSpPr>
            <p:cNvPr id="15" name="AutoShape 10"/>
            <p:cNvCxnSpPr>
              <a:cxnSpLocks noChangeShapeType="1"/>
            </p:cNvCxnSpPr>
            <p:nvPr/>
          </p:nvCxnSpPr>
          <p:spPr bwMode="auto">
            <a:xfrm>
              <a:off x="2362200" y="4800600"/>
              <a:ext cx="10668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" name="AutoShape 11"/>
            <p:cNvCxnSpPr>
              <a:cxnSpLocks noChangeShapeType="1"/>
            </p:cNvCxnSpPr>
            <p:nvPr/>
          </p:nvCxnSpPr>
          <p:spPr bwMode="auto">
            <a:xfrm rot="5400000">
              <a:off x="2210594" y="4952206"/>
              <a:ext cx="3048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" name="AutoShape 11"/>
            <p:cNvCxnSpPr>
              <a:cxnSpLocks noChangeShapeType="1"/>
            </p:cNvCxnSpPr>
            <p:nvPr/>
          </p:nvCxnSpPr>
          <p:spPr bwMode="auto">
            <a:xfrm>
              <a:off x="3429000" y="4800600"/>
              <a:ext cx="0" cy="1295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3200400" y="6521450"/>
              <a:ext cx="1060450" cy="359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1050" dirty="0">
                  <a:solidFill>
                    <a:schemeClr val="tx1"/>
                  </a:solidFill>
                  <a:latin typeface="Arial" pitchFamily="26" charset="0"/>
                  <a:ea typeface="ＭＳ Ｐゴシック" pitchFamily="26" charset="-128"/>
                  <a:cs typeface="ＭＳ Ｐゴシック" pitchFamily="26" charset="-128"/>
                </a:rPr>
                <a:t>* </a:t>
              </a:r>
              <a:r>
                <a:rPr lang="en-US" sz="1050" dirty="0" err="1">
                  <a:solidFill>
                    <a:schemeClr val="tx1"/>
                  </a:solidFill>
                  <a:latin typeface="Arial" pitchFamily="26" charset="0"/>
                  <a:ea typeface="ＭＳ Ｐゴシック" pitchFamily="26" charset="-128"/>
                  <a:cs typeface="ＭＳ Ｐゴシック" pitchFamily="26" charset="-128"/>
                </a:rPr>
                <a:t>p</a:t>
              </a:r>
              <a:r>
                <a:rPr lang="en-US" sz="1050" dirty="0">
                  <a:solidFill>
                    <a:schemeClr val="tx1"/>
                  </a:solidFill>
                  <a:latin typeface="Arial" pitchFamily="26" charset="0"/>
                  <a:ea typeface="ＭＳ Ｐゴシック" pitchFamily="26" charset="-128"/>
                  <a:cs typeface="ＭＳ Ｐゴシック" pitchFamily="26" charset="-128"/>
                </a:rPr>
                <a:t>&lt;0.001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2743200" y="4724401"/>
              <a:ext cx="303214" cy="1176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2400">
                  <a:solidFill>
                    <a:schemeClr val="tx1"/>
                  </a:solidFill>
                  <a:latin typeface="Arial" pitchFamily="26" charset="0"/>
                  <a:ea typeface="ＭＳ Ｐゴシック" pitchFamily="26" charset="-128"/>
                  <a:cs typeface="ＭＳ Ｐゴシック" pitchFamily="26" charset="-128"/>
                </a:rPr>
                <a:t>*</a:t>
              </a:r>
            </a:p>
          </p:txBody>
        </p:sp>
      </p:grp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3409603" y="1295400"/>
            <a:ext cx="838200" cy="762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2000" dirty="0">
              <a:solidFill>
                <a:schemeClr val="bg2"/>
              </a:solidFill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762000" y="1295400"/>
            <a:ext cx="838200" cy="762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2000" dirty="0">
              <a:solidFill>
                <a:schemeClr val="bg2"/>
              </a:solidFill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/>
          <a:srcRect l="1823" b="2884"/>
          <a:stretch>
            <a:fillRect/>
          </a:stretch>
        </p:blipFill>
        <p:spPr bwMode="auto">
          <a:xfrm>
            <a:off x="1600200" y="6068902"/>
            <a:ext cx="740934" cy="55355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7765" name="Object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8194" y="4495800"/>
            <a:ext cx="2716992" cy="1849881"/>
          </a:xfrm>
          <a:prstGeom prst="rect">
            <a:avLst/>
          </a:prstGeom>
        </p:spPr>
      </p:pic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6135439" y="6483959"/>
            <a:ext cx="2709747" cy="27699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200" b="1" i="1" dirty="0">
                <a:solidFill>
                  <a:schemeClr val="tx1"/>
                </a:solidFill>
              </a:rPr>
              <a:t>Riga et al JVS 2010, Apr;51(4):810-</a:t>
            </a:r>
            <a:r>
              <a:rPr lang="en-US" sz="1200" b="1" i="1" dirty="0" smtClean="0"/>
              <a:t>9</a:t>
            </a:r>
            <a:endParaRPr lang="en-US" sz="12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RENAL STENTING &amp; FENESTRATED STENT GRAFTING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7762" name="Objec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495800"/>
            <a:ext cx="1971161" cy="2087563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/>
          <a:srcRect l="1823" b="2884"/>
          <a:stretch>
            <a:fillRect/>
          </a:stretch>
        </p:blipFill>
        <p:spPr bwMode="auto">
          <a:xfrm>
            <a:off x="1600200" y="6068902"/>
            <a:ext cx="740934" cy="55355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6248400" y="6121698"/>
            <a:ext cx="2709747" cy="46166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200" b="1" i="1" dirty="0">
                <a:solidFill>
                  <a:schemeClr val="tx1"/>
                </a:solidFill>
              </a:rPr>
              <a:t>Riga et al JVS 2010, Apr;51(4):810-</a:t>
            </a:r>
            <a:r>
              <a:rPr lang="en-US" sz="1200" b="1" i="1" dirty="0" smtClean="0"/>
              <a:t>9</a:t>
            </a:r>
          </a:p>
          <a:p>
            <a:pPr>
              <a:buFontTx/>
              <a:buNone/>
            </a:pPr>
            <a:r>
              <a:rPr lang="en-US" sz="1200" b="1" i="1" dirty="0" smtClean="0"/>
              <a:t>Shah C et al, BJS 2012</a:t>
            </a: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381000" y="1066800"/>
            <a:ext cx="2474477" cy="3031608"/>
            <a:chOff x="1478286" y="357166"/>
            <a:chExt cx="5491390" cy="6500834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4627" t="5560" r="28213" b="5401"/>
            <a:stretch>
              <a:fillRect/>
            </a:stretch>
          </p:blipFill>
          <p:spPr bwMode="auto">
            <a:xfrm>
              <a:off x="1478286" y="378000"/>
              <a:ext cx="5491390" cy="6480000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" name="Picture 25" descr="Trace - Video 7 - LR.png"/>
            <p:cNvPicPr>
              <a:picLocks noChangeAspect="1"/>
            </p:cNvPicPr>
            <p:nvPr/>
          </p:nvPicPr>
          <p:blipFill>
            <a:blip r:embed="rId8" cstate="print"/>
            <a:srcRect t="3252"/>
            <a:stretch>
              <a:fillRect/>
            </a:stretch>
          </p:blipFill>
          <p:spPr>
            <a:xfrm>
              <a:off x="1999936" y="357166"/>
              <a:ext cx="3072130" cy="6374918"/>
            </a:xfrm>
            <a:prstGeom prst="rect">
              <a:avLst/>
            </a:prstGeom>
          </p:spPr>
        </p:pic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3011749" y="1076516"/>
            <a:ext cx="2474477" cy="3031608"/>
            <a:chOff x="1294314" y="378000"/>
            <a:chExt cx="5473790" cy="64800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18938" t="20680" r="46471" b="13801"/>
            <a:stretch>
              <a:fillRect/>
            </a:stretch>
          </p:blipFill>
          <p:spPr bwMode="auto">
            <a:xfrm>
              <a:off x="1294314" y="378000"/>
              <a:ext cx="5473790" cy="6480000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9" name="Picture 28" descr="Trace - Video 5 - LR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98069" y="4214818"/>
              <a:ext cx="1731121" cy="2444294"/>
            </a:xfrm>
            <a:prstGeom prst="rect">
              <a:avLst/>
            </a:prstGeom>
          </p:spPr>
        </p:pic>
      </p:grpSp>
      <p:pic>
        <p:nvPicPr>
          <p:cNvPr id="30" name="Picture 4" descr="CX1.jpg"/>
          <p:cNvPicPr>
            <a:picLocks noChangeAspect="1"/>
          </p:cNvPicPr>
          <p:nvPr/>
        </p:nvPicPr>
        <p:blipFill>
          <a:blip r:embed="rId11"/>
          <a:srcRect t="6514" r="37891" b="20313"/>
          <a:stretch>
            <a:fillRect/>
          </a:stretch>
        </p:blipFill>
        <p:spPr bwMode="auto">
          <a:xfrm>
            <a:off x="2421152" y="4495799"/>
            <a:ext cx="2233776" cy="2087563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65893" name="Object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9272" y="2362200"/>
            <a:ext cx="3708875" cy="2133600"/>
          </a:xfrm>
          <a:prstGeom prst="rect">
            <a:avLst/>
          </a:prstGeom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239000" y="2871536"/>
            <a:ext cx="131124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050" dirty="0">
                <a:solidFill>
                  <a:schemeClr val="tx1"/>
                </a:solidFill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* P&lt; .001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ENDOVASCULAR THERAPY</a:t>
            </a:r>
            <a:endParaRPr lang="en-US" sz="2400" dirty="0"/>
          </a:p>
        </p:txBody>
      </p:sp>
      <p:pic>
        <p:nvPicPr>
          <p:cNvPr id="14" name="Picture 9" descr="scan000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447800"/>
            <a:ext cx="3413125" cy="4191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46"/>
          <p:cNvPicPr>
            <a:picLocks noChangeAspect="1" noChangeArrowheads="1"/>
          </p:cNvPicPr>
          <p:nvPr/>
        </p:nvPicPr>
        <p:blipFill>
          <a:blip r:embed="rId5"/>
          <a:srcRect l="12903" t="8710" r="13496" b="5510"/>
          <a:stretch>
            <a:fillRect/>
          </a:stretch>
        </p:blipFill>
        <p:spPr bwMode="auto">
          <a:xfrm>
            <a:off x="6629400" y="2971800"/>
            <a:ext cx="2282825" cy="296545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6" name="Rectangle 3"/>
          <p:cNvSpPr>
            <a:spLocks noGrp="1" noChangeArrowheads="1"/>
          </p:cNvSpPr>
          <p:nvPr/>
        </p:nvSpPr>
        <p:spPr bwMode="auto">
          <a:xfrm>
            <a:off x="533400" y="914400"/>
            <a:ext cx="6880225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200" dirty="0">
              <a:latin typeface="Calibri" pitchFamily="-107" charset="0"/>
            </a:endParaRPr>
          </a:p>
          <a:p>
            <a:pPr eaLnBrk="0" hangingPunct="0"/>
            <a:r>
              <a:rPr lang="en-GB" sz="2200" dirty="0">
                <a:latin typeface="Times New Roman" pitchFamily="-107" charset="0"/>
              </a:rPr>
              <a:t>Rapidly evolving</a:t>
            </a:r>
          </a:p>
          <a:p>
            <a:pPr eaLnBrk="0" hangingPunct="0"/>
            <a:endParaRPr lang="en-GB" sz="2200" dirty="0">
              <a:latin typeface="Times New Roman" pitchFamily="-107" charset="0"/>
            </a:endParaRPr>
          </a:p>
          <a:p>
            <a:pPr eaLnBrk="0" hangingPunct="0"/>
            <a:r>
              <a:rPr lang="en-GB" sz="2200" dirty="0">
                <a:latin typeface="Times New Roman" pitchFamily="-107" charset="0"/>
              </a:rPr>
              <a:t>Technology driven</a:t>
            </a:r>
          </a:p>
          <a:p>
            <a:pPr eaLnBrk="0" hangingPunct="0"/>
            <a:endParaRPr lang="en-GB" sz="2200" dirty="0">
              <a:latin typeface="Times New Roman" pitchFamily="-107" charset="0"/>
            </a:endParaRPr>
          </a:p>
          <a:p>
            <a:pPr eaLnBrk="0" hangingPunct="0"/>
            <a:r>
              <a:rPr lang="en-GB" sz="2200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Improving patient outcomes</a:t>
            </a:r>
            <a:endParaRPr lang="en-GB" sz="2200" dirty="0">
              <a:solidFill>
                <a:srgbClr val="000099"/>
              </a:solidFill>
              <a:latin typeface="Times New Roman" pitchFamily="-107" charset="0"/>
            </a:endParaRPr>
          </a:p>
          <a:p>
            <a:pPr eaLnBrk="0" hangingPunct="0"/>
            <a:endParaRPr lang="en-GB" sz="2200" dirty="0">
              <a:solidFill>
                <a:srgbClr val="000099"/>
              </a:solidFill>
              <a:latin typeface="Times New Roman" pitchFamily="-107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/>
          <a:srcRect l="1820" b="2892"/>
          <a:stretch>
            <a:fillRect/>
          </a:stretch>
        </p:blipFill>
        <p:spPr bwMode="auto">
          <a:xfrm>
            <a:off x="685800" y="3429000"/>
            <a:ext cx="3194050" cy="23876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4708" y="6271676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AORTIC ARCH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r="45336"/>
          <a:stretch>
            <a:fillRect/>
          </a:stretch>
        </p:blipFill>
        <p:spPr>
          <a:xfrm>
            <a:off x="84708" y="844325"/>
            <a:ext cx="4290130" cy="3619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 descr="CX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744" y="990600"/>
            <a:ext cx="4329355" cy="2556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313644" y="4933970"/>
            <a:ext cx="319972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</a:rPr>
              <a:t>Riga </a:t>
            </a:r>
            <a:r>
              <a:rPr lang="en-US" sz="1600" i="1" dirty="0" smtClean="0">
                <a:solidFill>
                  <a:srgbClr val="FFFFFF"/>
                </a:solidFill>
              </a:rPr>
              <a:t>CV</a:t>
            </a:r>
            <a:r>
              <a:rPr lang="en-US" sz="1600" dirty="0" smtClean="0">
                <a:solidFill>
                  <a:srgbClr val="FFFFFF"/>
                </a:solidFill>
              </a:rPr>
              <a:t> et al, </a:t>
            </a:r>
            <a:r>
              <a:rPr lang="en-US" sz="1600" i="1" dirty="0" smtClean="0">
                <a:solidFill>
                  <a:srgbClr val="FFFFFF"/>
                </a:solidFill>
              </a:rPr>
              <a:t>JVS</a:t>
            </a:r>
            <a:r>
              <a:rPr lang="en-US" sz="1600" dirty="0" smtClean="0">
                <a:solidFill>
                  <a:srgbClr val="FFFFFF"/>
                </a:solidFill>
              </a:rPr>
              <a:t> 2011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Sep;54(3):799-809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6" name="Oval 7"/>
          <p:cNvSpPr>
            <a:spLocks noChangeArrowheads="1"/>
          </p:cNvSpPr>
          <p:nvPr/>
        </p:nvSpPr>
        <p:spPr bwMode="auto">
          <a:xfrm>
            <a:off x="2175500" y="2149534"/>
            <a:ext cx="838200" cy="762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2000" dirty="0">
              <a:solidFill>
                <a:schemeClr val="bg2"/>
              </a:solidFill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grpSp>
        <p:nvGrpSpPr>
          <p:cNvPr id="22" name="Group 17"/>
          <p:cNvGrpSpPr>
            <a:grpSpLocks noChangeAspect="1"/>
          </p:cNvGrpSpPr>
          <p:nvPr/>
        </p:nvGrpSpPr>
        <p:grpSpPr>
          <a:xfrm>
            <a:off x="6437478" y="3710226"/>
            <a:ext cx="2474477" cy="3032264"/>
            <a:chOff x="-3204864" y="1124744"/>
            <a:chExt cx="5472608" cy="6479999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32431" t="5625" r="20559" b="5312"/>
            <a:stretch>
              <a:fillRect/>
            </a:stretch>
          </p:blipFill>
          <p:spPr bwMode="auto">
            <a:xfrm>
              <a:off x="-3204864" y="1124744"/>
              <a:ext cx="5472608" cy="6479999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24" name="Picture 23" descr="Trace - Video 31 - LCCA.png"/>
            <p:cNvPicPr>
              <a:picLocks noChangeAspect="1"/>
            </p:cNvPicPr>
            <p:nvPr/>
          </p:nvPicPr>
          <p:blipFill>
            <a:blip r:embed="rId7" cstate="print"/>
            <a:srcRect b="9402"/>
            <a:stretch>
              <a:fillRect/>
            </a:stretch>
          </p:blipFill>
          <p:spPr>
            <a:xfrm>
              <a:off x="-1158644" y="2734701"/>
              <a:ext cx="1731120" cy="4865244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655430" y="3710226"/>
            <a:ext cx="2474418" cy="3032263"/>
            <a:chOff x="1786625" y="1107712"/>
            <a:chExt cx="4071966" cy="482164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32217" t="33943" r="44218" b="21411"/>
            <a:stretch>
              <a:fillRect/>
            </a:stretch>
          </p:blipFill>
          <p:spPr bwMode="auto">
            <a:xfrm>
              <a:off x="1786625" y="1107712"/>
              <a:ext cx="4071966" cy="4821642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27" name="Picture 26" descr="Trace - Video 2 - LCCA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45825" y="1690104"/>
              <a:ext cx="1938368" cy="3797493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975852" y="6302514"/>
            <a:ext cx="952246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8000"/>
                </a:solidFill>
                <a:latin typeface="+mj-lt"/>
              </a:rPr>
              <a:t>Robotic</a:t>
            </a:r>
            <a:endParaRPr lang="en-GB" sz="16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23437" y="6297863"/>
            <a:ext cx="1416111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  <a:latin typeface="+mj-lt"/>
              </a:rPr>
              <a:t>Conventional</a:t>
            </a:r>
            <a:endParaRPr lang="en-GB" sz="16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OPERATOR PERFORMANCE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Objec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14400"/>
            <a:ext cx="8229600" cy="5637213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209800" y="4953000"/>
            <a:ext cx="1143000" cy="28416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200" b="1" dirty="0"/>
              <a:t>100-</a:t>
            </a:r>
            <a:r>
              <a:rPr lang="en-US" sz="1200" b="1" dirty="0" smtClean="0"/>
              <a:t>200</a:t>
            </a:r>
            <a:endParaRPr lang="en-US" sz="1200" b="1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734884" y="4953000"/>
            <a:ext cx="699756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200" b="1" dirty="0"/>
              <a:t>200-</a:t>
            </a:r>
            <a:r>
              <a:rPr lang="en-US" sz="1200" b="1" dirty="0" smtClean="0"/>
              <a:t>300</a:t>
            </a:r>
            <a:endParaRPr lang="en-US" sz="16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103337" y="4953000"/>
            <a:ext cx="530088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200" b="1" dirty="0"/>
              <a:t>&gt; </a:t>
            </a:r>
            <a:r>
              <a:rPr lang="en-US" sz="1200" b="1" dirty="0" smtClean="0"/>
              <a:t>300</a:t>
            </a:r>
            <a:endParaRPr lang="en-US" sz="1600" dirty="0"/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76200" y="6382544"/>
            <a:ext cx="4267200" cy="3381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Riga et al JVS 2010, Apr;51(4):810-9</a:t>
            </a:r>
            <a:endParaRPr lang="en-US" sz="1600" i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1" y="897999"/>
            <a:ext cx="9144000" cy="55399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GB" sz="3000" b="1" dirty="0">
                <a:ln>
                  <a:solidFill>
                    <a:schemeClr val="accent5">
                      <a:lumMod val="1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Arial" charset="0"/>
              </a:rPr>
              <a:t>CONVENTIONAL</a:t>
            </a:r>
            <a:r>
              <a:rPr lang="en-GB" sz="3000" b="1" dirty="0">
                <a:ln>
                  <a:solidFill>
                    <a:schemeClr val="accent5">
                      <a:lumMod val="10000"/>
                    </a:scheme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GB" sz="3000" i="1" dirty="0">
                <a:ln>
                  <a:solidFill>
                    <a:schemeClr val="accent5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latin typeface="Times New Roman"/>
                <a:ea typeface="+mn-ea"/>
                <a:cs typeface="Times New Roman"/>
              </a:rPr>
              <a:t>versus</a:t>
            </a:r>
            <a:r>
              <a:rPr lang="en-GB" sz="3000" b="1" dirty="0">
                <a:ln>
                  <a:solidFill>
                    <a:schemeClr val="accent5">
                      <a:lumMod val="10000"/>
                    </a:scheme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GB" sz="3000" b="1" dirty="0">
                <a:ln>
                  <a:solidFill>
                    <a:schemeClr val="accent5">
                      <a:lumMod val="10000"/>
                    </a:schemeClr>
                  </a:solidFill>
                </a:ln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ROBOT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38200" y="1451997"/>
            <a:ext cx="8001000" cy="5090090"/>
            <a:chOff x="0" y="1458917"/>
            <a:chExt cx="6572250" cy="5399083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0" y="1571625"/>
              <a:ext cx="6572250" cy="5286375"/>
              <a:chOff x="0" y="1571625"/>
              <a:chExt cx="6572264" cy="5286375"/>
            </a:xfrm>
          </p:grpSpPr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 l="14635" t="17171" r="28969" b="10245"/>
              <a:stretch>
                <a:fillRect/>
              </a:stretch>
            </p:blipFill>
            <p:spPr bwMode="auto">
              <a:xfrm>
                <a:off x="0" y="1571625"/>
                <a:ext cx="6572264" cy="528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 l="70949" t="55293" r="16260" b="30974"/>
              <a:stretch>
                <a:fillRect/>
              </a:stretch>
            </p:blipFill>
            <p:spPr bwMode="auto">
              <a:xfrm>
                <a:off x="4429124" y="3929066"/>
                <a:ext cx="1490648" cy="1000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857251" y="2101851"/>
              <a:ext cx="1071564" cy="559674"/>
              <a:chOff x="857224" y="1857364"/>
              <a:chExt cx="1071570" cy="559042"/>
            </a:xfrm>
          </p:grpSpPr>
          <p:sp>
            <p:nvSpPr>
              <p:cNvPr id="22" name="TextBox 7"/>
              <p:cNvSpPr txBox="1">
                <a:spLocks noChangeArrowheads="1"/>
              </p:cNvSpPr>
              <p:nvPr/>
            </p:nvSpPr>
            <p:spPr bwMode="auto">
              <a:xfrm>
                <a:off x="1071538" y="1857364"/>
                <a:ext cx="500066" cy="338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buFontTx/>
                  <a:buNone/>
                </a:pPr>
                <a:endParaRPr lang="en-US" sz="1600" b="1">
                  <a:solidFill>
                    <a:srgbClr val="040404"/>
                  </a:solidFill>
                </a:endParaRPr>
              </a:p>
            </p:txBody>
          </p:sp>
          <p:sp>
            <p:nvSpPr>
              <p:cNvPr id="23" name="TextBox 7"/>
              <p:cNvSpPr txBox="1">
                <a:spLocks noChangeArrowheads="1"/>
              </p:cNvSpPr>
              <p:nvPr/>
            </p:nvSpPr>
            <p:spPr bwMode="auto">
              <a:xfrm>
                <a:off x="857224" y="2090314"/>
                <a:ext cx="1071570" cy="32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400" b="1">
                    <a:solidFill>
                      <a:srgbClr val="040404"/>
                    </a:solidFill>
                  </a:rPr>
                  <a:t>p=0.007</a:t>
                </a: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2000251" y="1785942"/>
              <a:ext cx="1071564" cy="559674"/>
              <a:chOff x="857224" y="1857364"/>
              <a:chExt cx="1071570" cy="559042"/>
            </a:xfrm>
          </p:grpSpPr>
          <p:sp>
            <p:nvSpPr>
              <p:cNvPr id="20" name="TextBox 7"/>
              <p:cNvSpPr txBox="1">
                <a:spLocks noChangeArrowheads="1"/>
              </p:cNvSpPr>
              <p:nvPr/>
            </p:nvSpPr>
            <p:spPr bwMode="auto">
              <a:xfrm>
                <a:off x="1071538" y="1857364"/>
                <a:ext cx="500066" cy="338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buFontTx/>
                  <a:buNone/>
                </a:pPr>
                <a:endParaRPr lang="en-US" sz="1600" b="1">
                  <a:solidFill>
                    <a:srgbClr val="040404"/>
                  </a:solidFill>
                </a:endParaRPr>
              </a:p>
            </p:txBody>
          </p:sp>
          <p:sp>
            <p:nvSpPr>
              <p:cNvPr id="21" name="TextBox 7"/>
              <p:cNvSpPr txBox="1">
                <a:spLocks noChangeArrowheads="1"/>
              </p:cNvSpPr>
              <p:nvPr/>
            </p:nvSpPr>
            <p:spPr bwMode="auto">
              <a:xfrm>
                <a:off x="857224" y="2090314"/>
                <a:ext cx="1071570" cy="32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400" b="1">
                    <a:solidFill>
                      <a:srgbClr val="040404"/>
                    </a:solidFill>
                  </a:rPr>
                  <a:t>p=0.005</a:t>
                </a:r>
              </a:p>
            </p:txBody>
          </p:sp>
        </p:grp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4357687" y="1458917"/>
              <a:ext cx="1071561" cy="559674"/>
              <a:chOff x="857224" y="1857364"/>
              <a:chExt cx="1071570" cy="559042"/>
            </a:xfrm>
          </p:grpSpPr>
          <p:sp>
            <p:nvSpPr>
              <p:cNvPr id="18" name="TextBox 7"/>
              <p:cNvSpPr txBox="1">
                <a:spLocks noChangeArrowheads="1"/>
              </p:cNvSpPr>
              <p:nvPr/>
            </p:nvSpPr>
            <p:spPr bwMode="auto">
              <a:xfrm>
                <a:off x="1071539" y="1857364"/>
                <a:ext cx="500066" cy="338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buFontTx/>
                  <a:buNone/>
                </a:pPr>
                <a:endParaRPr lang="en-US" sz="1600" b="1">
                  <a:solidFill>
                    <a:srgbClr val="040404"/>
                  </a:solidFill>
                </a:endParaRPr>
              </a:p>
            </p:txBody>
          </p:sp>
          <p:sp>
            <p:nvSpPr>
              <p:cNvPr id="19" name="TextBox 7"/>
              <p:cNvSpPr txBox="1">
                <a:spLocks noChangeArrowheads="1"/>
              </p:cNvSpPr>
              <p:nvPr/>
            </p:nvSpPr>
            <p:spPr bwMode="auto">
              <a:xfrm>
                <a:off x="857224" y="2090314"/>
                <a:ext cx="1071570" cy="32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400" b="1">
                    <a:solidFill>
                      <a:srgbClr val="040404"/>
                    </a:solidFill>
                  </a:rPr>
                  <a:t>p=0005</a:t>
                </a:r>
              </a:p>
            </p:txBody>
          </p:sp>
        </p:grpSp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5500688" y="1661962"/>
              <a:ext cx="1071562" cy="326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1400" b="1">
                  <a:solidFill>
                    <a:srgbClr val="040404"/>
                  </a:solidFill>
                </a:rPr>
                <a:t>p=0.008</a:t>
              </a:r>
            </a:p>
          </p:txBody>
        </p: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3214687" y="1500192"/>
              <a:ext cx="1071561" cy="559674"/>
              <a:chOff x="857224" y="1857364"/>
              <a:chExt cx="1071570" cy="559042"/>
            </a:xfrm>
          </p:grpSpPr>
          <p:sp>
            <p:nvSpPr>
              <p:cNvPr id="16" name="TextBox 7"/>
              <p:cNvSpPr txBox="1">
                <a:spLocks noChangeArrowheads="1"/>
              </p:cNvSpPr>
              <p:nvPr/>
            </p:nvSpPr>
            <p:spPr bwMode="auto">
              <a:xfrm>
                <a:off x="1071538" y="1857364"/>
                <a:ext cx="500066" cy="338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buFontTx/>
                  <a:buNone/>
                </a:pPr>
                <a:endParaRPr lang="en-US" sz="1600" b="1">
                  <a:solidFill>
                    <a:srgbClr val="040404"/>
                  </a:solidFill>
                </a:endParaRPr>
              </a:p>
            </p:txBody>
          </p:sp>
          <p:sp>
            <p:nvSpPr>
              <p:cNvPr id="17" name="TextBox 7"/>
              <p:cNvSpPr txBox="1">
                <a:spLocks noChangeArrowheads="1"/>
              </p:cNvSpPr>
              <p:nvPr/>
            </p:nvSpPr>
            <p:spPr bwMode="auto">
              <a:xfrm>
                <a:off x="857224" y="2090314"/>
                <a:ext cx="1071570" cy="32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400" b="1">
                    <a:solidFill>
                      <a:srgbClr val="040404"/>
                    </a:solidFill>
                  </a:rPr>
                  <a:t>p=0.005</a:t>
                </a:r>
              </a:p>
            </p:txBody>
          </p:sp>
        </p:grpSp>
      </p:grpSp>
      <p:sp>
        <p:nvSpPr>
          <p:cNvPr id="26" name="Rounded Rectangle 16"/>
          <p:cNvSpPr>
            <a:spLocks noChangeArrowheads="1"/>
          </p:cNvSpPr>
          <p:nvPr/>
        </p:nvSpPr>
        <p:spPr bwMode="auto">
          <a:xfrm>
            <a:off x="2971800" y="4876800"/>
            <a:ext cx="32766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</a:pPr>
            <a:r>
              <a:rPr lang="en-US" sz="2800">
                <a:solidFill>
                  <a:srgbClr val="FFFFCC"/>
                </a:solidFill>
              </a:rPr>
              <a:t>Learning Curves</a:t>
            </a:r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76200" y="6273224"/>
            <a:ext cx="2286000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b="1" i="1" dirty="0" smtClean="0">
                <a:solidFill>
                  <a:schemeClr val="tx1"/>
                </a:solidFill>
              </a:rPr>
              <a:t>Riga CV</a:t>
            </a:r>
            <a:r>
              <a:rPr lang="en-US" sz="1600" b="1" i="1" dirty="0" smtClean="0"/>
              <a:t> et al, EJVES</a:t>
            </a:r>
            <a:r>
              <a:rPr lang="en-US" sz="1600" b="1" i="1" dirty="0" smtClean="0">
                <a:solidFill>
                  <a:schemeClr val="tx1"/>
                </a:solidFill>
              </a:rPr>
              <a:t> 2011 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noProof="0" dirty="0" smtClean="0">
                <a:solidFill>
                  <a:srgbClr val="FFDCF7"/>
                </a:solidFill>
              </a:rPr>
              <a:t>LEARNING CURVES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736725" y="6346825"/>
            <a:ext cx="27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7010400" y="228600"/>
            <a:ext cx="1905000" cy="1016000"/>
          </a:xfrm>
          <a:prstGeom prst="rect">
            <a:avLst/>
          </a:prstGeom>
          <a:solidFill>
            <a:srgbClr val="CC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tx1"/>
                </a:solidFill>
              </a:rPr>
              <a:t>Stiff guidewire exchanges </a:t>
            </a:r>
            <a:r>
              <a:rPr lang="en-US" sz="1600">
                <a:solidFill>
                  <a:schemeClr val="tx1"/>
                </a:solidFill>
              </a:rPr>
              <a:t>n=216</a:t>
            </a:r>
          </a:p>
          <a:p>
            <a:pPr>
              <a:buFontTx/>
              <a:buNone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0" y="1447800"/>
            <a:ext cx="5791200" cy="2514600"/>
            <a:chOff x="228600" y="2286000"/>
            <a:chExt cx="5791200" cy="2514600"/>
          </a:xfrm>
        </p:grpSpPr>
        <p:grpSp>
          <p:nvGrpSpPr>
            <p:cNvPr id="11" name="Group 166"/>
            <p:cNvGrpSpPr>
              <a:grpSpLocks/>
            </p:cNvGrpSpPr>
            <p:nvPr/>
          </p:nvGrpSpPr>
          <p:grpSpPr bwMode="auto">
            <a:xfrm>
              <a:off x="228598" y="2286000"/>
              <a:ext cx="5791197" cy="2514600"/>
              <a:chOff x="304798" y="2895600"/>
              <a:chExt cx="6566839" cy="3048002"/>
            </a:xfrm>
          </p:grpSpPr>
          <p:pic>
            <p:nvPicPr>
              <p:cNvPr id="15" name="Picture 57" descr="L car 1"/>
              <p:cNvPicPr>
                <a:picLocks noChangeAspect="1" noChangeArrowheads="1"/>
              </p:cNvPicPr>
              <p:nvPr/>
            </p:nvPicPr>
            <p:blipFill>
              <a:blip r:embed="rId5"/>
              <a:srcRect l="10016" t="3453" r="42992" b="35504"/>
              <a:stretch>
                <a:fillRect/>
              </a:stretch>
            </p:blipFill>
            <p:spPr bwMode="auto">
              <a:xfrm>
                <a:off x="304800" y="2895600"/>
                <a:ext cx="872742" cy="153125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6" name="Picture 58" descr="L car 2"/>
              <p:cNvPicPr>
                <a:picLocks noChangeAspect="1" noChangeArrowheads="1"/>
              </p:cNvPicPr>
              <p:nvPr/>
            </p:nvPicPr>
            <p:blipFill>
              <a:blip r:embed="rId6"/>
              <a:srcRect l="12993" t="3755" r="35008" b="29515"/>
              <a:stretch>
                <a:fillRect/>
              </a:stretch>
            </p:blipFill>
            <p:spPr bwMode="auto">
              <a:xfrm>
                <a:off x="1445046" y="2895600"/>
                <a:ext cx="882587" cy="153125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7" name="Picture 59" descr="L car 3"/>
              <p:cNvPicPr>
                <a:picLocks noChangeAspect="1" noChangeArrowheads="1"/>
              </p:cNvPicPr>
              <p:nvPr/>
            </p:nvPicPr>
            <p:blipFill>
              <a:blip r:embed="rId7"/>
              <a:srcRect l="12000" t="6737" r="35008" b="24272"/>
              <a:stretch>
                <a:fillRect/>
              </a:stretch>
            </p:blipFill>
            <p:spPr bwMode="auto">
              <a:xfrm>
                <a:off x="2627522" y="2895600"/>
                <a:ext cx="852153" cy="153125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8" name="Picture 60" descr="L car 4"/>
              <p:cNvPicPr>
                <a:picLocks noChangeAspect="1" noChangeArrowheads="1"/>
              </p:cNvPicPr>
              <p:nvPr/>
            </p:nvPicPr>
            <p:blipFill>
              <a:blip r:embed="rId8"/>
              <a:srcRect l="9354" t="2095" r="37701" b="32669"/>
              <a:stretch>
                <a:fillRect/>
              </a:stretch>
            </p:blipFill>
            <p:spPr bwMode="auto">
              <a:xfrm>
                <a:off x="3725537" y="2895600"/>
                <a:ext cx="901387" cy="153125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9" name="Picture 63" descr="L car 7"/>
              <p:cNvPicPr>
                <a:picLocks noChangeAspect="1" noChangeArrowheads="1"/>
              </p:cNvPicPr>
              <p:nvPr/>
            </p:nvPicPr>
            <p:blipFill>
              <a:blip r:embed="rId9"/>
              <a:srcRect l="17007" t="6732" r="35008" b="31004"/>
              <a:stretch>
                <a:fillRect/>
              </a:stretch>
            </p:blipFill>
            <p:spPr bwMode="auto">
              <a:xfrm>
                <a:off x="4908015" y="2895600"/>
                <a:ext cx="855734" cy="153125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0" name="Picture 67" descr="L car 8"/>
              <p:cNvPicPr>
                <a:picLocks noChangeAspect="1" noChangeArrowheads="1"/>
              </p:cNvPicPr>
              <p:nvPr/>
            </p:nvPicPr>
            <p:blipFill>
              <a:blip r:embed="rId10"/>
              <a:srcRect l="6000" t="5244" r="27930" b="30260"/>
              <a:stretch>
                <a:fillRect/>
              </a:stretch>
            </p:blipFill>
            <p:spPr bwMode="auto">
              <a:xfrm>
                <a:off x="5710409" y="2895600"/>
                <a:ext cx="1147591" cy="15131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1" name="Rectangle 68"/>
              <p:cNvSpPr>
                <a:spLocks noChangeArrowheads="1"/>
              </p:cNvSpPr>
              <p:nvPr/>
            </p:nvSpPr>
            <p:spPr bwMode="auto">
              <a:xfrm>
                <a:off x="1149426" y="2895600"/>
                <a:ext cx="298374" cy="1524000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69"/>
              <p:cNvSpPr>
                <a:spLocks noChangeArrowheads="1"/>
              </p:cNvSpPr>
              <p:nvPr/>
            </p:nvSpPr>
            <p:spPr bwMode="auto">
              <a:xfrm>
                <a:off x="2331904" y="2895600"/>
                <a:ext cx="298374" cy="1524000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70"/>
              <p:cNvSpPr>
                <a:spLocks noChangeArrowheads="1"/>
              </p:cNvSpPr>
              <p:nvPr/>
            </p:nvSpPr>
            <p:spPr bwMode="auto">
              <a:xfrm>
                <a:off x="3472150" y="2895600"/>
                <a:ext cx="228220" cy="1524000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71"/>
              <p:cNvSpPr>
                <a:spLocks noChangeArrowheads="1"/>
              </p:cNvSpPr>
              <p:nvPr/>
            </p:nvSpPr>
            <p:spPr bwMode="auto">
              <a:xfrm>
                <a:off x="4612394" y="2895600"/>
                <a:ext cx="298374" cy="1524000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72"/>
              <p:cNvSpPr>
                <a:spLocks noChangeArrowheads="1"/>
              </p:cNvSpPr>
              <p:nvPr/>
            </p:nvSpPr>
            <p:spPr bwMode="auto">
              <a:xfrm>
                <a:off x="5710409" y="2895600"/>
                <a:ext cx="213125" cy="1524000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6" name="Group 154"/>
              <p:cNvGrpSpPr>
                <a:grpSpLocks/>
              </p:cNvGrpSpPr>
              <p:nvPr/>
            </p:nvGrpSpPr>
            <p:grpSpPr bwMode="auto">
              <a:xfrm>
                <a:off x="304798" y="4419600"/>
                <a:ext cx="6566839" cy="1524002"/>
                <a:chOff x="16306800" y="20433628"/>
                <a:chExt cx="10761382" cy="2807372"/>
              </a:xfrm>
            </p:grpSpPr>
            <p:pic>
              <p:nvPicPr>
                <p:cNvPr id="27" name="Picture 77" descr="L car 1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 l="13322" t="2090" r="40677" b="34937"/>
                <a:stretch>
                  <a:fillRect/>
                </a:stretch>
              </p:blipFill>
              <p:spPr bwMode="auto">
                <a:xfrm>
                  <a:off x="16306800" y="20574000"/>
                  <a:ext cx="1460500" cy="26670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8" name="Picture 78" descr="L car 2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 l="19322" t="16347" r="40677" b="33414"/>
                <a:stretch>
                  <a:fillRect/>
                </a:stretch>
              </p:blipFill>
              <p:spPr bwMode="auto">
                <a:xfrm>
                  <a:off x="18179886" y="20573998"/>
                  <a:ext cx="1622425" cy="26670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9" name="Picture 79" descr="L car 3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 l="15308" t="10347" r="45685" b="37169"/>
                <a:stretch>
                  <a:fillRect/>
                </a:stretch>
              </p:blipFill>
              <p:spPr bwMode="auto">
                <a:xfrm>
                  <a:off x="20177845" y="20573996"/>
                  <a:ext cx="1444625" cy="26670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0" name="Picture 80" descr="L car 4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 l="10347" t="5847" r="44693" b="34937"/>
                <a:stretch>
                  <a:fillRect/>
                </a:stretch>
              </p:blipFill>
              <p:spPr bwMode="auto">
                <a:xfrm>
                  <a:off x="21926059" y="20573996"/>
                  <a:ext cx="1474788" cy="26670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1" name="Picture 81" descr="L car 5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 l="12331" t="8858" r="42662" b="31924"/>
                <a:stretch>
                  <a:fillRect/>
                </a:stretch>
              </p:blipFill>
              <p:spPr bwMode="auto">
                <a:xfrm>
                  <a:off x="23924018" y="20573996"/>
                  <a:ext cx="1477963" cy="26670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2" name="Picture 82" descr="L car 6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 l="10347" t="8858" r="39685" b="23669"/>
                <a:stretch>
                  <a:fillRect/>
                </a:stretch>
              </p:blipFill>
              <p:spPr bwMode="auto">
                <a:xfrm>
                  <a:off x="25547357" y="20573996"/>
                  <a:ext cx="1520825" cy="26670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33" name="Rectangle 83"/>
                <p:cNvSpPr>
                  <a:spLocks noChangeArrowheads="1"/>
                </p:cNvSpPr>
                <p:nvPr/>
              </p:nvSpPr>
              <p:spPr bwMode="auto">
                <a:xfrm>
                  <a:off x="17680397" y="20433628"/>
                  <a:ext cx="499490" cy="2807368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93"/>
                <p:cNvSpPr>
                  <a:spLocks noChangeArrowheads="1"/>
                </p:cNvSpPr>
                <p:nvPr/>
              </p:nvSpPr>
              <p:spPr bwMode="auto">
                <a:xfrm>
                  <a:off x="19678354" y="20433630"/>
                  <a:ext cx="499490" cy="2807368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Rectangle 94"/>
                <p:cNvSpPr>
                  <a:spLocks noChangeArrowheads="1"/>
                </p:cNvSpPr>
                <p:nvPr/>
              </p:nvSpPr>
              <p:spPr bwMode="auto">
                <a:xfrm>
                  <a:off x="21426571" y="20433628"/>
                  <a:ext cx="499488" cy="2807368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Rectangle 95"/>
                <p:cNvSpPr>
                  <a:spLocks noChangeArrowheads="1"/>
                </p:cNvSpPr>
                <p:nvPr/>
              </p:nvSpPr>
              <p:spPr bwMode="auto">
                <a:xfrm>
                  <a:off x="23299656" y="20433628"/>
                  <a:ext cx="624362" cy="2807368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Rectangle 96"/>
                <p:cNvSpPr>
                  <a:spLocks noChangeArrowheads="1"/>
                </p:cNvSpPr>
                <p:nvPr/>
              </p:nvSpPr>
              <p:spPr bwMode="auto">
                <a:xfrm>
                  <a:off x="25172744" y="20433628"/>
                  <a:ext cx="374616" cy="2807368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TextBox 168"/>
            <p:cNvSpPr txBox="1">
              <a:spLocks noChangeArrowheads="1"/>
            </p:cNvSpPr>
            <p:nvPr/>
          </p:nvSpPr>
          <p:spPr bwMode="auto">
            <a:xfrm>
              <a:off x="5029200" y="3200400"/>
              <a:ext cx="457200" cy="646113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3600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3" name="TextBox 169"/>
            <p:cNvSpPr txBox="1">
              <a:spLocks noChangeArrowheads="1"/>
            </p:cNvSpPr>
            <p:nvPr/>
          </p:nvSpPr>
          <p:spPr bwMode="auto">
            <a:xfrm>
              <a:off x="3048000" y="3200400"/>
              <a:ext cx="434975" cy="646113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36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4" name="TextBox 170"/>
            <p:cNvSpPr txBox="1">
              <a:spLocks noChangeArrowheads="1"/>
            </p:cNvSpPr>
            <p:nvPr/>
          </p:nvSpPr>
          <p:spPr bwMode="auto">
            <a:xfrm>
              <a:off x="1066800" y="3200400"/>
              <a:ext cx="446088" cy="646113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36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pic>
        <p:nvPicPr>
          <p:cNvPr id="38" name="Object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9800" y="1600200"/>
            <a:ext cx="2824163" cy="2135188"/>
          </a:xfrm>
          <a:prstGeom prst="rect">
            <a:avLst/>
          </a:prstGeom>
        </p:spPr>
      </p:pic>
      <p:pic>
        <p:nvPicPr>
          <p:cNvPr id="40" name="Picture 3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4191000"/>
            <a:ext cx="57912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" name="Picture 3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019800" y="4267200"/>
            <a:ext cx="282575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2" name="Rounded Rectangle 13"/>
          <p:cNvSpPr>
            <a:spLocks noChangeArrowheads="1"/>
          </p:cNvSpPr>
          <p:nvPr/>
        </p:nvSpPr>
        <p:spPr bwMode="auto">
          <a:xfrm>
            <a:off x="2971800" y="381000"/>
            <a:ext cx="32004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</a:pPr>
            <a:r>
              <a:rPr lang="en-US" sz="3200">
                <a:solidFill>
                  <a:srgbClr val="FFFFCC"/>
                </a:solidFill>
              </a:rPr>
              <a:t>Catheter Stability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noProof="0" dirty="0" smtClean="0">
                <a:solidFill>
                  <a:srgbClr val="FFDCF7"/>
                </a:solidFill>
              </a:rPr>
              <a:t>ILIAC TORTUOSITY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 Box 56"/>
          <p:cNvSpPr txBox="1">
            <a:spLocks noChangeArrowheads="1"/>
          </p:cNvSpPr>
          <p:nvPr/>
        </p:nvSpPr>
        <p:spPr bwMode="auto">
          <a:xfrm>
            <a:off x="1736725" y="5813425"/>
            <a:ext cx="27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596900"/>
            <a:ext cx="8864600" cy="56642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596900"/>
            <a:ext cx="2177217" cy="24526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960" y="1"/>
            <a:ext cx="6594501" cy="147002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 Rounded MT Bold"/>
                <a:cs typeface="Arial Rounded MT Bold"/>
              </a:rPr>
              <a:t>MILESTONES</a:t>
            </a:r>
            <a:b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 Rounded MT Bold"/>
                <a:cs typeface="Arial Rounded MT Bold"/>
              </a:rPr>
            </a:b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 Rounded MT Bold"/>
                <a:cs typeface="Arial Rounded MT Bold"/>
              </a:rPr>
              <a:t>The St Mary’s Experience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057400" y="2155825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1569640" y="4012010"/>
            <a:ext cx="5082384" cy="1588"/>
          </a:xfrm>
          <a:prstGeom prst="straightConnector1">
            <a:avLst/>
          </a:prstGeom>
          <a:ln w="476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/>
        </p:nvSpPr>
        <p:spPr>
          <a:xfrm>
            <a:off x="0" y="1470818"/>
            <a:ext cx="1143000" cy="4564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2007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-1589" y="4191000"/>
            <a:ext cx="1143000" cy="4564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2010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0" y="5105797"/>
            <a:ext cx="1143000" cy="4564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2011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0" y="5869385"/>
            <a:ext cx="1143000" cy="4564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2012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-1589" y="2385219"/>
            <a:ext cx="1143000" cy="4564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2008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-1589" y="3276997"/>
            <a:ext cx="1143000" cy="4564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2009</a:t>
            </a:r>
          </a:p>
        </p:txBody>
      </p:sp>
      <p:pic>
        <p:nvPicPr>
          <p:cNvPr id="13314" name="Objec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760" y="1470024"/>
            <a:ext cx="690890" cy="662384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143000" y="1425377"/>
            <a:ext cx="3886200" cy="5480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1324210" y="1471612"/>
            <a:ext cx="3390900" cy="502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EARLY BENCHTOP / PORCINE STUDIES OF ROBOTIC CARDIAC (SENSEI) SYSTEM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</p:txBody>
      </p:sp>
      <p:pic>
        <p:nvPicPr>
          <p:cNvPr id="33" name="Picture 8" descr="P1000665"/>
          <p:cNvPicPr>
            <a:picLocks noChangeAspect="1" noChangeArrowheads="1"/>
          </p:cNvPicPr>
          <p:nvPr/>
        </p:nvPicPr>
        <p:blipFill>
          <a:blip r:embed="rId4">
            <a:lum bright="-42000" contrast="29000"/>
          </a:blip>
          <a:srcRect/>
          <a:stretch>
            <a:fillRect/>
          </a:stretch>
        </p:blipFill>
        <p:spPr bwMode="auto">
          <a:xfrm rot="5400000">
            <a:off x="5881656" y="1543791"/>
            <a:ext cx="669609" cy="507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5"/>
          <a:srcRect t="2521" r="37478" b="22869"/>
          <a:stretch>
            <a:fillRect/>
          </a:stretch>
        </p:blipFill>
        <p:spPr bwMode="auto">
          <a:xfrm>
            <a:off x="6470275" y="1470817"/>
            <a:ext cx="649688" cy="6410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5" name="Picture 9" descr="2008"/>
          <p:cNvPicPr>
            <a:picLocks noChangeAspect="1" noChangeArrowheads="1"/>
          </p:cNvPicPr>
          <p:nvPr/>
        </p:nvPicPr>
        <p:blipFill>
          <a:blip r:embed="rId6"/>
          <a:srcRect l="63427" t="56772" b="7222"/>
          <a:stretch>
            <a:fillRect/>
          </a:stretch>
        </p:blipFill>
        <p:spPr bwMode="auto">
          <a:xfrm>
            <a:off x="7119963" y="1462799"/>
            <a:ext cx="935642" cy="64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2" name="Rounded Rectangle 41"/>
          <p:cNvSpPr/>
          <p:nvPr/>
        </p:nvSpPr>
        <p:spPr>
          <a:xfrm>
            <a:off x="1143000" y="2155825"/>
            <a:ext cx="38862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1324210" y="2233216"/>
            <a:ext cx="3619500" cy="6084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INSTALLATION OF WORLDS FIRST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</a:t>
            </a:r>
            <a:r>
              <a:rPr 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 Narrow"/>
              </a:rPr>
              <a:t>ENDOVASCULAR ROBOT 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SYSTEM FOR ARTERIAL USE AT IMPERIAL AND MHRA APPROVAL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156960" y="2972793"/>
            <a:ext cx="3872240" cy="608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1156960" y="2972793"/>
            <a:ext cx="3872240" cy="457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PROOF OF CONCEPT</a:t>
            </a:r>
            <a:r>
              <a:rPr lang="en-US" sz="13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 Narrow"/>
              </a:rPr>
              <a:t>: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WORLD’S FIRST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ROBOT-ASSISTED ANEURYSM REPAIR</a:t>
            </a:r>
          </a:p>
        </p:txBody>
      </p:sp>
      <p:pic>
        <p:nvPicPr>
          <p:cNvPr id="48" name="Picture 5" descr="robotic evar 9"/>
          <p:cNvPicPr>
            <a:picLocks noChangeAspect="1" noChangeArrowheads="1"/>
          </p:cNvPicPr>
          <p:nvPr/>
        </p:nvPicPr>
        <p:blipFill>
          <a:blip r:embed="rId7"/>
          <a:srcRect b="28912"/>
          <a:stretch>
            <a:fillRect/>
          </a:stretch>
        </p:blipFill>
        <p:spPr bwMode="auto">
          <a:xfrm>
            <a:off x="5784669" y="2233217"/>
            <a:ext cx="1335294" cy="1347984"/>
          </a:xfrm>
          <a:prstGeom prst="rect">
            <a:avLst/>
          </a:prstGeom>
          <a:noFill/>
          <a:ln w="38100" cmpd="dbl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49" name="Picture 48" descr="scan0005.jpg"/>
          <p:cNvPicPr>
            <a:picLocks noChangeAspect="1"/>
          </p:cNvPicPr>
          <p:nvPr/>
        </p:nvPicPr>
        <p:blipFill>
          <a:blip r:embed="rId8">
            <a:lum bright="-12000"/>
            <a:grayscl/>
          </a:blip>
          <a:srcRect/>
          <a:stretch>
            <a:fillRect/>
          </a:stretch>
        </p:blipFill>
        <p:spPr bwMode="auto">
          <a:xfrm>
            <a:off x="7219292" y="2506875"/>
            <a:ext cx="1711590" cy="66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50" name="Rounded Rectangle 49"/>
          <p:cNvSpPr/>
          <p:nvPr/>
        </p:nvSpPr>
        <p:spPr>
          <a:xfrm>
            <a:off x="1156960" y="3733403"/>
            <a:ext cx="4991099" cy="608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ubtitle 2"/>
          <p:cNvSpPr txBox="1">
            <a:spLocks/>
          </p:cNvSpPr>
          <p:nvPr/>
        </p:nvSpPr>
        <p:spPr>
          <a:xfrm>
            <a:off x="1215559" y="3809008"/>
            <a:ext cx="4932500" cy="6858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EXTENSIVE</a:t>
            </a:r>
            <a:r>
              <a:rPr kumimoji="0" lang="en-US" sz="12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PRE-CLINICAL</a:t>
            </a:r>
            <a:r>
              <a:rPr kumimoji="0" lang="en-US" sz="12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IN VITRO AND IN VIVO 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STUDIES </a:t>
            </a:r>
            <a:r>
              <a:rPr kumimoji="0" lang="en-US" sz="12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DEMONSTRATE THE 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ADVANTAGES OF ROBOTIC</a:t>
            </a:r>
            <a:r>
              <a:rPr kumimoji="0" lang="en-US" sz="12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SYSTEMS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 Narrow"/>
              </a:rPr>
              <a:t>IN</a:t>
            </a:r>
            <a:r>
              <a:rPr kumimoji="0" lang="en-US" sz="12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ARTERIAL INTERVENTION</a:t>
            </a:r>
            <a:endParaRPr kumimoji="0" lang="en-US" sz="12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156960" y="4533900"/>
            <a:ext cx="4991099" cy="608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ubtitle 2"/>
          <p:cNvSpPr txBox="1">
            <a:spLocks/>
          </p:cNvSpPr>
          <p:nvPr/>
        </p:nvSpPr>
        <p:spPr>
          <a:xfrm>
            <a:off x="1215559" y="4575177"/>
            <a:ext cx="4991098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 Narrow"/>
              </a:rPr>
              <a:t>INDUSTRY COLLABORATION &amp; 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DEVELOPMEMT OF THE VASCULAR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 Narrow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ROBOTIC (MAGELLAN) SYSTEM-</a:t>
            </a:r>
            <a:r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 Narrow"/>
              </a:rPr>
              <a:t>CE MARKED</a:t>
            </a:r>
            <a:r>
              <a:rPr kumimoji="0" lang="en-US" sz="1300" b="0" i="0" u="none" strike="noStrike" kern="1200" cap="none" spc="0" normalizeH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FOR AORTIC USE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</p:txBody>
      </p:sp>
      <p:pic>
        <p:nvPicPr>
          <p:cNvPr id="64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315309" y="3733402"/>
            <a:ext cx="1262996" cy="679511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65" name="Content Placeholder 3" descr="Gate1.jpg"/>
          <p:cNvPicPr>
            <a:picLocks noChangeAspect="1"/>
          </p:cNvPicPr>
          <p:nvPr/>
        </p:nvPicPr>
        <p:blipFill>
          <a:blip r:embed="rId10"/>
          <a:srcRect l="7156" r="6513"/>
          <a:stretch>
            <a:fillRect/>
          </a:stretch>
        </p:blipFill>
        <p:spPr>
          <a:xfrm>
            <a:off x="7601030" y="3733402"/>
            <a:ext cx="909150" cy="68467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6" name="Rounded Rectangle 65"/>
          <p:cNvSpPr/>
          <p:nvPr/>
        </p:nvSpPr>
        <p:spPr>
          <a:xfrm>
            <a:off x="1156960" y="5260977"/>
            <a:ext cx="4991099" cy="608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1156960" y="5335787"/>
            <a:ext cx="4819648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FIRST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PATIENTS TREATED WITH CE MARKED MAGELLAN SYSTEM AT IMPERIAL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6381937" y="4494808"/>
            <a:ext cx="959983" cy="1067396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</p:spPr>
      </p:pic>
      <p:pic>
        <p:nvPicPr>
          <p:cNvPr id="70" name="Picture 69" descr="IMG_5644.JPG"/>
          <p:cNvPicPr>
            <a:picLocks noChangeAspect="1"/>
          </p:cNvPicPr>
          <p:nvPr/>
        </p:nvPicPr>
        <p:blipFill>
          <a:blip r:embed="rId12"/>
          <a:srcRect l="21647"/>
          <a:stretch>
            <a:fillRect/>
          </a:stretch>
        </p:blipFill>
        <p:spPr>
          <a:xfrm flipH="1">
            <a:off x="7341921" y="4523564"/>
            <a:ext cx="1089558" cy="103863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1" name="Rounded Rectangle 70"/>
          <p:cNvSpPr/>
          <p:nvPr/>
        </p:nvSpPr>
        <p:spPr>
          <a:xfrm>
            <a:off x="1138799" y="5983086"/>
            <a:ext cx="5009259" cy="608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366509" y="6021587"/>
            <a:ext cx="4610099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 Narrow"/>
              </a:rPr>
              <a:t>INTERGRATION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OF COMPLEMENTARY 3D IMAGING AND</a:t>
            </a: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 Narrow"/>
              </a:rPr>
              <a:t> NAVIGATION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 TECHNOLOGY</a:t>
            </a:r>
          </a:p>
        </p:txBody>
      </p:sp>
      <p:pic>
        <p:nvPicPr>
          <p:cNvPr id="73" name="Picture 72" descr="IVUS SMA"/>
          <p:cNvPicPr>
            <a:picLocks noChangeAspect="1" noChangeArrowheads="1"/>
          </p:cNvPicPr>
          <p:nvPr/>
        </p:nvPicPr>
        <p:blipFill>
          <a:blip r:embed="rId13"/>
          <a:srcRect r="36111" b="28632"/>
          <a:stretch>
            <a:fillRect/>
          </a:stretch>
        </p:blipFill>
        <p:spPr bwMode="auto">
          <a:xfrm>
            <a:off x="7886700" y="5716786"/>
            <a:ext cx="1044182" cy="87470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73" descr="IMG_095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63770" y="5716786"/>
            <a:ext cx="1312385" cy="874708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250" y="149625"/>
            <a:ext cx="1156960" cy="1035032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noProof="0" dirty="0" smtClean="0">
                <a:solidFill>
                  <a:srgbClr val="FFDCF7"/>
                </a:solidFill>
              </a:rPr>
              <a:t>CLINICAL APPLICATIONS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34000" y="5860256"/>
            <a:ext cx="3590925" cy="954088"/>
          </a:xfrm>
          <a:prstGeom prst="rect">
            <a:avLst/>
          </a:prstGeom>
          <a:solidFill>
            <a:srgbClr val="969696"/>
          </a:solidFill>
          <a:ln w="222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sz="2800" dirty="0">
                <a:solidFill>
                  <a:schemeClr val="tx1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First Patient Application</a:t>
            </a:r>
          </a:p>
        </p:txBody>
      </p:sp>
      <p:pic>
        <p:nvPicPr>
          <p:cNvPr id="14" name="Picture 13" descr="scan0005.jpg"/>
          <p:cNvPicPr>
            <a:picLocks noChangeAspect="1"/>
          </p:cNvPicPr>
          <p:nvPr/>
        </p:nvPicPr>
        <p:blipFill>
          <a:blip r:embed="rId4">
            <a:lum bright="-12000"/>
            <a:grayscl/>
          </a:blip>
          <a:srcRect/>
          <a:stretch>
            <a:fillRect/>
          </a:stretch>
        </p:blipFill>
        <p:spPr bwMode="auto">
          <a:xfrm>
            <a:off x="228600" y="4876800"/>
            <a:ext cx="3733800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228600" y="640139"/>
            <a:ext cx="84582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J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Endovasc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 2009 Apr;16(2):149-53.</a:t>
            </a:r>
          </a:p>
          <a:p>
            <a:endParaRPr lang="en-US" sz="1600" b="1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Initial clinical application of a robotically steerable catheter system in endovascular aneurysm repair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Riga C, Bicknell C, Cheshire N,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Hamady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M.</a:t>
            </a:r>
          </a:p>
          <a:p>
            <a:endParaRPr lang="en-US" sz="14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8" name="Picture 4" descr="robotic EVAR baseline"/>
          <p:cNvPicPr>
            <a:picLocks noChangeAspect="1" noChangeArrowheads="1"/>
          </p:cNvPicPr>
          <p:nvPr/>
        </p:nvPicPr>
        <p:blipFill>
          <a:blip r:embed="rId5"/>
          <a:srcRect r="36107"/>
          <a:stretch>
            <a:fillRect/>
          </a:stretch>
        </p:blipFill>
        <p:spPr bwMode="auto">
          <a:xfrm>
            <a:off x="2033732" y="2438400"/>
            <a:ext cx="2614468" cy="267786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5" descr="robotic evar 9"/>
          <p:cNvPicPr>
            <a:picLocks noChangeAspect="1" noChangeArrowheads="1"/>
          </p:cNvPicPr>
          <p:nvPr/>
        </p:nvPicPr>
        <p:blipFill>
          <a:blip r:embed="rId6"/>
          <a:srcRect b="28912"/>
          <a:stretch>
            <a:fillRect/>
          </a:stretch>
        </p:blipFill>
        <p:spPr bwMode="auto">
          <a:xfrm>
            <a:off x="5003800" y="1600200"/>
            <a:ext cx="3683000" cy="38862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noProof="0" dirty="0" smtClean="0">
                <a:solidFill>
                  <a:srgbClr val="FFDCF7"/>
                </a:solidFill>
              </a:rPr>
              <a:t>CLINICAL APPLICATIONS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 descr="CX1.jpg"/>
          <p:cNvPicPr>
            <a:picLocks noChangeAspect="1"/>
          </p:cNvPicPr>
          <p:nvPr/>
        </p:nvPicPr>
        <p:blipFill>
          <a:blip r:embed="rId4"/>
          <a:srcRect r="37891" b="20313"/>
          <a:stretch>
            <a:fillRect/>
          </a:stretch>
        </p:blipFill>
        <p:spPr bwMode="auto">
          <a:xfrm>
            <a:off x="4876800" y="1066800"/>
            <a:ext cx="4117975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2009-10-8T170103__6.jpg"/>
          <p:cNvPicPr>
            <a:picLocks noChangeAspect="1"/>
          </p:cNvPicPr>
          <p:nvPr/>
        </p:nvPicPr>
        <p:blipFill>
          <a:blip r:embed="rId5"/>
          <a:srcRect t="5556" r="36667" b="21111"/>
          <a:stretch>
            <a:fillRect/>
          </a:stretch>
        </p:blipFill>
        <p:spPr bwMode="auto">
          <a:xfrm>
            <a:off x="0" y="1066800"/>
            <a:ext cx="48260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4" descr="2009-10-8T184327__9.jpg"/>
          <p:cNvPicPr>
            <a:picLocks noChangeAspect="1"/>
          </p:cNvPicPr>
          <p:nvPr/>
        </p:nvPicPr>
        <p:blipFill>
          <a:blip r:embed="rId6"/>
          <a:srcRect t="5556" r="37500" b="27779"/>
          <a:stretch>
            <a:fillRect/>
          </a:stretch>
        </p:blipFill>
        <p:spPr bwMode="auto">
          <a:xfrm>
            <a:off x="5257800" y="3886200"/>
            <a:ext cx="276225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noProof="0" dirty="0" smtClean="0">
                <a:solidFill>
                  <a:srgbClr val="FFDCF7"/>
                </a:solidFill>
              </a:rPr>
              <a:t>CLINICAL APPLICATIONS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838200"/>
            <a:ext cx="784860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J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Endovasc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 2010 Oct;17(5):612-6.</a:t>
            </a:r>
          </a:p>
          <a:p>
            <a:endParaRPr lang="en-US" b="1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Robot-assisted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stenting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of a high-grade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anastomotic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pulmonary artery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stenosis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following single lung transplantation.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Lumsden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AB, Anaya-Ayala JE,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Birnbaum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I, Davies MG, Bismuth J,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Cheema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ZF, El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Sayed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HF,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Seethamraju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H,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Loebe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M,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Valderrabano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M.</a:t>
            </a:r>
          </a:p>
          <a:p>
            <a:endParaRPr lang="en-US" sz="12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Methodist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DeBakey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Heart &amp; Vascular Center, Department of Cardiovascular Surgery, The Methodist Hospital, Houston, Texas 77030, USA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01"/>
            <a:ext cx="3156382" cy="3028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382" y="3124201"/>
            <a:ext cx="3147051" cy="3028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432" y="3124201"/>
            <a:ext cx="2790867" cy="3028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738" y="990600"/>
            <a:ext cx="4564062" cy="4178653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THE VASCULAR ROBOTIC CATHETER SYSTEM</a:t>
            </a:r>
            <a:endParaRPr lang="en-US" sz="24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7620000" cy="5080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143000" y="3657600"/>
            <a:ext cx="3132138" cy="2438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1600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1600" b="1" dirty="0" smtClean="0">
                <a:ea typeface="Times New Roman" pitchFamily="26" charset="0"/>
                <a:cs typeface="Times New Roman" pitchFamily="26" charset="0"/>
              </a:rPr>
              <a:t>6 Fr Leader catheter OD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endParaRPr lang="en-US" sz="1600" b="1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1600" b="1" dirty="0" smtClean="0">
                <a:ea typeface="Times New Roman" pitchFamily="26" charset="0"/>
                <a:cs typeface="Times New Roman" pitchFamily="26" charset="0"/>
              </a:rPr>
              <a:t>9.5 Fr Sheath OD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endParaRPr lang="en-US" sz="1600" b="1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1600" b="1" dirty="0" smtClean="0">
                <a:ea typeface="Times New Roman" pitchFamily="26" charset="0"/>
                <a:cs typeface="Times New Roman" pitchFamily="26" charset="0"/>
              </a:rPr>
              <a:t>Compatible with 0.018 to 0.035 wires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endParaRPr lang="en-US" sz="1600" b="1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1600" b="1" dirty="0" smtClean="0">
                <a:ea typeface="Times New Roman" pitchFamily="26" charset="0"/>
                <a:cs typeface="Times New Roman" pitchFamily="26" charset="0"/>
              </a:rPr>
              <a:t>4 way bending sections, 6 degrees of freedom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1600" dirty="0"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THE VASCULAR ROBOTIC CATHETER SYSTEM</a:t>
            </a:r>
            <a:endParaRPr lang="en-US" sz="24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7620000" cy="5080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 b="9987"/>
          <a:stretch>
            <a:fillRect/>
          </a:stretch>
        </p:blipFill>
        <p:spPr bwMode="auto">
          <a:xfrm>
            <a:off x="990600" y="3657600"/>
            <a:ext cx="3498491" cy="23622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THE VASCULAR ROBOTIC CATHETER SYSTEM</a:t>
            </a:r>
            <a:endParaRPr lang="en-US" sz="2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4572000" cy="58197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72000" y="1143000"/>
            <a:ext cx="4122738" cy="3581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2000" b="1" dirty="0" smtClean="0">
                <a:ea typeface="Times New Roman" pitchFamily="26" charset="0"/>
                <a:cs typeface="Times New Roman" pitchFamily="26" charset="0"/>
              </a:rPr>
              <a:t>2D and 3D Image Integration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2000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Tx/>
              <a:buChar char="•"/>
            </a:pPr>
            <a:r>
              <a:rPr lang="en-US" sz="2000" b="1" dirty="0" smtClean="0">
                <a:ea typeface="Times New Roman" pitchFamily="26" charset="0"/>
                <a:cs typeface="Times New Roman" pitchFamily="26" charset="0"/>
              </a:rPr>
              <a:t>Robotic Control of: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r>
              <a:rPr lang="en-US" b="1" dirty="0" smtClean="0">
                <a:ea typeface="Times New Roman" pitchFamily="26" charset="0"/>
                <a:cs typeface="Times New Roman" pitchFamily="26" charset="0"/>
              </a:rPr>
              <a:t>     </a:t>
            </a:r>
            <a:r>
              <a:rPr lang="en-US" dirty="0" smtClean="0">
                <a:ea typeface="Times New Roman" pitchFamily="26" charset="0"/>
                <a:cs typeface="Times New Roman" pitchFamily="26" charset="0"/>
              </a:rPr>
              <a:t> Sheath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r>
              <a:rPr lang="en-US" dirty="0" smtClean="0">
                <a:ea typeface="Times New Roman" pitchFamily="26" charset="0"/>
                <a:cs typeface="Times New Roman" pitchFamily="26" charset="0"/>
              </a:rPr>
              <a:t>      Leader catheter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r>
              <a:rPr lang="en-US" dirty="0" smtClean="0">
                <a:ea typeface="Times New Roman" pitchFamily="26" charset="0"/>
                <a:cs typeface="Times New Roman" pitchFamily="26" charset="0"/>
              </a:rPr>
              <a:t>      </a:t>
            </a:r>
            <a:r>
              <a:rPr lang="en-US" dirty="0" err="1" smtClean="0">
                <a:ea typeface="Times New Roman" pitchFamily="26" charset="0"/>
                <a:cs typeface="Times New Roman" pitchFamily="26" charset="0"/>
              </a:rPr>
              <a:t>Guidewire</a:t>
            </a:r>
            <a:endParaRPr lang="en-US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2000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 typeface="Arial"/>
              <a:buChar char="•"/>
            </a:pPr>
            <a:r>
              <a:rPr lang="en-US" sz="2000" b="1" dirty="0" smtClean="0">
                <a:ea typeface="Times New Roman" pitchFamily="26" charset="0"/>
                <a:cs typeface="Times New Roman" pitchFamily="26" charset="0"/>
              </a:rPr>
              <a:t>Navigation Modes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r>
              <a:rPr lang="en-US" dirty="0" smtClean="0">
                <a:ea typeface="Times New Roman" pitchFamily="26" charset="0"/>
                <a:cs typeface="Times New Roman" pitchFamily="26" charset="0"/>
              </a:rPr>
              <a:t>       Pendant Driving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r>
              <a:rPr lang="en-US" dirty="0" smtClean="0">
                <a:ea typeface="Times New Roman" pitchFamily="26" charset="0"/>
                <a:cs typeface="Times New Roman" pitchFamily="26" charset="0"/>
              </a:rPr>
              <a:t>       Instinctive Driving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2000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2000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2000" dirty="0" smtClean="0">
              <a:ea typeface="Times New Roman" pitchFamily="26" charset="0"/>
              <a:cs typeface="Times New Roman" pitchFamily="26" charset="0"/>
            </a:endParaRP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</a:pPr>
            <a:endParaRPr lang="en-US" sz="1600" dirty="0">
              <a:latin typeface="Times New Roman" pitchFamily="26" charset="0"/>
              <a:ea typeface="Times New Roman" pitchFamily="26" charset="0"/>
              <a:cs typeface="Times New Roman" pitchFamily="2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343400"/>
            <a:ext cx="3124198" cy="175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THE VASCULAR ROBOTIC CATHETER SYSTEM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243358"/>
            <a:ext cx="3898900" cy="2082800"/>
          </a:xfrm>
          <a:prstGeom prst="rect">
            <a:avLst/>
          </a:prstGeom>
        </p:spPr>
      </p:pic>
      <p:pic>
        <p:nvPicPr>
          <p:cNvPr id="16" name="Picture 15" descr="E4.jpg"/>
          <p:cNvPicPr>
            <a:picLocks noChangeAspect="1"/>
          </p:cNvPicPr>
          <p:nvPr/>
        </p:nvPicPr>
        <p:blipFill>
          <a:blip r:embed="rId5"/>
          <a:srcRect l="24167" r="21667" b="12429"/>
          <a:stretch>
            <a:fillRect/>
          </a:stretch>
        </p:blipFill>
        <p:spPr>
          <a:xfrm>
            <a:off x="94953" y="3326158"/>
            <a:ext cx="2858094" cy="3074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360738" y="4672655"/>
            <a:ext cx="5783262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1E1E1E"/>
                </a:solidFill>
                <a:latin typeface="Georgia"/>
                <a:ea typeface="Georgia"/>
                <a:cs typeface="Georgia"/>
              </a:rPr>
              <a:t>British surgeons pioneer surgery with robotic arm</a:t>
            </a:r>
          </a:p>
          <a:p>
            <a:r>
              <a:rPr lang="en-US" dirty="0" smtClean="0">
                <a:solidFill>
                  <a:srgbClr val="404040"/>
                </a:solidFill>
                <a:latin typeface="Georgia"/>
                <a:ea typeface="Georgia"/>
                <a:cs typeface="Georgia"/>
              </a:rPr>
              <a:t>British doctors have performed a world-first operation using a robot that could save hundreds of lives a year.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3" y="1245893"/>
            <a:ext cx="2273128" cy="15684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738" y="3921387"/>
            <a:ext cx="3124200" cy="7512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rcRect l="8341" t="50000" r="28431"/>
          <a:stretch>
            <a:fillRect/>
          </a:stretch>
        </p:blipFill>
        <p:spPr>
          <a:xfrm>
            <a:off x="6484938" y="921371"/>
            <a:ext cx="2457153" cy="2984499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rgbClr val="020202"/>
            </a:gs>
            <a:gs pos="86000">
              <a:srgbClr val="251E23"/>
            </a:gs>
            <a:gs pos="95000">
              <a:srgbClr val="30292E"/>
            </a:gs>
            <a:gs pos="100000">
              <a:srgbClr val="3D343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6934200" y="0"/>
            <a:ext cx="2209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10" descr="DSCF6048.JPG"/>
          <p:cNvPicPr>
            <a:picLocks noChangeAspect="1"/>
          </p:cNvPicPr>
          <p:nvPr/>
        </p:nvPicPr>
        <p:blipFill>
          <a:blip r:embed="rId3">
            <a:alphaModFix/>
            <a:lum bright="-5000" contrast="-31000"/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5334000" y="2679700"/>
            <a:ext cx="3581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i="1" dirty="0" smtClean="0">
                <a:solidFill>
                  <a:srgbClr val="E3CDE8"/>
                </a:solidFill>
                <a:latin typeface="Arial"/>
                <a:cs typeface="Arial"/>
              </a:rPr>
              <a:t>Questions ?</a:t>
            </a: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 smtClean="0">
              <a:ln>
                <a:noFill/>
              </a:ln>
              <a:solidFill>
                <a:srgbClr val="E3CDE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smtClean="0">
                <a:solidFill>
                  <a:srgbClr val="E3CDE8"/>
                </a:solidFill>
                <a:latin typeface="Arial"/>
                <a:cs typeface="Arial"/>
              </a:rPr>
              <a:t>Thank you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E3CDE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E3CDE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 descr="Su-lin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00" y="1828800"/>
            <a:ext cx="3594100" cy="2705100"/>
          </a:xfrm>
          <a:prstGeom prst="rect">
            <a:avLst/>
          </a:prstGeom>
        </p:spPr>
      </p:pic>
      <p:pic>
        <p:nvPicPr>
          <p:cNvPr id="8" name="Picture 1" descr="C:\Users\frédéric\Desktop\medecine\navigation system\snapshots navigation system\SNAP015.JPG"/>
          <p:cNvPicPr>
            <a:picLocks noChangeAspect="1" noChangeArrowheads="1"/>
          </p:cNvPicPr>
          <p:nvPr/>
        </p:nvPicPr>
        <p:blipFill>
          <a:blip r:embed="rId5"/>
          <a:srcRect r="25565"/>
          <a:stretch>
            <a:fillRect/>
          </a:stretch>
        </p:blipFill>
        <p:spPr bwMode="auto">
          <a:xfrm>
            <a:off x="5355392" y="4866455"/>
            <a:ext cx="1578808" cy="1697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3" descr="IMG_0905.JPG"/>
          <p:cNvPicPr>
            <a:picLocks noChangeAspect="1"/>
          </p:cNvPicPr>
          <p:nvPr/>
        </p:nvPicPr>
        <p:blipFill>
          <a:blip r:embed="rId6"/>
          <a:srcRect l="11111" r="16667"/>
          <a:stretch>
            <a:fillRect/>
          </a:stretch>
        </p:blipFill>
        <p:spPr bwMode="auto">
          <a:xfrm>
            <a:off x="7076886" y="4866455"/>
            <a:ext cx="1838514" cy="1697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66700" y="2357430"/>
            <a:ext cx="8486775" cy="1746250"/>
            <a:chOff x="168" y="1367"/>
            <a:chExt cx="5346" cy="1100"/>
          </a:xfrm>
        </p:grpSpPr>
        <p:sp>
          <p:nvSpPr>
            <p:cNvPr id="5" name="AutoShape 31"/>
            <p:cNvSpPr>
              <a:spLocks noChangeArrowheads="1"/>
            </p:cNvSpPr>
            <p:nvPr/>
          </p:nvSpPr>
          <p:spPr bwMode="auto">
            <a:xfrm>
              <a:off x="168" y="1367"/>
              <a:ext cx="5346" cy="1100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62000" rIns="162000" anchor="ctr"/>
            <a:lstStyle/>
            <a:p>
              <a:pPr rtl="0"/>
              <a:endParaRPr lang="en-US" sz="1500">
                <a:solidFill>
                  <a:srgbClr val="4E7FC8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9" descr="ctscan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5" y="1520"/>
              <a:ext cx="655" cy="75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7" name="Picture 3" descr="OR"/>
            <p:cNvPicPr>
              <a:picLocks noChangeAspect="1" noChangeArrowheads="1"/>
            </p:cNvPicPr>
            <p:nvPr/>
          </p:nvPicPr>
          <p:blipFill>
            <a:blip r:embed="rId3" cstate="print"/>
            <a:srcRect l="26500"/>
            <a:stretch>
              <a:fillRect/>
            </a:stretch>
          </p:blipFill>
          <p:spPr bwMode="auto">
            <a:xfrm>
              <a:off x="4624" y="1532"/>
              <a:ext cx="821" cy="77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8" name="Line 23"/>
            <p:cNvSpPr>
              <a:spLocks noChangeShapeType="1"/>
            </p:cNvSpPr>
            <p:nvPr/>
          </p:nvSpPr>
          <p:spPr bwMode="auto">
            <a:xfrm>
              <a:off x="990" y="1936"/>
              <a:ext cx="344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2520" y="1920"/>
              <a:ext cx="344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>
              <a:off x="4156" y="1920"/>
              <a:ext cx="344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itle 21"/>
          <p:cNvSpPr txBox="1">
            <a:spLocks/>
          </p:cNvSpPr>
          <p:nvPr/>
        </p:nvSpPr>
        <p:spPr bwMode="auto">
          <a:xfrm>
            <a:off x="406600" y="600736"/>
            <a:ext cx="8280000" cy="82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PROcedure</a:t>
            </a: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Rehearsal 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9" descr="ANGIO Mentor Expr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71744"/>
            <a:ext cx="1905000" cy="127254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3" name="Picture 3" descr="C:\Users\WW\AppData\Local\Microsoft\Windows\Temporary Internet Files\Low\Content.IE5\D7APZ5BI\B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597628"/>
            <a:ext cx="1781138" cy="1260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28"/>
          <p:cNvSpPr>
            <a:spLocks noChangeAspect="1"/>
          </p:cNvSpPr>
          <p:nvPr/>
        </p:nvSpPr>
        <p:spPr bwMode="auto">
          <a:xfrm>
            <a:off x="6136118" y="214998"/>
            <a:ext cx="2793600" cy="4714200"/>
          </a:xfrm>
          <a:prstGeom prst="flowChartProcess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anchor="ctr"/>
          <a:lstStyle/>
          <a:p>
            <a:pPr algn="ctr"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lowchart: Process 26"/>
          <p:cNvSpPr>
            <a:spLocks noChangeAspect="1"/>
          </p:cNvSpPr>
          <p:nvPr/>
        </p:nvSpPr>
        <p:spPr bwMode="auto">
          <a:xfrm>
            <a:off x="198455" y="214998"/>
            <a:ext cx="2793600" cy="4714200"/>
          </a:xfrm>
          <a:prstGeom prst="flowChartProcess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anchor="ctr"/>
          <a:lstStyle/>
          <a:p>
            <a:pPr algn="ctr"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Process 23"/>
          <p:cNvSpPr>
            <a:spLocks noChangeAspect="1"/>
          </p:cNvSpPr>
          <p:nvPr/>
        </p:nvSpPr>
        <p:spPr bwMode="auto">
          <a:xfrm>
            <a:off x="3166815" y="214998"/>
            <a:ext cx="2793600" cy="4714200"/>
          </a:xfrm>
          <a:prstGeom prst="flowChartProcess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anchor="ctr"/>
          <a:lstStyle/>
          <a:p>
            <a:pPr algn="ctr"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3" descr="CT-multislice025.jpg"/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68" y="502346"/>
            <a:ext cx="2008187" cy="1212850"/>
          </a:xfr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Picture 7" descr="CTA.jpg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5968" y="2048572"/>
            <a:ext cx="2008187" cy="121443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8" descr="upload.JPG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2156" y="3644022"/>
            <a:ext cx="2008188" cy="121285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" name="Picture 9" descr="LA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930" y="596016"/>
            <a:ext cx="2423133" cy="1800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" name="Picture 10" descr="Arch_angio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338659" y="596015"/>
            <a:ext cx="2422800" cy="1800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260338" y="214999"/>
            <a:ext cx="2571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nl-BE" sz="1200" b="1" dirty="0">
                <a:solidFill>
                  <a:schemeClr val="accent2"/>
                </a:solidFill>
              </a:rPr>
              <a:t>I. CTA </a:t>
            </a:r>
            <a:r>
              <a:rPr lang="nl-BE" sz="1200" b="1" dirty="0" err="1" smtClean="0">
                <a:solidFill>
                  <a:schemeClr val="accent2"/>
                </a:solidFill>
              </a:rPr>
              <a:t>Aortic</a:t>
            </a:r>
            <a:r>
              <a:rPr lang="nl-BE" sz="1200" b="1" dirty="0" smtClean="0">
                <a:solidFill>
                  <a:schemeClr val="accent2"/>
                </a:solidFill>
              </a:rPr>
              <a:t> </a:t>
            </a:r>
            <a:r>
              <a:rPr lang="nl-BE" sz="1200" b="1" dirty="0" err="1" smtClean="0">
                <a:solidFill>
                  <a:schemeClr val="accent2"/>
                </a:solidFill>
              </a:rPr>
              <a:t>Arch</a:t>
            </a:r>
            <a:r>
              <a:rPr lang="nl-BE" sz="1200" b="1" dirty="0" smtClean="0">
                <a:solidFill>
                  <a:schemeClr val="accent2"/>
                </a:solidFill>
              </a:rPr>
              <a:t> and </a:t>
            </a:r>
            <a:r>
              <a:rPr lang="nl-BE" sz="1200" b="1" dirty="0" err="1" smtClean="0">
                <a:solidFill>
                  <a:schemeClr val="accent2"/>
                </a:solidFill>
              </a:rPr>
              <a:t>Carotids</a:t>
            </a:r>
            <a:r>
              <a:rPr lang="nl-BE" sz="1200" b="1" dirty="0" smtClean="0">
                <a:solidFill>
                  <a:schemeClr val="accent2"/>
                </a:solidFill>
              </a:rPr>
              <a:t> 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817580" y="1786634"/>
            <a:ext cx="165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nl-BE" sz="1200" b="1" dirty="0">
                <a:solidFill>
                  <a:schemeClr val="accent2"/>
                </a:solidFill>
              </a:rPr>
              <a:t>II. DICOM </a:t>
            </a:r>
            <a:r>
              <a:rPr lang="nl-BE" sz="1200" b="1" dirty="0" err="1">
                <a:solidFill>
                  <a:schemeClr val="accent2"/>
                </a:solidFill>
              </a:rPr>
              <a:t>on</a:t>
            </a:r>
            <a:r>
              <a:rPr lang="nl-BE" sz="1200" b="1" dirty="0">
                <a:solidFill>
                  <a:schemeClr val="accent2"/>
                </a:solidFill>
              </a:rPr>
              <a:t> PACS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581044" y="3358270"/>
            <a:ext cx="2054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nl-BE" sz="1200" b="1" dirty="0">
                <a:solidFill>
                  <a:schemeClr val="accent2"/>
                </a:solidFill>
              </a:rPr>
              <a:t>III. </a:t>
            </a:r>
            <a:r>
              <a:rPr lang="nl-BE" sz="1200" b="1" dirty="0" err="1">
                <a:solidFill>
                  <a:schemeClr val="accent2"/>
                </a:solidFill>
              </a:rPr>
              <a:t>Upload</a:t>
            </a:r>
            <a:r>
              <a:rPr lang="nl-BE" sz="1200" b="1" dirty="0">
                <a:solidFill>
                  <a:schemeClr val="accent2"/>
                </a:solidFill>
              </a:rPr>
              <a:t> </a:t>
            </a:r>
            <a:r>
              <a:rPr lang="nl-BE" sz="1200" b="1" dirty="0" err="1" smtClean="0">
                <a:solidFill>
                  <a:schemeClr val="accent2"/>
                </a:solidFill>
              </a:rPr>
              <a:t>into</a:t>
            </a:r>
            <a:r>
              <a:rPr lang="nl-BE" sz="1200" b="1" dirty="0">
                <a:solidFill>
                  <a:schemeClr val="accent2"/>
                </a:solidFill>
              </a:rPr>
              <a:t> </a:t>
            </a:r>
            <a:r>
              <a:rPr lang="nl-BE" sz="1200" b="1" dirty="0" smtClean="0">
                <a:solidFill>
                  <a:schemeClr val="accent2"/>
                </a:solidFill>
              </a:rPr>
              <a:t>Software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248043" y="267401"/>
            <a:ext cx="27114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nl-BE" sz="1200" b="1" dirty="0">
                <a:solidFill>
                  <a:schemeClr val="accent2"/>
                </a:solidFill>
              </a:rPr>
              <a:t>IV. 3D </a:t>
            </a:r>
            <a:r>
              <a:rPr lang="nl-BE" sz="1200" b="1" dirty="0" err="1">
                <a:solidFill>
                  <a:schemeClr val="accent2"/>
                </a:solidFill>
              </a:rPr>
              <a:t>Segmentation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6584968" y="291213"/>
            <a:ext cx="2189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nl-BE" sz="1200" b="1">
                <a:solidFill>
                  <a:schemeClr val="accent2"/>
                </a:solidFill>
              </a:rPr>
              <a:t>VI. 2D Virtual Angiography</a:t>
            </a:r>
            <a:endParaRPr lang="en-GB" sz="1200" b="1">
              <a:solidFill>
                <a:schemeClr val="accent2"/>
              </a:solidFill>
            </a:endParaRPr>
          </a:p>
        </p:txBody>
      </p:sp>
      <p:pic>
        <p:nvPicPr>
          <p:cNvPr id="17" name="Picture 16" descr="3D mock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38263" y="3001081"/>
            <a:ext cx="2422800" cy="1800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3403610" y="2715329"/>
            <a:ext cx="215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nl-BE" sz="1200" b="1" dirty="0">
                <a:solidFill>
                  <a:schemeClr val="accent2"/>
                </a:solidFill>
              </a:rPr>
              <a:t>V. 3D </a:t>
            </a:r>
            <a:r>
              <a:rPr lang="en-US" sz="1200" b="1" dirty="0" smtClean="0">
                <a:solidFill>
                  <a:schemeClr val="accent2"/>
                </a:solidFill>
              </a:rPr>
              <a:t>Upload</a:t>
            </a:r>
            <a:r>
              <a:rPr lang="nl-BE" sz="1200" b="1" dirty="0" smtClean="0">
                <a:solidFill>
                  <a:schemeClr val="accent2"/>
                </a:solidFill>
              </a:rPr>
              <a:t> </a:t>
            </a:r>
            <a:r>
              <a:rPr lang="nl-BE" sz="1200" b="1" dirty="0">
                <a:solidFill>
                  <a:schemeClr val="accent2"/>
                </a:solidFill>
              </a:rPr>
              <a:t>in </a:t>
            </a:r>
            <a:r>
              <a:rPr lang="nl-BE" sz="1200" b="1" dirty="0" smtClean="0">
                <a:solidFill>
                  <a:schemeClr val="accent2"/>
                </a:solidFill>
              </a:rPr>
              <a:t>Simulator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6511943" y="2715329"/>
            <a:ext cx="2189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nl-BE" sz="1200" b="1" dirty="0">
                <a:solidFill>
                  <a:schemeClr val="accent2"/>
                </a:solidFill>
              </a:rPr>
              <a:t>VII. </a:t>
            </a:r>
            <a:r>
              <a:rPr lang="nl-BE" sz="1200" b="1" dirty="0" err="1" smtClean="0">
                <a:solidFill>
                  <a:schemeClr val="accent2"/>
                </a:solidFill>
              </a:rPr>
              <a:t>Simulated</a:t>
            </a:r>
            <a:r>
              <a:rPr lang="nl-BE" sz="1200" b="1" dirty="0" smtClean="0">
                <a:solidFill>
                  <a:schemeClr val="accent2"/>
                </a:solidFill>
              </a:rPr>
              <a:t> CAS 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pic>
        <p:nvPicPr>
          <p:cNvPr id="20" name="Picture 19" descr="IMG_2629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38659" y="3058468"/>
            <a:ext cx="2422800" cy="1800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1" name="Up Arrow 20"/>
          <p:cNvSpPr/>
          <p:nvPr/>
        </p:nvSpPr>
        <p:spPr bwMode="auto">
          <a:xfrm rot="5400000">
            <a:off x="2887682" y="2385127"/>
            <a:ext cx="450850" cy="682625"/>
          </a:xfrm>
          <a:prstGeom prst="upArrow">
            <a:avLst/>
          </a:prstGeom>
          <a:solidFill>
            <a:schemeClr val="accent2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Up Arrow 21"/>
          <p:cNvSpPr/>
          <p:nvPr/>
        </p:nvSpPr>
        <p:spPr bwMode="auto">
          <a:xfrm rot="5400000">
            <a:off x="5878531" y="2456565"/>
            <a:ext cx="450850" cy="682625"/>
          </a:xfrm>
          <a:prstGeom prst="upArrow">
            <a:avLst/>
          </a:prstGeom>
          <a:solidFill>
            <a:schemeClr val="accent2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40898" y="4929198"/>
            <a:ext cx="3997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chemeClr val="accent2"/>
                </a:solidFill>
              </a:rPr>
              <a:t>Willaert</a:t>
            </a:r>
            <a:r>
              <a:rPr lang="en-US" sz="1200" i="1" dirty="0" smtClean="0">
                <a:solidFill>
                  <a:schemeClr val="accent2"/>
                </a:solidFill>
              </a:rPr>
              <a:t> W. et al </a:t>
            </a:r>
            <a:r>
              <a:rPr lang="en-US" sz="1200" i="1" dirty="0" err="1" smtClean="0">
                <a:solidFill>
                  <a:schemeClr val="accent2"/>
                </a:solidFill>
              </a:rPr>
              <a:t>Int</a:t>
            </a:r>
            <a:r>
              <a:rPr lang="en-US" sz="1200" i="1" dirty="0" smtClean="0">
                <a:solidFill>
                  <a:schemeClr val="accent2"/>
                </a:solidFill>
              </a:rPr>
              <a:t> J Med Robot. 2010 Jun;6(2):202-10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22131" y="5486399"/>
            <a:ext cx="8352000" cy="10304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sng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 influence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tool selection and fluoroscopy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/>
      <p:bldP spid="16" grpId="0"/>
      <p:bldP spid="18" grpId="0"/>
      <p:bldP spid="19" grpId="0"/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/>
          <p:cNvGrpSpPr/>
          <p:nvPr/>
        </p:nvGrpSpPr>
        <p:grpSpPr>
          <a:xfrm>
            <a:off x="-67197" y="934997"/>
            <a:ext cx="8870289" cy="2097760"/>
            <a:chOff x="124177" y="4261138"/>
            <a:chExt cx="8870289" cy="209776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10881" y="4290385"/>
              <a:ext cx="4379913" cy="2068513"/>
              <a:chOff x="4263238" y="4441825"/>
              <a:chExt cx="4379641" cy="2068513"/>
            </a:xfrm>
          </p:grpSpPr>
          <p:pic>
            <p:nvPicPr>
              <p:cNvPr id="18" name="Picture 4" descr="procedurerehear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341813" y="4441825"/>
                <a:ext cx="3887786" cy="2068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Box 13"/>
              <p:cNvSpPr txBox="1">
                <a:spLocks noChangeArrowheads="1"/>
              </p:cNvSpPr>
              <p:nvPr/>
            </p:nvSpPr>
            <p:spPr bwMode="auto">
              <a:xfrm>
                <a:off x="4263238" y="4512626"/>
                <a:ext cx="105690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100" b="1" i="1" dirty="0">
                    <a:solidFill>
                      <a:schemeClr val="accent2"/>
                    </a:solidFill>
                  </a:rPr>
                  <a:t>1. Dicom</a:t>
                </a:r>
              </a:p>
            </p:txBody>
          </p:sp>
          <p:sp>
            <p:nvSpPr>
              <p:cNvPr id="20" name="TextBox 15"/>
              <p:cNvSpPr txBox="1">
                <a:spLocks noChangeArrowheads="1"/>
              </p:cNvSpPr>
              <p:nvPr/>
            </p:nvSpPr>
            <p:spPr bwMode="auto">
              <a:xfrm>
                <a:off x="5246913" y="4508667"/>
                <a:ext cx="118951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100" b="1" i="1">
                    <a:solidFill>
                      <a:schemeClr val="accent2"/>
                    </a:solidFill>
                  </a:rPr>
                  <a:t>2. 3D recon</a:t>
                </a:r>
              </a:p>
            </p:txBody>
          </p:sp>
          <p:sp>
            <p:nvSpPr>
              <p:cNvPr id="21" name="TextBox 16"/>
              <p:cNvSpPr txBox="1">
                <a:spLocks noChangeArrowheads="1"/>
              </p:cNvSpPr>
              <p:nvPr/>
            </p:nvSpPr>
            <p:spPr bwMode="auto">
              <a:xfrm>
                <a:off x="6400798" y="4500749"/>
                <a:ext cx="1065528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100" b="1" i="1" dirty="0">
                    <a:solidFill>
                      <a:schemeClr val="accent2"/>
                    </a:solidFill>
                  </a:rPr>
                  <a:t>3. VR Sim</a:t>
                </a:r>
              </a:p>
            </p:txBody>
          </p:sp>
          <p:sp>
            <p:nvSpPr>
              <p:cNvPr id="22" name="TextBox 18"/>
              <p:cNvSpPr txBox="1">
                <a:spLocks noChangeArrowheads="1"/>
              </p:cNvSpPr>
              <p:nvPr/>
            </p:nvSpPr>
            <p:spPr bwMode="auto">
              <a:xfrm>
                <a:off x="7336593" y="4504708"/>
                <a:ext cx="1306286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100" b="1" i="1" dirty="0">
                    <a:solidFill>
                      <a:schemeClr val="accent2"/>
                    </a:solidFill>
                  </a:rPr>
                  <a:t>4. Real case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395111" y="4323644"/>
              <a:ext cx="4222045" cy="19529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320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endParaRPr>
            </a:p>
          </p:txBody>
        </p:sp>
        <p:grpSp>
          <p:nvGrpSpPr>
            <p:cNvPr id="7" name="Group 28"/>
            <p:cNvGrpSpPr/>
            <p:nvPr/>
          </p:nvGrpSpPr>
          <p:grpSpPr>
            <a:xfrm>
              <a:off x="124177" y="4278489"/>
              <a:ext cx="4380088" cy="2043289"/>
              <a:chOff x="124177" y="4278489"/>
              <a:chExt cx="4380088" cy="2043289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379413" y="4333875"/>
                <a:ext cx="914400" cy="91440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en-GB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124177" y="4278489"/>
                <a:ext cx="4380088" cy="2043289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320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27"/>
            <p:cNvGrpSpPr/>
            <p:nvPr/>
          </p:nvGrpSpPr>
          <p:grpSpPr>
            <a:xfrm>
              <a:off x="4611512" y="4261138"/>
              <a:ext cx="4382954" cy="2066284"/>
              <a:chOff x="4611512" y="4272427"/>
              <a:chExt cx="4382954" cy="2066284"/>
            </a:xfrm>
          </p:grpSpPr>
          <p:pic>
            <p:nvPicPr>
              <p:cNvPr id="9" name="Picture 2" descr="H:\StageIII\patient6smh\virtual\pictures\IMG_073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97076" y="4657053"/>
                <a:ext cx="1108301" cy="14769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5" descr="H:\StageIII\patient6smh\real\pictures\IMG_0736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08065" y="4657053"/>
                <a:ext cx="1099869" cy="14648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1" name="Title 11"/>
              <p:cNvSpPr txBox="1">
                <a:spLocks/>
              </p:cNvSpPr>
              <p:nvPr/>
            </p:nvSpPr>
            <p:spPr bwMode="auto">
              <a:xfrm>
                <a:off x="6900116" y="4272427"/>
                <a:ext cx="2094350" cy="395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nl-NL" sz="1100" b="1" i="1" kern="0" dirty="0">
                    <a:solidFill>
                      <a:schemeClr val="accent2"/>
                    </a:solidFill>
                    <a:latin typeface="+mn-lt"/>
                    <a:ea typeface="+mj-ea"/>
                    <a:cs typeface="+mj-cs"/>
                  </a:rPr>
                  <a:t>Real Case in Angiosuite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668332" y="4347841"/>
                <a:ext cx="192398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nl-NL" sz="1100" b="1" i="1" kern="0" dirty="0">
                    <a:solidFill>
                      <a:schemeClr val="accent2"/>
                    </a:solidFill>
                    <a:latin typeface="+mn-lt"/>
                  </a:rPr>
                  <a:t>Simulated Case in SOS</a:t>
                </a:r>
              </a:p>
            </p:txBody>
          </p:sp>
          <p:pic>
            <p:nvPicPr>
              <p:cNvPr id="13" name="Picture 13" descr="Picture4 - Copy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192417" y="4657053"/>
                <a:ext cx="734852" cy="1458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3" descr="Picture4 - Copy (2)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886264" y="4657053"/>
                <a:ext cx="746899" cy="1457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4611512" y="4295422"/>
                <a:ext cx="4380088" cy="2043289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320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792000" y="3940668"/>
            <a:ext cx="8352000" cy="177433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sng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i="0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Significant</a:t>
            </a:r>
            <a:r>
              <a:rPr kumimoji="0" lang="en-US" sz="2800" i="0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improvement in </a:t>
            </a:r>
            <a:r>
              <a:rPr kumimoji="0" lang="en-US" sz="2800" b="1" i="0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endovascular performance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Stage3\patient1\Sim1SMH\promo pictures\P1010087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2020188" cy="156298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</p:pic>
      <p:pic>
        <p:nvPicPr>
          <p:cNvPr id="4" name="Picture 5" descr="E:\Stage3\patient1\Real1SMH\still pictures and procedure details\P1010112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092" y="4357694"/>
            <a:ext cx="2020188" cy="156298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</p:pic>
      <p:pic>
        <p:nvPicPr>
          <p:cNvPr id="5" name="Picture 6" descr="E:\Stage3\patient1\Real1SMH\still pictures and procedure details\P1010108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8092" y="2357430"/>
            <a:ext cx="2020188" cy="156298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</p:pic>
      <p:pic>
        <p:nvPicPr>
          <p:cNvPr id="6" name="Picture 7" descr="E:\Stage3\patient1\Sim1SMH\promo pictures\P1010090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357694"/>
            <a:ext cx="2020188" cy="156298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</p:pic>
      <p:cxnSp>
        <p:nvCxnSpPr>
          <p:cNvPr id="7" name="Straight Connector 6"/>
          <p:cNvCxnSpPr/>
          <p:nvPr/>
        </p:nvCxnSpPr>
        <p:spPr bwMode="auto">
          <a:xfrm rot="16200000" flipH="1">
            <a:off x="2183638" y="3753133"/>
            <a:ext cx="4749425" cy="4"/>
          </a:xfrm>
          <a:prstGeom prst="line">
            <a:avLst/>
          </a:prstGeom>
          <a:noFill/>
          <a:ln w="222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931067" y="1520063"/>
            <a:ext cx="151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accent2"/>
                </a:solidFill>
              </a:rPr>
              <a:t>VR</a:t>
            </a:r>
            <a:endParaRPr lang="en-GB" sz="40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7470" y="1500174"/>
            <a:ext cx="129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accent2"/>
                </a:solidFill>
              </a:rPr>
              <a:t>Real</a:t>
            </a:r>
            <a:endParaRPr lang="en-GB" sz="4000" b="1" dirty="0">
              <a:solidFill>
                <a:schemeClr val="accent2"/>
              </a:solidFill>
            </a:endParaRPr>
          </a:p>
        </p:txBody>
      </p:sp>
      <p:pic>
        <p:nvPicPr>
          <p:cNvPr id="10" name="Picture 9" descr="Picture4 - Cop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00" y="2357430"/>
            <a:ext cx="1781175" cy="353377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1" name="Picture 10" descr="Picture4 - Copy (2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842" y="2357430"/>
            <a:ext cx="1809750" cy="353377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681191" y="6072206"/>
            <a:ext cx="3819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err="1" smtClean="0">
                <a:solidFill>
                  <a:schemeClr val="accent2"/>
                </a:solidFill>
              </a:rPr>
              <a:t>Willaert</a:t>
            </a:r>
            <a:r>
              <a:rPr lang="nl-NL" sz="1200" i="1" dirty="0" smtClean="0">
                <a:solidFill>
                  <a:schemeClr val="accent2"/>
                </a:solidFill>
              </a:rPr>
              <a:t> W. et al. </a:t>
            </a:r>
            <a:r>
              <a:rPr lang="es-ES" sz="1200" i="1" dirty="0" smtClean="0">
                <a:solidFill>
                  <a:schemeClr val="accent2"/>
                </a:solidFill>
              </a:rPr>
              <a:t>J </a:t>
            </a:r>
            <a:r>
              <a:rPr lang="es-ES" sz="1200" i="1" dirty="0" err="1" smtClean="0">
                <a:solidFill>
                  <a:schemeClr val="accent2"/>
                </a:solidFill>
              </a:rPr>
              <a:t>Vasc</a:t>
            </a:r>
            <a:r>
              <a:rPr lang="es-ES" sz="1200" i="1" dirty="0" smtClean="0">
                <a:solidFill>
                  <a:schemeClr val="accent2"/>
                </a:solidFill>
              </a:rPr>
              <a:t> </a:t>
            </a:r>
            <a:r>
              <a:rPr lang="es-ES" sz="1200" i="1" dirty="0" err="1" smtClean="0">
                <a:solidFill>
                  <a:schemeClr val="accent2"/>
                </a:solidFill>
              </a:rPr>
              <a:t>Surg</a:t>
            </a:r>
            <a:r>
              <a:rPr lang="es-ES" sz="1200" i="1" dirty="0" smtClean="0">
                <a:solidFill>
                  <a:schemeClr val="accent2"/>
                </a:solidFill>
              </a:rPr>
              <a:t>. 2010 Dec;52(6):1700-5</a:t>
            </a:r>
            <a:endParaRPr lang="en-US" sz="12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348868"/>
            <a:ext cx="4964400" cy="1080000"/>
          </a:xfrm>
        </p:spPr>
        <p:txBody>
          <a:bodyPr/>
          <a:lstStyle/>
          <a:p>
            <a:r>
              <a:rPr lang="nl-NL" i="1" dirty="0" err="1" smtClean="0">
                <a:solidFill>
                  <a:schemeClr val="accent2"/>
                </a:solidFill>
              </a:rPr>
              <a:t>Limitations</a:t>
            </a:r>
            <a:r>
              <a:rPr lang="nl-NL" i="1" dirty="0" smtClean="0">
                <a:solidFill>
                  <a:schemeClr val="accent2"/>
                </a:solidFill>
              </a:rPr>
              <a:t> </a:t>
            </a:r>
            <a:endParaRPr lang="nl-NL" i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214282" y="2643182"/>
            <a:ext cx="4962530" cy="3286148"/>
          </a:xfrm>
        </p:spPr>
        <p:txBody>
          <a:bodyPr/>
          <a:lstStyle/>
          <a:p>
            <a:pPr>
              <a:buNone/>
            </a:pPr>
            <a:r>
              <a:rPr lang="nl-NL" sz="2400" dirty="0" smtClean="0">
                <a:solidFill>
                  <a:schemeClr val="accent2"/>
                </a:solidFill>
              </a:rPr>
              <a:t>DICOM data</a:t>
            </a:r>
          </a:p>
          <a:p>
            <a:r>
              <a:rPr lang="nl-NL" sz="1800" dirty="0" smtClean="0">
                <a:solidFill>
                  <a:schemeClr val="accent2"/>
                </a:solidFill>
              </a:rPr>
              <a:t>Influence of CT/MRA artefact(s)</a:t>
            </a:r>
          </a:p>
          <a:p>
            <a:r>
              <a:rPr lang="nl-NL" sz="1800" dirty="0" smtClean="0">
                <a:solidFill>
                  <a:schemeClr val="accent2"/>
                </a:solidFill>
              </a:rPr>
              <a:t>Static Imagery</a:t>
            </a:r>
          </a:p>
          <a:p>
            <a:pPr lvl="1"/>
            <a:r>
              <a:rPr lang="nl-NL" sz="1800" dirty="0" smtClean="0">
                <a:solidFill>
                  <a:schemeClr val="accent2"/>
                </a:solidFill>
              </a:rPr>
              <a:t>Biomechanical properties not simulated</a:t>
            </a:r>
          </a:p>
          <a:p>
            <a:pPr lvl="2"/>
            <a:r>
              <a:rPr lang="nl-NL" sz="1800" dirty="0" smtClean="0">
                <a:solidFill>
                  <a:schemeClr val="accent2"/>
                </a:solidFill>
              </a:rPr>
              <a:t>Vessel reaction tot dilatation/stenting</a:t>
            </a:r>
          </a:p>
          <a:p>
            <a:pPr lvl="2"/>
            <a:r>
              <a:rPr lang="nl-NL" sz="1800" dirty="0" smtClean="0">
                <a:solidFill>
                  <a:schemeClr val="accent2"/>
                </a:solidFill>
              </a:rPr>
              <a:t>Difficulty in crossing lesions</a:t>
            </a:r>
          </a:p>
          <a:p>
            <a:pPr>
              <a:spcBef>
                <a:spcPts val="0"/>
              </a:spcBef>
              <a:buNone/>
            </a:pPr>
            <a:r>
              <a:rPr lang="nl-NL" sz="2400" dirty="0" smtClean="0">
                <a:solidFill>
                  <a:schemeClr val="accent2"/>
                </a:solidFill>
              </a:rPr>
              <a:t>Time consuming in daily practice</a:t>
            </a:r>
          </a:p>
          <a:p>
            <a:pPr>
              <a:spcBef>
                <a:spcPts val="0"/>
              </a:spcBef>
              <a:buNone/>
            </a:pPr>
            <a:r>
              <a:rPr lang="nl-NL" sz="2400" dirty="0" smtClean="0">
                <a:solidFill>
                  <a:schemeClr val="accent2"/>
                </a:solidFill>
              </a:rPr>
              <a:t>Cost</a:t>
            </a:r>
          </a:p>
          <a:p>
            <a:pPr lvl="3"/>
            <a:endParaRPr lang="nl-NL" sz="1800" dirty="0" smtClean="0">
              <a:solidFill>
                <a:schemeClr val="accent2"/>
              </a:solidFill>
            </a:endParaRPr>
          </a:p>
          <a:p>
            <a:pPr lvl="1"/>
            <a:endParaRPr lang="nl-NL" sz="2400" dirty="0">
              <a:solidFill>
                <a:schemeClr val="accent2"/>
              </a:solidFill>
            </a:endParaRPr>
          </a:p>
        </p:txBody>
      </p:sp>
      <p:pic>
        <p:nvPicPr>
          <p:cNvPr id="4" name="Picture 3" descr="filling defect.JPG"/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2094212"/>
            <a:ext cx="2830248" cy="1763416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illing defec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165330"/>
            <a:ext cx="2809171" cy="1764000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43636" y="164201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chemeClr val="accent2"/>
                </a:solidFill>
                <a:cs typeface="Arial" pitchFamily="34" charset="0"/>
              </a:rPr>
              <a:t>Filling Defects</a:t>
            </a:r>
            <a:endParaRPr lang="en-GB" b="1" i="1" dirty="0">
              <a:solidFill>
                <a:schemeClr val="accent2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1964 - Charles T Dotter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Presented in US first case of SFA angioplasty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Patient with critical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ischaemia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 of foot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7" charset="-128"/>
              <a:cs typeface="ＭＳ Ｐゴシック" pitchFamily="-107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Idea from urethral dilatation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Ideas largely rejected by US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7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" name="Picture 4" descr="Charles Dot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881904"/>
            <a:ext cx="3352800" cy="2518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4616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26" charset="-128"/>
                <a:cs typeface="ＭＳ Ｐゴシック" pitchFamily="26" charset="-128"/>
              </a:rPr>
              <a:t>Evolution of endovascular intervention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32000" y="1070313"/>
            <a:ext cx="8280000" cy="828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>
                <a:solidFill>
                  <a:schemeClr val="accent2"/>
                </a:solidFill>
              </a:rPr>
              <a:t>Hybrid Endovascular Suite 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endParaRPr lang="en-US" sz="4000" b="1" dirty="0" smtClean="0"/>
          </a:p>
        </p:txBody>
      </p:sp>
      <p:sp>
        <p:nvSpPr>
          <p:cNvPr id="6" name="Content Placeholder 6"/>
          <p:cNvSpPr>
            <a:spLocks noGrp="1"/>
          </p:cNvSpPr>
          <p:nvPr>
            <p:ph sz="half" idx="1"/>
          </p:nvPr>
        </p:nvSpPr>
        <p:spPr>
          <a:xfrm>
            <a:off x="323850" y="2367300"/>
            <a:ext cx="4098925" cy="3168650"/>
          </a:xfrm>
        </p:spPr>
        <p:txBody>
          <a:bodyPr/>
          <a:lstStyle/>
          <a:p>
            <a:pPr algn="ctr">
              <a:buNone/>
            </a:pPr>
            <a:r>
              <a:rPr lang="nl-NL" sz="3200" b="1" i="1" dirty="0" smtClean="0">
                <a:solidFill>
                  <a:schemeClr val="accent2"/>
                </a:solidFill>
              </a:rPr>
              <a:t>Non </a:t>
            </a:r>
            <a:r>
              <a:rPr lang="nl-NL" sz="3200" b="1" i="1" dirty="0" err="1" smtClean="0">
                <a:solidFill>
                  <a:schemeClr val="accent2"/>
                </a:solidFill>
              </a:rPr>
              <a:t>Technical</a:t>
            </a:r>
            <a:r>
              <a:rPr lang="nl-NL" sz="3200" b="1" i="1" dirty="0" smtClean="0">
                <a:solidFill>
                  <a:schemeClr val="accent2"/>
                </a:solidFill>
              </a:rPr>
              <a:t> </a:t>
            </a:r>
            <a:r>
              <a:rPr lang="nl-NL" sz="3200" b="1" i="1" dirty="0" err="1" smtClean="0">
                <a:solidFill>
                  <a:schemeClr val="accent2"/>
                </a:solidFill>
              </a:rPr>
              <a:t>Skills</a:t>
            </a:r>
            <a:endParaRPr lang="nl-NL" sz="3200" b="1" i="1" dirty="0" smtClean="0">
              <a:solidFill>
                <a:schemeClr val="accent2"/>
              </a:solidFill>
            </a:endParaRPr>
          </a:p>
          <a:p>
            <a:pPr lvl="1"/>
            <a:r>
              <a:rPr lang="nl-NL" dirty="0" err="1" smtClean="0">
                <a:solidFill>
                  <a:schemeClr val="accent2"/>
                </a:solidFill>
              </a:rPr>
              <a:t>Situation</a:t>
            </a:r>
            <a:r>
              <a:rPr lang="nl-NL" dirty="0" smtClean="0">
                <a:solidFill>
                  <a:schemeClr val="accent2"/>
                </a:solidFill>
              </a:rPr>
              <a:t> </a:t>
            </a:r>
            <a:r>
              <a:rPr lang="nl-NL" dirty="0" err="1" smtClean="0">
                <a:solidFill>
                  <a:schemeClr val="accent2"/>
                </a:solidFill>
              </a:rPr>
              <a:t>awareness</a:t>
            </a:r>
            <a:endParaRPr lang="nl-NL" dirty="0" smtClean="0">
              <a:solidFill>
                <a:schemeClr val="accent2"/>
              </a:solidFill>
            </a:endParaRPr>
          </a:p>
          <a:p>
            <a:pPr lvl="1"/>
            <a:r>
              <a:rPr lang="nl-NL" dirty="0" err="1" smtClean="0">
                <a:solidFill>
                  <a:schemeClr val="accent2"/>
                </a:solidFill>
              </a:rPr>
              <a:t>Decision</a:t>
            </a:r>
            <a:r>
              <a:rPr lang="nl-NL" dirty="0" smtClean="0">
                <a:solidFill>
                  <a:schemeClr val="accent2"/>
                </a:solidFill>
              </a:rPr>
              <a:t> </a:t>
            </a:r>
            <a:r>
              <a:rPr lang="nl-NL" dirty="0" err="1" smtClean="0">
                <a:solidFill>
                  <a:schemeClr val="accent2"/>
                </a:solidFill>
              </a:rPr>
              <a:t>making</a:t>
            </a:r>
            <a:endParaRPr lang="nl-NL" dirty="0" smtClean="0">
              <a:solidFill>
                <a:schemeClr val="accent2"/>
              </a:solidFill>
            </a:endParaRPr>
          </a:p>
          <a:p>
            <a:pPr lvl="1"/>
            <a:r>
              <a:rPr lang="nl-NL" dirty="0" err="1" smtClean="0">
                <a:solidFill>
                  <a:schemeClr val="accent2"/>
                </a:solidFill>
              </a:rPr>
              <a:t>Communication</a:t>
            </a:r>
            <a:r>
              <a:rPr lang="nl-NL" dirty="0" smtClean="0">
                <a:solidFill>
                  <a:schemeClr val="accent2"/>
                </a:solidFill>
              </a:rPr>
              <a:t> and teamwork</a:t>
            </a:r>
          </a:p>
          <a:p>
            <a:pPr lvl="1"/>
            <a:r>
              <a:rPr lang="nl-NL" dirty="0" err="1" smtClean="0">
                <a:solidFill>
                  <a:schemeClr val="accent2"/>
                </a:solidFill>
              </a:rPr>
              <a:t>Leadership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5404" y="2455330"/>
            <a:ext cx="4080000" cy="3060000"/>
          </a:xfrm>
          <a:prstGeom prst="rect">
            <a:avLst/>
          </a:prstGeom>
          <a:noFill/>
          <a:ln w="38100" cmpd="sng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 noChangeAspect="1"/>
          </p:cNvGrpSpPr>
          <p:nvPr/>
        </p:nvGrpSpPr>
        <p:grpSpPr>
          <a:xfrm>
            <a:off x="319099" y="2019793"/>
            <a:ext cx="4884463" cy="3600000"/>
            <a:chOff x="104786" y="2000270"/>
            <a:chExt cx="6038850" cy="4286250"/>
          </a:xfrm>
        </p:grpSpPr>
        <p:pic>
          <p:nvPicPr>
            <p:cNvPr id="5" name="Picture 3" descr="anatomy of a surgeo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C0560"/>
                </a:clrFrom>
                <a:clrTo>
                  <a:srgbClr val="0C0560">
                    <a:alpha val="0"/>
                  </a:srgbClr>
                </a:clrTo>
              </a:clrChange>
            </a:blip>
            <a:srcRect r="50597"/>
            <a:stretch>
              <a:fillRect/>
            </a:stretch>
          </p:blipFill>
          <p:spPr bwMode="auto">
            <a:xfrm>
              <a:off x="104786" y="2000270"/>
              <a:ext cx="2822575" cy="428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111511" y="2345288"/>
              <a:ext cx="29035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accent2"/>
                  </a:solidFill>
                </a:rPr>
                <a:t>Cognition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184536" y="5070495"/>
              <a:ext cx="29035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</a:rPr>
                <a:t>Dexterity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81336" y="5826139"/>
              <a:ext cx="28448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accent2"/>
                  </a:solidFill>
                </a:rPr>
                <a:t>Role of Practice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240098" y="2703510"/>
              <a:ext cx="29035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accent2"/>
                  </a:solidFill>
                </a:rPr>
                <a:t>Perception</a:t>
              </a:r>
            </a:p>
          </p:txBody>
        </p:sp>
        <p:grpSp>
          <p:nvGrpSpPr>
            <p:cNvPr id="10" name="Group 57"/>
            <p:cNvGrpSpPr>
              <a:grpSpLocks/>
            </p:cNvGrpSpPr>
            <p:nvPr/>
          </p:nvGrpSpPr>
          <p:grpSpPr bwMode="auto">
            <a:xfrm>
              <a:off x="647710" y="2143143"/>
              <a:ext cx="4506911" cy="3968744"/>
              <a:chOff x="696685" y="990602"/>
              <a:chExt cx="4507711" cy="3968744"/>
            </a:xfrm>
          </p:grpSpPr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flipH="1" flipV="1">
                <a:off x="1767811" y="990602"/>
                <a:ext cx="1386781" cy="35716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3233084" y="2570165"/>
                <a:ext cx="19713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chemeClr val="accent2"/>
                    </a:solidFill>
                  </a:rPr>
                  <a:t>Compassion</a:t>
                </a: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H="1">
                <a:off x="1975091" y="2757720"/>
                <a:ext cx="1319651" cy="6465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H="1">
                <a:off x="2537527" y="4165606"/>
                <a:ext cx="742701" cy="47831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flipH="1" flipV="1">
                <a:off x="1897984" y="1390881"/>
                <a:ext cx="1185158" cy="31407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H="1" flipV="1">
                <a:off x="696685" y="4816470"/>
                <a:ext cx="2100653" cy="14287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H="1" flipV="1">
                <a:off x="1865330" y="1697044"/>
                <a:ext cx="1289262" cy="36509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098811" y="3060700"/>
              <a:ext cx="290353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chemeClr val="accent2"/>
                  </a:solidFill>
                </a:rPr>
                <a:t>Communication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9" name="Picture 18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1091100"/>
            <a:ext cx="1800000" cy="2340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" name="Title 17"/>
          <p:cNvSpPr>
            <a:spLocks noGrp="1"/>
          </p:cNvSpPr>
          <p:nvPr>
            <p:ph type="title"/>
          </p:nvPr>
        </p:nvSpPr>
        <p:spPr>
          <a:xfrm>
            <a:off x="357190" y="1048918"/>
            <a:ext cx="4857752" cy="828000"/>
          </a:xfrm>
        </p:spPr>
        <p:txBody>
          <a:bodyPr/>
          <a:lstStyle/>
          <a:p>
            <a:r>
              <a:rPr lang="en-GB" sz="4000" dirty="0" smtClean="0">
                <a:solidFill>
                  <a:schemeClr val="accent2"/>
                </a:solidFill>
              </a:rPr>
              <a:t>‘</a:t>
            </a:r>
            <a:r>
              <a:rPr lang="en-GB" sz="4000" i="1" dirty="0" smtClean="0">
                <a:solidFill>
                  <a:schemeClr val="accent2"/>
                </a:solidFill>
              </a:rPr>
              <a:t>Whole’ Simulation</a:t>
            </a:r>
            <a:endParaRPr lang="en-GB" sz="4000" i="1" dirty="0">
              <a:solidFill>
                <a:schemeClr val="accent2"/>
              </a:solidFill>
            </a:endParaRPr>
          </a:p>
        </p:txBody>
      </p:sp>
      <p:pic>
        <p:nvPicPr>
          <p:cNvPr id="21" name="Picture 2" descr="C:\Users\UGent\Documents\research Cheshire\talks for meetings\Zurich 2010\Einste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091100"/>
            <a:ext cx="1620669" cy="23400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pic>
        <p:nvPicPr>
          <p:cNvPr id="22" name="Picture 2" descr="C:\Users\UGent\Desktop\Pictur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3419" y="3591430"/>
            <a:ext cx="3559175" cy="229076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5800" y="8001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t>Andreas </a:t>
            </a:r>
            <a:r>
              <a:rPr kumimoji="0" lang="en-GB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t>Grüntzig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7200" y="1981200"/>
            <a:ext cx="8153400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190440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Developed a balloon catheter capable of dilating peripheral arteries. </a:t>
            </a:r>
          </a:p>
          <a:p>
            <a:pPr eaLnBrk="0" hangingPunct="0"/>
            <a:endParaRPr lang="en-GB" sz="2800" dirty="0"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  <a:p>
            <a:pPr eaLnBrk="0" hangingPunct="0"/>
            <a:r>
              <a:rPr lang="en-GB" sz="2800" dirty="0" err="1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Grüntzig</a:t>
            </a:r>
            <a:r>
              <a:rPr lang="en-GB" sz="2800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 described the first 5 cases of </a:t>
            </a:r>
            <a:r>
              <a:rPr lang="en-GB" sz="2800" dirty="0" err="1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percutaneous</a:t>
            </a:r>
            <a:r>
              <a:rPr lang="en-GB" sz="2800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en-GB" sz="2800" dirty="0" err="1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transluminal</a:t>
            </a:r>
            <a:r>
              <a:rPr lang="en-GB" sz="2800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 coronary angioplasty in </a:t>
            </a:r>
            <a:r>
              <a:rPr lang="en-GB" sz="2800" i="1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Lancet</a:t>
            </a:r>
            <a:r>
              <a:rPr lang="en-GB" sz="2800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 1978</a:t>
            </a:r>
          </a:p>
          <a:p>
            <a:pPr eaLnBrk="0" hangingPunct="0"/>
            <a:endParaRPr lang="en-GB" sz="2800" dirty="0"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  <a:p>
            <a:pPr eaLnBrk="0" hangingPunct="0"/>
            <a:r>
              <a:rPr lang="en-GB" sz="2800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Subsequent embracing of </a:t>
            </a:r>
            <a:r>
              <a:rPr lang="en-GB" sz="2800" dirty="0" err="1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percutaneous</a:t>
            </a:r>
            <a:r>
              <a:rPr lang="en-GB" sz="2800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, minimally invasive techniques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 descr="CX evolu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90599"/>
            <a:ext cx="7823200" cy="5867400"/>
          </a:xfrm>
          <a:prstGeom prst="rect">
            <a:avLst/>
          </a:prstGeom>
        </p:spPr>
      </p:pic>
      <p:pic>
        <p:nvPicPr>
          <p:cNvPr id="12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914400"/>
            <a:ext cx="22860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0" y="188913"/>
            <a:ext cx="9144000" cy="5867400"/>
            <a:chOff x="0" y="336"/>
            <a:chExt cx="5760" cy="3696"/>
          </a:xfrm>
        </p:grpSpPr>
        <p:grpSp>
          <p:nvGrpSpPr>
            <p:cNvPr id="15" name="Group 3"/>
            <p:cNvGrpSpPr>
              <a:grpSpLocks/>
            </p:cNvGrpSpPr>
            <p:nvPr/>
          </p:nvGrpSpPr>
          <p:grpSpPr bwMode="auto">
            <a:xfrm>
              <a:off x="4032" y="337"/>
              <a:ext cx="1728" cy="3697"/>
              <a:chOff x="3648" y="144"/>
              <a:chExt cx="2112" cy="3840"/>
            </a:xfrm>
          </p:grpSpPr>
          <p:pic>
            <p:nvPicPr>
              <p:cNvPr id="17" name="Picture 4" descr="mso24A2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648" y="960"/>
                <a:ext cx="2112" cy="3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5" descr="evar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648" y="144"/>
                <a:ext cx="2112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aphicFrame>
          <p:nvGraphicFramePr>
            <p:cNvPr id="16" name="Object 2"/>
            <p:cNvGraphicFramePr>
              <a:graphicFrameLocks noChangeAspect="1"/>
            </p:cNvGraphicFramePr>
            <p:nvPr/>
          </p:nvGraphicFramePr>
          <p:xfrm>
            <a:off x="0" y="336"/>
            <a:ext cx="1643" cy="3696"/>
          </p:xfrm>
          <a:graphic>
            <a:graphicData uri="http://schemas.openxmlformats.org/presentationml/2006/ole">
              <p:oleObj spid="_x0000_s209922" name="Image" r:id="rId7" imgW="2554183" imgH="5743735" progId="">
                <p:embed/>
              </p:oleObj>
            </a:graphicData>
          </a:graphic>
        </p:graphicFrame>
      </p:grp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856168" y="1782762"/>
            <a:ext cx="1624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latin typeface="Tahoma" pitchFamily="-107" charset="0"/>
              </a:rPr>
              <a:t>versus</a:t>
            </a:r>
          </a:p>
        </p:txBody>
      </p:sp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8800" y="3088481"/>
            <a:ext cx="2027368" cy="27035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3886994"/>
            <a:ext cx="2485338" cy="190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38485" r="6497" b="2475"/>
          <a:stretch>
            <a:fillRect/>
          </a:stretch>
        </p:blipFill>
        <p:spPr bwMode="auto">
          <a:xfrm>
            <a:off x="177743" y="1557338"/>
            <a:ext cx="3302113" cy="443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STRACHAN_ROGER_LFENESTR2"/>
          <p:cNvPicPr>
            <a:picLocks noChangeAspect="1" noChangeArrowheads="1"/>
          </p:cNvPicPr>
          <p:nvPr/>
        </p:nvPicPr>
        <p:blipFill>
          <a:blip r:embed="rId5"/>
          <a:srcRect l="17639" r="27260"/>
          <a:stretch>
            <a:fillRect/>
          </a:stretch>
        </p:blipFill>
        <p:spPr bwMode="auto">
          <a:xfrm>
            <a:off x="6096000" y="1340773"/>
            <a:ext cx="2571750" cy="464886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856168" y="2895600"/>
            <a:ext cx="1624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latin typeface="Tahoma" pitchFamily="-107" charset="0"/>
              </a:rPr>
              <a:t>versus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35A64"/>
            </a:gs>
            <a:gs pos="100000">
              <a:srgbClr val="F8EBF9"/>
            </a:gs>
            <a:gs pos="39000">
              <a:srgbClr val="8C7F8E"/>
            </a:gs>
            <a:gs pos="69000">
              <a:srgbClr val="BAA9B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cap="small" dirty="0" smtClean="0">
                <a:solidFill>
                  <a:srgbClr val="FFDCF7"/>
                </a:solidFill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53B4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400800"/>
            <a:ext cx="1828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Imperial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London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648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small" dirty="0" smtClean="0">
                <a:solidFill>
                  <a:srgbClr val="FFDCF7"/>
                </a:solidFill>
              </a:rPr>
              <a:t>HANSEN SENSEI SYSTEM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  <a:scene3d>
            <a:camera prst="orthographicFront">
              <a:rot lat="21599981" lon="10799999" rev="21599933"/>
            </a:camera>
            <a:lightRig rig="threePt" dir="t"/>
          </a:scene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cap="small" dirty="0">
                <a:solidFill>
                  <a:srgbClr val="FFDCF7"/>
                </a:solidFill>
                <a:latin typeface="+mn-lt"/>
                <a:ea typeface="+mn-ea"/>
                <a:cs typeface="+mn-cs"/>
              </a:rPr>
              <a:t> </a:t>
            </a:r>
            <a:endParaRPr lang="en-US" sz="2800" i="1" dirty="0">
              <a:solidFill>
                <a:srgbClr val="453B4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400800"/>
            <a:ext cx="1828800" cy="457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Imperial College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rPr>
              <a:t>London</a:t>
            </a:r>
          </a:p>
        </p:txBody>
      </p:sp>
      <p:pic>
        <p:nvPicPr>
          <p:cNvPr id="12" name="Picture 5" descr="Fen recon"/>
          <p:cNvPicPr>
            <a:picLocks noChangeAspect="1" noChangeArrowheads="1"/>
          </p:cNvPicPr>
          <p:nvPr/>
        </p:nvPicPr>
        <p:blipFill>
          <a:blip r:embed="rId4"/>
          <a:srcRect l="14886" r="5067"/>
          <a:stretch>
            <a:fillRect/>
          </a:stretch>
        </p:blipFill>
        <p:spPr bwMode="auto">
          <a:xfrm>
            <a:off x="2514600" y="1131888"/>
            <a:ext cx="1584325" cy="3581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/>
          <a:srcRect l="20650" t="18544" r="28568" b="14471"/>
          <a:stretch>
            <a:fillRect/>
          </a:stretch>
        </p:blipFill>
        <p:spPr bwMode="auto">
          <a:xfrm>
            <a:off x="4495800" y="1558925"/>
            <a:ext cx="1989138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812213" y="2525713"/>
            <a:ext cx="27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endParaRPr lang="en-US" sz="2000">
              <a:solidFill>
                <a:schemeClr val="bg2"/>
              </a:solidFill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 l="1820" b="2892"/>
          <a:stretch>
            <a:fillRect/>
          </a:stretch>
        </p:blipFill>
        <p:spPr bwMode="auto">
          <a:xfrm>
            <a:off x="3756025" y="3897313"/>
            <a:ext cx="2181225" cy="16319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" name="Picture 11" descr="COURTNEY_MARGARET2.jpg                                         0005D014Macintosh HD                   BF735F09:"/>
          <p:cNvPicPr>
            <a:picLocks noChangeAspect="1" noChangeArrowheads="1"/>
          </p:cNvPicPr>
          <p:nvPr/>
        </p:nvPicPr>
        <p:blipFill>
          <a:blip r:embed="rId7"/>
          <a:srcRect l="21747" r="15076"/>
          <a:stretch>
            <a:fillRect/>
          </a:stretch>
        </p:blipFill>
        <p:spPr bwMode="auto">
          <a:xfrm>
            <a:off x="0" y="4302125"/>
            <a:ext cx="15954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FLAY_LAWRENCE2.jpg                                             0005F2DEMacintosh HD                   B7C7CD99:"/>
          <p:cNvPicPr>
            <a:picLocks noChangeAspect="1" noChangeArrowheads="1"/>
          </p:cNvPicPr>
          <p:nvPr/>
        </p:nvPicPr>
        <p:blipFill>
          <a:blip r:embed="rId8"/>
          <a:srcRect l="11423" t="14960" r="9203" b="-865"/>
          <a:stretch>
            <a:fillRect/>
          </a:stretch>
        </p:blipFill>
        <p:spPr bwMode="auto">
          <a:xfrm>
            <a:off x="7620000" y="620713"/>
            <a:ext cx="152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CHURCH_JUDITH6.jpg                                             0005D014Macintosh HD                   BF735F09:"/>
          <p:cNvPicPr>
            <a:picLocks noChangeAspect="1" noChangeArrowheads="1"/>
          </p:cNvPicPr>
          <p:nvPr/>
        </p:nvPicPr>
        <p:blipFill>
          <a:blip r:embed="rId9"/>
          <a:srcRect l="36151" r="25267"/>
          <a:stretch>
            <a:fillRect/>
          </a:stretch>
        </p:blipFill>
        <p:spPr bwMode="auto">
          <a:xfrm>
            <a:off x="7564438" y="2922588"/>
            <a:ext cx="1522412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SURET_PAUL1.jpg                                                00028392Macintosh HD                   B7C7BF89:"/>
          <p:cNvPicPr>
            <a:picLocks noChangeAspect="1" noChangeArrowheads="1"/>
          </p:cNvPicPr>
          <p:nvPr/>
        </p:nvPicPr>
        <p:blipFill>
          <a:blip r:embed="rId10"/>
          <a:srcRect l="32628" r="21899" b="17986"/>
          <a:stretch>
            <a:fillRect/>
          </a:stretch>
        </p:blipFill>
        <p:spPr bwMode="auto">
          <a:xfrm>
            <a:off x="0" y="574675"/>
            <a:ext cx="1846263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1"/>
          <a:srcRect l="17694" r="8847"/>
          <a:stretch>
            <a:fillRect/>
          </a:stretch>
        </p:blipFill>
        <p:spPr bwMode="auto">
          <a:xfrm>
            <a:off x="2209800" y="5064125"/>
            <a:ext cx="1236663" cy="1752600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" name="Picture 11" descr="angcarotid"/>
          <p:cNvPicPr>
            <a:picLocks noChangeAspect="1" noChangeArrowheads="1"/>
          </p:cNvPicPr>
          <p:nvPr/>
        </p:nvPicPr>
        <p:blipFill>
          <a:blip r:embed="rId12"/>
          <a:srcRect l="6259" t="20793" r="63721" b="6621"/>
          <a:stretch>
            <a:fillRect/>
          </a:stretch>
        </p:blipFill>
        <p:spPr bwMode="auto">
          <a:xfrm>
            <a:off x="6172200" y="5141913"/>
            <a:ext cx="1166813" cy="1674812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6784975" y="1581150"/>
            <a:ext cx="1108075" cy="1341438"/>
            <a:chOff x="720" y="-336"/>
            <a:chExt cx="3216" cy="3504"/>
          </a:xfrm>
        </p:grpSpPr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3"/>
            <a:srcRect l="32822" t="4326" r="12851" b="16728"/>
            <a:stretch>
              <a:fillRect/>
            </a:stretch>
          </p:blipFill>
          <p:spPr bwMode="auto">
            <a:xfrm>
              <a:off x="720" y="-336"/>
              <a:ext cx="3216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V="1">
              <a:off x="1584" y="96"/>
              <a:ext cx="768" cy="57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2352" y="96"/>
              <a:ext cx="624" cy="11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2433" y="19"/>
              <a:ext cx="1378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6600"/>
                  </a:solidFill>
                  <a:latin typeface="Times" pitchFamily="-107" charset="0"/>
                  <a:ea typeface="Times New Roman" pitchFamily="-107" charset="0"/>
                  <a:cs typeface="Times New Roman" pitchFamily="-107" charset="0"/>
                </a:rPr>
                <a:t>105</a:t>
              </a:r>
              <a:r>
                <a:rPr lang="en-US" sz="2000">
                  <a:solidFill>
                    <a:srgbClr val="FF6600"/>
                  </a:solidFill>
                  <a:latin typeface="Times" pitchFamily="-107" charset="0"/>
                  <a:ea typeface="Times New Roman" pitchFamily="-107" charset="0"/>
                  <a:cs typeface="Times New Roman" pitchFamily="-107" charset="0"/>
                </a:rPr>
                <a:t>˚</a:t>
              </a:r>
              <a:endParaRPr lang="en-US" sz="2400">
                <a:latin typeface="Times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0"/>
            <a:ext cx="648493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DCF7"/>
                </a:solidFill>
                <a:latin typeface="+mn-lt"/>
                <a:ea typeface="+mn-ea"/>
                <a:cs typeface="+mn-cs"/>
              </a:rPr>
              <a:t>ENDOVASCULAR INTERVENTION: CHALLENGES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10579</TotalTime>
  <Words>1307</Words>
  <Application>Microsoft Office PowerPoint</Application>
  <PresentationFormat>On-screen Show (4:3)</PresentationFormat>
  <Paragraphs>349</Paragraphs>
  <Slides>41</Slides>
  <Notes>31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Office Theme</vt:lpstr>
      <vt:lpstr>Macintosh HD:Users:celia:Desktop:thesisMANUAL REF.doc!OLE_LINK3</vt:lpstr>
      <vt:lpstr>Macintosh HD:Users:celia:Desktop:thesisMANUAL REF.doc!OLE_LINK4</vt:lpstr>
      <vt:lpstr>Macintosh HD:Users:celia:Desktop:thesisMANUAL REF.doc!OLE_LINK3</vt:lpstr>
      <vt:lpstr>Macintosh HD:Users:celia:Desktop:thesisMANUAL REF.doc!OLE_LINK3</vt:lpstr>
      <vt:lpstr>???</vt:lpstr>
      <vt:lpstr>Worksheet</vt:lpstr>
      <vt:lpstr>Image</vt:lpstr>
      <vt:lpstr>Document</vt:lpstr>
      <vt:lpstr>Endovascular robotics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MILESTONES The St Mary’s Experience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Limitations </vt:lpstr>
      <vt:lpstr> Hybrid Endovascular Suite   </vt:lpstr>
      <vt:lpstr>‘Whole’ Simulation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Mostafa Albayati</dc:creator>
  <cp:lastModifiedBy>nshiel</cp:lastModifiedBy>
  <cp:revision>789</cp:revision>
  <dcterms:created xsi:type="dcterms:W3CDTF">2012-01-17T20:53:22Z</dcterms:created>
  <dcterms:modified xsi:type="dcterms:W3CDTF">2012-01-31T17:39:32Z</dcterms:modified>
</cp:coreProperties>
</file>