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71" r:id="rId5"/>
    <p:sldId id="273" r:id="rId6"/>
    <p:sldId id="274" r:id="rId7"/>
    <p:sldId id="272" r:id="rId8"/>
    <p:sldId id="267" r:id="rId9"/>
    <p:sldId id="275" r:id="rId10"/>
    <p:sldId id="277" r:id="rId11"/>
    <p:sldId id="278" r:id="rId12"/>
    <p:sldId id="279" r:id="rId13"/>
    <p:sldId id="268" r:id="rId14"/>
    <p:sldId id="276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1" autoAdjust="0"/>
    <p:restoredTop sz="94660"/>
  </p:normalViewPr>
  <p:slideViewPr>
    <p:cSldViewPr snapToGrid="0" snapToObjects="1" showGuides="1">
      <p:cViewPr varScale="1">
        <p:scale>
          <a:sx n="48" d="100"/>
          <a:sy n="48" d="100"/>
        </p:scale>
        <p:origin x="-810" y="-108"/>
      </p:cViewPr>
      <p:guideLst>
        <p:guide orient="horz" pos="3392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2C85-214D-3A44-88FC-234A634B5C60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1781B-89BF-6A45-942B-CE47CF9FD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660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781B-89BF-6A45-942B-CE47CF9FD55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758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781B-89BF-6A45-942B-CE47CF9FD5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958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781B-89BF-6A45-942B-CE47CF9FD5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527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781B-89BF-6A45-942B-CE47CF9FD5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811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781B-89BF-6A45-942B-CE47CF9FD5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562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endParaRPr lang="en-GB" dirty="0">
              <a:latin typeface="Arial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781B-89BF-6A45-942B-CE47CF9FD55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286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781B-89BF-6A45-942B-CE47CF9FD55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38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781B-89BF-6A45-942B-CE47CF9FD5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72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781B-89BF-6A45-942B-CE47CF9FD5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90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781B-89BF-6A45-942B-CE47CF9FD5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73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BEEE5-AA22-DB44-A161-46BE6C5594DD}" type="slidenum">
              <a:rPr lang="en-GB"/>
              <a:pPr/>
              <a:t>5</a:t>
            </a:fld>
            <a:endParaRPr lang="en-GB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Williams described health economics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as the cheerful face of the dismal science</a:t>
            </a:r>
            <a:r>
              <a:rPr lang="ja-JP" altLang="en-GB">
                <a:latin typeface="Arial"/>
              </a:rPr>
              <a:t>”</a:t>
            </a:r>
            <a:endParaRPr lang="en-GB"/>
          </a:p>
          <a:p>
            <a:r>
              <a:rPr lang="en-GB"/>
              <a:t>Economics is about death and taxes</a:t>
            </a:r>
          </a:p>
          <a:p>
            <a:r>
              <a:rPr lang="en-GB"/>
              <a:t>Health economics is about postponing death with efficient health care and reducing taxes by using good measurement and management of costs and outcomes data</a:t>
            </a:r>
          </a:p>
          <a:p>
            <a:r>
              <a:rPr lang="en-GB"/>
              <a:t>Let</a:t>
            </a:r>
            <a:r>
              <a:rPr lang="ja-JP" altLang="en-GB">
                <a:latin typeface="Arial"/>
              </a:rPr>
              <a:t>’</a:t>
            </a:r>
            <a:r>
              <a:rPr lang="en-GB"/>
              <a:t>s not be pessimistic, but creative agents concerned with improving population health at least cost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DAB79-DEDC-4347-B42D-4C0AAC0CCB18}" type="slidenum">
              <a:rPr lang="en-GB"/>
              <a:pPr/>
              <a:t>6</a:t>
            </a:fld>
            <a:endParaRPr lang="en-GB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Significant intellectual achievements in terms of conceptual innovation</a:t>
            </a:r>
          </a:p>
          <a:p>
            <a:r>
              <a:rPr lang="en-GB" dirty="0"/>
              <a:t>Considerable success in influencing policy </a:t>
            </a:r>
          </a:p>
          <a:p>
            <a:r>
              <a:rPr lang="en-GB" dirty="0"/>
              <a:t>but still along way to go, especially in shifting performance management from its focus on inputs, processes and activities to outcomes</a:t>
            </a:r>
          </a:p>
          <a:p>
            <a:r>
              <a:rPr lang="en-GB" dirty="0"/>
              <a:t>Williams</a:t>
            </a:r>
            <a:r>
              <a:rPr lang="ja-JP" altLang="en-GB" dirty="0">
                <a:latin typeface="Arial"/>
              </a:rPr>
              <a:t>’</a:t>
            </a:r>
            <a:r>
              <a:rPr lang="en-GB" dirty="0"/>
              <a:t> </a:t>
            </a:r>
            <a:r>
              <a:rPr lang="ja-JP" altLang="en-GB" dirty="0">
                <a:latin typeface="Arial"/>
              </a:rPr>
              <a:t>“</a:t>
            </a:r>
            <a:r>
              <a:rPr lang="en-GB" dirty="0"/>
              <a:t>plumbing</a:t>
            </a:r>
            <a:r>
              <a:rPr lang="ja-JP" altLang="en-GB" dirty="0">
                <a:latin typeface="Arial"/>
              </a:rPr>
              <a:t>”</a:t>
            </a:r>
            <a:r>
              <a:rPr lang="en-GB" dirty="0"/>
              <a:t> diagram showing the essence of health economics and the links between its component parts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CC333-DF19-0440-BC22-57E9A56D2CBC}" type="slidenum">
              <a:rPr lang="en-GB"/>
              <a:pPr/>
              <a:t>7</a:t>
            </a:fld>
            <a:endParaRPr lang="en-GB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347076"/>
            <a:ext cx="5028986" cy="3869294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14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963" y="79375"/>
            <a:ext cx="6188075" cy="464026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781B-89BF-6A45-942B-CE47CF9FD5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72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781B-89BF-6A45-942B-CE47CF9FD5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60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824" y="3520798"/>
            <a:ext cx="4348393" cy="2323497"/>
          </a:xfrm>
          <a:prstGeom prst="rect">
            <a:avLst/>
          </a:prstGeom>
        </p:spPr>
      </p:pic>
      <p:pic>
        <p:nvPicPr>
          <p:cNvPr id="7" name="Picture 6" descr="Imperial_College_London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7081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1628800"/>
            <a:ext cx="9144000" cy="0"/>
          </a:xfrm>
          <a:prstGeom prst="line">
            <a:avLst/>
          </a:prstGeom>
          <a:noFill/>
          <a:ln w="9525">
            <a:solidFill>
              <a:srgbClr val="7598C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GB" sz="2400" b="1">
              <a:solidFill>
                <a:srgbClr val="000000"/>
              </a:solidFill>
              <a:latin typeface="Lucida Grande" charset="0"/>
              <a:ea typeface="ＭＳ Ｐゴシック" charset="-128"/>
              <a:cs typeface="Arial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356248"/>
            <a:ext cx="57912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1E4786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791200" cy="1295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1E4786"/>
                </a:solidFill>
                <a:latin typeface="Tahoma"/>
                <a:cs typeface="Tahom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 descr="logo500.gi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00" r="77462" b="19761"/>
          <a:stretch/>
        </p:blipFill>
        <p:spPr>
          <a:xfrm>
            <a:off x="3604318" y="5791081"/>
            <a:ext cx="606328" cy="6456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 userDrawn="1"/>
        </p:nvSpPr>
        <p:spPr>
          <a:xfrm>
            <a:off x="4210646" y="5635787"/>
            <a:ext cx="4517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dirty="0" smtClean="0">
                <a:solidFill>
                  <a:schemeClr val="accent1">
                    <a:lumMod val="75000"/>
                  </a:schemeClr>
                </a:solidFill>
              </a:rPr>
              <a:t>Division of Surgery</a:t>
            </a:r>
            <a:endParaRPr lang="en-US" sz="40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84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1E4115-EFE9-614F-82A1-62685B29A1D7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80304-0688-1F4A-B12A-07FCBFE01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98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1E4115-EFE9-614F-82A1-62685B29A1D7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80304-0688-1F4A-B12A-07FCBFE01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89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1E4115-EFE9-614F-82A1-62685B29A1D7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80304-0688-1F4A-B12A-07FCBFE01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86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1E4115-EFE9-614F-82A1-62685B29A1D7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80304-0688-1F4A-B12A-07FCBFE01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1E4115-EFE9-614F-82A1-62685B29A1D7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80304-0688-1F4A-B12A-07FCBFE01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74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1E4115-EFE9-614F-82A1-62685B29A1D7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80304-0688-1F4A-B12A-07FCBFE01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02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1E4115-EFE9-614F-82A1-62685B29A1D7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80304-0688-1F4A-B12A-07FCBFE01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23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1E4115-EFE9-614F-82A1-62685B29A1D7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80304-0688-1F4A-B12A-07FCBFE01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08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1E4115-EFE9-614F-82A1-62685B29A1D7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80304-0688-1F4A-B12A-07FCBFE01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150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1E4115-EFE9-614F-82A1-62685B29A1D7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80304-0688-1F4A-B12A-07FCBFE01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18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268" y="1284298"/>
            <a:ext cx="7805331" cy="448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980728"/>
            <a:ext cx="9144000" cy="0"/>
          </a:xfrm>
          <a:prstGeom prst="line">
            <a:avLst/>
          </a:prstGeom>
          <a:noFill/>
          <a:ln w="9525">
            <a:solidFill>
              <a:srgbClr val="7598C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GB" sz="2400" b="1">
              <a:solidFill>
                <a:srgbClr val="000000"/>
              </a:solidFill>
              <a:latin typeface="Lucida Grande" charset="0"/>
              <a:ea typeface="ＭＳ Ｐゴシック" charset="-128"/>
              <a:cs typeface="Arial" charset="0"/>
            </a:endParaRPr>
          </a:p>
        </p:txBody>
      </p:sp>
      <p:pic>
        <p:nvPicPr>
          <p:cNvPr id="8" name="Picture 5" descr="Imperial_College_London_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78650" y="6165304"/>
            <a:ext cx="17081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500.gif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00" b="19761"/>
          <a:stretch/>
        </p:blipFill>
        <p:spPr>
          <a:xfrm>
            <a:off x="458788" y="6127037"/>
            <a:ext cx="2655473" cy="637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48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1">
              <a:lumMod val="75000"/>
            </a:schemeClr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Eurostile"/>
          <a:ea typeface="+mn-ea"/>
          <a:cs typeface="Eurostil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Eurostile"/>
          <a:ea typeface="+mn-ea"/>
          <a:cs typeface="Eurostil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Eurostile"/>
          <a:ea typeface="+mn-ea"/>
          <a:cs typeface="Eurostil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Eurostile"/>
          <a:ea typeface="+mn-ea"/>
          <a:cs typeface="Eurostil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Eurostile"/>
          <a:ea typeface="+mn-ea"/>
          <a:cs typeface="Eurostil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BSc Surgery and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r>
              <a:rPr lang="en-US" dirty="0" smtClean="0"/>
              <a:t>13 January 2012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5" y="2060848"/>
            <a:ext cx="7734674" cy="1295400"/>
          </a:xfrm>
        </p:spPr>
        <p:txBody>
          <a:bodyPr>
            <a:noAutofit/>
          </a:bodyPr>
          <a:lstStyle/>
          <a:p>
            <a:r>
              <a:rPr lang="en-US" sz="4800" b="0" dirty="0" smtClean="0"/>
              <a:t>Economics of </a:t>
            </a:r>
            <a:r>
              <a:rPr lang="en-US" sz="4800" b="0" dirty="0" smtClean="0"/>
              <a:t>technologies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xmlns="" val="24835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 t="18261" b="18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0327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4931"/>
          <a:stretch/>
        </p:blipFill>
        <p:spPr/>
      </p:pic>
    </p:spTree>
    <p:extLst>
      <p:ext uri="{BB962C8B-B14F-4D97-AF65-F5344CB8AC3E}">
        <p14:creationId xmlns:p14="http://schemas.microsoft.com/office/powerpoint/2010/main" xmlns="" val="29004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475" r="1"/>
          <a:stretch/>
        </p:blipFill>
        <p:spPr/>
      </p:pic>
    </p:spTree>
    <p:extLst>
      <p:ext uri="{BB962C8B-B14F-4D97-AF65-F5344CB8AC3E}">
        <p14:creationId xmlns:p14="http://schemas.microsoft.com/office/powerpoint/2010/main" xmlns="" val="35130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economics: a primer</a:t>
            </a:r>
          </a:p>
          <a:p>
            <a:r>
              <a:rPr lang="en-US" dirty="0" smtClean="0"/>
              <a:t>Trends: Looking ahead, understand operating environment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Spend to save</a:t>
            </a:r>
          </a:p>
          <a:p>
            <a:r>
              <a:rPr lang="en-US" dirty="0" smtClean="0"/>
              <a:t>Where things go wrong</a:t>
            </a:r>
          </a:p>
          <a:p>
            <a:r>
              <a:rPr lang="en-US" dirty="0" smtClean="0"/>
              <a:t>Further Reading/References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80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40" y="1502078"/>
            <a:ext cx="7804800" cy="384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Buntin M B et al. Health Aff 2010;29:1214-1219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5911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dirty="0" smtClean="0"/>
              <a:t>Productivity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6809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economics: a primer</a:t>
            </a:r>
          </a:p>
          <a:p>
            <a:r>
              <a:rPr lang="en-US" dirty="0" smtClean="0"/>
              <a:t>Trends: Looking ahead, understand operating environment</a:t>
            </a:r>
          </a:p>
          <a:p>
            <a:r>
              <a:rPr lang="en-US" dirty="0" smtClean="0"/>
              <a:t>Spend to save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Where things go wrong</a:t>
            </a:r>
          </a:p>
          <a:p>
            <a:r>
              <a:rPr lang="en-US" dirty="0" smtClean="0"/>
              <a:t>Further Reading/References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77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economics: a primer</a:t>
            </a:r>
          </a:p>
          <a:p>
            <a:r>
              <a:rPr lang="en-US" dirty="0" smtClean="0"/>
              <a:t>Trends: Looking ahead, understand operating environment</a:t>
            </a:r>
          </a:p>
          <a:p>
            <a:r>
              <a:rPr lang="en-US" dirty="0" smtClean="0"/>
              <a:t>Spend to save</a:t>
            </a:r>
          </a:p>
          <a:p>
            <a:r>
              <a:rPr lang="en-US" dirty="0" smtClean="0"/>
              <a:t>Where things go wrong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Further Reading/References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Health economics: a primer</a:t>
            </a:r>
          </a:p>
          <a:p>
            <a:r>
              <a:rPr lang="en-US" dirty="0" smtClean="0"/>
              <a:t>Trends: Looking ahead, understand operating environment</a:t>
            </a:r>
          </a:p>
          <a:p>
            <a:r>
              <a:rPr lang="en-US" dirty="0" smtClean="0"/>
              <a:t>Spend to save</a:t>
            </a:r>
          </a:p>
          <a:p>
            <a:r>
              <a:rPr lang="en-US" dirty="0" smtClean="0"/>
              <a:t>Where things go wrong</a:t>
            </a:r>
          </a:p>
          <a:p>
            <a:r>
              <a:rPr lang="en-US" dirty="0" smtClean="0"/>
              <a:t>Further Reading/References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38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think about these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money </a:t>
            </a:r>
          </a:p>
          <a:p>
            <a:r>
              <a:rPr lang="en-US" dirty="0" smtClean="0"/>
              <a:t>Increased consumer and societal demands and expectations</a:t>
            </a:r>
          </a:p>
          <a:p>
            <a:r>
              <a:rPr lang="en-US" dirty="0" smtClean="0"/>
              <a:t>The changing role of clinicians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85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health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Health economics</a:t>
            </a:r>
            <a:r>
              <a:rPr lang="en-US" dirty="0">
                <a:solidFill>
                  <a:srgbClr val="000000"/>
                </a:solidFill>
              </a:rPr>
              <a:t> is a branch </a:t>
            </a:r>
            <a:r>
              <a:rPr lang="en-US" dirty="0" smtClean="0">
                <a:solidFill>
                  <a:srgbClr val="000000"/>
                </a:solidFill>
              </a:rPr>
              <a:t>of economics </a:t>
            </a:r>
            <a:r>
              <a:rPr lang="en-US" dirty="0">
                <a:solidFill>
                  <a:srgbClr val="000000"/>
                </a:solidFill>
              </a:rPr>
              <a:t>concerned with issues related to </a:t>
            </a:r>
            <a:r>
              <a:rPr lang="en-US" dirty="0">
                <a:solidFill>
                  <a:srgbClr val="FF0000"/>
                </a:solidFill>
              </a:rPr>
              <a:t>efficiency, effectiveness, value and </a:t>
            </a:r>
            <a:r>
              <a:rPr lang="en-US" dirty="0" err="1" smtClean="0">
                <a:solidFill>
                  <a:srgbClr val="FF0000"/>
                </a:solidFill>
              </a:rPr>
              <a:t>behaviour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 the production and consumption of health </a:t>
            </a:r>
            <a:r>
              <a:rPr lang="en-US" dirty="0" smtClean="0">
                <a:solidFill>
                  <a:srgbClr val="000000"/>
                </a:solidFill>
              </a:rPr>
              <a:t>and health </a:t>
            </a:r>
            <a:r>
              <a:rPr lang="en-US" dirty="0">
                <a:solidFill>
                  <a:srgbClr val="000000"/>
                </a:solidFill>
              </a:rPr>
              <a:t>care.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Health economists </a:t>
            </a:r>
            <a:r>
              <a:rPr lang="en-US" dirty="0">
                <a:solidFill>
                  <a:srgbClr val="000000"/>
                </a:solidFill>
              </a:rPr>
              <a:t>study the functioning of the health care systems as well as health-affecting </a:t>
            </a:r>
            <a:r>
              <a:rPr lang="en-US" dirty="0" err="1" smtClean="0">
                <a:solidFill>
                  <a:srgbClr val="000000"/>
                </a:solidFill>
              </a:rPr>
              <a:t>behaviours</a:t>
            </a:r>
            <a:r>
              <a:rPr lang="en-US" dirty="0" smtClean="0">
                <a:solidFill>
                  <a:srgbClr val="000000"/>
                </a:solidFill>
              </a:rPr>
              <a:t>, for example alcohol consumption, smoking.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Economists plan for uncertainty – health no exception </a:t>
            </a:r>
            <a:r>
              <a:rPr lang="en-US" dirty="0" err="1" smtClean="0">
                <a:solidFill>
                  <a:srgbClr val="000000"/>
                </a:solidFill>
              </a:rPr>
              <a:t>eg</a:t>
            </a:r>
            <a:r>
              <a:rPr lang="en-US" dirty="0" smtClean="0">
                <a:solidFill>
                  <a:srgbClr val="000000"/>
                </a:solidFill>
              </a:rPr>
              <a:t> patient outcomes or finance. 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Asymmetric information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Dealing with externalities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0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Health economics:the science of optimism?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70073"/>
            <a:ext cx="8269288" cy="48624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Health economics: </a:t>
            </a:r>
            <a:r>
              <a:rPr lang="ja-JP" altLang="en-GB" sz="2800" dirty="0">
                <a:latin typeface="Arial"/>
              </a:rPr>
              <a:t>“</a:t>
            </a:r>
            <a:r>
              <a:rPr lang="en-GB" sz="2800" dirty="0"/>
              <a:t>the cheerful face of the dismal science</a:t>
            </a:r>
            <a:r>
              <a:rPr lang="ja-JP" altLang="en-GB" sz="2800" dirty="0">
                <a:latin typeface="Arial"/>
              </a:rPr>
              <a:t>”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Two certainties in life: death and taxes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Health economics is concerned with 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postponing death with efficient health care 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reducing taxes by using good measurement and management of costs and outcomes data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Health economists should be creative agents concerned with improving population health at least cost</a:t>
            </a:r>
          </a:p>
        </p:txBody>
      </p:sp>
    </p:spTree>
    <p:extLst>
      <p:ext uri="{BB962C8B-B14F-4D97-AF65-F5344CB8AC3E}">
        <p14:creationId xmlns:p14="http://schemas.microsoft.com/office/powerpoint/2010/main" xmlns="" val="10926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2" y="440938"/>
            <a:ext cx="8229600" cy="591180"/>
          </a:xfrm>
        </p:spPr>
        <p:txBody>
          <a:bodyPr/>
          <a:lstStyle/>
          <a:p>
            <a:r>
              <a:rPr lang="en-GB" dirty="0" smtClean="0"/>
              <a:t>An approach– Alan Williams - 1987</a:t>
            </a:r>
            <a:endParaRPr lang="en-GB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2" y="1237439"/>
            <a:ext cx="8269288" cy="4392776"/>
          </a:xfrm>
        </p:spPr>
        <p:txBody>
          <a:bodyPr/>
          <a:lstStyle/>
          <a:p>
            <a:r>
              <a:rPr lang="en-GB" sz="2800" dirty="0"/>
              <a:t>Significant intellectual achievements in terms of conceptual innovation</a:t>
            </a:r>
          </a:p>
          <a:p>
            <a:r>
              <a:rPr lang="en-GB" sz="2800" dirty="0"/>
              <a:t>Considerable success in influencing policy </a:t>
            </a:r>
          </a:p>
          <a:p>
            <a:pPr lvl="1"/>
            <a:r>
              <a:rPr lang="en-GB" sz="2400" dirty="0"/>
              <a:t>still along way to go, especially in shifting performance management from its focus on inputs, processes and activities to outcomes</a:t>
            </a:r>
          </a:p>
          <a:p>
            <a:r>
              <a:rPr lang="en-GB" sz="2800" dirty="0"/>
              <a:t>Williams</a:t>
            </a:r>
            <a:r>
              <a:rPr lang="ja-JP" altLang="en-GB" sz="2800" dirty="0">
                <a:latin typeface="Arial"/>
              </a:rPr>
              <a:t>’</a:t>
            </a:r>
            <a:r>
              <a:rPr lang="en-GB" sz="2800" dirty="0"/>
              <a:t> </a:t>
            </a:r>
            <a:r>
              <a:rPr lang="ja-JP" altLang="en-GB" sz="2800" dirty="0">
                <a:latin typeface="Arial"/>
              </a:rPr>
              <a:t>“</a:t>
            </a:r>
            <a:r>
              <a:rPr lang="en-GB" sz="2800" dirty="0"/>
              <a:t>plumbing</a:t>
            </a:r>
            <a:r>
              <a:rPr lang="ja-JP" altLang="en-GB" sz="2800" dirty="0">
                <a:latin typeface="Arial"/>
              </a:rPr>
              <a:t>”</a:t>
            </a:r>
            <a:r>
              <a:rPr lang="en-GB" sz="2800" dirty="0"/>
              <a:t> diagram shows the essence of health economics and the links between its component parts</a:t>
            </a:r>
          </a:p>
        </p:txBody>
      </p:sp>
    </p:spTree>
    <p:extLst>
      <p:ext uri="{BB962C8B-B14F-4D97-AF65-F5344CB8AC3E}">
        <p14:creationId xmlns:p14="http://schemas.microsoft.com/office/powerpoint/2010/main" xmlns="" val="10624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888163" y="3048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A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819400" y="5476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B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4724400" y="1905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C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5105400" y="3124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D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198563" y="19050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E</a:t>
            </a: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7772400" y="18288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F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6477000" y="46482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G</a:t>
            </a: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2112963" y="46545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H</a:t>
            </a: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5262563" y="639763"/>
            <a:ext cx="3119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1200">
                <a:latin typeface="Arial" charset="0"/>
              </a:rPr>
              <a:t>WHAT INFLUENCES HEALTH? (OTHER THAN HEALTH CARE) Occupational hazards; consumption patterns; Education; Income etc</a:t>
            </a:r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5291138" y="612775"/>
            <a:ext cx="3133725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1401763" y="903288"/>
            <a:ext cx="2941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1200">
                <a:latin typeface="Arial" charset="0"/>
              </a:rPr>
              <a:t>WHAT IS HEALTH? WHAT IS ITS VALUE?  Perceived attributes of health; </a:t>
            </a:r>
          </a:p>
          <a:p>
            <a:pPr eaLnBrk="0" hangingPunct="0"/>
            <a:r>
              <a:rPr lang="en-GB" sz="1200">
                <a:latin typeface="Arial" charset="0"/>
              </a:rPr>
              <a:t>health status indexes; value of</a:t>
            </a:r>
          </a:p>
          <a:p>
            <a:pPr eaLnBrk="0" hangingPunct="0"/>
            <a:r>
              <a:rPr lang="en-GB" sz="1200">
                <a:latin typeface="Arial" charset="0"/>
              </a:rPr>
              <a:t>life; utility scaling of health </a:t>
            </a:r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1430338" y="876300"/>
            <a:ext cx="2930525" cy="87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4" name="Rectangle 14"/>
          <p:cNvSpPr>
            <a:spLocks noChangeArrowheads="1"/>
          </p:cNvSpPr>
          <p:nvPr/>
        </p:nvSpPr>
        <p:spPr bwMode="auto">
          <a:xfrm>
            <a:off x="3128963" y="2222500"/>
            <a:ext cx="3348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1200">
                <a:latin typeface="Arial" charset="0"/>
              </a:rPr>
              <a:t>DEMAND FOR HEALTH CARE Influences of A + B on health care seeking behaviour; barriers to  access (price, time, psychological,</a:t>
            </a:r>
          </a:p>
          <a:p>
            <a:pPr eaLnBrk="0" hangingPunct="0"/>
            <a:r>
              <a:rPr lang="en-GB" sz="1200">
                <a:latin typeface="Arial" charset="0"/>
              </a:rPr>
              <a:t>formal); agency relationship; need</a:t>
            </a:r>
          </a:p>
        </p:txBody>
      </p:sp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3157538" y="2195513"/>
            <a:ext cx="3336925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7091363" y="2222500"/>
            <a:ext cx="17478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1200">
                <a:latin typeface="Arial" charset="0"/>
              </a:rPr>
              <a:t>MARKET EQUILIBRIUM Money prices, time prices,</a:t>
            </a:r>
          </a:p>
          <a:p>
            <a:pPr eaLnBrk="0" hangingPunct="0"/>
            <a:r>
              <a:rPr lang="en-GB" sz="1200">
                <a:latin typeface="Arial" charset="0"/>
              </a:rPr>
              <a:t>waiting lists &amp; non-price rationing systems</a:t>
            </a:r>
          </a:p>
          <a:p>
            <a:pPr eaLnBrk="0" hangingPunct="0"/>
            <a:r>
              <a:rPr lang="en-GB" sz="1200">
                <a:latin typeface="Arial" charset="0"/>
              </a:rPr>
              <a:t>as equilibrating mechanisms and their differential effects</a:t>
            </a:r>
          </a:p>
        </p:txBody>
      </p:sp>
      <p:sp>
        <p:nvSpPr>
          <p:cNvPr id="112657" name="Rectangle 17"/>
          <p:cNvSpPr>
            <a:spLocks noChangeArrowheads="1"/>
          </p:cNvSpPr>
          <p:nvPr/>
        </p:nvSpPr>
        <p:spPr bwMode="auto">
          <a:xfrm>
            <a:off x="7119938" y="2195513"/>
            <a:ext cx="1711325" cy="1614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8" name="Rectangle 18"/>
          <p:cNvSpPr>
            <a:spLocks noChangeArrowheads="1"/>
          </p:cNvSpPr>
          <p:nvPr/>
        </p:nvSpPr>
        <p:spPr bwMode="auto">
          <a:xfrm>
            <a:off x="385763" y="2222500"/>
            <a:ext cx="2433637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1200" dirty="0">
                <a:latin typeface="Arial" charset="0"/>
              </a:rPr>
              <a:t>MICRO-ECONOMIC EVALUATION AT TREATMENT LEVEL Cost effectiveness &amp; cost benefit analysis of alternative ways of delivering care (e.g. choice of mode, place, timing or amount) at all phases (detection, </a:t>
            </a:r>
            <a:r>
              <a:rPr lang="en-GB" sz="1200" dirty="0" err="1">
                <a:latin typeface="Arial" charset="0"/>
              </a:rPr>
              <a:t>diagnosis,treatment</a:t>
            </a:r>
            <a:r>
              <a:rPr lang="en-GB" sz="1200" dirty="0">
                <a:latin typeface="Arial" charset="0"/>
              </a:rPr>
              <a:t>, after care etc.)</a:t>
            </a:r>
          </a:p>
        </p:txBody>
      </p:sp>
      <p:sp>
        <p:nvSpPr>
          <p:cNvPr id="112659" name="Rectangle 19"/>
          <p:cNvSpPr>
            <a:spLocks noChangeArrowheads="1"/>
          </p:cNvSpPr>
          <p:nvPr/>
        </p:nvSpPr>
        <p:spPr bwMode="auto">
          <a:xfrm>
            <a:off x="304800" y="2195513"/>
            <a:ext cx="2438400" cy="1690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0" name="Rectangle 20"/>
          <p:cNvSpPr>
            <a:spLocks noChangeArrowheads="1"/>
          </p:cNvSpPr>
          <p:nvPr/>
        </p:nvSpPr>
        <p:spPr bwMode="auto">
          <a:xfrm>
            <a:off x="3230563" y="3436938"/>
            <a:ext cx="317023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1200" dirty="0">
                <a:latin typeface="Arial" charset="0"/>
              </a:rPr>
              <a:t>SUPPLY OF HEALTH CARE Costs of production; alternative production techniques; input substitution; markets </a:t>
            </a:r>
          </a:p>
          <a:p>
            <a:pPr eaLnBrk="0" hangingPunct="0"/>
            <a:r>
              <a:rPr lang="en-GB" sz="1200" dirty="0">
                <a:latin typeface="Arial" charset="0"/>
              </a:rPr>
              <a:t>for inputs (workforce, equipment, drugs etc.); remuneration methods and incentives</a:t>
            </a:r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3259138" y="3408363"/>
            <a:ext cx="3032125" cy="993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2" name="Rectangle 22"/>
          <p:cNvSpPr>
            <a:spLocks noChangeArrowheads="1"/>
          </p:cNvSpPr>
          <p:nvPr/>
        </p:nvSpPr>
        <p:spPr bwMode="auto">
          <a:xfrm>
            <a:off x="4348163" y="4965700"/>
            <a:ext cx="41862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1200">
                <a:latin typeface="Arial" charset="0"/>
              </a:rPr>
              <a:t>EVALUATION AT WHOLE SYSTEM LEVEL Equity &amp; allocative efficiency criteria brought to bear on E + F; inter-regional &amp; international comparisons of performance</a:t>
            </a:r>
          </a:p>
        </p:txBody>
      </p:sp>
      <p:sp>
        <p:nvSpPr>
          <p:cNvPr id="112663" name="Rectangle 23"/>
          <p:cNvSpPr>
            <a:spLocks noChangeArrowheads="1"/>
          </p:cNvSpPr>
          <p:nvPr/>
        </p:nvSpPr>
        <p:spPr bwMode="auto">
          <a:xfrm>
            <a:off x="4376738" y="4938713"/>
            <a:ext cx="4149725" cy="623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4" name="Rectangle 24"/>
          <p:cNvSpPr>
            <a:spLocks noChangeArrowheads="1"/>
          </p:cNvSpPr>
          <p:nvPr/>
        </p:nvSpPr>
        <p:spPr bwMode="auto">
          <a:xfrm>
            <a:off x="690563" y="4965700"/>
            <a:ext cx="3043237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1200">
                <a:latin typeface="Arial" charset="0"/>
              </a:rPr>
              <a:t>PLANNING, BUDGETING &amp; MONITORING MECHANISMS Evaluation of effectiveness of instruments available for optimising the system; including the interplay of budgeting, workforce allocations; norms; regulation etc. and the incentive structures they generate.</a:t>
            </a:r>
          </a:p>
        </p:txBody>
      </p:sp>
      <p:sp>
        <p:nvSpPr>
          <p:cNvPr id="112665" name="Rectangle 25"/>
          <p:cNvSpPr>
            <a:spLocks noChangeArrowheads="1"/>
          </p:cNvSpPr>
          <p:nvPr/>
        </p:nvSpPr>
        <p:spPr bwMode="auto">
          <a:xfrm>
            <a:off x="719138" y="4938713"/>
            <a:ext cx="3032125" cy="1462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6" name="Line 26"/>
          <p:cNvSpPr>
            <a:spLocks noChangeShapeType="1"/>
          </p:cNvSpPr>
          <p:nvPr/>
        </p:nvSpPr>
        <p:spPr bwMode="auto">
          <a:xfrm flipH="1">
            <a:off x="4368800" y="113665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7" name="Line 27"/>
          <p:cNvSpPr>
            <a:spLocks noChangeShapeType="1"/>
          </p:cNvSpPr>
          <p:nvPr/>
        </p:nvSpPr>
        <p:spPr bwMode="auto">
          <a:xfrm>
            <a:off x="4267200" y="1752600"/>
            <a:ext cx="0" cy="43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8" name="Line 28"/>
          <p:cNvSpPr>
            <a:spLocks noChangeShapeType="1"/>
          </p:cNvSpPr>
          <p:nvPr/>
        </p:nvSpPr>
        <p:spPr bwMode="auto">
          <a:xfrm flipH="1">
            <a:off x="2032000" y="1752600"/>
            <a:ext cx="25400" cy="43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9" name="Line 29"/>
          <p:cNvSpPr>
            <a:spLocks noChangeShapeType="1"/>
          </p:cNvSpPr>
          <p:nvPr/>
        </p:nvSpPr>
        <p:spPr bwMode="auto">
          <a:xfrm>
            <a:off x="6299200" y="1447800"/>
            <a:ext cx="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0" name="Line 30"/>
          <p:cNvSpPr>
            <a:spLocks noChangeShapeType="1"/>
          </p:cNvSpPr>
          <p:nvPr/>
        </p:nvSpPr>
        <p:spPr bwMode="auto">
          <a:xfrm flipH="1">
            <a:off x="304800" y="612775"/>
            <a:ext cx="4986338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1" name="Line 31"/>
          <p:cNvSpPr>
            <a:spLocks noChangeShapeType="1"/>
          </p:cNvSpPr>
          <p:nvPr/>
        </p:nvSpPr>
        <p:spPr bwMode="auto">
          <a:xfrm>
            <a:off x="304800" y="660400"/>
            <a:ext cx="0" cy="480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2" name="Line 32"/>
          <p:cNvSpPr>
            <a:spLocks noChangeShapeType="1"/>
          </p:cNvSpPr>
          <p:nvPr/>
        </p:nvSpPr>
        <p:spPr bwMode="auto">
          <a:xfrm>
            <a:off x="304800" y="5461000"/>
            <a:ext cx="40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3" name="Line 33"/>
          <p:cNvSpPr>
            <a:spLocks noChangeShapeType="1"/>
          </p:cNvSpPr>
          <p:nvPr/>
        </p:nvSpPr>
        <p:spPr bwMode="auto">
          <a:xfrm>
            <a:off x="3759200" y="5356225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4" name="Line 34"/>
          <p:cNvSpPr>
            <a:spLocks noChangeShapeType="1"/>
          </p:cNvSpPr>
          <p:nvPr/>
        </p:nvSpPr>
        <p:spPr bwMode="auto">
          <a:xfrm flipH="1">
            <a:off x="2743200" y="2613025"/>
            <a:ext cx="40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5" name="Line 35"/>
          <p:cNvSpPr>
            <a:spLocks noChangeShapeType="1"/>
          </p:cNvSpPr>
          <p:nvPr/>
        </p:nvSpPr>
        <p:spPr bwMode="auto">
          <a:xfrm>
            <a:off x="6502400" y="2613025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6" name="Line 36"/>
          <p:cNvSpPr>
            <a:spLocks noChangeShapeType="1"/>
          </p:cNvSpPr>
          <p:nvPr/>
        </p:nvSpPr>
        <p:spPr bwMode="auto">
          <a:xfrm flipH="1">
            <a:off x="2641600" y="3773488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7" name="Line 37"/>
          <p:cNvSpPr>
            <a:spLocks noChangeShapeType="1"/>
          </p:cNvSpPr>
          <p:nvPr/>
        </p:nvSpPr>
        <p:spPr bwMode="auto">
          <a:xfrm>
            <a:off x="6299200" y="3614738"/>
            <a:ext cx="81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8" name="Line 38"/>
          <p:cNvSpPr>
            <a:spLocks noChangeShapeType="1"/>
          </p:cNvSpPr>
          <p:nvPr/>
        </p:nvSpPr>
        <p:spPr bwMode="auto">
          <a:xfrm flipV="1">
            <a:off x="4876800" y="3048000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9" name="Line 39"/>
          <p:cNvSpPr>
            <a:spLocks noChangeShapeType="1"/>
          </p:cNvSpPr>
          <p:nvPr/>
        </p:nvSpPr>
        <p:spPr bwMode="auto">
          <a:xfrm>
            <a:off x="1727200" y="3879850"/>
            <a:ext cx="0" cy="790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0" name="Line 40"/>
          <p:cNvSpPr>
            <a:spLocks noChangeShapeType="1"/>
          </p:cNvSpPr>
          <p:nvPr/>
        </p:nvSpPr>
        <p:spPr bwMode="auto">
          <a:xfrm>
            <a:off x="1727200" y="4670425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1" name="Line 41"/>
          <p:cNvSpPr>
            <a:spLocks noChangeShapeType="1"/>
          </p:cNvSpPr>
          <p:nvPr/>
        </p:nvSpPr>
        <p:spPr bwMode="auto">
          <a:xfrm>
            <a:off x="5994400" y="4670425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6652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economics: a primer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Trends: Looking ahead, understand operating environment</a:t>
            </a:r>
          </a:p>
          <a:p>
            <a:r>
              <a:rPr lang="en-US" dirty="0" smtClean="0"/>
              <a:t>Spend to save</a:t>
            </a:r>
          </a:p>
          <a:p>
            <a:r>
              <a:rPr lang="en-US" dirty="0" smtClean="0"/>
              <a:t>Where things go wrong</a:t>
            </a:r>
          </a:p>
          <a:p>
            <a:r>
              <a:rPr lang="en-US" dirty="0" smtClean="0"/>
              <a:t>Further Reading/References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53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84400"/>
            <a:ext cx="7454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3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731</Words>
  <Application>Microsoft Office PowerPoint</Application>
  <PresentationFormat>On-screen Show (4:3)</PresentationFormat>
  <Paragraphs>102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Economics of technologies</vt:lpstr>
      <vt:lpstr>Outline</vt:lpstr>
      <vt:lpstr>Why think about these issues?</vt:lpstr>
      <vt:lpstr>What is health economics?</vt:lpstr>
      <vt:lpstr>Health economics:the science of optimism?</vt:lpstr>
      <vt:lpstr>An approach– Alan Williams - 1987</vt:lpstr>
      <vt:lpstr>Slide 7</vt:lpstr>
      <vt:lpstr>Outline</vt:lpstr>
      <vt:lpstr>Slide 9</vt:lpstr>
      <vt:lpstr>Slide 10</vt:lpstr>
      <vt:lpstr>Slide 11</vt:lpstr>
      <vt:lpstr>Slide 12</vt:lpstr>
      <vt:lpstr>Outline</vt:lpstr>
      <vt:lpstr>Slide 14</vt:lpstr>
      <vt:lpstr>Outline</vt:lpstr>
      <vt:lpstr>Outline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Lee</dc:creator>
  <cp:lastModifiedBy>nshiel</cp:lastModifiedBy>
  <cp:revision>22</cp:revision>
  <cp:lastPrinted>2012-01-12T13:55:01Z</cp:lastPrinted>
  <dcterms:created xsi:type="dcterms:W3CDTF">2011-07-01T17:08:14Z</dcterms:created>
  <dcterms:modified xsi:type="dcterms:W3CDTF">2012-01-12T16:30:08Z</dcterms:modified>
</cp:coreProperties>
</file>