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0"/>
  </p:notesMasterIdLst>
  <p:handoutMasterIdLst>
    <p:handoutMasterId r:id="rId71"/>
  </p:handoutMasterIdLst>
  <p:sldIdLst>
    <p:sldId id="256" r:id="rId2"/>
    <p:sldId id="506" r:id="rId3"/>
    <p:sldId id="579" r:id="rId4"/>
    <p:sldId id="542" r:id="rId5"/>
    <p:sldId id="540" r:id="rId6"/>
    <p:sldId id="507" r:id="rId7"/>
    <p:sldId id="545" r:id="rId8"/>
    <p:sldId id="510" r:id="rId9"/>
    <p:sldId id="511" r:id="rId10"/>
    <p:sldId id="546" r:id="rId11"/>
    <p:sldId id="547" r:id="rId12"/>
    <p:sldId id="518" r:id="rId13"/>
    <p:sldId id="582" r:id="rId14"/>
    <p:sldId id="434" r:id="rId15"/>
    <p:sldId id="548" r:id="rId16"/>
    <p:sldId id="437" r:id="rId17"/>
    <p:sldId id="554" r:id="rId18"/>
    <p:sldId id="577" r:id="rId19"/>
    <p:sldId id="555" r:id="rId20"/>
    <p:sldId id="523" r:id="rId21"/>
    <p:sldId id="526" r:id="rId22"/>
    <p:sldId id="590" r:id="rId23"/>
    <p:sldId id="527" r:id="rId24"/>
    <p:sldId id="447" r:id="rId25"/>
    <p:sldId id="524" r:id="rId26"/>
    <p:sldId id="591" r:id="rId27"/>
    <p:sldId id="525" r:id="rId28"/>
    <p:sldId id="556" r:id="rId29"/>
    <p:sldId id="583" r:id="rId30"/>
    <p:sldId id="588" r:id="rId31"/>
    <p:sldId id="589" r:id="rId32"/>
    <p:sldId id="549" r:id="rId33"/>
    <p:sldId id="522" r:id="rId34"/>
    <p:sldId id="550" r:id="rId35"/>
    <p:sldId id="552" r:id="rId36"/>
    <p:sldId id="551" r:id="rId37"/>
    <p:sldId id="557" r:id="rId38"/>
    <p:sldId id="553" r:id="rId39"/>
    <p:sldId id="541" r:id="rId40"/>
    <p:sldId id="543" r:id="rId41"/>
    <p:sldId id="576" r:id="rId42"/>
    <p:sldId id="569" r:id="rId43"/>
    <p:sldId id="573" r:id="rId44"/>
    <p:sldId id="584" r:id="rId45"/>
    <p:sldId id="532" r:id="rId46"/>
    <p:sldId id="587" r:id="rId47"/>
    <p:sldId id="585" r:id="rId48"/>
    <p:sldId id="570" r:id="rId49"/>
    <p:sldId id="558" r:id="rId50"/>
    <p:sldId id="578" r:id="rId51"/>
    <p:sldId id="435" r:id="rId52"/>
    <p:sldId id="562" r:id="rId53"/>
    <p:sldId id="559" r:id="rId54"/>
    <p:sldId id="586" r:id="rId55"/>
    <p:sldId id="560" r:id="rId56"/>
    <p:sldId id="580" r:id="rId57"/>
    <p:sldId id="561" r:id="rId58"/>
    <p:sldId id="581" r:id="rId59"/>
    <p:sldId id="566" r:id="rId60"/>
    <p:sldId id="574" r:id="rId61"/>
    <p:sldId id="563" r:id="rId62"/>
    <p:sldId id="564" r:id="rId63"/>
    <p:sldId id="565" r:id="rId64"/>
    <p:sldId id="567" r:id="rId65"/>
    <p:sldId id="571" r:id="rId66"/>
    <p:sldId id="572" r:id="rId67"/>
    <p:sldId id="568" r:id="rId68"/>
    <p:sldId id="544" r:id="rId69"/>
  </p:sldIdLst>
  <p:sldSz cx="9144000" cy="6858000" type="screen4x3"/>
  <p:notesSz cx="6858000" cy="9144000"/>
  <p:defaultTextStyle>
    <a:defPPr>
      <a:defRPr lang="en-GB"/>
    </a:defPPr>
    <a:lvl1pPr algn="l" rtl="0" fontAlgn="base">
      <a:spcBef>
        <a:spcPct val="0"/>
      </a:spcBef>
      <a:spcAft>
        <a:spcPct val="0"/>
      </a:spcAft>
      <a:defRPr sz="2000" b="1" kern="1200">
        <a:solidFill>
          <a:srgbClr val="FFFF66"/>
        </a:solidFill>
        <a:latin typeface="Century Gothic" pitchFamily="34" charset="0"/>
        <a:ea typeface="+mn-ea"/>
        <a:cs typeface="+mn-cs"/>
      </a:defRPr>
    </a:lvl1pPr>
    <a:lvl2pPr marL="457200" algn="l" rtl="0" fontAlgn="base">
      <a:spcBef>
        <a:spcPct val="0"/>
      </a:spcBef>
      <a:spcAft>
        <a:spcPct val="0"/>
      </a:spcAft>
      <a:defRPr sz="2000" b="1" kern="1200">
        <a:solidFill>
          <a:srgbClr val="FFFF66"/>
        </a:solidFill>
        <a:latin typeface="Century Gothic" pitchFamily="34" charset="0"/>
        <a:ea typeface="+mn-ea"/>
        <a:cs typeface="+mn-cs"/>
      </a:defRPr>
    </a:lvl2pPr>
    <a:lvl3pPr marL="914400" algn="l" rtl="0" fontAlgn="base">
      <a:spcBef>
        <a:spcPct val="0"/>
      </a:spcBef>
      <a:spcAft>
        <a:spcPct val="0"/>
      </a:spcAft>
      <a:defRPr sz="2000" b="1" kern="1200">
        <a:solidFill>
          <a:srgbClr val="FFFF66"/>
        </a:solidFill>
        <a:latin typeface="Century Gothic" pitchFamily="34" charset="0"/>
        <a:ea typeface="+mn-ea"/>
        <a:cs typeface="+mn-cs"/>
      </a:defRPr>
    </a:lvl3pPr>
    <a:lvl4pPr marL="1371600" algn="l" rtl="0" fontAlgn="base">
      <a:spcBef>
        <a:spcPct val="0"/>
      </a:spcBef>
      <a:spcAft>
        <a:spcPct val="0"/>
      </a:spcAft>
      <a:defRPr sz="2000" b="1" kern="1200">
        <a:solidFill>
          <a:srgbClr val="FFFF66"/>
        </a:solidFill>
        <a:latin typeface="Century Gothic" pitchFamily="34" charset="0"/>
        <a:ea typeface="+mn-ea"/>
        <a:cs typeface="+mn-cs"/>
      </a:defRPr>
    </a:lvl4pPr>
    <a:lvl5pPr marL="1828800" algn="l" rtl="0" fontAlgn="base">
      <a:spcBef>
        <a:spcPct val="0"/>
      </a:spcBef>
      <a:spcAft>
        <a:spcPct val="0"/>
      </a:spcAft>
      <a:defRPr sz="2000" b="1" kern="1200">
        <a:solidFill>
          <a:srgbClr val="FFFF66"/>
        </a:solidFill>
        <a:latin typeface="Century Gothic" pitchFamily="34" charset="0"/>
        <a:ea typeface="+mn-ea"/>
        <a:cs typeface="+mn-cs"/>
      </a:defRPr>
    </a:lvl5pPr>
    <a:lvl6pPr marL="2286000" algn="l" defTabSz="914400" rtl="0" eaLnBrk="1" latinLnBrk="0" hangingPunct="1">
      <a:defRPr sz="2000" b="1" kern="1200">
        <a:solidFill>
          <a:srgbClr val="FFFF66"/>
        </a:solidFill>
        <a:latin typeface="Century Gothic" pitchFamily="34" charset="0"/>
        <a:ea typeface="+mn-ea"/>
        <a:cs typeface="+mn-cs"/>
      </a:defRPr>
    </a:lvl6pPr>
    <a:lvl7pPr marL="2743200" algn="l" defTabSz="914400" rtl="0" eaLnBrk="1" latinLnBrk="0" hangingPunct="1">
      <a:defRPr sz="2000" b="1" kern="1200">
        <a:solidFill>
          <a:srgbClr val="FFFF66"/>
        </a:solidFill>
        <a:latin typeface="Century Gothic" pitchFamily="34" charset="0"/>
        <a:ea typeface="+mn-ea"/>
        <a:cs typeface="+mn-cs"/>
      </a:defRPr>
    </a:lvl7pPr>
    <a:lvl8pPr marL="3200400" algn="l" defTabSz="914400" rtl="0" eaLnBrk="1" latinLnBrk="0" hangingPunct="1">
      <a:defRPr sz="2000" b="1" kern="1200">
        <a:solidFill>
          <a:srgbClr val="FFFF66"/>
        </a:solidFill>
        <a:latin typeface="Century Gothic" pitchFamily="34" charset="0"/>
        <a:ea typeface="+mn-ea"/>
        <a:cs typeface="+mn-cs"/>
      </a:defRPr>
    </a:lvl8pPr>
    <a:lvl9pPr marL="3657600" algn="l" defTabSz="914400" rtl="0" eaLnBrk="1" latinLnBrk="0" hangingPunct="1">
      <a:defRPr sz="2000" b="1" kern="1200">
        <a:solidFill>
          <a:srgbClr val="FFFF66"/>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66"/>
    <a:srgbClr val="FFFF99"/>
    <a:srgbClr val="99FFCC"/>
    <a:srgbClr val="FFFFCC"/>
    <a:srgbClr val="39015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98" autoAdjust="0"/>
    <p:restoredTop sz="94782" autoAdjust="0"/>
  </p:normalViewPr>
  <p:slideViewPr>
    <p:cSldViewPr snapToGrid="0" snapToObjects="1">
      <p:cViewPr>
        <p:scale>
          <a:sx n="50" d="100"/>
          <a:sy n="50" d="100"/>
        </p:scale>
        <p:origin x="-828" y="-144"/>
      </p:cViewPr>
      <p:guideLst>
        <p:guide orient="horz" pos="2158"/>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100" d="100"/>
        <a:sy n="100" d="100"/>
      </p:scale>
      <p:origin x="0" y="75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30.xml"/><Relationship Id="rId13" Type="http://schemas.openxmlformats.org/officeDocument/2006/relationships/slide" Target="slides/slide35.xml"/><Relationship Id="rId3" Type="http://schemas.openxmlformats.org/officeDocument/2006/relationships/slide" Target="slides/slide3.xml"/><Relationship Id="rId7" Type="http://schemas.openxmlformats.org/officeDocument/2006/relationships/slide" Target="slides/slide13.xml"/><Relationship Id="rId12" Type="http://schemas.openxmlformats.org/officeDocument/2006/relationships/slide" Target="slides/slide34.xml"/><Relationship Id="rId2" Type="http://schemas.openxmlformats.org/officeDocument/2006/relationships/slide" Target="slides/slide2.xml"/><Relationship Id="rId16" Type="http://schemas.openxmlformats.org/officeDocument/2006/relationships/slide" Target="slides/slide38.xml"/><Relationship Id="rId1" Type="http://schemas.openxmlformats.org/officeDocument/2006/relationships/slide" Target="slides/slide1.xml"/><Relationship Id="rId6" Type="http://schemas.openxmlformats.org/officeDocument/2006/relationships/slide" Target="slides/slide12.xml"/><Relationship Id="rId11" Type="http://schemas.openxmlformats.org/officeDocument/2006/relationships/slide" Target="slides/slide33.xml"/><Relationship Id="rId5" Type="http://schemas.openxmlformats.org/officeDocument/2006/relationships/slide" Target="slides/slide7.xml"/><Relationship Id="rId15" Type="http://schemas.openxmlformats.org/officeDocument/2006/relationships/slide" Target="slides/slide37.xml"/><Relationship Id="rId10" Type="http://schemas.openxmlformats.org/officeDocument/2006/relationships/slide" Target="slides/slide32.xml"/><Relationship Id="rId4" Type="http://schemas.openxmlformats.org/officeDocument/2006/relationships/slide" Target="slides/slide4.xml"/><Relationship Id="rId9" Type="http://schemas.openxmlformats.org/officeDocument/2006/relationships/slide" Target="slides/slide31.xml"/><Relationship Id="rId14"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oleObject" Target="file:///E:\Shoulder\HAGL%20project\Results\HAGL%20Data%20paper%20analysi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G:\Newcastle\Results\Results%2004-05-09%20Final%20AbductionForwardFlex\Original%20-%20No%20Ligament%20Forces\Abduction\No%20Ligament%20Forces_Abduction.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title>
      <c:tx>
        <c:rich>
          <a:bodyPr/>
          <a:lstStyle/>
          <a:p>
            <a:pPr>
              <a:defRPr/>
            </a:pPr>
            <a:r>
              <a:rPr lang="en-GB"/>
              <a:t>Normalised Data</a:t>
            </a:r>
          </a:p>
        </c:rich>
      </c:tx>
      <c:layout>
        <c:manualLayout>
          <c:xMode val="edge"/>
          <c:yMode val="edge"/>
          <c:x val="0.38275670086693708"/>
          <c:y val="9.4202898550724723E-2"/>
        </c:manualLayout>
      </c:layout>
      <c:overlay val="1"/>
    </c:title>
    <c:plotArea>
      <c:layout/>
      <c:barChart>
        <c:barDir val="col"/>
        <c:grouping val="clustered"/>
        <c:ser>
          <c:idx val="0"/>
          <c:order val="0"/>
          <c:tx>
            <c:v>Intact</c:v>
          </c:tx>
          <c:spPr>
            <a:ln w="28575">
              <a:noFill/>
            </a:ln>
          </c:spPr>
          <c:cat>
            <c:numRef>
              <c:f>'Neutral ER data'!$B$2:$B$7</c:f>
              <c:numCache>
                <c:formatCode>General</c:formatCode>
                <c:ptCount val="6"/>
                <c:pt idx="0">
                  <c:v>5</c:v>
                </c:pt>
                <c:pt idx="1">
                  <c:v>10</c:v>
                </c:pt>
                <c:pt idx="2">
                  <c:v>15</c:v>
                </c:pt>
                <c:pt idx="3">
                  <c:v>20</c:v>
                </c:pt>
                <c:pt idx="4">
                  <c:v>25</c:v>
                </c:pt>
                <c:pt idx="5">
                  <c:v>30</c:v>
                </c:pt>
              </c:numCache>
            </c:numRef>
          </c:cat>
          <c:val>
            <c:numRef>
              <c:f>'Neutral ER data'!$W$2:$W$7</c:f>
              <c:numCache>
                <c:formatCode>0</c:formatCode>
                <c:ptCount val="6"/>
                <c:pt idx="0">
                  <c:v>2.2396808585746411</c:v>
                </c:pt>
                <c:pt idx="1">
                  <c:v>9.7812279986160497</c:v>
                </c:pt>
                <c:pt idx="2">
                  <c:v>21.240127770554491</c:v>
                </c:pt>
                <c:pt idx="3">
                  <c:v>39.582452469615184</c:v>
                </c:pt>
                <c:pt idx="4">
                  <c:v>69.584587350350162</c:v>
                </c:pt>
                <c:pt idx="5">
                  <c:v>100</c:v>
                </c:pt>
              </c:numCache>
            </c:numRef>
          </c:val>
        </c:ser>
        <c:ser>
          <c:idx val="1"/>
          <c:order val="1"/>
          <c:tx>
            <c:v>Medium HAGL</c:v>
          </c:tx>
          <c:spPr>
            <a:ln w="28575">
              <a:noFill/>
            </a:ln>
          </c:spPr>
          <c:cat>
            <c:numRef>
              <c:f>'Neutral ER data'!$B$9:$B$14</c:f>
              <c:numCache>
                <c:formatCode>General</c:formatCode>
                <c:ptCount val="6"/>
                <c:pt idx="0">
                  <c:v>5</c:v>
                </c:pt>
                <c:pt idx="1">
                  <c:v>10</c:v>
                </c:pt>
                <c:pt idx="2">
                  <c:v>15</c:v>
                </c:pt>
                <c:pt idx="3">
                  <c:v>20</c:v>
                </c:pt>
                <c:pt idx="4">
                  <c:v>25</c:v>
                </c:pt>
                <c:pt idx="5">
                  <c:v>30</c:v>
                </c:pt>
              </c:numCache>
            </c:numRef>
          </c:cat>
          <c:val>
            <c:numRef>
              <c:f>'Neutral ER data'!$W$9:$W$14</c:f>
              <c:numCache>
                <c:formatCode>0</c:formatCode>
                <c:ptCount val="6"/>
                <c:pt idx="0">
                  <c:v>0.42921292002698208</c:v>
                </c:pt>
                <c:pt idx="1">
                  <c:v>7.4224907083362561</c:v>
                </c:pt>
                <c:pt idx="2">
                  <c:v>23.452792001673021</c:v>
                </c:pt>
                <c:pt idx="3">
                  <c:v>46.030501259023232</c:v>
                </c:pt>
                <c:pt idx="4">
                  <c:v>71.431877491353987</c:v>
                </c:pt>
                <c:pt idx="5">
                  <c:v>110.07697695446123</c:v>
                </c:pt>
              </c:numCache>
            </c:numRef>
          </c:val>
        </c:ser>
        <c:ser>
          <c:idx val="2"/>
          <c:order val="2"/>
          <c:tx>
            <c:v>Large HAGL</c:v>
          </c:tx>
          <c:spPr>
            <a:ln w="28575">
              <a:noFill/>
            </a:ln>
          </c:spPr>
          <c:cat>
            <c:numRef>
              <c:f>'Neutral ER data'!$B$16:$B$21</c:f>
              <c:numCache>
                <c:formatCode>General</c:formatCode>
                <c:ptCount val="6"/>
                <c:pt idx="0">
                  <c:v>5</c:v>
                </c:pt>
                <c:pt idx="1">
                  <c:v>10</c:v>
                </c:pt>
                <c:pt idx="2">
                  <c:v>15</c:v>
                </c:pt>
                <c:pt idx="3">
                  <c:v>20</c:v>
                </c:pt>
                <c:pt idx="4">
                  <c:v>25</c:v>
                </c:pt>
                <c:pt idx="5">
                  <c:v>30</c:v>
                </c:pt>
              </c:numCache>
            </c:numRef>
          </c:cat>
          <c:val>
            <c:numRef>
              <c:f>'Neutral ER data'!$W$16:$W$21</c:f>
              <c:numCache>
                <c:formatCode>0</c:formatCode>
                <c:ptCount val="6"/>
                <c:pt idx="0">
                  <c:v>0.32531376349929642</c:v>
                </c:pt>
                <c:pt idx="1">
                  <c:v>10.984620017052922</c:v>
                </c:pt>
                <c:pt idx="2">
                  <c:v>31.490950247887355</c:v>
                </c:pt>
                <c:pt idx="3">
                  <c:v>57.671450408269401</c:v>
                </c:pt>
                <c:pt idx="4">
                  <c:v>84.716957398900774</c:v>
                </c:pt>
                <c:pt idx="5">
                  <c:v>120.69614121294995</c:v>
                </c:pt>
              </c:numCache>
            </c:numRef>
          </c:val>
        </c:ser>
        <c:ser>
          <c:idx val="3"/>
          <c:order val="3"/>
          <c:tx>
            <c:v>Juxtachondral Repair</c:v>
          </c:tx>
          <c:spPr>
            <a:ln w="28575">
              <a:noFill/>
            </a:ln>
          </c:spPr>
          <c:cat>
            <c:numRef>
              <c:f>'Neutral ER data'!$B$23:$B$28</c:f>
              <c:numCache>
                <c:formatCode>General</c:formatCode>
                <c:ptCount val="6"/>
                <c:pt idx="0">
                  <c:v>5</c:v>
                </c:pt>
                <c:pt idx="1">
                  <c:v>10</c:v>
                </c:pt>
                <c:pt idx="2">
                  <c:v>15</c:v>
                </c:pt>
                <c:pt idx="3">
                  <c:v>20</c:v>
                </c:pt>
                <c:pt idx="4">
                  <c:v>25</c:v>
                </c:pt>
                <c:pt idx="5">
                  <c:v>30</c:v>
                </c:pt>
              </c:numCache>
            </c:numRef>
          </c:cat>
          <c:val>
            <c:numRef>
              <c:f>'Neutral ER data'!$W$23:$W$28</c:f>
              <c:numCache>
                <c:formatCode>0</c:formatCode>
                <c:ptCount val="6"/>
                <c:pt idx="0">
                  <c:v>1.4297187172216355</c:v>
                </c:pt>
                <c:pt idx="1">
                  <c:v>11.628597452292951</c:v>
                </c:pt>
                <c:pt idx="2">
                  <c:v>24.40821384323025</c:v>
                </c:pt>
                <c:pt idx="3">
                  <c:v>51.133628015979589</c:v>
                </c:pt>
                <c:pt idx="4">
                  <c:v>80.213373701421801</c:v>
                </c:pt>
                <c:pt idx="5">
                  <c:v>116.08643260794078</c:v>
                </c:pt>
              </c:numCache>
            </c:numRef>
          </c:val>
        </c:ser>
        <c:ser>
          <c:idx val="4"/>
          <c:order val="4"/>
          <c:tx>
            <c:v>Anatomical Repair</c:v>
          </c:tx>
          <c:spPr>
            <a:ln w="28575">
              <a:noFill/>
            </a:ln>
          </c:spPr>
          <c:cat>
            <c:numRef>
              <c:f>'Neutral ER data'!$B$30:$B$35</c:f>
              <c:numCache>
                <c:formatCode>General</c:formatCode>
                <c:ptCount val="6"/>
                <c:pt idx="0">
                  <c:v>5</c:v>
                </c:pt>
                <c:pt idx="1">
                  <c:v>10</c:v>
                </c:pt>
                <c:pt idx="2">
                  <c:v>15</c:v>
                </c:pt>
                <c:pt idx="3">
                  <c:v>20</c:v>
                </c:pt>
                <c:pt idx="4">
                  <c:v>25</c:v>
                </c:pt>
                <c:pt idx="5">
                  <c:v>30</c:v>
                </c:pt>
              </c:numCache>
            </c:numRef>
          </c:cat>
          <c:val>
            <c:numRef>
              <c:f>'Neutral ER data'!$W$30:$W$35</c:f>
              <c:numCache>
                <c:formatCode>0</c:formatCode>
                <c:ptCount val="6"/>
                <c:pt idx="0">
                  <c:v>1.1379451472526334</c:v>
                </c:pt>
                <c:pt idx="1">
                  <c:v>10.008030453561037</c:v>
                </c:pt>
                <c:pt idx="2">
                  <c:v>22.193109264178688</c:v>
                </c:pt>
                <c:pt idx="3">
                  <c:v>38.114534445736091</c:v>
                </c:pt>
                <c:pt idx="4">
                  <c:v>66.134064556495659</c:v>
                </c:pt>
                <c:pt idx="5">
                  <c:v>101.15882600335742</c:v>
                </c:pt>
              </c:numCache>
            </c:numRef>
          </c:val>
        </c:ser>
        <c:dLbls/>
        <c:axId val="170652416"/>
        <c:axId val="170653952"/>
      </c:barChart>
      <c:catAx>
        <c:axId val="170652416"/>
        <c:scaling>
          <c:orientation val="minMax"/>
        </c:scaling>
        <c:axPos val="b"/>
        <c:numFmt formatCode="General" sourceLinked="1"/>
        <c:tickLblPos val="nextTo"/>
        <c:crossAx val="170653952"/>
        <c:crosses val="autoZero"/>
        <c:auto val="1"/>
        <c:lblAlgn val="ctr"/>
        <c:lblOffset val="100"/>
      </c:catAx>
      <c:valAx>
        <c:axId val="170653952"/>
        <c:scaling>
          <c:orientation val="minMax"/>
          <c:max val="125"/>
          <c:min val="0"/>
        </c:scaling>
        <c:axPos val="l"/>
        <c:majorGridlines/>
        <c:title>
          <c:tx>
            <c:rich>
              <a:bodyPr rot="-5400000" vert="horz"/>
              <a:lstStyle/>
              <a:p>
                <a:pPr>
                  <a:defRPr/>
                </a:pPr>
                <a:r>
                  <a:rPr lang="en-GB"/>
                  <a:t>Translation normalised to 'Intact' at 30N</a:t>
                </a:r>
              </a:p>
            </c:rich>
          </c:tx>
        </c:title>
        <c:numFmt formatCode="0" sourceLinked="1"/>
        <c:tickLblPos val="nextTo"/>
        <c:crossAx val="170652416"/>
        <c:crosses val="autoZero"/>
        <c:crossBetween val="between"/>
      </c:valAx>
    </c:plotArea>
    <c:legend>
      <c:legendPos val="b"/>
    </c:legend>
    <c:plotVisOnly val="1"/>
    <c:dispBlanksAs val="gap"/>
  </c:chart>
  <c:txPr>
    <a:bodyPr/>
    <a:lstStyle/>
    <a:p>
      <a:pPr>
        <a:defRPr>
          <a:ln>
            <a:solidFill>
              <a:schemeClr val="bg1"/>
            </a:solidFill>
          </a:ln>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title>
      <c:tx>
        <c:rich>
          <a:bodyPr/>
          <a:lstStyle/>
          <a:p>
            <a:pPr>
              <a:defRPr sz="1150" b="1" i="0" u="none" strike="noStrike" baseline="0">
                <a:solidFill>
                  <a:srgbClr val="000000"/>
                </a:solidFill>
                <a:latin typeface="Arial"/>
                <a:ea typeface="Arial"/>
                <a:cs typeface="Arial"/>
              </a:defRPr>
            </a:pPr>
            <a:r>
              <a:rPr lang="en-GB"/>
              <a:t>Glenohumeral Muscle Forces</a:t>
            </a:r>
          </a:p>
        </c:rich>
      </c:tx>
      <c:layout>
        <c:manualLayout>
          <c:xMode val="edge"/>
          <c:yMode val="edge"/>
          <c:x val="0.29354227981776343"/>
          <c:y val="3.5398230088495616E-2"/>
        </c:manualLayout>
      </c:layout>
      <c:spPr>
        <a:noFill/>
        <a:ln w="25400">
          <a:noFill/>
        </a:ln>
      </c:spPr>
    </c:title>
    <c:plotArea>
      <c:layout>
        <c:manualLayout>
          <c:layoutTarget val="inner"/>
          <c:xMode val="edge"/>
          <c:yMode val="edge"/>
          <c:x val="0.14090033033070376"/>
          <c:y val="0.19764068734065987"/>
          <c:w val="0.65557792584424457"/>
          <c:h val="0.59882178403214859"/>
        </c:manualLayout>
      </c:layout>
      <c:scatterChart>
        <c:scatterStyle val="lineMarker"/>
        <c:ser>
          <c:idx val="0"/>
          <c:order val="0"/>
          <c:tx>
            <c:strRef>
              <c:f>VhMuscleForceAbduction!$BI$1</c:f>
              <c:strCache>
                <c:ptCount val="1"/>
                <c:pt idx="0">
                  <c:v>SS</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VhMuscleForceAbduction!$BI$2:$BI$89</c:f>
              <c:numCache>
                <c:formatCode>General</c:formatCode>
                <c:ptCount val="88"/>
                <c:pt idx="0">
                  <c:v>8.9536000000000158</c:v>
                </c:pt>
                <c:pt idx="1">
                  <c:v>16.021000000000001</c:v>
                </c:pt>
                <c:pt idx="2">
                  <c:v>31.552</c:v>
                </c:pt>
                <c:pt idx="3">
                  <c:v>46.285000000000011</c:v>
                </c:pt>
                <c:pt idx="4">
                  <c:v>61.024000000000001</c:v>
                </c:pt>
                <c:pt idx="5">
                  <c:v>75.807999999999993</c:v>
                </c:pt>
                <c:pt idx="6">
                  <c:v>89.921000000000006</c:v>
                </c:pt>
                <c:pt idx="7">
                  <c:v>102.16</c:v>
                </c:pt>
                <c:pt idx="8">
                  <c:v>91.381</c:v>
                </c:pt>
                <c:pt idx="9">
                  <c:v>100.86999999999999</c:v>
                </c:pt>
                <c:pt idx="10">
                  <c:v>110.33</c:v>
                </c:pt>
                <c:pt idx="11">
                  <c:v>118.24000000000002</c:v>
                </c:pt>
                <c:pt idx="12">
                  <c:v>125.34</c:v>
                </c:pt>
                <c:pt idx="13">
                  <c:v>130.85000000000022</c:v>
                </c:pt>
                <c:pt idx="14">
                  <c:v>135.89000000000001</c:v>
                </c:pt>
                <c:pt idx="15">
                  <c:v>138.99</c:v>
                </c:pt>
                <c:pt idx="16">
                  <c:v>137.69999999999999</c:v>
                </c:pt>
                <c:pt idx="17">
                  <c:v>129.80000000000001</c:v>
                </c:pt>
                <c:pt idx="18">
                  <c:v>120.08</c:v>
                </c:pt>
                <c:pt idx="19">
                  <c:v>111.63</c:v>
                </c:pt>
                <c:pt idx="20">
                  <c:v>101.99000000000002</c:v>
                </c:pt>
                <c:pt idx="21">
                  <c:v>90.978999999999999</c:v>
                </c:pt>
                <c:pt idx="22">
                  <c:v>78.910000000000025</c:v>
                </c:pt>
                <c:pt idx="23">
                  <c:v>63.945</c:v>
                </c:pt>
                <c:pt idx="24">
                  <c:v>44.686</c:v>
                </c:pt>
                <c:pt idx="25">
                  <c:v>24.065999999999967</c:v>
                </c:pt>
                <c:pt idx="26" formatCode="0.00E+00">
                  <c:v>3.6668000000000302E-19</c:v>
                </c:pt>
                <c:pt idx="27" formatCode="0.00E+00">
                  <c:v>3.551500000000032E-20</c:v>
                </c:pt>
                <c:pt idx="28" formatCode="0.00E+00">
                  <c:v>-9.6462000000000738E-20</c:v>
                </c:pt>
                <c:pt idx="29" formatCode="0.00E+00">
                  <c:v>1.0748000000000101E-20</c:v>
                </c:pt>
                <c:pt idx="30" formatCode="0.00E+00">
                  <c:v>1.3172000000000108E-19</c:v>
                </c:pt>
              </c:numCache>
            </c:numRef>
          </c:yVal>
        </c:ser>
        <c:ser>
          <c:idx val="1"/>
          <c:order val="1"/>
          <c:tx>
            <c:strRef>
              <c:f>VhMuscleForceAbduction!$BJ$1</c:f>
              <c:strCache>
                <c:ptCount val="1"/>
                <c:pt idx="0">
                  <c:v>IS1</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VhMuscleForceAbduction!$BJ$2:$BJ$89</c:f>
              <c:numCache>
                <c:formatCode>General</c:formatCode>
                <c:ptCount val="88"/>
                <c:pt idx="0">
                  <c:v>1.9482999999999993</c:v>
                </c:pt>
                <c:pt idx="1">
                  <c:v>1.9795999999999994</c:v>
                </c:pt>
                <c:pt idx="2">
                  <c:v>2.0101999999999998</c:v>
                </c:pt>
                <c:pt idx="3">
                  <c:v>3.223500000000004</c:v>
                </c:pt>
                <c:pt idx="4">
                  <c:v>4.5443999999999996</c:v>
                </c:pt>
                <c:pt idx="5">
                  <c:v>6.2907000000000002</c:v>
                </c:pt>
                <c:pt idx="6">
                  <c:v>8.0992000000000015</c:v>
                </c:pt>
                <c:pt idx="7">
                  <c:v>9.9382000000000001</c:v>
                </c:pt>
                <c:pt idx="8">
                  <c:v>9.3737000000000048</c:v>
                </c:pt>
                <c:pt idx="9">
                  <c:v>10.938000000000001</c:v>
                </c:pt>
                <c:pt idx="10">
                  <c:v>12.6</c:v>
                </c:pt>
                <c:pt idx="11">
                  <c:v>14.433</c:v>
                </c:pt>
                <c:pt idx="12">
                  <c:v>16.118000000000027</c:v>
                </c:pt>
                <c:pt idx="13">
                  <c:v>17.611000000000036</c:v>
                </c:pt>
                <c:pt idx="14">
                  <c:v>19.004000000000001</c:v>
                </c:pt>
                <c:pt idx="15">
                  <c:v>20.309999999999999</c:v>
                </c:pt>
                <c:pt idx="16">
                  <c:v>21.324000000000005</c:v>
                </c:pt>
                <c:pt idx="17">
                  <c:v>21.18</c:v>
                </c:pt>
                <c:pt idx="18">
                  <c:v>20.712</c:v>
                </c:pt>
                <c:pt idx="19">
                  <c:v>20.158999999999999</c:v>
                </c:pt>
                <c:pt idx="20">
                  <c:v>19.251999999999999</c:v>
                </c:pt>
                <c:pt idx="21">
                  <c:v>18.097000000000001</c:v>
                </c:pt>
                <c:pt idx="22">
                  <c:v>17.158000000000001</c:v>
                </c:pt>
                <c:pt idx="23">
                  <c:v>15.886000000000006</c:v>
                </c:pt>
                <c:pt idx="24">
                  <c:v>13.78</c:v>
                </c:pt>
                <c:pt idx="25">
                  <c:v>11.063000000000002</c:v>
                </c:pt>
                <c:pt idx="26">
                  <c:v>9.1870000000000012</c:v>
                </c:pt>
                <c:pt idx="27">
                  <c:v>4.7164000000000001</c:v>
                </c:pt>
                <c:pt idx="28">
                  <c:v>0.52064999999999995</c:v>
                </c:pt>
                <c:pt idx="29" formatCode="0.00E+00">
                  <c:v>-1.0138000000000078E-19</c:v>
                </c:pt>
                <c:pt idx="30" formatCode="0.00E+00">
                  <c:v>3.5930000000000302E-19</c:v>
                </c:pt>
              </c:numCache>
            </c:numRef>
          </c:yVal>
        </c:ser>
        <c:ser>
          <c:idx val="2"/>
          <c:order val="2"/>
          <c:tx>
            <c:strRef>
              <c:f>VhMuscleForceAbduction!$BK$1</c:f>
              <c:strCache>
                <c:ptCount val="1"/>
                <c:pt idx="0">
                  <c:v>IS2</c:v>
                </c:pt>
              </c:strCache>
            </c:strRef>
          </c:tx>
          <c:spPr>
            <a:ln w="12700">
              <a:solidFill>
                <a:srgbClr val="FFFF00"/>
              </a:solidFill>
              <a:prstDash val="solid"/>
            </a:ln>
          </c:spPr>
          <c:marker>
            <c:symbol val="triangle"/>
            <c:size val="5"/>
            <c:spPr>
              <a:solidFill>
                <a:srgbClr val="FFFF00"/>
              </a:solidFill>
              <a:ln>
                <a:solidFill>
                  <a:srgbClr val="FFFF00"/>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VhMuscleForceAbduction!$BK$2:$BK$89</c:f>
              <c:numCache>
                <c:formatCode>General</c:formatCode>
                <c:ptCount val="88"/>
                <c:pt idx="0">
                  <c:v>1.7176999999999982</c:v>
                </c:pt>
                <c:pt idx="1">
                  <c:v>0.41613</c:v>
                </c:pt>
                <c:pt idx="2" formatCode="0.00E+00">
                  <c:v>4.6135000000000357E-20</c:v>
                </c:pt>
                <c:pt idx="3" formatCode="0.00E+00">
                  <c:v>-2.6288000000000246E-20</c:v>
                </c:pt>
                <c:pt idx="4" formatCode="0.00E+00">
                  <c:v>-2.0985000000000211E-20</c:v>
                </c:pt>
                <c:pt idx="5" formatCode="0.00E+00">
                  <c:v>-1.5936000000000142E-20</c:v>
                </c:pt>
                <c:pt idx="6">
                  <c:v>1.0332999999999983</c:v>
                </c:pt>
                <c:pt idx="7">
                  <c:v>3.4636999999999998</c:v>
                </c:pt>
                <c:pt idx="8">
                  <c:v>3.8428999999999967</c:v>
                </c:pt>
                <c:pt idx="9">
                  <c:v>6.6205999999999916</c:v>
                </c:pt>
                <c:pt idx="10">
                  <c:v>9.3554000000000244</c:v>
                </c:pt>
                <c:pt idx="11">
                  <c:v>12.472000000000014</c:v>
                </c:pt>
                <c:pt idx="12">
                  <c:v>15.821</c:v>
                </c:pt>
                <c:pt idx="13">
                  <c:v>18.784999999999989</c:v>
                </c:pt>
                <c:pt idx="14">
                  <c:v>21.792000000000002</c:v>
                </c:pt>
                <c:pt idx="15">
                  <c:v>24.596</c:v>
                </c:pt>
                <c:pt idx="16">
                  <c:v>26.984999999999989</c:v>
                </c:pt>
                <c:pt idx="17">
                  <c:v>27.878</c:v>
                </c:pt>
                <c:pt idx="18">
                  <c:v>28.099</c:v>
                </c:pt>
                <c:pt idx="19">
                  <c:v>28.446999999999989</c:v>
                </c:pt>
                <c:pt idx="20">
                  <c:v>28.419999999999987</c:v>
                </c:pt>
                <c:pt idx="21">
                  <c:v>28.079000000000001</c:v>
                </c:pt>
                <c:pt idx="22">
                  <c:v>28.373000000000001</c:v>
                </c:pt>
                <c:pt idx="23">
                  <c:v>28.164000000000001</c:v>
                </c:pt>
                <c:pt idx="24">
                  <c:v>26.658000000000001</c:v>
                </c:pt>
                <c:pt idx="25">
                  <c:v>23.788999999999966</c:v>
                </c:pt>
                <c:pt idx="26">
                  <c:v>23.702000000000002</c:v>
                </c:pt>
                <c:pt idx="27">
                  <c:v>18.056999999999999</c:v>
                </c:pt>
                <c:pt idx="28">
                  <c:v>9.7523</c:v>
                </c:pt>
                <c:pt idx="29" formatCode="0.00E+00">
                  <c:v>1.5078000000000107E-19</c:v>
                </c:pt>
                <c:pt idx="30" formatCode="0.00E+00">
                  <c:v>-1.5553000000000125E-19</c:v>
                </c:pt>
              </c:numCache>
            </c:numRef>
          </c:yVal>
        </c:ser>
        <c:ser>
          <c:idx val="3"/>
          <c:order val="3"/>
          <c:tx>
            <c:strRef>
              <c:f>VhMuscleForceAbduction!$BL$1</c:f>
              <c:strCache>
                <c:ptCount val="1"/>
                <c:pt idx="0">
                  <c:v>IS3</c:v>
                </c:pt>
              </c:strCache>
            </c:strRef>
          </c:tx>
          <c:spPr>
            <a:ln w="12700">
              <a:solidFill>
                <a:srgbClr val="00FFFF"/>
              </a:solidFill>
              <a:prstDash val="solid"/>
            </a:ln>
          </c:spPr>
          <c:marker>
            <c:symbol val="x"/>
            <c:size val="5"/>
            <c:spPr>
              <a:noFill/>
              <a:ln>
                <a:solidFill>
                  <a:srgbClr val="00FFFF"/>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VhMuscleForceAbduction!$BL$2:$BL$89</c:f>
              <c:numCache>
                <c:formatCode>0.00E+00</c:formatCode>
                <c:ptCount val="88"/>
                <c:pt idx="0">
                  <c:v>-8.4284000000000751E-20</c:v>
                </c:pt>
                <c:pt idx="1">
                  <c:v>-4.5979000000000339E-19</c:v>
                </c:pt>
                <c:pt idx="2">
                  <c:v>3.2118000000000271E-20</c:v>
                </c:pt>
                <c:pt idx="3">
                  <c:v>-2.8860000000000235E-20</c:v>
                </c:pt>
                <c:pt idx="4">
                  <c:v>3.592500000000032E-20</c:v>
                </c:pt>
                <c:pt idx="5">
                  <c:v>-2.342600000000019E-20</c:v>
                </c:pt>
                <c:pt idx="6">
                  <c:v>5.6643000000000447E-20</c:v>
                </c:pt>
                <c:pt idx="7">
                  <c:v>-5.1589000000000378E-20</c:v>
                </c:pt>
                <c:pt idx="8">
                  <c:v>1.3198000000000119E-21</c:v>
                </c:pt>
                <c:pt idx="9">
                  <c:v>-1.1106000000000097E-19</c:v>
                </c:pt>
                <c:pt idx="10">
                  <c:v>8.3938000000000797E-20</c:v>
                </c:pt>
                <c:pt idx="11">
                  <c:v>1.5613000000000136E-20</c:v>
                </c:pt>
                <c:pt idx="12" formatCode="General">
                  <c:v>0.14290000000000025</c:v>
                </c:pt>
                <c:pt idx="13" formatCode="General">
                  <c:v>4.6624999999999917</c:v>
                </c:pt>
                <c:pt idx="14" formatCode="General">
                  <c:v>9.4086000000000034</c:v>
                </c:pt>
                <c:pt idx="15" formatCode="General">
                  <c:v>14.981</c:v>
                </c:pt>
                <c:pt idx="16" formatCode="General">
                  <c:v>19.724</c:v>
                </c:pt>
                <c:pt idx="17" formatCode="General">
                  <c:v>22.72</c:v>
                </c:pt>
                <c:pt idx="18" formatCode="General">
                  <c:v>25.810000000000027</c:v>
                </c:pt>
                <c:pt idx="19" formatCode="General">
                  <c:v>28.568999999999971</c:v>
                </c:pt>
                <c:pt idx="20" formatCode="General">
                  <c:v>31.471999999999987</c:v>
                </c:pt>
                <c:pt idx="21" formatCode="General">
                  <c:v>34.379000000000005</c:v>
                </c:pt>
                <c:pt idx="22" formatCode="General">
                  <c:v>38.213000000000001</c:v>
                </c:pt>
                <c:pt idx="23" formatCode="General">
                  <c:v>41.893000000000001</c:v>
                </c:pt>
                <c:pt idx="24" formatCode="General">
                  <c:v>43.735000000000056</c:v>
                </c:pt>
                <c:pt idx="25" formatCode="General">
                  <c:v>43.168000000000013</c:v>
                </c:pt>
                <c:pt idx="26" formatCode="General">
                  <c:v>48.038000000000011</c:v>
                </c:pt>
                <c:pt idx="27" formatCode="General">
                  <c:v>43.34</c:v>
                </c:pt>
                <c:pt idx="28" formatCode="General">
                  <c:v>31.713000000000001</c:v>
                </c:pt>
                <c:pt idx="29" formatCode="General">
                  <c:v>27.821000000000005</c:v>
                </c:pt>
                <c:pt idx="30" formatCode="General">
                  <c:v>12.402000000000006</c:v>
                </c:pt>
              </c:numCache>
            </c:numRef>
          </c:yVal>
        </c:ser>
        <c:ser>
          <c:idx val="4"/>
          <c:order val="4"/>
          <c:tx>
            <c:strRef>
              <c:f>VhMuscleForceAbduction!$BM$1</c:f>
              <c:strCache>
                <c:ptCount val="1"/>
                <c:pt idx="0">
                  <c:v>SBS1</c:v>
                </c:pt>
              </c:strCache>
            </c:strRef>
          </c:tx>
          <c:spPr>
            <a:ln w="12700">
              <a:solidFill>
                <a:srgbClr val="800080"/>
              </a:solidFill>
              <a:prstDash val="solid"/>
            </a:ln>
          </c:spPr>
          <c:marker>
            <c:symbol val="star"/>
            <c:size val="5"/>
            <c:spPr>
              <a:noFill/>
              <a:ln>
                <a:solidFill>
                  <a:srgbClr val="800080"/>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VhMuscleForceAbduction!$BM$2:$BM$89</c:f>
              <c:numCache>
                <c:formatCode>General</c:formatCode>
                <c:ptCount val="88"/>
                <c:pt idx="0">
                  <c:v>2.2669000000000001</c:v>
                </c:pt>
                <c:pt idx="1">
                  <c:v>1.5804</c:v>
                </c:pt>
                <c:pt idx="2" formatCode="0.00E+00">
                  <c:v>4.0764000000000416E-20</c:v>
                </c:pt>
                <c:pt idx="3" formatCode="0.00E+00">
                  <c:v>5.1094000000000467E-20</c:v>
                </c:pt>
                <c:pt idx="4" formatCode="0.00E+00">
                  <c:v>-2.740900000000029E-20</c:v>
                </c:pt>
                <c:pt idx="5">
                  <c:v>0.82155999999999996</c:v>
                </c:pt>
                <c:pt idx="6">
                  <c:v>2.5857000000000001</c:v>
                </c:pt>
                <c:pt idx="7">
                  <c:v>5.0480999999999998</c:v>
                </c:pt>
                <c:pt idx="8">
                  <c:v>4.1632999999999996</c:v>
                </c:pt>
                <c:pt idx="9">
                  <c:v>8.0630000000000006</c:v>
                </c:pt>
                <c:pt idx="10">
                  <c:v>10.898</c:v>
                </c:pt>
                <c:pt idx="11">
                  <c:v>13.395000000000014</c:v>
                </c:pt>
                <c:pt idx="12">
                  <c:v>15.525</c:v>
                </c:pt>
                <c:pt idx="13">
                  <c:v>17.803999999999988</c:v>
                </c:pt>
                <c:pt idx="14">
                  <c:v>20.033000000000001</c:v>
                </c:pt>
                <c:pt idx="15">
                  <c:v>21.481999999999989</c:v>
                </c:pt>
                <c:pt idx="16">
                  <c:v>20.155000000000001</c:v>
                </c:pt>
                <c:pt idx="17">
                  <c:v>16.105</c:v>
                </c:pt>
                <c:pt idx="18">
                  <c:v>12.058</c:v>
                </c:pt>
                <c:pt idx="19">
                  <c:v>10.794</c:v>
                </c:pt>
                <c:pt idx="20">
                  <c:v>8.8845000000000027</c:v>
                </c:pt>
                <c:pt idx="21">
                  <c:v>7.1062000000000003</c:v>
                </c:pt>
                <c:pt idx="22">
                  <c:v>3.9425999999999997</c:v>
                </c:pt>
                <c:pt idx="23">
                  <c:v>2.684700000000006E-3</c:v>
                </c:pt>
                <c:pt idx="24" formatCode="0.00E+00">
                  <c:v>2.7075000000000291E-20</c:v>
                </c:pt>
                <c:pt idx="25" formatCode="0.00E+00">
                  <c:v>1.5881000000000145E-19</c:v>
                </c:pt>
                <c:pt idx="26" formatCode="0.00E+00">
                  <c:v>-3.1145000000000273E-19</c:v>
                </c:pt>
                <c:pt idx="27" formatCode="0.00E+00">
                  <c:v>-3.9542000000000343E-20</c:v>
                </c:pt>
                <c:pt idx="28" formatCode="0.00E+00">
                  <c:v>-1.9671000000000162E-19</c:v>
                </c:pt>
                <c:pt idx="29" formatCode="0.00E+00">
                  <c:v>-1.7331000000000153E-20</c:v>
                </c:pt>
                <c:pt idx="30" formatCode="0.00E+00">
                  <c:v>1.2687000000000109E-19</c:v>
                </c:pt>
              </c:numCache>
            </c:numRef>
          </c:yVal>
        </c:ser>
        <c:ser>
          <c:idx val="5"/>
          <c:order val="5"/>
          <c:tx>
            <c:strRef>
              <c:f>VhMuscleForceAbduction!$BN$1</c:f>
              <c:strCache>
                <c:ptCount val="1"/>
                <c:pt idx="0">
                  <c:v>SBS2</c:v>
                </c:pt>
              </c:strCache>
            </c:strRef>
          </c:tx>
          <c:spPr>
            <a:ln w="12700">
              <a:solidFill>
                <a:srgbClr val="800000"/>
              </a:solidFill>
              <a:prstDash val="solid"/>
            </a:ln>
          </c:spPr>
          <c:marker>
            <c:symbol val="circle"/>
            <c:size val="5"/>
            <c:spPr>
              <a:solidFill>
                <a:srgbClr val="800000"/>
              </a:solidFill>
              <a:ln>
                <a:solidFill>
                  <a:srgbClr val="800000"/>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VhMuscleForceAbduction!$BN$2:$BN$89</c:f>
              <c:numCache>
                <c:formatCode>General</c:formatCode>
                <c:ptCount val="88"/>
                <c:pt idx="0">
                  <c:v>0.81867000000000101</c:v>
                </c:pt>
                <c:pt idx="1">
                  <c:v>1.6224000000000001</c:v>
                </c:pt>
                <c:pt idx="2">
                  <c:v>2.4079999999999999</c:v>
                </c:pt>
                <c:pt idx="3">
                  <c:v>3.8075999999999999</c:v>
                </c:pt>
                <c:pt idx="4">
                  <c:v>5.6132</c:v>
                </c:pt>
                <c:pt idx="5">
                  <c:v>7.1923999999999975</c:v>
                </c:pt>
                <c:pt idx="6">
                  <c:v>9.3198000000000008</c:v>
                </c:pt>
                <c:pt idx="7">
                  <c:v>11.567</c:v>
                </c:pt>
                <c:pt idx="8">
                  <c:v>12.292</c:v>
                </c:pt>
                <c:pt idx="9">
                  <c:v>14.32</c:v>
                </c:pt>
                <c:pt idx="10">
                  <c:v>16.567</c:v>
                </c:pt>
                <c:pt idx="11">
                  <c:v>19.076000000000001</c:v>
                </c:pt>
                <c:pt idx="12">
                  <c:v>21.715</c:v>
                </c:pt>
                <c:pt idx="13">
                  <c:v>24.959</c:v>
                </c:pt>
                <c:pt idx="14">
                  <c:v>28.318999999999999</c:v>
                </c:pt>
                <c:pt idx="15">
                  <c:v>31.401999999999987</c:v>
                </c:pt>
                <c:pt idx="16">
                  <c:v>33.983000000000004</c:v>
                </c:pt>
                <c:pt idx="17">
                  <c:v>35.589000000000006</c:v>
                </c:pt>
                <c:pt idx="18">
                  <c:v>36.736000000000011</c:v>
                </c:pt>
                <c:pt idx="19">
                  <c:v>38.716000000000001</c:v>
                </c:pt>
                <c:pt idx="20">
                  <c:v>40.195000000000057</c:v>
                </c:pt>
                <c:pt idx="21">
                  <c:v>41.357999999999997</c:v>
                </c:pt>
                <c:pt idx="22">
                  <c:v>42.901000000000003</c:v>
                </c:pt>
                <c:pt idx="23">
                  <c:v>43.217000000000006</c:v>
                </c:pt>
                <c:pt idx="24">
                  <c:v>41.361000000000004</c:v>
                </c:pt>
                <c:pt idx="25">
                  <c:v>40.512</c:v>
                </c:pt>
                <c:pt idx="26">
                  <c:v>37.306000000000004</c:v>
                </c:pt>
                <c:pt idx="27">
                  <c:v>29.150000000000027</c:v>
                </c:pt>
                <c:pt idx="28">
                  <c:v>25.567</c:v>
                </c:pt>
                <c:pt idx="29">
                  <c:v>18.944999999999986</c:v>
                </c:pt>
                <c:pt idx="30">
                  <c:v>3.948</c:v>
                </c:pt>
              </c:numCache>
            </c:numRef>
          </c:yVal>
        </c:ser>
        <c:ser>
          <c:idx val="6"/>
          <c:order val="6"/>
          <c:tx>
            <c:strRef>
              <c:f>VhMuscleForceAbduction!$BO$1</c:f>
              <c:strCache>
                <c:ptCount val="1"/>
                <c:pt idx="0">
                  <c:v>SBS3</c:v>
                </c:pt>
              </c:strCache>
            </c:strRef>
          </c:tx>
          <c:spPr>
            <a:ln w="12700">
              <a:solidFill>
                <a:srgbClr val="008080"/>
              </a:solidFill>
              <a:prstDash val="solid"/>
            </a:ln>
          </c:spPr>
          <c:marker>
            <c:symbol val="plus"/>
            <c:size val="5"/>
            <c:spPr>
              <a:noFill/>
              <a:ln>
                <a:solidFill>
                  <a:srgbClr val="008080"/>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VhMuscleForceAbduction!$BO$2:$BO$89</c:f>
              <c:numCache>
                <c:formatCode>General</c:formatCode>
                <c:ptCount val="88"/>
                <c:pt idx="0">
                  <c:v>0.30201000000000044</c:v>
                </c:pt>
                <c:pt idx="1">
                  <c:v>2.8260999999999967</c:v>
                </c:pt>
                <c:pt idx="2">
                  <c:v>7.5887000000000002</c:v>
                </c:pt>
                <c:pt idx="3">
                  <c:v>10.864000000000004</c:v>
                </c:pt>
                <c:pt idx="4">
                  <c:v>14.291</c:v>
                </c:pt>
                <c:pt idx="5">
                  <c:v>17.626000000000001</c:v>
                </c:pt>
                <c:pt idx="6">
                  <c:v>21.7</c:v>
                </c:pt>
                <c:pt idx="7">
                  <c:v>25.885000000000002</c:v>
                </c:pt>
                <c:pt idx="8">
                  <c:v>28.57</c:v>
                </c:pt>
                <c:pt idx="9">
                  <c:v>31.163</c:v>
                </c:pt>
                <c:pt idx="10">
                  <c:v>35.292000000000066</c:v>
                </c:pt>
                <c:pt idx="11">
                  <c:v>40.101000000000006</c:v>
                </c:pt>
                <c:pt idx="12">
                  <c:v>45.383000000000003</c:v>
                </c:pt>
                <c:pt idx="13">
                  <c:v>52.466000000000001</c:v>
                </c:pt>
                <c:pt idx="14">
                  <c:v>59.602000000000011</c:v>
                </c:pt>
                <c:pt idx="15">
                  <c:v>66.742999999999995</c:v>
                </c:pt>
                <c:pt idx="16">
                  <c:v>74.162999999999982</c:v>
                </c:pt>
                <c:pt idx="17">
                  <c:v>81.286000000000001</c:v>
                </c:pt>
                <c:pt idx="18">
                  <c:v>87.01</c:v>
                </c:pt>
                <c:pt idx="19">
                  <c:v>92.396000000000001</c:v>
                </c:pt>
                <c:pt idx="20">
                  <c:v>97.652999999999949</c:v>
                </c:pt>
                <c:pt idx="21">
                  <c:v>101.36</c:v>
                </c:pt>
                <c:pt idx="22">
                  <c:v>107.02</c:v>
                </c:pt>
                <c:pt idx="23">
                  <c:v>110.08</c:v>
                </c:pt>
                <c:pt idx="24">
                  <c:v>108.08</c:v>
                </c:pt>
                <c:pt idx="25">
                  <c:v>109.25</c:v>
                </c:pt>
                <c:pt idx="26">
                  <c:v>105.03</c:v>
                </c:pt>
                <c:pt idx="27">
                  <c:v>87.325999999999979</c:v>
                </c:pt>
                <c:pt idx="28">
                  <c:v>87.363</c:v>
                </c:pt>
                <c:pt idx="29">
                  <c:v>89.85799999999999</c:v>
                </c:pt>
                <c:pt idx="30">
                  <c:v>120.76</c:v>
                </c:pt>
              </c:numCache>
            </c:numRef>
          </c:yVal>
        </c:ser>
        <c:ser>
          <c:idx val="7"/>
          <c:order val="7"/>
          <c:tx>
            <c:strRef>
              <c:f>VhMuscleForceAbduction!$BP$1</c:f>
              <c:strCache>
                <c:ptCount val="1"/>
                <c:pt idx="0">
                  <c:v>T.min</c:v>
                </c:pt>
              </c:strCache>
            </c:strRef>
          </c:tx>
          <c:spPr>
            <a:ln w="12700">
              <a:solidFill>
                <a:srgbClr val="0000FF"/>
              </a:solidFill>
              <a:prstDash val="solid"/>
            </a:ln>
          </c:spPr>
          <c:marker>
            <c:symbol val="dot"/>
            <c:size val="5"/>
            <c:spPr>
              <a:noFill/>
              <a:ln>
                <a:solidFill>
                  <a:srgbClr val="0000FF"/>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VhMuscleForceAbduction!$BP$2:$BP$89</c:f>
              <c:numCache>
                <c:formatCode>0.00E+00</c:formatCode>
                <c:ptCount val="88"/>
                <c:pt idx="0">
                  <c:v>1.1179000000000094E-19</c:v>
                </c:pt>
                <c:pt idx="1">
                  <c:v>1.0116000000000071E-19</c:v>
                </c:pt>
                <c:pt idx="2">
                  <c:v>-3.0678000000000294E-20</c:v>
                </c:pt>
                <c:pt idx="3">
                  <c:v>-1.0664000000000096E-20</c:v>
                </c:pt>
                <c:pt idx="4">
                  <c:v>1.6913000000000158E-20</c:v>
                </c:pt>
                <c:pt idx="5">
                  <c:v>-2.2623000000000216E-19</c:v>
                </c:pt>
                <c:pt idx="6">
                  <c:v>-1.6084000000000141E-19</c:v>
                </c:pt>
                <c:pt idx="7">
                  <c:v>3.9060000000000358E-21</c:v>
                </c:pt>
                <c:pt idx="8">
                  <c:v>-4.0726000000000376E-20</c:v>
                </c:pt>
                <c:pt idx="9">
                  <c:v>-2.3540000000000187E-20</c:v>
                </c:pt>
                <c:pt idx="10">
                  <c:v>-1.340100000000012E-19</c:v>
                </c:pt>
                <c:pt idx="11">
                  <c:v>1.4532000000000113E-20</c:v>
                </c:pt>
                <c:pt idx="12">
                  <c:v>-2.6510000000000225E-19</c:v>
                </c:pt>
                <c:pt idx="13">
                  <c:v>5.0590000000000477E-20</c:v>
                </c:pt>
                <c:pt idx="14">
                  <c:v>5.0477000000000446E-20</c:v>
                </c:pt>
                <c:pt idx="15">
                  <c:v>-1.2758000000000093E-19</c:v>
                </c:pt>
                <c:pt idx="16">
                  <c:v>-1.4325000000000107E-19</c:v>
                </c:pt>
                <c:pt idx="17">
                  <c:v>1.7383000000000156E-18</c:v>
                </c:pt>
                <c:pt idx="18">
                  <c:v>2.9647000000000273E-19</c:v>
                </c:pt>
                <c:pt idx="19">
                  <c:v>2.0163000000000153E-19</c:v>
                </c:pt>
                <c:pt idx="20">
                  <c:v>9.2860000000000855E-22</c:v>
                </c:pt>
                <c:pt idx="21">
                  <c:v>5.4631000000000473E-20</c:v>
                </c:pt>
                <c:pt idx="22">
                  <c:v>3.8811000000000354E-20</c:v>
                </c:pt>
                <c:pt idx="23">
                  <c:v>-2.9998000000000229E-19</c:v>
                </c:pt>
                <c:pt idx="24">
                  <c:v>3.9456000000000349E-20</c:v>
                </c:pt>
                <c:pt idx="25">
                  <c:v>-4.028900000000031E-20</c:v>
                </c:pt>
                <c:pt idx="26">
                  <c:v>2.467300000000024E-19</c:v>
                </c:pt>
                <c:pt idx="27">
                  <c:v>1.6376000000000137E-19</c:v>
                </c:pt>
                <c:pt idx="28">
                  <c:v>8.3682000000000769E-20</c:v>
                </c:pt>
                <c:pt idx="29">
                  <c:v>3.4088000000000283E-19</c:v>
                </c:pt>
                <c:pt idx="30">
                  <c:v>-6.8353000000000624E-20</c:v>
                </c:pt>
              </c:numCache>
            </c:numRef>
          </c:yVal>
        </c:ser>
        <c:ser>
          <c:idx val="8"/>
          <c:order val="8"/>
          <c:tx>
            <c:strRef>
              <c:f>VhMuscleForceAbduction!$BQ$1</c:f>
              <c:strCache>
                <c:ptCount val="1"/>
                <c:pt idx="0">
                  <c:v>T.maj</c:v>
                </c:pt>
              </c:strCache>
            </c:strRef>
          </c:tx>
          <c:spPr>
            <a:ln w="12700">
              <a:solidFill>
                <a:srgbClr val="00CCFF"/>
              </a:solidFill>
              <a:prstDash val="solid"/>
            </a:ln>
          </c:spPr>
          <c:marker>
            <c:symbol val="dash"/>
            <c:size val="5"/>
            <c:spPr>
              <a:noFill/>
              <a:ln>
                <a:solidFill>
                  <a:srgbClr val="00CCFF"/>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VhMuscleForceAbduction!$BQ$2:$BQ$89</c:f>
              <c:numCache>
                <c:formatCode>0.00E+00</c:formatCode>
                <c:ptCount val="88"/>
                <c:pt idx="0">
                  <c:v>-1.4527000000000115E-19</c:v>
                </c:pt>
                <c:pt idx="1">
                  <c:v>2.5091000000000229E-19</c:v>
                </c:pt>
                <c:pt idx="2">
                  <c:v>-3.027400000000029E-20</c:v>
                </c:pt>
                <c:pt idx="3">
                  <c:v>-3.6857000000000365E-21</c:v>
                </c:pt>
                <c:pt idx="4">
                  <c:v>-2.1999000000000215E-21</c:v>
                </c:pt>
                <c:pt idx="5">
                  <c:v>8.8183000000000731E-20</c:v>
                </c:pt>
                <c:pt idx="6">
                  <c:v>2.4672000000000237E-20</c:v>
                </c:pt>
                <c:pt idx="7">
                  <c:v>2.0674000000000192E-19</c:v>
                </c:pt>
                <c:pt idx="8">
                  <c:v>-6.540900000000057E-20</c:v>
                </c:pt>
                <c:pt idx="9">
                  <c:v>1.2669000000000098E-19</c:v>
                </c:pt>
                <c:pt idx="10">
                  <c:v>-3.5333000000000331E-20</c:v>
                </c:pt>
                <c:pt idx="11">
                  <c:v>-4.7329000000000425E-20</c:v>
                </c:pt>
                <c:pt idx="12">
                  <c:v>-7.915500000000068E-20</c:v>
                </c:pt>
                <c:pt idx="13">
                  <c:v>-1.1083000000000111E-20</c:v>
                </c:pt>
                <c:pt idx="14">
                  <c:v>-1.2544000000000105E-19</c:v>
                </c:pt>
                <c:pt idx="15">
                  <c:v>1.0530000000000086E-19</c:v>
                </c:pt>
                <c:pt idx="16">
                  <c:v>1.4652000000000112E-19</c:v>
                </c:pt>
                <c:pt idx="17">
                  <c:v>-1.0790000000000091E-19</c:v>
                </c:pt>
                <c:pt idx="18">
                  <c:v>-2.9985000000000254E-19</c:v>
                </c:pt>
                <c:pt idx="19">
                  <c:v>-9.7220000000000854E-20</c:v>
                </c:pt>
                <c:pt idx="20">
                  <c:v>-6.9089000000000634E-20</c:v>
                </c:pt>
                <c:pt idx="21">
                  <c:v>-4.981100000000054E-22</c:v>
                </c:pt>
                <c:pt idx="22">
                  <c:v>-1.9408000000000162E-19</c:v>
                </c:pt>
                <c:pt idx="23">
                  <c:v>-3.0317000000000272E-20</c:v>
                </c:pt>
                <c:pt idx="24">
                  <c:v>-7.2282000000000655E-20</c:v>
                </c:pt>
                <c:pt idx="25">
                  <c:v>-3.4642000000000307E-20</c:v>
                </c:pt>
                <c:pt idx="26">
                  <c:v>-2.420300000000022E-19</c:v>
                </c:pt>
                <c:pt idx="27">
                  <c:v>-1.4787000000000121E-19</c:v>
                </c:pt>
                <c:pt idx="28">
                  <c:v>-1.0368000000000088E-19</c:v>
                </c:pt>
                <c:pt idx="29">
                  <c:v>3.7309000000000353E-20</c:v>
                </c:pt>
                <c:pt idx="30">
                  <c:v>3.2804000000000328E-20</c:v>
                </c:pt>
              </c:numCache>
            </c:numRef>
          </c:yVal>
        </c:ser>
        <c:ser>
          <c:idx val="9"/>
          <c:order val="9"/>
          <c:tx>
            <c:strRef>
              <c:f>VhMuscleForceAbduction!$BR$1</c:f>
              <c:strCache>
                <c:ptCount val="1"/>
                <c:pt idx="0">
                  <c:v>CB1</c:v>
                </c:pt>
              </c:strCache>
            </c:strRef>
          </c:tx>
          <c:spPr>
            <a:ln w="12700">
              <a:solidFill>
                <a:srgbClr val="CCFFFF"/>
              </a:solidFill>
              <a:prstDash val="solid"/>
            </a:ln>
          </c:spPr>
          <c:marker>
            <c:symbol val="diamond"/>
            <c:size val="5"/>
            <c:spPr>
              <a:solidFill>
                <a:srgbClr val="CCFFFF"/>
              </a:solidFill>
              <a:ln>
                <a:solidFill>
                  <a:srgbClr val="CCFFFF"/>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VhMuscleForceAbduction!$BR$2:$BR$89</c:f>
              <c:numCache>
                <c:formatCode>0.00E+00</c:formatCode>
                <c:ptCount val="88"/>
                <c:pt idx="0">
                  <c:v>2.2343000000000226E-20</c:v>
                </c:pt>
                <c:pt idx="1">
                  <c:v>3.069400000000026E-19</c:v>
                </c:pt>
                <c:pt idx="2">
                  <c:v>1.2713000000000106E-20</c:v>
                </c:pt>
                <c:pt idx="3">
                  <c:v>-2.4787000000000227E-20</c:v>
                </c:pt>
                <c:pt idx="4">
                  <c:v>1.9709000000000187E-21</c:v>
                </c:pt>
                <c:pt idx="5">
                  <c:v>6.9100000000000633E-20</c:v>
                </c:pt>
                <c:pt idx="6">
                  <c:v>-1.5819000000000135E-20</c:v>
                </c:pt>
                <c:pt idx="7">
                  <c:v>1.3156000000000103E-19</c:v>
                </c:pt>
                <c:pt idx="8">
                  <c:v>9.562700000000097E-20</c:v>
                </c:pt>
                <c:pt idx="9">
                  <c:v>-3.0449000000000301E-20</c:v>
                </c:pt>
                <c:pt idx="10">
                  <c:v>3.8382000000000303E-19</c:v>
                </c:pt>
                <c:pt idx="11">
                  <c:v>5.679900000000052E-20</c:v>
                </c:pt>
                <c:pt idx="12">
                  <c:v>2.5410000000000222E-19</c:v>
                </c:pt>
                <c:pt idx="13">
                  <c:v>5.9933000000000588E-20</c:v>
                </c:pt>
                <c:pt idx="14">
                  <c:v>4.0656000000000346E-20</c:v>
                </c:pt>
                <c:pt idx="15">
                  <c:v>-3.3844000000000309E-20</c:v>
                </c:pt>
                <c:pt idx="16">
                  <c:v>3.269500000000031E-19</c:v>
                </c:pt>
                <c:pt idx="17">
                  <c:v>9.6542000000000803E-19</c:v>
                </c:pt>
                <c:pt idx="18">
                  <c:v>1.3034000000000102E-19</c:v>
                </c:pt>
                <c:pt idx="19" formatCode="General">
                  <c:v>0.46889000000000008</c:v>
                </c:pt>
                <c:pt idx="20" formatCode="General">
                  <c:v>2.3176999999999977</c:v>
                </c:pt>
                <c:pt idx="21" formatCode="General">
                  <c:v>4.2721</c:v>
                </c:pt>
                <c:pt idx="22" formatCode="General">
                  <c:v>6.2969999999999997</c:v>
                </c:pt>
                <c:pt idx="23" formatCode="General">
                  <c:v>8.4116</c:v>
                </c:pt>
                <c:pt idx="24" formatCode="General">
                  <c:v>10.032</c:v>
                </c:pt>
                <c:pt idx="25" formatCode="General">
                  <c:v>10.913</c:v>
                </c:pt>
                <c:pt idx="26" formatCode="General">
                  <c:v>12.941000000000001</c:v>
                </c:pt>
                <c:pt idx="27" formatCode="General">
                  <c:v>13.015000000000002</c:v>
                </c:pt>
                <c:pt idx="28" formatCode="General">
                  <c:v>10.418000000000001</c:v>
                </c:pt>
                <c:pt idx="29" formatCode="General">
                  <c:v>12.493</c:v>
                </c:pt>
                <c:pt idx="30" formatCode="General">
                  <c:v>19.199000000000005</c:v>
                </c:pt>
              </c:numCache>
            </c:numRef>
          </c:yVal>
        </c:ser>
        <c:ser>
          <c:idx val="10"/>
          <c:order val="10"/>
          <c:tx>
            <c:strRef>
              <c:f>VhMuscleForceAbduction!$BS$1</c:f>
              <c:strCache>
                <c:ptCount val="1"/>
                <c:pt idx="0">
                  <c:v>CB2</c:v>
                </c:pt>
              </c:strCache>
            </c:strRef>
          </c:tx>
          <c:spPr>
            <a:ln w="12700">
              <a:solidFill>
                <a:srgbClr val="CCFFCC"/>
              </a:solidFill>
              <a:prstDash val="solid"/>
            </a:ln>
          </c:spPr>
          <c:marker>
            <c:symbol val="square"/>
            <c:size val="5"/>
            <c:spPr>
              <a:solidFill>
                <a:srgbClr val="CCFFCC"/>
              </a:solidFill>
              <a:ln>
                <a:solidFill>
                  <a:srgbClr val="CCFFCC"/>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VhMuscleForceAbduction!$BS$2:$BS$89</c:f>
              <c:numCache>
                <c:formatCode>0.00E+00</c:formatCode>
                <c:ptCount val="88"/>
                <c:pt idx="0">
                  <c:v>-4.5546000000000414E-20</c:v>
                </c:pt>
                <c:pt idx="1">
                  <c:v>-2.1037000000000226E-20</c:v>
                </c:pt>
                <c:pt idx="2">
                  <c:v>4.3729000000000371E-20</c:v>
                </c:pt>
                <c:pt idx="3">
                  <c:v>-1.0819000000000091E-20</c:v>
                </c:pt>
                <c:pt idx="4">
                  <c:v>2.16560000000002E-20</c:v>
                </c:pt>
                <c:pt idx="5">
                  <c:v>-1.5775000000000135E-20</c:v>
                </c:pt>
                <c:pt idx="6">
                  <c:v>4.9131000000000447E-20</c:v>
                </c:pt>
                <c:pt idx="7">
                  <c:v>5.6954000000000467E-20</c:v>
                </c:pt>
                <c:pt idx="8">
                  <c:v>2.2531000000000226E-19</c:v>
                </c:pt>
                <c:pt idx="9">
                  <c:v>4.8058000000000434E-20</c:v>
                </c:pt>
                <c:pt idx="10">
                  <c:v>5.4343000000000539E-20</c:v>
                </c:pt>
                <c:pt idx="11">
                  <c:v>-6.884200000000063E-20</c:v>
                </c:pt>
                <c:pt idx="12">
                  <c:v>-1.5574000000000127E-19</c:v>
                </c:pt>
                <c:pt idx="13">
                  <c:v>-4.622000000000034E-20</c:v>
                </c:pt>
                <c:pt idx="14">
                  <c:v>-8.7321000000000711E-20</c:v>
                </c:pt>
                <c:pt idx="15">
                  <c:v>-1.3655000000000122E-20</c:v>
                </c:pt>
                <c:pt idx="16">
                  <c:v>3.0100000000000265E-20</c:v>
                </c:pt>
                <c:pt idx="17">
                  <c:v>4.1080000000000324E-19</c:v>
                </c:pt>
                <c:pt idx="18">
                  <c:v>1.3079000000000106E-20</c:v>
                </c:pt>
                <c:pt idx="19" formatCode="General">
                  <c:v>0.77889000000000108</c:v>
                </c:pt>
                <c:pt idx="20" formatCode="General">
                  <c:v>2.7254</c:v>
                </c:pt>
                <c:pt idx="21" formatCode="General">
                  <c:v>4.7691999999999997</c:v>
                </c:pt>
                <c:pt idx="22" formatCode="General">
                  <c:v>6.9177999999999997</c:v>
                </c:pt>
                <c:pt idx="23" formatCode="General">
                  <c:v>9.1507000000000005</c:v>
                </c:pt>
                <c:pt idx="24" formatCode="General">
                  <c:v>10.847</c:v>
                </c:pt>
                <c:pt idx="25" formatCode="General">
                  <c:v>11.813000000000002</c:v>
                </c:pt>
                <c:pt idx="26" formatCode="General">
                  <c:v>13.97</c:v>
                </c:pt>
                <c:pt idx="27" formatCode="General">
                  <c:v>14.01</c:v>
                </c:pt>
                <c:pt idx="28" formatCode="General">
                  <c:v>11.373000000000006</c:v>
                </c:pt>
                <c:pt idx="29" formatCode="General">
                  <c:v>13.731999999999999</c:v>
                </c:pt>
                <c:pt idx="30" formatCode="General">
                  <c:v>21.689</c:v>
                </c:pt>
              </c:numCache>
            </c:numRef>
          </c:yVal>
        </c:ser>
        <c:ser>
          <c:idx val="11"/>
          <c:order val="11"/>
          <c:tx>
            <c:strRef>
              <c:f>VhMuscleForceAbduction!$BT$1</c:f>
              <c:strCache>
                <c:ptCount val="1"/>
                <c:pt idx="0">
                  <c:v>Bic.s</c:v>
                </c:pt>
              </c:strCache>
            </c:strRef>
          </c:tx>
          <c:spPr>
            <a:ln w="12700">
              <a:solidFill>
                <a:srgbClr val="FFFF99"/>
              </a:solidFill>
              <a:prstDash val="solid"/>
            </a:ln>
          </c:spPr>
          <c:marker>
            <c:symbol val="triangle"/>
            <c:size val="5"/>
            <c:spPr>
              <a:solidFill>
                <a:srgbClr val="FFFF99"/>
              </a:solidFill>
              <a:ln>
                <a:solidFill>
                  <a:srgbClr val="FFFF99"/>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VhMuscleForceAbduction!$BT$2:$BT$178</c:f>
              <c:numCache>
                <c:formatCode>0.00E+00</c:formatCode>
                <c:ptCount val="177"/>
                <c:pt idx="0" formatCode="General">
                  <c:v>1.2689999999999981</c:v>
                </c:pt>
                <c:pt idx="1">
                  <c:v>3.3264000000000254E-19</c:v>
                </c:pt>
                <c:pt idx="2">
                  <c:v>1.1508000000000113E-20</c:v>
                </c:pt>
                <c:pt idx="3">
                  <c:v>-3.5855000000000344E-20</c:v>
                </c:pt>
                <c:pt idx="4">
                  <c:v>-6.5436000000000642E-20</c:v>
                </c:pt>
                <c:pt idx="5">
                  <c:v>3.3367000000000295E-21</c:v>
                </c:pt>
                <c:pt idx="6">
                  <c:v>-1.707300000000015E-20</c:v>
                </c:pt>
                <c:pt idx="7">
                  <c:v>-4.3494000000000456E-22</c:v>
                </c:pt>
                <c:pt idx="8">
                  <c:v>6.7629000000000533E-20</c:v>
                </c:pt>
                <c:pt idx="9">
                  <c:v>-2.661100000000026E-19</c:v>
                </c:pt>
                <c:pt idx="10">
                  <c:v>1.7098000000000136E-19</c:v>
                </c:pt>
                <c:pt idx="11">
                  <c:v>-8.4074000000000848E-20</c:v>
                </c:pt>
                <c:pt idx="12">
                  <c:v>-1.8607000000000159E-19</c:v>
                </c:pt>
                <c:pt idx="13">
                  <c:v>4.3377000000000372E-19</c:v>
                </c:pt>
                <c:pt idx="14">
                  <c:v>1.6218000000000133E-19</c:v>
                </c:pt>
                <c:pt idx="15">
                  <c:v>-1.9222000000000162E-19</c:v>
                </c:pt>
                <c:pt idx="16">
                  <c:v>1.4162000000000115E-19</c:v>
                </c:pt>
                <c:pt idx="17">
                  <c:v>-3.9915000000000328E-19</c:v>
                </c:pt>
                <c:pt idx="18">
                  <c:v>-5.3456000000000453E-19</c:v>
                </c:pt>
                <c:pt idx="19">
                  <c:v>3.4787000000000289E-19</c:v>
                </c:pt>
                <c:pt idx="20">
                  <c:v>-5.3327000000000493E-20</c:v>
                </c:pt>
                <c:pt idx="21">
                  <c:v>1.6601000000000159E-19</c:v>
                </c:pt>
                <c:pt idx="22">
                  <c:v>5.7830000000000526E-20</c:v>
                </c:pt>
                <c:pt idx="23">
                  <c:v>4.3313000000000426E-19</c:v>
                </c:pt>
                <c:pt idx="24">
                  <c:v>-7.9195000000000749E-20</c:v>
                </c:pt>
                <c:pt idx="25">
                  <c:v>8.4120000000000852E-20</c:v>
                </c:pt>
                <c:pt idx="26">
                  <c:v>8.029900000000071E-20</c:v>
                </c:pt>
                <c:pt idx="27">
                  <c:v>-2.6229000000000232E-19</c:v>
                </c:pt>
                <c:pt idx="28">
                  <c:v>-3.4622000000000279E-19</c:v>
                </c:pt>
                <c:pt idx="29">
                  <c:v>3.1598000000000254E-19</c:v>
                </c:pt>
                <c:pt idx="30">
                  <c:v>-4.5380000000000418E-19</c:v>
                </c:pt>
              </c:numCache>
            </c:numRef>
          </c:yVal>
        </c:ser>
        <c:ser>
          <c:idx val="12"/>
          <c:order val="12"/>
          <c:tx>
            <c:strRef>
              <c:f>VhMuscleForceAbduction!$BU$1</c:f>
              <c:strCache>
                <c:ptCount val="1"/>
                <c:pt idx="0">
                  <c:v>Bic.l</c:v>
                </c:pt>
              </c:strCache>
            </c:strRef>
          </c:tx>
          <c:spPr>
            <a:ln w="12700">
              <a:solidFill>
                <a:srgbClr val="99CCFF"/>
              </a:solidFill>
              <a:prstDash val="solid"/>
            </a:ln>
          </c:spPr>
          <c:marker>
            <c:symbol val="x"/>
            <c:size val="5"/>
            <c:spPr>
              <a:noFill/>
              <a:ln>
                <a:solidFill>
                  <a:srgbClr val="99CCFF"/>
                </a:solidFill>
                <a:prstDash val="solid"/>
              </a:ln>
            </c:spPr>
          </c:marker>
          <c:xVal>
            <c:numRef>
              <c:f>VhMuscleForceAbduction!$A$2:$A$89</c:f>
              <c:numCache>
                <c:formatCode>General</c:formatCode>
                <c:ptCount val="88"/>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numCache>
            </c:numRef>
          </c:xVal>
          <c:yVal>
            <c:numRef>
              <c:f>VhMuscleForceAbduction!$BU$2:$BU$178</c:f>
              <c:numCache>
                <c:formatCode>General</c:formatCode>
                <c:ptCount val="177"/>
                <c:pt idx="0">
                  <c:v>5.5102000000000002</c:v>
                </c:pt>
                <c:pt idx="1">
                  <c:v>7.4148999999999985</c:v>
                </c:pt>
                <c:pt idx="2">
                  <c:v>11.136000000000001</c:v>
                </c:pt>
                <c:pt idx="3">
                  <c:v>16.611999999999998</c:v>
                </c:pt>
                <c:pt idx="4">
                  <c:v>22.04</c:v>
                </c:pt>
                <c:pt idx="5">
                  <c:v>26.882999999999971</c:v>
                </c:pt>
                <c:pt idx="6">
                  <c:v>30.38</c:v>
                </c:pt>
                <c:pt idx="7">
                  <c:v>32.840000000000003</c:v>
                </c:pt>
                <c:pt idx="8">
                  <c:v>23.210999999999999</c:v>
                </c:pt>
                <c:pt idx="9">
                  <c:v>26.867999999999999</c:v>
                </c:pt>
                <c:pt idx="10">
                  <c:v>27.774999999999999</c:v>
                </c:pt>
                <c:pt idx="11">
                  <c:v>26.716999999999999</c:v>
                </c:pt>
                <c:pt idx="12">
                  <c:v>24.297000000000001</c:v>
                </c:pt>
                <c:pt idx="13">
                  <c:v>20.033000000000001</c:v>
                </c:pt>
                <c:pt idx="14">
                  <c:v>14.481</c:v>
                </c:pt>
                <c:pt idx="15">
                  <c:v>7.5865999999999998</c:v>
                </c:pt>
                <c:pt idx="16" formatCode="0.00E+00">
                  <c:v>3.1323000000000264E-19</c:v>
                </c:pt>
                <c:pt idx="17" formatCode="0.00E+00">
                  <c:v>-1.2864000000000105E-18</c:v>
                </c:pt>
                <c:pt idx="18" formatCode="0.00E+00">
                  <c:v>4.0738000000000404E-20</c:v>
                </c:pt>
                <c:pt idx="19" formatCode="0.00E+00">
                  <c:v>9.1841000000000726E-20</c:v>
                </c:pt>
                <c:pt idx="20" formatCode="0.00E+00">
                  <c:v>-3.5061000000000325E-20</c:v>
                </c:pt>
                <c:pt idx="21" formatCode="0.00E+00">
                  <c:v>7.9894000000000779E-20</c:v>
                </c:pt>
                <c:pt idx="22" formatCode="0.00E+00">
                  <c:v>2.2353000000000222E-20</c:v>
                </c:pt>
                <c:pt idx="23" formatCode="0.00E+00">
                  <c:v>-3.6324000000000283E-19</c:v>
                </c:pt>
                <c:pt idx="24" formatCode="0.00E+00">
                  <c:v>6.6178000000000504E-20</c:v>
                </c:pt>
                <c:pt idx="25" formatCode="0.00E+00">
                  <c:v>2.7955000000000274E-20</c:v>
                </c:pt>
                <c:pt idx="26" formatCode="0.00E+00">
                  <c:v>-2.4923000000000196E-19</c:v>
                </c:pt>
                <c:pt idx="27" formatCode="0.00E+00">
                  <c:v>8.405400000000091E-20</c:v>
                </c:pt>
                <c:pt idx="28" formatCode="0.00E+00">
                  <c:v>6.4517000000000655E-20</c:v>
                </c:pt>
                <c:pt idx="29" formatCode="0.00E+00">
                  <c:v>3.8105000000000322E-20</c:v>
                </c:pt>
                <c:pt idx="30" formatCode="0.00E+00">
                  <c:v>3.7776000000000345E-20</c:v>
                </c:pt>
              </c:numCache>
            </c:numRef>
          </c:yVal>
        </c:ser>
        <c:dLbls/>
        <c:axId val="176638592"/>
        <c:axId val="176653056"/>
      </c:scatterChart>
      <c:valAx>
        <c:axId val="176638592"/>
        <c:scaling>
          <c:orientation val="minMax"/>
          <c:max val="150"/>
        </c:scaling>
        <c:axPos val="b"/>
        <c:title>
          <c:tx>
            <c:rich>
              <a:bodyPr/>
              <a:lstStyle/>
              <a:p>
                <a:pPr>
                  <a:defRPr sz="950" b="1" i="0" u="none" strike="noStrike" baseline="0">
                    <a:solidFill>
                      <a:srgbClr val="000000"/>
                    </a:solidFill>
                    <a:latin typeface="Arial"/>
                    <a:ea typeface="Arial"/>
                    <a:cs typeface="Arial"/>
                  </a:defRPr>
                </a:pPr>
                <a:r>
                  <a:rPr lang="en-GB"/>
                  <a:t>Time (samples)</a:t>
                </a:r>
              </a:p>
            </c:rich>
          </c:tx>
          <c:layout>
            <c:manualLayout>
              <c:xMode val="edge"/>
              <c:yMode val="edge"/>
              <c:x val="0.36986342460617078"/>
              <c:y val="0.88790808228617613"/>
            </c:manualLayout>
          </c:layout>
          <c:spPr>
            <a:noFill/>
            <a:ln w="25400">
              <a:noFill/>
            </a:ln>
          </c:spPr>
        </c:title>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76653056"/>
        <c:crosses val="autoZero"/>
        <c:crossBetween val="midCat"/>
        <c:majorUnit val="50"/>
      </c:valAx>
      <c:valAx>
        <c:axId val="176653056"/>
        <c:scaling>
          <c:orientation val="minMax"/>
        </c:scaling>
        <c:axPos val="l"/>
        <c:title>
          <c:tx>
            <c:rich>
              <a:bodyPr/>
              <a:lstStyle/>
              <a:p>
                <a:pPr>
                  <a:defRPr sz="950" b="1" i="0" u="none" strike="noStrike" baseline="0">
                    <a:solidFill>
                      <a:srgbClr val="000000"/>
                    </a:solidFill>
                    <a:latin typeface="Arial"/>
                    <a:ea typeface="Arial"/>
                    <a:cs typeface="Arial"/>
                  </a:defRPr>
                </a:pPr>
                <a:r>
                  <a:rPr lang="en-GB"/>
                  <a:t>Force (N)</a:t>
                </a:r>
              </a:p>
            </c:rich>
          </c:tx>
          <c:layout>
            <c:manualLayout>
              <c:xMode val="edge"/>
              <c:yMode val="edge"/>
              <c:x val="3.1311154598825851E-2"/>
              <c:y val="0.40708088480090526"/>
            </c:manualLayout>
          </c:layout>
          <c:spPr>
            <a:noFill/>
            <a:ln w="25400">
              <a:noFill/>
            </a:ln>
          </c:spPr>
        </c:title>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76638592"/>
        <c:crosses val="autoZero"/>
        <c:crossBetween val="midCat"/>
      </c:valAx>
      <c:spPr>
        <a:noFill/>
        <a:ln w="25400">
          <a:noFill/>
        </a:ln>
      </c:spPr>
    </c:plotArea>
    <c:legend>
      <c:legendPos val="r"/>
      <c:layout>
        <c:manualLayout>
          <c:xMode val="edge"/>
          <c:yMode val="edge"/>
          <c:x val="0.84148810165852561"/>
          <c:y val="0.15634249258665731"/>
          <c:w val="0.14285734831091323"/>
          <c:h val="0.80826206458705796"/>
        </c:manualLayout>
      </c:layout>
      <c:spPr>
        <a:solidFill>
          <a:srgbClr val="FFFFFF"/>
        </a:solidFill>
        <a:ln w="3175">
          <a:solidFill>
            <a:srgbClr val="000000"/>
          </a:solidFill>
          <a:prstDash val="solid"/>
        </a:ln>
      </c:spPr>
      <c:txPr>
        <a:bodyPr/>
        <a:lstStyle/>
        <a:p>
          <a:pPr>
            <a:defRPr sz="87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69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69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69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B950296-E71A-412C-97B7-517DE0D04D24}"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pitchFamily="18" charset="0"/>
              </a:defRPr>
            </a:lvl1pPr>
          </a:lstStyle>
          <a:p>
            <a:pPr>
              <a:defRPr/>
            </a:pPr>
            <a:endParaRPr lang="en-GB"/>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GB"/>
          </a:p>
        </p:txBody>
      </p:sp>
      <p:sp>
        <p:nvSpPr>
          <p:cNvPr id="7168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pitchFamily="18" charset="0"/>
              </a:defRPr>
            </a:lvl1pPr>
          </a:lstStyle>
          <a:p>
            <a:pPr>
              <a:defRPr/>
            </a:pPr>
            <a:endParaRPr lang="en-GB"/>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6F326F16-9693-414A-9B10-F8D7021D95D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6BBB5366-7C3D-421F-BCDA-435FD62282D5}"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fld id="{163EA751-70EF-4CCD-B7CF-1479B2A9DBE1}" type="slidenum">
              <a:rPr lang="en-GB" smtClean="0"/>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69CA85D8-3462-4354-9BAC-2C83E9434723}" type="slidenum">
              <a:rPr lang="en-GB" smtClean="0"/>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DC34949-3BB8-4EF0-928B-39E92E6A2700}" type="slidenum">
              <a:rPr lang="en-GB" smtClean="0"/>
              <a:pPr/>
              <a:t>12</a:t>
            </a:fld>
            <a:endParaRPr lang="en-GB" smtClean="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algn="just" eaLnBrk="1" hangingPunct="1"/>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281B69C-D323-4C72-9E9D-5C3626075980}" type="slidenum">
              <a:rPr lang="en-GB" smtClean="0"/>
              <a:pPr/>
              <a:t>13</a:t>
            </a:fld>
            <a:endParaRPr lang="en-GB" smtClean="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algn="just"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F737658E-BBC9-4E38-BC87-9CE7ED62EAD1}" type="slidenum">
              <a:rPr lang="en-GB" smtClean="0"/>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28B1D83B-9DDA-4621-9CAA-63B1CBF7B7AE}" type="slidenum">
              <a:rPr lang="en-GB" smtClean="0"/>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67D2878F-4ACE-467D-B605-A12C12A85B42}" type="slidenum">
              <a:rPr lang="en-GB" smtClean="0"/>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CCF6425F-5CEF-49AF-A5C8-2B8E4066FD75}" type="slidenum">
              <a:rPr lang="en-GB" smtClean="0"/>
              <a:pPr/>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fld id="{5B028EE4-F059-497C-B069-EC860EEC551E}" type="slidenum">
              <a:rPr lang="en-GB" smtClean="0"/>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79822ADF-CA35-4966-B875-0598BF386887}" type="slidenum">
              <a:rPr lang="en-GB" smtClean="0"/>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7ABA910-1386-4DEF-9924-17CB54127E70}" type="slidenum">
              <a:rPr lang="en-GB" smtClean="0"/>
              <a:pPr/>
              <a:t>2</a:t>
            </a:fld>
            <a:endParaRPr lang="en-GB" smtClean="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fld id="{B1938D0E-057B-46BD-8B54-976236CBDCAE}" type="slidenum">
              <a:rPr lang="en-GB" smtClean="0"/>
              <a:pPr/>
              <a:t>20</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82B53EC7-6B5B-4C6E-9FB4-CE4CC3DE7706}" type="slidenum">
              <a:rPr lang="en-GB" smtClean="0"/>
              <a:pPr/>
              <a:t>21</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4B640C1D-E3C8-410A-B8C4-95CCC29FF575}" type="slidenum">
              <a:rPr lang="en-GB" smtClean="0"/>
              <a:pPr/>
              <a:t>22</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AF8C3176-C66A-4BA4-B57E-68244F1834E0}" type="slidenum">
              <a:rPr lang="en-GB" smtClean="0"/>
              <a:pPr/>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A8BFC9CD-14DE-4E42-AE0D-5070401934F2}" type="slidenum">
              <a:rPr lang="en-GB" smtClean="0"/>
              <a:pPr/>
              <a:t>24</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7113F052-0C75-403C-84F0-4E8C09C16633}" type="slidenum">
              <a:rPr lang="en-GB" smtClean="0"/>
              <a:pPr/>
              <a:t>25</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CA44C8E2-B0EA-47ED-BF48-7F7F31EFFA06}" type="slidenum">
              <a:rPr lang="en-GB" smtClean="0"/>
              <a:pPr/>
              <a:t>26</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658FD0FE-FF53-4D27-943C-33CB95D71A8F}" type="slidenum">
              <a:rPr lang="en-GB" smtClean="0"/>
              <a:pPr/>
              <a:t>27</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E54318F3-3100-40DD-9853-47FB51A2AF5C}" type="slidenum">
              <a:rPr lang="en-GB" smtClean="0"/>
              <a:pPr/>
              <a:t>28</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FF3E3810-B8B7-42E2-8853-A489AFAE0CF6}" type="slidenum">
              <a:rPr lang="en-GB" smtClean="0"/>
              <a:pPr/>
              <a:t>29</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37B6E9D-818E-4900-BE3B-67DBC9CCA944}" type="slidenum">
              <a:rPr lang="en-GB" smtClean="0"/>
              <a:pPr/>
              <a:t>3</a:t>
            </a:fld>
            <a:endParaRPr lang="en-GB" smtClean="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0558AB9-0011-41F3-B9C1-7515929A2793}" type="slidenum">
              <a:rPr lang="en-GB" smtClean="0"/>
              <a:pPr/>
              <a:t>30</a:t>
            </a:fld>
            <a:endParaRPr lang="en-GB" smtClean="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algn="just" eaLnBrk="1" hangingPunct="1"/>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EC2F845-A02D-48CB-BBD0-B269D379E1F6}" type="slidenum">
              <a:rPr lang="en-GB" smtClean="0"/>
              <a:pPr/>
              <a:t>31</a:t>
            </a:fld>
            <a:endParaRPr lang="en-GB" smtClean="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algn="just" eaLnBrk="1" hangingPunct="1"/>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024CA68-2161-4CBB-9CF2-7637B889978B}" type="slidenum">
              <a:rPr lang="en-GB" smtClean="0"/>
              <a:pPr/>
              <a:t>32</a:t>
            </a:fld>
            <a:endParaRPr lang="en-GB" smtClean="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algn="just" eaLnBrk="1" hangingPunct="1"/>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B852EEB-93BB-4296-B3BE-255FF42EEE33}" type="slidenum">
              <a:rPr lang="en-GB" smtClean="0"/>
              <a:pPr/>
              <a:t>33</a:t>
            </a:fld>
            <a:endParaRPr lang="en-GB" smtClean="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algn="just" eaLnBrk="1" hangingPunct="1"/>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FBC9342-6DD9-4F0E-8E73-8731C48A4C45}" type="slidenum">
              <a:rPr lang="en-GB" smtClean="0"/>
              <a:pPr/>
              <a:t>34</a:t>
            </a:fld>
            <a:endParaRPr lang="en-GB" smtClean="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algn="just" eaLnBrk="1" hangingPunct="1"/>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65DB8C4-6506-4ACC-A8B3-92D437797351}" type="slidenum">
              <a:rPr lang="en-GB" smtClean="0"/>
              <a:pPr/>
              <a:t>35</a:t>
            </a:fld>
            <a:endParaRPr lang="en-GB" smtClean="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algn="just" eaLnBrk="1" hangingPunct="1"/>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C45B41D-F68C-4D81-8295-1237C2ED5251}" type="slidenum">
              <a:rPr lang="en-GB" smtClean="0"/>
              <a:pPr/>
              <a:t>36</a:t>
            </a:fld>
            <a:endParaRPr lang="en-GB" smtClean="0"/>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lgn="just" eaLnBrk="1" hangingPunct="1"/>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0C84401-47B7-437E-A330-E3A57D8751D6}" type="slidenum">
              <a:rPr lang="en-GB" smtClean="0"/>
              <a:pPr/>
              <a:t>37</a:t>
            </a:fld>
            <a:endParaRPr lang="en-GB" smtClean="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algn="just" eaLnBrk="1" hangingPunct="1"/>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7362517-CB6B-4C39-B66D-551410988377}" type="slidenum">
              <a:rPr lang="en-GB" smtClean="0"/>
              <a:pPr/>
              <a:t>38</a:t>
            </a:fld>
            <a:endParaRPr lang="en-GB" smtClean="0"/>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algn="just" eaLnBrk="1" hangingPunct="1"/>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27C04563-3C6A-4392-9540-DCCAF79B5A70}" type="slidenum">
              <a:rPr lang="en-GB" smtClean="0"/>
              <a:pPr/>
              <a:t>39</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58007D6-89B5-485C-BC2A-8E833F7EA48C}" type="slidenum">
              <a:rPr lang="en-GB" smtClean="0"/>
              <a:pPr/>
              <a:t>4</a:t>
            </a:fld>
            <a:endParaRPr lang="en-GB" smtClean="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p>
        </p:txBody>
      </p:sp>
      <p:sp>
        <p:nvSpPr>
          <p:cNvPr id="112644" name="Slide Number Placeholder 3"/>
          <p:cNvSpPr>
            <a:spLocks noGrp="1"/>
          </p:cNvSpPr>
          <p:nvPr>
            <p:ph type="sldNum" sz="quarter" idx="5"/>
          </p:nvPr>
        </p:nvSpPr>
        <p:spPr>
          <a:noFill/>
        </p:spPr>
        <p:txBody>
          <a:bodyPr/>
          <a:lstStyle/>
          <a:p>
            <a:fld id="{D1A8C9C6-9576-4CDA-AC45-E779EA7B3BF1}" type="slidenum">
              <a:rPr lang="en-GB" smtClean="0"/>
              <a:pPr/>
              <a:t>40</a:t>
            </a:fld>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p>
        </p:txBody>
      </p:sp>
      <p:sp>
        <p:nvSpPr>
          <p:cNvPr id="113668" name="Slide Number Placeholder 3"/>
          <p:cNvSpPr>
            <a:spLocks noGrp="1"/>
          </p:cNvSpPr>
          <p:nvPr>
            <p:ph type="sldNum" sz="quarter" idx="5"/>
          </p:nvPr>
        </p:nvSpPr>
        <p:spPr>
          <a:noFill/>
        </p:spPr>
        <p:txBody>
          <a:bodyPr/>
          <a:lstStyle/>
          <a:p>
            <a:fld id="{98FFE705-9362-4C79-9EAA-2A702ECF1BD1}" type="slidenum">
              <a:rPr lang="en-GB" smtClean="0"/>
              <a:pPr/>
              <a:t>41</a:t>
            </a:fld>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
        <p:nvSpPr>
          <p:cNvPr id="114692" name="Slide Number Placeholder 3"/>
          <p:cNvSpPr>
            <a:spLocks noGrp="1"/>
          </p:cNvSpPr>
          <p:nvPr>
            <p:ph type="sldNum" sz="quarter" idx="5"/>
          </p:nvPr>
        </p:nvSpPr>
        <p:spPr>
          <a:noFill/>
        </p:spPr>
        <p:txBody>
          <a:bodyPr/>
          <a:lstStyle/>
          <a:p>
            <a:fld id="{CDDDE787-9E87-4F8A-898C-AF9C853FCCF1}" type="slidenum">
              <a:rPr lang="en-GB" smtClean="0"/>
              <a:pPr/>
              <a:t>42</a:t>
            </a:fld>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fld id="{D03F5751-7ACE-4724-A85C-77016C95B71D}" type="slidenum">
              <a:rPr lang="en-GB" smtClean="0"/>
              <a:pPr/>
              <a:t>43</a:t>
            </a:fld>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a:noFill/>
        </p:spPr>
        <p:txBody>
          <a:bodyPr/>
          <a:lstStyle/>
          <a:p>
            <a:fld id="{FF3629D7-A3AC-460D-B955-777495C1F71C}" type="slidenum">
              <a:rPr lang="en-GB" smtClean="0"/>
              <a:pPr/>
              <a:t>44</a:t>
            </a:fld>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a:noFill/>
        </p:spPr>
        <p:txBody>
          <a:bodyPr/>
          <a:lstStyle/>
          <a:p>
            <a:fld id="{43A5CBC5-BF81-4214-B1F0-FB06CE046C4B}" type="slidenum">
              <a:rPr lang="en-GB" smtClean="0"/>
              <a:pPr/>
              <a:t>45</a:t>
            </a:fld>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p>
        </p:txBody>
      </p:sp>
      <p:sp>
        <p:nvSpPr>
          <p:cNvPr id="118788" name="Slide Number Placeholder 3"/>
          <p:cNvSpPr>
            <a:spLocks noGrp="1"/>
          </p:cNvSpPr>
          <p:nvPr>
            <p:ph type="sldNum" sz="quarter" idx="5"/>
          </p:nvPr>
        </p:nvSpPr>
        <p:spPr>
          <a:noFill/>
        </p:spPr>
        <p:txBody>
          <a:bodyPr/>
          <a:lstStyle/>
          <a:p>
            <a:fld id="{014C07B5-45DD-4757-A928-AD0857357762}" type="slidenum">
              <a:rPr lang="en-GB" smtClean="0"/>
              <a:pPr/>
              <a:t>46</a:t>
            </a:fld>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19812" name="Slide Number Placeholder 3"/>
          <p:cNvSpPr>
            <a:spLocks noGrp="1"/>
          </p:cNvSpPr>
          <p:nvPr>
            <p:ph type="sldNum" sz="quarter" idx="5"/>
          </p:nvPr>
        </p:nvSpPr>
        <p:spPr>
          <a:noFill/>
        </p:spPr>
        <p:txBody>
          <a:bodyPr/>
          <a:lstStyle/>
          <a:p>
            <a:fld id="{AF23F450-2C52-496A-8F4A-4888FB938A5A}" type="slidenum">
              <a:rPr lang="en-GB" smtClean="0"/>
              <a:pPr/>
              <a:t>47</a:t>
            </a:fld>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p>
        </p:txBody>
      </p:sp>
      <p:sp>
        <p:nvSpPr>
          <p:cNvPr id="120836" name="Slide Number Placeholder 3"/>
          <p:cNvSpPr>
            <a:spLocks noGrp="1"/>
          </p:cNvSpPr>
          <p:nvPr>
            <p:ph type="sldNum" sz="quarter" idx="5"/>
          </p:nvPr>
        </p:nvSpPr>
        <p:spPr>
          <a:noFill/>
        </p:spPr>
        <p:txBody>
          <a:bodyPr/>
          <a:lstStyle/>
          <a:p>
            <a:fld id="{DE33EB16-629B-46D5-B60C-C4E3F3DABFD9}" type="slidenum">
              <a:rPr lang="en-GB" smtClean="0"/>
              <a:pPr/>
              <a:t>48</a:t>
            </a:fld>
            <a:endParaRPr lang="en-GB"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p>
        </p:txBody>
      </p:sp>
      <p:sp>
        <p:nvSpPr>
          <p:cNvPr id="121860" name="Slide Number Placeholder 3"/>
          <p:cNvSpPr>
            <a:spLocks noGrp="1"/>
          </p:cNvSpPr>
          <p:nvPr>
            <p:ph type="sldNum" sz="quarter" idx="5"/>
          </p:nvPr>
        </p:nvSpPr>
        <p:spPr>
          <a:noFill/>
        </p:spPr>
        <p:txBody>
          <a:bodyPr/>
          <a:lstStyle/>
          <a:p>
            <a:fld id="{D790389D-4C27-4F20-88EA-2F298B6295DA}" type="slidenum">
              <a:rPr lang="en-GB" smtClean="0"/>
              <a:pPr/>
              <a:t>49</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8D39E377-230C-4FFC-9276-5225411E5C78}" type="slidenum">
              <a:rPr lang="en-GB" smtClean="0"/>
              <a:pPr/>
              <a:t>5</a:t>
            </a:fld>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p>
        </p:txBody>
      </p:sp>
      <p:sp>
        <p:nvSpPr>
          <p:cNvPr id="122884" name="Slide Number Placeholder 3"/>
          <p:cNvSpPr>
            <a:spLocks noGrp="1"/>
          </p:cNvSpPr>
          <p:nvPr>
            <p:ph type="sldNum" sz="quarter" idx="5"/>
          </p:nvPr>
        </p:nvSpPr>
        <p:spPr>
          <a:noFill/>
        </p:spPr>
        <p:txBody>
          <a:bodyPr/>
          <a:lstStyle/>
          <a:p>
            <a:fld id="{04CA780A-D6E2-4546-8C89-969F1657C393}" type="slidenum">
              <a:rPr lang="en-GB" smtClean="0"/>
              <a:pPr/>
              <a:t>50</a:t>
            </a:fld>
            <a:endParaRPr lang="en-GB"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p>
        </p:txBody>
      </p:sp>
      <p:sp>
        <p:nvSpPr>
          <p:cNvPr id="123908" name="Slide Number Placeholder 3"/>
          <p:cNvSpPr>
            <a:spLocks noGrp="1"/>
          </p:cNvSpPr>
          <p:nvPr>
            <p:ph type="sldNum" sz="quarter" idx="5"/>
          </p:nvPr>
        </p:nvSpPr>
        <p:spPr>
          <a:noFill/>
        </p:spPr>
        <p:txBody>
          <a:bodyPr/>
          <a:lstStyle/>
          <a:p>
            <a:fld id="{98422987-1723-41A9-B18B-27C6C3B85C03}" type="slidenum">
              <a:rPr lang="en-GB" smtClean="0"/>
              <a:pPr/>
              <a:t>51</a:t>
            </a:fld>
            <a:endParaRPr lang="en-GB"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0138E14F-8177-4187-A65D-BF2BCA46E585}" type="slidenum">
              <a:rPr lang="en-GB" smtClean="0"/>
              <a:pPr/>
              <a:t>52</a:t>
            </a:fld>
            <a:endParaRPr lang="en-GB"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397F1457-759E-4A57-9311-79AB9440F5C3}" type="slidenum">
              <a:rPr lang="en-GB" smtClean="0"/>
              <a:pPr/>
              <a:t>53</a:t>
            </a:fld>
            <a:endParaRPr lang="en-GB"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EAC37935-B6A4-41CC-ACE8-2219875EBE4E}" type="slidenum">
              <a:rPr lang="en-GB" smtClean="0"/>
              <a:pPr/>
              <a:t>54</a:t>
            </a:fld>
            <a:endParaRPr lang="en-GB"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smtClean="0"/>
          </a:p>
        </p:txBody>
      </p:sp>
      <p:sp>
        <p:nvSpPr>
          <p:cNvPr id="128004" name="Slide Number Placeholder 3"/>
          <p:cNvSpPr>
            <a:spLocks noGrp="1"/>
          </p:cNvSpPr>
          <p:nvPr>
            <p:ph type="sldNum" sz="quarter" idx="5"/>
          </p:nvPr>
        </p:nvSpPr>
        <p:spPr>
          <a:noFill/>
        </p:spPr>
        <p:txBody>
          <a:bodyPr/>
          <a:lstStyle/>
          <a:p>
            <a:fld id="{FA946D07-DF03-4926-A8F8-87415F4F4C7C}" type="slidenum">
              <a:rPr lang="en-GB" smtClean="0"/>
              <a:pPr/>
              <a:t>55</a:t>
            </a:fld>
            <a:endParaRPr lang="en-GB"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p>
        </p:txBody>
      </p:sp>
      <p:sp>
        <p:nvSpPr>
          <p:cNvPr id="129028" name="Slide Number Placeholder 3"/>
          <p:cNvSpPr>
            <a:spLocks noGrp="1"/>
          </p:cNvSpPr>
          <p:nvPr>
            <p:ph type="sldNum" sz="quarter" idx="5"/>
          </p:nvPr>
        </p:nvSpPr>
        <p:spPr>
          <a:noFill/>
        </p:spPr>
        <p:txBody>
          <a:bodyPr/>
          <a:lstStyle/>
          <a:p>
            <a:fld id="{A04FABBF-F179-4B9E-9565-1F41075A492E}" type="slidenum">
              <a:rPr lang="en-GB" smtClean="0"/>
              <a:pPr/>
              <a:t>56</a:t>
            </a:fld>
            <a:endParaRPr lang="en-GB"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p>
        </p:txBody>
      </p:sp>
      <p:sp>
        <p:nvSpPr>
          <p:cNvPr id="130052" name="Slide Number Placeholder 3"/>
          <p:cNvSpPr>
            <a:spLocks noGrp="1"/>
          </p:cNvSpPr>
          <p:nvPr>
            <p:ph type="sldNum" sz="quarter" idx="5"/>
          </p:nvPr>
        </p:nvSpPr>
        <p:spPr>
          <a:noFill/>
        </p:spPr>
        <p:txBody>
          <a:bodyPr/>
          <a:lstStyle/>
          <a:p>
            <a:fld id="{20735384-3109-4647-BCED-A1C62CE53544}" type="slidenum">
              <a:rPr lang="en-GB" smtClean="0"/>
              <a:pPr/>
              <a:t>57</a:t>
            </a:fld>
            <a:endParaRPr lang="en-GB"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smtClean="0"/>
          </a:p>
        </p:txBody>
      </p:sp>
      <p:sp>
        <p:nvSpPr>
          <p:cNvPr id="131076" name="Slide Number Placeholder 3"/>
          <p:cNvSpPr>
            <a:spLocks noGrp="1"/>
          </p:cNvSpPr>
          <p:nvPr>
            <p:ph type="sldNum" sz="quarter" idx="5"/>
          </p:nvPr>
        </p:nvSpPr>
        <p:spPr>
          <a:noFill/>
        </p:spPr>
        <p:txBody>
          <a:bodyPr/>
          <a:lstStyle/>
          <a:p>
            <a:fld id="{B86C615E-D88D-4202-AC15-BF18F06FCBEC}" type="slidenum">
              <a:rPr lang="en-GB" smtClean="0"/>
              <a:pPr/>
              <a:t>58</a:t>
            </a:fld>
            <a:endParaRPr lang="en-GB"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p>
        </p:txBody>
      </p:sp>
      <p:sp>
        <p:nvSpPr>
          <p:cNvPr id="132100" name="Slide Number Placeholder 3"/>
          <p:cNvSpPr>
            <a:spLocks noGrp="1"/>
          </p:cNvSpPr>
          <p:nvPr>
            <p:ph type="sldNum" sz="quarter" idx="5"/>
          </p:nvPr>
        </p:nvSpPr>
        <p:spPr>
          <a:noFill/>
        </p:spPr>
        <p:txBody>
          <a:bodyPr/>
          <a:lstStyle/>
          <a:p>
            <a:fld id="{3E228E9F-C5EE-4FB7-B94F-6FB0D12FC13D}" type="slidenum">
              <a:rPr lang="en-GB" smtClean="0"/>
              <a:pPr/>
              <a:t>59</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7EB8E8E-0B08-4027-8696-3066838DF042}" type="slidenum">
              <a:rPr lang="en-GB" smtClean="0"/>
              <a:pPr/>
              <a:t>6</a:t>
            </a:fld>
            <a:endParaRPr lang="en-GB" smtClean="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p>
        </p:txBody>
      </p:sp>
      <p:sp>
        <p:nvSpPr>
          <p:cNvPr id="133124" name="Slide Number Placeholder 3"/>
          <p:cNvSpPr>
            <a:spLocks noGrp="1"/>
          </p:cNvSpPr>
          <p:nvPr>
            <p:ph type="sldNum" sz="quarter" idx="5"/>
          </p:nvPr>
        </p:nvSpPr>
        <p:spPr>
          <a:noFill/>
        </p:spPr>
        <p:txBody>
          <a:bodyPr/>
          <a:lstStyle/>
          <a:p>
            <a:fld id="{5A4EB29F-B952-4EDE-BE82-D45D125781E5}" type="slidenum">
              <a:rPr lang="en-GB" smtClean="0"/>
              <a:pPr/>
              <a:t>60</a:t>
            </a:fld>
            <a:endParaRPr lang="en-GB"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smtClean="0"/>
          </a:p>
        </p:txBody>
      </p:sp>
      <p:sp>
        <p:nvSpPr>
          <p:cNvPr id="134148" name="Slide Number Placeholder 3"/>
          <p:cNvSpPr>
            <a:spLocks noGrp="1"/>
          </p:cNvSpPr>
          <p:nvPr>
            <p:ph type="sldNum" sz="quarter" idx="5"/>
          </p:nvPr>
        </p:nvSpPr>
        <p:spPr>
          <a:noFill/>
        </p:spPr>
        <p:txBody>
          <a:bodyPr/>
          <a:lstStyle/>
          <a:p>
            <a:fld id="{53832C25-E433-423F-82E1-D71A438D3C80}" type="slidenum">
              <a:rPr lang="en-GB" smtClean="0"/>
              <a:pPr/>
              <a:t>61</a:t>
            </a:fld>
            <a:endParaRPr lang="en-GB"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smtClean="0"/>
          </a:p>
        </p:txBody>
      </p:sp>
      <p:sp>
        <p:nvSpPr>
          <p:cNvPr id="135172" name="Slide Number Placeholder 3"/>
          <p:cNvSpPr>
            <a:spLocks noGrp="1"/>
          </p:cNvSpPr>
          <p:nvPr>
            <p:ph type="sldNum" sz="quarter" idx="5"/>
          </p:nvPr>
        </p:nvSpPr>
        <p:spPr>
          <a:noFill/>
        </p:spPr>
        <p:txBody>
          <a:bodyPr/>
          <a:lstStyle/>
          <a:p>
            <a:fld id="{4EBDCE90-4B79-436B-82FD-4BD2869052AA}" type="slidenum">
              <a:rPr lang="en-GB" smtClean="0"/>
              <a:pPr/>
              <a:t>62</a:t>
            </a:fld>
            <a:endParaRPr lang="en-GB"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smtClean="0"/>
          </a:p>
        </p:txBody>
      </p:sp>
      <p:sp>
        <p:nvSpPr>
          <p:cNvPr id="136196" name="Slide Number Placeholder 3"/>
          <p:cNvSpPr>
            <a:spLocks noGrp="1"/>
          </p:cNvSpPr>
          <p:nvPr>
            <p:ph type="sldNum" sz="quarter" idx="5"/>
          </p:nvPr>
        </p:nvSpPr>
        <p:spPr>
          <a:noFill/>
        </p:spPr>
        <p:txBody>
          <a:bodyPr/>
          <a:lstStyle/>
          <a:p>
            <a:fld id="{C824EC45-AD8A-4366-9613-F68CBDF95E72}" type="slidenum">
              <a:rPr lang="en-GB" smtClean="0"/>
              <a:pPr/>
              <a:t>63</a:t>
            </a:fld>
            <a:endParaRPr lang="en-GB"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US" smtClean="0"/>
          </a:p>
        </p:txBody>
      </p:sp>
      <p:sp>
        <p:nvSpPr>
          <p:cNvPr id="137220" name="Slide Number Placeholder 3"/>
          <p:cNvSpPr>
            <a:spLocks noGrp="1"/>
          </p:cNvSpPr>
          <p:nvPr>
            <p:ph type="sldNum" sz="quarter" idx="5"/>
          </p:nvPr>
        </p:nvSpPr>
        <p:spPr>
          <a:noFill/>
        </p:spPr>
        <p:txBody>
          <a:bodyPr/>
          <a:lstStyle/>
          <a:p>
            <a:fld id="{8C808604-B1B1-4174-AD79-D459485C0A2D}" type="slidenum">
              <a:rPr lang="en-GB" smtClean="0"/>
              <a:pPr/>
              <a:t>64</a:t>
            </a:fld>
            <a:endParaRPr lang="en-GB"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mtClean="0"/>
          </a:p>
        </p:txBody>
      </p:sp>
      <p:sp>
        <p:nvSpPr>
          <p:cNvPr id="138244" name="Slide Number Placeholder 3"/>
          <p:cNvSpPr>
            <a:spLocks noGrp="1"/>
          </p:cNvSpPr>
          <p:nvPr>
            <p:ph type="sldNum" sz="quarter" idx="5"/>
          </p:nvPr>
        </p:nvSpPr>
        <p:spPr>
          <a:noFill/>
        </p:spPr>
        <p:txBody>
          <a:bodyPr/>
          <a:lstStyle/>
          <a:p>
            <a:fld id="{3D60F051-3833-4014-ABFA-7AA1ED114B0A}" type="slidenum">
              <a:rPr lang="en-GB" smtClean="0"/>
              <a:pPr/>
              <a:t>65</a:t>
            </a:fld>
            <a:endParaRPr lang="en-GB"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smtClean="0"/>
          </a:p>
        </p:txBody>
      </p:sp>
      <p:sp>
        <p:nvSpPr>
          <p:cNvPr id="139268" name="Slide Number Placeholder 3"/>
          <p:cNvSpPr>
            <a:spLocks noGrp="1"/>
          </p:cNvSpPr>
          <p:nvPr>
            <p:ph type="sldNum" sz="quarter" idx="5"/>
          </p:nvPr>
        </p:nvSpPr>
        <p:spPr>
          <a:noFill/>
        </p:spPr>
        <p:txBody>
          <a:bodyPr/>
          <a:lstStyle/>
          <a:p>
            <a:fld id="{86364436-321C-45A3-B626-2EE97839A018}" type="slidenum">
              <a:rPr lang="en-GB" smtClean="0"/>
              <a:pPr/>
              <a:t>66</a:t>
            </a:fld>
            <a:endParaRPr lang="en-GB"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smtClean="0"/>
          </a:p>
        </p:txBody>
      </p:sp>
      <p:sp>
        <p:nvSpPr>
          <p:cNvPr id="140292" name="Slide Number Placeholder 3"/>
          <p:cNvSpPr>
            <a:spLocks noGrp="1"/>
          </p:cNvSpPr>
          <p:nvPr>
            <p:ph type="sldNum" sz="quarter" idx="5"/>
          </p:nvPr>
        </p:nvSpPr>
        <p:spPr>
          <a:noFill/>
        </p:spPr>
        <p:txBody>
          <a:bodyPr/>
          <a:lstStyle/>
          <a:p>
            <a:fld id="{C7AE6BE1-2112-4DEE-B376-07EEC3FF2D6E}" type="slidenum">
              <a:rPr lang="en-GB" smtClean="0"/>
              <a:pPr/>
              <a:t>67</a:t>
            </a:fld>
            <a:endParaRPr lang="en-GB"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smtClean="0"/>
          </a:p>
        </p:txBody>
      </p:sp>
      <p:sp>
        <p:nvSpPr>
          <p:cNvPr id="141316" name="Slide Number Placeholder 3"/>
          <p:cNvSpPr>
            <a:spLocks noGrp="1"/>
          </p:cNvSpPr>
          <p:nvPr>
            <p:ph type="sldNum" sz="quarter" idx="5"/>
          </p:nvPr>
        </p:nvSpPr>
        <p:spPr>
          <a:noFill/>
        </p:spPr>
        <p:txBody>
          <a:bodyPr/>
          <a:lstStyle/>
          <a:p>
            <a:fld id="{C9A52D73-6B02-4B1F-BD6F-67B69C7F998E}" type="slidenum">
              <a:rPr lang="en-GB" smtClean="0"/>
              <a:pPr/>
              <a:t>68</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66C7CF3-78C3-41DF-9CE3-A81CF9C30C25}" type="slidenum">
              <a:rPr lang="en-GB" smtClean="0"/>
              <a:pPr/>
              <a:t>7</a:t>
            </a:fld>
            <a:endParaRPr lang="en-GB" smtClean="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algn="just"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4BB1F54C-F271-461D-8BC7-E3B93DE9A0F2}" type="slidenum">
              <a:rPr lang="en-GB" smtClean="0"/>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BF83AB55-9FDE-405A-BB00-0286B6863334}" type="slidenum">
              <a:rPr lang="en-GB" smtClean="0"/>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763CD79-2A52-4F70-9D7B-3A4D84EDFC8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EAC49E2-7B42-4E35-BCCD-7F0E092A977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2372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0"/>
            <a:ext cx="5676900" cy="623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AF20525-02A9-4C3B-8D02-68181491915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613EC23-EBC0-4F45-A688-14D3F820EC1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013645C-0F81-44BB-A64A-4D3087CD70D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125538"/>
            <a:ext cx="38100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25538"/>
            <a:ext cx="38100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E7E8DE7-2483-40DF-A64B-1A9330FC24D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14F163A-D7DE-4297-A392-AB3CD5630B9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C98D30A-64BF-4B31-B551-C1994792557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FD10769-D685-4CC4-A44C-392053EEDD4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54C5FB1-0E12-4014-ACCD-B6685D2F5BC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FD4F3F8-4DEB-45EC-874E-4CFF0640C0E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A002A"/>
            </a:gs>
            <a:gs pos="100000">
              <a:srgbClr val="39015B"/>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125538"/>
            <a:ext cx="7772400"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Times New Roman" pitchFamily="18"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Times New Roman"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New Roman" pitchFamily="18" charset="0"/>
              </a:defRPr>
            </a:lvl1pPr>
          </a:lstStyle>
          <a:p>
            <a:pPr>
              <a:defRPr/>
            </a:pPr>
            <a:fld id="{48149A07-2290-4A45-9DE5-83B35E0DDB1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rgbClr val="FFFFCC"/>
          </a:solidFill>
          <a:latin typeface="+mj-lt"/>
          <a:ea typeface="+mj-ea"/>
          <a:cs typeface="+mj-cs"/>
        </a:defRPr>
      </a:lvl1pPr>
      <a:lvl2pPr algn="l" rtl="0" eaLnBrk="0" fontAlgn="base" hangingPunct="0">
        <a:spcBef>
          <a:spcPct val="0"/>
        </a:spcBef>
        <a:spcAft>
          <a:spcPct val="0"/>
        </a:spcAft>
        <a:defRPr sz="4400">
          <a:solidFill>
            <a:srgbClr val="FFFFCC"/>
          </a:solidFill>
          <a:latin typeface="Century Gothic" pitchFamily="34" charset="0"/>
        </a:defRPr>
      </a:lvl2pPr>
      <a:lvl3pPr algn="l" rtl="0" eaLnBrk="0" fontAlgn="base" hangingPunct="0">
        <a:spcBef>
          <a:spcPct val="0"/>
        </a:spcBef>
        <a:spcAft>
          <a:spcPct val="0"/>
        </a:spcAft>
        <a:defRPr sz="4400">
          <a:solidFill>
            <a:srgbClr val="FFFFCC"/>
          </a:solidFill>
          <a:latin typeface="Century Gothic" pitchFamily="34" charset="0"/>
        </a:defRPr>
      </a:lvl3pPr>
      <a:lvl4pPr algn="l" rtl="0" eaLnBrk="0" fontAlgn="base" hangingPunct="0">
        <a:spcBef>
          <a:spcPct val="0"/>
        </a:spcBef>
        <a:spcAft>
          <a:spcPct val="0"/>
        </a:spcAft>
        <a:defRPr sz="4400">
          <a:solidFill>
            <a:srgbClr val="FFFFCC"/>
          </a:solidFill>
          <a:latin typeface="Century Gothic" pitchFamily="34" charset="0"/>
        </a:defRPr>
      </a:lvl4pPr>
      <a:lvl5pPr algn="l" rtl="0" eaLnBrk="0" fontAlgn="base" hangingPunct="0">
        <a:spcBef>
          <a:spcPct val="0"/>
        </a:spcBef>
        <a:spcAft>
          <a:spcPct val="0"/>
        </a:spcAft>
        <a:defRPr sz="4400">
          <a:solidFill>
            <a:srgbClr val="FFFFCC"/>
          </a:solidFill>
          <a:latin typeface="Century Gothic" pitchFamily="34" charset="0"/>
        </a:defRPr>
      </a:lvl5pPr>
      <a:lvl6pPr marL="457200" algn="l" rtl="0" fontAlgn="base">
        <a:spcBef>
          <a:spcPct val="0"/>
        </a:spcBef>
        <a:spcAft>
          <a:spcPct val="0"/>
        </a:spcAft>
        <a:defRPr sz="4400">
          <a:solidFill>
            <a:srgbClr val="FFFFCC"/>
          </a:solidFill>
          <a:latin typeface="Century Gothic" pitchFamily="34" charset="0"/>
        </a:defRPr>
      </a:lvl6pPr>
      <a:lvl7pPr marL="914400" algn="l" rtl="0" fontAlgn="base">
        <a:spcBef>
          <a:spcPct val="0"/>
        </a:spcBef>
        <a:spcAft>
          <a:spcPct val="0"/>
        </a:spcAft>
        <a:defRPr sz="4400">
          <a:solidFill>
            <a:srgbClr val="FFFFCC"/>
          </a:solidFill>
          <a:latin typeface="Century Gothic" pitchFamily="34" charset="0"/>
        </a:defRPr>
      </a:lvl7pPr>
      <a:lvl8pPr marL="1371600" algn="l" rtl="0" fontAlgn="base">
        <a:spcBef>
          <a:spcPct val="0"/>
        </a:spcBef>
        <a:spcAft>
          <a:spcPct val="0"/>
        </a:spcAft>
        <a:defRPr sz="4400">
          <a:solidFill>
            <a:srgbClr val="FFFFCC"/>
          </a:solidFill>
          <a:latin typeface="Century Gothic" pitchFamily="34" charset="0"/>
        </a:defRPr>
      </a:lvl8pPr>
      <a:lvl9pPr marL="1828800" algn="l" rtl="0" fontAlgn="base">
        <a:spcBef>
          <a:spcPct val="0"/>
        </a:spcBef>
        <a:spcAft>
          <a:spcPct val="0"/>
        </a:spcAft>
        <a:defRPr sz="4400">
          <a:solidFill>
            <a:srgbClr val="FFFFCC"/>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jpeg"/><Relationship Id="rId4" Type="http://schemas.openxmlformats.org/officeDocument/2006/relationships/image" Target="../media/image27.jpeg"/></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6"/>
          <p:cNvSpPr txBox="1">
            <a:spLocks noChangeArrowheads="1"/>
          </p:cNvSpPr>
          <p:nvPr/>
        </p:nvSpPr>
        <p:spPr bwMode="auto">
          <a:xfrm>
            <a:off x="3543300" y="5999163"/>
            <a:ext cx="4789488" cy="655637"/>
          </a:xfrm>
          <a:prstGeom prst="rect">
            <a:avLst/>
          </a:prstGeom>
          <a:noFill/>
          <a:ln w="9525">
            <a:noFill/>
            <a:miter lim="800000"/>
            <a:headEnd/>
            <a:tailEnd/>
          </a:ln>
        </p:spPr>
        <p:txBody>
          <a:bodyPr>
            <a:spAutoFit/>
          </a:bodyPr>
          <a:lstStyle/>
          <a:p>
            <a:pPr algn="r">
              <a:spcBef>
                <a:spcPct val="5000"/>
              </a:spcBef>
            </a:pPr>
            <a:r>
              <a:rPr lang="en-GB" sz="1800" b="0">
                <a:solidFill>
                  <a:schemeClr val="tx1"/>
                </a:solidFill>
              </a:rPr>
              <a:t>a.bull@imperial.ac.uk</a:t>
            </a:r>
          </a:p>
          <a:p>
            <a:pPr algn="r">
              <a:spcBef>
                <a:spcPct val="5000"/>
              </a:spcBef>
            </a:pPr>
            <a:r>
              <a:rPr lang="en-GB" sz="1800" b="0">
                <a:solidFill>
                  <a:schemeClr val="tx1"/>
                </a:solidFill>
              </a:rPr>
              <a:t>www.bg.imperial.ac.uk/staff/abull</a:t>
            </a:r>
          </a:p>
        </p:txBody>
      </p:sp>
      <p:sp>
        <p:nvSpPr>
          <p:cNvPr id="2051" name="Rectangle 5"/>
          <p:cNvSpPr>
            <a:spLocks noChangeArrowheads="1"/>
          </p:cNvSpPr>
          <p:nvPr/>
        </p:nvSpPr>
        <p:spPr bwMode="auto">
          <a:xfrm>
            <a:off x="0" y="5811838"/>
            <a:ext cx="9144000" cy="1031875"/>
          </a:xfrm>
          <a:prstGeom prst="rect">
            <a:avLst/>
          </a:prstGeom>
          <a:solidFill>
            <a:schemeClr val="bg1"/>
          </a:solidFill>
          <a:ln w="9525">
            <a:noFill/>
            <a:miter lim="800000"/>
            <a:headEnd/>
            <a:tailEnd/>
          </a:ln>
        </p:spPr>
        <p:txBody>
          <a:bodyPr wrap="none" anchor="ctr"/>
          <a:lstStyle/>
          <a:p>
            <a:endParaRPr lang="en-US"/>
          </a:p>
        </p:txBody>
      </p:sp>
      <p:pic>
        <p:nvPicPr>
          <p:cNvPr id="2052" name="Picture 30" descr="Imperial mono"/>
          <p:cNvPicPr>
            <a:picLocks noChangeAspect="1" noChangeArrowheads="1"/>
          </p:cNvPicPr>
          <p:nvPr/>
        </p:nvPicPr>
        <p:blipFill>
          <a:blip r:embed="rId3" cstate="print"/>
          <a:srcRect/>
          <a:stretch>
            <a:fillRect/>
          </a:stretch>
        </p:blipFill>
        <p:spPr bwMode="auto">
          <a:xfrm>
            <a:off x="849313" y="5984875"/>
            <a:ext cx="2732087" cy="715963"/>
          </a:xfrm>
          <a:prstGeom prst="rect">
            <a:avLst/>
          </a:prstGeom>
          <a:solidFill>
            <a:schemeClr val="tx1"/>
          </a:solidFill>
          <a:ln w="9525">
            <a:noFill/>
            <a:miter lim="800000"/>
            <a:headEnd/>
            <a:tailEnd/>
          </a:ln>
        </p:spPr>
      </p:pic>
      <p:sp>
        <p:nvSpPr>
          <p:cNvPr id="2053" name="Rectangle 2"/>
          <p:cNvSpPr>
            <a:spLocks noGrp="1" noChangeArrowheads="1"/>
          </p:cNvSpPr>
          <p:nvPr>
            <p:ph type="ctrTitle"/>
          </p:nvPr>
        </p:nvSpPr>
        <p:spPr>
          <a:xfrm>
            <a:off x="571500" y="808038"/>
            <a:ext cx="8042275" cy="1660525"/>
          </a:xfrm>
        </p:spPr>
        <p:txBody>
          <a:bodyPr lIns="0" rIns="0"/>
          <a:lstStyle/>
          <a:p>
            <a:pPr algn="ctr" eaLnBrk="1" hangingPunct="1"/>
            <a:r>
              <a:rPr lang="en-GB" dirty="0" smtClean="0">
                <a:latin typeface="Arial" pitchFamily="34" charset="0"/>
                <a:cs typeface="Arial" pitchFamily="34" charset="0"/>
              </a:rPr>
              <a:t>An introduction to biomechanics</a:t>
            </a:r>
            <a:endParaRPr lang="en-GB" dirty="0" smtClean="0">
              <a:latin typeface="Arial" pitchFamily="34" charset="0"/>
              <a:cs typeface="Arial" pitchFamily="34" charset="0"/>
            </a:endParaRPr>
          </a:p>
        </p:txBody>
      </p:sp>
      <p:sp>
        <p:nvSpPr>
          <p:cNvPr id="2054" name="Text Box 13"/>
          <p:cNvSpPr txBox="1">
            <a:spLocks noChangeArrowheads="1"/>
          </p:cNvSpPr>
          <p:nvPr/>
        </p:nvSpPr>
        <p:spPr bwMode="auto">
          <a:xfrm>
            <a:off x="841375" y="3406775"/>
            <a:ext cx="8302625" cy="1908215"/>
          </a:xfrm>
          <a:prstGeom prst="rect">
            <a:avLst/>
          </a:prstGeom>
          <a:noFill/>
          <a:ln w="9525">
            <a:noFill/>
            <a:miter lim="800000"/>
            <a:headEnd/>
            <a:tailEnd/>
          </a:ln>
        </p:spPr>
        <p:txBody>
          <a:bodyPr lIns="0" tIns="0" rIns="0" bIns="0">
            <a:spAutoFit/>
          </a:bodyPr>
          <a:lstStyle/>
          <a:p>
            <a:pPr eaLnBrk="0" hangingPunct="0"/>
            <a:r>
              <a:rPr lang="en-GB" altLang="en-GB" b="0" dirty="0">
                <a:solidFill>
                  <a:schemeClr val="bg1"/>
                </a:solidFill>
                <a:latin typeface="Arial" pitchFamily="34" charset="0"/>
                <a:cs typeface="Arial" pitchFamily="34" charset="0"/>
              </a:rPr>
              <a:t>Dr Dominic Southgate</a:t>
            </a:r>
          </a:p>
          <a:p>
            <a:pPr eaLnBrk="0" hangingPunct="0"/>
            <a:r>
              <a:rPr lang="en-GB" altLang="en-GB" b="0" dirty="0">
                <a:solidFill>
                  <a:schemeClr val="bg1"/>
                </a:solidFill>
                <a:latin typeface="Arial" pitchFamily="34" charset="0"/>
                <a:cs typeface="Arial" pitchFamily="34" charset="0"/>
              </a:rPr>
              <a:t>Research Associate in Musculoskeletal Mechanics</a:t>
            </a:r>
          </a:p>
          <a:p>
            <a:pPr eaLnBrk="0" hangingPunct="0"/>
            <a:r>
              <a:rPr lang="en-GB" altLang="en-GB" b="0" dirty="0">
                <a:solidFill>
                  <a:schemeClr val="bg1"/>
                </a:solidFill>
                <a:latin typeface="Arial" pitchFamily="34" charset="0"/>
                <a:cs typeface="Arial" pitchFamily="34" charset="0"/>
              </a:rPr>
              <a:t>Department of Bioengineering</a:t>
            </a:r>
          </a:p>
          <a:p>
            <a:pPr eaLnBrk="0" hangingPunct="0"/>
            <a:endParaRPr lang="en-GB" altLang="en-GB" b="0" dirty="0">
              <a:solidFill>
                <a:schemeClr val="bg1"/>
              </a:solidFill>
              <a:latin typeface="Arial" pitchFamily="34" charset="0"/>
              <a:cs typeface="Arial" pitchFamily="34" charset="0"/>
            </a:endParaRPr>
          </a:p>
          <a:p>
            <a:pPr eaLnBrk="0" hangingPunct="0"/>
            <a:endParaRPr lang="en-GB" altLang="en-GB" b="0" dirty="0">
              <a:solidFill>
                <a:schemeClr val="bg1"/>
              </a:solidFill>
              <a:latin typeface="Arial" pitchFamily="34" charset="0"/>
              <a:cs typeface="Arial" pitchFamily="34" charset="0"/>
            </a:endParaRPr>
          </a:p>
          <a:p>
            <a:pPr eaLnBrk="0" hangingPunct="0"/>
            <a:r>
              <a:rPr lang="en-GB" altLang="en-GB" b="0" dirty="0" smtClean="0">
                <a:solidFill>
                  <a:schemeClr val="bg1"/>
                </a:solidFill>
                <a:latin typeface="Arial" pitchFamily="34" charset="0"/>
                <a:cs typeface="Arial" pitchFamily="34" charset="0"/>
              </a:rPr>
              <a:t>January </a:t>
            </a:r>
            <a:r>
              <a:rPr lang="en-GB" altLang="en-GB" b="0" dirty="0">
                <a:solidFill>
                  <a:schemeClr val="bg1"/>
                </a:solidFill>
                <a:latin typeface="Arial" pitchFamily="34" charset="0"/>
                <a:cs typeface="Arial" pitchFamily="34" charset="0"/>
              </a:rPr>
              <a:t>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smtClean="0"/>
              <a:t>Combining Forces</a:t>
            </a:r>
            <a:endParaRPr lang="en-US" smtClean="0"/>
          </a:p>
        </p:txBody>
      </p:sp>
      <p:sp>
        <p:nvSpPr>
          <p:cNvPr id="11267" name="Rectangle 21"/>
          <p:cNvSpPr>
            <a:spLocks noGrp="1" noChangeArrowheads="1"/>
          </p:cNvSpPr>
          <p:nvPr>
            <p:ph type="body" idx="1"/>
          </p:nvPr>
        </p:nvSpPr>
        <p:spPr/>
        <p:txBody>
          <a:bodyPr/>
          <a:lstStyle/>
          <a:p>
            <a:r>
              <a:rPr lang="en-GB" smtClean="0"/>
              <a:t>“Components”</a:t>
            </a:r>
          </a:p>
          <a:p>
            <a:endParaRPr lang="en-GB" smtClean="0"/>
          </a:p>
        </p:txBody>
      </p:sp>
      <p:sp>
        <p:nvSpPr>
          <p:cNvPr id="11268" name="Slide Number Placeholder 5"/>
          <p:cNvSpPr>
            <a:spLocks noGrp="1"/>
          </p:cNvSpPr>
          <p:nvPr>
            <p:ph type="sldNum" sz="quarter" idx="12"/>
          </p:nvPr>
        </p:nvSpPr>
        <p:spPr>
          <a:noFill/>
        </p:spPr>
        <p:txBody>
          <a:bodyPr/>
          <a:lstStyle/>
          <a:p>
            <a:fld id="{C6405556-EBF0-48FA-864E-8E19A6C50F4F}" type="slidenum">
              <a:rPr lang="en-GB" smtClean="0"/>
              <a:pPr/>
              <a:t>10</a:t>
            </a:fld>
            <a:endParaRPr lang="en-GB" smtClean="0"/>
          </a:p>
        </p:txBody>
      </p:sp>
      <p:sp>
        <p:nvSpPr>
          <p:cNvPr id="11269" name="Line 7"/>
          <p:cNvSpPr>
            <a:spLocks noChangeShapeType="1"/>
          </p:cNvSpPr>
          <p:nvPr/>
        </p:nvSpPr>
        <p:spPr bwMode="auto">
          <a:xfrm flipV="1">
            <a:off x="3309938" y="2257425"/>
            <a:ext cx="2157412" cy="1411288"/>
          </a:xfrm>
          <a:prstGeom prst="line">
            <a:avLst/>
          </a:prstGeom>
          <a:noFill/>
          <a:ln w="127000">
            <a:solidFill>
              <a:srgbClr val="00FFFF"/>
            </a:solidFill>
            <a:round/>
            <a:headEnd type="none" w="sm" len="sm"/>
            <a:tailEnd type="stealth" w="sm" len="sm"/>
          </a:ln>
        </p:spPr>
        <p:txBody>
          <a:bodyPr/>
          <a:lstStyle/>
          <a:p>
            <a:endParaRPr lang="en-GB"/>
          </a:p>
        </p:txBody>
      </p:sp>
      <p:sp>
        <p:nvSpPr>
          <p:cNvPr id="11270" name="Rectangle 32"/>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271" name="Line 33"/>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11272" name="Right Arrow 18"/>
          <p:cNvSpPr>
            <a:spLocks noChangeArrowheads="1"/>
          </p:cNvSpPr>
          <p:nvPr/>
        </p:nvSpPr>
        <p:spPr bwMode="auto">
          <a:xfrm>
            <a:off x="3309938" y="3592513"/>
            <a:ext cx="2157412" cy="285750"/>
          </a:xfrm>
          <a:prstGeom prst="rightArrow">
            <a:avLst>
              <a:gd name="adj1" fmla="val 50000"/>
              <a:gd name="adj2" fmla="val 49984"/>
            </a:avLst>
          </a:prstGeom>
          <a:solidFill>
            <a:srgbClr val="FF6600"/>
          </a:solidFill>
          <a:ln w="9525" algn="ctr">
            <a:solidFill>
              <a:schemeClr val="tx1"/>
            </a:solidFill>
            <a:round/>
            <a:headEnd/>
            <a:tailEnd/>
          </a:ln>
        </p:spPr>
        <p:txBody>
          <a:bodyPr/>
          <a:lstStyle/>
          <a:p>
            <a:endParaRPr lang="en-US"/>
          </a:p>
        </p:txBody>
      </p:sp>
      <p:sp>
        <p:nvSpPr>
          <p:cNvPr id="11273" name="Right Arrow 19"/>
          <p:cNvSpPr>
            <a:spLocks noChangeArrowheads="1"/>
          </p:cNvSpPr>
          <p:nvPr/>
        </p:nvSpPr>
        <p:spPr bwMode="auto">
          <a:xfrm rot="-5400000">
            <a:off x="4809331" y="2820194"/>
            <a:ext cx="1411288" cy="285750"/>
          </a:xfrm>
          <a:prstGeom prst="rightArrow">
            <a:avLst>
              <a:gd name="adj1" fmla="val 50000"/>
              <a:gd name="adj2" fmla="val 50006"/>
            </a:avLst>
          </a:prstGeom>
          <a:solidFill>
            <a:srgbClr val="FF6600"/>
          </a:solidFill>
          <a:ln w="9525" algn="ctr">
            <a:solidFill>
              <a:schemeClr val="tx1"/>
            </a:solidFill>
            <a:round/>
            <a:headEnd/>
            <a:tailEnd/>
          </a:ln>
        </p:spPr>
        <p:txBody>
          <a:bodyPr/>
          <a:lstStyle/>
          <a:p>
            <a:endParaRPr lang="en-US"/>
          </a:p>
        </p:txBody>
      </p:sp>
      <p:sp>
        <p:nvSpPr>
          <p:cNvPr id="11274" name="Rectangle 20"/>
          <p:cNvSpPr>
            <a:spLocks noChangeArrowheads="1"/>
          </p:cNvSpPr>
          <p:nvPr/>
        </p:nvSpPr>
        <p:spPr bwMode="auto">
          <a:xfrm>
            <a:off x="4154488" y="3878263"/>
            <a:ext cx="403225" cy="400050"/>
          </a:xfrm>
          <a:prstGeom prst="rect">
            <a:avLst/>
          </a:prstGeom>
          <a:noFill/>
          <a:ln w="9525">
            <a:noFill/>
            <a:miter lim="800000"/>
            <a:headEnd/>
            <a:tailEnd/>
          </a:ln>
        </p:spPr>
        <p:txBody>
          <a:bodyPr wrap="none">
            <a:spAutoFit/>
          </a:bodyPr>
          <a:lstStyle/>
          <a:p>
            <a:r>
              <a:rPr lang="en-GB"/>
              <a:t>F</a:t>
            </a:r>
            <a:r>
              <a:rPr lang="en-GB" baseline="-25000"/>
              <a:t>x</a:t>
            </a:r>
            <a:endParaRPr lang="en-GB"/>
          </a:p>
        </p:txBody>
      </p:sp>
      <p:sp>
        <p:nvSpPr>
          <p:cNvPr id="11275" name="Rectangle 21"/>
          <p:cNvSpPr>
            <a:spLocks noChangeArrowheads="1"/>
          </p:cNvSpPr>
          <p:nvPr/>
        </p:nvSpPr>
        <p:spPr bwMode="auto">
          <a:xfrm>
            <a:off x="5657850" y="2828925"/>
            <a:ext cx="479425" cy="400050"/>
          </a:xfrm>
          <a:prstGeom prst="rect">
            <a:avLst/>
          </a:prstGeom>
          <a:noFill/>
          <a:ln w="9525">
            <a:noFill/>
            <a:miter lim="800000"/>
            <a:headEnd/>
            <a:tailEnd/>
          </a:ln>
        </p:spPr>
        <p:txBody>
          <a:bodyPr wrap="none">
            <a:spAutoFit/>
          </a:bodyPr>
          <a:lstStyle/>
          <a:p>
            <a:r>
              <a:rPr lang="en-GB"/>
              <a:t>F</a:t>
            </a:r>
            <a:r>
              <a:rPr lang="en-GB" baseline="-25000"/>
              <a:t>y</a:t>
            </a:r>
            <a:r>
              <a:rPr lang="en-GB"/>
              <a:t> </a:t>
            </a:r>
          </a:p>
        </p:txBody>
      </p:sp>
      <p:sp>
        <p:nvSpPr>
          <p:cNvPr id="11276"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01D10132-1301-4F8C-9022-E119009EF882}" type="slidenum">
              <a:rPr lang="en-GB" smtClean="0"/>
              <a:pPr/>
              <a:t>11</a:t>
            </a:fld>
            <a:endParaRPr lang="en-GB" smtClean="0"/>
          </a:p>
        </p:txBody>
      </p:sp>
      <p:sp>
        <p:nvSpPr>
          <p:cNvPr id="12291" name="Rectangle 2"/>
          <p:cNvSpPr>
            <a:spLocks noGrp="1" noChangeArrowheads="1"/>
          </p:cNvSpPr>
          <p:nvPr>
            <p:ph type="title"/>
          </p:nvPr>
        </p:nvSpPr>
        <p:spPr>
          <a:xfrm>
            <a:off x="684213" y="0"/>
            <a:ext cx="7772400" cy="1143000"/>
          </a:xfrm>
        </p:spPr>
        <p:txBody>
          <a:bodyPr/>
          <a:lstStyle/>
          <a:p>
            <a:pPr eaLnBrk="1" hangingPunct="1"/>
            <a:r>
              <a:rPr lang="en-GB" smtClean="0"/>
              <a:t>Resolving Forces</a:t>
            </a:r>
            <a:endParaRPr lang="en-US" smtClean="0"/>
          </a:p>
        </p:txBody>
      </p:sp>
      <p:sp>
        <p:nvSpPr>
          <p:cNvPr id="12292" name="Rectangle 32"/>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293" name="Line 33"/>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12294" name="Line 11"/>
          <p:cNvSpPr>
            <a:spLocks noChangeShapeType="1"/>
          </p:cNvSpPr>
          <p:nvPr/>
        </p:nvSpPr>
        <p:spPr bwMode="auto">
          <a:xfrm flipV="1">
            <a:off x="4652963" y="4238625"/>
            <a:ext cx="1114425" cy="989013"/>
          </a:xfrm>
          <a:prstGeom prst="line">
            <a:avLst/>
          </a:prstGeom>
          <a:noFill/>
          <a:ln w="76200">
            <a:solidFill>
              <a:srgbClr val="FF6600"/>
            </a:solidFill>
            <a:round/>
            <a:headEnd type="none" w="sm" len="sm"/>
            <a:tailEnd type="triangle" w="lg" len="lg"/>
          </a:ln>
        </p:spPr>
        <p:txBody>
          <a:bodyPr/>
          <a:lstStyle/>
          <a:p>
            <a:endParaRPr lang="en-GB"/>
          </a:p>
        </p:txBody>
      </p:sp>
      <p:sp>
        <p:nvSpPr>
          <p:cNvPr id="12295" name="Line 13"/>
          <p:cNvSpPr>
            <a:spLocks noChangeShapeType="1"/>
          </p:cNvSpPr>
          <p:nvPr/>
        </p:nvSpPr>
        <p:spPr bwMode="auto">
          <a:xfrm flipV="1">
            <a:off x="6011863" y="4010025"/>
            <a:ext cx="1082675" cy="71438"/>
          </a:xfrm>
          <a:prstGeom prst="line">
            <a:avLst/>
          </a:prstGeom>
          <a:noFill/>
          <a:ln w="76200">
            <a:solidFill>
              <a:srgbClr val="FF6600"/>
            </a:solidFill>
            <a:round/>
            <a:headEnd type="none" w="sm" len="sm"/>
            <a:tailEnd type="triangle" w="lg" len="lg"/>
          </a:ln>
        </p:spPr>
        <p:txBody>
          <a:bodyPr/>
          <a:lstStyle/>
          <a:p>
            <a:endParaRPr lang="en-GB"/>
          </a:p>
        </p:txBody>
      </p:sp>
      <p:sp>
        <p:nvSpPr>
          <p:cNvPr id="12296" name="Line 17"/>
          <p:cNvSpPr>
            <a:spLocks noChangeShapeType="1"/>
          </p:cNvSpPr>
          <p:nvPr/>
        </p:nvSpPr>
        <p:spPr bwMode="auto">
          <a:xfrm flipH="1">
            <a:off x="5859463" y="1525588"/>
            <a:ext cx="358775" cy="2376487"/>
          </a:xfrm>
          <a:prstGeom prst="line">
            <a:avLst/>
          </a:prstGeom>
          <a:noFill/>
          <a:ln w="76200">
            <a:solidFill>
              <a:srgbClr val="FF6600"/>
            </a:solidFill>
            <a:round/>
            <a:headEnd type="none" w="sm" len="sm"/>
            <a:tailEnd type="triangle" w="lg" len="lg"/>
          </a:ln>
        </p:spPr>
        <p:txBody>
          <a:bodyPr/>
          <a:lstStyle/>
          <a:p>
            <a:endParaRPr lang="en-GB"/>
          </a:p>
        </p:txBody>
      </p:sp>
      <p:sp>
        <p:nvSpPr>
          <p:cNvPr id="12297" name="Line 18"/>
          <p:cNvSpPr>
            <a:spLocks noChangeShapeType="1"/>
          </p:cNvSpPr>
          <p:nvPr/>
        </p:nvSpPr>
        <p:spPr bwMode="auto">
          <a:xfrm flipH="1" flipV="1">
            <a:off x="4652963" y="3933825"/>
            <a:ext cx="1006475" cy="142875"/>
          </a:xfrm>
          <a:prstGeom prst="line">
            <a:avLst/>
          </a:prstGeom>
          <a:noFill/>
          <a:ln w="76200">
            <a:solidFill>
              <a:srgbClr val="FF6600"/>
            </a:solidFill>
            <a:round/>
            <a:headEnd type="none" w="sm" len="sm"/>
            <a:tailEnd type="triangle" w="lg" len="lg"/>
          </a:ln>
        </p:spPr>
        <p:txBody>
          <a:bodyPr/>
          <a:lstStyle/>
          <a:p>
            <a:endParaRPr lang="en-GB"/>
          </a:p>
        </p:txBody>
      </p:sp>
      <p:sp>
        <p:nvSpPr>
          <p:cNvPr id="12298" name="Oval 38"/>
          <p:cNvSpPr>
            <a:spLocks noChangeArrowheads="1"/>
          </p:cNvSpPr>
          <p:nvPr/>
        </p:nvSpPr>
        <p:spPr bwMode="auto">
          <a:xfrm>
            <a:off x="5656263" y="3902075"/>
            <a:ext cx="358775" cy="36036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2" name="Rectangle 21"/>
          <p:cNvSpPr txBox="1">
            <a:spLocks noChangeArrowheads="1"/>
          </p:cNvSpPr>
          <p:nvPr/>
        </p:nvSpPr>
        <p:spPr bwMode="auto">
          <a:xfrm>
            <a:off x="685800" y="1125538"/>
            <a:ext cx="7772400" cy="5111750"/>
          </a:xfrm>
          <a:prstGeom prst="rect">
            <a:avLst/>
          </a:prstGeom>
          <a:noFill/>
          <a:ln w="9525">
            <a:noFill/>
            <a:miter lim="800000"/>
            <a:headEnd/>
            <a:tailEnd/>
          </a:ln>
          <a:effectLst/>
        </p:spPr>
        <p:txBody>
          <a:bodyPr/>
          <a:lstStyle/>
          <a:p>
            <a:pPr marL="342900" indent="-342900">
              <a:spcBef>
                <a:spcPct val="20000"/>
              </a:spcBef>
              <a:buFontTx/>
              <a:buChar char="•"/>
              <a:defRPr/>
            </a:pPr>
            <a:r>
              <a:rPr lang="en-GB" sz="3200" b="0" kern="0" dirty="0">
                <a:solidFill>
                  <a:schemeClr val="bg1"/>
                </a:solidFill>
                <a:latin typeface="+mn-lt"/>
              </a:rPr>
              <a:t>Summation: </a:t>
            </a:r>
            <a:r>
              <a:rPr lang="el-GR" sz="3200" b="0" kern="0" dirty="0">
                <a:solidFill>
                  <a:schemeClr val="bg1"/>
                </a:solidFill>
                <a:latin typeface="+mn-lt"/>
              </a:rPr>
              <a:t>Σ</a:t>
            </a:r>
            <a:endParaRPr lang="en-GB" sz="3200" b="0" kern="0" dirty="0">
              <a:solidFill>
                <a:schemeClr val="bg1"/>
              </a:solidFill>
              <a:latin typeface="+mn-lt"/>
            </a:endParaRPr>
          </a:p>
          <a:p>
            <a:pPr marL="342900" indent="-342900">
              <a:spcBef>
                <a:spcPct val="20000"/>
              </a:spcBef>
              <a:buFontTx/>
              <a:buChar char="•"/>
              <a:defRPr/>
            </a:pPr>
            <a:r>
              <a:rPr lang="el-GR" sz="3200" b="0" kern="0" dirty="0">
                <a:solidFill>
                  <a:schemeClr val="bg1"/>
                </a:solidFill>
              </a:rPr>
              <a:t>Σ</a:t>
            </a:r>
            <a:r>
              <a:rPr lang="en-GB" sz="3200" b="0" kern="0" dirty="0">
                <a:solidFill>
                  <a:schemeClr val="bg1"/>
                </a:solidFill>
              </a:rPr>
              <a:t>F</a:t>
            </a:r>
            <a:r>
              <a:rPr lang="en-GB" sz="3200" b="0" kern="0" baseline="-25000" dirty="0">
                <a:solidFill>
                  <a:schemeClr val="bg1"/>
                </a:solidFill>
              </a:rPr>
              <a:t>x</a:t>
            </a:r>
            <a:r>
              <a:rPr lang="en-GB" sz="3200" b="0" kern="0" dirty="0">
                <a:solidFill>
                  <a:schemeClr val="bg1"/>
                </a:solidFill>
              </a:rPr>
              <a:t>, </a:t>
            </a:r>
            <a:r>
              <a:rPr lang="el-GR" sz="3200" b="0" kern="0" dirty="0">
                <a:solidFill>
                  <a:schemeClr val="bg1"/>
                </a:solidFill>
              </a:rPr>
              <a:t>Σ</a:t>
            </a:r>
            <a:r>
              <a:rPr lang="en-GB" sz="3200" b="0" kern="0" dirty="0">
                <a:solidFill>
                  <a:schemeClr val="bg1"/>
                </a:solidFill>
              </a:rPr>
              <a:t>F</a:t>
            </a:r>
            <a:r>
              <a:rPr lang="en-GB" sz="3200" b="0" kern="0" baseline="-25000" dirty="0">
                <a:solidFill>
                  <a:schemeClr val="bg1"/>
                </a:solidFill>
              </a:rPr>
              <a:t>y</a:t>
            </a:r>
            <a:endParaRPr lang="en-GB" sz="3200" b="0" kern="0" baseline="-25000" dirty="0">
              <a:solidFill>
                <a:schemeClr val="bg1"/>
              </a:solidFill>
              <a:latin typeface="+mn-lt"/>
            </a:endParaRPr>
          </a:p>
          <a:p>
            <a:pPr marL="342900" indent="-342900">
              <a:spcBef>
                <a:spcPct val="20000"/>
              </a:spcBef>
              <a:buFontTx/>
              <a:buChar char="•"/>
              <a:defRPr/>
            </a:pPr>
            <a:endParaRPr lang="en-GB" sz="3200" b="0" kern="0" dirty="0">
              <a:solidFill>
                <a:schemeClr val="bg1"/>
              </a:solidFill>
              <a:latin typeface="+mn-lt"/>
            </a:endParaRPr>
          </a:p>
          <a:p>
            <a:pPr marL="342900" indent="-342900">
              <a:spcBef>
                <a:spcPct val="20000"/>
              </a:spcBef>
              <a:buFontTx/>
              <a:buChar char="•"/>
              <a:defRPr/>
            </a:pPr>
            <a:r>
              <a:rPr lang="en-GB" sz="3200" b="0" kern="0" dirty="0">
                <a:solidFill>
                  <a:schemeClr val="bg1"/>
                </a:solidFill>
                <a:latin typeface="+mn-lt"/>
              </a:rPr>
              <a:t>In equilibrium:</a:t>
            </a:r>
          </a:p>
          <a:p>
            <a:pPr marL="342900" indent="-342900">
              <a:spcBef>
                <a:spcPct val="20000"/>
              </a:spcBef>
              <a:buFontTx/>
              <a:buChar char="•"/>
              <a:defRPr/>
            </a:pPr>
            <a:r>
              <a:rPr lang="el-GR" sz="3200" b="0" kern="0" dirty="0">
                <a:solidFill>
                  <a:schemeClr val="bg1"/>
                </a:solidFill>
              </a:rPr>
              <a:t>Σ</a:t>
            </a:r>
            <a:r>
              <a:rPr lang="en-GB" sz="3200" b="0" kern="0" dirty="0">
                <a:solidFill>
                  <a:schemeClr val="bg1"/>
                </a:solidFill>
              </a:rPr>
              <a:t>F</a:t>
            </a:r>
            <a:r>
              <a:rPr lang="en-GB" sz="3200" b="0" kern="0" baseline="-25000" dirty="0">
                <a:solidFill>
                  <a:schemeClr val="bg1"/>
                </a:solidFill>
              </a:rPr>
              <a:t>x</a:t>
            </a:r>
            <a:r>
              <a:rPr lang="en-GB" sz="3200" b="0" kern="0" dirty="0">
                <a:solidFill>
                  <a:schemeClr val="bg1"/>
                </a:solidFill>
              </a:rPr>
              <a:t> = 0</a:t>
            </a:r>
          </a:p>
          <a:p>
            <a:pPr marL="342900" indent="-342900">
              <a:spcBef>
                <a:spcPct val="20000"/>
              </a:spcBef>
              <a:buFontTx/>
              <a:buChar char="•"/>
              <a:defRPr/>
            </a:pPr>
            <a:r>
              <a:rPr lang="el-GR" sz="3200" b="0" kern="0" dirty="0">
                <a:solidFill>
                  <a:schemeClr val="bg1"/>
                </a:solidFill>
              </a:rPr>
              <a:t>Σ</a:t>
            </a:r>
            <a:r>
              <a:rPr lang="en-GB" sz="3200" b="0" kern="0" dirty="0">
                <a:solidFill>
                  <a:schemeClr val="bg1"/>
                </a:solidFill>
              </a:rPr>
              <a:t>F</a:t>
            </a:r>
            <a:r>
              <a:rPr lang="en-GB" sz="3200" b="0" kern="0" baseline="-25000" dirty="0">
                <a:solidFill>
                  <a:schemeClr val="bg1"/>
                </a:solidFill>
              </a:rPr>
              <a:t>y</a:t>
            </a:r>
            <a:r>
              <a:rPr lang="en-GB" sz="3200" b="0" kern="0" dirty="0">
                <a:solidFill>
                  <a:schemeClr val="bg1"/>
                </a:solidFill>
                <a:latin typeface="+mn-lt"/>
              </a:rPr>
              <a:t> = 0</a:t>
            </a:r>
            <a:endParaRPr lang="en-GB" sz="3200" b="0" kern="0" baseline="-25000" dirty="0">
              <a:solidFill>
                <a:schemeClr val="bg1"/>
              </a:solidFill>
            </a:endParaRPr>
          </a:p>
        </p:txBody>
      </p:sp>
      <p:sp>
        <p:nvSpPr>
          <p:cNvPr id="13" name="Line 19"/>
          <p:cNvSpPr>
            <a:spLocks noChangeShapeType="1"/>
          </p:cNvSpPr>
          <p:nvPr/>
        </p:nvSpPr>
        <p:spPr bwMode="auto">
          <a:xfrm flipH="1" flipV="1">
            <a:off x="5408613" y="2997200"/>
            <a:ext cx="358775" cy="936625"/>
          </a:xfrm>
          <a:prstGeom prst="line">
            <a:avLst/>
          </a:prstGeom>
          <a:noFill/>
          <a:ln w="76200">
            <a:solidFill>
              <a:srgbClr val="00FFFF"/>
            </a:solidFill>
            <a:round/>
            <a:headEnd type="none" w="sm" len="sm"/>
            <a:tailEnd type="stealth" w="lg" len="lg"/>
          </a:ln>
        </p:spPr>
        <p:txBody>
          <a:bodyPr/>
          <a:lstStyle/>
          <a:p>
            <a:endParaRPr lang="en-GB"/>
          </a:p>
        </p:txBody>
      </p:sp>
      <p:sp>
        <p:nvSpPr>
          <p:cNvPr id="14" name="Line 19"/>
          <p:cNvSpPr>
            <a:spLocks noChangeShapeType="1"/>
          </p:cNvSpPr>
          <p:nvPr/>
        </p:nvSpPr>
        <p:spPr bwMode="auto">
          <a:xfrm>
            <a:off x="5916613" y="4243388"/>
            <a:ext cx="407987" cy="984250"/>
          </a:xfrm>
          <a:prstGeom prst="line">
            <a:avLst/>
          </a:prstGeom>
          <a:noFill/>
          <a:ln w="76200">
            <a:solidFill>
              <a:srgbClr val="FFFF00"/>
            </a:solidFill>
            <a:round/>
            <a:headEnd type="none" w="sm" len="sm"/>
            <a:tailEnd type="stealth" w="lg" len="lg"/>
          </a:ln>
        </p:spPr>
        <p:txBody>
          <a:bodyPr/>
          <a:lstStyle/>
          <a:p>
            <a:endParaRPr lang="en-GB"/>
          </a:p>
        </p:txBody>
      </p:sp>
      <p:sp>
        <p:nvSpPr>
          <p:cNvPr id="12302"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BEBFB4DA-3D53-4EF2-83CD-95D5E544AD58}" type="slidenum">
              <a:rPr lang="en-GB" smtClean="0"/>
              <a:pPr/>
              <a:t>12</a:t>
            </a:fld>
            <a:endParaRPr lang="en-GB" smtClean="0"/>
          </a:p>
        </p:txBody>
      </p:sp>
      <p:sp>
        <p:nvSpPr>
          <p:cNvPr id="13315" name="Rectangle 5"/>
          <p:cNvSpPr>
            <a:spLocks noChangeArrowheads="1"/>
          </p:cNvSpPr>
          <p:nvPr/>
        </p:nvSpPr>
        <p:spPr bwMode="auto">
          <a:xfrm>
            <a:off x="0" y="6048375"/>
            <a:ext cx="9144000" cy="809625"/>
          </a:xfrm>
          <a:prstGeom prst="rect">
            <a:avLst/>
          </a:prstGeom>
          <a:solidFill>
            <a:schemeClr val="tx1"/>
          </a:solidFill>
          <a:ln w="9525">
            <a:noFill/>
            <a:miter lim="800000"/>
            <a:headEnd/>
            <a:tailEnd/>
          </a:ln>
        </p:spPr>
        <p:txBody>
          <a:bodyPr wrap="none" anchor="ctr"/>
          <a:lstStyle/>
          <a:p>
            <a:endParaRPr lang="en-US"/>
          </a:p>
        </p:txBody>
      </p:sp>
      <p:sp>
        <p:nvSpPr>
          <p:cNvPr id="13316" name="Rectangle 6"/>
          <p:cNvSpPr>
            <a:spLocks noGrp="1" noChangeArrowheads="1"/>
          </p:cNvSpPr>
          <p:nvPr>
            <p:ph type="title"/>
          </p:nvPr>
        </p:nvSpPr>
        <p:spPr>
          <a:xfrm>
            <a:off x="674688" y="0"/>
            <a:ext cx="7772400" cy="1143000"/>
          </a:xfrm>
        </p:spPr>
        <p:txBody>
          <a:bodyPr/>
          <a:lstStyle/>
          <a:p>
            <a:pPr eaLnBrk="1" hangingPunct="1"/>
            <a:r>
              <a:rPr lang="en-GB" smtClean="0"/>
              <a:t>Equilibrium</a:t>
            </a:r>
          </a:p>
        </p:txBody>
      </p:sp>
      <p:sp>
        <p:nvSpPr>
          <p:cNvPr id="13317" name="Line 7"/>
          <p:cNvSpPr>
            <a:spLocks noChangeShapeType="1"/>
          </p:cNvSpPr>
          <p:nvPr/>
        </p:nvSpPr>
        <p:spPr bwMode="auto">
          <a:xfrm>
            <a:off x="0" y="6026150"/>
            <a:ext cx="9144000" cy="0"/>
          </a:xfrm>
          <a:prstGeom prst="line">
            <a:avLst/>
          </a:prstGeom>
          <a:noFill/>
          <a:ln w="38100">
            <a:solidFill>
              <a:srgbClr val="FFFFCC"/>
            </a:solidFill>
            <a:round/>
            <a:headEnd/>
            <a:tailEnd/>
          </a:ln>
        </p:spPr>
        <p:txBody>
          <a:bodyPr/>
          <a:lstStyle/>
          <a:p>
            <a:endParaRPr lang="en-GB"/>
          </a:p>
        </p:txBody>
      </p:sp>
      <p:grpSp>
        <p:nvGrpSpPr>
          <p:cNvPr id="13318" name="Group 9"/>
          <p:cNvGrpSpPr>
            <a:grpSpLocks/>
          </p:cNvGrpSpPr>
          <p:nvPr/>
        </p:nvGrpSpPr>
        <p:grpSpPr bwMode="auto">
          <a:xfrm>
            <a:off x="2249488" y="3649663"/>
            <a:ext cx="4651375" cy="1973262"/>
            <a:chOff x="1417" y="2299"/>
            <a:chExt cx="2930" cy="1243"/>
          </a:xfrm>
        </p:grpSpPr>
        <p:sp>
          <p:nvSpPr>
            <p:cNvPr id="13328" name="Line 10"/>
            <p:cNvSpPr>
              <a:spLocks noChangeShapeType="1"/>
            </p:cNvSpPr>
            <p:nvPr/>
          </p:nvSpPr>
          <p:spPr bwMode="auto">
            <a:xfrm>
              <a:off x="1467" y="2727"/>
              <a:ext cx="0" cy="815"/>
            </a:xfrm>
            <a:prstGeom prst="line">
              <a:avLst/>
            </a:prstGeom>
            <a:noFill/>
            <a:ln w="63500">
              <a:solidFill>
                <a:schemeClr val="bg1"/>
              </a:solidFill>
              <a:round/>
              <a:headEnd/>
              <a:tailEnd/>
            </a:ln>
          </p:spPr>
          <p:txBody>
            <a:bodyPr/>
            <a:lstStyle/>
            <a:p>
              <a:endParaRPr lang="en-GB"/>
            </a:p>
          </p:txBody>
        </p:sp>
        <p:sp>
          <p:nvSpPr>
            <p:cNvPr id="13329" name="Line 11"/>
            <p:cNvSpPr>
              <a:spLocks noChangeShapeType="1"/>
            </p:cNvSpPr>
            <p:nvPr/>
          </p:nvSpPr>
          <p:spPr bwMode="auto">
            <a:xfrm>
              <a:off x="4247" y="2727"/>
              <a:ext cx="0" cy="815"/>
            </a:xfrm>
            <a:prstGeom prst="line">
              <a:avLst/>
            </a:prstGeom>
            <a:noFill/>
            <a:ln w="63500">
              <a:solidFill>
                <a:schemeClr val="bg1"/>
              </a:solidFill>
              <a:round/>
              <a:headEnd/>
              <a:tailEnd/>
            </a:ln>
          </p:spPr>
          <p:txBody>
            <a:bodyPr/>
            <a:lstStyle/>
            <a:p>
              <a:endParaRPr lang="en-GB"/>
            </a:p>
          </p:txBody>
        </p:sp>
        <p:grpSp>
          <p:nvGrpSpPr>
            <p:cNvPr id="13330" name="Group 12"/>
            <p:cNvGrpSpPr>
              <a:grpSpLocks/>
            </p:cNvGrpSpPr>
            <p:nvPr/>
          </p:nvGrpSpPr>
          <p:grpSpPr bwMode="auto">
            <a:xfrm>
              <a:off x="1417" y="2299"/>
              <a:ext cx="2930" cy="428"/>
              <a:chOff x="1417" y="2299"/>
              <a:chExt cx="2930" cy="428"/>
            </a:xfrm>
          </p:grpSpPr>
          <p:sp>
            <p:nvSpPr>
              <p:cNvPr id="13331" name="Line 13"/>
              <p:cNvSpPr>
                <a:spLocks noChangeShapeType="1"/>
              </p:cNvSpPr>
              <p:nvPr/>
            </p:nvSpPr>
            <p:spPr bwMode="auto">
              <a:xfrm>
                <a:off x="1417" y="2727"/>
                <a:ext cx="2930" cy="0"/>
              </a:xfrm>
              <a:prstGeom prst="line">
                <a:avLst/>
              </a:prstGeom>
              <a:noFill/>
              <a:ln w="63500">
                <a:solidFill>
                  <a:schemeClr val="bg1"/>
                </a:solidFill>
                <a:round/>
                <a:headEnd/>
                <a:tailEnd/>
              </a:ln>
            </p:spPr>
            <p:txBody>
              <a:bodyPr/>
              <a:lstStyle/>
              <a:p>
                <a:endParaRPr lang="en-GB"/>
              </a:p>
            </p:txBody>
          </p:sp>
          <p:grpSp>
            <p:nvGrpSpPr>
              <p:cNvPr id="13332" name="Group 14"/>
              <p:cNvGrpSpPr>
                <a:grpSpLocks/>
              </p:cNvGrpSpPr>
              <p:nvPr/>
            </p:nvGrpSpPr>
            <p:grpSpPr bwMode="auto">
              <a:xfrm>
                <a:off x="1522" y="2299"/>
                <a:ext cx="1896" cy="350"/>
                <a:chOff x="1475" y="2300"/>
                <a:chExt cx="1896" cy="350"/>
              </a:xfrm>
            </p:grpSpPr>
            <p:grpSp>
              <p:nvGrpSpPr>
                <p:cNvPr id="13333" name="Group 15"/>
                <p:cNvGrpSpPr>
                  <a:grpSpLocks/>
                </p:cNvGrpSpPr>
                <p:nvPr/>
              </p:nvGrpSpPr>
              <p:grpSpPr bwMode="auto">
                <a:xfrm>
                  <a:off x="1481" y="2300"/>
                  <a:ext cx="1890" cy="350"/>
                  <a:chOff x="993" y="1810"/>
                  <a:chExt cx="1890" cy="350"/>
                </a:xfrm>
              </p:grpSpPr>
              <p:sp>
                <p:nvSpPr>
                  <p:cNvPr id="13348" name="Line 16"/>
                  <p:cNvSpPr>
                    <a:spLocks noChangeShapeType="1"/>
                  </p:cNvSpPr>
                  <p:nvPr/>
                </p:nvSpPr>
                <p:spPr bwMode="auto">
                  <a:xfrm flipH="1">
                    <a:off x="1057" y="1810"/>
                    <a:ext cx="1826" cy="0"/>
                  </a:xfrm>
                  <a:prstGeom prst="line">
                    <a:avLst/>
                  </a:prstGeom>
                  <a:noFill/>
                  <a:ln w="38100">
                    <a:solidFill>
                      <a:schemeClr val="bg1"/>
                    </a:solidFill>
                    <a:round/>
                    <a:headEnd/>
                    <a:tailEnd/>
                  </a:ln>
                </p:spPr>
                <p:txBody>
                  <a:bodyPr/>
                  <a:lstStyle/>
                  <a:p>
                    <a:endParaRPr lang="en-GB"/>
                  </a:p>
                </p:txBody>
              </p:sp>
              <p:sp>
                <p:nvSpPr>
                  <p:cNvPr id="13349" name="Line 17"/>
                  <p:cNvSpPr>
                    <a:spLocks noChangeShapeType="1"/>
                  </p:cNvSpPr>
                  <p:nvPr/>
                </p:nvSpPr>
                <p:spPr bwMode="auto">
                  <a:xfrm flipH="1">
                    <a:off x="1057" y="2160"/>
                    <a:ext cx="1826" cy="0"/>
                  </a:xfrm>
                  <a:prstGeom prst="line">
                    <a:avLst/>
                  </a:prstGeom>
                  <a:noFill/>
                  <a:ln w="38100">
                    <a:solidFill>
                      <a:schemeClr val="bg1"/>
                    </a:solidFill>
                    <a:round/>
                    <a:headEnd/>
                    <a:tailEnd/>
                  </a:ln>
                </p:spPr>
                <p:txBody>
                  <a:bodyPr/>
                  <a:lstStyle/>
                  <a:p>
                    <a:endParaRPr lang="en-GB"/>
                  </a:p>
                </p:txBody>
              </p:sp>
              <p:sp>
                <p:nvSpPr>
                  <p:cNvPr id="13350" name="Arc 18"/>
                  <p:cNvSpPr>
                    <a:spLocks/>
                  </p:cNvSpPr>
                  <p:nvPr/>
                </p:nvSpPr>
                <p:spPr bwMode="auto">
                  <a:xfrm flipH="1" flipV="1">
                    <a:off x="993" y="1810"/>
                    <a:ext cx="68" cy="350"/>
                  </a:xfrm>
                  <a:custGeom>
                    <a:avLst/>
                    <a:gdLst>
                      <a:gd name="T0" fmla="*/ 0 w 21600"/>
                      <a:gd name="T1" fmla="*/ 0 h 43145"/>
                      <a:gd name="T2" fmla="*/ 0 w 21600"/>
                      <a:gd name="T3" fmla="*/ 0 h 43145"/>
                      <a:gd name="T4" fmla="*/ 0 w 21600"/>
                      <a:gd name="T5" fmla="*/ 0 h 43145"/>
                      <a:gd name="T6" fmla="*/ 0 60000 65536"/>
                      <a:gd name="T7" fmla="*/ 0 60000 65536"/>
                      <a:gd name="T8" fmla="*/ 0 60000 65536"/>
                      <a:gd name="T9" fmla="*/ 0 w 21600"/>
                      <a:gd name="T10" fmla="*/ 0 h 43145"/>
                      <a:gd name="T11" fmla="*/ 21600 w 21600"/>
                      <a:gd name="T12" fmla="*/ 43145 h 43145"/>
                    </a:gdLst>
                    <a:ahLst/>
                    <a:cxnLst>
                      <a:cxn ang="T6">
                        <a:pos x="T0" y="T1"/>
                      </a:cxn>
                      <a:cxn ang="T7">
                        <a:pos x="T2" y="T3"/>
                      </a:cxn>
                      <a:cxn ang="T8">
                        <a:pos x="T4" y="T5"/>
                      </a:cxn>
                    </a:cxnLst>
                    <a:rect l="T9" t="T10" r="T11" b="T12"/>
                    <a:pathLst>
                      <a:path w="21600" h="43145" fill="none" extrusionOk="0">
                        <a:moveTo>
                          <a:pt x="-1" y="0"/>
                        </a:moveTo>
                        <a:cubicBezTo>
                          <a:pt x="11929" y="0"/>
                          <a:pt x="21600" y="9670"/>
                          <a:pt x="21600" y="21600"/>
                        </a:cubicBezTo>
                        <a:cubicBezTo>
                          <a:pt x="21600" y="32929"/>
                          <a:pt x="12845" y="42334"/>
                          <a:pt x="1544" y="43144"/>
                        </a:cubicBezTo>
                      </a:path>
                      <a:path w="21600" h="43145" stroke="0" extrusionOk="0">
                        <a:moveTo>
                          <a:pt x="-1" y="0"/>
                        </a:moveTo>
                        <a:cubicBezTo>
                          <a:pt x="11929" y="0"/>
                          <a:pt x="21600" y="9670"/>
                          <a:pt x="21600" y="21600"/>
                        </a:cubicBezTo>
                        <a:cubicBezTo>
                          <a:pt x="21600" y="32929"/>
                          <a:pt x="12845" y="42334"/>
                          <a:pt x="1544" y="43144"/>
                        </a:cubicBezTo>
                        <a:lnTo>
                          <a:pt x="0" y="21600"/>
                        </a:lnTo>
                        <a:lnTo>
                          <a:pt x="-1" y="0"/>
                        </a:lnTo>
                        <a:close/>
                      </a:path>
                    </a:pathLst>
                  </a:custGeom>
                  <a:noFill/>
                  <a:ln w="38100">
                    <a:solidFill>
                      <a:schemeClr val="bg1"/>
                    </a:solidFill>
                    <a:round/>
                    <a:headEnd/>
                    <a:tailEnd/>
                  </a:ln>
                </p:spPr>
                <p:txBody>
                  <a:bodyPr wrap="none" anchor="ctr"/>
                  <a:lstStyle/>
                  <a:p>
                    <a:endParaRPr lang="en-GB"/>
                  </a:p>
                </p:txBody>
              </p:sp>
            </p:grpSp>
            <p:sp>
              <p:nvSpPr>
                <p:cNvPr id="13334" name="Line 19"/>
                <p:cNvSpPr>
                  <a:spLocks noChangeShapeType="1"/>
                </p:cNvSpPr>
                <p:nvPr/>
              </p:nvSpPr>
              <p:spPr bwMode="auto">
                <a:xfrm flipH="1">
                  <a:off x="1595" y="2306"/>
                  <a:ext cx="1671" cy="0"/>
                </a:xfrm>
                <a:prstGeom prst="line">
                  <a:avLst/>
                </a:prstGeom>
                <a:noFill/>
                <a:ln w="10160">
                  <a:solidFill>
                    <a:schemeClr val="bg1"/>
                  </a:solidFill>
                  <a:round/>
                  <a:headEnd/>
                  <a:tailEnd/>
                </a:ln>
              </p:spPr>
              <p:txBody>
                <a:bodyPr/>
                <a:lstStyle/>
                <a:p>
                  <a:endParaRPr lang="en-GB"/>
                </a:p>
              </p:txBody>
            </p:sp>
            <p:sp>
              <p:nvSpPr>
                <p:cNvPr id="13335" name="Line 20"/>
                <p:cNvSpPr>
                  <a:spLocks noChangeShapeType="1"/>
                </p:cNvSpPr>
                <p:nvPr/>
              </p:nvSpPr>
              <p:spPr bwMode="auto">
                <a:xfrm flipH="1">
                  <a:off x="1517" y="2331"/>
                  <a:ext cx="1812" cy="0"/>
                </a:xfrm>
                <a:prstGeom prst="line">
                  <a:avLst/>
                </a:prstGeom>
                <a:noFill/>
                <a:ln w="10160">
                  <a:solidFill>
                    <a:schemeClr val="bg1"/>
                  </a:solidFill>
                  <a:round/>
                  <a:headEnd/>
                  <a:tailEnd/>
                </a:ln>
              </p:spPr>
              <p:txBody>
                <a:bodyPr/>
                <a:lstStyle/>
                <a:p>
                  <a:endParaRPr lang="en-GB"/>
                </a:p>
              </p:txBody>
            </p:sp>
            <p:sp>
              <p:nvSpPr>
                <p:cNvPr id="13336" name="Line 21"/>
                <p:cNvSpPr>
                  <a:spLocks noChangeShapeType="1"/>
                </p:cNvSpPr>
                <p:nvPr/>
              </p:nvSpPr>
              <p:spPr bwMode="auto">
                <a:xfrm flipH="1">
                  <a:off x="1508" y="2355"/>
                  <a:ext cx="1794" cy="0"/>
                </a:xfrm>
                <a:prstGeom prst="line">
                  <a:avLst/>
                </a:prstGeom>
                <a:noFill/>
                <a:ln w="10160">
                  <a:solidFill>
                    <a:schemeClr val="bg1"/>
                  </a:solidFill>
                  <a:round/>
                  <a:headEnd/>
                  <a:tailEnd/>
                </a:ln>
              </p:spPr>
              <p:txBody>
                <a:bodyPr/>
                <a:lstStyle/>
                <a:p>
                  <a:endParaRPr lang="en-GB"/>
                </a:p>
              </p:txBody>
            </p:sp>
            <p:sp>
              <p:nvSpPr>
                <p:cNvPr id="13337" name="Line 22"/>
                <p:cNvSpPr>
                  <a:spLocks noChangeShapeType="1"/>
                </p:cNvSpPr>
                <p:nvPr/>
              </p:nvSpPr>
              <p:spPr bwMode="auto">
                <a:xfrm flipH="1">
                  <a:off x="1502" y="2380"/>
                  <a:ext cx="1782" cy="0"/>
                </a:xfrm>
                <a:prstGeom prst="line">
                  <a:avLst/>
                </a:prstGeom>
                <a:noFill/>
                <a:ln w="10160">
                  <a:solidFill>
                    <a:schemeClr val="bg1"/>
                  </a:solidFill>
                  <a:round/>
                  <a:headEnd/>
                  <a:tailEnd/>
                </a:ln>
              </p:spPr>
              <p:txBody>
                <a:bodyPr/>
                <a:lstStyle/>
                <a:p>
                  <a:endParaRPr lang="en-GB"/>
                </a:p>
              </p:txBody>
            </p:sp>
            <p:sp>
              <p:nvSpPr>
                <p:cNvPr id="13338" name="Line 23"/>
                <p:cNvSpPr>
                  <a:spLocks noChangeShapeType="1"/>
                </p:cNvSpPr>
                <p:nvPr/>
              </p:nvSpPr>
              <p:spPr bwMode="auto">
                <a:xfrm flipH="1">
                  <a:off x="1493" y="2405"/>
                  <a:ext cx="1773" cy="0"/>
                </a:xfrm>
                <a:prstGeom prst="line">
                  <a:avLst/>
                </a:prstGeom>
                <a:noFill/>
                <a:ln w="10160">
                  <a:solidFill>
                    <a:schemeClr val="bg1"/>
                  </a:solidFill>
                  <a:round/>
                  <a:headEnd/>
                  <a:tailEnd/>
                </a:ln>
              </p:spPr>
              <p:txBody>
                <a:bodyPr/>
                <a:lstStyle/>
                <a:p>
                  <a:endParaRPr lang="en-GB"/>
                </a:p>
              </p:txBody>
            </p:sp>
            <p:sp>
              <p:nvSpPr>
                <p:cNvPr id="13339" name="Line 24"/>
                <p:cNvSpPr>
                  <a:spLocks noChangeShapeType="1"/>
                </p:cNvSpPr>
                <p:nvPr/>
              </p:nvSpPr>
              <p:spPr bwMode="auto">
                <a:xfrm flipH="1">
                  <a:off x="1487" y="2429"/>
                  <a:ext cx="1770" cy="0"/>
                </a:xfrm>
                <a:prstGeom prst="line">
                  <a:avLst/>
                </a:prstGeom>
                <a:noFill/>
                <a:ln w="10160">
                  <a:solidFill>
                    <a:schemeClr val="bg1"/>
                  </a:solidFill>
                  <a:round/>
                  <a:headEnd/>
                  <a:tailEnd/>
                </a:ln>
              </p:spPr>
              <p:txBody>
                <a:bodyPr/>
                <a:lstStyle/>
                <a:p>
                  <a:endParaRPr lang="en-GB"/>
                </a:p>
              </p:txBody>
            </p:sp>
            <p:sp>
              <p:nvSpPr>
                <p:cNvPr id="13340" name="Line 25"/>
                <p:cNvSpPr>
                  <a:spLocks noChangeShapeType="1"/>
                </p:cNvSpPr>
                <p:nvPr/>
              </p:nvSpPr>
              <p:spPr bwMode="auto">
                <a:xfrm flipH="1">
                  <a:off x="1478" y="2454"/>
                  <a:ext cx="1776" cy="0"/>
                </a:xfrm>
                <a:prstGeom prst="line">
                  <a:avLst/>
                </a:prstGeom>
                <a:noFill/>
                <a:ln w="10160">
                  <a:solidFill>
                    <a:schemeClr val="bg1"/>
                  </a:solidFill>
                  <a:round/>
                  <a:headEnd/>
                  <a:tailEnd/>
                </a:ln>
              </p:spPr>
              <p:txBody>
                <a:bodyPr/>
                <a:lstStyle/>
                <a:p>
                  <a:endParaRPr lang="en-GB"/>
                </a:p>
              </p:txBody>
            </p:sp>
            <p:sp>
              <p:nvSpPr>
                <p:cNvPr id="13341" name="Line 26"/>
                <p:cNvSpPr>
                  <a:spLocks noChangeShapeType="1"/>
                </p:cNvSpPr>
                <p:nvPr/>
              </p:nvSpPr>
              <p:spPr bwMode="auto">
                <a:xfrm flipH="1">
                  <a:off x="1478" y="2478"/>
                  <a:ext cx="1773" cy="0"/>
                </a:xfrm>
                <a:prstGeom prst="line">
                  <a:avLst/>
                </a:prstGeom>
                <a:noFill/>
                <a:ln w="10160">
                  <a:solidFill>
                    <a:schemeClr val="bg1"/>
                  </a:solidFill>
                  <a:round/>
                  <a:headEnd/>
                  <a:tailEnd/>
                </a:ln>
              </p:spPr>
              <p:txBody>
                <a:bodyPr/>
                <a:lstStyle/>
                <a:p>
                  <a:endParaRPr lang="en-GB"/>
                </a:p>
              </p:txBody>
            </p:sp>
            <p:sp>
              <p:nvSpPr>
                <p:cNvPr id="13342" name="Line 27"/>
                <p:cNvSpPr>
                  <a:spLocks noChangeShapeType="1"/>
                </p:cNvSpPr>
                <p:nvPr/>
              </p:nvSpPr>
              <p:spPr bwMode="auto">
                <a:xfrm flipH="1">
                  <a:off x="1475" y="2503"/>
                  <a:ext cx="1779" cy="0"/>
                </a:xfrm>
                <a:prstGeom prst="line">
                  <a:avLst/>
                </a:prstGeom>
                <a:noFill/>
                <a:ln w="10160">
                  <a:solidFill>
                    <a:schemeClr val="bg1"/>
                  </a:solidFill>
                  <a:round/>
                  <a:headEnd/>
                  <a:tailEnd/>
                </a:ln>
              </p:spPr>
              <p:txBody>
                <a:bodyPr/>
                <a:lstStyle/>
                <a:p>
                  <a:endParaRPr lang="en-GB"/>
                </a:p>
              </p:txBody>
            </p:sp>
            <p:sp>
              <p:nvSpPr>
                <p:cNvPr id="13343" name="Line 28"/>
                <p:cNvSpPr>
                  <a:spLocks noChangeShapeType="1"/>
                </p:cNvSpPr>
                <p:nvPr/>
              </p:nvSpPr>
              <p:spPr bwMode="auto">
                <a:xfrm flipH="1">
                  <a:off x="1493" y="2527"/>
                  <a:ext cx="1764" cy="0"/>
                </a:xfrm>
                <a:prstGeom prst="line">
                  <a:avLst/>
                </a:prstGeom>
                <a:noFill/>
                <a:ln w="10160">
                  <a:solidFill>
                    <a:schemeClr val="bg1"/>
                  </a:solidFill>
                  <a:round/>
                  <a:headEnd/>
                  <a:tailEnd/>
                </a:ln>
              </p:spPr>
              <p:txBody>
                <a:bodyPr/>
                <a:lstStyle/>
                <a:p>
                  <a:endParaRPr lang="en-GB"/>
                </a:p>
              </p:txBody>
            </p:sp>
            <p:sp>
              <p:nvSpPr>
                <p:cNvPr id="13344" name="Line 29"/>
                <p:cNvSpPr>
                  <a:spLocks noChangeShapeType="1"/>
                </p:cNvSpPr>
                <p:nvPr/>
              </p:nvSpPr>
              <p:spPr bwMode="auto">
                <a:xfrm flipH="1">
                  <a:off x="1496" y="2552"/>
                  <a:ext cx="1770" cy="0"/>
                </a:xfrm>
                <a:prstGeom prst="line">
                  <a:avLst/>
                </a:prstGeom>
                <a:noFill/>
                <a:ln w="10160">
                  <a:solidFill>
                    <a:schemeClr val="bg1"/>
                  </a:solidFill>
                  <a:round/>
                  <a:headEnd/>
                  <a:tailEnd/>
                </a:ln>
              </p:spPr>
              <p:txBody>
                <a:bodyPr/>
                <a:lstStyle/>
                <a:p>
                  <a:endParaRPr lang="en-GB"/>
                </a:p>
              </p:txBody>
            </p:sp>
            <p:sp>
              <p:nvSpPr>
                <p:cNvPr id="13345" name="Line 30"/>
                <p:cNvSpPr>
                  <a:spLocks noChangeShapeType="1"/>
                </p:cNvSpPr>
                <p:nvPr/>
              </p:nvSpPr>
              <p:spPr bwMode="auto">
                <a:xfrm flipH="1">
                  <a:off x="1484" y="2577"/>
                  <a:ext cx="1800" cy="0"/>
                </a:xfrm>
                <a:prstGeom prst="line">
                  <a:avLst/>
                </a:prstGeom>
                <a:noFill/>
                <a:ln w="10160">
                  <a:solidFill>
                    <a:schemeClr val="bg1"/>
                  </a:solidFill>
                  <a:round/>
                  <a:headEnd/>
                  <a:tailEnd/>
                </a:ln>
              </p:spPr>
              <p:txBody>
                <a:bodyPr/>
                <a:lstStyle/>
                <a:p>
                  <a:endParaRPr lang="en-GB"/>
                </a:p>
              </p:txBody>
            </p:sp>
            <p:sp>
              <p:nvSpPr>
                <p:cNvPr id="13346" name="Line 31"/>
                <p:cNvSpPr>
                  <a:spLocks noChangeShapeType="1"/>
                </p:cNvSpPr>
                <p:nvPr/>
              </p:nvSpPr>
              <p:spPr bwMode="auto">
                <a:xfrm flipH="1">
                  <a:off x="1502" y="2601"/>
                  <a:ext cx="1800" cy="0"/>
                </a:xfrm>
                <a:prstGeom prst="line">
                  <a:avLst/>
                </a:prstGeom>
                <a:noFill/>
                <a:ln w="10160">
                  <a:solidFill>
                    <a:schemeClr val="bg1"/>
                  </a:solidFill>
                  <a:round/>
                  <a:headEnd/>
                  <a:tailEnd/>
                </a:ln>
              </p:spPr>
              <p:txBody>
                <a:bodyPr/>
                <a:lstStyle/>
                <a:p>
                  <a:endParaRPr lang="en-GB"/>
                </a:p>
              </p:txBody>
            </p:sp>
            <p:sp>
              <p:nvSpPr>
                <p:cNvPr id="13347" name="Line 32"/>
                <p:cNvSpPr>
                  <a:spLocks noChangeShapeType="1"/>
                </p:cNvSpPr>
                <p:nvPr/>
              </p:nvSpPr>
              <p:spPr bwMode="auto">
                <a:xfrm flipH="1">
                  <a:off x="1523" y="2626"/>
                  <a:ext cx="1806" cy="0"/>
                </a:xfrm>
                <a:prstGeom prst="line">
                  <a:avLst/>
                </a:prstGeom>
                <a:noFill/>
                <a:ln w="10160">
                  <a:solidFill>
                    <a:schemeClr val="bg1"/>
                  </a:solidFill>
                  <a:round/>
                  <a:headEnd/>
                  <a:tailEnd/>
                </a:ln>
              </p:spPr>
              <p:txBody>
                <a:bodyPr/>
                <a:lstStyle/>
                <a:p>
                  <a:endParaRPr lang="en-GB"/>
                </a:p>
              </p:txBody>
            </p:sp>
          </p:grpSp>
        </p:grpSp>
      </p:grpSp>
      <p:sp>
        <p:nvSpPr>
          <p:cNvPr id="513061" name="Line 37"/>
          <p:cNvSpPr>
            <a:spLocks noChangeShapeType="1"/>
          </p:cNvSpPr>
          <p:nvPr/>
        </p:nvSpPr>
        <p:spPr bwMode="auto">
          <a:xfrm rot="5400000" flipH="1">
            <a:off x="6058694" y="3123406"/>
            <a:ext cx="0" cy="1620838"/>
          </a:xfrm>
          <a:prstGeom prst="line">
            <a:avLst/>
          </a:prstGeom>
          <a:noFill/>
          <a:ln w="50800">
            <a:solidFill>
              <a:srgbClr val="FF6600"/>
            </a:solidFill>
            <a:round/>
            <a:headEnd/>
            <a:tailEnd type="triangle" w="lg" len="lg"/>
          </a:ln>
        </p:spPr>
        <p:txBody>
          <a:bodyPr/>
          <a:lstStyle/>
          <a:p>
            <a:endParaRPr lang="en-GB"/>
          </a:p>
        </p:txBody>
      </p:sp>
      <p:grpSp>
        <p:nvGrpSpPr>
          <p:cNvPr id="6" name="Group 33"/>
          <p:cNvGrpSpPr>
            <a:grpSpLocks/>
          </p:cNvGrpSpPr>
          <p:nvPr/>
        </p:nvGrpSpPr>
        <p:grpSpPr bwMode="auto">
          <a:xfrm>
            <a:off x="3916363" y="2152650"/>
            <a:ext cx="0" cy="3402013"/>
            <a:chOff x="2467" y="1356"/>
            <a:chExt cx="0" cy="2143"/>
          </a:xfrm>
        </p:grpSpPr>
        <p:sp>
          <p:nvSpPr>
            <p:cNvPr id="13326" name="Line 34"/>
            <p:cNvSpPr>
              <a:spLocks noChangeShapeType="1"/>
            </p:cNvSpPr>
            <p:nvPr/>
          </p:nvSpPr>
          <p:spPr bwMode="auto">
            <a:xfrm>
              <a:off x="2467" y="2478"/>
              <a:ext cx="0" cy="1021"/>
            </a:xfrm>
            <a:prstGeom prst="line">
              <a:avLst/>
            </a:prstGeom>
            <a:noFill/>
            <a:ln w="50800">
              <a:solidFill>
                <a:srgbClr val="FF6600"/>
              </a:solidFill>
              <a:round/>
              <a:headEnd/>
              <a:tailEnd type="triangle" w="lg" len="lg"/>
            </a:ln>
          </p:spPr>
          <p:txBody>
            <a:bodyPr/>
            <a:lstStyle/>
            <a:p>
              <a:endParaRPr lang="en-GB"/>
            </a:p>
          </p:txBody>
        </p:sp>
        <p:sp>
          <p:nvSpPr>
            <p:cNvPr id="13327" name="Line 35"/>
            <p:cNvSpPr>
              <a:spLocks noChangeShapeType="1"/>
            </p:cNvSpPr>
            <p:nvPr/>
          </p:nvSpPr>
          <p:spPr bwMode="auto">
            <a:xfrm flipV="1">
              <a:off x="2467" y="1356"/>
              <a:ext cx="0" cy="1021"/>
            </a:xfrm>
            <a:prstGeom prst="line">
              <a:avLst/>
            </a:prstGeom>
            <a:noFill/>
            <a:ln w="50800">
              <a:solidFill>
                <a:srgbClr val="FF6600"/>
              </a:solidFill>
              <a:round/>
              <a:headEnd/>
              <a:tailEnd type="triangle" w="lg" len="lg"/>
            </a:ln>
          </p:spPr>
          <p:txBody>
            <a:bodyPr/>
            <a:lstStyle/>
            <a:p>
              <a:endParaRPr lang="en-GB"/>
            </a:p>
          </p:txBody>
        </p:sp>
      </p:grpSp>
      <p:sp>
        <p:nvSpPr>
          <p:cNvPr id="513060" name="Line 36"/>
          <p:cNvSpPr>
            <a:spLocks noChangeShapeType="1"/>
          </p:cNvSpPr>
          <p:nvPr/>
        </p:nvSpPr>
        <p:spPr bwMode="auto">
          <a:xfrm rot="-5400000">
            <a:off x="1610519" y="3123406"/>
            <a:ext cx="0" cy="1620838"/>
          </a:xfrm>
          <a:prstGeom prst="line">
            <a:avLst/>
          </a:prstGeom>
          <a:noFill/>
          <a:ln w="50800">
            <a:solidFill>
              <a:srgbClr val="FF6600"/>
            </a:solidFill>
            <a:round/>
            <a:headEnd/>
            <a:tailEnd type="triangle" w="lg" len="lg"/>
          </a:ln>
        </p:spPr>
        <p:txBody>
          <a:bodyPr/>
          <a:lstStyle/>
          <a:p>
            <a:endParaRPr lang="en-GB"/>
          </a:p>
        </p:txBody>
      </p:sp>
      <p:sp>
        <p:nvSpPr>
          <p:cNvPr id="13322"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
        <p:nvSpPr>
          <p:cNvPr id="37" name="Rectangle 21"/>
          <p:cNvSpPr txBox="1">
            <a:spLocks noChangeArrowheads="1"/>
          </p:cNvSpPr>
          <p:nvPr/>
        </p:nvSpPr>
        <p:spPr bwMode="auto">
          <a:xfrm>
            <a:off x="4673600" y="2751138"/>
            <a:ext cx="4391025" cy="1096962"/>
          </a:xfrm>
          <a:prstGeom prst="rect">
            <a:avLst/>
          </a:prstGeom>
          <a:noFill/>
          <a:ln w="9525">
            <a:noFill/>
            <a:miter lim="800000"/>
            <a:headEnd/>
            <a:tailEnd/>
          </a:ln>
        </p:spPr>
        <p:txBody>
          <a:bodyPr/>
          <a:lstStyle/>
          <a:p>
            <a:pPr algn="ctr">
              <a:spcBef>
                <a:spcPct val="20000"/>
              </a:spcBef>
              <a:defRPr/>
            </a:pPr>
            <a:r>
              <a:rPr lang="en-GB" sz="3200" b="0" kern="0" dirty="0">
                <a:solidFill>
                  <a:schemeClr val="bg1"/>
                </a:solidFill>
                <a:latin typeface="+mn-lt"/>
              </a:rPr>
              <a:t>Maximum frictional force = </a:t>
            </a:r>
            <a:r>
              <a:rPr lang="en-GB" sz="3200" b="0" kern="0" dirty="0">
                <a:solidFill>
                  <a:schemeClr val="bg1"/>
                </a:solidFill>
                <a:latin typeface="+mn-lt"/>
                <a:cs typeface="Arial"/>
              </a:rPr>
              <a:t>µR</a:t>
            </a:r>
            <a:endParaRPr lang="en-GB" sz="3200" b="0" kern="0" dirty="0">
              <a:solidFill>
                <a:schemeClr val="bg1"/>
              </a:solidFill>
              <a:latin typeface="+mn-lt"/>
            </a:endParaRPr>
          </a:p>
          <a:p>
            <a:pPr marL="342900" indent="-342900">
              <a:spcBef>
                <a:spcPct val="20000"/>
              </a:spcBef>
              <a:buFontTx/>
              <a:buChar char="•"/>
              <a:defRPr/>
            </a:pPr>
            <a:endParaRPr lang="en-GB" sz="3200" b="0" kern="0" dirty="0">
              <a:solidFill>
                <a:schemeClr val="bg1"/>
              </a:solidFill>
              <a:latin typeface="+mn-lt"/>
            </a:endParaRPr>
          </a:p>
        </p:txBody>
      </p:sp>
      <p:sp>
        <p:nvSpPr>
          <p:cNvPr id="39" name="Rectangle 38"/>
          <p:cNvSpPr/>
          <p:nvPr/>
        </p:nvSpPr>
        <p:spPr>
          <a:xfrm>
            <a:off x="3698875" y="1595438"/>
            <a:ext cx="576263" cy="585787"/>
          </a:xfrm>
          <a:prstGeom prst="rect">
            <a:avLst/>
          </a:prstGeom>
        </p:spPr>
        <p:txBody>
          <a:bodyPr>
            <a:spAutoFit/>
          </a:bodyPr>
          <a:lstStyle/>
          <a:p>
            <a:pPr>
              <a:defRPr/>
            </a:pPr>
            <a:r>
              <a:rPr lang="en-GB" sz="3200" b="0" kern="0" dirty="0">
                <a:solidFill>
                  <a:schemeClr val="bg1"/>
                </a:solidFill>
                <a:latin typeface="+mn-lt"/>
                <a:cs typeface="Arial"/>
              </a:rPr>
              <a:t>R</a:t>
            </a:r>
            <a:endParaRPr lang="en-GB" sz="3200" dirty="0">
              <a:latin typeface="+mn-lt"/>
            </a:endParaRPr>
          </a:p>
        </p:txBody>
      </p:sp>
      <p:sp>
        <p:nvSpPr>
          <p:cNvPr id="40" name="Rectangle 21"/>
          <p:cNvSpPr txBox="1">
            <a:spLocks noChangeArrowheads="1"/>
          </p:cNvSpPr>
          <p:nvPr/>
        </p:nvSpPr>
        <p:spPr bwMode="auto">
          <a:xfrm>
            <a:off x="4275138" y="793750"/>
            <a:ext cx="4389437" cy="1096963"/>
          </a:xfrm>
          <a:prstGeom prst="rect">
            <a:avLst/>
          </a:prstGeom>
          <a:noFill/>
          <a:ln w="9525">
            <a:noFill/>
            <a:miter lim="800000"/>
            <a:headEnd/>
            <a:tailEnd/>
          </a:ln>
        </p:spPr>
        <p:txBody>
          <a:bodyPr/>
          <a:lstStyle/>
          <a:p>
            <a:pPr algn="ctr">
              <a:spcBef>
                <a:spcPct val="20000"/>
              </a:spcBef>
              <a:defRPr/>
            </a:pPr>
            <a:r>
              <a:rPr lang="en-GB" sz="2400" b="0" kern="0" dirty="0">
                <a:solidFill>
                  <a:schemeClr val="bg1"/>
                </a:solidFill>
                <a:cs typeface="Arial"/>
              </a:rPr>
              <a:t>µ = coefficient of friction</a:t>
            </a:r>
          </a:p>
          <a:p>
            <a:pPr algn="ctr">
              <a:spcBef>
                <a:spcPct val="20000"/>
              </a:spcBef>
              <a:defRPr/>
            </a:pPr>
            <a:r>
              <a:rPr lang="en-GB" sz="2400" b="0" kern="0" dirty="0">
                <a:solidFill>
                  <a:schemeClr val="bg1"/>
                </a:solidFill>
                <a:cs typeface="Arial"/>
              </a:rPr>
              <a:t>R = reaction force</a:t>
            </a:r>
            <a:endParaRPr lang="en-GB" sz="2400" b="0" kern="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0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30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linds(horizontal)">
                                      <p:cBhvr>
                                        <p:cTn id="19" dur="500"/>
                                        <p:tgtEl>
                                          <p:spTgt spid="3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61" grpId="0" animBg="1"/>
      <p:bldP spid="513060" grpId="0" animBg="1"/>
      <p:bldP spid="37"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A70D6229-233B-4BE8-A6DF-9F4BAD09D5CD}" type="slidenum">
              <a:rPr lang="en-GB" smtClean="0"/>
              <a:pPr/>
              <a:t>13</a:t>
            </a:fld>
            <a:endParaRPr lang="en-GB" smtClean="0"/>
          </a:p>
        </p:txBody>
      </p:sp>
      <p:sp>
        <p:nvSpPr>
          <p:cNvPr id="14339" name="Rectangle 5"/>
          <p:cNvSpPr>
            <a:spLocks noChangeArrowheads="1"/>
          </p:cNvSpPr>
          <p:nvPr/>
        </p:nvSpPr>
        <p:spPr bwMode="auto">
          <a:xfrm>
            <a:off x="0" y="6048375"/>
            <a:ext cx="9144000" cy="809625"/>
          </a:xfrm>
          <a:prstGeom prst="rect">
            <a:avLst/>
          </a:prstGeom>
          <a:solidFill>
            <a:schemeClr val="tx1"/>
          </a:solidFill>
          <a:ln w="9525">
            <a:noFill/>
            <a:miter lim="800000"/>
            <a:headEnd/>
            <a:tailEnd/>
          </a:ln>
        </p:spPr>
        <p:txBody>
          <a:bodyPr wrap="none" anchor="ctr"/>
          <a:lstStyle/>
          <a:p>
            <a:endParaRPr lang="en-US"/>
          </a:p>
        </p:txBody>
      </p:sp>
      <p:sp>
        <p:nvSpPr>
          <p:cNvPr id="14340" name="Rectangle 6"/>
          <p:cNvSpPr>
            <a:spLocks noGrp="1" noChangeArrowheads="1"/>
          </p:cNvSpPr>
          <p:nvPr>
            <p:ph type="title"/>
          </p:nvPr>
        </p:nvSpPr>
        <p:spPr>
          <a:xfrm>
            <a:off x="674688" y="0"/>
            <a:ext cx="7772400" cy="1143000"/>
          </a:xfrm>
        </p:spPr>
        <p:txBody>
          <a:bodyPr/>
          <a:lstStyle/>
          <a:p>
            <a:pPr eaLnBrk="1" hangingPunct="1"/>
            <a:r>
              <a:rPr lang="en-GB" smtClean="0"/>
              <a:t>Equilibrium</a:t>
            </a:r>
          </a:p>
        </p:txBody>
      </p:sp>
      <p:sp>
        <p:nvSpPr>
          <p:cNvPr id="14341" name="Line 7"/>
          <p:cNvSpPr>
            <a:spLocks noChangeShapeType="1"/>
          </p:cNvSpPr>
          <p:nvPr/>
        </p:nvSpPr>
        <p:spPr bwMode="auto">
          <a:xfrm>
            <a:off x="0" y="6026150"/>
            <a:ext cx="9144000" cy="0"/>
          </a:xfrm>
          <a:prstGeom prst="line">
            <a:avLst/>
          </a:prstGeom>
          <a:noFill/>
          <a:ln w="38100">
            <a:solidFill>
              <a:srgbClr val="FFFFCC"/>
            </a:solidFill>
            <a:round/>
            <a:headEnd/>
            <a:tailEnd/>
          </a:ln>
        </p:spPr>
        <p:txBody>
          <a:bodyPr/>
          <a:lstStyle/>
          <a:p>
            <a:endParaRPr lang="en-GB"/>
          </a:p>
        </p:txBody>
      </p:sp>
      <p:grpSp>
        <p:nvGrpSpPr>
          <p:cNvPr id="14342" name="Group 9"/>
          <p:cNvGrpSpPr>
            <a:grpSpLocks/>
          </p:cNvGrpSpPr>
          <p:nvPr/>
        </p:nvGrpSpPr>
        <p:grpSpPr bwMode="auto">
          <a:xfrm>
            <a:off x="2249488" y="3649663"/>
            <a:ext cx="4651375" cy="1973262"/>
            <a:chOff x="1417" y="2299"/>
            <a:chExt cx="2930" cy="1243"/>
          </a:xfrm>
        </p:grpSpPr>
        <p:sp>
          <p:nvSpPr>
            <p:cNvPr id="14350" name="Line 10"/>
            <p:cNvSpPr>
              <a:spLocks noChangeShapeType="1"/>
            </p:cNvSpPr>
            <p:nvPr/>
          </p:nvSpPr>
          <p:spPr bwMode="auto">
            <a:xfrm>
              <a:off x="1467" y="2727"/>
              <a:ext cx="0" cy="815"/>
            </a:xfrm>
            <a:prstGeom prst="line">
              <a:avLst/>
            </a:prstGeom>
            <a:noFill/>
            <a:ln w="63500">
              <a:solidFill>
                <a:schemeClr val="bg1"/>
              </a:solidFill>
              <a:round/>
              <a:headEnd/>
              <a:tailEnd/>
            </a:ln>
          </p:spPr>
          <p:txBody>
            <a:bodyPr/>
            <a:lstStyle/>
            <a:p>
              <a:endParaRPr lang="en-GB"/>
            </a:p>
          </p:txBody>
        </p:sp>
        <p:sp>
          <p:nvSpPr>
            <p:cNvPr id="14351" name="Line 11"/>
            <p:cNvSpPr>
              <a:spLocks noChangeShapeType="1"/>
            </p:cNvSpPr>
            <p:nvPr/>
          </p:nvSpPr>
          <p:spPr bwMode="auto">
            <a:xfrm>
              <a:off x="4247" y="2727"/>
              <a:ext cx="0" cy="815"/>
            </a:xfrm>
            <a:prstGeom prst="line">
              <a:avLst/>
            </a:prstGeom>
            <a:noFill/>
            <a:ln w="63500">
              <a:solidFill>
                <a:schemeClr val="bg1"/>
              </a:solidFill>
              <a:round/>
              <a:headEnd/>
              <a:tailEnd/>
            </a:ln>
          </p:spPr>
          <p:txBody>
            <a:bodyPr/>
            <a:lstStyle/>
            <a:p>
              <a:endParaRPr lang="en-GB"/>
            </a:p>
          </p:txBody>
        </p:sp>
        <p:grpSp>
          <p:nvGrpSpPr>
            <p:cNvPr id="14352" name="Group 12"/>
            <p:cNvGrpSpPr>
              <a:grpSpLocks/>
            </p:cNvGrpSpPr>
            <p:nvPr/>
          </p:nvGrpSpPr>
          <p:grpSpPr bwMode="auto">
            <a:xfrm>
              <a:off x="1417" y="2299"/>
              <a:ext cx="2930" cy="428"/>
              <a:chOff x="1417" y="2299"/>
              <a:chExt cx="2930" cy="428"/>
            </a:xfrm>
          </p:grpSpPr>
          <p:sp>
            <p:nvSpPr>
              <p:cNvPr id="14353" name="Line 13"/>
              <p:cNvSpPr>
                <a:spLocks noChangeShapeType="1"/>
              </p:cNvSpPr>
              <p:nvPr/>
            </p:nvSpPr>
            <p:spPr bwMode="auto">
              <a:xfrm>
                <a:off x="1417" y="2727"/>
                <a:ext cx="2930" cy="0"/>
              </a:xfrm>
              <a:prstGeom prst="line">
                <a:avLst/>
              </a:prstGeom>
              <a:noFill/>
              <a:ln w="63500">
                <a:solidFill>
                  <a:schemeClr val="bg1"/>
                </a:solidFill>
                <a:round/>
                <a:headEnd/>
                <a:tailEnd/>
              </a:ln>
            </p:spPr>
            <p:txBody>
              <a:bodyPr/>
              <a:lstStyle/>
              <a:p>
                <a:endParaRPr lang="en-GB"/>
              </a:p>
            </p:txBody>
          </p:sp>
          <p:grpSp>
            <p:nvGrpSpPr>
              <p:cNvPr id="14354" name="Group 14"/>
              <p:cNvGrpSpPr>
                <a:grpSpLocks/>
              </p:cNvGrpSpPr>
              <p:nvPr/>
            </p:nvGrpSpPr>
            <p:grpSpPr bwMode="auto">
              <a:xfrm>
                <a:off x="1522" y="2299"/>
                <a:ext cx="1896" cy="350"/>
                <a:chOff x="1475" y="2300"/>
                <a:chExt cx="1896" cy="350"/>
              </a:xfrm>
            </p:grpSpPr>
            <p:grpSp>
              <p:nvGrpSpPr>
                <p:cNvPr id="14355" name="Group 15"/>
                <p:cNvGrpSpPr>
                  <a:grpSpLocks/>
                </p:cNvGrpSpPr>
                <p:nvPr/>
              </p:nvGrpSpPr>
              <p:grpSpPr bwMode="auto">
                <a:xfrm>
                  <a:off x="1481" y="2300"/>
                  <a:ext cx="1890" cy="350"/>
                  <a:chOff x="993" y="1810"/>
                  <a:chExt cx="1890" cy="350"/>
                </a:xfrm>
              </p:grpSpPr>
              <p:sp>
                <p:nvSpPr>
                  <p:cNvPr id="14370" name="Line 16"/>
                  <p:cNvSpPr>
                    <a:spLocks noChangeShapeType="1"/>
                  </p:cNvSpPr>
                  <p:nvPr/>
                </p:nvSpPr>
                <p:spPr bwMode="auto">
                  <a:xfrm flipH="1">
                    <a:off x="1057" y="1810"/>
                    <a:ext cx="1826" cy="0"/>
                  </a:xfrm>
                  <a:prstGeom prst="line">
                    <a:avLst/>
                  </a:prstGeom>
                  <a:noFill/>
                  <a:ln w="38100">
                    <a:solidFill>
                      <a:schemeClr val="bg1"/>
                    </a:solidFill>
                    <a:round/>
                    <a:headEnd/>
                    <a:tailEnd/>
                  </a:ln>
                </p:spPr>
                <p:txBody>
                  <a:bodyPr/>
                  <a:lstStyle/>
                  <a:p>
                    <a:endParaRPr lang="en-GB"/>
                  </a:p>
                </p:txBody>
              </p:sp>
              <p:sp>
                <p:nvSpPr>
                  <p:cNvPr id="14371" name="Line 17"/>
                  <p:cNvSpPr>
                    <a:spLocks noChangeShapeType="1"/>
                  </p:cNvSpPr>
                  <p:nvPr/>
                </p:nvSpPr>
                <p:spPr bwMode="auto">
                  <a:xfrm flipH="1">
                    <a:off x="1057" y="2160"/>
                    <a:ext cx="1826" cy="0"/>
                  </a:xfrm>
                  <a:prstGeom prst="line">
                    <a:avLst/>
                  </a:prstGeom>
                  <a:noFill/>
                  <a:ln w="38100">
                    <a:solidFill>
                      <a:schemeClr val="bg1"/>
                    </a:solidFill>
                    <a:round/>
                    <a:headEnd/>
                    <a:tailEnd/>
                  </a:ln>
                </p:spPr>
                <p:txBody>
                  <a:bodyPr/>
                  <a:lstStyle/>
                  <a:p>
                    <a:endParaRPr lang="en-GB"/>
                  </a:p>
                </p:txBody>
              </p:sp>
              <p:sp>
                <p:nvSpPr>
                  <p:cNvPr id="14372" name="Arc 18"/>
                  <p:cNvSpPr>
                    <a:spLocks/>
                  </p:cNvSpPr>
                  <p:nvPr/>
                </p:nvSpPr>
                <p:spPr bwMode="auto">
                  <a:xfrm flipH="1" flipV="1">
                    <a:off x="993" y="1810"/>
                    <a:ext cx="68" cy="350"/>
                  </a:xfrm>
                  <a:custGeom>
                    <a:avLst/>
                    <a:gdLst>
                      <a:gd name="T0" fmla="*/ 0 w 21600"/>
                      <a:gd name="T1" fmla="*/ 0 h 43145"/>
                      <a:gd name="T2" fmla="*/ 0 w 21600"/>
                      <a:gd name="T3" fmla="*/ 0 h 43145"/>
                      <a:gd name="T4" fmla="*/ 0 w 21600"/>
                      <a:gd name="T5" fmla="*/ 0 h 43145"/>
                      <a:gd name="T6" fmla="*/ 0 60000 65536"/>
                      <a:gd name="T7" fmla="*/ 0 60000 65536"/>
                      <a:gd name="T8" fmla="*/ 0 60000 65536"/>
                      <a:gd name="T9" fmla="*/ 0 w 21600"/>
                      <a:gd name="T10" fmla="*/ 0 h 43145"/>
                      <a:gd name="T11" fmla="*/ 21600 w 21600"/>
                      <a:gd name="T12" fmla="*/ 43145 h 43145"/>
                    </a:gdLst>
                    <a:ahLst/>
                    <a:cxnLst>
                      <a:cxn ang="T6">
                        <a:pos x="T0" y="T1"/>
                      </a:cxn>
                      <a:cxn ang="T7">
                        <a:pos x="T2" y="T3"/>
                      </a:cxn>
                      <a:cxn ang="T8">
                        <a:pos x="T4" y="T5"/>
                      </a:cxn>
                    </a:cxnLst>
                    <a:rect l="T9" t="T10" r="T11" b="T12"/>
                    <a:pathLst>
                      <a:path w="21600" h="43145" fill="none" extrusionOk="0">
                        <a:moveTo>
                          <a:pt x="-1" y="0"/>
                        </a:moveTo>
                        <a:cubicBezTo>
                          <a:pt x="11929" y="0"/>
                          <a:pt x="21600" y="9670"/>
                          <a:pt x="21600" y="21600"/>
                        </a:cubicBezTo>
                        <a:cubicBezTo>
                          <a:pt x="21600" y="32929"/>
                          <a:pt x="12845" y="42334"/>
                          <a:pt x="1544" y="43144"/>
                        </a:cubicBezTo>
                      </a:path>
                      <a:path w="21600" h="43145" stroke="0" extrusionOk="0">
                        <a:moveTo>
                          <a:pt x="-1" y="0"/>
                        </a:moveTo>
                        <a:cubicBezTo>
                          <a:pt x="11929" y="0"/>
                          <a:pt x="21600" y="9670"/>
                          <a:pt x="21600" y="21600"/>
                        </a:cubicBezTo>
                        <a:cubicBezTo>
                          <a:pt x="21600" y="32929"/>
                          <a:pt x="12845" y="42334"/>
                          <a:pt x="1544" y="43144"/>
                        </a:cubicBezTo>
                        <a:lnTo>
                          <a:pt x="0" y="21600"/>
                        </a:lnTo>
                        <a:lnTo>
                          <a:pt x="-1" y="0"/>
                        </a:lnTo>
                        <a:close/>
                      </a:path>
                    </a:pathLst>
                  </a:custGeom>
                  <a:noFill/>
                  <a:ln w="38100">
                    <a:solidFill>
                      <a:schemeClr val="bg1"/>
                    </a:solidFill>
                    <a:round/>
                    <a:headEnd/>
                    <a:tailEnd/>
                  </a:ln>
                </p:spPr>
                <p:txBody>
                  <a:bodyPr wrap="none" anchor="ctr"/>
                  <a:lstStyle/>
                  <a:p>
                    <a:endParaRPr lang="en-GB"/>
                  </a:p>
                </p:txBody>
              </p:sp>
            </p:grpSp>
            <p:sp>
              <p:nvSpPr>
                <p:cNvPr id="14356" name="Line 19"/>
                <p:cNvSpPr>
                  <a:spLocks noChangeShapeType="1"/>
                </p:cNvSpPr>
                <p:nvPr/>
              </p:nvSpPr>
              <p:spPr bwMode="auto">
                <a:xfrm flipH="1">
                  <a:off x="1595" y="2306"/>
                  <a:ext cx="1671" cy="0"/>
                </a:xfrm>
                <a:prstGeom prst="line">
                  <a:avLst/>
                </a:prstGeom>
                <a:noFill/>
                <a:ln w="10160">
                  <a:solidFill>
                    <a:schemeClr val="bg1"/>
                  </a:solidFill>
                  <a:round/>
                  <a:headEnd/>
                  <a:tailEnd/>
                </a:ln>
              </p:spPr>
              <p:txBody>
                <a:bodyPr/>
                <a:lstStyle/>
                <a:p>
                  <a:endParaRPr lang="en-GB"/>
                </a:p>
              </p:txBody>
            </p:sp>
            <p:sp>
              <p:nvSpPr>
                <p:cNvPr id="14357" name="Line 20"/>
                <p:cNvSpPr>
                  <a:spLocks noChangeShapeType="1"/>
                </p:cNvSpPr>
                <p:nvPr/>
              </p:nvSpPr>
              <p:spPr bwMode="auto">
                <a:xfrm flipH="1">
                  <a:off x="1517" y="2331"/>
                  <a:ext cx="1812" cy="0"/>
                </a:xfrm>
                <a:prstGeom prst="line">
                  <a:avLst/>
                </a:prstGeom>
                <a:noFill/>
                <a:ln w="10160">
                  <a:solidFill>
                    <a:schemeClr val="bg1"/>
                  </a:solidFill>
                  <a:round/>
                  <a:headEnd/>
                  <a:tailEnd/>
                </a:ln>
              </p:spPr>
              <p:txBody>
                <a:bodyPr/>
                <a:lstStyle/>
                <a:p>
                  <a:endParaRPr lang="en-GB"/>
                </a:p>
              </p:txBody>
            </p:sp>
            <p:sp>
              <p:nvSpPr>
                <p:cNvPr id="14358" name="Line 21"/>
                <p:cNvSpPr>
                  <a:spLocks noChangeShapeType="1"/>
                </p:cNvSpPr>
                <p:nvPr/>
              </p:nvSpPr>
              <p:spPr bwMode="auto">
                <a:xfrm flipH="1">
                  <a:off x="1508" y="2355"/>
                  <a:ext cx="1794" cy="0"/>
                </a:xfrm>
                <a:prstGeom prst="line">
                  <a:avLst/>
                </a:prstGeom>
                <a:noFill/>
                <a:ln w="10160">
                  <a:solidFill>
                    <a:schemeClr val="bg1"/>
                  </a:solidFill>
                  <a:round/>
                  <a:headEnd/>
                  <a:tailEnd/>
                </a:ln>
              </p:spPr>
              <p:txBody>
                <a:bodyPr/>
                <a:lstStyle/>
                <a:p>
                  <a:endParaRPr lang="en-GB"/>
                </a:p>
              </p:txBody>
            </p:sp>
            <p:sp>
              <p:nvSpPr>
                <p:cNvPr id="14359" name="Line 22"/>
                <p:cNvSpPr>
                  <a:spLocks noChangeShapeType="1"/>
                </p:cNvSpPr>
                <p:nvPr/>
              </p:nvSpPr>
              <p:spPr bwMode="auto">
                <a:xfrm flipH="1">
                  <a:off x="1502" y="2380"/>
                  <a:ext cx="1782" cy="0"/>
                </a:xfrm>
                <a:prstGeom prst="line">
                  <a:avLst/>
                </a:prstGeom>
                <a:noFill/>
                <a:ln w="10160">
                  <a:solidFill>
                    <a:schemeClr val="bg1"/>
                  </a:solidFill>
                  <a:round/>
                  <a:headEnd/>
                  <a:tailEnd/>
                </a:ln>
              </p:spPr>
              <p:txBody>
                <a:bodyPr/>
                <a:lstStyle/>
                <a:p>
                  <a:endParaRPr lang="en-GB"/>
                </a:p>
              </p:txBody>
            </p:sp>
            <p:sp>
              <p:nvSpPr>
                <p:cNvPr id="14360" name="Line 23"/>
                <p:cNvSpPr>
                  <a:spLocks noChangeShapeType="1"/>
                </p:cNvSpPr>
                <p:nvPr/>
              </p:nvSpPr>
              <p:spPr bwMode="auto">
                <a:xfrm flipH="1">
                  <a:off x="1493" y="2405"/>
                  <a:ext cx="1773" cy="0"/>
                </a:xfrm>
                <a:prstGeom prst="line">
                  <a:avLst/>
                </a:prstGeom>
                <a:noFill/>
                <a:ln w="10160">
                  <a:solidFill>
                    <a:schemeClr val="bg1"/>
                  </a:solidFill>
                  <a:round/>
                  <a:headEnd/>
                  <a:tailEnd/>
                </a:ln>
              </p:spPr>
              <p:txBody>
                <a:bodyPr/>
                <a:lstStyle/>
                <a:p>
                  <a:endParaRPr lang="en-GB"/>
                </a:p>
              </p:txBody>
            </p:sp>
            <p:sp>
              <p:nvSpPr>
                <p:cNvPr id="14361" name="Line 24"/>
                <p:cNvSpPr>
                  <a:spLocks noChangeShapeType="1"/>
                </p:cNvSpPr>
                <p:nvPr/>
              </p:nvSpPr>
              <p:spPr bwMode="auto">
                <a:xfrm flipH="1">
                  <a:off x="1487" y="2429"/>
                  <a:ext cx="1770" cy="0"/>
                </a:xfrm>
                <a:prstGeom prst="line">
                  <a:avLst/>
                </a:prstGeom>
                <a:noFill/>
                <a:ln w="10160">
                  <a:solidFill>
                    <a:schemeClr val="bg1"/>
                  </a:solidFill>
                  <a:round/>
                  <a:headEnd/>
                  <a:tailEnd/>
                </a:ln>
              </p:spPr>
              <p:txBody>
                <a:bodyPr/>
                <a:lstStyle/>
                <a:p>
                  <a:endParaRPr lang="en-GB"/>
                </a:p>
              </p:txBody>
            </p:sp>
            <p:sp>
              <p:nvSpPr>
                <p:cNvPr id="14362" name="Line 25"/>
                <p:cNvSpPr>
                  <a:spLocks noChangeShapeType="1"/>
                </p:cNvSpPr>
                <p:nvPr/>
              </p:nvSpPr>
              <p:spPr bwMode="auto">
                <a:xfrm flipH="1">
                  <a:off x="1478" y="2454"/>
                  <a:ext cx="1776" cy="0"/>
                </a:xfrm>
                <a:prstGeom prst="line">
                  <a:avLst/>
                </a:prstGeom>
                <a:noFill/>
                <a:ln w="10160">
                  <a:solidFill>
                    <a:schemeClr val="bg1"/>
                  </a:solidFill>
                  <a:round/>
                  <a:headEnd/>
                  <a:tailEnd/>
                </a:ln>
              </p:spPr>
              <p:txBody>
                <a:bodyPr/>
                <a:lstStyle/>
                <a:p>
                  <a:endParaRPr lang="en-GB"/>
                </a:p>
              </p:txBody>
            </p:sp>
            <p:sp>
              <p:nvSpPr>
                <p:cNvPr id="14363" name="Line 26"/>
                <p:cNvSpPr>
                  <a:spLocks noChangeShapeType="1"/>
                </p:cNvSpPr>
                <p:nvPr/>
              </p:nvSpPr>
              <p:spPr bwMode="auto">
                <a:xfrm flipH="1">
                  <a:off x="1478" y="2478"/>
                  <a:ext cx="1773" cy="0"/>
                </a:xfrm>
                <a:prstGeom prst="line">
                  <a:avLst/>
                </a:prstGeom>
                <a:noFill/>
                <a:ln w="10160">
                  <a:solidFill>
                    <a:schemeClr val="bg1"/>
                  </a:solidFill>
                  <a:round/>
                  <a:headEnd/>
                  <a:tailEnd/>
                </a:ln>
              </p:spPr>
              <p:txBody>
                <a:bodyPr/>
                <a:lstStyle/>
                <a:p>
                  <a:endParaRPr lang="en-GB"/>
                </a:p>
              </p:txBody>
            </p:sp>
            <p:sp>
              <p:nvSpPr>
                <p:cNvPr id="14364" name="Line 27"/>
                <p:cNvSpPr>
                  <a:spLocks noChangeShapeType="1"/>
                </p:cNvSpPr>
                <p:nvPr/>
              </p:nvSpPr>
              <p:spPr bwMode="auto">
                <a:xfrm flipH="1">
                  <a:off x="1475" y="2503"/>
                  <a:ext cx="1779" cy="0"/>
                </a:xfrm>
                <a:prstGeom prst="line">
                  <a:avLst/>
                </a:prstGeom>
                <a:noFill/>
                <a:ln w="10160">
                  <a:solidFill>
                    <a:schemeClr val="bg1"/>
                  </a:solidFill>
                  <a:round/>
                  <a:headEnd/>
                  <a:tailEnd/>
                </a:ln>
              </p:spPr>
              <p:txBody>
                <a:bodyPr/>
                <a:lstStyle/>
                <a:p>
                  <a:endParaRPr lang="en-GB"/>
                </a:p>
              </p:txBody>
            </p:sp>
            <p:sp>
              <p:nvSpPr>
                <p:cNvPr id="14365" name="Line 28"/>
                <p:cNvSpPr>
                  <a:spLocks noChangeShapeType="1"/>
                </p:cNvSpPr>
                <p:nvPr/>
              </p:nvSpPr>
              <p:spPr bwMode="auto">
                <a:xfrm flipH="1">
                  <a:off x="1493" y="2527"/>
                  <a:ext cx="1764" cy="0"/>
                </a:xfrm>
                <a:prstGeom prst="line">
                  <a:avLst/>
                </a:prstGeom>
                <a:noFill/>
                <a:ln w="10160">
                  <a:solidFill>
                    <a:schemeClr val="bg1"/>
                  </a:solidFill>
                  <a:round/>
                  <a:headEnd/>
                  <a:tailEnd/>
                </a:ln>
              </p:spPr>
              <p:txBody>
                <a:bodyPr/>
                <a:lstStyle/>
                <a:p>
                  <a:endParaRPr lang="en-GB"/>
                </a:p>
              </p:txBody>
            </p:sp>
            <p:sp>
              <p:nvSpPr>
                <p:cNvPr id="14366" name="Line 29"/>
                <p:cNvSpPr>
                  <a:spLocks noChangeShapeType="1"/>
                </p:cNvSpPr>
                <p:nvPr/>
              </p:nvSpPr>
              <p:spPr bwMode="auto">
                <a:xfrm flipH="1">
                  <a:off x="1496" y="2552"/>
                  <a:ext cx="1770" cy="0"/>
                </a:xfrm>
                <a:prstGeom prst="line">
                  <a:avLst/>
                </a:prstGeom>
                <a:noFill/>
                <a:ln w="10160">
                  <a:solidFill>
                    <a:schemeClr val="bg1"/>
                  </a:solidFill>
                  <a:round/>
                  <a:headEnd/>
                  <a:tailEnd/>
                </a:ln>
              </p:spPr>
              <p:txBody>
                <a:bodyPr/>
                <a:lstStyle/>
                <a:p>
                  <a:endParaRPr lang="en-GB"/>
                </a:p>
              </p:txBody>
            </p:sp>
            <p:sp>
              <p:nvSpPr>
                <p:cNvPr id="14367" name="Line 30"/>
                <p:cNvSpPr>
                  <a:spLocks noChangeShapeType="1"/>
                </p:cNvSpPr>
                <p:nvPr/>
              </p:nvSpPr>
              <p:spPr bwMode="auto">
                <a:xfrm flipH="1">
                  <a:off x="1484" y="2577"/>
                  <a:ext cx="1800" cy="0"/>
                </a:xfrm>
                <a:prstGeom prst="line">
                  <a:avLst/>
                </a:prstGeom>
                <a:noFill/>
                <a:ln w="10160">
                  <a:solidFill>
                    <a:schemeClr val="bg1"/>
                  </a:solidFill>
                  <a:round/>
                  <a:headEnd/>
                  <a:tailEnd/>
                </a:ln>
              </p:spPr>
              <p:txBody>
                <a:bodyPr/>
                <a:lstStyle/>
                <a:p>
                  <a:endParaRPr lang="en-GB"/>
                </a:p>
              </p:txBody>
            </p:sp>
            <p:sp>
              <p:nvSpPr>
                <p:cNvPr id="14368" name="Line 31"/>
                <p:cNvSpPr>
                  <a:spLocks noChangeShapeType="1"/>
                </p:cNvSpPr>
                <p:nvPr/>
              </p:nvSpPr>
              <p:spPr bwMode="auto">
                <a:xfrm flipH="1">
                  <a:off x="1502" y="2601"/>
                  <a:ext cx="1800" cy="0"/>
                </a:xfrm>
                <a:prstGeom prst="line">
                  <a:avLst/>
                </a:prstGeom>
                <a:noFill/>
                <a:ln w="10160">
                  <a:solidFill>
                    <a:schemeClr val="bg1"/>
                  </a:solidFill>
                  <a:round/>
                  <a:headEnd/>
                  <a:tailEnd/>
                </a:ln>
              </p:spPr>
              <p:txBody>
                <a:bodyPr/>
                <a:lstStyle/>
                <a:p>
                  <a:endParaRPr lang="en-GB"/>
                </a:p>
              </p:txBody>
            </p:sp>
            <p:sp>
              <p:nvSpPr>
                <p:cNvPr id="14369" name="Line 32"/>
                <p:cNvSpPr>
                  <a:spLocks noChangeShapeType="1"/>
                </p:cNvSpPr>
                <p:nvPr/>
              </p:nvSpPr>
              <p:spPr bwMode="auto">
                <a:xfrm flipH="1">
                  <a:off x="1523" y="2626"/>
                  <a:ext cx="1806" cy="0"/>
                </a:xfrm>
                <a:prstGeom prst="line">
                  <a:avLst/>
                </a:prstGeom>
                <a:noFill/>
                <a:ln w="10160">
                  <a:solidFill>
                    <a:schemeClr val="bg1"/>
                  </a:solidFill>
                  <a:round/>
                  <a:headEnd/>
                  <a:tailEnd/>
                </a:ln>
              </p:spPr>
              <p:txBody>
                <a:bodyPr/>
                <a:lstStyle/>
                <a:p>
                  <a:endParaRPr lang="en-GB"/>
                </a:p>
              </p:txBody>
            </p:sp>
          </p:grpSp>
        </p:grpSp>
      </p:grpSp>
      <p:grpSp>
        <p:nvGrpSpPr>
          <p:cNvPr id="14343" name="Group 33"/>
          <p:cNvGrpSpPr>
            <a:grpSpLocks/>
          </p:cNvGrpSpPr>
          <p:nvPr/>
        </p:nvGrpSpPr>
        <p:grpSpPr bwMode="auto">
          <a:xfrm>
            <a:off x="3916363" y="2152650"/>
            <a:ext cx="0" cy="3402013"/>
            <a:chOff x="2467" y="1356"/>
            <a:chExt cx="0" cy="2143"/>
          </a:xfrm>
        </p:grpSpPr>
        <p:sp>
          <p:nvSpPr>
            <p:cNvPr id="14348" name="Line 34"/>
            <p:cNvSpPr>
              <a:spLocks noChangeShapeType="1"/>
            </p:cNvSpPr>
            <p:nvPr/>
          </p:nvSpPr>
          <p:spPr bwMode="auto">
            <a:xfrm>
              <a:off x="2467" y="2478"/>
              <a:ext cx="0" cy="1021"/>
            </a:xfrm>
            <a:prstGeom prst="line">
              <a:avLst/>
            </a:prstGeom>
            <a:noFill/>
            <a:ln w="50800">
              <a:solidFill>
                <a:srgbClr val="FF6600"/>
              </a:solidFill>
              <a:round/>
              <a:headEnd/>
              <a:tailEnd type="triangle" w="lg" len="lg"/>
            </a:ln>
          </p:spPr>
          <p:txBody>
            <a:bodyPr/>
            <a:lstStyle/>
            <a:p>
              <a:endParaRPr lang="en-GB"/>
            </a:p>
          </p:txBody>
        </p:sp>
        <p:sp>
          <p:nvSpPr>
            <p:cNvPr id="14349" name="Line 35"/>
            <p:cNvSpPr>
              <a:spLocks noChangeShapeType="1"/>
            </p:cNvSpPr>
            <p:nvPr/>
          </p:nvSpPr>
          <p:spPr bwMode="auto">
            <a:xfrm flipV="1">
              <a:off x="2467" y="1356"/>
              <a:ext cx="0" cy="1021"/>
            </a:xfrm>
            <a:prstGeom prst="line">
              <a:avLst/>
            </a:prstGeom>
            <a:noFill/>
            <a:ln w="50800">
              <a:solidFill>
                <a:srgbClr val="FF6600"/>
              </a:solidFill>
              <a:round/>
              <a:headEnd/>
              <a:tailEnd type="triangle" w="lg" len="lg"/>
            </a:ln>
          </p:spPr>
          <p:txBody>
            <a:bodyPr/>
            <a:lstStyle/>
            <a:p>
              <a:endParaRPr lang="en-GB"/>
            </a:p>
          </p:txBody>
        </p:sp>
      </p:grpSp>
      <p:sp>
        <p:nvSpPr>
          <p:cNvPr id="14344" name="Line 36"/>
          <p:cNvSpPr>
            <a:spLocks noChangeShapeType="1"/>
          </p:cNvSpPr>
          <p:nvPr/>
        </p:nvSpPr>
        <p:spPr bwMode="auto">
          <a:xfrm rot="-5400000">
            <a:off x="1610519" y="3123406"/>
            <a:ext cx="0" cy="1620838"/>
          </a:xfrm>
          <a:prstGeom prst="line">
            <a:avLst/>
          </a:prstGeom>
          <a:noFill/>
          <a:ln w="50800">
            <a:solidFill>
              <a:srgbClr val="FF6600"/>
            </a:solidFill>
            <a:round/>
            <a:headEnd/>
            <a:tailEnd type="triangle" w="lg" len="lg"/>
          </a:ln>
        </p:spPr>
        <p:txBody>
          <a:bodyPr/>
          <a:lstStyle/>
          <a:p>
            <a:endParaRPr lang="en-GB"/>
          </a:p>
        </p:txBody>
      </p:sp>
      <p:sp>
        <p:nvSpPr>
          <p:cNvPr id="14345"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
        <p:nvSpPr>
          <p:cNvPr id="37" name="Rectangle 21"/>
          <p:cNvSpPr txBox="1">
            <a:spLocks noChangeArrowheads="1"/>
          </p:cNvSpPr>
          <p:nvPr/>
        </p:nvSpPr>
        <p:spPr bwMode="auto">
          <a:xfrm>
            <a:off x="5749925" y="2797175"/>
            <a:ext cx="2889250" cy="1096963"/>
          </a:xfrm>
          <a:prstGeom prst="rect">
            <a:avLst/>
          </a:prstGeom>
          <a:noFill/>
          <a:ln w="9525">
            <a:noFill/>
            <a:miter lim="800000"/>
            <a:headEnd/>
            <a:tailEnd/>
          </a:ln>
        </p:spPr>
        <p:txBody>
          <a:bodyPr/>
          <a:lstStyle/>
          <a:p>
            <a:pPr algn="ctr">
              <a:spcBef>
                <a:spcPct val="20000"/>
              </a:spcBef>
              <a:defRPr/>
            </a:pPr>
            <a:r>
              <a:rPr lang="en-GB" sz="3200" b="0" kern="0" dirty="0">
                <a:solidFill>
                  <a:schemeClr val="bg1"/>
                </a:solidFill>
                <a:latin typeface="+mn-lt"/>
              </a:rPr>
              <a:t>F = m x a</a:t>
            </a:r>
          </a:p>
          <a:p>
            <a:pPr algn="ctr">
              <a:spcBef>
                <a:spcPct val="20000"/>
              </a:spcBef>
              <a:defRPr/>
            </a:pPr>
            <a:r>
              <a:rPr lang="en-GB" sz="3200" b="0" kern="0" dirty="0">
                <a:solidFill>
                  <a:schemeClr val="bg1"/>
                </a:solidFill>
                <a:latin typeface="+mn-lt"/>
              </a:rPr>
              <a:t>a = F / m</a:t>
            </a:r>
          </a:p>
          <a:p>
            <a:pPr marL="342900" indent="-342900">
              <a:spcBef>
                <a:spcPct val="20000"/>
              </a:spcBef>
              <a:buFontTx/>
              <a:buChar char="•"/>
              <a:defRPr/>
            </a:pPr>
            <a:endParaRPr lang="en-GB" sz="3200" b="0" kern="0" dirty="0">
              <a:solidFill>
                <a:schemeClr val="bg1"/>
              </a:solidFill>
              <a:latin typeface="+mn-lt"/>
            </a:endParaRPr>
          </a:p>
        </p:txBody>
      </p:sp>
      <p:sp>
        <p:nvSpPr>
          <p:cNvPr id="38" name="Rectangle 21"/>
          <p:cNvSpPr txBox="1">
            <a:spLocks noChangeArrowheads="1"/>
          </p:cNvSpPr>
          <p:nvPr/>
        </p:nvSpPr>
        <p:spPr bwMode="auto">
          <a:xfrm>
            <a:off x="4275138" y="793750"/>
            <a:ext cx="4389437" cy="1096963"/>
          </a:xfrm>
          <a:prstGeom prst="rect">
            <a:avLst/>
          </a:prstGeom>
          <a:noFill/>
          <a:ln w="9525">
            <a:noFill/>
            <a:miter lim="800000"/>
            <a:headEnd/>
            <a:tailEnd/>
          </a:ln>
        </p:spPr>
        <p:txBody>
          <a:bodyPr/>
          <a:lstStyle/>
          <a:p>
            <a:pPr algn="ctr">
              <a:spcBef>
                <a:spcPct val="20000"/>
              </a:spcBef>
              <a:defRPr/>
            </a:pPr>
            <a:r>
              <a:rPr lang="en-GB" sz="2400" b="0" kern="0" dirty="0">
                <a:solidFill>
                  <a:schemeClr val="bg1"/>
                </a:solidFill>
                <a:cs typeface="Arial"/>
              </a:rPr>
              <a:t>F = resultant force</a:t>
            </a:r>
          </a:p>
          <a:p>
            <a:pPr algn="ctr">
              <a:spcBef>
                <a:spcPct val="20000"/>
              </a:spcBef>
              <a:defRPr/>
            </a:pPr>
            <a:r>
              <a:rPr lang="en-GB" sz="2400" b="0" kern="0" dirty="0">
                <a:solidFill>
                  <a:schemeClr val="bg1"/>
                </a:solidFill>
                <a:latin typeface="+mn-lt"/>
                <a:cs typeface="Arial"/>
              </a:rPr>
              <a:t>m = mass</a:t>
            </a:r>
          </a:p>
          <a:p>
            <a:pPr algn="ctr">
              <a:spcBef>
                <a:spcPct val="20000"/>
              </a:spcBef>
              <a:defRPr/>
            </a:pPr>
            <a:r>
              <a:rPr lang="en-GB" sz="2400" b="0" kern="0" dirty="0">
                <a:solidFill>
                  <a:schemeClr val="bg1"/>
                </a:solidFill>
                <a:latin typeface="+mn-lt"/>
                <a:cs typeface="Arial"/>
              </a:rPr>
              <a:t>a = acceleration</a:t>
            </a:r>
            <a:endParaRPr lang="en-GB" sz="2400" b="0" kern="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horizontal)">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CBB0EB4F-1AF6-451D-B621-62A353213C00}" type="slidenum">
              <a:rPr lang="en-GB" smtClean="0"/>
              <a:pPr/>
              <a:t>14</a:t>
            </a:fld>
            <a:endParaRPr lang="en-GB" smtClean="0"/>
          </a:p>
        </p:txBody>
      </p:sp>
      <p:sp>
        <p:nvSpPr>
          <p:cNvPr id="15363" name="Rectangle 2"/>
          <p:cNvSpPr>
            <a:spLocks noGrp="1" noChangeArrowheads="1"/>
          </p:cNvSpPr>
          <p:nvPr>
            <p:ph type="title"/>
          </p:nvPr>
        </p:nvSpPr>
        <p:spPr>
          <a:xfrm>
            <a:off x="684213" y="0"/>
            <a:ext cx="7772400" cy="1143000"/>
          </a:xfrm>
        </p:spPr>
        <p:txBody>
          <a:bodyPr/>
          <a:lstStyle/>
          <a:p>
            <a:pPr eaLnBrk="1" hangingPunct="1"/>
            <a:r>
              <a:rPr lang="en-GB" smtClean="0"/>
              <a:t>Moments</a:t>
            </a:r>
            <a:endParaRPr lang="en-US" smtClean="0"/>
          </a:p>
        </p:txBody>
      </p:sp>
      <p:sp>
        <p:nvSpPr>
          <p:cNvPr id="15364" name="Rectangle 3"/>
          <p:cNvSpPr>
            <a:spLocks noGrp="1" noChangeArrowheads="1"/>
          </p:cNvSpPr>
          <p:nvPr>
            <p:ph type="body" idx="1"/>
          </p:nvPr>
        </p:nvSpPr>
        <p:spPr>
          <a:xfrm>
            <a:off x="4284663" y="4754563"/>
            <a:ext cx="4460875" cy="1079500"/>
          </a:xfrm>
        </p:spPr>
        <p:txBody>
          <a:bodyPr/>
          <a:lstStyle/>
          <a:p>
            <a:pPr algn="ctr" eaLnBrk="1" hangingPunct="1">
              <a:buClr>
                <a:schemeClr val="tx1"/>
              </a:buClr>
              <a:buFontTx/>
              <a:buNone/>
            </a:pPr>
            <a:r>
              <a:rPr lang="en-GB" sz="4400" smtClean="0"/>
              <a:t>Moment = </a:t>
            </a:r>
            <a:r>
              <a:rPr lang="en-GB" sz="4400" smtClean="0">
                <a:solidFill>
                  <a:srgbClr val="FF9900"/>
                </a:solidFill>
              </a:rPr>
              <a:t>F</a:t>
            </a:r>
            <a:r>
              <a:rPr lang="en-GB" sz="4400" i="1" smtClean="0"/>
              <a:t> × </a:t>
            </a:r>
            <a:r>
              <a:rPr lang="en-GB" sz="4400" smtClean="0"/>
              <a:t>d</a:t>
            </a:r>
          </a:p>
        </p:txBody>
      </p:sp>
      <p:sp>
        <p:nvSpPr>
          <p:cNvPr id="15365" name="Line 4"/>
          <p:cNvSpPr>
            <a:spLocks noChangeShapeType="1"/>
          </p:cNvSpPr>
          <p:nvPr/>
        </p:nvSpPr>
        <p:spPr bwMode="auto">
          <a:xfrm>
            <a:off x="2986088" y="3897313"/>
            <a:ext cx="0" cy="936625"/>
          </a:xfrm>
          <a:prstGeom prst="line">
            <a:avLst/>
          </a:prstGeom>
          <a:noFill/>
          <a:ln w="76200">
            <a:solidFill>
              <a:srgbClr val="FF6600"/>
            </a:solidFill>
            <a:round/>
            <a:headEnd type="none" w="sm" len="sm"/>
            <a:tailEnd type="triangle" w="lg" len="lg"/>
          </a:ln>
        </p:spPr>
        <p:txBody>
          <a:bodyPr/>
          <a:lstStyle/>
          <a:p>
            <a:endParaRPr lang="en-GB"/>
          </a:p>
        </p:txBody>
      </p:sp>
      <p:sp>
        <p:nvSpPr>
          <p:cNvPr id="15366" name="Line 5"/>
          <p:cNvSpPr>
            <a:spLocks noChangeShapeType="1"/>
          </p:cNvSpPr>
          <p:nvPr/>
        </p:nvSpPr>
        <p:spPr bwMode="auto">
          <a:xfrm>
            <a:off x="5437188" y="3392488"/>
            <a:ext cx="0" cy="865187"/>
          </a:xfrm>
          <a:prstGeom prst="line">
            <a:avLst/>
          </a:prstGeom>
          <a:noFill/>
          <a:ln w="12700">
            <a:solidFill>
              <a:schemeClr val="bg1"/>
            </a:solidFill>
            <a:prstDash val="dash"/>
            <a:round/>
            <a:headEnd type="none" w="sm" len="sm"/>
            <a:tailEnd type="none" w="sm" len="sm"/>
          </a:ln>
        </p:spPr>
        <p:txBody>
          <a:bodyPr/>
          <a:lstStyle/>
          <a:p>
            <a:endParaRPr lang="en-GB"/>
          </a:p>
        </p:txBody>
      </p:sp>
      <p:grpSp>
        <p:nvGrpSpPr>
          <p:cNvPr id="15367" name="Group 6"/>
          <p:cNvGrpSpPr>
            <a:grpSpLocks/>
          </p:cNvGrpSpPr>
          <p:nvPr/>
        </p:nvGrpSpPr>
        <p:grpSpPr bwMode="auto">
          <a:xfrm>
            <a:off x="2987675" y="873125"/>
            <a:ext cx="2449513" cy="3240088"/>
            <a:chOff x="657" y="981"/>
            <a:chExt cx="1543" cy="2041"/>
          </a:xfrm>
        </p:grpSpPr>
        <p:sp>
          <p:nvSpPr>
            <p:cNvPr id="15374" name="Line 7"/>
            <p:cNvSpPr>
              <a:spLocks noChangeShapeType="1"/>
            </p:cNvSpPr>
            <p:nvPr/>
          </p:nvSpPr>
          <p:spPr bwMode="auto">
            <a:xfrm>
              <a:off x="2199" y="981"/>
              <a:ext cx="0" cy="1497"/>
            </a:xfrm>
            <a:prstGeom prst="line">
              <a:avLst/>
            </a:prstGeom>
            <a:noFill/>
            <a:ln w="76200">
              <a:solidFill>
                <a:schemeClr val="bg1"/>
              </a:solidFill>
              <a:round/>
              <a:headEnd type="none" w="sm" len="sm"/>
              <a:tailEnd type="none" w="sm" len="sm"/>
            </a:ln>
          </p:spPr>
          <p:txBody>
            <a:bodyPr/>
            <a:lstStyle/>
            <a:p>
              <a:endParaRPr lang="en-GB"/>
            </a:p>
          </p:txBody>
        </p:sp>
        <p:sp>
          <p:nvSpPr>
            <p:cNvPr id="15375" name="Line 8"/>
            <p:cNvSpPr>
              <a:spLocks noChangeShapeType="1"/>
            </p:cNvSpPr>
            <p:nvPr/>
          </p:nvSpPr>
          <p:spPr bwMode="auto">
            <a:xfrm flipH="1">
              <a:off x="657" y="2478"/>
              <a:ext cx="1542" cy="363"/>
            </a:xfrm>
            <a:prstGeom prst="line">
              <a:avLst/>
            </a:prstGeom>
            <a:noFill/>
            <a:ln w="76200">
              <a:solidFill>
                <a:schemeClr val="bg1"/>
              </a:solidFill>
              <a:round/>
              <a:headEnd type="none" w="sm" len="sm"/>
              <a:tailEnd type="none" w="sm" len="sm"/>
            </a:ln>
          </p:spPr>
          <p:txBody>
            <a:bodyPr/>
            <a:lstStyle/>
            <a:p>
              <a:endParaRPr lang="en-GB"/>
            </a:p>
          </p:txBody>
        </p:sp>
        <p:sp>
          <p:nvSpPr>
            <p:cNvPr id="15376" name="Line 9"/>
            <p:cNvSpPr>
              <a:spLocks noChangeShapeType="1"/>
            </p:cNvSpPr>
            <p:nvPr/>
          </p:nvSpPr>
          <p:spPr bwMode="auto">
            <a:xfrm>
              <a:off x="657" y="3022"/>
              <a:ext cx="1543" cy="0"/>
            </a:xfrm>
            <a:prstGeom prst="line">
              <a:avLst/>
            </a:prstGeom>
            <a:noFill/>
            <a:ln w="12700">
              <a:solidFill>
                <a:schemeClr val="bg1"/>
              </a:solidFill>
              <a:prstDash val="dash"/>
              <a:round/>
              <a:headEnd type="stealth" w="lg" len="lg"/>
              <a:tailEnd type="stealth" w="lg" len="lg"/>
            </a:ln>
          </p:spPr>
          <p:txBody>
            <a:bodyPr/>
            <a:lstStyle/>
            <a:p>
              <a:endParaRPr lang="en-GB"/>
            </a:p>
          </p:txBody>
        </p:sp>
      </p:grpSp>
      <p:sp>
        <p:nvSpPr>
          <p:cNvPr id="15368" name="Text Box 10"/>
          <p:cNvSpPr txBox="1">
            <a:spLocks noChangeArrowheads="1"/>
          </p:cNvSpPr>
          <p:nvPr/>
        </p:nvSpPr>
        <p:spPr bwMode="auto">
          <a:xfrm>
            <a:off x="2700338" y="4832350"/>
            <a:ext cx="936625"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15369" name="Text Box 11"/>
          <p:cNvSpPr txBox="1">
            <a:spLocks noChangeArrowheads="1"/>
          </p:cNvSpPr>
          <p:nvPr/>
        </p:nvSpPr>
        <p:spPr bwMode="auto">
          <a:xfrm>
            <a:off x="3779838" y="4113213"/>
            <a:ext cx="936625" cy="641350"/>
          </a:xfrm>
          <a:prstGeom prst="rect">
            <a:avLst/>
          </a:prstGeom>
          <a:noFill/>
          <a:ln w="12700">
            <a:noFill/>
            <a:miter lim="800000"/>
            <a:headEnd type="none" w="sm" len="sm"/>
            <a:tailEnd type="none" w="sm" len="sm"/>
          </a:ln>
        </p:spPr>
        <p:txBody>
          <a:bodyPr>
            <a:spAutoFit/>
          </a:bodyPr>
          <a:lstStyle/>
          <a:p>
            <a:pPr algn="ctr">
              <a:spcBef>
                <a:spcPct val="50000"/>
              </a:spcBef>
            </a:pPr>
            <a:r>
              <a:rPr lang="en-GB" sz="3600" b="0">
                <a:solidFill>
                  <a:srgbClr val="FFFFCC"/>
                </a:solidFill>
                <a:latin typeface="Times New Roman" pitchFamily="18" charset="0"/>
              </a:rPr>
              <a:t>d</a:t>
            </a:r>
            <a:endParaRPr lang="en-US" sz="3600" b="0">
              <a:solidFill>
                <a:srgbClr val="FFFFCC"/>
              </a:solidFill>
              <a:latin typeface="Times New Roman" pitchFamily="18" charset="0"/>
            </a:endParaRPr>
          </a:p>
        </p:txBody>
      </p:sp>
      <p:sp>
        <p:nvSpPr>
          <p:cNvPr id="15370" name="Rectangle 12"/>
          <p:cNvSpPr>
            <a:spLocks noChangeArrowheads="1"/>
          </p:cNvSpPr>
          <p:nvPr/>
        </p:nvSpPr>
        <p:spPr bwMode="auto">
          <a:xfrm>
            <a:off x="685800" y="1125538"/>
            <a:ext cx="7772400" cy="5111750"/>
          </a:xfrm>
          <a:prstGeom prst="rect">
            <a:avLst/>
          </a:prstGeom>
          <a:noFill/>
          <a:ln w="9525">
            <a:noFill/>
            <a:miter lim="800000"/>
            <a:headEnd/>
            <a:tailEnd/>
          </a:ln>
        </p:spPr>
        <p:txBody>
          <a:bodyPr/>
          <a:lstStyle/>
          <a:p>
            <a:pPr marL="342900" indent="-342900">
              <a:spcBef>
                <a:spcPct val="20000"/>
              </a:spcBef>
              <a:buFontTx/>
              <a:buChar char="•"/>
            </a:pPr>
            <a:r>
              <a:rPr lang="en-GB" sz="3200" b="0">
                <a:solidFill>
                  <a:schemeClr val="bg1"/>
                </a:solidFill>
              </a:rPr>
              <a:t>“Moment of a force”</a:t>
            </a:r>
          </a:p>
          <a:p>
            <a:pPr marL="342900" indent="-342900">
              <a:spcBef>
                <a:spcPct val="20000"/>
              </a:spcBef>
              <a:buFontTx/>
              <a:buChar char="•"/>
            </a:pPr>
            <a:r>
              <a:rPr lang="en-GB" sz="3200" b="0">
                <a:solidFill>
                  <a:schemeClr val="bg1"/>
                </a:solidFill>
              </a:rPr>
              <a:t>Levers</a:t>
            </a:r>
          </a:p>
          <a:p>
            <a:pPr marL="342900" indent="-342900">
              <a:spcBef>
                <a:spcPct val="20000"/>
              </a:spcBef>
              <a:buFontTx/>
              <a:buChar char="•"/>
            </a:pPr>
            <a:r>
              <a:rPr lang="en-GB" sz="3200" b="0">
                <a:solidFill>
                  <a:schemeClr val="bg1"/>
                </a:solidFill>
              </a:rPr>
              <a:t>Measured in Nm</a:t>
            </a:r>
          </a:p>
          <a:p>
            <a:pPr marL="342900" indent="-342900">
              <a:spcBef>
                <a:spcPct val="20000"/>
              </a:spcBef>
              <a:buFontTx/>
              <a:buChar char="•"/>
            </a:pPr>
            <a:endParaRPr lang="en-GB" sz="3200" b="0">
              <a:solidFill>
                <a:schemeClr val="bg1"/>
              </a:solidFill>
            </a:endParaRPr>
          </a:p>
        </p:txBody>
      </p:sp>
      <p:sp>
        <p:nvSpPr>
          <p:cNvPr id="15371" name="Rectangle 13"/>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372" name="Line 14"/>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15373"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5227551D-96F0-4D86-86CA-3696AF00B4B2}" type="slidenum">
              <a:rPr lang="en-GB" smtClean="0"/>
              <a:pPr/>
              <a:t>15</a:t>
            </a:fld>
            <a:endParaRPr lang="en-GB" smtClean="0"/>
          </a:p>
        </p:txBody>
      </p:sp>
      <p:sp>
        <p:nvSpPr>
          <p:cNvPr id="16387" name="Rectangle 2"/>
          <p:cNvSpPr>
            <a:spLocks noGrp="1" noChangeArrowheads="1"/>
          </p:cNvSpPr>
          <p:nvPr>
            <p:ph type="title"/>
          </p:nvPr>
        </p:nvSpPr>
        <p:spPr>
          <a:xfrm>
            <a:off x="684213" y="0"/>
            <a:ext cx="7772400" cy="1143000"/>
          </a:xfrm>
        </p:spPr>
        <p:txBody>
          <a:bodyPr/>
          <a:lstStyle/>
          <a:p>
            <a:pPr eaLnBrk="1" hangingPunct="1"/>
            <a:r>
              <a:rPr lang="en-GB" smtClean="0"/>
              <a:t>Moments</a:t>
            </a:r>
            <a:endParaRPr lang="en-US" smtClean="0"/>
          </a:p>
        </p:txBody>
      </p:sp>
      <p:sp>
        <p:nvSpPr>
          <p:cNvPr id="16388" name="Rectangle 3"/>
          <p:cNvSpPr>
            <a:spLocks noGrp="1" noChangeArrowheads="1"/>
          </p:cNvSpPr>
          <p:nvPr>
            <p:ph type="body" idx="1"/>
          </p:nvPr>
        </p:nvSpPr>
        <p:spPr>
          <a:xfrm>
            <a:off x="4483100" y="1497013"/>
            <a:ext cx="4460875" cy="1079500"/>
          </a:xfrm>
        </p:spPr>
        <p:txBody>
          <a:bodyPr/>
          <a:lstStyle/>
          <a:p>
            <a:pPr algn="ctr" eaLnBrk="1" hangingPunct="1">
              <a:buClr>
                <a:schemeClr val="tx1"/>
              </a:buClr>
              <a:buFontTx/>
              <a:buNone/>
            </a:pPr>
            <a:r>
              <a:rPr lang="en-GB" sz="4400" smtClean="0"/>
              <a:t>Moment = </a:t>
            </a:r>
            <a:r>
              <a:rPr lang="en-GB" sz="4400" smtClean="0">
                <a:solidFill>
                  <a:srgbClr val="FF9900"/>
                </a:solidFill>
              </a:rPr>
              <a:t>M</a:t>
            </a:r>
            <a:endParaRPr lang="en-GB" sz="4400" smtClean="0"/>
          </a:p>
        </p:txBody>
      </p:sp>
      <p:sp>
        <p:nvSpPr>
          <p:cNvPr id="16389" name="Text Box 10"/>
          <p:cNvSpPr txBox="1">
            <a:spLocks noChangeArrowheads="1"/>
          </p:cNvSpPr>
          <p:nvPr/>
        </p:nvSpPr>
        <p:spPr bwMode="auto">
          <a:xfrm>
            <a:off x="4795838" y="2413000"/>
            <a:ext cx="936625"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M</a:t>
            </a:r>
            <a:endParaRPr lang="en-US" sz="3600" b="0">
              <a:solidFill>
                <a:srgbClr val="FF9900"/>
              </a:solidFill>
              <a:latin typeface="Times New Roman" pitchFamily="18" charset="0"/>
            </a:endParaRPr>
          </a:p>
        </p:txBody>
      </p:sp>
      <p:sp>
        <p:nvSpPr>
          <p:cNvPr id="19466" name="Rectangle 12"/>
          <p:cNvSpPr>
            <a:spLocks noChangeArrowheads="1"/>
          </p:cNvSpPr>
          <p:nvPr/>
        </p:nvSpPr>
        <p:spPr bwMode="auto">
          <a:xfrm>
            <a:off x="685800" y="1125538"/>
            <a:ext cx="7772400" cy="5111750"/>
          </a:xfrm>
          <a:prstGeom prst="rect">
            <a:avLst/>
          </a:prstGeom>
          <a:noFill/>
          <a:ln w="9525">
            <a:noFill/>
            <a:miter lim="800000"/>
            <a:headEnd/>
            <a:tailEnd/>
          </a:ln>
        </p:spPr>
        <p:txBody>
          <a:bodyPr/>
          <a:lstStyle/>
          <a:p>
            <a:pPr marL="342900" indent="-342900">
              <a:spcBef>
                <a:spcPct val="20000"/>
              </a:spcBef>
              <a:buFontTx/>
              <a:buChar char="•"/>
              <a:defRPr/>
            </a:pPr>
            <a:r>
              <a:rPr lang="en-GB" sz="3200" b="0" dirty="0">
                <a:solidFill>
                  <a:schemeClr val="bg1"/>
                </a:solidFill>
              </a:rPr>
              <a:t>Direct moments</a:t>
            </a:r>
          </a:p>
          <a:p>
            <a:pPr marL="342900" indent="-342900">
              <a:spcBef>
                <a:spcPct val="20000"/>
              </a:spcBef>
              <a:buFontTx/>
              <a:buChar char="•"/>
              <a:defRPr/>
            </a:pPr>
            <a:endParaRPr lang="en-GB" sz="3200" b="0" dirty="0">
              <a:solidFill>
                <a:schemeClr val="bg1"/>
              </a:solidFill>
            </a:endParaRPr>
          </a:p>
          <a:p>
            <a:pPr marL="342900" indent="-342900">
              <a:spcBef>
                <a:spcPct val="20000"/>
              </a:spcBef>
              <a:buFontTx/>
              <a:buChar char="•"/>
              <a:defRPr/>
            </a:pPr>
            <a:endParaRPr lang="en-GB" sz="3200" b="0" dirty="0">
              <a:solidFill>
                <a:schemeClr val="bg1"/>
              </a:solidFill>
            </a:endParaRPr>
          </a:p>
          <a:p>
            <a:pPr marL="342900" indent="-342900">
              <a:spcBef>
                <a:spcPct val="20000"/>
              </a:spcBef>
              <a:buFontTx/>
              <a:buChar char="•"/>
              <a:defRPr/>
            </a:pPr>
            <a:endParaRPr lang="en-GB" sz="3200" b="0" dirty="0">
              <a:solidFill>
                <a:schemeClr val="bg1"/>
              </a:solidFill>
            </a:endParaRPr>
          </a:p>
          <a:p>
            <a:pPr marL="342900" indent="-342900">
              <a:spcBef>
                <a:spcPct val="20000"/>
              </a:spcBef>
              <a:buFontTx/>
              <a:buChar char="•"/>
              <a:defRPr/>
            </a:pPr>
            <a:endParaRPr lang="en-GB" sz="3200" b="0" dirty="0">
              <a:solidFill>
                <a:schemeClr val="bg1"/>
              </a:solidFill>
            </a:endParaRPr>
          </a:p>
          <a:p>
            <a:pPr marL="342900" indent="-342900">
              <a:spcBef>
                <a:spcPct val="20000"/>
              </a:spcBef>
              <a:buFontTx/>
              <a:buChar char="•"/>
              <a:defRPr/>
            </a:pPr>
            <a:endParaRPr lang="en-GB" sz="3200" b="0" dirty="0">
              <a:solidFill>
                <a:schemeClr val="bg1"/>
              </a:solidFill>
            </a:endParaRPr>
          </a:p>
          <a:p>
            <a:pPr marL="342900" indent="-342900">
              <a:spcBef>
                <a:spcPct val="20000"/>
              </a:spcBef>
              <a:buFontTx/>
              <a:buChar char="•"/>
              <a:defRPr/>
            </a:pPr>
            <a:r>
              <a:rPr lang="en-GB" sz="3200" b="0" dirty="0">
                <a:solidFill>
                  <a:schemeClr val="bg1"/>
                </a:solidFill>
              </a:rPr>
              <a:t>In equilibrium: </a:t>
            </a:r>
          </a:p>
          <a:p>
            <a:pPr marL="342900" indent="-342900">
              <a:spcBef>
                <a:spcPct val="20000"/>
              </a:spcBef>
              <a:buFontTx/>
              <a:buChar char="•"/>
              <a:defRPr/>
            </a:pPr>
            <a:r>
              <a:rPr lang="el-GR" sz="3200" b="0" kern="0" dirty="0">
                <a:solidFill>
                  <a:schemeClr val="bg1"/>
                </a:solidFill>
              </a:rPr>
              <a:t>Σ</a:t>
            </a:r>
            <a:r>
              <a:rPr lang="en-GB" sz="3200" b="0" kern="0" dirty="0">
                <a:solidFill>
                  <a:schemeClr val="bg1"/>
                </a:solidFill>
              </a:rPr>
              <a:t>M = 0</a:t>
            </a:r>
            <a:endParaRPr lang="en-GB" sz="3200" b="0" kern="0" baseline="-25000" dirty="0">
              <a:solidFill>
                <a:schemeClr val="bg1"/>
              </a:solidFill>
            </a:endParaRPr>
          </a:p>
          <a:p>
            <a:pPr marL="342900" indent="-342900">
              <a:spcBef>
                <a:spcPct val="20000"/>
              </a:spcBef>
              <a:buFontTx/>
              <a:buChar char="•"/>
              <a:defRPr/>
            </a:pPr>
            <a:endParaRPr lang="en-GB" sz="3200" b="0" dirty="0">
              <a:solidFill>
                <a:schemeClr val="bg1"/>
              </a:solidFill>
            </a:endParaRPr>
          </a:p>
        </p:txBody>
      </p:sp>
      <p:sp>
        <p:nvSpPr>
          <p:cNvPr id="16391" name="Rectangle 13"/>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6392" name="Line 14"/>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16393" name="Flowchart: Direct Access Storage 16"/>
          <p:cNvSpPr>
            <a:spLocks noChangeArrowheads="1"/>
          </p:cNvSpPr>
          <p:nvPr/>
        </p:nvSpPr>
        <p:spPr bwMode="auto">
          <a:xfrm rot="1008438">
            <a:off x="2166938" y="2720975"/>
            <a:ext cx="2319337" cy="1238250"/>
          </a:xfrm>
          <a:prstGeom prst="flowChartMagneticDrum">
            <a:avLst/>
          </a:prstGeom>
          <a:solidFill>
            <a:schemeClr val="accent1"/>
          </a:solidFill>
          <a:ln w="9525" algn="ctr">
            <a:solidFill>
              <a:schemeClr val="tx1"/>
            </a:solidFill>
            <a:round/>
            <a:headEnd/>
            <a:tailEnd/>
          </a:ln>
        </p:spPr>
        <p:txBody>
          <a:bodyPr/>
          <a:lstStyle/>
          <a:p>
            <a:endParaRPr lang="en-US"/>
          </a:p>
        </p:txBody>
      </p:sp>
      <p:sp>
        <p:nvSpPr>
          <p:cNvPr id="18" name="Circular Arrow 17"/>
          <p:cNvSpPr/>
          <p:nvPr/>
        </p:nvSpPr>
        <p:spPr bwMode="auto">
          <a:xfrm rot="706345">
            <a:off x="3771900" y="2516188"/>
            <a:ext cx="1163638" cy="1435100"/>
          </a:xfrm>
          <a:prstGeom prst="circularArrow">
            <a:avLst>
              <a:gd name="adj1" fmla="val 8523"/>
              <a:gd name="adj2" fmla="val 1142319"/>
              <a:gd name="adj3" fmla="val 20457687"/>
              <a:gd name="adj4" fmla="val 14911492"/>
              <a:gd name="adj5" fmla="val 13684"/>
            </a:avLst>
          </a:prstGeom>
          <a:solidFill>
            <a:srgbClr val="FF6600"/>
          </a:solidFill>
          <a:ln w="9525" cap="flat" cmpd="sng" algn="ctr">
            <a:solidFill>
              <a:schemeClr val="tx1"/>
            </a:solidFill>
            <a:prstDash val="solid"/>
            <a:round/>
            <a:headEnd type="none" w="med" len="med"/>
            <a:tailEnd type="none" w="med" len="med"/>
          </a:ln>
          <a:effectLst/>
        </p:spPr>
        <p:txBody>
          <a:bodyPr/>
          <a:lstStyle/>
          <a:p>
            <a:pPr>
              <a:defRPr/>
            </a:pPr>
            <a:endParaRPr lang="en-GB"/>
          </a:p>
        </p:txBody>
      </p:sp>
      <p:cxnSp>
        <p:nvCxnSpPr>
          <p:cNvPr id="16395" name="Straight Connector 19"/>
          <p:cNvCxnSpPr>
            <a:cxnSpLocks noChangeShapeType="1"/>
          </p:cNvCxnSpPr>
          <p:nvPr/>
        </p:nvCxnSpPr>
        <p:spPr bwMode="auto">
          <a:xfrm>
            <a:off x="4100513" y="3581400"/>
            <a:ext cx="1195387" cy="352425"/>
          </a:xfrm>
          <a:prstGeom prst="line">
            <a:avLst/>
          </a:prstGeom>
          <a:noFill/>
          <a:ln w="44450" algn="ctr">
            <a:solidFill>
              <a:schemeClr val="tx1"/>
            </a:solidFill>
            <a:prstDash val="dashDot"/>
            <a:round/>
            <a:headEnd/>
            <a:tailEnd/>
          </a:ln>
        </p:spPr>
      </p:cxnSp>
      <p:sp>
        <p:nvSpPr>
          <p:cNvPr id="16396"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A48E37B4-F004-4618-B28F-30BDA7AEBF71}" type="slidenum">
              <a:rPr lang="en-GB" smtClean="0"/>
              <a:pPr/>
              <a:t>16</a:t>
            </a:fld>
            <a:endParaRPr lang="en-GB" smtClean="0"/>
          </a:p>
        </p:txBody>
      </p:sp>
      <p:sp>
        <p:nvSpPr>
          <p:cNvPr id="17411" name="Rectangle 2"/>
          <p:cNvSpPr>
            <a:spLocks noGrp="1" noChangeArrowheads="1"/>
          </p:cNvSpPr>
          <p:nvPr>
            <p:ph type="title"/>
          </p:nvPr>
        </p:nvSpPr>
        <p:spPr>
          <a:xfrm>
            <a:off x="755650" y="0"/>
            <a:ext cx="7772400" cy="1143000"/>
          </a:xfrm>
        </p:spPr>
        <p:txBody>
          <a:bodyPr/>
          <a:lstStyle/>
          <a:p>
            <a:pPr eaLnBrk="1" hangingPunct="1"/>
            <a:r>
              <a:rPr lang="en-GB" smtClean="0"/>
              <a:t>Free Body Diagrams</a:t>
            </a:r>
            <a:endParaRPr lang="en-US" smtClean="0"/>
          </a:p>
        </p:txBody>
      </p:sp>
      <p:sp>
        <p:nvSpPr>
          <p:cNvPr id="17412" name="Rectangle 34"/>
          <p:cNvSpPr>
            <a:spLocks noGrp="1" noChangeArrowheads="1"/>
          </p:cNvSpPr>
          <p:nvPr>
            <p:ph type="body" idx="1"/>
          </p:nvPr>
        </p:nvSpPr>
        <p:spPr>
          <a:noFill/>
        </p:spPr>
        <p:txBody>
          <a:bodyPr/>
          <a:lstStyle/>
          <a:p>
            <a:pPr eaLnBrk="1" hangingPunct="1"/>
            <a:r>
              <a:rPr lang="en-GB" smtClean="0"/>
              <a:t>A way of calculating unknown forces and moments</a:t>
            </a:r>
          </a:p>
          <a:p>
            <a:pPr eaLnBrk="1" hangingPunct="1"/>
            <a:r>
              <a:rPr lang="en-GB" smtClean="0"/>
              <a:t>Example</a:t>
            </a:r>
          </a:p>
        </p:txBody>
      </p:sp>
      <p:sp>
        <p:nvSpPr>
          <p:cNvPr id="17413" name="Rectangle 35"/>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414" name="Line 36"/>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17415"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BF625818-6FA9-4F40-8FD6-20ABD247DEAF}" type="slidenum">
              <a:rPr lang="en-GB" smtClean="0"/>
              <a:pPr/>
              <a:t>17</a:t>
            </a:fld>
            <a:endParaRPr lang="en-GB" smtClean="0"/>
          </a:p>
        </p:txBody>
      </p:sp>
      <p:sp>
        <p:nvSpPr>
          <p:cNvPr id="18435" name="Rectangle 2"/>
          <p:cNvSpPr>
            <a:spLocks noGrp="1" noChangeArrowheads="1"/>
          </p:cNvSpPr>
          <p:nvPr>
            <p:ph type="title"/>
          </p:nvPr>
        </p:nvSpPr>
        <p:spPr>
          <a:xfrm>
            <a:off x="755650" y="0"/>
            <a:ext cx="7772400" cy="1143000"/>
          </a:xfrm>
        </p:spPr>
        <p:txBody>
          <a:bodyPr/>
          <a:lstStyle/>
          <a:p>
            <a:pPr eaLnBrk="1" hangingPunct="1"/>
            <a:r>
              <a:rPr lang="en-GB" smtClean="0"/>
              <a:t>Free Body Diagrams</a:t>
            </a:r>
            <a:endParaRPr lang="en-US" smtClean="0"/>
          </a:p>
        </p:txBody>
      </p:sp>
      <p:sp>
        <p:nvSpPr>
          <p:cNvPr id="18436" name="Rectangle 35"/>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437" name="Line 36"/>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18438"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
        <p:nvSpPr>
          <p:cNvPr id="18" name="Oval 5"/>
          <p:cNvSpPr>
            <a:spLocks noChangeArrowheads="1"/>
          </p:cNvSpPr>
          <p:nvPr/>
        </p:nvSpPr>
        <p:spPr bwMode="auto">
          <a:xfrm>
            <a:off x="1477963" y="2933700"/>
            <a:ext cx="1079500" cy="1079500"/>
          </a:xfrm>
          <a:prstGeom prst="ellipse">
            <a:avLst/>
          </a:prstGeom>
          <a:solidFill>
            <a:schemeClr val="folHlink"/>
          </a:solidFill>
          <a:ln w="9525">
            <a:solidFill>
              <a:srgbClr val="969696"/>
            </a:solidFill>
            <a:round/>
            <a:headEnd/>
            <a:tailEnd/>
          </a:ln>
        </p:spPr>
        <p:txBody>
          <a:bodyPr wrap="none" anchor="ctr"/>
          <a:lstStyle/>
          <a:p>
            <a:endParaRPr lang="en-US"/>
          </a:p>
        </p:txBody>
      </p:sp>
      <p:sp>
        <p:nvSpPr>
          <p:cNvPr id="18440" name="AutoShape 8"/>
          <p:cNvSpPr>
            <a:spLocks noChangeArrowheads="1"/>
          </p:cNvSpPr>
          <p:nvPr/>
        </p:nvSpPr>
        <p:spPr bwMode="auto">
          <a:xfrm flipV="1">
            <a:off x="1012825" y="2922588"/>
            <a:ext cx="2019300" cy="15144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CC66"/>
          </a:solidFill>
          <a:ln w="9525">
            <a:noFill/>
            <a:miter lim="800000"/>
            <a:headEnd/>
            <a:tailEnd/>
          </a:ln>
        </p:spPr>
        <p:txBody>
          <a:bodyPr wrap="none" anchor="ctr"/>
          <a:lstStyle/>
          <a:p>
            <a:endParaRPr lang="en-GB"/>
          </a:p>
        </p:txBody>
      </p:sp>
      <p:grpSp>
        <p:nvGrpSpPr>
          <p:cNvPr id="18441" name="Group 9"/>
          <p:cNvGrpSpPr>
            <a:grpSpLocks/>
          </p:cNvGrpSpPr>
          <p:nvPr/>
        </p:nvGrpSpPr>
        <p:grpSpPr bwMode="auto">
          <a:xfrm>
            <a:off x="2459038" y="706438"/>
            <a:ext cx="5435600" cy="3565525"/>
            <a:chOff x="1186" y="969"/>
            <a:chExt cx="3424" cy="2246"/>
          </a:xfrm>
        </p:grpSpPr>
        <p:sp>
          <p:nvSpPr>
            <p:cNvPr id="18442" name="AutoShape 10"/>
            <p:cNvSpPr>
              <a:spLocks noChangeArrowheads="1"/>
            </p:cNvSpPr>
            <p:nvPr/>
          </p:nvSpPr>
          <p:spPr bwMode="auto">
            <a:xfrm>
              <a:off x="1186" y="2837"/>
              <a:ext cx="3017" cy="378"/>
            </a:xfrm>
            <a:prstGeom prst="roundRect">
              <a:avLst>
                <a:gd name="adj" fmla="val 16667"/>
              </a:avLst>
            </a:prstGeom>
            <a:solidFill>
              <a:srgbClr val="FFCC66"/>
            </a:solidFill>
            <a:ln w="38100">
              <a:solidFill>
                <a:srgbClr val="FFCC66"/>
              </a:solidFill>
              <a:round/>
              <a:headEnd/>
              <a:tailEnd/>
            </a:ln>
          </p:spPr>
          <p:txBody>
            <a:bodyPr wrap="none" anchor="ctr"/>
            <a:lstStyle/>
            <a:p>
              <a:endParaRPr lang="en-US"/>
            </a:p>
          </p:txBody>
        </p:sp>
        <p:sp>
          <p:nvSpPr>
            <p:cNvPr id="18443" name="Oval 11"/>
            <p:cNvSpPr>
              <a:spLocks noChangeArrowheads="1"/>
            </p:cNvSpPr>
            <p:nvPr/>
          </p:nvSpPr>
          <p:spPr bwMode="auto">
            <a:xfrm>
              <a:off x="3930" y="2387"/>
              <a:ext cx="680" cy="680"/>
            </a:xfrm>
            <a:prstGeom prst="ellipse">
              <a:avLst/>
            </a:prstGeom>
            <a:solidFill>
              <a:srgbClr val="26013D"/>
            </a:solidFill>
            <a:ln w="9525">
              <a:noFill/>
              <a:round/>
              <a:headEnd/>
              <a:tailEnd/>
            </a:ln>
          </p:spPr>
          <p:txBody>
            <a:bodyPr wrap="none" anchor="ctr"/>
            <a:lstStyle/>
            <a:p>
              <a:endParaRPr lang="en-US"/>
            </a:p>
          </p:txBody>
        </p:sp>
        <p:sp>
          <p:nvSpPr>
            <p:cNvPr id="18444" name="AutoShape 12"/>
            <p:cNvSpPr>
              <a:spLocks noChangeArrowheads="1"/>
            </p:cNvSpPr>
            <p:nvPr/>
          </p:nvSpPr>
          <p:spPr bwMode="auto">
            <a:xfrm rot="-5220000">
              <a:off x="3299" y="1704"/>
              <a:ext cx="2043" cy="574"/>
            </a:xfrm>
            <a:prstGeom prst="roundRect">
              <a:avLst>
                <a:gd name="adj" fmla="val 50000"/>
              </a:avLst>
            </a:prstGeom>
            <a:solidFill>
              <a:srgbClr val="FFCC66"/>
            </a:solidFill>
            <a:ln w="38100">
              <a:solidFill>
                <a:srgbClr val="FFCC66"/>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70EFA175-575F-42EA-B022-5B19D6E97EF2}" type="slidenum">
              <a:rPr lang="en-GB" smtClean="0"/>
              <a:pPr/>
              <a:t>18</a:t>
            </a:fld>
            <a:endParaRPr lang="en-GB" smtClean="0"/>
          </a:p>
        </p:txBody>
      </p:sp>
      <p:sp>
        <p:nvSpPr>
          <p:cNvPr id="19459" name="Rectangle 2"/>
          <p:cNvSpPr>
            <a:spLocks noGrp="1" noChangeArrowheads="1"/>
          </p:cNvSpPr>
          <p:nvPr>
            <p:ph type="title"/>
          </p:nvPr>
        </p:nvSpPr>
        <p:spPr>
          <a:xfrm>
            <a:off x="755650" y="0"/>
            <a:ext cx="7772400" cy="1143000"/>
          </a:xfrm>
        </p:spPr>
        <p:txBody>
          <a:bodyPr/>
          <a:lstStyle/>
          <a:p>
            <a:pPr eaLnBrk="1" hangingPunct="1"/>
            <a:r>
              <a:rPr lang="en-GB" smtClean="0"/>
              <a:t>Free Body Diagrams</a:t>
            </a:r>
            <a:endParaRPr lang="en-US" smtClean="0"/>
          </a:p>
        </p:txBody>
      </p:sp>
      <p:sp>
        <p:nvSpPr>
          <p:cNvPr id="19460" name="Rectangle 35"/>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9461" name="Line 36"/>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19462"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
        <p:nvSpPr>
          <p:cNvPr id="19" name="Line 6"/>
          <p:cNvSpPr>
            <a:spLocks noChangeShapeType="1"/>
          </p:cNvSpPr>
          <p:nvPr/>
        </p:nvSpPr>
        <p:spPr bwMode="auto">
          <a:xfrm flipV="1">
            <a:off x="6731000" y="2089150"/>
            <a:ext cx="0" cy="1597025"/>
          </a:xfrm>
          <a:prstGeom prst="line">
            <a:avLst/>
          </a:prstGeom>
          <a:noFill/>
          <a:ln w="47625">
            <a:solidFill>
              <a:schemeClr val="accent1"/>
            </a:solidFill>
            <a:round/>
            <a:headEnd/>
            <a:tailEnd type="arrow" w="lg" len="lg"/>
          </a:ln>
        </p:spPr>
        <p:txBody>
          <a:bodyPr/>
          <a:lstStyle/>
          <a:p>
            <a:endParaRPr lang="en-GB"/>
          </a:p>
        </p:txBody>
      </p:sp>
      <p:sp>
        <p:nvSpPr>
          <p:cNvPr id="19464" name="AutoShape 8"/>
          <p:cNvSpPr>
            <a:spLocks noChangeArrowheads="1"/>
          </p:cNvSpPr>
          <p:nvPr/>
        </p:nvSpPr>
        <p:spPr bwMode="auto">
          <a:xfrm flipV="1">
            <a:off x="1012825" y="2922588"/>
            <a:ext cx="2019300" cy="15144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CC66"/>
          </a:solidFill>
          <a:ln w="9525">
            <a:noFill/>
            <a:miter lim="800000"/>
            <a:headEnd/>
            <a:tailEnd/>
          </a:ln>
        </p:spPr>
        <p:txBody>
          <a:bodyPr wrap="none" anchor="ctr"/>
          <a:lstStyle/>
          <a:p>
            <a:endParaRPr lang="en-GB"/>
          </a:p>
        </p:txBody>
      </p:sp>
      <p:sp>
        <p:nvSpPr>
          <p:cNvPr id="19465" name="AutoShape 10"/>
          <p:cNvSpPr>
            <a:spLocks noChangeArrowheads="1"/>
          </p:cNvSpPr>
          <p:nvPr/>
        </p:nvSpPr>
        <p:spPr bwMode="auto">
          <a:xfrm>
            <a:off x="2459038" y="3671888"/>
            <a:ext cx="4789487" cy="600075"/>
          </a:xfrm>
          <a:prstGeom prst="roundRect">
            <a:avLst>
              <a:gd name="adj" fmla="val 16667"/>
            </a:avLst>
          </a:prstGeom>
          <a:solidFill>
            <a:srgbClr val="FFCC66"/>
          </a:solidFill>
          <a:ln w="38100">
            <a:solidFill>
              <a:srgbClr val="FFCC66"/>
            </a:solidFill>
            <a:round/>
            <a:headEnd/>
            <a:tailEnd/>
          </a:ln>
        </p:spPr>
        <p:txBody>
          <a:bodyPr wrap="none" anchor="ctr"/>
          <a:lstStyle/>
          <a:p>
            <a:endParaRPr lang="en-US"/>
          </a:p>
        </p:txBody>
      </p:sp>
      <p:sp>
        <p:nvSpPr>
          <p:cNvPr id="19466" name="Oval 11"/>
          <p:cNvSpPr>
            <a:spLocks noChangeArrowheads="1"/>
          </p:cNvSpPr>
          <p:nvPr/>
        </p:nvSpPr>
        <p:spPr bwMode="auto">
          <a:xfrm>
            <a:off x="6815138" y="2957513"/>
            <a:ext cx="1079500" cy="1079500"/>
          </a:xfrm>
          <a:prstGeom prst="ellipse">
            <a:avLst/>
          </a:prstGeom>
          <a:solidFill>
            <a:srgbClr val="26013D"/>
          </a:solidFill>
          <a:ln w="9525">
            <a:noFill/>
            <a:round/>
            <a:headEnd/>
            <a:tailEnd/>
          </a:ln>
        </p:spPr>
        <p:txBody>
          <a:bodyPr wrap="none" anchor="ctr"/>
          <a:lstStyle/>
          <a:p>
            <a:endParaRPr lang="en-US"/>
          </a:p>
        </p:txBody>
      </p:sp>
      <p:grpSp>
        <p:nvGrpSpPr>
          <p:cNvPr id="2" name="Group 13"/>
          <p:cNvGrpSpPr>
            <a:grpSpLocks/>
          </p:cNvGrpSpPr>
          <p:nvPr/>
        </p:nvGrpSpPr>
        <p:grpSpPr bwMode="auto">
          <a:xfrm>
            <a:off x="5802313" y="2989263"/>
            <a:ext cx="2182812" cy="533400"/>
            <a:chOff x="3292" y="2407"/>
            <a:chExt cx="1375" cy="336"/>
          </a:xfrm>
        </p:grpSpPr>
        <p:sp>
          <p:nvSpPr>
            <p:cNvPr id="19476" name="Text Box 14"/>
            <p:cNvSpPr txBox="1">
              <a:spLocks noChangeArrowheads="1"/>
            </p:cNvSpPr>
            <p:nvPr/>
          </p:nvSpPr>
          <p:spPr bwMode="auto">
            <a:xfrm>
              <a:off x="3292" y="2407"/>
              <a:ext cx="1375" cy="288"/>
            </a:xfrm>
            <a:prstGeom prst="rect">
              <a:avLst/>
            </a:prstGeom>
            <a:noFill/>
            <a:ln w="9525">
              <a:noFill/>
              <a:miter lim="800000"/>
              <a:headEnd/>
              <a:tailEnd/>
            </a:ln>
          </p:spPr>
          <p:txBody>
            <a:bodyPr>
              <a:spAutoFit/>
            </a:bodyPr>
            <a:lstStyle/>
            <a:p>
              <a:pPr>
                <a:spcBef>
                  <a:spcPct val="50000"/>
                </a:spcBef>
              </a:pPr>
              <a:r>
                <a:rPr lang="en-GB" sz="2400" b="0">
                  <a:solidFill>
                    <a:schemeClr val="bg1"/>
                  </a:solidFill>
                </a:rPr>
                <a:t>1 unit</a:t>
              </a:r>
            </a:p>
          </p:txBody>
        </p:sp>
        <p:sp>
          <p:nvSpPr>
            <p:cNvPr id="19477" name="Line 15"/>
            <p:cNvSpPr>
              <a:spLocks noChangeShapeType="1"/>
            </p:cNvSpPr>
            <p:nvPr/>
          </p:nvSpPr>
          <p:spPr bwMode="auto">
            <a:xfrm>
              <a:off x="3895" y="2743"/>
              <a:ext cx="138" cy="0"/>
            </a:xfrm>
            <a:prstGeom prst="line">
              <a:avLst/>
            </a:prstGeom>
            <a:noFill/>
            <a:ln w="25400">
              <a:solidFill>
                <a:srgbClr val="99FFCC"/>
              </a:solidFill>
              <a:round/>
              <a:headEnd/>
              <a:tailEnd type="triangle" w="med" len="med"/>
            </a:ln>
          </p:spPr>
          <p:txBody>
            <a:bodyPr/>
            <a:lstStyle/>
            <a:p>
              <a:endParaRPr lang="en-GB"/>
            </a:p>
          </p:txBody>
        </p:sp>
      </p:grpSp>
      <p:sp>
        <p:nvSpPr>
          <p:cNvPr id="30" name="Line 17"/>
          <p:cNvSpPr>
            <a:spLocks noChangeShapeType="1"/>
          </p:cNvSpPr>
          <p:nvPr/>
        </p:nvSpPr>
        <p:spPr bwMode="auto">
          <a:xfrm>
            <a:off x="1960563" y="3081338"/>
            <a:ext cx="0" cy="955675"/>
          </a:xfrm>
          <a:prstGeom prst="line">
            <a:avLst/>
          </a:prstGeom>
          <a:noFill/>
          <a:ln w="47625">
            <a:solidFill>
              <a:schemeClr val="accent1"/>
            </a:solidFill>
            <a:round/>
            <a:headEnd/>
            <a:tailEnd type="arrow" w="lg" len="lg"/>
          </a:ln>
        </p:spPr>
        <p:txBody>
          <a:bodyPr/>
          <a:lstStyle/>
          <a:p>
            <a:endParaRPr lang="en-GB"/>
          </a:p>
        </p:txBody>
      </p:sp>
      <p:grpSp>
        <p:nvGrpSpPr>
          <p:cNvPr id="3" name="Group 18"/>
          <p:cNvGrpSpPr>
            <a:grpSpLocks/>
          </p:cNvGrpSpPr>
          <p:nvPr/>
        </p:nvGrpSpPr>
        <p:grpSpPr bwMode="auto">
          <a:xfrm>
            <a:off x="1954213" y="4533900"/>
            <a:ext cx="5091112" cy="457200"/>
            <a:chOff x="868" y="3380"/>
            <a:chExt cx="3207" cy="288"/>
          </a:xfrm>
        </p:grpSpPr>
        <p:sp>
          <p:nvSpPr>
            <p:cNvPr id="19474" name="Line 19"/>
            <p:cNvSpPr>
              <a:spLocks noChangeShapeType="1"/>
            </p:cNvSpPr>
            <p:nvPr/>
          </p:nvSpPr>
          <p:spPr bwMode="auto">
            <a:xfrm>
              <a:off x="868" y="3387"/>
              <a:ext cx="3207" cy="0"/>
            </a:xfrm>
            <a:prstGeom prst="line">
              <a:avLst/>
            </a:prstGeom>
            <a:noFill/>
            <a:ln w="25400">
              <a:solidFill>
                <a:srgbClr val="99FFCC"/>
              </a:solidFill>
              <a:round/>
              <a:headEnd/>
              <a:tailEnd type="triangle" w="med" len="med"/>
            </a:ln>
          </p:spPr>
          <p:txBody>
            <a:bodyPr/>
            <a:lstStyle/>
            <a:p>
              <a:endParaRPr lang="en-GB"/>
            </a:p>
          </p:txBody>
        </p:sp>
        <p:sp>
          <p:nvSpPr>
            <p:cNvPr id="19475" name="Text Box 20"/>
            <p:cNvSpPr txBox="1">
              <a:spLocks noChangeArrowheads="1"/>
            </p:cNvSpPr>
            <p:nvPr/>
          </p:nvSpPr>
          <p:spPr bwMode="auto">
            <a:xfrm>
              <a:off x="1738" y="3380"/>
              <a:ext cx="1375" cy="288"/>
            </a:xfrm>
            <a:prstGeom prst="rect">
              <a:avLst/>
            </a:prstGeom>
            <a:noFill/>
            <a:ln w="9525">
              <a:noFill/>
              <a:miter lim="800000"/>
              <a:headEnd/>
              <a:tailEnd/>
            </a:ln>
          </p:spPr>
          <p:txBody>
            <a:bodyPr>
              <a:spAutoFit/>
            </a:bodyPr>
            <a:lstStyle/>
            <a:p>
              <a:pPr>
                <a:spcBef>
                  <a:spcPct val="50000"/>
                </a:spcBef>
              </a:pPr>
              <a:r>
                <a:rPr lang="en-GB" sz="2400" b="0">
                  <a:solidFill>
                    <a:schemeClr val="bg1"/>
                  </a:solidFill>
                </a:rPr>
                <a:t>10 units</a:t>
              </a:r>
            </a:p>
          </p:txBody>
        </p:sp>
      </p:grpSp>
      <p:sp>
        <p:nvSpPr>
          <p:cNvPr id="22" name="Line 17"/>
          <p:cNvSpPr>
            <a:spLocks noChangeShapeType="1"/>
          </p:cNvSpPr>
          <p:nvPr/>
        </p:nvSpPr>
        <p:spPr bwMode="auto">
          <a:xfrm>
            <a:off x="7045325" y="2989263"/>
            <a:ext cx="0" cy="955675"/>
          </a:xfrm>
          <a:prstGeom prst="line">
            <a:avLst/>
          </a:prstGeom>
          <a:noFill/>
          <a:ln w="47625">
            <a:solidFill>
              <a:schemeClr val="accent1"/>
            </a:solidFill>
            <a:round/>
            <a:headEnd/>
            <a:tailEnd type="arrow" w="lg" len="lg"/>
          </a:ln>
        </p:spPr>
        <p:txBody>
          <a:bodyPr/>
          <a:lstStyle/>
          <a:p>
            <a:endParaRPr lang="en-GB"/>
          </a:p>
        </p:txBody>
      </p:sp>
      <p:sp>
        <p:nvSpPr>
          <p:cNvPr id="19471" name="Text Box 10"/>
          <p:cNvSpPr txBox="1">
            <a:spLocks noChangeArrowheads="1"/>
          </p:cNvSpPr>
          <p:nvPr/>
        </p:nvSpPr>
        <p:spPr bwMode="auto">
          <a:xfrm>
            <a:off x="6042025" y="2027238"/>
            <a:ext cx="936625"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19472" name="Text Box 10"/>
          <p:cNvSpPr txBox="1">
            <a:spLocks noChangeArrowheads="1"/>
          </p:cNvSpPr>
          <p:nvPr/>
        </p:nvSpPr>
        <p:spPr bwMode="auto">
          <a:xfrm>
            <a:off x="7048500" y="2805113"/>
            <a:ext cx="936625"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R</a:t>
            </a:r>
            <a:endParaRPr lang="en-US" sz="3600" b="0">
              <a:solidFill>
                <a:srgbClr val="FF9900"/>
              </a:solidFill>
              <a:latin typeface="Times New Roman" pitchFamily="18" charset="0"/>
            </a:endParaRPr>
          </a:p>
        </p:txBody>
      </p:sp>
      <p:sp>
        <p:nvSpPr>
          <p:cNvPr id="19473" name="Text Box 10"/>
          <p:cNvSpPr txBox="1">
            <a:spLocks noChangeArrowheads="1"/>
          </p:cNvSpPr>
          <p:nvPr/>
        </p:nvSpPr>
        <p:spPr bwMode="auto">
          <a:xfrm>
            <a:off x="1671638" y="2484438"/>
            <a:ext cx="2395537" cy="646112"/>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W</a:t>
            </a:r>
            <a:endParaRPr lang="en-US" sz="3600" b="0">
              <a:solidFill>
                <a:srgbClr val="FF99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0"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7964C145-9D1C-4822-9E4A-AEE6E3B32E9B}" type="slidenum">
              <a:rPr lang="en-GB" smtClean="0"/>
              <a:pPr/>
              <a:t>19</a:t>
            </a:fld>
            <a:endParaRPr lang="en-GB" smtClean="0"/>
          </a:p>
        </p:txBody>
      </p:sp>
      <p:sp>
        <p:nvSpPr>
          <p:cNvPr id="20483" name="Rectangle 2"/>
          <p:cNvSpPr>
            <a:spLocks noGrp="1" noChangeArrowheads="1"/>
          </p:cNvSpPr>
          <p:nvPr>
            <p:ph type="title"/>
          </p:nvPr>
        </p:nvSpPr>
        <p:spPr>
          <a:xfrm>
            <a:off x="755650" y="0"/>
            <a:ext cx="7772400" cy="1143000"/>
          </a:xfrm>
        </p:spPr>
        <p:txBody>
          <a:bodyPr/>
          <a:lstStyle/>
          <a:p>
            <a:pPr eaLnBrk="1" hangingPunct="1"/>
            <a:r>
              <a:rPr lang="en-GB" smtClean="0"/>
              <a:t>Free Body Diagrams</a:t>
            </a:r>
            <a:endParaRPr lang="en-US" smtClean="0"/>
          </a:p>
        </p:txBody>
      </p:sp>
      <p:sp>
        <p:nvSpPr>
          <p:cNvPr id="20484" name="Rectangle 35"/>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0485" name="Line 36"/>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20486" name="Rectangle 21"/>
          <p:cNvSpPr txBox="1">
            <a:spLocks noChangeArrowheads="1"/>
          </p:cNvSpPr>
          <p:nvPr/>
        </p:nvSpPr>
        <p:spPr bwMode="auto">
          <a:xfrm>
            <a:off x="685800" y="1125538"/>
            <a:ext cx="7772400" cy="5111750"/>
          </a:xfrm>
          <a:prstGeom prst="rect">
            <a:avLst/>
          </a:prstGeom>
          <a:noFill/>
          <a:ln w="9525">
            <a:noFill/>
            <a:miter lim="800000"/>
            <a:headEnd/>
            <a:tailEnd/>
          </a:ln>
        </p:spPr>
        <p:txBody>
          <a:bodyPr/>
          <a:lstStyle/>
          <a:p>
            <a:pPr marL="342900" indent="-342900">
              <a:spcBef>
                <a:spcPct val="20000"/>
              </a:spcBef>
              <a:buFontTx/>
              <a:buChar char="•"/>
            </a:pPr>
            <a:r>
              <a:rPr lang="en-GB" sz="3200" b="0">
                <a:solidFill>
                  <a:schemeClr val="bg1"/>
                </a:solidFill>
              </a:rPr>
              <a:t>Resolve Forces:</a:t>
            </a:r>
          </a:p>
          <a:p>
            <a:pPr marL="342900" indent="-342900">
              <a:spcBef>
                <a:spcPct val="20000"/>
              </a:spcBef>
              <a:buFontTx/>
              <a:buChar char="•"/>
            </a:pPr>
            <a:r>
              <a:rPr lang="el-GR" sz="3200" b="0">
                <a:solidFill>
                  <a:schemeClr val="bg1"/>
                </a:solidFill>
              </a:rPr>
              <a:t>Σ</a:t>
            </a:r>
            <a:r>
              <a:rPr lang="en-GB" sz="3200" b="0">
                <a:solidFill>
                  <a:schemeClr val="bg1"/>
                </a:solidFill>
              </a:rPr>
              <a:t>F</a:t>
            </a:r>
            <a:r>
              <a:rPr lang="en-GB" sz="3200" b="0" baseline="-25000">
                <a:solidFill>
                  <a:schemeClr val="bg1"/>
                </a:solidFill>
              </a:rPr>
              <a:t>y</a:t>
            </a:r>
            <a:r>
              <a:rPr lang="en-GB" sz="3200" b="0">
                <a:solidFill>
                  <a:schemeClr val="bg1"/>
                </a:solidFill>
              </a:rPr>
              <a:t> = 0</a:t>
            </a:r>
          </a:p>
          <a:p>
            <a:pPr marL="342900" indent="-342900">
              <a:spcBef>
                <a:spcPct val="20000"/>
              </a:spcBef>
              <a:buFont typeface="Wingdings" pitchFamily="2" charset="2"/>
              <a:buChar char="Ø"/>
            </a:pPr>
            <a:r>
              <a:rPr lang="en-GB" sz="3200" b="0">
                <a:solidFill>
                  <a:schemeClr val="bg1"/>
                </a:solidFill>
              </a:rPr>
              <a:t>F – W – R = 0</a:t>
            </a:r>
            <a:endParaRPr lang="en-GB" sz="3200" b="0" baseline="-25000">
              <a:solidFill>
                <a:schemeClr val="bg1"/>
              </a:solidFill>
            </a:endParaRPr>
          </a:p>
          <a:p>
            <a:pPr marL="342900" indent="-342900">
              <a:spcBef>
                <a:spcPct val="20000"/>
              </a:spcBef>
              <a:buFontTx/>
              <a:buChar char="•"/>
            </a:pPr>
            <a:endParaRPr lang="en-GB" sz="3200" b="0">
              <a:solidFill>
                <a:schemeClr val="bg1"/>
              </a:solidFill>
            </a:endParaRPr>
          </a:p>
          <a:p>
            <a:pPr marL="342900" indent="-342900">
              <a:spcBef>
                <a:spcPct val="20000"/>
              </a:spcBef>
              <a:buFontTx/>
              <a:buChar char="•"/>
            </a:pPr>
            <a:r>
              <a:rPr lang="en-GB" sz="3200" b="0">
                <a:solidFill>
                  <a:schemeClr val="bg1"/>
                </a:solidFill>
              </a:rPr>
              <a:t>Resolve Moments:</a:t>
            </a:r>
          </a:p>
          <a:p>
            <a:pPr marL="342900" indent="-342900">
              <a:spcBef>
                <a:spcPct val="20000"/>
              </a:spcBef>
              <a:buFontTx/>
              <a:buChar char="•"/>
            </a:pPr>
            <a:r>
              <a:rPr lang="el-GR" sz="3200" b="0">
                <a:solidFill>
                  <a:schemeClr val="bg1"/>
                </a:solidFill>
              </a:rPr>
              <a:t>Σ</a:t>
            </a:r>
            <a:r>
              <a:rPr lang="en-GB" sz="3200" b="0">
                <a:solidFill>
                  <a:schemeClr val="bg1"/>
                </a:solidFill>
              </a:rPr>
              <a:t>M</a:t>
            </a:r>
            <a:r>
              <a:rPr lang="en-GB" sz="3200" b="0" baseline="-25000">
                <a:solidFill>
                  <a:schemeClr val="bg1"/>
                </a:solidFill>
              </a:rPr>
              <a:t>Joint</a:t>
            </a:r>
            <a:r>
              <a:rPr lang="en-GB" sz="3200" b="0">
                <a:solidFill>
                  <a:schemeClr val="bg1"/>
                </a:solidFill>
              </a:rPr>
              <a:t> = 0</a:t>
            </a:r>
          </a:p>
          <a:p>
            <a:pPr marL="342900" indent="-342900">
              <a:spcBef>
                <a:spcPct val="20000"/>
              </a:spcBef>
              <a:buFont typeface="Wingdings" pitchFamily="2" charset="2"/>
              <a:buChar char="Ø"/>
            </a:pPr>
            <a:r>
              <a:rPr lang="en-GB" sz="3200" b="0">
                <a:solidFill>
                  <a:schemeClr val="bg1"/>
                </a:solidFill>
              </a:rPr>
              <a:t>(F x 1unit) – (W x 10units) = 0</a:t>
            </a:r>
          </a:p>
          <a:p>
            <a:pPr marL="342900" indent="-342900">
              <a:spcBef>
                <a:spcPct val="20000"/>
              </a:spcBef>
              <a:buFont typeface="Wingdings" pitchFamily="2" charset="2"/>
              <a:buChar char="Ø"/>
            </a:pPr>
            <a:r>
              <a:rPr lang="en-GB" sz="3200" b="0">
                <a:solidFill>
                  <a:schemeClr val="bg1"/>
                </a:solidFill>
              </a:rPr>
              <a:t>F = W x (10/1)		R = …</a:t>
            </a:r>
          </a:p>
        </p:txBody>
      </p:sp>
      <p:sp>
        <p:nvSpPr>
          <p:cNvPr id="20487"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pic>
        <p:nvPicPr>
          <p:cNvPr id="20488" name="Picture 2"/>
          <p:cNvPicPr>
            <a:picLocks noChangeAspect="1" noChangeArrowheads="1"/>
          </p:cNvPicPr>
          <p:nvPr/>
        </p:nvPicPr>
        <p:blipFill>
          <a:blip r:embed="rId3" cstate="print"/>
          <a:srcRect l="26042" t="36118" r="10443" b="27954"/>
          <a:stretch>
            <a:fillRect/>
          </a:stretch>
        </p:blipFill>
        <p:spPr bwMode="auto">
          <a:xfrm>
            <a:off x="4476750" y="1304925"/>
            <a:ext cx="4462463"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52450" y="1125538"/>
            <a:ext cx="5029200" cy="5111750"/>
          </a:xfrm>
          <a:prstGeom prst="rect">
            <a:avLst/>
          </a:prstGeom>
          <a:noFill/>
          <a:ln w="9525">
            <a:noFill/>
            <a:miter lim="800000"/>
            <a:headEnd/>
            <a:tailEnd/>
          </a:ln>
          <a:effectLst/>
        </p:spPr>
        <p:txBody>
          <a:bodyPr/>
          <a:lstStyle/>
          <a:p>
            <a:pPr marL="342900" indent="-342900">
              <a:spcBef>
                <a:spcPct val="20000"/>
              </a:spcBef>
              <a:buFontTx/>
              <a:buChar char="•"/>
              <a:defRPr/>
            </a:pPr>
            <a:r>
              <a:rPr lang="en-US" sz="3200" b="0" dirty="0">
                <a:solidFill>
                  <a:schemeClr val="bg1"/>
                </a:solidFill>
              </a:rPr>
              <a:t>"The study of forces acting on and generated within the body and of the effects of these forces on the tissues, fluids or materials used for diagnosis, treatment or research purposes."</a:t>
            </a:r>
            <a:endParaRPr lang="en-GB" sz="3200" b="0" kern="0" dirty="0">
              <a:solidFill>
                <a:schemeClr val="bg1"/>
              </a:solidFill>
              <a:latin typeface="+mn-lt"/>
            </a:endParaRPr>
          </a:p>
        </p:txBody>
      </p:sp>
      <p:sp>
        <p:nvSpPr>
          <p:cNvPr id="3075" name="Rectangle 2"/>
          <p:cNvSpPr>
            <a:spLocks noGrp="1" noChangeArrowheads="1"/>
          </p:cNvSpPr>
          <p:nvPr>
            <p:ph type="title"/>
          </p:nvPr>
        </p:nvSpPr>
        <p:spPr>
          <a:xfrm>
            <a:off x="685800" y="-1588"/>
            <a:ext cx="7772400" cy="1143001"/>
          </a:xfrm>
          <a:noFill/>
        </p:spPr>
        <p:txBody>
          <a:bodyPr lIns="54000" rIns="54000"/>
          <a:lstStyle/>
          <a:p>
            <a:pPr eaLnBrk="1" hangingPunct="1"/>
            <a:r>
              <a:rPr lang="en-GB" smtClean="0"/>
              <a:t>What is Biomechanics?</a:t>
            </a:r>
          </a:p>
        </p:txBody>
      </p:sp>
      <p:pic>
        <p:nvPicPr>
          <p:cNvPr id="3076" name="Picture 10" descr="TF-joint spyros"/>
          <p:cNvPicPr>
            <a:picLocks noChangeAspect="1" noChangeArrowheads="1"/>
          </p:cNvPicPr>
          <p:nvPr/>
        </p:nvPicPr>
        <p:blipFill>
          <a:blip r:embed="rId3" cstate="print"/>
          <a:srcRect/>
          <a:stretch>
            <a:fillRect/>
          </a:stretch>
        </p:blipFill>
        <p:spPr bwMode="auto">
          <a:xfrm>
            <a:off x="5911850" y="1457325"/>
            <a:ext cx="2546350" cy="3779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0869D49F-FDFB-43B2-9935-7D17BD0A84D8}" type="slidenum">
              <a:rPr lang="en-GB" smtClean="0"/>
              <a:pPr/>
              <a:t>20</a:t>
            </a:fld>
            <a:endParaRPr lang="en-GB" smtClean="0"/>
          </a:p>
        </p:txBody>
      </p:sp>
      <p:sp>
        <p:nvSpPr>
          <p:cNvPr id="21507" name="Rectangle 2"/>
          <p:cNvSpPr>
            <a:spLocks noGrp="1" noChangeArrowheads="1"/>
          </p:cNvSpPr>
          <p:nvPr>
            <p:ph type="title"/>
          </p:nvPr>
        </p:nvSpPr>
        <p:spPr>
          <a:xfrm>
            <a:off x="684213" y="0"/>
            <a:ext cx="7772400" cy="1143000"/>
          </a:xfrm>
        </p:spPr>
        <p:txBody>
          <a:bodyPr/>
          <a:lstStyle/>
          <a:p>
            <a:pPr eaLnBrk="1" hangingPunct="1"/>
            <a:r>
              <a:rPr lang="en-GB" smtClean="0"/>
              <a:t>Modes of loading</a:t>
            </a:r>
            <a:endParaRPr lang="en-US" smtClean="0"/>
          </a:p>
        </p:txBody>
      </p:sp>
      <p:sp>
        <p:nvSpPr>
          <p:cNvPr id="21508" name="AutoShape 4"/>
          <p:cNvSpPr>
            <a:spLocks noChangeArrowheads="1"/>
          </p:cNvSpPr>
          <p:nvPr/>
        </p:nvSpPr>
        <p:spPr bwMode="auto">
          <a:xfrm>
            <a:off x="1239838" y="2438400"/>
            <a:ext cx="936625" cy="1728788"/>
          </a:xfrm>
          <a:prstGeom prst="cube">
            <a:avLst>
              <a:gd name="adj" fmla="val 25000"/>
            </a:avLst>
          </a:prstGeom>
          <a:solidFill>
            <a:schemeClr val="tx1"/>
          </a:solidFill>
          <a:ln w="12700">
            <a:solidFill>
              <a:schemeClr val="bg2"/>
            </a:solidFill>
            <a:miter lim="800000"/>
            <a:headEnd type="none" w="sm" len="sm"/>
            <a:tailEnd type="none" w="sm" len="sm"/>
          </a:ln>
        </p:spPr>
        <p:txBody>
          <a:bodyPr wrap="none" anchor="ctr"/>
          <a:lstStyle/>
          <a:p>
            <a:endParaRPr lang="en-US"/>
          </a:p>
        </p:txBody>
      </p:sp>
      <p:sp>
        <p:nvSpPr>
          <p:cNvPr id="21509" name="Line 5"/>
          <p:cNvSpPr>
            <a:spLocks noChangeShapeType="1"/>
          </p:cNvSpPr>
          <p:nvPr/>
        </p:nvSpPr>
        <p:spPr bwMode="auto">
          <a:xfrm flipV="1">
            <a:off x="1671638" y="1646238"/>
            <a:ext cx="0" cy="865187"/>
          </a:xfrm>
          <a:prstGeom prst="line">
            <a:avLst/>
          </a:prstGeom>
          <a:noFill/>
          <a:ln w="76200">
            <a:solidFill>
              <a:srgbClr val="FF6600"/>
            </a:solidFill>
            <a:round/>
            <a:headEnd type="none" w="sm" len="sm"/>
            <a:tailEnd type="triangle" w="lg" len="lg"/>
          </a:ln>
        </p:spPr>
        <p:txBody>
          <a:bodyPr/>
          <a:lstStyle/>
          <a:p>
            <a:endParaRPr lang="en-GB"/>
          </a:p>
        </p:txBody>
      </p:sp>
      <p:sp>
        <p:nvSpPr>
          <p:cNvPr id="21510" name="Line 6"/>
          <p:cNvSpPr>
            <a:spLocks noChangeShapeType="1"/>
          </p:cNvSpPr>
          <p:nvPr/>
        </p:nvSpPr>
        <p:spPr bwMode="auto">
          <a:xfrm>
            <a:off x="1671638" y="4167188"/>
            <a:ext cx="0" cy="719137"/>
          </a:xfrm>
          <a:prstGeom prst="line">
            <a:avLst/>
          </a:prstGeom>
          <a:noFill/>
          <a:ln w="76200">
            <a:solidFill>
              <a:srgbClr val="FF6600"/>
            </a:solidFill>
            <a:round/>
            <a:headEnd type="none" w="sm" len="sm"/>
            <a:tailEnd type="triangle" w="lg" len="lg"/>
          </a:ln>
        </p:spPr>
        <p:txBody>
          <a:bodyPr/>
          <a:lstStyle/>
          <a:p>
            <a:endParaRPr lang="en-GB"/>
          </a:p>
        </p:txBody>
      </p:sp>
      <p:sp>
        <p:nvSpPr>
          <p:cNvPr id="21511" name="WordArt 20"/>
          <p:cNvSpPr>
            <a:spLocks noChangeArrowheads="1" noChangeShapeType="1" noTextEdit="1"/>
          </p:cNvSpPr>
          <p:nvPr/>
        </p:nvSpPr>
        <p:spPr bwMode="auto">
          <a:xfrm>
            <a:off x="923925" y="3081338"/>
            <a:ext cx="1565275" cy="436562"/>
          </a:xfrm>
          <a:prstGeom prst="rect">
            <a:avLst/>
          </a:prstGeom>
        </p:spPr>
        <p:txBody>
          <a:bodyPr wrap="none" fromWordArt="1">
            <a:prstTxWarp prst="textPlain">
              <a:avLst>
                <a:gd name="adj" fmla="val 50491"/>
              </a:avLst>
            </a:prstTxWarp>
          </a:bodyPr>
          <a:lstStyle/>
          <a:p>
            <a:pPr algn="ctr"/>
            <a:r>
              <a:rPr lang="en-GB" sz="3600" kern="10">
                <a:ln w="9525">
                  <a:solidFill>
                    <a:srgbClr val="000000"/>
                  </a:solidFill>
                  <a:round/>
                  <a:headEnd type="none" w="sm" len="sm"/>
                  <a:tailEnd type="none" w="sm" len="sm"/>
                </a:ln>
                <a:solidFill>
                  <a:srgbClr val="FFFFFF"/>
                </a:solidFill>
                <a:latin typeface="Arial Black"/>
              </a:rPr>
              <a:t>Axial</a:t>
            </a:r>
          </a:p>
        </p:txBody>
      </p:sp>
      <p:sp>
        <p:nvSpPr>
          <p:cNvPr id="21512" name="Rectangle 2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1513" name="Line 2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21514"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
        <p:nvSpPr>
          <p:cNvPr id="16" name="Rectangle 3"/>
          <p:cNvSpPr txBox="1">
            <a:spLocks noChangeArrowheads="1"/>
          </p:cNvSpPr>
          <p:nvPr/>
        </p:nvSpPr>
        <p:spPr bwMode="auto">
          <a:xfrm>
            <a:off x="2867025" y="1803400"/>
            <a:ext cx="5002213" cy="3197225"/>
          </a:xfrm>
          <a:prstGeom prst="rect">
            <a:avLst/>
          </a:prstGeom>
          <a:noFill/>
          <a:ln w="9525">
            <a:noFill/>
            <a:miter lim="800000"/>
            <a:headEnd/>
            <a:tailEnd/>
          </a:ln>
        </p:spPr>
        <p:txBody>
          <a:bodyPr/>
          <a:lstStyle/>
          <a:p>
            <a:pPr marL="342900" indent="-342900">
              <a:spcBef>
                <a:spcPct val="20000"/>
              </a:spcBef>
              <a:buFontTx/>
              <a:buChar char="•"/>
              <a:defRPr/>
            </a:pPr>
            <a:r>
              <a:rPr lang="en-GB" sz="3200" b="0" kern="0" dirty="0">
                <a:solidFill>
                  <a:schemeClr val="bg1"/>
                </a:solidFill>
                <a:latin typeface="+mn-lt"/>
              </a:rPr>
              <a:t>Tie (t</a:t>
            </a:r>
            <a:r>
              <a:rPr lang="en-GB" sz="3200" b="0" kern="0" dirty="0" err="1">
                <a:solidFill>
                  <a:schemeClr val="bg1"/>
                </a:solidFill>
                <a:latin typeface="+mn-lt"/>
              </a:rPr>
              <a:t>ension</a:t>
            </a:r>
            <a:r>
              <a:rPr lang="en-GB" sz="3200" b="0" kern="0" dirty="0">
                <a:solidFill>
                  <a:schemeClr val="bg1"/>
                </a:solidFill>
                <a:latin typeface="+mn-lt"/>
              </a:rPr>
              <a:t>)</a:t>
            </a:r>
          </a:p>
          <a:p>
            <a:pPr marL="342900" indent="-342900">
              <a:spcBef>
                <a:spcPct val="20000"/>
              </a:spcBef>
              <a:buFontTx/>
              <a:buChar char="•"/>
              <a:defRPr/>
            </a:pPr>
            <a:endParaRPr lang="en-GB" sz="3200" b="0" kern="0" dirty="0">
              <a:solidFill>
                <a:schemeClr val="bg1"/>
              </a:solidFill>
              <a:latin typeface="+mn-lt"/>
            </a:endParaRPr>
          </a:p>
          <a:p>
            <a:pPr marL="342900" indent="-342900">
              <a:spcBef>
                <a:spcPct val="20000"/>
              </a:spcBef>
              <a:buFontTx/>
              <a:buChar char="•"/>
              <a:defRPr/>
            </a:pPr>
            <a:endParaRPr lang="en-GB" sz="3200" b="0" kern="0" dirty="0">
              <a:solidFill>
                <a:schemeClr val="bg1"/>
              </a:solidFill>
              <a:latin typeface="+mn-lt"/>
            </a:endParaRPr>
          </a:p>
          <a:p>
            <a:pPr marL="342900" indent="-342900">
              <a:spcBef>
                <a:spcPct val="20000"/>
              </a:spcBef>
              <a:buFontTx/>
              <a:buChar char="•"/>
              <a:defRPr/>
            </a:pPr>
            <a:r>
              <a:rPr lang="en-GB" sz="3200" b="0" kern="0" dirty="0">
                <a:solidFill>
                  <a:schemeClr val="bg1"/>
                </a:solidFill>
                <a:latin typeface="+mn-lt"/>
              </a:rPr>
              <a:t>S</a:t>
            </a:r>
            <a:r>
              <a:rPr lang="en-GB" sz="3200" b="0" kern="0" dirty="0" err="1">
                <a:solidFill>
                  <a:schemeClr val="bg1"/>
                </a:solidFill>
                <a:latin typeface="+mn-lt"/>
              </a:rPr>
              <a:t>trut</a:t>
            </a:r>
            <a:r>
              <a:rPr lang="en-GB" sz="3200" b="0" kern="0" dirty="0">
                <a:solidFill>
                  <a:schemeClr val="bg1"/>
                </a:solidFill>
                <a:latin typeface="+mn-lt"/>
              </a:rPr>
              <a:t> (compression)</a:t>
            </a:r>
          </a:p>
          <a:p>
            <a:pPr marL="342900" indent="-342900">
              <a:spcBef>
                <a:spcPct val="20000"/>
              </a:spcBef>
              <a:buFontTx/>
              <a:buChar char="•"/>
              <a:defRPr/>
            </a:pPr>
            <a:endParaRPr lang="en-GB" sz="3200" b="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CCA0A81B-6998-4327-8AE1-3E6A5F6F75C5}" type="slidenum">
              <a:rPr lang="en-GB" smtClean="0"/>
              <a:pPr/>
              <a:t>21</a:t>
            </a:fld>
            <a:endParaRPr lang="en-GB" smtClean="0"/>
          </a:p>
        </p:txBody>
      </p:sp>
      <p:sp>
        <p:nvSpPr>
          <p:cNvPr id="22531" name="Rectangle 2"/>
          <p:cNvSpPr>
            <a:spLocks noGrp="1" noChangeArrowheads="1"/>
          </p:cNvSpPr>
          <p:nvPr>
            <p:ph type="title"/>
          </p:nvPr>
        </p:nvSpPr>
        <p:spPr>
          <a:xfrm>
            <a:off x="684213" y="0"/>
            <a:ext cx="8091487" cy="1143000"/>
          </a:xfrm>
        </p:spPr>
        <p:txBody>
          <a:bodyPr/>
          <a:lstStyle/>
          <a:p>
            <a:pPr eaLnBrk="1" hangingPunct="1"/>
            <a:r>
              <a:rPr lang="en-GB" smtClean="0"/>
              <a:t>Examples – </a:t>
            </a:r>
            <a:r>
              <a:rPr lang="en-GB" sz="3600" smtClean="0"/>
              <a:t>Tension/Compression</a:t>
            </a:r>
            <a:endParaRPr lang="en-US" sz="3600" smtClean="0"/>
          </a:p>
        </p:txBody>
      </p:sp>
      <p:sp>
        <p:nvSpPr>
          <p:cNvPr id="22532" name="Rectangle 3"/>
          <p:cNvSpPr>
            <a:spLocks noGrp="1" noChangeArrowheads="1"/>
          </p:cNvSpPr>
          <p:nvPr>
            <p:ph type="body" idx="1"/>
          </p:nvPr>
        </p:nvSpPr>
        <p:spPr>
          <a:noFill/>
        </p:spPr>
        <p:txBody>
          <a:bodyPr/>
          <a:lstStyle/>
          <a:p>
            <a:pPr eaLnBrk="1" hangingPunct="1"/>
            <a:r>
              <a:rPr lang="en-GB" smtClean="0"/>
              <a:t>Ligaments</a:t>
            </a:r>
          </a:p>
          <a:p>
            <a:pPr eaLnBrk="1" hangingPunct="1"/>
            <a:r>
              <a:rPr lang="en-GB" smtClean="0"/>
              <a:t>Tendons</a:t>
            </a:r>
          </a:p>
          <a:p>
            <a:pPr eaLnBrk="1" hangingPunct="1"/>
            <a:r>
              <a:rPr lang="en-GB" smtClean="0"/>
              <a:t>Bone</a:t>
            </a:r>
          </a:p>
          <a:p>
            <a:pPr eaLnBrk="1" hangingPunct="1"/>
            <a:r>
              <a:rPr lang="en-GB" smtClean="0"/>
              <a:t>Articular cartilage</a:t>
            </a:r>
          </a:p>
          <a:p>
            <a:pPr eaLnBrk="1" hangingPunct="1"/>
            <a:endParaRPr lang="en-GB" smtClean="0"/>
          </a:p>
        </p:txBody>
      </p:sp>
      <p:sp>
        <p:nvSpPr>
          <p:cNvPr id="22533"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2534" name="Line 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22535"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4B7616F7-06EF-4D94-8979-3695D9B11081}" type="slidenum">
              <a:rPr lang="en-GB" smtClean="0"/>
              <a:pPr/>
              <a:t>22</a:t>
            </a:fld>
            <a:endParaRPr lang="en-GB" smtClean="0"/>
          </a:p>
        </p:txBody>
      </p:sp>
      <p:sp>
        <p:nvSpPr>
          <p:cNvPr id="23555" name="Rectangle 2"/>
          <p:cNvSpPr>
            <a:spLocks noGrp="1" noChangeArrowheads="1"/>
          </p:cNvSpPr>
          <p:nvPr>
            <p:ph type="title"/>
          </p:nvPr>
        </p:nvSpPr>
        <p:spPr>
          <a:xfrm>
            <a:off x="684213" y="0"/>
            <a:ext cx="7772400" cy="1143000"/>
          </a:xfrm>
        </p:spPr>
        <p:txBody>
          <a:bodyPr/>
          <a:lstStyle/>
          <a:p>
            <a:pPr eaLnBrk="1" hangingPunct="1"/>
            <a:r>
              <a:rPr lang="en-GB" smtClean="0"/>
              <a:t>Modes of loading</a:t>
            </a:r>
            <a:endParaRPr lang="en-US" smtClean="0"/>
          </a:p>
        </p:txBody>
      </p:sp>
      <p:grpSp>
        <p:nvGrpSpPr>
          <p:cNvPr id="23556" name="Group 7"/>
          <p:cNvGrpSpPr>
            <a:grpSpLocks/>
          </p:cNvGrpSpPr>
          <p:nvPr/>
        </p:nvGrpSpPr>
        <p:grpSpPr bwMode="auto">
          <a:xfrm>
            <a:off x="950913" y="2366963"/>
            <a:ext cx="1368425" cy="1730375"/>
            <a:chOff x="2336" y="1026"/>
            <a:chExt cx="862" cy="1090"/>
          </a:xfrm>
        </p:grpSpPr>
        <p:sp>
          <p:nvSpPr>
            <p:cNvPr id="23564" name="AutoShape 8"/>
            <p:cNvSpPr>
              <a:spLocks noChangeArrowheads="1"/>
            </p:cNvSpPr>
            <p:nvPr/>
          </p:nvSpPr>
          <p:spPr bwMode="auto">
            <a:xfrm>
              <a:off x="2472" y="1026"/>
              <a:ext cx="590" cy="1089"/>
            </a:xfrm>
            <a:prstGeom prst="cube">
              <a:avLst>
                <a:gd name="adj" fmla="val 25000"/>
              </a:avLst>
            </a:prstGeom>
            <a:solidFill>
              <a:schemeClr val="tx1"/>
            </a:solidFill>
            <a:ln w="12700">
              <a:solidFill>
                <a:schemeClr val="bg2"/>
              </a:solidFill>
              <a:miter lim="800000"/>
              <a:headEnd type="none" w="sm" len="sm"/>
              <a:tailEnd type="none" w="sm" len="sm"/>
            </a:ln>
          </p:spPr>
          <p:txBody>
            <a:bodyPr wrap="none" anchor="ctr"/>
            <a:lstStyle/>
            <a:p>
              <a:endParaRPr lang="en-US"/>
            </a:p>
          </p:txBody>
        </p:sp>
        <p:sp>
          <p:nvSpPr>
            <p:cNvPr id="23565" name="Line 9"/>
            <p:cNvSpPr>
              <a:spLocks noChangeShapeType="1"/>
            </p:cNvSpPr>
            <p:nvPr/>
          </p:nvSpPr>
          <p:spPr bwMode="auto">
            <a:xfrm flipH="1" flipV="1">
              <a:off x="2336" y="1071"/>
              <a:ext cx="454" cy="0"/>
            </a:xfrm>
            <a:prstGeom prst="line">
              <a:avLst/>
            </a:prstGeom>
            <a:noFill/>
            <a:ln w="76200">
              <a:solidFill>
                <a:srgbClr val="FF6600"/>
              </a:solidFill>
              <a:round/>
              <a:headEnd type="none" w="sm" len="sm"/>
              <a:tailEnd type="triangle" w="lg" len="lg"/>
            </a:ln>
          </p:spPr>
          <p:txBody>
            <a:bodyPr/>
            <a:lstStyle/>
            <a:p>
              <a:endParaRPr lang="en-GB"/>
            </a:p>
          </p:txBody>
        </p:sp>
        <p:sp>
          <p:nvSpPr>
            <p:cNvPr id="23566" name="Line 10"/>
            <p:cNvSpPr>
              <a:spLocks noChangeShapeType="1"/>
            </p:cNvSpPr>
            <p:nvPr/>
          </p:nvSpPr>
          <p:spPr bwMode="auto">
            <a:xfrm flipV="1">
              <a:off x="2744" y="2115"/>
              <a:ext cx="454" cy="1"/>
            </a:xfrm>
            <a:prstGeom prst="line">
              <a:avLst/>
            </a:prstGeom>
            <a:noFill/>
            <a:ln w="76200">
              <a:solidFill>
                <a:srgbClr val="FF6600"/>
              </a:solidFill>
              <a:round/>
              <a:headEnd type="none" w="sm" len="sm"/>
              <a:tailEnd type="triangle" w="lg" len="lg"/>
            </a:ln>
          </p:spPr>
          <p:txBody>
            <a:bodyPr/>
            <a:lstStyle/>
            <a:p>
              <a:endParaRPr lang="en-GB"/>
            </a:p>
          </p:txBody>
        </p:sp>
      </p:grpSp>
      <p:sp>
        <p:nvSpPr>
          <p:cNvPr id="23557" name="WordArt 21"/>
          <p:cNvSpPr>
            <a:spLocks noChangeArrowheads="1" noChangeShapeType="1" noTextEdit="1"/>
          </p:cNvSpPr>
          <p:nvPr/>
        </p:nvSpPr>
        <p:spPr bwMode="auto">
          <a:xfrm>
            <a:off x="735013" y="3230563"/>
            <a:ext cx="1728787" cy="287337"/>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type="none" w="sm" len="sm"/>
                  <a:tailEnd type="none" w="sm" len="sm"/>
                </a:ln>
                <a:solidFill>
                  <a:srgbClr val="FFFFFF"/>
                </a:solidFill>
                <a:latin typeface="Arial Black"/>
              </a:rPr>
              <a:t>Shear</a:t>
            </a:r>
          </a:p>
        </p:txBody>
      </p:sp>
      <p:sp>
        <p:nvSpPr>
          <p:cNvPr id="23558" name="Rectangle 2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3559" name="Line 2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23560"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
        <p:nvSpPr>
          <p:cNvPr id="23561" name="Parallelogram 16"/>
          <p:cNvSpPr>
            <a:spLocks noChangeArrowheads="1"/>
          </p:cNvSpPr>
          <p:nvPr/>
        </p:nvSpPr>
        <p:spPr bwMode="auto">
          <a:xfrm flipH="1">
            <a:off x="4932363" y="2630488"/>
            <a:ext cx="882650" cy="1465262"/>
          </a:xfrm>
          <a:prstGeom prst="parallelogram">
            <a:avLst>
              <a:gd name="adj" fmla="val 25000"/>
            </a:avLst>
          </a:prstGeom>
          <a:solidFill>
            <a:schemeClr val="tx1"/>
          </a:solidFill>
          <a:ln w="19050" algn="ctr">
            <a:solidFill>
              <a:schemeClr val="bg2"/>
            </a:solidFill>
            <a:round/>
            <a:headEnd/>
            <a:tailEnd/>
          </a:ln>
        </p:spPr>
        <p:txBody>
          <a:bodyPr/>
          <a:lstStyle/>
          <a:p>
            <a:endParaRPr lang="en-US"/>
          </a:p>
        </p:txBody>
      </p:sp>
      <p:sp>
        <p:nvSpPr>
          <p:cNvPr id="23562" name="Line 9"/>
          <p:cNvSpPr>
            <a:spLocks noChangeShapeType="1"/>
          </p:cNvSpPr>
          <p:nvPr/>
        </p:nvSpPr>
        <p:spPr bwMode="auto">
          <a:xfrm flipH="1" flipV="1">
            <a:off x="4395788" y="2438400"/>
            <a:ext cx="720725" cy="0"/>
          </a:xfrm>
          <a:prstGeom prst="line">
            <a:avLst/>
          </a:prstGeom>
          <a:noFill/>
          <a:ln w="76200">
            <a:solidFill>
              <a:srgbClr val="FF6600"/>
            </a:solidFill>
            <a:round/>
            <a:headEnd type="none" w="sm" len="sm"/>
            <a:tailEnd type="triangle" w="lg" len="lg"/>
          </a:ln>
        </p:spPr>
        <p:txBody>
          <a:bodyPr/>
          <a:lstStyle/>
          <a:p>
            <a:endParaRPr lang="en-GB"/>
          </a:p>
        </p:txBody>
      </p:sp>
      <p:sp>
        <p:nvSpPr>
          <p:cNvPr id="23563" name="Line 10"/>
          <p:cNvSpPr>
            <a:spLocks noChangeShapeType="1"/>
          </p:cNvSpPr>
          <p:nvPr/>
        </p:nvSpPr>
        <p:spPr bwMode="auto">
          <a:xfrm flipV="1">
            <a:off x="5629275" y="4297363"/>
            <a:ext cx="720725" cy="1587"/>
          </a:xfrm>
          <a:prstGeom prst="line">
            <a:avLst/>
          </a:prstGeom>
          <a:noFill/>
          <a:ln w="76200">
            <a:solidFill>
              <a:srgbClr val="FF6600"/>
            </a:solidFill>
            <a:round/>
            <a:headEnd type="none" w="sm" len="sm"/>
            <a:tailEnd type="triangle" w="lg" len="lg"/>
          </a:ln>
        </p:spPr>
        <p:txBody>
          <a:bodyP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980D2EAF-753E-4D37-89FD-D1B68F7078AB}" type="slidenum">
              <a:rPr lang="en-GB" smtClean="0"/>
              <a:pPr/>
              <a:t>23</a:t>
            </a:fld>
            <a:endParaRPr lang="en-GB" smtClean="0"/>
          </a:p>
        </p:txBody>
      </p:sp>
      <p:sp>
        <p:nvSpPr>
          <p:cNvPr id="24579" name="Rectangle 2"/>
          <p:cNvSpPr>
            <a:spLocks noGrp="1" noChangeArrowheads="1"/>
          </p:cNvSpPr>
          <p:nvPr>
            <p:ph type="title"/>
          </p:nvPr>
        </p:nvSpPr>
        <p:spPr>
          <a:xfrm>
            <a:off x="684213" y="0"/>
            <a:ext cx="7772400" cy="1143000"/>
          </a:xfrm>
        </p:spPr>
        <p:txBody>
          <a:bodyPr/>
          <a:lstStyle/>
          <a:p>
            <a:pPr eaLnBrk="1" hangingPunct="1"/>
            <a:r>
              <a:rPr lang="en-GB" smtClean="0"/>
              <a:t>Examples – Shear</a:t>
            </a:r>
            <a:endParaRPr lang="en-US" smtClean="0"/>
          </a:p>
        </p:txBody>
      </p:sp>
      <p:sp>
        <p:nvSpPr>
          <p:cNvPr id="24580" name="Rectangle 3"/>
          <p:cNvSpPr>
            <a:spLocks noGrp="1" noChangeArrowheads="1"/>
          </p:cNvSpPr>
          <p:nvPr>
            <p:ph type="body" idx="1"/>
          </p:nvPr>
        </p:nvSpPr>
        <p:spPr>
          <a:noFill/>
        </p:spPr>
        <p:txBody>
          <a:bodyPr/>
          <a:lstStyle/>
          <a:p>
            <a:pPr eaLnBrk="1" hangingPunct="1"/>
            <a:r>
              <a:rPr lang="en-GB" smtClean="0"/>
              <a:t>Tendons</a:t>
            </a:r>
          </a:p>
          <a:p>
            <a:pPr eaLnBrk="1" hangingPunct="1"/>
            <a:r>
              <a:rPr lang="en-GB" smtClean="0"/>
              <a:t>Bone</a:t>
            </a:r>
          </a:p>
          <a:p>
            <a:pPr eaLnBrk="1" hangingPunct="1"/>
            <a:r>
              <a:rPr lang="en-GB" smtClean="0"/>
              <a:t>Articular cartilage</a:t>
            </a:r>
          </a:p>
          <a:p>
            <a:pPr eaLnBrk="1" hangingPunct="1"/>
            <a:endParaRPr lang="en-GB" smtClean="0"/>
          </a:p>
        </p:txBody>
      </p:sp>
      <p:sp>
        <p:nvSpPr>
          <p:cNvPr id="24581"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4582" name="Line 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24583"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82AAE37C-315B-45D2-A061-57C79E3E09BD}" type="slidenum">
              <a:rPr lang="en-GB" smtClean="0"/>
              <a:pPr/>
              <a:t>24</a:t>
            </a:fld>
            <a:endParaRPr lang="en-GB" smtClean="0"/>
          </a:p>
        </p:txBody>
      </p:sp>
      <p:sp>
        <p:nvSpPr>
          <p:cNvPr id="25603" name="Rectangle 2"/>
          <p:cNvSpPr>
            <a:spLocks noGrp="1" noChangeArrowheads="1"/>
          </p:cNvSpPr>
          <p:nvPr>
            <p:ph type="title"/>
          </p:nvPr>
        </p:nvSpPr>
        <p:spPr>
          <a:xfrm>
            <a:off x="684213" y="0"/>
            <a:ext cx="7772400" cy="1143000"/>
          </a:xfrm>
        </p:spPr>
        <p:txBody>
          <a:bodyPr/>
          <a:lstStyle/>
          <a:p>
            <a:pPr eaLnBrk="1" hangingPunct="1"/>
            <a:r>
              <a:rPr lang="en-GB" smtClean="0"/>
              <a:t>Modes of Loading</a:t>
            </a:r>
            <a:endParaRPr lang="en-US" smtClean="0"/>
          </a:p>
        </p:txBody>
      </p:sp>
      <p:grpSp>
        <p:nvGrpSpPr>
          <p:cNvPr id="25604" name="Group 19"/>
          <p:cNvGrpSpPr>
            <a:grpSpLocks/>
          </p:cNvGrpSpPr>
          <p:nvPr/>
        </p:nvGrpSpPr>
        <p:grpSpPr bwMode="auto">
          <a:xfrm>
            <a:off x="935038" y="2395538"/>
            <a:ext cx="3997325" cy="2420937"/>
            <a:chOff x="589" y="2795"/>
            <a:chExt cx="2518" cy="1525"/>
          </a:xfrm>
        </p:grpSpPr>
        <p:sp>
          <p:nvSpPr>
            <p:cNvPr id="25610" name="AutoShape 20"/>
            <p:cNvSpPr>
              <a:spLocks noChangeArrowheads="1"/>
            </p:cNvSpPr>
            <p:nvPr/>
          </p:nvSpPr>
          <p:spPr bwMode="auto">
            <a:xfrm rot="-5400000">
              <a:off x="1553" y="2217"/>
              <a:ext cx="590" cy="2518"/>
            </a:xfrm>
            <a:prstGeom prst="cube">
              <a:avLst>
                <a:gd name="adj" fmla="val 25000"/>
              </a:avLst>
            </a:prstGeom>
            <a:solidFill>
              <a:schemeClr val="tx1"/>
            </a:solidFill>
            <a:ln w="12700">
              <a:solidFill>
                <a:schemeClr val="bg2"/>
              </a:solidFill>
              <a:miter lim="800000"/>
              <a:headEnd type="none" w="sm" len="sm"/>
              <a:tailEnd type="none" w="sm" len="sm"/>
            </a:ln>
          </p:spPr>
          <p:txBody>
            <a:bodyPr wrap="none" anchor="ctr"/>
            <a:lstStyle/>
            <a:p>
              <a:endParaRPr lang="en-US"/>
            </a:p>
          </p:txBody>
        </p:sp>
        <p:sp>
          <p:nvSpPr>
            <p:cNvPr id="25611" name="Line 21"/>
            <p:cNvSpPr>
              <a:spLocks noChangeShapeType="1"/>
            </p:cNvSpPr>
            <p:nvPr/>
          </p:nvSpPr>
          <p:spPr bwMode="auto">
            <a:xfrm flipV="1">
              <a:off x="793" y="3775"/>
              <a:ext cx="0" cy="545"/>
            </a:xfrm>
            <a:prstGeom prst="line">
              <a:avLst/>
            </a:prstGeom>
            <a:noFill/>
            <a:ln w="76200">
              <a:solidFill>
                <a:srgbClr val="FF6600"/>
              </a:solidFill>
              <a:round/>
              <a:headEnd type="none" w="sm" len="sm"/>
              <a:tailEnd type="triangle" w="lg" len="lg"/>
            </a:ln>
          </p:spPr>
          <p:txBody>
            <a:bodyPr/>
            <a:lstStyle/>
            <a:p>
              <a:endParaRPr lang="en-GB"/>
            </a:p>
          </p:txBody>
        </p:sp>
        <p:sp>
          <p:nvSpPr>
            <p:cNvPr id="25612" name="Line 22"/>
            <p:cNvSpPr>
              <a:spLocks noChangeShapeType="1"/>
            </p:cNvSpPr>
            <p:nvPr/>
          </p:nvSpPr>
          <p:spPr bwMode="auto">
            <a:xfrm flipV="1">
              <a:off x="2971" y="3775"/>
              <a:ext cx="0" cy="545"/>
            </a:xfrm>
            <a:prstGeom prst="line">
              <a:avLst/>
            </a:prstGeom>
            <a:noFill/>
            <a:ln w="76200">
              <a:solidFill>
                <a:srgbClr val="FF6600"/>
              </a:solidFill>
              <a:round/>
              <a:headEnd type="none" w="sm" len="sm"/>
              <a:tailEnd type="triangle" w="lg" len="lg"/>
            </a:ln>
          </p:spPr>
          <p:txBody>
            <a:bodyPr/>
            <a:lstStyle/>
            <a:p>
              <a:endParaRPr lang="en-GB"/>
            </a:p>
          </p:txBody>
        </p:sp>
        <p:sp>
          <p:nvSpPr>
            <p:cNvPr id="25613" name="Line 23"/>
            <p:cNvSpPr>
              <a:spLocks noChangeShapeType="1"/>
            </p:cNvSpPr>
            <p:nvPr/>
          </p:nvSpPr>
          <p:spPr bwMode="auto">
            <a:xfrm>
              <a:off x="1837" y="2795"/>
              <a:ext cx="0" cy="453"/>
            </a:xfrm>
            <a:prstGeom prst="line">
              <a:avLst/>
            </a:prstGeom>
            <a:noFill/>
            <a:ln w="76200">
              <a:solidFill>
                <a:srgbClr val="FF6600"/>
              </a:solidFill>
              <a:round/>
              <a:headEnd type="none" w="sm" len="sm"/>
              <a:tailEnd type="triangle" w="lg" len="lg"/>
            </a:ln>
          </p:spPr>
          <p:txBody>
            <a:bodyPr/>
            <a:lstStyle/>
            <a:p>
              <a:endParaRPr lang="en-GB"/>
            </a:p>
          </p:txBody>
        </p:sp>
      </p:grpSp>
      <p:sp>
        <p:nvSpPr>
          <p:cNvPr id="25605" name="WordArt 27"/>
          <p:cNvSpPr>
            <a:spLocks noChangeArrowheads="1" noChangeShapeType="1" noTextEdit="1"/>
          </p:cNvSpPr>
          <p:nvPr/>
        </p:nvSpPr>
        <p:spPr bwMode="auto">
          <a:xfrm>
            <a:off x="1979613" y="3403600"/>
            <a:ext cx="1943100" cy="360363"/>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type="none" w="sm" len="sm"/>
                  <a:tailEnd type="none" w="sm" len="sm"/>
                </a:ln>
                <a:solidFill>
                  <a:srgbClr val="FFFFFF"/>
                </a:solidFill>
                <a:latin typeface="Arial Black"/>
              </a:rPr>
              <a:t>Bending</a:t>
            </a:r>
          </a:p>
        </p:txBody>
      </p:sp>
      <p:sp>
        <p:nvSpPr>
          <p:cNvPr id="25606" name="Rectangle 30"/>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5607" name="Line 31"/>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25608"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
        <p:nvSpPr>
          <p:cNvPr id="18" name="Rectangle 3"/>
          <p:cNvSpPr txBox="1">
            <a:spLocks noChangeArrowheads="1"/>
          </p:cNvSpPr>
          <p:nvPr/>
        </p:nvSpPr>
        <p:spPr bwMode="auto">
          <a:xfrm>
            <a:off x="5683250" y="3289300"/>
            <a:ext cx="3068638" cy="1311275"/>
          </a:xfrm>
          <a:prstGeom prst="rect">
            <a:avLst/>
          </a:prstGeom>
          <a:noFill/>
          <a:ln w="9525">
            <a:noFill/>
            <a:miter lim="800000"/>
            <a:headEnd/>
            <a:tailEnd/>
          </a:ln>
        </p:spPr>
        <p:txBody>
          <a:bodyPr/>
          <a:lstStyle/>
          <a:p>
            <a:pPr marL="342900" indent="-342900">
              <a:spcBef>
                <a:spcPct val="20000"/>
              </a:spcBef>
              <a:buFontTx/>
              <a:buChar char="•"/>
              <a:defRPr/>
            </a:pPr>
            <a:r>
              <a:rPr lang="en-GB" sz="3200" b="0" kern="0" dirty="0">
                <a:solidFill>
                  <a:schemeClr val="bg1"/>
                </a:solidFill>
                <a:latin typeface="+mn-lt"/>
              </a:rPr>
              <a:t>Beam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5C237F17-C770-4BD4-8FB4-ADF7FC8CB2F0}" type="slidenum">
              <a:rPr lang="en-GB" smtClean="0"/>
              <a:pPr/>
              <a:t>25</a:t>
            </a:fld>
            <a:endParaRPr lang="en-GB" smtClean="0"/>
          </a:p>
        </p:txBody>
      </p:sp>
      <p:sp>
        <p:nvSpPr>
          <p:cNvPr id="26627" name="Rectangle 2"/>
          <p:cNvSpPr>
            <a:spLocks noGrp="1" noChangeArrowheads="1"/>
          </p:cNvSpPr>
          <p:nvPr>
            <p:ph type="title"/>
          </p:nvPr>
        </p:nvSpPr>
        <p:spPr>
          <a:xfrm>
            <a:off x="684213" y="0"/>
            <a:ext cx="7772400" cy="1143000"/>
          </a:xfrm>
        </p:spPr>
        <p:txBody>
          <a:bodyPr/>
          <a:lstStyle/>
          <a:p>
            <a:pPr eaLnBrk="1" hangingPunct="1"/>
            <a:r>
              <a:rPr lang="en-GB" smtClean="0"/>
              <a:t>Examples - Bending</a:t>
            </a:r>
            <a:endParaRPr lang="en-US" smtClean="0"/>
          </a:p>
        </p:txBody>
      </p:sp>
      <p:sp>
        <p:nvSpPr>
          <p:cNvPr id="26628" name="Rectangle 14"/>
          <p:cNvSpPr>
            <a:spLocks noGrp="1" noChangeArrowheads="1"/>
          </p:cNvSpPr>
          <p:nvPr>
            <p:ph type="body" idx="1"/>
          </p:nvPr>
        </p:nvSpPr>
        <p:spPr>
          <a:noFill/>
        </p:spPr>
        <p:txBody>
          <a:bodyPr/>
          <a:lstStyle/>
          <a:p>
            <a:pPr eaLnBrk="1" hangingPunct="1"/>
            <a:r>
              <a:rPr lang="en-GB" smtClean="0"/>
              <a:t>Fracture plates</a:t>
            </a:r>
          </a:p>
          <a:p>
            <a:pPr eaLnBrk="1" hangingPunct="1"/>
            <a:r>
              <a:rPr lang="en-GB" smtClean="0"/>
              <a:t>Fracture fixation pins</a:t>
            </a:r>
          </a:p>
          <a:p>
            <a:pPr eaLnBrk="1" hangingPunct="1"/>
            <a:r>
              <a:rPr lang="en-GB" smtClean="0"/>
              <a:t>Bones</a:t>
            </a:r>
          </a:p>
          <a:p>
            <a:pPr eaLnBrk="1" hangingPunct="1"/>
            <a:endParaRPr lang="en-GB" smtClean="0"/>
          </a:p>
        </p:txBody>
      </p:sp>
      <p:sp>
        <p:nvSpPr>
          <p:cNvPr id="26629" name="Rectangle 15"/>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6630" name="Line 16"/>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26631"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064303C8-1E94-4605-BB20-BDEB69C73DF8}" type="slidenum">
              <a:rPr lang="en-GB" smtClean="0"/>
              <a:pPr/>
              <a:t>26</a:t>
            </a:fld>
            <a:endParaRPr lang="en-GB" smtClean="0"/>
          </a:p>
        </p:txBody>
      </p:sp>
      <p:sp>
        <p:nvSpPr>
          <p:cNvPr id="27651" name="Rectangle 2"/>
          <p:cNvSpPr>
            <a:spLocks noGrp="1" noChangeArrowheads="1"/>
          </p:cNvSpPr>
          <p:nvPr>
            <p:ph type="title"/>
          </p:nvPr>
        </p:nvSpPr>
        <p:spPr>
          <a:xfrm>
            <a:off x="684213" y="0"/>
            <a:ext cx="7772400" cy="1143000"/>
          </a:xfrm>
        </p:spPr>
        <p:txBody>
          <a:bodyPr/>
          <a:lstStyle/>
          <a:p>
            <a:pPr eaLnBrk="1" hangingPunct="1"/>
            <a:r>
              <a:rPr lang="en-GB" smtClean="0"/>
              <a:t>Modes of Loading</a:t>
            </a:r>
            <a:endParaRPr lang="en-US" smtClean="0"/>
          </a:p>
        </p:txBody>
      </p:sp>
      <p:grpSp>
        <p:nvGrpSpPr>
          <p:cNvPr id="27652" name="Group 15"/>
          <p:cNvGrpSpPr>
            <a:grpSpLocks/>
          </p:cNvGrpSpPr>
          <p:nvPr/>
        </p:nvGrpSpPr>
        <p:grpSpPr bwMode="auto">
          <a:xfrm>
            <a:off x="1263650" y="1892300"/>
            <a:ext cx="1152525" cy="2924175"/>
            <a:chOff x="4241" y="2478"/>
            <a:chExt cx="726" cy="1842"/>
          </a:xfrm>
        </p:grpSpPr>
        <p:sp>
          <p:nvSpPr>
            <p:cNvPr id="27658" name="AutoShape 16"/>
            <p:cNvSpPr>
              <a:spLocks noChangeArrowheads="1"/>
            </p:cNvSpPr>
            <p:nvPr/>
          </p:nvSpPr>
          <p:spPr bwMode="auto">
            <a:xfrm>
              <a:off x="4241" y="2750"/>
              <a:ext cx="680" cy="1224"/>
            </a:xfrm>
            <a:prstGeom prst="can">
              <a:avLst>
                <a:gd name="adj" fmla="val 45000"/>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7659" name="AutoShape 17"/>
            <p:cNvSpPr>
              <a:spLocks noChangeArrowheads="1"/>
            </p:cNvSpPr>
            <p:nvPr/>
          </p:nvSpPr>
          <p:spPr bwMode="auto">
            <a:xfrm>
              <a:off x="4332" y="2478"/>
              <a:ext cx="544" cy="272"/>
            </a:xfrm>
            <a:prstGeom prst="curvedRightArrow">
              <a:avLst>
                <a:gd name="adj1" fmla="val 20000"/>
                <a:gd name="adj2" fmla="val 40000"/>
                <a:gd name="adj3" fmla="val 66667"/>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7660" name="AutoShape 18"/>
            <p:cNvSpPr>
              <a:spLocks noChangeArrowheads="1"/>
            </p:cNvSpPr>
            <p:nvPr/>
          </p:nvSpPr>
          <p:spPr bwMode="auto">
            <a:xfrm>
              <a:off x="4377" y="4065"/>
              <a:ext cx="590" cy="255"/>
            </a:xfrm>
            <a:prstGeom prst="curvedLeftArrow">
              <a:avLst>
                <a:gd name="adj1" fmla="val 20000"/>
                <a:gd name="adj2" fmla="val 40000"/>
                <a:gd name="adj3" fmla="val 77124"/>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pSp>
      <p:sp>
        <p:nvSpPr>
          <p:cNvPr id="27653" name="WordArt 28"/>
          <p:cNvSpPr>
            <a:spLocks noChangeArrowheads="1" noChangeShapeType="1" noTextEdit="1"/>
          </p:cNvSpPr>
          <p:nvPr/>
        </p:nvSpPr>
        <p:spPr bwMode="auto">
          <a:xfrm>
            <a:off x="903288" y="3116263"/>
            <a:ext cx="1943100" cy="360362"/>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type="none" w="sm" len="sm"/>
                  <a:tailEnd type="none" w="sm" len="sm"/>
                </a:ln>
                <a:solidFill>
                  <a:srgbClr val="FFFFFF"/>
                </a:solidFill>
                <a:latin typeface="Arial Black"/>
              </a:rPr>
              <a:t>Torsion</a:t>
            </a:r>
          </a:p>
        </p:txBody>
      </p:sp>
      <p:sp>
        <p:nvSpPr>
          <p:cNvPr id="27654" name="Rectangle 30"/>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7655" name="Line 31"/>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27656"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
        <p:nvSpPr>
          <p:cNvPr id="18" name="Rectangle 3"/>
          <p:cNvSpPr txBox="1">
            <a:spLocks noChangeArrowheads="1"/>
          </p:cNvSpPr>
          <p:nvPr/>
        </p:nvSpPr>
        <p:spPr bwMode="auto">
          <a:xfrm>
            <a:off x="4800600" y="2955925"/>
            <a:ext cx="3068638" cy="1311275"/>
          </a:xfrm>
          <a:prstGeom prst="rect">
            <a:avLst/>
          </a:prstGeom>
          <a:noFill/>
          <a:ln w="9525">
            <a:noFill/>
            <a:miter lim="800000"/>
            <a:headEnd/>
            <a:tailEnd/>
          </a:ln>
        </p:spPr>
        <p:txBody>
          <a:bodyPr/>
          <a:lstStyle/>
          <a:p>
            <a:pPr marL="342900" indent="-342900">
              <a:spcBef>
                <a:spcPct val="20000"/>
              </a:spcBef>
              <a:buFontTx/>
              <a:buChar char="•"/>
              <a:defRPr/>
            </a:pPr>
            <a:r>
              <a:rPr lang="en-GB" sz="3200" b="0" kern="0" dirty="0">
                <a:solidFill>
                  <a:schemeClr val="bg1"/>
                </a:solidFill>
                <a:latin typeface="+mn-lt"/>
              </a:rPr>
              <a:t>Shaft/axle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C8D13894-6435-4DC1-97F1-AE4A60841DB9}" type="slidenum">
              <a:rPr lang="en-GB" smtClean="0"/>
              <a:pPr/>
              <a:t>27</a:t>
            </a:fld>
            <a:endParaRPr lang="en-GB" smtClean="0"/>
          </a:p>
        </p:txBody>
      </p:sp>
      <p:sp>
        <p:nvSpPr>
          <p:cNvPr id="28675" name="Rectangle 2"/>
          <p:cNvSpPr>
            <a:spLocks noGrp="1" noChangeArrowheads="1"/>
          </p:cNvSpPr>
          <p:nvPr>
            <p:ph type="title"/>
          </p:nvPr>
        </p:nvSpPr>
        <p:spPr>
          <a:xfrm>
            <a:off x="684213" y="0"/>
            <a:ext cx="7772400" cy="1143000"/>
          </a:xfrm>
        </p:spPr>
        <p:txBody>
          <a:bodyPr/>
          <a:lstStyle/>
          <a:p>
            <a:pPr eaLnBrk="1" hangingPunct="1"/>
            <a:r>
              <a:rPr lang="en-GB" smtClean="0"/>
              <a:t>Examples - Torsion</a:t>
            </a:r>
            <a:endParaRPr lang="en-US" smtClean="0"/>
          </a:p>
        </p:txBody>
      </p:sp>
      <p:sp>
        <p:nvSpPr>
          <p:cNvPr id="28676" name="Rectangle 3"/>
          <p:cNvSpPr>
            <a:spLocks noGrp="1" noChangeArrowheads="1"/>
          </p:cNvSpPr>
          <p:nvPr>
            <p:ph type="body" idx="1"/>
          </p:nvPr>
        </p:nvSpPr>
        <p:spPr>
          <a:noFill/>
        </p:spPr>
        <p:txBody>
          <a:bodyPr/>
          <a:lstStyle/>
          <a:p>
            <a:pPr eaLnBrk="1" hangingPunct="1"/>
            <a:r>
              <a:rPr lang="en-GB" smtClean="0"/>
              <a:t>Fracture plates</a:t>
            </a:r>
          </a:p>
          <a:p>
            <a:pPr eaLnBrk="1" hangingPunct="1"/>
            <a:r>
              <a:rPr lang="en-GB" smtClean="0"/>
              <a:t>Bones</a:t>
            </a:r>
          </a:p>
        </p:txBody>
      </p:sp>
      <p:sp>
        <p:nvSpPr>
          <p:cNvPr id="28677"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8678" name="Line 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28679"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7"/>
          <p:cNvSpPr>
            <a:spLocks noChangeArrowheads="1"/>
          </p:cNvSpPr>
          <p:nvPr/>
        </p:nvSpPr>
        <p:spPr bwMode="auto">
          <a:xfrm>
            <a:off x="5824538" y="2325688"/>
            <a:ext cx="2422525" cy="2003425"/>
          </a:xfrm>
          <a:prstGeom prst="rect">
            <a:avLst/>
          </a:prstGeom>
          <a:solidFill>
            <a:schemeClr val="bg1"/>
          </a:solidFill>
          <a:ln w="9525" algn="ctr">
            <a:solidFill>
              <a:schemeClr val="tx1"/>
            </a:solidFill>
            <a:round/>
            <a:headEnd/>
            <a:tailEnd/>
          </a:ln>
        </p:spPr>
        <p:txBody>
          <a:bodyPr/>
          <a:lstStyle/>
          <a:p>
            <a:endParaRPr lang="en-US"/>
          </a:p>
        </p:txBody>
      </p:sp>
      <p:sp>
        <p:nvSpPr>
          <p:cNvPr id="29699" name="Slide Number Placeholder 5"/>
          <p:cNvSpPr>
            <a:spLocks noGrp="1"/>
          </p:cNvSpPr>
          <p:nvPr>
            <p:ph type="sldNum" sz="quarter" idx="12"/>
          </p:nvPr>
        </p:nvSpPr>
        <p:spPr>
          <a:noFill/>
        </p:spPr>
        <p:txBody>
          <a:bodyPr/>
          <a:lstStyle/>
          <a:p>
            <a:fld id="{BA0D5BBE-E4A0-4A80-B8FE-EE642DED33B3}" type="slidenum">
              <a:rPr lang="en-GB" smtClean="0"/>
              <a:pPr/>
              <a:t>28</a:t>
            </a:fld>
            <a:endParaRPr lang="en-GB" smtClean="0"/>
          </a:p>
        </p:txBody>
      </p:sp>
      <p:sp>
        <p:nvSpPr>
          <p:cNvPr id="29700" name="Rectangle 2"/>
          <p:cNvSpPr>
            <a:spLocks noGrp="1" noChangeArrowheads="1"/>
          </p:cNvSpPr>
          <p:nvPr>
            <p:ph type="title"/>
          </p:nvPr>
        </p:nvSpPr>
        <p:spPr>
          <a:xfrm>
            <a:off x="684213" y="0"/>
            <a:ext cx="7772400" cy="1143000"/>
          </a:xfrm>
        </p:spPr>
        <p:txBody>
          <a:bodyPr/>
          <a:lstStyle/>
          <a:p>
            <a:pPr eaLnBrk="1" hangingPunct="1"/>
            <a:r>
              <a:rPr lang="en-GB" smtClean="0"/>
              <a:t>Bending</a:t>
            </a:r>
            <a:endParaRPr lang="en-US" smtClean="0"/>
          </a:p>
        </p:txBody>
      </p:sp>
      <p:sp>
        <p:nvSpPr>
          <p:cNvPr id="29701" name="Rectangle 30"/>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02" name="Line 31"/>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29703" name="AutoShape 4"/>
          <p:cNvSpPr>
            <a:spLocks noChangeArrowheads="1"/>
          </p:cNvSpPr>
          <p:nvPr/>
        </p:nvSpPr>
        <p:spPr bwMode="auto">
          <a:xfrm rot="-5400000">
            <a:off x="2593975" y="1225550"/>
            <a:ext cx="936625" cy="3997325"/>
          </a:xfrm>
          <a:prstGeom prst="cube">
            <a:avLst>
              <a:gd name="adj" fmla="val 25000"/>
            </a:avLst>
          </a:prstGeom>
          <a:solidFill>
            <a:schemeClr val="tx1"/>
          </a:solidFill>
          <a:ln w="12700">
            <a:solidFill>
              <a:schemeClr val="bg2"/>
            </a:solidFill>
            <a:miter lim="800000"/>
            <a:headEnd type="none" w="sm" len="sm"/>
            <a:tailEnd type="none" w="sm" len="sm"/>
          </a:ln>
        </p:spPr>
        <p:txBody>
          <a:bodyPr wrap="none" anchor="ctr"/>
          <a:lstStyle/>
          <a:p>
            <a:endParaRPr lang="en-US"/>
          </a:p>
        </p:txBody>
      </p:sp>
      <p:sp>
        <p:nvSpPr>
          <p:cNvPr id="29704" name="AutoShape 7"/>
          <p:cNvSpPr>
            <a:spLocks noChangeArrowheads="1"/>
          </p:cNvSpPr>
          <p:nvPr/>
        </p:nvSpPr>
        <p:spPr bwMode="auto">
          <a:xfrm rot="10659340">
            <a:off x="5164138" y="2611438"/>
            <a:ext cx="522287" cy="1089025"/>
          </a:xfrm>
          <a:prstGeom prst="curvedRightArrow">
            <a:avLst>
              <a:gd name="adj1" fmla="val 41702"/>
              <a:gd name="adj2" fmla="val 83404"/>
              <a:gd name="adj3" fmla="val 33333"/>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9705" name="AutoShape 8"/>
          <p:cNvSpPr>
            <a:spLocks noChangeArrowheads="1"/>
          </p:cNvSpPr>
          <p:nvPr/>
        </p:nvSpPr>
        <p:spPr bwMode="auto">
          <a:xfrm rot="-10603147">
            <a:off x="504825" y="2568575"/>
            <a:ext cx="508000" cy="1000125"/>
          </a:xfrm>
          <a:prstGeom prst="curvedLeftArrow">
            <a:avLst>
              <a:gd name="adj1" fmla="val 39375"/>
              <a:gd name="adj2" fmla="val 78750"/>
              <a:gd name="adj3" fmla="val 33333"/>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pSp>
        <p:nvGrpSpPr>
          <p:cNvPr id="2" name="Group 9"/>
          <p:cNvGrpSpPr>
            <a:grpSpLocks/>
          </p:cNvGrpSpPr>
          <p:nvPr/>
        </p:nvGrpSpPr>
        <p:grpSpPr bwMode="auto">
          <a:xfrm>
            <a:off x="5970588" y="2335213"/>
            <a:ext cx="2187575" cy="1784350"/>
            <a:chOff x="4071" y="997"/>
            <a:chExt cx="1378" cy="1124"/>
          </a:xfrm>
        </p:grpSpPr>
        <p:sp>
          <p:nvSpPr>
            <p:cNvPr id="29712" name="Line 10"/>
            <p:cNvSpPr>
              <a:spLocks noChangeShapeType="1"/>
            </p:cNvSpPr>
            <p:nvPr/>
          </p:nvSpPr>
          <p:spPr bwMode="auto">
            <a:xfrm>
              <a:off x="4773" y="1243"/>
              <a:ext cx="0" cy="878"/>
            </a:xfrm>
            <a:prstGeom prst="line">
              <a:avLst/>
            </a:prstGeom>
            <a:noFill/>
            <a:ln w="12700">
              <a:solidFill>
                <a:schemeClr val="tx1"/>
              </a:solidFill>
              <a:round/>
              <a:headEnd type="none" w="sm" len="sm"/>
              <a:tailEnd type="none" w="sm" len="sm"/>
            </a:ln>
          </p:spPr>
          <p:txBody>
            <a:bodyPr/>
            <a:lstStyle/>
            <a:p>
              <a:endParaRPr lang="en-GB"/>
            </a:p>
          </p:txBody>
        </p:sp>
        <p:sp>
          <p:nvSpPr>
            <p:cNvPr id="29713" name="Line 11"/>
            <p:cNvSpPr>
              <a:spLocks noChangeShapeType="1"/>
            </p:cNvSpPr>
            <p:nvPr/>
          </p:nvSpPr>
          <p:spPr bwMode="auto">
            <a:xfrm>
              <a:off x="4297" y="1618"/>
              <a:ext cx="997" cy="0"/>
            </a:xfrm>
            <a:prstGeom prst="line">
              <a:avLst/>
            </a:prstGeom>
            <a:noFill/>
            <a:ln w="12700">
              <a:solidFill>
                <a:schemeClr val="tx1"/>
              </a:solidFill>
              <a:round/>
              <a:headEnd type="none" w="sm" len="sm"/>
              <a:tailEnd type="none" w="sm" len="sm"/>
            </a:ln>
          </p:spPr>
          <p:txBody>
            <a:bodyPr/>
            <a:lstStyle/>
            <a:p>
              <a:endParaRPr lang="en-GB"/>
            </a:p>
          </p:txBody>
        </p:sp>
        <p:sp>
          <p:nvSpPr>
            <p:cNvPr id="29714" name="Text Box 12"/>
            <p:cNvSpPr txBox="1">
              <a:spLocks noChangeArrowheads="1"/>
            </p:cNvSpPr>
            <p:nvPr/>
          </p:nvSpPr>
          <p:spPr bwMode="auto">
            <a:xfrm>
              <a:off x="5046" y="1618"/>
              <a:ext cx="403" cy="288"/>
            </a:xfrm>
            <a:prstGeom prst="rect">
              <a:avLst/>
            </a:prstGeom>
            <a:noFill/>
            <a:ln w="12700">
              <a:noFill/>
              <a:miter lim="800000"/>
              <a:headEnd type="none" w="sm" len="sm"/>
              <a:tailEnd type="none" w="sm" len="sm"/>
            </a:ln>
          </p:spPr>
          <p:txBody>
            <a:bodyPr>
              <a:spAutoFit/>
            </a:bodyPr>
            <a:lstStyle/>
            <a:p>
              <a:pPr>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sp>
          <p:nvSpPr>
            <p:cNvPr id="29715" name="Text Box 13"/>
            <p:cNvSpPr txBox="1">
              <a:spLocks noChangeArrowheads="1"/>
            </p:cNvSpPr>
            <p:nvPr/>
          </p:nvSpPr>
          <p:spPr bwMode="auto">
            <a:xfrm>
              <a:off x="4654" y="997"/>
              <a:ext cx="247" cy="288"/>
            </a:xfrm>
            <a:prstGeom prst="rect">
              <a:avLst/>
            </a:prstGeom>
            <a:noFill/>
            <a:ln w="12700">
              <a:noFill/>
              <a:miter lim="800000"/>
              <a:headEnd type="none" w="sm" len="sm"/>
              <a:tailEnd type="none" w="sm" len="sm"/>
            </a:ln>
          </p:spPr>
          <p:txBody>
            <a:bodyPr>
              <a:spAutoFit/>
            </a:bodyPr>
            <a:lstStyle/>
            <a:p>
              <a:pPr>
                <a:spcBef>
                  <a:spcPct val="50000"/>
                </a:spcBef>
              </a:pPr>
              <a:r>
                <a:rPr lang="en-GB" sz="2400" b="0" i="1">
                  <a:solidFill>
                    <a:schemeClr val="tx1"/>
                  </a:solidFill>
                  <a:latin typeface="Times New Roman" pitchFamily="18" charset="0"/>
                </a:rPr>
                <a:t>y</a:t>
              </a:r>
              <a:endParaRPr lang="en-US" sz="2400" b="0" i="1">
                <a:solidFill>
                  <a:schemeClr val="tx1"/>
                </a:solidFill>
                <a:latin typeface="Times New Roman" pitchFamily="18" charset="0"/>
              </a:endParaRPr>
            </a:p>
          </p:txBody>
        </p:sp>
        <p:sp>
          <p:nvSpPr>
            <p:cNvPr id="29716" name="Text Box 14"/>
            <p:cNvSpPr txBox="1">
              <a:spLocks noChangeArrowheads="1"/>
            </p:cNvSpPr>
            <p:nvPr/>
          </p:nvSpPr>
          <p:spPr bwMode="auto">
            <a:xfrm>
              <a:off x="4071" y="1567"/>
              <a:ext cx="403" cy="288"/>
            </a:xfrm>
            <a:prstGeom prst="rect">
              <a:avLst/>
            </a:prstGeom>
            <a:noFill/>
            <a:ln w="12700">
              <a:noFill/>
              <a:miter lim="800000"/>
              <a:headEnd type="none" w="sm" len="sm"/>
              <a:tailEnd type="none" w="sm" len="sm"/>
            </a:ln>
          </p:spPr>
          <p:txBody>
            <a:bodyPr>
              <a:spAutoFit/>
            </a:bodyPr>
            <a:lstStyle/>
            <a:p>
              <a:pPr>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grpSp>
      <p:sp>
        <p:nvSpPr>
          <p:cNvPr id="44" name="Line 27"/>
          <p:cNvSpPr>
            <a:spLocks noChangeShapeType="1"/>
          </p:cNvSpPr>
          <p:nvPr/>
        </p:nvSpPr>
        <p:spPr bwMode="auto">
          <a:xfrm flipH="1" flipV="1">
            <a:off x="6332538" y="2674938"/>
            <a:ext cx="1568450" cy="1350962"/>
          </a:xfrm>
          <a:prstGeom prst="line">
            <a:avLst/>
          </a:prstGeom>
          <a:noFill/>
          <a:ln w="38100">
            <a:solidFill>
              <a:schemeClr val="accent2"/>
            </a:solidFill>
            <a:round/>
            <a:headEnd type="none" w="sm" len="sm"/>
            <a:tailEnd type="none" w="sm" len="sm"/>
          </a:ln>
        </p:spPr>
        <p:txBody>
          <a:bodyPr/>
          <a:lstStyle/>
          <a:p>
            <a:endParaRPr lang="en-GB"/>
          </a:p>
        </p:txBody>
      </p:sp>
      <p:sp>
        <p:nvSpPr>
          <p:cNvPr id="29708" name="WordArt 27"/>
          <p:cNvSpPr>
            <a:spLocks noChangeArrowheads="1" noChangeShapeType="1" noTextEdit="1"/>
          </p:cNvSpPr>
          <p:nvPr/>
        </p:nvSpPr>
        <p:spPr bwMode="auto">
          <a:xfrm>
            <a:off x="1731963" y="2344738"/>
            <a:ext cx="2720975" cy="360362"/>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type="none" w="sm" len="sm"/>
                  <a:tailEnd type="none" w="sm" len="sm"/>
                </a:ln>
                <a:solidFill>
                  <a:srgbClr val="FFFFFF"/>
                </a:solidFill>
                <a:latin typeface="Arial Black"/>
              </a:rPr>
              <a:t>Compression</a:t>
            </a:r>
          </a:p>
        </p:txBody>
      </p:sp>
      <p:sp>
        <p:nvSpPr>
          <p:cNvPr id="29709" name="WordArt 27"/>
          <p:cNvSpPr>
            <a:spLocks noChangeArrowheads="1" noChangeShapeType="1" noTextEdit="1"/>
          </p:cNvSpPr>
          <p:nvPr/>
        </p:nvSpPr>
        <p:spPr bwMode="auto">
          <a:xfrm>
            <a:off x="2306638" y="3744913"/>
            <a:ext cx="1771650" cy="360362"/>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type="none" w="sm" len="sm"/>
                  <a:tailEnd type="none" w="sm" len="sm"/>
                </a:ln>
                <a:solidFill>
                  <a:srgbClr val="FFFFFF"/>
                </a:solidFill>
                <a:latin typeface="Arial Black"/>
              </a:rPr>
              <a:t>Tension</a:t>
            </a:r>
          </a:p>
        </p:txBody>
      </p:sp>
      <p:cxnSp>
        <p:nvCxnSpPr>
          <p:cNvPr id="29710" name="Straight Connector 51"/>
          <p:cNvCxnSpPr>
            <a:cxnSpLocks noChangeShapeType="1"/>
          </p:cNvCxnSpPr>
          <p:nvPr/>
        </p:nvCxnSpPr>
        <p:spPr bwMode="auto">
          <a:xfrm rot="10800000" flipH="1">
            <a:off x="1296988" y="3325813"/>
            <a:ext cx="3763962" cy="1587"/>
          </a:xfrm>
          <a:prstGeom prst="line">
            <a:avLst/>
          </a:prstGeom>
          <a:noFill/>
          <a:ln w="9525" algn="ctr">
            <a:solidFill>
              <a:schemeClr val="bg1"/>
            </a:solidFill>
            <a:prstDash val="lgDash"/>
            <a:round/>
            <a:headEnd/>
            <a:tailEnd/>
          </a:ln>
        </p:spPr>
      </p:cxnSp>
      <p:sp>
        <p:nvSpPr>
          <p:cNvPr id="29711"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7"/>
          <p:cNvSpPr>
            <a:spLocks noChangeArrowheads="1"/>
          </p:cNvSpPr>
          <p:nvPr/>
        </p:nvSpPr>
        <p:spPr bwMode="auto">
          <a:xfrm>
            <a:off x="560388" y="3683000"/>
            <a:ext cx="8021637" cy="2003425"/>
          </a:xfrm>
          <a:prstGeom prst="rect">
            <a:avLst/>
          </a:prstGeom>
          <a:solidFill>
            <a:schemeClr val="bg1"/>
          </a:solidFill>
          <a:ln w="9525" algn="ctr">
            <a:solidFill>
              <a:schemeClr val="tx1"/>
            </a:solidFill>
            <a:round/>
            <a:headEnd/>
            <a:tailEnd/>
          </a:ln>
        </p:spPr>
        <p:txBody>
          <a:bodyPr/>
          <a:lstStyle/>
          <a:p>
            <a:endParaRPr lang="en-US"/>
          </a:p>
        </p:txBody>
      </p:sp>
      <p:sp>
        <p:nvSpPr>
          <p:cNvPr id="30723" name="Slide Number Placeholder 5"/>
          <p:cNvSpPr>
            <a:spLocks noGrp="1"/>
          </p:cNvSpPr>
          <p:nvPr>
            <p:ph type="sldNum" sz="quarter" idx="12"/>
          </p:nvPr>
        </p:nvSpPr>
        <p:spPr>
          <a:noFill/>
        </p:spPr>
        <p:txBody>
          <a:bodyPr/>
          <a:lstStyle/>
          <a:p>
            <a:fld id="{2F85A442-F773-4532-BED2-2B377C27EF17}" type="slidenum">
              <a:rPr lang="en-GB" smtClean="0"/>
              <a:pPr/>
              <a:t>29</a:t>
            </a:fld>
            <a:endParaRPr lang="en-GB" smtClean="0"/>
          </a:p>
        </p:txBody>
      </p:sp>
      <p:sp>
        <p:nvSpPr>
          <p:cNvPr id="30724" name="Rectangle 2"/>
          <p:cNvSpPr>
            <a:spLocks noGrp="1" noChangeArrowheads="1"/>
          </p:cNvSpPr>
          <p:nvPr>
            <p:ph type="title"/>
          </p:nvPr>
        </p:nvSpPr>
        <p:spPr>
          <a:xfrm>
            <a:off x="684213" y="0"/>
            <a:ext cx="7772400" cy="1143000"/>
          </a:xfrm>
        </p:spPr>
        <p:txBody>
          <a:bodyPr/>
          <a:lstStyle/>
          <a:p>
            <a:pPr eaLnBrk="1" hangingPunct="1"/>
            <a:r>
              <a:rPr lang="en-GB" smtClean="0"/>
              <a:t>Combined Loading</a:t>
            </a:r>
            <a:endParaRPr lang="en-US" smtClean="0"/>
          </a:p>
        </p:txBody>
      </p:sp>
      <p:sp>
        <p:nvSpPr>
          <p:cNvPr id="30725" name="Rectangle 30"/>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0726" name="Line 31"/>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30727" name="AutoShape 4"/>
          <p:cNvSpPr>
            <a:spLocks noChangeArrowheads="1"/>
          </p:cNvSpPr>
          <p:nvPr/>
        </p:nvSpPr>
        <p:spPr bwMode="auto">
          <a:xfrm rot="-5400000">
            <a:off x="4062413" y="471488"/>
            <a:ext cx="936625" cy="3997325"/>
          </a:xfrm>
          <a:prstGeom prst="cube">
            <a:avLst>
              <a:gd name="adj" fmla="val 25000"/>
            </a:avLst>
          </a:prstGeom>
          <a:solidFill>
            <a:schemeClr val="tx1"/>
          </a:solidFill>
          <a:ln w="12700">
            <a:solidFill>
              <a:schemeClr val="bg2"/>
            </a:solidFill>
            <a:miter lim="800000"/>
            <a:headEnd type="none" w="sm" len="sm"/>
            <a:tailEnd type="none" w="sm" len="sm"/>
          </a:ln>
        </p:spPr>
        <p:txBody>
          <a:bodyPr wrap="none" anchor="ctr"/>
          <a:lstStyle/>
          <a:p>
            <a:endParaRPr lang="en-US"/>
          </a:p>
        </p:txBody>
      </p:sp>
      <p:sp>
        <p:nvSpPr>
          <p:cNvPr id="21" name="Line 5"/>
          <p:cNvSpPr>
            <a:spLocks noChangeShapeType="1"/>
          </p:cNvSpPr>
          <p:nvPr/>
        </p:nvSpPr>
        <p:spPr bwMode="auto">
          <a:xfrm flipH="1" flipV="1">
            <a:off x="1400175" y="2439988"/>
            <a:ext cx="1235075" cy="7937"/>
          </a:xfrm>
          <a:prstGeom prst="line">
            <a:avLst/>
          </a:prstGeom>
          <a:noFill/>
          <a:ln w="76200">
            <a:solidFill>
              <a:srgbClr val="FF6600"/>
            </a:solidFill>
            <a:round/>
            <a:headEnd type="none" w="sm" len="sm"/>
            <a:tailEnd type="triangle" w="lg" len="lg"/>
          </a:ln>
        </p:spPr>
        <p:txBody>
          <a:bodyPr/>
          <a:lstStyle/>
          <a:p>
            <a:endParaRPr lang="en-GB"/>
          </a:p>
        </p:txBody>
      </p:sp>
      <p:sp>
        <p:nvSpPr>
          <p:cNvPr id="22" name="Line 6"/>
          <p:cNvSpPr>
            <a:spLocks noChangeShapeType="1"/>
          </p:cNvSpPr>
          <p:nvPr/>
        </p:nvSpPr>
        <p:spPr bwMode="auto">
          <a:xfrm>
            <a:off x="6545263" y="2484438"/>
            <a:ext cx="1422400" cy="6350"/>
          </a:xfrm>
          <a:prstGeom prst="line">
            <a:avLst/>
          </a:prstGeom>
          <a:noFill/>
          <a:ln w="76200">
            <a:solidFill>
              <a:srgbClr val="FF6600"/>
            </a:solidFill>
            <a:round/>
            <a:headEnd type="none" w="sm" len="sm"/>
            <a:tailEnd type="triangle" w="lg" len="lg"/>
          </a:ln>
        </p:spPr>
        <p:txBody>
          <a:bodyPr/>
          <a:lstStyle/>
          <a:p>
            <a:endParaRPr lang="en-GB"/>
          </a:p>
        </p:txBody>
      </p:sp>
      <p:sp>
        <p:nvSpPr>
          <p:cNvPr id="30730" name="AutoShape 7"/>
          <p:cNvSpPr>
            <a:spLocks noChangeArrowheads="1"/>
          </p:cNvSpPr>
          <p:nvPr/>
        </p:nvSpPr>
        <p:spPr bwMode="auto">
          <a:xfrm rot="10659340">
            <a:off x="6632575" y="1857375"/>
            <a:ext cx="522288" cy="1089025"/>
          </a:xfrm>
          <a:prstGeom prst="curvedRightArrow">
            <a:avLst>
              <a:gd name="adj1" fmla="val 41702"/>
              <a:gd name="adj2" fmla="val 83404"/>
              <a:gd name="adj3" fmla="val 33333"/>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0731" name="AutoShape 8"/>
          <p:cNvSpPr>
            <a:spLocks noChangeArrowheads="1"/>
          </p:cNvSpPr>
          <p:nvPr/>
        </p:nvSpPr>
        <p:spPr bwMode="auto">
          <a:xfrm rot="-10603147">
            <a:off x="1973263" y="1814513"/>
            <a:ext cx="508000" cy="1000125"/>
          </a:xfrm>
          <a:prstGeom prst="curvedLeftArrow">
            <a:avLst>
              <a:gd name="adj1" fmla="val 39375"/>
              <a:gd name="adj2" fmla="val 78750"/>
              <a:gd name="adj3" fmla="val 33333"/>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5" name="Line 3"/>
          <p:cNvSpPr>
            <a:spLocks noChangeShapeType="1"/>
          </p:cNvSpPr>
          <p:nvPr/>
        </p:nvSpPr>
        <p:spPr bwMode="auto">
          <a:xfrm flipH="1" flipV="1">
            <a:off x="6651625" y="4098925"/>
            <a:ext cx="1568450" cy="1350963"/>
          </a:xfrm>
          <a:prstGeom prst="line">
            <a:avLst/>
          </a:prstGeom>
          <a:noFill/>
          <a:ln w="38100">
            <a:solidFill>
              <a:schemeClr val="accent2"/>
            </a:solidFill>
            <a:round/>
            <a:headEnd type="none" w="sm" len="sm"/>
            <a:tailEnd type="none" w="sm" len="sm"/>
          </a:ln>
        </p:spPr>
        <p:txBody>
          <a:bodyPr/>
          <a:lstStyle/>
          <a:p>
            <a:endParaRPr lang="en-GB"/>
          </a:p>
        </p:txBody>
      </p:sp>
      <p:grpSp>
        <p:nvGrpSpPr>
          <p:cNvPr id="2" name="Group 9"/>
          <p:cNvGrpSpPr>
            <a:grpSpLocks/>
          </p:cNvGrpSpPr>
          <p:nvPr/>
        </p:nvGrpSpPr>
        <p:grpSpPr bwMode="auto">
          <a:xfrm>
            <a:off x="706438" y="3692525"/>
            <a:ext cx="2187575" cy="1784350"/>
            <a:chOff x="4071" y="997"/>
            <a:chExt cx="1378" cy="1124"/>
          </a:xfrm>
        </p:grpSpPr>
        <p:sp>
          <p:nvSpPr>
            <p:cNvPr id="30754" name="Line 10"/>
            <p:cNvSpPr>
              <a:spLocks noChangeShapeType="1"/>
            </p:cNvSpPr>
            <p:nvPr/>
          </p:nvSpPr>
          <p:spPr bwMode="auto">
            <a:xfrm>
              <a:off x="4773" y="1243"/>
              <a:ext cx="0" cy="878"/>
            </a:xfrm>
            <a:prstGeom prst="line">
              <a:avLst/>
            </a:prstGeom>
            <a:noFill/>
            <a:ln w="12700">
              <a:solidFill>
                <a:schemeClr val="tx1"/>
              </a:solidFill>
              <a:round/>
              <a:headEnd type="none" w="sm" len="sm"/>
              <a:tailEnd type="none" w="sm" len="sm"/>
            </a:ln>
          </p:spPr>
          <p:txBody>
            <a:bodyPr/>
            <a:lstStyle/>
            <a:p>
              <a:endParaRPr lang="en-GB"/>
            </a:p>
          </p:txBody>
        </p:sp>
        <p:sp>
          <p:nvSpPr>
            <p:cNvPr id="30755" name="Line 11"/>
            <p:cNvSpPr>
              <a:spLocks noChangeShapeType="1"/>
            </p:cNvSpPr>
            <p:nvPr/>
          </p:nvSpPr>
          <p:spPr bwMode="auto">
            <a:xfrm>
              <a:off x="4297" y="1618"/>
              <a:ext cx="997" cy="0"/>
            </a:xfrm>
            <a:prstGeom prst="line">
              <a:avLst/>
            </a:prstGeom>
            <a:noFill/>
            <a:ln w="12700">
              <a:solidFill>
                <a:schemeClr val="tx1"/>
              </a:solidFill>
              <a:round/>
              <a:headEnd type="none" w="sm" len="sm"/>
              <a:tailEnd type="none" w="sm" len="sm"/>
            </a:ln>
          </p:spPr>
          <p:txBody>
            <a:bodyPr/>
            <a:lstStyle/>
            <a:p>
              <a:endParaRPr lang="en-GB"/>
            </a:p>
          </p:txBody>
        </p:sp>
        <p:sp>
          <p:nvSpPr>
            <p:cNvPr id="30756" name="Text Box 12"/>
            <p:cNvSpPr txBox="1">
              <a:spLocks noChangeArrowheads="1"/>
            </p:cNvSpPr>
            <p:nvPr/>
          </p:nvSpPr>
          <p:spPr bwMode="auto">
            <a:xfrm>
              <a:off x="5046" y="1618"/>
              <a:ext cx="403" cy="288"/>
            </a:xfrm>
            <a:prstGeom prst="rect">
              <a:avLst/>
            </a:prstGeom>
            <a:noFill/>
            <a:ln w="12700">
              <a:noFill/>
              <a:miter lim="800000"/>
              <a:headEnd type="none" w="sm" len="sm"/>
              <a:tailEnd type="none" w="sm" len="sm"/>
            </a:ln>
          </p:spPr>
          <p:txBody>
            <a:bodyPr>
              <a:spAutoFit/>
            </a:bodyPr>
            <a:lstStyle/>
            <a:p>
              <a:pPr>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sp>
          <p:nvSpPr>
            <p:cNvPr id="30757" name="Text Box 13"/>
            <p:cNvSpPr txBox="1">
              <a:spLocks noChangeArrowheads="1"/>
            </p:cNvSpPr>
            <p:nvPr/>
          </p:nvSpPr>
          <p:spPr bwMode="auto">
            <a:xfrm>
              <a:off x="4654" y="997"/>
              <a:ext cx="247" cy="288"/>
            </a:xfrm>
            <a:prstGeom prst="rect">
              <a:avLst/>
            </a:prstGeom>
            <a:noFill/>
            <a:ln w="12700">
              <a:noFill/>
              <a:miter lim="800000"/>
              <a:headEnd type="none" w="sm" len="sm"/>
              <a:tailEnd type="none" w="sm" len="sm"/>
            </a:ln>
          </p:spPr>
          <p:txBody>
            <a:bodyPr>
              <a:spAutoFit/>
            </a:bodyPr>
            <a:lstStyle/>
            <a:p>
              <a:pPr>
                <a:spcBef>
                  <a:spcPct val="50000"/>
                </a:spcBef>
              </a:pPr>
              <a:r>
                <a:rPr lang="en-GB" sz="2400" b="0" i="1">
                  <a:solidFill>
                    <a:schemeClr val="tx1"/>
                  </a:solidFill>
                  <a:latin typeface="Times New Roman" pitchFamily="18" charset="0"/>
                </a:rPr>
                <a:t>y</a:t>
              </a:r>
              <a:endParaRPr lang="en-US" sz="2400" b="0" i="1">
                <a:solidFill>
                  <a:schemeClr val="tx1"/>
                </a:solidFill>
                <a:latin typeface="Times New Roman" pitchFamily="18" charset="0"/>
              </a:endParaRPr>
            </a:p>
          </p:txBody>
        </p:sp>
        <p:sp>
          <p:nvSpPr>
            <p:cNvPr id="30758" name="Text Box 14"/>
            <p:cNvSpPr txBox="1">
              <a:spLocks noChangeArrowheads="1"/>
            </p:cNvSpPr>
            <p:nvPr/>
          </p:nvSpPr>
          <p:spPr bwMode="auto">
            <a:xfrm>
              <a:off x="4071" y="1567"/>
              <a:ext cx="403" cy="288"/>
            </a:xfrm>
            <a:prstGeom prst="rect">
              <a:avLst/>
            </a:prstGeom>
            <a:noFill/>
            <a:ln w="12700">
              <a:noFill/>
              <a:miter lim="800000"/>
              <a:headEnd type="none" w="sm" len="sm"/>
              <a:tailEnd type="none" w="sm" len="sm"/>
            </a:ln>
          </p:spPr>
          <p:txBody>
            <a:bodyPr>
              <a:spAutoFit/>
            </a:bodyPr>
            <a:lstStyle/>
            <a:p>
              <a:pPr>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grpSp>
      <p:grpSp>
        <p:nvGrpSpPr>
          <p:cNvPr id="3" name="Group 15"/>
          <p:cNvGrpSpPr>
            <a:grpSpLocks/>
          </p:cNvGrpSpPr>
          <p:nvPr/>
        </p:nvGrpSpPr>
        <p:grpSpPr bwMode="auto">
          <a:xfrm>
            <a:off x="3352800" y="3683000"/>
            <a:ext cx="2187575" cy="1784350"/>
            <a:chOff x="4071" y="997"/>
            <a:chExt cx="1378" cy="1124"/>
          </a:xfrm>
        </p:grpSpPr>
        <p:sp>
          <p:nvSpPr>
            <p:cNvPr id="30749" name="Line 16"/>
            <p:cNvSpPr>
              <a:spLocks noChangeShapeType="1"/>
            </p:cNvSpPr>
            <p:nvPr/>
          </p:nvSpPr>
          <p:spPr bwMode="auto">
            <a:xfrm>
              <a:off x="4773" y="1243"/>
              <a:ext cx="0" cy="878"/>
            </a:xfrm>
            <a:prstGeom prst="line">
              <a:avLst/>
            </a:prstGeom>
            <a:noFill/>
            <a:ln w="12700">
              <a:solidFill>
                <a:schemeClr val="tx1"/>
              </a:solidFill>
              <a:round/>
              <a:headEnd type="none" w="sm" len="sm"/>
              <a:tailEnd type="none" w="sm" len="sm"/>
            </a:ln>
          </p:spPr>
          <p:txBody>
            <a:bodyPr/>
            <a:lstStyle/>
            <a:p>
              <a:endParaRPr lang="en-GB"/>
            </a:p>
          </p:txBody>
        </p:sp>
        <p:sp>
          <p:nvSpPr>
            <p:cNvPr id="30750" name="Line 17"/>
            <p:cNvSpPr>
              <a:spLocks noChangeShapeType="1"/>
            </p:cNvSpPr>
            <p:nvPr/>
          </p:nvSpPr>
          <p:spPr bwMode="auto">
            <a:xfrm>
              <a:off x="4297" y="1618"/>
              <a:ext cx="997" cy="0"/>
            </a:xfrm>
            <a:prstGeom prst="line">
              <a:avLst/>
            </a:prstGeom>
            <a:noFill/>
            <a:ln w="12700">
              <a:solidFill>
                <a:schemeClr val="tx1"/>
              </a:solidFill>
              <a:round/>
              <a:headEnd type="none" w="sm" len="sm"/>
              <a:tailEnd type="none" w="sm" len="sm"/>
            </a:ln>
          </p:spPr>
          <p:txBody>
            <a:bodyPr/>
            <a:lstStyle/>
            <a:p>
              <a:endParaRPr lang="en-GB"/>
            </a:p>
          </p:txBody>
        </p:sp>
        <p:sp>
          <p:nvSpPr>
            <p:cNvPr id="30751" name="Text Box 18"/>
            <p:cNvSpPr txBox="1">
              <a:spLocks noChangeArrowheads="1"/>
            </p:cNvSpPr>
            <p:nvPr/>
          </p:nvSpPr>
          <p:spPr bwMode="auto">
            <a:xfrm>
              <a:off x="5046" y="1618"/>
              <a:ext cx="403" cy="288"/>
            </a:xfrm>
            <a:prstGeom prst="rect">
              <a:avLst/>
            </a:prstGeom>
            <a:noFill/>
            <a:ln w="12700">
              <a:noFill/>
              <a:miter lim="800000"/>
              <a:headEnd type="none" w="sm" len="sm"/>
              <a:tailEnd type="none" w="sm" len="sm"/>
            </a:ln>
          </p:spPr>
          <p:txBody>
            <a:bodyPr>
              <a:spAutoFit/>
            </a:bodyPr>
            <a:lstStyle/>
            <a:p>
              <a:pPr>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sp>
          <p:nvSpPr>
            <p:cNvPr id="30752" name="Text Box 19"/>
            <p:cNvSpPr txBox="1">
              <a:spLocks noChangeArrowheads="1"/>
            </p:cNvSpPr>
            <p:nvPr/>
          </p:nvSpPr>
          <p:spPr bwMode="auto">
            <a:xfrm>
              <a:off x="4654" y="997"/>
              <a:ext cx="247" cy="288"/>
            </a:xfrm>
            <a:prstGeom prst="rect">
              <a:avLst/>
            </a:prstGeom>
            <a:noFill/>
            <a:ln w="12700">
              <a:noFill/>
              <a:miter lim="800000"/>
              <a:headEnd type="none" w="sm" len="sm"/>
              <a:tailEnd type="none" w="sm" len="sm"/>
            </a:ln>
          </p:spPr>
          <p:txBody>
            <a:bodyPr>
              <a:spAutoFit/>
            </a:bodyPr>
            <a:lstStyle/>
            <a:p>
              <a:pPr>
                <a:spcBef>
                  <a:spcPct val="50000"/>
                </a:spcBef>
              </a:pPr>
              <a:r>
                <a:rPr lang="en-GB" sz="2400" b="0" i="1">
                  <a:solidFill>
                    <a:schemeClr val="tx1"/>
                  </a:solidFill>
                  <a:latin typeface="Times New Roman" pitchFamily="18" charset="0"/>
                </a:rPr>
                <a:t>y</a:t>
              </a:r>
              <a:endParaRPr lang="en-US" sz="2400" b="0" i="1">
                <a:solidFill>
                  <a:schemeClr val="tx1"/>
                </a:solidFill>
                <a:latin typeface="Times New Roman" pitchFamily="18" charset="0"/>
              </a:endParaRPr>
            </a:p>
          </p:txBody>
        </p:sp>
        <p:sp>
          <p:nvSpPr>
            <p:cNvPr id="30753" name="Text Box 20"/>
            <p:cNvSpPr txBox="1">
              <a:spLocks noChangeArrowheads="1"/>
            </p:cNvSpPr>
            <p:nvPr/>
          </p:nvSpPr>
          <p:spPr bwMode="auto">
            <a:xfrm>
              <a:off x="4071" y="1567"/>
              <a:ext cx="403" cy="288"/>
            </a:xfrm>
            <a:prstGeom prst="rect">
              <a:avLst/>
            </a:prstGeom>
            <a:noFill/>
            <a:ln w="12700">
              <a:noFill/>
              <a:miter lim="800000"/>
              <a:headEnd type="none" w="sm" len="sm"/>
              <a:tailEnd type="none" w="sm" len="sm"/>
            </a:ln>
          </p:spPr>
          <p:txBody>
            <a:bodyPr>
              <a:spAutoFit/>
            </a:bodyPr>
            <a:lstStyle/>
            <a:p>
              <a:pPr>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grpSp>
      <p:grpSp>
        <p:nvGrpSpPr>
          <p:cNvPr id="4" name="Group 21"/>
          <p:cNvGrpSpPr>
            <a:grpSpLocks/>
          </p:cNvGrpSpPr>
          <p:nvPr/>
        </p:nvGrpSpPr>
        <p:grpSpPr bwMode="auto">
          <a:xfrm>
            <a:off x="5921375" y="3711575"/>
            <a:ext cx="2187575" cy="1784350"/>
            <a:chOff x="4071" y="997"/>
            <a:chExt cx="1378" cy="1124"/>
          </a:xfrm>
        </p:grpSpPr>
        <p:sp>
          <p:nvSpPr>
            <p:cNvPr id="30744" name="Line 22"/>
            <p:cNvSpPr>
              <a:spLocks noChangeShapeType="1"/>
            </p:cNvSpPr>
            <p:nvPr/>
          </p:nvSpPr>
          <p:spPr bwMode="auto">
            <a:xfrm>
              <a:off x="4773" y="1243"/>
              <a:ext cx="0" cy="878"/>
            </a:xfrm>
            <a:prstGeom prst="line">
              <a:avLst/>
            </a:prstGeom>
            <a:noFill/>
            <a:ln w="12700">
              <a:solidFill>
                <a:schemeClr val="tx1"/>
              </a:solidFill>
              <a:round/>
              <a:headEnd type="none" w="sm" len="sm"/>
              <a:tailEnd type="none" w="sm" len="sm"/>
            </a:ln>
          </p:spPr>
          <p:txBody>
            <a:bodyPr/>
            <a:lstStyle/>
            <a:p>
              <a:endParaRPr lang="en-GB"/>
            </a:p>
          </p:txBody>
        </p:sp>
        <p:sp>
          <p:nvSpPr>
            <p:cNvPr id="30745" name="Line 23"/>
            <p:cNvSpPr>
              <a:spLocks noChangeShapeType="1"/>
            </p:cNvSpPr>
            <p:nvPr/>
          </p:nvSpPr>
          <p:spPr bwMode="auto">
            <a:xfrm>
              <a:off x="4297" y="1618"/>
              <a:ext cx="997" cy="0"/>
            </a:xfrm>
            <a:prstGeom prst="line">
              <a:avLst/>
            </a:prstGeom>
            <a:noFill/>
            <a:ln w="12700">
              <a:solidFill>
                <a:schemeClr val="tx1"/>
              </a:solidFill>
              <a:round/>
              <a:headEnd type="none" w="sm" len="sm"/>
              <a:tailEnd type="none" w="sm" len="sm"/>
            </a:ln>
          </p:spPr>
          <p:txBody>
            <a:bodyPr/>
            <a:lstStyle/>
            <a:p>
              <a:endParaRPr lang="en-GB"/>
            </a:p>
          </p:txBody>
        </p:sp>
        <p:sp>
          <p:nvSpPr>
            <p:cNvPr id="30746" name="Text Box 24"/>
            <p:cNvSpPr txBox="1">
              <a:spLocks noChangeArrowheads="1"/>
            </p:cNvSpPr>
            <p:nvPr/>
          </p:nvSpPr>
          <p:spPr bwMode="auto">
            <a:xfrm>
              <a:off x="5046" y="1618"/>
              <a:ext cx="403" cy="288"/>
            </a:xfrm>
            <a:prstGeom prst="rect">
              <a:avLst/>
            </a:prstGeom>
            <a:noFill/>
            <a:ln w="12700">
              <a:noFill/>
              <a:miter lim="800000"/>
              <a:headEnd type="none" w="sm" len="sm"/>
              <a:tailEnd type="none" w="sm" len="sm"/>
            </a:ln>
          </p:spPr>
          <p:txBody>
            <a:bodyPr>
              <a:spAutoFit/>
            </a:bodyPr>
            <a:lstStyle/>
            <a:p>
              <a:pPr>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sp>
          <p:nvSpPr>
            <p:cNvPr id="30747" name="Text Box 25"/>
            <p:cNvSpPr txBox="1">
              <a:spLocks noChangeArrowheads="1"/>
            </p:cNvSpPr>
            <p:nvPr/>
          </p:nvSpPr>
          <p:spPr bwMode="auto">
            <a:xfrm>
              <a:off x="4654" y="997"/>
              <a:ext cx="247" cy="288"/>
            </a:xfrm>
            <a:prstGeom prst="rect">
              <a:avLst/>
            </a:prstGeom>
            <a:noFill/>
            <a:ln w="12700">
              <a:noFill/>
              <a:miter lim="800000"/>
              <a:headEnd type="none" w="sm" len="sm"/>
              <a:tailEnd type="none" w="sm" len="sm"/>
            </a:ln>
          </p:spPr>
          <p:txBody>
            <a:bodyPr>
              <a:spAutoFit/>
            </a:bodyPr>
            <a:lstStyle/>
            <a:p>
              <a:pPr>
                <a:spcBef>
                  <a:spcPct val="50000"/>
                </a:spcBef>
              </a:pPr>
              <a:r>
                <a:rPr lang="en-GB" sz="2400" b="0" i="1">
                  <a:solidFill>
                    <a:schemeClr val="tx1"/>
                  </a:solidFill>
                  <a:latin typeface="Times New Roman" pitchFamily="18" charset="0"/>
                </a:rPr>
                <a:t>y</a:t>
              </a:r>
              <a:endParaRPr lang="en-US" sz="2400" b="0" i="1">
                <a:solidFill>
                  <a:schemeClr val="tx1"/>
                </a:solidFill>
                <a:latin typeface="Times New Roman" pitchFamily="18" charset="0"/>
              </a:endParaRPr>
            </a:p>
          </p:txBody>
        </p:sp>
        <p:sp>
          <p:nvSpPr>
            <p:cNvPr id="30748" name="Text Box 26"/>
            <p:cNvSpPr txBox="1">
              <a:spLocks noChangeArrowheads="1"/>
            </p:cNvSpPr>
            <p:nvPr/>
          </p:nvSpPr>
          <p:spPr bwMode="auto">
            <a:xfrm>
              <a:off x="4071" y="1567"/>
              <a:ext cx="403" cy="288"/>
            </a:xfrm>
            <a:prstGeom prst="rect">
              <a:avLst/>
            </a:prstGeom>
            <a:noFill/>
            <a:ln w="12700">
              <a:noFill/>
              <a:miter lim="800000"/>
              <a:headEnd type="none" w="sm" len="sm"/>
              <a:tailEnd type="none" w="sm" len="sm"/>
            </a:ln>
          </p:spPr>
          <p:txBody>
            <a:bodyPr>
              <a:spAutoFit/>
            </a:bodyPr>
            <a:lstStyle/>
            <a:p>
              <a:pPr>
                <a:spcBef>
                  <a:spcPct val="50000"/>
                </a:spcBef>
              </a:pPr>
              <a:r>
                <a:rPr lang="en-GB" sz="2400" b="0" i="1">
                  <a:solidFill>
                    <a:schemeClr val="tx1"/>
                  </a:solidFill>
                  <a:latin typeface="Symbol" pitchFamily="18" charset="2"/>
                </a:rPr>
                <a:t>-s</a:t>
              </a:r>
              <a:endParaRPr lang="en-US" sz="2400" b="0" i="1">
                <a:solidFill>
                  <a:schemeClr val="tx1"/>
                </a:solidFill>
                <a:latin typeface="Symbol" pitchFamily="18" charset="2"/>
              </a:endParaRPr>
            </a:p>
          </p:txBody>
        </p:sp>
      </p:grpSp>
      <p:sp>
        <p:nvSpPr>
          <p:cNvPr id="44" name="Line 27"/>
          <p:cNvSpPr>
            <a:spLocks noChangeShapeType="1"/>
          </p:cNvSpPr>
          <p:nvPr/>
        </p:nvSpPr>
        <p:spPr bwMode="auto">
          <a:xfrm flipH="1" flipV="1">
            <a:off x="1068388" y="4032250"/>
            <a:ext cx="1568450" cy="1350963"/>
          </a:xfrm>
          <a:prstGeom prst="line">
            <a:avLst/>
          </a:prstGeom>
          <a:noFill/>
          <a:ln w="38100">
            <a:solidFill>
              <a:schemeClr val="accent2"/>
            </a:solidFill>
            <a:round/>
            <a:headEnd type="none" w="sm" len="sm"/>
            <a:tailEnd type="none" w="sm" len="sm"/>
          </a:ln>
        </p:spPr>
        <p:txBody>
          <a:bodyPr/>
          <a:lstStyle/>
          <a:p>
            <a:endParaRPr lang="en-GB"/>
          </a:p>
        </p:txBody>
      </p:sp>
      <p:sp>
        <p:nvSpPr>
          <p:cNvPr id="45" name="Line 28"/>
          <p:cNvSpPr>
            <a:spLocks noChangeShapeType="1"/>
          </p:cNvSpPr>
          <p:nvPr/>
        </p:nvSpPr>
        <p:spPr bwMode="auto">
          <a:xfrm flipH="1" flipV="1">
            <a:off x="4813300" y="3971925"/>
            <a:ext cx="0" cy="1524000"/>
          </a:xfrm>
          <a:prstGeom prst="line">
            <a:avLst/>
          </a:prstGeom>
          <a:noFill/>
          <a:ln w="38100">
            <a:solidFill>
              <a:schemeClr val="accent2"/>
            </a:solidFill>
            <a:round/>
            <a:headEnd type="none" w="sm" len="sm"/>
            <a:tailEnd type="none" w="sm" len="sm"/>
          </a:ln>
        </p:spPr>
        <p:txBody>
          <a:bodyPr/>
          <a:lstStyle/>
          <a:p>
            <a:endParaRPr lang="en-GB"/>
          </a:p>
        </p:txBody>
      </p:sp>
      <p:sp>
        <p:nvSpPr>
          <p:cNvPr id="46" name="Text Box 29"/>
          <p:cNvSpPr txBox="1">
            <a:spLocks noChangeArrowheads="1"/>
          </p:cNvSpPr>
          <p:nvPr/>
        </p:nvSpPr>
        <p:spPr bwMode="auto">
          <a:xfrm>
            <a:off x="2982913" y="4375150"/>
            <a:ext cx="638175" cy="701675"/>
          </a:xfrm>
          <a:prstGeom prst="rect">
            <a:avLst/>
          </a:prstGeom>
          <a:noFill/>
          <a:ln w="12700">
            <a:noFill/>
            <a:miter lim="800000"/>
            <a:headEnd type="none" w="sm" len="sm"/>
            <a:tailEnd type="none" w="sm" len="sm"/>
          </a:ln>
        </p:spPr>
        <p:txBody>
          <a:bodyPr>
            <a:spAutoFit/>
          </a:bodyPr>
          <a:lstStyle/>
          <a:p>
            <a:pPr>
              <a:spcBef>
                <a:spcPct val="50000"/>
              </a:spcBef>
            </a:pPr>
            <a:r>
              <a:rPr lang="en-GB" sz="4000">
                <a:solidFill>
                  <a:schemeClr val="tx1"/>
                </a:solidFill>
                <a:latin typeface="Times New Roman" pitchFamily="18" charset="0"/>
              </a:rPr>
              <a:t>+</a:t>
            </a:r>
            <a:endParaRPr lang="en-US" sz="4000">
              <a:solidFill>
                <a:schemeClr val="tx1"/>
              </a:solidFill>
              <a:latin typeface="Times New Roman" pitchFamily="18" charset="0"/>
            </a:endParaRPr>
          </a:p>
        </p:txBody>
      </p:sp>
      <p:sp>
        <p:nvSpPr>
          <p:cNvPr id="47" name="Text Box 30"/>
          <p:cNvSpPr txBox="1">
            <a:spLocks noChangeArrowheads="1"/>
          </p:cNvSpPr>
          <p:nvPr/>
        </p:nvSpPr>
        <p:spPr bwMode="auto">
          <a:xfrm>
            <a:off x="5470525" y="4351338"/>
            <a:ext cx="638175" cy="701675"/>
          </a:xfrm>
          <a:prstGeom prst="rect">
            <a:avLst/>
          </a:prstGeom>
          <a:noFill/>
          <a:ln w="12700">
            <a:noFill/>
            <a:miter lim="800000"/>
            <a:headEnd type="none" w="sm" len="sm"/>
            <a:tailEnd type="none" w="sm" len="sm"/>
          </a:ln>
        </p:spPr>
        <p:txBody>
          <a:bodyPr>
            <a:spAutoFit/>
          </a:bodyPr>
          <a:lstStyle/>
          <a:p>
            <a:pPr>
              <a:spcBef>
                <a:spcPct val="50000"/>
              </a:spcBef>
            </a:pPr>
            <a:r>
              <a:rPr lang="en-GB" sz="4000">
                <a:solidFill>
                  <a:schemeClr val="tx1"/>
                </a:solidFill>
                <a:latin typeface="Times New Roman" pitchFamily="18" charset="0"/>
              </a:rPr>
              <a:t>=</a:t>
            </a:r>
            <a:endParaRPr lang="en-US" sz="4000">
              <a:solidFill>
                <a:schemeClr val="tx1"/>
              </a:solidFill>
              <a:latin typeface="Times New Roman" pitchFamily="18" charset="0"/>
            </a:endParaRPr>
          </a:p>
        </p:txBody>
      </p:sp>
      <p:sp>
        <p:nvSpPr>
          <p:cNvPr id="30740" name="WordArt 27"/>
          <p:cNvSpPr>
            <a:spLocks noChangeArrowheads="1" noChangeShapeType="1" noTextEdit="1"/>
          </p:cNvSpPr>
          <p:nvPr/>
        </p:nvSpPr>
        <p:spPr bwMode="auto">
          <a:xfrm>
            <a:off x="3200400" y="1590675"/>
            <a:ext cx="2720975" cy="360363"/>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type="none" w="sm" len="sm"/>
                  <a:tailEnd type="none" w="sm" len="sm"/>
                </a:ln>
                <a:solidFill>
                  <a:srgbClr val="FFFFFF"/>
                </a:solidFill>
                <a:latin typeface="Arial Black"/>
              </a:rPr>
              <a:t>Compression</a:t>
            </a:r>
          </a:p>
        </p:txBody>
      </p:sp>
      <p:sp>
        <p:nvSpPr>
          <p:cNvPr id="30741" name="WordArt 27"/>
          <p:cNvSpPr>
            <a:spLocks noChangeArrowheads="1" noChangeShapeType="1" noTextEdit="1"/>
          </p:cNvSpPr>
          <p:nvPr/>
        </p:nvSpPr>
        <p:spPr bwMode="auto">
          <a:xfrm>
            <a:off x="3775075" y="2990850"/>
            <a:ext cx="1771650" cy="360363"/>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type="none" w="sm" len="sm"/>
                  <a:tailEnd type="none" w="sm" len="sm"/>
                </a:ln>
                <a:solidFill>
                  <a:srgbClr val="FFFFFF"/>
                </a:solidFill>
                <a:latin typeface="Arial Black"/>
              </a:rPr>
              <a:t>Tension</a:t>
            </a:r>
          </a:p>
        </p:txBody>
      </p:sp>
      <p:cxnSp>
        <p:nvCxnSpPr>
          <p:cNvPr id="30742" name="Straight Connector 51"/>
          <p:cNvCxnSpPr>
            <a:cxnSpLocks noChangeShapeType="1"/>
          </p:cNvCxnSpPr>
          <p:nvPr/>
        </p:nvCxnSpPr>
        <p:spPr bwMode="auto">
          <a:xfrm rot="10800000" flipH="1">
            <a:off x="2765425" y="2587625"/>
            <a:ext cx="3763963" cy="1588"/>
          </a:xfrm>
          <a:prstGeom prst="line">
            <a:avLst/>
          </a:prstGeom>
          <a:noFill/>
          <a:ln w="9525" algn="ctr">
            <a:solidFill>
              <a:schemeClr val="bg1"/>
            </a:solidFill>
            <a:prstDash val="lgDash"/>
            <a:round/>
            <a:headEnd/>
            <a:tailEnd/>
          </a:ln>
        </p:spPr>
      </p:cxnSp>
      <p:sp>
        <p:nvSpPr>
          <p:cNvPr id="30743"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44" grpId="0" animBg="1"/>
      <p:bldP spid="45" grpId="0" animBg="1"/>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52450" y="1125538"/>
            <a:ext cx="5029200" cy="5111750"/>
          </a:xfrm>
          <a:prstGeom prst="rect">
            <a:avLst/>
          </a:prstGeom>
          <a:noFill/>
          <a:ln w="9525">
            <a:noFill/>
            <a:miter lim="800000"/>
            <a:headEnd/>
            <a:tailEnd/>
          </a:ln>
          <a:effectLst/>
        </p:spPr>
        <p:txBody>
          <a:bodyPr/>
          <a:lstStyle/>
          <a:p>
            <a:pPr marL="342900" indent="-342900">
              <a:spcBef>
                <a:spcPct val="20000"/>
              </a:spcBef>
              <a:buFontTx/>
              <a:buChar char="•"/>
              <a:defRPr/>
            </a:pPr>
            <a:r>
              <a:rPr lang="en-GB" sz="3200" b="0" kern="0" dirty="0">
                <a:solidFill>
                  <a:schemeClr val="bg1"/>
                </a:solidFill>
                <a:latin typeface="+mn-lt"/>
              </a:rPr>
              <a:t>Research e.g.</a:t>
            </a:r>
          </a:p>
          <a:p>
            <a:pPr marL="342900" indent="-342900">
              <a:spcBef>
                <a:spcPct val="20000"/>
              </a:spcBef>
              <a:defRPr/>
            </a:pPr>
            <a:r>
              <a:rPr lang="en-GB" sz="3200" b="0" kern="0" dirty="0">
                <a:solidFill>
                  <a:schemeClr val="bg1"/>
                </a:solidFill>
                <a:latin typeface="+mn-lt"/>
              </a:rPr>
              <a:t>Osteoarthritis Centre</a:t>
            </a:r>
          </a:p>
        </p:txBody>
      </p:sp>
      <p:sp>
        <p:nvSpPr>
          <p:cNvPr id="4099" name="Rectangle 2"/>
          <p:cNvSpPr>
            <a:spLocks noGrp="1" noChangeArrowheads="1"/>
          </p:cNvSpPr>
          <p:nvPr>
            <p:ph type="title"/>
          </p:nvPr>
        </p:nvSpPr>
        <p:spPr>
          <a:xfrm>
            <a:off x="685800" y="-1588"/>
            <a:ext cx="7772400" cy="1143001"/>
          </a:xfrm>
          <a:noFill/>
        </p:spPr>
        <p:txBody>
          <a:bodyPr lIns="54000" rIns="54000"/>
          <a:lstStyle/>
          <a:p>
            <a:pPr eaLnBrk="1" hangingPunct="1"/>
            <a:r>
              <a:rPr lang="en-GB" smtClean="0"/>
              <a:t>Applications</a:t>
            </a:r>
          </a:p>
        </p:txBody>
      </p:sp>
      <p:pic>
        <p:nvPicPr>
          <p:cNvPr id="4100" name="Picture 9"/>
          <p:cNvPicPr>
            <a:picLocks noChangeAspect="1" noChangeArrowheads="1"/>
          </p:cNvPicPr>
          <p:nvPr/>
        </p:nvPicPr>
        <p:blipFill>
          <a:blip r:embed="rId3" cstate="print"/>
          <a:srcRect/>
          <a:stretch>
            <a:fillRect/>
          </a:stretch>
        </p:blipFill>
        <p:spPr bwMode="auto">
          <a:xfrm>
            <a:off x="5157788" y="657225"/>
            <a:ext cx="3571875" cy="4252913"/>
          </a:xfrm>
          <a:prstGeom prst="rect">
            <a:avLst/>
          </a:prstGeom>
          <a:noFill/>
          <a:ln w="9525">
            <a:noFill/>
            <a:miter lim="800000"/>
            <a:headEnd/>
            <a:tailEnd/>
          </a:ln>
        </p:spPr>
      </p:pic>
      <p:pic>
        <p:nvPicPr>
          <p:cNvPr id="4101" name="Picture 10" descr="YM Walking.JPG"/>
          <p:cNvPicPr>
            <a:picLocks noChangeAspect="1"/>
          </p:cNvPicPr>
          <p:nvPr/>
        </p:nvPicPr>
        <p:blipFill>
          <a:blip r:embed="rId4" cstate="print"/>
          <a:srcRect t="6068"/>
          <a:stretch>
            <a:fillRect/>
          </a:stretch>
        </p:blipFill>
        <p:spPr bwMode="auto">
          <a:xfrm>
            <a:off x="395288" y="2535238"/>
            <a:ext cx="4762500" cy="4019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F6BF6C1A-C6C9-4779-A553-FD865672B06D}" type="slidenum">
              <a:rPr lang="en-GB" smtClean="0"/>
              <a:pPr/>
              <a:t>30</a:t>
            </a:fld>
            <a:endParaRPr lang="en-GB" smtClean="0"/>
          </a:p>
        </p:txBody>
      </p:sp>
      <p:sp>
        <p:nvSpPr>
          <p:cNvPr id="31747" name="Rectangle 2"/>
          <p:cNvSpPr>
            <a:spLocks noChangeArrowheads="1"/>
          </p:cNvSpPr>
          <p:nvPr/>
        </p:nvSpPr>
        <p:spPr bwMode="auto">
          <a:xfrm>
            <a:off x="0" y="6048375"/>
            <a:ext cx="9144000" cy="809625"/>
          </a:xfrm>
          <a:prstGeom prst="rect">
            <a:avLst/>
          </a:prstGeom>
          <a:solidFill>
            <a:schemeClr val="tx1"/>
          </a:solidFill>
          <a:ln w="9525">
            <a:noFill/>
            <a:miter lim="800000"/>
            <a:headEnd/>
            <a:tailEnd/>
          </a:ln>
        </p:spPr>
        <p:txBody>
          <a:bodyPr wrap="none" anchor="ctr"/>
          <a:lstStyle/>
          <a:p>
            <a:endParaRPr lang="en-US"/>
          </a:p>
        </p:txBody>
      </p:sp>
      <p:sp>
        <p:nvSpPr>
          <p:cNvPr id="31748" name="Rectangle 3"/>
          <p:cNvSpPr>
            <a:spLocks noGrp="1" noChangeArrowheads="1"/>
          </p:cNvSpPr>
          <p:nvPr>
            <p:ph type="title"/>
          </p:nvPr>
        </p:nvSpPr>
        <p:spPr>
          <a:xfrm>
            <a:off x="674688" y="0"/>
            <a:ext cx="7772400" cy="1143000"/>
          </a:xfrm>
        </p:spPr>
        <p:txBody>
          <a:bodyPr/>
          <a:lstStyle/>
          <a:p>
            <a:pPr eaLnBrk="1" hangingPunct="1"/>
            <a:r>
              <a:rPr lang="en-GB" smtClean="0"/>
              <a:t>Materials Testing</a:t>
            </a:r>
          </a:p>
        </p:txBody>
      </p:sp>
      <p:sp>
        <p:nvSpPr>
          <p:cNvPr id="31749" name="Line 4"/>
          <p:cNvSpPr>
            <a:spLocks noChangeShapeType="1"/>
          </p:cNvSpPr>
          <p:nvPr/>
        </p:nvSpPr>
        <p:spPr bwMode="auto">
          <a:xfrm>
            <a:off x="0" y="6026150"/>
            <a:ext cx="9144000" cy="0"/>
          </a:xfrm>
          <a:prstGeom prst="line">
            <a:avLst/>
          </a:prstGeom>
          <a:noFill/>
          <a:ln w="38100">
            <a:solidFill>
              <a:srgbClr val="FFFFCC"/>
            </a:solidFill>
            <a:round/>
            <a:headEnd/>
            <a:tailEnd/>
          </a:ln>
        </p:spPr>
        <p:txBody>
          <a:bodyPr/>
          <a:lstStyle/>
          <a:p>
            <a:endParaRPr lang="en-GB"/>
          </a:p>
        </p:txBody>
      </p:sp>
      <p:sp>
        <p:nvSpPr>
          <p:cNvPr id="31750"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pic>
        <p:nvPicPr>
          <p:cNvPr id="31751" name="Picture 9" descr="http://medesign.seas.upenn.edu/uploads/Courses/Instron.jpg"/>
          <p:cNvPicPr>
            <a:picLocks noChangeAspect="1" noChangeArrowheads="1"/>
          </p:cNvPicPr>
          <p:nvPr/>
        </p:nvPicPr>
        <p:blipFill>
          <a:blip r:embed="rId3" cstate="print"/>
          <a:srcRect/>
          <a:stretch>
            <a:fillRect/>
          </a:stretch>
        </p:blipFill>
        <p:spPr bwMode="auto">
          <a:xfrm>
            <a:off x="2584450" y="1025525"/>
            <a:ext cx="4125913" cy="4772025"/>
          </a:xfrm>
          <a:prstGeom prst="rect">
            <a:avLst/>
          </a:prstGeom>
          <a:noFill/>
          <a:ln w="9525">
            <a:noFill/>
            <a:miter lim="800000"/>
            <a:headEnd/>
            <a:tailEnd/>
          </a:ln>
        </p:spPr>
      </p:pic>
      <p:sp>
        <p:nvSpPr>
          <p:cNvPr id="31752" name="Content Placeholder 1"/>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91C8558D-7912-4F91-8934-E527E6EB7578}" type="slidenum">
              <a:rPr lang="en-GB" smtClean="0"/>
              <a:pPr/>
              <a:t>31</a:t>
            </a:fld>
            <a:endParaRPr lang="en-GB" smtClean="0"/>
          </a:p>
        </p:txBody>
      </p:sp>
      <p:sp>
        <p:nvSpPr>
          <p:cNvPr id="32771" name="Rectangle 2"/>
          <p:cNvSpPr>
            <a:spLocks noChangeArrowheads="1"/>
          </p:cNvSpPr>
          <p:nvPr/>
        </p:nvSpPr>
        <p:spPr bwMode="auto">
          <a:xfrm>
            <a:off x="0" y="6048375"/>
            <a:ext cx="9144000" cy="809625"/>
          </a:xfrm>
          <a:prstGeom prst="rect">
            <a:avLst/>
          </a:prstGeom>
          <a:solidFill>
            <a:schemeClr val="tx1"/>
          </a:solidFill>
          <a:ln w="9525">
            <a:noFill/>
            <a:miter lim="800000"/>
            <a:headEnd/>
            <a:tailEnd/>
          </a:ln>
        </p:spPr>
        <p:txBody>
          <a:bodyPr wrap="none" anchor="ctr"/>
          <a:lstStyle/>
          <a:p>
            <a:endParaRPr lang="en-US"/>
          </a:p>
        </p:txBody>
      </p:sp>
      <p:sp>
        <p:nvSpPr>
          <p:cNvPr id="32772" name="Rectangle 3"/>
          <p:cNvSpPr>
            <a:spLocks noGrp="1" noChangeArrowheads="1"/>
          </p:cNvSpPr>
          <p:nvPr>
            <p:ph type="title"/>
          </p:nvPr>
        </p:nvSpPr>
        <p:spPr>
          <a:xfrm>
            <a:off x="674688" y="0"/>
            <a:ext cx="7772400" cy="1143000"/>
          </a:xfrm>
        </p:spPr>
        <p:txBody>
          <a:bodyPr/>
          <a:lstStyle/>
          <a:p>
            <a:pPr eaLnBrk="1" hangingPunct="1"/>
            <a:r>
              <a:rPr lang="en-GB" smtClean="0"/>
              <a:t>Materials Testing</a:t>
            </a:r>
          </a:p>
        </p:txBody>
      </p:sp>
      <p:sp>
        <p:nvSpPr>
          <p:cNvPr id="32773" name="Line 4"/>
          <p:cNvSpPr>
            <a:spLocks noChangeShapeType="1"/>
          </p:cNvSpPr>
          <p:nvPr/>
        </p:nvSpPr>
        <p:spPr bwMode="auto">
          <a:xfrm>
            <a:off x="0" y="6026150"/>
            <a:ext cx="9144000" cy="0"/>
          </a:xfrm>
          <a:prstGeom prst="line">
            <a:avLst/>
          </a:prstGeom>
          <a:noFill/>
          <a:ln w="38100">
            <a:solidFill>
              <a:srgbClr val="FFFFCC"/>
            </a:solidFill>
            <a:round/>
            <a:headEnd/>
            <a:tailEnd/>
          </a:ln>
        </p:spPr>
        <p:txBody>
          <a:bodyPr/>
          <a:lstStyle/>
          <a:p>
            <a:endParaRPr lang="en-GB"/>
          </a:p>
        </p:txBody>
      </p:sp>
      <p:sp>
        <p:nvSpPr>
          <p:cNvPr id="32774" name="Rectangle 5"/>
          <p:cNvSpPr>
            <a:spLocks noGrp="1" noChangeArrowheads="1"/>
          </p:cNvSpPr>
          <p:nvPr>
            <p:ph type="body" idx="1"/>
          </p:nvPr>
        </p:nvSpPr>
        <p:spPr>
          <a:noFill/>
        </p:spPr>
        <p:txBody>
          <a:bodyPr/>
          <a:lstStyle/>
          <a:p>
            <a:pPr eaLnBrk="1" hangingPunct="1"/>
            <a:r>
              <a:rPr lang="en-GB" smtClean="0"/>
              <a:t>Measure force</a:t>
            </a:r>
          </a:p>
          <a:p>
            <a:pPr eaLnBrk="1" hangingPunct="1"/>
            <a:r>
              <a:rPr lang="en-GB" smtClean="0"/>
              <a:t>Measure extension</a:t>
            </a:r>
          </a:p>
        </p:txBody>
      </p:sp>
      <p:sp>
        <p:nvSpPr>
          <p:cNvPr id="32775"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F52F527D-72FF-4A3A-8E6D-05918E5DFC5C}" type="slidenum">
              <a:rPr lang="en-GB" smtClean="0"/>
              <a:pPr/>
              <a:t>32</a:t>
            </a:fld>
            <a:endParaRPr lang="en-GB" smtClean="0"/>
          </a:p>
        </p:txBody>
      </p:sp>
      <p:sp>
        <p:nvSpPr>
          <p:cNvPr id="33795" name="Rectangle 2"/>
          <p:cNvSpPr>
            <a:spLocks noChangeArrowheads="1"/>
          </p:cNvSpPr>
          <p:nvPr/>
        </p:nvSpPr>
        <p:spPr bwMode="auto">
          <a:xfrm>
            <a:off x="0" y="6048375"/>
            <a:ext cx="9144000" cy="809625"/>
          </a:xfrm>
          <a:prstGeom prst="rect">
            <a:avLst/>
          </a:prstGeom>
          <a:solidFill>
            <a:schemeClr val="tx1"/>
          </a:solidFill>
          <a:ln w="9525">
            <a:noFill/>
            <a:miter lim="800000"/>
            <a:headEnd/>
            <a:tailEnd/>
          </a:ln>
        </p:spPr>
        <p:txBody>
          <a:bodyPr wrap="none" anchor="ctr"/>
          <a:lstStyle/>
          <a:p>
            <a:endParaRPr lang="en-US"/>
          </a:p>
        </p:txBody>
      </p:sp>
      <p:sp>
        <p:nvSpPr>
          <p:cNvPr id="33796" name="Rectangle 3"/>
          <p:cNvSpPr>
            <a:spLocks noGrp="1" noChangeArrowheads="1"/>
          </p:cNvSpPr>
          <p:nvPr>
            <p:ph type="title"/>
          </p:nvPr>
        </p:nvSpPr>
        <p:spPr>
          <a:xfrm>
            <a:off x="674688" y="0"/>
            <a:ext cx="7772400" cy="1143000"/>
          </a:xfrm>
        </p:spPr>
        <p:txBody>
          <a:bodyPr/>
          <a:lstStyle/>
          <a:p>
            <a:pPr eaLnBrk="1" hangingPunct="1"/>
            <a:r>
              <a:rPr lang="en-GB" smtClean="0"/>
              <a:t>Distribution of load/force</a:t>
            </a:r>
          </a:p>
        </p:txBody>
      </p:sp>
      <p:sp>
        <p:nvSpPr>
          <p:cNvPr id="33797" name="Line 4"/>
          <p:cNvSpPr>
            <a:spLocks noChangeShapeType="1"/>
          </p:cNvSpPr>
          <p:nvPr/>
        </p:nvSpPr>
        <p:spPr bwMode="auto">
          <a:xfrm>
            <a:off x="0" y="6026150"/>
            <a:ext cx="9144000" cy="0"/>
          </a:xfrm>
          <a:prstGeom prst="line">
            <a:avLst/>
          </a:prstGeom>
          <a:noFill/>
          <a:ln w="38100">
            <a:solidFill>
              <a:srgbClr val="FFFFCC"/>
            </a:solidFill>
            <a:round/>
            <a:headEnd/>
            <a:tailEnd/>
          </a:ln>
        </p:spPr>
        <p:txBody>
          <a:bodyPr/>
          <a:lstStyle/>
          <a:p>
            <a:endParaRPr lang="en-GB"/>
          </a:p>
        </p:txBody>
      </p:sp>
      <p:sp>
        <p:nvSpPr>
          <p:cNvPr id="33798" name="Cube 10"/>
          <p:cNvSpPr>
            <a:spLocks noChangeArrowheads="1"/>
          </p:cNvSpPr>
          <p:nvPr/>
        </p:nvSpPr>
        <p:spPr bwMode="auto">
          <a:xfrm>
            <a:off x="2543175" y="2422525"/>
            <a:ext cx="219075" cy="1885950"/>
          </a:xfrm>
          <a:prstGeom prst="cube">
            <a:avLst>
              <a:gd name="adj" fmla="val 25000"/>
            </a:avLst>
          </a:prstGeom>
          <a:solidFill>
            <a:schemeClr val="accent1"/>
          </a:solidFill>
          <a:ln w="9525" algn="ctr">
            <a:solidFill>
              <a:schemeClr val="tx1"/>
            </a:solidFill>
            <a:round/>
            <a:headEnd/>
            <a:tailEnd/>
          </a:ln>
        </p:spPr>
        <p:txBody>
          <a:bodyPr/>
          <a:lstStyle/>
          <a:p>
            <a:endParaRPr lang="en-US"/>
          </a:p>
        </p:txBody>
      </p:sp>
      <p:sp>
        <p:nvSpPr>
          <p:cNvPr id="33799" name="Cube 11"/>
          <p:cNvSpPr>
            <a:spLocks noChangeArrowheads="1"/>
          </p:cNvSpPr>
          <p:nvPr/>
        </p:nvSpPr>
        <p:spPr bwMode="auto">
          <a:xfrm>
            <a:off x="4545013" y="2422525"/>
            <a:ext cx="852487" cy="1885950"/>
          </a:xfrm>
          <a:prstGeom prst="cube">
            <a:avLst>
              <a:gd name="adj" fmla="val 25000"/>
            </a:avLst>
          </a:prstGeom>
          <a:solidFill>
            <a:schemeClr val="accent1"/>
          </a:solidFill>
          <a:ln w="9525" algn="ctr">
            <a:solidFill>
              <a:schemeClr val="tx1"/>
            </a:solidFill>
            <a:round/>
            <a:headEnd/>
            <a:tailEnd/>
          </a:ln>
        </p:spPr>
        <p:txBody>
          <a:bodyPr/>
          <a:lstStyle/>
          <a:p>
            <a:endParaRPr lang="en-US"/>
          </a:p>
        </p:txBody>
      </p:sp>
      <p:sp>
        <p:nvSpPr>
          <p:cNvPr id="33800" name="Line 5"/>
          <p:cNvSpPr>
            <a:spLocks noChangeShapeType="1"/>
          </p:cNvSpPr>
          <p:nvPr/>
        </p:nvSpPr>
        <p:spPr bwMode="auto">
          <a:xfrm flipV="1">
            <a:off x="2667000" y="1592263"/>
            <a:ext cx="0" cy="865187"/>
          </a:xfrm>
          <a:prstGeom prst="line">
            <a:avLst/>
          </a:prstGeom>
          <a:noFill/>
          <a:ln w="76200">
            <a:solidFill>
              <a:srgbClr val="FF6600"/>
            </a:solidFill>
            <a:round/>
            <a:headEnd type="none" w="sm" len="sm"/>
            <a:tailEnd type="triangle" w="lg" len="lg"/>
          </a:ln>
        </p:spPr>
        <p:txBody>
          <a:bodyPr/>
          <a:lstStyle/>
          <a:p>
            <a:endParaRPr lang="en-GB"/>
          </a:p>
        </p:txBody>
      </p:sp>
      <p:sp>
        <p:nvSpPr>
          <p:cNvPr id="33801" name="Line 6"/>
          <p:cNvSpPr>
            <a:spLocks noChangeShapeType="1"/>
          </p:cNvSpPr>
          <p:nvPr/>
        </p:nvSpPr>
        <p:spPr bwMode="auto">
          <a:xfrm>
            <a:off x="2657475" y="4313238"/>
            <a:ext cx="0" cy="719137"/>
          </a:xfrm>
          <a:prstGeom prst="line">
            <a:avLst/>
          </a:prstGeom>
          <a:noFill/>
          <a:ln w="76200">
            <a:solidFill>
              <a:srgbClr val="FF6600"/>
            </a:solidFill>
            <a:round/>
            <a:headEnd type="none" w="sm" len="sm"/>
            <a:tailEnd type="triangle" w="lg" len="lg"/>
          </a:ln>
        </p:spPr>
        <p:txBody>
          <a:bodyPr/>
          <a:lstStyle/>
          <a:p>
            <a:endParaRPr lang="en-GB"/>
          </a:p>
        </p:txBody>
      </p:sp>
      <p:sp>
        <p:nvSpPr>
          <p:cNvPr id="33802" name="Line 5"/>
          <p:cNvSpPr>
            <a:spLocks noChangeShapeType="1"/>
          </p:cNvSpPr>
          <p:nvPr/>
        </p:nvSpPr>
        <p:spPr bwMode="auto">
          <a:xfrm flipV="1">
            <a:off x="4943475" y="1668463"/>
            <a:ext cx="0" cy="865187"/>
          </a:xfrm>
          <a:prstGeom prst="line">
            <a:avLst/>
          </a:prstGeom>
          <a:noFill/>
          <a:ln w="76200">
            <a:solidFill>
              <a:srgbClr val="FF6600"/>
            </a:solidFill>
            <a:round/>
            <a:headEnd type="none" w="sm" len="sm"/>
            <a:tailEnd type="triangle" w="lg" len="lg"/>
          </a:ln>
        </p:spPr>
        <p:txBody>
          <a:bodyPr/>
          <a:lstStyle/>
          <a:p>
            <a:endParaRPr lang="en-GB"/>
          </a:p>
        </p:txBody>
      </p:sp>
      <p:sp>
        <p:nvSpPr>
          <p:cNvPr id="33803" name="Line 6"/>
          <p:cNvSpPr>
            <a:spLocks noChangeShapeType="1"/>
          </p:cNvSpPr>
          <p:nvPr/>
        </p:nvSpPr>
        <p:spPr bwMode="auto">
          <a:xfrm>
            <a:off x="4933950" y="4322763"/>
            <a:ext cx="0" cy="719137"/>
          </a:xfrm>
          <a:prstGeom prst="line">
            <a:avLst/>
          </a:prstGeom>
          <a:noFill/>
          <a:ln w="76200">
            <a:solidFill>
              <a:srgbClr val="FF6600"/>
            </a:solidFill>
            <a:round/>
            <a:headEnd type="none" w="sm" len="sm"/>
            <a:tailEnd type="triangle" w="lg" len="lg"/>
          </a:ln>
        </p:spPr>
        <p:txBody>
          <a:bodyPr/>
          <a:lstStyle/>
          <a:p>
            <a:endParaRPr lang="en-GB"/>
          </a:p>
        </p:txBody>
      </p:sp>
      <p:sp>
        <p:nvSpPr>
          <p:cNvPr id="33804" name="Text Box 10"/>
          <p:cNvSpPr txBox="1">
            <a:spLocks noChangeArrowheads="1"/>
          </p:cNvSpPr>
          <p:nvPr/>
        </p:nvSpPr>
        <p:spPr bwMode="auto">
          <a:xfrm>
            <a:off x="2971800" y="1347788"/>
            <a:ext cx="681038"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33805" name="Text Box 10"/>
          <p:cNvSpPr txBox="1">
            <a:spLocks noChangeArrowheads="1"/>
          </p:cNvSpPr>
          <p:nvPr/>
        </p:nvSpPr>
        <p:spPr bwMode="auto">
          <a:xfrm>
            <a:off x="2971800" y="4721225"/>
            <a:ext cx="681038"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33806" name="Text Box 10"/>
          <p:cNvSpPr txBox="1">
            <a:spLocks noChangeArrowheads="1"/>
          </p:cNvSpPr>
          <p:nvPr/>
        </p:nvSpPr>
        <p:spPr bwMode="auto">
          <a:xfrm>
            <a:off x="5191125" y="1347788"/>
            <a:ext cx="681038"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33807" name="Text Box 10"/>
          <p:cNvSpPr txBox="1">
            <a:spLocks noChangeArrowheads="1"/>
          </p:cNvSpPr>
          <p:nvPr/>
        </p:nvSpPr>
        <p:spPr bwMode="auto">
          <a:xfrm>
            <a:off x="5191125" y="4711700"/>
            <a:ext cx="681038"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33808"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32D3B1B6-E6D8-4B83-ACAB-EEFFB42C1F7C}" type="slidenum">
              <a:rPr lang="en-GB" smtClean="0"/>
              <a:pPr/>
              <a:t>33</a:t>
            </a:fld>
            <a:endParaRPr lang="en-GB" smtClean="0"/>
          </a:p>
        </p:txBody>
      </p:sp>
      <p:sp>
        <p:nvSpPr>
          <p:cNvPr id="34819" name="Rectangle 2"/>
          <p:cNvSpPr>
            <a:spLocks noChangeArrowheads="1"/>
          </p:cNvSpPr>
          <p:nvPr/>
        </p:nvSpPr>
        <p:spPr bwMode="auto">
          <a:xfrm>
            <a:off x="0" y="6048375"/>
            <a:ext cx="9144000" cy="809625"/>
          </a:xfrm>
          <a:prstGeom prst="rect">
            <a:avLst/>
          </a:prstGeom>
          <a:solidFill>
            <a:schemeClr val="tx1"/>
          </a:solidFill>
          <a:ln w="9525">
            <a:noFill/>
            <a:miter lim="800000"/>
            <a:headEnd/>
            <a:tailEnd/>
          </a:ln>
        </p:spPr>
        <p:txBody>
          <a:bodyPr wrap="none" anchor="ctr"/>
          <a:lstStyle/>
          <a:p>
            <a:endParaRPr lang="en-US"/>
          </a:p>
        </p:txBody>
      </p:sp>
      <p:sp>
        <p:nvSpPr>
          <p:cNvPr id="34820" name="Rectangle 3"/>
          <p:cNvSpPr>
            <a:spLocks noGrp="1" noChangeArrowheads="1"/>
          </p:cNvSpPr>
          <p:nvPr>
            <p:ph type="title"/>
          </p:nvPr>
        </p:nvSpPr>
        <p:spPr>
          <a:xfrm>
            <a:off x="674688" y="0"/>
            <a:ext cx="7772400" cy="1143000"/>
          </a:xfrm>
        </p:spPr>
        <p:txBody>
          <a:bodyPr/>
          <a:lstStyle/>
          <a:p>
            <a:pPr eaLnBrk="1" hangingPunct="1"/>
            <a:r>
              <a:rPr lang="en-GB" smtClean="0"/>
              <a:t>Stress</a:t>
            </a:r>
          </a:p>
        </p:txBody>
      </p:sp>
      <p:sp>
        <p:nvSpPr>
          <p:cNvPr id="34821" name="Line 4"/>
          <p:cNvSpPr>
            <a:spLocks noChangeShapeType="1"/>
          </p:cNvSpPr>
          <p:nvPr/>
        </p:nvSpPr>
        <p:spPr bwMode="auto">
          <a:xfrm>
            <a:off x="0" y="6026150"/>
            <a:ext cx="9144000" cy="0"/>
          </a:xfrm>
          <a:prstGeom prst="line">
            <a:avLst/>
          </a:prstGeom>
          <a:noFill/>
          <a:ln w="38100">
            <a:solidFill>
              <a:srgbClr val="FFFFCC"/>
            </a:solidFill>
            <a:round/>
            <a:headEnd/>
            <a:tailEnd/>
          </a:ln>
        </p:spPr>
        <p:txBody>
          <a:bodyPr/>
          <a:lstStyle/>
          <a:p>
            <a:endParaRPr lang="en-GB"/>
          </a:p>
        </p:txBody>
      </p:sp>
      <p:sp>
        <p:nvSpPr>
          <p:cNvPr id="34822" name="Rectangle 5"/>
          <p:cNvSpPr>
            <a:spLocks noGrp="1" noChangeArrowheads="1"/>
          </p:cNvSpPr>
          <p:nvPr>
            <p:ph type="body" idx="1"/>
          </p:nvPr>
        </p:nvSpPr>
        <p:spPr>
          <a:noFill/>
        </p:spPr>
        <p:txBody>
          <a:bodyPr/>
          <a:lstStyle/>
          <a:p>
            <a:pPr eaLnBrk="1" hangingPunct="1"/>
            <a:r>
              <a:rPr lang="en-GB" smtClean="0"/>
              <a:t>Stress 			(normalised Force)</a:t>
            </a:r>
          </a:p>
          <a:p>
            <a:pPr eaLnBrk="1" hangingPunct="1"/>
            <a:r>
              <a:rPr lang="en-GB" smtClean="0"/>
              <a:t>Pressure 		(acting equally in 					all directions)</a:t>
            </a:r>
          </a:p>
          <a:p>
            <a:pPr eaLnBrk="1" hangingPunct="1"/>
            <a:endParaRPr lang="en-GB" smtClean="0"/>
          </a:p>
          <a:p>
            <a:pPr eaLnBrk="1" hangingPunct="1"/>
            <a:r>
              <a:rPr lang="en-GB" smtClean="0"/>
              <a:t>Stress or Pressure = Force/Area</a:t>
            </a:r>
          </a:p>
        </p:txBody>
      </p:sp>
      <p:sp>
        <p:nvSpPr>
          <p:cNvPr id="34823" name="Cube 7"/>
          <p:cNvSpPr>
            <a:spLocks noChangeArrowheads="1"/>
          </p:cNvSpPr>
          <p:nvPr/>
        </p:nvSpPr>
        <p:spPr bwMode="auto">
          <a:xfrm rot="5400000">
            <a:off x="2797175" y="3568700"/>
            <a:ext cx="1063625" cy="2124075"/>
          </a:xfrm>
          <a:prstGeom prst="cube">
            <a:avLst>
              <a:gd name="adj" fmla="val 40644"/>
            </a:avLst>
          </a:prstGeom>
          <a:solidFill>
            <a:schemeClr val="accent1"/>
          </a:solidFill>
          <a:ln w="9525" algn="ctr">
            <a:solidFill>
              <a:schemeClr val="tx1"/>
            </a:solidFill>
            <a:round/>
            <a:headEnd/>
            <a:tailEnd/>
          </a:ln>
        </p:spPr>
        <p:txBody>
          <a:bodyPr/>
          <a:lstStyle/>
          <a:p>
            <a:endParaRPr lang="en-US"/>
          </a:p>
        </p:txBody>
      </p:sp>
      <p:sp>
        <p:nvSpPr>
          <p:cNvPr id="34824" name="Right Arrow 8"/>
          <p:cNvSpPr>
            <a:spLocks noChangeArrowheads="1"/>
          </p:cNvSpPr>
          <p:nvPr/>
        </p:nvSpPr>
        <p:spPr bwMode="auto">
          <a:xfrm>
            <a:off x="4171950" y="4467225"/>
            <a:ext cx="763588" cy="312738"/>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34825" name="Right Arrow 9"/>
          <p:cNvSpPr>
            <a:spLocks noChangeArrowheads="1"/>
          </p:cNvSpPr>
          <p:nvPr/>
        </p:nvSpPr>
        <p:spPr bwMode="auto">
          <a:xfrm rot="10800000">
            <a:off x="1503363" y="4467225"/>
            <a:ext cx="763587" cy="312738"/>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34826" name="Text Box 10"/>
          <p:cNvSpPr txBox="1">
            <a:spLocks noChangeArrowheads="1"/>
          </p:cNvSpPr>
          <p:nvPr/>
        </p:nvSpPr>
        <p:spPr bwMode="auto">
          <a:xfrm>
            <a:off x="4935538" y="4972050"/>
            <a:ext cx="1227137" cy="646113"/>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Area</a:t>
            </a:r>
            <a:endParaRPr lang="en-US" sz="3600" b="0">
              <a:solidFill>
                <a:srgbClr val="FF9900"/>
              </a:solidFill>
              <a:latin typeface="Times New Roman" pitchFamily="18" charset="0"/>
            </a:endParaRPr>
          </a:p>
        </p:txBody>
      </p:sp>
      <p:cxnSp>
        <p:nvCxnSpPr>
          <p:cNvPr id="34827" name="Straight Connector 12"/>
          <p:cNvCxnSpPr>
            <a:cxnSpLocks noChangeShapeType="1"/>
            <a:endCxn id="34826" idx="1"/>
          </p:cNvCxnSpPr>
          <p:nvPr/>
        </p:nvCxnSpPr>
        <p:spPr bwMode="auto">
          <a:xfrm>
            <a:off x="4171950" y="4810125"/>
            <a:ext cx="763588" cy="485775"/>
          </a:xfrm>
          <a:prstGeom prst="line">
            <a:avLst/>
          </a:prstGeom>
          <a:noFill/>
          <a:ln w="25400" algn="ctr">
            <a:solidFill>
              <a:schemeClr val="tx1"/>
            </a:solidFill>
            <a:round/>
            <a:headEnd/>
            <a:tailEnd/>
          </a:ln>
        </p:spPr>
      </p:cxnSp>
      <p:sp>
        <p:nvSpPr>
          <p:cNvPr id="34828"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F844C1C1-8692-45AB-BEB2-B79AFF43E7F2}" type="slidenum">
              <a:rPr lang="en-GB" smtClean="0"/>
              <a:pPr/>
              <a:t>34</a:t>
            </a:fld>
            <a:endParaRPr lang="en-GB" smtClean="0"/>
          </a:p>
        </p:txBody>
      </p:sp>
      <p:sp>
        <p:nvSpPr>
          <p:cNvPr id="35843" name="Rectangle 2"/>
          <p:cNvSpPr>
            <a:spLocks noChangeArrowheads="1"/>
          </p:cNvSpPr>
          <p:nvPr/>
        </p:nvSpPr>
        <p:spPr bwMode="auto">
          <a:xfrm>
            <a:off x="0" y="6048375"/>
            <a:ext cx="9144000" cy="809625"/>
          </a:xfrm>
          <a:prstGeom prst="rect">
            <a:avLst/>
          </a:prstGeom>
          <a:solidFill>
            <a:schemeClr val="tx1"/>
          </a:solidFill>
          <a:ln w="9525">
            <a:noFill/>
            <a:miter lim="800000"/>
            <a:headEnd/>
            <a:tailEnd/>
          </a:ln>
        </p:spPr>
        <p:txBody>
          <a:bodyPr wrap="none" anchor="ctr"/>
          <a:lstStyle/>
          <a:p>
            <a:endParaRPr lang="en-US"/>
          </a:p>
        </p:txBody>
      </p:sp>
      <p:sp>
        <p:nvSpPr>
          <p:cNvPr id="35844" name="Rectangle 3"/>
          <p:cNvSpPr>
            <a:spLocks noGrp="1" noChangeArrowheads="1"/>
          </p:cNvSpPr>
          <p:nvPr>
            <p:ph type="title"/>
          </p:nvPr>
        </p:nvSpPr>
        <p:spPr>
          <a:xfrm>
            <a:off x="674688" y="0"/>
            <a:ext cx="7772400" cy="1143000"/>
          </a:xfrm>
        </p:spPr>
        <p:txBody>
          <a:bodyPr/>
          <a:lstStyle/>
          <a:p>
            <a:pPr eaLnBrk="1" hangingPunct="1"/>
            <a:r>
              <a:rPr lang="en-GB" smtClean="0"/>
              <a:t>Normalisation of extension</a:t>
            </a:r>
          </a:p>
        </p:txBody>
      </p:sp>
      <p:sp>
        <p:nvSpPr>
          <p:cNvPr id="35845" name="Line 4"/>
          <p:cNvSpPr>
            <a:spLocks noChangeShapeType="1"/>
          </p:cNvSpPr>
          <p:nvPr/>
        </p:nvSpPr>
        <p:spPr bwMode="auto">
          <a:xfrm>
            <a:off x="0" y="6026150"/>
            <a:ext cx="9144000" cy="0"/>
          </a:xfrm>
          <a:prstGeom prst="line">
            <a:avLst/>
          </a:prstGeom>
          <a:noFill/>
          <a:ln w="38100">
            <a:solidFill>
              <a:srgbClr val="FFFFCC"/>
            </a:solidFill>
            <a:round/>
            <a:headEnd/>
            <a:tailEnd/>
          </a:ln>
        </p:spPr>
        <p:txBody>
          <a:bodyPr/>
          <a:lstStyle/>
          <a:p>
            <a:endParaRPr lang="en-GB"/>
          </a:p>
        </p:txBody>
      </p:sp>
      <p:sp>
        <p:nvSpPr>
          <p:cNvPr id="35846" name="Cube 10"/>
          <p:cNvSpPr>
            <a:spLocks noChangeArrowheads="1"/>
          </p:cNvSpPr>
          <p:nvPr/>
        </p:nvSpPr>
        <p:spPr bwMode="auto">
          <a:xfrm rot="5400000">
            <a:off x="4228306" y="500857"/>
            <a:ext cx="354013" cy="4267200"/>
          </a:xfrm>
          <a:prstGeom prst="cube">
            <a:avLst>
              <a:gd name="adj" fmla="val 25000"/>
            </a:avLst>
          </a:prstGeom>
          <a:solidFill>
            <a:schemeClr val="accent1"/>
          </a:solidFill>
          <a:ln w="9525" algn="ctr">
            <a:solidFill>
              <a:schemeClr val="tx1"/>
            </a:solidFill>
            <a:round/>
            <a:headEnd/>
            <a:tailEnd/>
          </a:ln>
        </p:spPr>
        <p:txBody>
          <a:bodyPr/>
          <a:lstStyle/>
          <a:p>
            <a:endParaRPr lang="en-US"/>
          </a:p>
        </p:txBody>
      </p:sp>
      <p:sp>
        <p:nvSpPr>
          <p:cNvPr id="35847" name="Text Box 10"/>
          <p:cNvSpPr txBox="1">
            <a:spLocks noChangeArrowheads="1"/>
          </p:cNvSpPr>
          <p:nvPr/>
        </p:nvSpPr>
        <p:spPr bwMode="auto">
          <a:xfrm>
            <a:off x="1046163" y="2295525"/>
            <a:ext cx="681037"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35848" name="Text Box 10"/>
          <p:cNvSpPr txBox="1">
            <a:spLocks noChangeArrowheads="1"/>
          </p:cNvSpPr>
          <p:nvPr/>
        </p:nvSpPr>
        <p:spPr bwMode="auto">
          <a:xfrm>
            <a:off x="1046163" y="3257550"/>
            <a:ext cx="681037"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35849" name="Text Box 10"/>
          <p:cNvSpPr txBox="1">
            <a:spLocks noChangeArrowheads="1"/>
          </p:cNvSpPr>
          <p:nvPr/>
        </p:nvSpPr>
        <p:spPr bwMode="auto">
          <a:xfrm>
            <a:off x="4683125" y="3257550"/>
            <a:ext cx="681038"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35850" name="Text Box 10"/>
          <p:cNvSpPr txBox="1">
            <a:spLocks noChangeArrowheads="1"/>
          </p:cNvSpPr>
          <p:nvPr/>
        </p:nvSpPr>
        <p:spPr bwMode="auto">
          <a:xfrm>
            <a:off x="7267575" y="2295525"/>
            <a:ext cx="681038"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35851" name="Cube 20"/>
          <p:cNvSpPr>
            <a:spLocks noChangeArrowheads="1"/>
          </p:cNvSpPr>
          <p:nvPr/>
        </p:nvSpPr>
        <p:spPr bwMode="auto">
          <a:xfrm rot="5400000">
            <a:off x="2938463" y="2743200"/>
            <a:ext cx="352425" cy="1685925"/>
          </a:xfrm>
          <a:prstGeom prst="cube">
            <a:avLst>
              <a:gd name="adj" fmla="val 25000"/>
            </a:avLst>
          </a:prstGeom>
          <a:solidFill>
            <a:schemeClr val="accent1"/>
          </a:solidFill>
          <a:ln w="9525" algn="ctr">
            <a:solidFill>
              <a:schemeClr val="tx1"/>
            </a:solidFill>
            <a:round/>
            <a:headEnd/>
            <a:tailEnd/>
          </a:ln>
        </p:spPr>
        <p:txBody>
          <a:bodyPr/>
          <a:lstStyle/>
          <a:p>
            <a:endParaRPr lang="en-US"/>
          </a:p>
        </p:txBody>
      </p:sp>
      <p:sp>
        <p:nvSpPr>
          <p:cNvPr id="35852" name="Right Arrow 21"/>
          <p:cNvSpPr>
            <a:spLocks noChangeArrowheads="1"/>
          </p:cNvSpPr>
          <p:nvPr/>
        </p:nvSpPr>
        <p:spPr bwMode="auto">
          <a:xfrm>
            <a:off x="6503988" y="2466975"/>
            <a:ext cx="763587" cy="312738"/>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35853" name="Right Arrow 22"/>
          <p:cNvSpPr>
            <a:spLocks noChangeArrowheads="1"/>
          </p:cNvSpPr>
          <p:nvPr/>
        </p:nvSpPr>
        <p:spPr bwMode="auto">
          <a:xfrm>
            <a:off x="3919538" y="3429000"/>
            <a:ext cx="763587" cy="312738"/>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35854" name="Right Arrow 23"/>
          <p:cNvSpPr>
            <a:spLocks noChangeArrowheads="1"/>
          </p:cNvSpPr>
          <p:nvPr/>
        </p:nvSpPr>
        <p:spPr bwMode="auto">
          <a:xfrm rot="10800000">
            <a:off x="1508125" y="3429000"/>
            <a:ext cx="763588" cy="312738"/>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35855" name="Right Arrow 24"/>
          <p:cNvSpPr>
            <a:spLocks noChangeArrowheads="1"/>
          </p:cNvSpPr>
          <p:nvPr/>
        </p:nvSpPr>
        <p:spPr bwMode="auto">
          <a:xfrm rot="10800000">
            <a:off x="1508125" y="2466975"/>
            <a:ext cx="763588" cy="312738"/>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35856"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BABEB0A6-BE3E-4747-85BC-86E808F96130}" type="slidenum">
              <a:rPr lang="en-GB" smtClean="0"/>
              <a:pPr/>
              <a:t>35</a:t>
            </a:fld>
            <a:endParaRPr lang="en-GB" smtClean="0"/>
          </a:p>
        </p:txBody>
      </p:sp>
      <p:sp>
        <p:nvSpPr>
          <p:cNvPr id="36867" name="Rectangle 2"/>
          <p:cNvSpPr>
            <a:spLocks noChangeArrowheads="1"/>
          </p:cNvSpPr>
          <p:nvPr/>
        </p:nvSpPr>
        <p:spPr bwMode="auto">
          <a:xfrm>
            <a:off x="0" y="6048375"/>
            <a:ext cx="9144000" cy="809625"/>
          </a:xfrm>
          <a:prstGeom prst="rect">
            <a:avLst/>
          </a:prstGeom>
          <a:solidFill>
            <a:schemeClr val="tx1"/>
          </a:solidFill>
          <a:ln w="9525">
            <a:noFill/>
            <a:miter lim="800000"/>
            <a:headEnd/>
            <a:tailEnd/>
          </a:ln>
        </p:spPr>
        <p:txBody>
          <a:bodyPr wrap="none" anchor="ctr"/>
          <a:lstStyle/>
          <a:p>
            <a:endParaRPr lang="en-US"/>
          </a:p>
        </p:txBody>
      </p:sp>
      <p:sp>
        <p:nvSpPr>
          <p:cNvPr id="36868" name="Rectangle 3"/>
          <p:cNvSpPr>
            <a:spLocks noGrp="1" noChangeArrowheads="1"/>
          </p:cNvSpPr>
          <p:nvPr>
            <p:ph type="title"/>
          </p:nvPr>
        </p:nvSpPr>
        <p:spPr>
          <a:xfrm>
            <a:off x="674688" y="0"/>
            <a:ext cx="7772400" cy="1143000"/>
          </a:xfrm>
        </p:spPr>
        <p:txBody>
          <a:bodyPr/>
          <a:lstStyle/>
          <a:p>
            <a:pPr eaLnBrk="1" hangingPunct="1"/>
            <a:r>
              <a:rPr lang="en-GB" smtClean="0"/>
              <a:t>Strain</a:t>
            </a:r>
          </a:p>
        </p:txBody>
      </p:sp>
      <p:sp>
        <p:nvSpPr>
          <p:cNvPr id="36869" name="Line 4"/>
          <p:cNvSpPr>
            <a:spLocks noChangeShapeType="1"/>
          </p:cNvSpPr>
          <p:nvPr/>
        </p:nvSpPr>
        <p:spPr bwMode="auto">
          <a:xfrm>
            <a:off x="0" y="6026150"/>
            <a:ext cx="9144000" cy="0"/>
          </a:xfrm>
          <a:prstGeom prst="line">
            <a:avLst/>
          </a:prstGeom>
          <a:noFill/>
          <a:ln w="38100">
            <a:solidFill>
              <a:srgbClr val="FFFFCC"/>
            </a:solidFill>
            <a:round/>
            <a:headEnd/>
            <a:tailEnd/>
          </a:ln>
        </p:spPr>
        <p:txBody>
          <a:bodyPr/>
          <a:lstStyle/>
          <a:p>
            <a:endParaRPr lang="en-GB"/>
          </a:p>
        </p:txBody>
      </p:sp>
      <p:sp>
        <p:nvSpPr>
          <p:cNvPr id="36870" name="Rectangle 5"/>
          <p:cNvSpPr>
            <a:spLocks noGrp="1" noChangeArrowheads="1"/>
          </p:cNvSpPr>
          <p:nvPr>
            <p:ph type="body" idx="1"/>
          </p:nvPr>
        </p:nvSpPr>
        <p:spPr>
          <a:noFill/>
        </p:spPr>
        <p:txBody>
          <a:bodyPr/>
          <a:lstStyle/>
          <a:p>
            <a:pPr eaLnBrk="1" hangingPunct="1"/>
            <a:r>
              <a:rPr lang="en-GB" smtClean="0"/>
              <a:t>Normalised Extension</a:t>
            </a:r>
          </a:p>
          <a:p>
            <a:pPr eaLnBrk="1" hangingPunct="1"/>
            <a:endParaRPr lang="en-GB" smtClean="0"/>
          </a:p>
          <a:p>
            <a:pPr eaLnBrk="1" hangingPunct="1"/>
            <a:r>
              <a:rPr lang="en-GB" smtClean="0"/>
              <a:t>Strain = Extension/Original Length</a:t>
            </a:r>
          </a:p>
        </p:txBody>
      </p:sp>
      <p:sp>
        <p:nvSpPr>
          <p:cNvPr id="36871" name="Cube 7"/>
          <p:cNvSpPr>
            <a:spLocks noChangeArrowheads="1"/>
          </p:cNvSpPr>
          <p:nvPr/>
        </p:nvSpPr>
        <p:spPr bwMode="auto">
          <a:xfrm rot="5400000">
            <a:off x="4229100" y="2082801"/>
            <a:ext cx="352425" cy="4267200"/>
          </a:xfrm>
          <a:prstGeom prst="cube">
            <a:avLst>
              <a:gd name="adj" fmla="val 25000"/>
            </a:avLst>
          </a:prstGeom>
          <a:solidFill>
            <a:schemeClr val="accent1"/>
          </a:solidFill>
          <a:ln w="9525" algn="ctr">
            <a:solidFill>
              <a:schemeClr val="tx1"/>
            </a:solidFill>
            <a:round/>
            <a:headEnd/>
            <a:tailEnd/>
          </a:ln>
        </p:spPr>
        <p:txBody>
          <a:bodyPr/>
          <a:lstStyle/>
          <a:p>
            <a:endParaRPr lang="en-US"/>
          </a:p>
        </p:txBody>
      </p:sp>
      <p:sp>
        <p:nvSpPr>
          <p:cNvPr id="36872" name="Right Arrow 8"/>
          <p:cNvSpPr>
            <a:spLocks noChangeArrowheads="1"/>
          </p:cNvSpPr>
          <p:nvPr/>
        </p:nvSpPr>
        <p:spPr bwMode="auto">
          <a:xfrm>
            <a:off x="6503988" y="4049713"/>
            <a:ext cx="763587" cy="312737"/>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36873" name="Right Arrow 9"/>
          <p:cNvSpPr>
            <a:spLocks noChangeArrowheads="1"/>
          </p:cNvSpPr>
          <p:nvPr/>
        </p:nvSpPr>
        <p:spPr bwMode="auto">
          <a:xfrm rot="10800000">
            <a:off x="1508125" y="4049713"/>
            <a:ext cx="763588" cy="312737"/>
          </a:xfrm>
          <a:prstGeom prst="rightArrow">
            <a:avLst>
              <a:gd name="adj1" fmla="val 50000"/>
              <a:gd name="adj2" fmla="val 50121"/>
            </a:avLst>
          </a:prstGeom>
          <a:solidFill>
            <a:srgbClr val="FF6600"/>
          </a:solidFill>
          <a:ln w="9525" algn="ctr">
            <a:solidFill>
              <a:schemeClr val="tx1"/>
            </a:solidFill>
            <a:round/>
            <a:headEnd/>
            <a:tailEnd/>
          </a:ln>
        </p:spPr>
        <p:txBody>
          <a:bodyPr/>
          <a:lstStyle/>
          <a:p>
            <a:endParaRPr lang="en-US"/>
          </a:p>
        </p:txBody>
      </p:sp>
      <p:sp>
        <p:nvSpPr>
          <p:cNvPr id="36874" name="Text Box 10"/>
          <p:cNvSpPr txBox="1">
            <a:spLocks noChangeArrowheads="1"/>
          </p:cNvSpPr>
          <p:nvPr/>
        </p:nvSpPr>
        <p:spPr bwMode="auto">
          <a:xfrm>
            <a:off x="1046163" y="3865563"/>
            <a:ext cx="681037"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36875" name="Text Box 10"/>
          <p:cNvSpPr txBox="1">
            <a:spLocks noChangeArrowheads="1"/>
          </p:cNvSpPr>
          <p:nvPr/>
        </p:nvSpPr>
        <p:spPr bwMode="auto">
          <a:xfrm>
            <a:off x="7267575" y="3865563"/>
            <a:ext cx="681038"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cxnSp>
        <p:nvCxnSpPr>
          <p:cNvPr id="36876" name="Straight Connector 13"/>
          <p:cNvCxnSpPr>
            <a:cxnSpLocks noChangeShapeType="1"/>
          </p:cNvCxnSpPr>
          <p:nvPr/>
        </p:nvCxnSpPr>
        <p:spPr bwMode="auto">
          <a:xfrm rot="16200000" flipH="1">
            <a:off x="5971382" y="4172744"/>
            <a:ext cx="265112" cy="0"/>
          </a:xfrm>
          <a:prstGeom prst="line">
            <a:avLst/>
          </a:prstGeom>
          <a:noFill/>
          <a:ln w="9525" algn="ctr">
            <a:solidFill>
              <a:schemeClr val="tx1"/>
            </a:solidFill>
            <a:prstDash val="dash"/>
            <a:round/>
            <a:headEnd/>
            <a:tailEnd/>
          </a:ln>
        </p:spPr>
      </p:cxnSp>
      <p:cxnSp>
        <p:nvCxnSpPr>
          <p:cNvPr id="36877" name="Straight Connector 17"/>
          <p:cNvCxnSpPr>
            <a:cxnSpLocks noChangeShapeType="1"/>
          </p:cNvCxnSpPr>
          <p:nvPr/>
        </p:nvCxnSpPr>
        <p:spPr bwMode="auto">
          <a:xfrm rot="16200000" flipH="1">
            <a:off x="6103144" y="4306094"/>
            <a:ext cx="87313" cy="85725"/>
          </a:xfrm>
          <a:prstGeom prst="line">
            <a:avLst/>
          </a:prstGeom>
          <a:noFill/>
          <a:ln w="9525" algn="ctr">
            <a:solidFill>
              <a:schemeClr val="tx1"/>
            </a:solidFill>
            <a:prstDash val="dash"/>
            <a:round/>
            <a:headEnd/>
            <a:tailEnd/>
          </a:ln>
        </p:spPr>
      </p:cxnSp>
      <p:cxnSp>
        <p:nvCxnSpPr>
          <p:cNvPr id="36878" name="Straight Arrow Connector 19"/>
          <p:cNvCxnSpPr>
            <a:cxnSpLocks noChangeShapeType="1"/>
          </p:cNvCxnSpPr>
          <p:nvPr/>
        </p:nvCxnSpPr>
        <p:spPr bwMode="auto">
          <a:xfrm>
            <a:off x="2271713" y="3865563"/>
            <a:ext cx="3832225" cy="1587"/>
          </a:xfrm>
          <a:prstGeom prst="straightConnector1">
            <a:avLst/>
          </a:prstGeom>
          <a:noFill/>
          <a:ln w="19050" algn="ctr">
            <a:solidFill>
              <a:schemeClr val="tx1"/>
            </a:solidFill>
            <a:round/>
            <a:headEnd type="arrow" w="med" len="med"/>
            <a:tailEnd type="arrow" w="med" len="med"/>
          </a:ln>
        </p:spPr>
      </p:cxnSp>
      <p:sp>
        <p:nvSpPr>
          <p:cNvPr id="36879" name="Text Box 10"/>
          <p:cNvSpPr txBox="1">
            <a:spLocks noChangeArrowheads="1"/>
          </p:cNvSpPr>
          <p:nvPr/>
        </p:nvSpPr>
        <p:spPr bwMode="auto">
          <a:xfrm>
            <a:off x="4033838" y="3225800"/>
            <a:ext cx="681037"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L</a:t>
            </a:r>
            <a:endParaRPr lang="en-US" sz="3600" b="0">
              <a:solidFill>
                <a:srgbClr val="FF9900"/>
              </a:solidFill>
              <a:latin typeface="Times New Roman" pitchFamily="18" charset="0"/>
            </a:endParaRPr>
          </a:p>
        </p:txBody>
      </p:sp>
      <p:cxnSp>
        <p:nvCxnSpPr>
          <p:cNvPr id="36880" name="Straight Arrow Connector 21"/>
          <p:cNvCxnSpPr>
            <a:cxnSpLocks noChangeShapeType="1"/>
          </p:cNvCxnSpPr>
          <p:nvPr/>
        </p:nvCxnSpPr>
        <p:spPr bwMode="auto">
          <a:xfrm>
            <a:off x="6189663" y="4506913"/>
            <a:ext cx="349250" cy="1587"/>
          </a:xfrm>
          <a:prstGeom prst="straightConnector1">
            <a:avLst/>
          </a:prstGeom>
          <a:noFill/>
          <a:ln w="19050" algn="ctr">
            <a:solidFill>
              <a:schemeClr val="tx1"/>
            </a:solidFill>
            <a:round/>
            <a:headEnd type="arrow" w="med" len="med"/>
            <a:tailEnd type="arrow" w="med" len="med"/>
          </a:ln>
        </p:spPr>
      </p:cxnSp>
      <p:sp>
        <p:nvSpPr>
          <p:cNvPr id="36881" name="Text Box 10"/>
          <p:cNvSpPr txBox="1">
            <a:spLocks noChangeArrowheads="1"/>
          </p:cNvSpPr>
          <p:nvPr/>
        </p:nvSpPr>
        <p:spPr bwMode="auto">
          <a:xfrm>
            <a:off x="6173788" y="4383088"/>
            <a:ext cx="681037"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x</a:t>
            </a:r>
            <a:endParaRPr lang="en-US" sz="3600" b="0">
              <a:solidFill>
                <a:srgbClr val="FF9900"/>
              </a:solidFill>
              <a:latin typeface="Times New Roman" pitchFamily="18" charset="0"/>
            </a:endParaRPr>
          </a:p>
        </p:txBody>
      </p:sp>
      <p:sp>
        <p:nvSpPr>
          <p:cNvPr id="36882"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721B65E5-8492-4E0F-96B3-DD9279EC2E35}" type="slidenum">
              <a:rPr lang="en-GB" smtClean="0"/>
              <a:pPr/>
              <a:t>36</a:t>
            </a:fld>
            <a:endParaRPr lang="en-GB" smtClean="0"/>
          </a:p>
        </p:txBody>
      </p:sp>
      <p:sp>
        <p:nvSpPr>
          <p:cNvPr id="37891" name="Rectangle 2"/>
          <p:cNvSpPr>
            <a:spLocks noChangeArrowheads="1"/>
          </p:cNvSpPr>
          <p:nvPr/>
        </p:nvSpPr>
        <p:spPr bwMode="auto">
          <a:xfrm>
            <a:off x="0" y="6048375"/>
            <a:ext cx="9144000" cy="809625"/>
          </a:xfrm>
          <a:prstGeom prst="rect">
            <a:avLst/>
          </a:prstGeom>
          <a:solidFill>
            <a:schemeClr val="tx1"/>
          </a:solidFill>
          <a:ln w="9525">
            <a:noFill/>
            <a:miter lim="800000"/>
            <a:headEnd/>
            <a:tailEnd/>
          </a:ln>
        </p:spPr>
        <p:txBody>
          <a:bodyPr wrap="none" anchor="ctr"/>
          <a:lstStyle/>
          <a:p>
            <a:endParaRPr lang="en-US"/>
          </a:p>
        </p:txBody>
      </p:sp>
      <p:sp>
        <p:nvSpPr>
          <p:cNvPr id="37892" name="Rectangle 3"/>
          <p:cNvSpPr>
            <a:spLocks noGrp="1" noChangeArrowheads="1"/>
          </p:cNvSpPr>
          <p:nvPr>
            <p:ph type="title"/>
          </p:nvPr>
        </p:nvSpPr>
        <p:spPr>
          <a:xfrm>
            <a:off x="674688" y="0"/>
            <a:ext cx="7772400" cy="1143000"/>
          </a:xfrm>
        </p:spPr>
        <p:txBody>
          <a:bodyPr/>
          <a:lstStyle/>
          <a:p>
            <a:pPr eaLnBrk="1" hangingPunct="1"/>
            <a:r>
              <a:rPr lang="en-GB" smtClean="0"/>
              <a:t>Stiffness</a:t>
            </a:r>
          </a:p>
        </p:txBody>
      </p:sp>
      <p:sp>
        <p:nvSpPr>
          <p:cNvPr id="37893" name="Line 4"/>
          <p:cNvSpPr>
            <a:spLocks noChangeShapeType="1"/>
          </p:cNvSpPr>
          <p:nvPr/>
        </p:nvSpPr>
        <p:spPr bwMode="auto">
          <a:xfrm>
            <a:off x="0" y="6026150"/>
            <a:ext cx="9144000" cy="0"/>
          </a:xfrm>
          <a:prstGeom prst="line">
            <a:avLst/>
          </a:prstGeom>
          <a:noFill/>
          <a:ln w="38100">
            <a:solidFill>
              <a:srgbClr val="FFFFCC"/>
            </a:solidFill>
            <a:round/>
            <a:headEnd/>
            <a:tailEnd/>
          </a:ln>
        </p:spPr>
        <p:txBody>
          <a:bodyPr/>
          <a:lstStyle/>
          <a:p>
            <a:endParaRPr lang="en-GB"/>
          </a:p>
        </p:txBody>
      </p:sp>
      <p:sp>
        <p:nvSpPr>
          <p:cNvPr id="37894" name="Rectangle 5"/>
          <p:cNvSpPr>
            <a:spLocks noGrp="1" noChangeArrowheads="1"/>
          </p:cNvSpPr>
          <p:nvPr>
            <p:ph type="body" idx="1"/>
          </p:nvPr>
        </p:nvSpPr>
        <p:spPr>
          <a:noFill/>
        </p:spPr>
        <p:txBody>
          <a:bodyPr/>
          <a:lstStyle/>
          <a:p>
            <a:pPr eaLnBrk="1" hangingPunct="1"/>
            <a:r>
              <a:rPr lang="en-GB" smtClean="0"/>
              <a:t>Extension per unit force</a:t>
            </a:r>
          </a:p>
          <a:p>
            <a:pPr eaLnBrk="1" hangingPunct="1"/>
            <a:endParaRPr lang="en-GB" smtClean="0"/>
          </a:p>
          <a:p>
            <a:pPr eaLnBrk="1" hangingPunct="1"/>
            <a:r>
              <a:rPr lang="en-GB" smtClean="0"/>
              <a:t>“Young’s Modulus” </a:t>
            </a:r>
          </a:p>
          <a:p>
            <a:pPr lvl="1" eaLnBrk="1" hangingPunct="1"/>
            <a:r>
              <a:rPr lang="en-GB" smtClean="0"/>
              <a:t>Normalised stiffness</a:t>
            </a:r>
          </a:p>
          <a:p>
            <a:pPr eaLnBrk="1" hangingPunct="1">
              <a:buFontTx/>
              <a:buNone/>
            </a:pPr>
            <a:r>
              <a:rPr lang="en-GB" smtClean="0"/>
              <a:t>			</a:t>
            </a:r>
          </a:p>
          <a:p>
            <a:pPr eaLnBrk="1" hangingPunct="1">
              <a:buFontTx/>
              <a:buNone/>
            </a:pPr>
            <a:r>
              <a:rPr lang="en-GB" smtClean="0"/>
              <a:t>			 =  Stress/Strain</a:t>
            </a:r>
          </a:p>
        </p:txBody>
      </p:sp>
      <p:sp>
        <p:nvSpPr>
          <p:cNvPr id="37895"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5B8C0AE5-B1A6-477D-9287-ABFD2FA844CB}" type="slidenum">
              <a:rPr lang="en-GB" smtClean="0"/>
              <a:pPr/>
              <a:t>37</a:t>
            </a:fld>
            <a:endParaRPr lang="en-GB" smtClean="0"/>
          </a:p>
        </p:txBody>
      </p:sp>
      <p:sp>
        <p:nvSpPr>
          <p:cNvPr id="38915" name="Rectangle 2"/>
          <p:cNvSpPr>
            <a:spLocks noChangeArrowheads="1"/>
          </p:cNvSpPr>
          <p:nvPr/>
        </p:nvSpPr>
        <p:spPr bwMode="auto">
          <a:xfrm>
            <a:off x="0" y="6048375"/>
            <a:ext cx="9144000" cy="809625"/>
          </a:xfrm>
          <a:prstGeom prst="rect">
            <a:avLst/>
          </a:prstGeom>
          <a:solidFill>
            <a:schemeClr val="tx1"/>
          </a:solidFill>
          <a:ln w="9525">
            <a:noFill/>
            <a:miter lim="800000"/>
            <a:headEnd/>
            <a:tailEnd/>
          </a:ln>
        </p:spPr>
        <p:txBody>
          <a:bodyPr wrap="none" anchor="ctr"/>
          <a:lstStyle/>
          <a:p>
            <a:endParaRPr lang="en-US"/>
          </a:p>
        </p:txBody>
      </p:sp>
      <p:sp>
        <p:nvSpPr>
          <p:cNvPr id="38916" name="Rectangle 3"/>
          <p:cNvSpPr>
            <a:spLocks noGrp="1" noChangeArrowheads="1"/>
          </p:cNvSpPr>
          <p:nvPr>
            <p:ph type="title"/>
          </p:nvPr>
        </p:nvSpPr>
        <p:spPr>
          <a:xfrm>
            <a:off x="674688" y="0"/>
            <a:ext cx="7772400" cy="1143000"/>
          </a:xfrm>
        </p:spPr>
        <p:txBody>
          <a:bodyPr/>
          <a:lstStyle/>
          <a:p>
            <a:pPr eaLnBrk="1" hangingPunct="1"/>
            <a:r>
              <a:rPr lang="en-GB" smtClean="0"/>
              <a:t>Normalising Stiffness</a:t>
            </a:r>
          </a:p>
        </p:txBody>
      </p:sp>
      <p:sp>
        <p:nvSpPr>
          <p:cNvPr id="38917" name="Line 4"/>
          <p:cNvSpPr>
            <a:spLocks noChangeShapeType="1"/>
          </p:cNvSpPr>
          <p:nvPr/>
        </p:nvSpPr>
        <p:spPr bwMode="auto">
          <a:xfrm>
            <a:off x="0" y="6026150"/>
            <a:ext cx="9144000" cy="0"/>
          </a:xfrm>
          <a:prstGeom prst="line">
            <a:avLst/>
          </a:prstGeom>
          <a:noFill/>
          <a:ln w="38100">
            <a:solidFill>
              <a:srgbClr val="FFFFCC"/>
            </a:solidFill>
            <a:round/>
            <a:headEnd/>
            <a:tailEnd/>
          </a:ln>
        </p:spPr>
        <p:txBody>
          <a:bodyPr/>
          <a:lstStyle/>
          <a:p>
            <a:endParaRPr lang="en-GB"/>
          </a:p>
        </p:txBody>
      </p:sp>
      <p:pic>
        <p:nvPicPr>
          <p:cNvPr id="9" name="Picture 12"/>
          <p:cNvPicPr>
            <a:picLocks noChangeAspect="1" noChangeArrowheads="1"/>
          </p:cNvPicPr>
          <p:nvPr/>
        </p:nvPicPr>
        <p:blipFill>
          <a:blip r:embed="rId3" cstate="print"/>
          <a:srcRect/>
          <a:stretch>
            <a:fillRect/>
          </a:stretch>
        </p:blipFill>
        <p:spPr bwMode="auto">
          <a:xfrm>
            <a:off x="4706938" y="2047875"/>
            <a:ext cx="3675062" cy="2632075"/>
          </a:xfrm>
          <a:prstGeom prst="rect">
            <a:avLst/>
          </a:prstGeom>
          <a:noFill/>
          <a:ln w="9525" algn="ctr">
            <a:noFill/>
            <a:miter lim="800000"/>
            <a:headEnd/>
            <a:tailEnd/>
          </a:ln>
        </p:spPr>
      </p:pic>
      <p:pic>
        <p:nvPicPr>
          <p:cNvPr id="38919" name="Picture 10"/>
          <p:cNvPicPr>
            <a:picLocks noChangeAspect="1" noChangeArrowheads="1"/>
          </p:cNvPicPr>
          <p:nvPr/>
        </p:nvPicPr>
        <p:blipFill>
          <a:blip r:embed="rId4" cstate="print"/>
          <a:srcRect/>
          <a:stretch>
            <a:fillRect/>
          </a:stretch>
        </p:blipFill>
        <p:spPr bwMode="auto">
          <a:xfrm>
            <a:off x="373063" y="2047875"/>
            <a:ext cx="3286125" cy="2632075"/>
          </a:xfrm>
          <a:prstGeom prst="rect">
            <a:avLst/>
          </a:prstGeom>
          <a:noFill/>
          <a:ln w="9525" algn="ctr">
            <a:noFill/>
            <a:miter lim="800000"/>
            <a:headEnd/>
            <a:tailEnd/>
          </a:ln>
        </p:spPr>
      </p:pic>
      <p:sp>
        <p:nvSpPr>
          <p:cNvPr id="38920" name="Freeform 10"/>
          <p:cNvSpPr>
            <a:spLocks/>
          </p:cNvSpPr>
          <p:nvPr/>
        </p:nvSpPr>
        <p:spPr bwMode="auto">
          <a:xfrm>
            <a:off x="674688" y="1811338"/>
            <a:ext cx="4108450" cy="241300"/>
          </a:xfrm>
          <a:custGeom>
            <a:avLst/>
            <a:gdLst>
              <a:gd name="T0" fmla="*/ 0 w 2588"/>
              <a:gd name="T1" fmla="*/ 2147483647 h 282"/>
              <a:gd name="T2" fmla="*/ 2147483647 w 2588"/>
              <a:gd name="T3" fmla="*/ 2147483647 h 282"/>
              <a:gd name="T4" fmla="*/ 2147483647 w 2588"/>
              <a:gd name="T5" fmla="*/ 2147483647 h 282"/>
              <a:gd name="T6" fmla="*/ 0 60000 65536"/>
              <a:gd name="T7" fmla="*/ 0 60000 65536"/>
              <a:gd name="T8" fmla="*/ 0 60000 65536"/>
              <a:gd name="T9" fmla="*/ 0 w 2588"/>
              <a:gd name="T10" fmla="*/ 0 h 282"/>
              <a:gd name="T11" fmla="*/ 2588 w 2588"/>
              <a:gd name="T12" fmla="*/ 282 h 282"/>
            </a:gdLst>
            <a:ahLst/>
            <a:cxnLst>
              <a:cxn ang="T6">
                <a:pos x="T0" y="T1"/>
              </a:cxn>
              <a:cxn ang="T7">
                <a:pos x="T2" y="T3"/>
              </a:cxn>
              <a:cxn ang="T8">
                <a:pos x="T4" y="T5"/>
              </a:cxn>
            </a:cxnLst>
            <a:rect l="T9" t="T10" r="T11" b="T12"/>
            <a:pathLst>
              <a:path w="2588" h="282">
                <a:moveTo>
                  <a:pt x="0" y="282"/>
                </a:moveTo>
                <a:cubicBezTo>
                  <a:pt x="429" y="146"/>
                  <a:pt x="859" y="10"/>
                  <a:pt x="1290" y="5"/>
                </a:cubicBezTo>
                <a:cubicBezTo>
                  <a:pt x="1721" y="0"/>
                  <a:pt x="2154" y="125"/>
                  <a:pt x="2588" y="251"/>
                </a:cubicBezTo>
              </a:path>
            </a:pathLst>
          </a:custGeom>
          <a:noFill/>
          <a:ln w="9525">
            <a:solidFill>
              <a:schemeClr val="bg1"/>
            </a:solidFill>
            <a:round/>
            <a:headEnd/>
            <a:tailEnd type="triangle" w="med" len="lg"/>
          </a:ln>
        </p:spPr>
        <p:txBody>
          <a:bodyPr wrap="none" anchor="ctr"/>
          <a:lstStyle/>
          <a:p>
            <a:endParaRPr lang="en-GB"/>
          </a:p>
        </p:txBody>
      </p:sp>
      <p:sp>
        <p:nvSpPr>
          <p:cNvPr id="38921" name="Text Box 21"/>
          <p:cNvSpPr txBox="1">
            <a:spLocks noChangeArrowheads="1"/>
          </p:cNvSpPr>
          <p:nvPr/>
        </p:nvSpPr>
        <p:spPr bwMode="auto">
          <a:xfrm>
            <a:off x="1998663" y="1800225"/>
            <a:ext cx="1458912" cy="366713"/>
          </a:xfrm>
          <a:prstGeom prst="rect">
            <a:avLst/>
          </a:prstGeom>
          <a:noFill/>
          <a:ln w="9525" algn="ctr">
            <a:noFill/>
            <a:miter lim="800000"/>
            <a:headEnd/>
            <a:tailEnd/>
          </a:ln>
        </p:spPr>
        <p:txBody>
          <a:bodyPr>
            <a:spAutoFit/>
          </a:bodyPr>
          <a:lstStyle/>
          <a:p>
            <a:pPr algn="ctr">
              <a:spcBef>
                <a:spcPct val="50000"/>
              </a:spcBef>
            </a:pPr>
            <a:r>
              <a:rPr lang="el-GR" i="1"/>
              <a:t>σ</a:t>
            </a:r>
            <a:r>
              <a:rPr lang="el-GR"/>
              <a:t> </a:t>
            </a:r>
            <a:r>
              <a:rPr lang="en-US"/>
              <a:t>= </a:t>
            </a:r>
            <a:r>
              <a:rPr lang="en-US" i="1"/>
              <a:t>F</a:t>
            </a:r>
            <a:r>
              <a:rPr lang="en-US"/>
              <a:t> /</a:t>
            </a:r>
            <a:r>
              <a:rPr lang="en-GB"/>
              <a:t> </a:t>
            </a:r>
            <a:r>
              <a:rPr lang="en-GB" i="1"/>
              <a:t>A</a:t>
            </a:r>
          </a:p>
        </p:txBody>
      </p:sp>
      <p:sp>
        <p:nvSpPr>
          <p:cNvPr id="38922" name="Freeform 11"/>
          <p:cNvSpPr>
            <a:spLocks/>
          </p:cNvSpPr>
          <p:nvPr/>
        </p:nvSpPr>
        <p:spPr bwMode="auto">
          <a:xfrm flipV="1">
            <a:off x="3473450" y="4654550"/>
            <a:ext cx="4108450" cy="177800"/>
          </a:xfrm>
          <a:custGeom>
            <a:avLst/>
            <a:gdLst>
              <a:gd name="T0" fmla="*/ 0 w 2588"/>
              <a:gd name="T1" fmla="*/ 2147483647 h 282"/>
              <a:gd name="T2" fmla="*/ 2147483647 w 2588"/>
              <a:gd name="T3" fmla="*/ 2147483647 h 282"/>
              <a:gd name="T4" fmla="*/ 2147483647 w 2588"/>
              <a:gd name="T5" fmla="*/ 2147483647 h 282"/>
              <a:gd name="T6" fmla="*/ 0 60000 65536"/>
              <a:gd name="T7" fmla="*/ 0 60000 65536"/>
              <a:gd name="T8" fmla="*/ 0 60000 65536"/>
              <a:gd name="T9" fmla="*/ 0 w 2588"/>
              <a:gd name="T10" fmla="*/ 0 h 282"/>
              <a:gd name="T11" fmla="*/ 2588 w 2588"/>
              <a:gd name="T12" fmla="*/ 282 h 282"/>
            </a:gdLst>
            <a:ahLst/>
            <a:cxnLst>
              <a:cxn ang="T6">
                <a:pos x="T0" y="T1"/>
              </a:cxn>
              <a:cxn ang="T7">
                <a:pos x="T2" y="T3"/>
              </a:cxn>
              <a:cxn ang="T8">
                <a:pos x="T4" y="T5"/>
              </a:cxn>
            </a:cxnLst>
            <a:rect l="T9" t="T10" r="T11" b="T12"/>
            <a:pathLst>
              <a:path w="2588" h="282">
                <a:moveTo>
                  <a:pt x="0" y="282"/>
                </a:moveTo>
                <a:cubicBezTo>
                  <a:pt x="429" y="146"/>
                  <a:pt x="859" y="10"/>
                  <a:pt x="1290" y="5"/>
                </a:cubicBezTo>
                <a:cubicBezTo>
                  <a:pt x="1721" y="0"/>
                  <a:pt x="2154" y="125"/>
                  <a:pt x="2588" y="251"/>
                </a:cubicBezTo>
              </a:path>
            </a:pathLst>
          </a:custGeom>
          <a:noFill/>
          <a:ln w="9525">
            <a:solidFill>
              <a:schemeClr val="bg1"/>
            </a:solidFill>
            <a:round/>
            <a:headEnd/>
            <a:tailEnd type="triangle" w="med" len="lg"/>
          </a:ln>
        </p:spPr>
        <p:txBody>
          <a:bodyPr wrap="none" anchor="ctr"/>
          <a:lstStyle/>
          <a:p>
            <a:endParaRPr lang="en-GB"/>
          </a:p>
        </p:txBody>
      </p:sp>
      <p:sp>
        <p:nvSpPr>
          <p:cNvPr id="38923" name="Text Box 21"/>
          <p:cNvSpPr txBox="1">
            <a:spLocks noChangeArrowheads="1"/>
          </p:cNvSpPr>
          <p:nvPr/>
        </p:nvSpPr>
        <p:spPr bwMode="auto">
          <a:xfrm>
            <a:off x="4797425" y="4494213"/>
            <a:ext cx="1458913" cy="366712"/>
          </a:xfrm>
          <a:prstGeom prst="rect">
            <a:avLst/>
          </a:prstGeom>
          <a:noFill/>
          <a:ln w="9525" algn="ctr">
            <a:noFill/>
            <a:miter lim="800000"/>
            <a:headEnd/>
            <a:tailEnd/>
          </a:ln>
        </p:spPr>
        <p:txBody>
          <a:bodyPr>
            <a:spAutoFit/>
          </a:bodyPr>
          <a:lstStyle/>
          <a:p>
            <a:pPr algn="ctr">
              <a:spcBef>
                <a:spcPct val="50000"/>
              </a:spcBef>
            </a:pPr>
            <a:r>
              <a:rPr lang="el-GR" i="1"/>
              <a:t>ε</a:t>
            </a:r>
            <a:r>
              <a:rPr lang="el-GR"/>
              <a:t> </a:t>
            </a:r>
            <a:r>
              <a:rPr lang="en-US"/>
              <a:t>= </a:t>
            </a:r>
            <a:r>
              <a:rPr lang="el-GR"/>
              <a:t>Δ</a:t>
            </a:r>
            <a:r>
              <a:rPr lang="en-US" i="1"/>
              <a:t>L</a:t>
            </a:r>
            <a:r>
              <a:rPr lang="en-US"/>
              <a:t> /</a:t>
            </a:r>
            <a:r>
              <a:rPr lang="en-GB"/>
              <a:t> </a:t>
            </a:r>
            <a:r>
              <a:rPr lang="en-GB" i="1"/>
              <a:t>L</a:t>
            </a:r>
          </a:p>
        </p:txBody>
      </p:sp>
      <p:sp>
        <p:nvSpPr>
          <p:cNvPr id="38924"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50C882B0-9427-49C9-ADEF-5913A10667F4}" type="slidenum">
              <a:rPr lang="en-GB" smtClean="0"/>
              <a:pPr/>
              <a:t>38</a:t>
            </a:fld>
            <a:endParaRPr lang="en-GB" smtClean="0"/>
          </a:p>
        </p:txBody>
      </p:sp>
      <p:sp>
        <p:nvSpPr>
          <p:cNvPr id="39939" name="Rectangle 2"/>
          <p:cNvSpPr>
            <a:spLocks noChangeArrowheads="1"/>
          </p:cNvSpPr>
          <p:nvPr/>
        </p:nvSpPr>
        <p:spPr bwMode="auto">
          <a:xfrm>
            <a:off x="0" y="6048375"/>
            <a:ext cx="9144000" cy="809625"/>
          </a:xfrm>
          <a:prstGeom prst="rect">
            <a:avLst/>
          </a:prstGeom>
          <a:solidFill>
            <a:schemeClr val="tx1"/>
          </a:solidFill>
          <a:ln w="9525">
            <a:noFill/>
            <a:miter lim="800000"/>
            <a:headEnd/>
            <a:tailEnd/>
          </a:ln>
        </p:spPr>
        <p:txBody>
          <a:bodyPr wrap="none" anchor="ctr"/>
          <a:lstStyle/>
          <a:p>
            <a:endParaRPr lang="en-US"/>
          </a:p>
        </p:txBody>
      </p:sp>
      <p:sp>
        <p:nvSpPr>
          <p:cNvPr id="39940" name="Rectangle 3"/>
          <p:cNvSpPr>
            <a:spLocks noGrp="1" noChangeArrowheads="1"/>
          </p:cNvSpPr>
          <p:nvPr>
            <p:ph type="title"/>
          </p:nvPr>
        </p:nvSpPr>
        <p:spPr>
          <a:xfrm>
            <a:off x="674688" y="0"/>
            <a:ext cx="7772400" cy="1143000"/>
          </a:xfrm>
        </p:spPr>
        <p:txBody>
          <a:bodyPr/>
          <a:lstStyle/>
          <a:p>
            <a:pPr eaLnBrk="1" hangingPunct="1"/>
            <a:r>
              <a:rPr lang="en-GB" smtClean="0"/>
              <a:t>Young’s Modulus</a:t>
            </a:r>
          </a:p>
        </p:txBody>
      </p:sp>
      <p:sp>
        <p:nvSpPr>
          <p:cNvPr id="39941" name="Line 4"/>
          <p:cNvSpPr>
            <a:spLocks noChangeShapeType="1"/>
          </p:cNvSpPr>
          <p:nvPr/>
        </p:nvSpPr>
        <p:spPr bwMode="auto">
          <a:xfrm>
            <a:off x="0" y="6026150"/>
            <a:ext cx="9144000" cy="0"/>
          </a:xfrm>
          <a:prstGeom prst="line">
            <a:avLst/>
          </a:prstGeom>
          <a:noFill/>
          <a:ln w="38100">
            <a:solidFill>
              <a:srgbClr val="FFFFCC"/>
            </a:solidFill>
            <a:round/>
            <a:headEnd/>
            <a:tailEnd/>
          </a:ln>
        </p:spPr>
        <p:txBody>
          <a:bodyPr/>
          <a:lstStyle/>
          <a:p>
            <a:endParaRPr lang="en-GB"/>
          </a:p>
        </p:txBody>
      </p:sp>
      <p:sp>
        <p:nvSpPr>
          <p:cNvPr id="39942" name="Rectangle 5"/>
          <p:cNvSpPr>
            <a:spLocks noGrp="1" noChangeArrowheads="1"/>
          </p:cNvSpPr>
          <p:nvPr>
            <p:ph type="body" idx="1"/>
          </p:nvPr>
        </p:nvSpPr>
        <p:spPr>
          <a:noFill/>
        </p:spPr>
        <p:txBody>
          <a:bodyPr/>
          <a:lstStyle/>
          <a:p>
            <a:pPr eaLnBrk="1" hangingPunct="1"/>
            <a:r>
              <a:rPr lang="en-GB" smtClean="0"/>
              <a:t>Units: Pa (N/m</a:t>
            </a:r>
            <a:r>
              <a:rPr lang="en-GB" baseline="30000" smtClean="0"/>
              <a:t>2</a:t>
            </a:r>
            <a:r>
              <a:rPr lang="en-GB" smtClean="0"/>
              <a:t>) x10</a:t>
            </a:r>
            <a:r>
              <a:rPr lang="en-GB" baseline="30000" smtClean="0"/>
              <a:t>9</a:t>
            </a:r>
            <a:r>
              <a:rPr lang="en-GB" smtClean="0"/>
              <a:t> or GPa</a:t>
            </a:r>
          </a:p>
          <a:p>
            <a:pPr eaLnBrk="1" hangingPunct="1"/>
            <a:endParaRPr lang="en-GB" smtClean="0"/>
          </a:p>
          <a:p>
            <a:pPr eaLnBrk="1" hangingPunct="1"/>
            <a:r>
              <a:rPr lang="en-GB" smtClean="0"/>
              <a:t>Steel</a:t>
            </a:r>
          </a:p>
          <a:p>
            <a:pPr eaLnBrk="1" hangingPunct="1"/>
            <a:r>
              <a:rPr lang="en-GB" smtClean="0"/>
              <a:t>Aluminium</a:t>
            </a:r>
          </a:p>
          <a:p>
            <a:pPr eaLnBrk="1" hangingPunct="1"/>
            <a:endParaRPr lang="en-GB" smtClean="0"/>
          </a:p>
          <a:p>
            <a:pPr eaLnBrk="1" hangingPunct="1"/>
            <a:r>
              <a:rPr lang="en-GB" smtClean="0"/>
              <a:t>Bone</a:t>
            </a:r>
          </a:p>
          <a:p>
            <a:pPr eaLnBrk="1" hangingPunct="1"/>
            <a:r>
              <a:rPr lang="en-GB" smtClean="0"/>
              <a:t>Ligaments</a:t>
            </a:r>
          </a:p>
          <a:p>
            <a:pPr eaLnBrk="1" hangingPunct="1"/>
            <a:r>
              <a:rPr lang="en-GB" smtClean="0"/>
              <a:t>Cartilage</a:t>
            </a:r>
          </a:p>
        </p:txBody>
      </p:sp>
      <p:sp>
        <p:nvSpPr>
          <p:cNvPr id="39943"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a:t>
            </a:r>
            <a:r>
              <a:rPr lang="en-GB">
                <a:solidFill>
                  <a:srgbClr val="FFFFCC"/>
                </a:solidFill>
              </a:rPr>
              <a:t>Stress&amp;Strain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40DBE21C-E4BD-46FE-8333-7E920FAEA8DF}" type="slidenum">
              <a:rPr lang="en-GB" smtClean="0"/>
              <a:pPr/>
              <a:t>39</a:t>
            </a:fld>
            <a:endParaRPr lang="en-GB" smtClean="0"/>
          </a:p>
        </p:txBody>
      </p:sp>
      <p:sp>
        <p:nvSpPr>
          <p:cNvPr id="40963" name="Rectangle 2"/>
          <p:cNvSpPr>
            <a:spLocks noGrp="1" noChangeArrowheads="1"/>
          </p:cNvSpPr>
          <p:nvPr>
            <p:ph type="title"/>
          </p:nvPr>
        </p:nvSpPr>
        <p:spPr/>
        <p:txBody>
          <a:bodyPr/>
          <a:lstStyle/>
          <a:p>
            <a:pPr eaLnBrk="1" hangingPunct="1"/>
            <a:r>
              <a:rPr lang="en-GB" smtClean="0"/>
              <a:t>Summary</a:t>
            </a:r>
          </a:p>
        </p:txBody>
      </p:sp>
      <p:sp>
        <p:nvSpPr>
          <p:cNvPr id="40964" name="Rectangle 3"/>
          <p:cNvSpPr>
            <a:spLocks noGrp="1" noChangeArrowheads="1"/>
          </p:cNvSpPr>
          <p:nvPr>
            <p:ph type="body" idx="1"/>
          </p:nvPr>
        </p:nvSpPr>
        <p:spPr/>
        <p:txBody>
          <a:bodyPr/>
          <a:lstStyle/>
          <a:p>
            <a:pPr eaLnBrk="1" hangingPunct="1"/>
            <a:r>
              <a:rPr lang="en-GB" smtClean="0"/>
              <a:t>Forces and Moments</a:t>
            </a:r>
          </a:p>
          <a:p>
            <a:pPr eaLnBrk="1" hangingPunct="1"/>
            <a:r>
              <a:rPr lang="en-GB" smtClean="0"/>
              <a:t>Equilibrium</a:t>
            </a:r>
          </a:p>
          <a:p>
            <a:pPr eaLnBrk="1" hangingPunct="1"/>
            <a:r>
              <a:rPr lang="en-GB" smtClean="0"/>
              <a:t>Free Body Diagrams</a:t>
            </a:r>
          </a:p>
          <a:p>
            <a:pPr eaLnBrk="1" hangingPunct="1"/>
            <a:r>
              <a:rPr lang="en-GB" smtClean="0"/>
              <a:t>Bending, Torsion, Shear</a:t>
            </a:r>
          </a:p>
          <a:p>
            <a:pPr eaLnBrk="1" hangingPunct="1"/>
            <a:r>
              <a:rPr lang="en-GB" smtClean="0"/>
              <a:t>Stress and Strain</a:t>
            </a:r>
          </a:p>
          <a:p>
            <a:pPr eaLnBrk="1" hangingPunct="1"/>
            <a:r>
              <a:rPr lang="en-GB" smtClean="0"/>
              <a:t>Young’s Modulus</a:t>
            </a:r>
          </a:p>
        </p:txBody>
      </p:sp>
      <p:sp>
        <p:nvSpPr>
          <p:cNvPr id="40965"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0966" name="Line 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52450" y="1125538"/>
            <a:ext cx="5680075" cy="5111750"/>
          </a:xfrm>
          <a:prstGeom prst="rect">
            <a:avLst/>
          </a:prstGeom>
          <a:noFill/>
          <a:ln w="9525">
            <a:noFill/>
            <a:miter lim="800000"/>
            <a:headEnd/>
            <a:tailEnd/>
          </a:ln>
          <a:effectLst/>
        </p:spPr>
        <p:txBody>
          <a:bodyPr/>
          <a:lstStyle/>
          <a:p>
            <a:pPr marL="342900" indent="-342900">
              <a:spcBef>
                <a:spcPct val="20000"/>
              </a:spcBef>
              <a:buFontTx/>
              <a:buChar char="•"/>
              <a:defRPr/>
            </a:pPr>
            <a:r>
              <a:rPr lang="en-US" sz="3200" b="0" dirty="0">
                <a:solidFill>
                  <a:schemeClr val="bg1"/>
                </a:solidFill>
              </a:rPr>
              <a:t>Research e.g. shoulder </a:t>
            </a:r>
            <a:endParaRPr lang="en-GB" sz="3200" b="0" kern="0" dirty="0">
              <a:solidFill>
                <a:schemeClr val="bg1"/>
              </a:solidFill>
              <a:latin typeface="+mn-lt"/>
            </a:endParaRPr>
          </a:p>
        </p:txBody>
      </p:sp>
      <p:sp>
        <p:nvSpPr>
          <p:cNvPr id="5123" name="Rectangle 2"/>
          <p:cNvSpPr>
            <a:spLocks noGrp="1" noChangeArrowheads="1"/>
          </p:cNvSpPr>
          <p:nvPr>
            <p:ph type="title"/>
          </p:nvPr>
        </p:nvSpPr>
        <p:spPr>
          <a:xfrm>
            <a:off x="685800" y="-1588"/>
            <a:ext cx="7772400" cy="1143001"/>
          </a:xfrm>
          <a:noFill/>
        </p:spPr>
        <p:txBody>
          <a:bodyPr lIns="54000" rIns="54000"/>
          <a:lstStyle/>
          <a:p>
            <a:pPr eaLnBrk="1" hangingPunct="1"/>
            <a:r>
              <a:rPr lang="en-GB" smtClean="0"/>
              <a:t>Applications</a:t>
            </a:r>
          </a:p>
        </p:txBody>
      </p:sp>
      <p:pic>
        <p:nvPicPr>
          <p:cNvPr id="5124" name="Picture 9" descr="SS852029.JPG"/>
          <p:cNvPicPr>
            <a:picLocks noChangeAspect="1"/>
          </p:cNvPicPr>
          <p:nvPr/>
        </p:nvPicPr>
        <p:blipFill>
          <a:blip r:embed="rId3" cstate="print"/>
          <a:srcRect/>
          <a:stretch>
            <a:fillRect/>
          </a:stretch>
        </p:blipFill>
        <p:spPr bwMode="auto">
          <a:xfrm>
            <a:off x="5022850" y="2501900"/>
            <a:ext cx="2809875" cy="3746500"/>
          </a:xfrm>
          <a:prstGeom prst="rect">
            <a:avLst/>
          </a:prstGeom>
          <a:noFill/>
          <a:ln w="9525">
            <a:noFill/>
            <a:miter lim="800000"/>
            <a:headEnd/>
            <a:tailEnd/>
          </a:ln>
        </p:spPr>
      </p:pic>
      <p:pic>
        <p:nvPicPr>
          <p:cNvPr id="5125" name="Picture 1" descr="image001"/>
          <p:cNvPicPr>
            <a:picLocks noChangeAspect="1" noChangeArrowheads="1"/>
          </p:cNvPicPr>
          <p:nvPr/>
        </p:nvPicPr>
        <p:blipFill>
          <a:blip r:embed="rId4" cstate="print"/>
          <a:srcRect/>
          <a:stretch>
            <a:fillRect/>
          </a:stretch>
        </p:blipFill>
        <p:spPr bwMode="auto">
          <a:xfrm>
            <a:off x="446088" y="2501900"/>
            <a:ext cx="4411662" cy="3735388"/>
          </a:xfrm>
          <a:prstGeom prst="rect">
            <a:avLst/>
          </a:prstGeom>
          <a:noFill/>
          <a:ln w="9525">
            <a:noFill/>
            <a:miter lim="800000"/>
            <a:headEnd/>
            <a:tailEnd/>
          </a:ln>
        </p:spPr>
      </p:pic>
      <p:pic>
        <p:nvPicPr>
          <p:cNvPr id="5126" name="Picture 10" descr="33451b.JPG"/>
          <p:cNvPicPr>
            <a:picLocks noChangeAspect="1"/>
          </p:cNvPicPr>
          <p:nvPr/>
        </p:nvPicPr>
        <p:blipFill>
          <a:blip r:embed="rId5" cstate="print"/>
          <a:srcRect/>
          <a:stretch>
            <a:fillRect/>
          </a:stretch>
        </p:blipFill>
        <p:spPr bwMode="auto">
          <a:xfrm>
            <a:off x="6464300" y="550863"/>
            <a:ext cx="2152650" cy="287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E0934261-7CD2-45DF-9998-DA525370EDFA}" type="slidenum">
              <a:rPr lang="en-GB" smtClean="0"/>
              <a:pPr/>
              <a:t>40</a:t>
            </a:fld>
            <a:endParaRPr lang="en-GB" smtClean="0"/>
          </a:p>
        </p:txBody>
      </p:sp>
      <p:sp>
        <p:nvSpPr>
          <p:cNvPr id="41987"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1988" name="Rectangle 2"/>
          <p:cNvSpPr>
            <a:spLocks noGrp="1" noChangeArrowheads="1"/>
          </p:cNvSpPr>
          <p:nvPr>
            <p:ph type="title"/>
          </p:nvPr>
        </p:nvSpPr>
        <p:spPr/>
        <p:txBody>
          <a:bodyPr/>
          <a:lstStyle/>
          <a:p>
            <a:pPr eaLnBrk="1" hangingPunct="1"/>
            <a:r>
              <a:rPr lang="en-GB" sz="4000" smtClean="0"/>
              <a:t>Part 2 – Mechanics in the Body</a:t>
            </a:r>
          </a:p>
        </p:txBody>
      </p:sp>
      <p:sp>
        <p:nvSpPr>
          <p:cNvPr id="41989" name="Rectangle 3"/>
          <p:cNvSpPr>
            <a:spLocks noGrp="1" noChangeArrowheads="1"/>
          </p:cNvSpPr>
          <p:nvPr>
            <p:ph type="body" idx="1"/>
          </p:nvPr>
        </p:nvSpPr>
        <p:spPr/>
        <p:txBody>
          <a:bodyPr/>
          <a:lstStyle/>
          <a:p>
            <a:pPr eaLnBrk="1" hangingPunct="1"/>
            <a:r>
              <a:rPr lang="en-GB" smtClean="0"/>
              <a:t>Cadaveric Testing e.g. ligaments</a:t>
            </a:r>
          </a:p>
          <a:p>
            <a:pPr eaLnBrk="1" hangingPunct="1"/>
            <a:r>
              <a:rPr lang="en-GB" smtClean="0"/>
              <a:t>Intersegmental models</a:t>
            </a:r>
          </a:p>
          <a:p>
            <a:pPr eaLnBrk="1" hangingPunct="1"/>
            <a:r>
              <a:rPr lang="en-GB" smtClean="0"/>
              <a:t>Finite Element models</a:t>
            </a:r>
          </a:p>
          <a:p>
            <a:pPr eaLnBrk="1" hangingPunct="1"/>
            <a:endParaRPr lang="en-GB" smtClean="0"/>
          </a:p>
        </p:txBody>
      </p:sp>
      <p:sp>
        <p:nvSpPr>
          <p:cNvPr id="41990" name="Line 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41991"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Finite Element		Cadaveric Testing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955EB962-5B7C-4293-8A61-8B15911B6508}" type="slidenum">
              <a:rPr lang="en-GB" smtClean="0"/>
              <a:pPr/>
              <a:t>41</a:t>
            </a:fld>
            <a:endParaRPr lang="en-GB" smtClean="0"/>
          </a:p>
        </p:txBody>
      </p:sp>
      <p:sp>
        <p:nvSpPr>
          <p:cNvPr id="43011" name="Rectangle 2"/>
          <p:cNvSpPr>
            <a:spLocks noGrp="1" noChangeArrowheads="1"/>
          </p:cNvSpPr>
          <p:nvPr>
            <p:ph type="title"/>
          </p:nvPr>
        </p:nvSpPr>
        <p:spPr/>
        <p:txBody>
          <a:bodyPr/>
          <a:lstStyle/>
          <a:p>
            <a:pPr eaLnBrk="1" hangingPunct="1"/>
            <a:r>
              <a:rPr lang="en-US" smtClean="0"/>
              <a:t>Cadaveric Testing</a:t>
            </a:r>
          </a:p>
        </p:txBody>
      </p:sp>
      <p:sp>
        <p:nvSpPr>
          <p:cNvPr id="43012"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3013" name="Line 7"/>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43014"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Finite Element		</a:t>
            </a:r>
            <a:r>
              <a:rPr lang="en-GB">
                <a:solidFill>
                  <a:srgbClr val="FFFFCC"/>
                </a:solidFill>
              </a:rPr>
              <a:t>Cadaveric Testing</a:t>
            </a:r>
          </a:p>
        </p:txBody>
      </p:sp>
      <p:sp>
        <p:nvSpPr>
          <p:cNvPr id="43015" name="Rectangle 3"/>
          <p:cNvSpPr txBox="1">
            <a:spLocks noChangeArrowheads="1"/>
          </p:cNvSpPr>
          <p:nvPr/>
        </p:nvSpPr>
        <p:spPr bwMode="auto">
          <a:xfrm>
            <a:off x="684213" y="1136650"/>
            <a:ext cx="7248525" cy="3940175"/>
          </a:xfrm>
          <a:prstGeom prst="rect">
            <a:avLst/>
          </a:prstGeom>
          <a:noFill/>
          <a:ln w="9525">
            <a:noFill/>
            <a:miter lim="800000"/>
            <a:headEnd/>
            <a:tailEnd/>
          </a:ln>
        </p:spPr>
        <p:txBody>
          <a:bodyPr/>
          <a:lstStyle/>
          <a:p>
            <a:pPr marL="342900" indent="-342900">
              <a:spcBef>
                <a:spcPct val="20000"/>
              </a:spcBef>
            </a:pPr>
            <a:r>
              <a:rPr lang="en-GB" sz="3200" b="0">
                <a:cs typeface="Tahoma" pitchFamily="34" charset="0"/>
              </a:rPr>
              <a:t>Uses</a:t>
            </a:r>
          </a:p>
          <a:p>
            <a:pPr marL="342900" indent="-342900">
              <a:spcBef>
                <a:spcPct val="20000"/>
              </a:spcBef>
              <a:buFont typeface="Arial" charset="0"/>
              <a:buChar char="•"/>
            </a:pPr>
            <a:r>
              <a:rPr lang="en-GB" sz="3200" b="0">
                <a:solidFill>
                  <a:schemeClr val="bg1"/>
                </a:solidFill>
                <a:cs typeface="Tahoma" pitchFamily="34" charset="0"/>
              </a:rPr>
              <a:t>Establishing material properties</a:t>
            </a:r>
          </a:p>
          <a:p>
            <a:pPr marL="342900" indent="-342900">
              <a:spcBef>
                <a:spcPct val="20000"/>
              </a:spcBef>
              <a:buFont typeface="Arial" charset="0"/>
              <a:buChar char="•"/>
            </a:pPr>
            <a:r>
              <a:rPr lang="en-GB" sz="3200" b="0">
                <a:solidFill>
                  <a:schemeClr val="bg1"/>
                </a:solidFill>
                <a:cs typeface="Tahoma" pitchFamily="34" charset="0"/>
              </a:rPr>
              <a:t>Investigating joint laxity and restraints</a:t>
            </a:r>
          </a:p>
          <a:p>
            <a:pPr marL="342900" indent="-342900">
              <a:spcBef>
                <a:spcPct val="20000"/>
              </a:spcBef>
              <a:buFont typeface="Arial" charset="0"/>
              <a:buChar char="•"/>
            </a:pPr>
            <a:r>
              <a:rPr lang="en-GB" sz="3200" b="0">
                <a:solidFill>
                  <a:schemeClr val="bg1"/>
                </a:solidFill>
                <a:cs typeface="Tahoma" pitchFamily="34" charset="0"/>
              </a:rPr>
              <a:t>Simulating pathology and surgical intervention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D7B7282D-154C-4C43-BAA8-5F79DC314124}" type="slidenum">
              <a:rPr lang="en-GB" smtClean="0"/>
              <a:pPr/>
              <a:t>42</a:t>
            </a:fld>
            <a:endParaRPr lang="en-GB" smtClean="0"/>
          </a:p>
        </p:txBody>
      </p:sp>
      <p:sp>
        <p:nvSpPr>
          <p:cNvPr id="44035" name="Rectangle 2"/>
          <p:cNvSpPr>
            <a:spLocks noGrp="1" noChangeArrowheads="1"/>
          </p:cNvSpPr>
          <p:nvPr>
            <p:ph type="title"/>
          </p:nvPr>
        </p:nvSpPr>
        <p:spPr/>
        <p:txBody>
          <a:bodyPr/>
          <a:lstStyle/>
          <a:p>
            <a:pPr eaLnBrk="1" hangingPunct="1"/>
            <a:r>
              <a:rPr lang="en-US" smtClean="0"/>
              <a:t>Ligament/Tendon</a:t>
            </a:r>
          </a:p>
        </p:txBody>
      </p:sp>
      <p:sp>
        <p:nvSpPr>
          <p:cNvPr id="44036" name="Rectangle 3"/>
          <p:cNvSpPr>
            <a:spLocks noGrp="1" noChangeArrowheads="1"/>
          </p:cNvSpPr>
          <p:nvPr>
            <p:ph type="body" idx="1"/>
          </p:nvPr>
        </p:nvSpPr>
        <p:spPr/>
        <p:txBody>
          <a:bodyPr/>
          <a:lstStyle/>
          <a:p>
            <a:pPr eaLnBrk="1" hangingPunct="1"/>
            <a:r>
              <a:rPr lang="en-US" smtClean="0"/>
              <a:t>‘Viscoelastic’</a:t>
            </a:r>
          </a:p>
          <a:p>
            <a:pPr eaLnBrk="1" hangingPunct="1"/>
            <a:r>
              <a:rPr lang="en-US" smtClean="0"/>
              <a:t>Load-extension response is time dependent</a:t>
            </a:r>
          </a:p>
        </p:txBody>
      </p:sp>
      <p:sp>
        <p:nvSpPr>
          <p:cNvPr id="44037"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4038" name="Line 7"/>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44039"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Finite Element		</a:t>
            </a:r>
            <a:r>
              <a:rPr lang="en-GB">
                <a:solidFill>
                  <a:srgbClr val="FFFFCC"/>
                </a:solidFill>
              </a:rPr>
              <a:t>Cadaveric Testing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3" cstate="print"/>
          <a:srcRect/>
          <a:stretch>
            <a:fillRect/>
          </a:stretch>
        </p:blipFill>
        <p:spPr bwMode="auto">
          <a:xfrm>
            <a:off x="422275" y="844550"/>
            <a:ext cx="7721600" cy="5280025"/>
          </a:xfrm>
          <a:prstGeom prst="rect">
            <a:avLst/>
          </a:prstGeom>
          <a:noFill/>
          <a:ln w="9525" algn="ctr">
            <a:noFill/>
            <a:miter lim="800000"/>
            <a:headEnd/>
            <a:tailEnd/>
          </a:ln>
        </p:spPr>
      </p:pic>
      <p:sp>
        <p:nvSpPr>
          <p:cNvPr id="45059" name="Slide Number Placeholder 5"/>
          <p:cNvSpPr>
            <a:spLocks noGrp="1"/>
          </p:cNvSpPr>
          <p:nvPr>
            <p:ph type="sldNum" sz="quarter" idx="12"/>
          </p:nvPr>
        </p:nvSpPr>
        <p:spPr>
          <a:noFill/>
        </p:spPr>
        <p:txBody>
          <a:bodyPr/>
          <a:lstStyle/>
          <a:p>
            <a:fld id="{3D1A5FBF-669D-44CB-9F6F-51BFB6DA1155}" type="slidenum">
              <a:rPr lang="en-GB" smtClean="0"/>
              <a:pPr/>
              <a:t>43</a:t>
            </a:fld>
            <a:endParaRPr lang="en-GB" smtClean="0"/>
          </a:p>
        </p:txBody>
      </p:sp>
      <p:sp>
        <p:nvSpPr>
          <p:cNvPr id="45060" name="Rectangle 2"/>
          <p:cNvSpPr>
            <a:spLocks noGrp="1" noChangeArrowheads="1"/>
          </p:cNvSpPr>
          <p:nvPr>
            <p:ph type="title"/>
          </p:nvPr>
        </p:nvSpPr>
        <p:spPr/>
        <p:txBody>
          <a:bodyPr/>
          <a:lstStyle/>
          <a:p>
            <a:pPr eaLnBrk="1" hangingPunct="1"/>
            <a:r>
              <a:rPr lang="en-US" smtClean="0"/>
              <a:t>Ligament/Tendon</a:t>
            </a:r>
          </a:p>
        </p:txBody>
      </p:sp>
      <p:sp>
        <p:nvSpPr>
          <p:cNvPr id="45061"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5062" name="Line 7"/>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45063" name="Rectangle 13"/>
          <p:cNvSpPr>
            <a:spLocks noChangeArrowheads="1"/>
          </p:cNvSpPr>
          <p:nvPr/>
        </p:nvSpPr>
        <p:spPr bwMode="auto">
          <a:xfrm>
            <a:off x="1628775" y="3648075"/>
            <a:ext cx="2962275" cy="1323975"/>
          </a:xfrm>
          <a:prstGeom prst="rect">
            <a:avLst/>
          </a:prstGeom>
          <a:noFill/>
          <a:ln w="9525">
            <a:noFill/>
            <a:miter lim="800000"/>
            <a:headEnd/>
            <a:tailEnd/>
          </a:ln>
        </p:spPr>
        <p:txBody>
          <a:bodyPr>
            <a:spAutoFit/>
          </a:bodyPr>
          <a:lstStyle/>
          <a:p>
            <a:pPr algn="ctr"/>
            <a:r>
              <a:rPr lang="en-GB" u="sng">
                <a:solidFill>
                  <a:schemeClr val="bg1"/>
                </a:solidFill>
              </a:rPr>
              <a:t>Toe region</a:t>
            </a:r>
          </a:p>
          <a:p>
            <a:pPr algn="ctr"/>
            <a:r>
              <a:rPr lang="en-GB">
                <a:solidFill>
                  <a:schemeClr val="bg1"/>
                </a:solidFill>
              </a:rPr>
              <a:t>Uncrimping of fibres</a:t>
            </a:r>
          </a:p>
          <a:p>
            <a:pPr algn="ctr"/>
            <a:r>
              <a:rPr lang="en-GB">
                <a:solidFill>
                  <a:schemeClr val="bg1"/>
                </a:solidFill>
              </a:rPr>
              <a:t>Gradual fibre recruitment</a:t>
            </a:r>
          </a:p>
        </p:txBody>
      </p:sp>
      <p:sp>
        <p:nvSpPr>
          <p:cNvPr id="45064" name="Rectangle 14"/>
          <p:cNvSpPr>
            <a:spLocks noChangeArrowheads="1"/>
          </p:cNvSpPr>
          <p:nvPr/>
        </p:nvSpPr>
        <p:spPr bwMode="auto">
          <a:xfrm>
            <a:off x="2362200" y="1971675"/>
            <a:ext cx="3371850" cy="1016000"/>
          </a:xfrm>
          <a:prstGeom prst="rect">
            <a:avLst/>
          </a:prstGeom>
          <a:noFill/>
          <a:ln w="9525">
            <a:noFill/>
            <a:miter lim="800000"/>
            <a:headEnd/>
            <a:tailEnd/>
          </a:ln>
        </p:spPr>
        <p:txBody>
          <a:bodyPr>
            <a:spAutoFit/>
          </a:bodyPr>
          <a:lstStyle/>
          <a:p>
            <a:pPr algn="ctr"/>
            <a:r>
              <a:rPr lang="en-GB" u="sng">
                <a:solidFill>
                  <a:schemeClr val="bg1"/>
                </a:solidFill>
              </a:rPr>
              <a:t>Linear region</a:t>
            </a:r>
          </a:p>
          <a:p>
            <a:pPr algn="ctr"/>
            <a:r>
              <a:rPr lang="en-GB">
                <a:solidFill>
                  <a:schemeClr val="bg1"/>
                </a:solidFill>
              </a:rPr>
              <a:t>Straight fibres</a:t>
            </a:r>
          </a:p>
          <a:p>
            <a:pPr algn="ctr"/>
            <a:r>
              <a:rPr lang="en-GB">
                <a:solidFill>
                  <a:schemeClr val="bg1"/>
                </a:solidFill>
              </a:rPr>
              <a:t>Full fibre recruitment</a:t>
            </a:r>
          </a:p>
        </p:txBody>
      </p:sp>
      <p:sp>
        <p:nvSpPr>
          <p:cNvPr id="45065" name="Rectangle 15"/>
          <p:cNvSpPr>
            <a:spLocks noChangeArrowheads="1"/>
          </p:cNvSpPr>
          <p:nvPr/>
        </p:nvSpPr>
        <p:spPr bwMode="auto">
          <a:xfrm>
            <a:off x="5657850" y="481013"/>
            <a:ext cx="2800350" cy="1323975"/>
          </a:xfrm>
          <a:prstGeom prst="rect">
            <a:avLst/>
          </a:prstGeom>
          <a:noFill/>
          <a:ln w="9525">
            <a:noFill/>
            <a:miter lim="800000"/>
            <a:headEnd/>
            <a:tailEnd/>
          </a:ln>
        </p:spPr>
        <p:txBody>
          <a:bodyPr>
            <a:spAutoFit/>
          </a:bodyPr>
          <a:lstStyle/>
          <a:p>
            <a:pPr algn="ctr"/>
            <a:r>
              <a:rPr lang="en-GB" u="sng">
                <a:solidFill>
                  <a:schemeClr val="bg1"/>
                </a:solidFill>
              </a:rPr>
              <a:t>Multiple failure region</a:t>
            </a:r>
          </a:p>
          <a:p>
            <a:pPr algn="ctr"/>
            <a:r>
              <a:rPr lang="en-GB">
                <a:solidFill>
                  <a:schemeClr val="bg1"/>
                </a:solidFill>
              </a:rPr>
              <a:t>Fibres fail sequentially</a:t>
            </a:r>
          </a:p>
        </p:txBody>
      </p:sp>
      <p:sp>
        <p:nvSpPr>
          <p:cNvPr id="45066" name="Rectangle 16"/>
          <p:cNvSpPr>
            <a:spLocks noChangeArrowheads="1"/>
          </p:cNvSpPr>
          <p:nvPr/>
        </p:nvSpPr>
        <p:spPr bwMode="auto">
          <a:xfrm>
            <a:off x="7010400" y="3448050"/>
            <a:ext cx="1133475" cy="400050"/>
          </a:xfrm>
          <a:prstGeom prst="rect">
            <a:avLst/>
          </a:prstGeom>
          <a:noFill/>
          <a:ln w="9525">
            <a:noFill/>
            <a:miter lim="800000"/>
            <a:headEnd/>
            <a:tailEnd/>
          </a:ln>
        </p:spPr>
        <p:txBody>
          <a:bodyPr wrap="none">
            <a:spAutoFit/>
          </a:bodyPr>
          <a:lstStyle/>
          <a:p>
            <a:pPr algn="ctr"/>
            <a:r>
              <a:rPr lang="en-GB" u="sng">
                <a:solidFill>
                  <a:schemeClr val="bg1"/>
                </a:solidFill>
              </a:rPr>
              <a:t>Rupture</a:t>
            </a:r>
          </a:p>
        </p:txBody>
      </p:sp>
      <p:sp>
        <p:nvSpPr>
          <p:cNvPr id="45067"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Finite Element		</a:t>
            </a:r>
            <a:r>
              <a:rPr lang="en-GB">
                <a:solidFill>
                  <a:srgbClr val="FFFFCC"/>
                </a:solidFill>
              </a:rPr>
              <a:t>Cadaveric Testing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6BE3E4DF-667B-4172-8B1D-BF0BEC1F6EA8}" type="slidenum">
              <a:rPr lang="en-GB" smtClean="0"/>
              <a:pPr/>
              <a:t>44</a:t>
            </a:fld>
            <a:endParaRPr lang="en-GB" smtClean="0"/>
          </a:p>
        </p:txBody>
      </p:sp>
      <p:sp>
        <p:nvSpPr>
          <p:cNvPr id="46083" name="Rectangle 2"/>
          <p:cNvSpPr>
            <a:spLocks noGrp="1" noChangeArrowheads="1"/>
          </p:cNvSpPr>
          <p:nvPr>
            <p:ph type="title"/>
          </p:nvPr>
        </p:nvSpPr>
        <p:spPr/>
        <p:txBody>
          <a:bodyPr/>
          <a:lstStyle/>
          <a:p>
            <a:pPr eaLnBrk="1" hangingPunct="1"/>
            <a:r>
              <a:rPr lang="en-US" smtClean="0"/>
              <a:t>Cadaveric Testing</a:t>
            </a:r>
          </a:p>
        </p:txBody>
      </p:sp>
      <p:sp>
        <p:nvSpPr>
          <p:cNvPr id="46084"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6085" name="Line 7"/>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46086"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Finite Element		</a:t>
            </a:r>
            <a:r>
              <a:rPr lang="en-GB">
                <a:solidFill>
                  <a:srgbClr val="FFFFCC"/>
                </a:solidFill>
              </a:rPr>
              <a:t>Cadaveric Testing</a:t>
            </a:r>
          </a:p>
        </p:txBody>
      </p:sp>
      <p:pic>
        <p:nvPicPr>
          <p:cNvPr id="46087" name="Picture 9" descr="SS852029.JPG"/>
          <p:cNvPicPr>
            <a:picLocks noChangeAspect="1"/>
          </p:cNvPicPr>
          <p:nvPr/>
        </p:nvPicPr>
        <p:blipFill>
          <a:blip r:embed="rId3" cstate="print"/>
          <a:srcRect/>
          <a:stretch>
            <a:fillRect/>
          </a:stretch>
        </p:blipFill>
        <p:spPr bwMode="auto">
          <a:xfrm>
            <a:off x="5194300" y="1143000"/>
            <a:ext cx="3432175" cy="4576763"/>
          </a:xfrm>
          <a:prstGeom prst="rect">
            <a:avLst/>
          </a:prstGeom>
          <a:noFill/>
          <a:ln w="9525">
            <a:noFill/>
            <a:miter lim="800000"/>
            <a:headEnd/>
            <a:tailEnd/>
          </a:ln>
        </p:spPr>
      </p:pic>
      <p:sp>
        <p:nvSpPr>
          <p:cNvPr id="12" name="Rectangle 3"/>
          <p:cNvSpPr txBox="1">
            <a:spLocks noChangeArrowheads="1"/>
          </p:cNvSpPr>
          <p:nvPr/>
        </p:nvSpPr>
        <p:spPr bwMode="auto">
          <a:xfrm>
            <a:off x="685800" y="1125538"/>
            <a:ext cx="4343400" cy="5111750"/>
          </a:xfrm>
          <a:prstGeom prst="rect">
            <a:avLst/>
          </a:prstGeom>
          <a:noFill/>
          <a:ln w="9525">
            <a:noFill/>
            <a:miter lim="800000"/>
            <a:headEnd/>
            <a:tailEnd/>
          </a:ln>
        </p:spPr>
        <p:txBody>
          <a:bodyPr/>
          <a:lstStyle/>
          <a:p>
            <a:pPr marL="342900" indent="-342900">
              <a:spcBef>
                <a:spcPct val="20000"/>
              </a:spcBef>
              <a:buFontTx/>
              <a:buChar char="•"/>
              <a:defRPr/>
            </a:pPr>
            <a:r>
              <a:rPr lang="en-US" sz="3200" b="0" kern="0" dirty="0">
                <a:solidFill>
                  <a:schemeClr val="bg1"/>
                </a:solidFill>
                <a:latin typeface="+mn-lt"/>
              </a:rPr>
              <a:t>Long head of biceps tendon</a:t>
            </a:r>
          </a:p>
          <a:p>
            <a:pPr marL="342900" indent="-342900">
              <a:spcBef>
                <a:spcPct val="20000"/>
              </a:spcBef>
              <a:buFontTx/>
              <a:buChar char="•"/>
              <a:defRPr/>
            </a:pPr>
            <a:r>
              <a:rPr lang="en-US" sz="3200" b="0" kern="0" dirty="0">
                <a:solidFill>
                  <a:schemeClr val="bg1"/>
                </a:solidFill>
                <a:latin typeface="+mn-lt"/>
              </a:rPr>
              <a:t>Tensile test to failure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05FC5207-4BE4-4F14-BBCE-E455AF694858}" type="slidenum">
              <a:rPr lang="en-GB" smtClean="0"/>
              <a:pPr/>
              <a:t>45</a:t>
            </a:fld>
            <a:endParaRPr lang="en-GB" smtClean="0"/>
          </a:p>
        </p:txBody>
      </p:sp>
      <p:sp>
        <p:nvSpPr>
          <p:cNvPr id="47107" name="Rectangle 2"/>
          <p:cNvSpPr>
            <a:spLocks noGrp="1" noChangeArrowheads="1"/>
          </p:cNvSpPr>
          <p:nvPr>
            <p:ph type="title"/>
          </p:nvPr>
        </p:nvSpPr>
        <p:spPr/>
        <p:txBody>
          <a:bodyPr/>
          <a:lstStyle/>
          <a:p>
            <a:pPr eaLnBrk="1" hangingPunct="1"/>
            <a:r>
              <a:rPr lang="en-US" smtClean="0"/>
              <a:t>Cadaveric Testing</a:t>
            </a:r>
          </a:p>
        </p:txBody>
      </p:sp>
      <p:sp>
        <p:nvSpPr>
          <p:cNvPr id="47108"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7109" name="Line 7"/>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pic>
        <p:nvPicPr>
          <p:cNvPr id="47110" name="Picture 4"/>
          <p:cNvPicPr>
            <a:picLocks noChangeAspect="1" noChangeArrowheads="1"/>
          </p:cNvPicPr>
          <p:nvPr/>
        </p:nvPicPr>
        <p:blipFill>
          <a:blip r:embed="rId3" cstate="print"/>
          <a:srcRect/>
          <a:stretch>
            <a:fillRect/>
          </a:stretch>
        </p:blipFill>
        <p:spPr bwMode="auto">
          <a:xfrm>
            <a:off x="1519238" y="1000125"/>
            <a:ext cx="6205537" cy="4659313"/>
          </a:xfrm>
          <a:prstGeom prst="rect">
            <a:avLst/>
          </a:prstGeom>
          <a:noFill/>
          <a:ln w="9525">
            <a:noFill/>
            <a:miter lim="800000"/>
            <a:headEnd/>
            <a:tailEnd/>
          </a:ln>
        </p:spPr>
      </p:pic>
      <p:sp>
        <p:nvSpPr>
          <p:cNvPr id="47111"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Finite Element		</a:t>
            </a:r>
            <a:r>
              <a:rPr lang="en-GB">
                <a:solidFill>
                  <a:srgbClr val="FFFFCC"/>
                </a:solidFill>
              </a:rPr>
              <a:t>Cadaveric Testing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8C07E413-554B-40D2-A85E-89B255667ADD}" type="slidenum">
              <a:rPr lang="en-GB" smtClean="0"/>
              <a:pPr/>
              <a:t>46</a:t>
            </a:fld>
            <a:endParaRPr lang="en-GB" smtClean="0"/>
          </a:p>
        </p:txBody>
      </p:sp>
      <p:sp>
        <p:nvSpPr>
          <p:cNvPr id="48131" name="Rectangle 2"/>
          <p:cNvSpPr>
            <a:spLocks noGrp="1" noChangeArrowheads="1"/>
          </p:cNvSpPr>
          <p:nvPr>
            <p:ph type="title"/>
          </p:nvPr>
        </p:nvSpPr>
        <p:spPr/>
        <p:txBody>
          <a:bodyPr/>
          <a:lstStyle/>
          <a:p>
            <a:pPr eaLnBrk="1" hangingPunct="1"/>
            <a:r>
              <a:rPr lang="en-US" smtClean="0"/>
              <a:t>Cadaveric Testing</a:t>
            </a:r>
          </a:p>
        </p:txBody>
      </p:sp>
      <p:sp>
        <p:nvSpPr>
          <p:cNvPr id="48132"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8133" name="Line 7"/>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48134"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Finite Element		</a:t>
            </a:r>
            <a:r>
              <a:rPr lang="en-GB">
                <a:solidFill>
                  <a:srgbClr val="FFFFCC"/>
                </a:solidFill>
              </a:rPr>
              <a:t>Cadaveric Testing</a:t>
            </a:r>
          </a:p>
        </p:txBody>
      </p:sp>
      <p:pic>
        <p:nvPicPr>
          <p:cNvPr id="48135" name="Picture 8" descr="E:\Shoulder\HAGL project\Pics\HAGL Research 10.jpg"/>
          <p:cNvPicPr>
            <a:picLocks noChangeAspect="1" noChangeArrowheads="1"/>
          </p:cNvPicPr>
          <p:nvPr/>
        </p:nvPicPr>
        <p:blipFill>
          <a:blip r:embed="rId3" cstate="print"/>
          <a:srcRect/>
          <a:stretch>
            <a:fillRect/>
          </a:stretch>
        </p:blipFill>
        <p:spPr bwMode="auto">
          <a:xfrm>
            <a:off x="506413" y="2070100"/>
            <a:ext cx="3886200" cy="2914650"/>
          </a:xfrm>
          <a:prstGeom prst="rect">
            <a:avLst/>
          </a:prstGeom>
          <a:noFill/>
          <a:ln w="9525">
            <a:noFill/>
            <a:miter lim="800000"/>
            <a:headEnd/>
            <a:tailEnd/>
          </a:ln>
        </p:spPr>
      </p:pic>
      <p:pic>
        <p:nvPicPr>
          <p:cNvPr id="48136" name="Picture 9" descr="E:\Shoulder\HAGL project\Pics\HAGL Research 19.jpg"/>
          <p:cNvPicPr>
            <a:picLocks noChangeAspect="1" noChangeArrowheads="1"/>
          </p:cNvPicPr>
          <p:nvPr/>
        </p:nvPicPr>
        <p:blipFill>
          <a:blip r:embed="rId4" cstate="print"/>
          <a:srcRect/>
          <a:stretch>
            <a:fillRect/>
          </a:stretch>
        </p:blipFill>
        <p:spPr bwMode="auto">
          <a:xfrm>
            <a:off x="4808538" y="2070100"/>
            <a:ext cx="3886200"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4C244F3D-21B3-4EF4-A1B6-2716DB9046A6}" type="slidenum">
              <a:rPr lang="en-GB" smtClean="0"/>
              <a:pPr/>
              <a:t>47</a:t>
            </a:fld>
            <a:endParaRPr lang="en-GB" smtClean="0"/>
          </a:p>
        </p:txBody>
      </p:sp>
      <p:sp>
        <p:nvSpPr>
          <p:cNvPr id="49155" name="Rectangle 2"/>
          <p:cNvSpPr>
            <a:spLocks noGrp="1" noChangeArrowheads="1"/>
          </p:cNvSpPr>
          <p:nvPr>
            <p:ph type="title"/>
          </p:nvPr>
        </p:nvSpPr>
        <p:spPr/>
        <p:txBody>
          <a:bodyPr/>
          <a:lstStyle/>
          <a:p>
            <a:pPr eaLnBrk="1" hangingPunct="1"/>
            <a:r>
              <a:rPr lang="en-US" smtClean="0"/>
              <a:t>Cadaveric Testing</a:t>
            </a:r>
          </a:p>
        </p:txBody>
      </p:sp>
      <p:sp>
        <p:nvSpPr>
          <p:cNvPr id="49156" name="Rectangle 6"/>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9157" name="Line 7"/>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49158"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Finite Element		</a:t>
            </a:r>
            <a:r>
              <a:rPr lang="en-GB">
                <a:solidFill>
                  <a:srgbClr val="FFFFCC"/>
                </a:solidFill>
              </a:rPr>
              <a:t>Cadaveric Testing</a:t>
            </a:r>
          </a:p>
        </p:txBody>
      </p:sp>
      <p:graphicFrame>
        <p:nvGraphicFramePr>
          <p:cNvPr id="8" name="Chart 7"/>
          <p:cNvGraphicFramePr>
            <a:graphicFrameLocks/>
          </p:cNvGraphicFramePr>
          <p:nvPr/>
        </p:nvGraphicFramePr>
        <p:xfrm>
          <a:off x="817562" y="914400"/>
          <a:ext cx="7508875" cy="49099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txBox="1">
            <a:spLocks noChangeArrowheads="1"/>
          </p:cNvSpPr>
          <p:nvPr/>
        </p:nvSpPr>
        <p:spPr bwMode="auto">
          <a:xfrm>
            <a:off x="685800" y="1125538"/>
            <a:ext cx="7772400" cy="5111750"/>
          </a:xfrm>
          <a:prstGeom prst="rect">
            <a:avLst/>
          </a:prstGeom>
          <a:noFill/>
          <a:ln w="9525">
            <a:noFill/>
            <a:miter lim="800000"/>
            <a:headEnd/>
            <a:tailEnd/>
          </a:ln>
        </p:spPr>
        <p:txBody>
          <a:bodyPr/>
          <a:lstStyle/>
          <a:p>
            <a:pPr marL="342900" indent="-342900">
              <a:spcBef>
                <a:spcPct val="20000"/>
              </a:spcBef>
            </a:pPr>
            <a:r>
              <a:rPr lang="en-GB" sz="3200" b="0"/>
              <a:t>Intersegmental</a:t>
            </a:r>
            <a:r>
              <a:rPr lang="en-GB" sz="3600" b="0"/>
              <a:t> </a:t>
            </a:r>
            <a:r>
              <a:rPr lang="en-GB" sz="3200" b="0"/>
              <a:t>models</a:t>
            </a:r>
            <a:endParaRPr lang="en-GB" sz="3200" b="0">
              <a:solidFill>
                <a:schemeClr val="bg1"/>
              </a:solidFill>
            </a:endParaRPr>
          </a:p>
          <a:p>
            <a:pPr marL="342900" indent="-342900">
              <a:spcBef>
                <a:spcPct val="20000"/>
              </a:spcBef>
              <a:buFont typeface="Arial" charset="0"/>
              <a:buChar char="•"/>
            </a:pPr>
            <a:r>
              <a:rPr lang="en-GB" sz="2400" b="0">
                <a:solidFill>
                  <a:schemeClr val="bg1"/>
                </a:solidFill>
              </a:rPr>
              <a:t>Each bone/muscle/ligament treated as a single element</a:t>
            </a:r>
          </a:p>
          <a:p>
            <a:pPr marL="342900" indent="-342900">
              <a:spcBef>
                <a:spcPct val="20000"/>
              </a:spcBef>
              <a:buFont typeface="Arial" charset="0"/>
              <a:buChar char="•"/>
            </a:pPr>
            <a:r>
              <a:rPr lang="en-GB" sz="2400" b="0">
                <a:solidFill>
                  <a:schemeClr val="bg1"/>
                </a:solidFill>
              </a:rPr>
              <a:t>Calculates joint reaction forces and predicts muscle tension</a:t>
            </a:r>
          </a:p>
          <a:p>
            <a:pPr marL="342900" indent="-342900">
              <a:spcBef>
                <a:spcPct val="20000"/>
              </a:spcBef>
            </a:pPr>
            <a:r>
              <a:rPr lang="en-GB" sz="3200" b="0"/>
              <a:t>Finite Element models</a:t>
            </a:r>
          </a:p>
          <a:p>
            <a:pPr marL="342900" indent="-342900">
              <a:spcBef>
                <a:spcPct val="20000"/>
              </a:spcBef>
              <a:buFontTx/>
              <a:buChar char="•"/>
            </a:pPr>
            <a:r>
              <a:rPr lang="en-GB" sz="2400" b="0">
                <a:solidFill>
                  <a:schemeClr val="bg1"/>
                </a:solidFill>
              </a:rPr>
              <a:t>Each bone/muscle/ligament divided into many small elements </a:t>
            </a:r>
          </a:p>
          <a:p>
            <a:pPr marL="342900" indent="-342900">
              <a:spcBef>
                <a:spcPct val="20000"/>
              </a:spcBef>
              <a:buFontTx/>
              <a:buChar char="•"/>
            </a:pPr>
            <a:r>
              <a:rPr lang="en-GB" sz="2400" b="0">
                <a:solidFill>
                  <a:schemeClr val="bg1"/>
                </a:solidFill>
              </a:rPr>
              <a:t>Calculates distribution of stress/strain within the tissues</a:t>
            </a:r>
          </a:p>
        </p:txBody>
      </p:sp>
      <p:sp>
        <p:nvSpPr>
          <p:cNvPr id="50179" name="Slide Number Placeholder 5"/>
          <p:cNvSpPr>
            <a:spLocks noGrp="1"/>
          </p:cNvSpPr>
          <p:nvPr>
            <p:ph type="sldNum" sz="quarter" idx="12"/>
          </p:nvPr>
        </p:nvSpPr>
        <p:spPr>
          <a:noFill/>
        </p:spPr>
        <p:txBody>
          <a:bodyPr/>
          <a:lstStyle/>
          <a:p>
            <a:fld id="{AFB54FD3-1D52-4408-9F04-766A21B7E405}" type="slidenum">
              <a:rPr lang="en-GB" smtClean="0"/>
              <a:pPr/>
              <a:t>48</a:t>
            </a:fld>
            <a:endParaRPr lang="en-GB" smtClean="0"/>
          </a:p>
        </p:txBody>
      </p:sp>
      <p:sp>
        <p:nvSpPr>
          <p:cNvPr id="50180"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0181" name="Rectangle 2"/>
          <p:cNvSpPr>
            <a:spLocks noGrp="1" noChangeArrowheads="1"/>
          </p:cNvSpPr>
          <p:nvPr>
            <p:ph type="title"/>
          </p:nvPr>
        </p:nvSpPr>
        <p:spPr/>
        <p:txBody>
          <a:bodyPr/>
          <a:lstStyle/>
          <a:p>
            <a:pPr eaLnBrk="1" hangingPunct="1"/>
            <a:r>
              <a:rPr lang="en-GB" sz="4000" smtClean="0"/>
              <a:t>Types of Biomechanical Model</a:t>
            </a:r>
          </a:p>
        </p:txBody>
      </p:sp>
      <p:sp>
        <p:nvSpPr>
          <p:cNvPr id="50182" name="Line 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50183"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Finite Element		Cadaveric Testing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64F98B96-E6A0-4289-A76B-BB94B8B49F86}" type="slidenum">
              <a:rPr lang="en-GB" smtClean="0"/>
              <a:pPr/>
              <a:t>49</a:t>
            </a:fld>
            <a:endParaRPr lang="en-GB" smtClean="0"/>
          </a:p>
        </p:txBody>
      </p:sp>
      <p:sp>
        <p:nvSpPr>
          <p:cNvPr id="51203"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1204" name="Rectangle 2"/>
          <p:cNvSpPr>
            <a:spLocks noGrp="1" noChangeArrowheads="1"/>
          </p:cNvSpPr>
          <p:nvPr>
            <p:ph type="title"/>
          </p:nvPr>
        </p:nvSpPr>
        <p:spPr/>
        <p:txBody>
          <a:bodyPr/>
          <a:lstStyle/>
          <a:p>
            <a:pPr eaLnBrk="1" hangingPunct="1"/>
            <a:r>
              <a:rPr lang="en-GB" sz="4000" smtClean="0"/>
              <a:t>Intersegmental Modelling</a:t>
            </a:r>
          </a:p>
        </p:txBody>
      </p:sp>
      <p:sp>
        <p:nvSpPr>
          <p:cNvPr id="51205" name="Line 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51206" name="Rectangle 20"/>
          <p:cNvSpPr>
            <a:spLocks noChangeArrowheads="1"/>
          </p:cNvSpPr>
          <p:nvPr/>
        </p:nvSpPr>
        <p:spPr bwMode="auto">
          <a:xfrm>
            <a:off x="895350" y="3086100"/>
            <a:ext cx="7237413" cy="1133475"/>
          </a:xfrm>
          <a:prstGeom prst="rect">
            <a:avLst/>
          </a:prstGeom>
          <a:noFill/>
          <a:ln w="9525">
            <a:noFill/>
            <a:miter lim="800000"/>
            <a:headEnd/>
            <a:tailEnd/>
          </a:ln>
        </p:spPr>
        <p:txBody>
          <a:bodyPr>
            <a:spAutoFit/>
          </a:bodyPr>
          <a:lstStyle/>
          <a:p>
            <a:pPr eaLnBrk="0" hangingPunct="0">
              <a:lnSpc>
                <a:spcPct val="90000"/>
              </a:lnSpc>
              <a:spcBef>
                <a:spcPct val="20000"/>
              </a:spcBef>
            </a:pPr>
            <a:r>
              <a:rPr lang="en-GB" sz="2800" b="0">
                <a:cs typeface="Tahoma" pitchFamily="34" charset="0"/>
              </a:rPr>
              <a:t>Forward Dynamics</a:t>
            </a:r>
            <a:r>
              <a:rPr lang="en-GB" sz="2400" b="0">
                <a:solidFill>
                  <a:schemeClr val="bg1"/>
                </a:solidFill>
                <a:cs typeface="Tahoma" pitchFamily="34" charset="0"/>
              </a:rPr>
              <a:t/>
            </a:r>
            <a:br>
              <a:rPr lang="en-GB" sz="2400" b="0">
                <a:solidFill>
                  <a:schemeClr val="bg1"/>
                </a:solidFill>
                <a:cs typeface="Tahoma" pitchFamily="34" charset="0"/>
              </a:rPr>
            </a:br>
            <a:r>
              <a:rPr lang="en-GB" sz="2400" b="0">
                <a:solidFill>
                  <a:schemeClr val="bg1"/>
                </a:solidFill>
                <a:cs typeface="Tahoma" pitchFamily="34" charset="0"/>
              </a:rPr>
              <a:t>How forces cause movements.  Estimate the movement resulting from forces and moments </a:t>
            </a:r>
            <a:endParaRPr lang="en-GB" sz="2800" b="0">
              <a:solidFill>
                <a:schemeClr val="bg1"/>
              </a:solidFill>
            </a:endParaRPr>
          </a:p>
        </p:txBody>
      </p:sp>
      <p:sp>
        <p:nvSpPr>
          <p:cNvPr id="51207" name="Rectangle 22"/>
          <p:cNvSpPr>
            <a:spLocks noChangeArrowheads="1"/>
          </p:cNvSpPr>
          <p:nvPr/>
        </p:nvSpPr>
        <p:spPr bwMode="auto">
          <a:xfrm>
            <a:off x="895350" y="1143000"/>
            <a:ext cx="7237413" cy="1133475"/>
          </a:xfrm>
          <a:prstGeom prst="rect">
            <a:avLst/>
          </a:prstGeom>
          <a:noFill/>
          <a:ln w="9525">
            <a:noFill/>
            <a:miter lim="800000"/>
            <a:headEnd/>
            <a:tailEnd/>
          </a:ln>
        </p:spPr>
        <p:txBody>
          <a:bodyPr>
            <a:spAutoFit/>
          </a:bodyPr>
          <a:lstStyle/>
          <a:p>
            <a:pPr eaLnBrk="0" hangingPunct="0">
              <a:lnSpc>
                <a:spcPct val="90000"/>
              </a:lnSpc>
              <a:spcBef>
                <a:spcPct val="20000"/>
              </a:spcBef>
            </a:pPr>
            <a:r>
              <a:rPr lang="en-GB" sz="2800" b="0">
                <a:cs typeface="Tahoma" pitchFamily="34" charset="0"/>
              </a:rPr>
              <a:t>Kinematics</a:t>
            </a:r>
            <a:r>
              <a:rPr lang="en-GB" sz="2400" b="0">
                <a:solidFill>
                  <a:schemeClr val="bg1"/>
                </a:solidFill>
                <a:cs typeface="Tahoma" pitchFamily="34" charset="0"/>
              </a:rPr>
              <a:t>  </a:t>
            </a:r>
            <a:br>
              <a:rPr lang="en-GB" sz="2400" b="0">
                <a:solidFill>
                  <a:schemeClr val="bg1"/>
                </a:solidFill>
                <a:cs typeface="Tahoma" pitchFamily="34" charset="0"/>
              </a:rPr>
            </a:br>
            <a:r>
              <a:rPr lang="en-GB" sz="2400" b="0">
                <a:solidFill>
                  <a:schemeClr val="bg1"/>
                </a:solidFill>
                <a:cs typeface="Tahoma" pitchFamily="34" charset="0"/>
              </a:rPr>
              <a:t>Movements (position, velocity, acceleration, joint angles) </a:t>
            </a:r>
            <a:endParaRPr lang="en-GB" sz="2800" b="0">
              <a:solidFill>
                <a:schemeClr val="bg1"/>
              </a:solidFill>
            </a:endParaRPr>
          </a:p>
        </p:txBody>
      </p:sp>
      <p:sp>
        <p:nvSpPr>
          <p:cNvPr id="51208" name="Rectangle 23"/>
          <p:cNvSpPr>
            <a:spLocks noChangeArrowheads="1"/>
          </p:cNvSpPr>
          <p:nvPr/>
        </p:nvSpPr>
        <p:spPr bwMode="auto">
          <a:xfrm>
            <a:off x="895350" y="2243138"/>
            <a:ext cx="7237413" cy="877887"/>
          </a:xfrm>
          <a:prstGeom prst="rect">
            <a:avLst/>
          </a:prstGeom>
          <a:noFill/>
          <a:ln w="9525">
            <a:noFill/>
            <a:miter lim="800000"/>
            <a:headEnd/>
            <a:tailEnd/>
          </a:ln>
        </p:spPr>
        <p:txBody>
          <a:bodyPr>
            <a:spAutoFit/>
          </a:bodyPr>
          <a:lstStyle/>
          <a:p>
            <a:pPr eaLnBrk="0" hangingPunct="0">
              <a:lnSpc>
                <a:spcPct val="90000"/>
              </a:lnSpc>
              <a:spcBef>
                <a:spcPct val="20000"/>
              </a:spcBef>
            </a:pPr>
            <a:r>
              <a:rPr lang="en-GB" sz="2800" b="0">
                <a:cs typeface="Tahoma" pitchFamily="34" charset="0"/>
              </a:rPr>
              <a:t>Kinetics</a:t>
            </a:r>
            <a:endParaRPr lang="en-GB" sz="2400" b="0">
              <a:solidFill>
                <a:schemeClr val="bg1"/>
              </a:solidFill>
              <a:cs typeface="Tahoma" pitchFamily="34" charset="0"/>
            </a:endParaRPr>
          </a:p>
          <a:p>
            <a:pPr eaLnBrk="0" hangingPunct="0">
              <a:lnSpc>
                <a:spcPct val="90000"/>
              </a:lnSpc>
              <a:spcBef>
                <a:spcPct val="20000"/>
              </a:spcBef>
            </a:pPr>
            <a:r>
              <a:rPr lang="en-GB" sz="2400" b="0">
                <a:solidFill>
                  <a:schemeClr val="bg1"/>
                </a:solidFill>
                <a:cs typeface="Tahoma" pitchFamily="34" charset="0"/>
              </a:rPr>
              <a:t>Forces during movements (joint torque, GRF) </a:t>
            </a:r>
            <a:endParaRPr lang="en-GB" sz="2800" b="0">
              <a:solidFill>
                <a:schemeClr val="bg1"/>
              </a:solidFill>
            </a:endParaRPr>
          </a:p>
        </p:txBody>
      </p:sp>
      <p:sp>
        <p:nvSpPr>
          <p:cNvPr id="51209" name="Rectangle 24"/>
          <p:cNvSpPr>
            <a:spLocks noChangeArrowheads="1"/>
          </p:cNvSpPr>
          <p:nvPr/>
        </p:nvSpPr>
        <p:spPr bwMode="auto">
          <a:xfrm>
            <a:off x="895350" y="4184650"/>
            <a:ext cx="7237413" cy="1517650"/>
          </a:xfrm>
          <a:prstGeom prst="rect">
            <a:avLst/>
          </a:prstGeom>
          <a:noFill/>
          <a:ln w="9525">
            <a:noFill/>
            <a:miter lim="800000"/>
            <a:headEnd/>
            <a:tailEnd/>
          </a:ln>
        </p:spPr>
        <p:txBody>
          <a:bodyPr>
            <a:spAutoFit/>
          </a:bodyPr>
          <a:lstStyle/>
          <a:p>
            <a:pPr eaLnBrk="0" hangingPunct="0">
              <a:lnSpc>
                <a:spcPct val="90000"/>
              </a:lnSpc>
              <a:spcBef>
                <a:spcPct val="20000"/>
              </a:spcBef>
            </a:pPr>
            <a:r>
              <a:rPr lang="en-GB" sz="2800" b="0">
                <a:cs typeface="Tahoma" pitchFamily="34" charset="0"/>
              </a:rPr>
              <a:t>Inverse Dynamics</a:t>
            </a:r>
            <a:r>
              <a:rPr lang="en-GB" sz="2400" b="0">
                <a:solidFill>
                  <a:schemeClr val="bg1"/>
                </a:solidFill>
                <a:cs typeface="Tahoma" pitchFamily="34" charset="0"/>
              </a:rPr>
              <a:t> </a:t>
            </a:r>
            <a:br>
              <a:rPr lang="en-GB" sz="2400" b="0">
                <a:solidFill>
                  <a:schemeClr val="bg1"/>
                </a:solidFill>
                <a:cs typeface="Tahoma" pitchFamily="34" charset="0"/>
              </a:rPr>
            </a:br>
            <a:r>
              <a:rPr lang="en-GB" sz="2400" b="0">
                <a:solidFill>
                  <a:schemeClr val="bg1"/>
                </a:solidFill>
                <a:cs typeface="Tahoma" pitchFamily="34" charset="0"/>
              </a:rPr>
              <a:t>How movements require forces. Estimate the forces that cause the motions we measure</a:t>
            </a:r>
            <a:br>
              <a:rPr lang="en-GB" sz="2400" b="0">
                <a:solidFill>
                  <a:schemeClr val="bg1"/>
                </a:solidFill>
                <a:cs typeface="Tahoma" pitchFamily="34" charset="0"/>
              </a:rPr>
            </a:br>
            <a:endParaRPr lang="en-GB" sz="2800" b="0">
              <a:solidFill>
                <a:schemeClr val="bg1"/>
              </a:solidFill>
            </a:endParaRPr>
          </a:p>
        </p:txBody>
      </p:sp>
      <p:sp>
        <p:nvSpPr>
          <p:cNvPr id="51210"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a:solidFill>
                  <a:srgbClr val="FFFFCC"/>
                </a:solidFill>
              </a:rPr>
              <a:t>Intersegmental</a:t>
            </a:r>
            <a:r>
              <a:rPr lang="en-GB" b="0">
                <a:solidFill>
                  <a:srgbClr val="FFFFCC"/>
                </a:solidFill>
              </a:rPr>
              <a:t>	Finite Element		Cadaveric Testing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CB7B4B12-0BD0-4590-8243-C8082BFE9C1E}" type="slidenum">
              <a:rPr lang="en-GB" smtClean="0"/>
              <a:pPr/>
              <a:t>5</a:t>
            </a:fld>
            <a:endParaRPr lang="en-GB" smtClean="0"/>
          </a:p>
        </p:txBody>
      </p:sp>
      <p:sp>
        <p:nvSpPr>
          <p:cNvPr id="6147"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48" name="Rectangle 2"/>
          <p:cNvSpPr>
            <a:spLocks noGrp="1" noChangeArrowheads="1"/>
          </p:cNvSpPr>
          <p:nvPr>
            <p:ph type="title"/>
          </p:nvPr>
        </p:nvSpPr>
        <p:spPr/>
        <p:txBody>
          <a:bodyPr/>
          <a:lstStyle/>
          <a:p>
            <a:pPr eaLnBrk="1" hangingPunct="1"/>
            <a:r>
              <a:rPr lang="en-GB" smtClean="0"/>
              <a:t>Part 1 – General Mechanics</a:t>
            </a:r>
          </a:p>
        </p:txBody>
      </p:sp>
      <p:sp>
        <p:nvSpPr>
          <p:cNvPr id="6149" name="Rectangle 3"/>
          <p:cNvSpPr>
            <a:spLocks noGrp="1" noChangeArrowheads="1"/>
          </p:cNvSpPr>
          <p:nvPr>
            <p:ph type="body" idx="1"/>
          </p:nvPr>
        </p:nvSpPr>
        <p:spPr/>
        <p:txBody>
          <a:bodyPr/>
          <a:lstStyle/>
          <a:p>
            <a:pPr eaLnBrk="1" hangingPunct="1"/>
            <a:r>
              <a:rPr lang="en-GB" smtClean="0"/>
              <a:t>Forces and Moments</a:t>
            </a:r>
          </a:p>
          <a:p>
            <a:pPr eaLnBrk="1" hangingPunct="1"/>
            <a:r>
              <a:rPr lang="en-GB" smtClean="0"/>
              <a:t>Equilibrium</a:t>
            </a:r>
          </a:p>
          <a:p>
            <a:pPr eaLnBrk="1" hangingPunct="1"/>
            <a:r>
              <a:rPr lang="en-GB" smtClean="0"/>
              <a:t>Free Body Diagrams</a:t>
            </a:r>
          </a:p>
          <a:p>
            <a:pPr eaLnBrk="1" hangingPunct="1"/>
            <a:r>
              <a:rPr lang="en-GB" smtClean="0"/>
              <a:t>Bending, Torsion, Shear</a:t>
            </a:r>
          </a:p>
          <a:p>
            <a:pPr eaLnBrk="1" hangingPunct="1"/>
            <a:r>
              <a:rPr lang="en-GB" smtClean="0"/>
              <a:t>Stress and Strain</a:t>
            </a:r>
          </a:p>
          <a:p>
            <a:pPr eaLnBrk="1" hangingPunct="1"/>
            <a:r>
              <a:rPr lang="en-GB" smtClean="0"/>
              <a:t>Young’s Modulus</a:t>
            </a:r>
          </a:p>
        </p:txBody>
      </p:sp>
      <p:sp>
        <p:nvSpPr>
          <p:cNvPr id="6150" name="Line 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6151"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Combining&amp;Calculating	Stress&amp;Strain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06C090FE-3309-42F8-A775-88AB4ADF7C63}" type="slidenum">
              <a:rPr lang="en-GB" smtClean="0"/>
              <a:pPr/>
              <a:t>50</a:t>
            </a:fld>
            <a:endParaRPr lang="en-GB" smtClean="0"/>
          </a:p>
        </p:txBody>
      </p:sp>
      <p:sp>
        <p:nvSpPr>
          <p:cNvPr id="52227" name="Rectangle 2"/>
          <p:cNvSpPr>
            <a:spLocks noGrp="1" noChangeArrowheads="1"/>
          </p:cNvSpPr>
          <p:nvPr>
            <p:ph type="title"/>
          </p:nvPr>
        </p:nvSpPr>
        <p:spPr>
          <a:xfrm>
            <a:off x="755650" y="0"/>
            <a:ext cx="7772400" cy="1143000"/>
          </a:xfrm>
        </p:spPr>
        <p:txBody>
          <a:bodyPr/>
          <a:lstStyle/>
          <a:p>
            <a:pPr eaLnBrk="1" hangingPunct="1"/>
            <a:r>
              <a:rPr lang="en-GB" smtClean="0"/>
              <a:t>Intersegmental Modelling</a:t>
            </a:r>
            <a:endParaRPr lang="en-US" smtClean="0"/>
          </a:p>
        </p:txBody>
      </p:sp>
      <p:sp>
        <p:nvSpPr>
          <p:cNvPr id="52228" name="Rectangle 35"/>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2229" name="Line 36"/>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52230" name="Line 6"/>
          <p:cNvSpPr>
            <a:spLocks noChangeShapeType="1"/>
          </p:cNvSpPr>
          <p:nvPr/>
        </p:nvSpPr>
        <p:spPr bwMode="auto">
          <a:xfrm flipV="1">
            <a:off x="6731000" y="2089150"/>
            <a:ext cx="0" cy="1597025"/>
          </a:xfrm>
          <a:prstGeom prst="line">
            <a:avLst/>
          </a:prstGeom>
          <a:noFill/>
          <a:ln w="47625">
            <a:solidFill>
              <a:schemeClr val="accent1"/>
            </a:solidFill>
            <a:round/>
            <a:headEnd/>
            <a:tailEnd type="arrow" w="lg" len="lg"/>
          </a:ln>
        </p:spPr>
        <p:txBody>
          <a:bodyPr/>
          <a:lstStyle/>
          <a:p>
            <a:endParaRPr lang="en-GB"/>
          </a:p>
        </p:txBody>
      </p:sp>
      <p:sp>
        <p:nvSpPr>
          <p:cNvPr id="52231" name="AutoShape 8"/>
          <p:cNvSpPr>
            <a:spLocks noChangeArrowheads="1"/>
          </p:cNvSpPr>
          <p:nvPr/>
        </p:nvSpPr>
        <p:spPr bwMode="auto">
          <a:xfrm flipV="1">
            <a:off x="1012825" y="2922588"/>
            <a:ext cx="2019300" cy="15144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CC66"/>
          </a:solidFill>
          <a:ln w="9525">
            <a:noFill/>
            <a:miter lim="800000"/>
            <a:headEnd/>
            <a:tailEnd/>
          </a:ln>
        </p:spPr>
        <p:txBody>
          <a:bodyPr wrap="none" anchor="ctr"/>
          <a:lstStyle/>
          <a:p>
            <a:endParaRPr lang="en-GB"/>
          </a:p>
        </p:txBody>
      </p:sp>
      <p:sp>
        <p:nvSpPr>
          <p:cNvPr id="52232" name="AutoShape 10"/>
          <p:cNvSpPr>
            <a:spLocks noChangeArrowheads="1"/>
          </p:cNvSpPr>
          <p:nvPr/>
        </p:nvSpPr>
        <p:spPr bwMode="auto">
          <a:xfrm>
            <a:off x="2459038" y="3671888"/>
            <a:ext cx="4789487" cy="600075"/>
          </a:xfrm>
          <a:prstGeom prst="roundRect">
            <a:avLst>
              <a:gd name="adj" fmla="val 16667"/>
            </a:avLst>
          </a:prstGeom>
          <a:solidFill>
            <a:srgbClr val="FFCC66"/>
          </a:solidFill>
          <a:ln w="38100">
            <a:solidFill>
              <a:srgbClr val="FFCC66"/>
            </a:solidFill>
            <a:round/>
            <a:headEnd/>
            <a:tailEnd/>
          </a:ln>
        </p:spPr>
        <p:txBody>
          <a:bodyPr wrap="none" anchor="ctr"/>
          <a:lstStyle/>
          <a:p>
            <a:endParaRPr lang="en-US"/>
          </a:p>
        </p:txBody>
      </p:sp>
      <p:sp>
        <p:nvSpPr>
          <p:cNvPr id="52233" name="Oval 11"/>
          <p:cNvSpPr>
            <a:spLocks noChangeArrowheads="1"/>
          </p:cNvSpPr>
          <p:nvPr/>
        </p:nvSpPr>
        <p:spPr bwMode="auto">
          <a:xfrm>
            <a:off x="6815138" y="2957513"/>
            <a:ext cx="1079500" cy="1079500"/>
          </a:xfrm>
          <a:prstGeom prst="ellipse">
            <a:avLst/>
          </a:prstGeom>
          <a:solidFill>
            <a:srgbClr val="26013D"/>
          </a:solidFill>
          <a:ln w="9525">
            <a:noFill/>
            <a:round/>
            <a:headEnd/>
            <a:tailEnd/>
          </a:ln>
        </p:spPr>
        <p:txBody>
          <a:bodyPr wrap="none" anchor="ctr"/>
          <a:lstStyle/>
          <a:p>
            <a:endParaRPr lang="en-US"/>
          </a:p>
        </p:txBody>
      </p:sp>
      <p:grpSp>
        <p:nvGrpSpPr>
          <p:cNvPr id="52234" name="Group 13"/>
          <p:cNvGrpSpPr>
            <a:grpSpLocks/>
          </p:cNvGrpSpPr>
          <p:nvPr/>
        </p:nvGrpSpPr>
        <p:grpSpPr bwMode="auto">
          <a:xfrm>
            <a:off x="5802313" y="2989263"/>
            <a:ext cx="2182812" cy="533400"/>
            <a:chOff x="3292" y="2407"/>
            <a:chExt cx="1375" cy="336"/>
          </a:xfrm>
        </p:grpSpPr>
        <p:sp>
          <p:nvSpPr>
            <p:cNvPr id="52244" name="Text Box 14"/>
            <p:cNvSpPr txBox="1">
              <a:spLocks noChangeArrowheads="1"/>
            </p:cNvSpPr>
            <p:nvPr/>
          </p:nvSpPr>
          <p:spPr bwMode="auto">
            <a:xfrm>
              <a:off x="3292" y="2407"/>
              <a:ext cx="1375" cy="288"/>
            </a:xfrm>
            <a:prstGeom prst="rect">
              <a:avLst/>
            </a:prstGeom>
            <a:noFill/>
            <a:ln w="9525">
              <a:noFill/>
              <a:miter lim="800000"/>
              <a:headEnd/>
              <a:tailEnd/>
            </a:ln>
          </p:spPr>
          <p:txBody>
            <a:bodyPr>
              <a:spAutoFit/>
            </a:bodyPr>
            <a:lstStyle/>
            <a:p>
              <a:pPr>
                <a:spcBef>
                  <a:spcPct val="50000"/>
                </a:spcBef>
              </a:pPr>
              <a:r>
                <a:rPr lang="en-GB" sz="2400" b="0">
                  <a:solidFill>
                    <a:schemeClr val="bg1"/>
                  </a:solidFill>
                </a:rPr>
                <a:t>1 unit</a:t>
              </a:r>
            </a:p>
          </p:txBody>
        </p:sp>
        <p:sp>
          <p:nvSpPr>
            <p:cNvPr id="52245" name="Line 15"/>
            <p:cNvSpPr>
              <a:spLocks noChangeShapeType="1"/>
            </p:cNvSpPr>
            <p:nvPr/>
          </p:nvSpPr>
          <p:spPr bwMode="auto">
            <a:xfrm>
              <a:off x="3895" y="2743"/>
              <a:ext cx="138" cy="0"/>
            </a:xfrm>
            <a:prstGeom prst="line">
              <a:avLst/>
            </a:prstGeom>
            <a:noFill/>
            <a:ln w="25400">
              <a:solidFill>
                <a:srgbClr val="99FFCC"/>
              </a:solidFill>
              <a:round/>
              <a:headEnd/>
              <a:tailEnd type="triangle" w="med" len="med"/>
            </a:ln>
          </p:spPr>
          <p:txBody>
            <a:bodyPr/>
            <a:lstStyle/>
            <a:p>
              <a:endParaRPr lang="en-GB"/>
            </a:p>
          </p:txBody>
        </p:sp>
      </p:grpSp>
      <p:sp>
        <p:nvSpPr>
          <p:cNvPr id="52235" name="Line 17"/>
          <p:cNvSpPr>
            <a:spLocks noChangeShapeType="1"/>
          </p:cNvSpPr>
          <p:nvPr/>
        </p:nvSpPr>
        <p:spPr bwMode="auto">
          <a:xfrm>
            <a:off x="1960563" y="3081338"/>
            <a:ext cx="0" cy="955675"/>
          </a:xfrm>
          <a:prstGeom prst="line">
            <a:avLst/>
          </a:prstGeom>
          <a:noFill/>
          <a:ln w="47625">
            <a:solidFill>
              <a:schemeClr val="accent1"/>
            </a:solidFill>
            <a:round/>
            <a:headEnd/>
            <a:tailEnd type="arrow" w="lg" len="lg"/>
          </a:ln>
        </p:spPr>
        <p:txBody>
          <a:bodyPr/>
          <a:lstStyle/>
          <a:p>
            <a:endParaRPr lang="en-GB"/>
          </a:p>
        </p:txBody>
      </p:sp>
      <p:grpSp>
        <p:nvGrpSpPr>
          <p:cNvPr id="52236" name="Group 18"/>
          <p:cNvGrpSpPr>
            <a:grpSpLocks/>
          </p:cNvGrpSpPr>
          <p:nvPr/>
        </p:nvGrpSpPr>
        <p:grpSpPr bwMode="auto">
          <a:xfrm>
            <a:off x="1954213" y="4533900"/>
            <a:ext cx="5091112" cy="457200"/>
            <a:chOff x="868" y="3380"/>
            <a:chExt cx="3207" cy="288"/>
          </a:xfrm>
        </p:grpSpPr>
        <p:sp>
          <p:nvSpPr>
            <p:cNvPr id="52242" name="Line 19"/>
            <p:cNvSpPr>
              <a:spLocks noChangeShapeType="1"/>
            </p:cNvSpPr>
            <p:nvPr/>
          </p:nvSpPr>
          <p:spPr bwMode="auto">
            <a:xfrm>
              <a:off x="868" y="3387"/>
              <a:ext cx="3207" cy="0"/>
            </a:xfrm>
            <a:prstGeom prst="line">
              <a:avLst/>
            </a:prstGeom>
            <a:noFill/>
            <a:ln w="25400">
              <a:solidFill>
                <a:srgbClr val="99FFCC"/>
              </a:solidFill>
              <a:round/>
              <a:headEnd/>
              <a:tailEnd type="triangle" w="med" len="med"/>
            </a:ln>
          </p:spPr>
          <p:txBody>
            <a:bodyPr/>
            <a:lstStyle/>
            <a:p>
              <a:endParaRPr lang="en-GB"/>
            </a:p>
          </p:txBody>
        </p:sp>
        <p:sp>
          <p:nvSpPr>
            <p:cNvPr id="52243" name="Text Box 20"/>
            <p:cNvSpPr txBox="1">
              <a:spLocks noChangeArrowheads="1"/>
            </p:cNvSpPr>
            <p:nvPr/>
          </p:nvSpPr>
          <p:spPr bwMode="auto">
            <a:xfrm>
              <a:off x="1738" y="3380"/>
              <a:ext cx="1375" cy="288"/>
            </a:xfrm>
            <a:prstGeom prst="rect">
              <a:avLst/>
            </a:prstGeom>
            <a:noFill/>
            <a:ln w="9525">
              <a:noFill/>
              <a:miter lim="800000"/>
              <a:headEnd/>
              <a:tailEnd/>
            </a:ln>
          </p:spPr>
          <p:txBody>
            <a:bodyPr>
              <a:spAutoFit/>
            </a:bodyPr>
            <a:lstStyle/>
            <a:p>
              <a:pPr>
                <a:spcBef>
                  <a:spcPct val="50000"/>
                </a:spcBef>
              </a:pPr>
              <a:r>
                <a:rPr lang="en-GB" sz="2400" b="0">
                  <a:solidFill>
                    <a:schemeClr val="bg1"/>
                  </a:solidFill>
                </a:rPr>
                <a:t>10 units</a:t>
              </a:r>
            </a:p>
          </p:txBody>
        </p:sp>
      </p:grpSp>
      <p:sp>
        <p:nvSpPr>
          <p:cNvPr id="52237" name="Line 17"/>
          <p:cNvSpPr>
            <a:spLocks noChangeShapeType="1"/>
          </p:cNvSpPr>
          <p:nvPr/>
        </p:nvSpPr>
        <p:spPr bwMode="auto">
          <a:xfrm>
            <a:off x="7045325" y="2989263"/>
            <a:ext cx="0" cy="955675"/>
          </a:xfrm>
          <a:prstGeom prst="line">
            <a:avLst/>
          </a:prstGeom>
          <a:noFill/>
          <a:ln w="47625">
            <a:solidFill>
              <a:schemeClr val="accent1"/>
            </a:solidFill>
            <a:round/>
            <a:headEnd/>
            <a:tailEnd type="arrow" w="lg" len="lg"/>
          </a:ln>
        </p:spPr>
        <p:txBody>
          <a:bodyPr/>
          <a:lstStyle/>
          <a:p>
            <a:endParaRPr lang="en-GB"/>
          </a:p>
        </p:txBody>
      </p:sp>
      <p:sp>
        <p:nvSpPr>
          <p:cNvPr id="52238" name="Text Box 10"/>
          <p:cNvSpPr txBox="1">
            <a:spLocks noChangeArrowheads="1"/>
          </p:cNvSpPr>
          <p:nvPr/>
        </p:nvSpPr>
        <p:spPr bwMode="auto">
          <a:xfrm>
            <a:off x="6042025" y="2027238"/>
            <a:ext cx="936625"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F</a:t>
            </a:r>
            <a:endParaRPr lang="en-US" sz="3600" b="0">
              <a:solidFill>
                <a:srgbClr val="FF9900"/>
              </a:solidFill>
              <a:latin typeface="Times New Roman" pitchFamily="18" charset="0"/>
            </a:endParaRPr>
          </a:p>
        </p:txBody>
      </p:sp>
      <p:sp>
        <p:nvSpPr>
          <p:cNvPr id="52239" name="Text Box 10"/>
          <p:cNvSpPr txBox="1">
            <a:spLocks noChangeArrowheads="1"/>
          </p:cNvSpPr>
          <p:nvPr/>
        </p:nvSpPr>
        <p:spPr bwMode="auto">
          <a:xfrm>
            <a:off x="7048500" y="2805113"/>
            <a:ext cx="936625" cy="641350"/>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R</a:t>
            </a:r>
            <a:endParaRPr lang="en-US" sz="3600" b="0">
              <a:solidFill>
                <a:srgbClr val="FF9900"/>
              </a:solidFill>
              <a:latin typeface="Times New Roman" pitchFamily="18" charset="0"/>
            </a:endParaRPr>
          </a:p>
        </p:txBody>
      </p:sp>
      <p:sp>
        <p:nvSpPr>
          <p:cNvPr id="52240" name="Text Box 10"/>
          <p:cNvSpPr txBox="1">
            <a:spLocks noChangeArrowheads="1"/>
          </p:cNvSpPr>
          <p:nvPr/>
        </p:nvSpPr>
        <p:spPr bwMode="auto">
          <a:xfrm>
            <a:off x="1671638" y="2484438"/>
            <a:ext cx="2395537" cy="646112"/>
          </a:xfrm>
          <a:prstGeom prst="rect">
            <a:avLst/>
          </a:prstGeom>
          <a:noFill/>
          <a:ln w="12700">
            <a:noFill/>
            <a:miter lim="800000"/>
            <a:headEnd type="none" w="sm" len="sm"/>
            <a:tailEnd type="none" w="sm" len="sm"/>
          </a:ln>
        </p:spPr>
        <p:txBody>
          <a:bodyPr>
            <a:spAutoFit/>
          </a:bodyPr>
          <a:lstStyle/>
          <a:p>
            <a:pPr>
              <a:spcBef>
                <a:spcPct val="50000"/>
              </a:spcBef>
            </a:pPr>
            <a:r>
              <a:rPr lang="en-GB" sz="3600" b="0">
                <a:solidFill>
                  <a:srgbClr val="FF9900"/>
                </a:solidFill>
                <a:latin typeface="Times New Roman" pitchFamily="18" charset="0"/>
              </a:rPr>
              <a:t>W</a:t>
            </a:r>
            <a:endParaRPr lang="en-US" sz="3600" b="0">
              <a:solidFill>
                <a:srgbClr val="FF9900"/>
              </a:solidFill>
              <a:latin typeface="Times New Roman" pitchFamily="18" charset="0"/>
            </a:endParaRPr>
          </a:p>
        </p:txBody>
      </p:sp>
      <p:sp>
        <p:nvSpPr>
          <p:cNvPr id="52241"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a:solidFill>
                  <a:srgbClr val="FFFFCC"/>
                </a:solidFill>
              </a:rPr>
              <a:t>Intersegmental</a:t>
            </a:r>
            <a:r>
              <a:rPr lang="en-GB" b="0">
                <a:solidFill>
                  <a:srgbClr val="FFFFCC"/>
                </a:solidFill>
              </a:rPr>
              <a:t>	Finite Element		Cadaveric Testing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2649BAC7-3606-4A70-BFF3-02717A255EB3}" type="slidenum">
              <a:rPr lang="en-GB" smtClean="0"/>
              <a:pPr/>
              <a:t>51</a:t>
            </a:fld>
            <a:endParaRPr lang="en-GB" smtClean="0"/>
          </a:p>
        </p:txBody>
      </p:sp>
      <p:sp>
        <p:nvSpPr>
          <p:cNvPr id="53251" name="Rectangle 2"/>
          <p:cNvSpPr>
            <a:spLocks noGrp="1" noChangeArrowheads="1"/>
          </p:cNvSpPr>
          <p:nvPr>
            <p:ph type="title"/>
          </p:nvPr>
        </p:nvSpPr>
        <p:spPr>
          <a:xfrm>
            <a:off x="684213" y="0"/>
            <a:ext cx="7772400" cy="1143000"/>
          </a:xfrm>
        </p:spPr>
        <p:txBody>
          <a:bodyPr/>
          <a:lstStyle/>
          <a:p>
            <a:pPr eaLnBrk="1" hangingPunct="1"/>
            <a:r>
              <a:rPr lang="en-GB" smtClean="0"/>
              <a:t>Intersegmental Moments</a:t>
            </a:r>
            <a:endParaRPr lang="en-US" smtClean="0"/>
          </a:p>
        </p:txBody>
      </p:sp>
      <p:sp>
        <p:nvSpPr>
          <p:cNvPr id="53252" name="Rectangle 3"/>
          <p:cNvSpPr>
            <a:spLocks noGrp="1" noChangeArrowheads="1"/>
          </p:cNvSpPr>
          <p:nvPr>
            <p:ph type="body" idx="1"/>
          </p:nvPr>
        </p:nvSpPr>
        <p:spPr>
          <a:xfrm>
            <a:off x="4051300" y="1284288"/>
            <a:ext cx="4732338" cy="736600"/>
          </a:xfrm>
        </p:spPr>
        <p:txBody>
          <a:bodyPr/>
          <a:lstStyle/>
          <a:p>
            <a:pPr algn="ctr" eaLnBrk="1" hangingPunct="1">
              <a:buClr>
                <a:schemeClr val="tx1"/>
              </a:buClr>
              <a:buFontTx/>
              <a:buNone/>
            </a:pPr>
            <a:r>
              <a:rPr lang="en-GB" sz="3600" smtClean="0"/>
              <a:t>M = </a:t>
            </a:r>
            <a:r>
              <a:rPr lang="en-GB" sz="3600" smtClean="0">
                <a:solidFill>
                  <a:srgbClr val="FF9900"/>
                </a:solidFill>
              </a:rPr>
              <a:t>50</a:t>
            </a:r>
            <a:r>
              <a:rPr lang="en-GB" sz="3600" smtClean="0"/>
              <a:t>(0.3cos(</a:t>
            </a:r>
            <a:r>
              <a:rPr lang="en-GB" sz="3600" smtClean="0">
                <a:latin typeface="Symbol" pitchFamily="18" charset="2"/>
              </a:rPr>
              <a:t>q</a:t>
            </a:r>
            <a:r>
              <a:rPr lang="en-GB" sz="3600" smtClean="0"/>
              <a:t>-90))</a:t>
            </a:r>
          </a:p>
        </p:txBody>
      </p:sp>
      <p:sp>
        <p:nvSpPr>
          <p:cNvPr id="53253" name="Line 4"/>
          <p:cNvSpPr>
            <a:spLocks noChangeShapeType="1"/>
          </p:cNvSpPr>
          <p:nvPr/>
        </p:nvSpPr>
        <p:spPr bwMode="auto">
          <a:xfrm>
            <a:off x="1041400" y="4103688"/>
            <a:ext cx="0" cy="936625"/>
          </a:xfrm>
          <a:prstGeom prst="line">
            <a:avLst/>
          </a:prstGeom>
          <a:noFill/>
          <a:ln w="76200">
            <a:solidFill>
              <a:srgbClr val="FF6600"/>
            </a:solidFill>
            <a:round/>
            <a:headEnd type="none" w="sm" len="sm"/>
            <a:tailEnd type="triangle" w="lg" len="lg"/>
          </a:ln>
        </p:spPr>
        <p:txBody>
          <a:bodyPr/>
          <a:lstStyle/>
          <a:p>
            <a:endParaRPr lang="en-GB"/>
          </a:p>
        </p:txBody>
      </p:sp>
      <p:sp>
        <p:nvSpPr>
          <p:cNvPr id="53254" name="Line 5"/>
          <p:cNvSpPr>
            <a:spLocks noChangeShapeType="1"/>
          </p:cNvSpPr>
          <p:nvPr/>
        </p:nvSpPr>
        <p:spPr bwMode="auto">
          <a:xfrm>
            <a:off x="3490913" y="1079500"/>
            <a:ext cx="0" cy="2376488"/>
          </a:xfrm>
          <a:prstGeom prst="line">
            <a:avLst/>
          </a:prstGeom>
          <a:noFill/>
          <a:ln w="76200">
            <a:solidFill>
              <a:schemeClr val="bg1"/>
            </a:solidFill>
            <a:round/>
            <a:headEnd type="none" w="sm" len="sm"/>
            <a:tailEnd type="none" w="sm" len="sm"/>
          </a:ln>
        </p:spPr>
        <p:txBody>
          <a:bodyPr/>
          <a:lstStyle/>
          <a:p>
            <a:endParaRPr lang="en-GB"/>
          </a:p>
        </p:txBody>
      </p:sp>
      <p:sp>
        <p:nvSpPr>
          <p:cNvPr id="53255" name="Line 6"/>
          <p:cNvSpPr>
            <a:spLocks noChangeShapeType="1"/>
          </p:cNvSpPr>
          <p:nvPr/>
        </p:nvSpPr>
        <p:spPr bwMode="auto">
          <a:xfrm flipH="1">
            <a:off x="1042988" y="3455988"/>
            <a:ext cx="2447925" cy="576262"/>
          </a:xfrm>
          <a:prstGeom prst="line">
            <a:avLst/>
          </a:prstGeom>
          <a:noFill/>
          <a:ln w="76200">
            <a:solidFill>
              <a:schemeClr val="bg1"/>
            </a:solidFill>
            <a:round/>
            <a:headEnd type="none" w="sm" len="sm"/>
            <a:tailEnd type="none" w="sm" len="sm"/>
          </a:ln>
        </p:spPr>
        <p:txBody>
          <a:bodyPr/>
          <a:lstStyle/>
          <a:p>
            <a:endParaRPr lang="en-GB"/>
          </a:p>
        </p:txBody>
      </p:sp>
      <p:sp>
        <p:nvSpPr>
          <p:cNvPr id="53256" name="Line 7"/>
          <p:cNvSpPr>
            <a:spLocks noChangeShapeType="1"/>
          </p:cNvSpPr>
          <p:nvPr/>
        </p:nvSpPr>
        <p:spPr bwMode="auto">
          <a:xfrm flipV="1">
            <a:off x="1116013" y="3743325"/>
            <a:ext cx="2449512" cy="576263"/>
          </a:xfrm>
          <a:prstGeom prst="line">
            <a:avLst/>
          </a:prstGeom>
          <a:noFill/>
          <a:ln w="12700">
            <a:solidFill>
              <a:schemeClr val="bg1"/>
            </a:solidFill>
            <a:prstDash val="dash"/>
            <a:round/>
            <a:headEnd type="stealth" w="lg" len="lg"/>
            <a:tailEnd type="stealth" w="lg" len="lg"/>
          </a:ln>
        </p:spPr>
        <p:txBody>
          <a:bodyPr/>
          <a:lstStyle/>
          <a:p>
            <a:endParaRPr lang="en-GB"/>
          </a:p>
        </p:txBody>
      </p:sp>
      <p:sp>
        <p:nvSpPr>
          <p:cNvPr id="53257" name="Text Box 8"/>
          <p:cNvSpPr txBox="1">
            <a:spLocks noChangeArrowheads="1"/>
          </p:cNvSpPr>
          <p:nvPr/>
        </p:nvSpPr>
        <p:spPr bwMode="auto">
          <a:xfrm>
            <a:off x="395288" y="5038725"/>
            <a:ext cx="1223962" cy="641350"/>
          </a:xfrm>
          <a:prstGeom prst="rect">
            <a:avLst/>
          </a:prstGeom>
          <a:noFill/>
          <a:ln w="12700">
            <a:noFill/>
            <a:miter lim="800000"/>
            <a:headEnd type="none" w="sm" len="sm"/>
            <a:tailEnd type="none" w="sm" len="sm"/>
          </a:ln>
        </p:spPr>
        <p:txBody>
          <a:bodyPr>
            <a:spAutoFit/>
          </a:bodyPr>
          <a:lstStyle/>
          <a:p>
            <a:pPr algn="ctr">
              <a:spcBef>
                <a:spcPct val="50000"/>
              </a:spcBef>
            </a:pPr>
            <a:r>
              <a:rPr lang="en-GB" sz="3600" b="0">
                <a:solidFill>
                  <a:srgbClr val="FF9900"/>
                </a:solidFill>
                <a:latin typeface="Times New Roman" pitchFamily="18" charset="0"/>
              </a:rPr>
              <a:t>50 N</a:t>
            </a:r>
            <a:endParaRPr lang="en-US" sz="3600" b="0">
              <a:solidFill>
                <a:srgbClr val="FF9900"/>
              </a:solidFill>
              <a:latin typeface="Times New Roman" pitchFamily="18" charset="0"/>
            </a:endParaRPr>
          </a:p>
        </p:txBody>
      </p:sp>
      <p:sp>
        <p:nvSpPr>
          <p:cNvPr id="53258" name="Arc 9"/>
          <p:cNvSpPr>
            <a:spLocks/>
          </p:cNvSpPr>
          <p:nvPr/>
        </p:nvSpPr>
        <p:spPr bwMode="auto">
          <a:xfrm rot="-5400000">
            <a:off x="2555875" y="2735263"/>
            <a:ext cx="91440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chemeClr val="bg1"/>
            </a:solidFill>
            <a:round/>
            <a:headEnd type="none" w="sm" len="sm"/>
            <a:tailEnd type="none" w="sm" len="sm"/>
          </a:ln>
        </p:spPr>
        <p:txBody>
          <a:bodyPr wrap="none" anchor="ctr"/>
          <a:lstStyle/>
          <a:p>
            <a:endParaRPr lang="en-GB"/>
          </a:p>
        </p:txBody>
      </p:sp>
      <p:sp>
        <p:nvSpPr>
          <p:cNvPr id="53259" name="Text Box 10"/>
          <p:cNvSpPr txBox="1">
            <a:spLocks noChangeArrowheads="1"/>
          </p:cNvSpPr>
          <p:nvPr/>
        </p:nvSpPr>
        <p:spPr bwMode="auto">
          <a:xfrm rot="-686968">
            <a:off x="1827213" y="4127500"/>
            <a:ext cx="1389062" cy="641350"/>
          </a:xfrm>
          <a:prstGeom prst="rect">
            <a:avLst/>
          </a:prstGeom>
          <a:noFill/>
          <a:ln w="12700">
            <a:noFill/>
            <a:miter lim="800000"/>
            <a:headEnd type="none" w="sm" len="sm"/>
            <a:tailEnd type="none" w="sm" len="sm"/>
          </a:ln>
        </p:spPr>
        <p:txBody>
          <a:bodyPr>
            <a:spAutoFit/>
          </a:bodyPr>
          <a:lstStyle/>
          <a:p>
            <a:pPr algn="ctr">
              <a:spcBef>
                <a:spcPct val="50000"/>
              </a:spcBef>
            </a:pPr>
            <a:r>
              <a:rPr lang="en-GB" sz="3600" b="0">
                <a:solidFill>
                  <a:srgbClr val="FFFFCC"/>
                </a:solidFill>
                <a:latin typeface="Times New Roman" pitchFamily="18" charset="0"/>
              </a:rPr>
              <a:t>0.3m</a:t>
            </a:r>
            <a:endParaRPr lang="en-US" sz="3600" b="0">
              <a:solidFill>
                <a:srgbClr val="FFFFCC"/>
              </a:solidFill>
              <a:latin typeface="Times New Roman" pitchFamily="18" charset="0"/>
            </a:endParaRPr>
          </a:p>
        </p:txBody>
      </p:sp>
      <p:graphicFrame>
        <p:nvGraphicFramePr>
          <p:cNvPr id="53260" name="Object 11"/>
          <p:cNvGraphicFramePr>
            <a:graphicFrameLocks noChangeAspect="1"/>
          </p:cNvGraphicFramePr>
          <p:nvPr/>
        </p:nvGraphicFramePr>
        <p:xfrm>
          <a:off x="4470400" y="2728913"/>
          <a:ext cx="203200" cy="444500"/>
        </p:xfrm>
        <a:graphic>
          <a:graphicData uri="http://schemas.openxmlformats.org/presentationml/2006/ole">
            <p:oleObj spid="_x0000_s53260" name="Equation" r:id="rId4" imgW="203112" imgH="444307" progId="Equation.3">
              <p:embed/>
            </p:oleObj>
          </a:graphicData>
        </a:graphic>
      </p:graphicFrame>
      <p:sp>
        <p:nvSpPr>
          <p:cNvPr id="53261" name="Text Box 12"/>
          <p:cNvSpPr txBox="1">
            <a:spLocks noChangeArrowheads="1"/>
          </p:cNvSpPr>
          <p:nvPr/>
        </p:nvSpPr>
        <p:spPr bwMode="auto">
          <a:xfrm>
            <a:off x="2268538" y="2446338"/>
            <a:ext cx="792162" cy="641350"/>
          </a:xfrm>
          <a:prstGeom prst="rect">
            <a:avLst/>
          </a:prstGeom>
          <a:noFill/>
          <a:ln w="12700">
            <a:noFill/>
            <a:miter lim="800000"/>
            <a:headEnd type="none" w="sm" len="sm"/>
            <a:tailEnd type="none" w="sm" len="sm"/>
          </a:ln>
        </p:spPr>
        <p:txBody>
          <a:bodyPr>
            <a:spAutoFit/>
          </a:bodyPr>
          <a:lstStyle/>
          <a:p>
            <a:pPr algn="ctr">
              <a:spcBef>
                <a:spcPct val="50000"/>
              </a:spcBef>
            </a:pPr>
            <a:r>
              <a:rPr lang="en-GB" sz="3600" b="0">
                <a:solidFill>
                  <a:srgbClr val="FFFFCC"/>
                </a:solidFill>
                <a:latin typeface="Symbol" pitchFamily="18" charset="2"/>
              </a:rPr>
              <a:t>q</a:t>
            </a:r>
            <a:endParaRPr lang="en-US" sz="3600" b="0">
              <a:solidFill>
                <a:srgbClr val="FFFFCC"/>
              </a:solidFill>
              <a:latin typeface="Symbol" pitchFamily="18" charset="2"/>
            </a:endParaRPr>
          </a:p>
        </p:txBody>
      </p:sp>
      <p:pic>
        <p:nvPicPr>
          <p:cNvPr id="53262" name="Picture 13"/>
          <p:cNvPicPr>
            <a:picLocks noChangeAspect="1" noChangeArrowheads="1"/>
          </p:cNvPicPr>
          <p:nvPr/>
        </p:nvPicPr>
        <p:blipFill>
          <a:blip r:embed="rId5" cstate="print"/>
          <a:srcRect/>
          <a:stretch>
            <a:fillRect/>
          </a:stretch>
        </p:blipFill>
        <p:spPr bwMode="auto">
          <a:xfrm>
            <a:off x="3708400" y="2159000"/>
            <a:ext cx="5219700" cy="3224213"/>
          </a:xfrm>
          <a:prstGeom prst="rect">
            <a:avLst/>
          </a:prstGeom>
          <a:noFill/>
          <a:ln w="9525">
            <a:noFill/>
            <a:miter lim="800000"/>
            <a:headEnd/>
            <a:tailEnd/>
          </a:ln>
        </p:spPr>
      </p:pic>
      <p:sp>
        <p:nvSpPr>
          <p:cNvPr id="53263"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3264"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53265"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a:solidFill>
                  <a:srgbClr val="FFFFCC"/>
                </a:solidFill>
              </a:rPr>
              <a:t>Intersegmental</a:t>
            </a:r>
            <a:r>
              <a:rPr lang="en-GB" b="0">
                <a:solidFill>
                  <a:srgbClr val="FFFFCC"/>
                </a:solidFill>
              </a:rPr>
              <a:t>	Finite Element		Cadaveric Testing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8BEA40C0-DCAE-46D4-947D-6979A6CD06BD}" type="slidenum">
              <a:rPr lang="en-GB" smtClean="0"/>
              <a:pPr/>
              <a:t>52</a:t>
            </a:fld>
            <a:endParaRPr lang="en-GB" smtClean="0"/>
          </a:p>
        </p:txBody>
      </p:sp>
      <p:sp>
        <p:nvSpPr>
          <p:cNvPr id="54275"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54276"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4277"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54278"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a:solidFill>
                  <a:srgbClr val="FFFFCC"/>
                </a:solidFill>
              </a:rPr>
              <a:t>Intersegmental</a:t>
            </a:r>
            <a:r>
              <a:rPr lang="en-GB" b="0">
                <a:solidFill>
                  <a:srgbClr val="FFFFCC"/>
                </a:solidFill>
              </a:rPr>
              <a:t>	Finite Element		Cadaveric Testing</a:t>
            </a:r>
          </a:p>
        </p:txBody>
      </p:sp>
      <p:pic>
        <p:nvPicPr>
          <p:cNvPr id="54279" name="Picture 9"/>
          <p:cNvPicPr>
            <a:picLocks noChangeAspect="1" noChangeArrowheads="1"/>
          </p:cNvPicPr>
          <p:nvPr/>
        </p:nvPicPr>
        <p:blipFill>
          <a:blip r:embed="rId3" cstate="print"/>
          <a:srcRect/>
          <a:stretch>
            <a:fillRect/>
          </a:stretch>
        </p:blipFill>
        <p:spPr bwMode="auto">
          <a:xfrm>
            <a:off x="4857750" y="1379538"/>
            <a:ext cx="3571875" cy="4252912"/>
          </a:xfrm>
          <a:prstGeom prst="rect">
            <a:avLst/>
          </a:prstGeom>
          <a:noFill/>
          <a:ln w="9525">
            <a:noFill/>
            <a:miter lim="800000"/>
            <a:headEnd/>
            <a:tailEnd/>
          </a:ln>
        </p:spPr>
      </p:pic>
      <p:pic>
        <p:nvPicPr>
          <p:cNvPr id="54280" name="Picture 6"/>
          <p:cNvPicPr>
            <a:picLocks noChangeAspect="1" noChangeArrowheads="1"/>
          </p:cNvPicPr>
          <p:nvPr/>
        </p:nvPicPr>
        <p:blipFill>
          <a:blip r:embed="rId4" cstate="print"/>
          <a:srcRect/>
          <a:stretch>
            <a:fillRect/>
          </a:stretch>
        </p:blipFill>
        <p:spPr bwMode="auto">
          <a:xfrm>
            <a:off x="715963" y="1117600"/>
            <a:ext cx="3856037" cy="471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5B04CB87-09DF-49C6-A9F3-8358002EDF71}" type="slidenum">
              <a:rPr lang="en-GB" smtClean="0"/>
              <a:pPr/>
              <a:t>53</a:t>
            </a:fld>
            <a:endParaRPr lang="en-GB" smtClean="0"/>
          </a:p>
        </p:txBody>
      </p:sp>
      <p:sp>
        <p:nvSpPr>
          <p:cNvPr id="55299"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55300"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5301"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55302" name="Rectangle 3"/>
          <p:cNvSpPr txBox="1">
            <a:spLocks noChangeArrowheads="1"/>
          </p:cNvSpPr>
          <p:nvPr/>
        </p:nvSpPr>
        <p:spPr bwMode="auto">
          <a:xfrm>
            <a:off x="685800" y="1125538"/>
            <a:ext cx="3952875" cy="5111750"/>
          </a:xfrm>
          <a:prstGeom prst="rect">
            <a:avLst/>
          </a:prstGeom>
          <a:noFill/>
          <a:ln w="9525">
            <a:noFill/>
            <a:miter lim="800000"/>
            <a:headEnd/>
            <a:tailEnd/>
          </a:ln>
        </p:spPr>
        <p:txBody>
          <a:bodyPr/>
          <a:lstStyle/>
          <a:p>
            <a:pPr marL="342900" indent="-342900">
              <a:spcBef>
                <a:spcPct val="20000"/>
              </a:spcBef>
            </a:pPr>
            <a:r>
              <a:rPr lang="en-GB" sz="3200" b="0">
                <a:cs typeface="Tahoma" pitchFamily="34" charset="0"/>
              </a:rPr>
              <a:t>Motion Capture</a:t>
            </a:r>
          </a:p>
          <a:p>
            <a:pPr marL="342900" indent="-342900">
              <a:spcBef>
                <a:spcPct val="20000"/>
              </a:spcBef>
              <a:buFont typeface="Arial" charset="0"/>
              <a:buChar char="•"/>
            </a:pPr>
            <a:r>
              <a:rPr lang="en-GB" sz="3200" b="0">
                <a:solidFill>
                  <a:schemeClr val="bg1"/>
                </a:solidFill>
                <a:cs typeface="Tahoma" pitchFamily="34" charset="0"/>
              </a:rPr>
              <a:t>Kinematic analysis</a:t>
            </a:r>
          </a:p>
        </p:txBody>
      </p:sp>
      <p:pic>
        <p:nvPicPr>
          <p:cNvPr id="55303" name="Picture 1" descr="image001"/>
          <p:cNvPicPr>
            <a:picLocks noChangeAspect="1" noChangeArrowheads="1"/>
          </p:cNvPicPr>
          <p:nvPr/>
        </p:nvPicPr>
        <p:blipFill>
          <a:blip r:embed="rId3" cstate="print"/>
          <a:srcRect/>
          <a:stretch>
            <a:fillRect/>
          </a:stretch>
        </p:blipFill>
        <p:spPr bwMode="auto">
          <a:xfrm>
            <a:off x="4638675" y="1757363"/>
            <a:ext cx="3490913" cy="2955925"/>
          </a:xfrm>
          <a:prstGeom prst="rect">
            <a:avLst/>
          </a:prstGeom>
          <a:noFill/>
          <a:ln w="9525">
            <a:noFill/>
            <a:miter lim="800000"/>
            <a:headEnd/>
            <a:tailEnd/>
          </a:ln>
        </p:spPr>
      </p:pic>
      <p:sp>
        <p:nvSpPr>
          <p:cNvPr id="55304"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a:solidFill>
                  <a:srgbClr val="FFFFCC"/>
                </a:solidFill>
              </a:rPr>
              <a:t>Intersegmental</a:t>
            </a:r>
            <a:r>
              <a:rPr lang="en-GB" b="0">
                <a:solidFill>
                  <a:srgbClr val="FFFFCC"/>
                </a:solidFill>
              </a:rPr>
              <a:t>	Finite Element		Cadaveric Testing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0012FA6B-B4C7-494E-8406-A359F6A5D526}" type="slidenum">
              <a:rPr lang="en-GB" smtClean="0"/>
              <a:pPr/>
              <a:t>54</a:t>
            </a:fld>
            <a:endParaRPr lang="en-GB" smtClean="0"/>
          </a:p>
        </p:txBody>
      </p:sp>
      <p:sp>
        <p:nvSpPr>
          <p:cNvPr id="56323"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56324"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6325"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56326" name="Rectangle 3"/>
          <p:cNvSpPr txBox="1">
            <a:spLocks noChangeArrowheads="1"/>
          </p:cNvSpPr>
          <p:nvPr/>
        </p:nvSpPr>
        <p:spPr bwMode="auto">
          <a:xfrm>
            <a:off x="685800" y="1125538"/>
            <a:ext cx="3952875" cy="5111750"/>
          </a:xfrm>
          <a:prstGeom prst="rect">
            <a:avLst/>
          </a:prstGeom>
          <a:noFill/>
          <a:ln w="9525">
            <a:noFill/>
            <a:miter lim="800000"/>
            <a:headEnd/>
            <a:tailEnd/>
          </a:ln>
        </p:spPr>
        <p:txBody>
          <a:bodyPr/>
          <a:lstStyle/>
          <a:p>
            <a:pPr marL="342900" indent="-342900">
              <a:spcBef>
                <a:spcPct val="20000"/>
              </a:spcBef>
            </a:pPr>
            <a:r>
              <a:rPr lang="en-GB" sz="3200" b="0">
                <a:cs typeface="Tahoma" pitchFamily="34" charset="0"/>
              </a:rPr>
              <a:t>Motion Capture</a:t>
            </a:r>
          </a:p>
          <a:p>
            <a:pPr marL="342900" indent="-342900">
              <a:spcBef>
                <a:spcPct val="20000"/>
              </a:spcBef>
              <a:buFont typeface="Arial" charset="0"/>
              <a:buChar char="•"/>
            </a:pPr>
            <a:r>
              <a:rPr lang="en-GB" sz="3200" b="0">
                <a:solidFill>
                  <a:schemeClr val="bg1"/>
                </a:solidFill>
                <a:cs typeface="Tahoma" pitchFamily="34" charset="0"/>
              </a:rPr>
              <a:t>Kinematic analysis can be used directly…</a:t>
            </a:r>
          </a:p>
        </p:txBody>
      </p:sp>
      <p:sp>
        <p:nvSpPr>
          <p:cNvPr id="56327"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a:solidFill>
                  <a:srgbClr val="FFFFCC"/>
                </a:solidFill>
              </a:rPr>
              <a:t>Intersegmental</a:t>
            </a:r>
            <a:r>
              <a:rPr lang="en-GB" b="0">
                <a:solidFill>
                  <a:srgbClr val="FFFFCC"/>
                </a:solidFill>
              </a:rPr>
              <a:t>	Finite Element		Cadaveric Testing</a:t>
            </a:r>
          </a:p>
        </p:txBody>
      </p:sp>
      <p:pic>
        <p:nvPicPr>
          <p:cNvPr id="56328" name="Picture 2"/>
          <p:cNvPicPr>
            <a:picLocks noChangeAspect="1" noChangeArrowheads="1"/>
          </p:cNvPicPr>
          <p:nvPr/>
        </p:nvPicPr>
        <p:blipFill>
          <a:blip r:embed="rId3" cstate="print"/>
          <a:srcRect l="20471" t="11897" r="37733" b="26007"/>
          <a:stretch>
            <a:fillRect/>
          </a:stretch>
        </p:blipFill>
        <p:spPr bwMode="auto">
          <a:xfrm>
            <a:off x="4573588" y="1652588"/>
            <a:ext cx="4256087" cy="3951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3EDD9330-1E04-4F8C-A03C-CC6FDC9EF21A}" type="slidenum">
              <a:rPr lang="en-GB" smtClean="0"/>
              <a:pPr/>
              <a:t>55</a:t>
            </a:fld>
            <a:endParaRPr lang="en-GB" smtClean="0"/>
          </a:p>
        </p:txBody>
      </p:sp>
      <p:sp>
        <p:nvSpPr>
          <p:cNvPr id="57347"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57348"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7349"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57350" name="Rectangle 3"/>
          <p:cNvSpPr txBox="1">
            <a:spLocks noChangeArrowheads="1"/>
          </p:cNvSpPr>
          <p:nvPr/>
        </p:nvSpPr>
        <p:spPr bwMode="auto">
          <a:xfrm>
            <a:off x="685800" y="1125538"/>
            <a:ext cx="3714750" cy="5111750"/>
          </a:xfrm>
          <a:prstGeom prst="rect">
            <a:avLst/>
          </a:prstGeom>
          <a:noFill/>
          <a:ln w="9525">
            <a:noFill/>
            <a:miter lim="800000"/>
            <a:headEnd/>
            <a:tailEnd/>
          </a:ln>
        </p:spPr>
        <p:txBody>
          <a:bodyPr/>
          <a:lstStyle/>
          <a:p>
            <a:pPr marL="342900" indent="-342900">
              <a:spcBef>
                <a:spcPct val="20000"/>
              </a:spcBef>
            </a:pPr>
            <a:r>
              <a:rPr lang="en-GB" sz="3200" b="0">
                <a:cs typeface="Tahoma" pitchFamily="34" charset="0"/>
              </a:rPr>
              <a:t>Inverse Dynamics</a:t>
            </a:r>
          </a:p>
          <a:p>
            <a:pPr marL="342900" indent="-342900">
              <a:spcBef>
                <a:spcPct val="20000"/>
              </a:spcBef>
              <a:buFont typeface="Arial" charset="0"/>
              <a:buChar char="•"/>
            </a:pPr>
            <a:r>
              <a:rPr lang="en-GB" sz="3200" b="0">
                <a:solidFill>
                  <a:schemeClr val="bg1"/>
                </a:solidFill>
                <a:cs typeface="Tahoma" pitchFamily="34" charset="0"/>
              </a:rPr>
              <a:t>Joint force and torque calculation</a:t>
            </a:r>
          </a:p>
        </p:txBody>
      </p:sp>
      <p:pic>
        <p:nvPicPr>
          <p:cNvPr id="57351" name="Picture 7" descr="Inverse diag 2.jpg"/>
          <p:cNvPicPr>
            <a:picLocks noChangeAspect="1"/>
          </p:cNvPicPr>
          <p:nvPr/>
        </p:nvPicPr>
        <p:blipFill>
          <a:blip r:embed="rId3" cstate="print"/>
          <a:srcRect/>
          <a:stretch>
            <a:fillRect/>
          </a:stretch>
        </p:blipFill>
        <p:spPr bwMode="auto">
          <a:xfrm>
            <a:off x="4918075" y="1281113"/>
            <a:ext cx="3416300" cy="4451350"/>
          </a:xfrm>
          <a:prstGeom prst="rect">
            <a:avLst/>
          </a:prstGeom>
          <a:noFill/>
          <a:ln w="9525">
            <a:noFill/>
            <a:miter lim="800000"/>
            <a:headEnd/>
            <a:tailEnd/>
          </a:ln>
        </p:spPr>
      </p:pic>
      <p:sp>
        <p:nvSpPr>
          <p:cNvPr id="57352"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a:solidFill>
                  <a:srgbClr val="FFFFCC"/>
                </a:solidFill>
              </a:rPr>
              <a:t>Intersegmental</a:t>
            </a:r>
            <a:r>
              <a:rPr lang="en-GB" b="0">
                <a:solidFill>
                  <a:srgbClr val="FFFFCC"/>
                </a:solidFill>
              </a:rPr>
              <a:t>	Finite Element		Cadaveric Testing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6AE80AD8-3153-4302-BA69-BA17FD26B05C}" type="slidenum">
              <a:rPr lang="en-GB" smtClean="0"/>
              <a:pPr/>
              <a:t>56</a:t>
            </a:fld>
            <a:endParaRPr lang="en-GB" smtClean="0"/>
          </a:p>
        </p:txBody>
      </p:sp>
      <p:sp>
        <p:nvSpPr>
          <p:cNvPr id="58371"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58372"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8373"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58374" name="Rectangle 3"/>
          <p:cNvSpPr txBox="1">
            <a:spLocks noChangeArrowheads="1"/>
          </p:cNvSpPr>
          <p:nvPr/>
        </p:nvSpPr>
        <p:spPr bwMode="auto">
          <a:xfrm>
            <a:off x="685800" y="1125538"/>
            <a:ext cx="4905375" cy="5111750"/>
          </a:xfrm>
          <a:prstGeom prst="rect">
            <a:avLst/>
          </a:prstGeom>
          <a:noFill/>
          <a:ln w="9525">
            <a:noFill/>
            <a:miter lim="800000"/>
            <a:headEnd/>
            <a:tailEnd/>
          </a:ln>
        </p:spPr>
        <p:txBody>
          <a:bodyPr/>
          <a:lstStyle/>
          <a:p>
            <a:pPr marL="342900" indent="-342900">
              <a:spcBef>
                <a:spcPct val="20000"/>
              </a:spcBef>
            </a:pPr>
            <a:r>
              <a:rPr lang="en-GB" sz="3200" b="0">
                <a:cs typeface="Tahoma" pitchFamily="34" charset="0"/>
              </a:rPr>
              <a:t>Anatomical geometry</a:t>
            </a:r>
          </a:p>
          <a:p>
            <a:pPr marL="342900" indent="-342900">
              <a:spcBef>
                <a:spcPct val="20000"/>
              </a:spcBef>
              <a:buFont typeface="Arial" charset="0"/>
              <a:buChar char="•"/>
            </a:pPr>
            <a:r>
              <a:rPr lang="en-GB" sz="3200" b="0">
                <a:solidFill>
                  <a:schemeClr val="bg1"/>
                </a:solidFill>
                <a:cs typeface="Tahoma" pitchFamily="34" charset="0"/>
              </a:rPr>
              <a:t>Segmentation</a:t>
            </a:r>
          </a:p>
          <a:p>
            <a:pPr marL="342900" indent="-342900">
              <a:spcBef>
                <a:spcPct val="20000"/>
              </a:spcBef>
              <a:buFont typeface="Arial" charset="0"/>
              <a:buChar char="•"/>
            </a:pPr>
            <a:r>
              <a:rPr lang="en-GB" sz="3200" b="0">
                <a:solidFill>
                  <a:schemeClr val="bg1"/>
                </a:solidFill>
                <a:cs typeface="Tahoma" pitchFamily="34" charset="0"/>
              </a:rPr>
              <a:t>MRI/CT etc.</a:t>
            </a:r>
          </a:p>
          <a:p>
            <a:pPr marL="342900" indent="-342900">
              <a:spcBef>
                <a:spcPct val="20000"/>
              </a:spcBef>
              <a:buFont typeface="Arial" charset="0"/>
              <a:buChar char="•"/>
            </a:pPr>
            <a:endParaRPr lang="en-GB" sz="3200" b="0">
              <a:solidFill>
                <a:schemeClr val="bg1"/>
              </a:solidFill>
              <a:cs typeface="Tahoma" pitchFamily="34" charset="0"/>
            </a:endParaRPr>
          </a:p>
          <a:p>
            <a:pPr marL="342900" indent="-342900">
              <a:spcBef>
                <a:spcPct val="20000"/>
              </a:spcBef>
            </a:pPr>
            <a:endParaRPr lang="en-GB" sz="3200" b="0">
              <a:solidFill>
                <a:schemeClr val="bg1"/>
              </a:solidFill>
              <a:cs typeface="Tahoma" pitchFamily="34" charset="0"/>
            </a:endParaRPr>
          </a:p>
        </p:txBody>
      </p:sp>
      <p:pic>
        <p:nvPicPr>
          <p:cNvPr id="58375" name="Picture 2"/>
          <p:cNvPicPr>
            <a:picLocks noChangeAspect="1" noChangeArrowheads="1"/>
          </p:cNvPicPr>
          <p:nvPr/>
        </p:nvPicPr>
        <p:blipFill>
          <a:blip r:embed="rId3" cstate="print"/>
          <a:srcRect/>
          <a:stretch>
            <a:fillRect/>
          </a:stretch>
        </p:blipFill>
        <p:spPr bwMode="auto">
          <a:xfrm>
            <a:off x="4668838" y="1927225"/>
            <a:ext cx="3768725" cy="3770313"/>
          </a:xfrm>
          <a:prstGeom prst="rect">
            <a:avLst/>
          </a:prstGeom>
          <a:noFill/>
          <a:ln w="9525">
            <a:noFill/>
            <a:miter lim="800000"/>
            <a:headEnd/>
            <a:tailEnd/>
          </a:ln>
        </p:spPr>
      </p:pic>
      <p:sp>
        <p:nvSpPr>
          <p:cNvPr id="58376"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a:solidFill>
                  <a:srgbClr val="FFFFCC"/>
                </a:solidFill>
              </a:rPr>
              <a:t>Intersegmental</a:t>
            </a:r>
            <a:r>
              <a:rPr lang="en-GB" b="0">
                <a:solidFill>
                  <a:srgbClr val="FFFFCC"/>
                </a:solidFill>
              </a:rPr>
              <a:t>	Finite Element		Cadaveric Testing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4BE53F08-F074-43C4-BD7B-C3BBB2873F1B}" type="slidenum">
              <a:rPr lang="en-GB" smtClean="0"/>
              <a:pPr/>
              <a:t>57</a:t>
            </a:fld>
            <a:endParaRPr lang="en-GB" smtClean="0"/>
          </a:p>
        </p:txBody>
      </p:sp>
      <p:sp>
        <p:nvSpPr>
          <p:cNvPr id="59395"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59396"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9397"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59398" name="Rectangle 3"/>
          <p:cNvSpPr txBox="1">
            <a:spLocks noChangeArrowheads="1"/>
          </p:cNvSpPr>
          <p:nvPr/>
        </p:nvSpPr>
        <p:spPr bwMode="auto">
          <a:xfrm>
            <a:off x="685800" y="1125538"/>
            <a:ext cx="7772400" cy="5111750"/>
          </a:xfrm>
          <a:prstGeom prst="rect">
            <a:avLst/>
          </a:prstGeom>
          <a:noFill/>
          <a:ln w="9525">
            <a:noFill/>
            <a:miter lim="800000"/>
            <a:headEnd/>
            <a:tailEnd/>
          </a:ln>
        </p:spPr>
        <p:txBody>
          <a:bodyPr/>
          <a:lstStyle/>
          <a:p>
            <a:pPr marL="342900" indent="-342900">
              <a:spcBef>
                <a:spcPct val="20000"/>
              </a:spcBef>
            </a:pPr>
            <a:r>
              <a:rPr lang="en-GB" sz="3200" b="0">
                <a:cs typeface="Tahoma" pitchFamily="34" charset="0"/>
              </a:rPr>
              <a:t>Optimisation Algorithms</a:t>
            </a:r>
          </a:p>
          <a:p>
            <a:pPr marL="342900" indent="-342900">
              <a:spcBef>
                <a:spcPct val="20000"/>
              </a:spcBef>
              <a:buFont typeface="Arial" charset="0"/>
              <a:buChar char="•"/>
            </a:pPr>
            <a:r>
              <a:rPr lang="en-GB" sz="3200" b="0">
                <a:solidFill>
                  <a:schemeClr val="bg1"/>
                </a:solidFill>
                <a:cs typeface="Tahoma" pitchFamily="34" charset="0"/>
              </a:rPr>
              <a:t>Cost function to minimise muscle stress</a:t>
            </a:r>
          </a:p>
        </p:txBody>
      </p:sp>
      <p:pic>
        <p:nvPicPr>
          <p:cNvPr id="59399" name="Picture 7" descr="newcastle.jpg"/>
          <p:cNvPicPr>
            <a:picLocks noChangeAspect="1"/>
          </p:cNvPicPr>
          <p:nvPr/>
        </p:nvPicPr>
        <p:blipFill>
          <a:blip r:embed="rId3" cstate="print"/>
          <a:srcRect/>
          <a:stretch>
            <a:fillRect/>
          </a:stretch>
        </p:blipFill>
        <p:spPr bwMode="auto">
          <a:xfrm>
            <a:off x="3562350" y="2566988"/>
            <a:ext cx="4895850" cy="2995612"/>
          </a:xfrm>
          <a:prstGeom prst="rect">
            <a:avLst/>
          </a:prstGeom>
          <a:noFill/>
          <a:ln w="9525">
            <a:noFill/>
            <a:miter lim="800000"/>
            <a:headEnd/>
            <a:tailEnd/>
          </a:ln>
        </p:spPr>
      </p:pic>
      <p:sp>
        <p:nvSpPr>
          <p:cNvPr id="59400" name="Rectangle 8"/>
          <p:cNvSpPr>
            <a:spLocks noChangeArrowheads="1"/>
          </p:cNvSpPr>
          <p:nvPr/>
        </p:nvSpPr>
        <p:spPr bwMode="auto">
          <a:xfrm>
            <a:off x="4330700" y="5610225"/>
            <a:ext cx="3517900" cy="400050"/>
          </a:xfrm>
          <a:prstGeom prst="rect">
            <a:avLst/>
          </a:prstGeom>
          <a:noFill/>
          <a:ln w="9525">
            <a:noFill/>
            <a:miter lim="800000"/>
            <a:headEnd/>
            <a:tailEnd/>
          </a:ln>
        </p:spPr>
        <p:txBody>
          <a:bodyPr wrap="none">
            <a:spAutoFit/>
          </a:bodyPr>
          <a:lstStyle/>
          <a:p>
            <a:pPr>
              <a:spcBef>
                <a:spcPct val="50000"/>
              </a:spcBef>
            </a:pPr>
            <a:r>
              <a:rPr lang="en-GB" b="0">
                <a:solidFill>
                  <a:schemeClr val="bg1"/>
                </a:solidFill>
              </a:rPr>
              <a:t>Newcastle Shoulder Model</a:t>
            </a:r>
          </a:p>
        </p:txBody>
      </p:sp>
      <p:sp>
        <p:nvSpPr>
          <p:cNvPr id="59401"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a:solidFill>
                  <a:srgbClr val="FFFFCC"/>
                </a:solidFill>
              </a:rPr>
              <a:t>Intersegmental</a:t>
            </a:r>
            <a:r>
              <a:rPr lang="en-GB" b="0">
                <a:solidFill>
                  <a:srgbClr val="FFFFCC"/>
                </a:solidFill>
              </a:rPr>
              <a:t>	Finite Element		Cadaveric Testing</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D2188620-E66B-4490-83BD-B606C1B84DAF}" type="slidenum">
              <a:rPr lang="en-GB" smtClean="0"/>
              <a:pPr/>
              <a:t>58</a:t>
            </a:fld>
            <a:endParaRPr lang="en-GB" smtClean="0"/>
          </a:p>
        </p:txBody>
      </p:sp>
      <p:sp>
        <p:nvSpPr>
          <p:cNvPr id="60419"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60420"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0421"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60422" name="Rectangle 3"/>
          <p:cNvSpPr txBox="1">
            <a:spLocks noChangeArrowheads="1"/>
          </p:cNvSpPr>
          <p:nvPr/>
        </p:nvSpPr>
        <p:spPr bwMode="auto">
          <a:xfrm>
            <a:off x="685800" y="1125538"/>
            <a:ext cx="7772400" cy="5111750"/>
          </a:xfrm>
          <a:prstGeom prst="rect">
            <a:avLst/>
          </a:prstGeom>
          <a:noFill/>
          <a:ln w="9525">
            <a:noFill/>
            <a:miter lim="800000"/>
            <a:headEnd/>
            <a:tailEnd/>
          </a:ln>
        </p:spPr>
        <p:txBody>
          <a:bodyPr/>
          <a:lstStyle/>
          <a:p>
            <a:pPr marL="342900" indent="-342900">
              <a:spcBef>
                <a:spcPct val="20000"/>
              </a:spcBef>
            </a:pPr>
            <a:r>
              <a:rPr lang="en-GB" sz="3200" b="0">
                <a:cs typeface="Tahoma" pitchFamily="34" charset="0"/>
              </a:rPr>
              <a:t>Output Muscle Forces</a:t>
            </a:r>
          </a:p>
        </p:txBody>
      </p:sp>
      <p:sp>
        <p:nvSpPr>
          <p:cNvPr id="60423"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a:solidFill>
                  <a:srgbClr val="FFFFCC"/>
                </a:solidFill>
              </a:rPr>
              <a:t>Intersegmental</a:t>
            </a:r>
            <a:r>
              <a:rPr lang="en-GB" b="0">
                <a:solidFill>
                  <a:srgbClr val="FFFFCC"/>
                </a:solidFill>
              </a:rPr>
              <a:t>	Finite Element		Cadaveric Testing</a:t>
            </a:r>
          </a:p>
        </p:txBody>
      </p:sp>
      <p:graphicFrame>
        <p:nvGraphicFramePr>
          <p:cNvPr id="10" name="Chart 9"/>
          <p:cNvGraphicFramePr>
            <a:graphicFrameLocks/>
          </p:cNvGraphicFramePr>
          <p:nvPr/>
        </p:nvGraphicFramePr>
        <p:xfrm>
          <a:off x="1685925" y="1873955"/>
          <a:ext cx="5877928" cy="38994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092AF51F-C02F-4057-9367-20328C64D58E}" type="slidenum">
              <a:rPr lang="en-GB" smtClean="0"/>
              <a:pPr/>
              <a:t>59</a:t>
            </a:fld>
            <a:endParaRPr lang="en-GB" smtClean="0"/>
          </a:p>
        </p:txBody>
      </p:sp>
      <p:sp>
        <p:nvSpPr>
          <p:cNvPr id="61443" name="Rectangle 2"/>
          <p:cNvSpPr>
            <a:spLocks noGrp="1" noChangeArrowheads="1"/>
          </p:cNvSpPr>
          <p:nvPr>
            <p:ph type="title"/>
          </p:nvPr>
        </p:nvSpPr>
        <p:spPr>
          <a:xfrm>
            <a:off x="684213" y="0"/>
            <a:ext cx="7772400" cy="1143000"/>
          </a:xfrm>
        </p:spPr>
        <p:txBody>
          <a:bodyPr/>
          <a:lstStyle/>
          <a:p>
            <a:pPr eaLnBrk="1" hangingPunct="1"/>
            <a:r>
              <a:rPr lang="en-GB" smtClean="0"/>
              <a:t>Intersegmental Modelling</a:t>
            </a:r>
            <a:endParaRPr lang="en-US" smtClean="0"/>
          </a:p>
        </p:txBody>
      </p:sp>
      <p:sp>
        <p:nvSpPr>
          <p:cNvPr id="61444"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445"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61446" name="Rectangle 3"/>
          <p:cNvSpPr txBox="1">
            <a:spLocks noChangeArrowheads="1"/>
          </p:cNvSpPr>
          <p:nvPr/>
        </p:nvSpPr>
        <p:spPr bwMode="auto">
          <a:xfrm>
            <a:off x="685800" y="1125538"/>
            <a:ext cx="7772400" cy="5111750"/>
          </a:xfrm>
          <a:prstGeom prst="rect">
            <a:avLst/>
          </a:prstGeom>
          <a:noFill/>
          <a:ln w="9525">
            <a:noFill/>
            <a:miter lim="800000"/>
            <a:headEnd/>
            <a:tailEnd/>
          </a:ln>
        </p:spPr>
        <p:txBody>
          <a:bodyPr/>
          <a:lstStyle/>
          <a:p>
            <a:pPr marL="342900" indent="-342900">
              <a:spcBef>
                <a:spcPct val="20000"/>
              </a:spcBef>
            </a:pPr>
            <a:r>
              <a:rPr lang="en-GB" sz="3200" b="0">
                <a:cs typeface="Tahoma" pitchFamily="34" charset="0"/>
              </a:rPr>
              <a:t>Uses</a:t>
            </a:r>
          </a:p>
          <a:p>
            <a:pPr marL="342900" indent="-342900">
              <a:spcBef>
                <a:spcPct val="20000"/>
              </a:spcBef>
              <a:buFont typeface="Arial" charset="0"/>
              <a:buChar char="•"/>
            </a:pPr>
            <a:r>
              <a:rPr lang="en-GB" sz="3200" b="0">
                <a:solidFill>
                  <a:schemeClr val="bg1"/>
                </a:solidFill>
                <a:cs typeface="Tahoma" pitchFamily="34" charset="0"/>
              </a:rPr>
              <a:t>Estimating muscle and joint forces</a:t>
            </a:r>
          </a:p>
          <a:p>
            <a:pPr marL="800100" lvl="1" indent="-342900">
              <a:spcBef>
                <a:spcPct val="20000"/>
              </a:spcBef>
              <a:buFont typeface="Arial" charset="0"/>
              <a:buChar char="•"/>
            </a:pPr>
            <a:r>
              <a:rPr lang="en-GB" sz="2800" b="0">
                <a:solidFill>
                  <a:schemeClr val="bg1"/>
                </a:solidFill>
                <a:cs typeface="Tahoma" pitchFamily="34" charset="0"/>
              </a:rPr>
              <a:t>Improving implant design etc.</a:t>
            </a:r>
          </a:p>
          <a:p>
            <a:pPr marL="342900" indent="-342900">
              <a:spcBef>
                <a:spcPct val="20000"/>
              </a:spcBef>
              <a:buFont typeface="Arial" charset="0"/>
              <a:buChar char="•"/>
            </a:pPr>
            <a:r>
              <a:rPr lang="en-GB" sz="3200" b="0">
                <a:solidFill>
                  <a:schemeClr val="bg1"/>
                </a:solidFill>
                <a:cs typeface="Tahoma" pitchFamily="34" charset="0"/>
              </a:rPr>
              <a:t>Analysing joint motions</a:t>
            </a:r>
          </a:p>
          <a:p>
            <a:pPr marL="800100" lvl="1" indent="-342900">
              <a:spcBef>
                <a:spcPct val="20000"/>
              </a:spcBef>
              <a:buFont typeface="Arial" charset="0"/>
              <a:buChar char="•"/>
            </a:pPr>
            <a:r>
              <a:rPr lang="en-GB" sz="2800" b="0">
                <a:solidFill>
                  <a:schemeClr val="bg1"/>
                </a:solidFill>
                <a:cs typeface="Tahoma" pitchFamily="34" charset="0"/>
              </a:rPr>
              <a:t>Diagnosing abnormal patterns</a:t>
            </a:r>
          </a:p>
          <a:p>
            <a:pPr marL="342900" indent="-342900">
              <a:spcBef>
                <a:spcPct val="20000"/>
              </a:spcBef>
              <a:buFont typeface="Arial" charset="0"/>
              <a:buChar char="•"/>
            </a:pPr>
            <a:r>
              <a:rPr lang="en-GB" sz="3200" b="0">
                <a:solidFill>
                  <a:schemeClr val="bg1"/>
                </a:solidFill>
                <a:cs typeface="Tahoma" pitchFamily="34" charset="0"/>
              </a:rPr>
              <a:t>Effects on muscle moment arms</a:t>
            </a:r>
          </a:p>
          <a:p>
            <a:pPr marL="800100" lvl="1" indent="-342900">
              <a:spcBef>
                <a:spcPct val="20000"/>
              </a:spcBef>
              <a:buFont typeface="Arial" charset="0"/>
              <a:buChar char="•"/>
            </a:pPr>
            <a:r>
              <a:rPr lang="en-GB" sz="2800" b="0">
                <a:solidFill>
                  <a:schemeClr val="bg1"/>
                </a:solidFill>
                <a:cs typeface="Tahoma" pitchFamily="34" charset="0"/>
              </a:rPr>
              <a:t>Changes following surgery</a:t>
            </a:r>
          </a:p>
        </p:txBody>
      </p:sp>
      <p:sp>
        <p:nvSpPr>
          <p:cNvPr id="61447"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a:solidFill>
                  <a:srgbClr val="FFFFCC"/>
                </a:solidFill>
              </a:rPr>
              <a:t>Intersegmental</a:t>
            </a:r>
            <a:r>
              <a:rPr lang="en-GB" b="0">
                <a:solidFill>
                  <a:srgbClr val="FFFFCC"/>
                </a:solidFill>
              </a:rPr>
              <a:t>	Finite Element		Cadaveric Testing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12598CA7-4515-43D7-AA3D-EE3F3C1E5B7E}" type="slidenum">
              <a:rPr lang="en-GB" smtClean="0"/>
              <a:pPr/>
              <a:t>6</a:t>
            </a:fld>
            <a:endParaRPr lang="en-GB" smtClean="0"/>
          </a:p>
        </p:txBody>
      </p:sp>
      <p:sp>
        <p:nvSpPr>
          <p:cNvPr id="7171" name="Rectangle 2"/>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172" name="Rectangle 3"/>
          <p:cNvSpPr>
            <a:spLocks noGrp="1" noChangeArrowheads="1"/>
          </p:cNvSpPr>
          <p:nvPr>
            <p:ph type="title"/>
          </p:nvPr>
        </p:nvSpPr>
        <p:spPr/>
        <p:txBody>
          <a:bodyPr/>
          <a:lstStyle/>
          <a:p>
            <a:pPr eaLnBrk="1" hangingPunct="1"/>
            <a:r>
              <a:rPr lang="en-GB" smtClean="0"/>
              <a:t>Sources of Force</a:t>
            </a:r>
          </a:p>
        </p:txBody>
      </p:sp>
      <p:sp>
        <p:nvSpPr>
          <p:cNvPr id="499716" name="Rectangle 4"/>
          <p:cNvSpPr>
            <a:spLocks noGrp="1" noChangeArrowheads="1"/>
          </p:cNvSpPr>
          <p:nvPr>
            <p:ph type="body" idx="1"/>
          </p:nvPr>
        </p:nvSpPr>
        <p:spPr/>
        <p:txBody>
          <a:bodyPr/>
          <a:lstStyle/>
          <a:p>
            <a:pPr eaLnBrk="1" hangingPunct="1"/>
            <a:r>
              <a:rPr lang="en-GB" smtClean="0"/>
              <a:t>External</a:t>
            </a:r>
          </a:p>
          <a:p>
            <a:pPr eaLnBrk="1" hangingPunct="1"/>
            <a:r>
              <a:rPr lang="en-GB" smtClean="0"/>
              <a:t>Internal</a:t>
            </a:r>
          </a:p>
          <a:p>
            <a:pPr eaLnBrk="1" hangingPunct="1"/>
            <a:r>
              <a:rPr lang="en-GB" smtClean="0"/>
              <a:t>Friction</a:t>
            </a:r>
          </a:p>
          <a:p>
            <a:pPr eaLnBrk="1" hangingPunct="1"/>
            <a:r>
              <a:rPr lang="en-GB" smtClean="0"/>
              <a:t>Acceleration</a:t>
            </a:r>
          </a:p>
          <a:p>
            <a:pPr eaLnBrk="1" hangingPunct="1"/>
            <a:endParaRPr lang="en-GB" i="1" smtClean="0"/>
          </a:p>
          <a:p>
            <a:pPr eaLnBrk="1" hangingPunct="1"/>
            <a:r>
              <a:rPr lang="en-GB" i="1" smtClean="0"/>
              <a:t>Weight   (Weight = mass × g ; g is a type of acceleration)</a:t>
            </a:r>
          </a:p>
        </p:txBody>
      </p:sp>
      <p:sp>
        <p:nvSpPr>
          <p:cNvPr id="7174" name="Line 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7175"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a:solidFill>
                  <a:srgbClr val="FFFFCC"/>
                </a:solidFill>
              </a:rPr>
              <a:t>Basic Concepts</a:t>
            </a:r>
            <a:r>
              <a:rPr lang="en-GB" b="0">
                <a:solidFill>
                  <a:srgbClr val="FFFFCC"/>
                </a:solidFill>
              </a:rPr>
              <a:t>	Combining&amp;Calculating	Stress&amp;Strain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97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97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971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971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97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267FD75D-542B-432F-9FE7-481466213CB9}" type="slidenum">
              <a:rPr lang="en-GB" smtClean="0"/>
              <a:pPr/>
              <a:t>60</a:t>
            </a:fld>
            <a:endParaRPr lang="en-GB" smtClean="0"/>
          </a:p>
        </p:txBody>
      </p:sp>
      <p:sp>
        <p:nvSpPr>
          <p:cNvPr id="62467" name="Rectangle 2"/>
          <p:cNvSpPr>
            <a:spLocks noGrp="1" noChangeArrowheads="1"/>
          </p:cNvSpPr>
          <p:nvPr>
            <p:ph type="title"/>
          </p:nvPr>
        </p:nvSpPr>
        <p:spPr>
          <a:xfrm>
            <a:off x="684213" y="0"/>
            <a:ext cx="7772400" cy="1143000"/>
          </a:xfrm>
        </p:spPr>
        <p:txBody>
          <a:bodyPr/>
          <a:lstStyle/>
          <a:p>
            <a:pPr eaLnBrk="1" hangingPunct="1"/>
            <a:r>
              <a:rPr lang="en-GB" smtClean="0"/>
              <a:t>Finite Element Modelling</a:t>
            </a:r>
            <a:endParaRPr lang="en-US" smtClean="0"/>
          </a:p>
        </p:txBody>
      </p:sp>
      <p:sp>
        <p:nvSpPr>
          <p:cNvPr id="62468"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2469"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62470" name="Rectangle 3"/>
          <p:cNvSpPr txBox="1">
            <a:spLocks noChangeArrowheads="1"/>
          </p:cNvSpPr>
          <p:nvPr/>
        </p:nvSpPr>
        <p:spPr bwMode="auto">
          <a:xfrm>
            <a:off x="685800" y="1125538"/>
            <a:ext cx="4905375" cy="5111750"/>
          </a:xfrm>
          <a:prstGeom prst="rect">
            <a:avLst/>
          </a:prstGeom>
          <a:noFill/>
          <a:ln w="9525">
            <a:noFill/>
            <a:miter lim="800000"/>
            <a:headEnd/>
            <a:tailEnd/>
          </a:ln>
        </p:spPr>
        <p:txBody>
          <a:bodyPr/>
          <a:lstStyle/>
          <a:p>
            <a:pPr marL="342900" indent="-342900">
              <a:spcBef>
                <a:spcPct val="20000"/>
              </a:spcBef>
            </a:pPr>
            <a:r>
              <a:rPr lang="en-GB" sz="3200" b="0">
                <a:cs typeface="Tahoma" pitchFamily="34" charset="0"/>
              </a:rPr>
              <a:t>Anatomical geometry</a:t>
            </a:r>
          </a:p>
          <a:p>
            <a:pPr marL="342900" indent="-342900">
              <a:spcBef>
                <a:spcPct val="20000"/>
              </a:spcBef>
              <a:buFont typeface="Arial" charset="0"/>
              <a:buChar char="•"/>
            </a:pPr>
            <a:r>
              <a:rPr lang="en-GB" sz="3200" b="0">
                <a:solidFill>
                  <a:schemeClr val="bg1"/>
                </a:solidFill>
                <a:cs typeface="Tahoma" pitchFamily="34" charset="0"/>
              </a:rPr>
              <a:t>Segmentation</a:t>
            </a:r>
          </a:p>
          <a:p>
            <a:pPr marL="342900" indent="-342900">
              <a:spcBef>
                <a:spcPct val="20000"/>
              </a:spcBef>
              <a:buFont typeface="Arial" charset="0"/>
              <a:buChar char="•"/>
            </a:pPr>
            <a:r>
              <a:rPr lang="en-GB" sz="3200" b="0">
                <a:solidFill>
                  <a:schemeClr val="bg1"/>
                </a:solidFill>
                <a:cs typeface="Tahoma" pitchFamily="34" charset="0"/>
              </a:rPr>
              <a:t>MRI/CT etc.</a:t>
            </a:r>
          </a:p>
          <a:p>
            <a:pPr marL="342900" indent="-342900">
              <a:spcBef>
                <a:spcPct val="20000"/>
              </a:spcBef>
              <a:buFont typeface="Arial" charset="0"/>
              <a:buChar char="•"/>
            </a:pPr>
            <a:endParaRPr lang="en-GB" sz="3200" b="0">
              <a:solidFill>
                <a:schemeClr val="bg1"/>
              </a:solidFill>
              <a:cs typeface="Tahoma" pitchFamily="34" charset="0"/>
            </a:endParaRPr>
          </a:p>
          <a:p>
            <a:pPr marL="342900" indent="-342900">
              <a:spcBef>
                <a:spcPct val="20000"/>
              </a:spcBef>
            </a:pPr>
            <a:endParaRPr lang="en-GB" sz="3200" b="0">
              <a:solidFill>
                <a:schemeClr val="bg1"/>
              </a:solidFill>
              <a:cs typeface="Tahoma" pitchFamily="34" charset="0"/>
            </a:endParaRPr>
          </a:p>
        </p:txBody>
      </p:sp>
      <p:pic>
        <p:nvPicPr>
          <p:cNvPr id="62471" name="Picture 2"/>
          <p:cNvPicPr>
            <a:picLocks noChangeAspect="1" noChangeArrowheads="1"/>
          </p:cNvPicPr>
          <p:nvPr/>
        </p:nvPicPr>
        <p:blipFill>
          <a:blip r:embed="rId3" cstate="print"/>
          <a:srcRect/>
          <a:stretch>
            <a:fillRect/>
          </a:stretch>
        </p:blipFill>
        <p:spPr bwMode="auto">
          <a:xfrm>
            <a:off x="4668838" y="1927225"/>
            <a:ext cx="3768725" cy="3770313"/>
          </a:xfrm>
          <a:prstGeom prst="rect">
            <a:avLst/>
          </a:prstGeom>
          <a:noFill/>
          <a:ln w="9525">
            <a:noFill/>
            <a:miter lim="800000"/>
            <a:headEnd/>
            <a:tailEnd/>
          </a:ln>
        </p:spPr>
      </p:pic>
      <p:sp>
        <p:nvSpPr>
          <p:cNvPr id="62472"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p>
            <a:fld id="{F243A948-846C-4E74-A8F2-89112673A21A}" type="slidenum">
              <a:rPr lang="en-GB" smtClean="0"/>
              <a:pPr/>
              <a:t>61</a:t>
            </a:fld>
            <a:endParaRPr lang="en-GB" smtClean="0"/>
          </a:p>
        </p:txBody>
      </p:sp>
      <p:sp>
        <p:nvSpPr>
          <p:cNvPr id="63491" name="Rectangle 2"/>
          <p:cNvSpPr>
            <a:spLocks noGrp="1" noChangeArrowheads="1"/>
          </p:cNvSpPr>
          <p:nvPr>
            <p:ph type="title"/>
          </p:nvPr>
        </p:nvSpPr>
        <p:spPr>
          <a:xfrm>
            <a:off x="684213" y="0"/>
            <a:ext cx="7772400" cy="1143000"/>
          </a:xfrm>
        </p:spPr>
        <p:txBody>
          <a:bodyPr/>
          <a:lstStyle/>
          <a:p>
            <a:pPr eaLnBrk="1" hangingPunct="1"/>
            <a:r>
              <a:rPr lang="en-GB" smtClean="0"/>
              <a:t>Finite Element Modelling</a:t>
            </a:r>
            <a:endParaRPr lang="en-US" smtClean="0"/>
          </a:p>
        </p:txBody>
      </p:sp>
      <p:sp>
        <p:nvSpPr>
          <p:cNvPr id="63492"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3493"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63494" name="Rectangle 3"/>
          <p:cNvSpPr txBox="1">
            <a:spLocks noChangeArrowheads="1"/>
          </p:cNvSpPr>
          <p:nvPr/>
        </p:nvSpPr>
        <p:spPr bwMode="auto">
          <a:xfrm>
            <a:off x="685800" y="1125538"/>
            <a:ext cx="7772400" cy="5111750"/>
          </a:xfrm>
          <a:prstGeom prst="rect">
            <a:avLst/>
          </a:prstGeom>
          <a:noFill/>
          <a:ln w="9525">
            <a:noFill/>
            <a:miter lim="800000"/>
            <a:headEnd/>
            <a:tailEnd/>
          </a:ln>
        </p:spPr>
        <p:txBody>
          <a:bodyPr/>
          <a:lstStyle/>
          <a:p>
            <a:pPr marL="342900" indent="-342900">
              <a:spcBef>
                <a:spcPct val="20000"/>
              </a:spcBef>
            </a:pPr>
            <a:r>
              <a:rPr lang="en-GB" sz="3200" b="0">
                <a:cs typeface="Tahoma" pitchFamily="34" charset="0"/>
              </a:rPr>
              <a:t>Mesh Generation</a:t>
            </a:r>
          </a:p>
          <a:p>
            <a:pPr marL="342900" indent="-342900">
              <a:spcBef>
                <a:spcPct val="20000"/>
              </a:spcBef>
              <a:buFont typeface="Arial" charset="0"/>
              <a:buChar char="•"/>
            </a:pPr>
            <a:r>
              <a:rPr lang="en-GB" sz="3200" b="0">
                <a:solidFill>
                  <a:schemeClr val="bg1"/>
                </a:solidFill>
                <a:cs typeface="Tahoma" pitchFamily="34" charset="0"/>
              </a:rPr>
              <a:t>Element type</a:t>
            </a:r>
          </a:p>
          <a:p>
            <a:pPr marL="342900" indent="-342900">
              <a:spcBef>
                <a:spcPct val="20000"/>
              </a:spcBef>
              <a:buFont typeface="Arial" charset="0"/>
              <a:buChar char="•"/>
            </a:pPr>
            <a:r>
              <a:rPr lang="en-GB" sz="3200" b="0">
                <a:solidFill>
                  <a:schemeClr val="bg1"/>
                </a:solidFill>
                <a:cs typeface="Tahoma" pitchFamily="34" charset="0"/>
              </a:rPr>
              <a:t>No. of elements</a:t>
            </a:r>
          </a:p>
        </p:txBody>
      </p:sp>
      <p:pic>
        <p:nvPicPr>
          <p:cNvPr id="63495" name="Picture 8" descr="weiss.jpg"/>
          <p:cNvPicPr>
            <a:picLocks noChangeAspect="1"/>
          </p:cNvPicPr>
          <p:nvPr/>
        </p:nvPicPr>
        <p:blipFill>
          <a:blip r:embed="rId3" cstate="print"/>
          <a:srcRect/>
          <a:stretch>
            <a:fillRect/>
          </a:stretch>
        </p:blipFill>
        <p:spPr bwMode="auto">
          <a:xfrm>
            <a:off x="4524375" y="1920875"/>
            <a:ext cx="4019550" cy="2860675"/>
          </a:xfrm>
          <a:prstGeom prst="rect">
            <a:avLst/>
          </a:prstGeom>
          <a:noFill/>
          <a:ln w="9525">
            <a:noFill/>
            <a:miter lim="800000"/>
            <a:headEnd/>
            <a:tailEnd/>
          </a:ln>
        </p:spPr>
      </p:pic>
      <p:sp>
        <p:nvSpPr>
          <p:cNvPr id="63496" name="Rectangle 9"/>
          <p:cNvSpPr>
            <a:spLocks noChangeArrowheads="1"/>
          </p:cNvSpPr>
          <p:nvPr/>
        </p:nvSpPr>
        <p:spPr bwMode="auto">
          <a:xfrm>
            <a:off x="4295775" y="4781550"/>
            <a:ext cx="4248150" cy="708025"/>
          </a:xfrm>
          <a:prstGeom prst="rect">
            <a:avLst/>
          </a:prstGeom>
          <a:noFill/>
          <a:ln w="9525">
            <a:noFill/>
            <a:miter lim="800000"/>
            <a:headEnd/>
            <a:tailEnd/>
          </a:ln>
        </p:spPr>
        <p:txBody>
          <a:bodyPr>
            <a:spAutoFit/>
          </a:bodyPr>
          <a:lstStyle/>
          <a:p>
            <a:pPr algn="ctr">
              <a:spcBef>
                <a:spcPct val="50000"/>
              </a:spcBef>
            </a:pPr>
            <a:r>
              <a:rPr lang="en-GB" b="0">
                <a:solidFill>
                  <a:schemeClr val="bg1"/>
                </a:solidFill>
              </a:rPr>
              <a:t>Inferior Glenohumeral Ligament Model – Weiss Group</a:t>
            </a:r>
          </a:p>
        </p:txBody>
      </p:sp>
      <p:sp>
        <p:nvSpPr>
          <p:cNvPr id="63497"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22D9F3AC-9BD5-41A9-94D9-1CD64CA65EB3}" type="slidenum">
              <a:rPr lang="en-GB" smtClean="0"/>
              <a:pPr/>
              <a:t>62</a:t>
            </a:fld>
            <a:endParaRPr lang="en-GB" smtClean="0"/>
          </a:p>
        </p:txBody>
      </p:sp>
      <p:sp>
        <p:nvSpPr>
          <p:cNvPr id="64515" name="Rectangle 2"/>
          <p:cNvSpPr>
            <a:spLocks noGrp="1" noChangeArrowheads="1"/>
          </p:cNvSpPr>
          <p:nvPr>
            <p:ph type="title"/>
          </p:nvPr>
        </p:nvSpPr>
        <p:spPr>
          <a:xfrm>
            <a:off x="684213" y="0"/>
            <a:ext cx="7772400" cy="1143000"/>
          </a:xfrm>
        </p:spPr>
        <p:txBody>
          <a:bodyPr/>
          <a:lstStyle/>
          <a:p>
            <a:pPr eaLnBrk="1" hangingPunct="1"/>
            <a:r>
              <a:rPr lang="en-GB" smtClean="0"/>
              <a:t>Finite Element Modelling</a:t>
            </a:r>
            <a:endParaRPr lang="en-US" smtClean="0"/>
          </a:p>
        </p:txBody>
      </p:sp>
      <p:sp>
        <p:nvSpPr>
          <p:cNvPr id="64516"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4517"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64518" name="Rectangle 3"/>
          <p:cNvSpPr txBox="1">
            <a:spLocks noChangeArrowheads="1"/>
          </p:cNvSpPr>
          <p:nvPr/>
        </p:nvSpPr>
        <p:spPr bwMode="auto">
          <a:xfrm>
            <a:off x="685800" y="1125538"/>
            <a:ext cx="7772400" cy="5111750"/>
          </a:xfrm>
          <a:prstGeom prst="rect">
            <a:avLst/>
          </a:prstGeom>
          <a:noFill/>
          <a:ln w="9525">
            <a:noFill/>
            <a:miter lim="800000"/>
            <a:headEnd/>
            <a:tailEnd/>
          </a:ln>
        </p:spPr>
        <p:txBody>
          <a:bodyPr/>
          <a:lstStyle/>
          <a:p>
            <a:pPr marL="342900" indent="-342900">
              <a:spcBef>
                <a:spcPct val="20000"/>
              </a:spcBef>
            </a:pPr>
            <a:r>
              <a:rPr lang="en-GB" sz="3200" b="0">
                <a:cs typeface="Tahoma" pitchFamily="34" charset="0"/>
              </a:rPr>
              <a:t>Inputs</a:t>
            </a:r>
          </a:p>
          <a:p>
            <a:pPr marL="342900" indent="-342900">
              <a:spcBef>
                <a:spcPct val="20000"/>
              </a:spcBef>
              <a:buFont typeface="Arial" charset="0"/>
              <a:buChar char="•"/>
            </a:pPr>
            <a:r>
              <a:rPr lang="en-GB" sz="3200" b="0">
                <a:solidFill>
                  <a:schemeClr val="bg1"/>
                </a:solidFill>
                <a:cs typeface="Tahoma" pitchFamily="34" charset="0"/>
              </a:rPr>
              <a:t>Material Properties</a:t>
            </a:r>
          </a:p>
          <a:p>
            <a:pPr marL="342900" indent="-342900">
              <a:spcBef>
                <a:spcPct val="20000"/>
              </a:spcBef>
              <a:buFont typeface="Arial" charset="0"/>
              <a:buChar char="•"/>
            </a:pPr>
            <a:r>
              <a:rPr lang="en-GB" sz="3200" b="0">
                <a:solidFill>
                  <a:schemeClr val="bg1"/>
                </a:solidFill>
                <a:cs typeface="Tahoma" pitchFamily="34" charset="0"/>
              </a:rPr>
              <a:t>Loading Conditions</a:t>
            </a:r>
          </a:p>
          <a:p>
            <a:pPr marL="342900" indent="-342900">
              <a:spcBef>
                <a:spcPct val="20000"/>
              </a:spcBef>
            </a:pPr>
            <a:endParaRPr lang="en-GB" sz="3200" b="0">
              <a:solidFill>
                <a:schemeClr val="bg1"/>
              </a:solidFill>
              <a:cs typeface="Tahoma" pitchFamily="34" charset="0"/>
            </a:endParaRPr>
          </a:p>
        </p:txBody>
      </p:sp>
      <p:sp>
        <p:nvSpPr>
          <p:cNvPr id="64519" name="Rectangle 9"/>
          <p:cNvSpPr>
            <a:spLocks noChangeArrowheads="1"/>
          </p:cNvSpPr>
          <p:nvPr/>
        </p:nvSpPr>
        <p:spPr bwMode="auto">
          <a:xfrm>
            <a:off x="4648200" y="5181600"/>
            <a:ext cx="4248150" cy="400050"/>
          </a:xfrm>
          <a:prstGeom prst="rect">
            <a:avLst/>
          </a:prstGeom>
          <a:noFill/>
          <a:ln w="9525">
            <a:noFill/>
            <a:miter lim="800000"/>
            <a:headEnd/>
            <a:tailEnd/>
          </a:ln>
        </p:spPr>
        <p:txBody>
          <a:bodyPr>
            <a:spAutoFit/>
          </a:bodyPr>
          <a:lstStyle/>
          <a:p>
            <a:pPr algn="ctr">
              <a:spcBef>
                <a:spcPct val="50000"/>
              </a:spcBef>
            </a:pPr>
            <a:r>
              <a:rPr lang="en-GB" b="0">
                <a:solidFill>
                  <a:schemeClr val="bg1"/>
                </a:solidFill>
              </a:rPr>
              <a:t>Knee Model - Masouros 2008 </a:t>
            </a:r>
          </a:p>
        </p:txBody>
      </p:sp>
      <p:pic>
        <p:nvPicPr>
          <p:cNvPr id="64520" name="Picture 10" descr="TF-joint spyros"/>
          <p:cNvPicPr>
            <a:picLocks noChangeAspect="1" noChangeArrowheads="1"/>
          </p:cNvPicPr>
          <p:nvPr/>
        </p:nvPicPr>
        <p:blipFill>
          <a:blip r:embed="rId3" cstate="print"/>
          <a:srcRect/>
          <a:stretch>
            <a:fillRect/>
          </a:stretch>
        </p:blipFill>
        <p:spPr bwMode="auto">
          <a:xfrm>
            <a:off x="5597525" y="1401763"/>
            <a:ext cx="2546350" cy="3779837"/>
          </a:xfrm>
          <a:prstGeom prst="rect">
            <a:avLst/>
          </a:prstGeom>
          <a:noFill/>
          <a:ln w="9525">
            <a:noFill/>
            <a:miter lim="800000"/>
            <a:headEnd/>
            <a:tailEnd/>
          </a:ln>
        </p:spPr>
      </p:pic>
      <p:sp>
        <p:nvSpPr>
          <p:cNvPr id="64521"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p>
            <a:fld id="{8E4B5A41-9092-4DF7-9190-7474932854B2}" type="slidenum">
              <a:rPr lang="en-GB" smtClean="0"/>
              <a:pPr/>
              <a:t>63</a:t>
            </a:fld>
            <a:endParaRPr lang="en-GB" smtClean="0"/>
          </a:p>
        </p:txBody>
      </p:sp>
      <p:sp>
        <p:nvSpPr>
          <p:cNvPr id="65539" name="Rectangle 2"/>
          <p:cNvSpPr>
            <a:spLocks noGrp="1" noChangeArrowheads="1"/>
          </p:cNvSpPr>
          <p:nvPr>
            <p:ph type="title"/>
          </p:nvPr>
        </p:nvSpPr>
        <p:spPr>
          <a:xfrm>
            <a:off x="684213" y="0"/>
            <a:ext cx="7772400" cy="1143000"/>
          </a:xfrm>
        </p:spPr>
        <p:txBody>
          <a:bodyPr/>
          <a:lstStyle/>
          <a:p>
            <a:pPr eaLnBrk="1" hangingPunct="1"/>
            <a:r>
              <a:rPr lang="en-GB" smtClean="0"/>
              <a:t>Finite Element Modelling</a:t>
            </a:r>
            <a:endParaRPr lang="en-US" smtClean="0"/>
          </a:p>
        </p:txBody>
      </p:sp>
      <p:sp>
        <p:nvSpPr>
          <p:cNvPr id="65540"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5541"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65542" name="Rectangle 3"/>
          <p:cNvSpPr txBox="1">
            <a:spLocks noChangeArrowheads="1"/>
          </p:cNvSpPr>
          <p:nvPr/>
        </p:nvSpPr>
        <p:spPr bwMode="auto">
          <a:xfrm>
            <a:off x="685800" y="1125538"/>
            <a:ext cx="3771900" cy="5111750"/>
          </a:xfrm>
          <a:prstGeom prst="rect">
            <a:avLst/>
          </a:prstGeom>
          <a:noFill/>
          <a:ln w="9525">
            <a:noFill/>
            <a:miter lim="800000"/>
            <a:headEnd/>
            <a:tailEnd/>
          </a:ln>
        </p:spPr>
        <p:txBody>
          <a:bodyPr/>
          <a:lstStyle/>
          <a:p>
            <a:pPr marL="342900" indent="-342900">
              <a:spcBef>
                <a:spcPct val="20000"/>
              </a:spcBef>
            </a:pPr>
            <a:r>
              <a:rPr lang="en-GB" sz="3200" b="0">
                <a:cs typeface="Tahoma" pitchFamily="34" charset="0"/>
              </a:rPr>
              <a:t>Outputs</a:t>
            </a:r>
          </a:p>
          <a:p>
            <a:pPr marL="342900" indent="-342900">
              <a:spcBef>
                <a:spcPct val="20000"/>
              </a:spcBef>
              <a:buFont typeface="Arial" charset="0"/>
              <a:buChar char="•"/>
            </a:pPr>
            <a:r>
              <a:rPr lang="en-GB" sz="3200" b="0">
                <a:solidFill>
                  <a:schemeClr val="bg1"/>
                </a:solidFill>
                <a:cs typeface="Tahoma" pitchFamily="34" charset="0"/>
              </a:rPr>
              <a:t>Stress/Strain patterns</a:t>
            </a:r>
          </a:p>
          <a:p>
            <a:pPr marL="342900" indent="-342900">
              <a:spcBef>
                <a:spcPct val="20000"/>
              </a:spcBef>
            </a:pPr>
            <a:endParaRPr lang="en-GB" sz="3200" b="0">
              <a:solidFill>
                <a:schemeClr val="bg1"/>
              </a:solidFill>
              <a:cs typeface="Tahoma" pitchFamily="34" charset="0"/>
            </a:endParaRPr>
          </a:p>
        </p:txBody>
      </p:sp>
      <p:pic>
        <p:nvPicPr>
          <p:cNvPr id="65543" name="Picture 12" descr="ni2"/>
          <p:cNvPicPr>
            <a:picLocks noChangeAspect="1" noChangeArrowheads="1"/>
          </p:cNvPicPr>
          <p:nvPr/>
        </p:nvPicPr>
        <p:blipFill>
          <a:blip r:embed="rId3" cstate="print"/>
          <a:srcRect/>
          <a:stretch>
            <a:fillRect/>
          </a:stretch>
        </p:blipFill>
        <p:spPr bwMode="auto">
          <a:xfrm>
            <a:off x="4457700" y="2251075"/>
            <a:ext cx="2357438" cy="2520950"/>
          </a:xfrm>
          <a:prstGeom prst="rect">
            <a:avLst/>
          </a:prstGeom>
          <a:noFill/>
          <a:ln w="9525">
            <a:noFill/>
            <a:miter lim="800000"/>
            <a:headEnd/>
            <a:tailEnd/>
          </a:ln>
        </p:spPr>
      </p:pic>
      <p:pic>
        <p:nvPicPr>
          <p:cNvPr id="65544" name="Picture 21"/>
          <p:cNvPicPr preferRelativeResize="0">
            <a:picLocks noChangeArrowheads="1"/>
          </p:cNvPicPr>
          <p:nvPr/>
        </p:nvPicPr>
        <p:blipFill>
          <a:blip r:embed="rId4" cstate="print"/>
          <a:srcRect/>
          <a:stretch>
            <a:fillRect/>
          </a:stretch>
        </p:blipFill>
        <p:spPr bwMode="auto">
          <a:xfrm>
            <a:off x="7902575" y="1125538"/>
            <a:ext cx="473075" cy="4614862"/>
          </a:xfrm>
          <a:prstGeom prst="rect">
            <a:avLst/>
          </a:prstGeom>
          <a:noFill/>
          <a:ln w="9525">
            <a:noFill/>
            <a:miter lim="800000"/>
            <a:headEnd/>
            <a:tailEnd/>
          </a:ln>
        </p:spPr>
      </p:pic>
      <p:sp>
        <p:nvSpPr>
          <p:cNvPr id="65545" name="Rectangle 9"/>
          <p:cNvSpPr>
            <a:spLocks noChangeArrowheads="1"/>
          </p:cNvSpPr>
          <p:nvPr/>
        </p:nvSpPr>
        <p:spPr bwMode="auto">
          <a:xfrm>
            <a:off x="3952875" y="4981575"/>
            <a:ext cx="3529013" cy="400050"/>
          </a:xfrm>
          <a:prstGeom prst="rect">
            <a:avLst/>
          </a:prstGeom>
          <a:noFill/>
          <a:ln w="9525">
            <a:noFill/>
            <a:miter lim="800000"/>
            <a:headEnd/>
            <a:tailEnd/>
          </a:ln>
        </p:spPr>
        <p:txBody>
          <a:bodyPr>
            <a:spAutoFit/>
          </a:bodyPr>
          <a:lstStyle/>
          <a:p>
            <a:pPr algn="ctr">
              <a:spcBef>
                <a:spcPct val="50000"/>
              </a:spcBef>
            </a:pPr>
            <a:r>
              <a:rPr lang="en-GB" b="0">
                <a:solidFill>
                  <a:schemeClr val="bg1"/>
                </a:solidFill>
              </a:rPr>
              <a:t>Glenoid cartilage</a:t>
            </a:r>
          </a:p>
        </p:txBody>
      </p:sp>
      <p:sp>
        <p:nvSpPr>
          <p:cNvPr id="65546"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45957E96-7E04-4939-A3F9-10AA494265DB}" type="slidenum">
              <a:rPr lang="en-GB" smtClean="0"/>
              <a:pPr/>
              <a:t>64</a:t>
            </a:fld>
            <a:endParaRPr lang="en-GB" smtClean="0"/>
          </a:p>
        </p:txBody>
      </p:sp>
      <p:sp>
        <p:nvSpPr>
          <p:cNvPr id="66563" name="Rectangle 2"/>
          <p:cNvSpPr>
            <a:spLocks noGrp="1" noChangeArrowheads="1"/>
          </p:cNvSpPr>
          <p:nvPr>
            <p:ph type="title"/>
          </p:nvPr>
        </p:nvSpPr>
        <p:spPr>
          <a:xfrm>
            <a:off x="684213" y="0"/>
            <a:ext cx="7772400" cy="1143000"/>
          </a:xfrm>
        </p:spPr>
        <p:txBody>
          <a:bodyPr/>
          <a:lstStyle/>
          <a:p>
            <a:pPr eaLnBrk="1" hangingPunct="1"/>
            <a:r>
              <a:rPr lang="en-GB" smtClean="0"/>
              <a:t>Finite Element Modelling</a:t>
            </a:r>
            <a:endParaRPr lang="en-US" smtClean="0"/>
          </a:p>
        </p:txBody>
      </p:sp>
      <p:sp>
        <p:nvSpPr>
          <p:cNvPr id="66564"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6565"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66566" name="Rectangle 3"/>
          <p:cNvSpPr txBox="1">
            <a:spLocks noChangeArrowheads="1"/>
          </p:cNvSpPr>
          <p:nvPr/>
        </p:nvSpPr>
        <p:spPr bwMode="auto">
          <a:xfrm>
            <a:off x="684213" y="1136650"/>
            <a:ext cx="7248525" cy="3940175"/>
          </a:xfrm>
          <a:prstGeom prst="rect">
            <a:avLst/>
          </a:prstGeom>
          <a:noFill/>
          <a:ln w="9525">
            <a:noFill/>
            <a:miter lim="800000"/>
            <a:headEnd/>
            <a:tailEnd/>
          </a:ln>
        </p:spPr>
        <p:txBody>
          <a:bodyPr/>
          <a:lstStyle/>
          <a:p>
            <a:pPr marL="342900" indent="-342900">
              <a:spcBef>
                <a:spcPct val="20000"/>
              </a:spcBef>
            </a:pPr>
            <a:r>
              <a:rPr lang="en-GB" sz="3200" b="0">
                <a:cs typeface="Tahoma" pitchFamily="34" charset="0"/>
              </a:rPr>
              <a:t>Uses</a:t>
            </a:r>
          </a:p>
          <a:p>
            <a:pPr marL="342900" indent="-342900">
              <a:spcBef>
                <a:spcPct val="20000"/>
              </a:spcBef>
              <a:buFont typeface="Arial" charset="0"/>
              <a:buChar char="•"/>
            </a:pPr>
            <a:r>
              <a:rPr lang="en-GB" sz="3200" b="0">
                <a:solidFill>
                  <a:schemeClr val="bg1"/>
                </a:solidFill>
                <a:cs typeface="Tahoma" pitchFamily="34" charset="0"/>
              </a:rPr>
              <a:t>Estimating joint contact stress</a:t>
            </a:r>
          </a:p>
          <a:p>
            <a:pPr marL="800100" lvl="1" indent="-342900">
              <a:spcBef>
                <a:spcPct val="20000"/>
              </a:spcBef>
              <a:buFont typeface="Arial" charset="0"/>
              <a:buChar char="•"/>
            </a:pPr>
            <a:r>
              <a:rPr lang="en-GB" sz="2800" b="0">
                <a:solidFill>
                  <a:schemeClr val="bg1"/>
                </a:solidFill>
                <a:cs typeface="Tahoma" pitchFamily="34" charset="0"/>
              </a:rPr>
              <a:t>Improving implant design etc.</a:t>
            </a:r>
          </a:p>
          <a:p>
            <a:pPr marL="342900" indent="-342900">
              <a:spcBef>
                <a:spcPct val="20000"/>
              </a:spcBef>
              <a:buFont typeface="Arial" charset="0"/>
              <a:buChar char="•"/>
            </a:pPr>
            <a:r>
              <a:rPr lang="en-GB" sz="3200" b="0">
                <a:solidFill>
                  <a:schemeClr val="bg1"/>
                </a:solidFill>
                <a:cs typeface="Tahoma" pitchFamily="34" charset="0"/>
              </a:rPr>
              <a:t>Simulating surgery</a:t>
            </a:r>
          </a:p>
          <a:p>
            <a:pPr marL="800100" lvl="1" indent="-342900">
              <a:spcBef>
                <a:spcPct val="20000"/>
              </a:spcBef>
              <a:buFont typeface="Arial" charset="0"/>
              <a:buChar char="•"/>
            </a:pPr>
            <a:r>
              <a:rPr lang="en-GB" sz="2800" b="0">
                <a:solidFill>
                  <a:schemeClr val="bg1"/>
                </a:solidFill>
                <a:cs typeface="Tahoma" pitchFamily="34" charset="0"/>
              </a:rPr>
              <a:t>Effects of meniscectomy, for example</a:t>
            </a:r>
          </a:p>
          <a:p>
            <a:pPr marL="342900" indent="-342900">
              <a:spcBef>
                <a:spcPct val="20000"/>
              </a:spcBef>
            </a:pPr>
            <a:endParaRPr lang="en-GB" sz="3200" b="0">
              <a:solidFill>
                <a:schemeClr val="bg1"/>
              </a:solidFill>
              <a:cs typeface="Tahoma" pitchFamily="34" charset="0"/>
            </a:endParaRPr>
          </a:p>
          <a:p>
            <a:pPr marL="342900" indent="-342900">
              <a:spcBef>
                <a:spcPct val="20000"/>
              </a:spcBef>
              <a:buFont typeface="Arial" charset="0"/>
              <a:buChar char="•"/>
            </a:pPr>
            <a:endParaRPr lang="en-GB" sz="2800" b="0">
              <a:solidFill>
                <a:schemeClr val="bg1"/>
              </a:solidFill>
              <a:cs typeface="Tahoma" pitchFamily="34" charset="0"/>
            </a:endParaRPr>
          </a:p>
          <a:p>
            <a:pPr marL="342900" indent="-342900">
              <a:spcBef>
                <a:spcPct val="20000"/>
              </a:spcBef>
            </a:pPr>
            <a:endParaRPr lang="en-GB" sz="3200" b="0">
              <a:solidFill>
                <a:schemeClr val="bg1"/>
              </a:solidFill>
              <a:cs typeface="Tahoma" pitchFamily="34" charset="0"/>
            </a:endParaRPr>
          </a:p>
        </p:txBody>
      </p:sp>
      <p:sp>
        <p:nvSpPr>
          <p:cNvPr id="66567"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p:spPr>
        <p:txBody>
          <a:bodyPr/>
          <a:lstStyle/>
          <a:p>
            <a:fld id="{085DBEB9-E712-46BE-822C-FB68EFCAAB3D}" type="slidenum">
              <a:rPr lang="en-GB" smtClean="0"/>
              <a:pPr/>
              <a:t>65</a:t>
            </a:fld>
            <a:endParaRPr lang="en-GB" smtClean="0"/>
          </a:p>
        </p:txBody>
      </p:sp>
      <p:sp>
        <p:nvSpPr>
          <p:cNvPr id="67587" name="Rectangle 2"/>
          <p:cNvSpPr>
            <a:spLocks noGrp="1" noChangeArrowheads="1"/>
          </p:cNvSpPr>
          <p:nvPr>
            <p:ph type="title"/>
          </p:nvPr>
        </p:nvSpPr>
        <p:spPr>
          <a:xfrm>
            <a:off x="684213" y="0"/>
            <a:ext cx="7772400" cy="1143000"/>
          </a:xfrm>
        </p:spPr>
        <p:txBody>
          <a:bodyPr/>
          <a:lstStyle/>
          <a:p>
            <a:pPr eaLnBrk="1" hangingPunct="1"/>
            <a:r>
              <a:rPr lang="en-GB" smtClean="0"/>
              <a:t>Finite Element Modelling</a:t>
            </a:r>
            <a:endParaRPr lang="en-US" smtClean="0"/>
          </a:p>
        </p:txBody>
      </p:sp>
      <p:sp>
        <p:nvSpPr>
          <p:cNvPr id="67588"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7589"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pic>
        <p:nvPicPr>
          <p:cNvPr id="67590" name="Picture 10"/>
          <p:cNvPicPr>
            <a:picLocks noChangeAspect="1" noChangeArrowheads="1"/>
          </p:cNvPicPr>
          <p:nvPr/>
        </p:nvPicPr>
        <p:blipFill>
          <a:blip r:embed="rId3" cstate="print"/>
          <a:srcRect/>
          <a:stretch>
            <a:fillRect/>
          </a:stretch>
        </p:blipFill>
        <p:spPr bwMode="auto">
          <a:xfrm>
            <a:off x="4968875" y="3035300"/>
            <a:ext cx="3128963" cy="2514600"/>
          </a:xfrm>
          <a:prstGeom prst="rect">
            <a:avLst/>
          </a:prstGeom>
          <a:noFill/>
          <a:ln w="9525">
            <a:noFill/>
            <a:miter lim="800000"/>
            <a:headEnd/>
            <a:tailEnd/>
          </a:ln>
        </p:spPr>
      </p:pic>
      <p:pic>
        <p:nvPicPr>
          <p:cNvPr id="67591" name="Picture 11" descr="c30deg"/>
          <p:cNvPicPr>
            <a:picLocks noChangeAspect="1" noChangeArrowheads="1"/>
          </p:cNvPicPr>
          <p:nvPr/>
        </p:nvPicPr>
        <p:blipFill>
          <a:blip r:embed="rId4" cstate="print"/>
          <a:srcRect/>
          <a:stretch>
            <a:fillRect/>
          </a:stretch>
        </p:blipFill>
        <p:spPr bwMode="auto">
          <a:xfrm>
            <a:off x="1209675" y="3035300"/>
            <a:ext cx="3141663" cy="2511425"/>
          </a:xfrm>
          <a:prstGeom prst="rect">
            <a:avLst/>
          </a:prstGeom>
          <a:noFill/>
          <a:ln w="9525">
            <a:noFill/>
            <a:miter lim="800000"/>
            <a:headEnd/>
            <a:tailEnd/>
          </a:ln>
        </p:spPr>
      </p:pic>
      <p:pic>
        <p:nvPicPr>
          <p:cNvPr id="67592" name="Picture 5" descr="scale_0"/>
          <p:cNvPicPr>
            <a:picLocks noChangeAspect="1" noChangeArrowheads="1"/>
          </p:cNvPicPr>
          <p:nvPr/>
        </p:nvPicPr>
        <p:blipFill>
          <a:blip r:embed="rId5" cstate="print"/>
          <a:srcRect/>
          <a:stretch>
            <a:fillRect/>
          </a:stretch>
        </p:blipFill>
        <p:spPr bwMode="auto">
          <a:xfrm>
            <a:off x="379413" y="1381125"/>
            <a:ext cx="422275" cy="4168775"/>
          </a:xfrm>
          <a:prstGeom prst="rect">
            <a:avLst/>
          </a:prstGeom>
          <a:noFill/>
          <a:ln w="9525">
            <a:noFill/>
            <a:miter lim="800000"/>
            <a:headEnd/>
            <a:tailEnd/>
          </a:ln>
        </p:spPr>
      </p:pic>
      <p:pic>
        <p:nvPicPr>
          <p:cNvPr id="67593" name="Picture 6"/>
          <p:cNvPicPr>
            <a:picLocks noChangeAspect="1" noChangeArrowheads="1"/>
          </p:cNvPicPr>
          <p:nvPr/>
        </p:nvPicPr>
        <p:blipFill>
          <a:blip r:embed="rId6" cstate="print"/>
          <a:srcRect/>
          <a:stretch>
            <a:fillRect/>
          </a:stretch>
        </p:blipFill>
        <p:spPr bwMode="auto">
          <a:xfrm>
            <a:off x="8458200" y="1381125"/>
            <a:ext cx="446088" cy="4168775"/>
          </a:xfrm>
          <a:prstGeom prst="rect">
            <a:avLst/>
          </a:prstGeom>
          <a:noFill/>
          <a:ln w="9525">
            <a:noFill/>
            <a:miter lim="800000"/>
            <a:headEnd/>
            <a:tailEnd/>
          </a:ln>
        </p:spPr>
      </p:pic>
      <p:sp>
        <p:nvSpPr>
          <p:cNvPr id="67594" name="Rectangle 7"/>
          <p:cNvSpPr>
            <a:spLocks noChangeArrowheads="1"/>
          </p:cNvSpPr>
          <p:nvPr/>
        </p:nvSpPr>
        <p:spPr bwMode="auto">
          <a:xfrm>
            <a:off x="2970213" y="1143000"/>
            <a:ext cx="3259137" cy="717550"/>
          </a:xfrm>
          <a:prstGeom prst="rect">
            <a:avLst/>
          </a:prstGeom>
          <a:noFill/>
          <a:ln w="9525">
            <a:noFill/>
            <a:miter lim="800000"/>
            <a:headEnd/>
            <a:tailEnd/>
          </a:ln>
        </p:spPr>
        <p:txBody>
          <a:bodyPr anchor="ctr"/>
          <a:lstStyle/>
          <a:p>
            <a:pPr algn="ctr"/>
            <a:r>
              <a:rPr lang="en-GB" sz="2600" b="0"/>
              <a:t>30° flexion</a:t>
            </a:r>
          </a:p>
        </p:txBody>
      </p:sp>
      <p:sp>
        <p:nvSpPr>
          <p:cNvPr id="67595" name="Rectangle 8"/>
          <p:cNvSpPr>
            <a:spLocks noChangeArrowheads="1"/>
          </p:cNvSpPr>
          <p:nvPr/>
        </p:nvSpPr>
        <p:spPr bwMode="auto">
          <a:xfrm>
            <a:off x="920750" y="1935163"/>
            <a:ext cx="3092450" cy="717550"/>
          </a:xfrm>
          <a:prstGeom prst="rect">
            <a:avLst/>
          </a:prstGeom>
          <a:noFill/>
          <a:ln w="9525">
            <a:noFill/>
            <a:miter lim="800000"/>
            <a:headEnd/>
            <a:tailEnd/>
          </a:ln>
        </p:spPr>
        <p:txBody>
          <a:bodyPr anchor="ctr"/>
          <a:lstStyle/>
          <a:p>
            <a:pPr algn="ctr"/>
            <a:r>
              <a:rPr lang="en-GB" sz="2600" b="0">
                <a:solidFill>
                  <a:schemeClr val="bg1"/>
                </a:solidFill>
              </a:rPr>
              <a:t>Normal stresses</a:t>
            </a:r>
            <a:br>
              <a:rPr lang="en-GB" sz="2600" b="0">
                <a:solidFill>
                  <a:schemeClr val="bg1"/>
                </a:solidFill>
              </a:rPr>
            </a:br>
            <a:r>
              <a:rPr lang="en-GB" sz="2600" b="0">
                <a:solidFill>
                  <a:schemeClr val="bg1"/>
                </a:solidFill>
              </a:rPr>
              <a:t>in articular cartilage</a:t>
            </a:r>
          </a:p>
        </p:txBody>
      </p:sp>
      <p:sp>
        <p:nvSpPr>
          <p:cNvPr id="67596" name="Rectangle 9"/>
          <p:cNvSpPr>
            <a:spLocks noChangeArrowheads="1"/>
          </p:cNvSpPr>
          <p:nvPr/>
        </p:nvSpPr>
        <p:spPr bwMode="auto">
          <a:xfrm>
            <a:off x="4964113" y="1935163"/>
            <a:ext cx="3492500" cy="717550"/>
          </a:xfrm>
          <a:prstGeom prst="rect">
            <a:avLst/>
          </a:prstGeom>
          <a:noFill/>
          <a:ln w="9525">
            <a:noFill/>
            <a:miter lim="800000"/>
            <a:headEnd/>
            <a:tailEnd/>
          </a:ln>
        </p:spPr>
        <p:txBody>
          <a:bodyPr anchor="ctr"/>
          <a:lstStyle/>
          <a:p>
            <a:pPr algn="ctr"/>
            <a:r>
              <a:rPr lang="en-GB" sz="2600" b="0">
                <a:solidFill>
                  <a:schemeClr val="bg1"/>
                </a:solidFill>
              </a:rPr>
              <a:t>Max. principal stresses</a:t>
            </a:r>
            <a:br>
              <a:rPr lang="en-GB" sz="2600" b="0">
                <a:solidFill>
                  <a:schemeClr val="bg1"/>
                </a:solidFill>
              </a:rPr>
            </a:br>
            <a:r>
              <a:rPr lang="en-GB" sz="2600" b="0">
                <a:solidFill>
                  <a:schemeClr val="bg1"/>
                </a:solidFill>
              </a:rPr>
              <a:t>in menisci</a:t>
            </a:r>
          </a:p>
        </p:txBody>
      </p:sp>
      <p:sp>
        <p:nvSpPr>
          <p:cNvPr id="67597" name="Rectangle 9"/>
          <p:cNvSpPr>
            <a:spLocks noChangeArrowheads="1"/>
          </p:cNvSpPr>
          <p:nvPr/>
        </p:nvSpPr>
        <p:spPr bwMode="auto">
          <a:xfrm>
            <a:off x="2447925" y="5549900"/>
            <a:ext cx="4248150" cy="400050"/>
          </a:xfrm>
          <a:prstGeom prst="rect">
            <a:avLst/>
          </a:prstGeom>
          <a:noFill/>
          <a:ln w="9525">
            <a:noFill/>
            <a:miter lim="800000"/>
            <a:headEnd/>
            <a:tailEnd/>
          </a:ln>
        </p:spPr>
        <p:txBody>
          <a:bodyPr>
            <a:spAutoFit/>
          </a:bodyPr>
          <a:lstStyle/>
          <a:p>
            <a:pPr algn="ctr">
              <a:spcBef>
                <a:spcPct val="50000"/>
              </a:spcBef>
            </a:pPr>
            <a:r>
              <a:rPr lang="en-GB" b="0">
                <a:solidFill>
                  <a:schemeClr val="bg1"/>
                </a:solidFill>
              </a:rPr>
              <a:t>Knee Model - Masouros 2008 </a:t>
            </a:r>
          </a:p>
        </p:txBody>
      </p:sp>
      <p:sp>
        <p:nvSpPr>
          <p:cNvPr id="67598"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00ACEDCB-6E29-4D28-96E4-6FA9CC0807F0}" type="slidenum">
              <a:rPr lang="en-GB" smtClean="0"/>
              <a:pPr/>
              <a:t>66</a:t>
            </a:fld>
            <a:endParaRPr lang="en-GB" smtClean="0"/>
          </a:p>
        </p:txBody>
      </p:sp>
      <p:sp>
        <p:nvSpPr>
          <p:cNvPr id="68611" name="Rectangle 2"/>
          <p:cNvSpPr>
            <a:spLocks noGrp="1" noChangeArrowheads="1"/>
          </p:cNvSpPr>
          <p:nvPr>
            <p:ph type="title"/>
          </p:nvPr>
        </p:nvSpPr>
        <p:spPr>
          <a:xfrm>
            <a:off x="684213" y="0"/>
            <a:ext cx="7772400" cy="1143000"/>
          </a:xfrm>
        </p:spPr>
        <p:txBody>
          <a:bodyPr/>
          <a:lstStyle/>
          <a:p>
            <a:pPr eaLnBrk="1" hangingPunct="1"/>
            <a:r>
              <a:rPr lang="en-GB" smtClean="0"/>
              <a:t>Finite Element Modelling</a:t>
            </a:r>
            <a:endParaRPr lang="en-US" smtClean="0"/>
          </a:p>
        </p:txBody>
      </p:sp>
      <p:sp>
        <p:nvSpPr>
          <p:cNvPr id="68612"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8613"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pic>
        <p:nvPicPr>
          <p:cNvPr id="68614" name="Picture 17" descr="meniscectomy-contact_stresses-without"/>
          <p:cNvPicPr>
            <a:picLocks noChangeAspect="1" noChangeArrowheads="1"/>
          </p:cNvPicPr>
          <p:nvPr/>
        </p:nvPicPr>
        <p:blipFill>
          <a:blip r:embed="rId3" cstate="print"/>
          <a:srcRect/>
          <a:stretch>
            <a:fillRect/>
          </a:stretch>
        </p:blipFill>
        <p:spPr bwMode="auto">
          <a:xfrm>
            <a:off x="7048500" y="1481138"/>
            <a:ext cx="1624013" cy="2025650"/>
          </a:xfrm>
          <a:prstGeom prst="rect">
            <a:avLst/>
          </a:prstGeom>
          <a:noFill/>
          <a:ln w="9525">
            <a:noFill/>
            <a:miter lim="800000"/>
            <a:headEnd/>
            <a:tailEnd/>
          </a:ln>
        </p:spPr>
      </p:pic>
      <p:sp>
        <p:nvSpPr>
          <p:cNvPr id="68615" name="Text Box 18"/>
          <p:cNvSpPr txBox="1">
            <a:spLocks noChangeArrowheads="1"/>
          </p:cNvSpPr>
          <p:nvPr/>
        </p:nvSpPr>
        <p:spPr bwMode="auto">
          <a:xfrm>
            <a:off x="5143500" y="5410200"/>
            <a:ext cx="1552575" cy="400050"/>
          </a:xfrm>
          <a:prstGeom prst="rect">
            <a:avLst/>
          </a:prstGeom>
          <a:noFill/>
          <a:ln w="9525" algn="ctr">
            <a:noFill/>
            <a:miter lim="800000"/>
            <a:headEnd/>
            <a:tailEnd/>
          </a:ln>
        </p:spPr>
        <p:txBody>
          <a:bodyPr>
            <a:spAutoFit/>
          </a:bodyPr>
          <a:lstStyle/>
          <a:p>
            <a:pPr algn="ctr">
              <a:spcBef>
                <a:spcPct val="50000"/>
              </a:spcBef>
            </a:pPr>
            <a:r>
              <a:rPr lang="en-GB"/>
              <a:t>Intact</a:t>
            </a:r>
          </a:p>
        </p:txBody>
      </p:sp>
      <p:sp>
        <p:nvSpPr>
          <p:cNvPr id="68616" name="Text Box 19"/>
          <p:cNvSpPr txBox="1">
            <a:spLocks noChangeArrowheads="1"/>
          </p:cNvSpPr>
          <p:nvPr/>
        </p:nvSpPr>
        <p:spPr bwMode="auto">
          <a:xfrm>
            <a:off x="6553200" y="5410200"/>
            <a:ext cx="2605088" cy="400050"/>
          </a:xfrm>
          <a:prstGeom prst="rect">
            <a:avLst/>
          </a:prstGeom>
          <a:noFill/>
          <a:ln w="9525" algn="ctr">
            <a:noFill/>
            <a:miter lim="800000"/>
            <a:headEnd/>
            <a:tailEnd/>
          </a:ln>
        </p:spPr>
        <p:txBody>
          <a:bodyPr>
            <a:spAutoFit/>
          </a:bodyPr>
          <a:lstStyle/>
          <a:p>
            <a:pPr algn="ctr">
              <a:spcBef>
                <a:spcPct val="50000"/>
              </a:spcBef>
            </a:pPr>
            <a:r>
              <a:rPr lang="en-GB"/>
              <a:t>Meniscectomised</a:t>
            </a:r>
          </a:p>
        </p:txBody>
      </p:sp>
      <p:pic>
        <p:nvPicPr>
          <p:cNvPr id="68617" name="Picture 11" descr="Surface plot Intact"/>
          <p:cNvPicPr>
            <a:picLocks noChangeAspect="1" noChangeArrowheads="1"/>
          </p:cNvPicPr>
          <p:nvPr/>
        </p:nvPicPr>
        <p:blipFill>
          <a:blip r:embed="rId4" cstate="print"/>
          <a:srcRect r="33464" b="26787"/>
          <a:stretch>
            <a:fillRect/>
          </a:stretch>
        </p:blipFill>
        <p:spPr bwMode="auto">
          <a:xfrm>
            <a:off x="5143500" y="3794125"/>
            <a:ext cx="1624013" cy="1449388"/>
          </a:xfrm>
          <a:prstGeom prst="rect">
            <a:avLst/>
          </a:prstGeom>
          <a:noFill/>
          <a:ln w="9525">
            <a:noFill/>
            <a:miter lim="800000"/>
            <a:headEnd/>
            <a:tailEnd/>
          </a:ln>
        </p:spPr>
      </p:pic>
      <p:pic>
        <p:nvPicPr>
          <p:cNvPr id="68618" name="Picture 12" descr="Surface plot Meniscectomy"/>
          <p:cNvPicPr>
            <a:picLocks noChangeAspect="1" noChangeArrowheads="1"/>
          </p:cNvPicPr>
          <p:nvPr/>
        </p:nvPicPr>
        <p:blipFill>
          <a:blip r:embed="rId5" cstate="print"/>
          <a:srcRect l="35091" b="27850"/>
          <a:stretch>
            <a:fillRect/>
          </a:stretch>
        </p:blipFill>
        <p:spPr bwMode="auto">
          <a:xfrm>
            <a:off x="7048500" y="3794125"/>
            <a:ext cx="1624013" cy="1454150"/>
          </a:xfrm>
          <a:prstGeom prst="rect">
            <a:avLst/>
          </a:prstGeom>
          <a:noFill/>
          <a:ln w="9525">
            <a:noFill/>
            <a:miter lim="800000"/>
            <a:headEnd/>
            <a:tailEnd/>
          </a:ln>
        </p:spPr>
      </p:pic>
      <p:pic>
        <p:nvPicPr>
          <p:cNvPr id="68619" name="Picture 16" descr="meniscectomy-contact_stresses-with"/>
          <p:cNvPicPr>
            <a:picLocks noChangeAspect="1" noChangeArrowheads="1"/>
          </p:cNvPicPr>
          <p:nvPr/>
        </p:nvPicPr>
        <p:blipFill>
          <a:blip r:embed="rId6" cstate="print"/>
          <a:srcRect/>
          <a:stretch>
            <a:fillRect/>
          </a:stretch>
        </p:blipFill>
        <p:spPr bwMode="auto">
          <a:xfrm>
            <a:off x="5143500" y="1481138"/>
            <a:ext cx="1624013" cy="2025650"/>
          </a:xfrm>
          <a:prstGeom prst="rect">
            <a:avLst/>
          </a:prstGeom>
          <a:noFill/>
          <a:ln w="9525">
            <a:noFill/>
            <a:miter lim="800000"/>
            <a:headEnd/>
            <a:tailEnd/>
          </a:ln>
        </p:spPr>
      </p:pic>
      <p:sp>
        <p:nvSpPr>
          <p:cNvPr id="25" name="Rectangle 3"/>
          <p:cNvSpPr txBox="1">
            <a:spLocks noChangeArrowheads="1"/>
          </p:cNvSpPr>
          <p:nvPr/>
        </p:nvSpPr>
        <p:spPr bwMode="auto">
          <a:xfrm>
            <a:off x="684213" y="1136650"/>
            <a:ext cx="4459287" cy="5111750"/>
          </a:xfrm>
          <a:prstGeom prst="rect">
            <a:avLst/>
          </a:prstGeom>
          <a:noFill/>
          <a:ln w="9525">
            <a:noFill/>
            <a:miter lim="800000"/>
            <a:headEnd/>
            <a:tailEnd/>
          </a:ln>
        </p:spPr>
        <p:txBody>
          <a:bodyPr/>
          <a:lstStyle/>
          <a:p>
            <a:pPr>
              <a:lnSpc>
                <a:spcPct val="110000"/>
              </a:lnSpc>
              <a:defRPr/>
            </a:pPr>
            <a:r>
              <a:rPr lang="en-GB" sz="2800" b="0" dirty="0"/>
              <a:t>Meniscectomy results in:</a:t>
            </a:r>
            <a:r>
              <a:rPr lang="en-GB" sz="2800" b="0" baseline="30000" dirty="0"/>
              <a:t>1-3</a:t>
            </a:r>
          </a:p>
          <a:p>
            <a:pPr marL="542925" indent="-276225">
              <a:lnSpc>
                <a:spcPct val="110000"/>
              </a:lnSpc>
              <a:buFont typeface="Arial" pitchFamily="34" charset="0"/>
              <a:buChar char="•"/>
              <a:defRPr/>
            </a:pPr>
            <a:r>
              <a:rPr lang="en-GB" sz="2100" b="0" dirty="0">
                <a:solidFill>
                  <a:schemeClr val="bg1"/>
                </a:solidFill>
              </a:rPr>
              <a:t>Cartilage to cartilage contact</a:t>
            </a:r>
          </a:p>
          <a:p>
            <a:pPr marL="542925" indent="-276225">
              <a:lnSpc>
                <a:spcPct val="110000"/>
              </a:lnSpc>
              <a:buFont typeface="Arial" pitchFamily="34" charset="0"/>
              <a:buChar char="•"/>
              <a:defRPr/>
            </a:pPr>
            <a:r>
              <a:rPr lang="en-GB" sz="2100" b="0" dirty="0">
                <a:solidFill>
                  <a:schemeClr val="bg1"/>
                </a:solidFill>
              </a:rPr>
              <a:t>Less conformity</a:t>
            </a:r>
          </a:p>
          <a:p>
            <a:pPr marL="542925" indent="-276225">
              <a:lnSpc>
                <a:spcPct val="110000"/>
              </a:lnSpc>
              <a:buFont typeface="Arial" pitchFamily="34" charset="0"/>
              <a:buChar char="•"/>
              <a:defRPr/>
            </a:pPr>
            <a:r>
              <a:rPr lang="en-GB" sz="2100" b="0" dirty="0">
                <a:solidFill>
                  <a:schemeClr val="bg1"/>
                </a:solidFill>
              </a:rPr>
              <a:t>Decreased contact area</a:t>
            </a:r>
          </a:p>
          <a:p>
            <a:pPr marL="542925" indent="-276225">
              <a:lnSpc>
                <a:spcPct val="110000"/>
              </a:lnSpc>
              <a:buFont typeface="Arial" pitchFamily="34" charset="0"/>
              <a:buChar char="•"/>
              <a:defRPr/>
            </a:pPr>
            <a:r>
              <a:rPr lang="en-GB" sz="2100" b="0" dirty="0">
                <a:solidFill>
                  <a:schemeClr val="bg1"/>
                </a:solidFill>
              </a:rPr>
              <a:t>Increased contact stresses (up to 200%)</a:t>
            </a:r>
            <a:r>
              <a:rPr lang="en-GB" sz="2100" b="0" baseline="30000" dirty="0">
                <a:solidFill>
                  <a:schemeClr val="bg1"/>
                </a:solidFill>
              </a:rPr>
              <a:t>1</a:t>
            </a:r>
          </a:p>
          <a:p>
            <a:pPr marL="542925" indent="-276225">
              <a:lnSpc>
                <a:spcPct val="110000"/>
              </a:lnSpc>
              <a:buFont typeface="Arial" pitchFamily="34" charset="0"/>
              <a:buChar char="•"/>
              <a:defRPr/>
            </a:pPr>
            <a:r>
              <a:rPr lang="en-GB" sz="2100" b="0" dirty="0">
                <a:solidFill>
                  <a:schemeClr val="bg1"/>
                </a:solidFill>
              </a:rPr>
              <a:t>Increased shear stresses</a:t>
            </a:r>
            <a:endParaRPr lang="en-GB" sz="3200" b="0" dirty="0">
              <a:solidFill>
                <a:schemeClr val="bg1"/>
              </a:solidFill>
              <a:cs typeface="Tahoma" pitchFamily="34" charset="0"/>
            </a:endParaRPr>
          </a:p>
          <a:p>
            <a:pPr marL="342900" indent="-342900">
              <a:spcBef>
                <a:spcPct val="20000"/>
              </a:spcBef>
              <a:buFont typeface="Arial" charset="0"/>
              <a:buChar char="•"/>
              <a:defRPr/>
            </a:pPr>
            <a:endParaRPr lang="en-GB" sz="2800" b="0" dirty="0">
              <a:solidFill>
                <a:schemeClr val="bg1"/>
              </a:solidFill>
              <a:cs typeface="Tahoma" pitchFamily="34" charset="0"/>
            </a:endParaRPr>
          </a:p>
          <a:p>
            <a:pPr marL="342900" indent="-342900">
              <a:spcBef>
                <a:spcPct val="20000"/>
              </a:spcBef>
              <a:defRPr/>
            </a:pPr>
            <a:endParaRPr lang="en-GB" sz="3200" b="0" dirty="0">
              <a:solidFill>
                <a:schemeClr val="bg1"/>
              </a:solidFill>
              <a:cs typeface="Tahoma" pitchFamily="34" charset="0"/>
            </a:endParaRPr>
          </a:p>
        </p:txBody>
      </p:sp>
      <p:sp>
        <p:nvSpPr>
          <p:cNvPr id="68621" name="Rectangle 20"/>
          <p:cNvSpPr>
            <a:spLocks noChangeArrowheads="1"/>
          </p:cNvSpPr>
          <p:nvPr/>
        </p:nvSpPr>
        <p:spPr bwMode="auto">
          <a:xfrm>
            <a:off x="412750" y="5078413"/>
            <a:ext cx="4141788" cy="731837"/>
          </a:xfrm>
          <a:prstGeom prst="rect">
            <a:avLst/>
          </a:prstGeom>
          <a:noFill/>
          <a:ln w="9525">
            <a:noFill/>
            <a:miter lim="800000"/>
            <a:headEnd/>
            <a:tailEnd/>
          </a:ln>
        </p:spPr>
        <p:txBody>
          <a:bodyPr anchor="ctr"/>
          <a:lstStyle/>
          <a:p>
            <a:pPr>
              <a:tabLst>
                <a:tab pos="2065338" algn="l"/>
              </a:tabLst>
            </a:pPr>
            <a:r>
              <a:rPr lang="en-GB" sz="1400" baseline="30000">
                <a:solidFill>
                  <a:schemeClr val="bg1"/>
                </a:solidFill>
              </a:rPr>
              <a:t>1</a:t>
            </a:r>
            <a:r>
              <a:rPr lang="en-GB" sz="1400">
                <a:solidFill>
                  <a:schemeClr val="bg1"/>
                </a:solidFill>
              </a:rPr>
              <a:t>Baratz et al, 	   1986, AJSM</a:t>
            </a:r>
            <a:br>
              <a:rPr lang="en-GB" sz="1400">
                <a:solidFill>
                  <a:schemeClr val="bg1"/>
                </a:solidFill>
              </a:rPr>
            </a:br>
            <a:r>
              <a:rPr lang="en-GB" sz="1400" baseline="30000">
                <a:solidFill>
                  <a:schemeClr val="bg1"/>
                </a:solidFill>
              </a:rPr>
              <a:t>2</a:t>
            </a:r>
            <a:r>
              <a:rPr lang="en-GB" sz="1400">
                <a:solidFill>
                  <a:schemeClr val="bg1"/>
                </a:solidFill>
              </a:rPr>
              <a:t>Seedhom &amp; Hargreaves, 1979, Eng Med</a:t>
            </a:r>
            <a:br>
              <a:rPr lang="en-GB" sz="1400">
                <a:solidFill>
                  <a:schemeClr val="bg1"/>
                </a:solidFill>
              </a:rPr>
            </a:br>
            <a:r>
              <a:rPr lang="en-GB" sz="1400" baseline="30000">
                <a:solidFill>
                  <a:schemeClr val="bg1"/>
                </a:solidFill>
              </a:rPr>
              <a:t>3</a:t>
            </a:r>
            <a:r>
              <a:rPr lang="en-GB" sz="1400">
                <a:solidFill>
                  <a:schemeClr val="bg1"/>
                </a:solidFill>
              </a:rPr>
              <a:t>McDermott et al, 	   2008, KSSTA</a:t>
            </a:r>
          </a:p>
        </p:txBody>
      </p:sp>
      <p:sp>
        <p:nvSpPr>
          <p:cNvPr id="68622"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6BDFFF31-3B29-4BB5-8D19-047890DD25E0}" type="slidenum">
              <a:rPr lang="en-GB" smtClean="0"/>
              <a:pPr/>
              <a:t>67</a:t>
            </a:fld>
            <a:endParaRPr lang="en-GB" smtClean="0"/>
          </a:p>
        </p:txBody>
      </p:sp>
      <p:sp>
        <p:nvSpPr>
          <p:cNvPr id="69635" name="Rectangle 2"/>
          <p:cNvSpPr>
            <a:spLocks noGrp="1" noChangeArrowheads="1"/>
          </p:cNvSpPr>
          <p:nvPr>
            <p:ph type="title"/>
          </p:nvPr>
        </p:nvSpPr>
        <p:spPr>
          <a:xfrm>
            <a:off x="684213" y="0"/>
            <a:ext cx="7772400" cy="1143000"/>
          </a:xfrm>
        </p:spPr>
        <p:txBody>
          <a:bodyPr/>
          <a:lstStyle/>
          <a:p>
            <a:pPr eaLnBrk="1" hangingPunct="1"/>
            <a:r>
              <a:rPr lang="en-GB" sz="4000" smtClean="0"/>
              <a:t>Computational Fluid Dynamics</a:t>
            </a:r>
            <a:endParaRPr lang="en-US" sz="4000" smtClean="0"/>
          </a:p>
        </p:txBody>
      </p:sp>
      <p:sp>
        <p:nvSpPr>
          <p:cNvPr id="69636" name="Rectangle 1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9637" name="Line 1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69638" name="Rectangle 3"/>
          <p:cNvSpPr txBox="1">
            <a:spLocks noChangeArrowheads="1"/>
          </p:cNvSpPr>
          <p:nvPr/>
        </p:nvSpPr>
        <p:spPr bwMode="auto">
          <a:xfrm>
            <a:off x="684213" y="1136650"/>
            <a:ext cx="7248525" cy="5111750"/>
          </a:xfrm>
          <a:prstGeom prst="rect">
            <a:avLst/>
          </a:prstGeom>
          <a:noFill/>
          <a:ln w="9525">
            <a:noFill/>
            <a:miter lim="800000"/>
            <a:headEnd/>
            <a:tailEnd/>
          </a:ln>
        </p:spPr>
        <p:txBody>
          <a:bodyPr/>
          <a:lstStyle/>
          <a:p>
            <a:pPr marL="342900" indent="-342900">
              <a:spcBef>
                <a:spcPct val="20000"/>
              </a:spcBef>
            </a:pPr>
            <a:r>
              <a:rPr lang="en-GB" sz="3200" b="0">
                <a:cs typeface="Tahoma" pitchFamily="34" charset="0"/>
              </a:rPr>
              <a:t>Analysing fluid flow in the body, for example:</a:t>
            </a:r>
          </a:p>
          <a:p>
            <a:pPr marL="342900" indent="-342900">
              <a:spcBef>
                <a:spcPct val="20000"/>
              </a:spcBef>
              <a:buFont typeface="Arial" charset="0"/>
              <a:buChar char="•"/>
            </a:pPr>
            <a:r>
              <a:rPr lang="en-GB" sz="3200" b="0">
                <a:solidFill>
                  <a:schemeClr val="bg1"/>
                </a:solidFill>
                <a:cs typeface="Tahoma" pitchFamily="34" charset="0"/>
              </a:rPr>
              <a:t>Vascular</a:t>
            </a:r>
          </a:p>
          <a:p>
            <a:pPr marL="342900" indent="-342900">
              <a:spcBef>
                <a:spcPct val="20000"/>
              </a:spcBef>
              <a:buFont typeface="Arial" charset="0"/>
              <a:buChar char="•"/>
            </a:pPr>
            <a:r>
              <a:rPr lang="en-GB" sz="3200" b="0">
                <a:solidFill>
                  <a:schemeClr val="bg1"/>
                </a:solidFill>
                <a:cs typeface="Tahoma" pitchFamily="34" charset="0"/>
              </a:rPr>
              <a:t>Gastrointestinal</a:t>
            </a:r>
          </a:p>
          <a:p>
            <a:pPr marL="342900" indent="-342900">
              <a:spcBef>
                <a:spcPct val="20000"/>
              </a:spcBef>
              <a:buFont typeface="Arial" charset="0"/>
              <a:buChar char="•"/>
            </a:pPr>
            <a:r>
              <a:rPr lang="en-GB" sz="3200" b="0">
                <a:solidFill>
                  <a:schemeClr val="bg1"/>
                </a:solidFill>
                <a:cs typeface="Tahoma" pitchFamily="34" charset="0"/>
              </a:rPr>
              <a:t>Ocular</a:t>
            </a:r>
          </a:p>
          <a:p>
            <a:pPr marL="342900" indent="-342900">
              <a:spcBef>
                <a:spcPct val="20000"/>
              </a:spcBef>
            </a:pPr>
            <a:endParaRPr lang="en-GB" sz="2800" b="0">
              <a:solidFill>
                <a:schemeClr val="bg1"/>
              </a:solidFill>
              <a:cs typeface="Tahoma" pitchFamily="34" charset="0"/>
            </a:endParaRPr>
          </a:p>
          <a:p>
            <a:pPr marL="342900" indent="-342900">
              <a:spcBef>
                <a:spcPct val="20000"/>
              </a:spcBef>
            </a:pPr>
            <a:endParaRPr lang="en-GB" sz="3200" b="0">
              <a:solidFill>
                <a:schemeClr val="bg1"/>
              </a:solidFill>
              <a:cs typeface="Tahoma" pitchFamily="34" charset="0"/>
            </a:endParaRPr>
          </a:p>
        </p:txBody>
      </p:sp>
      <p:pic>
        <p:nvPicPr>
          <p:cNvPr id="69639" name="Picture 9" descr="https://simtk.org/templates/xml/images/graphics/cv_coarctation.jpg"/>
          <p:cNvPicPr>
            <a:picLocks noChangeAspect="1" noChangeArrowheads="1"/>
          </p:cNvPicPr>
          <p:nvPr/>
        </p:nvPicPr>
        <p:blipFill>
          <a:blip r:embed="rId3" cstate="print"/>
          <a:srcRect/>
          <a:stretch>
            <a:fillRect/>
          </a:stretch>
        </p:blipFill>
        <p:spPr bwMode="auto">
          <a:xfrm>
            <a:off x="4959350" y="1981200"/>
            <a:ext cx="3498850" cy="2898775"/>
          </a:xfrm>
          <a:prstGeom prst="rect">
            <a:avLst/>
          </a:prstGeom>
          <a:noFill/>
          <a:ln w="9525">
            <a:noFill/>
            <a:miter lim="800000"/>
            <a:headEnd/>
            <a:tailEnd/>
          </a:ln>
        </p:spPr>
      </p:pic>
      <p:sp>
        <p:nvSpPr>
          <p:cNvPr id="69640" name="Rectangle 9"/>
          <p:cNvSpPr>
            <a:spLocks noChangeArrowheads="1"/>
          </p:cNvSpPr>
          <p:nvPr/>
        </p:nvSpPr>
        <p:spPr bwMode="auto">
          <a:xfrm>
            <a:off x="5943600" y="4879975"/>
            <a:ext cx="1438275" cy="400050"/>
          </a:xfrm>
          <a:prstGeom prst="rect">
            <a:avLst/>
          </a:prstGeom>
          <a:noFill/>
          <a:ln w="9525">
            <a:noFill/>
            <a:miter lim="800000"/>
            <a:headEnd/>
            <a:tailEnd/>
          </a:ln>
        </p:spPr>
        <p:txBody>
          <a:bodyPr>
            <a:spAutoFit/>
          </a:bodyPr>
          <a:lstStyle/>
          <a:p>
            <a:pPr algn="ctr">
              <a:spcBef>
                <a:spcPct val="50000"/>
              </a:spcBef>
            </a:pPr>
            <a:r>
              <a:rPr lang="en-GB" b="0">
                <a:solidFill>
                  <a:schemeClr val="bg1"/>
                </a:solidFill>
              </a:rPr>
              <a:t>SimTK</a:t>
            </a:r>
          </a:p>
        </p:txBody>
      </p:sp>
      <p:sp>
        <p:nvSpPr>
          <p:cNvPr id="69641"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a:t>
            </a:r>
            <a:r>
              <a:rPr lang="en-GB">
                <a:solidFill>
                  <a:srgbClr val="FFFFCC"/>
                </a:solidFill>
              </a:rPr>
              <a:t>Finite Element</a:t>
            </a:r>
            <a:r>
              <a:rPr lang="en-GB" b="0">
                <a:solidFill>
                  <a:srgbClr val="FFFFCC"/>
                </a:solidFill>
              </a:rPr>
              <a:t>		Cadaveric Testing</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EBED6CB3-6B05-42F6-8370-65617ECEFAB7}" type="slidenum">
              <a:rPr lang="en-GB" smtClean="0"/>
              <a:pPr/>
              <a:t>68</a:t>
            </a:fld>
            <a:endParaRPr lang="en-GB" smtClean="0"/>
          </a:p>
        </p:txBody>
      </p:sp>
      <p:sp>
        <p:nvSpPr>
          <p:cNvPr id="70659" name="Rectangle 4"/>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0660" name="Rectangle 2"/>
          <p:cNvSpPr>
            <a:spLocks noGrp="1" noChangeArrowheads="1"/>
          </p:cNvSpPr>
          <p:nvPr>
            <p:ph type="title"/>
          </p:nvPr>
        </p:nvSpPr>
        <p:spPr/>
        <p:txBody>
          <a:bodyPr/>
          <a:lstStyle/>
          <a:p>
            <a:pPr eaLnBrk="1" hangingPunct="1"/>
            <a:r>
              <a:rPr lang="en-GB" sz="4000" smtClean="0"/>
              <a:t>Modelling Summary</a:t>
            </a:r>
          </a:p>
        </p:txBody>
      </p:sp>
      <p:sp>
        <p:nvSpPr>
          <p:cNvPr id="70661" name="Line 5"/>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70662" name="Rectangle 2"/>
          <p:cNvSpPr>
            <a:spLocks noChangeArrowheads="1"/>
          </p:cNvSpPr>
          <p:nvPr/>
        </p:nvSpPr>
        <p:spPr bwMode="auto">
          <a:xfrm>
            <a:off x="2635250" y="1250950"/>
            <a:ext cx="3455988" cy="647700"/>
          </a:xfrm>
          <a:prstGeom prst="rect">
            <a:avLst/>
          </a:prstGeom>
          <a:solidFill>
            <a:schemeClr val="accent1"/>
          </a:solidFill>
          <a:ln w="9525" algn="ctr">
            <a:solidFill>
              <a:schemeClr val="tx1"/>
            </a:solidFill>
            <a:miter lim="800000"/>
            <a:headEnd/>
            <a:tailEnd/>
          </a:ln>
        </p:spPr>
        <p:txBody>
          <a:bodyPr wrap="none" anchor="ctr"/>
          <a:lstStyle/>
          <a:p>
            <a:pPr algn="ctr"/>
            <a:r>
              <a:rPr lang="en-GB" sz="2600"/>
              <a:t>Experimental Data</a:t>
            </a:r>
          </a:p>
        </p:txBody>
      </p:sp>
      <p:sp>
        <p:nvSpPr>
          <p:cNvPr id="70663" name="Rectangle 3"/>
          <p:cNvSpPr>
            <a:spLocks noChangeArrowheads="1"/>
          </p:cNvSpPr>
          <p:nvPr/>
        </p:nvSpPr>
        <p:spPr bwMode="auto">
          <a:xfrm>
            <a:off x="2635250" y="2546350"/>
            <a:ext cx="3455988" cy="647700"/>
          </a:xfrm>
          <a:prstGeom prst="rect">
            <a:avLst/>
          </a:prstGeom>
          <a:solidFill>
            <a:schemeClr val="accent1"/>
          </a:solidFill>
          <a:ln w="9525" algn="ctr">
            <a:solidFill>
              <a:schemeClr val="tx1"/>
            </a:solidFill>
            <a:miter lim="800000"/>
            <a:headEnd/>
            <a:tailEnd/>
          </a:ln>
        </p:spPr>
        <p:txBody>
          <a:bodyPr wrap="none" anchor="ctr"/>
          <a:lstStyle/>
          <a:p>
            <a:pPr algn="ctr"/>
            <a:r>
              <a:rPr lang="en-GB" sz="2600"/>
              <a:t>Modelling</a:t>
            </a:r>
          </a:p>
        </p:txBody>
      </p:sp>
      <p:sp>
        <p:nvSpPr>
          <p:cNvPr id="70664" name="Rectangle 4"/>
          <p:cNvSpPr>
            <a:spLocks noChangeArrowheads="1"/>
          </p:cNvSpPr>
          <p:nvPr/>
        </p:nvSpPr>
        <p:spPr bwMode="auto">
          <a:xfrm>
            <a:off x="2486025" y="3841750"/>
            <a:ext cx="3752850" cy="647700"/>
          </a:xfrm>
          <a:prstGeom prst="rect">
            <a:avLst/>
          </a:prstGeom>
          <a:solidFill>
            <a:srgbClr val="003300"/>
          </a:solidFill>
          <a:ln w="9525" algn="ctr">
            <a:solidFill>
              <a:schemeClr val="tx1"/>
            </a:solidFill>
            <a:miter lim="800000"/>
            <a:headEnd/>
            <a:tailEnd/>
          </a:ln>
        </p:spPr>
        <p:txBody>
          <a:bodyPr wrap="none" anchor="ctr"/>
          <a:lstStyle/>
          <a:p>
            <a:pPr algn="ctr"/>
            <a:r>
              <a:rPr lang="en-GB" sz="2600"/>
              <a:t>Mechanical Behaviour</a:t>
            </a:r>
          </a:p>
        </p:txBody>
      </p:sp>
      <p:cxnSp>
        <p:nvCxnSpPr>
          <p:cNvPr id="70665" name="AutoShape 5"/>
          <p:cNvCxnSpPr>
            <a:cxnSpLocks noChangeShapeType="1"/>
            <a:stCxn id="70662" idx="2"/>
            <a:endCxn id="70663" idx="0"/>
          </p:cNvCxnSpPr>
          <p:nvPr/>
        </p:nvCxnSpPr>
        <p:spPr bwMode="auto">
          <a:xfrm>
            <a:off x="4364038" y="1898650"/>
            <a:ext cx="0" cy="647700"/>
          </a:xfrm>
          <a:prstGeom prst="straightConnector1">
            <a:avLst/>
          </a:prstGeom>
          <a:noFill/>
          <a:ln w="76200">
            <a:solidFill>
              <a:schemeClr val="bg1"/>
            </a:solidFill>
            <a:round/>
            <a:headEnd/>
            <a:tailEnd type="triangle" w="med" len="med"/>
          </a:ln>
        </p:spPr>
      </p:cxnSp>
      <p:cxnSp>
        <p:nvCxnSpPr>
          <p:cNvPr id="70666" name="AutoShape 6"/>
          <p:cNvCxnSpPr>
            <a:cxnSpLocks noChangeShapeType="1"/>
            <a:stCxn id="70663" idx="2"/>
            <a:endCxn id="70664" idx="0"/>
          </p:cNvCxnSpPr>
          <p:nvPr/>
        </p:nvCxnSpPr>
        <p:spPr bwMode="auto">
          <a:xfrm rot="5400000">
            <a:off x="4039394" y="3517106"/>
            <a:ext cx="647700" cy="1588"/>
          </a:xfrm>
          <a:prstGeom prst="straightConnector1">
            <a:avLst/>
          </a:prstGeom>
          <a:noFill/>
          <a:ln w="76200">
            <a:solidFill>
              <a:schemeClr val="bg1"/>
            </a:solidFill>
            <a:round/>
            <a:headEnd/>
            <a:tailEnd type="triangle" w="med" len="med"/>
          </a:ln>
        </p:spPr>
      </p:cxnSp>
      <p:sp>
        <p:nvSpPr>
          <p:cNvPr id="70667" name="Rectangle 7"/>
          <p:cNvSpPr>
            <a:spLocks noChangeArrowheads="1"/>
          </p:cNvSpPr>
          <p:nvPr/>
        </p:nvSpPr>
        <p:spPr bwMode="auto">
          <a:xfrm>
            <a:off x="4532313" y="2095500"/>
            <a:ext cx="792162" cy="215900"/>
          </a:xfrm>
          <a:prstGeom prst="rect">
            <a:avLst/>
          </a:prstGeom>
          <a:noFill/>
          <a:ln w="9525" algn="ctr">
            <a:noFill/>
            <a:miter lim="800000"/>
            <a:headEnd/>
            <a:tailEnd/>
          </a:ln>
        </p:spPr>
        <p:txBody>
          <a:bodyPr wrap="none" anchor="ctr"/>
          <a:lstStyle/>
          <a:p>
            <a:pPr algn="ctr"/>
            <a:r>
              <a:rPr lang="en-GB" sz="1600"/>
              <a:t>Input</a:t>
            </a:r>
          </a:p>
        </p:txBody>
      </p:sp>
      <p:cxnSp>
        <p:nvCxnSpPr>
          <p:cNvPr id="70668" name="AutoShape 8"/>
          <p:cNvCxnSpPr>
            <a:cxnSpLocks noChangeShapeType="1"/>
            <a:stCxn id="70664" idx="1"/>
          </p:cNvCxnSpPr>
          <p:nvPr/>
        </p:nvCxnSpPr>
        <p:spPr bwMode="auto">
          <a:xfrm rot="10800000" flipH="1">
            <a:off x="2486025" y="2870200"/>
            <a:ext cx="149225" cy="1295400"/>
          </a:xfrm>
          <a:prstGeom prst="bentConnector4">
            <a:avLst>
              <a:gd name="adj1" fmla="val -314440"/>
              <a:gd name="adj2" fmla="val 99653"/>
            </a:avLst>
          </a:prstGeom>
          <a:noFill/>
          <a:ln w="76200">
            <a:solidFill>
              <a:schemeClr val="bg1"/>
            </a:solidFill>
            <a:miter lim="800000"/>
            <a:headEnd/>
            <a:tailEnd type="triangle" w="med" len="med"/>
          </a:ln>
        </p:spPr>
      </p:cxnSp>
      <p:sp>
        <p:nvSpPr>
          <p:cNvPr id="70669" name="Rectangle 9"/>
          <p:cNvSpPr>
            <a:spLocks noChangeArrowheads="1"/>
          </p:cNvSpPr>
          <p:nvPr/>
        </p:nvSpPr>
        <p:spPr bwMode="auto">
          <a:xfrm>
            <a:off x="841375" y="3355975"/>
            <a:ext cx="939800" cy="215900"/>
          </a:xfrm>
          <a:prstGeom prst="rect">
            <a:avLst/>
          </a:prstGeom>
          <a:noFill/>
          <a:ln w="9525" algn="ctr">
            <a:noFill/>
            <a:miter lim="800000"/>
            <a:headEnd/>
            <a:tailEnd/>
          </a:ln>
        </p:spPr>
        <p:txBody>
          <a:bodyPr wrap="none" anchor="ctr"/>
          <a:lstStyle/>
          <a:p>
            <a:pPr algn="ctr"/>
            <a:r>
              <a:rPr lang="en-GB" sz="1600"/>
              <a:t>Validation</a:t>
            </a:r>
          </a:p>
        </p:txBody>
      </p:sp>
      <p:sp>
        <p:nvSpPr>
          <p:cNvPr id="70670" name="Rectangle 10"/>
          <p:cNvSpPr>
            <a:spLocks noChangeArrowheads="1"/>
          </p:cNvSpPr>
          <p:nvPr/>
        </p:nvSpPr>
        <p:spPr bwMode="auto">
          <a:xfrm>
            <a:off x="2635250" y="5138738"/>
            <a:ext cx="3455988" cy="647700"/>
          </a:xfrm>
          <a:prstGeom prst="rect">
            <a:avLst/>
          </a:prstGeom>
          <a:solidFill>
            <a:schemeClr val="folHlink"/>
          </a:solidFill>
          <a:ln w="9525" algn="ctr">
            <a:solidFill>
              <a:schemeClr val="tx1"/>
            </a:solidFill>
            <a:miter lim="800000"/>
            <a:headEnd/>
            <a:tailEnd/>
          </a:ln>
        </p:spPr>
        <p:txBody>
          <a:bodyPr wrap="none" anchor="ctr"/>
          <a:lstStyle/>
          <a:p>
            <a:pPr algn="ctr"/>
            <a:r>
              <a:rPr lang="en-GB" sz="2600"/>
              <a:t>Clinical application</a:t>
            </a:r>
          </a:p>
        </p:txBody>
      </p:sp>
      <p:cxnSp>
        <p:nvCxnSpPr>
          <p:cNvPr id="70671" name="AutoShape 11"/>
          <p:cNvCxnSpPr>
            <a:cxnSpLocks noChangeShapeType="1"/>
            <a:stCxn id="70664" idx="2"/>
            <a:endCxn id="70670" idx="0"/>
          </p:cNvCxnSpPr>
          <p:nvPr/>
        </p:nvCxnSpPr>
        <p:spPr bwMode="auto">
          <a:xfrm rot="16200000" flipH="1">
            <a:off x="4038600" y="4813300"/>
            <a:ext cx="649288" cy="1588"/>
          </a:xfrm>
          <a:prstGeom prst="straightConnector1">
            <a:avLst/>
          </a:prstGeom>
          <a:noFill/>
          <a:ln w="76200">
            <a:solidFill>
              <a:schemeClr val="bg1"/>
            </a:solidFill>
            <a:round/>
            <a:headEnd/>
            <a:tailEnd type="triangle" w="med" len="med"/>
          </a:ln>
        </p:spPr>
      </p:cxnSp>
      <p:cxnSp>
        <p:nvCxnSpPr>
          <p:cNvPr id="70672" name="AutoShape 12"/>
          <p:cNvCxnSpPr>
            <a:cxnSpLocks noChangeShapeType="1"/>
            <a:stCxn id="70662" idx="3"/>
            <a:endCxn id="70670" idx="3"/>
          </p:cNvCxnSpPr>
          <p:nvPr/>
        </p:nvCxnSpPr>
        <p:spPr bwMode="auto">
          <a:xfrm>
            <a:off x="6091238" y="1574800"/>
            <a:ext cx="1587" cy="3887788"/>
          </a:xfrm>
          <a:prstGeom prst="bentConnector3">
            <a:avLst>
              <a:gd name="adj1" fmla="val 37600014"/>
            </a:avLst>
          </a:prstGeom>
          <a:noFill/>
          <a:ln w="76200">
            <a:solidFill>
              <a:schemeClr val="bg1"/>
            </a:solidFill>
            <a:miter lim="800000"/>
            <a:headEnd type="triangle" w="med" len="med"/>
            <a:tailEnd/>
          </a:ln>
        </p:spPr>
      </p:cxnSp>
      <p:sp>
        <p:nvSpPr>
          <p:cNvPr id="70673" name="Rectangle 13"/>
          <p:cNvSpPr>
            <a:spLocks noChangeArrowheads="1"/>
          </p:cNvSpPr>
          <p:nvPr/>
        </p:nvSpPr>
        <p:spPr bwMode="auto">
          <a:xfrm>
            <a:off x="4532313" y="3355975"/>
            <a:ext cx="792162" cy="215900"/>
          </a:xfrm>
          <a:prstGeom prst="rect">
            <a:avLst/>
          </a:prstGeom>
          <a:noFill/>
          <a:ln w="9525" algn="ctr">
            <a:noFill/>
            <a:miter lim="800000"/>
            <a:headEnd/>
            <a:tailEnd/>
          </a:ln>
        </p:spPr>
        <p:txBody>
          <a:bodyPr wrap="none" anchor="ctr"/>
          <a:lstStyle/>
          <a:p>
            <a:pPr algn="ctr"/>
            <a:r>
              <a:rPr lang="en-GB" sz="1600"/>
              <a:t>Output</a:t>
            </a:r>
          </a:p>
        </p:txBody>
      </p:sp>
      <p:sp>
        <p:nvSpPr>
          <p:cNvPr id="70674" name="Text Box 6"/>
          <p:cNvSpPr txBox="1">
            <a:spLocks noChangeArrowheads="1"/>
          </p:cNvSpPr>
          <p:nvPr/>
        </p:nvSpPr>
        <p:spPr bwMode="auto">
          <a:xfrm>
            <a:off x="685800" y="6224588"/>
            <a:ext cx="8143875" cy="396875"/>
          </a:xfrm>
          <a:prstGeom prst="rect">
            <a:avLst/>
          </a:prstGeom>
          <a:noFill/>
          <a:ln w="9525">
            <a:noFill/>
            <a:miter lim="800000"/>
            <a:headEnd/>
            <a:tailEnd/>
          </a:ln>
        </p:spPr>
        <p:txBody>
          <a:bodyPr>
            <a:spAutoFit/>
          </a:bodyPr>
          <a:lstStyle/>
          <a:p>
            <a:pPr>
              <a:spcBef>
                <a:spcPct val="50000"/>
              </a:spcBef>
            </a:pPr>
            <a:r>
              <a:rPr lang="en-GB" b="0">
                <a:solidFill>
                  <a:srgbClr val="FFFFCC"/>
                </a:solidFill>
              </a:rPr>
              <a:t>Intersegmental	Finite Element		Cadaveric Testing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800A5687-77CF-4B0D-AE63-23259E0E6FCD}" type="slidenum">
              <a:rPr lang="en-GB" smtClean="0"/>
              <a:pPr/>
              <a:t>7</a:t>
            </a:fld>
            <a:endParaRPr lang="en-GB" smtClean="0"/>
          </a:p>
        </p:txBody>
      </p:sp>
      <p:sp>
        <p:nvSpPr>
          <p:cNvPr id="8195" name="Rectangle 5"/>
          <p:cNvSpPr>
            <a:spLocks noChangeArrowheads="1"/>
          </p:cNvSpPr>
          <p:nvPr/>
        </p:nvSpPr>
        <p:spPr bwMode="auto">
          <a:xfrm>
            <a:off x="0" y="6048375"/>
            <a:ext cx="9144000" cy="809625"/>
          </a:xfrm>
          <a:prstGeom prst="rect">
            <a:avLst/>
          </a:prstGeom>
          <a:solidFill>
            <a:schemeClr val="tx1"/>
          </a:solidFill>
          <a:ln w="9525">
            <a:noFill/>
            <a:miter lim="800000"/>
            <a:headEnd/>
            <a:tailEnd/>
          </a:ln>
        </p:spPr>
        <p:txBody>
          <a:bodyPr wrap="none" anchor="ctr"/>
          <a:lstStyle/>
          <a:p>
            <a:endParaRPr lang="en-US"/>
          </a:p>
        </p:txBody>
      </p:sp>
      <p:sp>
        <p:nvSpPr>
          <p:cNvPr id="8196" name="Rectangle 6"/>
          <p:cNvSpPr>
            <a:spLocks noGrp="1" noChangeArrowheads="1"/>
          </p:cNvSpPr>
          <p:nvPr>
            <p:ph type="title"/>
          </p:nvPr>
        </p:nvSpPr>
        <p:spPr>
          <a:xfrm>
            <a:off x="674688" y="0"/>
            <a:ext cx="7772400" cy="1143000"/>
          </a:xfrm>
        </p:spPr>
        <p:txBody>
          <a:bodyPr/>
          <a:lstStyle/>
          <a:p>
            <a:pPr eaLnBrk="1" hangingPunct="1"/>
            <a:r>
              <a:rPr lang="en-GB" smtClean="0"/>
              <a:t>Force</a:t>
            </a:r>
          </a:p>
        </p:txBody>
      </p:sp>
      <p:sp>
        <p:nvSpPr>
          <p:cNvPr id="8197" name="Line 7"/>
          <p:cNvSpPr>
            <a:spLocks noChangeShapeType="1"/>
          </p:cNvSpPr>
          <p:nvPr/>
        </p:nvSpPr>
        <p:spPr bwMode="auto">
          <a:xfrm>
            <a:off x="0" y="6026150"/>
            <a:ext cx="9144000" cy="0"/>
          </a:xfrm>
          <a:prstGeom prst="line">
            <a:avLst/>
          </a:prstGeom>
          <a:noFill/>
          <a:ln w="38100">
            <a:solidFill>
              <a:srgbClr val="FFFFCC"/>
            </a:solidFill>
            <a:round/>
            <a:headEnd/>
            <a:tailEnd/>
          </a:ln>
        </p:spPr>
        <p:txBody>
          <a:bodyPr/>
          <a:lstStyle/>
          <a:p>
            <a:endParaRPr lang="en-GB"/>
          </a:p>
        </p:txBody>
      </p:sp>
      <p:sp>
        <p:nvSpPr>
          <p:cNvPr id="8198" name="Rectangle 8"/>
          <p:cNvSpPr>
            <a:spLocks noGrp="1" noChangeArrowheads="1"/>
          </p:cNvSpPr>
          <p:nvPr>
            <p:ph type="body" idx="1"/>
          </p:nvPr>
        </p:nvSpPr>
        <p:spPr>
          <a:noFill/>
        </p:spPr>
        <p:txBody>
          <a:bodyPr/>
          <a:lstStyle/>
          <a:p>
            <a:pPr eaLnBrk="1" hangingPunct="1"/>
            <a:endParaRPr lang="en-GB" smtClean="0"/>
          </a:p>
          <a:p>
            <a:pPr eaLnBrk="1" hangingPunct="1"/>
            <a:endParaRPr lang="en-GB" smtClean="0"/>
          </a:p>
        </p:txBody>
      </p:sp>
      <p:grpSp>
        <p:nvGrpSpPr>
          <p:cNvPr id="8199" name="Group 9"/>
          <p:cNvGrpSpPr>
            <a:grpSpLocks/>
          </p:cNvGrpSpPr>
          <p:nvPr/>
        </p:nvGrpSpPr>
        <p:grpSpPr bwMode="auto">
          <a:xfrm>
            <a:off x="2249488" y="3649663"/>
            <a:ext cx="4651375" cy="1973262"/>
            <a:chOff x="1417" y="2299"/>
            <a:chExt cx="2930" cy="1243"/>
          </a:xfrm>
        </p:grpSpPr>
        <p:sp>
          <p:nvSpPr>
            <p:cNvPr id="8203" name="Line 10"/>
            <p:cNvSpPr>
              <a:spLocks noChangeShapeType="1"/>
            </p:cNvSpPr>
            <p:nvPr/>
          </p:nvSpPr>
          <p:spPr bwMode="auto">
            <a:xfrm>
              <a:off x="1467" y="2727"/>
              <a:ext cx="0" cy="815"/>
            </a:xfrm>
            <a:prstGeom prst="line">
              <a:avLst/>
            </a:prstGeom>
            <a:noFill/>
            <a:ln w="63500">
              <a:solidFill>
                <a:schemeClr val="bg1"/>
              </a:solidFill>
              <a:round/>
              <a:headEnd/>
              <a:tailEnd/>
            </a:ln>
          </p:spPr>
          <p:txBody>
            <a:bodyPr/>
            <a:lstStyle/>
            <a:p>
              <a:endParaRPr lang="en-GB"/>
            </a:p>
          </p:txBody>
        </p:sp>
        <p:sp>
          <p:nvSpPr>
            <p:cNvPr id="8204" name="Line 11"/>
            <p:cNvSpPr>
              <a:spLocks noChangeShapeType="1"/>
            </p:cNvSpPr>
            <p:nvPr/>
          </p:nvSpPr>
          <p:spPr bwMode="auto">
            <a:xfrm>
              <a:off x="4247" y="2727"/>
              <a:ext cx="0" cy="815"/>
            </a:xfrm>
            <a:prstGeom prst="line">
              <a:avLst/>
            </a:prstGeom>
            <a:noFill/>
            <a:ln w="63500">
              <a:solidFill>
                <a:schemeClr val="bg1"/>
              </a:solidFill>
              <a:round/>
              <a:headEnd/>
              <a:tailEnd/>
            </a:ln>
          </p:spPr>
          <p:txBody>
            <a:bodyPr/>
            <a:lstStyle/>
            <a:p>
              <a:endParaRPr lang="en-GB"/>
            </a:p>
          </p:txBody>
        </p:sp>
        <p:grpSp>
          <p:nvGrpSpPr>
            <p:cNvPr id="8205" name="Group 12"/>
            <p:cNvGrpSpPr>
              <a:grpSpLocks/>
            </p:cNvGrpSpPr>
            <p:nvPr/>
          </p:nvGrpSpPr>
          <p:grpSpPr bwMode="auto">
            <a:xfrm>
              <a:off x="1417" y="2299"/>
              <a:ext cx="2930" cy="428"/>
              <a:chOff x="1417" y="2299"/>
              <a:chExt cx="2930" cy="428"/>
            </a:xfrm>
          </p:grpSpPr>
          <p:sp>
            <p:nvSpPr>
              <p:cNvPr id="8206" name="Line 13"/>
              <p:cNvSpPr>
                <a:spLocks noChangeShapeType="1"/>
              </p:cNvSpPr>
              <p:nvPr/>
            </p:nvSpPr>
            <p:spPr bwMode="auto">
              <a:xfrm>
                <a:off x="1417" y="2727"/>
                <a:ext cx="2930" cy="0"/>
              </a:xfrm>
              <a:prstGeom prst="line">
                <a:avLst/>
              </a:prstGeom>
              <a:noFill/>
              <a:ln w="63500">
                <a:solidFill>
                  <a:schemeClr val="bg1"/>
                </a:solidFill>
                <a:round/>
                <a:headEnd/>
                <a:tailEnd/>
              </a:ln>
            </p:spPr>
            <p:txBody>
              <a:bodyPr/>
              <a:lstStyle/>
              <a:p>
                <a:endParaRPr lang="en-GB"/>
              </a:p>
            </p:txBody>
          </p:sp>
          <p:grpSp>
            <p:nvGrpSpPr>
              <p:cNvPr id="8207" name="Group 14"/>
              <p:cNvGrpSpPr>
                <a:grpSpLocks/>
              </p:cNvGrpSpPr>
              <p:nvPr/>
            </p:nvGrpSpPr>
            <p:grpSpPr bwMode="auto">
              <a:xfrm>
                <a:off x="1522" y="2299"/>
                <a:ext cx="1896" cy="350"/>
                <a:chOff x="1475" y="2300"/>
                <a:chExt cx="1896" cy="350"/>
              </a:xfrm>
            </p:grpSpPr>
            <p:grpSp>
              <p:nvGrpSpPr>
                <p:cNvPr id="8208" name="Group 15"/>
                <p:cNvGrpSpPr>
                  <a:grpSpLocks/>
                </p:cNvGrpSpPr>
                <p:nvPr/>
              </p:nvGrpSpPr>
              <p:grpSpPr bwMode="auto">
                <a:xfrm>
                  <a:off x="1481" y="2300"/>
                  <a:ext cx="1890" cy="350"/>
                  <a:chOff x="993" y="1810"/>
                  <a:chExt cx="1890" cy="350"/>
                </a:xfrm>
              </p:grpSpPr>
              <p:sp>
                <p:nvSpPr>
                  <p:cNvPr id="8223" name="Line 16"/>
                  <p:cNvSpPr>
                    <a:spLocks noChangeShapeType="1"/>
                  </p:cNvSpPr>
                  <p:nvPr/>
                </p:nvSpPr>
                <p:spPr bwMode="auto">
                  <a:xfrm flipH="1">
                    <a:off x="1057" y="1810"/>
                    <a:ext cx="1826" cy="0"/>
                  </a:xfrm>
                  <a:prstGeom prst="line">
                    <a:avLst/>
                  </a:prstGeom>
                  <a:noFill/>
                  <a:ln w="38100">
                    <a:solidFill>
                      <a:schemeClr val="bg1"/>
                    </a:solidFill>
                    <a:round/>
                    <a:headEnd/>
                    <a:tailEnd/>
                  </a:ln>
                </p:spPr>
                <p:txBody>
                  <a:bodyPr/>
                  <a:lstStyle/>
                  <a:p>
                    <a:endParaRPr lang="en-GB"/>
                  </a:p>
                </p:txBody>
              </p:sp>
              <p:sp>
                <p:nvSpPr>
                  <p:cNvPr id="8224" name="Line 17"/>
                  <p:cNvSpPr>
                    <a:spLocks noChangeShapeType="1"/>
                  </p:cNvSpPr>
                  <p:nvPr/>
                </p:nvSpPr>
                <p:spPr bwMode="auto">
                  <a:xfrm flipH="1">
                    <a:off x="1057" y="2160"/>
                    <a:ext cx="1826" cy="0"/>
                  </a:xfrm>
                  <a:prstGeom prst="line">
                    <a:avLst/>
                  </a:prstGeom>
                  <a:noFill/>
                  <a:ln w="38100">
                    <a:solidFill>
                      <a:schemeClr val="bg1"/>
                    </a:solidFill>
                    <a:round/>
                    <a:headEnd/>
                    <a:tailEnd/>
                  </a:ln>
                </p:spPr>
                <p:txBody>
                  <a:bodyPr/>
                  <a:lstStyle/>
                  <a:p>
                    <a:endParaRPr lang="en-GB"/>
                  </a:p>
                </p:txBody>
              </p:sp>
              <p:sp>
                <p:nvSpPr>
                  <p:cNvPr id="8225" name="Arc 18"/>
                  <p:cNvSpPr>
                    <a:spLocks/>
                  </p:cNvSpPr>
                  <p:nvPr/>
                </p:nvSpPr>
                <p:spPr bwMode="auto">
                  <a:xfrm flipH="1" flipV="1">
                    <a:off x="993" y="1810"/>
                    <a:ext cx="68" cy="350"/>
                  </a:xfrm>
                  <a:custGeom>
                    <a:avLst/>
                    <a:gdLst>
                      <a:gd name="T0" fmla="*/ 0 w 21600"/>
                      <a:gd name="T1" fmla="*/ 0 h 43145"/>
                      <a:gd name="T2" fmla="*/ 0 w 21600"/>
                      <a:gd name="T3" fmla="*/ 0 h 43145"/>
                      <a:gd name="T4" fmla="*/ 0 w 21600"/>
                      <a:gd name="T5" fmla="*/ 0 h 43145"/>
                      <a:gd name="T6" fmla="*/ 0 60000 65536"/>
                      <a:gd name="T7" fmla="*/ 0 60000 65536"/>
                      <a:gd name="T8" fmla="*/ 0 60000 65536"/>
                      <a:gd name="T9" fmla="*/ 0 w 21600"/>
                      <a:gd name="T10" fmla="*/ 0 h 43145"/>
                      <a:gd name="T11" fmla="*/ 21600 w 21600"/>
                      <a:gd name="T12" fmla="*/ 43145 h 43145"/>
                    </a:gdLst>
                    <a:ahLst/>
                    <a:cxnLst>
                      <a:cxn ang="T6">
                        <a:pos x="T0" y="T1"/>
                      </a:cxn>
                      <a:cxn ang="T7">
                        <a:pos x="T2" y="T3"/>
                      </a:cxn>
                      <a:cxn ang="T8">
                        <a:pos x="T4" y="T5"/>
                      </a:cxn>
                    </a:cxnLst>
                    <a:rect l="T9" t="T10" r="T11" b="T12"/>
                    <a:pathLst>
                      <a:path w="21600" h="43145" fill="none" extrusionOk="0">
                        <a:moveTo>
                          <a:pt x="-1" y="0"/>
                        </a:moveTo>
                        <a:cubicBezTo>
                          <a:pt x="11929" y="0"/>
                          <a:pt x="21600" y="9670"/>
                          <a:pt x="21600" y="21600"/>
                        </a:cubicBezTo>
                        <a:cubicBezTo>
                          <a:pt x="21600" y="32929"/>
                          <a:pt x="12845" y="42334"/>
                          <a:pt x="1544" y="43144"/>
                        </a:cubicBezTo>
                      </a:path>
                      <a:path w="21600" h="43145" stroke="0" extrusionOk="0">
                        <a:moveTo>
                          <a:pt x="-1" y="0"/>
                        </a:moveTo>
                        <a:cubicBezTo>
                          <a:pt x="11929" y="0"/>
                          <a:pt x="21600" y="9670"/>
                          <a:pt x="21600" y="21600"/>
                        </a:cubicBezTo>
                        <a:cubicBezTo>
                          <a:pt x="21600" y="32929"/>
                          <a:pt x="12845" y="42334"/>
                          <a:pt x="1544" y="43144"/>
                        </a:cubicBezTo>
                        <a:lnTo>
                          <a:pt x="0" y="21600"/>
                        </a:lnTo>
                        <a:lnTo>
                          <a:pt x="-1" y="0"/>
                        </a:lnTo>
                        <a:close/>
                      </a:path>
                    </a:pathLst>
                  </a:custGeom>
                  <a:noFill/>
                  <a:ln w="38100">
                    <a:solidFill>
                      <a:schemeClr val="bg1"/>
                    </a:solidFill>
                    <a:round/>
                    <a:headEnd/>
                    <a:tailEnd/>
                  </a:ln>
                </p:spPr>
                <p:txBody>
                  <a:bodyPr wrap="none" anchor="ctr"/>
                  <a:lstStyle/>
                  <a:p>
                    <a:endParaRPr lang="en-GB"/>
                  </a:p>
                </p:txBody>
              </p:sp>
            </p:grpSp>
            <p:sp>
              <p:nvSpPr>
                <p:cNvPr id="8209" name="Line 19"/>
                <p:cNvSpPr>
                  <a:spLocks noChangeShapeType="1"/>
                </p:cNvSpPr>
                <p:nvPr/>
              </p:nvSpPr>
              <p:spPr bwMode="auto">
                <a:xfrm flipH="1">
                  <a:off x="1595" y="2306"/>
                  <a:ext cx="1671" cy="0"/>
                </a:xfrm>
                <a:prstGeom prst="line">
                  <a:avLst/>
                </a:prstGeom>
                <a:noFill/>
                <a:ln w="10160">
                  <a:solidFill>
                    <a:schemeClr val="bg1"/>
                  </a:solidFill>
                  <a:round/>
                  <a:headEnd/>
                  <a:tailEnd/>
                </a:ln>
              </p:spPr>
              <p:txBody>
                <a:bodyPr/>
                <a:lstStyle/>
                <a:p>
                  <a:endParaRPr lang="en-GB"/>
                </a:p>
              </p:txBody>
            </p:sp>
            <p:sp>
              <p:nvSpPr>
                <p:cNvPr id="8210" name="Line 20"/>
                <p:cNvSpPr>
                  <a:spLocks noChangeShapeType="1"/>
                </p:cNvSpPr>
                <p:nvPr/>
              </p:nvSpPr>
              <p:spPr bwMode="auto">
                <a:xfrm flipH="1">
                  <a:off x="1517" y="2331"/>
                  <a:ext cx="1812" cy="0"/>
                </a:xfrm>
                <a:prstGeom prst="line">
                  <a:avLst/>
                </a:prstGeom>
                <a:noFill/>
                <a:ln w="10160">
                  <a:solidFill>
                    <a:schemeClr val="bg1"/>
                  </a:solidFill>
                  <a:round/>
                  <a:headEnd/>
                  <a:tailEnd/>
                </a:ln>
              </p:spPr>
              <p:txBody>
                <a:bodyPr/>
                <a:lstStyle/>
                <a:p>
                  <a:endParaRPr lang="en-GB"/>
                </a:p>
              </p:txBody>
            </p:sp>
            <p:sp>
              <p:nvSpPr>
                <p:cNvPr id="8211" name="Line 21"/>
                <p:cNvSpPr>
                  <a:spLocks noChangeShapeType="1"/>
                </p:cNvSpPr>
                <p:nvPr/>
              </p:nvSpPr>
              <p:spPr bwMode="auto">
                <a:xfrm flipH="1">
                  <a:off x="1508" y="2355"/>
                  <a:ext cx="1794" cy="0"/>
                </a:xfrm>
                <a:prstGeom prst="line">
                  <a:avLst/>
                </a:prstGeom>
                <a:noFill/>
                <a:ln w="10160">
                  <a:solidFill>
                    <a:schemeClr val="bg1"/>
                  </a:solidFill>
                  <a:round/>
                  <a:headEnd/>
                  <a:tailEnd/>
                </a:ln>
              </p:spPr>
              <p:txBody>
                <a:bodyPr/>
                <a:lstStyle/>
                <a:p>
                  <a:endParaRPr lang="en-GB"/>
                </a:p>
              </p:txBody>
            </p:sp>
            <p:sp>
              <p:nvSpPr>
                <p:cNvPr id="8212" name="Line 22"/>
                <p:cNvSpPr>
                  <a:spLocks noChangeShapeType="1"/>
                </p:cNvSpPr>
                <p:nvPr/>
              </p:nvSpPr>
              <p:spPr bwMode="auto">
                <a:xfrm flipH="1">
                  <a:off x="1502" y="2380"/>
                  <a:ext cx="1782" cy="0"/>
                </a:xfrm>
                <a:prstGeom prst="line">
                  <a:avLst/>
                </a:prstGeom>
                <a:noFill/>
                <a:ln w="10160">
                  <a:solidFill>
                    <a:schemeClr val="bg1"/>
                  </a:solidFill>
                  <a:round/>
                  <a:headEnd/>
                  <a:tailEnd/>
                </a:ln>
              </p:spPr>
              <p:txBody>
                <a:bodyPr/>
                <a:lstStyle/>
                <a:p>
                  <a:endParaRPr lang="en-GB"/>
                </a:p>
              </p:txBody>
            </p:sp>
            <p:sp>
              <p:nvSpPr>
                <p:cNvPr id="8213" name="Line 23"/>
                <p:cNvSpPr>
                  <a:spLocks noChangeShapeType="1"/>
                </p:cNvSpPr>
                <p:nvPr/>
              </p:nvSpPr>
              <p:spPr bwMode="auto">
                <a:xfrm flipH="1">
                  <a:off x="1493" y="2405"/>
                  <a:ext cx="1773" cy="0"/>
                </a:xfrm>
                <a:prstGeom prst="line">
                  <a:avLst/>
                </a:prstGeom>
                <a:noFill/>
                <a:ln w="10160">
                  <a:solidFill>
                    <a:schemeClr val="bg1"/>
                  </a:solidFill>
                  <a:round/>
                  <a:headEnd/>
                  <a:tailEnd/>
                </a:ln>
              </p:spPr>
              <p:txBody>
                <a:bodyPr/>
                <a:lstStyle/>
                <a:p>
                  <a:endParaRPr lang="en-GB"/>
                </a:p>
              </p:txBody>
            </p:sp>
            <p:sp>
              <p:nvSpPr>
                <p:cNvPr id="8214" name="Line 24"/>
                <p:cNvSpPr>
                  <a:spLocks noChangeShapeType="1"/>
                </p:cNvSpPr>
                <p:nvPr/>
              </p:nvSpPr>
              <p:spPr bwMode="auto">
                <a:xfrm flipH="1">
                  <a:off x="1487" y="2429"/>
                  <a:ext cx="1770" cy="0"/>
                </a:xfrm>
                <a:prstGeom prst="line">
                  <a:avLst/>
                </a:prstGeom>
                <a:noFill/>
                <a:ln w="10160">
                  <a:solidFill>
                    <a:schemeClr val="bg1"/>
                  </a:solidFill>
                  <a:round/>
                  <a:headEnd/>
                  <a:tailEnd/>
                </a:ln>
              </p:spPr>
              <p:txBody>
                <a:bodyPr/>
                <a:lstStyle/>
                <a:p>
                  <a:endParaRPr lang="en-GB"/>
                </a:p>
              </p:txBody>
            </p:sp>
            <p:sp>
              <p:nvSpPr>
                <p:cNvPr id="8215" name="Line 25"/>
                <p:cNvSpPr>
                  <a:spLocks noChangeShapeType="1"/>
                </p:cNvSpPr>
                <p:nvPr/>
              </p:nvSpPr>
              <p:spPr bwMode="auto">
                <a:xfrm flipH="1">
                  <a:off x="1478" y="2454"/>
                  <a:ext cx="1776" cy="0"/>
                </a:xfrm>
                <a:prstGeom prst="line">
                  <a:avLst/>
                </a:prstGeom>
                <a:noFill/>
                <a:ln w="10160">
                  <a:solidFill>
                    <a:schemeClr val="bg1"/>
                  </a:solidFill>
                  <a:round/>
                  <a:headEnd/>
                  <a:tailEnd/>
                </a:ln>
              </p:spPr>
              <p:txBody>
                <a:bodyPr/>
                <a:lstStyle/>
                <a:p>
                  <a:endParaRPr lang="en-GB"/>
                </a:p>
              </p:txBody>
            </p:sp>
            <p:sp>
              <p:nvSpPr>
                <p:cNvPr id="8216" name="Line 26"/>
                <p:cNvSpPr>
                  <a:spLocks noChangeShapeType="1"/>
                </p:cNvSpPr>
                <p:nvPr/>
              </p:nvSpPr>
              <p:spPr bwMode="auto">
                <a:xfrm flipH="1">
                  <a:off x="1478" y="2478"/>
                  <a:ext cx="1773" cy="0"/>
                </a:xfrm>
                <a:prstGeom prst="line">
                  <a:avLst/>
                </a:prstGeom>
                <a:noFill/>
                <a:ln w="10160">
                  <a:solidFill>
                    <a:schemeClr val="bg1"/>
                  </a:solidFill>
                  <a:round/>
                  <a:headEnd/>
                  <a:tailEnd/>
                </a:ln>
              </p:spPr>
              <p:txBody>
                <a:bodyPr/>
                <a:lstStyle/>
                <a:p>
                  <a:endParaRPr lang="en-GB"/>
                </a:p>
              </p:txBody>
            </p:sp>
            <p:sp>
              <p:nvSpPr>
                <p:cNvPr id="8217" name="Line 27"/>
                <p:cNvSpPr>
                  <a:spLocks noChangeShapeType="1"/>
                </p:cNvSpPr>
                <p:nvPr/>
              </p:nvSpPr>
              <p:spPr bwMode="auto">
                <a:xfrm flipH="1">
                  <a:off x="1475" y="2503"/>
                  <a:ext cx="1779" cy="0"/>
                </a:xfrm>
                <a:prstGeom prst="line">
                  <a:avLst/>
                </a:prstGeom>
                <a:noFill/>
                <a:ln w="10160">
                  <a:solidFill>
                    <a:schemeClr val="bg1"/>
                  </a:solidFill>
                  <a:round/>
                  <a:headEnd/>
                  <a:tailEnd/>
                </a:ln>
              </p:spPr>
              <p:txBody>
                <a:bodyPr/>
                <a:lstStyle/>
                <a:p>
                  <a:endParaRPr lang="en-GB"/>
                </a:p>
              </p:txBody>
            </p:sp>
            <p:sp>
              <p:nvSpPr>
                <p:cNvPr id="8218" name="Line 28"/>
                <p:cNvSpPr>
                  <a:spLocks noChangeShapeType="1"/>
                </p:cNvSpPr>
                <p:nvPr/>
              </p:nvSpPr>
              <p:spPr bwMode="auto">
                <a:xfrm flipH="1">
                  <a:off x="1493" y="2527"/>
                  <a:ext cx="1764" cy="0"/>
                </a:xfrm>
                <a:prstGeom prst="line">
                  <a:avLst/>
                </a:prstGeom>
                <a:noFill/>
                <a:ln w="10160">
                  <a:solidFill>
                    <a:schemeClr val="bg1"/>
                  </a:solidFill>
                  <a:round/>
                  <a:headEnd/>
                  <a:tailEnd/>
                </a:ln>
              </p:spPr>
              <p:txBody>
                <a:bodyPr/>
                <a:lstStyle/>
                <a:p>
                  <a:endParaRPr lang="en-GB"/>
                </a:p>
              </p:txBody>
            </p:sp>
            <p:sp>
              <p:nvSpPr>
                <p:cNvPr id="8219" name="Line 29"/>
                <p:cNvSpPr>
                  <a:spLocks noChangeShapeType="1"/>
                </p:cNvSpPr>
                <p:nvPr/>
              </p:nvSpPr>
              <p:spPr bwMode="auto">
                <a:xfrm flipH="1">
                  <a:off x="1496" y="2552"/>
                  <a:ext cx="1770" cy="0"/>
                </a:xfrm>
                <a:prstGeom prst="line">
                  <a:avLst/>
                </a:prstGeom>
                <a:noFill/>
                <a:ln w="10160">
                  <a:solidFill>
                    <a:schemeClr val="bg1"/>
                  </a:solidFill>
                  <a:round/>
                  <a:headEnd/>
                  <a:tailEnd/>
                </a:ln>
              </p:spPr>
              <p:txBody>
                <a:bodyPr/>
                <a:lstStyle/>
                <a:p>
                  <a:endParaRPr lang="en-GB"/>
                </a:p>
              </p:txBody>
            </p:sp>
            <p:sp>
              <p:nvSpPr>
                <p:cNvPr id="8220" name="Line 30"/>
                <p:cNvSpPr>
                  <a:spLocks noChangeShapeType="1"/>
                </p:cNvSpPr>
                <p:nvPr/>
              </p:nvSpPr>
              <p:spPr bwMode="auto">
                <a:xfrm flipH="1">
                  <a:off x="1484" y="2577"/>
                  <a:ext cx="1800" cy="0"/>
                </a:xfrm>
                <a:prstGeom prst="line">
                  <a:avLst/>
                </a:prstGeom>
                <a:noFill/>
                <a:ln w="10160">
                  <a:solidFill>
                    <a:schemeClr val="bg1"/>
                  </a:solidFill>
                  <a:round/>
                  <a:headEnd/>
                  <a:tailEnd/>
                </a:ln>
              </p:spPr>
              <p:txBody>
                <a:bodyPr/>
                <a:lstStyle/>
                <a:p>
                  <a:endParaRPr lang="en-GB"/>
                </a:p>
              </p:txBody>
            </p:sp>
            <p:sp>
              <p:nvSpPr>
                <p:cNvPr id="8221" name="Line 31"/>
                <p:cNvSpPr>
                  <a:spLocks noChangeShapeType="1"/>
                </p:cNvSpPr>
                <p:nvPr/>
              </p:nvSpPr>
              <p:spPr bwMode="auto">
                <a:xfrm flipH="1">
                  <a:off x="1502" y="2601"/>
                  <a:ext cx="1800" cy="0"/>
                </a:xfrm>
                <a:prstGeom prst="line">
                  <a:avLst/>
                </a:prstGeom>
                <a:noFill/>
                <a:ln w="10160">
                  <a:solidFill>
                    <a:schemeClr val="bg1"/>
                  </a:solidFill>
                  <a:round/>
                  <a:headEnd/>
                  <a:tailEnd/>
                </a:ln>
              </p:spPr>
              <p:txBody>
                <a:bodyPr/>
                <a:lstStyle/>
                <a:p>
                  <a:endParaRPr lang="en-GB"/>
                </a:p>
              </p:txBody>
            </p:sp>
            <p:sp>
              <p:nvSpPr>
                <p:cNvPr id="8222" name="Line 32"/>
                <p:cNvSpPr>
                  <a:spLocks noChangeShapeType="1"/>
                </p:cNvSpPr>
                <p:nvPr/>
              </p:nvSpPr>
              <p:spPr bwMode="auto">
                <a:xfrm flipH="1">
                  <a:off x="1523" y="2626"/>
                  <a:ext cx="1806" cy="0"/>
                </a:xfrm>
                <a:prstGeom prst="line">
                  <a:avLst/>
                </a:prstGeom>
                <a:noFill/>
                <a:ln w="10160">
                  <a:solidFill>
                    <a:schemeClr val="bg1"/>
                  </a:solidFill>
                  <a:round/>
                  <a:headEnd/>
                  <a:tailEnd/>
                </a:ln>
              </p:spPr>
              <p:txBody>
                <a:bodyPr/>
                <a:lstStyle/>
                <a:p>
                  <a:endParaRPr lang="en-GB"/>
                </a:p>
              </p:txBody>
            </p:sp>
          </p:grpSp>
        </p:grpSp>
      </p:grpSp>
      <p:sp>
        <p:nvSpPr>
          <p:cNvPr id="513060" name="Line 36"/>
          <p:cNvSpPr>
            <a:spLocks noChangeShapeType="1"/>
          </p:cNvSpPr>
          <p:nvPr/>
        </p:nvSpPr>
        <p:spPr bwMode="auto">
          <a:xfrm rot="-5400000">
            <a:off x="1610519" y="3123406"/>
            <a:ext cx="0" cy="1620838"/>
          </a:xfrm>
          <a:prstGeom prst="line">
            <a:avLst/>
          </a:prstGeom>
          <a:noFill/>
          <a:ln w="50800">
            <a:solidFill>
              <a:srgbClr val="FF6600"/>
            </a:solidFill>
            <a:round/>
            <a:headEnd/>
            <a:tailEnd type="triangle" w="lg" len="lg"/>
          </a:ln>
        </p:spPr>
        <p:txBody>
          <a:bodyPr/>
          <a:lstStyle/>
          <a:p>
            <a:endParaRPr lang="en-GB"/>
          </a:p>
        </p:txBody>
      </p:sp>
      <p:sp>
        <p:nvSpPr>
          <p:cNvPr id="8201"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a:solidFill>
                  <a:srgbClr val="FFFFCC"/>
                </a:solidFill>
              </a:rPr>
              <a:t>Basic Concepts</a:t>
            </a:r>
            <a:r>
              <a:rPr lang="en-GB" b="0">
                <a:solidFill>
                  <a:srgbClr val="FFFFCC"/>
                </a:solidFill>
              </a:rPr>
              <a:t>	Combining&amp;Calculating	Stress&amp;Strain</a:t>
            </a:r>
          </a:p>
        </p:txBody>
      </p:sp>
      <p:sp>
        <p:nvSpPr>
          <p:cNvPr id="8202" name="Rectangle 21"/>
          <p:cNvSpPr>
            <a:spLocks noChangeArrowheads="1"/>
          </p:cNvSpPr>
          <p:nvPr/>
        </p:nvSpPr>
        <p:spPr bwMode="auto">
          <a:xfrm>
            <a:off x="901700" y="1341438"/>
            <a:ext cx="7772400" cy="5111750"/>
          </a:xfrm>
          <a:prstGeom prst="rect">
            <a:avLst/>
          </a:prstGeom>
          <a:noFill/>
          <a:ln w="9525">
            <a:noFill/>
            <a:miter lim="800000"/>
            <a:headEnd/>
            <a:tailEnd/>
          </a:ln>
        </p:spPr>
        <p:txBody>
          <a:bodyPr/>
          <a:lstStyle/>
          <a:p>
            <a:pPr marL="342900" indent="-342900">
              <a:spcBef>
                <a:spcPct val="20000"/>
              </a:spcBef>
            </a:pPr>
            <a:r>
              <a:rPr lang="en-GB" sz="3200" b="0">
                <a:solidFill>
                  <a:schemeClr val="bg1"/>
                </a:solidFill>
              </a:rPr>
              <a:t>…is a vector</a:t>
            </a:r>
          </a:p>
          <a:p>
            <a:pPr marL="342900" indent="-342900">
              <a:spcBef>
                <a:spcPct val="20000"/>
              </a:spcBef>
            </a:pPr>
            <a:r>
              <a:rPr lang="en-GB" sz="3200" b="0">
                <a:solidFill>
                  <a:schemeClr val="bg1"/>
                </a:solidFill>
              </a:rPr>
              <a:t>…is measured in Newtons (N)</a:t>
            </a:r>
          </a:p>
          <a:p>
            <a:pPr marL="342900" indent="-342900">
              <a:spcBef>
                <a:spcPct val="20000"/>
              </a:spcBef>
              <a:buFontTx/>
              <a:buChar char="•"/>
            </a:pPr>
            <a:endParaRPr lang="en-GB" sz="3200" b="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3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DA24F855-913E-4B51-B013-B571DD10EF5A}" type="slidenum">
              <a:rPr lang="en-GB" smtClean="0"/>
              <a:pPr/>
              <a:t>8</a:t>
            </a:fld>
            <a:endParaRPr lang="en-GB" smtClean="0"/>
          </a:p>
        </p:txBody>
      </p:sp>
      <p:sp>
        <p:nvSpPr>
          <p:cNvPr id="9219" name="Rectangle 2"/>
          <p:cNvSpPr>
            <a:spLocks noGrp="1" noChangeArrowheads="1"/>
          </p:cNvSpPr>
          <p:nvPr>
            <p:ph type="title"/>
          </p:nvPr>
        </p:nvSpPr>
        <p:spPr>
          <a:xfrm>
            <a:off x="684213" y="0"/>
            <a:ext cx="7772400" cy="1143000"/>
          </a:xfrm>
        </p:spPr>
        <p:txBody>
          <a:bodyPr/>
          <a:lstStyle/>
          <a:p>
            <a:pPr eaLnBrk="1" hangingPunct="1"/>
            <a:r>
              <a:rPr lang="en-GB" smtClean="0"/>
              <a:t>Combining Forces</a:t>
            </a:r>
            <a:endParaRPr lang="en-US" smtClean="0"/>
          </a:p>
        </p:txBody>
      </p:sp>
      <p:sp>
        <p:nvSpPr>
          <p:cNvPr id="503815" name="Line 7"/>
          <p:cNvSpPr>
            <a:spLocks noChangeShapeType="1"/>
          </p:cNvSpPr>
          <p:nvPr/>
        </p:nvSpPr>
        <p:spPr bwMode="auto">
          <a:xfrm>
            <a:off x="3908425" y="3152775"/>
            <a:ext cx="1150938" cy="144463"/>
          </a:xfrm>
          <a:prstGeom prst="line">
            <a:avLst/>
          </a:prstGeom>
          <a:noFill/>
          <a:ln w="127000">
            <a:solidFill>
              <a:srgbClr val="00FFFF"/>
            </a:solidFill>
            <a:round/>
            <a:headEnd type="none" w="sm" len="sm"/>
            <a:tailEnd type="stealth" w="sm" len="sm"/>
          </a:ln>
        </p:spPr>
        <p:txBody>
          <a:bodyPr/>
          <a:lstStyle/>
          <a:p>
            <a:endParaRPr lang="en-GB"/>
          </a:p>
        </p:txBody>
      </p:sp>
      <p:sp>
        <p:nvSpPr>
          <p:cNvPr id="503826" name="Line 18"/>
          <p:cNvSpPr>
            <a:spLocks noChangeShapeType="1"/>
          </p:cNvSpPr>
          <p:nvPr/>
        </p:nvSpPr>
        <p:spPr bwMode="auto">
          <a:xfrm flipV="1">
            <a:off x="3979863" y="1855788"/>
            <a:ext cx="576262" cy="1223962"/>
          </a:xfrm>
          <a:prstGeom prst="line">
            <a:avLst/>
          </a:prstGeom>
          <a:noFill/>
          <a:ln w="127000">
            <a:solidFill>
              <a:srgbClr val="FF6600"/>
            </a:solidFill>
            <a:round/>
            <a:headEnd type="none" w="sm" len="sm"/>
            <a:tailEnd type="triangle" w="sm" len="sm"/>
          </a:ln>
        </p:spPr>
        <p:txBody>
          <a:bodyPr/>
          <a:lstStyle/>
          <a:p>
            <a:endParaRPr lang="en-GB"/>
          </a:p>
        </p:txBody>
      </p:sp>
      <p:sp>
        <p:nvSpPr>
          <p:cNvPr id="503827" name="Line 19"/>
          <p:cNvSpPr>
            <a:spLocks noChangeShapeType="1"/>
          </p:cNvSpPr>
          <p:nvPr/>
        </p:nvSpPr>
        <p:spPr bwMode="auto">
          <a:xfrm>
            <a:off x="4627563" y="1928813"/>
            <a:ext cx="431800" cy="1296987"/>
          </a:xfrm>
          <a:prstGeom prst="line">
            <a:avLst/>
          </a:prstGeom>
          <a:noFill/>
          <a:ln w="127000">
            <a:solidFill>
              <a:srgbClr val="FF6600"/>
            </a:solidFill>
            <a:round/>
            <a:headEnd type="none" w="sm" len="sm"/>
            <a:tailEnd type="triangle" w="sm" len="sm"/>
          </a:ln>
        </p:spPr>
        <p:txBody>
          <a:bodyPr/>
          <a:lstStyle/>
          <a:p>
            <a:endParaRPr lang="en-GB"/>
          </a:p>
        </p:txBody>
      </p:sp>
      <p:sp>
        <p:nvSpPr>
          <p:cNvPr id="9223" name="Rectangle 21"/>
          <p:cNvSpPr>
            <a:spLocks noGrp="1" noChangeArrowheads="1"/>
          </p:cNvSpPr>
          <p:nvPr>
            <p:ph type="body" idx="1"/>
          </p:nvPr>
        </p:nvSpPr>
        <p:spPr>
          <a:noFill/>
        </p:spPr>
        <p:txBody>
          <a:bodyPr/>
          <a:lstStyle/>
          <a:p>
            <a:pPr eaLnBrk="1" hangingPunct="1"/>
            <a:r>
              <a:rPr lang="en-GB" smtClean="0"/>
              <a:t>“Resultant”</a:t>
            </a:r>
          </a:p>
          <a:p>
            <a:pPr eaLnBrk="1" hangingPunct="1"/>
            <a:endParaRPr lang="en-GB" smtClean="0"/>
          </a:p>
        </p:txBody>
      </p:sp>
      <p:grpSp>
        <p:nvGrpSpPr>
          <p:cNvPr id="9224" name="Group 35"/>
          <p:cNvGrpSpPr>
            <a:grpSpLocks/>
          </p:cNvGrpSpPr>
          <p:nvPr/>
        </p:nvGrpSpPr>
        <p:grpSpPr bwMode="auto">
          <a:xfrm>
            <a:off x="1979613" y="2957513"/>
            <a:ext cx="817562" cy="2814637"/>
            <a:chOff x="1247" y="1095"/>
            <a:chExt cx="515" cy="1773"/>
          </a:xfrm>
        </p:grpSpPr>
        <p:sp>
          <p:nvSpPr>
            <p:cNvPr id="9232" name="Line 5"/>
            <p:cNvSpPr>
              <a:spLocks noChangeShapeType="1"/>
            </p:cNvSpPr>
            <p:nvPr/>
          </p:nvSpPr>
          <p:spPr bwMode="auto">
            <a:xfrm flipV="1">
              <a:off x="1410" y="1095"/>
              <a:ext cx="352" cy="747"/>
            </a:xfrm>
            <a:prstGeom prst="line">
              <a:avLst/>
            </a:prstGeom>
            <a:noFill/>
            <a:ln w="127000">
              <a:solidFill>
                <a:srgbClr val="FF6600"/>
              </a:solidFill>
              <a:round/>
              <a:headEnd type="none" w="sm" len="sm"/>
              <a:tailEnd type="triangle" w="sm" len="sm"/>
            </a:ln>
          </p:spPr>
          <p:txBody>
            <a:bodyPr/>
            <a:lstStyle/>
            <a:p>
              <a:endParaRPr lang="en-GB"/>
            </a:p>
          </p:txBody>
        </p:sp>
        <p:sp>
          <p:nvSpPr>
            <p:cNvPr id="9233" name="Line 6"/>
            <p:cNvSpPr>
              <a:spLocks noChangeShapeType="1"/>
            </p:cNvSpPr>
            <p:nvPr/>
          </p:nvSpPr>
          <p:spPr bwMode="auto">
            <a:xfrm>
              <a:off x="1375" y="2051"/>
              <a:ext cx="272" cy="817"/>
            </a:xfrm>
            <a:prstGeom prst="line">
              <a:avLst/>
            </a:prstGeom>
            <a:noFill/>
            <a:ln w="127000">
              <a:solidFill>
                <a:srgbClr val="FF6600"/>
              </a:solidFill>
              <a:round/>
              <a:headEnd type="none" w="sm" len="sm"/>
              <a:tailEnd type="triangle" w="sm" len="sm"/>
            </a:ln>
          </p:spPr>
          <p:txBody>
            <a:bodyPr/>
            <a:lstStyle/>
            <a:p>
              <a:endParaRPr lang="en-GB"/>
            </a:p>
          </p:txBody>
        </p:sp>
        <p:sp>
          <p:nvSpPr>
            <p:cNvPr id="9234" name="Oval 27"/>
            <p:cNvSpPr>
              <a:spLocks noChangeArrowheads="1"/>
            </p:cNvSpPr>
            <p:nvPr/>
          </p:nvSpPr>
          <p:spPr bwMode="auto">
            <a:xfrm>
              <a:off x="1247" y="1842"/>
              <a:ext cx="227" cy="227"/>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3" name="Group 36"/>
          <p:cNvGrpSpPr>
            <a:grpSpLocks/>
          </p:cNvGrpSpPr>
          <p:nvPr/>
        </p:nvGrpSpPr>
        <p:grpSpPr bwMode="auto">
          <a:xfrm>
            <a:off x="3779838" y="3213100"/>
            <a:ext cx="3598862" cy="2470150"/>
            <a:chOff x="2381" y="2024"/>
            <a:chExt cx="2267" cy="1556"/>
          </a:xfrm>
        </p:grpSpPr>
        <p:sp>
          <p:nvSpPr>
            <p:cNvPr id="9229" name="Text Box 24"/>
            <p:cNvSpPr txBox="1">
              <a:spLocks noChangeArrowheads="1"/>
            </p:cNvSpPr>
            <p:nvPr/>
          </p:nvSpPr>
          <p:spPr bwMode="auto">
            <a:xfrm>
              <a:off x="2381" y="2024"/>
              <a:ext cx="1633" cy="1556"/>
            </a:xfrm>
            <a:prstGeom prst="rect">
              <a:avLst/>
            </a:prstGeom>
            <a:noFill/>
            <a:ln w="9525">
              <a:noFill/>
              <a:miter lim="800000"/>
              <a:headEnd/>
              <a:tailEnd/>
            </a:ln>
          </p:spPr>
          <p:txBody>
            <a:bodyPr>
              <a:spAutoFit/>
            </a:bodyPr>
            <a:lstStyle/>
            <a:p>
              <a:pPr>
                <a:spcBef>
                  <a:spcPct val="50000"/>
                </a:spcBef>
              </a:pPr>
              <a:r>
                <a:rPr lang="en-GB" sz="15600">
                  <a:solidFill>
                    <a:srgbClr val="FFFFCC"/>
                  </a:solidFill>
                </a:rPr>
                <a:t>=</a:t>
              </a:r>
            </a:p>
          </p:txBody>
        </p:sp>
        <p:sp>
          <p:nvSpPr>
            <p:cNvPr id="9230" name="Line 23"/>
            <p:cNvSpPr>
              <a:spLocks noChangeShapeType="1"/>
            </p:cNvSpPr>
            <p:nvPr/>
          </p:nvSpPr>
          <p:spPr bwMode="auto">
            <a:xfrm>
              <a:off x="3923" y="2773"/>
              <a:ext cx="725" cy="91"/>
            </a:xfrm>
            <a:prstGeom prst="line">
              <a:avLst/>
            </a:prstGeom>
            <a:noFill/>
            <a:ln w="127000">
              <a:solidFill>
                <a:srgbClr val="00FFFF"/>
              </a:solidFill>
              <a:round/>
              <a:headEnd type="none" w="sm" len="sm"/>
              <a:tailEnd type="stealth" w="sm" len="sm"/>
            </a:ln>
          </p:spPr>
          <p:txBody>
            <a:bodyPr/>
            <a:lstStyle/>
            <a:p>
              <a:endParaRPr lang="en-GB"/>
            </a:p>
          </p:txBody>
        </p:sp>
        <p:sp>
          <p:nvSpPr>
            <p:cNvPr id="9231" name="Oval 28"/>
            <p:cNvSpPr>
              <a:spLocks noChangeArrowheads="1"/>
            </p:cNvSpPr>
            <p:nvPr/>
          </p:nvSpPr>
          <p:spPr bwMode="auto">
            <a:xfrm>
              <a:off x="3696" y="2636"/>
              <a:ext cx="227" cy="227"/>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9226" name="Rectangle 32"/>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227" name="Line 33"/>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9228"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38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38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5" grpId="0" animBg="1"/>
      <p:bldP spid="503826" grpId="0" animBg="1"/>
      <p:bldP spid="5038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3995738" y="3162300"/>
            <a:ext cx="2844800" cy="2470150"/>
            <a:chOff x="2517" y="1992"/>
            <a:chExt cx="1792" cy="1556"/>
          </a:xfrm>
        </p:grpSpPr>
        <p:sp>
          <p:nvSpPr>
            <p:cNvPr id="10259" name="Text Box 21"/>
            <p:cNvSpPr txBox="1">
              <a:spLocks noChangeArrowheads="1"/>
            </p:cNvSpPr>
            <p:nvPr/>
          </p:nvSpPr>
          <p:spPr bwMode="auto">
            <a:xfrm>
              <a:off x="2517" y="1992"/>
              <a:ext cx="1633" cy="1556"/>
            </a:xfrm>
            <a:prstGeom prst="rect">
              <a:avLst/>
            </a:prstGeom>
            <a:noFill/>
            <a:ln w="9525">
              <a:noFill/>
              <a:miter lim="800000"/>
              <a:headEnd/>
              <a:tailEnd/>
            </a:ln>
          </p:spPr>
          <p:txBody>
            <a:bodyPr>
              <a:spAutoFit/>
            </a:bodyPr>
            <a:lstStyle/>
            <a:p>
              <a:pPr>
                <a:spcBef>
                  <a:spcPct val="50000"/>
                </a:spcBef>
              </a:pPr>
              <a:r>
                <a:rPr lang="en-GB" sz="15600">
                  <a:solidFill>
                    <a:srgbClr val="FFFFCC"/>
                  </a:solidFill>
                </a:rPr>
                <a:t>=</a:t>
              </a:r>
            </a:p>
          </p:txBody>
        </p:sp>
        <p:sp>
          <p:nvSpPr>
            <p:cNvPr id="10260" name="Oval 39"/>
            <p:cNvSpPr>
              <a:spLocks noChangeArrowheads="1"/>
            </p:cNvSpPr>
            <p:nvPr/>
          </p:nvSpPr>
          <p:spPr bwMode="auto">
            <a:xfrm>
              <a:off x="4082" y="2454"/>
              <a:ext cx="227" cy="227"/>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0243" name="Slide Number Placeholder 5"/>
          <p:cNvSpPr>
            <a:spLocks noGrp="1"/>
          </p:cNvSpPr>
          <p:nvPr>
            <p:ph type="sldNum" sz="quarter" idx="12"/>
          </p:nvPr>
        </p:nvSpPr>
        <p:spPr>
          <a:noFill/>
        </p:spPr>
        <p:txBody>
          <a:bodyPr/>
          <a:lstStyle/>
          <a:p>
            <a:fld id="{435B1A73-9EB8-4CDC-AFC3-1B25C91D5A3D}" type="slidenum">
              <a:rPr lang="en-GB" smtClean="0"/>
              <a:pPr/>
              <a:t>9</a:t>
            </a:fld>
            <a:endParaRPr lang="en-GB" smtClean="0"/>
          </a:p>
        </p:txBody>
      </p:sp>
      <p:sp>
        <p:nvSpPr>
          <p:cNvPr id="10244" name="Rectangle 2"/>
          <p:cNvSpPr>
            <a:spLocks noGrp="1" noChangeArrowheads="1"/>
          </p:cNvSpPr>
          <p:nvPr>
            <p:ph type="title"/>
          </p:nvPr>
        </p:nvSpPr>
        <p:spPr>
          <a:xfrm>
            <a:off x="684213" y="0"/>
            <a:ext cx="7772400" cy="1143000"/>
          </a:xfrm>
        </p:spPr>
        <p:txBody>
          <a:bodyPr/>
          <a:lstStyle/>
          <a:p>
            <a:pPr eaLnBrk="1" hangingPunct="1"/>
            <a:r>
              <a:rPr lang="en-GB" smtClean="0"/>
              <a:t>Polygon of forces</a:t>
            </a:r>
            <a:endParaRPr lang="en-US" smtClean="0"/>
          </a:p>
        </p:txBody>
      </p:sp>
      <p:sp>
        <p:nvSpPr>
          <p:cNvPr id="504844" name="Line 12"/>
          <p:cNvSpPr>
            <a:spLocks noChangeShapeType="1"/>
          </p:cNvSpPr>
          <p:nvPr/>
        </p:nvSpPr>
        <p:spPr bwMode="auto">
          <a:xfrm flipH="1" flipV="1">
            <a:off x="4284663" y="3495675"/>
            <a:ext cx="1008062" cy="142875"/>
          </a:xfrm>
          <a:prstGeom prst="line">
            <a:avLst/>
          </a:prstGeom>
          <a:noFill/>
          <a:ln w="76200">
            <a:solidFill>
              <a:srgbClr val="FF6600"/>
            </a:solidFill>
            <a:round/>
            <a:headEnd type="none" w="sm" len="sm"/>
            <a:tailEnd type="triangle" w="lg" len="lg"/>
          </a:ln>
        </p:spPr>
        <p:txBody>
          <a:bodyPr/>
          <a:lstStyle/>
          <a:p>
            <a:endParaRPr lang="en-GB"/>
          </a:p>
        </p:txBody>
      </p:sp>
      <p:sp>
        <p:nvSpPr>
          <p:cNvPr id="504846" name="Line 14"/>
          <p:cNvSpPr>
            <a:spLocks noChangeShapeType="1"/>
          </p:cNvSpPr>
          <p:nvPr/>
        </p:nvSpPr>
        <p:spPr bwMode="auto">
          <a:xfrm flipV="1">
            <a:off x="3924300" y="1263650"/>
            <a:ext cx="720725" cy="1295400"/>
          </a:xfrm>
          <a:prstGeom prst="line">
            <a:avLst/>
          </a:prstGeom>
          <a:noFill/>
          <a:ln w="76200">
            <a:solidFill>
              <a:srgbClr val="FF6600"/>
            </a:solidFill>
            <a:round/>
            <a:headEnd type="none" w="sm" len="sm"/>
            <a:tailEnd type="triangle" w="lg" len="lg"/>
          </a:ln>
        </p:spPr>
        <p:txBody>
          <a:bodyPr/>
          <a:lstStyle/>
          <a:p>
            <a:endParaRPr lang="en-GB"/>
          </a:p>
        </p:txBody>
      </p:sp>
      <p:sp>
        <p:nvSpPr>
          <p:cNvPr id="504847" name="Line 15"/>
          <p:cNvSpPr>
            <a:spLocks noChangeShapeType="1"/>
          </p:cNvSpPr>
          <p:nvPr/>
        </p:nvSpPr>
        <p:spPr bwMode="auto">
          <a:xfrm flipV="1">
            <a:off x="4645025" y="1190625"/>
            <a:ext cx="1081088" cy="71438"/>
          </a:xfrm>
          <a:prstGeom prst="line">
            <a:avLst/>
          </a:prstGeom>
          <a:noFill/>
          <a:ln w="76200">
            <a:solidFill>
              <a:srgbClr val="FF6600"/>
            </a:solidFill>
            <a:round/>
            <a:headEnd type="none" w="sm" len="sm"/>
            <a:tailEnd type="triangle" w="lg" len="lg"/>
          </a:ln>
        </p:spPr>
        <p:txBody>
          <a:bodyPr/>
          <a:lstStyle/>
          <a:p>
            <a:endParaRPr lang="en-GB"/>
          </a:p>
        </p:txBody>
      </p:sp>
      <p:sp>
        <p:nvSpPr>
          <p:cNvPr id="504848" name="Line 16"/>
          <p:cNvSpPr>
            <a:spLocks noChangeShapeType="1"/>
          </p:cNvSpPr>
          <p:nvPr/>
        </p:nvSpPr>
        <p:spPr bwMode="auto">
          <a:xfrm flipH="1">
            <a:off x="5292725" y="1263650"/>
            <a:ext cx="360363" cy="2376488"/>
          </a:xfrm>
          <a:prstGeom prst="line">
            <a:avLst/>
          </a:prstGeom>
          <a:noFill/>
          <a:ln w="76200">
            <a:solidFill>
              <a:srgbClr val="FF6600"/>
            </a:solidFill>
            <a:round/>
            <a:headEnd type="none" w="sm" len="sm"/>
            <a:tailEnd type="triangle" w="lg" len="lg"/>
          </a:ln>
        </p:spPr>
        <p:txBody>
          <a:bodyPr/>
          <a:lstStyle/>
          <a:p>
            <a:endParaRPr lang="en-GB"/>
          </a:p>
        </p:txBody>
      </p:sp>
      <p:sp>
        <p:nvSpPr>
          <p:cNvPr id="504851" name="Line 19"/>
          <p:cNvSpPr>
            <a:spLocks noChangeShapeType="1"/>
          </p:cNvSpPr>
          <p:nvPr/>
        </p:nvSpPr>
        <p:spPr bwMode="auto">
          <a:xfrm>
            <a:off x="3924300" y="2559050"/>
            <a:ext cx="360363" cy="936625"/>
          </a:xfrm>
          <a:prstGeom prst="line">
            <a:avLst/>
          </a:prstGeom>
          <a:noFill/>
          <a:ln w="76200">
            <a:solidFill>
              <a:srgbClr val="00FFFF"/>
            </a:solidFill>
            <a:round/>
            <a:headEnd type="none" w="sm" len="sm"/>
            <a:tailEnd type="stealth" w="lg" len="lg"/>
          </a:ln>
        </p:spPr>
        <p:txBody>
          <a:bodyPr/>
          <a:lstStyle/>
          <a:p>
            <a:endParaRPr lang="en-GB"/>
          </a:p>
        </p:txBody>
      </p:sp>
      <p:sp>
        <p:nvSpPr>
          <p:cNvPr id="10250" name="Rectangle 32"/>
          <p:cNvSpPr>
            <a:spLocks noChangeArrowheads="1"/>
          </p:cNvSpPr>
          <p:nvPr/>
        </p:nvSpPr>
        <p:spPr bwMode="auto">
          <a:xfrm>
            <a:off x="0" y="6056313"/>
            <a:ext cx="9144000" cy="7953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251" name="Line 33"/>
          <p:cNvSpPr>
            <a:spLocks noChangeShapeType="1"/>
          </p:cNvSpPr>
          <p:nvPr/>
        </p:nvSpPr>
        <p:spPr bwMode="auto">
          <a:xfrm>
            <a:off x="0" y="6026150"/>
            <a:ext cx="9144000" cy="0"/>
          </a:xfrm>
          <a:prstGeom prst="line">
            <a:avLst/>
          </a:prstGeom>
          <a:noFill/>
          <a:ln w="38100">
            <a:solidFill>
              <a:srgbClr val="FFFF99"/>
            </a:solidFill>
            <a:round/>
            <a:headEnd/>
            <a:tailEnd/>
          </a:ln>
        </p:spPr>
        <p:txBody>
          <a:bodyPr/>
          <a:lstStyle/>
          <a:p>
            <a:endParaRPr lang="en-GB"/>
          </a:p>
        </p:txBody>
      </p:sp>
      <p:sp>
        <p:nvSpPr>
          <p:cNvPr id="10252" name="Line 11"/>
          <p:cNvSpPr>
            <a:spLocks noChangeShapeType="1"/>
          </p:cNvSpPr>
          <p:nvPr/>
        </p:nvSpPr>
        <p:spPr bwMode="auto">
          <a:xfrm flipV="1">
            <a:off x="933450" y="4641850"/>
            <a:ext cx="720725" cy="1295400"/>
          </a:xfrm>
          <a:prstGeom prst="line">
            <a:avLst/>
          </a:prstGeom>
          <a:noFill/>
          <a:ln w="76200">
            <a:solidFill>
              <a:srgbClr val="FF6600"/>
            </a:solidFill>
            <a:round/>
            <a:headEnd type="none" w="sm" len="sm"/>
            <a:tailEnd type="triangle" w="lg" len="lg"/>
          </a:ln>
        </p:spPr>
        <p:txBody>
          <a:bodyPr/>
          <a:lstStyle/>
          <a:p>
            <a:endParaRPr lang="en-GB"/>
          </a:p>
        </p:txBody>
      </p:sp>
      <p:sp>
        <p:nvSpPr>
          <p:cNvPr id="10253" name="Line 13"/>
          <p:cNvSpPr>
            <a:spLocks noChangeShapeType="1"/>
          </p:cNvSpPr>
          <p:nvPr/>
        </p:nvSpPr>
        <p:spPr bwMode="auto">
          <a:xfrm flipV="1">
            <a:off x="1898650" y="4413250"/>
            <a:ext cx="1081088" cy="71438"/>
          </a:xfrm>
          <a:prstGeom prst="line">
            <a:avLst/>
          </a:prstGeom>
          <a:noFill/>
          <a:ln w="76200">
            <a:solidFill>
              <a:srgbClr val="FF6600"/>
            </a:solidFill>
            <a:round/>
            <a:headEnd type="none" w="sm" len="sm"/>
            <a:tailEnd type="triangle" w="lg" len="lg"/>
          </a:ln>
        </p:spPr>
        <p:txBody>
          <a:bodyPr/>
          <a:lstStyle/>
          <a:p>
            <a:endParaRPr lang="en-GB"/>
          </a:p>
        </p:txBody>
      </p:sp>
      <p:sp>
        <p:nvSpPr>
          <p:cNvPr id="10254" name="Line 17"/>
          <p:cNvSpPr>
            <a:spLocks noChangeShapeType="1"/>
          </p:cNvSpPr>
          <p:nvPr/>
        </p:nvSpPr>
        <p:spPr bwMode="auto">
          <a:xfrm flipH="1">
            <a:off x="1744663" y="1928813"/>
            <a:ext cx="360362" cy="2376487"/>
          </a:xfrm>
          <a:prstGeom prst="line">
            <a:avLst/>
          </a:prstGeom>
          <a:noFill/>
          <a:ln w="76200">
            <a:solidFill>
              <a:srgbClr val="FF6600"/>
            </a:solidFill>
            <a:round/>
            <a:headEnd type="none" w="sm" len="sm"/>
            <a:tailEnd type="triangle" w="lg" len="lg"/>
          </a:ln>
        </p:spPr>
        <p:txBody>
          <a:bodyPr/>
          <a:lstStyle/>
          <a:p>
            <a:endParaRPr lang="en-GB"/>
          </a:p>
        </p:txBody>
      </p:sp>
      <p:sp>
        <p:nvSpPr>
          <p:cNvPr id="10255" name="Line 18"/>
          <p:cNvSpPr>
            <a:spLocks noChangeShapeType="1"/>
          </p:cNvSpPr>
          <p:nvPr/>
        </p:nvSpPr>
        <p:spPr bwMode="auto">
          <a:xfrm flipH="1" flipV="1">
            <a:off x="538163" y="4337050"/>
            <a:ext cx="1008062" cy="142875"/>
          </a:xfrm>
          <a:prstGeom prst="line">
            <a:avLst/>
          </a:prstGeom>
          <a:noFill/>
          <a:ln w="76200">
            <a:solidFill>
              <a:srgbClr val="FF6600"/>
            </a:solidFill>
            <a:round/>
            <a:headEnd type="none" w="sm" len="sm"/>
            <a:tailEnd type="triangle" w="lg" len="lg"/>
          </a:ln>
        </p:spPr>
        <p:txBody>
          <a:bodyPr/>
          <a:lstStyle/>
          <a:p>
            <a:endParaRPr lang="en-GB"/>
          </a:p>
        </p:txBody>
      </p:sp>
      <p:sp>
        <p:nvSpPr>
          <p:cNvPr id="10256" name="Oval 38"/>
          <p:cNvSpPr>
            <a:spLocks noChangeArrowheads="1"/>
          </p:cNvSpPr>
          <p:nvPr/>
        </p:nvSpPr>
        <p:spPr bwMode="auto">
          <a:xfrm>
            <a:off x="1541463" y="4305300"/>
            <a:ext cx="360362" cy="36036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57" name="Text Box 6"/>
          <p:cNvSpPr txBox="1">
            <a:spLocks noChangeArrowheads="1"/>
          </p:cNvSpPr>
          <p:nvPr/>
        </p:nvSpPr>
        <p:spPr bwMode="auto">
          <a:xfrm>
            <a:off x="476250" y="6224588"/>
            <a:ext cx="8162925" cy="396875"/>
          </a:xfrm>
          <a:prstGeom prst="rect">
            <a:avLst/>
          </a:prstGeom>
          <a:noFill/>
          <a:ln w="9525">
            <a:noFill/>
            <a:miter lim="800000"/>
            <a:headEnd/>
            <a:tailEnd/>
          </a:ln>
        </p:spPr>
        <p:txBody>
          <a:bodyPr>
            <a:spAutoFit/>
          </a:bodyPr>
          <a:lstStyle/>
          <a:p>
            <a:pPr algn="ctr">
              <a:spcBef>
                <a:spcPct val="50000"/>
              </a:spcBef>
            </a:pPr>
            <a:r>
              <a:rPr lang="en-GB" b="0">
                <a:solidFill>
                  <a:srgbClr val="FFFFCC"/>
                </a:solidFill>
              </a:rPr>
              <a:t>Basic Concepts	</a:t>
            </a:r>
            <a:r>
              <a:rPr lang="en-GB">
                <a:solidFill>
                  <a:srgbClr val="FFFFCC"/>
                </a:solidFill>
              </a:rPr>
              <a:t>Combining&amp;Calculating</a:t>
            </a:r>
            <a:r>
              <a:rPr lang="en-GB" b="0">
                <a:solidFill>
                  <a:srgbClr val="FFFFCC"/>
                </a:solidFill>
              </a:rPr>
              <a:t>	Stress&amp;Strain</a:t>
            </a:r>
          </a:p>
        </p:txBody>
      </p:sp>
      <p:sp>
        <p:nvSpPr>
          <p:cNvPr id="22" name="Line 19"/>
          <p:cNvSpPr>
            <a:spLocks noChangeShapeType="1"/>
          </p:cNvSpPr>
          <p:nvPr/>
        </p:nvSpPr>
        <p:spPr bwMode="auto">
          <a:xfrm>
            <a:off x="6721475" y="4248150"/>
            <a:ext cx="360363" cy="936625"/>
          </a:xfrm>
          <a:prstGeom prst="line">
            <a:avLst/>
          </a:prstGeom>
          <a:noFill/>
          <a:ln w="76200">
            <a:solidFill>
              <a:srgbClr val="00FFFF"/>
            </a:solidFill>
            <a:round/>
            <a:headEnd type="none" w="sm" len="sm"/>
            <a:tailEnd type="stealth" w="lg" len="lg"/>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8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48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48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48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485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44" grpId="0" animBg="1"/>
      <p:bldP spid="504846" grpId="0" animBg="1"/>
      <p:bldP spid="504847" grpId="0" animBg="1"/>
      <p:bldP spid="504848" grpId="0" animBg="1"/>
      <p:bldP spid="504851" grpId="0" animBg="1"/>
      <p:bldP spid="22"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rgbClr val="FFFF66"/>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rgbClr val="FFFF66"/>
            </a:solidFill>
            <a:effectLst/>
            <a:latin typeface="Century Gothic"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14205309</TotalTime>
  <Words>1115</Words>
  <Application>Microsoft Office PowerPoint</Application>
  <PresentationFormat>On-screen Show (4:3)</PresentationFormat>
  <Paragraphs>535</Paragraphs>
  <Slides>68</Slides>
  <Notes>68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6" baseType="lpstr">
      <vt:lpstr>Century Gothic</vt:lpstr>
      <vt:lpstr>Arial</vt:lpstr>
      <vt:lpstr>Times New Roman</vt:lpstr>
      <vt:lpstr>Wingdings</vt:lpstr>
      <vt:lpstr>Symbol</vt:lpstr>
      <vt:lpstr>Tahoma</vt:lpstr>
      <vt:lpstr>Default Design</vt:lpstr>
      <vt:lpstr>Microsoft Equation 3.0</vt:lpstr>
      <vt:lpstr>An introduction to biomechanics</vt:lpstr>
      <vt:lpstr>What is Biomechanics?</vt:lpstr>
      <vt:lpstr>Applications</vt:lpstr>
      <vt:lpstr>Applications</vt:lpstr>
      <vt:lpstr>Part 1 – General Mechanics</vt:lpstr>
      <vt:lpstr>Sources of Force</vt:lpstr>
      <vt:lpstr>Force</vt:lpstr>
      <vt:lpstr>Combining Forces</vt:lpstr>
      <vt:lpstr>Polygon of forces</vt:lpstr>
      <vt:lpstr>Combining Forces</vt:lpstr>
      <vt:lpstr>Resolving Forces</vt:lpstr>
      <vt:lpstr>Equilibrium</vt:lpstr>
      <vt:lpstr>Equilibrium</vt:lpstr>
      <vt:lpstr>Moments</vt:lpstr>
      <vt:lpstr>Moments</vt:lpstr>
      <vt:lpstr>Free Body Diagrams</vt:lpstr>
      <vt:lpstr>Free Body Diagrams</vt:lpstr>
      <vt:lpstr>Free Body Diagrams</vt:lpstr>
      <vt:lpstr>Free Body Diagrams</vt:lpstr>
      <vt:lpstr>Modes of loading</vt:lpstr>
      <vt:lpstr>Examples – Tension/Compression</vt:lpstr>
      <vt:lpstr>Modes of loading</vt:lpstr>
      <vt:lpstr>Examples – Shear</vt:lpstr>
      <vt:lpstr>Modes of Loading</vt:lpstr>
      <vt:lpstr>Examples - Bending</vt:lpstr>
      <vt:lpstr>Modes of Loading</vt:lpstr>
      <vt:lpstr>Examples - Torsion</vt:lpstr>
      <vt:lpstr>Bending</vt:lpstr>
      <vt:lpstr>Combined Loading</vt:lpstr>
      <vt:lpstr>Materials Testing</vt:lpstr>
      <vt:lpstr>Materials Testing</vt:lpstr>
      <vt:lpstr>Distribution of load/force</vt:lpstr>
      <vt:lpstr>Stress</vt:lpstr>
      <vt:lpstr>Normalisation of extension</vt:lpstr>
      <vt:lpstr>Strain</vt:lpstr>
      <vt:lpstr>Stiffness</vt:lpstr>
      <vt:lpstr>Normalising Stiffness</vt:lpstr>
      <vt:lpstr>Young’s Modulus</vt:lpstr>
      <vt:lpstr>Summary</vt:lpstr>
      <vt:lpstr>Part 2 – Mechanics in the Body</vt:lpstr>
      <vt:lpstr>Cadaveric Testing</vt:lpstr>
      <vt:lpstr>Ligament/Tendon</vt:lpstr>
      <vt:lpstr>Ligament/Tendon</vt:lpstr>
      <vt:lpstr>Cadaveric Testing</vt:lpstr>
      <vt:lpstr>Cadaveric Testing</vt:lpstr>
      <vt:lpstr>Cadaveric Testing</vt:lpstr>
      <vt:lpstr>Cadaveric Testing</vt:lpstr>
      <vt:lpstr>Types of Biomechanical Model</vt:lpstr>
      <vt:lpstr>Intersegmental Modelling</vt:lpstr>
      <vt:lpstr>Intersegmental Modelling</vt:lpstr>
      <vt:lpstr>Intersegmental Moments</vt:lpstr>
      <vt:lpstr>Intersegmental Modelling</vt:lpstr>
      <vt:lpstr>Intersegmental Modelling</vt:lpstr>
      <vt:lpstr>Intersegmental Modelling</vt:lpstr>
      <vt:lpstr>Intersegmental Modelling</vt:lpstr>
      <vt:lpstr>Intersegmental Modelling</vt:lpstr>
      <vt:lpstr>Intersegmental Modelling</vt:lpstr>
      <vt:lpstr>Intersegmental Modelling</vt:lpstr>
      <vt:lpstr>Intersegmental Modelling</vt:lpstr>
      <vt:lpstr>Finite Element Modelling</vt:lpstr>
      <vt:lpstr>Finite Element Modelling</vt:lpstr>
      <vt:lpstr>Finite Element Modelling</vt:lpstr>
      <vt:lpstr>Finite Element Modelling</vt:lpstr>
      <vt:lpstr>Finite Element Modelling</vt:lpstr>
      <vt:lpstr>Finite Element Modelling</vt:lpstr>
      <vt:lpstr>Finite Element Modelling</vt:lpstr>
      <vt:lpstr>Computational Fluid Dynamics</vt:lpstr>
      <vt:lpstr>Modelling Summary</vt:lpstr>
    </vt:vector>
  </TitlesOfParts>
  <Company>Imperial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 and Joint Mechanics: Experiments on the knee</dc:title>
  <dc:creator>Anthony Bull</dc:creator>
  <cp:lastModifiedBy>nshiel</cp:lastModifiedBy>
  <cp:revision>277</cp:revision>
  <dcterms:created xsi:type="dcterms:W3CDTF">2001-11-27T15:12:14Z</dcterms:created>
  <dcterms:modified xsi:type="dcterms:W3CDTF">2012-01-31T16:50:24Z</dcterms:modified>
</cp:coreProperties>
</file>