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789" r:id="rId2"/>
    <p:sldId id="1152" r:id="rId3"/>
    <p:sldId id="1153" r:id="rId4"/>
    <p:sldId id="1154" r:id="rId5"/>
    <p:sldId id="1155" r:id="rId6"/>
    <p:sldId id="1156" r:id="rId7"/>
    <p:sldId id="1157" r:id="rId8"/>
    <p:sldId id="1090" r:id="rId9"/>
    <p:sldId id="1158" r:id="rId10"/>
    <p:sldId id="1159" r:id="rId11"/>
    <p:sldId id="1160" r:id="rId12"/>
    <p:sldId id="1005" r:id="rId13"/>
    <p:sldId id="1108" r:id="rId14"/>
    <p:sldId id="1037" r:id="rId15"/>
    <p:sldId id="1084" r:id="rId16"/>
    <p:sldId id="988" r:id="rId17"/>
    <p:sldId id="1147" r:id="rId18"/>
    <p:sldId id="1148" r:id="rId19"/>
    <p:sldId id="1074" r:id="rId20"/>
    <p:sldId id="1092" r:id="rId21"/>
    <p:sldId id="1093" r:id="rId22"/>
    <p:sldId id="1094" r:id="rId23"/>
    <p:sldId id="1096" r:id="rId24"/>
    <p:sldId id="1097" r:id="rId25"/>
    <p:sldId id="1098" r:id="rId26"/>
    <p:sldId id="1103" r:id="rId27"/>
    <p:sldId id="1104" r:id="rId28"/>
    <p:sldId id="1100" r:id="rId29"/>
    <p:sldId id="1102" r:id="rId30"/>
    <p:sldId id="1150" r:id="rId31"/>
    <p:sldId id="1161" r:id="rId32"/>
    <p:sldId id="1138" r:id="rId33"/>
    <p:sldId id="1139" r:id="rId34"/>
    <p:sldId id="1140" r:id="rId35"/>
    <p:sldId id="1141" r:id="rId36"/>
    <p:sldId id="1142" r:id="rId37"/>
    <p:sldId id="1143" r:id="rId38"/>
    <p:sldId id="1144" r:id="rId39"/>
    <p:sldId id="1106" r:id="rId40"/>
    <p:sldId id="1146" r:id="rId41"/>
    <p:sldId id="1107" r:id="rId42"/>
    <p:sldId id="1089" r:id="rId43"/>
    <p:sldId id="108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7777"/>
    <a:srgbClr val="4AEC2A"/>
    <a:srgbClr val="FF0066"/>
    <a:srgbClr val="003300"/>
    <a:srgbClr val="012469"/>
    <a:srgbClr val="3333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89387" autoAdjust="0"/>
  </p:normalViewPr>
  <p:slideViewPr>
    <p:cSldViewPr>
      <p:cViewPr>
        <p:scale>
          <a:sx n="50" d="100"/>
          <a:sy n="50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30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0EE65A-BE40-47DA-A07B-567F4FC04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DD926B-F09E-4537-BC4C-F7ACD758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F1D94-B4BD-49E7-B261-A408EA5EEB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Hormones that control eating. Leptin and insulin (lower part of the figure) circulate in the blood at concentrations proportionate to body-fat mass. They decrease appetite by inhibiting neurons (centre) that produce the molecules NPY and AgRP, while stimulating melanocortin-producing</a:t>
            </a:r>
          </a:p>
          <a:p>
            <a:pPr eaLnBrk="1" hangingPunct="1"/>
            <a:r>
              <a:rPr lang="en-GB" b="1" smtClean="0"/>
              <a:t>neurons in the arcuate-nucleus region of the hypothalamus, near the third ventricle of the brain. NPYand AgRP stimulate eating, and melanocortins inhibit eating, via other neurons (top). Activation of NPY/AgRP-expressing neurons inhibits melanocortin-producing neurons. The gastric hormone ghrelin stimulates appetite by activating the NPY/AgRP-expressing neurons. Batterham </a:t>
            </a:r>
            <a:r>
              <a:rPr lang="en-GB" b="1" i="1" smtClean="0"/>
              <a:t>et al.</a:t>
            </a:r>
            <a:r>
              <a:rPr lang="en-GB" b="1" smtClean="0"/>
              <a:t>1 have now shown that PYY3-36, released from the colon, inhibits these neurons and thereby decreases appetite for up to 12 hours. PYY3-36 works in part through the autoinhibitory NPY receptor Y2R.</a:t>
            </a: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Caudate: learning and memory, responses to visual beauty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Amygdala: formation and storage of memories associated with emotional events, appetitive conditioning: more emotionally-arousing information increases amygdalar activity, and that activity correlates with memory retention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OFC: reward value, the expected reward value, and subjective pleasantness of foods 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Anterior cingulate: ventral ACC is connected with amygdala, nucleus accumbens, hypothalamus, and anterior insula, and is involved in assessing the salience of emotion and motivational information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Nucleus accumbens: inputs from OFC, amygdala, and dopaminergic in the ventral tegmental area (VTA).  Associated with addiction, reward motivation, drive, expectancy.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50878-23DF-4866-9F14-A32B9997887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FAEA1-013A-4BBB-B3C8-E6760BA87FD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Why is this important?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BACEA-EB8D-4CA4-8C61-5F18F42522AB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Caudate: learning and memory, responses to visual beauty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Amygdala: formation and storage of memories associated with emotional events, appetitive conditioning: more emotionally-arousing information increases amygdalar activity, and that activity correlates with memory retention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OFC: reward value, the expected reward value, and subjective pleasantness of foods 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Anterior cingulate: ventral ACC is connected with amygdala, nucleus accumbens, hypothalamus, and anterior insula, and is involved in assessing the salience of emotion and motivational information</a:t>
            </a:r>
          </a:p>
          <a:p>
            <a:pPr marL="79375" eaLnBrk="1" hangingPunct="1"/>
            <a:r>
              <a:rPr lang="en-US" sz="11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Nucleus accumbens: inputs from OFC, amygdala, and dopaminergic in the ventral tegmental area (VTA).  Associated with addiction, reward motivation, drive, expectancy.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FE5F31C-6A25-439A-AFF0-38BF42C58CA6}" type="slidenum">
              <a:rPr lang="en-GB"/>
              <a:pPr/>
              <a:t>33</a:t>
            </a:fld>
            <a:endParaRPr lang="en-GB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7601EC-6641-4C88-8AF8-6AC0DAFC084B}" type="slidenum">
              <a:rPr lang="en-US">
                <a:latin typeface="Arial" charset="0"/>
              </a:rPr>
              <a:pPr algn="r"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375" eaLnBrk="1" hangingPunct="1"/>
            <a:r>
              <a:rPr lang="en-US" sz="1100" smtClean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Viewing high or low calorie foods, non-food related household objects and blurred pictures in pseudo-randomised block design (6 pictures per block, 2.5sec per picture, 0.5sec ISI)</a:t>
            </a:r>
          </a:p>
          <a:p>
            <a:pPr marL="79375" eaLnBrk="1" hangingPunct="1"/>
            <a:r>
              <a:rPr lang="en-US" sz="1100" smtClean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Rating of how appealing each picture is during fMRI (scale 1-5)</a:t>
            </a:r>
          </a:p>
          <a:p>
            <a:pPr marL="79375" eaLnBrk="1" hangingPunct="1"/>
            <a:r>
              <a:rPr lang="en-US" sz="1100" smtClean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4Hz flashing checkerboard as a control visual stimulus (5 x 24sec blocks)</a:t>
            </a:r>
          </a:p>
          <a:p>
            <a:pPr marL="79375" eaLnBrk="1" hangingPunct="1"/>
            <a:endParaRPr lang="en-US" sz="1100" smtClean="0">
              <a:solidFill>
                <a:srgbClr val="FFFFFF"/>
              </a:solidFill>
              <a:ea typeface="Gill Sans" charset="0"/>
              <a:cs typeface="Gill Sans" charset="0"/>
              <a:sym typeface="Gill Sans" charset="0"/>
            </a:endParaRPr>
          </a:p>
          <a:p>
            <a:pPr marL="79375" eaLnBrk="1" hangingPunct="1"/>
            <a:r>
              <a:rPr lang="en-US" sz="1100" b="1" smtClean="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analyses of functional connectivity can provide</a:t>
            </a:r>
          </a:p>
          <a:p>
            <a:pPr marL="79375" eaLnBrk="1" hangingPunct="1"/>
            <a:r>
              <a:rPr lang="en-US" sz="1100" b="1" smtClean="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insight into how neural networks interact with each other to carry out cognitive and behavioral</a:t>
            </a:r>
          </a:p>
          <a:p>
            <a:pPr marL="79375" eaLnBrk="1" hangingPunct="1"/>
            <a:r>
              <a:rPr lang="en-US" sz="1100" b="1" smtClean="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functions (28) although conclusions about exact circuitry and causal mechanisms are limited by</a:t>
            </a:r>
          </a:p>
          <a:p>
            <a:pPr marL="79375" eaLnBrk="1" hangingPunct="1"/>
            <a:r>
              <a:rPr lang="en-US" sz="1100" b="1" smtClean="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spatiotemporal resolution and most importantly by the cross-sectional, descriptive nature of the</a:t>
            </a:r>
          </a:p>
          <a:p>
            <a:pPr marL="79375" eaLnBrk="1" hangingPunct="1"/>
            <a:r>
              <a:rPr lang="en-US" sz="1100" b="1" smtClean="0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data generated (26, 29)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3CEE001C-F9BF-4436-A736-D95D3C10FC52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336550"/>
            <a:ext cx="203200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36550"/>
            <a:ext cx="594360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1338" y="1524000"/>
            <a:ext cx="81280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3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3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5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15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3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1338" y="4076700"/>
            <a:ext cx="8128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36550"/>
            <a:ext cx="78994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br>
              <a:rPr lang="en-GB" smtClean="0"/>
            </a:br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524000"/>
            <a:ext cx="8128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677863" y="1143000"/>
            <a:ext cx="7443787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899400" cy="654050"/>
          </a:xfrm>
        </p:spPr>
        <p:txBody>
          <a:bodyPr/>
          <a:lstStyle/>
          <a:p>
            <a:pPr algn="ctr"/>
            <a:r>
              <a:rPr lang="en-GB" sz="36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Functional MRI of eating behaviour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GB" sz="28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423275" cy="3552825"/>
          </a:xfrm>
        </p:spPr>
        <p:txBody>
          <a:bodyPr/>
          <a:lstStyle/>
          <a:p>
            <a:pPr marL="342900" indent="-342900" algn="l">
              <a:buFont typeface="Monotype Sorts"/>
              <a:buChar char="l"/>
            </a:pPr>
            <a:endParaRPr lang="en-GB" sz="2400" dirty="0" smtClean="0"/>
          </a:p>
          <a:p>
            <a:pPr marL="342900" indent="-342900" algn="l">
              <a:buFont typeface="Monotype Sorts"/>
              <a:buChar char="l"/>
            </a:pPr>
            <a:endParaRPr lang="en-GB" sz="2400" dirty="0" smtClean="0"/>
          </a:p>
          <a:p>
            <a:pPr marL="342900" indent="-342900" algn="l">
              <a:buFont typeface="Monotype Sorts"/>
              <a:buChar char="l"/>
            </a:pPr>
            <a:endParaRPr lang="en-GB" sz="2400" dirty="0" smtClean="0"/>
          </a:p>
          <a:p>
            <a:pPr marL="342900" indent="-342900" algn="l"/>
            <a:r>
              <a:rPr lang="en-GB" sz="2400" dirty="0" smtClean="0"/>
              <a:t>Dr Alexander Miras</a:t>
            </a:r>
          </a:p>
          <a:p>
            <a:pPr marL="342900" indent="-342900" algn="l"/>
            <a:endParaRPr lang="en-GB" sz="2400" dirty="0" smtClean="0"/>
          </a:p>
          <a:p>
            <a:pPr marL="342900" indent="-342900" algn="l"/>
            <a:endParaRPr lang="en-GB" sz="2400" dirty="0" smtClean="0"/>
          </a:p>
          <a:p>
            <a:pPr marL="342900" indent="-342900" algn="l"/>
            <a:r>
              <a:rPr lang="en-GB" sz="2400" dirty="0" smtClean="0"/>
              <a:t>MRC Clinical Research Fellow</a:t>
            </a:r>
          </a:p>
          <a:p>
            <a:pPr marL="342900" indent="-342900" algn="l"/>
            <a:endParaRPr lang="en-GB" sz="2400" dirty="0" smtClean="0"/>
          </a:p>
          <a:p>
            <a:pPr marL="342900" indent="-342900" algn="l"/>
            <a:r>
              <a:rPr lang="en-GB" sz="2400" dirty="0" smtClean="0"/>
              <a:t>Imperial Weight Centre - Charing Cross Hospital</a:t>
            </a:r>
          </a:p>
          <a:p>
            <a:pPr marL="342900" indent="-342900" algn="l"/>
            <a:r>
              <a:rPr lang="en-GB" sz="2400" dirty="0" smtClean="0"/>
              <a:t>Metabolic Imaging Group - Hammersmith Hospital</a:t>
            </a:r>
          </a:p>
          <a:p>
            <a:pPr marL="342900" indent="-342900" algn="l"/>
            <a:endParaRPr lang="en-GB" sz="2400" dirty="0" smtClean="0"/>
          </a:p>
          <a:p>
            <a:pPr marL="342900" indent="-342900" algn="l"/>
            <a:endParaRPr lang="en-GB" sz="2400" dirty="0" smtClean="0"/>
          </a:p>
        </p:txBody>
      </p:sp>
      <p:pic>
        <p:nvPicPr>
          <p:cNvPr id="11268" name="Picture 94" descr="dar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373688"/>
            <a:ext cx="26812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445125"/>
            <a:ext cx="1724025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2" descr="hedonic versus homeostatic vale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519987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Homeostatic and reward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645789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Ijsbrand</a:t>
            </a:r>
            <a:r>
              <a:rPr lang="en-GB" dirty="0" smtClean="0">
                <a:latin typeface="Comic Sans MS" pitchFamily="66" charset="0"/>
              </a:rPr>
              <a:t> Kramer www.cellbiol.net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rrowheads="1"/>
          </p:cNvPicPr>
          <p:nvPr/>
        </p:nvPicPr>
        <p:blipFill>
          <a:blip r:embed="rId3" cstate="print"/>
          <a:srcRect r="644" b="5881"/>
          <a:stretch>
            <a:fillRect/>
          </a:stretch>
        </p:blipFill>
        <p:spPr bwMode="auto">
          <a:xfrm>
            <a:off x="876226" y="1340767"/>
            <a:ext cx="7796733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/>
          </p:cNvSpPr>
          <p:nvPr/>
        </p:nvSpPr>
        <p:spPr bwMode="auto">
          <a:xfrm>
            <a:off x="392906" y="116086"/>
            <a:ext cx="8518922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4647" tIns="44647" rIns="91416" bIns="44647"/>
          <a:lstStyle/>
          <a:p>
            <a:pPr algn="ctr"/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Brain Regions Activated in Response to </a:t>
            </a:r>
            <a:b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</a:br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Palatable Food or Food-Associated Cues</a:t>
            </a:r>
          </a:p>
        </p:txBody>
      </p:sp>
      <p:sp>
        <p:nvSpPr>
          <p:cNvPr id="96260" name="Rectangle 3"/>
          <p:cNvSpPr>
            <a:spLocks/>
          </p:cNvSpPr>
          <p:nvPr/>
        </p:nvSpPr>
        <p:spPr bwMode="auto">
          <a:xfrm>
            <a:off x="5739557" y="6517556"/>
            <a:ext cx="3474844" cy="351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4647" tIns="44647" rIns="91416" bIns="44647">
            <a:spAutoFit/>
          </a:bodyPr>
          <a:lstStyle/>
          <a:p>
            <a:r>
              <a:rPr lang="en-US" sz="1700" i="1" dirty="0">
                <a:solidFill>
                  <a:srgbClr val="0000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Kenny et al. Neuron 69:664-679,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/>
              <a:t>Recidivism after volitional weight loss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447800" y="262731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447800" y="5751513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Arc 5"/>
          <p:cNvSpPr>
            <a:spLocks/>
          </p:cNvSpPr>
          <p:nvPr/>
        </p:nvSpPr>
        <p:spPr bwMode="auto">
          <a:xfrm rot="10800000">
            <a:off x="3505200" y="3465513"/>
            <a:ext cx="3657600" cy="809625"/>
          </a:xfrm>
          <a:custGeom>
            <a:avLst/>
            <a:gdLst>
              <a:gd name="T0" fmla="*/ 2147483647 w 21600"/>
              <a:gd name="T1" fmla="*/ 0 h 17669"/>
              <a:gd name="T2" fmla="*/ 2147483647 w 21600"/>
              <a:gd name="T3" fmla="*/ 2147483647 h 17669"/>
              <a:gd name="T4" fmla="*/ 0 w 21600"/>
              <a:gd name="T5" fmla="*/ 2147483647 h 17669"/>
              <a:gd name="T6" fmla="*/ 0 60000 65536"/>
              <a:gd name="T7" fmla="*/ 0 60000 65536"/>
              <a:gd name="T8" fmla="*/ 0 60000 65536"/>
              <a:gd name="T9" fmla="*/ 0 w 21600"/>
              <a:gd name="T10" fmla="*/ 0 h 17669"/>
              <a:gd name="T11" fmla="*/ 21600 w 21600"/>
              <a:gd name="T12" fmla="*/ 17669 h 176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69" fill="none" extrusionOk="0">
                <a:moveTo>
                  <a:pt x="12424" y="-1"/>
                </a:moveTo>
                <a:cubicBezTo>
                  <a:pt x="18176" y="4044"/>
                  <a:pt x="21600" y="10636"/>
                  <a:pt x="21600" y="17669"/>
                </a:cubicBezTo>
              </a:path>
              <a:path w="21600" h="17669" stroke="0" extrusionOk="0">
                <a:moveTo>
                  <a:pt x="12424" y="-1"/>
                </a:moveTo>
                <a:cubicBezTo>
                  <a:pt x="18176" y="4044"/>
                  <a:pt x="21600" y="10636"/>
                  <a:pt x="21600" y="17669"/>
                </a:cubicBezTo>
                <a:lnTo>
                  <a:pt x="0" y="1766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600200" y="3465513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-5400000">
            <a:off x="4724400" y="3541713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5125" y="2057400"/>
            <a:ext cx="725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BMI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689725" y="5943600"/>
            <a:ext cx="862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Time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5400000">
            <a:off x="2438400" y="30083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5400000" flipV="1">
            <a:off x="2438400" y="38465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7200" y="32369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40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" y="42275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30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52181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20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5400000" flipV="1">
            <a:off x="4876800" y="45323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1981200"/>
            <a:ext cx="2133600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Volitional / pharmacological weight loss</a:t>
            </a: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5054600" y="2944813"/>
            <a:ext cx="3429000" cy="1333500"/>
          </a:xfrm>
          <a:custGeom>
            <a:avLst/>
            <a:gdLst>
              <a:gd name="T0" fmla="*/ 0 w 2160"/>
              <a:gd name="T1" fmla="*/ 2147483647 h 840"/>
              <a:gd name="T2" fmla="*/ 2147483647 w 2160"/>
              <a:gd name="T3" fmla="*/ 2147483647 h 840"/>
              <a:gd name="T4" fmla="*/ 2147483647 w 2160"/>
              <a:gd name="T5" fmla="*/ 2147483647 h 840"/>
              <a:gd name="T6" fmla="*/ 2147483647 w 2160"/>
              <a:gd name="T7" fmla="*/ 2147483647 h 840"/>
              <a:gd name="T8" fmla="*/ 2147483647 w 2160"/>
              <a:gd name="T9" fmla="*/ 2147483647 h 840"/>
              <a:gd name="T10" fmla="*/ 2147483647 w 2160"/>
              <a:gd name="T11" fmla="*/ 2147483647 h 8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"/>
              <a:gd name="T19" fmla="*/ 0 h 840"/>
              <a:gd name="T20" fmla="*/ 2160 w 2160"/>
              <a:gd name="T21" fmla="*/ 840 h 8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" h="840">
                <a:moveTo>
                  <a:pt x="0" y="840"/>
                </a:moveTo>
                <a:cubicBezTo>
                  <a:pt x="196" y="816"/>
                  <a:pt x="392" y="792"/>
                  <a:pt x="528" y="744"/>
                </a:cubicBezTo>
                <a:cubicBezTo>
                  <a:pt x="664" y="696"/>
                  <a:pt x="720" y="616"/>
                  <a:pt x="816" y="552"/>
                </a:cubicBezTo>
                <a:cubicBezTo>
                  <a:pt x="912" y="488"/>
                  <a:pt x="968" y="448"/>
                  <a:pt x="1104" y="360"/>
                </a:cubicBezTo>
                <a:cubicBezTo>
                  <a:pt x="1240" y="272"/>
                  <a:pt x="1456" y="48"/>
                  <a:pt x="1632" y="24"/>
                </a:cubicBezTo>
                <a:cubicBezTo>
                  <a:pt x="1808" y="0"/>
                  <a:pt x="1984" y="108"/>
                  <a:pt x="2160" y="21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019800" y="3465513"/>
            <a:ext cx="2463800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chemeClr val="hlink"/>
                </a:solidFill>
              </a:rPr>
              <a:t>Homeostatic response promotes weight regain</a:t>
            </a:r>
            <a:endParaRPr lang="en-GB" sz="1400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600200" y="1600200"/>
            <a:ext cx="13874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Set point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648200" y="2819400"/>
            <a:ext cx="1752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Reduced-obese state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736725" y="6208713"/>
            <a:ext cx="466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2339975" y="6457950"/>
            <a:ext cx="680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                                         Bray GA,JCEM, 2008; 93:S81-8.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1547813" y="1155700"/>
          <a:ext cx="7358062" cy="5702300"/>
        </p:xfrm>
        <a:graphic>
          <a:graphicData uri="http://schemas.openxmlformats.org/presentationml/2006/ole">
            <p:oleObj spid="_x0000_s2050" name="Chart" r:id="rId3" imgW="5591243" imgH="4333965" progId="MSGraph.Chart.8">
              <p:embed followColorScheme="full"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751138"/>
            <a:ext cx="1774825" cy="946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PYY </a:t>
            </a:r>
          </a:p>
          <a:p>
            <a:r>
              <a:rPr lang="en-GB" sz="2800" b="1"/>
              <a:t>(pmol/L)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6525" y="6153150"/>
            <a:ext cx="2352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Test meal (kcal)</a:t>
            </a: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 rot="-5400000">
            <a:off x="3489325" y="4076700"/>
            <a:ext cx="400050" cy="1924050"/>
          </a:xfrm>
          <a:prstGeom prst="leftBrace">
            <a:avLst>
              <a:gd name="adj1" fmla="val 40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 rot="-5400000">
            <a:off x="6151562" y="4157663"/>
            <a:ext cx="428625" cy="1733550"/>
          </a:xfrm>
          <a:prstGeom prst="leftBrace">
            <a:avLst>
              <a:gd name="adj1" fmla="val 3370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4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51200" y="5381625"/>
            <a:ext cx="946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500 mL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42025" y="5372100"/>
            <a:ext cx="946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900 mL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336550"/>
            <a:ext cx="8470900" cy="654050"/>
          </a:xfrm>
        </p:spPr>
        <p:txBody>
          <a:bodyPr/>
          <a:lstStyle/>
          <a:p>
            <a:r>
              <a:rPr lang="en-GB" sz="3600" b="1" smtClean="0"/>
              <a:t>Calorie Intake vs PYY dose response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05613" y="1238250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95563" y="3448050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0" y="1647825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433763" y="3038475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298950" y="22860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99050" y="230505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7148513" y="6270625"/>
            <a:ext cx="199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 et al Endocrinology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6"/>
          <p:cNvSpPr>
            <a:spLocks noChangeArrowheads="1"/>
          </p:cNvSpPr>
          <p:nvPr/>
        </p:nvSpPr>
        <p:spPr bwMode="auto"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>
              <a:lnSpc>
                <a:spcPct val="85000"/>
              </a:lnSpc>
            </a:pPr>
            <a:r>
              <a:rPr lang="en-GB" sz="3600" b="1"/>
              <a:t>Long term weight loss maintenance</a:t>
            </a:r>
            <a:r>
              <a:rPr lang="en-US" sz="3200" b="1">
                <a:latin typeface="Comic Sans MS" pitchFamily="66" charset="0"/>
              </a:rPr>
              <a:t/>
            </a:r>
            <a:br>
              <a:rPr lang="en-US" sz="3200" b="1">
                <a:latin typeface="Comic Sans MS" pitchFamily="66" charset="0"/>
              </a:rPr>
            </a:br>
            <a:endParaRPr lang="en-US" sz="1800" b="1">
              <a:latin typeface="Comic Sans MS" pitchFamily="66" charset="0"/>
            </a:endParaRPr>
          </a:p>
        </p:txBody>
      </p:sp>
      <p:sp>
        <p:nvSpPr>
          <p:cNvPr id="14339" name="Text Box 207"/>
          <p:cNvSpPr txBox="1">
            <a:spLocks noChangeArrowheads="1"/>
          </p:cNvSpPr>
          <p:nvPr/>
        </p:nvSpPr>
        <p:spPr bwMode="auto">
          <a:xfrm>
            <a:off x="5364163" y="6473825"/>
            <a:ext cx="37798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600" b="1">
                <a:solidFill>
                  <a:srgbClr val="FFFFFF"/>
                </a:solidFill>
              </a:rPr>
              <a:t>Sjöström, L. et al. N Engl J Med 2007</a:t>
            </a:r>
          </a:p>
        </p:txBody>
      </p:sp>
      <p:sp>
        <p:nvSpPr>
          <p:cNvPr id="14340" name="Rectangle 208"/>
          <p:cNvSpPr>
            <a:spLocks noChangeArrowheads="1"/>
          </p:cNvSpPr>
          <p:nvPr/>
        </p:nvSpPr>
        <p:spPr bwMode="auto">
          <a:xfrm>
            <a:off x="5292725" y="3573463"/>
            <a:ext cx="215900" cy="14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4341" name="Picture 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127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Mortality benefit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2800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GB" smtClean="0"/>
              <a:t>Diet/Drug induced weight loss NO mortality benefit (yet)</a:t>
            </a:r>
          </a:p>
        </p:txBody>
      </p:sp>
      <p:pic>
        <p:nvPicPr>
          <p:cNvPr id="15364" name="Picture 5" descr="04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66888"/>
            <a:ext cx="65532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77050" y="6156325"/>
            <a:ext cx="22669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Sjostrom NEJM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9"/>
          <p:cNvSpPr>
            <a:spLocks noGrp="1"/>
          </p:cNvSpPr>
          <p:nvPr>
            <p:ph sz="half" idx="2"/>
          </p:nvPr>
        </p:nvSpPr>
        <p:spPr>
          <a:xfrm>
            <a:off x="4179888" y="2182813"/>
            <a:ext cx="4964112" cy="3113087"/>
          </a:xfrm>
        </p:spPr>
        <p:txBody>
          <a:bodyPr/>
          <a:lstStyle/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Small pouch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Bypassed stomach and duodenum 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Altered bile flow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Distal jejunum in contact with food earlier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Vagal manipulation </a:t>
            </a:r>
          </a:p>
          <a:p>
            <a:pPr marL="457200" indent="-457200" eaLnBrk="1" hangingPunct="1">
              <a:buFont typeface="Monotype Sorts"/>
              <a:buNone/>
            </a:pPr>
            <a:endParaRPr lang="en-GB" smtClean="0">
              <a:solidFill>
                <a:srgbClr val="FFFFD3"/>
              </a:solidFill>
            </a:endParaRPr>
          </a:p>
        </p:txBody>
      </p:sp>
      <p:pic>
        <p:nvPicPr>
          <p:cNvPr id="16387" name="Picture 8" descr="http://www.sciencemag.org/content/vol320/issue5875/images/medium/438-1-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319213"/>
            <a:ext cx="40084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250825" y="336550"/>
            <a:ext cx="8713788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3200" b="1">
                <a:solidFill>
                  <a:srgbClr val="FFFFD3"/>
                </a:solidFill>
              </a:rPr>
              <a:t>Gastric bypass - It’s five operations in one!</a:t>
            </a:r>
            <a:r>
              <a:rPr lang="en-US" sz="4000">
                <a:solidFill>
                  <a:srgbClr val="FFFFD3"/>
                </a:solidFill>
              </a:rPr>
              <a:t/>
            </a:r>
            <a:br>
              <a:rPr lang="en-US" sz="4000">
                <a:solidFill>
                  <a:srgbClr val="FFFFD3"/>
                </a:solidFill>
              </a:rPr>
            </a:br>
            <a:endParaRPr lang="en-US" sz="4000">
              <a:solidFill>
                <a:srgbClr val="FFFF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7772400" cy="1143000"/>
          </a:xfrm>
        </p:spPr>
        <p:txBody>
          <a:bodyPr/>
          <a:lstStyle/>
          <a:p>
            <a:r>
              <a:rPr lang="en-US" sz="3600" smtClean="0"/>
              <a:t>Adjustable Silastic Gastric Banding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981200"/>
            <a:ext cx="4648200" cy="4114800"/>
          </a:xfrm>
        </p:spPr>
        <p:txBody>
          <a:bodyPr/>
          <a:lstStyle/>
          <a:p>
            <a:pPr eaLnBrk="1" hangingPunct="1">
              <a:buFont typeface="Monotype Sorts" charset="2"/>
              <a:buChar char="l"/>
              <a:defRPr/>
            </a:pPr>
            <a:r>
              <a:rPr lang="en-US" dirty="0" smtClean="0"/>
              <a:t>Adjustable Lap Band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&lt;1 hr procedure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1 day in-patient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20% weight loss 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1:1000 Risk of Death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High risk of re-operation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Self-sabotage easier</a:t>
            </a:r>
          </a:p>
          <a:p>
            <a:pPr lvl="1" eaLnBrk="1" hangingPunct="1">
              <a:buFont typeface="Monotype Sorts" charset="2"/>
              <a:buChar char="l"/>
              <a:defRPr/>
            </a:pPr>
            <a:r>
              <a:rPr lang="en-US" dirty="0" smtClean="0"/>
              <a:t>Reversible </a:t>
            </a:r>
          </a:p>
          <a:p>
            <a:pPr marL="0" indent="0">
              <a:buFont typeface="Monotype Sorts" charset="2"/>
              <a:buNone/>
              <a:defRPr/>
            </a:pPr>
            <a:endParaRPr lang="en-US" sz="2400" dirty="0"/>
          </a:p>
        </p:txBody>
      </p:sp>
      <p:pic>
        <p:nvPicPr>
          <p:cNvPr id="27652" name="Picture 14" descr="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398303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Sleeve gastrectomy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4224337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3438" y="1700213"/>
            <a:ext cx="4500562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  <a:defRPr/>
            </a:pPr>
            <a:r>
              <a:rPr lang="en-US" sz="2400" b="1" kern="0" dirty="0">
                <a:latin typeface="+mn-lt"/>
              </a:rPr>
              <a:t>Laparoscopic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1-2 hour procedure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2-3 days in-patient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25% weight loss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1:300 Risk of Death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1:10 complications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Monotype Sorts"/>
              <a:buChar char="l"/>
              <a:defRPr/>
            </a:pPr>
            <a:r>
              <a:rPr lang="en-US" sz="2400" kern="0" dirty="0">
                <a:latin typeface="+mn-lt"/>
              </a:rPr>
              <a:t>1</a:t>
            </a:r>
            <a:r>
              <a:rPr lang="en-US" sz="2400" kern="0" baseline="30000" dirty="0">
                <a:latin typeface="+mn-lt"/>
              </a:rPr>
              <a:t>st</a:t>
            </a:r>
            <a:r>
              <a:rPr lang="en-US" sz="2400" kern="0" dirty="0">
                <a:latin typeface="+mn-lt"/>
              </a:rPr>
              <a:t> choice for very obese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7800" y="307975"/>
            <a:ext cx="3798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chemeClr val="bg1"/>
                </a:solidFill>
                <a:latin typeface="Comic Sans MS" pitchFamily="66" charset="0"/>
              </a:rPr>
              <a:t>Physiology?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WHY DO WE EAT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FF0000"/>
                </a:solidFill>
              </a:rPr>
              <a:t>Hunger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500" smtClean="0"/>
              <a:t>Physiological (internal) drive to eat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500" smtClean="0"/>
              <a:t>The feeling that prompts thought of food and motivates food consumption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500" smtClean="0">
                <a:solidFill>
                  <a:srgbClr val="FFFFFF"/>
                </a:solidFill>
              </a:rPr>
              <a:t>Influenced by nutrients in the bloodstream, eating patterns, climate, etc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500" smtClean="0"/>
              <a:t>Controlled internally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5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GB" sz="3600" b="1" smtClean="0"/>
              <a:t>Decreasing adipocyte mass</a:t>
            </a:r>
          </a:p>
        </p:txBody>
      </p:sp>
      <p:graphicFrame>
        <p:nvGraphicFramePr>
          <p:cNvPr id="84992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0" y="1149350"/>
          <a:ext cx="4740275" cy="3978275"/>
        </p:xfrm>
        <a:graphic>
          <a:graphicData uri="http://schemas.openxmlformats.org/presentationml/2006/ole">
            <p:oleObj spid="_x0000_s3074" name="Prism Project" r:id="rId3" imgW="3913560" imgH="3282480" progId="">
              <p:embed/>
            </p:oleObj>
          </a:graphicData>
        </a:graphic>
      </p:graphicFrame>
      <p:graphicFrame>
        <p:nvGraphicFramePr>
          <p:cNvPr id="8499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183188" y="1050925"/>
          <a:ext cx="3700462" cy="3000375"/>
        </p:xfrm>
        <a:graphic>
          <a:graphicData uri="http://schemas.openxmlformats.org/presentationml/2006/ole">
            <p:oleObj spid="_x0000_s3075" name="Prism Project" r:id="rId4" imgW="3913560" imgH="3172680" progId="">
              <p:embed/>
            </p:oleObj>
          </a:graphicData>
        </a:graphic>
      </p:graphicFrame>
      <p:graphicFrame>
        <p:nvGraphicFramePr>
          <p:cNvPr id="849925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5221288" y="3824288"/>
          <a:ext cx="3741737" cy="3033712"/>
        </p:xfrm>
        <a:graphic>
          <a:graphicData uri="http://schemas.openxmlformats.org/presentationml/2006/ole">
            <p:oleObj spid="_x0000_s3076" name="Prism Project" r:id="rId5" imgW="3913560" imgH="317268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31938" y="4414838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sp>
        <p:nvSpPr>
          <p:cNvPr id="849927" name="Text Box 7"/>
          <p:cNvSpPr txBox="1">
            <a:spLocks noChangeArrowheads="1"/>
          </p:cNvSpPr>
          <p:nvPr/>
        </p:nvSpPr>
        <p:spPr bwMode="auto">
          <a:xfrm>
            <a:off x="0" y="5056188"/>
            <a:ext cx="5103813" cy="180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Progressive weight loss</a:t>
            </a:r>
          </a:p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GB" sz="2800" b="1"/>
              <a:t> Decreased fasting leptin</a:t>
            </a:r>
          </a:p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GB" sz="2800" b="1"/>
              <a:t> Decreased fasting insulin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smtClean="0"/>
              <a:t>Visual analogue scores</a:t>
            </a:r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>
            <p:ph sz="quarter" idx="1"/>
          </p:nvPr>
        </p:nvGraphicFramePr>
        <p:xfrm>
          <a:off x="4421188" y="1133475"/>
          <a:ext cx="4384675" cy="4795838"/>
        </p:xfrm>
        <a:graphic>
          <a:graphicData uri="http://schemas.openxmlformats.org/presentationml/2006/ole">
            <p:oleObj spid="_x0000_s4098" name="Prism Project" r:id="rId3" imgW="3895200" imgH="3241440" progId="">
              <p:embed/>
            </p:oleObj>
          </a:graphicData>
        </a:graphic>
      </p:graphicFrame>
      <p:graphicFrame>
        <p:nvGraphicFramePr>
          <p:cNvPr id="4099" name="Object 20"/>
          <p:cNvGraphicFramePr>
            <a:graphicFrameLocks noChangeAspect="1"/>
          </p:cNvGraphicFramePr>
          <p:nvPr>
            <p:ph sz="quarter" idx="2"/>
          </p:nvPr>
        </p:nvGraphicFramePr>
        <p:xfrm>
          <a:off x="-887413" y="1112838"/>
          <a:ext cx="5762626" cy="4772025"/>
        </p:xfrm>
        <a:graphic>
          <a:graphicData uri="http://schemas.openxmlformats.org/presentationml/2006/ole">
            <p:oleObj spid="_x0000_s4099" name="Prism Project" r:id="rId4" imgW="5623560" imgH="3236760" progId="">
              <p:embed/>
            </p:oleObj>
          </a:graphicData>
        </a:graphic>
      </p:graphicFrame>
      <p:sp>
        <p:nvSpPr>
          <p:cNvPr id="4101" name="Rectangle 27"/>
          <p:cNvSpPr>
            <a:spLocks noChangeArrowheads="1"/>
          </p:cNvSpPr>
          <p:nvPr/>
        </p:nvSpPr>
        <p:spPr bwMode="auto">
          <a:xfrm>
            <a:off x="5118100" y="6350000"/>
            <a:ext cx="402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tx2"/>
                </a:solidFill>
                <a:latin typeface="Comic Sans MS" pitchFamily="66" charset="0"/>
              </a:rPr>
              <a:t>le Roux, Borg et al 2006 Brit J Surg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36550"/>
            <a:ext cx="8907462" cy="654050"/>
          </a:xfrm>
        </p:spPr>
        <p:txBody>
          <a:bodyPr/>
          <a:lstStyle/>
          <a:p>
            <a:r>
              <a:rPr lang="en-GB" sz="3600" b="1" smtClean="0"/>
              <a:t>PYY response after bariatric surgery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93725" y="1187450"/>
          <a:ext cx="9253538" cy="5553075"/>
        </p:xfrm>
        <a:graphic>
          <a:graphicData uri="http://schemas.openxmlformats.org/presentationml/2006/ole">
            <p:oleObj spid="_x0000_s5122" name="Chart" r:id="rId4" imgW="7353300" imgH="4219665" progId="MSGraph.Chart.8">
              <p:embed followColorScheme="full"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63663" y="6491288"/>
            <a:ext cx="1835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Time point (min)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362325"/>
            <a:ext cx="10683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PYY </a:t>
            </a:r>
          </a:p>
          <a:p>
            <a:r>
              <a:rPr lang="en-GB" b="1"/>
              <a:t>pmol/L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68438" y="2667000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MEAL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957388" y="321627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30963" y="6588125"/>
            <a:ext cx="284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omic Sans MS" pitchFamily="66" charset="0"/>
              </a:rPr>
              <a:t>le Roux et al Ann Surg 2006</a:t>
            </a:r>
          </a:p>
        </p:txBody>
      </p:sp>
      <p:sp>
        <p:nvSpPr>
          <p:cNvPr id="5129" name="Rectangle 21"/>
          <p:cNvSpPr>
            <a:spLocks noChangeArrowheads="1"/>
          </p:cNvSpPr>
          <p:nvPr/>
        </p:nvSpPr>
        <p:spPr bwMode="auto">
          <a:xfrm>
            <a:off x="5410200" y="1384300"/>
            <a:ext cx="115888" cy="141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sz="24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6550"/>
            <a:ext cx="7129462" cy="654050"/>
          </a:xfrm>
        </p:spPr>
        <p:txBody>
          <a:bodyPr/>
          <a:lstStyle/>
          <a:p>
            <a:pPr algn="ctr"/>
            <a:r>
              <a:rPr lang="en-GB" b="1" smtClean="0"/>
              <a:t>PYY response pre &amp; post RYGB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 rot="10800000" flipV="1">
            <a:off x="2662238" y="6156325"/>
            <a:ext cx="3668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        </a:t>
            </a:r>
            <a:r>
              <a:rPr lang="en-GB" sz="2800" b="1"/>
              <a:t>Months post-op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25488" y="1130300"/>
          <a:ext cx="6967537" cy="5310188"/>
        </p:xfrm>
        <a:graphic>
          <a:graphicData uri="http://schemas.openxmlformats.org/presentationml/2006/ole">
            <p:oleObj spid="_x0000_s6146" name="Prism Project" r:id="rId3" imgW="4361400" imgH="2494440" progId="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109913"/>
            <a:ext cx="1901825" cy="137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PYY AUC</a:t>
            </a:r>
          </a:p>
          <a:p>
            <a:r>
              <a:rPr lang="en-GB" sz="2400" b="1">
                <a:latin typeface="Comic Sans MS" pitchFamily="66" charset="0"/>
              </a:rPr>
              <a:t>pmol/l/min</a:t>
            </a:r>
          </a:p>
          <a:p>
            <a:pPr algn="ctr">
              <a:spcBef>
                <a:spcPct val="50000"/>
              </a:spcBef>
            </a:pPr>
            <a:endParaRPr lang="en-GB" sz="2400" b="1">
              <a:latin typeface="Comic Sans MS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45200" y="6559550"/>
            <a:ext cx="3289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le Roux et al Ann Surg 2009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786563" y="2387600"/>
            <a:ext cx="641350" cy="3300413"/>
          </a:xfrm>
          <a:prstGeom prst="rect">
            <a:avLst/>
          </a:prstGeom>
          <a:solidFill>
            <a:srgbClr val="94A1FE"/>
          </a:solidFill>
          <a:ln w="9525" algn="ctr">
            <a:solidFill>
              <a:srgbClr val="87AEF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739063" y="2374900"/>
            <a:ext cx="627062" cy="3289300"/>
          </a:xfrm>
          <a:prstGeom prst="rect">
            <a:avLst/>
          </a:prstGeom>
          <a:solidFill>
            <a:srgbClr val="94A1FE"/>
          </a:solidFill>
          <a:ln w="9525" algn="ctr">
            <a:solidFill>
              <a:srgbClr val="94A1F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7096125" y="2155825"/>
            <a:ext cx="0" cy="204788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8024813" y="2184400"/>
            <a:ext cx="14287" cy="176213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46900" y="2128838"/>
            <a:ext cx="300038" cy="14287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902575" y="2184400"/>
            <a:ext cx="273050" cy="0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42113" y="1760538"/>
            <a:ext cx="7508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FF00"/>
                </a:solidFill>
              </a:rPr>
              <a:t>***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721600" y="1787525"/>
            <a:ext cx="660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FFFF00"/>
                </a:solidFill>
              </a:rPr>
              <a:t>***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729413" y="5761038"/>
            <a:ext cx="792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/>
              <a:t>12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734300" y="5745163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/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Good and poor weight loss after RYGB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35150"/>
            <a:ext cx="4373563" cy="4670425"/>
          </a:xfrm>
          <a:solidFill>
            <a:srgbClr val="FFFFFF"/>
          </a:solidFill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7063" y="1851025"/>
            <a:ext cx="4527550" cy="4659313"/>
          </a:xfrm>
          <a:solidFill>
            <a:srgbClr val="FFFFFF"/>
          </a:solidFill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45000" y="6515100"/>
            <a:ext cx="4699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Roux, Olbers et al Ann of Surg 2007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1613" y="1219200"/>
            <a:ext cx="37512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Weight loss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714875" y="1184275"/>
            <a:ext cx="4429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PYY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654050"/>
          </a:xfrm>
        </p:spPr>
        <p:txBody>
          <a:bodyPr/>
          <a:lstStyle/>
          <a:p>
            <a:r>
              <a:rPr lang="en-US" sz="3600" b="1" smtClean="0"/>
              <a:t>Blocking gut hormones with octreotide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108200"/>
            <a:ext cx="4413250" cy="4349750"/>
          </a:xfrm>
          <a:solidFill>
            <a:srgbClr val="FFFFFB"/>
          </a:solidFill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9938" y="2090738"/>
            <a:ext cx="4384675" cy="4379912"/>
          </a:xfrm>
          <a:solidFill>
            <a:srgbClr val="FFFFFB"/>
          </a:solidFill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4313" y="1460500"/>
            <a:ext cx="37512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Gastric banding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714875" y="1438275"/>
            <a:ext cx="4429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Gastric bypass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78400" y="6515100"/>
            <a:ext cx="41656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Roux, Kokkinos et al Ann of Surg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b="1" smtClean="0"/>
              <a:t>Postprandial and fasting GLP-1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06550"/>
            <a:ext cx="4440238" cy="4878388"/>
          </a:xfrm>
          <a:solidFill>
            <a:srgbClr val="FFFFFF"/>
          </a:solidFill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8975" y="1614488"/>
            <a:ext cx="4394200" cy="4870450"/>
          </a:xfrm>
          <a:solidFill>
            <a:srgbClr val="FFFFFF"/>
          </a:solidFill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08500" y="6502400"/>
            <a:ext cx="4635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Roux, Pournaras et al Ann of Surg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sz="3600" b="1" smtClean="0"/>
              <a:t>Ghrelin post meal</a:t>
            </a:r>
            <a:r>
              <a:rPr lang="en-US" b="1" smtClean="0"/>
              <a:t/>
            </a:r>
            <a:br>
              <a:rPr lang="en-US" b="1" smtClean="0"/>
            </a:br>
            <a:endParaRPr lang="en-GB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1196975"/>
          <a:ext cx="8713788" cy="5392738"/>
        </p:xfrm>
        <a:graphic>
          <a:graphicData uri="http://schemas.openxmlformats.org/presentationml/2006/ole">
            <p:oleObj spid="_x0000_s7170" name="Photo Editor Photo" r:id="rId3" imgW="5952381" imgH="4923810" progId="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24525" y="6613525"/>
            <a:ext cx="341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Comic Sans MS" pitchFamily="66" charset="0"/>
              </a:rPr>
              <a:t>Cummings et al N Engl J Med. 2002</a:t>
            </a:r>
            <a:endParaRPr lang="en-GB" sz="14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smtClean="0"/>
              <a:t>Dose response curve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690563" y="1295400"/>
            <a:ext cx="42862" cy="42863"/>
          </a:xfrm>
        </p:spPr>
        <p:txBody>
          <a:bodyPr/>
          <a:lstStyle/>
          <a:p>
            <a:pPr marL="0" indent="0">
              <a:buFont typeface="Monotype Sorts"/>
              <a:buNone/>
            </a:pPr>
            <a:endParaRPr lang="en-GB" sz="2400" smtClean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828800" y="3276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28800" y="60198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3276600" y="1485900"/>
            <a:ext cx="2895600" cy="4076700"/>
            <a:chOff x="2064" y="1632"/>
            <a:chExt cx="1824" cy="1872"/>
          </a:xfrm>
        </p:grpSpPr>
        <p:sp>
          <p:nvSpPr>
            <p:cNvPr id="21523" name="Freeform 7"/>
            <p:cNvSpPr>
              <a:spLocks/>
            </p:cNvSpPr>
            <p:nvPr/>
          </p:nvSpPr>
          <p:spPr bwMode="auto">
            <a:xfrm>
              <a:off x="2064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4" name="Text Box 8"/>
            <p:cNvSpPr txBox="1">
              <a:spLocks noChangeArrowheads="1"/>
            </p:cNvSpPr>
            <p:nvPr/>
          </p:nvSpPr>
          <p:spPr bwMode="auto">
            <a:xfrm>
              <a:off x="3270" y="1632"/>
              <a:ext cx="61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LEAN</a:t>
              </a:r>
            </a:p>
          </p:txBody>
        </p:sp>
      </p:grp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044575" y="2746375"/>
            <a:ext cx="1116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Satiety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24400" y="1485900"/>
            <a:ext cx="3579813" cy="4076700"/>
            <a:chOff x="2976" y="1632"/>
            <a:chExt cx="2255" cy="1872"/>
          </a:xfrm>
        </p:grpSpPr>
        <p:sp>
          <p:nvSpPr>
            <p:cNvPr id="21520" name="Freeform 11"/>
            <p:cNvSpPr>
              <a:spLocks/>
            </p:cNvSpPr>
            <p:nvPr/>
          </p:nvSpPr>
          <p:spPr bwMode="auto">
            <a:xfrm>
              <a:off x="2976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1" name="AutoShape 12"/>
            <p:cNvSpPr>
              <a:spLocks noChangeArrowheads="1"/>
            </p:cNvSpPr>
            <p:nvPr/>
          </p:nvSpPr>
          <p:spPr bwMode="auto">
            <a:xfrm>
              <a:off x="3168" y="2304"/>
              <a:ext cx="67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4AEC2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2" name="Text Box 13"/>
            <p:cNvSpPr txBox="1">
              <a:spLocks noChangeArrowheads="1"/>
            </p:cNvSpPr>
            <p:nvPr/>
          </p:nvSpPr>
          <p:spPr bwMode="auto">
            <a:xfrm>
              <a:off x="4454" y="1632"/>
              <a:ext cx="77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OBESE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2343150"/>
            <a:ext cx="3581400" cy="3219450"/>
            <a:chOff x="1248" y="2064"/>
            <a:chExt cx="2256" cy="1440"/>
          </a:xfrm>
        </p:grpSpPr>
        <p:sp>
          <p:nvSpPr>
            <p:cNvPr id="21517" name="Freeform 15"/>
            <p:cNvSpPr>
              <a:spLocks/>
            </p:cNvSpPr>
            <p:nvPr/>
          </p:nvSpPr>
          <p:spPr bwMode="auto">
            <a:xfrm>
              <a:off x="1248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8" name="AutoShape 16"/>
            <p:cNvSpPr>
              <a:spLocks noChangeArrowheads="1"/>
            </p:cNvSpPr>
            <p:nvPr/>
          </p:nvSpPr>
          <p:spPr bwMode="auto">
            <a:xfrm flipH="1">
              <a:off x="2064" y="2928"/>
              <a:ext cx="13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9" name="Text Box 17"/>
            <p:cNvSpPr txBox="1">
              <a:spLocks noChangeArrowheads="1"/>
            </p:cNvSpPr>
            <p:nvPr/>
          </p:nvSpPr>
          <p:spPr bwMode="auto">
            <a:xfrm>
              <a:off x="2064" y="3072"/>
              <a:ext cx="1440" cy="20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Bypass surgery</a:t>
              </a:r>
            </a:p>
          </p:txBody>
        </p:sp>
      </p:grp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5470525" y="6059488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Meal Size</a:t>
            </a:r>
          </a:p>
        </p:txBody>
      </p:sp>
      <p:sp>
        <p:nvSpPr>
          <p:cNvPr id="651283" name="Rectangle 19"/>
          <p:cNvSpPr>
            <a:spLocks noChangeArrowheads="1"/>
          </p:cNvSpPr>
          <p:nvPr/>
        </p:nvSpPr>
        <p:spPr bwMode="auto">
          <a:xfrm>
            <a:off x="1295400" y="3810000"/>
            <a:ext cx="228600" cy="1524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 rot="-5400000">
            <a:off x="-186531" y="4294982"/>
            <a:ext cx="216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Physiological range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5"/>
          <p:cNvSpPr txBox="1">
            <a:spLocks noChangeArrowheads="1"/>
          </p:cNvSpPr>
          <p:nvPr/>
        </p:nvSpPr>
        <p:spPr bwMode="auto">
          <a:xfrm>
            <a:off x="820738" y="1546225"/>
            <a:ext cx="199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preoperative</a:t>
            </a:r>
          </a:p>
        </p:txBody>
      </p:sp>
      <p:pic>
        <p:nvPicPr>
          <p:cNvPr id="22531" name="Picture 10" descr="http://www.funnyphotos.net.au/images/this-is-why-youre-fat-bur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414588"/>
            <a:ext cx="3230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http://www.saladaday.org/media/sa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4145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6804025" y="6550025"/>
            <a:ext cx="218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Verdana" pitchFamily="34" charset="0"/>
              </a:rPr>
              <a:t>Olbers Ann Surg 2006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336550"/>
            <a:ext cx="91440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         Clinic – Dietary  Change</a:t>
            </a: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5832475" y="1546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postoperative</a:t>
            </a:r>
          </a:p>
        </p:txBody>
      </p:sp>
      <p:sp>
        <p:nvSpPr>
          <p:cNvPr id="250907" name="Text Box 27"/>
          <p:cNvSpPr txBox="1">
            <a:spLocks noChangeArrowheads="1"/>
          </p:cNvSpPr>
          <p:nvPr/>
        </p:nvSpPr>
        <p:spPr bwMode="auto">
          <a:xfrm>
            <a:off x="3606800" y="5170488"/>
            <a:ext cx="575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mic Sans MS" pitchFamily="66" charset="0"/>
                <a:cs typeface="Times New Roman" pitchFamily="18" charset="0"/>
              </a:rPr>
              <a:t>“I Don’t Enjoy Burgers Anymore” Syndrome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Paradoxical – as dietary weight loss increases preference for fatty food and sugars</a:t>
            </a:r>
            <a:endParaRPr lang="en-GB" i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3784600" y="3340100"/>
            <a:ext cx="1179513" cy="739775"/>
          </a:xfrm>
          <a:prstGeom prst="rightArrow">
            <a:avLst>
              <a:gd name="adj1" fmla="val 50000"/>
              <a:gd name="adj2" fmla="val 3986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WHY WE EAT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  <a:r>
              <a:rPr lang="en-US" sz="3600" b="1" smtClean="0">
                <a:solidFill>
                  <a:srgbClr val="00CC00"/>
                </a:solidFill>
              </a:rPr>
              <a:t>SATIETY</a:t>
            </a:r>
            <a:endParaRPr lang="en-US" b="1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 If the quest for food is successful</a:t>
            </a:r>
            <a:r>
              <a:rPr lang="en-US" smtClean="0">
                <a:solidFill>
                  <a:srgbClr val="FF33CC"/>
                </a:solidFill>
              </a:rPr>
              <a:t> </a:t>
            </a:r>
            <a:r>
              <a:rPr lang="en-US" smtClean="0">
                <a:solidFill>
                  <a:srgbClr val="FFFFFF"/>
                </a:solidFill>
              </a:rPr>
              <a:t>the brain signals the body to stop eating (hunger is suppressed).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FFF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1457325"/>
            <a:ext cx="8131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9"/>
          <p:cNvSpPr txBox="1">
            <a:spLocks noChangeArrowheads="1"/>
          </p:cNvSpPr>
          <p:nvPr/>
        </p:nvSpPr>
        <p:spPr bwMode="auto">
          <a:xfrm>
            <a:off x="5472113" y="6472238"/>
            <a:ext cx="366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Olbers T et al, Ann Surg 2006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36550"/>
            <a:ext cx="91440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Comic Sans MS" pitchFamily="66" charset="0"/>
              </a:rPr>
              <a:t>		“Behaviour surgery”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rrowheads="1"/>
          </p:cNvPicPr>
          <p:nvPr/>
        </p:nvPicPr>
        <p:blipFill>
          <a:blip r:embed="rId3" cstate="print"/>
          <a:srcRect r="644" b="5881"/>
          <a:stretch>
            <a:fillRect/>
          </a:stretch>
        </p:blipFill>
        <p:spPr bwMode="auto">
          <a:xfrm>
            <a:off x="876226" y="1340767"/>
            <a:ext cx="7796733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/>
          </p:cNvSpPr>
          <p:nvPr/>
        </p:nvSpPr>
        <p:spPr bwMode="auto">
          <a:xfrm>
            <a:off x="392906" y="116086"/>
            <a:ext cx="8518922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4647" tIns="44647" rIns="91416" bIns="44647"/>
          <a:lstStyle/>
          <a:p>
            <a:pPr algn="ctr"/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Brain Regions Activated in Response to </a:t>
            </a:r>
            <a:b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</a:br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Palatable Food or Food-Associated Cues</a:t>
            </a:r>
          </a:p>
        </p:txBody>
      </p:sp>
      <p:sp>
        <p:nvSpPr>
          <p:cNvPr id="96260" name="Rectangle 3"/>
          <p:cNvSpPr>
            <a:spLocks/>
          </p:cNvSpPr>
          <p:nvPr/>
        </p:nvSpPr>
        <p:spPr bwMode="auto">
          <a:xfrm>
            <a:off x="5739557" y="6517556"/>
            <a:ext cx="3474844" cy="351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4647" tIns="44647" rIns="91416" bIns="44647">
            <a:spAutoFit/>
          </a:bodyPr>
          <a:lstStyle/>
          <a:p>
            <a:r>
              <a:rPr lang="en-US" sz="1700" i="1" dirty="0">
                <a:solidFill>
                  <a:srgbClr val="0000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Kenny et al. Neuron 69:664-679,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23" y="669726"/>
            <a:ext cx="2884289" cy="2411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3" name="Picture 2"/>
          <p:cNvPicPr>
            <a:picLocks noChangeArrowheads="1"/>
          </p:cNvPicPr>
          <p:nvPr/>
        </p:nvPicPr>
        <p:blipFill>
          <a:blip r:embed="rId3" cstate="print"/>
          <a:srcRect l="59050" t="3062" r="10515" b="54872"/>
          <a:stretch>
            <a:fillRect/>
          </a:stretch>
        </p:blipFill>
        <p:spPr bwMode="auto">
          <a:xfrm>
            <a:off x="4116586" y="642938"/>
            <a:ext cx="4613300" cy="296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rrowheads="1"/>
          </p:cNvPicPr>
          <p:nvPr/>
        </p:nvPicPr>
        <p:blipFill>
          <a:blip r:embed="rId4" cstate="print"/>
          <a:srcRect l="16127" t="53069" r="65350" b="3523"/>
          <a:stretch>
            <a:fillRect/>
          </a:stretch>
        </p:blipFill>
        <p:spPr bwMode="auto">
          <a:xfrm>
            <a:off x="642937" y="3125391"/>
            <a:ext cx="3116461" cy="3393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7285" name="Rectangle 4"/>
          <p:cNvSpPr>
            <a:spLocks/>
          </p:cNvSpPr>
          <p:nvPr/>
        </p:nvSpPr>
        <p:spPr bwMode="auto">
          <a:xfrm>
            <a:off x="0" y="98226"/>
            <a:ext cx="9089306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000" b="1" dirty="0">
                <a:latin typeface="Calibri" pitchFamily="34" charset="0"/>
                <a:ea typeface="Gill Sans" charset="0"/>
                <a:cs typeface="Calibri" pitchFamily="34" charset="0"/>
              </a:rPr>
              <a:t>Reward System Activation to High-Calorie Food Pictures</a:t>
            </a: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215429" y="2824014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97F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OFC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3253755" y="1535906"/>
            <a:ext cx="1268016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93F745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ventral</a:t>
            </a:r>
            <a:br>
              <a:rPr lang="en-US" b="1" dirty="0">
                <a:solidFill>
                  <a:srgbClr val="93F745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b="1" dirty="0">
                <a:solidFill>
                  <a:srgbClr val="93F745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ACC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250031" y="6514207"/>
            <a:ext cx="8929688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latin typeface="Calibri" pitchFamily="34" charset="0"/>
                <a:ea typeface="Gill Sans" charset="0"/>
                <a:cs typeface="Calibri" pitchFamily="34" charset="0"/>
              </a:rPr>
              <a:t>n=59, High-calorie foods &gt; Objects, cluster threshold Z&gt;2.6, P&lt;0.05</a:t>
            </a:r>
          </a:p>
        </p:txBody>
      </p:sp>
      <p:pic>
        <p:nvPicPr>
          <p:cNvPr id="97289" name="Picture 8"/>
          <p:cNvPicPr>
            <a:picLocks noChangeArrowheads="1"/>
          </p:cNvPicPr>
          <p:nvPr/>
        </p:nvPicPr>
        <p:blipFill>
          <a:blip r:embed="rId5" cstate="print"/>
          <a:srcRect l="14082" t="6749" r="64157" b="54594"/>
          <a:stretch>
            <a:fillRect/>
          </a:stretch>
        </p:blipFill>
        <p:spPr bwMode="auto">
          <a:xfrm>
            <a:off x="4688086" y="3381003"/>
            <a:ext cx="3473648" cy="2869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7290" name="Rectangle 9"/>
          <p:cNvSpPr>
            <a:spLocks/>
          </p:cNvSpPr>
          <p:nvPr/>
        </p:nvSpPr>
        <p:spPr bwMode="auto">
          <a:xfrm>
            <a:off x="7821290" y="5187033"/>
            <a:ext cx="1268016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 err="1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Amygdala</a:t>
            </a:r>
            <a:endParaRPr lang="en-US" b="1" dirty="0">
              <a:solidFill>
                <a:srgbClr val="97FD47"/>
              </a:solidFill>
              <a:latin typeface="Calibri" pitchFamily="34" charset="0"/>
              <a:ea typeface="Gill Sans" charset="0"/>
              <a:cs typeface="Calibri" pitchFamily="34" charset="0"/>
            </a:endParaRPr>
          </a:p>
        </p:txBody>
      </p:sp>
      <p:sp>
        <p:nvSpPr>
          <p:cNvPr id="97291" name="Rectangle 10"/>
          <p:cNvSpPr>
            <a:spLocks/>
          </p:cNvSpPr>
          <p:nvPr/>
        </p:nvSpPr>
        <p:spPr bwMode="auto">
          <a:xfrm>
            <a:off x="-35719" y="3378771"/>
            <a:ext cx="1268016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Ventral striatum</a:t>
            </a:r>
          </a:p>
        </p:txBody>
      </p:sp>
      <p:sp>
        <p:nvSpPr>
          <p:cNvPr id="97292" name="Rectangle 11"/>
          <p:cNvSpPr>
            <a:spLocks/>
          </p:cNvSpPr>
          <p:nvPr/>
        </p:nvSpPr>
        <p:spPr bwMode="auto">
          <a:xfrm>
            <a:off x="2677790" y="3032745"/>
            <a:ext cx="1714500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Medial frontal cortex</a:t>
            </a:r>
          </a:p>
        </p:txBody>
      </p:sp>
      <p:sp>
        <p:nvSpPr>
          <p:cNvPr id="97293" name="Rectangle 12"/>
          <p:cNvSpPr>
            <a:spLocks/>
          </p:cNvSpPr>
          <p:nvPr/>
        </p:nvSpPr>
        <p:spPr bwMode="auto">
          <a:xfrm>
            <a:off x="7116961" y="2847455"/>
            <a:ext cx="1268016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Caudate</a:t>
            </a:r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rot="10800000">
            <a:off x="849437" y="3929062"/>
            <a:ext cx="1043657" cy="348258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 rot="10800000" flipH="1">
            <a:off x="2393156" y="3402211"/>
            <a:ext cx="678656" cy="348258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296" name="Line 15"/>
          <p:cNvSpPr>
            <a:spLocks noChangeShapeType="1"/>
          </p:cNvSpPr>
          <p:nvPr/>
        </p:nvSpPr>
        <p:spPr bwMode="auto">
          <a:xfrm rot="10800000" flipH="1">
            <a:off x="2544961" y="1704455"/>
            <a:ext cx="964406" cy="170780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297" name="Line 16"/>
          <p:cNvSpPr>
            <a:spLocks noChangeShapeType="1"/>
          </p:cNvSpPr>
          <p:nvPr/>
        </p:nvSpPr>
        <p:spPr bwMode="auto">
          <a:xfrm flipH="1">
            <a:off x="1107281" y="2723554"/>
            <a:ext cx="428625" cy="98227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298" name="Line 17"/>
          <p:cNvSpPr>
            <a:spLocks noChangeShapeType="1"/>
          </p:cNvSpPr>
          <p:nvPr/>
        </p:nvSpPr>
        <p:spPr bwMode="auto">
          <a:xfrm>
            <a:off x="7116961" y="2315022"/>
            <a:ext cx="482203" cy="506760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299" name="Line 18"/>
          <p:cNvSpPr>
            <a:spLocks noChangeShapeType="1"/>
          </p:cNvSpPr>
          <p:nvPr/>
        </p:nvSpPr>
        <p:spPr bwMode="auto">
          <a:xfrm rot="10800000" flipH="1">
            <a:off x="6965156" y="5357813"/>
            <a:ext cx="857250" cy="159619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300" name="Rectangle 19"/>
          <p:cNvSpPr>
            <a:spLocks/>
          </p:cNvSpPr>
          <p:nvPr/>
        </p:nvSpPr>
        <p:spPr bwMode="auto">
          <a:xfrm>
            <a:off x="3106685" y="894994"/>
            <a:ext cx="413575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ea typeface="Gill Sans" charset="0"/>
                <a:cs typeface="Gill Sans" charset="0"/>
              </a:rPr>
              <a:t>y 36</a:t>
            </a:r>
          </a:p>
        </p:txBody>
      </p:sp>
      <p:sp>
        <p:nvSpPr>
          <p:cNvPr id="97301" name="Rectangle 20"/>
          <p:cNvSpPr>
            <a:spLocks/>
          </p:cNvSpPr>
          <p:nvPr/>
        </p:nvSpPr>
        <p:spPr bwMode="auto">
          <a:xfrm>
            <a:off x="1013632" y="724049"/>
            <a:ext cx="230832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 dirty="0">
                <a:ea typeface="Gill Sans" charset="0"/>
                <a:cs typeface="Gill Sans" charset="0"/>
              </a:rPr>
              <a:t>R</a:t>
            </a:r>
          </a:p>
        </p:txBody>
      </p:sp>
      <p:sp>
        <p:nvSpPr>
          <p:cNvPr id="97302" name="Rectangle 22"/>
          <p:cNvSpPr>
            <a:spLocks/>
          </p:cNvSpPr>
          <p:nvPr/>
        </p:nvSpPr>
        <p:spPr bwMode="auto">
          <a:xfrm>
            <a:off x="7558981" y="795859"/>
            <a:ext cx="409650" cy="260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ea typeface="Gill Sans" charset="0"/>
                <a:cs typeface="Gill Sans" charset="0"/>
              </a:rPr>
              <a:t>x 10</a:t>
            </a:r>
          </a:p>
        </p:txBody>
      </p:sp>
      <p:sp>
        <p:nvSpPr>
          <p:cNvPr id="97303" name="Rectangle 23"/>
          <p:cNvSpPr>
            <a:spLocks/>
          </p:cNvSpPr>
          <p:nvPr/>
        </p:nvSpPr>
        <p:spPr bwMode="auto">
          <a:xfrm>
            <a:off x="3306217" y="5858992"/>
            <a:ext cx="360536" cy="260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ea typeface="Gill Sans" charset="0"/>
                <a:cs typeface="Gill Sans" charset="0"/>
              </a:rPr>
              <a:t>z -6</a:t>
            </a:r>
          </a:p>
        </p:txBody>
      </p:sp>
      <p:sp>
        <p:nvSpPr>
          <p:cNvPr id="97304" name="Rectangle 24"/>
          <p:cNvSpPr>
            <a:spLocks/>
          </p:cNvSpPr>
          <p:nvPr/>
        </p:nvSpPr>
        <p:spPr bwMode="auto">
          <a:xfrm>
            <a:off x="7558981" y="3631035"/>
            <a:ext cx="360536" cy="260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ea typeface="Gill Sans" charset="0"/>
                <a:cs typeface="Gill Sans" charset="0"/>
              </a:rPr>
              <a:t>y -2</a:t>
            </a:r>
          </a:p>
        </p:txBody>
      </p:sp>
      <p:sp>
        <p:nvSpPr>
          <p:cNvPr id="97305" name="Rectangle 10"/>
          <p:cNvSpPr>
            <a:spLocks/>
          </p:cNvSpPr>
          <p:nvPr/>
        </p:nvSpPr>
        <p:spPr bwMode="auto">
          <a:xfrm>
            <a:off x="6189390" y="3080742"/>
            <a:ext cx="1268016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Ventral striatum</a:t>
            </a:r>
          </a:p>
        </p:txBody>
      </p:sp>
      <p:sp>
        <p:nvSpPr>
          <p:cNvPr id="97306" name="Rectangle 6"/>
          <p:cNvSpPr>
            <a:spLocks/>
          </p:cNvSpPr>
          <p:nvPr/>
        </p:nvSpPr>
        <p:spPr bwMode="auto">
          <a:xfrm>
            <a:off x="7822406" y="1102817"/>
            <a:ext cx="1268016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 err="1">
                <a:solidFill>
                  <a:srgbClr val="93F745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vACC</a:t>
            </a:r>
            <a:endParaRPr lang="en-US" b="1" dirty="0">
              <a:solidFill>
                <a:srgbClr val="93F745"/>
              </a:solidFill>
              <a:latin typeface="Calibri" pitchFamily="34" charset="0"/>
              <a:ea typeface="Gill Sans" charset="0"/>
              <a:cs typeface="Calibri" pitchFamily="34" charset="0"/>
            </a:endParaRPr>
          </a:p>
        </p:txBody>
      </p:sp>
      <p:sp>
        <p:nvSpPr>
          <p:cNvPr id="97307" name="Line 15"/>
          <p:cNvSpPr>
            <a:spLocks noChangeShapeType="1"/>
          </p:cNvSpPr>
          <p:nvPr/>
        </p:nvSpPr>
        <p:spPr bwMode="auto">
          <a:xfrm rot="10800000" flipH="1">
            <a:off x="7599164" y="1271365"/>
            <a:ext cx="517922" cy="603870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308" name="Line 17"/>
          <p:cNvSpPr>
            <a:spLocks noChangeShapeType="1"/>
          </p:cNvSpPr>
          <p:nvPr/>
        </p:nvSpPr>
        <p:spPr bwMode="auto">
          <a:xfrm>
            <a:off x="6871395" y="2552775"/>
            <a:ext cx="0" cy="479971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309" name="Rectangle 11"/>
          <p:cNvSpPr>
            <a:spLocks/>
          </p:cNvSpPr>
          <p:nvPr/>
        </p:nvSpPr>
        <p:spPr bwMode="auto">
          <a:xfrm>
            <a:off x="3414490" y="4296296"/>
            <a:ext cx="1714500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 err="1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Insula</a:t>
            </a:r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b="1" dirty="0">
                <a:solidFill>
                  <a:srgbClr val="97FD47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cortex</a:t>
            </a:r>
          </a:p>
        </p:txBody>
      </p:sp>
      <p:sp>
        <p:nvSpPr>
          <p:cNvPr id="97310" name="Line 14"/>
          <p:cNvSpPr>
            <a:spLocks noChangeShapeType="1"/>
          </p:cNvSpPr>
          <p:nvPr/>
        </p:nvSpPr>
        <p:spPr bwMode="auto">
          <a:xfrm rot="10800000" flipH="1" flipV="1">
            <a:off x="2993678" y="4296296"/>
            <a:ext cx="855018" cy="250031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7311" name="Line 14"/>
          <p:cNvSpPr>
            <a:spLocks noChangeShapeType="1"/>
          </p:cNvSpPr>
          <p:nvPr/>
        </p:nvSpPr>
        <p:spPr bwMode="auto">
          <a:xfrm rot="10800000">
            <a:off x="4703713" y="4671344"/>
            <a:ext cx="830461" cy="377279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-237753" y="1271365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97F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IFG</a:t>
            </a:r>
          </a:p>
        </p:txBody>
      </p:sp>
      <p:sp>
        <p:nvSpPr>
          <p:cNvPr id="97313" name="Line 16"/>
          <p:cNvSpPr>
            <a:spLocks noChangeShapeType="1"/>
          </p:cNvSpPr>
          <p:nvPr/>
        </p:nvSpPr>
        <p:spPr bwMode="auto">
          <a:xfrm flipH="1" flipV="1">
            <a:off x="660797" y="1445494"/>
            <a:ext cx="369466" cy="215428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5948" y="-114970"/>
            <a:ext cx="8638357" cy="1143001"/>
          </a:xfrm>
        </p:spPr>
        <p:txBody>
          <a:bodyPr lIns="85309" tIns="42656" rIns="85309" bIns="42656"/>
          <a:lstStyle/>
          <a:p>
            <a:r>
              <a:rPr lang="en-GB" sz="4200" b="1" dirty="0" smtClean="0">
                <a:latin typeface="Calibri" pitchFamily="34" charset="0"/>
                <a:cs typeface="Calibri" pitchFamily="34" charset="0"/>
              </a:rPr>
              <a:t>Study 2 - Functional MRI </a:t>
            </a:r>
            <a:endParaRPr lang="en-US" sz="4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379" name="Text Box 9"/>
          <p:cNvSpPr txBox="1">
            <a:spLocks noChangeArrowheads="1"/>
          </p:cNvSpPr>
          <p:nvPr/>
        </p:nvSpPr>
        <p:spPr bwMode="auto">
          <a:xfrm>
            <a:off x="116086" y="999009"/>
            <a:ext cx="8556873" cy="4318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5309" tIns="42656" rIns="85309" bIns="42656">
            <a:spAutoFit/>
          </a:bodyPr>
          <a:lstStyle/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GB" sz="25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Gastric bypass </a:t>
            </a:r>
            <a:r>
              <a:rPr lang="en-GB" sz="2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vs.</a:t>
            </a:r>
            <a:r>
              <a:rPr lang="en-GB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Gastric banding </a:t>
            </a:r>
            <a:r>
              <a:rPr lang="en-US" sz="2500" dirty="0">
                <a:latin typeface="Calibri" pitchFamily="34" charset="0"/>
                <a:ea typeface="Gill Sans" charset="0"/>
                <a:cs typeface="Calibri" pitchFamily="34" charset="0"/>
              </a:rPr>
              <a:t>vs. </a:t>
            </a:r>
            <a:r>
              <a:rPr lang="en-US" sz="2500" b="1" dirty="0" err="1">
                <a:solidFill>
                  <a:srgbClr val="66008D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unoperated</a:t>
            </a:r>
            <a:r>
              <a:rPr lang="en-US" sz="2500" b="1" dirty="0">
                <a:solidFill>
                  <a:srgbClr val="66008D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controls </a:t>
            </a:r>
            <a:r>
              <a:rPr lang="en-US" sz="2500" dirty="0">
                <a:latin typeface="Calibri" pitchFamily="34" charset="0"/>
                <a:ea typeface="Gill Sans" charset="0"/>
                <a:cs typeface="Calibri" pitchFamily="34" charset="0"/>
              </a:rPr>
              <a:t>(n=20 each)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endParaRPr lang="en-GB" sz="250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Fasted overnight 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Follicular phase of menstrual cycle (females)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endParaRPr lang="en-GB" sz="25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fMRI viewing high-calorie &amp; low-calorie food pictures (11am) 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GB" sz="25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 libitum </a:t>
            </a: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test meal (ice cream) 90 </a:t>
            </a:r>
            <a:r>
              <a:rPr lang="en-GB" sz="25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later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endParaRPr lang="en-GB" sz="25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Gill Sans" charset="0"/>
              </a:rPr>
              <a:t>Visual analogue scales: hunger</a:t>
            </a:r>
          </a:p>
          <a:p>
            <a:pPr marL="321457" indent="-321457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Rating ‘</a:t>
            </a:r>
            <a:r>
              <a:rPr lang="en-GB" sz="25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appeal’ and ‘</a:t>
            </a:r>
            <a:r>
              <a:rPr lang="en-US" sz="25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Gill Sans" charset="0"/>
              </a:rPr>
              <a:t>liking to eat’ of identical foods</a:t>
            </a:r>
            <a:endParaRPr lang="en-US" sz="25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138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549" y="1504652"/>
            <a:ext cx="1331640" cy="17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924" y="5518547"/>
            <a:ext cx="7588002" cy="13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37" y="1341686"/>
            <a:ext cx="1330523" cy="10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916" y="2133079"/>
            <a:ext cx="1273597" cy="107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201" y="2781598"/>
            <a:ext cx="1262435" cy="10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4"/>
          <p:cNvSpPr>
            <a:spLocks/>
          </p:cNvSpPr>
          <p:nvPr/>
        </p:nvSpPr>
        <p:spPr bwMode="auto">
          <a:xfrm>
            <a:off x="1404193" y="5516315"/>
            <a:ext cx="1884164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High-calorie (x6)</a:t>
            </a:r>
          </a:p>
        </p:txBody>
      </p:sp>
      <p:sp>
        <p:nvSpPr>
          <p:cNvPr id="102406" name="Rectangle 5"/>
          <p:cNvSpPr>
            <a:spLocks/>
          </p:cNvSpPr>
          <p:nvPr/>
        </p:nvSpPr>
        <p:spPr bwMode="auto">
          <a:xfrm>
            <a:off x="5379021" y="3213572"/>
            <a:ext cx="1366242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Low-calorie</a:t>
            </a:r>
          </a:p>
        </p:txBody>
      </p:sp>
      <p:sp>
        <p:nvSpPr>
          <p:cNvPr id="102407" name="Rectangle 6"/>
          <p:cNvSpPr>
            <a:spLocks/>
          </p:cNvSpPr>
          <p:nvPr/>
        </p:nvSpPr>
        <p:spPr bwMode="auto">
          <a:xfrm>
            <a:off x="3532808" y="4221510"/>
            <a:ext cx="1687711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Objects</a:t>
            </a:r>
          </a:p>
        </p:txBody>
      </p:sp>
      <p:sp>
        <p:nvSpPr>
          <p:cNvPr id="102408" name="Rectangle 7"/>
          <p:cNvSpPr>
            <a:spLocks/>
          </p:cNvSpPr>
          <p:nvPr/>
        </p:nvSpPr>
        <p:spPr bwMode="auto">
          <a:xfrm>
            <a:off x="2663279" y="4996160"/>
            <a:ext cx="1687711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Blurred</a:t>
            </a:r>
          </a:p>
        </p:txBody>
      </p:sp>
      <p:sp>
        <p:nvSpPr>
          <p:cNvPr id="102409" name="Rectangle 8"/>
          <p:cNvSpPr>
            <a:spLocks/>
          </p:cNvSpPr>
          <p:nvPr/>
        </p:nvSpPr>
        <p:spPr bwMode="auto">
          <a:xfrm>
            <a:off x="400720" y="93762"/>
            <a:ext cx="8376047" cy="6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2215"/>
              </a:spcBef>
            </a:pPr>
            <a:r>
              <a:rPr lang="en-US" sz="4200" b="1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fMRI</a:t>
            </a:r>
            <a:r>
              <a:rPr lang="en-US" sz="42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Study Design</a:t>
            </a:r>
          </a:p>
        </p:txBody>
      </p:sp>
      <p:sp>
        <p:nvSpPr>
          <p:cNvPr id="102410" name="Rectangle 9"/>
          <p:cNvSpPr>
            <a:spLocks/>
          </p:cNvSpPr>
          <p:nvPr/>
        </p:nvSpPr>
        <p:spPr bwMode="auto">
          <a:xfrm>
            <a:off x="4260577" y="3771677"/>
            <a:ext cx="1687711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Blurred</a:t>
            </a:r>
          </a:p>
        </p:txBody>
      </p:sp>
      <p:sp>
        <p:nvSpPr>
          <p:cNvPr id="102411" name="Oval 10"/>
          <p:cNvSpPr>
            <a:spLocks/>
          </p:cNvSpPr>
          <p:nvPr/>
        </p:nvSpPr>
        <p:spPr bwMode="auto">
          <a:xfrm>
            <a:off x="6702848" y="2774901"/>
            <a:ext cx="176361" cy="446484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2" name="Oval 11"/>
          <p:cNvSpPr>
            <a:spLocks/>
          </p:cNvSpPr>
          <p:nvPr/>
        </p:nvSpPr>
        <p:spPr bwMode="auto">
          <a:xfrm>
            <a:off x="6968506" y="2558356"/>
            <a:ext cx="176361" cy="446484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3" name="Oval 12"/>
          <p:cNvSpPr>
            <a:spLocks/>
          </p:cNvSpPr>
          <p:nvPr/>
        </p:nvSpPr>
        <p:spPr bwMode="auto">
          <a:xfrm>
            <a:off x="7235280" y="2342927"/>
            <a:ext cx="176361" cy="446484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4" name="Oval 13"/>
          <p:cNvSpPr>
            <a:spLocks/>
          </p:cNvSpPr>
          <p:nvPr/>
        </p:nvSpPr>
        <p:spPr bwMode="auto">
          <a:xfrm>
            <a:off x="7499822" y="2126382"/>
            <a:ext cx="176361" cy="446484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5" name="Rectangle 14"/>
          <p:cNvSpPr>
            <a:spLocks/>
          </p:cNvSpPr>
          <p:nvPr/>
        </p:nvSpPr>
        <p:spPr bwMode="auto">
          <a:xfrm rot="-2160000">
            <a:off x="2032620" y="2666629"/>
            <a:ext cx="3017118" cy="35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7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Pseudo-randomized block design</a:t>
            </a:r>
          </a:p>
        </p:txBody>
      </p:sp>
      <p:sp>
        <p:nvSpPr>
          <p:cNvPr id="102416" name="Line 15"/>
          <p:cNvSpPr>
            <a:spLocks noChangeShapeType="1"/>
          </p:cNvSpPr>
          <p:nvPr/>
        </p:nvSpPr>
        <p:spPr bwMode="auto">
          <a:xfrm rot="10800000" flipH="1">
            <a:off x="2605237" y="5516315"/>
            <a:ext cx="1063749" cy="792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7" name="Line 16"/>
          <p:cNvSpPr>
            <a:spLocks noChangeShapeType="1"/>
          </p:cNvSpPr>
          <p:nvPr/>
        </p:nvSpPr>
        <p:spPr bwMode="auto">
          <a:xfrm rot="10800000" flipH="1">
            <a:off x="3798466" y="4653484"/>
            <a:ext cx="1065981" cy="791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8" name="Line 17"/>
          <p:cNvSpPr>
            <a:spLocks noChangeShapeType="1"/>
          </p:cNvSpPr>
          <p:nvPr/>
        </p:nvSpPr>
        <p:spPr bwMode="auto">
          <a:xfrm rot="10800000" flipH="1">
            <a:off x="4930304" y="3860974"/>
            <a:ext cx="997893" cy="72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19" name="Line 18"/>
          <p:cNvSpPr>
            <a:spLocks noChangeShapeType="1"/>
          </p:cNvSpPr>
          <p:nvPr/>
        </p:nvSpPr>
        <p:spPr bwMode="auto">
          <a:xfrm rot="10800000" flipH="1">
            <a:off x="5994053" y="3142134"/>
            <a:ext cx="996777" cy="718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20" name="Rectangle 19"/>
          <p:cNvSpPr>
            <a:spLocks/>
          </p:cNvSpPr>
          <p:nvPr/>
        </p:nvSpPr>
        <p:spPr bwMode="auto">
          <a:xfrm>
            <a:off x="3896693" y="5403578"/>
            <a:ext cx="2720460" cy="139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2.5 sec / picture</a:t>
            </a:r>
            <a:b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0.5 sec inter stimulus interval</a:t>
            </a:r>
          </a:p>
          <a:p>
            <a: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6 pictures / block</a:t>
            </a:r>
          </a:p>
          <a:p>
            <a: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10 blocks / category</a:t>
            </a:r>
          </a:p>
          <a:p>
            <a:r>
              <a:rPr lang="en-US" sz="1700" dirty="0">
                <a:solidFill>
                  <a:srgbClr val="66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2 runs</a:t>
            </a:r>
          </a:p>
        </p:txBody>
      </p:sp>
      <p:pic>
        <p:nvPicPr>
          <p:cNvPr id="102421" name="Picture 2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2211" y="3142134"/>
            <a:ext cx="1261318" cy="10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2" name="Rectangle 21"/>
          <p:cNvSpPr>
            <a:spLocks/>
          </p:cNvSpPr>
          <p:nvPr/>
        </p:nvSpPr>
        <p:spPr bwMode="auto">
          <a:xfrm>
            <a:off x="4305226" y="5034112"/>
            <a:ext cx="592708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18 sec</a:t>
            </a:r>
          </a:p>
        </p:txBody>
      </p:sp>
      <p:sp>
        <p:nvSpPr>
          <p:cNvPr id="102423" name="Rectangle 22"/>
          <p:cNvSpPr>
            <a:spLocks/>
          </p:cNvSpPr>
          <p:nvPr/>
        </p:nvSpPr>
        <p:spPr bwMode="auto">
          <a:xfrm>
            <a:off x="6365751" y="3520530"/>
            <a:ext cx="592708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18 sec</a:t>
            </a:r>
          </a:p>
        </p:txBody>
      </p:sp>
      <p:sp>
        <p:nvSpPr>
          <p:cNvPr id="102424" name="Rectangle 23"/>
          <p:cNvSpPr>
            <a:spLocks/>
          </p:cNvSpPr>
          <p:nvPr/>
        </p:nvSpPr>
        <p:spPr bwMode="auto">
          <a:xfrm>
            <a:off x="5235030" y="4313040"/>
            <a:ext cx="592708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18 sec</a:t>
            </a:r>
          </a:p>
        </p:txBody>
      </p:sp>
      <p:pic>
        <p:nvPicPr>
          <p:cNvPr id="102425" name="Picture 2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3279" y="3933528"/>
            <a:ext cx="1283643" cy="10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6" name="Picture 2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2359" y="4365501"/>
            <a:ext cx="1357313" cy="10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7" name="Rectangle 26"/>
          <p:cNvSpPr>
            <a:spLocks/>
          </p:cNvSpPr>
          <p:nvPr/>
        </p:nvSpPr>
        <p:spPr bwMode="auto">
          <a:xfrm>
            <a:off x="1341685" y="4292947"/>
            <a:ext cx="785813" cy="3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844"/>
              </a:spcBef>
            </a:pPr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x 60</a:t>
            </a:r>
          </a:p>
        </p:txBody>
      </p:sp>
      <p:pic>
        <p:nvPicPr>
          <p:cNvPr id="102428" name="Picture 2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921" y="795859"/>
            <a:ext cx="2936751" cy="226367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02429" name="Rectangle 28"/>
          <p:cNvSpPr>
            <a:spLocks/>
          </p:cNvSpPr>
          <p:nvPr/>
        </p:nvSpPr>
        <p:spPr bwMode="auto">
          <a:xfrm>
            <a:off x="6081117" y="3834185"/>
            <a:ext cx="3098602" cy="13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52" bIns="0"/>
          <a:lstStyle/>
          <a:p>
            <a:pPr marL="27905">
              <a:spcBef>
                <a:spcPts val="879"/>
              </a:spcBef>
            </a:pP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Echo-gradient EPI </a:t>
            </a:r>
            <a:b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</a:b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2 x 2 x 3.25 mm, 44 slices</a:t>
            </a:r>
            <a:b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</a:b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TR 3 sec, TE 30 </a:t>
            </a:r>
            <a:r>
              <a:rPr lang="en-US" sz="1700" dirty="0" err="1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msec</a:t>
            </a: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/>
            </a:r>
            <a:b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</a:b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SENSE factor 2 </a:t>
            </a:r>
            <a:b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</a:br>
            <a:r>
              <a:rPr lang="en-US" sz="1700" dirty="0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-30˚AC-PC slice acquisition with z-shim and field map B0 correction for OFC </a:t>
            </a:r>
            <a:r>
              <a:rPr lang="en-US" sz="1700" dirty="0" err="1">
                <a:latin typeface="Calibri" pitchFamily="34" charset="0"/>
                <a:ea typeface="Comic Sans MS Bold" charset="0"/>
                <a:cs typeface="Calibri" pitchFamily="34" charset="0"/>
                <a:sym typeface="Comic Sans MS Bold" charset="0"/>
              </a:rPr>
              <a:t>optimisation</a:t>
            </a:r>
            <a:endParaRPr lang="en-US" sz="1700" dirty="0">
              <a:latin typeface="Calibri" pitchFamily="34" charset="0"/>
              <a:ea typeface="Comic Sans MS Bold" charset="0"/>
              <a:cs typeface="Calibri" pitchFamily="34" charset="0"/>
              <a:sym typeface="Comic Sans MS Bold" charset="0"/>
            </a:endParaRPr>
          </a:p>
        </p:txBody>
      </p:sp>
      <p:sp>
        <p:nvSpPr>
          <p:cNvPr id="102430" name="Rectangle 21"/>
          <p:cNvSpPr>
            <a:spLocks/>
          </p:cNvSpPr>
          <p:nvPr/>
        </p:nvSpPr>
        <p:spPr bwMode="auto">
          <a:xfrm>
            <a:off x="3049489" y="5960567"/>
            <a:ext cx="591592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5309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18 sec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7"/>
          <p:cNvSpPr>
            <a:spLocks/>
          </p:cNvSpPr>
          <p:nvPr/>
        </p:nvSpPr>
        <p:spPr bwMode="auto">
          <a:xfrm>
            <a:off x="7408292" y="5057552"/>
            <a:ext cx="1625203" cy="1395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ctr">
              <a:spcBef>
                <a:spcPts val="738"/>
              </a:spcBef>
            </a:pP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Unpaired t-test between Bypass and Banding</a:t>
            </a:r>
            <a:b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including age, gender, BMI as covariates</a:t>
            </a:r>
          </a:p>
        </p:txBody>
      </p:sp>
      <p:pic>
        <p:nvPicPr>
          <p:cNvPr id="103427" name="Picture 1"/>
          <p:cNvPicPr>
            <a:picLocks noChangeArrowheads="1"/>
          </p:cNvPicPr>
          <p:nvPr/>
        </p:nvPicPr>
        <p:blipFill>
          <a:blip r:embed="rId2" cstate="print"/>
          <a:srcRect t="11705" b="11803"/>
          <a:stretch>
            <a:fillRect/>
          </a:stretch>
        </p:blipFill>
        <p:spPr bwMode="auto">
          <a:xfrm>
            <a:off x="1116211" y="5518547"/>
            <a:ext cx="1422053" cy="12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2"/>
          <p:cNvPicPr>
            <a:picLocks noChangeArrowheads="1"/>
          </p:cNvPicPr>
          <p:nvPr/>
        </p:nvPicPr>
        <p:blipFill>
          <a:blip r:embed="rId3" cstate="print"/>
          <a:srcRect r="50652"/>
          <a:stretch>
            <a:fillRect/>
          </a:stretch>
        </p:blipFill>
        <p:spPr bwMode="auto">
          <a:xfrm>
            <a:off x="5971729" y="1515815"/>
            <a:ext cx="904131" cy="15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035" y="1342802"/>
            <a:ext cx="722189" cy="11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4"/>
          <p:cNvSpPr>
            <a:spLocks/>
          </p:cNvSpPr>
          <p:nvPr/>
        </p:nvSpPr>
        <p:spPr bwMode="auto">
          <a:xfrm>
            <a:off x="1036960" y="4416848"/>
            <a:ext cx="1516930" cy="6440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 sz="1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5888" y="3213572"/>
            <a:ext cx="1321594" cy="484436"/>
            <a:chOff x="0" y="0"/>
            <a:chExt cx="1184" cy="434"/>
          </a:xfrm>
        </p:grpSpPr>
        <p:sp>
          <p:nvSpPr>
            <p:cNvPr id="103465" name="Rectangle 6"/>
            <p:cNvSpPr>
              <a:spLocks/>
            </p:cNvSpPr>
            <p:nvPr/>
          </p:nvSpPr>
          <p:spPr bwMode="auto">
            <a:xfrm>
              <a:off x="1" y="0"/>
              <a:ext cx="1182" cy="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6" name="Rectangle 7"/>
            <p:cNvSpPr>
              <a:spLocks/>
            </p:cNvSpPr>
            <p:nvPr/>
          </p:nvSpPr>
          <p:spPr bwMode="auto">
            <a:xfrm>
              <a:off x="0" y="0"/>
              <a:ext cx="1184" cy="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63500" rIns="120069" bIns="63500"/>
            <a:lstStyle/>
            <a:p>
              <a:pPr algn="ctr"/>
              <a:r>
                <a:rPr lang="en-US" sz="1400" dirty="0">
                  <a:latin typeface="Calibri" pitchFamily="34" charset="0"/>
                  <a:ea typeface="Gill Sans" charset="0"/>
                  <a:cs typeface="Calibri" pitchFamily="34" charset="0"/>
                </a:rPr>
                <a:t>Motion Correction</a:t>
              </a:r>
            </a:p>
          </p:txBody>
        </p:sp>
      </p:grpSp>
      <p:sp>
        <p:nvSpPr>
          <p:cNvPr id="103432" name="Rectangle 8"/>
          <p:cNvSpPr>
            <a:spLocks/>
          </p:cNvSpPr>
          <p:nvPr/>
        </p:nvSpPr>
        <p:spPr bwMode="auto">
          <a:xfrm>
            <a:off x="2171031" y="3213572"/>
            <a:ext cx="1060400" cy="5235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pPr algn="ctr"/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Smoothing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6mm FWHM</a:t>
            </a:r>
          </a:p>
        </p:txBody>
      </p:sp>
      <p:sp>
        <p:nvSpPr>
          <p:cNvPr id="103433" name="Rectangle 9"/>
          <p:cNvSpPr>
            <a:spLocks/>
          </p:cNvSpPr>
          <p:nvPr/>
        </p:nvSpPr>
        <p:spPr bwMode="auto">
          <a:xfrm>
            <a:off x="1243459" y="4492750"/>
            <a:ext cx="1006337" cy="5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 Non-linear</a:t>
            </a:r>
          </a:p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Registration</a:t>
            </a:r>
          </a:p>
        </p:txBody>
      </p:sp>
      <p:sp>
        <p:nvSpPr>
          <p:cNvPr id="103434" name="Rectangle 10"/>
          <p:cNvSpPr>
            <a:spLocks/>
          </p:cNvSpPr>
          <p:nvPr/>
        </p:nvSpPr>
        <p:spPr bwMode="auto">
          <a:xfrm>
            <a:off x="3812977" y="2989213"/>
            <a:ext cx="1895326" cy="95547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4647" tIns="44647" rIns="84421" bIns="44647">
            <a:spAutoFit/>
          </a:bodyPr>
          <a:lstStyle/>
          <a:p>
            <a:pPr algn="ctr"/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General linear model: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 err="1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HiCal</a:t>
            </a: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, </a:t>
            </a:r>
            <a:r>
              <a:rPr lang="en-US" sz="1400" dirty="0" err="1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LoCal</a:t>
            </a: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, Objects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Motion </a:t>
            </a:r>
            <a:r>
              <a:rPr lang="en-US" sz="1400" dirty="0" err="1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regressors</a:t>
            </a: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Temporal derivative</a:t>
            </a:r>
          </a:p>
        </p:txBody>
      </p:sp>
      <p:sp>
        <p:nvSpPr>
          <p:cNvPr id="103435" name="Rectangle 11"/>
          <p:cNvSpPr>
            <a:spLocks/>
          </p:cNvSpPr>
          <p:nvPr/>
        </p:nvSpPr>
        <p:spPr bwMode="auto">
          <a:xfrm>
            <a:off x="5405810" y="780232"/>
            <a:ext cx="1923231" cy="7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Statistical parametric </a:t>
            </a:r>
            <a:b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map (SPM) at Individual </a:t>
            </a:r>
            <a:b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Level for each Contrast</a:t>
            </a:r>
          </a:p>
        </p:txBody>
      </p:sp>
      <p:sp>
        <p:nvSpPr>
          <p:cNvPr id="103436" name="Rectangle 12"/>
          <p:cNvSpPr>
            <a:spLocks/>
          </p:cNvSpPr>
          <p:nvPr/>
        </p:nvSpPr>
        <p:spPr bwMode="auto">
          <a:xfrm>
            <a:off x="198686" y="1245692"/>
            <a:ext cx="1439912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Image time-series</a:t>
            </a:r>
          </a:p>
        </p:txBody>
      </p:sp>
      <p:sp>
        <p:nvSpPr>
          <p:cNvPr id="103437" name="Rectangle 13"/>
          <p:cNvSpPr>
            <a:spLocks/>
          </p:cNvSpPr>
          <p:nvPr/>
        </p:nvSpPr>
        <p:spPr bwMode="auto">
          <a:xfrm>
            <a:off x="3306217" y="5571009"/>
            <a:ext cx="1650876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Parameter estimates</a:t>
            </a:r>
          </a:p>
        </p:txBody>
      </p:sp>
      <p:pic>
        <p:nvPicPr>
          <p:cNvPr id="103438" name="Picture 1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9929" y="1663155"/>
            <a:ext cx="1473398" cy="110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9" name="Picture 1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154" y="4579814"/>
            <a:ext cx="1029146" cy="9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0" name="Picture 1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677" y="1676549"/>
            <a:ext cx="1235645" cy="113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8"/>
          <p:cNvSpPr>
            <a:spLocks/>
          </p:cNvSpPr>
          <p:nvPr/>
        </p:nvSpPr>
        <p:spPr bwMode="auto">
          <a:xfrm>
            <a:off x="3738191" y="966639"/>
            <a:ext cx="1136303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Design matrix</a:t>
            </a:r>
          </a:p>
        </p:txBody>
      </p:sp>
      <p:sp>
        <p:nvSpPr>
          <p:cNvPr id="103442" name="Rectangle 19"/>
          <p:cNvSpPr>
            <a:spLocks/>
          </p:cNvSpPr>
          <p:nvPr/>
        </p:nvSpPr>
        <p:spPr bwMode="auto">
          <a:xfrm>
            <a:off x="2537148" y="5949404"/>
            <a:ext cx="1026914" cy="5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T1 Template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MNI Space</a:t>
            </a:r>
          </a:p>
        </p:txBody>
      </p:sp>
      <p:sp>
        <p:nvSpPr>
          <p:cNvPr id="103443" name="Rectangle 20"/>
          <p:cNvSpPr>
            <a:spLocks/>
          </p:cNvSpPr>
          <p:nvPr/>
        </p:nvSpPr>
        <p:spPr bwMode="auto">
          <a:xfrm>
            <a:off x="2339579" y="1255737"/>
            <a:ext cx="600521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Kernel</a:t>
            </a:r>
          </a:p>
        </p:txBody>
      </p:sp>
      <p:sp>
        <p:nvSpPr>
          <p:cNvPr id="103444" name="Line 21"/>
          <p:cNvSpPr>
            <a:spLocks noChangeShapeType="1"/>
          </p:cNvSpPr>
          <p:nvPr/>
        </p:nvSpPr>
        <p:spPr bwMode="auto">
          <a:xfrm>
            <a:off x="948779" y="2796109"/>
            <a:ext cx="1117" cy="309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45" name="Line 22"/>
          <p:cNvSpPr>
            <a:spLocks noChangeShapeType="1"/>
          </p:cNvSpPr>
          <p:nvPr/>
        </p:nvSpPr>
        <p:spPr bwMode="auto">
          <a:xfrm rot="10800000" flipH="1">
            <a:off x="5469434" y="2204517"/>
            <a:ext cx="447601" cy="649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46" name="Line 23"/>
          <p:cNvSpPr>
            <a:spLocks noChangeShapeType="1"/>
          </p:cNvSpPr>
          <p:nvPr/>
        </p:nvSpPr>
        <p:spPr bwMode="auto">
          <a:xfrm>
            <a:off x="4108773" y="4004965"/>
            <a:ext cx="1116" cy="5212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47" name="Line 24"/>
          <p:cNvSpPr>
            <a:spLocks noChangeShapeType="1"/>
          </p:cNvSpPr>
          <p:nvPr/>
        </p:nvSpPr>
        <p:spPr bwMode="auto">
          <a:xfrm>
            <a:off x="4380012" y="2542729"/>
            <a:ext cx="1117" cy="3103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48" name="Line 25"/>
          <p:cNvSpPr>
            <a:spLocks noChangeShapeType="1"/>
          </p:cNvSpPr>
          <p:nvPr/>
        </p:nvSpPr>
        <p:spPr bwMode="auto">
          <a:xfrm>
            <a:off x="2669976" y="2776017"/>
            <a:ext cx="1117" cy="3103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49" name="Line 26"/>
          <p:cNvSpPr>
            <a:spLocks noChangeShapeType="1"/>
          </p:cNvSpPr>
          <p:nvPr/>
        </p:nvSpPr>
        <p:spPr bwMode="auto">
          <a:xfrm rot="10800000" flipH="1">
            <a:off x="1779240" y="5114479"/>
            <a:ext cx="1117" cy="3929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0" name="Line 27"/>
          <p:cNvSpPr>
            <a:spLocks noChangeShapeType="1"/>
          </p:cNvSpPr>
          <p:nvPr/>
        </p:nvSpPr>
        <p:spPr bwMode="auto">
          <a:xfrm flipH="1">
            <a:off x="6493000" y="3142134"/>
            <a:ext cx="1116" cy="5022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1" name="Rectangle 28"/>
          <p:cNvSpPr>
            <a:spLocks/>
          </p:cNvSpPr>
          <p:nvPr/>
        </p:nvSpPr>
        <p:spPr bwMode="auto">
          <a:xfrm>
            <a:off x="6093396" y="3715867"/>
            <a:ext cx="1009055" cy="7389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Statistical</a:t>
            </a:r>
            <a:b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Inference at</a:t>
            </a:r>
            <a:b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ea typeface="Gill Sans" charset="0"/>
                <a:cs typeface="Calibri" pitchFamily="34" charset="0"/>
              </a:rPr>
              <a:t>Group Level</a:t>
            </a:r>
          </a:p>
        </p:txBody>
      </p:sp>
      <p:pic>
        <p:nvPicPr>
          <p:cNvPr id="103452" name="Picture 2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0658" y="5084341"/>
            <a:ext cx="1092771" cy="12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53" name="Line 30"/>
          <p:cNvSpPr>
            <a:spLocks noChangeShapeType="1"/>
          </p:cNvSpPr>
          <p:nvPr/>
        </p:nvSpPr>
        <p:spPr bwMode="auto">
          <a:xfrm>
            <a:off x="6493000" y="4508376"/>
            <a:ext cx="1116" cy="52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4" name="Line 31"/>
          <p:cNvSpPr>
            <a:spLocks noChangeShapeType="1"/>
          </p:cNvSpPr>
          <p:nvPr/>
        </p:nvSpPr>
        <p:spPr bwMode="auto">
          <a:xfrm flipH="1">
            <a:off x="2589610" y="3933528"/>
            <a:ext cx="1148581" cy="4319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5" name="Line 32"/>
          <p:cNvSpPr>
            <a:spLocks noChangeShapeType="1"/>
          </p:cNvSpPr>
          <p:nvPr/>
        </p:nvSpPr>
        <p:spPr bwMode="auto">
          <a:xfrm>
            <a:off x="3394398" y="3504902"/>
            <a:ext cx="351606" cy="1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6" name="Rectangle 33"/>
          <p:cNvSpPr>
            <a:spLocks/>
          </p:cNvSpPr>
          <p:nvPr/>
        </p:nvSpPr>
        <p:spPr bwMode="auto">
          <a:xfrm>
            <a:off x="5044158" y="4411266"/>
            <a:ext cx="743396" cy="7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647" tIns="44647" rIns="84421" bIns="44647">
            <a:spAutoFit/>
          </a:bodyPr>
          <a:lstStyle/>
          <a:p>
            <a:pPr algn="ctr"/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Random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effects</a:t>
            </a:r>
            <a:b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9933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analysis</a:t>
            </a:r>
          </a:p>
        </p:txBody>
      </p:sp>
      <p:sp>
        <p:nvSpPr>
          <p:cNvPr id="103457" name="Rectangle 34"/>
          <p:cNvSpPr>
            <a:spLocks/>
          </p:cNvSpPr>
          <p:nvPr/>
        </p:nvSpPr>
        <p:spPr bwMode="auto">
          <a:xfrm>
            <a:off x="4190256" y="6553275"/>
            <a:ext cx="4920258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647" tIns="44647" rIns="85309" bIns="44647"/>
          <a:lstStyle/>
          <a:p>
            <a:pPr algn="r">
              <a:spcBef>
                <a:spcPts val="703"/>
              </a:spcBef>
            </a:pPr>
            <a:r>
              <a:rPr lang="en-US" sz="1400" i="1" dirty="0">
                <a:solidFill>
                  <a:srgbClr val="00FF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Modified from www.fil.ion.ucl.ac.uk/spm</a:t>
            </a:r>
          </a:p>
        </p:txBody>
      </p:sp>
      <p:sp>
        <p:nvSpPr>
          <p:cNvPr id="103458" name="Line 38"/>
          <p:cNvSpPr>
            <a:spLocks noChangeShapeType="1"/>
          </p:cNvSpPr>
          <p:nvPr/>
        </p:nvSpPr>
        <p:spPr bwMode="auto">
          <a:xfrm rot="10800000">
            <a:off x="8203035" y="4579814"/>
            <a:ext cx="14510" cy="4185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59" name="Line 39"/>
          <p:cNvSpPr>
            <a:spLocks noChangeShapeType="1"/>
          </p:cNvSpPr>
          <p:nvPr/>
        </p:nvSpPr>
        <p:spPr bwMode="auto">
          <a:xfrm>
            <a:off x="7133705" y="5733976"/>
            <a:ext cx="202034" cy="1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69" name="Rectangle 42"/>
          <p:cNvSpPr>
            <a:spLocks/>
          </p:cNvSpPr>
          <p:nvPr/>
        </p:nvSpPr>
        <p:spPr bwMode="auto">
          <a:xfrm>
            <a:off x="7402711" y="3378771"/>
            <a:ext cx="1625203" cy="116420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lIns="44647" tIns="44647" rIns="84421" bIns="44647"/>
          <a:lstStyle/>
          <a:p>
            <a:pPr algn="ctr">
              <a:defRPr/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Cluster threshold</a:t>
            </a:r>
            <a:b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whole brain </a:t>
            </a:r>
          </a:p>
          <a:p>
            <a:pPr algn="ctr">
              <a:defRPr/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Z&gt;2.1, P&lt;0.05</a:t>
            </a:r>
            <a:b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HiCal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 &gt; </a:t>
            </a:r>
            <a:r>
              <a:rPr lang="en-US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Obj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LoCal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 &gt; </a:t>
            </a:r>
            <a:r>
              <a:rPr lang="en-US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ill Sans" charset="0"/>
                <a:cs typeface="Calibri" pitchFamily="34" charset="0"/>
              </a:rPr>
              <a:t>Obj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Gill Sans" charset="0"/>
              <a:cs typeface="Calibri" pitchFamily="34" charset="0"/>
            </a:endParaRPr>
          </a:p>
        </p:txBody>
      </p:sp>
      <p:sp>
        <p:nvSpPr>
          <p:cNvPr id="103461" name="Rectangle 45"/>
          <p:cNvSpPr>
            <a:spLocks/>
          </p:cNvSpPr>
          <p:nvPr/>
        </p:nvSpPr>
        <p:spPr bwMode="auto">
          <a:xfrm>
            <a:off x="7407176" y="969988"/>
            <a:ext cx="1625203" cy="190202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lIns="44647" tIns="44647" rIns="84421" bIns="44647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Magnitude of activation in significantly different </a:t>
            </a:r>
            <a:r>
              <a:rPr lang="en-US" sz="1400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voxels</a:t>
            </a: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within anatomical ROIs for </a:t>
            </a:r>
            <a:r>
              <a:rPr lang="en-US" sz="1400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HiCal</a:t>
            </a: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&gt;</a:t>
            </a:r>
            <a:r>
              <a:rPr lang="en-US" sz="1400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Obj</a:t>
            </a: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in Bypass, Banding and </a:t>
            </a:r>
            <a:r>
              <a:rPr lang="en-US" sz="1400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Unoperated</a:t>
            </a: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/>
            </a:r>
            <a:br>
              <a:rPr lang="en-US" sz="14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</a:br>
            <a:endParaRPr lang="en-US" sz="1400" dirty="0">
              <a:solidFill>
                <a:srgbClr val="FFFF00"/>
              </a:solidFill>
              <a:latin typeface="Calibri" pitchFamily="34" charset="0"/>
              <a:ea typeface="Gill Sans" charset="0"/>
              <a:cs typeface="Calibri" pitchFamily="34" charset="0"/>
            </a:endParaRPr>
          </a:p>
        </p:txBody>
      </p:sp>
      <p:sp>
        <p:nvSpPr>
          <p:cNvPr id="103462" name="Line 46"/>
          <p:cNvSpPr>
            <a:spLocks noChangeShapeType="1"/>
          </p:cNvSpPr>
          <p:nvPr/>
        </p:nvSpPr>
        <p:spPr bwMode="auto">
          <a:xfrm rot="10800000" flipH="1">
            <a:off x="8203035" y="2934519"/>
            <a:ext cx="3348" cy="342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63" name="Line 47"/>
          <p:cNvSpPr>
            <a:spLocks noChangeShapeType="1"/>
          </p:cNvSpPr>
          <p:nvPr/>
        </p:nvSpPr>
        <p:spPr bwMode="auto">
          <a:xfrm>
            <a:off x="1692176" y="3500437"/>
            <a:ext cx="352723" cy="1117"/>
          </a:xfrm>
          <a:prstGeom prst="line">
            <a:avLst/>
          </a:prstGeom>
          <a:noFill/>
          <a:ln w="25400">
            <a:solidFill>
              <a:srgbClr val="AAAAAA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37996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103464" name="Rectangle 48"/>
          <p:cNvSpPr>
            <a:spLocks/>
          </p:cNvSpPr>
          <p:nvPr/>
        </p:nvSpPr>
        <p:spPr bwMode="auto">
          <a:xfrm>
            <a:off x="152921" y="36835"/>
            <a:ext cx="9001125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49" bIns="0"/>
          <a:lstStyle/>
          <a:p>
            <a:pPr marL="27905" algn="ctr"/>
            <a:r>
              <a:rPr lang="en-US" sz="4200" b="1" dirty="0" err="1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fMRI</a:t>
            </a:r>
            <a:r>
              <a:rPr lang="en-US" sz="42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 Pre-Processing &amp; Analysis: FSL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rrowheads="1"/>
          </p:cNvPicPr>
          <p:nvPr/>
        </p:nvPicPr>
        <p:blipFill>
          <a:blip r:embed="rId2" cstate="print"/>
          <a:srcRect l="17180" t="6566" r="66051" b="54359"/>
          <a:stretch>
            <a:fillRect/>
          </a:stretch>
        </p:blipFill>
        <p:spPr bwMode="auto">
          <a:xfrm>
            <a:off x="572617" y="188640"/>
            <a:ext cx="3173387" cy="3392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19" name="Picture 1"/>
          <p:cNvPicPr>
            <a:picLocks noChangeArrowheads="1"/>
          </p:cNvPicPr>
          <p:nvPr/>
        </p:nvPicPr>
        <p:blipFill>
          <a:blip r:embed="rId3" cstate="print"/>
          <a:srcRect l="59958" t="3340" r="11810" b="52367"/>
          <a:stretch>
            <a:fillRect/>
          </a:stretch>
        </p:blipFill>
        <p:spPr bwMode="auto">
          <a:xfrm>
            <a:off x="4572000" y="570384"/>
            <a:ext cx="4089797" cy="2908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20" name="Picture 2"/>
          <p:cNvPicPr>
            <a:picLocks noChangeArrowheads="1"/>
          </p:cNvPicPr>
          <p:nvPr/>
        </p:nvPicPr>
        <p:blipFill>
          <a:blip r:embed="rId4" cstate="print"/>
          <a:srcRect l="14502" t="8479" r="64258" b="53203"/>
          <a:stretch>
            <a:fillRect/>
          </a:stretch>
        </p:blipFill>
        <p:spPr bwMode="auto">
          <a:xfrm>
            <a:off x="4813102" y="3276080"/>
            <a:ext cx="3339703" cy="2801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21" name="Picture 3"/>
          <p:cNvPicPr>
            <a:picLocks noChangeArrowheads="1"/>
          </p:cNvPicPr>
          <p:nvPr/>
        </p:nvPicPr>
        <p:blipFill>
          <a:blip r:embed="rId5" cstate="print"/>
          <a:srcRect l="15912" t="52924" r="64571" b="3200"/>
          <a:stretch>
            <a:fillRect/>
          </a:stretch>
        </p:blipFill>
        <p:spPr bwMode="auto">
          <a:xfrm>
            <a:off x="683121" y="3125390"/>
            <a:ext cx="2978051" cy="320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1622" name="Rectangle 5"/>
          <p:cNvSpPr>
            <a:spLocks/>
          </p:cNvSpPr>
          <p:nvPr/>
        </p:nvSpPr>
        <p:spPr bwMode="auto">
          <a:xfrm>
            <a:off x="0" y="98226"/>
            <a:ext cx="9144000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Less Activation to </a:t>
            </a:r>
            <a:r>
              <a:rPr lang="en-US" sz="3100" b="1" i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High-Calorie Foods </a:t>
            </a:r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in Gastric Bypass</a:t>
            </a:r>
          </a:p>
        </p:txBody>
      </p:sp>
      <p:sp>
        <p:nvSpPr>
          <p:cNvPr id="111623" name="Rectangle 6"/>
          <p:cNvSpPr>
            <a:spLocks/>
          </p:cNvSpPr>
          <p:nvPr/>
        </p:nvSpPr>
        <p:spPr bwMode="auto">
          <a:xfrm>
            <a:off x="472157" y="2250281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FE4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OFC</a:t>
            </a:r>
          </a:p>
        </p:txBody>
      </p:sp>
      <p:sp>
        <p:nvSpPr>
          <p:cNvPr id="111624" name="Rectangle 7"/>
          <p:cNvSpPr>
            <a:spLocks/>
          </p:cNvSpPr>
          <p:nvPr/>
        </p:nvSpPr>
        <p:spPr bwMode="auto">
          <a:xfrm>
            <a:off x="1379637" y="2061642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vACC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25" name="Rectangle 8"/>
          <p:cNvSpPr>
            <a:spLocks/>
          </p:cNvSpPr>
          <p:nvPr/>
        </p:nvSpPr>
        <p:spPr bwMode="auto">
          <a:xfrm>
            <a:off x="167432" y="6264176"/>
            <a:ext cx="8976568" cy="543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High-calorie food &gt; Objects,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Banding &gt; Bypass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Bypass &gt; Banding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adjusting  age, gender, BMI</a:t>
            </a:r>
            <a:b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n=19-20, cluster threshold Z&gt;2.1 , P&lt;0.05</a:t>
            </a:r>
          </a:p>
        </p:txBody>
      </p:sp>
      <p:sp>
        <p:nvSpPr>
          <p:cNvPr id="111626" name="Rectangle 9"/>
          <p:cNvSpPr>
            <a:spLocks/>
          </p:cNvSpPr>
          <p:nvPr/>
        </p:nvSpPr>
        <p:spPr bwMode="auto">
          <a:xfrm>
            <a:off x="4928071" y="5022949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Amygdala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27" name="Rectangle 10"/>
          <p:cNvSpPr>
            <a:spLocks/>
          </p:cNvSpPr>
          <p:nvPr/>
        </p:nvSpPr>
        <p:spPr bwMode="auto">
          <a:xfrm>
            <a:off x="1936626" y="4294064"/>
            <a:ext cx="126801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Ventral striatum</a:t>
            </a:r>
          </a:p>
        </p:txBody>
      </p:sp>
      <p:sp>
        <p:nvSpPr>
          <p:cNvPr id="111628" name="Rectangle 11"/>
          <p:cNvSpPr>
            <a:spLocks/>
          </p:cNvSpPr>
          <p:nvPr/>
        </p:nvSpPr>
        <p:spPr bwMode="auto">
          <a:xfrm>
            <a:off x="472158" y="3314030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Medial frontal cortex</a:t>
            </a:r>
          </a:p>
        </p:txBody>
      </p:sp>
      <p:sp>
        <p:nvSpPr>
          <p:cNvPr id="111629" name="Rectangle 12"/>
          <p:cNvSpPr>
            <a:spLocks/>
          </p:cNvSpPr>
          <p:nvPr/>
        </p:nvSpPr>
        <p:spPr bwMode="auto">
          <a:xfrm>
            <a:off x="3050191" y="845880"/>
            <a:ext cx="37029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36</a:t>
            </a:r>
          </a:p>
        </p:txBody>
      </p:sp>
      <p:sp>
        <p:nvSpPr>
          <p:cNvPr id="111630" name="Rectangle 13"/>
          <p:cNvSpPr>
            <a:spLocks/>
          </p:cNvSpPr>
          <p:nvPr/>
        </p:nvSpPr>
        <p:spPr bwMode="auto">
          <a:xfrm>
            <a:off x="590476" y="774650"/>
            <a:ext cx="175245" cy="389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 dirty="0">
                <a:latin typeface="Calibri" pitchFamily="34" charset="0"/>
                <a:ea typeface="Gill Sans" charset="0"/>
                <a:cs typeface="Calibri" pitchFamily="34" charset="0"/>
              </a:rPr>
              <a:t>R</a:t>
            </a:r>
          </a:p>
        </p:txBody>
      </p:sp>
      <p:sp>
        <p:nvSpPr>
          <p:cNvPr id="111631" name="Rectangle 15"/>
          <p:cNvSpPr>
            <a:spLocks/>
          </p:cNvSpPr>
          <p:nvPr/>
        </p:nvSpPr>
        <p:spPr bwMode="auto">
          <a:xfrm>
            <a:off x="7965091" y="932386"/>
            <a:ext cx="25487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x 6</a:t>
            </a:r>
          </a:p>
        </p:txBody>
      </p:sp>
      <p:sp>
        <p:nvSpPr>
          <p:cNvPr id="111632" name="Rectangle 16"/>
          <p:cNvSpPr>
            <a:spLocks/>
          </p:cNvSpPr>
          <p:nvPr/>
        </p:nvSpPr>
        <p:spPr bwMode="auto">
          <a:xfrm>
            <a:off x="2943181" y="3268058"/>
            <a:ext cx="31419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z -6</a:t>
            </a:r>
          </a:p>
        </p:txBody>
      </p:sp>
      <p:sp>
        <p:nvSpPr>
          <p:cNvPr id="111633" name="Rectangle 17"/>
          <p:cNvSpPr>
            <a:spLocks/>
          </p:cNvSpPr>
          <p:nvPr/>
        </p:nvSpPr>
        <p:spPr bwMode="auto">
          <a:xfrm>
            <a:off x="7556767" y="3375773"/>
            <a:ext cx="3270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-2</a:t>
            </a:r>
          </a:p>
        </p:txBody>
      </p:sp>
      <p:sp>
        <p:nvSpPr>
          <p:cNvPr id="111635" name="Rectangle 18"/>
          <p:cNvSpPr>
            <a:spLocks/>
          </p:cNvSpPr>
          <p:nvPr/>
        </p:nvSpPr>
        <p:spPr bwMode="auto">
          <a:xfrm>
            <a:off x="7253138" y="1809378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vACC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36" name="Rectangle 19"/>
          <p:cNvSpPr>
            <a:spLocks/>
          </p:cNvSpPr>
          <p:nvPr/>
        </p:nvSpPr>
        <p:spPr bwMode="auto">
          <a:xfrm>
            <a:off x="6949529" y="2416597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Ventral striatum</a:t>
            </a:r>
          </a:p>
        </p:txBody>
      </p:sp>
      <p:sp>
        <p:nvSpPr>
          <p:cNvPr id="21" name="Rectangle 18"/>
          <p:cNvSpPr>
            <a:spLocks/>
          </p:cNvSpPr>
          <p:nvPr/>
        </p:nvSpPr>
        <p:spPr bwMode="auto">
          <a:xfrm>
            <a:off x="6596806" y="1656457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Caudate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 l="4436" t="5150" r="29099" b="9685"/>
          <a:stretch>
            <a:fillRect/>
          </a:stretch>
        </p:blipFill>
        <p:spPr bwMode="auto">
          <a:xfrm>
            <a:off x="423044" y="498947"/>
            <a:ext cx="3383235" cy="31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 l="5338" t="8260" r="28346" b="7613"/>
          <a:stretch>
            <a:fillRect/>
          </a:stretch>
        </p:blipFill>
        <p:spPr bwMode="auto">
          <a:xfrm>
            <a:off x="4436939" y="448717"/>
            <a:ext cx="3375422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 l="3986" t="5978" r="28346" b="9476"/>
          <a:stretch>
            <a:fillRect/>
          </a:stretch>
        </p:blipFill>
        <p:spPr bwMode="auto">
          <a:xfrm>
            <a:off x="395139" y="3632151"/>
            <a:ext cx="3444627" cy="31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 l="5338" t="4114" r="28346" b="5746"/>
          <a:stretch>
            <a:fillRect/>
          </a:stretch>
        </p:blipFill>
        <p:spPr bwMode="auto">
          <a:xfrm>
            <a:off x="4436939" y="3528343"/>
            <a:ext cx="3375422" cy="33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Box 1"/>
          <p:cNvSpPr txBox="1">
            <a:spLocks noChangeArrowheads="1"/>
          </p:cNvSpPr>
          <p:nvPr/>
        </p:nvSpPr>
        <p:spPr bwMode="auto">
          <a:xfrm>
            <a:off x="4926955" y="6289849"/>
            <a:ext cx="4144492" cy="4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algn="r" defTabSz="914145"/>
            <a:r>
              <a:rPr lang="en-GB" sz="1700" b="1" dirty="0">
                <a:solidFill>
                  <a:srgbClr val="000000"/>
                </a:solidFill>
                <a:latin typeface="Calibri" pitchFamily="34" charset="0"/>
              </a:rPr>
              <a:t>*P&lt;0.05, **P&lt;0.01, ***P&lt;0.005 </a:t>
            </a:r>
            <a:br>
              <a:rPr lang="en-GB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1700" b="1" dirty="0">
                <a:solidFill>
                  <a:srgbClr val="000000"/>
                </a:solidFill>
                <a:latin typeface="Calibri" pitchFamily="34" charset="0"/>
              </a:rPr>
              <a:t>ANOVA with post-hoc </a:t>
            </a:r>
            <a:r>
              <a:rPr lang="en-GB" sz="1700" b="1" dirty="0" err="1">
                <a:solidFill>
                  <a:srgbClr val="000000"/>
                </a:solidFill>
                <a:latin typeface="Calibri" pitchFamily="34" charset="0"/>
              </a:rPr>
              <a:t>Tukey</a:t>
            </a:r>
            <a:r>
              <a:rPr lang="en-GB" sz="1700" b="1" dirty="0">
                <a:solidFill>
                  <a:srgbClr val="000000"/>
                </a:solidFill>
                <a:latin typeface="Calibri" pitchFamily="34" charset="0"/>
              </a:rPr>
              <a:t> test, n=19-20</a:t>
            </a:r>
          </a:p>
        </p:txBody>
      </p:sp>
      <p:pic>
        <p:nvPicPr>
          <p:cNvPr id="112647" name="Picture 6"/>
          <p:cNvPicPr>
            <a:picLocks noChangeAspect="1" noChangeArrowheads="1"/>
          </p:cNvPicPr>
          <p:nvPr/>
        </p:nvPicPr>
        <p:blipFill>
          <a:blip r:embed="rId6" cstate="print"/>
          <a:srcRect l="76315" t="12402" r="9097" b="67084"/>
          <a:stretch>
            <a:fillRect/>
          </a:stretch>
        </p:blipFill>
        <p:spPr bwMode="auto">
          <a:xfrm>
            <a:off x="7527727" y="1704455"/>
            <a:ext cx="1266900" cy="1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01575" y="-11162"/>
            <a:ext cx="9381753" cy="569379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100" b="1" dirty="0">
                <a:solidFill>
                  <a:srgbClr val="FFFF00"/>
                </a:solidFill>
                <a:latin typeface="Calibri"/>
              </a:rPr>
              <a:t>Less Activation to </a:t>
            </a:r>
            <a:r>
              <a:rPr lang="en-GB" sz="3100" b="1" i="1" dirty="0">
                <a:solidFill>
                  <a:srgbClr val="FFFF00"/>
                </a:solidFill>
                <a:latin typeface="Calibri"/>
              </a:rPr>
              <a:t>High-Calorie Foods </a:t>
            </a:r>
            <a:r>
              <a:rPr lang="en-GB" sz="3100" b="1" dirty="0">
                <a:solidFill>
                  <a:srgbClr val="FFFF00"/>
                </a:solidFill>
                <a:latin typeface="Calibri"/>
              </a:rPr>
              <a:t>in Gastric Bypass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9820" y="2781598"/>
            <a:ext cx="607219" cy="25338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82369" y="3327425"/>
            <a:ext cx="607219" cy="1015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22053" y="5390183"/>
            <a:ext cx="607219" cy="1015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82369" y="5326559"/>
            <a:ext cx="618381" cy="5134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53" name="Picture 1"/>
          <p:cNvPicPr>
            <a:picLocks noChangeAspect="1" noChangeArrowheads="1"/>
          </p:cNvPicPr>
          <p:nvPr/>
        </p:nvPicPr>
        <p:blipFill>
          <a:blip r:embed="rId7" cstate="print"/>
          <a:srcRect l="65530" t="34705" r="7439" b="38326"/>
          <a:stretch>
            <a:fillRect/>
          </a:stretch>
        </p:blipFill>
        <p:spPr bwMode="auto">
          <a:xfrm>
            <a:off x="7255371" y="1555998"/>
            <a:ext cx="1782589" cy="13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rrowheads="1"/>
          </p:cNvPicPr>
          <p:nvPr/>
        </p:nvPicPr>
        <p:blipFill>
          <a:blip r:embed="rId2" cstate="print"/>
          <a:srcRect l="16316" t="52644" r="65422" b="3899"/>
          <a:stretch>
            <a:fillRect/>
          </a:stretch>
        </p:blipFill>
        <p:spPr bwMode="auto">
          <a:xfrm>
            <a:off x="884039" y="3141018"/>
            <a:ext cx="2777133" cy="3072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67" name="Picture 2"/>
          <p:cNvPicPr>
            <a:picLocks noChangeArrowheads="1"/>
          </p:cNvPicPr>
          <p:nvPr/>
        </p:nvPicPr>
        <p:blipFill>
          <a:blip r:embed="rId3" cstate="print"/>
          <a:srcRect l="16850" t="8273" r="66054" b="59969"/>
          <a:stretch>
            <a:fillRect/>
          </a:stretch>
        </p:blipFill>
        <p:spPr bwMode="auto">
          <a:xfrm>
            <a:off x="521271" y="543595"/>
            <a:ext cx="3308449" cy="2704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68" name="Picture 3"/>
          <p:cNvPicPr>
            <a:picLocks noChangeArrowheads="1"/>
          </p:cNvPicPr>
          <p:nvPr/>
        </p:nvPicPr>
        <p:blipFill>
          <a:blip r:embed="rId4" cstate="print"/>
          <a:srcRect l="60605" t="3258" r="12198" b="55154"/>
          <a:stretch>
            <a:fillRect/>
          </a:stretch>
        </p:blipFill>
        <p:spPr bwMode="auto">
          <a:xfrm>
            <a:off x="4594325" y="543595"/>
            <a:ext cx="3977060" cy="2831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69" name="Picture 4"/>
          <p:cNvPicPr>
            <a:picLocks noChangeArrowheads="1"/>
          </p:cNvPicPr>
          <p:nvPr/>
        </p:nvPicPr>
        <p:blipFill>
          <a:blip r:embed="rId5" cstate="print"/>
          <a:srcRect l="15019" t="7964" r="64775" b="54874"/>
          <a:stretch>
            <a:fillRect/>
          </a:stretch>
        </p:blipFill>
        <p:spPr bwMode="auto">
          <a:xfrm>
            <a:off x="4856634" y="3252638"/>
            <a:ext cx="3243709" cy="2773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49" name="Rectangle 10"/>
          <p:cNvSpPr>
            <a:spLocks/>
          </p:cNvSpPr>
          <p:nvPr/>
        </p:nvSpPr>
        <p:spPr bwMode="auto">
          <a:xfrm>
            <a:off x="1059285" y="3363144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Medial frontal</a:t>
            </a:r>
            <a:b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</a:br>
            <a: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cortex</a:t>
            </a:r>
          </a:p>
        </p:txBody>
      </p:sp>
      <p:sp>
        <p:nvSpPr>
          <p:cNvPr id="113671" name="Rectangle 18"/>
          <p:cNvSpPr>
            <a:spLocks/>
          </p:cNvSpPr>
          <p:nvPr/>
        </p:nvSpPr>
        <p:spPr bwMode="auto">
          <a:xfrm>
            <a:off x="6748612" y="2518172"/>
            <a:ext cx="1976810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  <a:t>Ventral</a:t>
            </a:r>
            <a:b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</a:br>
            <a: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  <a:t>striatum / </a:t>
            </a:r>
            <a:r>
              <a:rPr lang="en-US" sz="1700" b="1" dirty="0" err="1">
                <a:solidFill>
                  <a:srgbClr val="0044FE"/>
                </a:solidFill>
                <a:ea typeface="Gill Sans" charset="0"/>
                <a:cs typeface="Gill Sans" charset="0"/>
              </a:rPr>
              <a:t>subcallosal</a:t>
            </a:r>
            <a: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  <a:t/>
            </a:r>
            <a:b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</a:br>
            <a:r>
              <a:rPr lang="en-US" sz="1700" b="1" dirty="0">
                <a:solidFill>
                  <a:srgbClr val="0044FE"/>
                </a:solidFill>
                <a:ea typeface="Gill Sans" charset="0"/>
                <a:cs typeface="Gill Sans" charset="0"/>
              </a:rPr>
              <a:t>cortex</a:t>
            </a:r>
          </a:p>
        </p:txBody>
      </p:sp>
      <p:sp>
        <p:nvSpPr>
          <p:cNvPr id="113672" name="Rectangle 5"/>
          <p:cNvSpPr>
            <a:spLocks/>
          </p:cNvSpPr>
          <p:nvPr/>
        </p:nvSpPr>
        <p:spPr bwMode="auto">
          <a:xfrm>
            <a:off x="0" y="98226"/>
            <a:ext cx="9144000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Less Activation to </a:t>
            </a:r>
            <a:r>
              <a:rPr lang="en-US" sz="3100" b="1" i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Low-Calorie Foods </a:t>
            </a:r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in Gastric Bypass</a:t>
            </a:r>
          </a:p>
        </p:txBody>
      </p:sp>
      <p:sp>
        <p:nvSpPr>
          <p:cNvPr id="113673" name="Rectangle 8"/>
          <p:cNvSpPr>
            <a:spLocks/>
          </p:cNvSpPr>
          <p:nvPr/>
        </p:nvSpPr>
        <p:spPr bwMode="auto">
          <a:xfrm>
            <a:off x="167432" y="6264176"/>
            <a:ext cx="8976568" cy="543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Low-calorie food &gt; Objects, </a:t>
            </a:r>
            <a:r>
              <a:rPr lang="en-US" sz="1800" b="1" dirty="0">
                <a:solidFill>
                  <a:srgbClr val="0066FF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Banding &gt; Bypass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</a:t>
            </a:r>
            <a:r>
              <a:rPr lang="en-US" sz="1800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Bypass &gt; Banding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adjusting  age, gender, BMI</a:t>
            </a:r>
            <a:b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n=19-20, cluster threshold Z&gt;2.1 , P&lt;0.05</a:t>
            </a:r>
          </a:p>
        </p:txBody>
      </p:sp>
      <p:sp>
        <p:nvSpPr>
          <p:cNvPr id="113674" name="Rectangle 12"/>
          <p:cNvSpPr>
            <a:spLocks/>
          </p:cNvSpPr>
          <p:nvPr/>
        </p:nvSpPr>
        <p:spPr bwMode="auto">
          <a:xfrm>
            <a:off x="3050191" y="845880"/>
            <a:ext cx="37029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36</a:t>
            </a:r>
          </a:p>
        </p:txBody>
      </p:sp>
      <p:sp>
        <p:nvSpPr>
          <p:cNvPr id="113675" name="Rectangle 13"/>
          <p:cNvSpPr>
            <a:spLocks/>
          </p:cNvSpPr>
          <p:nvPr/>
        </p:nvSpPr>
        <p:spPr bwMode="auto">
          <a:xfrm>
            <a:off x="590476" y="774650"/>
            <a:ext cx="175245" cy="389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 dirty="0">
                <a:latin typeface="Calibri" pitchFamily="34" charset="0"/>
                <a:ea typeface="Gill Sans" charset="0"/>
                <a:cs typeface="Calibri" pitchFamily="34" charset="0"/>
              </a:rPr>
              <a:t>R</a:t>
            </a:r>
          </a:p>
        </p:txBody>
      </p:sp>
      <p:sp>
        <p:nvSpPr>
          <p:cNvPr id="113676" name="Rectangle 15"/>
          <p:cNvSpPr>
            <a:spLocks/>
          </p:cNvSpPr>
          <p:nvPr/>
        </p:nvSpPr>
        <p:spPr bwMode="auto">
          <a:xfrm>
            <a:off x="7965091" y="932386"/>
            <a:ext cx="25487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x 6</a:t>
            </a:r>
          </a:p>
        </p:txBody>
      </p:sp>
      <p:sp>
        <p:nvSpPr>
          <p:cNvPr id="113677" name="Rectangle 16"/>
          <p:cNvSpPr>
            <a:spLocks/>
          </p:cNvSpPr>
          <p:nvPr/>
        </p:nvSpPr>
        <p:spPr bwMode="auto">
          <a:xfrm>
            <a:off x="2916951" y="3144716"/>
            <a:ext cx="314189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z -6</a:t>
            </a:r>
          </a:p>
        </p:txBody>
      </p:sp>
      <p:sp>
        <p:nvSpPr>
          <p:cNvPr id="113678" name="Rectangle 17"/>
          <p:cNvSpPr>
            <a:spLocks/>
          </p:cNvSpPr>
          <p:nvPr/>
        </p:nvSpPr>
        <p:spPr bwMode="auto">
          <a:xfrm>
            <a:off x="7556767" y="3421536"/>
            <a:ext cx="3270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-2</a:t>
            </a:r>
          </a:p>
        </p:txBody>
      </p:sp>
      <p:sp>
        <p:nvSpPr>
          <p:cNvPr id="27" name="Rectangle 10"/>
          <p:cNvSpPr>
            <a:spLocks/>
          </p:cNvSpPr>
          <p:nvPr/>
        </p:nvSpPr>
        <p:spPr bwMode="auto">
          <a:xfrm>
            <a:off x="2098477" y="1961183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Medial frontal</a:t>
            </a:r>
            <a:b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</a:br>
            <a:r>
              <a:rPr lang="en-US" sz="1700" b="1" dirty="0">
                <a:solidFill>
                  <a:srgbClr val="0044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cortex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115888"/>
            <a:ext cx="7772400" cy="1143000"/>
          </a:xfrm>
        </p:spPr>
        <p:txBody>
          <a:bodyPr/>
          <a:lstStyle/>
          <a:p>
            <a:r>
              <a:rPr lang="en-GB" sz="4100" b="1" smtClean="0">
                <a:latin typeface="Verdana" pitchFamily="34" charset="0"/>
              </a:rPr>
              <a:t>PYY and Reward System</a:t>
            </a:r>
            <a:endParaRPr lang="en-US" sz="4100" b="1" smtClean="0">
              <a:latin typeface="Verdana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341438"/>
            <a:ext cx="3954462" cy="504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1700213"/>
            <a:ext cx="4352925" cy="352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64163" y="6467475"/>
            <a:ext cx="3779837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5340" tIns="42670" rIns="85340" bIns="42670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Batterham et al. </a:t>
            </a:r>
            <a:r>
              <a:rPr lang="en-GB" i="1"/>
              <a:t>Nature 2007</a:t>
            </a:r>
            <a:endParaRPr lang="en-US" i="1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3850" y="5300663"/>
            <a:ext cx="32639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5340" tIns="42670" rIns="85340" bIns="4267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/>
              <a:t>iv PYY – resting BOLD signal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WHY DO WE EAT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Appetite</a:t>
            </a:r>
          </a:p>
          <a:p>
            <a:pPr lvl="1" eaLnBrk="1" hangingPunct="1"/>
            <a:r>
              <a:rPr lang="en-US" smtClean="0"/>
              <a:t>Psychological (external) drive to eat</a:t>
            </a:r>
          </a:p>
          <a:p>
            <a:pPr lvl="1" eaLnBrk="1" hangingPunct="1"/>
            <a:r>
              <a:rPr lang="en-US" smtClean="0"/>
              <a:t>Often in the absence of hunger</a:t>
            </a:r>
          </a:p>
          <a:p>
            <a:pPr lvl="1" eaLnBrk="1" hangingPunct="1"/>
            <a:r>
              <a:rPr lang="en-US" smtClean="0"/>
              <a:t>Often of particular type of food</a:t>
            </a:r>
          </a:p>
          <a:p>
            <a:pPr lvl="1" eaLnBrk="1" hangingPunct="1"/>
            <a:r>
              <a:rPr lang="en-US" smtClean="0"/>
              <a:t>Combination of internal and external signals drive us to eat</a:t>
            </a:r>
          </a:p>
          <a:p>
            <a:pPr lvl="1" eaLnBrk="1" hangingPunct="1"/>
            <a:r>
              <a:rPr lang="en-US" smtClean="0"/>
              <a:t>Appetite is affected by a variety of external forces</a:t>
            </a:r>
          </a:p>
          <a:p>
            <a:pPr lvl="1" eaLnBrk="1" hangingPunct="1"/>
            <a:r>
              <a:rPr lang="en-US" smtClean="0"/>
              <a:t>Not a perfect system; desire to eat can be overwhelming                                                                           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7" y="91530"/>
            <a:ext cx="8228707" cy="957709"/>
          </a:xfrm>
        </p:spPr>
        <p:txBody>
          <a:bodyPr rIns="93529"/>
          <a:lstStyle/>
          <a:p>
            <a:pPr marL="45763" eaLnBrk="1" hangingPunct="1"/>
            <a:r>
              <a:rPr lang="en-US" sz="5100" b="1" dirty="0" smtClean="0">
                <a:latin typeface="Calibri" pitchFamily="34" charset="0"/>
                <a:ea typeface="Verdana Bold" charset="0"/>
                <a:cs typeface="Calibri" pitchFamily="34" charset="0"/>
                <a:sym typeface="Verdana Bold" charset="0"/>
              </a:rPr>
              <a:t>Summary</a:t>
            </a:r>
            <a:endParaRPr lang="en-US" sz="5100" b="1" dirty="0" smtClean="0">
              <a:latin typeface="Calibri" pitchFamily="34" charset="0"/>
              <a:ea typeface="ヒラギノ角ゴ ProN W6" charset="0"/>
              <a:cs typeface="Calibri" pitchFamily="34" charset="0"/>
              <a:sym typeface="Verdana Bold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068" y="999009"/>
            <a:ext cx="9104932" cy="5257354"/>
          </a:xfrm>
        </p:spPr>
        <p:txBody>
          <a:bodyPr rIns="93529"/>
          <a:lstStyle/>
          <a:p>
            <a:pPr marL="525717" eaLnBrk="1" hangingPunct="1">
              <a:buNone/>
            </a:pPr>
            <a:endParaRPr lang="en-US" sz="3100" b="1" dirty="0" smtClean="0">
              <a:latin typeface="Calibri" pitchFamily="34" charset="0"/>
              <a:cs typeface="Calibri" pitchFamily="34" charset="0"/>
            </a:endParaRPr>
          </a:p>
          <a:p>
            <a:pPr marL="525717" eaLnBrk="1" hangingPunct="1">
              <a:buNone/>
            </a:pP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>Gastric bypass patients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had:</a:t>
            </a:r>
          </a:p>
          <a:p>
            <a:pPr marL="525717" eaLnBrk="1" hangingPunct="1"/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>Less activation to high-calorie foods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3100" i="1" dirty="0" smtClean="0">
                <a:latin typeface="Calibri" pitchFamily="34" charset="0"/>
                <a:cs typeface="Calibri" pitchFamily="34" charset="0"/>
              </a:rPr>
              <a:t>ventral striatum, caudate, </a:t>
            </a:r>
            <a:r>
              <a:rPr lang="en-US" sz="3100" i="1" dirty="0" err="1" smtClean="0">
                <a:latin typeface="Calibri" pitchFamily="34" charset="0"/>
                <a:cs typeface="Calibri" pitchFamily="34" charset="0"/>
              </a:rPr>
              <a:t>amygdala</a:t>
            </a:r>
            <a:r>
              <a:rPr lang="en-US" sz="3100" i="1" dirty="0" smtClean="0">
                <a:latin typeface="Calibri" pitchFamily="34" charset="0"/>
                <a:cs typeface="Calibri" pitchFamily="34" charset="0"/>
              </a:rPr>
              <a:t>, ventral anterior </a:t>
            </a:r>
            <a:r>
              <a:rPr lang="en-US" sz="3100" i="1" dirty="0" err="1" smtClean="0">
                <a:latin typeface="Calibri" pitchFamily="34" charset="0"/>
                <a:cs typeface="Calibri" pitchFamily="34" charset="0"/>
              </a:rPr>
              <a:t>cingulate</a:t>
            </a:r>
            <a:r>
              <a:rPr lang="en-US" sz="3100" i="1" dirty="0" smtClean="0">
                <a:latin typeface="Calibri" pitchFamily="34" charset="0"/>
                <a:cs typeface="Calibri" pitchFamily="34" charset="0"/>
              </a:rPr>
              <a:t>, medial frontal and </a:t>
            </a:r>
            <a:r>
              <a:rPr lang="en-US" sz="3100" i="1" dirty="0" err="1" smtClean="0">
                <a:latin typeface="Calibri" pitchFamily="34" charset="0"/>
                <a:cs typeface="Calibri" pitchFamily="34" charset="0"/>
              </a:rPr>
              <a:t>orbitofrontal</a:t>
            </a:r>
            <a:r>
              <a:rPr lang="en-US" sz="3100" i="1" dirty="0" smtClean="0">
                <a:latin typeface="Calibri" pitchFamily="34" charset="0"/>
                <a:cs typeface="Calibri" pitchFamily="34" charset="0"/>
              </a:rPr>
              <a:t> cortex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than gastric banding</a:t>
            </a:r>
          </a:p>
          <a:p>
            <a:pPr marL="525717" eaLnBrk="1" hangingPunct="1"/>
            <a:endParaRPr lang="en-US" sz="3100" dirty="0" smtClean="0">
              <a:latin typeface="Calibri" pitchFamily="34" charset="0"/>
              <a:cs typeface="Calibri" pitchFamily="34" charset="0"/>
            </a:endParaRPr>
          </a:p>
          <a:p>
            <a:pPr marL="525717" eaLnBrk="1" hangingPunct="1"/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>Less activation to low-calorie foods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3100" i="1" dirty="0" smtClean="0">
                <a:latin typeface="Calibri" pitchFamily="34" charset="0"/>
                <a:cs typeface="Calibri" pitchFamily="34" charset="0"/>
              </a:rPr>
              <a:t>ventral striatum and medial frontal cortex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than gastric banding (but not apparent in caudate,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amygdala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, ventral anterior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cingulate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orbitofrontal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cortex)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899400" cy="654050"/>
          </a:xfrm>
        </p:spPr>
        <p:txBody>
          <a:bodyPr/>
          <a:lstStyle/>
          <a:p>
            <a:pPr algn="ctr"/>
            <a:r>
              <a:rPr lang="en-GB" b="1" smtClean="0"/>
              <a:t>Mechanism facilitating weight maintenance</a:t>
            </a:r>
            <a:r>
              <a:rPr lang="en-GB" sz="2800" smtClean="0"/>
              <a:t> 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447800" y="1676400"/>
            <a:ext cx="0" cy="402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47800" y="5676900"/>
            <a:ext cx="632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492250" y="2463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-5400000">
            <a:off x="6400800" y="3530600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65125" y="1512888"/>
            <a:ext cx="8366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cs typeface="Arial" pitchFamily="34" charset="0"/>
              </a:rPr>
              <a:t>BMI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60688" y="5861050"/>
            <a:ext cx="1422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cs typeface="Arial" pitchFamily="34" charset="0"/>
              </a:rPr>
              <a:t>Time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 flipV="1">
            <a:off x="6413500" y="4419600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-5400000">
            <a:off x="2286000" y="2006600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5400000" flipV="1">
            <a:off x="2286000" y="2717800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746500" y="2552700"/>
            <a:ext cx="2819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7200" y="26701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40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57200" y="36607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30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" y="46513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20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648200" y="1739900"/>
            <a:ext cx="2682875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>
              <a:cs typeface="Arial" pitchFamily="34" charset="0"/>
            </a:endParaRPr>
          </a:p>
        </p:txBody>
      </p:sp>
      <p:sp>
        <p:nvSpPr>
          <p:cNvPr id="24593" name="Arc 17"/>
          <p:cNvSpPr>
            <a:spLocks/>
          </p:cNvSpPr>
          <p:nvPr/>
        </p:nvSpPr>
        <p:spPr bwMode="auto">
          <a:xfrm flipH="1" flipV="1">
            <a:off x="3365500" y="2401888"/>
            <a:ext cx="3735388" cy="1778000"/>
          </a:xfrm>
          <a:custGeom>
            <a:avLst/>
            <a:gdLst>
              <a:gd name="T0" fmla="*/ 0 w 24805"/>
              <a:gd name="T1" fmla="*/ 2147483647 h 21600"/>
              <a:gd name="T2" fmla="*/ 2147483647 w 24805"/>
              <a:gd name="T3" fmla="*/ 2147483647 h 21600"/>
              <a:gd name="T4" fmla="*/ 2147483647 w 24805"/>
              <a:gd name="T5" fmla="*/ 2147483647 h 21600"/>
              <a:gd name="T6" fmla="*/ 0 60000 65536"/>
              <a:gd name="T7" fmla="*/ 0 60000 65536"/>
              <a:gd name="T8" fmla="*/ 0 60000 65536"/>
              <a:gd name="T9" fmla="*/ 0 w 24805"/>
              <a:gd name="T10" fmla="*/ 0 h 21600"/>
              <a:gd name="T11" fmla="*/ 24805 w 24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05" h="21600" fill="none" extrusionOk="0">
                <a:moveTo>
                  <a:pt x="-1" y="239"/>
                </a:moveTo>
                <a:cubicBezTo>
                  <a:pt x="1062" y="80"/>
                  <a:pt x="2134" y="-1"/>
                  <a:pt x="3209" y="0"/>
                </a:cubicBezTo>
                <a:cubicBezTo>
                  <a:pt x="14986" y="0"/>
                  <a:pt x="24592" y="9434"/>
                  <a:pt x="24805" y="21209"/>
                </a:cubicBezTo>
              </a:path>
              <a:path w="24805" h="21600" stroke="0" extrusionOk="0">
                <a:moveTo>
                  <a:pt x="-1" y="239"/>
                </a:moveTo>
                <a:cubicBezTo>
                  <a:pt x="1062" y="80"/>
                  <a:pt x="2134" y="-1"/>
                  <a:pt x="3209" y="0"/>
                </a:cubicBezTo>
                <a:cubicBezTo>
                  <a:pt x="14986" y="0"/>
                  <a:pt x="24592" y="9434"/>
                  <a:pt x="24805" y="21209"/>
                </a:cubicBezTo>
                <a:lnTo>
                  <a:pt x="320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507038" y="2195513"/>
            <a:ext cx="21478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cs typeface="Arial" pitchFamily="34" charset="0"/>
              </a:rPr>
              <a:t>Leptin</a:t>
            </a:r>
          </a:p>
          <a:p>
            <a:pPr algn="ctr"/>
            <a:r>
              <a:rPr lang="en-GB" sz="2800" b="1">
                <a:cs typeface="Arial" pitchFamily="34" charset="0"/>
              </a:rPr>
              <a:t> Insulin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025900" y="4797425"/>
            <a:ext cx="5118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cs typeface="Arial" pitchFamily="34" charset="0"/>
              </a:rPr>
              <a:t>↑ Gut hormones, ↑ energy expenditure,     food choices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rot="10800000" flipH="1">
            <a:off x="3330575" y="2484438"/>
            <a:ext cx="12700" cy="1828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087563" y="4340225"/>
            <a:ext cx="2265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cs typeface="Arial" pitchFamily="34" charset="0"/>
              </a:rPr>
              <a:t>      </a:t>
            </a:r>
            <a:r>
              <a:rPr lang="en-GB" sz="2400" b="1">
                <a:cs typeface="Arial" pitchFamily="34" charset="0"/>
              </a:rPr>
              <a:t>RYGB</a:t>
            </a: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5842000" y="2279650"/>
            <a:ext cx="0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>
            <a:off x="5842000" y="2716213"/>
            <a:ext cx="0" cy="354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600" name="Flowchart: Extract 24"/>
          <p:cNvSpPr>
            <a:spLocks noChangeArrowheads="1"/>
          </p:cNvSpPr>
          <p:nvPr/>
        </p:nvSpPr>
        <p:spPr bwMode="auto">
          <a:xfrm>
            <a:off x="6443663" y="5373688"/>
            <a:ext cx="266700" cy="241300"/>
          </a:xfrm>
          <a:prstGeom prst="flowChartExtra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b="1" smtClean="0"/>
              <a:t>Metabolic surgery will: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make you healthier</a:t>
            </a:r>
          </a:p>
          <a:p>
            <a:r>
              <a:rPr lang="en-GB" smtClean="0"/>
              <a:t>make you more functional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Allow us to understand (patho) physiology</a:t>
            </a:r>
          </a:p>
          <a:p>
            <a:r>
              <a:rPr lang="en-GB" smtClean="0"/>
              <a:t>Engage in Translational research</a:t>
            </a:r>
          </a:p>
          <a:p>
            <a:r>
              <a:rPr lang="en-GB" smtClean="0"/>
              <a:t>Optimise/personalise surgical treatments </a:t>
            </a:r>
          </a:p>
          <a:p>
            <a:r>
              <a:rPr lang="en-GB" smtClean="0"/>
              <a:t>Develop effective obesity pharmacotherapy</a:t>
            </a:r>
          </a:p>
          <a:p>
            <a:r>
              <a:rPr lang="en-GB" smtClean="0"/>
              <a:t>Optimise health before and after surgery</a:t>
            </a:r>
          </a:p>
          <a:p>
            <a:endParaRPr lang="en-GB" smtClean="0"/>
          </a:p>
          <a:p>
            <a:pPr>
              <a:buFont typeface="Monotype Sorts"/>
              <a:buNone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mtClean="0">
                <a:latin typeface="Comic Sans MS" pitchFamily="66" charset="0"/>
              </a:rPr>
              <a:t>Acknowledgements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57300"/>
            <a:ext cx="5140325" cy="5600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Imperial College London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 Carel le Roux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Mr Torsten Olbers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Mr Ahmed R Ahmed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Mr Krishna Moorthy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Mr Florian Seyfried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400" smtClean="0"/>
              <a:t>Medical Research Council/CSC  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Prof Jimmy Bell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 Tony Goldstone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Dr. Samantha Scholtz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Dr. Christina Prechtl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 Navpreet Chhina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Dr Mohammed Hankir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  <a:buFont typeface="Monotype Sorts"/>
              <a:buNone/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</p:txBody>
      </p:sp>
      <p:pic>
        <p:nvPicPr>
          <p:cNvPr id="26628" name="Picture 3" descr="ICL logo 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24479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429000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CC00"/>
                </a:solidFill>
              </a:rPr>
              <a:t>SATIETY </a:t>
            </a:r>
            <a:r>
              <a:rPr lang="en-US" b="1" smtClean="0"/>
              <a:t>REGULATOR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The hypothalamus</a:t>
            </a:r>
          </a:p>
          <a:p>
            <a:pPr lvl="1" eaLnBrk="1" hangingPunct="1"/>
            <a:r>
              <a:rPr lang="en-US" smtClean="0"/>
              <a:t>When feeding cells are stimulated, they signal us to eat</a:t>
            </a:r>
          </a:p>
          <a:p>
            <a:pPr lvl="1" eaLnBrk="1" hangingPunct="1"/>
            <a:r>
              <a:rPr lang="en-US" smtClean="0"/>
              <a:t>When satiety cells are stimulated, they signal us to stop 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THE FACTORS THAT REGULATE APPETITE 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795963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400800" y="4267200"/>
            <a:ext cx="1700213" cy="1371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HORMONES</a:t>
            </a:r>
          </a:p>
          <a:p>
            <a:r>
              <a:rPr lang="en-US"/>
              <a:t>Leptin</a:t>
            </a:r>
          </a:p>
          <a:p>
            <a:r>
              <a:rPr lang="en-US"/>
              <a:t>Insulin</a:t>
            </a:r>
          </a:p>
          <a:p>
            <a:r>
              <a:rPr lang="en-US"/>
              <a:t>Cortisol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76800" y="5791200"/>
            <a:ext cx="1927225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METABOLITES</a:t>
            </a:r>
          </a:p>
          <a:p>
            <a:r>
              <a:rPr lang="en-US"/>
              <a:t>Glucose</a:t>
            </a:r>
          </a:p>
          <a:p>
            <a:r>
              <a:rPr lang="en-US"/>
              <a:t>Ketones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339975" y="5876925"/>
            <a:ext cx="2133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GUT PEPTIDE</a:t>
            </a:r>
          </a:p>
          <a:p>
            <a:r>
              <a:rPr lang="en-US"/>
              <a:t>CCK</a:t>
            </a:r>
          </a:p>
          <a:p>
            <a:r>
              <a:rPr lang="en-US"/>
              <a:t>Ghrelin</a:t>
            </a:r>
          </a:p>
          <a:p>
            <a:r>
              <a:rPr lang="en-US"/>
              <a:t>PYY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105400"/>
            <a:ext cx="2771775" cy="7715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NEURAL AFFERENTS</a:t>
            </a:r>
          </a:p>
          <a:p>
            <a:r>
              <a:rPr lang="en-US"/>
              <a:t>( Vagal )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0" y="1828800"/>
            <a:ext cx="2700338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PSYCHOLOGICAL</a:t>
            </a:r>
          </a:p>
          <a:p>
            <a:r>
              <a:rPr lang="en-US"/>
              <a:t>Factors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248400" y="1905000"/>
            <a:ext cx="2209800" cy="1295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CULTURAL </a:t>
            </a:r>
          </a:p>
          <a:p>
            <a:r>
              <a:rPr lang="en-US"/>
              <a:t>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964612" cy="823913"/>
          </a:xfrm>
        </p:spPr>
        <p:txBody>
          <a:bodyPr/>
          <a:lstStyle/>
          <a:p>
            <a:pPr eaLnBrk="1" hangingPunct="1"/>
            <a:r>
              <a:rPr lang="en-US" sz="2800" smtClean="0"/>
              <a:t>FACTORS THAT REGULATE QUANTITY OF FOOD INTAKE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CC00"/>
                </a:solidFill>
              </a:rPr>
              <a:t>Short term regulation</a:t>
            </a:r>
          </a:p>
          <a:p>
            <a:pPr eaLnBrk="1" hangingPunct="1">
              <a:buFontTx/>
              <a:buNone/>
            </a:pPr>
            <a:r>
              <a:rPr lang="en-US" smtClean="0"/>
              <a:t>    Concerned primarily with preventing over eating at each meal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4000" smtClean="0">
                <a:solidFill>
                  <a:srgbClr val="00CC00"/>
                </a:solidFill>
              </a:rPr>
              <a:t>Long term regulation</a:t>
            </a:r>
          </a:p>
          <a:p>
            <a:pPr eaLnBrk="1" hangingPunct="1">
              <a:buFontTx/>
              <a:buNone/>
            </a:pPr>
            <a:r>
              <a:rPr lang="en-US" smtClean="0"/>
              <a:t>    Concerned primarily with maintenance  of normal quantities of energy stores in the body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654050"/>
          </a:xfrm>
        </p:spPr>
        <p:txBody>
          <a:bodyPr/>
          <a:lstStyle/>
          <a:p>
            <a:r>
              <a:rPr lang="en-GB" sz="3600" b="1" smtClean="0"/>
              <a:t>Afferent factors in appetite regulation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5029200" y="1219200"/>
            <a:ext cx="2438400" cy="1831975"/>
            <a:chOff x="3024" y="698"/>
            <a:chExt cx="1690" cy="1179"/>
          </a:xfrm>
        </p:grpSpPr>
        <p:sp>
          <p:nvSpPr>
            <p:cNvPr id="674820" name="Freeform 4"/>
            <p:cNvSpPr>
              <a:spLocks/>
            </p:cNvSpPr>
            <p:nvPr/>
          </p:nvSpPr>
          <p:spPr bwMode="auto">
            <a:xfrm>
              <a:off x="3024" y="698"/>
              <a:ext cx="1690" cy="690"/>
            </a:xfrm>
            <a:custGeom>
              <a:avLst/>
              <a:gdLst/>
              <a:ahLst/>
              <a:cxnLst>
                <a:cxn ang="0">
                  <a:pos x="3341" y="99"/>
                </a:cxn>
                <a:cxn ang="0">
                  <a:pos x="3119" y="11"/>
                </a:cxn>
                <a:cxn ang="0">
                  <a:pos x="2832" y="23"/>
                </a:cxn>
                <a:cxn ang="0">
                  <a:pos x="2637" y="92"/>
                </a:cxn>
                <a:cxn ang="0">
                  <a:pos x="2420" y="85"/>
                </a:cxn>
                <a:cxn ang="0">
                  <a:pos x="2213" y="56"/>
                </a:cxn>
                <a:cxn ang="0">
                  <a:pos x="2014" y="85"/>
                </a:cxn>
                <a:cxn ang="0">
                  <a:pos x="1811" y="101"/>
                </a:cxn>
                <a:cxn ang="0">
                  <a:pos x="1520" y="255"/>
                </a:cxn>
                <a:cxn ang="0">
                  <a:pos x="1395" y="273"/>
                </a:cxn>
                <a:cxn ang="0">
                  <a:pos x="1184" y="308"/>
                </a:cxn>
                <a:cxn ang="0">
                  <a:pos x="920" y="522"/>
                </a:cxn>
                <a:cxn ang="0">
                  <a:pos x="830" y="651"/>
                </a:cxn>
                <a:cxn ang="0">
                  <a:pos x="761" y="675"/>
                </a:cxn>
                <a:cxn ang="0">
                  <a:pos x="591" y="761"/>
                </a:cxn>
                <a:cxn ang="0">
                  <a:pos x="446" y="900"/>
                </a:cxn>
                <a:cxn ang="0">
                  <a:pos x="304" y="1072"/>
                </a:cxn>
                <a:cxn ang="0">
                  <a:pos x="218" y="1288"/>
                </a:cxn>
                <a:cxn ang="0">
                  <a:pos x="105" y="1493"/>
                </a:cxn>
                <a:cxn ang="0">
                  <a:pos x="46" y="1928"/>
                </a:cxn>
                <a:cxn ang="0">
                  <a:pos x="46" y="2359"/>
                </a:cxn>
                <a:cxn ang="0">
                  <a:pos x="218" y="2610"/>
                </a:cxn>
                <a:cxn ang="0">
                  <a:pos x="368" y="2763"/>
                </a:cxn>
                <a:cxn ang="0">
                  <a:pos x="598" y="2829"/>
                </a:cxn>
                <a:cxn ang="0">
                  <a:pos x="770" y="2887"/>
                </a:cxn>
                <a:cxn ang="0">
                  <a:pos x="1006" y="2909"/>
                </a:cxn>
                <a:cxn ang="0">
                  <a:pos x="1215" y="2916"/>
                </a:cxn>
                <a:cxn ang="0">
                  <a:pos x="1421" y="2952"/>
                </a:cxn>
                <a:cxn ang="0">
                  <a:pos x="1642" y="2934"/>
                </a:cxn>
                <a:cxn ang="0">
                  <a:pos x="1840" y="2818"/>
                </a:cxn>
                <a:cxn ang="0">
                  <a:pos x="2041" y="2566"/>
                </a:cxn>
                <a:cxn ang="0">
                  <a:pos x="2044" y="2404"/>
                </a:cxn>
                <a:cxn ang="0">
                  <a:pos x="2218" y="2273"/>
                </a:cxn>
                <a:cxn ang="0">
                  <a:pos x="2163" y="2071"/>
                </a:cxn>
                <a:cxn ang="0">
                  <a:pos x="2407" y="1883"/>
                </a:cxn>
                <a:cxn ang="0">
                  <a:pos x="2836" y="1832"/>
                </a:cxn>
                <a:cxn ang="0">
                  <a:pos x="3101" y="1926"/>
                </a:cxn>
                <a:cxn ang="0">
                  <a:pos x="3172" y="2101"/>
                </a:cxn>
                <a:cxn ang="0">
                  <a:pos x="3366" y="2278"/>
                </a:cxn>
                <a:cxn ang="0">
                  <a:pos x="3599" y="2369"/>
                </a:cxn>
                <a:cxn ang="0">
                  <a:pos x="3732" y="2300"/>
                </a:cxn>
                <a:cxn ang="0">
                  <a:pos x="3921" y="2371"/>
                </a:cxn>
                <a:cxn ang="0">
                  <a:pos x="3989" y="2407"/>
                </a:cxn>
                <a:cxn ang="0">
                  <a:pos x="4065" y="2473"/>
                </a:cxn>
                <a:cxn ang="0">
                  <a:pos x="4295" y="2684"/>
                </a:cxn>
                <a:cxn ang="0">
                  <a:pos x="4625" y="2909"/>
                </a:cxn>
                <a:cxn ang="0">
                  <a:pos x="5129" y="3151"/>
                </a:cxn>
                <a:cxn ang="0">
                  <a:pos x="5340" y="3071"/>
                </a:cxn>
                <a:cxn ang="0">
                  <a:pos x="5340" y="2932"/>
                </a:cxn>
                <a:cxn ang="0">
                  <a:pos x="5547" y="2741"/>
                </a:cxn>
                <a:cxn ang="0">
                  <a:pos x="5502" y="2225"/>
                </a:cxn>
                <a:cxn ang="0">
                  <a:pos x="5307" y="1682"/>
                </a:cxn>
                <a:cxn ang="0">
                  <a:pos x="5172" y="1465"/>
                </a:cxn>
                <a:cxn ang="0">
                  <a:pos x="5049" y="1258"/>
                </a:cxn>
                <a:cxn ang="0">
                  <a:pos x="4810" y="1124"/>
                </a:cxn>
                <a:cxn ang="0">
                  <a:pos x="4731" y="922"/>
                </a:cxn>
                <a:cxn ang="0">
                  <a:pos x="4569" y="761"/>
                </a:cxn>
                <a:cxn ang="0">
                  <a:pos x="4478" y="612"/>
                </a:cxn>
                <a:cxn ang="0">
                  <a:pos x="4217" y="457"/>
                </a:cxn>
                <a:cxn ang="0">
                  <a:pos x="4127" y="371"/>
                </a:cxn>
                <a:cxn ang="0">
                  <a:pos x="3843" y="284"/>
                </a:cxn>
                <a:cxn ang="0">
                  <a:pos x="3758" y="217"/>
                </a:cxn>
                <a:cxn ang="0">
                  <a:pos x="3441" y="156"/>
                </a:cxn>
              </a:cxnLst>
              <a:rect l="0" t="0" r="r" b="b"/>
              <a:pathLst>
                <a:path w="5593" h="3151">
                  <a:moveTo>
                    <a:pt x="3441" y="156"/>
                  </a:moveTo>
                  <a:lnTo>
                    <a:pt x="3410" y="144"/>
                  </a:lnTo>
                  <a:lnTo>
                    <a:pt x="3377" y="125"/>
                  </a:lnTo>
                  <a:lnTo>
                    <a:pt x="3341" y="99"/>
                  </a:lnTo>
                  <a:lnTo>
                    <a:pt x="3299" y="73"/>
                  </a:lnTo>
                  <a:lnTo>
                    <a:pt x="3249" y="49"/>
                  </a:lnTo>
                  <a:lnTo>
                    <a:pt x="3189" y="25"/>
                  </a:lnTo>
                  <a:lnTo>
                    <a:pt x="3119" y="11"/>
                  </a:lnTo>
                  <a:lnTo>
                    <a:pt x="3036" y="0"/>
                  </a:lnTo>
                  <a:lnTo>
                    <a:pt x="2957" y="0"/>
                  </a:lnTo>
                  <a:lnTo>
                    <a:pt x="2889" y="11"/>
                  </a:lnTo>
                  <a:lnTo>
                    <a:pt x="2832" y="23"/>
                  </a:lnTo>
                  <a:lnTo>
                    <a:pt x="2782" y="43"/>
                  </a:lnTo>
                  <a:lnTo>
                    <a:pt x="2735" y="61"/>
                  </a:lnTo>
                  <a:lnTo>
                    <a:pt x="2687" y="78"/>
                  </a:lnTo>
                  <a:lnTo>
                    <a:pt x="2637" y="92"/>
                  </a:lnTo>
                  <a:lnTo>
                    <a:pt x="2582" y="101"/>
                  </a:lnTo>
                  <a:lnTo>
                    <a:pt x="2527" y="101"/>
                  </a:lnTo>
                  <a:lnTo>
                    <a:pt x="2471" y="95"/>
                  </a:lnTo>
                  <a:lnTo>
                    <a:pt x="2420" y="85"/>
                  </a:lnTo>
                  <a:lnTo>
                    <a:pt x="2371" y="71"/>
                  </a:lnTo>
                  <a:lnTo>
                    <a:pt x="2319" y="61"/>
                  </a:lnTo>
                  <a:lnTo>
                    <a:pt x="2270" y="55"/>
                  </a:lnTo>
                  <a:lnTo>
                    <a:pt x="2213" y="56"/>
                  </a:lnTo>
                  <a:lnTo>
                    <a:pt x="2157" y="67"/>
                  </a:lnTo>
                  <a:lnTo>
                    <a:pt x="2104" y="79"/>
                  </a:lnTo>
                  <a:lnTo>
                    <a:pt x="2059" y="85"/>
                  </a:lnTo>
                  <a:lnTo>
                    <a:pt x="2014" y="85"/>
                  </a:lnTo>
                  <a:lnTo>
                    <a:pt x="1972" y="85"/>
                  </a:lnTo>
                  <a:lnTo>
                    <a:pt x="1928" y="85"/>
                  </a:lnTo>
                  <a:lnTo>
                    <a:pt x="1876" y="89"/>
                  </a:lnTo>
                  <a:lnTo>
                    <a:pt x="1811" y="101"/>
                  </a:lnTo>
                  <a:lnTo>
                    <a:pt x="1732" y="125"/>
                  </a:lnTo>
                  <a:lnTo>
                    <a:pt x="1603" y="177"/>
                  </a:lnTo>
                  <a:lnTo>
                    <a:pt x="1549" y="219"/>
                  </a:lnTo>
                  <a:lnTo>
                    <a:pt x="1520" y="255"/>
                  </a:lnTo>
                  <a:lnTo>
                    <a:pt x="1486" y="279"/>
                  </a:lnTo>
                  <a:lnTo>
                    <a:pt x="1462" y="281"/>
                  </a:lnTo>
                  <a:lnTo>
                    <a:pt x="1429" y="279"/>
                  </a:lnTo>
                  <a:lnTo>
                    <a:pt x="1395" y="273"/>
                  </a:lnTo>
                  <a:lnTo>
                    <a:pt x="1355" y="266"/>
                  </a:lnTo>
                  <a:lnTo>
                    <a:pt x="1307" y="269"/>
                  </a:lnTo>
                  <a:lnTo>
                    <a:pt x="1251" y="281"/>
                  </a:lnTo>
                  <a:lnTo>
                    <a:pt x="1184" y="308"/>
                  </a:lnTo>
                  <a:lnTo>
                    <a:pt x="1106" y="357"/>
                  </a:lnTo>
                  <a:lnTo>
                    <a:pt x="1030" y="415"/>
                  </a:lnTo>
                  <a:lnTo>
                    <a:pt x="968" y="469"/>
                  </a:lnTo>
                  <a:lnTo>
                    <a:pt x="920" y="522"/>
                  </a:lnTo>
                  <a:lnTo>
                    <a:pt x="881" y="567"/>
                  </a:lnTo>
                  <a:lnTo>
                    <a:pt x="854" y="606"/>
                  </a:lnTo>
                  <a:lnTo>
                    <a:pt x="839" y="632"/>
                  </a:lnTo>
                  <a:lnTo>
                    <a:pt x="830" y="651"/>
                  </a:lnTo>
                  <a:lnTo>
                    <a:pt x="826" y="657"/>
                  </a:lnTo>
                  <a:lnTo>
                    <a:pt x="819" y="660"/>
                  </a:lnTo>
                  <a:lnTo>
                    <a:pt x="795" y="665"/>
                  </a:lnTo>
                  <a:lnTo>
                    <a:pt x="761" y="675"/>
                  </a:lnTo>
                  <a:lnTo>
                    <a:pt x="721" y="687"/>
                  </a:lnTo>
                  <a:lnTo>
                    <a:pt x="679" y="704"/>
                  </a:lnTo>
                  <a:lnTo>
                    <a:pt x="631" y="731"/>
                  </a:lnTo>
                  <a:lnTo>
                    <a:pt x="591" y="761"/>
                  </a:lnTo>
                  <a:lnTo>
                    <a:pt x="559" y="793"/>
                  </a:lnTo>
                  <a:lnTo>
                    <a:pt x="524" y="829"/>
                  </a:lnTo>
                  <a:lnTo>
                    <a:pt x="487" y="865"/>
                  </a:lnTo>
                  <a:lnTo>
                    <a:pt x="446" y="900"/>
                  </a:lnTo>
                  <a:lnTo>
                    <a:pt x="404" y="935"/>
                  </a:lnTo>
                  <a:lnTo>
                    <a:pt x="366" y="976"/>
                  </a:lnTo>
                  <a:lnTo>
                    <a:pt x="332" y="1020"/>
                  </a:lnTo>
                  <a:lnTo>
                    <a:pt x="304" y="1072"/>
                  </a:lnTo>
                  <a:lnTo>
                    <a:pt x="290" y="1130"/>
                  </a:lnTo>
                  <a:lnTo>
                    <a:pt x="270" y="1178"/>
                  </a:lnTo>
                  <a:lnTo>
                    <a:pt x="237" y="1225"/>
                  </a:lnTo>
                  <a:lnTo>
                    <a:pt x="218" y="1288"/>
                  </a:lnTo>
                  <a:lnTo>
                    <a:pt x="235" y="1374"/>
                  </a:lnTo>
                  <a:lnTo>
                    <a:pt x="213" y="1388"/>
                  </a:lnTo>
                  <a:lnTo>
                    <a:pt x="163" y="1427"/>
                  </a:lnTo>
                  <a:lnTo>
                    <a:pt x="105" y="1493"/>
                  </a:lnTo>
                  <a:lnTo>
                    <a:pt x="66" y="1588"/>
                  </a:lnTo>
                  <a:lnTo>
                    <a:pt x="58" y="1759"/>
                  </a:lnTo>
                  <a:lnTo>
                    <a:pt x="66" y="1880"/>
                  </a:lnTo>
                  <a:lnTo>
                    <a:pt x="46" y="1928"/>
                  </a:lnTo>
                  <a:lnTo>
                    <a:pt x="19" y="1979"/>
                  </a:lnTo>
                  <a:lnTo>
                    <a:pt x="0" y="2059"/>
                  </a:lnTo>
                  <a:lnTo>
                    <a:pt x="10" y="2204"/>
                  </a:lnTo>
                  <a:lnTo>
                    <a:pt x="46" y="2359"/>
                  </a:lnTo>
                  <a:lnTo>
                    <a:pt x="93" y="2470"/>
                  </a:lnTo>
                  <a:lnTo>
                    <a:pt x="148" y="2536"/>
                  </a:lnTo>
                  <a:lnTo>
                    <a:pt x="223" y="2561"/>
                  </a:lnTo>
                  <a:lnTo>
                    <a:pt x="218" y="2610"/>
                  </a:lnTo>
                  <a:lnTo>
                    <a:pt x="235" y="2657"/>
                  </a:lnTo>
                  <a:lnTo>
                    <a:pt x="270" y="2697"/>
                  </a:lnTo>
                  <a:lnTo>
                    <a:pt x="315" y="2731"/>
                  </a:lnTo>
                  <a:lnTo>
                    <a:pt x="368" y="2763"/>
                  </a:lnTo>
                  <a:lnTo>
                    <a:pt x="429" y="2789"/>
                  </a:lnTo>
                  <a:lnTo>
                    <a:pt x="490" y="2807"/>
                  </a:lnTo>
                  <a:lnTo>
                    <a:pt x="548" y="2819"/>
                  </a:lnTo>
                  <a:lnTo>
                    <a:pt x="598" y="2829"/>
                  </a:lnTo>
                  <a:lnTo>
                    <a:pt x="643" y="2843"/>
                  </a:lnTo>
                  <a:lnTo>
                    <a:pt x="685" y="2857"/>
                  </a:lnTo>
                  <a:lnTo>
                    <a:pt x="726" y="2872"/>
                  </a:lnTo>
                  <a:lnTo>
                    <a:pt x="770" y="2887"/>
                  </a:lnTo>
                  <a:lnTo>
                    <a:pt x="819" y="2898"/>
                  </a:lnTo>
                  <a:lnTo>
                    <a:pt x="873" y="2907"/>
                  </a:lnTo>
                  <a:lnTo>
                    <a:pt x="939" y="2909"/>
                  </a:lnTo>
                  <a:lnTo>
                    <a:pt x="1006" y="2909"/>
                  </a:lnTo>
                  <a:lnTo>
                    <a:pt x="1063" y="2909"/>
                  </a:lnTo>
                  <a:lnTo>
                    <a:pt x="1119" y="2910"/>
                  </a:lnTo>
                  <a:lnTo>
                    <a:pt x="1169" y="2913"/>
                  </a:lnTo>
                  <a:lnTo>
                    <a:pt x="1215" y="2916"/>
                  </a:lnTo>
                  <a:lnTo>
                    <a:pt x="1262" y="2923"/>
                  </a:lnTo>
                  <a:lnTo>
                    <a:pt x="1313" y="2932"/>
                  </a:lnTo>
                  <a:lnTo>
                    <a:pt x="1364" y="2943"/>
                  </a:lnTo>
                  <a:lnTo>
                    <a:pt x="1421" y="2952"/>
                  </a:lnTo>
                  <a:lnTo>
                    <a:pt x="1478" y="2959"/>
                  </a:lnTo>
                  <a:lnTo>
                    <a:pt x="1535" y="2957"/>
                  </a:lnTo>
                  <a:lnTo>
                    <a:pt x="1593" y="2950"/>
                  </a:lnTo>
                  <a:lnTo>
                    <a:pt x="1642" y="2934"/>
                  </a:lnTo>
                  <a:lnTo>
                    <a:pt x="1689" y="2909"/>
                  </a:lnTo>
                  <a:lnTo>
                    <a:pt x="1727" y="2875"/>
                  </a:lnTo>
                  <a:lnTo>
                    <a:pt x="1755" y="2830"/>
                  </a:lnTo>
                  <a:lnTo>
                    <a:pt x="1840" y="2818"/>
                  </a:lnTo>
                  <a:lnTo>
                    <a:pt x="1915" y="2759"/>
                  </a:lnTo>
                  <a:lnTo>
                    <a:pt x="1969" y="2678"/>
                  </a:lnTo>
                  <a:lnTo>
                    <a:pt x="1990" y="2594"/>
                  </a:lnTo>
                  <a:lnTo>
                    <a:pt x="2041" y="2566"/>
                  </a:lnTo>
                  <a:lnTo>
                    <a:pt x="2059" y="2508"/>
                  </a:lnTo>
                  <a:lnTo>
                    <a:pt x="2049" y="2447"/>
                  </a:lnTo>
                  <a:lnTo>
                    <a:pt x="2035" y="2405"/>
                  </a:lnTo>
                  <a:lnTo>
                    <a:pt x="2044" y="2404"/>
                  </a:lnTo>
                  <a:lnTo>
                    <a:pt x="2079" y="2394"/>
                  </a:lnTo>
                  <a:lnTo>
                    <a:pt x="2129" y="2374"/>
                  </a:lnTo>
                  <a:lnTo>
                    <a:pt x="2191" y="2327"/>
                  </a:lnTo>
                  <a:lnTo>
                    <a:pt x="2218" y="2273"/>
                  </a:lnTo>
                  <a:lnTo>
                    <a:pt x="2193" y="2228"/>
                  </a:lnTo>
                  <a:lnTo>
                    <a:pt x="2155" y="2178"/>
                  </a:lnTo>
                  <a:lnTo>
                    <a:pt x="2145" y="2114"/>
                  </a:lnTo>
                  <a:lnTo>
                    <a:pt x="2163" y="2071"/>
                  </a:lnTo>
                  <a:lnTo>
                    <a:pt x="2201" y="2023"/>
                  </a:lnTo>
                  <a:lnTo>
                    <a:pt x="2254" y="1975"/>
                  </a:lnTo>
                  <a:lnTo>
                    <a:pt x="2324" y="1926"/>
                  </a:lnTo>
                  <a:lnTo>
                    <a:pt x="2407" y="1883"/>
                  </a:lnTo>
                  <a:lnTo>
                    <a:pt x="2504" y="1848"/>
                  </a:lnTo>
                  <a:lnTo>
                    <a:pt x="2609" y="1826"/>
                  </a:lnTo>
                  <a:lnTo>
                    <a:pt x="2727" y="1823"/>
                  </a:lnTo>
                  <a:lnTo>
                    <a:pt x="2836" y="1832"/>
                  </a:lnTo>
                  <a:lnTo>
                    <a:pt x="2928" y="1850"/>
                  </a:lnTo>
                  <a:lnTo>
                    <a:pt x="3003" y="1873"/>
                  </a:lnTo>
                  <a:lnTo>
                    <a:pt x="3058" y="1901"/>
                  </a:lnTo>
                  <a:lnTo>
                    <a:pt x="3101" y="1926"/>
                  </a:lnTo>
                  <a:lnTo>
                    <a:pt x="3130" y="1946"/>
                  </a:lnTo>
                  <a:lnTo>
                    <a:pt x="3146" y="1963"/>
                  </a:lnTo>
                  <a:lnTo>
                    <a:pt x="3152" y="1968"/>
                  </a:lnTo>
                  <a:lnTo>
                    <a:pt x="3172" y="2101"/>
                  </a:lnTo>
                  <a:lnTo>
                    <a:pt x="3227" y="2189"/>
                  </a:lnTo>
                  <a:lnTo>
                    <a:pt x="3297" y="2238"/>
                  </a:lnTo>
                  <a:lnTo>
                    <a:pt x="3363" y="2258"/>
                  </a:lnTo>
                  <a:lnTo>
                    <a:pt x="3366" y="2278"/>
                  </a:lnTo>
                  <a:lnTo>
                    <a:pt x="3396" y="2320"/>
                  </a:lnTo>
                  <a:lnTo>
                    <a:pt x="3466" y="2363"/>
                  </a:lnTo>
                  <a:lnTo>
                    <a:pt x="3597" y="2382"/>
                  </a:lnTo>
                  <a:lnTo>
                    <a:pt x="3599" y="2369"/>
                  </a:lnTo>
                  <a:lnTo>
                    <a:pt x="3615" y="2339"/>
                  </a:lnTo>
                  <a:lnTo>
                    <a:pt x="3648" y="2314"/>
                  </a:lnTo>
                  <a:lnTo>
                    <a:pt x="3707" y="2309"/>
                  </a:lnTo>
                  <a:lnTo>
                    <a:pt x="3732" y="2300"/>
                  </a:lnTo>
                  <a:lnTo>
                    <a:pt x="3786" y="2294"/>
                  </a:lnTo>
                  <a:lnTo>
                    <a:pt x="3852" y="2309"/>
                  </a:lnTo>
                  <a:lnTo>
                    <a:pt x="3909" y="2374"/>
                  </a:lnTo>
                  <a:lnTo>
                    <a:pt x="3921" y="2371"/>
                  </a:lnTo>
                  <a:lnTo>
                    <a:pt x="3942" y="2374"/>
                  </a:lnTo>
                  <a:lnTo>
                    <a:pt x="3966" y="2378"/>
                  </a:lnTo>
                  <a:lnTo>
                    <a:pt x="3976" y="2405"/>
                  </a:lnTo>
                  <a:lnTo>
                    <a:pt x="3989" y="2407"/>
                  </a:lnTo>
                  <a:lnTo>
                    <a:pt x="4010" y="2413"/>
                  </a:lnTo>
                  <a:lnTo>
                    <a:pt x="4035" y="2430"/>
                  </a:lnTo>
                  <a:lnTo>
                    <a:pt x="4049" y="2461"/>
                  </a:lnTo>
                  <a:lnTo>
                    <a:pt x="4065" y="2473"/>
                  </a:lnTo>
                  <a:lnTo>
                    <a:pt x="4103" y="2500"/>
                  </a:lnTo>
                  <a:lnTo>
                    <a:pt x="4139" y="2536"/>
                  </a:lnTo>
                  <a:lnTo>
                    <a:pt x="4156" y="2574"/>
                  </a:lnTo>
                  <a:lnTo>
                    <a:pt x="4295" y="2684"/>
                  </a:lnTo>
                  <a:lnTo>
                    <a:pt x="4320" y="2703"/>
                  </a:lnTo>
                  <a:lnTo>
                    <a:pt x="4392" y="2754"/>
                  </a:lnTo>
                  <a:lnTo>
                    <a:pt x="4499" y="2826"/>
                  </a:lnTo>
                  <a:lnTo>
                    <a:pt x="4625" y="2909"/>
                  </a:lnTo>
                  <a:lnTo>
                    <a:pt x="4764" y="2994"/>
                  </a:lnTo>
                  <a:lnTo>
                    <a:pt x="4900" y="3067"/>
                  </a:lnTo>
                  <a:lnTo>
                    <a:pt x="5027" y="3123"/>
                  </a:lnTo>
                  <a:lnTo>
                    <a:pt x="5129" y="3151"/>
                  </a:lnTo>
                  <a:lnTo>
                    <a:pt x="5206" y="3151"/>
                  </a:lnTo>
                  <a:lnTo>
                    <a:pt x="5263" y="3133"/>
                  </a:lnTo>
                  <a:lnTo>
                    <a:pt x="5310" y="3105"/>
                  </a:lnTo>
                  <a:lnTo>
                    <a:pt x="5340" y="3071"/>
                  </a:lnTo>
                  <a:lnTo>
                    <a:pt x="5357" y="3034"/>
                  </a:lnTo>
                  <a:lnTo>
                    <a:pt x="5363" y="2997"/>
                  </a:lnTo>
                  <a:lnTo>
                    <a:pt x="5357" y="2959"/>
                  </a:lnTo>
                  <a:lnTo>
                    <a:pt x="5340" y="2932"/>
                  </a:lnTo>
                  <a:lnTo>
                    <a:pt x="5413" y="2928"/>
                  </a:lnTo>
                  <a:lnTo>
                    <a:pt x="5487" y="2879"/>
                  </a:lnTo>
                  <a:lnTo>
                    <a:pt x="5535" y="2809"/>
                  </a:lnTo>
                  <a:lnTo>
                    <a:pt x="5547" y="2741"/>
                  </a:lnTo>
                  <a:lnTo>
                    <a:pt x="5581" y="2664"/>
                  </a:lnTo>
                  <a:lnTo>
                    <a:pt x="5593" y="2502"/>
                  </a:lnTo>
                  <a:lnTo>
                    <a:pt x="5573" y="2329"/>
                  </a:lnTo>
                  <a:lnTo>
                    <a:pt x="5502" y="2225"/>
                  </a:lnTo>
                  <a:lnTo>
                    <a:pt x="5501" y="2167"/>
                  </a:lnTo>
                  <a:lnTo>
                    <a:pt x="5481" y="2023"/>
                  </a:lnTo>
                  <a:lnTo>
                    <a:pt x="5423" y="1846"/>
                  </a:lnTo>
                  <a:lnTo>
                    <a:pt x="5307" y="1682"/>
                  </a:lnTo>
                  <a:lnTo>
                    <a:pt x="5299" y="1626"/>
                  </a:lnTo>
                  <a:lnTo>
                    <a:pt x="5263" y="1577"/>
                  </a:lnTo>
                  <a:lnTo>
                    <a:pt x="5215" y="1530"/>
                  </a:lnTo>
                  <a:lnTo>
                    <a:pt x="5172" y="1465"/>
                  </a:lnTo>
                  <a:lnTo>
                    <a:pt x="5152" y="1420"/>
                  </a:lnTo>
                  <a:lnTo>
                    <a:pt x="5124" y="1370"/>
                  </a:lnTo>
                  <a:lnTo>
                    <a:pt x="5091" y="1313"/>
                  </a:lnTo>
                  <a:lnTo>
                    <a:pt x="5049" y="1258"/>
                  </a:lnTo>
                  <a:lnTo>
                    <a:pt x="4999" y="1205"/>
                  </a:lnTo>
                  <a:lnTo>
                    <a:pt x="4944" y="1163"/>
                  </a:lnTo>
                  <a:lnTo>
                    <a:pt x="4878" y="1134"/>
                  </a:lnTo>
                  <a:lnTo>
                    <a:pt x="4810" y="1124"/>
                  </a:lnTo>
                  <a:lnTo>
                    <a:pt x="4806" y="1082"/>
                  </a:lnTo>
                  <a:lnTo>
                    <a:pt x="4792" y="1031"/>
                  </a:lnTo>
                  <a:lnTo>
                    <a:pt x="4764" y="976"/>
                  </a:lnTo>
                  <a:lnTo>
                    <a:pt x="4731" y="922"/>
                  </a:lnTo>
                  <a:lnTo>
                    <a:pt x="4690" y="868"/>
                  </a:lnTo>
                  <a:lnTo>
                    <a:pt x="4649" y="821"/>
                  </a:lnTo>
                  <a:lnTo>
                    <a:pt x="4608" y="782"/>
                  </a:lnTo>
                  <a:lnTo>
                    <a:pt x="4569" y="761"/>
                  </a:lnTo>
                  <a:lnTo>
                    <a:pt x="4541" y="739"/>
                  </a:lnTo>
                  <a:lnTo>
                    <a:pt x="4520" y="702"/>
                  </a:lnTo>
                  <a:lnTo>
                    <a:pt x="4500" y="657"/>
                  </a:lnTo>
                  <a:lnTo>
                    <a:pt x="4478" y="612"/>
                  </a:lnTo>
                  <a:lnTo>
                    <a:pt x="4443" y="563"/>
                  </a:lnTo>
                  <a:lnTo>
                    <a:pt x="4392" y="518"/>
                  </a:lnTo>
                  <a:lnTo>
                    <a:pt x="4318" y="481"/>
                  </a:lnTo>
                  <a:lnTo>
                    <a:pt x="4217" y="457"/>
                  </a:lnTo>
                  <a:lnTo>
                    <a:pt x="4210" y="449"/>
                  </a:lnTo>
                  <a:lnTo>
                    <a:pt x="4196" y="429"/>
                  </a:lnTo>
                  <a:lnTo>
                    <a:pt x="4168" y="402"/>
                  </a:lnTo>
                  <a:lnTo>
                    <a:pt x="4127" y="371"/>
                  </a:lnTo>
                  <a:lnTo>
                    <a:pt x="4076" y="338"/>
                  </a:lnTo>
                  <a:lnTo>
                    <a:pt x="4013" y="311"/>
                  </a:lnTo>
                  <a:lnTo>
                    <a:pt x="3933" y="291"/>
                  </a:lnTo>
                  <a:lnTo>
                    <a:pt x="3843" y="284"/>
                  </a:lnTo>
                  <a:lnTo>
                    <a:pt x="3839" y="277"/>
                  </a:lnTo>
                  <a:lnTo>
                    <a:pt x="3824" y="263"/>
                  </a:lnTo>
                  <a:lnTo>
                    <a:pt x="3798" y="240"/>
                  </a:lnTo>
                  <a:lnTo>
                    <a:pt x="3758" y="217"/>
                  </a:lnTo>
                  <a:lnTo>
                    <a:pt x="3706" y="194"/>
                  </a:lnTo>
                  <a:lnTo>
                    <a:pt x="3635" y="174"/>
                  </a:lnTo>
                  <a:lnTo>
                    <a:pt x="3546" y="159"/>
                  </a:lnTo>
                  <a:lnTo>
                    <a:pt x="3441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4821" name="Freeform 5"/>
            <p:cNvSpPr>
              <a:spLocks/>
            </p:cNvSpPr>
            <p:nvPr/>
          </p:nvSpPr>
          <p:spPr bwMode="auto">
            <a:xfrm>
              <a:off x="3603" y="1098"/>
              <a:ext cx="936" cy="779"/>
            </a:xfrm>
            <a:custGeom>
              <a:avLst/>
              <a:gdLst/>
              <a:ahLst/>
              <a:cxnLst>
                <a:cxn ang="0">
                  <a:pos x="1595" y="2637"/>
                </a:cxn>
                <a:cxn ang="0">
                  <a:pos x="1640" y="2404"/>
                </a:cxn>
                <a:cxn ang="0">
                  <a:pos x="1886" y="2429"/>
                </a:cxn>
                <a:cxn ang="0">
                  <a:pos x="2171" y="2453"/>
                </a:cxn>
                <a:cxn ang="0">
                  <a:pos x="2429" y="2359"/>
                </a:cxn>
                <a:cxn ang="0">
                  <a:pos x="2546" y="2291"/>
                </a:cxn>
                <a:cxn ang="0">
                  <a:pos x="2728" y="2173"/>
                </a:cxn>
                <a:cxn ang="0">
                  <a:pos x="2876" y="2035"/>
                </a:cxn>
                <a:cxn ang="0">
                  <a:pos x="3090" y="1699"/>
                </a:cxn>
                <a:cxn ang="0">
                  <a:pos x="3004" y="1343"/>
                </a:cxn>
                <a:cxn ang="0">
                  <a:pos x="2769" y="1263"/>
                </a:cxn>
                <a:cxn ang="0">
                  <a:pos x="2579" y="1128"/>
                </a:cxn>
                <a:cxn ang="0">
                  <a:pos x="2373" y="965"/>
                </a:cxn>
                <a:cxn ang="0">
                  <a:pos x="2271" y="792"/>
                </a:cxn>
                <a:cxn ang="0">
                  <a:pos x="2194" y="682"/>
                </a:cxn>
                <a:cxn ang="0">
                  <a:pos x="2098" y="592"/>
                </a:cxn>
                <a:cxn ang="0">
                  <a:pos x="2038" y="550"/>
                </a:cxn>
                <a:cxn ang="0">
                  <a:pos x="1843" y="470"/>
                </a:cxn>
                <a:cxn ang="0">
                  <a:pos x="1696" y="526"/>
                </a:cxn>
                <a:cxn ang="0">
                  <a:pos x="1565" y="610"/>
                </a:cxn>
                <a:cxn ang="0">
                  <a:pos x="1517" y="706"/>
                </a:cxn>
                <a:cxn ang="0">
                  <a:pos x="1391" y="854"/>
                </a:cxn>
                <a:cxn ang="0">
                  <a:pos x="1449" y="1146"/>
                </a:cxn>
                <a:cxn ang="0">
                  <a:pos x="1622" y="1332"/>
                </a:cxn>
                <a:cxn ang="0">
                  <a:pos x="1490" y="1443"/>
                </a:cxn>
                <a:cxn ang="0">
                  <a:pos x="1433" y="1750"/>
                </a:cxn>
                <a:cxn ang="0">
                  <a:pos x="1426" y="1941"/>
                </a:cxn>
                <a:cxn ang="0">
                  <a:pos x="1449" y="2074"/>
                </a:cxn>
                <a:cxn ang="0">
                  <a:pos x="1467" y="2196"/>
                </a:cxn>
                <a:cxn ang="0">
                  <a:pos x="1467" y="2467"/>
                </a:cxn>
                <a:cxn ang="0">
                  <a:pos x="1345" y="1253"/>
                </a:cxn>
                <a:cxn ang="0">
                  <a:pos x="1279" y="554"/>
                </a:cxn>
                <a:cxn ang="0">
                  <a:pos x="1220" y="343"/>
                </a:cxn>
                <a:cxn ang="0">
                  <a:pos x="1251" y="259"/>
                </a:cxn>
                <a:cxn ang="0">
                  <a:pos x="1196" y="109"/>
                </a:cxn>
                <a:cxn ang="0">
                  <a:pos x="913" y="8"/>
                </a:cxn>
                <a:cxn ang="0">
                  <a:pos x="453" y="79"/>
                </a:cxn>
                <a:cxn ang="0">
                  <a:pos x="240" y="280"/>
                </a:cxn>
                <a:cxn ang="0">
                  <a:pos x="295" y="425"/>
                </a:cxn>
                <a:cxn ang="0">
                  <a:pos x="223" y="570"/>
                </a:cxn>
                <a:cxn ang="0">
                  <a:pos x="174" y="839"/>
                </a:cxn>
                <a:cxn ang="0">
                  <a:pos x="0" y="997"/>
                </a:cxn>
                <a:cxn ang="0">
                  <a:pos x="150" y="988"/>
                </a:cxn>
                <a:cxn ang="0">
                  <a:pos x="234" y="928"/>
                </a:cxn>
                <a:cxn ang="0">
                  <a:pos x="187" y="1122"/>
                </a:cxn>
                <a:cxn ang="0">
                  <a:pos x="86" y="1333"/>
                </a:cxn>
                <a:cxn ang="0">
                  <a:pos x="217" y="1434"/>
                </a:cxn>
                <a:cxn ang="0">
                  <a:pos x="282" y="1221"/>
                </a:cxn>
                <a:cxn ang="0">
                  <a:pos x="301" y="1114"/>
                </a:cxn>
                <a:cxn ang="0">
                  <a:pos x="432" y="897"/>
                </a:cxn>
                <a:cxn ang="0">
                  <a:pos x="561" y="879"/>
                </a:cxn>
                <a:cxn ang="0">
                  <a:pos x="619" y="712"/>
                </a:cxn>
                <a:cxn ang="0">
                  <a:pos x="680" y="672"/>
                </a:cxn>
                <a:cxn ang="0">
                  <a:pos x="786" y="814"/>
                </a:cxn>
                <a:cxn ang="0">
                  <a:pos x="874" y="919"/>
                </a:cxn>
                <a:cxn ang="0">
                  <a:pos x="622" y="1008"/>
                </a:cxn>
                <a:cxn ang="0">
                  <a:pos x="589" y="1662"/>
                </a:cxn>
                <a:cxn ang="0">
                  <a:pos x="880" y="1860"/>
                </a:cxn>
                <a:cxn ang="0">
                  <a:pos x="1007" y="2445"/>
                </a:cxn>
                <a:cxn ang="0">
                  <a:pos x="1124" y="3557"/>
                </a:cxn>
              </a:cxnLst>
              <a:rect l="0" t="0" r="r" b="b"/>
              <a:pathLst>
                <a:path w="3101" h="3557">
                  <a:moveTo>
                    <a:pt x="1616" y="3557"/>
                  </a:moveTo>
                  <a:lnTo>
                    <a:pt x="1616" y="3399"/>
                  </a:lnTo>
                  <a:lnTo>
                    <a:pt x="1612" y="3035"/>
                  </a:lnTo>
                  <a:lnTo>
                    <a:pt x="1595" y="2637"/>
                  </a:lnTo>
                  <a:lnTo>
                    <a:pt x="1562" y="2370"/>
                  </a:lnTo>
                  <a:lnTo>
                    <a:pt x="1570" y="2376"/>
                  </a:lnTo>
                  <a:lnTo>
                    <a:pt x="1598" y="2389"/>
                  </a:lnTo>
                  <a:lnTo>
                    <a:pt x="1640" y="2404"/>
                  </a:lnTo>
                  <a:lnTo>
                    <a:pt x="1693" y="2421"/>
                  </a:lnTo>
                  <a:lnTo>
                    <a:pt x="1755" y="2434"/>
                  </a:lnTo>
                  <a:lnTo>
                    <a:pt x="1817" y="2437"/>
                  </a:lnTo>
                  <a:lnTo>
                    <a:pt x="1886" y="2429"/>
                  </a:lnTo>
                  <a:lnTo>
                    <a:pt x="1951" y="2404"/>
                  </a:lnTo>
                  <a:lnTo>
                    <a:pt x="2024" y="2436"/>
                  </a:lnTo>
                  <a:lnTo>
                    <a:pt x="2098" y="2449"/>
                  </a:lnTo>
                  <a:lnTo>
                    <a:pt x="2171" y="2453"/>
                  </a:lnTo>
                  <a:lnTo>
                    <a:pt x="2242" y="2445"/>
                  </a:lnTo>
                  <a:lnTo>
                    <a:pt x="2311" y="2425"/>
                  </a:lnTo>
                  <a:lnTo>
                    <a:pt x="2373" y="2398"/>
                  </a:lnTo>
                  <a:lnTo>
                    <a:pt x="2429" y="2359"/>
                  </a:lnTo>
                  <a:lnTo>
                    <a:pt x="2476" y="2317"/>
                  </a:lnTo>
                  <a:lnTo>
                    <a:pt x="2483" y="2313"/>
                  </a:lnTo>
                  <a:lnTo>
                    <a:pt x="2507" y="2304"/>
                  </a:lnTo>
                  <a:lnTo>
                    <a:pt x="2546" y="2291"/>
                  </a:lnTo>
                  <a:lnTo>
                    <a:pt x="2588" y="2271"/>
                  </a:lnTo>
                  <a:lnTo>
                    <a:pt x="2635" y="2245"/>
                  </a:lnTo>
                  <a:lnTo>
                    <a:pt x="2683" y="2211"/>
                  </a:lnTo>
                  <a:lnTo>
                    <a:pt x="2728" y="2173"/>
                  </a:lnTo>
                  <a:lnTo>
                    <a:pt x="2768" y="2128"/>
                  </a:lnTo>
                  <a:lnTo>
                    <a:pt x="2781" y="2113"/>
                  </a:lnTo>
                  <a:lnTo>
                    <a:pt x="2821" y="2083"/>
                  </a:lnTo>
                  <a:lnTo>
                    <a:pt x="2876" y="2035"/>
                  </a:lnTo>
                  <a:lnTo>
                    <a:pt x="2939" y="1972"/>
                  </a:lnTo>
                  <a:lnTo>
                    <a:pt x="3000" y="1894"/>
                  </a:lnTo>
                  <a:lnTo>
                    <a:pt x="3052" y="1800"/>
                  </a:lnTo>
                  <a:lnTo>
                    <a:pt x="3090" y="1699"/>
                  </a:lnTo>
                  <a:lnTo>
                    <a:pt x="3101" y="1588"/>
                  </a:lnTo>
                  <a:lnTo>
                    <a:pt x="3087" y="1487"/>
                  </a:lnTo>
                  <a:lnTo>
                    <a:pt x="3052" y="1407"/>
                  </a:lnTo>
                  <a:lnTo>
                    <a:pt x="3004" y="1343"/>
                  </a:lnTo>
                  <a:lnTo>
                    <a:pt x="2949" y="1299"/>
                  </a:lnTo>
                  <a:lnTo>
                    <a:pt x="2889" y="1271"/>
                  </a:lnTo>
                  <a:lnTo>
                    <a:pt x="2827" y="1259"/>
                  </a:lnTo>
                  <a:lnTo>
                    <a:pt x="2769" y="1263"/>
                  </a:lnTo>
                  <a:lnTo>
                    <a:pt x="2721" y="1277"/>
                  </a:lnTo>
                  <a:lnTo>
                    <a:pt x="2704" y="1253"/>
                  </a:lnTo>
                  <a:lnTo>
                    <a:pt x="2655" y="1191"/>
                  </a:lnTo>
                  <a:lnTo>
                    <a:pt x="2579" y="1128"/>
                  </a:lnTo>
                  <a:lnTo>
                    <a:pt x="2486" y="1098"/>
                  </a:lnTo>
                  <a:lnTo>
                    <a:pt x="2477" y="1077"/>
                  </a:lnTo>
                  <a:lnTo>
                    <a:pt x="2441" y="1021"/>
                  </a:lnTo>
                  <a:lnTo>
                    <a:pt x="2373" y="965"/>
                  </a:lnTo>
                  <a:lnTo>
                    <a:pt x="2263" y="930"/>
                  </a:lnTo>
                  <a:lnTo>
                    <a:pt x="2269" y="907"/>
                  </a:lnTo>
                  <a:lnTo>
                    <a:pt x="2277" y="854"/>
                  </a:lnTo>
                  <a:lnTo>
                    <a:pt x="2271" y="792"/>
                  </a:lnTo>
                  <a:lnTo>
                    <a:pt x="2241" y="750"/>
                  </a:lnTo>
                  <a:lnTo>
                    <a:pt x="2236" y="739"/>
                  </a:lnTo>
                  <a:lnTo>
                    <a:pt x="2224" y="716"/>
                  </a:lnTo>
                  <a:lnTo>
                    <a:pt x="2194" y="682"/>
                  </a:lnTo>
                  <a:lnTo>
                    <a:pt x="2144" y="644"/>
                  </a:lnTo>
                  <a:lnTo>
                    <a:pt x="2139" y="634"/>
                  </a:lnTo>
                  <a:lnTo>
                    <a:pt x="2125" y="613"/>
                  </a:lnTo>
                  <a:lnTo>
                    <a:pt x="2098" y="592"/>
                  </a:lnTo>
                  <a:lnTo>
                    <a:pt x="2061" y="583"/>
                  </a:lnTo>
                  <a:lnTo>
                    <a:pt x="2061" y="576"/>
                  </a:lnTo>
                  <a:lnTo>
                    <a:pt x="2057" y="563"/>
                  </a:lnTo>
                  <a:lnTo>
                    <a:pt x="2038" y="550"/>
                  </a:lnTo>
                  <a:lnTo>
                    <a:pt x="1995" y="550"/>
                  </a:lnTo>
                  <a:lnTo>
                    <a:pt x="1972" y="506"/>
                  </a:lnTo>
                  <a:lnTo>
                    <a:pt x="1911" y="479"/>
                  </a:lnTo>
                  <a:lnTo>
                    <a:pt x="1843" y="470"/>
                  </a:lnTo>
                  <a:lnTo>
                    <a:pt x="1795" y="488"/>
                  </a:lnTo>
                  <a:lnTo>
                    <a:pt x="1763" y="481"/>
                  </a:lnTo>
                  <a:lnTo>
                    <a:pt x="1729" y="496"/>
                  </a:lnTo>
                  <a:lnTo>
                    <a:pt x="1696" y="526"/>
                  </a:lnTo>
                  <a:lnTo>
                    <a:pt x="1682" y="559"/>
                  </a:lnTo>
                  <a:lnTo>
                    <a:pt x="1655" y="559"/>
                  </a:lnTo>
                  <a:lnTo>
                    <a:pt x="1606" y="572"/>
                  </a:lnTo>
                  <a:lnTo>
                    <a:pt x="1565" y="610"/>
                  </a:lnTo>
                  <a:lnTo>
                    <a:pt x="1573" y="696"/>
                  </a:lnTo>
                  <a:lnTo>
                    <a:pt x="1562" y="694"/>
                  </a:lnTo>
                  <a:lnTo>
                    <a:pt x="1538" y="694"/>
                  </a:lnTo>
                  <a:lnTo>
                    <a:pt x="1517" y="706"/>
                  </a:lnTo>
                  <a:lnTo>
                    <a:pt x="1516" y="737"/>
                  </a:lnTo>
                  <a:lnTo>
                    <a:pt x="1490" y="748"/>
                  </a:lnTo>
                  <a:lnTo>
                    <a:pt x="1437" y="784"/>
                  </a:lnTo>
                  <a:lnTo>
                    <a:pt x="1391" y="854"/>
                  </a:lnTo>
                  <a:lnTo>
                    <a:pt x="1387" y="969"/>
                  </a:lnTo>
                  <a:lnTo>
                    <a:pt x="1403" y="1033"/>
                  </a:lnTo>
                  <a:lnTo>
                    <a:pt x="1425" y="1092"/>
                  </a:lnTo>
                  <a:lnTo>
                    <a:pt x="1449" y="1146"/>
                  </a:lnTo>
                  <a:lnTo>
                    <a:pt x="1481" y="1197"/>
                  </a:lnTo>
                  <a:lnTo>
                    <a:pt x="1520" y="1243"/>
                  </a:lnTo>
                  <a:lnTo>
                    <a:pt x="1565" y="1287"/>
                  </a:lnTo>
                  <a:lnTo>
                    <a:pt x="1622" y="1332"/>
                  </a:lnTo>
                  <a:lnTo>
                    <a:pt x="1682" y="1377"/>
                  </a:lnTo>
                  <a:lnTo>
                    <a:pt x="1648" y="1379"/>
                  </a:lnTo>
                  <a:lnTo>
                    <a:pt x="1575" y="1396"/>
                  </a:lnTo>
                  <a:lnTo>
                    <a:pt x="1490" y="1443"/>
                  </a:lnTo>
                  <a:lnTo>
                    <a:pt x="1426" y="1535"/>
                  </a:lnTo>
                  <a:lnTo>
                    <a:pt x="1401" y="1633"/>
                  </a:lnTo>
                  <a:lnTo>
                    <a:pt x="1405" y="1701"/>
                  </a:lnTo>
                  <a:lnTo>
                    <a:pt x="1433" y="1750"/>
                  </a:lnTo>
                  <a:lnTo>
                    <a:pt x="1472" y="1792"/>
                  </a:lnTo>
                  <a:lnTo>
                    <a:pt x="1479" y="1834"/>
                  </a:lnTo>
                  <a:lnTo>
                    <a:pt x="1448" y="1883"/>
                  </a:lnTo>
                  <a:lnTo>
                    <a:pt x="1426" y="1941"/>
                  </a:lnTo>
                  <a:lnTo>
                    <a:pt x="1461" y="2015"/>
                  </a:lnTo>
                  <a:lnTo>
                    <a:pt x="1451" y="2020"/>
                  </a:lnTo>
                  <a:lnTo>
                    <a:pt x="1445" y="2039"/>
                  </a:lnTo>
                  <a:lnTo>
                    <a:pt x="1449" y="2074"/>
                  </a:lnTo>
                  <a:lnTo>
                    <a:pt x="1481" y="2128"/>
                  </a:lnTo>
                  <a:lnTo>
                    <a:pt x="1502" y="2165"/>
                  </a:lnTo>
                  <a:lnTo>
                    <a:pt x="1486" y="2182"/>
                  </a:lnTo>
                  <a:lnTo>
                    <a:pt x="1467" y="2196"/>
                  </a:lnTo>
                  <a:lnTo>
                    <a:pt x="1481" y="2237"/>
                  </a:lnTo>
                  <a:lnTo>
                    <a:pt x="1469" y="2328"/>
                  </a:lnTo>
                  <a:lnTo>
                    <a:pt x="1481" y="2530"/>
                  </a:lnTo>
                  <a:lnTo>
                    <a:pt x="1467" y="2467"/>
                  </a:lnTo>
                  <a:lnTo>
                    <a:pt x="1426" y="2285"/>
                  </a:lnTo>
                  <a:lnTo>
                    <a:pt x="1384" y="1995"/>
                  </a:lnTo>
                  <a:lnTo>
                    <a:pt x="1348" y="1602"/>
                  </a:lnTo>
                  <a:lnTo>
                    <a:pt x="1345" y="1253"/>
                  </a:lnTo>
                  <a:lnTo>
                    <a:pt x="1359" y="1038"/>
                  </a:lnTo>
                  <a:lnTo>
                    <a:pt x="1365" y="879"/>
                  </a:lnTo>
                  <a:lnTo>
                    <a:pt x="1337" y="696"/>
                  </a:lnTo>
                  <a:lnTo>
                    <a:pt x="1279" y="554"/>
                  </a:lnTo>
                  <a:lnTo>
                    <a:pt x="1231" y="526"/>
                  </a:lnTo>
                  <a:lnTo>
                    <a:pt x="1201" y="509"/>
                  </a:lnTo>
                  <a:lnTo>
                    <a:pt x="1203" y="414"/>
                  </a:lnTo>
                  <a:lnTo>
                    <a:pt x="1220" y="343"/>
                  </a:lnTo>
                  <a:lnTo>
                    <a:pt x="1240" y="312"/>
                  </a:lnTo>
                  <a:lnTo>
                    <a:pt x="1257" y="304"/>
                  </a:lnTo>
                  <a:lnTo>
                    <a:pt x="1264" y="306"/>
                  </a:lnTo>
                  <a:lnTo>
                    <a:pt x="1251" y="259"/>
                  </a:lnTo>
                  <a:lnTo>
                    <a:pt x="1239" y="157"/>
                  </a:lnTo>
                  <a:lnTo>
                    <a:pt x="1237" y="151"/>
                  </a:lnTo>
                  <a:lnTo>
                    <a:pt x="1225" y="132"/>
                  </a:lnTo>
                  <a:lnTo>
                    <a:pt x="1196" y="109"/>
                  </a:lnTo>
                  <a:lnTo>
                    <a:pt x="1156" y="79"/>
                  </a:lnTo>
                  <a:lnTo>
                    <a:pt x="1096" y="52"/>
                  </a:lnTo>
                  <a:lnTo>
                    <a:pt x="1016" y="26"/>
                  </a:lnTo>
                  <a:lnTo>
                    <a:pt x="913" y="8"/>
                  </a:lnTo>
                  <a:lnTo>
                    <a:pt x="786" y="0"/>
                  </a:lnTo>
                  <a:lnTo>
                    <a:pt x="660" y="8"/>
                  </a:lnTo>
                  <a:lnTo>
                    <a:pt x="549" y="36"/>
                  </a:lnTo>
                  <a:lnTo>
                    <a:pt x="453" y="79"/>
                  </a:lnTo>
                  <a:lnTo>
                    <a:pt x="373" y="130"/>
                  </a:lnTo>
                  <a:lnTo>
                    <a:pt x="312" y="182"/>
                  </a:lnTo>
                  <a:lnTo>
                    <a:pt x="268" y="234"/>
                  </a:lnTo>
                  <a:lnTo>
                    <a:pt x="240" y="280"/>
                  </a:lnTo>
                  <a:lnTo>
                    <a:pt x="230" y="312"/>
                  </a:lnTo>
                  <a:lnTo>
                    <a:pt x="247" y="356"/>
                  </a:lnTo>
                  <a:lnTo>
                    <a:pt x="271" y="395"/>
                  </a:lnTo>
                  <a:lnTo>
                    <a:pt x="295" y="425"/>
                  </a:lnTo>
                  <a:lnTo>
                    <a:pt x="308" y="452"/>
                  </a:lnTo>
                  <a:lnTo>
                    <a:pt x="292" y="481"/>
                  </a:lnTo>
                  <a:lnTo>
                    <a:pt x="256" y="520"/>
                  </a:lnTo>
                  <a:lnTo>
                    <a:pt x="223" y="570"/>
                  </a:lnTo>
                  <a:lnTo>
                    <a:pt x="208" y="637"/>
                  </a:lnTo>
                  <a:lnTo>
                    <a:pt x="208" y="714"/>
                  </a:lnTo>
                  <a:lnTo>
                    <a:pt x="198" y="786"/>
                  </a:lnTo>
                  <a:lnTo>
                    <a:pt x="174" y="839"/>
                  </a:lnTo>
                  <a:lnTo>
                    <a:pt x="144" y="863"/>
                  </a:lnTo>
                  <a:lnTo>
                    <a:pt x="92" y="886"/>
                  </a:lnTo>
                  <a:lnTo>
                    <a:pt x="33" y="935"/>
                  </a:lnTo>
                  <a:lnTo>
                    <a:pt x="0" y="997"/>
                  </a:lnTo>
                  <a:lnTo>
                    <a:pt x="24" y="1057"/>
                  </a:lnTo>
                  <a:lnTo>
                    <a:pt x="79" y="1077"/>
                  </a:lnTo>
                  <a:lnTo>
                    <a:pt x="117" y="1042"/>
                  </a:lnTo>
                  <a:lnTo>
                    <a:pt x="150" y="988"/>
                  </a:lnTo>
                  <a:lnTo>
                    <a:pt x="187" y="941"/>
                  </a:lnTo>
                  <a:lnTo>
                    <a:pt x="220" y="917"/>
                  </a:lnTo>
                  <a:lnTo>
                    <a:pt x="236" y="913"/>
                  </a:lnTo>
                  <a:lnTo>
                    <a:pt x="234" y="928"/>
                  </a:lnTo>
                  <a:lnTo>
                    <a:pt x="220" y="952"/>
                  </a:lnTo>
                  <a:lnTo>
                    <a:pt x="204" y="995"/>
                  </a:lnTo>
                  <a:lnTo>
                    <a:pt x="189" y="1060"/>
                  </a:lnTo>
                  <a:lnTo>
                    <a:pt x="187" y="1122"/>
                  </a:lnTo>
                  <a:lnTo>
                    <a:pt x="204" y="1173"/>
                  </a:lnTo>
                  <a:lnTo>
                    <a:pt x="153" y="1265"/>
                  </a:lnTo>
                  <a:lnTo>
                    <a:pt x="114" y="1288"/>
                  </a:lnTo>
                  <a:lnTo>
                    <a:pt x="86" y="1333"/>
                  </a:lnTo>
                  <a:lnTo>
                    <a:pt x="79" y="1392"/>
                  </a:lnTo>
                  <a:lnTo>
                    <a:pt x="109" y="1440"/>
                  </a:lnTo>
                  <a:lnTo>
                    <a:pt x="164" y="1455"/>
                  </a:lnTo>
                  <a:lnTo>
                    <a:pt x="217" y="1434"/>
                  </a:lnTo>
                  <a:lnTo>
                    <a:pt x="254" y="1393"/>
                  </a:lnTo>
                  <a:lnTo>
                    <a:pt x="265" y="1343"/>
                  </a:lnTo>
                  <a:lnTo>
                    <a:pt x="256" y="1259"/>
                  </a:lnTo>
                  <a:lnTo>
                    <a:pt x="282" y="1221"/>
                  </a:lnTo>
                  <a:lnTo>
                    <a:pt x="296" y="1212"/>
                  </a:lnTo>
                  <a:lnTo>
                    <a:pt x="288" y="1203"/>
                  </a:lnTo>
                  <a:lnTo>
                    <a:pt x="288" y="1177"/>
                  </a:lnTo>
                  <a:lnTo>
                    <a:pt x="301" y="1114"/>
                  </a:lnTo>
                  <a:lnTo>
                    <a:pt x="333" y="1036"/>
                  </a:lnTo>
                  <a:lnTo>
                    <a:pt x="394" y="961"/>
                  </a:lnTo>
                  <a:lnTo>
                    <a:pt x="415" y="947"/>
                  </a:lnTo>
                  <a:lnTo>
                    <a:pt x="432" y="897"/>
                  </a:lnTo>
                  <a:lnTo>
                    <a:pt x="447" y="903"/>
                  </a:lnTo>
                  <a:lnTo>
                    <a:pt x="481" y="913"/>
                  </a:lnTo>
                  <a:lnTo>
                    <a:pt x="523" y="909"/>
                  </a:lnTo>
                  <a:lnTo>
                    <a:pt x="561" y="879"/>
                  </a:lnTo>
                  <a:lnTo>
                    <a:pt x="573" y="863"/>
                  </a:lnTo>
                  <a:lnTo>
                    <a:pt x="600" y="822"/>
                  </a:lnTo>
                  <a:lnTo>
                    <a:pt x="620" y="767"/>
                  </a:lnTo>
                  <a:lnTo>
                    <a:pt x="619" y="712"/>
                  </a:lnTo>
                  <a:lnTo>
                    <a:pt x="609" y="670"/>
                  </a:lnTo>
                  <a:lnTo>
                    <a:pt x="620" y="650"/>
                  </a:lnTo>
                  <a:lnTo>
                    <a:pt x="646" y="650"/>
                  </a:lnTo>
                  <a:lnTo>
                    <a:pt x="680" y="672"/>
                  </a:lnTo>
                  <a:lnTo>
                    <a:pt x="714" y="696"/>
                  </a:lnTo>
                  <a:lnTo>
                    <a:pt x="742" y="720"/>
                  </a:lnTo>
                  <a:lnTo>
                    <a:pt x="766" y="756"/>
                  </a:lnTo>
                  <a:lnTo>
                    <a:pt x="786" y="814"/>
                  </a:lnTo>
                  <a:lnTo>
                    <a:pt x="806" y="869"/>
                  </a:lnTo>
                  <a:lnTo>
                    <a:pt x="836" y="900"/>
                  </a:lnTo>
                  <a:lnTo>
                    <a:pt x="864" y="916"/>
                  </a:lnTo>
                  <a:lnTo>
                    <a:pt x="874" y="919"/>
                  </a:lnTo>
                  <a:lnTo>
                    <a:pt x="847" y="913"/>
                  </a:lnTo>
                  <a:lnTo>
                    <a:pt x="781" y="913"/>
                  </a:lnTo>
                  <a:lnTo>
                    <a:pt x="699" y="939"/>
                  </a:lnTo>
                  <a:lnTo>
                    <a:pt x="622" y="1008"/>
                  </a:lnTo>
                  <a:lnTo>
                    <a:pt x="535" y="1191"/>
                  </a:lnTo>
                  <a:lnTo>
                    <a:pt x="511" y="1367"/>
                  </a:lnTo>
                  <a:lnTo>
                    <a:pt x="531" y="1528"/>
                  </a:lnTo>
                  <a:lnTo>
                    <a:pt x="589" y="1662"/>
                  </a:lnTo>
                  <a:lnTo>
                    <a:pt x="666" y="1773"/>
                  </a:lnTo>
                  <a:lnTo>
                    <a:pt x="747" y="1846"/>
                  </a:lnTo>
                  <a:lnTo>
                    <a:pt x="824" y="1878"/>
                  </a:lnTo>
                  <a:lnTo>
                    <a:pt x="880" y="1860"/>
                  </a:lnTo>
                  <a:lnTo>
                    <a:pt x="850" y="2010"/>
                  </a:lnTo>
                  <a:lnTo>
                    <a:pt x="899" y="2202"/>
                  </a:lnTo>
                  <a:lnTo>
                    <a:pt x="969" y="2373"/>
                  </a:lnTo>
                  <a:lnTo>
                    <a:pt x="1007" y="2445"/>
                  </a:lnTo>
                  <a:lnTo>
                    <a:pt x="1021" y="2512"/>
                  </a:lnTo>
                  <a:lnTo>
                    <a:pt x="1057" y="2722"/>
                  </a:lnTo>
                  <a:lnTo>
                    <a:pt x="1096" y="3068"/>
                  </a:lnTo>
                  <a:lnTo>
                    <a:pt x="1124" y="3557"/>
                  </a:lnTo>
                  <a:lnTo>
                    <a:pt x="1616" y="3557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4822" name="Freeform 6"/>
            <p:cNvSpPr>
              <a:spLocks/>
            </p:cNvSpPr>
            <p:nvPr/>
          </p:nvSpPr>
          <p:spPr bwMode="auto">
            <a:xfrm>
              <a:off x="3529" y="1047"/>
              <a:ext cx="399" cy="146"/>
            </a:xfrm>
            <a:custGeom>
              <a:avLst/>
              <a:gdLst/>
              <a:ahLst/>
              <a:cxnLst>
                <a:cxn ang="0">
                  <a:pos x="1322" y="133"/>
                </a:cxn>
                <a:cxn ang="0">
                  <a:pos x="1314" y="131"/>
                </a:cxn>
                <a:cxn ang="0">
                  <a:pos x="1284" y="120"/>
                </a:cxn>
                <a:cxn ang="0">
                  <a:pos x="1237" y="107"/>
                </a:cxn>
                <a:cxn ang="0">
                  <a:pos x="1176" y="91"/>
                </a:cxn>
                <a:cxn ang="0">
                  <a:pos x="1105" y="71"/>
                </a:cxn>
                <a:cxn ang="0">
                  <a:pos x="1021" y="53"/>
                </a:cxn>
                <a:cxn ang="0">
                  <a:pos x="928" y="35"/>
                </a:cxn>
                <a:cxn ang="0">
                  <a:pos x="829" y="18"/>
                </a:cxn>
                <a:cxn ang="0">
                  <a:pos x="725" y="7"/>
                </a:cxn>
                <a:cxn ang="0">
                  <a:pos x="619" y="0"/>
                </a:cxn>
                <a:cxn ang="0">
                  <a:pos x="514" y="0"/>
                </a:cxn>
                <a:cxn ang="0">
                  <a:pos x="409" y="6"/>
                </a:cxn>
                <a:cxn ang="0">
                  <a:pos x="308" y="23"/>
                </a:cxn>
                <a:cxn ang="0">
                  <a:pos x="214" y="47"/>
                </a:cxn>
                <a:cxn ang="0">
                  <a:pos x="126" y="86"/>
                </a:cxn>
                <a:cxn ang="0">
                  <a:pos x="50" y="137"/>
                </a:cxn>
                <a:cxn ang="0">
                  <a:pos x="0" y="207"/>
                </a:cxn>
                <a:cxn ang="0">
                  <a:pos x="6" y="278"/>
                </a:cxn>
                <a:cxn ang="0">
                  <a:pos x="54" y="348"/>
                </a:cxn>
                <a:cxn ang="0">
                  <a:pos x="128" y="420"/>
                </a:cxn>
                <a:cxn ang="0">
                  <a:pos x="215" y="493"/>
                </a:cxn>
                <a:cxn ang="0">
                  <a:pos x="295" y="564"/>
                </a:cxn>
                <a:cxn ang="0">
                  <a:pos x="354" y="637"/>
                </a:cxn>
                <a:cxn ang="0">
                  <a:pos x="379" y="708"/>
                </a:cxn>
                <a:cxn ang="0">
                  <a:pos x="378" y="693"/>
                </a:cxn>
                <a:cxn ang="0">
                  <a:pos x="384" y="661"/>
                </a:cxn>
                <a:cxn ang="0">
                  <a:pos x="409" y="630"/>
                </a:cxn>
                <a:cxn ang="0">
                  <a:pos x="469" y="619"/>
                </a:cxn>
                <a:cxn ang="0">
                  <a:pos x="420" y="566"/>
                </a:cxn>
                <a:cxn ang="0">
                  <a:pos x="406" y="494"/>
                </a:cxn>
                <a:cxn ang="0">
                  <a:pos x="431" y="411"/>
                </a:cxn>
                <a:cxn ang="0">
                  <a:pos x="500" y="327"/>
                </a:cxn>
                <a:cxn ang="0">
                  <a:pos x="619" y="251"/>
                </a:cxn>
                <a:cxn ang="0">
                  <a:pos x="793" y="186"/>
                </a:cxn>
                <a:cxn ang="0">
                  <a:pos x="1025" y="143"/>
                </a:cxn>
                <a:cxn ang="0">
                  <a:pos x="1322" y="133"/>
                </a:cxn>
              </a:cxnLst>
              <a:rect l="0" t="0" r="r" b="b"/>
              <a:pathLst>
                <a:path w="1322" h="708">
                  <a:moveTo>
                    <a:pt x="1322" y="133"/>
                  </a:moveTo>
                  <a:lnTo>
                    <a:pt x="1314" y="131"/>
                  </a:lnTo>
                  <a:lnTo>
                    <a:pt x="1284" y="120"/>
                  </a:lnTo>
                  <a:lnTo>
                    <a:pt x="1237" y="107"/>
                  </a:lnTo>
                  <a:lnTo>
                    <a:pt x="1176" y="91"/>
                  </a:lnTo>
                  <a:lnTo>
                    <a:pt x="1105" y="71"/>
                  </a:lnTo>
                  <a:lnTo>
                    <a:pt x="1021" y="53"/>
                  </a:lnTo>
                  <a:lnTo>
                    <a:pt x="928" y="35"/>
                  </a:lnTo>
                  <a:lnTo>
                    <a:pt x="829" y="18"/>
                  </a:lnTo>
                  <a:lnTo>
                    <a:pt x="725" y="7"/>
                  </a:lnTo>
                  <a:lnTo>
                    <a:pt x="619" y="0"/>
                  </a:lnTo>
                  <a:lnTo>
                    <a:pt x="514" y="0"/>
                  </a:lnTo>
                  <a:lnTo>
                    <a:pt x="409" y="6"/>
                  </a:lnTo>
                  <a:lnTo>
                    <a:pt x="308" y="23"/>
                  </a:lnTo>
                  <a:lnTo>
                    <a:pt x="214" y="47"/>
                  </a:lnTo>
                  <a:lnTo>
                    <a:pt x="126" y="86"/>
                  </a:lnTo>
                  <a:lnTo>
                    <a:pt x="50" y="137"/>
                  </a:lnTo>
                  <a:lnTo>
                    <a:pt x="0" y="207"/>
                  </a:lnTo>
                  <a:lnTo>
                    <a:pt x="6" y="278"/>
                  </a:lnTo>
                  <a:lnTo>
                    <a:pt x="54" y="348"/>
                  </a:lnTo>
                  <a:lnTo>
                    <a:pt x="128" y="420"/>
                  </a:lnTo>
                  <a:lnTo>
                    <a:pt x="215" y="493"/>
                  </a:lnTo>
                  <a:lnTo>
                    <a:pt x="295" y="564"/>
                  </a:lnTo>
                  <a:lnTo>
                    <a:pt x="354" y="637"/>
                  </a:lnTo>
                  <a:lnTo>
                    <a:pt x="379" y="708"/>
                  </a:lnTo>
                  <a:lnTo>
                    <a:pt x="378" y="693"/>
                  </a:lnTo>
                  <a:lnTo>
                    <a:pt x="384" y="661"/>
                  </a:lnTo>
                  <a:lnTo>
                    <a:pt x="409" y="630"/>
                  </a:lnTo>
                  <a:lnTo>
                    <a:pt x="469" y="619"/>
                  </a:lnTo>
                  <a:lnTo>
                    <a:pt x="420" y="566"/>
                  </a:lnTo>
                  <a:lnTo>
                    <a:pt x="406" y="494"/>
                  </a:lnTo>
                  <a:lnTo>
                    <a:pt x="431" y="411"/>
                  </a:lnTo>
                  <a:lnTo>
                    <a:pt x="500" y="327"/>
                  </a:lnTo>
                  <a:lnTo>
                    <a:pt x="619" y="251"/>
                  </a:lnTo>
                  <a:lnTo>
                    <a:pt x="793" y="186"/>
                  </a:lnTo>
                  <a:lnTo>
                    <a:pt x="1025" y="143"/>
                  </a:lnTo>
                  <a:lnTo>
                    <a:pt x="1322" y="133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1" name="Freeform 7"/>
            <p:cNvSpPr>
              <a:spLocks/>
            </p:cNvSpPr>
            <p:nvPr/>
          </p:nvSpPr>
          <p:spPr bwMode="auto">
            <a:xfrm>
              <a:off x="3419" y="977"/>
              <a:ext cx="690" cy="248"/>
            </a:xfrm>
            <a:custGeom>
              <a:avLst/>
              <a:gdLst>
                <a:gd name="T0" fmla="*/ 0 w 2284"/>
                <a:gd name="T1" fmla="*/ 0 h 1132"/>
                <a:gd name="T2" fmla="*/ 0 w 2284"/>
                <a:gd name="T3" fmla="*/ 0 h 1132"/>
                <a:gd name="T4" fmla="*/ 0 w 2284"/>
                <a:gd name="T5" fmla="*/ 0 h 1132"/>
                <a:gd name="T6" fmla="*/ 0 w 2284"/>
                <a:gd name="T7" fmla="*/ 0 h 1132"/>
                <a:gd name="T8" fmla="*/ 0 w 2284"/>
                <a:gd name="T9" fmla="*/ 0 h 1132"/>
                <a:gd name="T10" fmla="*/ 0 w 2284"/>
                <a:gd name="T11" fmla="*/ 0 h 1132"/>
                <a:gd name="T12" fmla="*/ 0 w 2284"/>
                <a:gd name="T13" fmla="*/ 0 h 1132"/>
                <a:gd name="T14" fmla="*/ 0 w 2284"/>
                <a:gd name="T15" fmla="*/ 0 h 1132"/>
                <a:gd name="T16" fmla="*/ 0 w 2284"/>
                <a:gd name="T17" fmla="*/ 0 h 1132"/>
                <a:gd name="T18" fmla="*/ 0 w 2284"/>
                <a:gd name="T19" fmla="*/ 0 h 1132"/>
                <a:gd name="T20" fmla="*/ 0 w 2284"/>
                <a:gd name="T21" fmla="*/ 0 h 1132"/>
                <a:gd name="T22" fmla="*/ 0 w 2284"/>
                <a:gd name="T23" fmla="*/ 0 h 1132"/>
                <a:gd name="T24" fmla="*/ 0 w 2284"/>
                <a:gd name="T25" fmla="*/ 0 h 1132"/>
                <a:gd name="T26" fmla="*/ 0 w 2284"/>
                <a:gd name="T27" fmla="*/ 0 h 1132"/>
                <a:gd name="T28" fmla="*/ 0 w 2284"/>
                <a:gd name="T29" fmla="*/ 0 h 1132"/>
                <a:gd name="T30" fmla="*/ 0 w 2284"/>
                <a:gd name="T31" fmla="*/ 0 h 1132"/>
                <a:gd name="T32" fmla="*/ 0 w 2284"/>
                <a:gd name="T33" fmla="*/ 0 h 1132"/>
                <a:gd name="T34" fmla="*/ 0 w 2284"/>
                <a:gd name="T35" fmla="*/ 0 h 1132"/>
                <a:gd name="T36" fmla="*/ 0 w 2284"/>
                <a:gd name="T37" fmla="*/ 0 h 1132"/>
                <a:gd name="T38" fmla="*/ 0 w 2284"/>
                <a:gd name="T39" fmla="*/ 0 h 1132"/>
                <a:gd name="T40" fmla="*/ 0 w 2284"/>
                <a:gd name="T41" fmla="*/ 0 h 1132"/>
                <a:gd name="T42" fmla="*/ 0 w 2284"/>
                <a:gd name="T43" fmla="*/ 0 h 1132"/>
                <a:gd name="T44" fmla="*/ 0 w 2284"/>
                <a:gd name="T45" fmla="*/ 0 h 1132"/>
                <a:gd name="T46" fmla="*/ 0 w 2284"/>
                <a:gd name="T47" fmla="*/ 0 h 1132"/>
                <a:gd name="T48" fmla="*/ 0 w 2284"/>
                <a:gd name="T49" fmla="*/ 0 h 1132"/>
                <a:gd name="T50" fmla="*/ 0 w 2284"/>
                <a:gd name="T51" fmla="*/ 0 h 1132"/>
                <a:gd name="T52" fmla="*/ 0 w 2284"/>
                <a:gd name="T53" fmla="*/ 0 h 1132"/>
                <a:gd name="T54" fmla="*/ 0 w 2284"/>
                <a:gd name="T55" fmla="*/ 0 h 1132"/>
                <a:gd name="T56" fmla="*/ 0 w 2284"/>
                <a:gd name="T57" fmla="*/ 0 h 1132"/>
                <a:gd name="T58" fmla="*/ 0 w 2284"/>
                <a:gd name="T59" fmla="*/ 0 h 1132"/>
                <a:gd name="T60" fmla="*/ 0 w 2284"/>
                <a:gd name="T61" fmla="*/ 0 h 1132"/>
                <a:gd name="T62" fmla="*/ 0 w 2284"/>
                <a:gd name="T63" fmla="*/ 0 h 1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4"/>
                <a:gd name="T97" fmla="*/ 0 h 1132"/>
                <a:gd name="T98" fmla="*/ 2284 w 2284"/>
                <a:gd name="T99" fmla="*/ 1132 h 1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4" h="1132">
                  <a:moveTo>
                    <a:pt x="1686" y="455"/>
                  </a:moveTo>
                  <a:lnTo>
                    <a:pt x="1803" y="559"/>
                  </a:lnTo>
                  <a:lnTo>
                    <a:pt x="1839" y="667"/>
                  </a:lnTo>
                  <a:lnTo>
                    <a:pt x="1848" y="765"/>
                  </a:lnTo>
                  <a:lnTo>
                    <a:pt x="1876" y="855"/>
                  </a:lnTo>
                  <a:lnTo>
                    <a:pt x="1899" y="886"/>
                  </a:lnTo>
                  <a:lnTo>
                    <a:pt x="1926" y="918"/>
                  </a:lnTo>
                  <a:lnTo>
                    <a:pt x="1956" y="946"/>
                  </a:lnTo>
                  <a:lnTo>
                    <a:pt x="1992" y="965"/>
                  </a:lnTo>
                  <a:lnTo>
                    <a:pt x="2033" y="979"/>
                  </a:lnTo>
                  <a:lnTo>
                    <a:pt x="2077" y="985"/>
                  </a:lnTo>
                  <a:lnTo>
                    <a:pt x="2129" y="979"/>
                  </a:lnTo>
                  <a:lnTo>
                    <a:pt x="2189" y="963"/>
                  </a:lnTo>
                  <a:lnTo>
                    <a:pt x="2271" y="871"/>
                  </a:lnTo>
                  <a:lnTo>
                    <a:pt x="2284" y="724"/>
                  </a:lnTo>
                  <a:lnTo>
                    <a:pt x="2250" y="570"/>
                  </a:lnTo>
                  <a:lnTo>
                    <a:pt x="2200" y="459"/>
                  </a:lnTo>
                  <a:lnTo>
                    <a:pt x="2183" y="439"/>
                  </a:lnTo>
                  <a:lnTo>
                    <a:pt x="2159" y="413"/>
                  </a:lnTo>
                  <a:lnTo>
                    <a:pt x="2128" y="379"/>
                  </a:lnTo>
                  <a:lnTo>
                    <a:pt x="2089" y="345"/>
                  </a:lnTo>
                  <a:lnTo>
                    <a:pt x="2043" y="310"/>
                  </a:lnTo>
                  <a:lnTo>
                    <a:pt x="1992" y="270"/>
                  </a:lnTo>
                  <a:lnTo>
                    <a:pt x="1933" y="232"/>
                  </a:lnTo>
                  <a:lnTo>
                    <a:pt x="1865" y="193"/>
                  </a:lnTo>
                  <a:lnTo>
                    <a:pt x="1794" y="155"/>
                  </a:lnTo>
                  <a:lnTo>
                    <a:pt x="1715" y="121"/>
                  </a:lnTo>
                  <a:lnTo>
                    <a:pt x="1631" y="88"/>
                  </a:lnTo>
                  <a:lnTo>
                    <a:pt x="1540" y="60"/>
                  </a:lnTo>
                  <a:lnTo>
                    <a:pt x="1444" y="35"/>
                  </a:lnTo>
                  <a:lnTo>
                    <a:pt x="1341" y="18"/>
                  </a:lnTo>
                  <a:lnTo>
                    <a:pt x="1233" y="7"/>
                  </a:lnTo>
                  <a:lnTo>
                    <a:pt x="1119" y="0"/>
                  </a:lnTo>
                  <a:lnTo>
                    <a:pt x="1002" y="6"/>
                  </a:lnTo>
                  <a:lnTo>
                    <a:pt x="890" y="16"/>
                  </a:lnTo>
                  <a:lnTo>
                    <a:pt x="782" y="33"/>
                  </a:lnTo>
                  <a:lnTo>
                    <a:pt x="677" y="59"/>
                  </a:lnTo>
                  <a:lnTo>
                    <a:pt x="581" y="88"/>
                  </a:lnTo>
                  <a:lnTo>
                    <a:pt x="489" y="121"/>
                  </a:lnTo>
                  <a:lnTo>
                    <a:pt x="404" y="157"/>
                  </a:lnTo>
                  <a:lnTo>
                    <a:pt x="322" y="198"/>
                  </a:lnTo>
                  <a:lnTo>
                    <a:pt x="254" y="241"/>
                  </a:lnTo>
                  <a:lnTo>
                    <a:pt x="188" y="288"/>
                  </a:lnTo>
                  <a:lnTo>
                    <a:pt x="134" y="336"/>
                  </a:lnTo>
                  <a:lnTo>
                    <a:pt x="87" y="384"/>
                  </a:lnTo>
                  <a:lnTo>
                    <a:pt x="51" y="431"/>
                  </a:lnTo>
                  <a:lnTo>
                    <a:pt x="22" y="479"/>
                  </a:lnTo>
                  <a:lnTo>
                    <a:pt x="6" y="527"/>
                  </a:lnTo>
                  <a:lnTo>
                    <a:pt x="0" y="570"/>
                  </a:lnTo>
                  <a:lnTo>
                    <a:pt x="10" y="647"/>
                  </a:lnTo>
                  <a:lnTo>
                    <a:pt x="34" y="708"/>
                  </a:lnTo>
                  <a:lnTo>
                    <a:pt x="74" y="750"/>
                  </a:lnTo>
                  <a:lnTo>
                    <a:pt x="120" y="783"/>
                  </a:lnTo>
                  <a:lnTo>
                    <a:pt x="174" y="804"/>
                  </a:lnTo>
                  <a:lnTo>
                    <a:pt x="234" y="822"/>
                  </a:lnTo>
                  <a:lnTo>
                    <a:pt x="298" y="835"/>
                  </a:lnTo>
                  <a:lnTo>
                    <a:pt x="357" y="850"/>
                  </a:lnTo>
                  <a:lnTo>
                    <a:pt x="417" y="871"/>
                  </a:lnTo>
                  <a:lnTo>
                    <a:pt x="477" y="893"/>
                  </a:lnTo>
                  <a:lnTo>
                    <a:pt x="534" y="919"/>
                  </a:lnTo>
                  <a:lnTo>
                    <a:pt x="587" y="952"/>
                  </a:lnTo>
                  <a:lnTo>
                    <a:pt x="636" y="989"/>
                  </a:lnTo>
                  <a:lnTo>
                    <a:pt x="677" y="1032"/>
                  </a:lnTo>
                  <a:lnTo>
                    <a:pt x="706" y="1080"/>
                  </a:lnTo>
                  <a:lnTo>
                    <a:pt x="728" y="11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2" name="Freeform 8"/>
            <p:cNvSpPr>
              <a:spLocks/>
            </p:cNvSpPr>
            <p:nvPr/>
          </p:nvSpPr>
          <p:spPr bwMode="auto">
            <a:xfrm>
              <a:off x="4121" y="997"/>
              <a:ext cx="101" cy="203"/>
            </a:xfrm>
            <a:custGeom>
              <a:avLst/>
              <a:gdLst>
                <a:gd name="T0" fmla="*/ 0 w 334"/>
                <a:gd name="T1" fmla="*/ 0 h 925"/>
                <a:gd name="T2" fmla="*/ 0 w 334"/>
                <a:gd name="T3" fmla="*/ 0 h 925"/>
                <a:gd name="T4" fmla="*/ 0 w 334"/>
                <a:gd name="T5" fmla="*/ 0 h 925"/>
                <a:gd name="T6" fmla="*/ 0 w 334"/>
                <a:gd name="T7" fmla="*/ 0 h 925"/>
                <a:gd name="T8" fmla="*/ 0 w 334"/>
                <a:gd name="T9" fmla="*/ 0 h 925"/>
                <a:gd name="T10" fmla="*/ 0 w 334"/>
                <a:gd name="T11" fmla="*/ 0 h 925"/>
                <a:gd name="T12" fmla="*/ 0 w 334"/>
                <a:gd name="T13" fmla="*/ 0 h 925"/>
                <a:gd name="T14" fmla="*/ 0 w 334"/>
                <a:gd name="T15" fmla="*/ 0 h 925"/>
                <a:gd name="T16" fmla="*/ 0 w 334"/>
                <a:gd name="T17" fmla="*/ 0 h 925"/>
                <a:gd name="T18" fmla="*/ 0 w 334"/>
                <a:gd name="T19" fmla="*/ 0 h 925"/>
                <a:gd name="T20" fmla="*/ 0 w 334"/>
                <a:gd name="T21" fmla="*/ 0 h 925"/>
                <a:gd name="T22" fmla="*/ 0 w 334"/>
                <a:gd name="T23" fmla="*/ 0 h 925"/>
                <a:gd name="T24" fmla="*/ 0 w 334"/>
                <a:gd name="T25" fmla="*/ 0 h 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925"/>
                <a:gd name="T41" fmla="*/ 334 w 334"/>
                <a:gd name="T42" fmla="*/ 925 h 9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925">
                  <a:moveTo>
                    <a:pt x="255" y="0"/>
                  </a:moveTo>
                  <a:lnTo>
                    <a:pt x="264" y="74"/>
                  </a:lnTo>
                  <a:lnTo>
                    <a:pt x="291" y="127"/>
                  </a:lnTo>
                  <a:lnTo>
                    <a:pt x="321" y="216"/>
                  </a:lnTo>
                  <a:lnTo>
                    <a:pt x="334" y="390"/>
                  </a:lnTo>
                  <a:lnTo>
                    <a:pt x="315" y="560"/>
                  </a:lnTo>
                  <a:lnTo>
                    <a:pt x="274" y="639"/>
                  </a:lnTo>
                  <a:lnTo>
                    <a:pt x="236" y="690"/>
                  </a:lnTo>
                  <a:lnTo>
                    <a:pt x="224" y="771"/>
                  </a:lnTo>
                  <a:lnTo>
                    <a:pt x="207" y="872"/>
                  </a:lnTo>
                  <a:lnTo>
                    <a:pt x="150" y="925"/>
                  </a:lnTo>
                  <a:lnTo>
                    <a:pt x="74" y="916"/>
                  </a:lnTo>
                  <a:lnTo>
                    <a:pt x="0" y="8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3" name="Freeform 9"/>
            <p:cNvSpPr>
              <a:spLocks/>
            </p:cNvSpPr>
            <p:nvPr/>
          </p:nvSpPr>
          <p:spPr bwMode="auto">
            <a:xfrm>
              <a:off x="4171" y="823"/>
              <a:ext cx="142" cy="196"/>
            </a:xfrm>
            <a:custGeom>
              <a:avLst/>
              <a:gdLst>
                <a:gd name="T0" fmla="*/ 0 w 470"/>
                <a:gd name="T1" fmla="*/ 0 h 894"/>
                <a:gd name="T2" fmla="*/ 0 w 470"/>
                <a:gd name="T3" fmla="*/ 0 h 894"/>
                <a:gd name="T4" fmla="*/ 0 w 470"/>
                <a:gd name="T5" fmla="*/ 0 h 894"/>
                <a:gd name="T6" fmla="*/ 0 w 470"/>
                <a:gd name="T7" fmla="*/ 0 h 894"/>
                <a:gd name="T8" fmla="*/ 0 w 470"/>
                <a:gd name="T9" fmla="*/ 0 h 894"/>
                <a:gd name="T10" fmla="*/ 0 w 470"/>
                <a:gd name="T11" fmla="*/ 0 h 894"/>
                <a:gd name="T12" fmla="*/ 0 w 470"/>
                <a:gd name="T13" fmla="*/ 0 h 894"/>
                <a:gd name="T14" fmla="*/ 0 w 470"/>
                <a:gd name="T15" fmla="*/ 0 h 894"/>
                <a:gd name="T16" fmla="*/ 0 w 470"/>
                <a:gd name="T17" fmla="*/ 0 h 894"/>
                <a:gd name="T18" fmla="*/ 0 w 470"/>
                <a:gd name="T19" fmla="*/ 0 h 894"/>
                <a:gd name="T20" fmla="*/ 0 w 470"/>
                <a:gd name="T21" fmla="*/ 0 h 894"/>
                <a:gd name="T22" fmla="*/ 0 w 470"/>
                <a:gd name="T23" fmla="*/ 0 h 894"/>
                <a:gd name="T24" fmla="*/ 0 w 470"/>
                <a:gd name="T25" fmla="*/ 0 h 894"/>
                <a:gd name="T26" fmla="*/ 0 w 470"/>
                <a:gd name="T27" fmla="*/ 0 h 894"/>
                <a:gd name="T28" fmla="*/ 0 w 470"/>
                <a:gd name="T29" fmla="*/ 0 h 894"/>
                <a:gd name="T30" fmla="*/ 0 w 470"/>
                <a:gd name="T31" fmla="*/ 0 h 894"/>
                <a:gd name="T32" fmla="*/ 0 w 470"/>
                <a:gd name="T33" fmla="*/ 0 h 8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0"/>
                <a:gd name="T52" fmla="*/ 0 h 894"/>
                <a:gd name="T53" fmla="*/ 470 w 470"/>
                <a:gd name="T54" fmla="*/ 894 h 8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0" h="894">
                  <a:moveTo>
                    <a:pt x="0" y="894"/>
                  </a:moveTo>
                  <a:lnTo>
                    <a:pt x="8" y="829"/>
                  </a:lnTo>
                  <a:lnTo>
                    <a:pt x="36" y="809"/>
                  </a:lnTo>
                  <a:lnTo>
                    <a:pt x="75" y="796"/>
                  </a:lnTo>
                  <a:lnTo>
                    <a:pt x="111" y="749"/>
                  </a:lnTo>
                  <a:lnTo>
                    <a:pt x="129" y="667"/>
                  </a:lnTo>
                  <a:lnTo>
                    <a:pt x="129" y="570"/>
                  </a:lnTo>
                  <a:lnTo>
                    <a:pt x="147" y="467"/>
                  </a:lnTo>
                  <a:lnTo>
                    <a:pt x="201" y="359"/>
                  </a:lnTo>
                  <a:lnTo>
                    <a:pt x="245" y="310"/>
                  </a:lnTo>
                  <a:lnTo>
                    <a:pt x="299" y="269"/>
                  </a:lnTo>
                  <a:lnTo>
                    <a:pt x="350" y="233"/>
                  </a:lnTo>
                  <a:lnTo>
                    <a:pt x="396" y="199"/>
                  </a:lnTo>
                  <a:lnTo>
                    <a:pt x="434" y="161"/>
                  </a:lnTo>
                  <a:lnTo>
                    <a:pt x="462" y="121"/>
                  </a:lnTo>
                  <a:lnTo>
                    <a:pt x="470" y="67"/>
                  </a:lnTo>
                  <a:lnTo>
                    <a:pt x="4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4" name="Freeform 10"/>
            <p:cNvSpPr>
              <a:spLocks/>
            </p:cNvSpPr>
            <p:nvPr/>
          </p:nvSpPr>
          <p:spPr bwMode="auto">
            <a:xfrm>
              <a:off x="4120" y="760"/>
              <a:ext cx="65" cy="177"/>
            </a:xfrm>
            <a:custGeom>
              <a:avLst/>
              <a:gdLst>
                <a:gd name="T0" fmla="*/ 0 w 216"/>
                <a:gd name="T1" fmla="*/ 0 h 810"/>
                <a:gd name="T2" fmla="*/ 0 w 216"/>
                <a:gd name="T3" fmla="*/ 0 h 810"/>
                <a:gd name="T4" fmla="*/ 0 w 216"/>
                <a:gd name="T5" fmla="*/ 0 h 810"/>
                <a:gd name="T6" fmla="*/ 0 w 216"/>
                <a:gd name="T7" fmla="*/ 0 h 810"/>
                <a:gd name="T8" fmla="*/ 0 w 216"/>
                <a:gd name="T9" fmla="*/ 0 h 810"/>
                <a:gd name="T10" fmla="*/ 0 w 216"/>
                <a:gd name="T11" fmla="*/ 0 h 810"/>
                <a:gd name="T12" fmla="*/ 0 w 216"/>
                <a:gd name="T13" fmla="*/ 0 h 810"/>
                <a:gd name="T14" fmla="*/ 0 w 216"/>
                <a:gd name="T15" fmla="*/ 0 h 810"/>
                <a:gd name="T16" fmla="*/ 0 w 216"/>
                <a:gd name="T17" fmla="*/ 0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810"/>
                <a:gd name="T29" fmla="*/ 216 w 216"/>
                <a:gd name="T30" fmla="*/ 810 h 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810">
                  <a:moveTo>
                    <a:pt x="216" y="0"/>
                  </a:moveTo>
                  <a:lnTo>
                    <a:pt x="122" y="49"/>
                  </a:lnTo>
                  <a:lnTo>
                    <a:pt x="105" y="131"/>
                  </a:lnTo>
                  <a:lnTo>
                    <a:pt x="109" y="234"/>
                  </a:lnTo>
                  <a:lnTo>
                    <a:pt x="72" y="352"/>
                  </a:lnTo>
                  <a:lnTo>
                    <a:pt x="17" y="489"/>
                  </a:lnTo>
                  <a:lnTo>
                    <a:pt x="0" y="639"/>
                  </a:lnTo>
                  <a:lnTo>
                    <a:pt x="2" y="760"/>
                  </a:lnTo>
                  <a:lnTo>
                    <a:pt x="5" y="8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5" name="Freeform 11"/>
            <p:cNvSpPr>
              <a:spLocks/>
            </p:cNvSpPr>
            <p:nvPr/>
          </p:nvSpPr>
          <p:spPr bwMode="auto">
            <a:xfrm>
              <a:off x="3895" y="904"/>
              <a:ext cx="250" cy="47"/>
            </a:xfrm>
            <a:custGeom>
              <a:avLst/>
              <a:gdLst>
                <a:gd name="T0" fmla="*/ 0 w 827"/>
                <a:gd name="T1" fmla="*/ 0 h 210"/>
                <a:gd name="T2" fmla="*/ 0 w 827"/>
                <a:gd name="T3" fmla="*/ 0 h 210"/>
                <a:gd name="T4" fmla="*/ 0 w 827"/>
                <a:gd name="T5" fmla="*/ 0 h 210"/>
                <a:gd name="T6" fmla="*/ 0 w 827"/>
                <a:gd name="T7" fmla="*/ 0 h 210"/>
                <a:gd name="T8" fmla="*/ 0 w 827"/>
                <a:gd name="T9" fmla="*/ 0 h 210"/>
                <a:gd name="T10" fmla="*/ 0 w 827"/>
                <a:gd name="T11" fmla="*/ 0 h 210"/>
                <a:gd name="T12" fmla="*/ 0 w 827"/>
                <a:gd name="T13" fmla="*/ 0 h 210"/>
                <a:gd name="T14" fmla="*/ 0 w 827"/>
                <a:gd name="T15" fmla="*/ 0 h 210"/>
                <a:gd name="T16" fmla="*/ 0 w 827"/>
                <a:gd name="T17" fmla="*/ 0 h 210"/>
                <a:gd name="T18" fmla="*/ 0 w 827"/>
                <a:gd name="T19" fmla="*/ 0 h 210"/>
                <a:gd name="T20" fmla="*/ 0 w 827"/>
                <a:gd name="T21" fmla="*/ 0 h 210"/>
                <a:gd name="T22" fmla="*/ 0 w 827"/>
                <a:gd name="T23" fmla="*/ 0 h 210"/>
                <a:gd name="T24" fmla="*/ 0 w 827"/>
                <a:gd name="T25" fmla="*/ 0 h 210"/>
                <a:gd name="T26" fmla="*/ 0 w 827"/>
                <a:gd name="T27" fmla="*/ 0 h 210"/>
                <a:gd name="T28" fmla="*/ 0 w 827"/>
                <a:gd name="T29" fmla="*/ 0 h 210"/>
                <a:gd name="T30" fmla="*/ 0 w 827"/>
                <a:gd name="T31" fmla="*/ 0 h 210"/>
                <a:gd name="T32" fmla="*/ 0 w 827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7"/>
                <a:gd name="T52" fmla="*/ 0 h 210"/>
                <a:gd name="T53" fmla="*/ 827 w 827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7" h="210">
                  <a:moveTo>
                    <a:pt x="827" y="210"/>
                  </a:moveTo>
                  <a:lnTo>
                    <a:pt x="785" y="155"/>
                  </a:lnTo>
                  <a:lnTo>
                    <a:pt x="738" y="114"/>
                  </a:lnTo>
                  <a:lnTo>
                    <a:pt x="684" y="89"/>
                  </a:lnTo>
                  <a:lnTo>
                    <a:pt x="627" y="70"/>
                  </a:lnTo>
                  <a:lnTo>
                    <a:pt x="573" y="61"/>
                  </a:lnTo>
                  <a:lnTo>
                    <a:pt x="516" y="60"/>
                  </a:lnTo>
                  <a:lnTo>
                    <a:pt x="463" y="61"/>
                  </a:lnTo>
                  <a:lnTo>
                    <a:pt x="414" y="66"/>
                  </a:lnTo>
                  <a:lnTo>
                    <a:pt x="363" y="67"/>
                  </a:lnTo>
                  <a:lnTo>
                    <a:pt x="302" y="67"/>
                  </a:lnTo>
                  <a:lnTo>
                    <a:pt x="241" y="67"/>
                  </a:lnTo>
                  <a:lnTo>
                    <a:pt x="177" y="61"/>
                  </a:lnTo>
                  <a:lnTo>
                    <a:pt x="119" y="53"/>
                  </a:lnTo>
                  <a:lnTo>
                    <a:pt x="67" y="40"/>
                  </a:lnTo>
                  <a:lnTo>
                    <a:pt x="27" y="2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6" name="Freeform 12"/>
            <p:cNvSpPr>
              <a:spLocks/>
            </p:cNvSpPr>
            <p:nvPr/>
          </p:nvSpPr>
          <p:spPr bwMode="auto">
            <a:xfrm>
              <a:off x="3435" y="990"/>
              <a:ext cx="25" cy="24"/>
            </a:xfrm>
            <a:custGeom>
              <a:avLst/>
              <a:gdLst>
                <a:gd name="T0" fmla="*/ 0 w 80"/>
                <a:gd name="T1" fmla="*/ 0 h 109"/>
                <a:gd name="T2" fmla="*/ 0 w 80"/>
                <a:gd name="T3" fmla="*/ 0 h 109"/>
                <a:gd name="T4" fmla="*/ 0 w 80"/>
                <a:gd name="T5" fmla="*/ 0 h 109"/>
                <a:gd name="T6" fmla="*/ 0 w 80"/>
                <a:gd name="T7" fmla="*/ 0 h 109"/>
                <a:gd name="T8" fmla="*/ 0 w 80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9"/>
                <a:gd name="T17" fmla="*/ 80 w 8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9">
                  <a:moveTo>
                    <a:pt x="0" y="0"/>
                  </a:moveTo>
                  <a:lnTo>
                    <a:pt x="17" y="8"/>
                  </a:lnTo>
                  <a:lnTo>
                    <a:pt x="53" y="29"/>
                  </a:lnTo>
                  <a:lnTo>
                    <a:pt x="80" y="62"/>
                  </a:lnTo>
                  <a:lnTo>
                    <a:pt x="8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7" name="Freeform 13"/>
            <p:cNvSpPr>
              <a:spLocks/>
            </p:cNvSpPr>
            <p:nvPr/>
          </p:nvSpPr>
          <p:spPr bwMode="auto">
            <a:xfrm>
              <a:off x="3456" y="830"/>
              <a:ext cx="444" cy="167"/>
            </a:xfrm>
            <a:custGeom>
              <a:avLst/>
              <a:gdLst>
                <a:gd name="T0" fmla="*/ 0 w 1472"/>
                <a:gd name="T1" fmla="*/ 0 h 765"/>
                <a:gd name="T2" fmla="*/ 0 w 1472"/>
                <a:gd name="T3" fmla="*/ 0 h 765"/>
                <a:gd name="T4" fmla="*/ 0 w 1472"/>
                <a:gd name="T5" fmla="*/ 0 h 765"/>
                <a:gd name="T6" fmla="*/ 0 w 1472"/>
                <a:gd name="T7" fmla="*/ 0 h 765"/>
                <a:gd name="T8" fmla="*/ 0 w 1472"/>
                <a:gd name="T9" fmla="*/ 0 h 765"/>
                <a:gd name="T10" fmla="*/ 0 w 1472"/>
                <a:gd name="T11" fmla="*/ 0 h 765"/>
                <a:gd name="T12" fmla="*/ 0 w 1472"/>
                <a:gd name="T13" fmla="*/ 0 h 765"/>
                <a:gd name="T14" fmla="*/ 0 w 1472"/>
                <a:gd name="T15" fmla="*/ 0 h 765"/>
                <a:gd name="T16" fmla="*/ 0 w 1472"/>
                <a:gd name="T17" fmla="*/ 0 h 765"/>
                <a:gd name="T18" fmla="*/ 0 w 1472"/>
                <a:gd name="T19" fmla="*/ 0 h 765"/>
                <a:gd name="T20" fmla="*/ 0 w 1472"/>
                <a:gd name="T21" fmla="*/ 0 h 765"/>
                <a:gd name="T22" fmla="*/ 0 w 1472"/>
                <a:gd name="T23" fmla="*/ 0 h 765"/>
                <a:gd name="T24" fmla="*/ 0 w 1472"/>
                <a:gd name="T25" fmla="*/ 0 h 765"/>
                <a:gd name="T26" fmla="*/ 0 w 1472"/>
                <a:gd name="T27" fmla="*/ 0 h 765"/>
                <a:gd name="T28" fmla="*/ 0 w 1472"/>
                <a:gd name="T29" fmla="*/ 0 h 765"/>
                <a:gd name="T30" fmla="*/ 0 w 1472"/>
                <a:gd name="T31" fmla="*/ 0 h 765"/>
                <a:gd name="T32" fmla="*/ 0 w 1472"/>
                <a:gd name="T33" fmla="*/ 0 h 765"/>
                <a:gd name="T34" fmla="*/ 0 w 1472"/>
                <a:gd name="T35" fmla="*/ 0 h 765"/>
                <a:gd name="T36" fmla="*/ 0 w 1472"/>
                <a:gd name="T37" fmla="*/ 0 h 765"/>
                <a:gd name="T38" fmla="*/ 0 w 1472"/>
                <a:gd name="T39" fmla="*/ 0 h 765"/>
                <a:gd name="T40" fmla="*/ 0 w 1472"/>
                <a:gd name="T41" fmla="*/ 0 h 765"/>
                <a:gd name="T42" fmla="*/ 0 w 1472"/>
                <a:gd name="T43" fmla="*/ 0 h 765"/>
                <a:gd name="T44" fmla="*/ 0 w 1472"/>
                <a:gd name="T45" fmla="*/ 0 h 765"/>
                <a:gd name="T46" fmla="*/ 0 w 1472"/>
                <a:gd name="T47" fmla="*/ 0 h 765"/>
                <a:gd name="T48" fmla="*/ 0 w 1472"/>
                <a:gd name="T49" fmla="*/ 0 h 765"/>
                <a:gd name="T50" fmla="*/ 0 w 1472"/>
                <a:gd name="T51" fmla="*/ 0 h 765"/>
                <a:gd name="T52" fmla="*/ 0 w 1472"/>
                <a:gd name="T53" fmla="*/ 0 h 765"/>
                <a:gd name="T54" fmla="*/ 0 w 1472"/>
                <a:gd name="T55" fmla="*/ 0 h 765"/>
                <a:gd name="T56" fmla="*/ 0 w 1472"/>
                <a:gd name="T57" fmla="*/ 0 h 765"/>
                <a:gd name="T58" fmla="*/ 0 w 1472"/>
                <a:gd name="T59" fmla="*/ 0 h 765"/>
                <a:gd name="T60" fmla="*/ 0 w 1472"/>
                <a:gd name="T61" fmla="*/ 0 h 765"/>
                <a:gd name="T62" fmla="*/ 0 w 1472"/>
                <a:gd name="T63" fmla="*/ 0 h 765"/>
                <a:gd name="T64" fmla="*/ 0 w 1472"/>
                <a:gd name="T65" fmla="*/ 0 h 765"/>
                <a:gd name="T66" fmla="*/ 0 w 1472"/>
                <a:gd name="T67" fmla="*/ 0 h 765"/>
                <a:gd name="T68" fmla="*/ 0 w 1472"/>
                <a:gd name="T69" fmla="*/ 0 h 765"/>
                <a:gd name="T70" fmla="*/ 0 w 1472"/>
                <a:gd name="T71" fmla="*/ 0 h 765"/>
                <a:gd name="T72" fmla="*/ 0 w 1472"/>
                <a:gd name="T73" fmla="*/ 0 h 765"/>
                <a:gd name="T74" fmla="*/ 0 w 1472"/>
                <a:gd name="T75" fmla="*/ 0 h 765"/>
                <a:gd name="T76" fmla="*/ 0 w 1472"/>
                <a:gd name="T77" fmla="*/ 0 h 765"/>
                <a:gd name="T78" fmla="*/ 0 w 1472"/>
                <a:gd name="T79" fmla="*/ 0 h 765"/>
                <a:gd name="T80" fmla="*/ 0 w 1472"/>
                <a:gd name="T81" fmla="*/ 0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2"/>
                <a:gd name="T124" fmla="*/ 0 h 765"/>
                <a:gd name="T125" fmla="*/ 1472 w 1472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2" h="765">
                  <a:moveTo>
                    <a:pt x="0" y="765"/>
                  </a:moveTo>
                  <a:lnTo>
                    <a:pt x="12" y="753"/>
                  </a:lnTo>
                  <a:lnTo>
                    <a:pt x="39" y="726"/>
                  </a:lnTo>
                  <a:lnTo>
                    <a:pt x="85" y="690"/>
                  </a:lnTo>
                  <a:lnTo>
                    <a:pt x="144" y="646"/>
                  </a:lnTo>
                  <a:lnTo>
                    <a:pt x="212" y="601"/>
                  </a:lnTo>
                  <a:lnTo>
                    <a:pt x="288" y="563"/>
                  </a:lnTo>
                  <a:lnTo>
                    <a:pt x="367" y="533"/>
                  </a:lnTo>
                  <a:lnTo>
                    <a:pt x="447" y="519"/>
                  </a:lnTo>
                  <a:lnTo>
                    <a:pt x="531" y="517"/>
                  </a:lnTo>
                  <a:lnTo>
                    <a:pt x="626" y="514"/>
                  </a:lnTo>
                  <a:lnTo>
                    <a:pt x="722" y="511"/>
                  </a:lnTo>
                  <a:lnTo>
                    <a:pt x="819" y="508"/>
                  </a:lnTo>
                  <a:lnTo>
                    <a:pt x="910" y="499"/>
                  </a:lnTo>
                  <a:lnTo>
                    <a:pt x="991" y="483"/>
                  </a:lnTo>
                  <a:lnTo>
                    <a:pt x="1058" y="461"/>
                  </a:lnTo>
                  <a:lnTo>
                    <a:pt x="1106" y="430"/>
                  </a:lnTo>
                  <a:lnTo>
                    <a:pt x="1152" y="402"/>
                  </a:lnTo>
                  <a:lnTo>
                    <a:pt x="1202" y="396"/>
                  </a:lnTo>
                  <a:lnTo>
                    <a:pt x="1258" y="402"/>
                  </a:lnTo>
                  <a:lnTo>
                    <a:pt x="1316" y="408"/>
                  </a:lnTo>
                  <a:lnTo>
                    <a:pt x="1371" y="408"/>
                  </a:lnTo>
                  <a:lnTo>
                    <a:pt x="1415" y="396"/>
                  </a:lnTo>
                  <a:lnTo>
                    <a:pt x="1454" y="363"/>
                  </a:lnTo>
                  <a:lnTo>
                    <a:pt x="1472" y="294"/>
                  </a:lnTo>
                  <a:lnTo>
                    <a:pt x="1472" y="226"/>
                  </a:lnTo>
                  <a:lnTo>
                    <a:pt x="1445" y="180"/>
                  </a:lnTo>
                  <a:lnTo>
                    <a:pt x="1399" y="155"/>
                  </a:lnTo>
                  <a:lnTo>
                    <a:pt x="1342" y="142"/>
                  </a:lnTo>
                  <a:lnTo>
                    <a:pt x="1280" y="133"/>
                  </a:lnTo>
                  <a:lnTo>
                    <a:pt x="1216" y="125"/>
                  </a:lnTo>
                  <a:lnTo>
                    <a:pt x="1159" y="112"/>
                  </a:lnTo>
                  <a:lnTo>
                    <a:pt x="1117" y="82"/>
                  </a:lnTo>
                  <a:lnTo>
                    <a:pt x="1072" y="47"/>
                  </a:lnTo>
                  <a:lnTo>
                    <a:pt x="1009" y="17"/>
                  </a:lnTo>
                  <a:lnTo>
                    <a:pt x="934" y="1"/>
                  </a:lnTo>
                  <a:lnTo>
                    <a:pt x="856" y="0"/>
                  </a:lnTo>
                  <a:lnTo>
                    <a:pt x="782" y="18"/>
                  </a:lnTo>
                  <a:lnTo>
                    <a:pt x="720" y="64"/>
                  </a:lnTo>
                  <a:lnTo>
                    <a:pt x="670" y="136"/>
                  </a:lnTo>
                  <a:lnTo>
                    <a:pt x="648" y="2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30" name="Freeform 14"/>
            <p:cNvSpPr>
              <a:spLocks/>
            </p:cNvSpPr>
            <p:nvPr/>
          </p:nvSpPr>
          <p:spPr bwMode="auto">
            <a:xfrm>
              <a:off x="3228" y="849"/>
              <a:ext cx="431" cy="391"/>
            </a:xfrm>
            <a:custGeom>
              <a:avLst/>
              <a:gdLst/>
              <a:ahLst/>
              <a:cxnLst>
                <a:cxn ang="0">
                  <a:pos x="1430" y="69"/>
                </a:cxn>
                <a:cxn ang="0">
                  <a:pos x="1405" y="51"/>
                </a:cxn>
                <a:cxn ang="0">
                  <a:pos x="1351" y="17"/>
                </a:cxn>
                <a:cxn ang="0">
                  <a:pos x="1282" y="0"/>
                </a:cxn>
                <a:cxn ang="0">
                  <a:pos x="1226" y="26"/>
                </a:cxn>
                <a:cxn ang="0">
                  <a:pos x="1204" y="54"/>
                </a:cxn>
                <a:cxn ang="0">
                  <a:pos x="1172" y="83"/>
                </a:cxn>
                <a:cxn ang="0">
                  <a:pos x="1133" y="114"/>
                </a:cxn>
                <a:cxn ang="0">
                  <a:pos x="1094" y="144"/>
                </a:cxn>
                <a:cxn ang="0">
                  <a:pos x="1052" y="178"/>
                </a:cxn>
                <a:cxn ang="0">
                  <a:pos x="1013" y="214"/>
                </a:cxn>
                <a:cxn ang="0">
                  <a:pos x="977" y="250"/>
                </a:cxn>
                <a:cxn ang="0">
                  <a:pos x="950" y="290"/>
                </a:cxn>
                <a:cxn ang="0">
                  <a:pos x="910" y="346"/>
                </a:cxn>
                <a:cxn ang="0">
                  <a:pos x="884" y="352"/>
                </a:cxn>
                <a:cxn ang="0">
                  <a:pos x="855" y="346"/>
                </a:cxn>
                <a:cxn ang="0">
                  <a:pos x="805" y="346"/>
                </a:cxn>
                <a:cxn ang="0">
                  <a:pos x="766" y="364"/>
                </a:cxn>
                <a:cxn ang="0">
                  <a:pos x="719" y="392"/>
                </a:cxn>
                <a:cxn ang="0">
                  <a:pos x="669" y="432"/>
                </a:cxn>
                <a:cxn ang="0">
                  <a:pos x="615" y="485"/>
                </a:cxn>
                <a:cxn ang="0">
                  <a:pos x="567" y="546"/>
                </a:cxn>
                <a:cxn ang="0">
                  <a:pos x="527" y="614"/>
                </a:cxn>
                <a:cxn ang="0">
                  <a:pos x="495" y="690"/>
                </a:cxn>
                <a:cxn ang="0">
                  <a:pos x="478" y="773"/>
                </a:cxn>
                <a:cxn ang="0">
                  <a:pos x="391" y="796"/>
                </a:cxn>
                <a:cxn ang="0">
                  <a:pos x="317" y="857"/>
                </a:cxn>
                <a:cxn ang="0">
                  <a:pos x="262" y="942"/>
                </a:cxn>
                <a:cxn ang="0">
                  <a:pos x="227" y="1042"/>
                </a:cxn>
                <a:cxn ang="0">
                  <a:pos x="215" y="1148"/>
                </a:cxn>
                <a:cxn ang="0">
                  <a:pos x="231" y="1251"/>
                </a:cxn>
                <a:cxn ang="0">
                  <a:pos x="274" y="1342"/>
                </a:cxn>
                <a:cxn ang="0">
                  <a:pos x="345" y="1412"/>
                </a:cxn>
                <a:cxn ang="0">
                  <a:pos x="239" y="1336"/>
                </a:cxn>
                <a:cxn ang="0">
                  <a:pos x="148" y="1306"/>
                </a:cxn>
                <a:cxn ang="0">
                  <a:pos x="74" y="1306"/>
                </a:cxn>
                <a:cxn ang="0">
                  <a:pos x="25" y="1331"/>
                </a:cxn>
                <a:cxn ang="0">
                  <a:pos x="0" y="1376"/>
                </a:cxn>
                <a:cxn ang="0">
                  <a:pos x="0" y="1426"/>
                </a:cxn>
                <a:cxn ang="0">
                  <a:pos x="33" y="1478"/>
                </a:cxn>
                <a:cxn ang="0">
                  <a:pos x="99" y="1522"/>
                </a:cxn>
                <a:cxn ang="0">
                  <a:pos x="178" y="1558"/>
                </a:cxn>
                <a:cxn ang="0">
                  <a:pos x="245" y="1587"/>
                </a:cxn>
                <a:cxn ang="0">
                  <a:pos x="308" y="1613"/>
                </a:cxn>
                <a:cxn ang="0">
                  <a:pos x="361" y="1638"/>
                </a:cxn>
                <a:cxn ang="0">
                  <a:pos x="410" y="1661"/>
                </a:cxn>
                <a:cxn ang="0">
                  <a:pos x="457" y="1686"/>
                </a:cxn>
                <a:cxn ang="0">
                  <a:pos x="501" y="1715"/>
                </a:cxn>
                <a:cxn ang="0">
                  <a:pos x="545" y="1746"/>
                </a:cxn>
                <a:cxn ang="0">
                  <a:pos x="596" y="1774"/>
                </a:cxn>
                <a:cxn ang="0">
                  <a:pos x="652" y="1791"/>
                </a:cxn>
                <a:cxn ang="0">
                  <a:pos x="706" y="1799"/>
                </a:cxn>
                <a:cxn ang="0">
                  <a:pos x="761" y="1804"/>
                </a:cxn>
                <a:cxn ang="0">
                  <a:pos x="808" y="1802"/>
                </a:cxn>
                <a:cxn ang="0">
                  <a:pos x="847" y="1796"/>
                </a:cxn>
                <a:cxn ang="0">
                  <a:pos x="871" y="1793"/>
                </a:cxn>
                <a:cxn ang="0">
                  <a:pos x="883" y="1791"/>
                </a:cxn>
                <a:cxn ang="0">
                  <a:pos x="977" y="1776"/>
                </a:cxn>
                <a:cxn ang="0">
                  <a:pos x="1039" y="1733"/>
                </a:cxn>
                <a:cxn ang="0">
                  <a:pos x="1039" y="1682"/>
                </a:cxn>
                <a:cxn ang="0">
                  <a:pos x="961" y="1635"/>
                </a:cxn>
              </a:cxnLst>
              <a:rect l="0" t="0" r="r" b="b"/>
              <a:pathLst>
                <a:path w="1430" h="1804">
                  <a:moveTo>
                    <a:pt x="1430" y="69"/>
                  </a:moveTo>
                  <a:lnTo>
                    <a:pt x="1405" y="51"/>
                  </a:lnTo>
                  <a:lnTo>
                    <a:pt x="1351" y="17"/>
                  </a:lnTo>
                  <a:lnTo>
                    <a:pt x="1282" y="0"/>
                  </a:lnTo>
                  <a:lnTo>
                    <a:pt x="1226" y="26"/>
                  </a:lnTo>
                  <a:lnTo>
                    <a:pt x="1204" y="54"/>
                  </a:lnTo>
                  <a:lnTo>
                    <a:pt x="1172" y="83"/>
                  </a:lnTo>
                  <a:lnTo>
                    <a:pt x="1133" y="114"/>
                  </a:lnTo>
                  <a:lnTo>
                    <a:pt x="1094" y="144"/>
                  </a:lnTo>
                  <a:lnTo>
                    <a:pt x="1052" y="178"/>
                  </a:lnTo>
                  <a:lnTo>
                    <a:pt x="1013" y="214"/>
                  </a:lnTo>
                  <a:lnTo>
                    <a:pt x="977" y="250"/>
                  </a:lnTo>
                  <a:lnTo>
                    <a:pt x="950" y="290"/>
                  </a:lnTo>
                  <a:lnTo>
                    <a:pt x="910" y="346"/>
                  </a:lnTo>
                  <a:lnTo>
                    <a:pt x="884" y="352"/>
                  </a:lnTo>
                  <a:lnTo>
                    <a:pt x="855" y="346"/>
                  </a:lnTo>
                  <a:lnTo>
                    <a:pt x="805" y="346"/>
                  </a:lnTo>
                  <a:lnTo>
                    <a:pt x="766" y="364"/>
                  </a:lnTo>
                  <a:lnTo>
                    <a:pt x="719" y="392"/>
                  </a:lnTo>
                  <a:lnTo>
                    <a:pt x="669" y="432"/>
                  </a:lnTo>
                  <a:lnTo>
                    <a:pt x="615" y="485"/>
                  </a:lnTo>
                  <a:lnTo>
                    <a:pt x="567" y="546"/>
                  </a:lnTo>
                  <a:lnTo>
                    <a:pt x="527" y="614"/>
                  </a:lnTo>
                  <a:lnTo>
                    <a:pt x="495" y="690"/>
                  </a:lnTo>
                  <a:lnTo>
                    <a:pt x="478" y="773"/>
                  </a:lnTo>
                  <a:lnTo>
                    <a:pt x="391" y="796"/>
                  </a:lnTo>
                  <a:lnTo>
                    <a:pt x="317" y="857"/>
                  </a:lnTo>
                  <a:lnTo>
                    <a:pt x="262" y="942"/>
                  </a:lnTo>
                  <a:lnTo>
                    <a:pt x="227" y="1042"/>
                  </a:lnTo>
                  <a:lnTo>
                    <a:pt x="215" y="1148"/>
                  </a:lnTo>
                  <a:lnTo>
                    <a:pt x="231" y="1251"/>
                  </a:lnTo>
                  <a:lnTo>
                    <a:pt x="274" y="1342"/>
                  </a:lnTo>
                  <a:lnTo>
                    <a:pt x="345" y="1412"/>
                  </a:lnTo>
                  <a:lnTo>
                    <a:pt x="239" y="1336"/>
                  </a:lnTo>
                  <a:lnTo>
                    <a:pt x="148" y="1306"/>
                  </a:lnTo>
                  <a:lnTo>
                    <a:pt x="74" y="1306"/>
                  </a:lnTo>
                  <a:lnTo>
                    <a:pt x="25" y="1331"/>
                  </a:lnTo>
                  <a:lnTo>
                    <a:pt x="0" y="1376"/>
                  </a:lnTo>
                  <a:lnTo>
                    <a:pt x="0" y="1426"/>
                  </a:lnTo>
                  <a:lnTo>
                    <a:pt x="33" y="1478"/>
                  </a:lnTo>
                  <a:lnTo>
                    <a:pt x="99" y="1522"/>
                  </a:lnTo>
                  <a:lnTo>
                    <a:pt x="178" y="1558"/>
                  </a:lnTo>
                  <a:lnTo>
                    <a:pt x="245" y="1587"/>
                  </a:lnTo>
                  <a:lnTo>
                    <a:pt x="308" y="1613"/>
                  </a:lnTo>
                  <a:lnTo>
                    <a:pt x="361" y="1638"/>
                  </a:lnTo>
                  <a:lnTo>
                    <a:pt x="410" y="1661"/>
                  </a:lnTo>
                  <a:lnTo>
                    <a:pt x="457" y="1686"/>
                  </a:lnTo>
                  <a:lnTo>
                    <a:pt x="501" y="1715"/>
                  </a:lnTo>
                  <a:lnTo>
                    <a:pt x="545" y="1746"/>
                  </a:lnTo>
                  <a:lnTo>
                    <a:pt x="596" y="1774"/>
                  </a:lnTo>
                  <a:lnTo>
                    <a:pt x="652" y="1791"/>
                  </a:lnTo>
                  <a:lnTo>
                    <a:pt x="706" y="1799"/>
                  </a:lnTo>
                  <a:lnTo>
                    <a:pt x="761" y="1804"/>
                  </a:lnTo>
                  <a:lnTo>
                    <a:pt x="808" y="1802"/>
                  </a:lnTo>
                  <a:lnTo>
                    <a:pt x="847" y="1796"/>
                  </a:lnTo>
                  <a:lnTo>
                    <a:pt x="871" y="1793"/>
                  </a:lnTo>
                  <a:lnTo>
                    <a:pt x="883" y="1791"/>
                  </a:lnTo>
                  <a:lnTo>
                    <a:pt x="977" y="1776"/>
                  </a:lnTo>
                  <a:lnTo>
                    <a:pt x="1039" y="1733"/>
                  </a:lnTo>
                  <a:lnTo>
                    <a:pt x="1039" y="1682"/>
                  </a:lnTo>
                  <a:lnTo>
                    <a:pt x="961" y="1635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9" name="Freeform 15"/>
            <p:cNvSpPr>
              <a:spLocks/>
            </p:cNvSpPr>
            <p:nvPr/>
          </p:nvSpPr>
          <p:spPr bwMode="auto">
            <a:xfrm>
              <a:off x="3541" y="1231"/>
              <a:ext cx="84" cy="35"/>
            </a:xfrm>
            <a:custGeom>
              <a:avLst/>
              <a:gdLst>
                <a:gd name="T0" fmla="*/ 0 w 277"/>
                <a:gd name="T1" fmla="*/ 0 h 162"/>
                <a:gd name="T2" fmla="*/ 0 w 277"/>
                <a:gd name="T3" fmla="*/ 0 h 162"/>
                <a:gd name="T4" fmla="*/ 0 w 277"/>
                <a:gd name="T5" fmla="*/ 0 h 162"/>
                <a:gd name="T6" fmla="*/ 0 w 277"/>
                <a:gd name="T7" fmla="*/ 0 h 162"/>
                <a:gd name="T8" fmla="*/ 0 w 277"/>
                <a:gd name="T9" fmla="*/ 0 h 162"/>
                <a:gd name="T10" fmla="*/ 0 w 277"/>
                <a:gd name="T11" fmla="*/ 0 h 162"/>
                <a:gd name="T12" fmla="*/ 0 w 277"/>
                <a:gd name="T13" fmla="*/ 0 h 162"/>
                <a:gd name="T14" fmla="*/ 0 w 277"/>
                <a:gd name="T15" fmla="*/ 0 h 162"/>
                <a:gd name="T16" fmla="*/ 0 w 277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62"/>
                <a:gd name="T29" fmla="*/ 277 w 277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62">
                  <a:moveTo>
                    <a:pt x="0" y="6"/>
                  </a:moveTo>
                  <a:lnTo>
                    <a:pt x="48" y="0"/>
                  </a:lnTo>
                  <a:lnTo>
                    <a:pt x="82" y="14"/>
                  </a:lnTo>
                  <a:lnTo>
                    <a:pt x="108" y="36"/>
                  </a:lnTo>
                  <a:lnTo>
                    <a:pt x="129" y="68"/>
                  </a:lnTo>
                  <a:lnTo>
                    <a:pt x="152" y="101"/>
                  </a:lnTo>
                  <a:lnTo>
                    <a:pt x="181" y="131"/>
                  </a:lnTo>
                  <a:lnTo>
                    <a:pt x="222" y="155"/>
                  </a:lnTo>
                  <a:lnTo>
                    <a:pt x="277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0" name="Freeform 16"/>
            <p:cNvSpPr>
              <a:spLocks/>
            </p:cNvSpPr>
            <p:nvPr/>
          </p:nvSpPr>
          <p:spPr bwMode="auto">
            <a:xfrm>
              <a:off x="3200" y="1204"/>
              <a:ext cx="307" cy="104"/>
            </a:xfrm>
            <a:custGeom>
              <a:avLst/>
              <a:gdLst>
                <a:gd name="T0" fmla="*/ 0 w 1015"/>
                <a:gd name="T1" fmla="*/ 0 h 473"/>
                <a:gd name="T2" fmla="*/ 0 w 1015"/>
                <a:gd name="T3" fmla="*/ 0 h 473"/>
                <a:gd name="T4" fmla="*/ 0 w 1015"/>
                <a:gd name="T5" fmla="*/ 0 h 473"/>
                <a:gd name="T6" fmla="*/ 0 w 1015"/>
                <a:gd name="T7" fmla="*/ 0 h 473"/>
                <a:gd name="T8" fmla="*/ 0 w 1015"/>
                <a:gd name="T9" fmla="*/ 0 h 473"/>
                <a:gd name="T10" fmla="*/ 0 w 1015"/>
                <a:gd name="T11" fmla="*/ 0 h 473"/>
                <a:gd name="T12" fmla="*/ 0 w 1015"/>
                <a:gd name="T13" fmla="*/ 0 h 473"/>
                <a:gd name="T14" fmla="*/ 0 w 1015"/>
                <a:gd name="T15" fmla="*/ 0 h 473"/>
                <a:gd name="T16" fmla="*/ 0 w 1015"/>
                <a:gd name="T17" fmla="*/ 0 h 473"/>
                <a:gd name="T18" fmla="*/ 0 w 1015"/>
                <a:gd name="T19" fmla="*/ 0 h 473"/>
                <a:gd name="T20" fmla="*/ 0 w 1015"/>
                <a:gd name="T21" fmla="*/ 0 h 473"/>
                <a:gd name="T22" fmla="*/ 0 w 1015"/>
                <a:gd name="T23" fmla="*/ 0 h 473"/>
                <a:gd name="T24" fmla="*/ 0 w 1015"/>
                <a:gd name="T25" fmla="*/ 0 h 473"/>
                <a:gd name="T26" fmla="*/ 0 w 1015"/>
                <a:gd name="T27" fmla="*/ 0 h 473"/>
                <a:gd name="T28" fmla="*/ 0 w 1015"/>
                <a:gd name="T29" fmla="*/ 0 h 473"/>
                <a:gd name="T30" fmla="*/ 0 w 1015"/>
                <a:gd name="T31" fmla="*/ 0 h 473"/>
                <a:gd name="T32" fmla="*/ 0 w 1015"/>
                <a:gd name="T33" fmla="*/ 0 h 473"/>
                <a:gd name="T34" fmla="*/ 0 w 1015"/>
                <a:gd name="T35" fmla="*/ 0 h 473"/>
                <a:gd name="T36" fmla="*/ 0 w 1015"/>
                <a:gd name="T37" fmla="*/ 0 h 473"/>
                <a:gd name="T38" fmla="*/ 0 w 1015"/>
                <a:gd name="T39" fmla="*/ 0 h 473"/>
                <a:gd name="T40" fmla="*/ 0 w 1015"/>
                <a:gd name="T41" fmla="*/ 0 h 473"/>
                <a:gd name="T42" fmla="*/ 0 w 1015"/>
                <a:gd name="T43" fmla="*/ 0 h 473"/>
                <a:gd name="T44" fmla="*/ 0 w 1015"/>
                <a:gd name="T45" fmla="*/ 0 h 473"/>
                <a:gd name="T46" fmla="*/ 0 w 1015"/>
                <a:gd name="T47" fmla="*/ 0 h 473"/>
                <a:gd name="T48" fmla="*/ 0 w 1015"/>
                <a:gd name="T49" fmla="*/ 0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5"/>
                <a:gd name="T76" fmla="*/ 0 h 473"/>
                <a:gd name="T77" fmla="*/ 1015 w 1015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5" h="473">
                  <a:moveTo>
                    <a:pt x="1015" y="473"/>
                  </a:moveTo>
                  <a:lnTo>
                    <a:pt x="953" y="470"/>
                  </a:lnTo>
                  <a:lnTo>
                    <a:pt x="910" y="457"/>
                  </a:lnTo>
                  <a:lnTo>
                    <a:pt x="877" y="440"/>
                  </a:lnTo>
                  <a:lnTo>
                    <a:pt x="851" y="419"/>
                  </a:lnTo>
                  <a:lnTo>
                    <a:pt x="824" y="399"/>
                  </a:lnTo>
                  <a:lnTo>
                    <a:pt x="796" y="381"/>
                  </a:lnTo>
                  <a:lnTo>
                    <a:pt x="755" y="369"/>
                  </a:lnTo>
                  <a:lnTo>
                    <a:pt x="704" y="363"/>
                  </a:lnTo>
                  <a:lnTo>
                    <a:pt x="643" y="362"/>
                  </a:lnTo>
                  <a:lnTo>
                    <a:pt x="591" y="357"/>
                  </a:lnTo>
                  <a:lnTo>
                    <a:pt x="547" y="351"/>
                  </a:lnTo>
                  <a:lnTo>
                    <a:pt x="507" y="340"/>
                  </a:lnTo>
                  <a:lnTo>
                    <a:pt x="469" y="326"/>
                  </a:lnTo>
                  <a:lnTo>
                    <a:pt x="433" y="306"/>
                  </a:lnTo>
                  <a:lnTo>
                    <a:pt x="400" y="282"/>
                  </a:lnTo>
                  <a:lnTo>
                    <a:pt x="368" y="251"/>
                  </a:lnTo>
                  <a:lnTo>
                    <a:pt x="329" y="214"/>
                  </a:lnTo>
                  <a:lnTo>
                    <a:pt x="284" y="167"/>
                  </a:lnTo>
                  <a:lnTo>
                    <a:pt x="233" y="116"/>
                  </a:lnTo>
                  <a:lnTo>
                    <a:pt x="183" y="71"/>
                  </a:lnTo>
                  <a:lnTo>
                    <a:pt x="130" y="33"/>
                  </a:lnTo>
                  <a:lnTo>
                    <a:pt x="82" y="8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1" name="Freeform 17"/>
            <p:cNvSpPr>
              <a:spLocks/>
            </p:cNvSpPr>
            <p:nvPr/>
          </p:nvSpPr>
          <p:spPr bwMode="auto">
            <a:xfrm>
              <a:off x="3092" y="1240"/>
              <a:ext cx="148" cy="23"/>
            </a:xfrm>
            <a:custGeom>
              <a:avLst/>
              <a:gdLst>
                <a:gd name="T0" fmla="*/ 0 w 489"/>
                <a:gd name="T1" fmla="*/ 0 h 105"/>
                <a:gd name="T2" fmla="*/ 0 w 489"/>
                <a:gd name="T3" fmla="*/ 0 h 105"/>
                <a:gd name="T4" fmla="*/ 0 w 489"/>
                <a:gd name="T5" fmla="*/ 0 h 105"/>
                <a:gd name="T6" fmla="*/ 0 w 489"/>
                <a:gd name="T7" fmla="*/ 0 h 105"/>
                <a:gd name="T8" fmla="*/ 0 w 489"/>
                <a:gd name="T9" fmla="*/ 0 h 105"/>
                <a:gd name="T10" fmla="*/ 0 w 489"/>
                <a:gd name="T11" fmla="*/ 0 h 105"/>
                <a:gd name="T12" fmla="*/ 0 w 489"/>
                <a:gd name="T13" fmla="*/ 0 h 105"/>
                <a:gd name="T14" fmla="*/ 0 w 489"/>
                <a:gd name="T15" fmla="*/ 0 h 105"/>
                <a:gd name="T16" fmla="*/ 0 w 489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"/>
                <a:gd name="T28" fmla="*/ 0 h 105"/>
                <a:gd name="T29" fmla="*/ 489 w 489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" h="105">
                  <a:moveTo>
                    <a:pt x="0" y="84"/>
                  </a:moveTo>
                  <a:lnTo>
                    <a:pt x="83" y="37"/>
                  </a:lnTo>
                  <a:lnTo>
                    <a:pt x="161" y="11"/>
                  </a:lnTo>
                  <a:lnTo>
                    <a:pt x="234" y="0"/>
                  </a:lnTo>
                  <a:lnTo>
                    <a:pt x="299" y="3"/>
                  </a:lnTo>
                  <a:lnTo>
                    <a:pt x="359" y="21"/>
                  </a:lnTo>
                  <a:lnTo>
                    <a:pt x="408" y="43"/>
                  </a:lnTo>
                  <a:lnTo>
                    <a:pt x="455" y="73"/>
                  </a:lnTo>
                  <a:lnTo>
                    <a:pt x="489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2" name="Freeform 18"/>
            <p:cNvSpPr>
              <a:spLocks/>
            </p:cNvSpPr>
            <p:nvPr/>
          </p:nvSpPr>
          <p:spPr bwMode="auto">
            <a:xfrm>
              <a:off x="3112" y="1172"/>
              <a:ext cx="145" cy="13"/>
            </a:xfrm>
            <a:custGeom>
              <a:avLst/>
              <a:gdLst>
                <a:gd name="T0" fmla="*/ 0 w 480"/>
                <a:gd name="T1" fmla="*/ 0 h 61"/>
                <a:gd name="T2" fmla="*/ 0 w 480"/>
                <a:gd name="T3" fmla="*/ 0 h 61"/>
                <a:gd name="T4" fmla="*/ 0 w 480"/>
                <a:gd name="T5" fmla="*/ 0 h 61"/>
                <a:gd name="T6" fmla="*/ 0 w 480"/>
                <a:gd name="T7" fmla="*/ 0 h 61"/>
                <a:gd name="T8" fmla="*/ 0 w 480"/>
                <a:gd name="T9" fmla="*/ 0 h 61"/>
                <a:gd name="T10" fmla="*/ 0 w 480"/>
                <a:gd name="T11" fmla="*/ 0 h 61"/>
                <a:gd name="T12" fmla="*/ 0 w 480"/>
                <a:gd name="T13" fmla="*/ 0 h 61"/>
                <a:gd name="T14" fmla="*/ 0 w 480"/>
                <a:gd name="T15" fmla="*/ 0 h 61"/>
                <a:gd name="T16" fmla="*/ 0 w 48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61"/>
                <a:gd name="T29" fmla="*/ 480 w 48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61">
                  <a:moveTo>
                    <a:pt x="480" y="50"/>
                  </a:moveTo>
                  <a:lnTo>
                    <a:pt x="469" y="46"/>
                  </a:lnTo>
                  <a:lnTo>
                    <a:pt x="439" y="33"/>
                  </a:lnTo>
                  <a:lnTo>
                    <a:pt x="392" y="19"/>
                  </a:lnTo>
                  <a:lnTo>
                    <a:pt x="331" y="6"/>
                  </a:lnTo>
                  <a:lnTo>
                    <a:pt x="260" y="0"/>
                  </a:lnTo>
                  <a:lnTo>
                    <a:pt x="180" y="2"/>
                  </a:lnTo>
                  <a:lnTo>
                    <a:pt x="94" y="20"/>
                  </a:lnTo>
                  <a:lnTo>
                    <a:pt x="0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3" name="Freeform 19"/>
            <p:cNvSpPr>
              <a:spLocks/>
            </p:cNvSpPr>
            <p:nvPr/>
          </p:nvSpPr>
          <p:spPr bwMode="auto">
            <a:xfrm>
              <a:off x="3096" y="993"/>
              <a:ext cx="137" cy="29"/>
            </a:xfrm>
            <a:custGeom>
              <a:avLst/>
              <a:gdLst>
                <a:gd name="T0" fmla="*/ 0 w 456"/>
                <a:gd name="T1" fmla="*/ 0 h 137"/>
                <a:gd name="T2" fmla="*/ 0 w 456"/>
                <a:gd name="T3" fmla="*/ 0 h 137"/>
                <a:gd name="T4" fmla="*/ 0 w 456"/>
                <a:gd name="T5" fmla="*/ 0 h 137"/>
                <a:gd name="T6" fmla="*/ 0 w 456"/>
                <a:gd name="T7" fmla="*/ 0 h 137"/>
                <a:gd name="T8" fmla="*/ 0 w 456"/>
                <a:gd name="T9" fmla="*/ 0 h 137"/>
                <a:gd name="T10" fmla="*/ 0 w 456"/>
                <a:gd name="T11" fmla="*/ 0 h 137"/>
                <a:gd name="T12" fmla="*/ 0 w 456"/>
                <a:gd name="T13" fmla="*/ 0 h 137"/>
                <a:gd name="T14" fmla="*/ 0 w 456"/>
                <a:gd name="T15" fmla="*/ 0 h 137"/>
                <a:gd name="T16" fmla="*/ 0 w 4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137"/>
                <a:gd name="T29" fmla="*/ 456 w 4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137">
                  <a:moveTo>
                    <a:pt x="0" y="31"/>
                  </a:moveTo>
                  <a:lnTo>
                    <a:pt x="17" y="91"/>
                  </a:lnTo>
                  <a:lnTo>
                    <a:pt x="61" y="125"/>
                  </a:lnTo>
                  <a:lnTo>
                    <a:pt x="127" y="137"/>
                  </a:lnTo>
                  <a:lnTo>
                    <a:pt x="203" y="131"/>
                  </a:lnTo>
                  <a:lnTo>
                    <a:pt x="283" y="113"/>
                  </a:lnTo>
                  <a:lnTo>
                    <a:pt x="356" y="83"/>
                  </a:lnTo>
                  <a:lnTo>
                    <a:pt x="416" y="44"/>
                  </a:lnTo>
                  <a:lnTo>
                    <a:pt x="4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4" name="Freeform 20"/>
            <p:cNvSpPr>
              <a:spLocks/>
            </p:cNvSpPr>
            <p:nvPr/>
          </p:nvSpPr>
          <p:spPr bwMode="auto">
            <a:xfrm>
              <a:off x="3155" y="1021"/>
              <a:ext cx="62" cy="56"/>
            </a:xfrm>
            <a:custGeom>
              <a:avLst/>
              <a:gdLst>
                <a:gd name="T0" fmla="*/ 0 w 202"/>
                <a:gd name="T1" fmla="*/ 0 h 257"/>
                <a:gd name="T2" fmla="*/ 0 w 202"/>
                <a:gd name="T3" fmla="*/ 0 h 257"/>
                <a:gd name="T4" fmla="*/ 0 w 202"/>
                <a:gd name="T5" fmla="*/ 0 h 257"/>
                <a:gd name="T6" fmla="*/ 0 w 202"/>
                <a:gd name="T7" fmla="*/ 0 h 257"/>
                <a:gd name="T8" fmla="*/ 0 w 202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7"/>
                <a:gd name="T17" fmla="*/ 202 w 20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7">
                  <a:moveTo>
                    <a:pt x="0" y="0"/>
                  </a:moveTo>
                  <a:lnTo>
                    <a:pt x="35" y="12"/>
                  </a:lnTo>
                  <a:lnTo>
                    <a:pt x="117" y="49"/>
                  </a:lnTo>
                  <a:lnTo>
                    <a:pt x="190" y="127"/>
                  </a:lnTo>
                  <a:lnTo>
                    <a:pt x="202" y="2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5" name="Freeform 21"/>
            <p:cNvSpPr>
              <a:spLocks/>
            </p:cNvSpPr>
            <p:nvPr/>
          </p:nvSpPr>
          <p:spPr bwMode="auto">
            <a:xfrm>
              <a:off x="3251" y="842"/>
              <a:ext cx="23" cy="66"/>
            </a:xfrm>
            <a:custGeom>
              <a:avLst/>
              <a:gdLst>
                <a:gd name="T0" fmla="*/ 0 w 78"/>
                <a:gd name="T1" fmla="*/ 0 h 304"/>
                <a:gd name="T2" fmla="*/ 0 w 78"/>
                <a:gd name="T3" fmla="*/ 0 h 304"/>
                <a:gd name="T4" fmla="*/ 0 w 78"/>
                <a:gd name="T5" fmla="*/ 0 h 304"/>
                <a:gd name="T6" fmla="*/ 0 w 78"/>
                <a:gd name="T7" fmla="*/ 0 h 304"/>
                <a:gd name="T8" fmla="*/ 0 w 7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4"/>
                <a:gd name="T17" fmla="*/ 78 w 7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4">
                  <a:moveTo>
                    <a:pt x="78" y="0"/>
                  </a:moveTo>
                  <a:lnTo>
                    <a:pt x="64" y="24"/>
                  </a:lnTo>
                  <a:lnTo>
                    <a:pt x="31" y="86"/>
                  </a:lnTo>
                  <a:lnTo>
                    <a:pt x="4" y="181"/>
                  </a:lnTo>
                  <a:lnTo>
                    <a:pt x="0" y="3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6" name="Freeform 22"/>
            <p:cNvSpPr>
              <a:spLocks/>
            </p:cNvSpPr>
            <p:nvPr/>
          </p:nvSpPr>
          <p:spPr bwMode="auto">
            <a:xfrm>
              <a:off x="3389" y="831"/>
              <a:ext cx="83" cy="95"/>
            </a:xfrm>
            <a:custGeom>
              <a:avLst/>
              <a:gdLst>
                <a:gd name="T0" fmla="*/ 0 w 273"/>
                <a:gd name="T1" fmla="*/ 0 h 429"/>
                <a:gd name="T2" fmla="*/ 0 w 273"/>
                <a:gd name="T3" fmla="*/ 0 h 429"/>
                <a:gd name="T4" fmla="*/ 0 w 273"/>
                <a:gd name="T5" fmla="*/ 0 h 429"/>
                <a:gd name="T6" fmla="*/ 0 w 273"/>
                <a:gd name="T7" fmla="*/ 0 h 429"/>
                <a:gd name="T8" fmla="*/ 0 w 273"/>
                <a:gd name="T9" fmla="*/ 0 h 429"/>
                <a:gd name="T10" fmla="*/ 0 w 273"/>
                <a:gd name="T11" fmla="*/ 0 h 429"/>
                <a:gd name="T12" fmla="*/ 0 w 273"/>
                <a:gd name="T13" fmla="*/ 0 h 429"/>
                <a:gd name="T14" fmla="*/ 0 w 273"/>
                <a:gd name="T15" fmla="*/ 0 h 429"/>
                <a:gd name="T16" fmla="*/ 0 w 273"/>
                <a:gd name="T17" fmla="*/ 0 h 429"/>
                <a:gd name="T18" fmla="*/ 0 w 273"/>
                <a:gd name="T19" fmla="*/ 0 h 429"/>
                <a:gd name="T20" fmla="*/ 0 w 273"/>
                <a:gd name="T21" fmla="*/ 0 h 429"/>
                <a:gd name="T22" fmla="*/ 0 w 273"/>
                <a:gd name="T23" fmla="*/ 0 h 429"/>
                <a:gd name="T24" fmla="*/ 0 w 273"/>
                <a:gd name="T25" fmla="*/ 0 h 4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429"/>
                <a:gd name="T41" fmla="*/ 273 w 273"/>
                <a:gd name="T42" fmla="*/ 429 h 4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429">
                  <a:moveTo>
                    <a:pt x="267" y="429"/>
                  </a:moveTo>
                  <a:lnTo>
                    <a:pt x="234" y="400"/>
                  </a:lnTo>
                  <a:lnTo>
                    <a:pt x="248" y="345"/>
                  </a:lnTo>
                  <a:lnTo>
                    <a:pt x="273" y="268"/>
                  </a:lnTo>
                  <a:lnTo>
                    <a:pt x="267" y="164"/>
                  </a:lnTo>
                  <a:lnTo>
                    <a:pt x="248" y="111"/>
                  </a:lnTo>
                  <a:lnTo>
                    <a:pt x="216" y="68"/>
                  </a:lnTo>
                  <a:lnTo>
                    <a:pt x="181" y="36"/>
                  </a:lnTo>
                  <a:lnTo>
                    <a:pt x="140" y="15"/>
                  </a:lnTo>
                  <a:lnTo>
                    <a:pt x="100" y="3"/>
                  </a:lnTo>
                  <a:lnTo>
                    <a:pt x="60" y="0"/>
                  </a:lnTo>
                  <a:lnTo>
                    <a:pt x="26" y="5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7" name="Freeform 23"/>
            <p:cNvSpPr>
              <a:spLocks/>
            </p:cNvSpPr>
            <p:nvPr/>
          </p:nvSpPr>
          <p:spPr bwMode="auto">
            <a:xfrm>
              <a:off x="3470" y="821"/>
              <a:ext cx="33" cy="46"/>
            </a:xfrm>
            <a:custGeom>
              <a:avLst/>
              <a:gdLst>
                <a:gd name="T0" fmla="*/ 0 w 112"/>
                <a:gd name="T1" fmla="*/ 0 h 212"/>
                <a:gd name="T2" fmla="*/ 0 w 112"/>
                <a:gd name="T3" fmla="*/ 0 h 212"/>
                <a:gd name="T4" fmla="*/ 0 w 112"/>
                <a:gd name="T5" fmla="*/ 0 h 212"/>
                <a:gd name="T6" fmla="*/ 0 w 112"/>
                <a:gd name="T7" fmla="*/ 0 h 212"/>
                <a:gd name="T8" fmla="*/ 0 w 11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12"/>
                <a:gd name="T17" fmla="*/ 112 w 11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12">
                  <a:moveTo>
                    <a:pt x="0" y="212"/>
                  </a:moveTo>
                  <a:lnTo>
                    <a:pt x="0" y="178"/>
                  </a:lnTo>
                  <a:lnTo>
                    <a:pt x="11" y="101"/>
                  </a:lnTo>
                  <a:lnTo>
                    <a:pt x="45" y="29"/>
                  </a:lnTo>
                  <a:lnTo>
                    <a:pt x="1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8" name="Freeform 24"/>
            <p:cNvSpPr>
              <a:spLocks/>
            </p:cNvSpPr>
            <p:nvPr/>
          </p:nvSpPr>
          <p:spPr bwMode="auto">
            <a:xfrm>
              <a:off x="3672" y="732"/>
              <a:ext cx="159" cy="98"/>
            </a:xfrm>
            <a:custGeom>
              <a:avLst/>
              <a:gdLst>
                <a:gd name="T0" fmla="*/ 0 w 526"/>
                <a:gd name="T1" fmla="*/ 0 h 446"/>
                <a:gd name="T2" fmla="*/ 0 w 526"/>
                <a:gd name="T3" fmla="*/ 0 h 446"/>
                <a:gd name="T4" fmla="*/ 0 w 526"/>
                <a:gd name="T5" fmla="*/ 0 h 446"/>
                <a:gd name="T6" fmla="*/ 0 w 526"/>
                <a:gd name="T7" fmla="*/ 0 h 446"/>
                <a:gd name="T8" fmla="*/ 0 w 526"/>
                <a:gd name="T9" fmla="*/ 0 h 446"/>
                <a:gd name="T10" fmla="*/ 0 w 526"/>
                <a:gd name="T11" fmla="*/ 0 h 446"/>
                <a:gd name="T12" fmla="*/ 0 w 526"/>
                <a:gd name="T13" fmla="*/ 0 h 446"/>
                <a:gd name="T14" fmla="*/ 0 w 526"/>
                <a:gd name="T15" fmla="*/ 0 h 446"/>
                <a:gd name="T16" fmla="*/ 0 w 526"/>
                <a:gd name="T17" fmla="*/ 0 h 446"/>
                <a:gd name="T18" fmla="*/ 0 w 526"/>
                <a:gd name="T19" fmla="*/ 0 h 446"/>
                <a:gd name="T20" fmla="*/ 0 w 526"/>
                <a:gd name="T21" fmla="*/ 0 h 446"/>
                <a:gd name="T22" fmla="*/ 0 w 526"/>
                <a:gd name="T23" fmla="*/ 0 h 446"/>
                <a:gd name="T24" fmla="*/ 0 w 526"/>
                <a:gd name="T25" fmla="*/ 0 h 446"/>
                <a:gd name="T26" fmla="*/ 0 w 526"/>
                <a:gd name="T27" fmla="*/ 0 h 446"/>
                <a:gd name="T28" fmla="*/ 0 w 526"/>
                <a:gd name="T29" fmla="*/ 0 h 446"/>
                <a:gd name="T30" fmla="*/ 0 w 526"/>
                <a:gd name="T31" fmla="*/ 0 h 446"/>
                <a:gd name="T32" fmla="*/ 0 w 526"/>
                <a:gd name="T33" fmla="*/ 0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"/>
                <a:gd name="T52" fmla="*/ 0 h 446"/>
                <a:gd name="T53" fmla="*/ 526 w 526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" h="446">
                  <a:moveTo>
                    <a:pt x="134" y="446"/>
                  </a:moveTo>
                  <a:lnTo>
                    <a:pt x="54" y="420"/>
                  </a:lnTo>
                  <a:lnTo>
                    <a:pt x="10" y="375"/>
                  </a:lnTo>
                  <a:lnTo>
                    <a:pt x="0" y="319"/>
                  </a:lnTo>
                  <a:lnTo>
                    <a:pt x="18" y="259"/>
                  </a:lnTo>
                  <a:lnTo>
                    <a:pt x="56" y="199"/>
                  </a:lnTo>
                  <a:lnTo>
                    <a:pt x="110" y="144"/>
                  </a:lnTo>
                  <a:lnTo>
                    <a:pt x="179" y="102"/>
                  </a:lnTo>
                  <a:lnTo>
                    <a:pt x="257" y="78"/>
                  </a:lnTo>
                  <a:lnTo>
                    <a:pt x="329" y="63"/>
                  </a:lnTo>
                  <a:lnTo>
                    <a:pt x="389" y="50"/>
                  </a:lnTo>
                  <a:lnTo>
                    <a:pt x="436" y="38"/>
                  </a:lnTo>
                  <a:lnTo>
                    <a:pt x="470" y="26"/>
                  </a:lnTo>
                  <a:lnTo>
                    <a:pt x="496" y="18"/>
                  </a:lnTo>
                  <a:lnTo>
                    <a:pt x="512" y="9"/>
                  </a:lnTo>
                  <a:lnTo>
                    <a:pt x="524" y="3"/>
                  </a:lnTo>
                  <a:lnTo>
                    <a:pt x="5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9" name="Freeform 25"/>
            <p:cNvSpPr>
              <a:spLocks/>
            </p:cNvSpPr>
            <p:nvPr/>
          </p:nvSpPr>
          <p:spPr bwMode="auto">
            <a:xfrm>
              <a:off x="3851" y="835"/>
              <a:ext cx="134" cy="25"/>
            </a:xfrm>
            <a:custGeom>
              <a:avLst/>
              <a:gdLst>
                <a:gd name="T0" fmla="*/ 0 w 444"/>
                <a:gd name="T1" fmla="*/ 0 h 113"/>
                <a:gd name="T2" fmla="*/ 0 w 444"/>
                <a:gd name="T3" fmla="*/ 0 h 113"/>
                <a:gd name="T4" fmla="*/ 0 w 444"/>
                <a:gd name="T5" fmla="*/ 0 h 113"/>
                <a:gd name="T6" fmla="*/ 0 w 444"/>
                <a:gd name="T7" fmla="*/ 0 h 113"/>
                <a:gd name="T8" fmla="*/ 0 w 444"/>
                <a:gd name="T9" fmla="*/ 0 h 113"/>
                <a:gd name="T10" fmla="*/ 0 w 444"/>
                <a:gd name="T11" fmla="*/ 0 h 113"/>
                <a:gd name="T12" fmla="*/ 0 w 444"/>
                <a:gd name="T13" fmla="*/ 0 h 113"/>
                <a:gd name="T14" fmla="*/ 0 w 444"/>
                <a:gd name="T15" fmla="*/ 0 h 113"/>
                <a:gd name="T16" fmla="*/ 0 w 444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113"/>
                <a:gd name="T29" fmla="*/ 444 w 44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113">
                  <a:moveTo>
                    <a:pt x="0" y="113"/>
                  </a:moveTo>
                  <a:lnTo>
                    <a:pt x="62" y="111"/>
                  </a:lnTo>
                  <a:lnTo>
                    <a:pt x="129" y="113"/>
                  </a:lnTo>
                  <a:lnTo>
                    <a:pt x="199" y="113"/>
                  </a:lnTo>
                  <a:lnTo>
                    <a:pt x="266" y="111"/>
                  </a:lnTo>
                  <a:lnTo>
                    <a:pt x="330" y="100"/>
                  </a:lnTo>
                  <a:lnTo>
                    <a:pt x="383" y="81"/>
                  </a:lnTo>
                  <a:lnTo>
                    <a:pt x="420" y="49"/>
                  </a:lnTo>
                  <a:lnTo>
                    <a:pt x="4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0" name="Freeform 26"/>
            <p:cNvSpPr>
              <a:spLocks/>
            </p:cNvSpPr>
            <p:nvPr/>
          </p:nvSpPr>
          <p:spPr bwMode="auto">
            <a:xfrm>
              <a:off x="4030" y="952"/>
              <a:ext cx="77" cy="114"/>
            </a:xfrm>
            <a:custGeom>
              <a:avLst/>
              <a:gdLst>
                <a:gd name="T0" fmla="*/ 0 w 255"/>
                <a:gd name="T1" fmla="*/ 0 h 516"/>
                <a:gd name="T2" fmla="*/ 0 w 255"/>
                <a:gd name="T3" fmla="*/ 0 h 516"/>
                <a:gd name="T4" fmla="*/ 0 w 255"/>
                <a:gd name="T5" fmla="*/ 0 h 516"/>
                <a:gd name="T6" fmla="*/ 0 w 255"/>
                <a:gd name="T7" fmla="*/ 0 h 516"/>
                <a:gd name="T8" fmla="*/ 0 w 255"/>
                <a:gd name="T9" fmla="*/ 0 h 516"/>
                <a:gd name="T10" fmla="*/ 0 w 255"/>
                <a:gd name="T11" fmla="*/ 0 h 516"/>
                <a:gd name="T12" fmla="*/ 0 w 255"/>
                <a:gd name="T13" fmla="*/ 0 h 516"/>
                <a:gd name="T14" fmla="*/ 0 w 255"/>
                <a:gd name="T15" fmla="*/ 0 h 516"/>
                <a:gd name="T16" fmla="*/ 0 w 255"/>
                <a:gd name="T17" fmla="*/ 0 h 516"/>
                <a:gd name="T18" fmla="*/ 0 w 255"/>
                <a:gd name="T19" fmla="*/ 0 h 516"/>
                <a:gd name="T20" fmla="*/ 0 w 255"/>
                <a:gd name="T21" fmla="*/ 0 h 516"/>
                <a:gd name="T22" fmla="*/ 0 w 255"/>
                <a:gd name="T23" fmla="*/ 0 h 516"/>
                <a:gd name="T24" fmla="*/ 0 w 255"/>
                <a:gd name="T25" fmla="*/ 0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516"/>
                <a:gd name="T41" fmla="*/ 255 w 255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516">
                  <a:moveTo>
                    <a:pt x="30" y="425"/>
                  </a:moveTo>
                  <a:lnTo>
                    <a:pt x="135" y="516"/>
                  </a:lnTo>
                  <a:lnTo>
                    <a:pt x="172" y="482"/>
                  </a:lnTo>
                  <a:lnTo>
                    <a:pt x="166" y="397"/>
                  </a:lnTo>
                  <a:lnTo>
                    <a:pt x="132" y="325"/>
                  </a:lnTo>
                  <a:lnTo>
                    <a:pt x="76" y="271"/>
                  </a:lnTo>
                  <a:lnTo>
                    <a:pt x="22" y="198"/>
                  </a:lnTo>
                  <a:lnTo>
                    <a:pt x="0" y="117"/>
                  </a:lnTo>
                  <a:lnTo>
                    <a:pt x="52" y="44"/>
                  </a:lnTo>
                  <a:lnTo>
                    <a:pt x="141" y="3"/>
                  </a:lnTo>
                  <a:lnTo>
                    <a:pt x="204" y="0"/>
                  </a:lnTo>
                  <a:lnTo>
                    <a:pt x="240" y="12"/>
                  </a:lnTo>
                  <a:lnTo>
                    <a:pt x="255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1" name="Freeform 27"/>
            <p:cNvSpPr>
              <a:spLocks/>
            </p:cNvSpPr>
            <p:nvPr/>
          </p:nvSpPr>
          <p:spPr bwMode="auto">
            <a:xfrm>
              <a:off x="4243" y="1039"/>
              <a:ext cx="108" cy="201"/>
            </a:xfrm>
            <a:custGeom>
              <a:avLst/>
              <a:gdLst>
                <a:gd name="T0" fmla="*/ 0 w 357"/>
                <a:gd name="T1" fmla="*/ 0 h 918"/>
                <a:gd name="T2" fmla="*/ 0 w 357"/>
                <a:gd name="T3" fmla="*/ 0 h 918"/>
                <a:gd name="T4" fmla="*/ 0 w 357"/>
                <a:gd name="T5" fmla="*/ 0 h 918"/>
                <a:gd name="T6" fmla="*/ 0 w 357"/>
                <a:gd name="T7" fmla="*/ 0 h 918"/>
                <a:gd name="T8" fmla="*/ 0 w 357"/>
                <a:gd name="T9" fmla="*/ 0 h 918"/>
                <a:gd name="T10" fmla="*/ 0 w 357"/>
                <a:gd name="T11" fmla="*/ 0 h 918"/>
                <a:gd name="T12" fmla="*/ 0 w 357"/>
                <a:gd name="T13" fmla="*/ 0 h 918"/>
                <a:gd name="T14" fmla="*/ 0 w 357"/>
                <a:gd name="T15" fmla="*/ 0 h 918"/>
                <a:gd name="T16" fmla="*/ 0 w 357"/>
                <a:gd name="T17" fmla="*/ 0 h 918"/>
                <a:gd name="T18" fmla="*/ 0 w 357"/>
                <a:gd name="T19" fmla="*/ 0 h 918"/>
                <a:gd name="T20" fmla="*/ 0 w 357"/>
                <a:gd name="T21" fmla="*/ 0 h 918"/>
                <a:gd name="T22" fmla="*/ 0 w 357"/>
                <a:gd name="T23" fmla="*/ 0 h 918"/>
                <a:gd name="T24" fmla="*/ 0 w 357"/>
                <a:gd name="T25" fmla="*/ 0 h 918"/>
                <a:gd name="T26" fmla="*/ 0 w 357"/>
                <a:gd name="T27" fmla="*/ 0 h 918"/>
                <a:gd name="T28" fmla="*/ 0 w 357"/>
                <a:gd name="T29" fmla="*/ 0 h 918"/>
                <a:gd name="T30" fmla="*/ 0 w 357"/>
                <a:gd name="T31" fmla="*/ 0 h 918"/>
                <a:gd name="T32" fmla="*/ 0 w 357"/>
                <a:gd name="T33" fmla="*/ 0 h 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918"/>
                <a:gd name="T53" fmla="*/ 357 w 357"/>
                <a:gd name="T54" fmla="*/ 918 h 9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918">
                  <a:moveTo>
                    <a:pt x="223" y="0"/>
                  </a:moveTo>
                  <a:lnTo>
                    <a:pt x="299" y="75"/>
                  </a:lnTo>
                  <a:lnTo>
                    <a:pt x="343" y="165"/>
                  </a:lnTo>
                  <a:lnTo>
                    <a:pt x="357" y="259"/>
                  </a:lnTo>
                  <a:lnTo>
                    <a:pt x="349" y="357"/>
                  </a:lnTo>
                  <a:lnTo>
                    <a:pt x="315" y="448"/>
                  </a:lnTo>
                  <a:lnTo>
                    <a:pt x="260" y="531"/>
                  </a:lnTo>
                  <a:lnTo>
                    <a:pt x="188" y="597"/>
                  </a:lnTo>
                  <a:lnTo>
                    <a:pt x="99" y="636"/>
                  </a:lnTo>
                  <a:lnTo>
                    <a:pt x="27" y="671"/>
                  </a:lnTo>
                  <a:lnTo>
                    <a:pt x="0" y="714"/>
                  </a:lnTo>
                  <a:lnTo>
                    <a:pt x="5" y="761"/>
                  </a:lnTo>
                  <a:lnTo>
                    <a:pt x="32" y="804"/>
                  </a:lnTo>
                  <a:lnTo>
                    <a:pt x="71" y="850"/>
                  </a:lnTo>
                  <a:lnTo>
                    <a:pt x="110" y="885"/>
                  </a:lnTo>
                  <a:lnTo>
                    <a:pt x="143" y="909"/>
                  </a:lnTo>
                  <a:lnTo>
                    <a:pt x="157" y="9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2" name="Freeform 28"/>
            <p:cNvSpPr>
              <a:spLocks/>
            </p:cNvSpPr>
            <p:nvPr/>
          </p:nvSpPr>
          <p:spPr bwMode="auto">
            <a:xfrm>
              <a:off x="4469" y="1294"/>
              <a:ext cx="169" cy="46"/>
            </a:xfrm>
            <a:custGeom>
              <a:avLst/>
              <a:gdLst>
                <a:gd name="T0" fmla="*/ 0 w 559"/>
                <a:gd name="T1" fmla="*/ 0 h 211"/>
                <a:gd name="T2" fmla="*/ 0 w 559"/>
                <a:gd name="T3" fmla="*/ 0 h 211"/>
                <a:gd name="T4" fmla="*/ 0 w 559"/>
                <a:gd name="T5" fmla="*/ 0 h 211"/>
                <a:gd name="T6" fmla="*/ 0 w 559"/>
                <a:gd name="T7" fmla="*/ 0 h 211"/>
                <a:gd name="T8" fmla="*/ 0 w 559"/>
                <a:gd name="T9" fmla="*/ 0 h 211"/>
                <a:gd name="T10" fmla="*/ 0 w 559"/>
                <a:gd name="T11" fmla="*/ 0 h 211"/>
                <a:gd name="T12" fmla="*/ 0 w 559"/>
                <a:gd name="T13" fmla="*/ 0 h 211"/>
                <a:gd name="T14" fmla="*/ 0 w 559"/>
                <a:gd name="T15" fmla="*/ 0 h 211"/>
                <a:gd name="T16" fmla="*/ 0 w 559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9"/>
                <a:gd name="T28" fmla="*/ 0 h 211"/>
                <a:gd name="T29" fmla="*/ 559 w 559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9" h="211">
                  <a:moveTo>
                    <a:pt x="559" y="211"/>
                  </a:moveTo>
                  <a:lnTo>
                    <a:pt x="452" y="207"/>
                  </a:lnTo>
                  <a:lnTo>
                    <a:pt x="353" y="186"/>
                  </a:lnTo>
                  <a:lnTo>
                    <a:pt x="257" y="151"/>
                  </a:lnTo>
                  <a:lnTo>
                    <a:pt x="175" y="111"/>
                  </a:lnTo>
                  <a:lnTo>
                    <a:pt x="101" y="72"/>
                  </a:lnTo>
                  <a:lnTo>
                    <a:pt x="49" y="34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3" name="Freeform 29"/>
            <p:cNvSpPr>
              <a:spLocks/>
            </p:cNvSpPr>
            <p:nvPr/>
          </p:nvSpPr>
          <p:spPr bwMode="auto">
            <a:xfrm>
              <a:off x="4425" y="1269"/>
              <a:ext cx="46" cy="24"/>
            </a:xfrm>
            <a:custGeom>
              <a:avLst/>
              <a:gdLst>
                <a:gd name="T0" fmla="*/ 0 w 155"/>
                <a:gd name="T1" fmla="*/ 0 h 108"/>
                <a:gd name="T2" fmla="*/ 0 w 155"/>
                <a:gd name="T3" fmla="*/ 0 h 108"/>
                <a:gd name="T4" fmla="*/ 0 w 155"/>
                <a:gd name="T5" fmla="*/ 0 h 108"/>
                <a:gd name="T6" fmla="*/ 0 w 155"/>
                <a:gd name="T7" fmla="*/ 0 h 108"/>
                <a:gd name="T8" fmla="*/ 0 w 155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08"/>
                <a:gd name="T17" fmla="*/ 155 w 15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08">
                  <a:moveTo>
                    <a:pt x="0" y="55"/>
                  </a:moveTo>
                  <a:lnTo>
                    <a:pt x="37" y="76"/>
                  </a:lnTo>
                  <a:lnTo>
                    <a:pt x="110" y="108"/>
                  </a:lnTo>
                  <a:lnTo>
                    <a:pt x="155" y="101"/>
                  </a:lnTo>
                  <a:lnTo>
                    <a:pt x="1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4" name="Freeform 30"/>
            <p:cNvSpPr>
              <a:spLocks/>
            </p:cNvSpPr>
            <p:nvPr/>
          </p:nvSpPr>
          <p:spPr bwMode="auto">
            <a:xfrm>
              <a:off x="4333" y="1174"/>
              <a:ext cx="353" cy="67"/>
            </a:xfrm>
            <a:custGeom>
              <a:avLst/>
              <a:gdLst>
                <a:gd name="T0" fmla="*/ 0 w 1167"/>
                <a:gd name="T1" fmla="*/ 0 h 308"/>
                <a:gd name="T2" fmla="*/ 0 w 1167"/>
                <a:gd name="T3" fmla="*/ 0 h 308"/>
                <a:gd name="T4" fmla="*/ 0 w 1167"/>
                <a:gd name="T5" fmla="*/ 0 h 308"/>
                <a:gd name="T6" fmla="*/ 0 w 1167"/>
                <a:gd name="T7" fmla="*/ 0 h 308"/>
                <a:gd name="T8" fmla="*/ 0 w 1167"/>
                <a:gd name="T9" fmla="*/ 0 h 308"/>
                <a:gd name="T10" fmla="*/ 0 w 1167"/>
                <a:gd name="T11" fmla="*/ 0 h 308"/>
                <a:gd name="T12" fmla="*/ 0 w 1167"/>
                <a:gd name="T13" fmla="*/ 0 h 308"/>
                <a:gd name="T14" fmla="*/ 0 w 1167"/>
                <a:gd name="T15" fmla="*/ 0 h 308"/>
                <a:gd name="T16" fmla="*/ 0 w 1167"/>
                <a:gd name="T17" fmla="*/ 0 h 308"/>
                <a:gd name="T18" fmla="*/ 0 w 1167"/>
                <a:gd name="T19" fmla="*/ 0 h 308"/>
                <a:gd name="T20" fmla="*/ 0 w 1167"/>
                <a:gd name="T21" fmla="*/ 0 h 308"/>
                <a:gd name="T22" fmla="*/ 0 w 1167"/>
                <a:gd name="T23" fmla="*/ 0 h 308"/>
                <a:gd name="T24" fmla="*/ 0 w 1167"/>
                <a:gd name="T25" fmla="*/ 0 h 308"/>
                <a:gd name="T26" fmla="*/ 0 w 1167"/>
                <a:gd name="T27" fmla="*/ 0 h 308"/>
                <a:gd name="T28" fmla="*/ 0 w 1167"/>
                <a:gd name="T29" fmla="*/ 0 h 308"/>
                <a:gd name="T30" fmla="*/ 0 w 1167"/>
                <a:gd name="T31" fmla="*/ 0 h 308"/>
                <a:gd name="T32" fmla="*/ 0 w 116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7"/>
                <a:gd name="T52" fmla="*/ 0 h 308"/>
                <a:gd name="T53" fmla="*/ 1167 w 116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7" h="308">
                  <a:moveTo>
                    <a:pt x="1167" y="53"/>
                  </a:moveTo>
                  <a:lnTo>
                    <a:pt x="1136" y="150"/>
                  </a:lnTo>
                  <a:lnTo>
                    <a:pt x="1072" y="224"/>
                  </a:lnTo>
                  <a:lnTo>
                    <a:pt x="988" y="275"/>
                  </a:lnTo>
                  <a:lnTo>
                    <a:pt x="889" y="302"/>
                  </a:lnTo>
                  <a:lnTo>
                    <a:pt x="784" y="308"/>
                  </a:lnTo>
                  <a:lnTo>
                    <a:pt x="681" y="292"/>
                  </a:lnTo>
                  <a:lnTo>
                    <a:pt x="589" y="256"/>
                  </a:lnTo>
                  <a:lnTo>
                    <a:pt x="514" y="199"/>
                  </a:lnTo>
                  <a:lnTo>
                    <a:pt x="449" y="140"/>
                  </a:lnTo>
                  <a:lnTo>
                    <a:pt x="385" y="89"/>
                  </a:lnTo>
                  <a:lnTo>
                    <a:pt x="320" y="53"/>
                  </a:lnTo>
                  <a:lnTo>
                    <a:pt x="254" y="25"/>
                  </a:lnTo>
                  <a:lnTo>
                    <a:pt x="186" y="8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5" name="Freeform 31"/>
            <p:cNvSpPr>
              <a:spLocks/>
            </p:cNvSpPr>
            <p:nvPr/>
          </p:nvSpPr>
          <p:spPr bwMode="auto">
            <a:xfrm>
              <a:off x="4343" y="944"/>
              <a:ext cx="134" cy="118"/>
            </a:xfrm>
            <a:custGeom>
              <a:avLst/>
              <a:gdLst>
                <a:gd name="T0" fmla="*/ 0 w 443"/>
                <a:gd name="T1" fmla="*/ 0 h 539"/>
                <a:gd name="T2" fmla="*/ 0 w 443"/>
                <a:gd name="T3" fmla="*/ 0 h 539"/>
                <a:gd name="T4" fmla="*/ 0 w 443"/>
                <a:gd name="T5" fmla="*/ 0 h 539"/>
                <a:gd name="T6" fmla="*/ 0 w 443"/>
                <a:gd name="T7" fmla="*/ 0 h 539"/>
                <a:gd name="T8" fmla="*/ 0 w 443"/>
                <a:gd name="T9" fmla="*/ 0 h 539"/>
                <a:gd name="T10" fmla="*/ 0 w 443"/>
                <a:gd name="T11" fmla="*/ 0 h 539"/>
                <a:gd name="T12" fmla="*/ 0 w 443"/>
                <a:gd name="T13" fmla="*/ 0 h 539"/>
                <a:gd name="T14" fmla="*/ 0 w 443"/>
                <a:gd name="T15" fmla="*/ 0 h 539"/>
                <a:gd name="T16" fmla="*/ 0 w 443"/>
                <a:gd name="T17" fmla="*/ 0 h 539"/>
                <a:gd name="T18" fmla="*/ 0 w 443"/>
                <a:gd name="T19" fmla="*/ 0 h 539"/>
                <a:gd name="T20" fmla="*/ 0 w 443"/>
                <a:gd name="T21" fmla="*/ 0 h 539"/>
                <a:gd name="T22" fmla="*/ 0 w 443"/>
                <a:gd name="T23" fmla="*/ 0 h 539"/>
                <a:gd name="T24" fmla="*/ 0 w 4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539"/>
                <a:gd name="T41" fmla="*/ 443 w 4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539">
                  <a:moveTo>
                    <a:pt x="443" y="0"/>
                  </a:moveTo>
                  <a:lnTo>
                    <a:pt x="344" y="9"/>
                  </a:lnTo>
                  <a:lnTo>
                    <a:pt x="275" y="40"/>
                  </a:lnTo>
                  <a:lnTo>
                    <a:pt x="227" y="83"/>
                  </a:lnTo>
                  <a:lnTo>
                    <a:pt x="201" y="135"/>
                  </a:lnTo>
                  <a:lnTo>
                    <a:pt x="185" y="190"/>
                  </a:lnTo>
                  <a:lnTo>
                    <a:pt x="179" y="243"/>
                  </a:lnTo>
                  <a:lnTo>
                    <a:pt x="174" y="288"/>
                  </a:lnTo>
                  <a:lnTo>
                    <a:pt x="167" y="317"/>
                  </a:lnTo>
                  <a:lnTo>
                    <a:pt x="132" y="375"/>
                  </a:lnTo>
                  <a:lnTo>
                    <a:pt x="77" y="450"/>
                  </a:lnTo>
                  <a:lnTo>
                    <a:pt x="24" y="515"/>
                  </a:lnTo>
                  <a:lnTo>
                    <a:pt x="0" y="5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6" name="Freeform 32"/>
            <p:cNvSpPr>
              <a:spLocks/>
            </p:cNvSpPr>
            <p:nvPr/>
          </p:nvSpPr>
          <p:spPr bwMode="auto">
            <a:xfrm>
              <a:off x="4442" y="1038"/>
              <a:ext cx="186" cy="118"/>
            </a:xfrm>
            <a:custGeom>
              <a:avLst/>
              <a:gdLst>
                <a:gd name="T0" fmla="*/ 0 w 613"/>
                <a:gd name="T1" fmla="*/ 0 h 537"/>
                <a:gd name="T2" fmla="*/ 0 w 613"/>
                <a:gd name="T3" fmla="*/ 0 h 537"/>
                <a:gd name="T4" fmla="*/ 0 w 613"/>
                <a:gd name="T5" fmla="*/ 0 h 537"/>
                <a:gd name="T6" fmla="*/ 0 w 613"/>
                <a:gd name="T7" fmla="*/ 0 h 537"/>
                <a:gd name="T8" fmla="*/ 0 w 613"/>
                <a:gd name="T9" fmla="*/ 0 h 537"/>
                <a:gd name="T10" fmla="*/ 0 w 613"/>
                <a:gd name="T11" fmla="*/ 0 h 537"/>
                <a:gd name="T12" fmla="*/ 0 w 613"/>
                <a:gd name="T13" fmla="*/ 0 h 537"/>
                <a:gd name="T14" fmla="*/ 0 w 613"/>
                <a:gd name="T15" fmla="*/ 0 h 537"/>
                <a:gd name="T16" fmla="*/ 0 w 613"/>
                <a:gd name="T17" fmla="*/ 0 h 537"/>
                <a:gd name="T18" fmla="*/ 0 w 613"/>
                <a:gd name="T19" fmla="*/ 0 h 537"/>
                <a:gd name="T20" fmla="*/ 0 w 613"/>
                <a:gd name="T21" fmla="*/ 0 h 537"/>
                <a:gd name="T22" fmla="*/ 0 w 613"/>
                <a:gd name="T23" fmla="*/ 0 h 537"/>
                <a:gd name="T24" fmla="*/ 0 w 613"/>
                <a:gd name="T25" fmla="*/ 0 h 537"/>
                <a:gd name="T26" fmla="*/ 0 w 613"/>
                <a:gd name="T27" fmla="*/ 0 h 537"/>
                <a:gd name="T28" fmla="*/ 0 w 613"/>
                <a:gd name="T29" fmla="*/ 0 h 537"/>
                <a:gd name="T30" fmla="*/ 0 w 613"/>
                <a:gd name="T31" fmla="*/ 0 h 537"/>
                <a:gd name="T32" fmla="*/ 0 w 613"/>
                <a:gd name="T33" fmla="*/ 0 h 537"/>
                <a:gd name="T34" fmla="*/ 0 w 613"/>
                <a:gd name="T35" fmla="*/ 0 h 537"/>
                <a:gd name="T36" fmla="*/ 0 w 613"/>
                <a:gd name="T37" fmla="*/ 0 h 537"/>
                <a:gd name="T38" fmla="*/ 0 w 613"/>
                <a:gd name="T39" fmla="*/ 0 h 537"/>
                <a:gd name="T40" fmla="*/ 0 w 613"/>
                <a:gd name="T41" fmla="*/ 0 h 537"/>
                <a:gd name="T42" fmla="*/ 0 w 613"/>
                <a:gd name="T43" fmla="*/ 0 h 537"/>
                <a:gd name="T44" fmla="*/ 0 w 613"/>
                <a:gd name="T45" fmla="*/ 0 h 537"/>
                <a:gd name="T46" fmla="*/ 0 w 613"/>
                <a:gd name="T47" fmla="*/ 0 h 537"/>
                <a:gd name="T48" fmla="*/ 0 w 613"/>
                <a:gd name="T49" fmla="*/ 0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3"/>
                <a:gd name="T76" fmla="*/ 0 h 537"/>
                <a:gd name="T77" fmla="*/ 613 w 613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3" h="537">
                  <a:moveTo>
                    <a:pt x="613" y="130"/>
                  </a:moveTo>
                  <a:lnTo>
                    <a:pt x="547" y="87"/>
                  </a:lnTo>
                  <a:lnTo>
                    <a:pt x="490" y="46"/>
                  </a:lnTo>
                  <a:lnTo>
                    <a:pt x="438" y="19"/>
                  </a:lnTo>
                  <a:lnTo>
                    <a:pt x="390" y="2"/>
                  </a:lnTo>
                  <a:lnTo>
                    <a:pt x="350" y="0"/>
                  </a:lnTo>
                  <a:lnTo>
                    <a:pt x="315" y="14"/>
                  </a:lnTo>
                  <a:lnTo>
                    <a:pt x="288" y="49"/>
                  </a:lnTo>
                  <a:lnTo>
                    <a:pt x="266" y="104"/>
                  </a:lnTo>
                  <a:lnTo>
                    <a:pt x="266" y="174"/>
                  </a:lnTo>
                  <a:lnTo>
                    <a:pt x="291" y="244"/>
                  </a:lnTo>
                  <a:lnTo>
                    <a:pt x="332" y="315"/>
                  </a:lnTo>
                  <a:lnTo>
                    <a:pt x="376" y="382"/>
                  </a:lnTo>
                  <a:lnTo>
                    <a:pt x="412" y="441"/>
                  </a:lnTo>
                  <a:lnTo>
                    <a:pt x="430" y="490"/>
                  </a:lnTo>
                  <a:lnTo>
                    <a:pt x="418" y="525"/>
                  </a:lnTo>
                  <a:lnTo>
                    <a:pt x="368" y="537"/>
                  </a:lnTo>
                  <a:lnTo>
                    <a:pt x="294" y="531"/>
                  </a:lnTo>
                  <a:lnTo>
                    <a:pt x="224" y="507"/>
                  </a:lnTo>
                  <a:lnTo>
                    <a:pt x="163" y="471"/>
                  </a:lnTo>
                  <a:lnTo>
                    <a:pt x="109" y="429"/>
                  </a:lnTo>
                  <a:lnTo>
                    <a:pt x="61" y="388"/>
                  </a:lnTo>
                  <a:lnTo>
                    <a:pt x="29" y="351"/>
                  </a:lnTo>
                  <a:lnTo>
                    <a:pt x="8" y="324"/>
                  </a:lnTo>
                  <a:lnTo>
                    <a:pt x="0" y="3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7" name="Oval 33"/>
            <p:cNvSpPr>
              <a:spLocks noChangeArrowheads="1"/>
            </p:cNvSpPr>
            <p:nvPr/>
          </p:nvSpPr>
          <p:spPr bwMode="auto">
            <a:xfrm>
              <a:off x="3695" y="1130"/>
              <a:ext cx="218" cy="12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029" name="Group 34"/>
          <p:cNvGrpSpPr>
            <a:grpSpLocks/>
          </p:cNvGrpSpPr>
          <p:nvPr/>
        </p:nvGrpSpPr>
        <p:grpSpPr bwMode="auto">
          <a:xfrm>
            <a:off x="1600200" y="2819400"/>
            <a:ext cx="1838325" cy="1474788"/>
            <a:chOff x="912" y="1824"/>
            <a:chExt cx="1158" cy="929"/>
          </a:xfrm>
        </p:grpSpPr>
        <p:sp>
          <p:nvSpPr>
            <p:cNvPr id="1062" name="Text Box 35"/>
            <p:cNvSpPr txBox="1">
              <a:spLocks noChangeArrowheads="1"/>
            </p:cNvSpPr>
            <p:nvPr/>
          </p:nvSpPr>
          <p:spPr bwMode="auto">
            <a:xfrm>
              <a:off x="1248" y="1824"/>
              <a:ext cx="8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Leptin</a:t>
              </a:r>
              <a:endParaRPr lang="en-GB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grpSp>
          <p:nvGrpSpPr>
            <p:cNvPr id="1063" name="Group 36"/>
            <p:cNvGrpSpPr>
              <a:grpSpLocks/>
            </p:cNvGrpSpPr>
            <p:nvPr/>
          </p:nvGrpSpPr>
          <p:grpSpPr bwMode="auto">
            <a:xfrm>
              <a:off x="912" y="2112"/>
              <a:ext cx="768" cy="641"/>
              <a:chOff x="2256" y="3497"/>
              <a:chExt cx="768" cy="641"/>
            </a:xfrm>
          </p:grpSpPr>
          <p:sp>
            <p:nvSpPr>
              <p:cNvPr id="1064" name="Oval 37"/>
              <p:cNvSpPr>
                <a:spLocks noChangeArrowheads="1"/>
              </p:cNvSpPr>
              <p:nvPr/>
            </p:nvSpPr>
            <p:spPr bwMode="auto">
              <a:xfrm>
                <a:off x="2395" y="3497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Oval 38"/>
              <p:cNvSpPr>
                <a:spLocks noChangeArrowheads="1"/>
              </p:cNvSpPr>
              <p:nvPr/>
            </p:nvSpPr>
            <p:spPr bwMode="auto">
              <a:xfrm>
                <a:off x="2496" y="3592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Oval 39"/>
              <p:cNvSpPr>
                <a:spLocks noChangeArrowheads="1"/>
              </p:cNvSpPr>
              <p:nvPr/>
            </p:nvSpPr>
            <p:spPr bwMode="auto">
              <a:xfrm>
                <a:off x="2400" y="3688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Oval 40"/>
              <p:cNvSpPr>
                <a:spLocks noChangeArrowheads="1"/>
              </p:cNvSpPr>
              <p:nvPr/>
            </p:nvSpPr>
            <p:spPr bwMode="auto">
              <a:xfrm>
                <a:off x="2304" y="3688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Oval 41"/>
              <p:cNvSpPr>
                <a:spLocks noChangeArrowheads="1"/>
              </p:cNvSpPr>
              <p:nvPr/>
            </p:nvSpPr>
            <p:spPr bwMode="auto">
              <a:xfrm>
                <a:off x="2395" y="3574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Oval 42"/>
              <p:cNvSpPr>
                <a:spLocks noChangeArrowheads="1"/>
              </p:cNvSpPr>
              <p:nvPr/>
            </p:nvSpPr>
            <p:spPr bwMode="auto">
              <a:xfrm>
                <a:off x="2304" y="3593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Oval 43"/>
              <p:cNvSpPr>
                <a:spLocks noChangeArrowheads="1"/>
              </p:cNvSpPr>
              <p:nvPr/>
            </p:nvSpPr>
            <p:spPr bwMode="auto">
              <a:xfrm>
                <a:off x="2496" y="3641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Oval 44"/>
              <p:cNvSpPr>
                <a:spLocks noChangeArrowheads="1"/>
              </p:cNvSpPr>
              <p:nvPr/>
            </p:nvSpPr>
            <p:spPr bwMode="auto">
              <a:xfrm>
                <a:off x="2544" y="3736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Oval 45"/>
              <p:cNvSpPr>
                <a:spLocks noChangeArrowheads="1"/>
              </p:cNvSpPr>
              <p:nvPr/>
            </p:nvSpPr>
            <p:spPr bwMode="auto">
              <a:xfrm>
                <a:off x="2693" y="3686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Oval 46"/>
              <p:cNvSpPr>
                <a:spLocks noChangeArrowheads="1"/>
              </p:cNvSpPr>
              <p:nvPr/>
            </p:nvSpPr>
            <p:spPr bwMode="auto">
              <a:xfrm>
                <a:off x="2794" y="3781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Oval 47"/>
              <p:cNvSpPr>
                <a:spLocks noChangeArrowheads="1"/>
              </p:cNvSpPr>
              <p:nvPr/>
            </p:nvSpPr>
            <p:spPr bwMode="auto">
              <a:xfrm>
                <a:off x="2698" y="3877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Oval 48"/>
              <p:cNvSpPr>
                <a:spLocks noChangeArrowheads="1"/>
              </p:cNvSpPr>
              <p:nvPr/>
            </p:nvSpPr>
            <p:spPr bwMode="auto">
              <a:xfrm>
                <a:off x="2602" y="3877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Oval 49"/>
              <p:cNvSpPr>
                <a:spLocks noChangeArrowheads="1"/>
              </p:cNvSpPr>
              <p:nvPr/>
            </p:nvSpPr>
            <p:spPr bwMode="auto">
              <a:xfrm>
                <a:off x="2693" y="3763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Oval 50"/>
              <p:cNvSpPr>
                <a:spLocks noChangeArrowheads="1"/>
              </p:cNvSpPr>
              <p:nvPr/>
            </p:nvSpPr>
            <p:spPr bwMode="auto">
              <a:xfrm>
                <a:off x="2602" y="3782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Oval 51"/>
              <p:cNvSpPr>
                <a:spLocks noChangeArrowheads="1"/>
              </p:cNvSpPr>
              <p:nvPr/>
            </p:nvSpPr>
            <p:spPr bwMode="auto">
              <a:xfrm>
                <a:off x="2794" y="3830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Oval 52"/>
              <p:cNvSpPr>
                <a:spLocks noChangeArrowheads="1"/>
              </p:cNvSpPr>
              <p:nvPr/>
            </p:nvSpPr>
            <p:spPr bwMode="auto">
              <a:xfrm>
                <a:off x="2842" y="392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Oval 53"/>
              <p:cNvSpPr>
                <a:spLocks noChangeArrowheads="1"/>
              </p:cNvSpPr>
              <p:nvPr/>
            </p:nvSpPr>
            <p:spPr bwMode="auto">
              <a:xfrm>
                <a:off x="2347" y="3744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Oval 54"/>
              <p:cNvSpPr>
                <a:spLocks noChangeArrowheads="1"/>
              </p:cNvSpPr>
              <p:nvPr/>
            </p:nvSpPr>
            <p:spPr bwMode="auto">
              <a:xfrm>
                <a:off x="2448" y="3839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Oval 55"/>
              <p:cNvSpPr>
                <a:spLocks noChangeArrowheads="1"/>
              </p:cNvSpPr>
              <p:nvPr/>
            </p:nvSpPr>
            <p:spPr bwMode="auto">
              <a:xfrm>
                <a:off x="2352" y="393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Oval 56"/>
              <p:cNvSpPr>
                <a:spLocks noChangeArrowheads="1"/>
              </p:cNvSpPr>
              <p:nvPr/>
            </p:nvSpPr>
            <p:spPr bwMode="auto">
              <a:xfrm>
                <a:off x="2256" y="393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Oval 57"/>
              <p:cNvSpPr>
                <a:spLocks noChangeArrowheads="1"/>
              </p:cNvSpPr>
              <p:nvPr/>
            </p:nvSpPr>
            <p:spPr bwMode="auto">
              <a:xfrm>
                <a:off x="2347" y="3821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Oval 58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Oval 59"/>
              <p:cNvSpPr>
                <a:spLocks noChangeArrowheads="1"/>
              </p:cNvSpPr>
              <p:nvPr/>
            </p:nvSpPr>
            <p:spPr bwMode="auto">
              <a:xfrm>
                <a:off x="2448" y="3888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Oval 60"/>
              <p:cNvSpPr>
                <a:spLocks noChangeArrowheads="1"/>
              </p:cNvSpPr>
              <p:nvPr/>
            </p:nvSpPr>
            <p:spPr bwMode="auto">
              <a:xfrm>
                <a:off x="2496" y="3983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030" name="AutoShape 61"/>
          <p:cNvCxnSpPr>
            <a:cxnSpLocks noChangeShapeType="1"/>
          </p:cNvCxnSpPr>
          <p:nvPr/>
        </p:nvCxnSpPr>
        <p:spPr bwMode="auto">
          <a:xfrm rot="-5400000">
            <a:off x="2832100" y="2255838"/>
            <a:ext cx="3489325" cy="3038475"/>
          </a:xfrm>
          <a:prstGeom prst="curvedConnector3">
            <a:avLst>
              <a:gd name="adj1" fmla="val 61236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1" name="AutoShape 62"/>
          <p:cNvCxnSpPr>
            <a:cxnSpLocks noChangeShapeType="1"/>
          </p:cNvCxnSpPr>
          <p:nvPr/>
        </p:nvCxnSpPr>
        <p:spPr bwMode="auto">
          <a:xfrm rot="-5400000">
            <a:off x="3590925" y="1209675"/>
            <a:ext cx="1885950" cy="3276600"/>
          </a:xfrm>
          <a:prstGeom prst="curvedConnector3">
            <a:avLst>
              <a:gd name="adj1" fmla="val 50083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2" name="AutoShape 63"/>
          <p:cNvCxnSpPr>
            <a:cxnSpLocks noChangeShapeType="1"/>
          </p:cNvCxnSpPr>
          <p:nvPr/>
        </p:nvCxnSpPr>
        <p:spPr bwMode="auto">
          <a:xfrm rot="10800000" flipH="1">
            <a:off x="5081588" y="2073275"/>
            <a:ext cx="1090612" cy="3217863"/>
          </a:xfrm>
          <a:prstGeom prst="curvedConnector4">
            <a:avLst>
              <a:gd name="adj1" fmla="val -48181"/>
              <a:gd name="adj2" fmla="val 53574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3" name="AutoShape 64"/>
          <p:cNvCxnSpPr>
            <a:cxnSpLocks noChangeShapeType="1"/>
            <a:endCxn id="1117" idx="6"/>
          </p:cNvCxnSpPr>
          <p:nvPr/>
        </p:nvCxnSpPr>
        <p:spPr bwMode="auto">
          <a:xfrm flipH="1" flipV="1">
            <a:off x="6311900" y="1989138"/>
            <a:ext cx="546100" cy="3302000"/>
          </a:xfrm>
          <a:prstGeom prst="curvedConnector3">
            <a:avLst>
              <a:gd name="adj1" fmla="val -184597"/>
            </a:avLst>
          </a:prstGeom>
          <a:noFill/>
          <a:ln w="76200">
            <a:solidFill>
              <a:srgbClr val="4AEC2A"/>
            </a:solidFill>
            <a:round/>
            <a:headEnd/>
            <a:tailEnd type="triangle" w="med" len="med"/>
          </a:ln>
        </p:spPr>
      </p:cxnSp>
      <p:graphicFrame>
        <p:nvGraphicFramePr>
          <p:cNvPr id="1026" name="Object 65"/>
          <p:cNvGraphicFramePr>
            <a:graphicFrameLocks noChangeAspect="1"/>
          </p:cNvGraphicFramePr>
          <p:nvPr/>
        </p:nvGraphicFramePr>
        <p:xfrm>
          <a:off x="4519613" y="2819400"/>
          <a:ext cx="814387" cy="1219200"/>
        </p:xfrm>
        <a:graphic>
          <a:graphicData uri="http://schemas.openxmlformats.org/presentationml/2006/ole">
            <p:oleObj spid="_x0000_s1026" name="Clip" r:id="rId4" imgW="2033280" imgH="3390840" progId="">
              <p:embed/>
            </p:oleObj>
          </a:graphicData>
        </a:graphic>
      </p:graphicFrame>
      <p:grpSp>
        <p:nvGrpSpPr>
          <p:cNvPr id="1034" name="Group 66"/>
          <p:cNvGrpSpPr>
            <a:grpSpLocks/>
          </p:cNvGrpSpPr>
          <p:nvPr/>
        </p:nvGrpSpPr>
        <p:grpSpPr bwMode="auto">
          <a:xfrm>
            <a:off x="7629525" y="2819400"/>
            <a:ext cx="723900" cy="1257300"/>
            <a:chOff x="4470" y="1992"/>
            <a:chExt cx="456" cy="792"/>
          </a:xfrm>
        </p:grpSpPr>
        <p:sp>
          <p:nvSpPr>
            <p:cNvPr id="1059" name="Line 67"/>
            <p:cNvSpPr>
              <a:spLocks noChangeShapeType="1"/>
            </p:cNvSpPr>
            <p:nvPr/>
          </p:nvSpPr>
          <p:spPr bwMode="auto">
            <a:xfrm>
              <a:off x="4698" y="2400"/>
              <a:ext cx="0" cy="384"/>
            </a:xfrm>
            <a:prstGeom prst="line">
              <a:avLst/>
            </a:prstGeom>
            <a:noFill/>
            <a:ln w="76200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0" name="Oval 68"/>
            <p:cNvSpPr>
              <a:spLocks noChangeArrowheads="1"/>
            </p:cNvSpPr>
            <p:nvPr/>
          </p:nvSpPr>
          <p:spPr bwMode="auto">
            <a:xfrm>
              <a:off x="4470" y="1992"/>
              <a:ext cx="456" cy="456"/>
            </a:xfrm>
            <a:prstGeom prst="ellipse">
              <a:avLst/>
            </a:prstGeom>
            <a:solidFill>
              <a:srgbClr val="4AEC2A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61" name="Text Box 69"/>
            <p:cNvSpPr txBox="1">
              <a:spLocks noChangeArrowheads="1"/>
            </p:cNvSpPr>
            <p:nvPr/>
          </p:nvSpPr>
          <p:spPr bwMode="auto">
            <a:xfrm>
              <a:off x="4525" y="2056"/>
              <a:ext cx="39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  <a:latin typeface="Impact" pitchFamily="34" charset="0"/>
                </a:rPr>
                <a:t>GO</a:t>
              </a:r>
              <a:endParaRPr lang="en-GB" sz="4000">
                <a:solidFill>
                  <a:srgbClr val="FFFFFF"/>
                </a:solidFill>
                <a:latin typeface="Impact" pitchFamily="34" charset="0"/>
              </a:endParaRPr>
            </a:p>
          </p:txBody>
        </p:sp>
      </p:grpSp>
      <p:grpSp>
        <p:nvGrpSpPr>
          <p:cNvPr id="1035" name="Group 70"/>
          <p:cNvGrpSpPr>
            <a:grpSpLocks/>
          </p:cNvGrpSpPr>
          <p:nvPr/>
        </p:nvGrpSpPr>
        <p:grpSpPr bwMode="auto">
          <a:xfrm>
            <a:off x="1981200" y="4632325"/>
            <a:ext cx="1981200" cy="1616075"/>
            <a:chOff x="1248" y="2918"/>
            <a:chExt cx="1248" cy="1018"/>
          </a:xfrm>
        </p:grpSpPr>
        <p:grpSp>
          <p:nvGrpSpPr>
            <p:cNvPr id="1044" name="Group 71"/>
            <p:cNvGrpSpPr>
              <a:grpSpLocks/>
            </p:cNvGrpSpPr>
            <p:nvPr/>
          </p:nvGrpSpPr>
          <p:grpSpPr bwMode="auto">
            <a:xfrm>
              <a:off x="1395" y="3304"/>
              <a:ext cx="1101" cy="632"/>
              <a:chOff x="3039" y="3291"/>
              <a:chExt cx="1101" cy="632"/>
            </a:xfrm>
          </p:grpSpPr>
          <p:sp>
            <p:nvSpPr>
              <p:cNvPr id="1046" name="Freeform 72"/>
              <p:cNvSpPr>
                <a:spLocks/>
              </p:cNvSpPr>
              <p:nvPr/>
            </p:nvSpPr>
            <p:spPr bwMode="auto">
              <a:xfrm>
                <a:off x="3128" y="3291"/>
                <a:ext cx="1012" cy="483"/>
              </a:xfrm>
              <a:custGeom>
                <a:avLst/>
                <a:gdLst>
                  <a:gd name="T0" fmla="*/ 112 w 1012"/>
                  <a:gd name="T1" fmla="*/ 201 h 483"/>
                  <a:gd name="T2" fmla="*/ 103 w 1012"/>
                  <a:gd name="T3" fmla="*/ 251 h 483"/>
                  <a:gd name="T4" fmla="*/ 76 w 1012"/>
                  <a:gd name="T5" fmla="*/ 312 h 483"/>
                  <a:gd name="T6" fmla="*/ 73 w 1012"/>
                  <a:gd name="T7" fmla="*/ 365 h 483"/>
                  <a:gd name="T8" fmla="*/ 88 w 1012"/>
                  <a:gd name="T9" fmla="*/ 420 h 483"/>
                  <a:gd name="T10" fmla="*/ 144 w 1012"/>
                  <a:gd name="T11" fmla="*/ 467 h 483"/>
                  <a:gd name="T12" fmla="*/ 229 w 1012"/>
                  <a:gd name="T13" fmla="*/ 479 h 483"/>
                  <a:gd name="T14" fmla="*/ 325 w 1012"/>
                  <a:gd name="T15" fmla="*/ 444 h 483"/>
                  <a:gd name="T16" fmla="*/ 381 w 1012"/>
                  <a:gd name="T17" fmla="*/ 393 h 483"/>
                  <a:gd name="T18" fmla="*/ 432 w 1012"/>
                  <a:gd name="T19" fmla="*/ 314 h 483"/>
                  <a:gd name="T20" fmla="*/ 501 w 1012"/>
                  <a:gd name="T21" fmla="*/ 260 h 483"/>
                  <a:gd name="T22" fmla="*/ 618 w 1012"/>
                  <a:gd name="T23" fmla="*/ 269 h 483"/>
                  <a:gd name="T24" fmla="*/ 664 w 1012"/>
                  <a:gd name="T25" fmla="*/ 293 h 483"/>
                  <a:gd name="T26" fmla="*/ 768 w 1012"/>
                  <a:gd name="T27" fmla="*/ 306 h 483"/>
                  <a:gd name="T28" fmla="*/ 919 w 1012"/>
                  <a:gd name="T29" fmla="*/ 263 h 483"/>
                  <a:gd name="T30" fmla="*/ 996 w 1012"/>
                  <a:gd name="T31" fmla="*/ 213 h 483"/>
                  <a:gd name="T32" fmla="*/ 997 w 1012"/>
                  <a:gd name="T33" fmla="*/ 138 h 483"/>
                  <a:gd name="T34" fmla="*/ 904 w 1012"/>
                  <a:gd name="T35" fmla="*/ 117 h 483"/>
                  <a:gd name="T36" fmla="*/ 760 w 1012"/>
                  <a:gd name="T37" fmla="*/ 117 h 483"/>
                  <a:gd name="T38" fmla="*/ 663 w 1012"/>
                  <a:gd name="T39" fmla="*/ 101 h 483"/>
                  <a:gd name="T40" fmla="*/ 568 w 1012"/>
                  <a:gd name="T41" fmla="*/ 69 h 483"/>
                  <a:gd name="T42" fmla="*/ 471 w 1012"/>
                  <a:gd name="T43" fmla="*/ 56 h 483"/>
                  <a:gd name="T44" fmla="*/ 376 w 1012"/>
                  <a:gd name="T45" fmla="*/ 69 h 483"/>
                  <a:gd name="T46" fmla="*/ 328 w 1012"/>
                  <a:gd name="T47" fmla="*/ 117 h 483"/>
                  <a:gd name="T48" fmla="*/ 256 w 1012"/>
                  <a:gd name="T49" fmla="*/ 111 h 483"/>
                  <a:gd name="T50" fmla="*/ 232 w 1012"/>
                  <a:gd name="T51" fmla="*/ 69 h 483"/>
                  <a:gd name="T52" fmla="*/ 202 w 1012"/>
                  <a:gd name="T53" fmla="*/ 17 h 483"/>
                  <a:gd name="T54" fmla="*/ 132 w 1012"/>
                  <a:gd name="T55" fmla="*/ 5 h 483"/>
                  <a:gd name="T56" fmla="*/ 36 w 1012"/>
                  <a:gd name="T57" fmla="*/ 48 h 483"/>
                  <a:gd name="T58" fmla="*/ 1 w 1012"/>
                  <a:gd name="T59" fmla="*/ 105 h 483"/>
                  <a:gd name="T60" fmla="*/ 40 w 1012"/>
                  <a:gd name="T61" fmla="*/ 165 h 483"/>
                  <a:gd name="T62" fmla="*/ 112 w 1012"/>
                  <a:gd name="T63" fmla="*/ 201 h 4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2"/>
                  <a:gd name="T97" fmla="*/ 0 h 483"/>
                  <a:gd name="T98" fmla="*/ 1012 w 1012"/>
                  <a:gd name="T99" fmla="*/ 483 h 4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2" h="483">
                    <a:moveTo>
                      <a:pt x="112" y="201"/>
                    </a:moveTo>
                    <a:cubicBezTo>
                      <a:pt x="122" y="215"/>
                      <a:pt x="109" y="233"/>
                      <a:pt x="103" y="251"/>
                    </a:cubicBezTo>
                    <a:cubicBezTo>
                      <a:pt x="97" y="269"/>
                      <a:pt x="81" y="293"/>
                      <a:pt x="76" y="312"/>
                    </a:cubicBezTo>
                    <a:cubicBezTo>
                      <a:pt x="71" y="331"/>
                      <a:pt x="71" y="347"/>
                      <a:pt x="73" y="365"/>
                    </a:cubicBezTo>
                    <a:cubicBezTo>
                      <a:pt x="75" y="383"/>
                      <a:pt x="76" y="403"/>
                      <a:pt x="88" y="420"/>
                    </a:cubicBezTo>
                    <a:cubicBezTo>
                      <a:pt x="100" y="437"/>
                      <a:pt x="121" y="457"/>
                      <a:pt x="144" y="467"/>
                    </a:cubicBezTo>
                    <a:cubicBezTo>
                      <a:pt x="167" y="477"/>
                      <a:pt x="199" y="483"/>
                      <a:pt x="229" y="479"/>
                    </a:cubicBezTo>
                    <a:cubicBezTo>
                      <a:pt x="259" y="475"/>
                      <a:pt x="300" y="458"/>
                      <a:pt x="325" y="444"/>
                    </a:cubicBezTo>
                    <a:cubicBezTo>
                      <a:pt x="350" y="430"/>
                      <a:pt x="363" y="415"/>
                      <a:pt x="381" y="393"/>
                    </a:cubicBezTo>
                    <a:cubicBezTo>
                      <a:pt x="399" y="371"/>
                      <a:pt x="412" y="336"/>
                      <a:pt x="432" y="314"/>
                    </a:cubicBezTo>
                    <a:cubicBezTo>
                      <a:pt x="452" y="292"/>
                      <a:pt x="470" y="267"/>
                      <a:pt x="501" y="260"/>
                    </a:cubicBezTo>
                    <a:cubicBezTo>
                      <a:pt x="532" y="253"/>
                      <a:pt x="591" y="264"/>
                      <a:pt x="618" y="269"/>
                    </a:cubicBezTo>
                    <a:cubicBezTo>
                      <a:pt x="645" y="274"/>
                      <a:pt x="639" y="287"/>
                      <a:pt x="664" y="293"/>
                    </a:cubicBezTo>
                    <a:cubicBezTo>
                      <a:pt x="689" y="299"/>
                      <a:pt x="726" y="311"/>
                      <a:pt x="768" y="306"/>
                    </a:cubicBezTo>
                    <a:cubicBezTo>
                      <a:pt x="810" y="301"/>
                      <a:pt x="881" y="278"/>
                      <a:pt x="919" y="263"/>
                    </a:cubicBezTo>
                    <a:cubicBezTo>
                      <a:pt x="957" y="248"/>
                      <a:pt x="983" y="234"/>
                      <a:pt x="996" y="213"/>
                    </a:cubicBezTo>
                    <a:cubicBezTo>
                      <a:pt x="1009" y="192"/>
                      <a:pt x="1012" y="154"/>
                      <a:pt x="997" y="138"/>
                    </a:cubicBezTo>
                    <a:cubicBezTo>
                      <a:pt x="982" y="122"/>
                      <a:pt x="943" y="120"/>
                      <a:pt x="904" y="117"/>
                    </a:cubicBezTo>
                    <a:cubicBezTo>
                      <a:pt x="865" y="114"/>
                      <a:pt x="800" y="120"/>
                      <a:pt x="760" y="117"/>
                    </a:cubicBezTo>
                    <a:cubicBezTo>
                      <a:pt x="720" y="114"/>
                      <a:pt x="695" y="109"/>
                      <a:pt x="663" y="101"/>
                    </a:cubicBezTo>
                    <a:cubicBezTo>
                      <a:pt x="631" y="93"/>
                      <a:pt x="600" y="76"/>
                      <a:pt x="568" y="69"/>
                    </a:cubicBezTo>
                    <a:cubicBezTo>
                      <a:pt x="536" y="62"/>
                      <a:pt x="503" y="56"/>
                      <a:pt x="471" y="56"/>
                    </a:cubicBezTo>
                    <a:cubicBezTo>
                      <a:pt x="439" y="56"/>
                      <a:pt x="400" y="59"/>
                      <a:pt x="376" y="69"/>
                    </a:cubicBezTo>
                    <a:cubicBezTo>
                      <a:pt x="352" y="79"/>
                      <a:pt x="348" y="110"/>
                      <a:pt x="328" y="117"/>
                    </a:cubicBezTo>
                    <a:cubicBezTo>
                      <a:pt x="308" y="124"/>
                      <a:pt x="272" y="119"/>
                      <a:pt x="256" y="111"/>
                    </a:cubicBezTo>
                    <a:cubicBezTo>
                      <a:pt x="240" y="103"/>
                      <a:pt x="241" y="85"/>
                      <a:pt x="232" y="69"/>
                    </a:cubicBezTo>
                    <a:cubicBezTo>
                      <a:pt x="223" y="53"/>
                      <a:pt x="219" y="28"/>
                      <a:pt x="202" y="17"/>
                    </a:cubicBezTo>
                    <a:cubicBezTo>
                      <a:pt x="185" y="6"/>
                      <a:pt x="160" y="0"/>
                      <a:pt x="132" y="5"/>
                    </a:cubicBezTo>
                    <a:cubicBezTo>
                      <a:pt x="104" y="10"/>
                      <a:pt x="58" y="31"/>
                      <a:pt x="36" y="48"/>
                    </a:cubicBezTo>
                    <a:cubicBezTo>
                      <a:pt x="14" y="65"/>
                      <a:pt x="0" y="86"/>
                      <a:pt x="1" y="105"/>
                    </a:cubicBezTo>
                    <a:cubicBezTo>
                      <a:pt x="2" y="124"/>
                      <a:pt x="22" y="149"/>
                      <a:pt x="40" y="165"/>
                    </a:cubicBezTo>
                    <a:cubicBezTo>
                      <a:pt x="58" y="181"/>
                      <a:pt x="104" y="185"/>
                      <a:pt x="112" y="201"/>
                    </a:cubicBezTo>
                    <a:close/>
                  </a:path>
                </a:pathLst>
              </a:custGeom>
              <a:solidFill>
                <a:srgbClr val="FF006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7" name="Freeform 73"/>
              <p:cNvSpPr>
                <a:spLocks/>
              </p:cNvSpPr>
              <p:nvPr/>
            </p:nvSpPr>
            <p:spPr bwMode="auto">
              <a:xfrm>
                <a:off x="3039" y="3361"/>
                <a:ext cx="836" cy="562"/>
              </a:xfrm>
              <a:custGeom>
                <a:avLst/>
                <a:gdLst>
                  <a:gd name="T0" fmla="*/ 419 w 836"/>
                  <a:gd name="T1" fmla="*/ 68 h 562"/>
                  <a:gd name="T2" fmla="*/ 285 w 836"/>
                  <a:gd name="T3" fmla="*/ 10 h 562"/>
                  <a:gd name="T4" fmla="*/ 185 w 836"/>
                  <a:gd name="T5" fmla="*/ 10 h 562"/>
                  <a:gd name="T6" fmla="*/ 84 w 836"/>
                  <a:gd name="T7" fmla="*/ 59 h 562"/>
                  <a:gd name="T8" fmla="*/ 32 w 836"/>
                  <a:gd name="T9" fmla="*/ 124 h 562"/>
                  <a:gd name="T10" fmla="*/ 6 w 836"/>
                  <a:gd name="T11" fmla="*/ 221 h 562"/>
                  <a:gd name="T12" fmla="*/ 9 w 836"/>
                  <a:gd name="T13" fmla="*/ 344 h 562"/>
                  <a:gd name="T14" fmla="*/ 60 w 836"/>
                  <a:gd name="T15" fmla="*/ 458 h 562"/>
                  <a:gd name="T16" fmla="*/ 126 w 836"/>
                  <a:gd name="T17" fmla="*/ 515 h 562"/>
                  <a:gd name="T18" fmla="*/ 234 w 836"/>
                  <a:gd name="T19" fmla="*/ 554 h 562"/>
                  <a:gd name="T20" fmla="*/ 420 w 836"/>
                  <a:gd name="T21" fmla="*/ 548 h 562"/>
                  <a:gd name="T22" fmla="*/ 554 w 836"/>
                  <a:gd name="T23" fmla="*/ 469 h 562"/>
                  <a:gd name="T24" fmla="*/ 612 w 836"/>
                  <a:gd name="T25" fmla="*/ 407 h 562"/>
                  <a:gd name="T26" fmla="*/ 632 w 836"/>
                  <a:gd name="T27" fmla="*/ 506 h 562"/>
                  <a:gd name="T28" fmla="*/ 635 w 836"/>
                  <a:gd name="T29" fmla="*/ 550 h 562"/>
                  <a:gd name="T30" fmla="*/ 737 w 836"/>
                  <a:gd name="T31" fmla="*/ 556 h 562"/>
                  <a:gd name="T32" fmla="*/ 822 w 836"/>
                  <a:gd name="T33" fmla="*/ 521 h 562"/>
                  <a:gd name="T34" fmla="*/ 822 w 836"/>
                  <a:gd name="T35" fmla="*/ 434 h 562"/>
                  <a:gd name="T36" fmla="*/ 804 w 836"/>
                  <a:gd name="T37" fmla="*/ 341 h 562"/>
                  <a:gd name="T38" fmla="*/ 795 w 836"/>
                  <a:gd name="T39" fmla="*/ 305 h 562"/>
                  <a:gd name="T40" fmla="*/ 771 w 836"/>
                  <a:gd name="T41" fmla="*/ 251 h 562"/>
                  <a:gd name="T42" fmla="*/ 681 w 836"/>
                  <a:gd name="T43" fmla="*/ 191 h 562"/>
                  <a:gd name="T44" fmla="*/ 580 w 836"/>
                  <a:gd name="T45" fmla="*/ 191 h 562"/>
                  <a:gd name="T46" fmla="*/ 530 w 836"/>
                  <a:gd name="T47" fmla="*/ 239 h 562"/>
                  <a:gd name="T48" fmla="*/ 492 w 836"/>
                  <a:gd name="T49" fmla="*/ 296 h 562"/>
                  <a:gd name="T50" fmla="*/ 420 w 836"/>
                  <a:gd name="T51" fmla="*/ 365 h 562"/>
                  <a:gd name="T52" fmla="*/ 288 w 836"/>
                  <a:gd name="T53" fmla="*/ 406 h 562"/>
                  <a:gd name="T54" fmla="*/ 192 w 836"/>
                  <a:gd name="T55" fmla="*/ 367 h 562"/>
                  <a:gd name="T56" fmla="*/ 162 w 836"/>
                  <a:gd name="T57" fmla="*/ 293 h 562"/>
                  <a:gd name="T58" fmla="*/ 171 w 836"/>
                  <a:gd name="T59" fmla="*/ 218 h 562"/>
                  <a:gd name="T60" fmla="*/ 219 w 836"/>
                  <a:gd name="T61" fmla="*/ 172 h 562"/>
                  <a:gd name="T62" fmla="*/ 282 w 836"/>
                  <a:gd name="T63" fmla="*/ 179 h 562"/>
                  <a:gd name="T64" fmla="*/ 328 w 836"/>
                  <a:gd name="T65" fmla="*/ 191 h 562"/>
                  <a:gd name="T66" fmla="*/ 378 w 836"/>
                  <a:gd name="T67" fmla="*/ 191 h 562"/>
                  <a:gd name="T68" fmla="*/ 417 w 836"/>
                  <a:gd name="T69" fmla="*/ 140 h 562"/>
                  <a:gd name="T70" fmla="*/ 419 w 836"/>
                  <a:gd name="T71" fmla="*/ 68 h 5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6"/>
                  <a:gd name="T109" fmla="*/ 0 h 562"/>
                  <a:gd name="T110" fmla="*/ 836 w 836"/>
                  <a:gd name="T111" fmla="*/ 562 h 5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6" h="562">
                    <a:moveTo>
                      <a:pt x="419" y="68"/>
                    </a:moveTo>
                    <a:cubicBezTo>
                      <a:pt x="397" y="46"/>
                      <a:pt x="324" y="20"/>
                      <a:pt x="285" y="10"/>
                    </a:cubicBezTo>
                    <a:cubicBezTo>
                      <a:pt x="246" y="0"/>
                      <a:pt x="218" y="2"/>
                      <a:pt x="185" y="10"/>
                    </a:cubicBezTo>
                    <a:cubicBezTo>
                      <a:pt x="152" y="18"/>
                      <a:pt x="109" y="40"/>
                      <a:pt x="84" y="59"/>
                    </a:cubicBezTo>
                    <a:cubicBezTo>
                      <a:pt x="59" y="78"/>
                      <a:pt x="45" y="97"/>
                      <a:pt x="32" y="124"/>
                    </a:cubicBezTo>
                    <a:cubicBezTo>
                      <a:pt x="19" y="151"/>
                      <a:pt x="10" y="184"/>
                      <a:pt x="6" y="221"/>
                    </a:cubicBezTo>
                    <a:cubicBezTo>
                      <a:pt x="2" y="258"/>
                      <a:pt x="0" y="305"/>
                      <a:pt x="9" y="344"/>
                    </a:cubicBezTo>
                    <a:cubicBezTo>
                      <a:pt x="18" y="383"/>
                      <a:pt x="41" y="430"/>
                      <a:pt x="60" y="458"/>
                    </a:cubicBezTo>
                    <a:cubicBezTo>
                      <a:pt x="79" y="486"/>
                      <a:pt x="97" y="499"/>
                      <a:pt x="126" y="515"/>
                    </a:cubicBezTo>
                    <a:cubicBezTo>
                      <a:pt x="155" y="531"/>
                      <a:pt x="185" y="548"/>
                      <a:pt x="234" y="554"/>
                    </a:cubicBezTo>
                    <a:cubicBezTo>
                      <a:pt x="283" y="560"/>
                      <a:pt x="367" y="562"/>
                      <a:pt x="420" y="548"/>
                    </a:cubicBezTo>
                    <a:cubicBezTo>
                      <a:pt x="473" y="534"/>
                      <a:pt x="522" y="492"/>
                      <a:pt x="554" y="469"/>
                    </a:cubicBezTo>
                    <a:cubicBezTo>
                      <a:pt x="586" y="446"/>
                      <a:pt x="599" y="401"/>
                      <a:pt x="612" y="407"/>
                    </a:cubicBezTo>
                    <a:cubicBezTo>
                      <a:pt x="625" y="413"/>
                      <a:pt x="628" y="482"/>
                      <a:pt x="632" y="506"/>
                    </a:cubicBezTo>
                    <a:cubicBezTo>
                      <a:pt x="636" y="530"/>
                      <a:pt x="617" y="542"/>
                      <a:pt x="635" y="550"/>
                    </a:cubicBezTo>
                    <a:cubicBezTo>
                      <a:pt x="653" y="558"/>
                      <a:pt x="706" y="561"/>
                      <a:pt x="737" y="556"/>
                    </a:cubicBezTo>
                    <a:cubicBezTo>
                      <a:pt x="768" y="551"/>
                      <a:pt x="808" y="541"/>
                      <a:pt x="822" y="521"/>
                    </a:cubicBezTo>
                    <a:cubicBezTo>
                      <a:pt x="836" y="501"/>
                      <a:pt x="825" y="464"/>
                      <a:pt x="822" y="434"/>
                    </a:cubicBezTo>
                    <a:cubicBezTo>
                      <a:pt x="819" y="404"/>
                      <a:pt x="809" y="363"/>
                      <a:pt x="804" y="341"/>
                    </a:cubicBezTo>
                    <a:cubicBezTo>
                      <a:pt x="799" y="319"/>
                      <a:pt x="800" y="320"/>
                      <a:pt x="795" y="305"/>
                    </a:cubicBezTo>
                    <a:cubicBezTo>
                      <a:pt x="790" y="290"/>
                      <a:pt x="790" y="270"/>
                      <a:pt x="771" y="251"/>
                    </a:cubicBezTo>
                    <a:cubicBezTo>
                      <a:pt x="752" y="232"/>
                      <a:pt x="713" y="201"/>
                      <a:pt x="681" y="191"/>
                    </a:cubicBezTo>
                    <a:cubicBezTo>
                      <a:pt x="649" y="181"/>
                      <a:pt x="605" y="183"/>
                      <a:pt x="580" y="191"/>
                    </a:cubicBezTo>
                    <a:cubicBezTo>
                      <a:pt x="555" y="199"/>
                      <a:pt x="545" y="222"/>
                      <a:pt x="530" y="239"/>
                    </a:cubicBezTo>
                    <a:cubicBezTo>
                      <a:pt x="515" y="256"/>
                      <a:pt x="510" y="275"/>
                      <a:pt x="492" y="296"/>
                    </a:cubicBezTo>
                    <a:cubicBezTo>
                      <a:pt x="474" y="317"/>
                      <a:pt x="454" y="347"/>
                      <a:pt x="420" y="365"/>
                    </a:cubicBezTo>
                    <a:cubicBezTo>
                      <a:pt x="386" y="383"/>
                      <a:pt x="326" y="406"/>
                      <a:pt x="288" y="406"/>
                    </a:cubicBezTo>
                    <a:cubicBezTo>
                      <a:pt x="250" y="406"/>
                      <a:pt x="213" y="386"/>
                      <a:pt x="192" y="367"/>
                    </a:cubicBezTo>
                    <a:cubicBezTo>
                      <a:pt x="171" y="348"/>
                      <a:pt x="165" y="318"/>
                      <a:pt x="162" y="293"/>
                    </a:cubicBezTo>
                    <a:cubicBezTo>
                      <a:pt x="159" y="268"/>
                      <a:pt x="162" y="238"/>
                      <a:pt x="171" y="218"/>
                    </a:cubicBezTo>
                    <a:cubicBezTo>
                      <a:pt x="180" y="198"/>
                      <a:pt x="201" y="178"/>
                      <a:pt x="219" y="172"/>
                    </a:cubicBezTo>
                    <a:cubicBezTo>
                      <a:pt x="237" y="166"/>
                      <a:pt x="264" y="176"/>
                      <a:pt x="282" y="179"/>
                    </a:cubicBezTo>
                    <a:cubicBezTo>
                      <a:pt x="300" y="182"/>
                      <a:pt x="312" y="189"/>
                      <a:pt x="328" y="191"/>
                    </a:cubicBezTo>
                    <a:cubicBezTo>
                      <a:pt x="344" y="193"/>
                      <a:pt x="363" y="199"/>
                      <a:pt x="378" y="191"/>
                    </a:cubicBezTo>
                    <a:cubicBezTo>
                      <a:pt x="393" y="183"/>
                      <a:pt x="410" y="160"/>
                      <a:pt x="417" y="140"/>
                    </a:cubicBezTo>
                    <a:cubicBezTo>
                      <a:pt x="424" y="120"/>
                      <a:pt x="442" y="91"/>
                      <a:pt x="419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8" name="AutoShape 74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49" name="AutoShape 75"/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0" name="AutoShape 76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1" name="AutoShape 77"/>
              <p:cNvSpPr>
                <a:spLocks noChangeArrowheads="1"/>
              </p:cNvSpPr>
              <p:nvPr/>
            </p:nvSpPr>
            <p:spPr bwMode="auto">
              <a:xfrm>
                <a:off x="3600" y="3360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AutoShape 78"/>
              <p:cNvSpPr>
                <a:spLocks noChangeArrowheads="1"/>
              </p:cNvSpPr>
              <p:nvPr/>
            </p:nvSpPr>
            <p:spPr bwMode="auto">
              <a:xfrm>
                <a:off x="3600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AutoShape 79"/>
              <p:cNvSpPr>
                <a:spLocks noChangeArrowheads="1"/>
              </p:cNvSpPr>
              <p:nvPr/>
            </p:nvSpPr>
            <p:spPr bwMode="auto">
              <a:xfrm>
                <a:off x="3744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AutoShape 80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AutoShape 81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AutoShape 8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AutoShape 83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AutoShape 84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5" name="Text Box 85"/>
            <p:cNvSpPr txBox="1">
              <a:spLocks noChangeArrowheads="1"/>
            </p:cNvSpPr>
            <p:nvPr/>
          </p:nvSpPr>
          <p:spPr bwMode="auto">
            <a:xfrm>
              <a:off x="1248" y="2918"/>
              <a:ext cx="8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Insulin</a:t>
              </a:r>
              <a:r>
                <a:rPr lang="en-GB">
                  <a:solidFill>
                    <a:schemeClr val="tx2"/>
                  </a:solidFill>
                </a:rPr>
                <a:t> </a:t>
              </a:r>
              <a:endParaRPr lang="en-GB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pic>
        <p:nvPicPr>
          <p:cNvPr id="1036" name="Picture 86" descr="HM0026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8" y="4038600"/>
            <a:ext cx="17764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87"/>
          <p:cNvSpPr txBox="1">
            <a:spLocks noChangeArrowheads="1"/>
          </p:cNvSpPr>
          <p:nvPr/>
        </p:nvSpPr>
        <p:spPr bwMode="auto">
          <a:xfrm>
            <a:off x="3937000" y="5368925"/>
            <a:ext cx="11049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PYY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GLP-1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OXM</a:t>
            </a:r>
          </a:p>
        </p:txBody>
      </p:sp>
      <p:sp>
        <p:nvSpPr>
          <p:cNvPr id="1038" name="Text Box 88"/>
          <p:cNvSpPr txBox="1">
            <a:spLocks noChangeArrowheads="1"/>
          </p:cNvSpPr>
          <p:nvPr/>
        </p:nvSpPr>
        <p:spPr bwMode="auto">
          <a:xfrm>
            <a:off x="7343775" y="4403725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Ghrelin</a:t>
            </a:r>
            <a:endParaRPr lang="en-GB" sz="2400" b="1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1039" name="AutoShape 89"/>
          <p:cNvCxnSpPr>
            <a:cxnSpLocks noChangeShapeType="1"/>
          </p:cNvCxnSpPr>
          <p:nvPr/>
        </p:nvCxnSpPr>
        <p:spPr bwMode="auto">
          <a:xfrm rot="-5400000">
            <a:off x="5105400" y="3429000"/>
            <a:ext cx="2133600" cy="609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040" name="Text Box 90"/>
          <p:cNvSpPr txBox="1">
            <a:spLocks noChangeArrowheads="1"/>
          </p:cNvSpPr>
          <p:nvPr/>
        </p:nvSpPr>
        <p:spPr bwMode="auto">
          <a:xfrm>
            <a:off x="6438900" y="3279775"/>
            <a:ext cx="1304925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GB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</a:rPr>
              <a:t>Vagus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</a:rPr>
              <a:t>CCK</a:t>
            </a:r>
          </a:p>
        </p:txBody>
      </p:sp>
      <p:sp>
        <p:nvSpPr>
          <p:cNvPr id="1041" name="AutoShape 91"/>
          <p:cNvSpPr>
            <a:spLocks noChangeArrowheads="1"/>
          </p:cNvSpPr>
          <p:nvPr/>
        </p:nvSpPr>
        <p:spPr bwMode="auto">
          <a:xfrm rot="3658688">
            <a:off x="6038850" y="2305050"/>
            <a:ext cx="685800" cy="190500"/>
          </a:xfrm>
          <a:prstGeom prst="leftRightArrow">
            <a:avLst>
              <a:gd name="adj1" fmla="val 50000"/>
              <a:gd name="adj2" fmla="val 72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42" name="Text Box 92"/>
          <p:cNvSpPr txBox="1">
            <a:spLocks noChangeArrowheads="1"/>
          </p:cNvSpPr>
          <p:nvPr/>
        </p:nvSpPr>
        <p:spPr bwMode="auto">
          <a:xfrm>
            <a:off x="611188" y="1350963"/>
            <a:ext cx="3062287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</a:rPr>
              <a:t>Food Intake</a:t>
            </a:r>
            <a:endParaRPr lang="en-GB" sz="2400" b="1"/>
          </a:p>
          <a:p>
            <a:r>
              <a:rPr lang="en-GB" sz="2400" b="1">
                <a:solidFill>
                  <a:schemeClr val="hlink"/>
                </a:solidFill>
              </a:rPr>
              <a:t>Energy Expenditure</a:t>
            </a:r>
            <a:endParaRPr lang="en-GB" sz="2400" b="1"/>
          </a:p>
          <a:p>
            <a:endParaRPr lang="en-GB"/>
          </a:p>
        </p:txBody>
      </p:sp>
      <p:sp>
        <p:nvSpPr>
          <p:cNvPr id="1043" name="AutoShape 93"/>
          <p:cNvSpPr>
            <a:spLocks noChangeArrowheads="1"/>
          </p:cNvSpPr>
          <p:nvPr/>
        </p:nvSpPr>
        <p:spPr bwMode="auto">
          <a:xfrm flipH="1">
            <a:off x="3581400" y="1454150"/>
            <a:ext cx="1314450" cy="476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operating during a meal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268413"/>
            <a:ext cx="8210550" cy="540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&amp; Pastel">
  <a:themeElements>
    <a:clrScheme name="">
      <a:dk1>
        <a:srgbClr val="FF3300"/>
      </a:dk1>
      <a:lt1>
        <a:srgbClr val="FFFFC3"/>
      </a:lt1>
      <a:dk2>
        <a:srgbClr val="000000"/>
      </a:dk2>
      <a:lt2>
        <a:srgbClr val="FFFF91"/>
      </a:lt2>
      <a:accent1>
        <a:srgbClr val="C4D7FE"/>
      </a:accent1>
      <a:accent2>
        <a:srgbClr val="FFDDE3"/>
      </a:accent2>
      <a:accent3>
        <a:srgbClr val="AAAAAA"/>
      </a:accent3>
      <a:accent4>
        <a:srgbClr val="DADAA6"/>
      </a:accent4>
      <a:accent5>
        <a:srgbClr val="DEE8FE"/>
      </a:accent5>
      <a:accent6>
        <a:srgbClr val="E7C8CE"/>
      </a:accent6>
      <a:hlink>
        <a:srgbClr val="C5FFC5"/>
      </a:hlink>
      <a:folHlink>
        <a:srgbClr val="E7C9FF"/>
      </a:folHlink>
    </a:clrScheme>
    <a:fontScheme name="Black &amp; Pas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ck &amp; Pas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&amp; Past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Office\Templates\Black &amp; Pastel.pot</Template>
  <TotalTime>11431</TotalTime>
  <Words>1616</Words>
  <Application>Microsoft Office PowerPoint</Application>
  <PresentationFormat>On-screen Show (4:3)</PresentationFormat>
  <Paragraphs>354</Paragraphs>
  <Slides>43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Black &amp; Pastel</vt:lpstr>
      <vt:lpstr>Clip</vt:lpstr>
      <vt:lpstr>Chart</vt:lpstr>
      <vt:lpstr>Prism Project</vt:lpstr>
      <vt:lpstr>Photo Editor Photo</vt:lpstr>
      <vt:lpstr>Functional MRI of eating behaviour </vt:lpstr>
      <vt:lpstr>WHY DO WE EAT</vt:lpstr>
      <vt:lpstr>WHY WE EAT</vt:lpstr>
      <vt:lpstr>WHY DO WE EAT</vt:lpstr>
      <vt:lpstr>SATIETY REGULATOR</vt:lpstr>
      <vt:lpstr>THE FACTORS THAT REGULATE APPETITE </vt:lpstr>
      <vt:lpstr>FACTORS THAT REGULATE QUANTITY OF FOOD INTAKE</vt:lpstr>
      <vt:lpstr>Afferent factors in appetite regulation</vt:lpstr>
      <vt:lpstr>Factors operating during a meal</vt:lpstr>
      <vt:lpstr>Homeostatic and reward signals</vt:lpstr>
      <vt:lpstr>Slide 11</vt:lpstr>
      <vt:lpstr>Recidivism after volitional weight loss</vt:lpstr>
      <vt:lpstr>Calorie Intake vs PYY dose response</vt:lpstr>
      <vt:lpstr>Slide 14</vt:lpstr>
      <vt:lpstr>Mortality benefit</vt:lpstr>
      <vt:lpstr>Slide 16</vt:lpstr>
      <vt:lpstr>Adjustable Silastic Gastric Banding</vt:lpstr>
      <vt:lpstr>Sleeve gastrectomy</vt:lpstr>
      <vt:lpstr>Slide 19</vt:lpstr>
      <vt:lpstr>Decreasing adipocyte mass</vt:lpstr>
      <vt:lpstr>Visual analogue scores</vt:lpstr>
      <vt:lpstr>PYY response after bariatric surgery</vt:lpstr>
      <vt:lpstr>PYY response pre &amp; post RYGB</vt:lpstr>
      <vt:lpstr>Good and poor weight loss after RYGB</vt:lpstr>
      <vt:lpstr>Blocking gut hormones with octreotide</vt:lpstr>
      <vt:lpstr>Postprandial and fasting GLP-1</vt:lpstr>
      <vt:lpstr>Ghrelin post meal </vt:lpstr>
      <vt:lpstr>Dose response curve</vt:lpstr>
      <vt:lpstr>Slide 29</vt:lpstr>
      <vt:lpstr>Slide 30</vt:lpstr>
      <vt:lpstr>Slide 31</vt:lpstr>
      <vt:lpstr>Slide 32</vt:lpstr>
      <vt:lpstr>Study 2 - Functional MRI </vt:lpstr>
      <vt:lpstr>Slide 34</vt:lpstr>
      <vt:lpstr>Slide 35</vt:lpstr>
      <vt:lpstr>Slide 36</vt:lpstr>
      <vt:lpstr>Slide 37</vt:lpstr>
      <vt:lpstr>Slide 38</vt:lpstr>
      <vt:lpstr>PYY and Reward System</vt:lpstr>
      <vt:lpstr>Summary</vt:lpstr>
      <vt:lpstr>Mechanism facilitating weight maintenance </vt:lpstr>
      <vt:lpstr>Metabolic surgery will:</vt:lpstr>
      <vt:lpstr>Acknowledgements</vt:lpstr>
    </vt:vector>
  </TitlesOfParts>
  <Company>Kings Healthcare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of Morbid Obesity</dc:title>
  <dc:creator>Kings College Hospital</dc:creator>
  <cp:lastModifiedBy>nshiel</cp:lastModifiedBy>
  <cp:revision>853</cp:revision>
  <dcterms:created xsi:type="dcterms:W3CDTF">2002-11-17T17:34:03Z</dcterms:created>
  <dcterms:modified xsi:type="dcterms:W3CDTF">2012-01-13T16:26:37Z</dcterms:modified>
</cp:coreProperties>
</file>