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324" r:id="rId2"/>
    <p:sldId id="320" r:id="rId3"/>
    <p:sldId id="294" r:id="rId4"/>
    <p:sldId id="325" r:id="rId5"/>
    <p:sldId id="326" r:id="rId6"/>
    <p:sldId id="287" r:id="rId7"/>
    <p:sldId id="290" r:id="rId8"/>
    <p:sldId id="289" r:id="rId9"/>
    <p:sldId id="279" r:id="rId10"/>
    <p:sldId id="292"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 id="347" r:id="rId31"/>
    <p:sldId id="348" r:id="rId32"/>
    <p:sldId id="349" r:id="rId33"/>
    <p:sldId id="350" r:id="rId34"/>
    <p:sldId id="351" r:id="rId35"/>
    <p:sldId id="352" r:id="rId36"/>
    <p:sldId id="353"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98" autoAdjust="0"/>
    <p:restoredTop sz="94660"/>
  </p:normalViewPr>
  <p:slideViewPr>
    <p:cSldViewPr snapToGrid="0" snapToObjects="1">
      <p:cViewPr>
        <p:scale>
          <a:sx n="50" d="100"/>
          <a:sy n="50" d="100"/>
        </p:scale>
        <p:origin x="-828"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CE9370-DAA8-C249-B98B-EF615079400C}" type="datetimeFigureOut">
              <a:rPr lang="en-US" smtClean="0"/>
              <a:pPr/>
              <a:t>1/31/2012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3CE3A4-61BD-A247-A373-DE67FD08500B}" type="slidenum">
              <a:rPr lang="en-US" smtClean="0"/>
              <a:pPr/>
              <a:t>‹#›</a:t>
            </a:fld>
            <a:endParaRPr lang="en-US"/>
          </a:p>
        </p:txBody>
      </p:sp>
    </p:spTree>
    <p:extLst>
      <p:ext uri="{BB962C8B-B14F-4D97-AF65-F5344CB8AC3E}">
        <p14:creationId xmlns:p14="http://schemas.microsoft.com/office/powerpoint/2010/main" xmlns="" val="36664044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B851B3-8383-1846-97CF-C722FAC89355}"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collected 280 MOM retrievals</a:t>
            </a:r>
          </a:p>
          <a:p>
            <a:r>
              <a:rPr lang="en-US" dirty="0" smtClean="0"/>
              <a:t>Last</a:t>
            </a:r>
            <a:r>
              <a:rPr lang="en-US" baseline="0" dirty="0" smtClean="0"/>
              <a:t> week we received 6. We are now </a:t>
            </a:r>
            <a:r>
              <a:rPr lang="en-US" baseline="0" dirty="0" err="1" smtClean="0"/>
              <a:t>receinving</a:t>
            </a:r>
            <a:r>
              <a:rPr lang="en-US" baseline="0" dirty="0" smtClean="0"/>
              <a:t> hips from the US</a:t>
            </a:r>
            <a:endParaRPr lang="en-US" dirty="0" smtClean="0"/>
          </a:p>
          <a:p>
            <a:r>
              <a:rPr lang="en-US" dirty="0" smtClean="0"/>
              <a:t>We are funded by</a:t>
            </a:r>
            <a:r>
              <a:rPr lang="en-US" baseline="0" dirty="0" smtClean="0"/>
              <a:t> the British </a:t>
            </a:r>
            <a:r>
              <a:rPr lang="en-US" baseline="0" dirty="0" err="1" smtClean="0"/>
              <a:t>Orthopaedic</a:t>
            </a:r>
            <a:r>
              <a:rPr lang="en-US" baseline="0" dirty="0" smtClean="0"/>
              <a:t> Association with a contract that involves 8 </a:t>
            </a:r>
            <a:r>
              <a:rPr lang="en-US" baseline="0" dirty="0" err="1" smtClean="0"/>
              <a:t>Orthopaedic</a:t>
            </a:r>
            <a:r>
              <a:rPr lang="en-US" baseline="0" dirty="0" smtClean="0"/>
              <a:t> companies to allow them to use the data for regulatory obligations</a:t>
            </a:r>
          </a:p>
          <a:p>
            <a:r>
              <a:rPr lang="en-US" baseline="0" dirty="0" smtClean="0"/>
              <a:t>The Imperial College standard academic contract includes protection of our statements, </a:t>
            </a:r>
            <a:r>
              <a:rPr lang="en-US" baseline="0" dirty="0" err="1" smtClean="0"/>
              <a:t>ie</a:t>
            </a:r>
            <a:r>
              <a:rPr lang="en-US" baseline="0" dirty="0" smtClean="0"/>
              <a:t> the companies are prevented from manipulating our conclusions </a:t>
            </a:r>
            <a:endParaRPr lang="en-US" dirty="0"/>
          </a:p>
        </p:txBody>
      </p:sp>
      <p:sp>
        <p:nvSpPr>
          <p:cNvPr id="4" name="Slide Number Placeholder 3"/>
          <p:cNvSpPr>
            <a:spLocks noGrp="1"/>
          </p:cNvSpPr>
          <p:nvPr>
            <p:ph type="sldNum" sz="quarter" idx="10"/>
          </p:nvPr>
        </p:nvSpPr>
        <p:spPr/>
        <p:txBody>
          <a:bodyPr/>
          <a:lstStyle/>
          <a:p>
            <a:fld id="{5E8EB585-7EEA-2449-9C44-A0858D2DA39A}"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a:lstStyle/>
          <a:p>
            <a:pPr>
              <a:spcBef>
                <a:spcPct val="0"/>
              </a:spcBef>
            </a:pPr>
            <a:r>
              <a:rPr lang="en-GB"/>
              <a:t>Last month, the Medicines and Health Regulatory Agency in the UK issued a medical device alert concerning the safety of metal on metal hips. This is a reflection of the high reported failure rates of MOM hip resurfacing and the growing concern over the incidence of painful periprosthetic lesions. These are shown in the MRI scan, and have been associated with increased wear and raised metal ions.</a:t>
            </a:r>
          </a:p>
          <a:p>
            <a:pPr>
              <a:spcBef>
                <a:spcPct val="0"/>
              </a:spcBef>
            </a:pPr>
            <a:endParaRPr lang="en-GB"/>
          </a:p>
          <a:p>
            <a:pPr>
              <a:spcBef>
                <a:spcPct val="0"/>
              </a:spcBef>
            </a:pPr>
            <a:r>
              <a:rPr lang="en-GB"/>
              <a:t>We know that there is a problem with metal on metal hip resurfacings.</a:t>
            </a:r>
          </a:p>
          <a:p>
            <a:pPr>
              <a:spcBef>
                <a:spcPct val="0"/>
              </a:spcBef>
            </a:pPr>
            <a:endParaRPr lang="en-GB"/>
          </a:p>
          <a:p>
            <a:pPr>
              <a:spcBef>
                <a:spcPct val="0"/>
              </a:spcBef>
            </a:pPr>
            <a:r>
              <a:rPr lang="en-GB"/>
              <a:t>But do these problems also exist in modular MOM total hip replacements?</a:t>
            </a:r>
          </a:p>
          <a:p>
            <a:pPr>
              <a:spcBef>
                <a:spcPct val="0"/>
              </a:spcBef>
            </a:pPr>
            <a:endParaRPr lang="en-GB"/>
          </a:p>
          <a:p>
            <a:pPr>
              <a:spcBef>
                <a:spcPct val="0"/>
              </a:spcBef>
            </a:pPr>
            <a:r>
              <a:rPr lang="en-GB"/>
              <a:t>When you consider that over 10’000 MOM hips are implanted annually in the UK, it is important to investigate why these hips are failing and if all types of hip are failing in the same way. One way in which we can investigate failure is by analysing failed hip joints.</a:t>
            </a:r>
          </a:p>
        </p:txBody>
      </p:sp>
      <p:sp>
        <p:nvSpPr>
          <p:cNvPr id="17411" name="Slide Number Placeholder 3"/>
          <p:cNvSpPr>
            <a:spLocks noGrp="1"/>
          </p:cNvSpPr>
          <p:nvPr>
            <p:ph type="sldNum" sz="quarter" idx="5"/>
          </p:nvPr>
        </p:nvSpPr>
        <p:spPr bwMode="auto">
          <a:noFill/>
          <a:ln>
            <a:miter lim="800000"/>
            <a:headEnd/>
            <a:tailEnd/>
          </a:ln>
        </p:spPr>
        <p:txBody>
          <a:bodyPr/>
          <a:lstStyle/>
          <a:p>
            <a:fld id="{5133B012-93C8-0040-BD69-821D391F1218}" type="slidenum">
              <a:rPr lang="en-GB"/>
              <a:pPr/>
              <a:t>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study was ethically approved</a:t>
            </a:r>
          </a:p>
          <a:p>
            <a:r>
              <a:rPr lang="en-US" baseline="0" dirty="0" smtClean="0"/>
              <a:t>The design was case</a:t>
            </a:r>
            <a:endParaRPr lang="en-US" dirty="0"/>
          </a:p>
        </p:txBody>
      </p:sp>
      <p:sp>
        <p:nvSpPr>
          <p:cNvPr id="4" name="Slide Number Placeholder 3"/>
          <p:cNvSpPr>
            <a:spLocks noGrp="1"/>
          </p:cNvSpPr>
          <p:nvPr>
            <p:ph type="sldNum" sz="quarter" idx="10"/>
          </p:nvPr>
        </p:nvSpPr>
        <p:spPr/>
        <p:txBody>
          <a:bodyPr/>
          <a:lstStyle/>
          <a:p>
            <a:fld id="{0D87D601-5A37-644B-B14B-E4673C8D954A}" type="slidenum">
              <a:rPr lang="en-US" smtClean="0"/>
              <a:pPr/>
              <a:t>33</a:t>
            </a:fld>
            <a:endParaRPr lang="en-US"/>
          </a:p>
        </p:txBody>
      </p:sp>
    </p:spTree>
    <p:extLst>
      <p:ext uri="{BB962C8B-B14F-4D97-AF65-F5344CB8AC3E}">
        <p14:creationId xmlns:p14="http://schemas.microsoft.com/office/powerpoint/2010/main" xmlns="" val="3262150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D5A6B-6494-0B4B-9BB9-F79ABBB28F9C}" type="slidenum">
              <a:rPr lang="en-US" smtClean="0"/>
              <a:pPr/>
              <a:t>34</a:t>
            </a:fld>
            <a:endParaRPr lang="en-US"/>
          </a:p>
        </p:txBody>
      </p:sp>
    </p:spTree>
    <p:extLst>
      <p:ext uri="{BB962C8B-B14F-4D97-AF65-F5344CB8AC3E}">
        <p14:creationId xmlns:p14="http://schemas.microsoft.com/office/powerpoint/2010/main" xmlns="" val="2853743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9ED8633-FFA7-0049-8ACD-5A70178ED620}" type="datetimeFigureOut">
              <a:rPr lang="en-US" smtClean="0"/>
              <a:pPr/>
              <a:t>1/31/2012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D7C96E-F6E0-6F47-9D98-92C977D9558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9ED8633-FFA7-0049-8ACD-5A70178ED620}" type="datetimeFigureOut">
              <a:rPr lang="en-US" smtClean="0"/>
              <a:pPr/>
              <a:t>1/31/2012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D7C96E-F6E0-6F47-9D98-92C977D9558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9ED8633-FFA7-0049-8ACD-5A70178ED620}" type="datetimeFigureOut">
              <a:rPr lang="en-US" smtClean="0"/>
              <a:pPr/>
              <a:t>1/31/2012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D7C96E-F6E0-6F47-9D98-92C977D9558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543800" cy="609600"/>
          </a:xfrm>
        </p:spPr>
        <p:txBody>
          <a:bodyPr/>
          <a:lstStyle/>
          <a:p>
            <a:r>
              <a:rPr lang="en-US"/>
              <a:t>Click to edit Master title style</a:t>
            </a:r>
          </a:p>
        </p:txBody>
      </p:sp>
      <p:sp>
        <p:nvSpPr>
          <p:cNvPr id="3" name="ClipArt Placeholder 2"/>
          <p:cNvSpPr>
            <a:spLocks noGrp="1"/>
          </p:cNvSpPr>
          <p:nvPr>
            <p:ph type="clipArt" sz="half" idx="1"/>
          </p:nvPr>
        </p:nvSpPr>
        <p:spPr>
          <a:xfrm>
            <a:off x="838200" y="1943100"/>
            <a:ext cx="3695700" cy="4457700"/>
          </a:xfrm>
        </p:spPr>
        <p:txBody>
          <a:bodyPr/>
          <a:lstStyle/>
          <a:p>
            <a:pPr lvl="0"/>
            <a:endParaRPr lang="en-US" noProof="0"/>
          </a:p>
        </p:txBody>
      </p:sp>
      <p:sp>
        <p:nvSpPr>
          <p:cNvPr id="4" name="Text Placeholder 3"/>
          <p:cNvSpPr>
            <a:spLocks noGrp="1"/>
          </p:cNvSpPr>
          <p:nvPr>
            <p:ph type="body" sz="half" idx="2"/>
          </p:nvPr>
        </p:nvSpPr>
        <p:spPr>
          <a:xfrm>
            <a:off x="4686300" y="1943100"/>
            <a:ext cx="3695700" cy="445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9ED8633-FFA7-0049-8ACD-5A70178ED620}" type="datetimeFigureOut">
              <a:rPr lang="en-US" smtClean="0"/>
              <a:pPr/>
              <a:t>1/31/2012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D7C96E-F6E0-6F47-9D98-92C977D9558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9ED8633-FFA7-0049-8ACD-5A70178ED620}" type="datetimeFigureOut">
              <a:rPr lang="en-US" smtClean="0"/>
              <a:pPr/>
              <a:t>1/31/2012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D7C96E-F6E0-6F47-9D98-92C977D9558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9ED8633-FFA7-0049-8ACD-5A70178ED620}" type="datetimeFigureOut">
              <a:rPr lang="en-US" smtClean="0"/>
              <a:pPr/>
              <a:t>1/31/2012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D7C96E-F6E0-6F47-9D98-92C977D9558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9ED8633-FFA7-0049-8ACD-5A70178ED620}" type="datetimeFigureOut">
              <a:rPr lang="en-US" smtClean="0"/>
              <a:pPr/>
              <a:t>1/31/2012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D7C96E-F6E0-6F47-9D98-92C977D9558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9ED8633-FFA7-0049-8ACD-5A70178ED620}" type="datetimeFigureOut">
              <a:rPr lang="en-US" smtClean="0"/>
              <a:pPr/>
              <a:t>1/31/2012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D7C96E-F6E0-6F47-9D98-92C977D9558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D8633-FFA7-0049-8ACD-5A70178ED620}" type="datetimeFigureOut">
              <a:rPr lang="en-US" smtClean="0"/>
              <a:pPr/>
              <a:t>1/31/2012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D7C96E-F6E0-6F47-9D98-92C977D9558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9ED8633-FFA7-0049-8ACD-5A70178ED620}" type="datetimeFigureOut">
              <a:rPr lang="en-US" smtClean="0"/>
              <a:pPr/>
              <a:t>1/31/2012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D7C96E-F6E0-6F47-9D98-92C977D9558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9ED8633-FFA7-0049-8ACD-5A70178ED620}" type="datetimeFigureOut">
              <a:rPr lang="en-US" smtClean="0"/>
              <a:pPr/>
              <a:t>1/31/2012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D7C96E-F6E0-6F47-9D98-92C977D9558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D8633-FFA7-0049-8ACD-5A70178ED620}" type="datetimeFigureOut">
              <a:rPr lang="en-US" smtClean="0"/>
              <a:pPr/>
              <a:t>1/31/2012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D7C96E-F6E0-6F47-9D98-92C977D9558A}" type="slidenum">
              <a:rPr lang="en-US" smtClean="0"/>
              <a:pPr/>
              <a:t>‹#›</a:t>
            </a:fld>
            <a:endParaRPr lang="en-US"/>
          </a:p>
        </p:txBody>
      </p:sp>
      <p:pic>
        <p:nvPicPr>
          <p:cNvPr id="9" name="Picture 8" descr="Imperial high res logo.eps"/>
          <p:cNvPicPr>
            <a:picLocks noChangeAspect="1"/>
          </p:cNvPicPr>
          <p:nvPr userDrawn="1"/>
        </p:nvPicPr>
        <p:blipFill>
          <a:blip r:embed="rId14"/>
          <a:stretch>
            <a:fillRect/>
          </a:stretch>
        </p:blipFill>
        <p:spPr>
          <a:xfrm>
            <a:off x="7626350" y="6459721"/>
            <a:ext cx="1517650" cy="398279"/>
          </a:xfrm>
          <a:prstGeom prst="rect">
            <a:avLst/>
          </a:prstGeom>
        </p:spPr>
      </p:pic>
      <p:pic>
        <p:nvPicPr>
          <p:cNvPr id="11" name="Picture 10" descr="New RNOH Logo compressed.tiff"/>
          <p:cNvPicPr>
            <a:picLocks noChangeAspect="1"/>
          </p:cNvPicPr>
          <p:nvPr userDrawn="1"/>
        </p:nvPicPr>
        <p:blipFill>
          <a:blip r:embed="rId15"/>
          <a:stretch>
            <a:fillRect/>
          </a:stretch>
        </p:blipFill>
        <p:spPr>
          <a:xfrm>
            <a:off x="101600" y="6485121"/>
            <a:ext cx="2075116" cy="28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tiff"/></Relationships>
</file>

<file path=ppt/slides/_rels/slide11.xml.rels><?xml version="1.0" encoding="UTF-8" standalone="yes"?>
<Relationships xmlns="http://schemas.openxmlformats.org/package/2006/relationships"><Relationship Id="rId8" Type="http://schemas.openxmlformats.org/officeDocument/2006/relationships/image" Target="../media/image33.tiff"/><Relationship Id="rId13" Type="http://schemas.openxmlformats.org/officeDocument/2006/relationships/image" Target="../media/image38.tiff"/><Relationship Id="rId18" Type="http://schemas.openxmlformats.org/officeDocument/2006/relationships/image" Target="../media/image43.tiff"/><Relationship Id="rId3" Type="http://schemas.openxmlformats.org/officeDocument/2006/relationships/image" Target="../media/image28.jpeg"/><Relationship Id="rId21" Type="http://schemas.openxmlformats.org/officeDocument/2006/relationships/image" Target="../media/image46.jpeg"/><Relationship Id="rId7" Type="http://schemas.openxmlformats.org/officeDocument/2006/relationships/image" Target="../media/image32.tiff"/><Relationship Id="rId12" Type="http://schemas.openxmlformats.org/officeDocument/2006/relationships/image" Target="../media/image37.tiff"/><Relationship Id="rId17" Type="http://schemas.openxmlformats.org/officeDocument/2006/relationships/image" Target="../media/image42.tiff"/><Relationship Id="rId2" Type="http://schemas.openxmlformats.org/officeDocument/2006/relationships/image" Target="../media/image27.jpeg"/><Relationship Id="rId16" Type="http://schemas.openxmlformats.org/officeDocument/2006/relationships/image" Target="../media/image41.tiff"/><Relationship Id="rId20" Type="http://schemas.openxmlformats.org/officeDocument/2006/relationships/image" Target="../media/image45.tiff"/><Relationship Id="rId1" Type="http://schemas.openxmlformats.org/officeDocument/2006/relationships/slideLayout" Target="../slideLayouts/slideLayout6.xml"/><Relationship Id="rId6" Type="http://schemas.openxmlformats.org/officeDocument/2006/relationships/image" Target="../media/image31.tiff"/><Relationship Id="rId11" Type="http://schemas.openxmlformats.org/officeDocument/2006/relationships/image" Target="../media/image36.tiff"/><Relationship Id="rId5" Type="http://schemas.openxmlformats.org/officeDocument/2006/relationships/image" Target="../media/image30.tiff"/><Relationship Id="rId15" Type="http://schemas.openxmlformats.org/officeDocument/2006/relationships/image" Target="../media/image40.tiff"/><Relationship Id="rId10" Type="http://schemas.openxmlformats.org/officeDocument/2006/relationships/image" Target="../media/image35.tiff"/><Relationship Id="rId19" Type="http://schemas.openxmlformats.org/officeDocument/2006/relationships/image" Target="../media/image44.tiff"/><Relationship Id="rId4" Type="http://schemas.openxmlformats.org/officeDocument/2006/relationships/image" Target="../media/image29.jpeg"/><Relationship Id="rId9" Type="http://schemas.openxmlformats.org/officeDocument/2006/relationships/image" Target="../media/image34.tiff"/><Relationship Id="rId14" Type="http://schemas.openxmlformats.org/officeDocument/2006/relationships/image" Target="../media/image39.tiff"/><Relationship Id="rId22" Type="http://schemas.openxmlformats.org/officeDocument/2006/relationships/image" Target="../media/image4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28.jpeg"/><Relationship Id="rId4" Type="http://schemas.openxmlformats.org/officeDocument/2006/relationships/image" Target="../media/image33.tiff"/></Relationships>
</file>

<file path=ppt/slides/_rels/slide2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tif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gif"/><Relationship Id="rId4" Type="http://schemas.openxmlformats.org/officeDocument/2006/relationships/image" Target="../media/image5.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149" y="801823"/>
            <a:ext cx="8814741" cy="2677223"/>
          </a:xfrm>
        </p:spPr>
        <p:txBody>
          <a:bodyPr>
            <a:noAutofit/>
          </a:bodyPr>
          <a:lstStyle/>
          <a:p>
            <a:r>
              <a:rPr lang="en-US" sz="3600" b="1" dirty="0" smtClean="0"/>
              <a:t>BSc Course 2012</a:t>
            </a:r>
            <a:br>
              <a:rPr lang="en-US" sz="3600" b="1" dirty="0" smtClean="0"/>
            </a:br>
            <a:r>
              <a:rPr lang="en-US" sz="3600" b="1" dirty="0" smtClean="0"/>
              <a:t>Hip Implant Retrieval Centre</a:t>
            </a:r>
            <a:endParaRPr lang="en-GB" sz="2000" dirty="0"/>
          </a:p>
        </p:txBody>
      </p:sp>
      <p:sp>
        <p:nvSpPr>
          <p:cNvPr id="3" name="Subtitle 2"/>
          <p:cNvSpPr>
            <a:spLocks noGrp="1"/>
          </p:cNvSpPr>
          <p:nvPr>
            <p:ph type="subTitle" idx="1"/>
          </p:nvPr>
        </p:nvSpPr>
        <p:spPr>
          <a:xfrm>
            <a:off x="912203" y="4267200"/>
            <a:ext cx="7356917" cy="844139"/>
          </a:xfrm>
        </p:spPr>
        <p:txBody>
          <a:bodyPr>
            <a:noAutofit/>
          </a:bodyPr>
          <a:lstStyle/>
          <a:p>
            <a:r>
              <a:rPr lang="en-US" sz="1800" dirty="0" err="1" smtClean="0">
                <a:solidFill>
                  <a:srgbClr val="000000"/>
                </a:solidFill>
              </a:rPr>
              <a:t>Alister</a:t>
            </a:r>
            <a:r>
              <a:rPr lang="en-US" sz="1800" dirty="0" smtClean="0">
                <a:solidFill>
                  <a:srgbClr val="000000"/>
                </a:solidFill>
              </a:rPr>
              <a:t> Hart </a:t>
            </a:r>
          </a:p>
          <a:p>
            <a:r>
              <a:rPr lang="en-US" sz="1800" dirty="0" smtClean="0">
                <a:solidFill>
                  <a:srgbClr val="000000"/>
                </a:solidFill>
              </a:rPr>
              <a:t>Consultant </a:t>
            </a:r>
            <a:r>
              <a:rPr lang="en-US" sz="1800" dirty="0" err="1" smtClean="0">
                <a:solidFill>
                  <a:srgbClr val="000000"/>
                </a:solidFill>
              </a:rPr>
              <a:t>Orthopaedic</a:t>
            </a:r>
            <a:r>
              <a:rPr lang="en-US" sz="1800" dirty="0" smtClean="0">
                <a:solidFill>
                  <a:srgbClr val="000000"/>
                </a:solidFill>
              </a:rPr>
              <a:t> Surgeon &amp; Senior Lecturer</a:t>
            </a:r>
          </a:p>
          <a:p>
            <a:r>
              <a:rPr lang="en-US" sz="1800" dirty="0" smtClean="0">
                <a:solidFill>
                  <a:srgbClr val="000000"/>
                </a:solidFill>
              </a:rPr>
              <a:t>Imperial College Healthcare NHS Trust</a:t>
            </a:r>
          </a:p>
          <a:p>
            <a:r>
              <a:rPr lang="en-US" sz="1800" dirty="0" err="1" smtClean="0">
                <a:solidFill>
                  <a:srgbClr val="000000"/>
                </a:solidFill>
              </a:rPr>
              <a:t>Charing</a:t>
            </a:r>
            <a:r>
              <a:rPr lang="en-US" sz="1800" dirty="0" smtClean="0">
                <a:solidFill>
                  <a:srgbClr val="000000"/>
                </a:solidFill>
              </a:rPr>
              <a:t> Cross Hospital</a:t>
            </a:r>
          </a:p>
        </p:txBody>
      </p:sp>
      <p:pic>
        <p:nvPicPr>
          <p:cNvPr id="7" name="Picture 6" descr="ICL_Hip_001.jpg"/>
          <p:cNvPicPr>
            <a:picLocks noChangeAspect="1"/>
          </p:cNvPicPr>
          <p:nvPr/>
        </p:nvPicPr>
        <p:blipFill>
          <a:blip r:embed="rId3">
            <a:alphaModFix amt="44000"/>
          </a:blip>
          <a:stretch>
            <a:fillRect/>
          </a:stretch>
        </p:blipFill>
        <p:spPr>
          <a:xfrm>
            <a:off x="-421451" y="-342000"/>
            <a:ext cx="10795195" cy="7200000"/>
          </a:xfrm>
          <a:prstGeom prst="rect">
            <a:avLst/>
          </a:prstGeom>
        </p:spPr>
      </p:pic>
      <p:sp>
        <p:nvSpPr>
          <p:cNvPr id="6" name="TextBox 5"/>
          <p:cNvSpPr txBox="1"/>
          <p:nvPr/>
        </p:nvSpPr>
        <p:spPr>
          <a:xfrm>
            <a:off x="912203" y="6496807"/>
            <a:ext cx="184666" cy="369332"/>
          </a:xfrm>
          <a:prstGeom prst="rect">
            <a:avLst/>
          </a:prstGeom>
          <a:noFill/>
        </p:spPr>
        <p:txBody>
          <a:bodyPr wrap="none" rtlCol="0">
            <a:spAutoFit/>
          </a:bodyPr>
          <a:lstStyle/>
          <a:p>
            <a:endParaRPr lang="en-US" dirty="0"/>
          </a:p>
        </p:txBody>
      </p:sp>
      <p:sp>
        <p:nvSpPr>
          <p:cNvPr id="8" name="TextBox 7"/>
          <p:cNvSpPr txBox="1"/>
          <p:nvPr/>
        </p:nvSpPr>
        <p:spPr>
          <a:xfrm>
            <a:off x="2427419" y="6078954"/>
            <a:ext cx="4331622" cy="307777"/>
          </a:xfrm>
          <a:prstGeom prst="rect">
            <a:avLst/>
          </a:prstGeom>
          <a:noFill/>
        </p:spPr>
        <p:txBody>
          <a:bodyPr wrap="none" rtlCol="0">
            <a:spAutoFit/>
          </a:bodyPr>
          <a:lstStyle/>
          <a:p>
            <a:pPr algn="ctr"/>
            <a:r>
              <a:rPr lang="en-US" sz="1400" dirty="0" smtClean="0"/>
              <a:t>An Imperial / UCL collaboration with John Skinner, RNOH</a:t>
            </a:r>
            <a:r>
              <a:rPr lang="en-GB" sz="1400" dirty="0" smtClean="0"/>
              <a:t> </a:t>
            </a:r>
            <a:endParaRPr lang="en-US" sz="1000" dirty="0"/>
          </a:p>
        </p:txBody>
      </p:sp>
    </p:spTree>
    <p:extLst>
      <p:ext uri="{BB962C8B-B14F-4D97-AF65-F5344CB8AC3E}">
        <p14:creationId xmlns:p14="http://schemas.microsoft.com/office/powerpoint/2010/main" xmlns="" val="11173988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28"/>
            <a:ext cx="9143999" cy="1282672"/>
          </a:xfrm>
        </p:spPr>
        <p:txBody>
          <a:bodyPr>
            <a:noAutofit/>
          </a:bodyPr>
          <a:lstStyle/>
          <a:p>
            <a:r>
              <a:rPr lang="en-US" sz="3200" dirty="0" smtClean="0"/>
              <a:t>2008:</a:t>
            </a:r>
            <a:br>
              <a:rPr lang="en-US" sz="3200" dirty="0" smtClean="0"/>
            </a:br>
            <a:r>
              <a:rPr lang="en-US" sz="3200" dirty="0" smtClean="0"/>
              <a:t>MOM Soft Tissue Inflammatory Reaction </a:t>
            </a:r>
            <a:endParaRPr lang="en-GB" sz="3200" dirty="0"/>
          </a:p>
        </p:txBody>
      </p:sp>
      <p:sp>
        <p:nvSpPr>
          <p:cNvPr id="8" name="TextBox 7"/>
          <p:cNvSpPr txBox="1"/>
          <p:nvPr/>
        </p:nvSpPr>
        <p:spPr>
          <a:xfrm>
            <a:off x="1050123" y="1387566"/>
            <a:ext cx="1352792" cy="369332"/>
          </a:xfrm>
          <a:prstGeom prst="rect">
            <a:avLst/>
          </a:prstGeom>
          <a:noFill/>
        </p:spPr>
        <p:txBody>
          <a:bodyPr wrap="square" rtlCol="0">
            <a:spAutoFit/>
          </a:bodyPr>
          <a:lstStyle/>
          <a:p>
            <a:pPr algn="ctr"/>
            <a:r>
              <a:rPr lang="en-GB" dirty="0" smtClean="0"/>
              <a:t>MRI</a:t>
            </a:r>
            <a:endParaRPr lang="en-GB" dirty="0"/>
          </a:p>
        </p:txBody>
      </p:sp>
      <p:pic>
        <p:nvPicPr>
          <p:cNvPr id="12" name="Content Placeholder 6" descr="Williams severe ALVAL.jpg"/>
          <p:cNvPicPr>
            <a:picLocks noChangeAspect="1"/>
          </p:cNvPicPr>
          <p:nvPr/>
        </p:nvPicPr>
        <p:blipFill>
          <a:blip r:embed="rId2"/>
          <a:srcRect l="636" r="857"/>
          <a:stretch>
            <a:fillRect/>
          </a:stretch>
        </p:blipFill>
        <p:spPr>
          <a:xfrm>
            <a:off x="3280658" y="1796420"/>
            <a:ext cx="2675642" cy="4062982"/>
          </a:xfrm>
          <a:prstGeom prst="rect">
            <a:avLst/>
          </a:prstGeom>
        </p:spPr>
      </p:pic>
      <p:sp>
        <p:nvSpPr>
          <p:cNvPr id="13" name="TextBox 12"/>
          <p:cNvSpPr txBox="1"/>
          <p:nvPr/>
        </p:nvSpPr>
        <p:spPr>
          <a:xfrm>
            <a:off x="3621815" y="2085016"/>
            <a:ext cx="2106278" cy="646331"/>
          </a:xfrm>
          <a:prstGeom prst="rect">
            <a:avLst/>
          </a:prstGeom>
          <a:solidFill>
            <a:srgbClr val="FFFFFF"/>
          </a:solidFill>
        </p:spPr>
        <p:txBody>
          <a:bodyPr wrap="none" rtlCol="0">
            <a:spAutoFit/>
          </a:bodyPr>
          <a:lstStyle/>
          <a:p>
            <a:r>
              <a:rPr lang="en-US" dirty="0" smtClean="0"/>
              <a:t>15 cm of dead bone</a:t>
            </a:r>
          </a:p>
          <a:p>
            <a:r>
              <a:rPr lang="en-US" dirty="0" smtClean="0"/>
              <a:t>&amp; muscles dead</a:t>
            </a:r>
            <a:endParaRPr lang="en-US" dirty="0"/>
          </a:p>
        </p:txBody>
      </p:sp>
      <p:pic>
        <p:nvPicPr>
          <p:cNvPr id="14" name="Picture 29" descr="CD68 band labelled.jpg"/>
          <p:cNvPicPr>
            <a:picLocks noChangeAspect="1"/>
          </p:cNvPicPr>
          <p:nvPr/>
        </p:nvPicPr>
        <p:blipFill>
          <a:blip r:embed="rId3"/>
          <a:srcRect/>
          <a:stretch>
            <a:fillRect/>
          </a:stretch>
        </p:blipFill>
        <p:spPr bwMode="auto">
          <a:xfrm>
            <a:off x="6196696" y="1830719"/>
            <a:ext cx="2635788" cy="1969243"/>
          </a:xfrm>
          <a:prstGeom prst="rect">
            <a:avLst/>
          </a:prstGeom>
          <a:noFill/>
          <a:ln w="9525">
            <a:noFill/>
            <a:miter lim="800000"/>
            <a:headEnd/>
            <a:tailEnd/>
          </a:ln>
        </p:spPr>
      </p:pic>
      <p:sp>
        <p:nvSpPr>
          <p:cNvPr id="16" name="TextBox 15"/>
          <p:cNvSpPr txBox="1"/>
          <p:nvPr/>
        </p:nvSpPr>
        <p:spPr>
          <a:xfrm>
            <a:off x="3853287" y="1408650"/>
            <a:ext cx="1567082" cy="369332"/>
          </a:xfrm>
          <a:prstGeom prst="rect">
            <a:avLst/>
          </a:prstGeom>
          <a:noFill/>
        </p:spPr>
        <p:txBody>
          <a:bodyPr wrap="square" rtlCol="0">
            <a:spAutoFit/>
          </a:bodyPr>
          <a:lstStyle/>
          <a:p>
            <a:pPr algn="ctr"/>
            <a:r>
              <a:rPr lang="en-GB" dirty="0" smtClean="0"/>
              <a:t>At Operation</a:t>
            </a:r>
            <a:endParaRPr lang="en-GB" dirty="0"/>
          </a:p>
        </p:txBody>
      </p:sp>
      <p:sp>
        <p:nvSpPr>
          <p:cNvPr id="17" name="TextBox 16"/>
          <p:cNvSpPr txBox="1"/>
          <p:nvPr/>
        </p:nvSpPr>
        <p:spPr>
          <a:xfrm>
            <a:off x="6838018" y="1408649"/>
            <a:ext cx="1663433" cy="369332"/>
          </a:xfrm>
          <a:prstGeom prst="rect">
            <a:avLst/>
          </a:prstGeom>
          <a:noFill/>
        </p:spPr>
        <p:txBody>
          <a:bodyPr wrap="square" rtlCol="0">
            <a:spAutoFit/>
          </a:bodyPr>
          <a:lstStyle/>
          <a:p>
            <a:pPr algn="ctr"/>
            <a:r>
              <a:rPr lang="en-GB" dirty="0" smtClean="0"/>
              <a:t>Histopathology</a:t>
            </a:r>
            <a:endParaRPr lang="en-GB" dirty="0"/>
          </a:p>
        </p:txBody>
      </p:sp>
      <p:sp>
        <p:nvSpPr>
          <p:cNvPr id="18" name="Down Arrow 17"/>
          <p:cNvSpPr/>
          <p:nvPr/>
        </p:nvSpPr>
        <p:spPr>
          <a:xfrm>
            <a:off x="4370832" y="2747973"/>
            <a:ext cx="331731" cy="7821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Content Placeholder 3" descr="Besagni.tif"/>
          <p:cNvPicPr>
            <a:picLocks noChangeAspect="1"/>
          </p:cNvPicPr>
          <p:nvPr/>
        </p:nvPicPr>
        <p:blipFill>
          <a:blip r:embed="rId4"/>
          <a:srcRect t="18683" b="16390"/>
          <a:stretch>
            <a:fillRect/>
          </a:stretch>
        </p:blipFill>
        <p:spPr>
          <a:xfrm>
            <a:off x="226407" y="1794998"/>
            <a:ext cx="2893263" cy="1878515"/>
          </a:xfrm>
          <a:prstGeom prst="rect">
            <a:avLst/>
          </a:prstGeom>
        </p:spPr>
      </p:pic>
      <p:sp>
        <p:nvSpPr>
          <p:cNvPr id="22" name="Line 13"/>
          <p:cNvSpPr>
            <a:spLocks noChangeShapeType="1"/>
          </p:cNvSpPr>
          <p:nvPr/>
        </p:nvSpPr>
        <p:spPr bwMode="auto">
          <a:xfrm>
            <a:off x="2603501" y="2288216"/>
            <a:ext cx="177800" cy="699744"/>
          </a:xfrm>
          <a:prstGeom prst="line">
            <a:avLst/>
          </a:prstGeom>
          <a:noFill/>
          <a:ln w="28575">
            <a:solidFill>
              <a:srgbClr val="FF0008"/>
            </a:solidFill>
            <a:round/>
            <a:headEnd/>
            <a:tailEnd type="triangle" w="med" len="med"/>
          </a:ln>
        </p:spPr>
        <p:txBody>
          <a:bodyPr wrap="none" anchor="ctr">
            <a:prstTxWarp prst="textNoShape">
              <a:avLst/>
            </a:prstTxWarp>
          </a:bodyPr>
          <a:lstStyle/>
          <a:p>
            <a:endParaRPr lang="en-US"/>
          </a:p>
        </p:txBody>
      </p:sp>
      <p:sp>
        <p:nvSpPr>
          <p:cNvPr id="23" name="TextBox 22"/>
          <p:cNvSpPr txBox="1"/>
          <p:nvPr/>
        </p:nvSpPr>
        <p:spPr>
          <a:xfrm>
            <a:off x="794794" y="3173749"/>
            <a:ext cx="957125" cy="461665"/>
          </a:xfrm>
          <a:prstGeom prst="rect">
            <a:avLst/>
          </a:prstGeom>
          <a:solidFill>
            <a:schemeClr val="bg1"/>
          </a:solidFill>
        </p:spPr>
        <p:txBody>
          <a:bodyPr wrap="square" rtlCol="0">
            <a:spAutoFit/>
          </a:bodyPr>
          <a:lstStyle/>
          <a:p>
            <a:pPr algn="ctr"/>
            <a:r>
              <a:rPr lang="en-US" sz="1200" dirty="0" smtClean="0"/>
              <a:t>Metal-on-metal hip</a:t>
            </a:r>
            <a:endParaRPr lang="en-US" sz="1200" dirty="0"/>
          </a:p>
        </p:txBody>
      </p:sp>
      <p:sp>
        <p:nvSpPr>
          <p:cNvPr id="24" name="TextBox 23"/>
          <p:cNvSpPr txBox="1"/>
          <p:nvPr/>
        </p:nvSpPr>
        <p:spPr>
          <a:xfrm>
            <a:off x="2051276" y="1816539"/>
            <a:ext cx="1036244" cy="471677"/>
          </a:xfrm>
          <a:prstGeom prst="rect">
            <a:avLst/>
          </a:prstGeom>
          <a:solidFill>
            <a:schemeClr val="bg1"/>
          </a:solidFill>
        </p:spPr>
        <p:txBody>
          <a:bodyPr wrap="square" rtlCol="0">
            <a:spAutoFit/>
          </a:bodyPr>
          <a:lstStyle/>
          <a:p>
            <a:pPr algn="ctr"/>
            <a:r>
              <a:rPr lang="en-US" sz="1200" dirty="0" smtClean="0"/>
              <a:t>Inflammatory mass</a:t>
            </a:r>
            <a:endParaRPr lang="en-US" sz="1200" dirty="0"/>
          </a:p>
        </p:txBody>
      </p:sp>
      <p:sp>
        <p:nvSpPr>
          <p:cNvPr id="25" name="Line 13"/>
          <p:cNvSpPr>
            <a:spLocks noChangeShapeType="1"/>
          </p:cNvSpPr>
          <p:nvPr/>
        </p:nvSpPr>
        <p:spPr bwMode="auto">
          <a:xfrm flipV="1">
            <a:off x="1308100" y="2678832"/>
            <a:ext cx="804081" cy="469516"/>
          </a:xfrm>
          <a:prstGeom prst="line">
            <a:avLst/>
          </a:prstGeom>
          <a:noFill/>
          <a:ln w="28575">
            <a:solidFill>
              <a:srgbClr val="FF0008"/>
            </a:solidFill>
            <a:round/>
            <a:headEnd/>
            <a:tailEnd type="triangle" w="med" len="med"/>
          </a:ln>
        </p:spPr>
        <p:txBody>
          <a:bodyPr wrap="none" anchor="ctr">
            <a:prstTxWarp prst="textNoShape">
              <a:avLst/>
            </a:prstTxWarp>
          </a:bodyPr>
          <a:lstStyle/>
          <a:p>
            <a:endParaRPr lang="en-US"/>
          </a:p>
        </p:txBody>
      </p:sp>
      <p:sp>
        <p:nvSpPr>
          <p:cNvPr id="20" name="TextBox 19"/>
          <p:cNvSpPr txBox="1"/>
          <p:nvPr/>
        </p:nvSpPr>
        <p:spPr>
          <a:xfrm>
            <a:off x="3110366" y="6083869"/>
            <a:ext cx="3075369" cy="369332"/>
          </a:xfrm>
          <a:prstGeom prst="rect">
            <a:avLst/>
          </a:prstGeom>
          <a:noFill/>
        </p:spPr>
        <p:txBody>
          <a:bodyPr wrap="none" rtlCol="0">
            <a:spAutoFit/>
          </a:bodyPr>
          <a:lstStyle/>
          <a:p>
            <a:r>
              <a:rPr lang="en-US" dirty="0" smtClean="0"/>
              <a:t>1 million MOM hips worldwide</a:t>
            </a:r>
            <a:endParaRPr lang="en-US" dirty="0"/>
          </a:p>
        </p:txBody>
      </p:sp>
      <p:sp>
        <p:nvSpPr>
          <p:cNvPr id="26" name="TextBox 25"/>
          <p:cNvSpPr txBox="1"/>
          <p:nvPr/>
        </p:nvSpPr>
        <p:spPr>
          <a:xfrm>
            <a:off x="6331041" y="3978597"/>
            <a:ext cx="2501443" cy="923330"/>
          </a:xfrm>
          <a:prstGeom prst="rect">
            <a:avLst/>
          </a:prstGeom>
          <a:noFill/>
        </p:spPr>
        <p:txBody>
          <a:bodyPr wrap="none" rtlCol="0">
            <a:spAutoFit/>
          </a:bodyPr>
          <a:lstStyle/>
          <a:p>
            <a:r>
              <a:rPr lang="en-US" dirty="0" smtClean="0"/>
              <a:t>Reported by:</a:t>
            </a:r>
          </a:p>
          <a:p>
            <a:r>
              <a:rPr lang="en-US" dirty="0" err="1" smtClean="0"/>
              <a:t>Willert</a:t>
            </a:r>
            <a:r>
              <a:rPr lang="en-US" dirty="0" smtClean="0"/>
              <a:t> 1996</a:t>
            </a:r>
          </a:p>
          <a:p>
            <a:r>
              <a:rPr lang="en-US" dirty="0" smtClean="0"/>
              <a:t>And then Campbell 2006</a:t>
            </a:r>
            <a:endParaRPr lang="en-US" dirty="0"/>
          </a:p>
        </p:txBody>
      </p:sp>
      <p:sp>
        <p:nvSpPr>
          <p:cNvPr id="32" name="TextBox 31"/>
          <p:cNvSpPr txBox="1"/>
          <p:nvPr/>
        </p:nvSpPr>
        <p:spPr>
          <a:xfrm>
            <a:off x="226407" y="4117096"/>
            <a:ext cx="2894325" cy="646331"/>
          </a:xfrm>
          <a:prstGeom prst="rect">
            <a:avLst/>
          </a:prstGeom>
          <a:noFill/>
        </p:spPr>
        <p:txBody>
          <a:bodyPr wrap="square" rtlCol="0">
            <a:spAutoFit/>
          </a:bodyPr>
          <a:lstStyle/>
          <a:p>
            <a:pPr algn="ctr"/>
            <a:r>
              <a:rPr lang="en-US" dirty="0" err="1" smtClean="0"/>
              <a:t>Pandit</a:t>
            </a:r>
            <a:r>
              <a:rPr lang="en-US" dirty="0" smtClean="0"/>
              <a:t> 2008, Toms 2008, </a:t>
            </a:r>
          </a:p>
          <a:p>
            <a:pPr algn="ctr"/>
            <a:r>
              <a:rPr lang="en-US" dirty="0" smtClean="0"/>
              <a:t>Hart2009, Sabah 2010</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4990"/>
            <a:ext cx="8229600" cy="1143000"/>
          </a:xfrm>
        </p:spPr>
        <p:txBody>
          <a:bodyPr>
            <a:normAutofit/>
          </a:bodyPr>
          <a:lstStyle/>
          <a:p>
            <a:r>
              <a:rPr lang="en-US" sz="3600" dirty="0" smtClean="0"/>
              <a:t>Some of our relevant papers for this talk</a:t>
            </a:r>
            <a:endParaRPr lang="en-US" sz="3600" dirty="0"/>
          </a:p>
        </p:txBody>
      </p:sp>
      <p:pic>
        <p:nvPicPr>
          <p:cNvPr id="5" name="Picture 4" descr="Painful MOM 2009 title.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841" y="1106822"/>
            <a:ext cx="4277016" cy="2448705"/>
          </a:xfrm>
          <a:prstGeom prst="rect">
            <a:avLst/>
          </a:prstGeom>
        </p:spPr>
      </p:pic>
      <p:pic>
        <p:nvPicPr>
          <p:cNvPr id="6" name="Picture 5" descr="CTvsXR 2009 title.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9201" y="1188765"/>
            <a:ext cx="4084430" cy="1822342"/>
          </a:xfrm>
          <a:prstGeom prst="rect">
            <a:avLst/>
          </a:prstGeom>
        </p:spPr>
      </p:pic>
      <p:pic>
        <p:nvPicPr>
          <p:cNvPr id="7" name="Picture 6" descr="T cell follow up 2009 title.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100251" y="1188765"/>
            <a:ext cx="3760210" cy="2366762"/>
          </a:xfrm>
          <a:prstGeom prst="rect">
            <a:avLst/>
          </a:prstGeom>
        </p:spPr>
      </p:pic>
      <p:pic>
        <p:nvPicPr>
          <p:cNvPr id="8" name="Picture 7" descr="sens &amp; spec 2011 title.tif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363978" y="1188765"/>
            <a:ext cx="3926641" cy="2621962"/>
          </a:xfrm>
          <a:prstGeom prst="rect">
            <a:avLst/>
          </a:prstGeom>
        </p:spPr>
      </p:pic>
      <p:pic>
        <p:nvPicPr>
          <p:cNvPr id="9" name="Picture 8" descr="MOM review haddad 2011 title.tif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558019" y="1188765"/>
            <a:ext cx="4488246" cy="2170141"/>
          </a:xfrm>
          <a:prstGeom prst="rect">
            <a:avLst/>
          </a:prstGeom>
        </p:spPr>
      </p:pic>
      <p:pic>
        <p:nvPicPr>
          <p:cNvPr id="10" name="Picture 9" descr="synovial fluid 2011 title.tif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98667" y="2423919"/>
            <a:ext cx="4019734" cy="2455593"/>
          </a:xfrm>
          <a:prstGeom prst="rect">
            <a:avLst/>
          </a:prstGeom>
        </p:spPr>
      </p:pic>
      <p:pic>
        <p:nvPicPr>
          <p:cNvPr id="11" name="Picture 10" descr="ct and metal ions CORR 2011 title.tif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219200" y="2423919"/>
            <a:ext cx="5269001" cy="2455593"/>
          </a:xfrm>
          <a:prstGeom prst="rect">
            <a:avLst/>
          </a:prstGeom>
        </p:spPr>
      </p:pic>
      <p:pic>
        <p:nvPicPr>
          <p:cNvPr id="12" name="Picture 11" descr="asr vs bhr 2011 title.tif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117667" y="2423919"/>
            <a:ext cx="4502936" cy="2455593"/>
          </a:xfrm>
          <a:prstGeom prst="rect">
            <a:avLst/>
          </a:prstGeom>
        </p:spPr>
      </p:pic>
      <p:pic>
        <p:nvPicPr>
          <p:cNvPr id="13" name="Picture 12" descr="Sabah mri JOA 2011 title.tiff"/>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4038663" y="2423919"/>
            <a:ext cx="3757191" cy="2455593"/>
          </a:xfrm>
          <a:prstGeom prst="rect">
            <a:avLst/>
          </a:prstGeom>
        </p:spPr>
      </p:pic>
      <p:pic>
        <p:nvPicPr>
          <p:cNvPr id="14" name="Picture 13" descr="sampson metal ion 2011 title.tiff"/>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271568" y="3447617"/>
            <a:ext cx="3118404" cy="2455593"/>
          </a:xfrm>
          <a:prstGeom prst="rect">
            <a:avLst/>
          </a:prstGeom>
        </p:spPr>
      </p:pic>
      <p:pic>
        <p:nvPicPr>
          <p:cNvPr id="15" name="Picture 14" descr="skinner bmj 2011.tiff"/>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219200" y="3447617"/>
            <a:ext cx="4030256" cy="2455593"/>
          </a:xfrm>
          <a:prstGeom prst="rect">
            <a:avLst/>
          </a:prstGeom>
        </p:spPr>
      </p:pic>
      <p:pic>
        <p:nvPicPr>
          <p:cNvPr id="16" name="Picture 15" descr="Matthies mod vs resurf 2011 title.tiff"/>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2017522" y="3447617"/>
            <a:ext cx="4419042" cy="2455593"/>
          </a:xfrm>
          <a:prstGeom prst="rect">
            <a:avLst/>
          </a:prstGeom>
        </p:spPr>
      </p:pic>
      <p:pic>
        <p:nvPicPr>
          <p:cNvPr id="17" name="Picture 16" descr="Diamond j physics paper 2010.tiff"/>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3154670" y="3447617"/>
            <a:ext cx="4868356" cy="2455593"/>
          </a:xfrm>
          <a:prstGeom prst="rect">
            <a:avLst/>
          </a:prstGeom>
        </p:spPr>
      </p:pic>
      <p:pic>
        <p:nvPicPr>
          <p:cNvPr id="18" name="Picture 17" descr="Ct &amp; Wear JBJS 2011 title.tiff"/>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4141214" y="3447617"/>
            <a:ext cx="5216607" cy="2455593"/>
          </a:xfrm>
          <a:prstGeom prst="rect">
            <a:avLst/>
          </a:prstGeom>
        </p:spPr>
      </p:pic>
      <p:pic>
        <p:nvPicPr>
          <p:cNvPr id="19" name="Picture 18" descr="Diamond biomaterialia 2010 title.tiff"/>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0" y="4287270"/>
            <a:ext cx="5383068" cy="2880000"/>
          </a:xfrm>
          <a:prstGeom prst="rect">
            <a:avLst/>
          </a:prstGeom>
        </p:spPr>
      </p:pic>
      <p:pic>
        <p:nvPicPr>
          <p:cNvPr id="20" name="Picture 19" descr="Cobb large head 2011 title.tiff"/>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582663" y="4463210"/>
            <a:ext cx="6912000" cy="2880000"/>
          </a:xfrm>
          <a:prstGeom prst="rect">
            <a:avLst/>
          </a:prstGeom>
        </p:spPr>
      </p:pic>
      <p:pic>
        <p:nvPicPr>
          <p:cNvPr id="21" name="Picture 20" descr="Cann protein paper 2011 title.tiff"/>
          <p:cNvPicPr>
            <a:picLocks noChangeAspect="1"/>
          </p:cNvPicPr>
          <p:nvPr/>
        </p:nvPicPr>
        <p:blipFill>
          <a:blip r:embed="rId18">
            <a:extLst>
              <a:ext uri="{28A0092B-C50C-407E-A947-70E740481C1C}">
                <a14:useLocalDpi xmlns:a14="http://schemas.microsoft.com/office/drawing/2010/main" xmlns="" val="0"/>
              </a:ext>
            </a:extLst>
          </a:blip>
          <a:stretch>
            <a:fillRect/>
          </a:stretch>
        </p:blipFill>
        <p:spPr>
          <a:xfrm>
            <a:off x="1454908" y="4650260"/>
            <a:ext cx="7697446" cy="2505899"/>
          </a:xfrm>
          <a:prstGeom prst="rect">
            <a:avLst/>
          </a:prstGeom>
        </p:spPr>
      </p:pic>
      <p:pic>
        <p:nvPicPr>
          <p:cNvPr id="23" name="Picture 22" descr="Anwar bacteria &amp; metal ions 2008 title.tiff"/>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2117667" y="4463210"/>
            <a:ext cx="7615089" cy="2880000"/>
          </a:xfrm>
          <a:prstGeom prst="rect">
            <a:avLst/>
          </a:prstGeom>
        </p:spPr>
      </p:pic>
      <p:pic>
        <p:nvPicPr>
          <p:cNvPr id="24" name="Picture 23" descr="bills wear 2011 title.tiff"/>
          <p:cNvPicPr>
            <a:picLocks noChangeAspect="1"/>
          </p:cNvPicPr>
          <p:nvPr/>
        </p:nvPicPr>
        <p:blipFill>
          <a:blip r:embed="rId20">
            <a:extLst>
              <a:ext uri="{28A0092B-C50C-407E-A947-70E740481C1C}">
                <a14:useLocalDpi xmlns:a14="http://schemas.microsoft.com/office/drawing/2010/main" xmlns="" val="0"/>
              </a:ext>
            </a:extLst>
          </a:blip>
          <a:stretch>
            <a:fillRect/>
          </a:stretch>
        </p:blipFill>
        <p:spPr>
          <a:xfrm>
            <a:off x="2925585" y="4463210"/>
            <a:ext cx="6432236" cy="2880000"/>
          </a:xfrm>
          <a:prstGeom prst="rect">
            <a:avLst/>
          </a:prstGeom>
        </p:spPr>
      </p:pic>
      <p:pic>
        <p:nvPicPr>
          <p:cNvPr id="3" name="Picture 2" descr="Skinner Kay Hart BMJ editorial 2011.jpg"/>
          <p:cNvPicPr>
            <a:picLocks noChangeAspect="1"/>
          </p:cNvPicPr>
          <p:nvPr/>
        </p:nvPicPr>
        <p:blipFill>
          <a:blip r:embed="rId21">
            <a:extLst>
              <a:ext uri="{28A0092B-C50C-407E-A947-70E740481C1C}">
                <a14:useLocalDpi xmlns:a14="http://schemas.microsoft.com/office/drawing/2010/main" xmlns="" val="0"/>
              </a:ext>
            </a:extLst>
          </a:blip>
          <a:stretch>
            <a:fillRect/>
          </a:stretch>
        </p:blipFill>
        <p:spPr>
          <a:xfrm>
            <a:off x="4475683" y="4879512"/>
            <a:ext cx="4033450" cy="2410885"/>
          </a:xfrm>
          <a:prstGeom prst="rect">
            <a:avLst/>
          </a:prstGeom>
        </p:spPr>
      </p:pic>
      <p:pic>
        <p:nvPicPr>
          <p:cNvPr id="2" name="Picture 1" descr="Hart Cup inc and high ions title.jpg"/>
          <p:cNvPicPr>
            <a:picLocks noChangeAspect="1"/>
          </p:cNvPicPr>
          <p:nvPr/>
        </p:nvPicPr>
        <p:blipFill>
          <a:blip r:embed="rId22">
            <a:extLst>
              <a:ext uri="{28A0092B-C50C-407E-A947-70E740481C1C}">
                <a14:useLocalDpi xmlns:a14="http://schemas.microsoft.com/office/drawing/2010/main" xmlns="" val="0"/>
              </a:ext>
            </a:extLst>
          </a:blip>
          <a:stretch>
            <a:fillRect/>
          </a:stretch>
        </p:blipFill>
        <p:spPr>
          <a:xfrm>
            <a:off x="5067923" y="1244961"/>
            <a:ext cx="4084431" cy="2008797"/>
          </a:xfrm>
          <a:prstGeom prst="rect">
            <a:avLst/>
          </a:prstGeom>
        </p:spPr>
      </p:pic>
    </p:spTree>
    <p:extLst>
      <p:ext uri="{BB962C8B-B14F-4D97-AF65-F5344CB8AC3E}">
        <p14:creationId xmlns:p14="http://schemas.microsoft.com/office/powerpoint/2010/main" xmlns="" val="277296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ppt_x"/>
                                          </p:val>
                                        </p:tav>
                                        <p:tav tm="100000">
                                          <p:val>
                                            <p:strVal val="#ppt_x"/>
                                          </p:val>
                                        </p:tav>
                                      </p:tavLst>
                                    </p:anim>
                                    <p:anim calcmode="lin" valueType="num">
                                      <p:cBhvr additive="base">
                                        <p:cTn id="7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additive="base">
                                        <p:cTn id="75" dur="500" fill="hold"/>
                                        <p:tgtEl>
                                          <p:spTgt spid="15"/>
                                        </p:tgtEl>
                                        <p:attrNameLst>
                                          <p:attrName>ppt_x</p:attrName>
                                        </p:attrNameLst>
                                      </p:cBhvr>
                                      <p:tavLst>
                                        <p:tav tm="0">
                                          <p:val>
                                            <p:strVal val="#ppt_x"/>
                                          </p:val>
                                        </p:tav>
                                        <p:tav tm="100000">
                                          <p:val>
                                            <p:strVal val="#ppt_x"/>
                                          </p:val>
                                        </p:tav>
                                      </p:tavLst>
                                    </p:anim>
                                    <p:anim calcmode="lin" valueType="num">
                                      <p:cBhvr additive="base">
                                        <p:cTn id="7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500" fill="hold"/>
                                        <p:tgtEl>
                                          <p:spTgt spid="17"/>
                                        </p:tgtEl>
                                        <p:attrNameLst>
                                          <p:attrName>ppt_x</p:attrName>
                                        </p:attrNameLst>
                                      </p:cBhvr>
                                      <p:tavLst>
                                        <p:tav tm="0">
                                          <p:val>
                                            <p:strVal val="#ppt_x"/>
                                          </p:val>
                                        </p:tav>
                                        <p:tav tm="100000">
                                          <p:val>
                                            <p:strVal val="#ppt_x"/>
                                          </p:val>
                                        </p:tav>
                                      </p:tavLst>
                                    </p:anim>
                                    <p:anim calcmode="lin" valueType="num">
                                      <p:cBhvr additive="base">
                                        <p:cTn id="8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additive="base">
                                        <p:cTn id="93" dur="500" fill="hold"/>
                                        <p:tgtEl>
                                          <p:spTgt spid="18"/>
                                        </p:tgtEl>
                                        <p:attrNameLst>
                                          <p:attrName>ppt_x</p:attrName>
                                        </p:attrNameLst>
                                      </p:cBhvr>
                                      <p:tavLst>
                                        <p:tav tm="0">
                                          <p:val>
                                            <p:strVal val="#ppt_x"/>
                                          </p:val>
                                        </p:tav>
                                        <p:tav tm="100000">
                                          <p:val>
                                            <p:strVal val="#ppt_x"/>
                                          </p:val>
                                        </p:tav>
                                      </p:tavLst>
                                    </p:anim>
                                    <p:anim calcmode="lin" valueType="num">
                                      <p:cBhvr additive="base">
                                        <p:cTn id="9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9"/>
                                        </p:tgtEl>
                                        <p:attrNameLst>
                                          <p:attrName>style.visibility</p:attrName>
                                        </p:attrNameLst>
                                      </p:cBhvr>
                                      <p:to>
                                        <p:strVal val="visible"/>
                                      </p:to>
                                    </p:set>
                                    <p:anim calcmode="lin" valueType="num">
                                      <p:cBhvr additive="base">
                                        <p:cTn id="99" dur="500" fill="hold"/>
                                        <p:tgtEl>
                                          <p:spTgt spid="19"/>
                                        </p:tgtEl>
                                        <p:attrNameLst>
                                          <p:attrName>ppt_x</p:attrName>
                                        </p:attrNameLst>
                                      </p:cBhvr>
                                      <p:tavLst>
                                        <p:tav tm="0">
                                          <p:val>
                                            <p:strVal val="#ppt_x"/>
                                          </p:val>
                                        </p:tav>
                                        <p:tav tm="100000">
                                          <p:val>
                                            <p:strVal val="#ppt_x"/>
                                          </p:val>
                                        </p:tav>
                                      </p:tavLst>
                                    </p:anim>
                                    <p:anim calcmode="lin" valueType="num">
                                      <p:cBhvr additive="base">
                                        <p:cTn id="10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20"/>
                                        </p:tgtEl>
                                        <p:attrNameLst>
                                          <p:attrName>style.visibility</p:attrName>
                                        </p:attrNameLst>
                                      </p:cBhvr>
                                      <p:to>
                                        <p:strVal val="visible"/>
                                      </p:to>
                                    </p:set>
                                    <p:anim calcmode="lin" valueType="num">
                                      <p:cBhvr additive="base">
                                        <p:cTn id="105" dur="500" fill="hold"/>
                                        <p:tgtEl>
                                          <p:spTgt spid="20"/>
                                        </p:tgtEl>
                                        <p:attrNameLst>
                                          <p:attrName>ppt_x</p:attrName>
                                        </p:attrNameLst>
                                      </p:cBhvr>
                                      <p:tavLst>
                                        <p:tav tm="0">
                                          <p:val>
                                            <p:strVal val="#ppt_x"/>
                                          </p:val>
                                        </p:tav>
                                        <p:tav tm="100000">
                                          <p:val>
                                            <p:strVal val="#ppt_x"/>
                                          </p:val>
                                        </p:tav>
                                      </p:tavLst>
                                    </p:anim>
                                    <p:anim calcmode="lin" valueType="num">
                                      <p:cBhvr additive="base">
                                        <p:cTn id="10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additive="base">
                                        <p:cTn id="111" dur="500" fill="hold"/>
                                        <p:tgtEl>
                                          <p:spTgt spid="21"/>
                                        </p:tgtEl>
                                        <p:attrNameLst>
                                          <p:attrName>ppt_x</p:attrName>
                                        </p:attrNameLst>
                                      </p:cBhvr>
                                      <p:tavLst>
                                        <p:tav tm="0">
                                          <p:val>
                                            <p:strVal val="#ppt_x"/>
                                          </p:val>
                                        </p:tav>
                                        <p:tav tm="100000">
                                          <p:val>
                                            <p:strVal val="#ppt_x"/>
                                          </p:val>
                                        </p:tav>
                                      </p:tavLst>
                                    </p:anim>
                                    <p:anim calcmode="lin" valueType="num">
                                      <p:cBhvr additive="base">
                                        <p:cTn id="1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23"/>
                                        </p:tgtEl>
                                        <p:attrNameLst>
                                          <p:attrName>style.visibility</p:attrName>
                                        </p:attrNameLst>
                                      </p:cBhvr>
                                      <p:to>
                                        <p:strVal val="visible"/>
                                      </p:to>
                                    </p:set>
                                    <p:anim calcmode="lin" valueType="num">
                                      <p:cBhvr additive="base">
                                        <p:cTn id="117" dur="500" fill="hold"/>
                                        <p:tgtEl>
                                          <p:spTgt spid="23"/>
                                        </p:tgtEl>
                                        <p:attrNameLst>
                                          <p:attrName>ppt_x</p:attrName>
                                        </p:attrNameLst>
                                      </p:cBhvr>
                                      <p:tavLst>
                                        <p:tav tm="0">
                                          <p:val>
                                            <p:strVal val="#ppt_x"/>
                                          </p:val>
                                        </p:tav>
                                        <p:tav tm="100000">
                                          <p:val>
                                            <p:strVal val="#ppt_x"/>
                                          </p:val>
                                        </p:tav>
                                      </p:tavLst>
                                    </p:anim>
                                    <p:anim calcmode="lin" valueType="num">
                                      <p:cBhvr additive="base">
                                        <p:cTn id="1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24"/>
                                        </p:tgtEl>
                                        <p:attrNameLst>
                                          <p:attrName>style.visibility</p:attrName>
                                        </p:attrNameLst>
                                      </p:cBhvr>
                                      <p:to>
                                        <p:strVal val="visible"/>
                                      </p:to>
                                    </p:set>
                                    <p:anim calcmode="lin" valueType="num">
                                      <p:cBhvr additive="base">
                                        <p:cTn id="123" dur="500" fill="hold"/>
                                        <p:tgtEl>
                                          <p:spTgt spid="24"/>
                                        </p:tgtEl>
                                        <p:attrNameLst>
                                          <p:attrName>ppt_x</p:attrName>
                                        </p:attrNameLst>
                                      </p:cBhvr>
                                      <p:tavLst>
                                        <p:tav tm="0">
                                          <p:val>
                                            <p:strVal val="#ppt_x"/>
                                          </p:val>
                                        </p:tav>
                                        <p:tav tm="100000">
                                          <p:val>
                                            <p:strVal val="#ppt_x"/>
                                          </p:val>
                                        </p:tav>
                                      </p:tavLst>
                                    </p:anim>
                                    <p:anim calcmode="lin" valueType="num">
                                      <p:cBhvr additive="base">
                                        <p:cTn id="1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2831" y="441282"/>
            <a:ext cx="4254089" cy="1077218"/>
          </a:xfrm>
          <a:prstGeom prst="rect">
            <a:avLst/>
          </a:prstGeom>
          <a:noFill/>
        </p:spPr>
        <p:txBody>
          <a:bodyPr wrap="none" rtlCol="0">
            <a:spAutoFit/>
          </a:bodyPr>
          <a:lstStyle/>
          <a:p>
            <a:pPr algn="ctr"/>
            <a:r>
              <a:rPr lang="en-US" sz="3200" dirty="0" smtClean="0"/>
              <a:t>Why Do MOM Hips Fail?</a:t>
            </a:r>
          </a:p>
          <a:p>
            <a:pPr algn="ctr"/>
            <a:r>
              <a:rPr lang="en-US" sz="3200" dirty="0" smtClean="0"/>
              <a:t>Talk Plan</a:t>
            </a:r>
            <a:endParaRPr lang="en-US" sz="3200" dirty="0"/>
          </a:p>
        </p:txBody>
      </p:sp>
      <p:sp>
        <p:nvSpPr>
          <p:cNvPr id="3" name="TextBox 2"/>
          <p:cNvSpPr txBox="1"/>
          <p:nvPr/>
        </p:nvSpPr>
        <p:spPr>
          <a:xfrm>
            <a:off x="749083" y="1943564"/>
            <a:ext cx="3980577" cy="3046988"/>
          </a:xfrm>
          <a:prstGeom prst="rect">
            <a:avLst/>
          </a:prstGeom>
          <a:noFill/>
        </p:spPr>
        <p:txBody>
          <a:bodyPr wrap="none" rtlCol="0">
            <a:spAutoFit/>
          </a:bodyPr>
          <a:lstStyle/>
          <a:p>
            <a:pPr marL="514350" indent="-514350">
              <a:buFont typeface="+mj-lt"/>
              <a:buAutoNum type="arabicPeriod"/>
            </a:pPr>
            <a:r>
              <a:rPr lang="en-US" sz="3200" dirty="0" smtClean="0"/>
              <a:t>Joint registry data</a:t>
            </a:r>
          </a:p>
          <a:p>
            <a:pPr marL="514350" indent="-514350">
              <a:buFont typeface="+mj-lt"/>
              <a:buAutoNum type="arabicPeriod"/>
            </a:pPr>
            <a:r>
              <a:rPr lang="en-US" sz="3200" dirty="0" smtClean="0"/>
              <a:t>Mechanistic studies</a:t>
            </a:r>
          </a:p>
          <a:p>
            <a:pPr marL="514350" indent="-514350">
              <a:buFont typeface="+mj-lt"/>
              <a:buAutoNum type="arabicPeriod"/>
            </a:pPr>
            <a:r>
              <a:rPr lang="en-US" sz="3200" dirty="0" smtClean="0"/>
              <a:t>Factors</a:t>
            </a:r>
          </a:p>
          <a:p>
            <a:pPr marL="1371600" lvl="2" indent="-457200">
              <a:buFont typeface="Arial"/>
              <a:buChar char="•"/>
            </a:pPr>
            <a:r>
              <a:rPr lang="en-US" sz="3200" dirty="0" smtClean="0"/>
              <a:t>Patient</a:t>
            </a:r>
          </a:p>
          <a:p>
            <a:pPr marL="1371600" lvl="2" indent="-457200">
              <a:buFont typeface="Arial"/>
              <a:buChar char="•"/>
            </a:pPr>
            <a:r>
              <a:rPr lang="en-US" sz="3200" dirty="0" smtClean="0"/>
              <a:t>Implant</a:t>
            </a:r>
          </a:p>
          <a:p>
            <a:pPr marL="1371600" lvl="2" indent="-457200">
              <a:buFont typeface="Arial"/>
              <a:buChar char="•"/>
            </a:pPr>
            <a:r>
              <a:rPr lang="en-US" sz="3200" dirty="0" smtClean="0"/>
              <a:t>Surgical</a:t>
            </a:r>
          </a:p>
        </p:txBody>
      </p:sp>
    </p:spTree>
    <p:extLst>
      <p:ext uri="{BB962C8B-B14F-4D97-AF65-F5344CB8AC3E}">
        <p14:creationId xmlns:p14="http://schemas.microsoft.com/office/powerpoint/2010/main" xmlns="" val="38932222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MOM hips: is it a big problem?</a:t>
            </a:r>
            <a:endParaRPr lang="en-US" dirty="0"/>
          </a:p>
        </p:txBody>
      </p:sp>
      <p:sp>
        <p:nvSpPr>
          <p:cNvPr id="3" name="Content Placeholder 2"/>
          <p:cNvSpPr>
            <a:spLocks noGrp="1"/>
          </p:cNvSpPr>
          <p:nvPr>
            <p:ph idx="1"/>
          </p:nvPr>
        </p:nvSpPr>
        <p:spPr/>
        <p:txBody>
          <a:bodyPr/>
          <a:lstStyle/>
          <a:p>
            <a:r>
              <a:rPr lang="en-US" dirty="0" smtClean="0"/>
              <a:t>Not really if:</a:t>
            </a:r>
          </a:p>
          <a:p>
            <a:pPr lvl="1"/>
            <a:r>
              <a:rPr lang="en-US" dirty="0" smtClean="0"/>
              <a:t>most were not resurfacings</a:t>
            </a:r>
          </a:p>
          <a:p>
            <a:pPr lvl="1"/>
            <a:r>
              <a:rPr lang="en-US" dirty="0" smtClean="0"/>
              <a:t>We know how to avoid failure of resurfacings: good surgery</a:t>
            </a:r>
          </a:p>
          <a:p>
            <a:pPr lvl="1"/>
            <a:r>
              <a:rPr lang="en-US" dirty="0" smtClean="0"/>
              <a:t>Small diameter </a:t>
            </a:r>
            <a:r>
              <a:rPr lang="en-US" dirty="0" err="1" smtClean="0"/>
              <a:t>metasuls</a:t>
            </a:r>
            <a:r>
              <a:rPr lang="en-US" dirty="0" smtClean="0"/>
              <a:t> commonly used with good results</a:t>
            </a:r>
          </a:p>
          <a:p>
            <a:pPr lvl="1"/>
            <a:r>
              <a:rPr lang="en-US" dirty="0" smtClean="0"/>
              <a:t>Problems such as ALVAL are v rare</a:t>
            </a:r>
            <a:endParaRPr lang="en-US" dirty="0"/>
          </a:p>
          <a:p>
            <a:pPr lvl="1"/>
            <a:r>
              <a:rPr lang="en-US" dirty="0" smtClean="0"/>
              <a:t>Problems can be picked up through a blood test for high metal ion levels</a:t>
            </a:r>
            <a:endParaRPr lang="en-US" dirty="0"/>
          </a:p>
        </p:txBody>
      </p:sp>
    </p:spTree>
    <p:extLst>
      <p:ext uri="{BB962C8B-B14F-4D97-AF65-F5344CB8AC3E}">
        <p14:creationId xmlns:p14="http://schemas.microsoft.com/office/powerpoint/2010/main" xmlns="" val="801136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Joint Registry Data</a:t>
            </a:r>
            <a:br>
              <a:rPr lang="en-US" sz="3600" dirty="0" smtClean="0"/>
            </a:br>
            <a:r>
              <a:rPr lang="en-US" sz="3600" dirty="0" smtClean="0"/>
              <a:t>Do </a:t>
            </a:r>
            <a:r>
              <a:rPr lang="en-US" sz="3600" dirty="0"/>
              <a:t>MOM Hips Have A High </a:t>
            </a:r>
            <a:r>
              <a:rPr lang="en-US" sz="3600" dirty="0" smtClean="0"/>
              <a:t>Failure Rate</a:t>
            </a:r>
            <a:r>
              <a:rPr lang="en-US" sz="3600" dirty="0"/>
              <a:t>?</a:t>
            </a:r>
          </a:p>
        </p:txBody>
      </p:sp>
      <p:sp>
        <p:nvSpPr>
          <p:cNvPr id="3" name="Content Placeholder 2"/>
          <p:cNvSpPr>
            <a:spLocks noGrp="1"/>
          </p:cNvSpPr>
          <p:nvPr>
            <p:ph idx="1"/>
          </p:nvPr>
        </p:nvSpPr>
        <p:spPr/>
        <p:txBody>
          <a:bodyPr/>
          <a:lstStyle/>
          <a:p>
            <a:r>
              <a:rPr lang="en-US" dirty="0" smtClean="0"/>
              <a:t>Need:</a:t>
            </a:r>
          </a:p>
          <a:p>
            <a:pPr lvl="1"/>
            <a:r>
              <a:rPr lang="en-US" dirty="0" smtClean="0"/>
              <a:t>Large dataset</a:t>
            </a:r>
          </a:p>
          <a:p>
            <a:pPr lvl="1"/>
            <a:r>
              <a:rPr lang="en-US" dirty="0" smtClean="0"/>
              <a:t>Longitudinal</a:t>
            </a:r>
          </a:p>
          <a:p>
            <a:pPr lvl="1"/>
            <a:r>
              <a:rPr lang="en-US" dirty="0" smtClean="0"/>
              <a:t>Numerator and Denominator known</a:t>
            </a:r>
          </a:p>
          <a:p>
            <a:pPr lvl="1"/>
            <a:r>
              <a:rPr lang="en-US" dirty="0" smtClean="0"/>
              <a:t>Considers confounders: age, implant type</a:t>
            </a:r>
          </a:p>
          <a:p>
            <a:r>
              <a:rPr lang="en-US" dirty="0" err="1" smtClean="0"/>
              <a:t>Ie</a:t>
            </a:r>
            <a:r>
              <a:rPr lang="en-US" dirty="0" smtClean="0"/>
              <a:t>. A Joint Registry. UK NJR &amp; </a:t>
            </a:r>
            <a:r>
              <a:rPr lang="en-US" dirty="0" err="1" smtClean="0"/>
              <a:t>Aus</a:t>
            </a:r>
            <a:r>
              <a:rPr lang="en-US" dirty="0" smtClean="0"/>
              <a:t> JR report from data from 2003.</a:t>
            </a:r>
            <a:endParaRPr lang="en-US" dirty="0"/>
          </a:p>
        </p:txBody>
      </p:sp>
    </p:spTree>
    <p:extLst>
      <p:ext uri="{BB962C8B-B14F-4D97-AF65-F5344CB8AC3E}">
        <p14:creationId xmlns:p14="http://schemas.microsoft.com/office/powerpoint/2010/main" xmlns="" val="3638940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Resurfacing has a high failure rate</a:t>
            </a:r>
            <a:endParaRPr lang="en-US" dirty="0"/>
          </a:p>
        </p:txBody>
      </p:sp>
      <p:pic>
        <p:nvPicPr>
          <p:cNvPr id="5" name="Picture 4" descr="Njr resurfacing poor results.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8798" y="1623568"/>
            <a:ext cx="7802270" cy="4201499"/>
          </a:xfrm>
          <a:prstGeom prst="rect">
            <a:avLst/>
          </a:prstGeom>
        </p:spPr>
      </p:pic>
    </p:spTree>
    <p:extLst>
      <p:ext uri="{BB962C8B-B14F-4D97-AF65-F5344CB8AC3E}">
        <p14:creationId xmlns:p14="http://schemas.microsoft.com/office/powerpoint/2010/main" xmlns="" val="23361310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news</a:t>
            </a:r>
            <a:endParaRPr lang="en-US" dirty="0"/>
          </a:p>
        </p:txBody>
      </p:sp>
      <p:sp>
        <p:nvSpPr>
          <p:cNvPr id="3" name="Content Placeholder 2"/>
          <p:cNvSpPr>
            <a:spLocks noGrp="1"/>
          </p:cNvSpPr>
          <p:nvPr>
            <p:ph idx="1"/>
          </p:nvPr>
        </p:nvSpPr>
        <p:spPr>
          <a:xfrm>
            <a:off x="457200" y="1600200"/>
            <a:ext cx="4368800" cy="4224867"/>
          </a:xfrm>
        </p:spPr>
        <p:txBody>
          <a:bodyPr>
            <a:normAutofit fontScale="77500" lnSpcReduction="20000"/>
          </a:bodyPr>
          <a:lstStyle/>
          <a:p>
            <a:r>
              <a:rPr lang="en-US" dirty="0" smtClean="0"/>
              <a:t>Learning curve:</a:t>
            </a:r>
          </a:p>
          <a:p>
            <a:pPr lvl="1"/>
            <a:r>
              <a:rPr lang="en-US" dirty="0" smtClean="0"/>
              <a:t>Femoral neck fracture</a:t>
            </a:r>
          </a:p>
          <a:p>
            <a:pPr lvl="1"/>
            <a:r>
              <a:rPr lang="en-US" dirty="0" smtClean="0"/>
              <a:t>Cup </a:t>
            </a:r>
            <a:r>
              <a:rPr lang="en-US" dirty="0" err="1" smtClean="0"/>
              <a:t>malalignment</a:t>
            </a:r>
            <a:r>
              <a:rPr lang="en-US" dirty="0" smtClean="0"/>
              <a:t>  / poor seating due to difficult exposure</a:t>
            </a:r>
          </a:p>
          <a:p>
            <a:r>
              <a:rPr lang="en-US" dirty="0" smtClean="0"/>
              <a:t>High risk patients and femoral failure:</a:t>
            </a:r>
          </a:p>
          <a:p>
            <a:pPr lvl="1"/>
            <a:r>
              <a:rPr lang="en-US" dirty="0" smtClean="0"/>
              <a:t>AVN</a:t>
            </a:r>
          </a:p>
          <a:p>
            <a:pPr lvl="1"/>
            <a:r>
              <a:rPr lang="en-US" dirty="0" smtClean="0"/>
              <a:t>Poor bone stock</a:t>
            </a:r>
          </a:p>
          <a:p>
            <a:r>
              <a:rPr lang="en-US" dirty="0" smtClean="0"/>
              <a:t>Other:</a:t>
            </a:r>
          </a:p>
          <a:p>
            <a:pPr lvl="1"/>
            <a:r>
              <a:rPr lang="en-US" dirty="0" smtClean="0"/>
              <a:t>Neck thinning</a:t>
            </a:r>
          </a:p>
          <a:p>
            <a:pPr lvl="1"/>
            <a:r>
              <a:rPr lang="en-US" dirty="0" smtClean="0"/>
              <a:t>Effects of metal ions</a:t>
            </a:r>
          </a:p>
          <a:p>
            <a:pPr lvl="2"/>
            <a:endParaRPr lang="en-US" dirty="0" smtClean="0"/>
          </a:p>
          <a:p>
            <a:pPr lvl="1"/>
            <a:endParaRPr lang="en-US" dirty="0" smtClean="0"/>
          </a:p>
          <a:p>
            <a:pPr lvl="1"/>
            <a:endParaRPr lang="en-US" dirty="0" smtClean="0"/>
          </a:p>
          <a:p>
            <a:pPr lvl="1"/>
            <a:endParaRPr lang="en-US" dirty="0" smtClean="0"/>
          </a:p>
          <a:p>
            <a:endParaRPr lang="en-US" dirty="0" smtClean="0"/>
          </a:p>
          <a:p>
            <a:endParaRPr lang="en-US" dirty="0"/>
          </a:p>
        </p:txBody>
      </p:sp>
      <p:pic>
        <p:nvPicPr>
          <p:cNvPr id="4" name="Picture 2" descr="C:\Users\Ashley\Downloads\199-MG modular &amp; resurfacing XR.jpeg"/>
          <p:cNvPicPr>
            <a:picLocks noChangeAspect="1" noChangeArrowheads="1"/>
          </p:cNvPicPr>
          <p:nvPr/>
        </p:nvPicPr>
        <p:blipFill>
          <a:blip r:embed="rId2" cstate="print"/>
          <a:srcRect l="6574" t="10278" r="5495"/>
          <a:stretch>
            <a:fillRect/>
          </a:stretch>
        </p:blipFill>
        <p:spPr bwMode="auto">
          <a:xfrm flipH="1">
            <a:off x="5053986" y="2364028"/>
            <a:ext cx="3632814" cy="3031519"/>
          </a:xfrm>
          <a:prstGeom prst="rect">
            <a:avLst/>
          </a:prstGeom>
          <a:noFill/>
        </p:spPr>
      </p:pic>
    </p:spTree>
    <p:extLst>
      <p:ext uri="{BB962C8B-B14F-4D97-AF65-F5344CB8AC3E}">
        <p14:creationId xmlns:p14="http://schemas.microsoft.com/office/powerpoint/2010/main" xmlns="" val="351704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19125"/>
            <a:ext cx="9153525" cy="5619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91816" y="223471"/>
            <a:ext cx="5880737" cy="954107"/>
          </a:xfrm>
          <a:prstGeom prst="rect">
            <a:avLst/>
          </a:prstGeom>
          <a:noFill/>
        </p:spPr>
        <p:txBody>
          <a:bodyPr wrap="none" rtlCol="0">
            <a:spAutoFit/>
          </a:bodyPr>
          <a:lstStyle/>
          <a:p>
            <a:pPr algn="ctr"/>
            <a:r>
              <a:rPr lang="en-US" sz="2800" dirty="0" smtClean="0"/>
              <a:t>UK Joint Registry: </a:t>
            </a:r>
          </a:p>
          <a:p>
            <a:pPr algn="ctr"/>
            <a:r>
              <a:rPr lang="en-US" sz="2800" dirty="0" smtClean="0"/>
              <a:t>All MOM Hips Have A High Failure Rate</a:t>
            </a:r>
            <a:endParaRPr lang="en-US" sz="2800" dirty="0"/>
          </a:p>
        </p:txBody>
      </p:sp>
    </p:spTree>
    <p:extLst>
      <p:ext uri="{BB962C8B-B14F-4D97-AF65-F5344CB8AC3E}">
        <p14:creationId xmlns:p14="http://schemas.microsoft.com/office/powerpoint/2010/main" xmlns="" val="16465808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r auz joint reg 2011.tif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30186" y="1872995"/>
            <a:ext cx="8271457" cy="3801885"/>
          </a:xfrm>
          <a:prstGeom prst="rect">
            <a:avLst/>
          </a:prstGeom>
        </p:spPr>
      </p:pic>
      <p:sp>
        <p:nvSpPr>
          <p:cNvPr id="4" name="TextBox 3"/>
          <p:cNvSpPr txBox="1"/>
          <p:nvPr/>
        </p:nvSpPr>
        <p:spPr>
          <a:xfrm>
            <a:off x="549051" y="521614"/>
            <a:ext cx="8152592" cy="584776"/>
          </a:xfrm>
          <a:prstGeom prst="rect">
            <a:avLst/>
          </a:prstGeom>
          <a:noFill/>
        </p:spPr>
        <p:txBody>
          <a:bodyPr wrap="none" rtlCol="0">
            <a:spAutoFit/>
          </a:bodyPr>
          <a:lstStyle/>
          <a:p>
            <a:r>
              <a:rPr lang="en-US" sz="3200" dirty="0" smtClean="0"/>
              <a:t>And, cause of failure is not properly understood</a:t>
            </a:r>
            <a:endParaRPr lang="en-US" sz="3200" dirty="0"/>
          </a:p>
        </p:txBody>
      </p:sp>
    </p:spTree>
    <p:extLst>
      <p:ext uri="{BB962C8B-B14F-4D97-AF65-F5344CB8AC3E}">
        <p14:creationId xmlns:p14="http://schemas.microsoft.com/office/powerpoint/2010/main" xmlns="" val="33908226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3306" y="337042"/>
            <a:ext cx="6011156" cy="646331"/>
          </a:xfrm>
          <a:prstGeom prst="rect">
            <a:avLst/>
          </a:prstGeom>
          <a:noFill/>
        </p:spPr>
        <p:txBody>
          <a:bodyPr wrap="none" rtlCol="0">
            <a:spAutoFit/>
          </a:bodyPr>
          <a:lstStyle/>
          <a:p>
            <a:r>
              <a:rPr lang="en-US" sz="3600" dirty="0" smtClean="0"/>
              <a:t>We need to know why they fail</a:t>
            </a:r>
            <a:endParaRPr lang="en-US" sz="3600" dirty="0"/>
          </a:p>
        </p:txBody>
      </p:sp>
      <p:sp>
        <p:nvSpPr>
          <p:cNvPr id="3" name="TextBox 2"/>
          <p:cNvSpPr txBox="1"/>
          <p:nvPr/>
        </p:nvSpPr>
        <p:spPr>
          <a:xfrm>
            <a:off x="409701" y="1355912"/>
            <a:ext cx="4998344" cy="4524315"/>
          </a:xfrm>
          <a:prstGeom prst="rect">
            <a:avLst/>
          </a:prstGeom>
          <a:noFill/>
        </p:spPr>
        <p:txBody>
          <a:bodyPr wrap="square" rtlCol="0">
            <a:spAutoFit/>
          </a:bodyPr>
          <a:lstStyle/>
          <a:p>
            <a:pPr marL="342900" indent="-342900">
              <a:buFont typeface="Arial"/>
              <a:buChar char="•"/>
            </a:pPr>
            <a:r>
              <a:rPr lang="en-US" sz="2400" dirty="0" smtClean="0"/>
              <a:t>1 million patients worldwide</a:t>
            </a:r>
          </a:p>
          <a:p>
            <a:pPr marL="342900" indent="-342900">
              <a:buFont typeface="Arial"/>
              <a:buChar char="•"/>
            </a:pPr>
            <a:r>
              <a:rPr lang="en-US" sz="2400" dirty="0" smtClean="0"/>
              <a:t>100,000 have ASR (70,000 XL)</a:t>
            </a:r>
          </a:p>
          <a:p>
            <a:pPr marL="342900" indent="-342900">
              <a:buFont typeface="Arial"/>
              <a:buChar char="•"/>
            </a:pPr>
            <a:r>
              <a:rPr lang="en-US" sz="2400" dirty="0" smtClean="0"/>
              <a:t>Failure rates of ASR XL by 6 years:</a:t>
            </a:r>
          </a:p>
          <a:p>
            <a:pPr marL="800100" lvl="1" indent="-342900">
              <a:buFont typeface="Arial"/>
              <a:buChar char="•"/>
            </a:pPr>
            <a:r>
              <a:rPr lang="en-US" sz="2400" dirty="0" smtClean="0"/>
              <a:t>50% Newcastle</a:t>
            </a:r>
          </a:p>
          <a:p>
            <a:pPr marL="800100" lvl="1" indent="-342900">
              <a:buFont typeface="Arial"/>
              <a:buChar char="•"/>
            </a:pPr>
            <a:r>
              <a:rPr lang="en-US" sz="2400" dirty="0" smtClean="0"/>
              <a:t>30% Belfast</a:t>
            </a:r>
          </a:p>
          <a:p>
            <a:pPr marL="800100" lvl="1" indent="-342900">
              <a:buFont typeface="Arial"/>
              <a:buChar char="•"/>
            </a:pPr>
            <a:r>
              <a:rPr lang="en-US" sz="2400" dirty="0" smtClean="0"/>
              <a:t>25% Cardiff</a:t>
            </a:r>
          </a:p>
          <a:p>
            <a:pPr marL="342900" indent="-342900">
              <a:buFont typeface="Arial"/>
              <a:buChar char="•"/>
            </a:pPr>
            <a:r>
              <a:rPr lang="en-US" sz="2400" dirty="0" smtClean="0"/>
              <a:t>Failure rates of Stemmed BHR by 5 years:</a:t>
            </a:r>
          </a:p>
          <a:p>
            <a:pPr marL="800100" lvl="1" indent="-342900">
              <a:buFont typeface="Arial"/>
              <a:buChar char="•"/>
            </a:pPr>
            <a:r>
              <a:rPr lang="en-US" sz="2400" dirty="0" smtClean="0"/>
              <a:t>15% Southampton</a:t>
            </a:r>
          </a:p>
          <a:p>
            <a:pPr marL="342900" indent="-342900">
              <a:buFont typeface="Arial"/>
              <a:buChar char="•"/>
            </a:pPr>
            <a:r>
              <a:rPr lang="en-US" sz="2400" dirty="0" smtClean="0"/>
              <a:t>Mode of failure can involve muscle destruction, not visible on radiograph</a:t>
            </a:r>
            <a:endParaRPr lang="en-US" sz="2400" dirty="0"/>
          </a:p>
        </p:txBody>
      </p:sp>
      <p:pic>
        <p:nvPicPr>
          <p:cNvPr id="4" name="Content Placeholder 10" descr="bouffenchouche mri pic.pdf"/>
          <p:cNvPicPr>
            <a:picLocks noChangeAspect="1"/>
          </p:cNvPicPr>
          <p:nvPr/>
        </p:nvPicPr>
        <p:blipFill>
          <a:blip r:embed="rId2"/>
          <a:srcRect t="1741" b="14196"/>
          <a:stretch>
            <a:fillRect/>
          </a:stretch>
        </p:blipFill>
        <p:spPr bwMode="auto">
          <a:xfrm>
            <a:off x="6083023" y="1549103"/>
            <a:ext cx="2676344" cy="1739280"/>
          </a:xfrm>
          <a:prstGeom prst="rect">
            <a:avLst/>
          </a:prstGeom>
          <a:noFill/>
          <a:ln w="9525">
            <a:noFill/>
            <a:miter lim="800000"/>
            <a:headEnd/>
            <a:tailEnd/>
          </a:ln>
        </p:spPr>
      </p:pic>
      <p:pic>
        <p:nvPicPr>
          <p:cNvPr id="5" name="Content Placeholder 7" descr="11663601.jpg"/>
          <p:cNvPicPr>
            <a:picLocks noChangeAspect="1"/>
          </p:cNvPicPr>
          <p:nvPr/>
        </p:nvPicPr>
        <p:blipFill>
          <a:blip r:embed="rId3"/>
          <a:srcRect t="6419" b="4494"/>
          <a:stretch>
            <a:fillRect/>
          </a:stretch>
        </p:blipFill>
        <p:spPr bwMode="auto">
          <a:xfrm>
            <a:off x="6083023" y="3914978"/>
            <a:ext cx="2676344" cy="1595917"/>
          </a:xfrm>
          <a:prstGeom prst="rect">
            <a:avLst/>
          </a:prstGeom>
          <a:noFill/>
          <a:ln w="9525">
            <a:noFill/>
            <a:miter lim="800000"/>
            <a:headEnd/>
            <a:tailEnd/>
          </a:ln>
        </p:spPr>
      </p:pic>
    </p:spTree>
    <p:extLst>
      <p:ext uri="{BB962C8B-B14F-4D97-AF65-F5344CB8AC3E}">
        <p14:creationId xmlns:p14="http://schemas.microsoft.com/office/powerpoint/2010/main" xmlns="" val="4365328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 structure</a:t>
            </a:r>
            <a:endParaRPr lang="en-US" dirty="0"/>
          </a:p>
        </p:txBody>
      </p:sp>
      <p:sp>
        <p:nvSpPr>
          <p:cNvPr id="3" name="Content Placeholder 2"/>
          <p:cNvSpPr>
            <a:spLocks noGrp="1"/>
          </p:cNvSpPr>
          <p:nvPr>
            <p:ph idx="1"/>
          </p:nvPr>
        </p:nvSpPr>
        <p:spPr/>
        <p:txBody>
          <a:bodyPr/>
          <a:lstStyle/>
          <a:p>
            <a:r>
              <a:rPr lang="en-US" dirty="0" smtClean="0"/>
              <a:t>Hip implants in general</a:t>
            </a:r>
          </a:p>
          <a:p>
            <a:r>
              <a:rPr lang="en-US" dirty="0" smtClean="0"/>
              <a:t>The current clinical problem</a:t>
            </a:r>
          </a:p>
          <a:p>
            <a:r>
              <a:rPr lang="en-US" dirty="0" smtClean="0"/>
              <a:t>What can be done about it</a:t>
            </a:r>
          </a:p>
          <a:p>
            <a:r>
              <a:rPr lang="en-US" dirty="0" smtClean="0"/>
              <a:t>Why is a retrieval </a:t>
            </a:r>
            <a:r>
              <a:rPr lang="en-US" dirty="0" err="1" smtClean="0"/>
              <a:t>centre</a:t>
            </a:r>
            <a:r>
              <a:rPr lang="en-US" dirty="0" smtClean="0"/>
              <a:t> needed?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Literature supports a simple explanation:</a:t>
            </a:r>
            <a:br>
              <a:rPr lang="en-US" sz="3200" dirty="0" smtClean="0"/>
            </a:br>
            <a:r>
              <a:rPr lang="en-US" sz="3200" dirty="0" smtClean="0"/>
              <a:t>High cup inclination, high wear, high metal ions</a:t>
            </a:r>
            <a:endParaRPr lang="en-US" sz="3200" dirty="0"/>
          </a:p>
        </p:txBody>
      </p:sp>
      <p:sp>
        <p:nvSpPr>
          <p:cNvPr id="40" name="TextBox 5"/>
          <p:cNvSpPr txBox="1">
            <a:spLocks noChangeArrowheads="1"/>
          </p:cNvSpPr>
          <p:nvPr/>
        </p:nvSpPr>
        <p:spPr bwMode="auto">
          <a:xfrm>
            <a:off x="142765" y="2567162"/>
            <a:ext cx="1210588" cy="830997"/>
          </a:xfrm>
          <a:prstGeom prst="rect">
            <a:avLst/>
          </a:prstGeom>
          <a:noFill/>
          <a:ln w="9525">
            <a:solidFill>
              <a:schemeClr val="tx1"/>
            </a:solidFill>
            <a:miter lim="800000"/>
            <a:headEnd/>
            <a:tailEnd/>
          </a:ln>
        </p:spPr>
        <p:txBody>
          <a:bodyPr wrap="none">
            <a:prstTxWarp prst="textNoShape">
              <a:avLst/>
            </a:prstTxWarp>
            <a:spAutoFit/>
          </a:bodyPr>
          <a:lstStyle/>
          <a:p>
            <a:pPr algn="ctr" defTabSz="457200"/>
            <a:r>
              <a:rPr lang="en-US" sz="1600" b="1">
                <a:latin typeface="Arial" charset="0"/>
                <a:ea typeface="Arial" charset="0"/>
                <a:cs typeface="Arial" charset="0"/>
              </a:rPr>
              <a:t>High cup </a:t>
            </a:r>
          </a:p>
          <a:p>
            <a:pPr algn="ctr" defTabSz="457200"/>
            <a:r>
              <a:rPr lang="en-US" sz="1600" b="1">
                <a:latin typeface="Arial" charset="0"/>
                <a:ea typeface="Arial" charset="0"/>
                <a:cs typeface="Arial" charset="0"/>
              </a:rPr>
              <a:t>inclination </a:t>
            </a:r>
          </a:p>
          <a:p>
            <a:pPr algn="ctr" defTabSz="457200"/>
            <a:r>
              <a:rPr lang="en-US" sz="1600" b="1">
                <a:latin typeface="Arial" charset="0"/>
                <a:ea typeface="Arial" charset="0"/>
                <a:cs typeface="Arial" charset="0"/>
              </a:rPr>
              <a:t>angle</a:t>
            </a:r>
          </a:p>
        </p:txBody>
      </p:sp>
      <p:sp>
        <p:nvSpPr>
          <p:cNvPr id="41" name="TextBox 6"/>
          <p:cNvSpPr txBox="1">
            <a:spLocks noChangeArrowheads="1"/>
          </p:cNvSpPr>
          <p:nvPr/>
        </p:nvSpPr>
        <p:spPr bwMode="auto">
          <a:xfrm>
            <a:off x="4341446" y="2690272"/>
            <a:ext cx="1199467" cy="584776"/>
          </a:xfrm>
          <a:prstGeom prst="rect">
            <a:avLst/>
          </a:prstGeom>
          <a:noFill/>
          <a:ln w="9525">
            <a:solidFill>
              <a:schemeClr val="tx1"/>
            </a:solidFill>
            <a:miter lim="800000"/>
            <a:headEnd/>
            <a:tailEnd/>
          </a:ln>
        </p:spPr>
        <p:txBody>
          <a:bodyPr wrap="none">
            <a:prstTxWarp prst="textNoShape">
              <a:avLst/>
            </a:prstTxWarp>
            <a:spAutoFit/>
          </a:bodyPr>
          <a:lstStyle/>
          <a:p>
            <a:pPr algn="ctr" defTabSz="457200"/>
            <a:r>
              <a:rPr lang="en-US" sz="1600" b="1">
                <a:latin typeface="Arial" charset="0"/>
                <a:ea typeface="Arial" charset="0"/>
                <a:cs typeface="Arial" charset="0"/>
              </a:rPr>
              <a:t>High </a:t>
            </a:r>
          </a:p>
          <a:p>
            <a:pPr algn="ctr" defTabSz="457200"/>
            <a:r>
              <a:rPr lang="en-US" sz="1600" b="1">
                <a:latin typeface="Arial" charset="0"/>
                <a:ea typeface="Arial" charset="0"/>
                <a:cs typeface="Arial" charset="0"/>
              </a:rPr>
              <a:t>metal ions</a:t>
            </a:r>
          </a:p>
        </p:txBody>
      </p:sp>
      <p:sp>
        <p:nvSpPr>
          <p:cNvPr id="42" name="TextBox 7"/>
          <p:cNvSpPr txBox="1">
            <a:spLocks noChangeArrowheads="1"/>
          </p:cNvSpPr>
          <p:nvPr/>
        </p:nvSpPr>
        <p:spPr bwMode="auto">
          <a:xfrm>
            <a:off x="7916537" y="2813383"/>
            <a:ext cx="1049663" cy="338554"/>
          </a:xfrm>
          <a:prstGeom prst="rect">
            <a:avLst/>
          </a:prstGeom>
          <a:noFill/>
          <a:ln w="9525">
            <a:solidFill>
              <a:schemeClr val="tx1"/>
            </a:solidFill>
            <a:miter lim="800000"/>
            <a:headEnd/>
            <a:tailEnd/>
          </a:ln>
        </p:spPr>
        <p:txBody>
          <a:bodyPr wrap="square">
            <a:prstTxWarp prst="textNoShape">
              <a:avLst/>
            </a:prstTxWarp>
            <a:spAutoFit/>
          </a:bodyPr>
          <a:lstStyle/>
          <a:p>
            <a:pPr algn="ctr" defTabSz="457200"/>
            <a:r>
              <a:rPr lang="en-US" sz="1600" b="1">
                <a:latin typeface="Arial" charset="0"/>
                <a:ea typeface="Arial" charset="0"/>
                <a:cs typeface="Arial" charset="0"/>
              </a:rPr>
              <a:t>Failure</a:t>
            </a:r>
          </a:p>
        </p:txBody>
      </p:sp>
      <p:sp>
        <p:nvSpPr>
          <p:cNvPr id="43" name="TextBox 8"/>
          <p:cNvSpPr txBox="1">
            <a:spLocks noChangeArrowheads="1"/>
          </p:cNvSpPr>
          <p:nvPr/>
        </p:nvSpPr>
        <p:spPr bwMode="auto">
          <a:xfrm>
            <a:off x="5937708" y="2694241"/>
            <a:ext cx="1633781" cy="584776"/>
          </a:xfrm>
          <a:prstGeom prst="rect">
            <a:avLst/>
          </a:prstGeom>
          <a:noFill/>
          <a:ln w="9525">
            <a:solidFill>
              <a:schemeClr val="tx1"/>
            </a:solidFill>
            <a:miter lim="800000"/>
            <a:headEnd/>
            <a:tailEnd/>
          </a:ln>
        </p:spPr>
        <p:txBody>
          <a:bodyPr wrap="none">
            <a:prstTxWarp prst="textNoShape">
              <a:avLst/>
            </a:prstTxWarp>
            <a:spAutoFit/>
          </a:bodyPr>
          <a:lstStyle/>
          <a:p>
            <a:pPr algn="ctr" defTabSz="457200"/>
            <a:r>
              <a:rPr lang="en-US" sz="1600" b="1" dirty="0" smtClean="0">
                <a:latin typeface="Arial" charset="0"/>
                <a:ea typeface="Arial" charset="0"/>
                <a:cs typeface="Arial" charset="0"/>
              </a:rPr>
              <a:t>ALVAL / </a:t>
            </a:r>
          </a:p>
          <a:p>
            <a:pPr algn="ctr" defTabSz="457200"/>
            <a:r>
              <a:rPr lang="en-US" sz="1600" b="1" dirty="0" err="1" smtClean="0">
                <a:latin typeface="Arial" charset="0"/>
                <a:ea typeface="Arial" charset="0"/>
                <a:cs typeface="Arial" charset="0"/>
              </a:rPr>
              <a:t>Pseudotumour</a:t>
            </a:r>
            <a:endParaRPr lang="en-US" sz="1600" b="1" dirty="0">
              <a:latin typeface="Arial" charset="0"/>
              <a:ea typeface="Arial" charset="0"/>
              <a:cs typeface="Arial" charset="0"/>
            </a:endParaRPr>
          </a:p>
        </p:txBody>
      </p:sp>
      <p:sp>
        <p:nvSpPr>
          <p:cNvPr id="44" name="TextBox 9"/>
          <p:cNvSpPr txBox="1">
            <a:spLocks noChangeArrowheads="1"/>
          </p:cNvSpPr>
          <p:nvPr/>
        </p:nvSpPr>
        <p:spPr bwMode="auto">
          <a:xfrm>
            <a:off x="1816405" y="2690272"/>
            <a:ext cx="914132" cy="584776"/>
          </a:xfrm>
          <a:prstGeom prst="rect">
            <a:avLst/>
          </a:prstGeom>
          <a:noFill/>
          <a:ln w="9525">
            <a:solidFill>
              <a:schemeClr val="tx1"/>
            </a:solidFill>
            <a:miter lim="800000"/>
            <a:headEnd/>
            <a:tailEnd/>
          </a:ln>
        </p:spPr>
        <p:txBody>
          <a:bodyPr wrap="none">
            <a:prstTxWarp prst="textNoShape">
              <a:avLst/>
            </a:prstTxWarp>
            <a:spAutoFit/>
          </a:bodyPr>
          <a:lstStyle/>
          <a:p>
            <a:pPr algn="ctr" defTabSz="457200"/>
            <a:r>
              <a:rPr lang="en-US" sz="1600" b="1" dirty="0">
                <a:latin typeface="Arial" charset="0"/>
                <a:ea typeface="Arial" charset="0"/>
                <a:cs typeface="Arial" charset="0"/>
              </a:rPr>
              <a:t>Edge </a:t>
            </a:r>
          </a:p>
          <a:p>
            <a:pPr algn="ctr" defTabSz="457200"/>
            <a:r>
              <a:rPr lang="en-US" sz="1600" b="1" dirty="0">
                <a:latin typeface="Arial" charset="0"/>
                <a:ea typeface="Arial" charset="0"/>
                <a:cs typeface="Arial" charset="0"/>
              </a:rPr>
              <a:t>loading</a:t>
            </a:r>
          </a:p>
        </p:txBody>
      </p:sp>
      <p:sp>
        <p:nvSpPr>
          <p:cNvPr id="45" name="Line 38"/>
          <p:cNvSpPr>
            <a:spLocks noChangeShapeType="1"/>
          </p:cNvSpPr>
          <p:nvPr/>
        </p:nvSpPr>
        <p:spPr bwMode="auto">
          <a:xfrm>
            <a:off x="1404698" y="2978528"/>
            <a:ext cx="360362" cy="7938"/>
          </a:xfrm>
          <a:prstGeom prst="line">
            <a:avLst/>
          </a:prstGeom>
          <a:noFill/>
          <a:ln w="28575">
            <a:solidFill>
              <a:schemeClr val="tx1"/>
            </a:solidFill>
            <a:round/>
            <a:headEnd/>
            <a:tailEnd type="stealth" w="med" len="med"/>
          </a:ln>
          <a:effectLst/>
        </p:spPr>
        <p:txBody>
          <a:bodyPr>
            <a:prstTxWarp prst="textNoShape">
              <a:avLst/>
            </a:prstTxWarp>
          </a:bodyPr>
          <a:lstStyle/>
          <a:p>
            <a:endParaRPr lang="en-US" sz="3600"/>
          </a:p>
        </p:txBody>
      </p:sp>
      <p:sp>
        <p:nvSpPr>
          <p:cNvPr id="46" name="Line 39"/>
          <p:cNvSpPr>
            <a:spLocks noChangeShapeType="1"/>
          </p:cNvSpPr>
          <p:nvPr/>
        </p:nvSpPr>
        <p:spPr bwMode="auto">
          <a:xfrm>
            <a:off x="3929738" y="2978691"/>
            <a:ext cx="360363" cy="7938"/>
          </a:xfrm>
          <a:prstGeom prst="line">
            <a:avLst/>
          </a:prstGeom>
          <a:noFill/>
          <a:ln w="28575">
            <a:solidFill>
              <a:schemeClr val="tx1"/>
            </a:solidFill>
            <a:round/>
            <a:headEnd/>
            <a:tailEnd type="stealth" w="med" len="med"/>
          </a:ln>
          <a:effectLst/>
        </p:spPr>
        <p:txBody>
          <a:bodyPr>
            <a:prstTxWarp prst="textNoShape">
              <a:avLst/>
            </a:prstTxWarp>
          </a:bodyPr>
          <a:lstStyle/>
          <a:p>
            <a:endParaRPr lang="en-US" sz="3600"/>
          </a:p>
        </p:txBody>
      </p:sp>
      <p:sp>
        <p:nvSpPr>
          <p:cNvPr id="47" name="Line 40"/>
          <p:cNvSpPr>
            <a:spLocks noChangeShapeType="1"/>
          </p:cNvSpPr>
          <p:nvPr/>
        </p:nvSpPr>
        <p:spPr bwMode="auto">
          <a:xfrm>
            <a:off x="5592258" y="2978691"/>
            <a:ext cx="294105" cy="7938"/>
          </a:xfrm>
          <a:prstGeom prst="line">
            <a:avLst/>
          </a:prstGeom>
          <a:noFill/>
          <a:ln w="28575">
            <a:solidFill>
              <a:schemeClr val="tx1"/>
            </a:solidFill>
            <a:round/>
            <a:headEnd/>
            <a:tailEnd type="stealth" w="med" len="med"/>
          </a:ln>
          <a:effectLst/>
        </p:spPr>
        <p:txBody>
          <a:bodyPr>
            <a:prstTxWarp prst="textNoShape">
              <a:avLst/>
            </a:prstTxWarp>
          </a:bodyPr>
          <a:lstStyle/>
          <a:p>
            <a:endParaRPr lang="en-US" sz="3600"/>
          </a:p>
        </p:txBody>
      </p:sp>
      <p:sp>
        <p:nvSpPr>
          <p:cNvPr id="48" name="Line 41"/>
          <p:cNvSpPr>
            <a:spLocks noChangeShapeType="1"/>
          </p:cNvSpPr>
          <p:nvPr/>
        </p:nvSpPr>
        <p:spPr bwMode="auto">
          <a:xfrm>
            <a:off x="7622834" y="2965828"/>
            <a:ext cx="242357" cy="7938"/>
          </a:xfrm>
          <a:prstGeom prst="line">
            <a:avLst/>
          </a:prstGeom>
          <a:noFill/>
          <a:ln w="28575">
            <a:solidFill>
              <a:schemeClr val="tx1"/>
            </a:solidFill>
            <a:round/>
            <a:headEnd/>
            <a:tailEnd type="stealth" w="med" len="med"/>
          </a:ln>
          <a:effectLst/>
        </p:spPr>
        <p:txBody>
          <a:bodyPr>
            <a:prstTxWarp prst="textNoShape">
              <a:avLst/>
            </a:prstTxWarp>
          </a:bodyPr>
          <a:lstStyle/>
          <a:p>
            <a:endParaRPr lang="en-US" sz="3600"/>
          </a:p>
        </p:txBody>
      </p:sp>
      <p:sp>
        <p:nvSpPr>
          <p:cNvPr id="49" name="TextBox 48"/>
          <p:cNvSpPr txBox="1"/>
          <p:nvPr/>
        </p:nvSpPr>
        <p:spPr>
          <a:xfrm>
            <a:off x="872789" y="3641125"/>
            <a:ext cx="1481633" cy="369332"/>
          </a:xfrm>
          <a:prstGeom prst="rect">
            <a:avLst/>
          </a:prstGeom>
          <a:noFill/>
          <a:ln w="12700" cmpd="sng">
            <a:solidFill>
              <a:schemeClr val="tx1"/>
            </a:solidFill>
          </a:ln>
        </p:spPr>
        <p:txBody>
          <a:bodyPr wrap="none" rtlCol="0">
            <a:spAutoFit/>
          </a:bodyPr>
          <a:lstStyle/>
          <a:p>
            <a:r>
              <a:rPr lang="en-US" dirty="0" err="1" smtClean="0"/>
              <a:t>Morlock</a:t>
            </a:r>
            <a:r>
              <a:rPr lang="en-US" dirty="0" smtClean="0"/>
              <a:t> 2008</a:t>
            </a:r>
            <a:endParaRPr lang="en-US" dirty="0"/>
          </a:p>
        </p:txBody>
      </p:sp>
      <p:sp>
        <p:nvSpPr>
          <p:cNvPr id="50" name="TextBox 49"/>
          <p:cNvSpPr txBox="1"/>
          <p:nvPr/>
        </p:nvSpPr>
        <p:spPr>
          <a:xfrm>
            <a:off x="1816405" y="4547896"/>
            <a:ext cx="1500118" cy="923330"/>
          </a:xfrm>
          <a:prstGeom prst="rect">
            <a:avLst/>
          </a:prstGeom>
          <a:noFill/>
          <a:ln w="12700" cmpd="sng">
            <a:solidFill>
              <a:schemeClr val="tx1"/>
            </a:solidFill>
          </a:ln>
        </p:spPr>
        <p:txBody>
          <a:bodyPr wrap="none" rtlCol="0">
            <a:spAutoFit/>
          </a:bodyPr>
          <a:lstStyle/>
          <a:p>
            <a:pPr algn="ctr"/>
            <a:r>
              <a:rPr lang="en-US" dirty="0" smtClean="0"/>
              <a:t>Hart 2008</a:t>
            </a:r>
          </a:p>
          <a:p>
            <a:pPr algn="ctr"/>
            <a:r>
              <a:rPr lang="en-US" dirty="0" smtClean="0"/>
              <a:t>Langton 2008</a:t>
            </a:r>
          </a:p>
          <a:p>
            <a:pPr algn="ctr"/>
            <a:r>
              <a:rPr lang="en-US" dirty="0" smtClean="0"/>
              <a:t>De </a:t>
            </a:r>
            <a:r>
              <a:rPr lang="en-US" dirty="0" err="1" smtClean="0"/>
              <a:t>Haan</a:t>
            </a:r>
            <a:r>
              <a:rPr lang="en-US" dirty="0" smtClean="0"/>
              <a:t> 2008</a:t>
            </a:r>
            <a:endParaRPr lang="en-US" dirty="0"/>
          </a:p>
        </p:txBody>
      </p:sp>
      <p:sp>
        <p:nvSpPr>
          <p:cNvPr id="51" name="TextBox 50"/>
          <p:cNvSpPr txBox="1"/>
          <p:nvPr/>
        </p:nvSpPr>
        <p:spPr>
          <a:xfrm>
            <a:off x="5131430" y="3641125"/>
            <a:ext cx="1219918" cy="369332"/>
          </a:xfrm>
          <a:prstGeom prst="rect">
            <a:avLst/>
          </a:prstGeom>
          <a:noFill/>
          <a:ln w="12700" cmpd="sng">
            <a:solidFill>
              <a:schemeClr val="tx1"/>
            </a:solidFill>
          </a:ln>
        </p:spPr>
        <p:txBody>
          <a:bodyPr wrap="none" rtlCol="0">
            <a:spAutoFit/>
          </a:bodyPr>
          <a:lstStyle/>
          <a:p>
            <a:r>
              <a:rPr lang="en-US" dirty="0" smtClean="0"/>
              <a:t>Kwon 2010</a:t>
            </a:r>
            <a:endParaRPr lang="en-US" dirty="0"/>
          </a:p>
        </p:txBody>
      </p:sp>
      <p:sp>
        <p:nvSpPr>
          <p:cNvPr id="52" name="TextBox 51"/>
          <p:cNvSpPr txBox="1"/>
          <p:nvPr/>
        </p:nvSpPr>
        <p:spPr>
          <a:xfrm>
            <a:off x="6992988" y="3642121"/>
            <a:ext cx="1456949" cy="369332"/>
          </a:xfrm>
          <a:prstGeom prst="rect">
            <a:avLst/>
          </a:prstGeom>
          <a:noFill/>
          <a:ln w="12700" cmpd="sng">
            <a:solidFill>
              <a:schemeClr val="tx1"/>
            </a:solidFill>
          </a:ln>
        </p:spPr>
        <p:txBody>
          <a:bodyPr wrap="none" rtlCol="0">
            <a:spAutoFit/>
          </a:bodyPr>
          <a:lstStyle/>
          <a:p>
            <a:r>
              <a:rPr lang="en-US" dirty="0" smtClean="0"/>
              <a:t>Langton 2010</a:t>
            </a:r>
            <a:endParaRPr lang="en-US" dirty="0"/>
          </a:p>
        </p:txBody>
      </p:sp>
      <p:cxnSp>
        <p:nvCxnSpPr>
          <p:cNvPr id="53" name="Straight Arrow Connector 52"/>
          <p:cNvCxnSpPr>
            <a:stCxn id="49" idx="0"/>
          </p:cNvCxnSpPr>
          <p:nvPr/>
        </p:nvCxnSpPr>
        <p:spPr>
          <a:xfrm flipH="1" flipV="1">
            <a:off x="1607254" y="3279017"/>
            <a:ext cx="6352" cy="3621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Left Brace 53"/>
          <p:cNvSpPr/>
          <p:nvPr/>
        </p:nvSpPr>
        <p:spPr>
          <a:xfrm rot="16200000">
            <a:off x="2288523" y="2407198"/>
            <a:ext cx="549980" cy="372072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5" name="Straight Arrow Connector 54"/>
          <p:cNvCxnSpPr>
            <a:stCxn id="51" idx="0"/>
          </p:cNvCxnSpPr>
          <p:nvPr/>
        </p:nvCxnSpPr>
        <p:spPr>
          <a:xfrm flipV="1">
            <a:off x="5741389" y="3275049"/>
            <a:ext cx="1591" cy="3660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7739475" y="3279018"/>
            <a:ext cx="1590" cy="3621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7" name="TextBox 9"/>
          <p:cNvSpPr txBox="1">
            <a:spLocks noChangeArrowheads="1"/>
          </p:cNvSpPr>
          <p:nvPr/>
        </p:nvSpPr>
        <p:spPr bwMode="auto">
          <a:xfrm>
            <a:off x="3193590" y="2694241"/>
            <a:ext cx="684803" cy="584776"/>
          </a:xfrm>
          <a:prstGeom prst="rect">
            <a:avLst/>
          </a:prstGeom>
          <a:noFill/>
          <a:ln w="9525">
            <a:solidFill>
              <a:schemeClr val="tx1"/>
            </a:solidFill>
            <a:miter lim="800000"/>
            <a:headEnd/>
            <a:tailEnd/>
          </a:ln>
        </p:spPr>
        <p:txBody>
          <a:bodyPr wrap="none">
            <a:prstTxWarp prst="textNoShape">
              <a:avLst/>
            </a:prstTxWarp>
            <a:spAutoFit/>
          </a:bodyPr>
          <a:lstStyle/>
          <a:p>
            <a:pPr algn="ctr" defTabSz="457200"/>
            <a:r>
              <a:rPr lang="en-US" sz="1600" b="1" dirty="0" smtClean="0">
                <a:latin typeface="Arial" charset="0"/>
                <a:ea typeface="Arial" charset="0"/>
                <a:cs typeface="Arial" charset="0"/>
              </a:rPr>
              <a:t>High</a:t>
            </a:r>
          </a:p>
          <a:p>
            <a:pPr algn="ctr" defTabSz="457200"/>
            <a:r>
              <a:rPr lang="en-US" sz="1600" b="1" dirty="0" smtClean="0">
                <a:latin typeface="Arial" charset="0"/>
                <a:ea typeface="Arial" charset="0"/>
                <a:cs typeface="Arial" charset="0"/>
              </a:rPr>
              <a:t>Wear</a:t>
            </a:r>
            <a:endParaRPr lang="en-US" sz="1600" b="1" dirty="0">
              <a:latin typeface="Arial" charset="0"/>
              <a:ea typeface="Arial" charset="0"/>
              <a:cs typeface="Arial" charset="0"/>
            </a:endParaRPr>
          </a:p>
        </p:txBody>
      </p:sp>
      <p:sp>
        <p:nvSpPr>
          <p:cNvPr id="58" name="Line 39"/>
          <p:cNvSpPr>
            <a:spLocks noChangeShapeType="1"/>
          </p:cNvSpPr>
          <p:nvPr/>
        </p:nvSpPr>
        <p:spPr bwMode="auto">
          <a:xfrm>
            <a:off x="2781882" y="2990171"/>
            <a:ext cx="360363" cy="7938"/>
          </a:xfrm>
          <a:prstGeom prst="line">
            <a:avLst/>
          </a:prstGeom>
          <a:noFill/>
          <a:ln w="28575">
            <a:solidFill>
              <a:schemeClr val="tx1"/>
            </a:solidFill>
            <a:round/>
            <a:headEnd/>
            <a:tailEnd type="stealth" w="med" len="med"/>
          </a:ln>
          <a:effectLst/>
        </p:spPr>
        <p:txBody>
          <a:bodyPr>
            <a:prstTxWarp prst="textNoShape">
              <a:avLst/>
            </a:prstTxWarp>
          </a:bodyPr>
          <a:lstStyle/>
          <a:p>
            <a:endParaRPr lang="en-US" sz="3600"/>
          </a:p>
        </p:txBody>
      </p:sp>
    </p:spTree>
    <p:extLst>
      <p:ext uri="{BB962C8B-B14F-4D97-AF65-F5344CB8AC3E}">
        <p14:creationId xmlns:p14="http://schemas.microsoft.com/office/powerpoint/2010/main" xmlns="" val="107538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4" grpId="0" animBg="1"/>
      <p:bldP spid="57" grpId="0" animBg="1"/>
      <p:bldP spid="5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a:bodyPr>
          <a:lstStyle/>
          <a:p>
            <a:pPr algn="ctr" eaLnBrk="1" hangingPunct="1"/>
            <a:r>
              <a:rPr lang="en-US" dirty="0" smtClean="0"/>
              <a:t>An example</a:t>
            </a:r>
          </a:p>
        </p:txBody>
      </p:sp>
      <p:sp>
        <p:nvSpPr>
          <p:cNvPr id="7" name="TextBox 6"/>
          <p:cNvSpPr txBox="1"/>
          <p:nvPr/>
        </p:nvSpPr>
        <p:spPr>
          <a:xfrm>
            <a:off x="5501115" y="1603059"/>
            <a:ext cx="1236825" cy="646331"/>
          </a:xfrm>
          <a:prstGeom prst="rect">
            <a:avLst/>
          </a:prstGeom>
          <a:noFill/>
        </p:spPr>
        <p:txBody>
          <a:bodyPr wrap="none" rtlCol="0">
            <a:spAutoFit/>
          </a:bodyPr>
          <a:lstStyle/>
          <a:p>
            <a:pPr algn="ctr"/>
            <a:r>
              <a:rPr lang="en-US" b="1" dirty="0" smtClean="0">
                <a:solidFill>
                  <a:srgbClr val="FFFFFF"/>
                </a:solidFill>
              </a:rPr>
              <a:t>MARS MRI</a:t>
            </a:r>
          </a:p>
          <a:p>
            <a:pPr algn="ctr"/>
            <a:r>
              <a:rPr lang="en-US" b="1" dirty="0" smtClean="0">
                <a:solidFill>
                  <a:srgbClr val="FFFFFF"/>
                </a:solidFill>
              </a:rPr>
              <a:t>Large mass</a:t>
            </a:r>
            <a:endParaRPr lang="en-US" b="1" dirty="0">
              <a:solidFill>
                <a:srgbClr val="FFFFFF"/>
              </a:solidFill>
            </a:endParaRPr>
          </a:p>
        </p:txBody>
      </p:sp>
      <p:graphicFrame>
        <p:nvGraphicFramePr>
          <p:cNvPr id="9" name="Table 8"/>
          <p:cNvGraphicFramePr>
            <a:graphicFrameLocks noGrp="1"/>
          </p:cNvGraphicFramePr>
          <p:nvPr>
            <p:extLst>
              <p:ext uri="{D42A27DB-BD31-4B8C-83A1-F6EECF244321}">
                <p14:modId xmlns:p14="http://schemas.microsoft.com/office/powerpoint/2010/main" xmlns="" val="2045974367"/>
              </p:ext>
            </p:extLst>
          </p:nvPr>
        </p:nvGraphicFramePr>
        <p:xfrm>
          <a:off x="2318957" y="2724762"/>
          <a:ext cx="2597449" cy="2658039"/>
        </p:xfrm>
        <a:graphic>
          <a:graphicData uri="http://schemas.openxmlformats.org/drawingml/2006/table">
            <a:tbl>
              <a:tblPr firstRow="1" bandRow="1">
                <a:tableStyleId>{775DCB02-9BB8-47FD-8907-85C794F793BA}</a:tableStyleId>
              </a:tblPr>
              <a:tblGrid>
                <a:gridCol w="734524"/>
                <a:gridCol w="734525"/>
                <a:gridCol w="1128400"/>
              </a:tblGrid>
              <a:tr h="1267682">
                <a:tc>
                  <a:txBody>
                    <a:bodyPr/>
                    <a:lstStyle/>
                    <a:p>
                      <a:pPr algn="ctr"/>
                      <a:endParaRPr lang="en-US" sz="1200" b="1" dirty="0"/>
                    </a:p>
                  </a:txBody>
                  <a:tcPr anchor="ctr"/>
                </a:tc>
                <a:tc>
                  <a:txBody>
                    <a:bodyPr/>
                    <a:lstStyle/>
                    <a:p>
                      <a:pPr algn="ctr"/>
                      <a:r>
                        <a:rPr lang="en-US" sz="1200" b="1" dirty="0" smtClean="0"/>
                        <a:t>Patient</a:t>
                      </a:r>
                      <a:endParaRPr lang="en-US" sz="1200" b="1" dirty="0"/>
                    </a:p>
                  </a:txBody>
                  <a:tcPr anchor="ctr"/>
                </a:tc>
                <a:tc>
                  <a:txBody>
                    <a:bodyPr/>
                    <a:lstStyle/>
                    <a:p>
                      <a:pPr algn="ctr"/>
                      <a:r>
                        <a:rPr lang="en-US" sz="1200" dirty="0" smtClean="0"/>
                        <a:t>Median 88 well functioning</a:t>
                      </a:r>
                    </a:p>
                    <a:p>
                      <a:pPr algn="ctr"/>
                      <a:r>
                        <a:rPr lang="en-US" sz="1200" dirty="0" smtClean="0"/>
                        <a:t>MOM hips</a:t>
                      </a:r>
                    </a:p>
                  </a:txBody>
                  <a:tcPr anchor="ctr"/>
                </a:tc>
              </a:tr>
              <a:tr h="655969">
                <a:tc>
                  <a:txBody>
                    <a:bodyPr/>
                    <a:lstStyle/>
                    <a:p>
                      <a:pPr algn="ctr"/>
                      <a:r>
                        <a:rPr lang="en-US" sz="1200" dirty="0" smtClean="0"/>
                        <a:t>Co</a:t>
                      </a:r>
                    </a:p>
                    <a:p>
                      <a:pPr algn="ctr"/>
                      <a:r>
                        <a:rPr lang="en-US" sz="1200" dirty="0" smtClean="0"/>
                        <a:t>(ppb)</a:t>
                      </a:r>
                      <a:endParaRPr lang="en-US" sz="1200" b="1" dirty="0"/>
                    </a:p>
                  </a:txBody>
                  <a:tcPr anchor="ctr"/>
                </a:tc>
                <a:tc>
                  <a:txBody>
                    <a:bodyPr/>
                    <a:lstStyle/>
                    <a:p>
                      <a:pPr algn="ctr"/>
                      <a:r>
                        <a:rPr lang="en-US" sz="1200" dirty="0" smtClean="0"/>
                        <a:t>328</a:t>
                      </a:r>
                      <a:endParaRPr lang="en-US" sz="1200" dirty="0"/>
                    </a:p>
                  </a:txBody>
                  <a:tcPr anchor="ctr"/>
                </a:tc>
                <a:tc>
                  <a:txBody>
                    <a:bodyPr/>
                    <a:lstStyle/>
                    <a:p>
                      <a:pPr algn="ctr"/>
                      <a:r>
                        <a:rPr lang="en-US" sz="1200" dirty="0" smtClean="0"/>
                        <a:t>1.7</a:t>
                      </a:r>
                      <a:endParaRPr lang="en-US" sz="1200" dirty="0"/>
                    </a:p>
                  </a:txBody>
                  <a:tcPr anchor="ctr"/>
                </a:tc>
              </a:tr>
              <a:tr h="734388">
                <a:tc>
                  <a:txBody>
                    <a:bodyPr/>
                    <a:lstStyle/>
                    <a:p>
                      <a:pPr algn="ctr"/>
                      <a:r>
                        <a:rPr lang="en-US" sz="1200" dirty="0" smtClean="0"/>
                        <a:t>Cr</a:t>
                      </a:r>
                    </a:p>
                    <a:p>
                      <a:pPr algn="ctr"/>
                      <a:r>
                        <a:rPr lang="en-US" sz="1200" dirty="0" smtClean="0"/>
                        <a:t>(ppb)</a:t>
                      </a:r>
                      <a:endParaRPr lang="en-US" sz="1200" b="1" dirty="0"/>
                    </a:p>
                  </a:txBody>
                  <a:tcPr anchor="ctr"/>
                </a:tc>
                <a:tc>
                  <a:txBody>
                    <a:bodyPr/>
                    <a:lstStyle/>
                    <a:p>
                      <a:pPr algn="ctr"/>
                      <a:r>
                        <a:rPr lang="en-US" sz="1200" dirty="0" smtClean="0"/>
                        <a:t>136</a:t>
                      </a:r>
                      <a:endParaRPr lang="en-US" sz="1200" dirty="0"/>
                    </a:p>
                  </a:txBody>
                  <a:tcPr anchor="ctr"/>
                </a:tc>
                <a:tc>
                  <a:txBody>
                    <a:bodyPr/>
                    <a:lstStyle/>
                    <a:p>
                      <a:pPr algn="ctr"/>
                      <a:r>
                        <a:rPr lang="en-US" sz="1200" dirty="0" smtClean="0"/>
                        <a:t>2.3</a:t>
                      </a:r>
                      <a:endParaRPr lang="en-US" sz="1200" dirty="0"/>
                    </a:p>
                  </a:txBody>
                  <a:tcPr anchor="ctr"/>
                </a:tc>
              </a:tr>
            </a:tbl>
          </a:graphicData>
        </a:graphic>
      </p:graphicFrame>
      <p:sp>
        <p:nvSpPr>
          <p:cNvPr id="10" name="TextBox 9"/>
          <p:cNvSpPr txBox="1"/>
          <p:nvPr/>
        </p:nvSpPr>
        <p:spPr>
          <a:xfrm>
            <a:off x="3083516" y="1568484"/>
            <a:ext cx="1225102" cy="646331"/>
          </a:xfrm>
          <a:prstGeom prst="rect">
            <a:avLst/>
          </a:prstGeom>
          <a:noFill/>
        </p:spPr>
        <p:txBody>
          <a:bodyPr wrap="none" rtlCol="0">
            <a:spAutoFit/>
          </a:bodyPr>
          <a:lstStyle/>
          <a:p>
            <a:pPr algn="ctr"/>
            <a:r>
              <a:rPr lang="en-US" b="1" dirty="0" smtClean="0">
                <a:solidFill>
                  <a:srgbClr val="FFFFFF"/>
                </a:solidFill>
              </a:rPr>
              <a:t>High blood </a:t>
            </a:r>
          </a:p>
          <a:p>
            <a:pPr algn="ctr"/>
            <a:r>
              <a:rPr lang="en-US" b="1" dirty="0" smtClean="0">
                <a:solidFill>
                  <a:srgbClr val="FFFFFF"/>
                </a:solidFill>
              </a:rPr>
              <a:t>metal ions</a:t>
            </a:r>
            <a:endParaRPr lang="en-US" b="1" dirty="0">
              <a:solidFill>
                <a:srgbClr val="FFFFFF"/>
              </a:solidFill>
            </a:endParaRPr>
          </a:p>
        </p:txBody>
      </p:sp>
      <p:pic>
        <p:nvPicPr>
          <p:cNvPr id="14" name="Picture 6"/>
          <p:cNvPicPr>
            <a:picLocks noGrp="1" noChangeAspect="1" noChangeArrowheads="1"/>
          </p:cNvPicPr>
          <p:nvPr>
            <p:ph sz="quarter" idx="2"/>
          </p:nvPr>
        </p:nvPicPr>
        <p:blipFill>
          <a:blip r:embed="rId2"/>
          <a:srcRect l="37477" t="33568" r="23244" b="27291"/>
          <a:stretch>
            <a:fillRect/>
          </a:stretch>
        </p:blipFill>
        <p:spPr>
          <a:xfrm>
            <a:off x="585001" y="4732032"/>
            <a:ext cx="1170083" cy="1166803"/>
          </a:xfrm>
          <a:noFill/>
        </p:spPr>
      </p:pic>
      <p:pic>
        <p:nvPicPr>
          <p:cNvPr id="20" name="Picture 12" descr="MMZBothT1Coronal"/>
          <p:cNvPicPr>
            <a:picLocks noChangeAspect="1" noChangeArrowheads="1"/>
          </p:cNvPicPr>
          <p:nvPr/>
        </p:nvPicPr>
        <p:blipFill>
          <a:blip r:embed="rId3"/>
          <a:srcRect l="14776" t="10165" b="1745"/>
          <a:stretch>
            <a:fillRect/>
          </a:stretch>
        </p:blipFill>
        <p:spPr bwMode="auto">
          <a:xfrm>
            <a:off x="5249045" y="2704687"/>
            <a:ext cx="1740964" cy="1440000"/>
          </a:xfrm>
          <a:prstGeom prst="rect">
            <a:avLst/>
          </a:prstGeom>
          <a:noFill/>
          <a:ln w="9525">
            <a:noFill/>
            <a:miter lim="800000"/>
            <a:headEnd/>
            <a:tailEnd/>
          </a:ln>
        </p:spPr>
      </p:pic>
      <p:sp>
        <p:nvSpPr>
          <p:cNvPr id="22" name="Line 14"/>
          <p:cNvSpPr>
            <a:spLocks noChangeShapeType="1"/>
          </p:cNvSpPr>
          <p:nvPr/>
        </p:nvSpPr>
        <p:spPr bwMode="auto">
          <a:xfrm flipH="1">
            <a:off x="6457718" y="3262855"/>
            <a:ext cx="0" cy="330800"/>
          </a:xfrm>
          <a:prstGeom prst="line">
            <a:avLst/>
          </a:prstGeom>
          <a:noFill/>
          <a:ln w="28575">
            <a:solidFill>
              <a:srgbClr val="FF0008"/>
            </a:solidFill>
            <a:round/>
            <a:headEnd/>
            <a:tailEnd type="triangle" w="med" len="med"/>
          </a:ln>
        </p:spPr>
        <p:txBody>
          <a:bodyPr wrap="none" anchor="ctr">
            <a:prstTxWarp prst="textNoShape">
              <a:avLst/>
            </a:prstTxWarp>
          </a:bodyPr>
          <a:lstStyle/>
          <a:p>
            <a:endParaRPr lang="en-US">
              <a:solidFill>
                <a:srgbClr val="FFFFFF"/>
              </a:solidFill>
            </a:endParaRPr>
          </a:p>
        </p:txBody>
      </p:sp>
      <p:sp>
        <p:nvSpPr>
          <p:cNvPr id="23" name="TextBox 22"/>
          <p:cNvSpPr txBox="1"/>
          <p:nvPr/>
        </p:nvSpPr>
        <p:spPr>
          <a:xfrm>
            <a:off x="466464" y="3980894"/>
            <a:ext cx="1458189" cy="646331"/>
          </a:xfrm>
          <a:prstGeom prst="rect">
            <a:avLst/>
          </a:prstGeom>
          <a:noFill/>
        </p:spPr>
        <p:txBody>
          <a:bodyPr wrap="none" rtlCol="0">
            <a:spAutoFit/>
          </a:bodyPr>
          <a:lstStyle/>
          <a:p>
            <a:pPr algn="ctr"/>
            <a:r>
              <a:rPr lang="en-US" b="1" dirty="0" smtClean="0">
                <a:solidFill>
                  <a:srgbClr val="FFFFFF"/>
                </a:solidFill>
              </a:rPr>
              <a:t>3D CT</a:t>
            </a:r>
          </a:p>
          <a:p>
            <a:pPr algn="ctr"/>
            <a:r>
              <a:rPr lang="en-US" b="1" dirty="0" err="1" smtClean="0">
                <a:solidFill>
                  <a:srgbClr val="FFFFFF"/>
                </a:solidFill>
              </a:rPr>
              <a:t>Inc</a:t>
            </a:r>
            <a:r>
              <a:rPr lang="en-US" b="1" dirty="0" smtClean="0">
                <a:solidFill>
                  <a:srgbClr val="FFFFFF"/>
                </a:solidFill>
              </a:rPr>
              <a:t> 70, </a:t>
            </a:r>
            <a:r>
              <a:rPr lang="en-US" b="1" dirty="0" err="1" smtClean="0">
                <a:solidFill>
                  <a:srgbClr val="FFFFFF"/>
                </a:solidFill>
              </a:rPr>
              <a:t>ver</a:t>
            </a:r>
            <a:r>
              <a:rPr lang="en-US" b="1" dirty="0" smtClean="0">
                <a:solidFill>
                  <a:srgbClr val="FFFFFF"/>
                </a:solidFill>
              </a:rPr>
              <a:t> 43</a:t>
            </a:r>
          </a:p>
        </p:txBody>
      </p:sp>
      <p:pic>
        <p:nvPicPr>
          <p:cNvPr id="15" name="Content Placeholder 4" descr="Mehak AP preop.jpg"/>
          <p:cNvPicPr>
            <a:picLocks noChangeAspect="1"/>
          </p:cNvPicPr>
          <p:nvPr/>
        </p:nvPicPr>
        <p:blipFill>
          <a:blip r:embed="rId4"/>
          <a:srcRect l="-687" t="6583" r="2062" b="291"/>
          <a:stretch>
            <a:fillRect/>
          </a:stretch>
        </p:blipFill>
        <p:spPr bwMode="auto">
          <a:xfrm>
            <a:off x="457200" y="2424331"/>
            <a:ext cx="1511694" cy="1169324"/>
          </a:xfrm>
          <a:prstGeom prst="rect">
            <a:avLst/>
          </a:prstGeom>
          <a:noFill/>
          <a:ln w="9525">
            <a:noFill/>
            <a:miter lim="800000"/>
            <a:headEnd/>
            <a:tailEnd/>
          </a:ln>
        </p:spPr>
      </p:pic>
      <p:sp>
        <p:nvSpPr>
          <p:cNvPr id="16" name="TextBox 15"/>
          <p:cNvSpPr txBox="1"/>
          <p:nvPr/>
        </p:nvSpPr>
        <p:spPr>
          <a:xfrm>
            <a:off x="154507" y="1593334"/>
            <a:ext cx="2207751" cy="646331"/>
          </a:xfrm>
          <a:prstGeom prst="rect">
            <a:avLst/>
          </a:prstGeom>
          <a:noFill/>
        </p:spPr>
        <p:txBody>
          <a:bodyPr wrap="square" rtlCol="0">
            <a:spAutoFit/>
          </a:bodyPr>
          <a:lstStyle/>
          <a:p>
            <a:pPr algn="ctr"/>
            <a:r>
              <a:rPr lang="en-US" b="1" dirty="0" smtClean="0">
                <a:solidFill>
                  <a:srgbClr val="FFFFFF"/>
                </a:solidFill>
              </a:rPr>
              <a:t>52 yrs, female,</a:t>
            </a:r>
          </a:p>
          <a:p>
            <a:pPr algn="ctr"/>
            <a:r>
              <a:rPr lang="en-US" b="1" dirty="0" smtClean="0">
                <a:solidFill>
                  <a:srgbClr val="FFFFFF"/>
                </a:solidFill>
              </a:rPr>
              <a:t> ASR, Over-reamed</a:t>
            </a:r>
          </a:p>
        </p:txBody>
      </p:sp>
      <p:pic>
        <p:nvPicPr>
          <p:cNvPr id="2" name="Picture 1" descr="Mehak 6 weeks post AP.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22320" y="2695724"/>
            <a:ext cx="1503864" cy="1425956"/>
          </a:xfrm>
          <a:prstGeom prst="rect">
            <a:avLst/>
          </a:prstGeom>
        </p:spPr>
      </p:pic>
      <p:sp>
        <p:nvSpPr>
          <p:cNvPr id="3" name="TextBox 2"/>
          <p:cNvSpPr txBox="1"/>
          <p:nvPr/>
        </p:nvSpPr>
        <p:spPr>
          <a:xfrm>
            <a:off x="5520645" y="4539941"/>
            <a:ext cx="1197764" cy="369332"/>
          </a:xfrm>
          <a:prstGeom prst="rect">
            <a:avLst/>
          </a:prstGeom>
          <a:noFill/>
        </p:spPr>
        <p:txBody>
          <a:bodyPr wrap="none" rtlCol="0">
            <a:spAutoFit/>
          </a:bodyPr>
          <a:lstStyle/>
          <a:p>
            <a:r>
              <a:rPr lang="en-US" dirty="0" smtClean="0"/>
              <a:t>OHS 14/48</a:t>
            </a:r>
            <a:endParaRPr lang="en-US" dirty="0"/>
          </a:p>
        </p:txBody>
      </p:sp>
      <p:sp>
        <p:nvSpPr>
          <p:cNvPr id="17" name="TextBox 16"/>
          <p:cNvSpPr txBox="1"/>
          <p:nvPr/>
        </p:nvSpPr>
        <p:spPr>
          <a:xfrm>
            <a:off x="7375370" y="4539941"/>
            <a:ext cx="1197764" cy="369332"/>
          </a:xfrm>
          <a:prstGeom prst="rect">
            <a:avLst/>
          </a:prstGeom>
          <a:noFill/>
        </p:spPr>
        <p:txBody>
          <a:bodyPr wrap="none" rtlCol="0">
            <a:spAutoFit/>
          </a:bodyPr>
          <a:lstStyle/>
          <a:p>
            <a:r>
              <a:rPr lang="en-US" dirty="0" smtClean="0"/>
              <a:t>OHS 47/48</a:t>
            </a:r>
            <a:endParaRPr lang="en-US" dirty="0"/>
          </a:p>
        </p:txBody>
      </p:sp>
      <p:sp>
        <p:nvSpPr>
          <p:cNvPr id="19" name="TextBox 18"/>
          <p:cNvSpPr txBox="1"/>
          <p:nvPr/>
        </p:nvSpPr>
        <p:spPr>
          <a:xfrm>
            <a:off x="7265333" y="1603059"/>
            <a:ext cx="1417839" cy="646331"/>
          </a:xfrm>
          <a:prstGeom prst="rect">
            <a:avLst/>
          </a:prstGeom>
          <a:noFill/>
        </p:spPr>
        <p:txBody>
          <a:bodyPr wrap="none" rtlCol="0">
            <a:spAutoFit/>
          </a:bodyPr>
          <a:lstStyle/>
          <a:p>
            <a:pPr algn="ctr"/>
            <a:r>
              <a:rPr lang="en-US" b="1" dirty="0" smtClean="0">
                <a:solidFill>
                  <a:srgbClr val="FFFFFF"/>
                </a:solidFill>
              </a:rPr>
              <a:t>3 years </a:t>
            </a:r>
          </a:p>
          <a:p>
            <a:pPr algn="ctr"/>
            <a:r>
              <a:rPr lang="en-US" b="1" dirty="0" smtClean="0">
                <a:solidFill>
                  <a:srgbClr val="FFFFFF"/>
                </a:solidFill>
              </a:rPr>
              <a:t>post revision</a:t>
            </a:r>
            <a:endParaRPr lang="en-US" b="1" dirty="0">
              <a:solidFill>
                <a:srgbClr val="FFFFFF"/>
              </a:solidFill>
            </a:endParaRPr>
          </a:p>
        </p:txBody>
      </p:sp>
    </p:spTree>
    <p:extLst>
      <p:ext uri="{BB962C8B-B14F-4D97-AF65-F5344CB8AC3E}">
        <p14:creationId xmlns:p14="http://schemas.microsoft.com/office/powerpoint/2010/main" xmlns="" val="2729072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 metal ions return to normal after revision?</a:t>
            </a:r>
            <a:endParaRPr lang="en-US" dirty="0"/>
          </a:p>
        </p:txBody>
      </p:sp>
      <p:pic>
        <p:nvPicPr>
          <p:cNvPr id="5" name="Content Placeholder 4"/>
          <p:cNvPicPr>
            <a:picLocks noGrp="1" noChangeAspect="1"/>
          </p:cNvPicPr>
          <p:nvPr>
            <p:ph sz="half" idx="1"/>
          </p:nvPr>
        </p:nvPicPr>
        <p:blipFill>
          <a:blip r:embed="rId2"/>
          <a:srcRect t="-19904" b="-19904"/>
          <a:stretch>
            <a:fillRect/>
          </a:stretch>
        </p:blipFill>
        <p:spPr>
          <a:xfrm>
            <a:off x="2678984" y="1600200"/>
            <a:ext cx="4038600" cy="4525963"/>
          </a:xfrm>
        </p:spPr>
      </p:pic>
    </p:spTree>
    <p:extLst>
      <p:ext uri="{BB962C8B-B14F-4D97-AF65-F5344CB8AC3E}">
        <p14:creationId xmlns:p14="http://schemas.microsoft.com/office/powerpoint/2010/main" xmlns="" val="11345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398"/>
            <a:ext cx="8229600" cy="1143000"/>
          </a:xfrm>
        </p:spPr>
        <p:txBody>
          <a:bodyPr>
            <a:noAutofit/>
          </a:bodyPr>
          <a:lstStyle/>
          <a:p>
            <a:r>
              <a:rPr lang="en-US" sz="3200" dirty="0"/>
              <a:t>Painful hips had double that of well </a:t>
            </a:r>
            <a:r>
              <a:rPr lang="en-US" sz="3200" dirty="0" smtClean="0"/>
              <a:t>functioning</a:t>
            </a:r>
            <a:br>
              <a:rPr lang="en-US" sz="3200" dirty="0" smtClean="0"/>
            </a:br>
            <a:r>
              <a:rPr lang="en-US" sz="3200" dirty="0" smtClean="0"/>
              <a:t>&amp; well functioning outliers were &gt;7ppb</a:t>
            </a:r>
            <a:endParaRPr lang="en-US" sz="3200" dirty="0"/>
          </a:p>
        </p:txBody>
      </p:sp>
      <p:pic>
        <p:nvPicPr>
          <p:cNvPr id="4" name="Content Placeholder 3"/>
          <p:cNvPicPr>
            <a:picLocks noGrp="1" noChangeAspect="1"/>
          </p:cNvPicPr>
          <p:nvPr>
            <p:ph idx="1"/>
          </p:nvPr>
        </p:nvPicPr>
        <p:blipFill>
          <a:blip r:embed="rId2"/>
          <a:srcRect l="-38544" r="-38544"/>
          <a:stretch>
            <a:fillRect/>
          </a:stretch>
        </p:blipFill>
        <p:spPr>
          <a:xfrm>
            <a:off x="3499058" y="1542628"/>
            <a:ext cx="6159406" cy="3387436"/>
          </a:xfrm>
        </p:spPr>
      </p:pic>
      <p:pic>
        <p:nvPicPr>
          <p:cNvPr id="7" name="Picture 6" descr="Painful MOM 2009 title.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28578" y="2151699"/>
            <a:ext cx="3934934" cy="2252854"/>
          </a:xfrm>
          <a:prstGeom prst="rect">
            <a:avLst/>
          </a:prstGeom>
        </p:spPr>
      </p:pic>
    </p:spTree>
    <p:extLst>
      <p:ext uri="{BB962C8B-B14F-4D97-AF65-F5344CB8AC3E}">
        <p14:creationId xmlns:p14="http://schemas.microsoft.com/office/powerpoint/2010/main" xmlns="" val="427861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Hence, UK MHRA recommends </a:t>
            </a:r>
            <a:br>
              <a:rPr lang="en-US" sz="3200" dirty="0" smtClean="0"/>
            </a:br>
            <a:r>
              <a:rPr lang="en-US" sz="3200" dirty="0" smtClean="0"/>
              <a:t>measuring metal ions</a:t>
            </a:r>
            <a:endParaRPr lang="en-US" sz="3200" dirty="0"/>
          </a:p>
        </p:txBody>
      </p:sp>
      <p:pic>
        <p:nvPicPr>
          <p:cNvPr id="4" name="Picture 3"/>
          <p:cNvPicPr>
            <a:picLocks noChangeAspect="1"/>
          </p:cNvPicPr>
          <p:nvPr/>
        </p:nvPicPr>
        <p:blipFill>
          <a:blip r:embed="rId2"/>
          <a:stretch>
            <a:fillRect/>
          </a:stretch>
        </p:blipFill>
        <p:spPr>
          <a:xfrm>
            <a:off x="3088529" y="1920705"/>
            <a:ext cx="2853370" cy="4066052"/>
          </a:xfrm>
          <a:prstGeom prst="rect">
            <a:avLst/>
          </a:prstGeom>
        </p:spPr>
      </p:pic>
    </p:spTree>
    <p:extLst>
      <p:ext uri="{BB962C8B-B14F-4D97-AF65-F5344CB8AC3E}">
        <p14:creationId xmlns:p14="http://schemas.microsoft.com/office/powerpoint/2010/main" xmlns="" val="32544270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7ppb cut-off level: </a:t>
            </a:r>
            <a:br>
              <a:rPr lang="en-US" sz="2800" dirty="0" smtClean="0"/>
            </a:br>
            <a:r>
              <a:rPr lang="en-US" sz="2800" dirty="0" smtClean="0"/>
              <a:t>90% specificity but only 50% sensitivity</a:t>
            </a:r>
            <a:endParaRPr lang="en-US" sz="2800" dirty="0"/>
          </a:p>
        </p:txBody>
      </p:sp>
      <p:pic>
        <p:nvPicPr>
          <p:cNvPr id="4" name="Picture 3" descr="sens &amp; spec 2011 title.tif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7200" y="3639089"/>
            <a:ext cx="3601888" cy="2405113"/>
          </a:xfrm>
          <a:prstGeom prst="rect">
            <a:avLst/>
          </a:prstGeom>
        </p:spPr>
      </p:pic>
      <p:sp>
        <p:nvSpPr>
          <p:cNvPr id="5" name="TextBox 4"/>
          <p:cNvSpPr txBox="1"/>
          <p:nvPr/>
        </p:nvSpPr>
        <p:spPr>
          <a:xfrm>
            <a:off x="2765041" y="1626376"/>
            <a:ext cx="3968492" cy="369332"/>
          </a:xfrm>
          <a:prstGeom prst="rect">
            <a:avLst/>
          </a:prstGeom>
          <a:noFill/>
          <a:ln>
            <a:solidFill>
              <a:srgbClr val="000000"/>
            </a:solidFill>
          </a:ln>
        </p:spPr>
        <p:txBody>
          <a:bodyPr wrap="none" rtlCol="0">
            <a:spAutoFit/>
          </a:bodyPr>
          <a:lstStyle/>
          <a:p>
            <a:r>
              <a:rPr lang="en-GB" dirty="0" smtClean="0"/>
              <a:t>176 patients with a unilateral MOM hip</a:t>
            </a:r>
            <a:endParaRPr lang="en-US" dirty="0"/>
          </a:p>
        </p:txBody>
      </p:sp>
      <p:sp>
        <p:nvSpPr>
          <p:cNvPr id="6" name="TextBox 5"/>
          <p:cNvSpPr txBox="1"/>
          <p:nvPr/>
        </p:nvSpPr>
        <p:spPr>
          <a:xfrm>
            <a:off x="1270596" y="2510985"/>
            <a:ext cx="3461051" cy="646331"/>
          </a:xfrm>
          <a:prstGeom prst="rect">
            <a:avLst/>
          </a:prstGeom>
          <a:noFill/>
          <a:ln>
            <a:solidFill>
              <a:schemeClr val="tx1"/>
            </a:solidFill>
          </a:ln>
        </p:spPr>
        <p:txBody>
          <a:bodyPr wrap="square" rtlCol="0">
            <a:spAutoFit/>
          </a:bodyPr>
          <a:lstStyle/>
          <a:p>
            <a:pPr algn="ctr"/>
            <a:r>
              <a:rPr lang="en-US" dirty="0" smtClean="0"/>
              <a:t>88 Cases</a:t>
            </a:r>
          </a:p>
          <a:p>
            <a:pPr algn="ctr"/>
            <a:r>
              <a:rPr lang="en-US" dirty="0" smtClean="0"/>
              <a:t> </a:t>
            </a:r>
            <a:r>
              <a:rPr lang="en-GB" dirty="0" smtClean="0"/>
              <a:t>unexplained failures</a:t>
            </a:r>
            <a:endParaRPr lang="en-US" dirty="0"/>
          </a:p>
        </p:txBody>
      </p:sp>
      <p:sp>
        <p:nvSpPr>
          <p:cNvPr id="7" name="TextBox 6"/>
          <p:cNvSpPr txBox="1"/>
          <p:nvPr/>
        </p:nvSpPr>
        <p:spPr>
          <a:xfrm>
            <a:off x="5532335" y="2511116"/>
            <a:ext cx="1687782" cy="646331"/>
          </a:xfrm>
          <a:prstGeom prst="rect">
            <a:avLst/>
          </a:prstGeom>
          <a:noFill/>
          <a:ln>
            <a:solidFill>
              <a:srgbClr val="000000"/>
            </a:solidFill>
          </a:ln>
        </p:spPr>
        <p:txBody>
          <a:bodyPr wrap="none" rtlCol="0">
            <a:spAutoFit/>
          </a:bodyPr>
          <a:lstStyle/>
          <a:p>
            <a:pPr algn="ctr"/>
            <a:r>
              <a:rPr lang="en-US" dirty="0" smtClean="0"/>
              <a:t>88 Controls</a:t>
            </a:r>
          </a:p>
          <a:p>
            <a:pPr algn="ctr"/>
            <a:r>
              <a:rPr lang="en-US" dirty="0" smtClean="0"/>
              <a:t>well functioning</a:t>
            </a:r>
            <a:endParaRPr lang="en-US" dirty="0"/>
          </a:p>
        </p:txBody>
      </p:sp>
      <p:cxnSp>
        <p:nvCxnSpPr>
          <p:cNvPr id="8" name="Straight Arrow Connector 7"/>
          <p:cNvCxnSpPr>
            <a:stCxn id="5" idx="2"/>
            <a:endCxn id="6" idx="0"/>
          </p:cNvCxnSpPr>
          <p:nvPr/>
        </p:nvCxnSpPr>
        <p:spPr>
          <a:xfrm flipH="1">
            <a:off x="3001122" y="1995708"/>
            <a:ext cx="1748165" cy="515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5" idx="2"/>
            <a:endCxn id="7" idx="0"/>
          </p:cNvCxnSpPr>
          <p:nvPr/>
        </p:nvCxnSpPr>
        <p:spPr>
          <a:xfrm>
            <a:off x="4749287" y="1995708"/>
            <a:ext cx="1626939" cy="5154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0" name="Content Placeholder 3"/>
          <p:cNvGraphicFramePr>
            <a:graphicFrameLocks noGrp="1"/>
          </p:cNvGraphicFramePr>
          <p:nvPr>
            <p:ph idx="1"/>
            <p:extLst>
              <p:ext uri="{D42A27DB-BD31-4B8C-83A1-F6EECF244321}">
                <p14:modId xmlns:p14="http://schemas.microsoft.com/office/powerpoint/2010/main" xmlns="" val="2728800682"/>
              </p:ext>
            </p:extLst>
          </p:nvPr>
        </p:nvGraphicFramePr>
        <p:xfrm>
          <a:off x="4731646" y="3639089"/>
          <a:ext cx="3955152" cy="2489637"/>
        </p:xfrm>
        <a:graphic>
          <a:graphicData uri="http://schemas.openxmlformats.org/drawingml/2006/table">
            <a:tbl>
              <a:tblPr firstRow="1" bandRow="1">
                <a:tableStyleId>{5C22544A-7EE6-4342-B048-85BDC9FD1C3A}</a:tableStyleId>
              </a:tblPr>
              <a:tblGrid>
                <a:gridCol w="988788"/>
                <a:gridCol w="988788"/>
                <a:gridCol w="988788"/>
                <a:gridCol w="988788"/>
              </a:tblGrid>
              <a:tr h="731520">
                <a:tc>
                  <a:txBody>
                    <a:bodyPr/>
                    <a:lstStyle/>
                    <a:p>
                      <a:pPr algn="ctr">
                        <a:spcAft>
                          <a:spcPts val="0"/>
                        </a:spcAft>
                      </a:pPr>
                      <a:r>
                        <a:rPr lang="en-GB" sz="1200" dirty="0">
                          <a:effectLst/>
                          <a:latin typeface="Times New Roman"/>
                          <a:ea typeface="Times New Roman"/>
                        </a:rPr>
                        <a:t> </a:t>
                      </a:r>
                    </a:p>
                  </a:txBody>
                  <a:tcPr marL="68580" marR="68580" marT="0" marB="0" anchor="ctr"/>
                </a:tc>
                <a:tc>
                  <a:txBody>
                    <a:bodyPr/>
                    <a:lstStyle/>
                    <a:p>
                      <a:pPr algn="ctr">
                        <a:spcAft>
                          <a:spcPts val="0"/>
                        </a:spcAft>
                      </a:pPr>
                      <a:r>
                        <a:rPr lang="en-GB" sz="1200" b="1" dirty="0">
                          <a:effectLst/>
                          <a:latin typeface="Times New Roman"/>
                          <a:ea typeface="Times New Roman"/>
                        </a:rPr>
                        <a:t>Failed</a:t>
                      </a:r>
                      <a:endParaRPr lang="en-GB" sz="1200" dirty="0">
                        <a:effectLst/>
                        <a:latin typeface="Times New Roman"/>
                        <a:ea typeface="Times New Roman"/>
                      </a:endParaRPr>
                    </a:p>
                  </a:txBody>
                  <a:tcPr marL="68580" marR="68580" marT="0" marB="0" anchor="ctr"/>
                </a:tc>
                <a:tc>
                  <a:txBody>
                    <a:bodyPr/>
                    <a:lstStyle/>
                    <a:p>
                      <a:pPr algn="ctr">
                        <a:spcAft>
                          <a:spcPts val="0"/>
                        </a:spcAft>
                      </a:pPr>
                      <a:r>
                        <a:rPr lang="en-GB" sz="1200" b="1" dirty="0">
                          <a:effectLst/>
                          <a:latin typeface="Times New Roman"/>
                          <a:ea typeface="Times New Roman"/>
                        </a:rPr>
                        <a:t>Well </a:t>
                      </a:r>
                      <a:endParaRPr lang="en-GB" sz="1200" dirty="0">
                        <a:effectLst/>
                        <a:latin typeface="Times New Roman"/>
                        <a:ea typeface="Times New Roman"/>
                      </a:endParaRPr>
                    </a:p>
                    <a:p>
                      <a:pPr algn="ctr">
                        <a:spcAft>
                          <a:spcPts val="0"/>
                        </a:spcAft>
                      </a:pPr>
                      <a:r>
                        <a:rPr lang="en-GB" sz="1200" b="1" dirty="0">
                          <a:effectLst/>
                          <a:latin typeface="Times New Roman"/>
                          <a:ea typeface="Times New Roman"/>
                        </a:rPr>
                        <a:t>Functioning</a:t>
                      </a:r>
                      <a:endParaRPr lang="en-GB" sz="1200" dirty="0">
                        <a:effectLst/>
                        <a:latin typeface="Times New Roman"/>
                        <a:ea typeface="Times New Roman"/>
                      </a:endParaRPr>
                    </a:p>
                  </a:txBody>
                  <a:tcPr marL="68580" marR="68580" marT="0" marB="0" anchor="ctr"/>
                </a:tc>
                <a:tc>
                  <a:txBody>
                    <a:bodyPr/>
                    <a:lstStyle/>
                    <a:p>
                      <a:pPr algn="ctr">
                        <a:spcAft>
                          <a:spcPts val="0"/>
                        </a:spcAft>
                      </a:pPr>
                      <a:r>
                        <a:rPr lang="en-GB" sz="1200" b="1">
                          <a:effectLst/>
                          <a:latin typeface="Times New Roman"/>
                          <a:ea typeface="Times New Roman"/>
                        </a:rPr>
                        <a:t>Total</a:t>
                      </a:r>
                      <a:endParaRPr lang="en-GB" sz="1200">
                        <a:effectLst/>
                        <a:latin typeface="Times New Roman"/>
                        <a:ea typeface="Times New Roman"/>
                      </a:endParaRPr>
                    </a:p>
                  </a:txBody>
                  <a:tcPr marL="68580" marR="68580" marT="0" marB="0" anchor="ctr"/>
                </a:tc>
              </a:tr>
              <a:tr h="586039">
                <a:tc>
                  <a:txBody>
                    <a:bodyPr/>
                    <a:lstStyle/>
                    <a:p>
                      <a:pPr algn="ctr">
                        <a:spcAft>
                          <a:spcPts val="0"/>
                        </a:spcAft>
                      </a:pPr>
                      <a:r>
                        <a:rPr lang="en-GB" sz="1600" b="1" dirty="0" smtClean="0">
                          <a:effectLst/>
                          <a:latin typeface="Times New Roman"/>
                          <a:ea typeface="Times New Roman"/>
                        </a:rPr>
                        <a:t>Co </a:t>
                      </a:r>
                      <a:r>
                        <a:rPr lang="en-GB" sz="1600" b="1" dirty="0">
                          <a:effectLst/>
                          <a:latin typeface="Times New Roman"/>
                          <a:ea typeface="Times New Roman"/>
                        </a:rPr>
                        <a:t>&lt;=7 ppb</a:t>
                      </a:r>
                      <a:endParaRPr lang="en-GB" sz="1600" dirty="0">
                        <a:effectLst/>
                        <a:latin typeface="Times New Roman"/>
                        <a:ea typeface="Times New Roman"/>
                      </a:endParaRPr>
                    </a:p>
                  </a:txBody>
                  <a:tcPr marL="68580" marR="68580" marT="0" marB="0" anchor="ctr"/>
                </a:tc>
                <a:tc>
                  <a:txBody>
                    <a:bodyPr/>
                    <a:lstStyle/>
                    <a:p>
                      <a:pPr algn="ctr">
                        <a:spcAft>
                          <a:spcPts val="0"/>
                        </a:spcAft>
                      </a:pPr>
                      <a:r>
                        <a:rPr lang="en-GB" sz="1600" dirty="0">
                          <a:effectLst/>
                          <a:latin typeface="Times New Roman"/>
                          <a:ea typeface="Times New Roman"/>
                        </a:rPr>
                        <a:t>45</a:t>
                      </a:r>
                    </a:p>
                  </a:txBody>
                  <a:tcPr marL="68580" marR="68580" marT="0" marB="0" anchor="ctr"/>
                </a:tc>
                <a:tc>
                  <a:txBody>
                    <a:bodyPr/>
                    <a:lstStyle/>
                    <a:p>
                      <a:pPr algn="ctr">
                        <a:spcAft>
                          <a:spcPts val="0"/>
                        </a:spcAft>
                      </a:pPr>
                      <a:r>
                        <a:rPr lang="en-GB" sz="1600" dirty="0">
                          <a:effectLst/>
                          <a:latin typeface="Times New Roman"/>
                          <a:ea typeface="Times New Roman"/>
                        </a:rPr>
                        <a:t>79</a:t>
                      </a:r>
                    </a:p>
                  </a:txBody>
                  <a:tcPr marL="68580" marR="68580" marT="0" marB="0" anchor="ctr"/>
                </a:tc>
                <a:tc>
                  <a:txBody>
                    <a:bodyPr/>
                    <a:lstStyle/>
                    <a:p>
                      <a:pPr algn="ctr">
                        <a:spcAft>
                          <a:spcPts val="0"/>
                        </a:spcAft>
                      </a:pPr>
                      <a:r>
                        <a:rPr lang="en-GB" sz="1600">
                          <a:effectLst/>
                          <a:latin typeface="Times New Roman"/>
                          <a:ea typeface="Times New Roman"/>
                        </a:rPr>
                        <a:t>125</a:t>
                      </a:r>
                    </a:p>
                  </a:txBody>
                  <a:tcPr marL="68580" marR="68580" marT="0" marB="0" anchor="ctr"/>
                </a:tc>
              </a:tr>
              <a:tr h="586039">
                <a:tc>
                  <a:txBody>
                    <a:bodyPr/>
                    <a:lstStyle/>
                    <a:p>
                      <a:pPr algn="ctr">
                        <a:spcAft>
                          <a:spcPts val="0"/>
                        </a:spcAft>
                      </a:pPr>
                      <a:r>
                        <a:rPr lang="en-GB" sz="1600" b="1" dirty="0" smtClean="0">
                          <a:effectLst/>
                          <a:latin typeface="Times New Roman"/>
                          <a:ea typeface="Times New Roman"/>
                        </a:rPr>
                        <a:t>Co </a:t>
                      </a:r>
                      <a:r>
                        <a:rPr lang="en-GB" sz="1600" b="1" dirty="0">
                          <a:effectLst/>
                          <a:latin typeface="Times New Roman"/>
                          <a:ea typeface="Times New Roman"/>
                        </a:rPr>
                        <a:t>&gt;7 ppb</a:t>
                      </a:r>
                      <a:endParaRPr lang="en-GB" sz="1600" dirty="0">
                        <a:effectLst/>
                        <a:latin typeface="Times New Roman"/>
                        <a:ea typeface="Times New Roman"/>
                      </a:endParaRPr>
                    </a:p>
                  </a:txBody>
                  <a:tcPr marL="68580" marR="68580" marT="0" marB="0" anchor="ctr"/>
                </a:tc>
                <a:tc>
                  <a:txBody>
                    <a:bodyPr/>
                    <a:lstStyle/>
                    <a:p>
                      <a:pPr algn="ctr">
                        <a:spcAft>
                          <a:spcPts val="0"/>
                        </a:spcAft>
                      </a:pPr>
                      <a:r>
                        <a:rPr lang="en-GB" sz="1600" dirty="0">
                          <a:effectLst/>
                          <a:latin typeface="Times New Roman"/>
                          <a:ea typeface="Times New Roman"/>
                        </a:rPr>
                        <a:t>43</a:t>
                      </a:r>
                    </a:p>
                  </a:txBody>
                  <a:tcPr marL="68580" marR="68580" marT="0" marB="0" anchor="ctr"/>
                </a:tc>
                <a:tc>
                  <a:txBody>
                    <a:bodyPr/>
                    <a:lstStyle/>
                    <a:p>
                      <a:pPr algn="ctr">
                        <a:spcAft>
                          <a:spcPts val="0"/>
                        </a:spcAft>
                      </a:pPr>
                      <a:r>
                        <a:rPr lang="en-GB" sz="1600" dirty="0">
                          <a:effectLst/>
                          <a:latin typeface="Times New Roman"/>
                          <a:ea typeface="Times New Roman"/>
                        </a:rPr>
                        <a:t>9</a:t>
                      </a:r>
                    </a:p>
                  </a:txBody>
                  <a:tcPr marL="68580" marR="68580" marT="0" marB="0" anchor="ctr"/>
                </a:tc>
                <a:tc>
                  <a:txBody>
                    <a:bodyPr/>
                    <a:lstStyle/>
                    <a:p>
                      <a:pPr algn="ctr">
                        <a:spcAft>
                          <a:spcPts val="0"/>
                        </a:spcAft>
                      </a:pPr>
                      <a:r>
                        <a:rPr lang="en-GB" sz="1600">
                          <a:effectLst/>
                          <a:latin typeface="Times New Roman"/>
                          <a:ea typeface="Times New Roman"/>
                        </a:rPr>
                        <a:t>51</a:t>
                      </a:r>
                    </a:p>
                  </a:txBody>
                  <a:tcPr marL="68580" marR="68580" marT="0" marB="0" anchor="ctr"/>
                </a:tc>
              </a:tr>
              <a:tr h="586039">
                <a:tc>
                  <a:txBody>
                    <a:bodyPr/>
                    <a:lstStyle/>
                    <a:p>
                      <a:pPr algn="ctr">
                        <a:spcAft>
                          <a:spcPts val="0"/>
                        </a:spcAft>
                      </a:pPr>
                      <a:r>
                        <a:rPr lang="en-GB" sz="1600" b="1">
                          <a:effectLst/>
                          <a:latin typeface="Times New Roman"/>
                          <a:ea typeface="Times New Roman"/>
                        </a:rPr>
                        <a:t>Total</a:t>
                      </a:r>
                      <a:endParaRPr lang="en-GB" sz="1600">
                        <a:effectLst/>
                        <a:latin typeface="Times New Roman"/>
                        <a:ea typeface="Times New Roman"/>
                      </a:endParaRPr>
                    </a:p>
                  </a:txBody>
                  <a:tcPr marL="68580" marR="68580" marT="0" marB="0" anchor="ctr"/>
                </a:tc>
                <a:tc>
                  <a:txBody>
                    <a:bodyPr/>
                    <a:lstStyle/>
                    <a:p>
                      <a:pPr algn="ctr">
                        <a:spcAft>
                          <a:spcPts val="0"/>
                        </a:spcAft>
                      </a:pPr>
                      <a:r>
                        <a:rPr lang="en-GB" sz="1600">
                          <a:effectLst/>
                          <a:latin typeface="Times New Roman"/>
                          <a:ea typeface="Times New Roman"/>
                        </a:rPr>
                        <a:t>88</a:t>
                      </a:r>
                    </a:p>
                  </a:txBody>
                  <a:tcPr marL="68580" marR="68580" marT="0" marB="0" anchor="ctr"/>
                </a:tc>
                <a:tc>
                  <a:txBody>
                    <a:bodyPr/>
                    <a:lstStyle/>
                    <a:p>
                      <a:pPr algn="ctr">
                        <a:spcAft>
                          <a:spcPts val="0"/>
                        </a:spcAft>
                      </a:pPr>
                      <a:r>
                        <a:rPr lang="en-GB" sz="1600" dirty="0">
                          <a:effectLst/>
                          <a:latin typeface="Times New Roman"/>
                          <a:ea typeface="Times New Roman"/>
                        </a:rPr>
                        <a:t>88</a:t>
                      </a:r>
                    </a:p>
                  </a:txBody>
                  <a:tcPr marL="68580" marR="68580" marT="0" marB="0" anchor="ctr"/>
                </a:tc>
                <a:tc>
                  <a:txBody>
                    <a:bodyPr/>
                    <a:lstStyle/>
                    <a:p>
                      <a:pPr algn="ctr">
                        <a:spcAft>
                          <a:spcPts val="0"/>
                        </a:spcAft>
                      </a:pPr>
                      <a:r>
                        <a:rPr lang="en-GB" sz="1600" dirty="0">
                          <a:effectLst/>
                          <a:latin typeface="Times New Roman"/>
                          <a:ea typeface="Times New Roman"/>
                        </a:rPr>
                        <a:t>176</a:t>
                      </a:r>
                    </a:p>
                  </a:txBody>
                  <a:tcPr marL="68580" marR="68580" marT="0" marB="0" anchor="ctr"/>
                </a:tc>
              </a:tr>
            </a:tbl>
          </a:graphicData>
        </a:graphic>
      </p:graphicFrame>
    </p:spTree>
    <p:extLst>
      <p:ext uri="{BB962C8B-B14F-4D97-AF65-F5344CB8AC3E}">
        <p14:creationId xmlns:p14="http://schemas.microsoft.com/office/powerpoint/2010/main" xmlns="" val="414464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If 7ppb cut-off level only detects 50% of failures, then lower the cut-off:</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618467770"/>
              </p:ext>
            </p:extLst>
          </p:nvPr>
        </p:nvGraphicFramePr>
        <p:xfrm>
          <a:off x="2234278" y="1687462"/>
          <a:ext cx="4337253" cy="3291840"/>
        </p:xfrm>
        <a:graphic>
          <a:graphicData uri="http://schemas.openxmlformats.org/drawingml/2006/table">
            <a:tbl>
              <a:tblPr firstRow="1" bandRow="1">
                <a:tableStyleId>{5C22544A-7EE6-4342-B048-85BDC9FD1C3A}</a:tableStyleId>
              </a:tblPr>
              <a:tblGrid>
                <a:gridCol w="1445751"/>
                <a:gridCol w="1445751"/>
                <a:gridCol w="1445751"/>
              </a:tblGrid>
              <a:tr h="789373">
                <a:tc>
                  <a:txBody>
                    <a:bodyPr/>
                    <a:lstStyle/>
                    <a:p>
                      <a:pPr algn="ctr">
                        <a:lnSpc>
                          <a:spcPct val="150000"/>
                        </a:lnSpc>
                        <a:spcAft>
                          <a:spcPts val="0"/>
                        </a:spcAft>
                      </a:pPr>
                      <a:r>
                        <a:rPr lang="en-GB" sz="1800" b="1" dirty="0">
                          <a:effectLst/>
                          <a:latin typeface="Times New Roman"/>
                          <a:ea typeface="Times New Roman"/>
                        </a:rPr>
                        <a:t>Cut-off (ppb)</a:t>
                      </a:r>
                      <a:endParaRPr lang="en-GB" sz="1800" dirty="0">
                        <a:effectLst/>
                        <a:latin typeface="Times New Roman"/>
                        <a:ea typeface="Times New Roman"/>
                      </a:endParaRPr>
                    </a:p>
                  </a:txBody>
                  <a:tcPr marL="68580" marR="68580" marT="0" marB="0"/>
                </a:tc>
                <a:tc>
                  <a:txBody>
                    <a:bodyPr/>
                    <a:lstStyle/>
                    <a:p>
                      <a:pPr algn="ctr">
                        <a:lnSpc>
                          <a:spcPct val="150000"/>
                        </a:lnSpc>
                        <a:spcAft>
                          <a:spcPts val="0"/>
                        </a:spcAft>
                      </a:pPr>
                      <a:r>
                        <a:rPr lang="en-GB" sz="1800" b="1">
                          <a:effectLst/>
                          <a:latin typeface="Times New Roman"/>
                          <a:ea typeface="Times New Roman"/>
                        </a:rPr>
                        <a:t>Sensitivity (95% CI)</a:t>
                      </a:r>
                      <a:endParaRPr lang="en-GB" sz="1800">
                        <a:effectLst/>
                        <a:latin typeface="Times New Roman"/>
                        <a:ea typeface="Times New Roman"/>
                      </a:endParaRPr>
                    </a:p>
                  </a:txBody>
                  <a:tcPr marL="68580" marR="68580" marT="0" marB="0"/>
                </a:tc>
                <a:tc>
                  <a:txBody>
                    <a:bodyPr/>
                    <a:lstStyle/>
                    <a:p>
                      <a:pPr algn="ctr">
                        <a:lnSpc>
                          <a:spcPct val="150000"/>
                        </a:lnSpc>
                        <a:spcAft>
                          <a:spcPts val="0"/>
                        </a:spcAft>
                      </a:pPr>
                      <a:r>
                        <a:rPr lang="en-GB" sz="1800" b="1">
                          <a:effectLst/>
                          <a:latin typeface="Times New Roman"/>
                          <a:ea typeface="Times New Roman"/>
                        </a:rPr>
                        <a:t>Specificity (95% CI)</a:t>
                      </a:r>
                      <a:endParaRPr lang="en-GB" sz="1800">
                        <a:effectLst/>
                        <a:latin typeface="Times New Roman"/>
                        <a:ea typeface="Times New Roman"/>
                      </a:endParaRPr>
                    </a:p>
                  </a:txBody>
                  <a:tcPr marL="68580" marR="68580" marT="0" marB="0"/>
                </a:tc>
              </a:tr>
              <a:tr h="769450">
                <a:tc>
                  <a:txBody>
                    <a:bodyPr/>
                    <a:lstStyle/>
                    <a:p>
                      <a:pPr algn="ctr">
                        <a:lnSpc>
                          <a:spcPct val="150000"/>
                        </a:lnSpc>
                        <a:spcAft>
                          <a:spcPts val="0"/>
                        </a:spcAft>
                      </a:pPr>
                      <a:r>
                        <a:rPr lang="en-GB" sz="1800" dirty="0">
                          <a:effectLst/>
                          <a:latin typeface="Times New Roman"/>
                          <a:ea typeface="Times New Roman"/>
                        </a:rPr>
                        <a:t>4.83</a:t>
                      </a:r>
                    </a:p>
                  </a:txBody>
                  <a:tcPr marL="68580" marR="68580" marT="0" marB="0"/>
                </a:tc>
                <a:tc>
                  <a:txBody>
                    <a:bodyPr/>
                    <a:lstStyle/>
                    <a:p>
                      <a:pPr algn="ctr">
                        <a:lnSpc>
                          <a:spcPct val="150000"/>
                        </a:lnSpc>
                        <a:spcAft>
                          <a:spcPts val="0"/>
                        </a:spcAft>
                      </a:pPr>
                      <a:r>
                        <a:rPr lang="en-GB" sz="1800" dirty="0">
                          <a:effectLst/>
                          <a:latin typeface="Times New Roman"/>
                          <a:ea typeface="Times New Roman"/>
                        </a:rPr>
                        <a:t>63% (51-72%)</a:t>
                      </a:r>
                    </a:p>
                  </a:txBody>
                  <a:tcPr marL="68580" marR="68580" marT="0" marB="0"/>
                </a:tc>
                <a:tc>
                  <a:txBody>
                    <a:bodyPr/>
                    <a:lstStyle/>
                    <a:p>
                      <a:pPr algn="ctr">
                        <a:lnSpc>
                          <a:spcPct val="150000"/>
                        </a:lnSpc>
                        <a:spcAft>
                          <a:spcPts val="0"/>
                        </a:spcAft>
                      </a:pPr>
                      <a:r>
                        <a:rPr lang="en-GB" sz="1800">
                          <a:effectLst/>
                          <a:latin typeface="Times New Roman"/>
                          <a:ea typeface="Times New Roman"/>
                        </a:rPr>
                        <a:t>85% (76-92%)</a:t>
                      </a:r>
                    </a:p>
                  </a:txBody>
                  <a:tcPr marL="68580" marR="68580" marT="0" marB="0"/>
                </a:tc>
              </a:tr>
              <a:tr h="769450">
                <a:tc>
                  <a:txBody>
                    <a:bodyPr/>
                    <a:lstStyle/>
                    <a:p>
                      <a:pPr algn="ctr">
                        <a:lnSpc>
                          <a:spcPct val="150000"/>
                        </a:lnSpc>
                        <a:spcAft>
                          <a:spcPts val="0"/>
                        </a:spcAft>
                      </a:pPr>
                      <a:r>
                        <a:rPr lang="en-GB" sz="1800">
                          <a:effectLst/>
                          <a:latin typeface="Times New Roman"/>
                          <a:ea typeface="Times New Roman"/>
                        </a:rPr>
                        <a:t>7.20</a:t>
                      </a:r>
                    </a:p>
                  </a:txBody>
                  <a:tcPr marL="68580" marR="68580" marT="0" marB="0"/>
                </a:tc>
                <a:tc>
                  <a:txBody>
                    <a:bodyPr/>
                    <a:lstStyle/>
                    <a:p>
                      <a:pPr algn="ctr">
                        <a:lnSpc>
                          <a:spcPct val="150000"/>
                        </a:lnSpc>
                        <a:spcAft>
                          <a:spcPts val="0"/>
                        </a:spcAft>
                      </a:pPr>
                      <a:r>
                        <a:rPr lang="en-GB" sz="1800" dirty="0">
                          <a:effectLst/>
                          <a:latin typeface="Times New Roman"/>
                          <a:ea typeface="Times New Roman"/>
                        </a:rPr>
                        <a:t>52% (41-63%)</a:t>
                      </a:r>
                    </a:p>
                  </a:txBody>
                  <a:tcPr marL="68580" marR="68580" marT="0" marB="0"/>
                </a:tc>
                <a:tc>
                  <a:txBody>
                    <a:bodyPr/>
                    <a:lstStyle/>
                    <a:p>
                      <a:pPr algn="ctr">
                        <a:lnSpc>
                          <a:spcPct val="150000"/>
                        </a:lnSpc>
                        <a:spcAft>
                          <a:spcPts val="0"/>
                        </a:spcAft>
                      </a:pPr>
                      <a:r>
                        <a:rPr lang="en-GB" sz="1800" dirty="0">
                          <a:effectLst/>
                          <a:latin typeface="Times New Roman"/>
                          <a:ea typeface="Times New Roman"/>
                        </a:rPr>
                        <a:t>91% (82-96%)</a:t>
                      </a:r>
                    </a:p>
                  </a:txBody>
                  <a:tcPr marL="68580" marR="68580" marT="0" marB="0"/>
                </a:tc>
              </a:tr>
              <a:tr h="769450">
                <a:tc>
                  <a:txBody>
                    <a:bodyPr/>
                    <a:lstStyle/>
                    <a:p>
                      <a:pPr algn="ctr">
                        <a:lnSpc>
                          <a:spcPct val="150000"/>
                        </a:lnSpc>
                        <a:spcAft>
                          <a:spcPts val="0"/>
                        </a:spcAft>
                      </a:pPr>
                      <a:r>
                        <a:rPr lang="en-GB" sz="1800">
                          <a:effectLst/>
                          <a:latin typeface="Times New Roman"/>
                          <a:ea typeface="Times New Roman"/>
                        </a:rPr>
                        <a:t>9.58</a:t>
                      </a:r>
                    </a:p>
                  </a:txBody>
                  <a:tcPr marL="68580" marR="68580" marT="0" marB="0"/>
                </a:tc>
                <a:tc>
                  <a:txBody>
                    <a:bodyPr/>
                    <a:lstStyle/>
                    <a:p>
                      <a:pPr algn="ctr">
                        <a:lnSpc>
                          <a:spcPct val="150000"/>
                        </a:lnSpc>
                        <a:spcAft>
                          <a:spcPts val="0"/>
                        </a:spcAft>
                      </a:pPr>
                      <a:r>
                        <a:rPr lang="en-GB" sz="1800">
                          <a:effectLst/>
                          <a:latin typeface="Times New Roman"/>
                          <a:ea typeface="Times New Roman"/>
                        </a:rPr>
                        <a:t>44% (34-55%)</a:t>
                      </a:r>
                    </a:p>
                  </a:txBody>
                  <a:tcPr marL="68580" marR="68580" marT="0" marB="0"/>
                </a:tc>
                <a:tc>
                  <a:txBody>
                    <a:bodyPr/>
                    <a:lstStyle/>
                    <a:p>
                      <a:pPr algn="ctr">
                        <a:lnSpc>
                          <a:spcPct val="150000"/>
                        </a:lnSpc>
                        <a:spcAft>
                          <a:spcPts val="0"/>
                        </a:spcAft>
                      </a:pPr>
                      <a:r>
                        <a:rPr lang="en-GB" sz="1800" dirty="0">
                          <a:effectLst/>
                          <a:latin typeface="Times New Roman"/>
                          <a:ea typeface="Times New Roman"/>
                        </a:rPr>
                        <a:t>95% (88-99%)</a:t>
                      </a:r>
                    </a:p>
                  </a:txBody>
                  <a:tcPr marL="68580" marR="68580" marT="0" marB="0"/>
                </a:tc>
              </a:tr>
            </a:tbl>
          </a:graphicData>
        </a:graphic>
      </p:graphicFrame>
      <p:sp>
        <p:nvSpPr>
          <p:cNvPr id="3" name="TextBox 2"/>
          <p:cNvSpPr txBox="1"/>
          <p:nvPr/>
        </p:nvSpPr>
        <p:spPr>
          <a:xfrm>
            <a:off x="861235" y="5542169"/>
            <a:ext cx="7300346" cy="830997"/>
          </a:xfrm>
          <a:prstGeom prst="rect">
            <a:avLst/>
          </a:prstGeom>
          <a:noFill/>
        </p:spPr>
        <p:txBody>
          <a:bodyPr wrap="none" rtlCol="0">
            <a:spAutoFit/>
          </a:bodyPr>
          <a:lstStyle/>
          <a:p>
            <a:pPr algn="ctr"/>
            <a:r>
              <a:rPr lang="en-US" sz="2400" dirty="0" smtClean="0">
                <a:solidFill>
                  <a:srgbClr val="FF0000"/>
                </a:solidFill>
              </a:rPr>
              <a:t>A lower cut-off results in more falsely positive diagnoses: </a:t>
            </a:r>
          </a:p>
          <a:p>
            <a:pPr algn="ctr"/>
            <a:r>
              <a:rPr lang="en-US" sz="2400" dirty="0" err="1" smtClean="0">
                <a:solidFill>
                  <a:srgbClr val="FF0000"/>
                </a:solidFill>
              </a:rPr>
              <a:t>unecessary</a:t>
            </a:r>
            <a:r>
              <a:rPr lang="en-US" sz="2400" dirty="0" smtClean="0">
                <a:solidFill>
                  <a:srgbClr val="FF0000"/>
                </a:solidFill>
              </a:rPr>
              <a:t> revisions will result</a:t>
            </a:r>
            <a:endParaRPr lang="en-US" sz="2400" dirty="0">
              <a:solidFill>
                <a:srgbClr val="FF0000"/>
              </a:solidFill>
            </a:endParaRPr>
          </a:p>
        </p:txBody>
      </p:sp>
    </p:spTree>
    <p:extLst>
      <p:ext uri="{BB962C8B-B14F-4D97-AF65-F5344CB8AC3E}">
        <p14:creationId xmlns:p14="http://schemas.microsoft.com/office/powerpoint/2010/main" xmlns="" val="40920566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FFFFFF"/>
                </a:solidFill>
              </a:rPr>
              <a:t>But, we do not need metal ions, we can just look at radiograph</a:t>
            </a:r>
            <a:endParaRPr lang="en-US" dirty="0">
              <a:solidFill>
                <a:srgbClr val="FFFFFF"/>
              </a:solidFill>
            </a:endParaRPr>
          </a:p>
        </p:txBody>
      </p:sp>
      <p:pic>
        <p:nvPicPr>
          <p:cNvPr id="7" name="Picture 6" descr="153-LIRC-VA AP PELVIS.JPG"/>
          <p:cNvPicPr>
            <a:picLocks noChangeAspect="1"/>
          </p:cNvPicPr>
          <p:nvPr/>
        </p:nvPicPr>
        <p:blipFill>
          <a:blip r:embed="rId2"/>
          <a:srcRect t="16981" b="17101"/>
          <a:stretch>
            <a:fillRect/>
          </a:stretch>
        </p:blipFill>
        <p:spPr>
          <a:xfrm>
            <a:off x="457200" y="1858769"/>
            <a:ext cx="2827716" cy="1433406"/>
          </a:xfrm>
          <a:prstGeom prst="rect">
            <a:avLst/>
          </a:prstGeom>
        </p:spPr>
      </p:pic>
      <p:pic>
        <p:nvPicPr>
          <p:cNvPr id="8" name="Picture 7" descr="Coates_pre-op_ap_2006.jpg"/>
          <p:cNvPicPr>
            <a:picLocks noChangeAspect="1"/>
          </p:cNvPicPr>
          <p:nvPr/>
        </p:nvPicPr>
        <p:blipFill>
          <a:blip r:embed="rId3"/>
          <a:srcRect t="16981" b="17101"/>
          <a:stretch>
            <a:fillRect/>
          </a:stretch>
        </p:blipFill>
        <p:spPr>
          <a:xfrm>
            <a:off x="3372842" y="1858769"/>
            <a:ext cx="2654466" cy="1433406"/>
          </a:xfrm>
          <a:prstGeom prst="rect">
            <a:avLst/>
          </a:prstGeom>
        </p:spPr>
      </p:pic>
      <p:pic>
        <p:nvPicPr>
          <p:cNvPr id="9" name="Picture 8" descr="Eustace AP.0001.jpg"/>
          <p:cNvPicPr>
            <a:picLocks noChangeAspect="1"/>
          </p:cNvPicPr>
          <p:nvPr/>
        </p:nvPicPr>
        <p:blipFill>
          <a:blip r:embed="rId4"/>
          <a:srcRect t="18568" b="13657"/>
          <a:stretch>
            <a:fillRect/>
          </a:stretch>
        </p:blipFill>
        <p:spPr>
          <a:xfrm>
            <a:off x="457200" y="4024313"/>
            <a:ext cx="2642156" cy="1473785"/>
          </a:xfrm>
          <a:prstGeom prst="rect">
            <a:avLst/>
          </a:prstGeom>
        </p:spPr>
      </p:pic>
      <p:pic>
        <p:nvPicPr>
          <p:cNvPr id="11" name="Picture 10" descr="Harris Eileen.0001.jpg"/>
          <p:cNvPicPr>
            <a:picLocks noChangeAspect="1"/>
          </p:cNvPicPr>
          <p:nvPr/>
        </p:nvPicPr>
        <p:blipFill>
          <a:blip r:embed="rId5"/>
          <a:srcRect t="18568" b="13657"/>
          <a:stretch>
            <a:fillRect/>
          </a:stretch>
        </p:blipFill>
        <p:spPr>
          <a:xfrm>
            <a:off x="3286217" y="4024313"/>
            <a:ext cx="2642156" cy="1473785"/>
          </a:xfrm>
          <a:prstGeom prst="rect">
            <a:avLst/>
          </a:prstGeom>
        </p:spPr>
      </p:pic>
      <p:pic>
        <p:nvPicPr>
          <p:cNvPr id="12" name="Picture 11" descr="Jean Atkins AP.jpg"/>
          <p:cNvPicPr>
            <a:picLocks noChangeAspect="1"/>
          </p:cNvPicPr>
          <p:nvPr/>
        </p:nvPicPr>
        <p:blipFill>
          <a:blip r:embed="rId6"/>
          <a:srcRect t="16981" b="17101"/>
          <a:stretch>
            <a:fillRect/>
          </a:stretch>
        </p:blipFill>
        <p:spPr>
          <a:xfrm>
            <a:off x="6115235" y="1858769"/>
            <a:ext cx="2654466" cy="1433406"/>
          </a:xfrm>
          <a:prstGeom prst="rect">
            <a:avLst/>
          </a:prstGeom>
        </p:spPr>
      </p:pic>
      <p:pic>
        <p:nvPicPr>
          <p:cNvPr id="14" name="Picture 13" descr="Scott AP.jpg"/>
          <p:cNvPicPr>
            <a:picLocks noChangeAspect="1"/>
          </p:cNvPicPr>
          <p:nvPr/>
        </p:nvPicPr>
        <p:blipFill>
          <a:blip r:embed="rId7"/>
          <a:srcRect t="18568" b="13657"/>
          <a:stretch>
            <a:fillRect/>
          </a:stretch>
        </p:blipFill>
        <p:spPr>
          <a:xfrm>
            <a:off x="6115235" y="4024313"/>
            <a:ext cx="2654466" cy="1473785"/>
          </a:xfrm>
          <a:prstGeom prst="rect">
            <a:avLst/>
          </a:prstGeom>
        </p:spPr>
      </p:pic>
      <p:sp>
        <p:nvSpPr>
          <p:cNvPr id="15" name="TextBox 14"/>
          <p:cNvSpPr txBox="1"/>
          <p:nvPr/>
        </p:nvSpPr>
        <p:spPr>
          <a:xfrm>
            <a:off x="1386847" y="5498098"/>
            <a:ext cx="815623" cy="369332"/>
          </a:xfrm>
          <a:prstGeom prst="rect">
            <a:avLst/>
          </a:prstGeom>
          <a:noFill/>
        </p:spPr>
        <p:txBody>
          <a:bodyPr wrap="none" rtlCol="0">
            <a:spAutoFit/>
          </a:bodyPr>
          <a:lstStyle/>
          <a:p>
            <a:r>
              <a:rPr lang="en-US" dirty="0" smtClean="0">
                <a:solidFill>
                  <a:srgbClr val="FFFFFF"/>
                </a:solidFill>
              </a:rPr>
              <a:t>75 deg</a:t>
            </a:r>
            <a:endParaRPr lang="en-US" dirty="0">
              <a:solidFill>
                <a:srgbClr val="FFFFFF"/>
              </a:solidFill>
            </a:endParaRPr>
          </a:p>
        </p:txBody>
      </p:sp>
      <p:sp>
        <p:nvSpPr>
          <p:cNvPr id="16" name="TextBox 15"/>
          <p:cNvSpPr txBox="1"/>
          <p:nvPr/>
        </p:nvSpPr>
        <p:spPr>
          <a:xfrm>
            <a:off x="7039626" y="3292175"/>
            <a:ext cx="815623" cy="369332"/>
          </a:xfrm>
          <a:prstGeom prst="rect">
            <a:avLst/>
          </a:prstGeom>
          <a:noFill/>
        </p:spPr>
        <p:txBody>
          <a:bodyPr wrap="none" rtlCol="0">
            <a:spAutoFit/>
          </a:bodyPr>
          <a:lstStyle/>
          <a:p>
            <a:r>
              <a:rPr lang="en-US" dirty="0" smtClean="0">
                <a:solidFill>
                  <a:srgbClr val="FFFFFF"/>
                </a:solidFill>
              </a:rPr>
              <a:t>73 deg</a:t>
            </a:r>
            <a:endParaRPr lang="en-US" dirty="0">
              <a:solidFill>
                <a:srgbClr val="FFFFFF"/>
              </a:solidFill>
            </a:endParaRPr>
          </a:p>
        </p:txBody>
      </p:sp>
      <p:sp>
        <p:nvSpPr>
          <p:cNvPr id="17" name="TextBox 16"/>
          <p:cNvSpPr txBox="1"/>
          <p:nvPr/>
        </p:nvSpPr>
        <p:spPr>
          <a:xfrm>
            <a:off x="4316059" y="3292175"/>
            <a:ext cx="815623" cy="369332"/>
          </a:xfrm>
          <a:prstGeom prst="rect">
            <a:avLst/>
          </a:prstGeom>
          <a:noFill/>
        </p:spPr>
        <p:txBody>
          <a:bodyPr wrap="none" rtlCol="0">
            <a:spAutoFit/>
          </a:bodyPr>
          <a:lstStyle/>
          <a:p>
            <a:r>
              <a:rPr lang="en-US" dirty="0" smtClean="0">
                <a:solidFill>
                  <a:srgbClr val="FFFFFF"/>
                </a:solidFill>
              </a:rPr>
              <a:t>80 deg</a:t>
            </a:r>
            <a:endParaRPr lang="en-US" dirty="0">
              <a:solidFill>
                <a:srgbClr val="FFFFFF"/>
              </a:solidFill>
            </a:endParaRPr>
          </a:p>
        </p:txBody>
      </p:sp>
      <p:sp>
        <p:nvSpPr>
          <p:cNvPr id="18" name="TextBox 17"/>
          <p:cNvSpPr txBox="1"/>
          <p:nvPr/>
        </p:nvSpPr>
        <p:spPr>
          <a:xfrm>
            <a:off x="1453683" y="3292175"/>
            <a:ext cx="815623" cy="369332"/>
          </a:xfrm>
          <a:prstGeom prst="rect">
            <a:avLst/>
          </a:prstGeom>
          <a:noFill/>
        </p:spPr>
        <p:txBody>
          <a:bodyPr wrap="none" rtlCol="0">
            <a:spAutoFit/>
          </a:bodyPr>
          <a:lstStyle/>
          <a:p>
            <a:r>
              <a:rPr lang="en-US" dirty="0" smtClean="0">
                <a:solidFill>
                  <a:srgbClr val="FFFFFF"/>
                </a:solidFill>
              </a:rPr>
              <a:t>70 deg</a:t>
            </a:r>
            <a:endParaRPr lang="en-US" dirty="0">
              <a:solidFill>
                <a:srgbClr val="FFFFFF"/>
              </a:solidFill>
            </a:endParaRPr>
          </a:p>
        </p:txBody>
      </p:sp>
      <p:sp>
        <p:nvSpPr>
          <p:cNvPr id="19" name="TextBox 18"/>
          <p:cNvSpPr txBox="1"/>
          <p:nvPr/>
        </p:nvSpPr>
        <p:spPr>
          <a:xfrm>
            <a:off x="4316059" y="5498098"/>
            <a:ext cx="815623" cy="369332"/>
          </a:xfrm>
          <a:prstGeom prst="rect">
            <a:avLst/>
          </a:prstGeom>
          <a:noFill/>
        </p:spPr>
        <p:txBody>
          <a:bodyPr wrap="none" rtlCol="0">
            <a:spAutoFit/>
          </a:bodyPr>
          <a:lstStyle/>
          <a:p>
            <a:r>
              <a:rPr lang="en-US" dirty="0" smtClean="0">
                <a:solidFill>
                  <a:srgbClr val="FFFFFF"/>
                </a:solidFill>
              </a:rPr>
              <a:t>80 deg</a:t>
            </a:r>
            <a:endParaRPr lang="en-US" dirty="0">
              <a:solidFill>
                <a:srgbClr val="FFFFFF"/>
              </a:solidFill>
            </a:endParaRPr>
          </a:p>
        </p:txBody>
      </p:sp>
      <p:sp>
        <p:nvSpPr>
          <p:cNvPr id="20" name="TextBox 19"/>
          <p:cNvSpPr txBox="1"/>
          <p:nvPr/>
        </p:nvSpPr>
        <p:spPr>
          <a:xfrm>
            <a:off x="7039626" y="5498098"/>
            <a:ext cx="815623" cy="369332"/>
          </a:xfrm>
          <a:prstGeom prst="rect">
            <a:avLst/>
          </a:prstGeom>
          <a:noFill/>
        </p:spPr>
        <p:txBody>
          <a:bodyPr wrap="none" rtlCol="0">
            <a:spAutoFit/>
          </a:bodyPr>
          <a:lstStyle/>
          <a:p>
            <a:r>
              <a:rPr lang="en-US" dirty="0" smtClean="0">
                <a:solidFill>
                  <a:srgbClr val="FFFFFF"/>
                </a:solidFill>
              </a:rPr>
              <a:t>78 deg</a:t>
            </a:r>
            <a:endParaRPr lang="en-US" dirty="0">
              <a:solidFill>
                <a:srgbClr val="FFFFFF"/>
              </a:solidFill>
            </a:endParaRPr>
          </a:p>
        </p:txBody>
      </p:sp>
    </p:spTree>
    <p:extLst>
      <p:ext uri="{BB962C8B-B14F-4D97-AF65-F5344CB8AC3E}">
        <p14:creationId xmlns:p14="http://schemas.microsoft.com/office/powerpoint/2010/main" xmlns="" val="335951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And metal ions are related to cup position</a:t>
            </a:r>
            <a:endParaRPr lang="en-US" sz="3600" dirty="0"/>
          </a:p>
        </p:txBody>
      </p:sp>
      <p:pic>
        <p:nvPicPr>
          <p:cNvPr id="7" name="Content Placeholder 6"/>
          <p:cNvPicPr>
            <a:picLocks noGrp="1" noChangeAspect="1"/>
          </p:cNvPicPr>
          <p:nvPr>
            <p:ph sz="half" idx="1"/>
          </p:nvPr>
        </p:nvPicPr>
        <p:blipFill>
          <a:blip r:embed="rId2"/>
          <a:srcRect l="15083" r="15083"/>
          <a:stretch>
            <a:fillRect/>
          </a:stretch>
        </p:blipFill>
        <p:spPr>
          <a:xfrm>
            <a:off x="457200" y="4196241"/>
            <a:ext cx="1908615" cy="2138939"/>
          </a:xfrm>
        </p:spPr>
      </p:pic>
      <p:pic>
        <p:nvPicPr>
          <p:cNvPr id="8" name="Content Placeholder 7"/>
          <p:cNvPicPr>
            <a:picLocks noGrp="1" noChangeAspect="1"/>
          </p:cNvPicPr>
          <p:nvPr>
            <p:ph sz="half" idx="2"/>
          </p:nvPr>
        </p:nvPicPr>
        <p:blipFill>
          <a:blip r:embed="rId3"/>
          <a:srcRect l="8925" r="8925"/>
          <a:stretch>
            <a:fillRect/>
          </a:stretch>
        </p:blipFill>
        <p:spPr>
          <a:xfrm>
            <a:off x="2834785" y="4233051"/>
            <a:ext cx="1718847" cy="1926270"/>
          </a:xfrm>
        </p:spPr>
      </p:pic>
      <p:pic>
        <p:nvPicPr>
          <p:cNvPr id="9" name="Picture 8" descr="ct and metal ions CORR 2011 title.tif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014968" y="4390385"/>
            <a:ext cx="3598200" cy="1676924"/>
          </a:xfrm>
          <a:prstGeom prst="rect">
            <a:avLst/>
          </a:prstGeom>
        </p:spPr>
      </p:pic>
      <p:pic>
        <p:nvPicPr>
          <p:cNvPr id="10" name="Picture 9" descr="CTvsXR 2009 title.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974944" y="1662160"/>
            <a:ext cx="3638224" cy="1623259"/>
          </a:xfrm>
          <a:prstGeom prst="rect">
            <a:avLst/>
          </a:prstGeom>
        </p:spPr>
      </p:pic>
      <p:pic>
        <p:nvPicPr>
          <p:cNvPr id="11" name="Picture 10" descr="Hart Cup inc and high ions title.jp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69201" y="1643755"/>
            <a:ext cx="4084431" cy="2008797"/>
          </a:xfrm>
          <a:prstGeom prst="rect">
            <a:avLst/>
          </a:prstGeom>
        </p:spPr>
      </p:pic>
    </p:spTree>
    <p:extLst>
      <p:ext uri="{BB962C8B-B14F-4D97-AF65-F5344CB8AC3E}">
        <p14:creationId xmlns:p14="http://schemas.microsoft.com/office/powerpoint/2010/main" xmlns="" val="182696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283"/>
            <a:ext cx="8229600" cy="1143000"/>
          </a:xfrm>
        </p:spPr>
        <p:txBody>
          <a:bodyPr>
            <a:normAutofit/>
          </a:bodyPr>
          <a:lstStyle/>
          <a:p>
            <a:r>
              <a:rPr lang="en-US" sz="3200" dirty="0" smtClean="0">
                <a:solidFill>
                  <a:srgbClr val="FFFFFF"/>
                </a:solidFill>
              </a:rPr>
              <a:t>The most common findings: </a:t>
            </a:r>
            <a:br>
              <a:rPr lang="en-US" sz="3200" dirty="0" smtClean="0">
                <a:solidFill>
                  <a:srgbClr val="FFFFFF"/>
                </a:solidFill>
              </a:rPr>
            </a:br>
            <a:r>
              <a:rPr lang="en-US" sz="3200" dirty="0" smtClean="0">
                <a:solidFill>
                  <a:srgbClr val="FFFFFF"/>
                </a:solidFill>
              </a:rPr>
              <a:t>Well positioned cups, non-infected &amp; well fixed</a:t>
            </a:r>
            <a:endParaRPr lang="en-US" sz="3200" dirty="0">
              <a:solidFill>
                <a:srgbClr val="FFFFFF"/>
              </a:solidFill>
            </a:endParaRPr>
          </a:p>
        </p:txBody>
      </p:sp>
      <p:pic>
        <p:nvPicPr>
          <p:cNvPr id="8" name="Content Placeholder 7" descr="029-SK.jpg"/>
          <p:cNvPicPr>
            <a:picLocks noGrp="1" noChangeAspect="1"/>
          </p:cNvPicPr>
          <p:nvPr>
            <p:ph sz="half" idx="2"/>
          </p:nvPr>
        </p:nvPicPr>
        <p:blipFill>
          <a:blip r:embed="rId2"/>
          <a:srcRect l="6536" t="8744" r="10189" b="29665"/>
          <a:stretch>
            <a:fillRect/>
          </a:stretch>
        </p:blipFill>
        <p:spPr>
          <a:xfrm>
            <a:off x="875929" y="3606590"/>
            <a:ext cx="1782513" cy="1080000"/>
          </a:xfrm>
        </p:spPr>
      </p:pic>
      <p:pic>
        <p:nvPicPr>
          <p:cNvPr id="7" name="Content Placeholder 6" descr="Nortey AP Hip.0001.jpg"/>
          <p:cNvPicPr>
            <a:picLocks noGrp="1" noChangeAspect="1"/>
          </p:cNvPicPr>
          <p:nvPr>
            <p:ph sz="half" idx="1"/>
          </p:nvPr>
        </p:nvPicPr>
        <p:blipFill>
          <a:blip r:embed="rId3"/>
          <a:srcRect l="25097" r="11206" b="28043"/>
          <a:stretch>
            <a:fillRect/>
          </a:stretch>
        </p:blipFill>
        <p:spPr>
          <a:xfrm>
            <a:off x="1111590" y="1208283"/>
            <a:ext cx="1311191" cy="1800000"/>
          </a:xfrm>
        </p:spPr>
      </p:pic>
      <p:pic>
        <p:nvPicPr>
          <p:cNvPr id="9" name="Picture 8" descr="045 Sears AP .jpg"/>
          <p:cNvPicPr>
            <a:picLocks noChangeAspect="1"/>
          </p:cNvPicPr>
          <p:nvPr/>
        </p:nvPicPr>
        <p:blipFill>
          <a:blip r:embed="rId4"/>
          <a:srcRect l="5581" t="20671" b="16764"/>
          <a:stretch>
            <a:fillRect/>
          </a:stretch>
        </p:blipFill>
        <p:spPr>
          <a:xfrm>
            <a:off x="3509437" y="1388283"/>
            <a:ext cx="1589128" cy="1440000"/>
          </a:xfrm>
          <a:prstGeom prst="rect">
            <a:avLst/>
          </a:prstGeom>
        </p:spPr>
      </p:pic>
      <p:pic>
        <p:nvPicPr>
          <p:cNvPr id="10" name="Picture 9" descr="Wicks AP.0001.jpg"/>
          <p:cNvPicPr>
            <a:picLocks noChangeAspect="1"/>
          </p:cNvPicPr>
          <p:nvPr/>
        </p:nvPicPr>
        <p:blipFill>
          <a:blip r:embed="rId5"/>
          <a:srcRect l="4511" t="4005" r="5222" b="28161"/>
          <a:stretch>
            <a:fillRect/>
          </a:stretch>
        </p:blipFill>
        <p:spPr>
          <a:xfrm>
            <a:off x="3139870" y="3425149"/>
            <a:ext cx="2328262" cy="1440000"/>
          </a:xfrm>
          <a:prstGeom prst="rect">
            <a:avLst/>
          </a:prstGeom>
        </p:spPr>
      </p:pic>
      <p:pic>
        <p:nvPicPr>
          <p:cNvPr id="11" name="Picture 10" descr="21-DS.JPG"/>
          <p:cNvPicPr>
            <a:picLocks noChangeAspect="1"/>
          </p:cNvPicPr>
          <p:nvPr/>
        </p:nvPicPr>
        <p:blipFill>
          <a:blip r:embed="rId6"/>
          <a:srcRect l="3612" t="5130" r="18889" b="42029"/>
          <a:stretch>
            <a:fillRect/>
          </a:stretch>
        </p:blipFill>
        <p:spPr>
          <a:xfrm>
            <a:off x="6182098" y="1208283"/>
            <a:ext cx="1979968" cy="1800000"/>
          </a:xfrm>
          <a:prstGeom prst="rect">
            <a:avLst/>
          </a:prstGeom>
        </p:spPr>
      </p:pic>
      <p:pic>
        <p:nvPicPr>
          <p:cNvPr id="12" name="Picture 11" descr="023-RS.JPG"/>
          <p:cNvPicPr>
            <a:picLocks noChangeAspect="1"/>
          </p:cNvPicPr>
          <p:nvPr/>
        </p:nvPicPr>
        <p:blipFill>
          <a:blip r:embed="rId7"/>
          <a:srcRect l="3575" r="5876" b="20692"/>
          <a:stretch>
            <a:fillRect/>
          </a:stretch>
        </p:blipFill>
        <p:spPr>
          <a:xfrm>
            <a:off x="6076014" y="3425149"/>
            <a:ext cx="2192136" cy="1440000"/>
          </a:xfrm>
          <a:prstGeom prst="rect">
            <a:avLst/>
          </a:prstGeom>
        </p:spPr>
      </p:pic>
      <p:pic>
        <p:nvPicPr>
          <p:cNvPr id="13" name="Picture 12" descr="028-MH most recent.JPG"/>
          <p:cNvPicPr>
            <a:picLocks noChangeAspect="1"/>
          </p:cNvPicPr>
          <p:nvPr/>
        </p:nvPicPr>
        <p:blipFill>
          <a:blip r:embed="rId8"/>
          <a:stretch>
            <a:fillRect/>
          </a:stretch>
        </p:blipFill>
        <p:spPr>
          <a:xfrm>
            <a:off x="1047185" y="5406590"/>
            <a:ext cx="1440000" cy="1080000"/>
          </a:xfrm>
          <a:prstGeom prst="rect">
            <a:avLst/>
          </a:prstGeom>
        </p:spPr>
      </p:pic>
      <p:pic>
        <p:nvPicPr>
          <p:cNvPr id="14" name="Picture 13" descr="008-LIRC-VW.tif"/>
          <p:cNvPicPr>
            <a:picLocks noChangeAspect="1"/>
          </p:cNvPicPr>
          <p:nvPr/>
        </p:nvPicPr>
        <p:blipFill>
          <a:blip r:embed="rId9"/>
          <a:stretch>
            <a:fillRect/>
          </a:stretch>
        </p:blipFill>
        <p:spPr>
          <a:xfrm>
            <a:off x="3851218" y="5046590"/>
            <a:ext cx="905567" cy="1440000"/>
          </a:xfrm>
          <a:prstGeom prst="rect">
            <a:avLst/>
          </a:prstGeom>
        </p:spPr>
      </p:pic>
      <p:pic>
        <p:nvPicPr>
          <p:cNvPr id="15" name="Picture 14" descr="Nina Taylor AP.0001.jpg"/>
          <p:cNvPicPr>
            <a:picLocks noChangeAspect="1"/>
          </p:cNvPicPr>
          <p:nvPr/>
        </p:nvPicPr>
        <p:blipFill>
          <a:blip r:embed="rId10"/>
          <a:srcRect b="18386"/>
          <a:stretch>
            <a:fillRect/>
          </a:stretch>
        </p:blipFill>
        <p:spPr>
          <a:xfrm>
            <a:off x="6295131" y="5144289"/>
            <a:ext cx="1753902" cy="1175243"/>
          </a:xfrm>
          <a:prstGeom prst="rect">
            <a:avLst/>
          </a:prstGeom>
        </p:spPr>
      </p:pic>
    </p:spTree>
    <p:extLst>
      <p:ext uri="{BB962C8B-B14F-4D97-AF65-F5344CB8AC3E}">
        <p14:creationId xmlns:p14="http://schemas.microsoft.com/office/powerpoint/2010/main" xmlns="" val="2179801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3"/>
          <p:cNvSpPr>
            <a:spLocks noGrp="1"/>
          </p:cNvSpPr>
          <p:nvPr>
            <p:ph type="title"/>
          </p:nvPr>
        </p:nvSpPr>
        <p:spPr>
          <a:xfrm>
            <a:off x="762000" y="266700"/>
            <a:ext cx="7696200" cy="685800"/>
          </a:xfrm>
        </p:spPr>
        <p:txBody>
          <a:bodyPr>
            <a:normAutofit/>
          </a:bodyPr>
          <a:lstStyle/>
          <a:p>
            <a:pPr eaLnBrk="1" hangingPunct="1"/>
            <a:r>
              <a:rPr lang="en-US" sz="2800" dirty="0" smtClean="0">
                <a:ea typeface="ＭＳ Ｐゴシック"/>
                <a:cs typeface="ＭＳ Ｐゴシック"/>
              </a:rPr>
              <a:t>Our experience with failed MOM hips</a:t>
            </a:r>
          </a:p>
        </p:txBody>
      </p:sp>
      <p:pic>
        <p:nvPicPr>
          <p:cNvPr id="202759" name="Picture 17" descr="biomet logo.jpg"/>
          <p:cNvPicPr>
            <a:picLocks noChangeAspect="1"/>
          </p:cNvPicPr>
          <p:nvPr/>
        </p:nvPicPr>
        <p:blipFill>
          <a:blip r:embed="rId3"/>
          <a:srcRect/>
          <a:stretch>
            <a:fillRect/>
          </a:stretch>
        </p:blipFill>
        <p:spPr bwMode="auto">
          <a:xfrm>
            <a:off x="480288" y="6001543"/>
            <a:ext cx="1603375" cy="287337"/>
          </a:xfrm>
          <a:prstGeom prst="rect">
            <a:avLst/>
          </a:prstGeom>
          <a:noFill/>
          <a:ln w="9525">
            <a:noFill/>
            <a:miter lim="800000"/>
            <a:headEnd/>
            <a:tailEnd/>
          </a:ln>
        </p:spPr>
      </p:pic>
      <p:pic>
        <p:nvPicPr>
          <p:cNvPr id="202760" name="Picture 18" descr="corin logo.jpg"/>
          <p:cNvPicPr>
            <a:picLocks noChangeAspect="1"/>
          </p:cNvPicPr>
          <p:nvPr/>
        </p:nvPicPr>
        <p:blipFill>
          <a:blip r:embed="rId4"/>
          <a:srcRect/>
          <a:stretch>
            <a:fillRect/>
          </a:stretch>
        </p:blipFill>
        <p:spPr bwMode="auto">
          <a:xfrm>
            <a:off x="378688" y="4323029"/>
            <a:ext cx="930275" cy="541337"/>
          </a:xfrm>
          <a:prstGeom prst="rect">
            <a:avLst/>
          </a:prstGeom>
          <a:noFill/>
          <a:ln w="9525">
            <a:noFill/>
            <a:miter lim="800000"/>
            <a:headEnd/>
            <a:tailEnd/>
          </a:ln>
        </p:spPr>
      </p:pic>
      <p:pic>
        <p:nvPicPr>
          <p:cNvPr id="202761" name="Picture 19" descr="Depuy logo.tiff"/>
          <p:cNvPicPr>
            <a:picLocks noChangeAspect="1"/>
          </p:cNvPicPr>
          <p:nvPr/>
        </p:nvPicPr>
        <p:blipFill>
          <a:blip r:embed="rId5"/>
          <a:srcRect/>
          <a:stretch>
            <a:fillRect/>
          </a:stretch>
        </p:blipFill>
        <p:spPr bwMode="auto">
          <a:xfrm>
            <a:off x="2637630" y="5299541"/>
            <a:ext cx="1277938" cy="539750"/>
          </a:xfrm>
          <a:prstGeom prst="rect">
            <a:avLst/>
          </a:prstGeom>
          <a:noFill/>
          <a:ln w="9525">
            <a:noFill/>
            <a:miter lim="800000"/>
            <a:headEnd/>
            <a:tailEnd/>
          </a:ln>
        </p:spPr>
      </p:pic>
      <p:pic>
        <p:nvPicPr>
          <p:cNvPr id="202762" name="Picture 20" descr="finsbury logo.jpg"/>
          <p:cNvPicPr>
            <a:picLocks noChangeAspect="1"/>
          </p:cNvPicPr>
          <p:nvPr/>
        </p:nvPicPr>
        <p:blipFill>
          <a:blip r:embed="rId6"/>
          <a:srcRect/>
          <a:stretch>
            <a:fillRect/>
          </a:stretch>
        </p:blipFill>
        <p:spPr bwMode="auto">
          <a:xfrm>
            <a:off x="446950" y="1839387"/>
            <a:ext cx="793750" cy="720725"/>
          </a:xfrm>
          <a:prstGeom prst="rect">
            <a:avLst/>
          </a:prstGeom>
          <a:noFill/>
          <a:ln w="9525">
            <a:noFill/>
            <a:miter lim="800000"/>
            <a:headEnd/>
            <a:tailEnd/>
          </a:ln>
        </p:spPr>
      </p:pic>
      <p:pic>
        <p:nvPicPr>
          <p:cNvPr id="202763" name="Picture 21" descr="JRI logo.jpg"/>
          <p:cNvPicPr>
            <a:picLocks noChangeAspect="1"/>
          </p:cNvPicPr>
          <p:nvPr/>
        </p:nvPicPr>
        <p:blipFill>
          <a:blip r:embed="rId7"/>
          <a:srcRect/>
          <a:stretch>
            <a:fillRect/>
          </a:stretch>
        </p:blipFill>
        <p:spPr bwMode="auto">
          <a:xfrm>
            <a:off x="480288" y="2922541"/>
            <a:ext cx="727075" cy="539750"/>
          </a:xfrm>
          <a:prstGeom prst="rect">
            <a:avLst/>
          </a:prstGeom>
          <a:noFill/>
          <a:ln w="9525">
            <a:noFill/>
            <a:miter lim="800000"/>
            <a:headEnd/>
            <a:tailEnd/>
          </a:ln>
        </p:spPr>
      </p:pic>
      <p:pic>
        <p:nvPicPr>
          <p:cNvPr id="202764" name="Picture 22" descr="Mathys.tiff"/>
          <p:cNvPicPr>
            <a:picLocks noChangeAspect="1"/>
          </p:cNvPicPr>
          <p:nvPr/>
        </p:nvPicPr>
        <p:blipFill>
          <a:blip r:embed="rId8"/>
          <a:srcRect/>
          <a:stretch>
            <a:fillRect/>
          </a:stretch>
        </p:blipFill>
        <p:spPr bwMode="auto">
          <a:xfrm>
            <a:off x="205650" y="3732213"/>
            <a:ext cx="1276350" cy="360362"/>
          </a:xfrm>
          <a:prstGeom prst="rect">
            <a:avLst/>
          </a:prstGeom>
          <a:noFill/>
          <a:ln w="9525">
            <a:noFill/>
            <a:miter lim="800000"/>
            <a:headEnd/>
            <a:tailEnd/>
          </a:ln>
        </p:spPr>
      </p:pic>
      <p:pic>
        <p:nvPicPr>
          <p:cNvPr id="202766" name="Picture 24" descr="stryker logo.jpg"/>
          <p:cNvPicPr>
            <a:picLocks noChangeAspect="1"/>
          </p:cNvPicPr>
          <p:nvPr/>
        </p:nvPicPr>
        <p:blipFill>
          <a:blip r:embed="rId9"/>
          <a:srcRect/>
          <a:stretch>
            <a:fillRect/>
          </a:stretch>
        </p:blipFill>
        <p:spPr bwMode="auto">
          <a:xfrm>
            <a:off x="2663030" y="6001543"/>
            <a:ext cx="1194586" cy="540182"/>
          </a:xfrm>
          <a:prstGeom prst="rect">
            <a:avLst/>
          </a:prstGeom>
          <a:noFill/>
          <a:ln w="9525">
            <a:noFill/>
            <a:miter lim="800000"/>
            <a:headEnd/>
            <a:tailEnd/>
          </a:ln>
        </p:spPr>
      </p:pic>
      <p:pic>
        <p:nvPicPr>
          <p:cNvPr id="18" name="Picture 17" descr="zimmer_logo_cp.gif"/>
          <p:cNvPicPr>
            <a:picLocks noChangeAspect="1"/>
          </p:cNvPicPr>
          <p:nvPr/>
        </p:nvPicPr>
        <p:blipFill>
          <a:blip r:embed="rId10"/>
          <a:stretch>
            <a:fillRect/>
          </a:stretch>
        </p:blipFill>
        <p:spPr>
          <a:xfrm>
            <a:off x="480288" y="5119291"/>
            <a:ext cx="720000" cy="720000"/>
          </a:xfrm>
          <a:prstGeom prst="rect">
            <a:avLst/>
          </a:prstGeom>
        </p:spPr>
      </p:pic>
      <p:pic>
        <p:nvPicPr>
          <p:cNvPr id="20" name="Content Placeholder 8" descr="map of LIRC referrals in UK.jpg"/>
          <p:cNvPicPr>
            <a:picLocks noGrp="1" noChangeAspect="1"/>
          </p:cNvPicPr>
          <p:nvPr>
            <p:ph idx="1"/>
          </p:nvPr>
        </p:nvPicPr>
        <p:blipFill>
          <a:blip r:embed="rId11"/>
          <a:srcRect l="10540" t="5259" r="9251" b="2720"/>
          <a:stretch>
            <a:fillRect/>
          </a:stretch>
        </p:blipFill>
        <p:spPr>
          <a:xfrm>
            <a:off x="1585850" y="2028206"/>
            <a:ext cx="2565273" cy="3193578"/>
          </a:xfrm>
        </p:spPr>
      </p:pic>
      <p:sp>
        <p:nvSpPr>
          <p:cNvPr id="15" name="TextBox 14"/>
          <p:cNvSpPr txBox="1"/>
          <p:nvPr/>
        </p:nvSpPr>
        <p:spPr>
          <a:xfrm>
            <a:off x="428625" y="1113982"/>
            <a:ext cx="3744722" cy="646331"/>
          </a:xfrm>
          <a:prstGeom prst="rect">
            <a:avLst/>
          </a:prstGeom>
          <a:noFill/>
        </p:spPr>
        <p:txBody>
          <a:bodyPr wrap="square" rtlCol="0">
            <a:spAutoFit/>
          </a:bodyPr>
          <a:lstStyle/>
          <a:p>
            <a:pPr algn="ctr"/>
            <a:r>
              <a:rPr lang="en-US" dirty="0" smtClean="0">
                <a:ea typeface="ＭＳ Ｐゴシック"/>
                <a:cs typeface="ＭＳ Ｐゴシック"/>
              </a:rPr>
              <a:t>The London Implant Retrieval Centre</a:t>
            </a:r>
          </a:p>
          <a:p>
            <a:pPr algn="ctr"/>
            <a:r>
              <a:rPr lang="en-US" dirty="0" smtClean="0">
                <a:ea typeface="ＭＳ Ｐゴシック"/>
                <a:cs typeface="ＭＳ Ｐゴシック"/>
              </a:rPr>
              <a:t>&gt;850 components</a:t>
            </a:r>
            <a:endParaRPr lang="en-US" dirty="0"/>
          </a:p>
        </p:txBody>
      </p:sp>
      <p:pic>
        <p:nvPicPr>
          <p:cNvPr id="19" name="Picture 26" descr="enormous mass labelled.pdf"/>
          <p:cNvPicPr>
            <a:picLocks noChangeAspect="1"/>
          </p:cNvPicPr>
          <p:nvPr/>
        </p:nvPicPr>
        <p:blipFill>
          <a:blip r:embed="rId12"/>
          <a:srcRect/>
          <a:stretch>
            <a:fillRect/>
          </a:stretch>
        </p:blipFill>
        <p:spPr bwMode="auto">
          <a:xfrm>
            <a:off x="4969217" y="2312671"/>
            <a:ext cx="3800061" cy="2551695"/>
          </a:xfrm>
          <a:prstGeom prst="rect">
            <a:avLst/>
          </a:prstGeom>
          <a:noFill/>
          <a:ln w="9525">
            <a:noFill/>
            <a:miter lim="800000"/>
            <a:headEnd/>
            <a:tailEnd/>
          </a:ln>
        </p:spPr>
      </p:pic>
      <p:sp>
        <p:nvSpPr>
          <p:cNvPr id="21" name="TextBox 20"/>
          <p:cNvSpPr txBox="1"/>
          <p:nvPr/>
        </p:nvSpPr>
        <p:spPr>
          <a:xfrm>
            <a:off x="4969217" y="1193056"/>
            <a:ext cx="3744722" cy="369332"/>
          </a:xfrm>
          <a:prstGeom prst="rect">
            <a:avLst/>
          </a:prstGeom>
          <a:noFill/>
        </p:spPr>
        <p:txBody>
          <a:bodyPr wrap="square" rtlCol="0">
            <a:spAutoFit/>
          </a:bodyPr>
          <a:lstStyle/>
          <a:p>
            <a:pPr algn="ctr"/>
            <a:r>
              <a:rPr lang="en-US" dirty="0" smtClean="0">
                <a:ea typeface="ＭＳ Ｐゴシック"/>
                <a:cs typeface="ＭＳ Ｐゴシック"/>
              </a:rPr>
              <a:t>Painful MOM hip clinic</a:t>
            </a:r>
            <a:endParaRPr lang="en-US" dirty="0"/>
          </a:p>
        </p:txBody>
      </p:sp>
      <p:sp>
        <p:nvSpPr>
          <p:cNvPr id="22" name="TextBox 18"/>
          <p:cNvSpPr txBox="1">
            <a:spLocks noChangeArrowheads="1"/>
          </p:cNvSpPr>
          <p:nvPr/>
        </p:nvSpPr>
        <p:spPr bwMode="auto">
          <a:xfrm>
            <a:off x="4969216" y="5052070"/>
            <a:ext cx="3800061" cy="441146"/>
          </a:xfrm>
          <a:prstGeom prst="rect">
            <a:avLst/>
          </a:prstGeom>
          <a:noFill/>
          <a:ln w="9525">
            <a:noFill/>
            <a:miter lim="800000"/>
            <a:headEnd/>
            <a:tailEnd/>
          </a:ln>
        </p:spPr>
        <p:txBody>
          <a:bodyPr wrap="square">
            <a:prstTxWarp prst="textNoShape">
              <a:avLst/>
            </a:prstTxWarp>
            <a:spAutoFit/>
          </a:bodyPr>
          <a:lstStyle/>
          <a:p>
            <a:pPr algn="ctr">
              <a:lnSpc>
                <a:spcPct val="150000"/>
              </a:lnSpc>
            </a:pPr>
            <a:r>
              <a:rPr lang="en-US" sz="1600" dirty="0" smtClean="0"/>
              <a:t>&gt;200 </a:t>
            </a:r>
            <a:r>
              <a:rPr lang="en-US" sz="1600" dirty="0"/>
              <a:t>MARS MRI </a:t>
            </a:r>
            <a:r>
              <a:rPr lang="en-US" sz="1600" dirty="0" smtClean="0"/>
              <a:t>scans;  &gt;100 </a:t>
            </a:r>
            <a:r>
              <a:rPr lang="en-US" sz="1600" dirty="0"/>
              <a:t>lesions </a:t>
            </a:r>
            <a:r>
              <a:rPr lang="en-US" sz="1600" dirty="0" smtClean="0"/>
              <a:t>found</a:t>
            </a:r>
          </a:p>
        </p:txBody>
      </p:sp>
      <p:sp>
        <p:nvSpPr>
          <p:cNvPr id="23" name="Rectangle 22"/>
          <p:cNvSpPr/>
          <p:nvPr/>
        </p:nvSpPr>
        <p:spPr>
          <a:xfrm>
            <a:off x="5137077" y="5809025"/>
            <a:ext cx="3568700" cy="630942"/>
          </a:xfrm>
          <a:prstGeom prst="rect">
            <a:avLst/>
          </a:prstGeom>
        </p:spPr>
        <p:txBody>
          <a:bodyPr wrap="square">
            <a:spAutoFit/>
          </a:bodyPr>
          <a:lstStyle/>
          <a:p>
            <a:pPr>
              <a:lnSpc>
                <a:spcPct val="150000"/>
              </a:lnSpc>
            </a:pPr>
            <a:r>
              <a:rPr lang="en-US" sz="1200" i="1" dirty="0" smtClean="0"/>
              <a:t> Hart, Skinner et al </a:t>
            </a:r>
            <a:r>
              <a:rPr lang="en-GB" sz="1200" i="1" dirty="0" smtClean="0"/>
              <a:t>JBJS Br. 2009 Jun;91-B(6):738-44; </a:t>
            </a:r>
          </a:p>
          <a:p>
            <a:pPr>
              <a:lnSpc>
                <a:spcPct val="150000"/>
              </a:lnSpc>
            </a:pPr>
            <a:r>
              <a:rPr lang="en-GB" sz="1200" i="1" dirty="0" smtClean="0"/>
              <a:t>     Sabah, Skinner, Hart et al </a:t>
            </a:r>
            <a:r>
              <a:rPr lang="en-GB" sz="1200" i="1" dirty="0" err="1" smtClean="0"/>
              <a:t>Epub</a:t>
            </a:r>
            <a:r>
              <a:rPr lang="en-GB" sz="1200" i="1" dirty="0" smtClean="0"/>
              <a:t> J </a:t>
            </a:r>
            <a:r>
              <a:rPr lang="en-GB" sz="1200" i="1" dirty="0" err="1" smtClean="0"/>
              <a:t>Athroplasty</a:t>
            </a:r>
            <a:r>
              <a:rPr lang="en-GB" sz="1200" i="1" dirty="0" smtClean="0"/>
              <a:t> 2010</a:t>
            </a:r>
            <a:endParaRPr lang="en-US" sz="1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But, the retrievals are highly worn?</a:t>
            </a:r>
            <a:endParaRPr lang="en-US" dirty="0"/>
          </a:p>
        </p:txBody>
      </p:sp>
      <p:pic>
        <p:nvPicPr>
          <p:cNvPr id="4" name="Content Placeholder 3" descr="cup wear rate.pdf"/>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9250" r="-8794"/>
          <a:stretch/>
        </p:blipFill>
        <p:spPr>
          <a:xfrm>
            <a:off x="457200" y="1600200"/>
            <a:ext cx="3482037" cy="4413106"/>
          </a:xfrm>
        </p:spPr>
      </p:pic>
      <p:sp>
        <p:nvSpPr>
          <p:cNvPr id="3" name="Rectangle 2"/>
          <p:cNvSpPr/>
          <p:nvPr/>
        </p:nvSpPr>
        <p:spPr>
          <a:xfrm>
            <a:off x="4586957" y="2257142"/>
            <a:ext cx="3954192" cy="2308324"/>
          </a:xfrm>
          <a:prstGeom prst="rect">
            <a:avLst/>
          </a:prstGeom>
        </p:spPr>
        <p:txBody>
          <a:bodyPr wrap="square">
            <a:spAutoFit/>
          </a:bodyPr>
          <a:lstStyle/>
          <a:p>
            <a:r>
              <a:rPr lang="en-US" sz="2400" dirty="0"/>
              <a:t>Metal ions concordant with wear rate </a:t>
            </a:r>
            <a:r>
              <a:rPr lang="en-US" sz="2400" dirty="0" smtClean="0"/>
              <a:t>data:</a:t>
            </a:r>
          </a:p>
          <a:p>
            <a:endParaRPr lang="en-US" sz="2400" dirty="0"/>
          </a:p>
          <a:p>
            <a:r>
              <a:rPr lang="en-US" sz="2400" dirty="0" smtClean="0"/>
              <a:t>50</a:t>
            </a:r>
            <a:r>
              <a:rPr lang="en-US" sz="2400" dirty="0"/>
              <a:t>% are low </a:t>
            </a:r>
            <a:r>
              <a:rPr lang="en-US" sz="2400" dirty="0" smtClean="0"/>
              <a:t>wearing</a:t>
            </a:r>
          </a:p>
          <a:p>
            <a:endParaRPr lang="en-US" sz="2400" dirty="0"/>
          </a:p>
          <a:p>
            <a:r>
              <a:rPr lang="en-US" sz="2400" dirty="0" smtClean="0"/>
              <a:t>50% have metal ions &lt;7ppb</a:t>
            </a:r>
            <a:endParaRPr lang="en-US" sz="2400" dirty="0"/>
          </a:p>
        </p:txBody>
      </p:sp>
    </p:spTree>
    <p:extLst>
      <p:ext uri="{BB962C8B-B14F-4D97-AF65-F5344CB8AC3E}">
        <p14:creationId xmlns:p14="http://schemas.microsoft.com/office/powerpoint/2010/main" xmlns="" val="22941258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274638"/>
            <a:ext cx="8559800" cy="1143000"/>
          </a:xfrm>
        </p:spPr>
        <p:txBody>
          <a:bodyPr>
            <a:noAutofit/>
          </a:bodyPr>
          <a:lstStyle/>
          <a:p>
            <a:r>
              <a:rPr lang="en-US" sz="3200" dirty="0" smtClean="0"/>
              <a:t>Evidence for susceptibility:</a:t>
            </a:r>
            <a:br>
              <a:rPr lang="en-US" sz="3200" dirty="0" smtClean="0"/>
            </a:br>
            <a:r>
              <a:rPr lang="en-US" sz="3200" dirty="0" smtClean="0"/>
              <a:t>BHR failures: low &amp; high material loss </a:t>
            </a:r>
            <a:endParaRPr lang="en-US" sz="3200" dirty="0"/>
          </a:p>
        </p:txBody>
      </p:sp>
      <p:pic>
        <p:nvPicPr>
          <p:cNvPr id="4" name="Content Placeholder 3" descr="Replacement Figure 6.jpg"/>
          <p:cNvPicPr>
            <a:picLocks noGrp="1" noChangeAspect="1"/>
          </p:cNvPicPr>
          <p:nvPr>
            <p:ph idx="1"/>
          </p:nvPr>
        </p:nvPicPr>
        <p:blipFill>
          <a:blip r:embed="rId2">
            <a:extLst>
              <a:ext uri="{28A0092B-C50C-407E-A947-70E740481C1C}">
                <a14:useLocalDpi xmlns:a14="http://schemas.microsoft.com/office/drawing/2010/main" xmlns="" val="0"/>
              </a:ext>
            </a:extLst>
          </a:blip>
          <a:srcRect l="-14135" r="-14135"/>
          <a:stretch>
            <a:fillRect/>
          </a:stretch>
        </p:blipFill>
        <p:spPr/>
      </p:pic>
      <p:sp>
        <p:nvSpPr>
          <p:cNvPr id="5" name="TextBox 4"/>
          <p:cNvSpPr txBox="1"/>
          <p:nvPr/>
        </p:nvSpPr>
        <p:spPr>
          <a:xfrm>
            <a:off x="6438900" y="3730704"/>
            <a:ext cx="2083285" cy="369332"/>
          </a:xfrm>
          <a:prstGeom prst="rect">
            <a:avLst/>
          </a:prstGeom>
          <a:solidFill>
            <a:schemeClr val="bg1">
              <a:lumMod val="75000"/>
            </a:schemeClr>
          </a:solidFill>
          <a:ln>
            <a:solidFill>
              <a:srgbClr val="000000"/>
            </a:solidFill>
          </a:ln>
        </p:spPr>
        <p:txBody>
          <a:bodyPr wrap="none" rtlCol="0">
            <a:spAutoFit/>
          </a:bodyPr>
          <a:lstStyle/>
          <a:p>
            <a:r>
              <a:rPr lang="en-US" b="1" dirty="0" smtClean="0"/>
              <a:t>In press for JBJS Am</a:t>
            </a:r>
            <a:endParaRPr lang="en-US" b="1" dirty="0"/>
          </a:p>
        </p:txBody>
      </p:sp>
    </p:spTree>
    <p:extLst>
      <p:ext uri="{BB962C8B-B14F-4D97-AF65-F5344CB8AC3E}">
        <p14:creationId xmlns:p14="http://schemas.microsoft.com/office/powerpoint/2010/main" xmlns="" val="39970234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But, at least we can detect the tissue response even if metal ions low: can’t we?</a:t>
            </a:r>
            <a:endParaRPr lang="en-US" sz="3600" dirty="0"/>
          </a:p>
        </p:txBody>
      </p:sp>
      <p:pic>
        <p:nvPicPr>
          <p:cNvPr id="4" name="Content Placeholder 3" descr="pseudotumour medley.jpg"/>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6554" r="6554"/>
          <a:stretch/>
        </p:blipFill>
        <p:spPr>
          <a:xfrm>
            <a:off x="1454205" y="1712112"/>
            <a:ext cx="6459474" cy="2528217"/>
          </a:xfrm>
          <a:prstGeom prst="rect">
            <a:avLst/>
          </a:prstGeom>
        </p:spPr>
      </p:pic>
      <p:sp>
        <p:nvSpPr>
          <p:cNvPr id="5" name="TextBox 4"/>
          <p:cNvSpPr txBox="1"/>
          <p:nvPr/>
        </p:nvSpPr>
        <p:spPr>
          <a:xfrm>
            <a:off x="1583063" y="5429346"/>
            <a:ext cx="6157906" cy="461665"/>
          </a:xfrm>
          <a:prstGeom prst="rect">
            <a:avLst/>
          </a:prstGeom>
          <a:noFill/>
        </p:spPr>
        <p:txBody>
          <a:bodyPr wrap="none" rtlCol="0">
            <a:spAutoFit/>
          </a:bodyPr>
          <a:lstStyle/>
          <a:p>
            <a:r>
              <a:rPr lang="en-US" sz="2400" dirty="0" smtClean="0"/>
              <a:t>And we know how to interpret them: don’t we?</a:t>
            </a:r>
            <a:endParaRPr lang="en-US" sz="2400" dirty="0"/>
          </a:p>
        </p:txBody>
      </p:sp>
    </p:spTree>
    <p:extLst>
      <p:ext uri="{BB962C8B-B14F-4D97-AF65-F5344CB8AC3E}">
        <p14:creationId xmlns:p14="http://schemas.microsoft.com/office/powerpoint/2010/main" xmlns="" val="274617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00"/>
                </a:solidFill>
              </a:rPr>
              <a:t>MRI &amp; CT study of unilateral MOM hips</a:t>
            </a:r>
            <a:endParaRPr lang="en-US" sz="3600" dirty="0">
              <a:solidFill>
                <a:srgbClr val="000000"/>
              </a:solidFill>
            </a:endParaRPr>
          </a:p>
        </p:txBody>
      </p:sp>
      <p:sp>
        <p:nvSpPr>
          <p:cNvPr id="4" name="Rectangle 3"/>
          <p:cNvSpPr/>
          <p:nvPr/>
        </p:nvSpPr>
        <p:spPr>
          <a:xfrm>
            <a:off x="1156697" y="1931611"/>
            <a:ext cx="3297960" cy="1200328"/>
          </a:xfrm>
          <a:prstGeom prst="rect">
            <a:avLst/>
          </a:prstGeom>
          <a:ln>
            <a:solidFill>
              <a:schemeClr val="tx1"/>
            </a:solidFill>
          </a:ln>
        </p:spPr>
        <p:txBody>
          <a:bodyPr wrap="square">
            <a:spAutoFit/>
          </a:bodyPr>
          <a:lstStyle/>
          <a:p>
            <a:pPr algn="ctr"/>
            <a:r>
              <a:rPr lang="en-US" sz="2400" u="sng" dirty="0" smtClean="0">
                <a:solidFill>
                  <a:srgbClr val="000000"/>
                </a:solidFill>
              </a:rPr>
              <a:t>Cases (n=30)</a:t>
            </a:r>
          </a:p>
          <a:p>
            <a:pPr algn="ctr"/>
            <a:r>
              <a:rPr lang="en-US" sz="2400" dirty="0" smtClean="0">
                <a:solidFill>
                  <a:srgbClr val="000000"/>
                </a:solidFill>
              </a:rPr>
              <a:t>Painful and Revised</a:t>
            </a:r>
            <a:endParaRPr lang="en-US" sz="2400" dirty="0">
              <a:solidFill>
                <a:srgbClr val="000000"/>
              </a:solidFill>
            </a:endParaRPr>
          </a:p>
          <a:p>
            <a:pPr algn="ctr"/>
            <a:r>
              <a:rPr lang="en-US" sz="2400" dirty="0" smtClean="0">
                <a:solidFill>
                  <a:srgbClr val="000000"/>
                </a:solidFill>
              </a:rPr>
              <a:t>Or OHS &lt; 30</a:t>
            </a:r>
            <a:endParaRPr lang="en-US" sz="2400" dirty="0">
              <a:solidFill>
                <a:srgbClr val="000000"/>
              </a:solidFill>
            </a:endParaRPr>
          </a:p>
        </p:txBody>
      </p:sp>
      <p:sp>
        <p:nvSpPr>
          <p:cNvPr id="5" name="Rectangle 4"/>
          <p:cNvSpPr/>
          <p:nvPr/>
        </p:nvSpPr>
        <p:spPr>
          <a:xfrm>
            <a:off x="4851333" y="1931611"/>
            <a:ext cx="3398193" cy="830997"/>
          </a:xfrm>
          <a:prstGeom prst="rect">
            <a:avLst/>
          </a:prstGeom>
          <a:ln>
            <a:solidFill>
              <a:schemeClr val="tx1"/>
            </a:solidFill>
          </a:ln>
        </p:spPr>
        <p:txBody>
          <a:bodyPr wrap="square">
            <a:spAutoFit/>
          </a:bodyPr>
          <a:lstStyle/>
          <a:p>
            <a:pPr algn="ctr"/>
            <a:r>
              <a:rPr lang="en-US" sz="2400" u="sng" dirty="0" smtClean="0">
                <a:solidFill>
                  <a:srgbClr val="000000"/>
                </a:solidFill>
              </a:rPr>
              <a:t>Controls (n=28)</a:t>
            </a:r>
          </a:p>
          <a:p>
            <a:pPr algn="ctr"/>
            <a:r>
              <a:rPr lang="en-US" sz="2400" dirty="0" smtClean="0">
                <a:solidFill>
                  <a:srgbClr val="000000"/>
                </a:solidFill>
              </a:rPr>
              <a:t>Well-functioning</a:t>
            </a:r>
          </a:p>
        </p:txBody>
      </p:sp>
      <p:cxnSp>
        <p:nvCxnSpPr>
          <p:cNvPr id="7" name="Straight Arrow Connector 6"/>
          <p:cNvCxnSpPr>
            <a:stCxn id="2" idx="2"/>
            <a:endCxn id="4" idx="0"/>
          </p:cNvCxnSpPr>
          <p:nvPr/>
        </p:nvCxnSpPr>
        <p:spPr>
          <a:xfrm flipH="1">
            <a:off x="2805677" y="1417638"/>
            <a:ext cx="1766323" cy="5139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2" idx="2"/>
            <a:endCxn id="5" idx="0"/>
          </p:cNvCxnSpPr>
          <p:nvPr/>
        </p:nvCxnSpPr>
        <p:spPr>
          <a:xfrm>
            <a:off x="4572000" y="1417638"/>
            <a:ext cx="1978430" cy="5139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9" name="Table 8"/>
          <p:cNvGraphicFramePr>
            <a:graphicFrameLocks noGrp="1"/>
          </p:cNvGraphicFramePr>
          <p:nvPr>
            <p:extLst>
              <p:ext uri="{D42A27DB-BD31-4B8C-83A1-F6EECF244321}">
                <p14:modId xmlns:p14="http://schemas.microsoft.com/office/powerpoint/2010/main" xmlns="" val="881080185"/>
              </p:ext>
            </p:extLst>
          </p:nvPr>
        </p:nvGraphicFramePr>
        <p:xfrm>
          <a:off x="346751" y="3666916"/>
          <a:ext cx="6530505" cy="1836043"/>
        </p:xfrm>
        <a:graphic>
          <a:graphicData uri="http://schemas.openxmlformats.org/drawingml/2006/table">
            <a:tbl>
              <a:tblPr firstRow="1" bandRow="1">
                <a:tableStyleId>{3C2FFA5D-87B4-456A-9821-1D502468CF0F}</a:tableStyleId>
              </a:tblPr>
              <a:tblGrid>
                <a:gridCol w="2176835"/>
                <a:gridCol w="2176835"/>
                <a:gridCol w="2176835"/>
              </a:tblGrid>
              <a:tr h="388348">
                <a:tc>
                  <a:txBody>
                    <a:bodyPr/>
                    <a:lstStyle/>
                    <a:p>
                      <a:pPr algn="ctr">
                        <a:spcAft>
                          <a:spcPts val="0"/>
                        </a:spcAft>
                      </a:pPr>
                      <a:r>
                        <a:rPr lang="en-US" sz="1600" dirty="0"/>
                        <a:t>Oxford hip score</a:t>
                      </a:r>
                      <a:endParaRPr lang="en-GB" sz="2400" dirty="0">
                        <a:latin typeface="Times New Roman"/>
                        <a:ea typeface="Cambria"/>
                        <a:cs typeface="Times New Roman"/>
                      </a:endParaRPr>
                    </a:p>
                  </a:txBody>
                  <a:tcPr marL="68580" marR="68580" marT="0" marB="0" anchor="ctr"/>
                </a:tc>
                <a:tc>
                  <a:txBody>
                    <a:bodyPr/>
                    <a:lstStyle/>
                    <a:p>
                      <a:pPr algn="ctr">
                        <a:spcAft>
                          <a:spcPts val="0"/>
                        </a:spcAft>
                      </a:pPr>
                      <a:r>
                        <a:rPr lang="en-US" sz="1600" dirty="0"/>
                        <a:t>20  (10-31)</a:t>
                      </a:r>
                      <a:endParaRPr lang="en-GB" sz="2400" dirty="0">
                        <a:latin typeface="Times New Roman"/>
                        <a:ea typeface="Cambria"/>
                        <a:cs typeface="Times New Roman"/>
                      </a:endParaRPr>
                    </a:p>
                  </a:txBody>
                  <a:tcPr marL="68580" marR="68580" marT="0" marB="0" anchor="ctr"/>
                </a:tc>
                <a:tc>
                  <a:txBody>
                    <a:bodyPr/>
                    <a:lstStyle/>
                    <a:p>
                      <a:pPr algn="ctr">
                        <a:spcAft>
                          <a:spcPts val="0"/>
                        </a:spcAft>
                      </a:pPr>
                      <a:r>
                        <a:rPr lang="en-US" sz="1600" dirty="0"/>
                        <a:t>46 (42 to 48)</a:t>
                      </a:r>
                      <a:endParaRPr lang="en-GB" sz="2400" dirty="0">
                        <a:latin typeface="Times New Roman"/>
                        <a:ea typeface="Cambria"/>
                        <a:cs typeface="Times New Roman"/>
                      </a:endParaRPr>
                    </a:p>
                  </a:txBody>
                  <a:tcPr marL="68580" marR="68580" marT="0" marB="0" anchor="ctr"/>
                </a:tc>
              </a:tr>
              <a:tr h="804275">
                <a:tc>
                  <a:txBody>
                    <a:bodyPr/>
                    <a:lstStyle/>
                    <a:p>
                      <a:pPr algn="ctr">
                        <a:spcAft>
                          <a:spcPts val="0"/>
                        </a:spcAft>
                      </a:pPr>
                      <a:r>
                        <a:rPr lang="en-US" sz="1600" dirty="0" smtClean="0"/>
                        <a:t>Inclination </a:t>
                      </a:r>
                      <a:r>
                        <a:rPr lang="en-US" sz="1600" dirty="0"/>
                        <a:t>angle (degrees)</a:t>
                      </a:r>
                      <a:endParaRPr lang="en-GB" sz="2400" dirty="0">
                        <a:latin typeface="Times New Roman"/>
                        <a:ea typeface="Cambria"/>
                        <a:cs typeface="Times New Roman"/>
                      </a:endParaRPr>
                    </a:p>
                  </a:txBody>
                  <a:tcPr marL="68580" marR="68580" marT="0" marB="0" anchor="ctr"/>
                </a:tc>
                <a:tc>
                  <a:txBody>
                    <a:bodyPr/>
                    <a:lstStyle/>
                    <a:p>
                      <a:pPr algn="ctr">
                        <a:spcAft>
                          <a:spcPts val="0"/>
                        </a:spcAft>
                      </a:pPr>
                      <a:r>
                        <a:rPr lang="en-US" sz="1600" dirty="0"/>
                        <a:t>44 (36-52)</a:t>
                      </a:r>
                      <a:endParaRPr lang="en-GB" sz="2400" dirty="0">
                        <a:latin typeface="Times New Roman"/>
                        <a:ea typeface="Cambria"/>
                        <a:cs typeface="Times New Roman"/>
                      </a:endParaRPr>
                    </a:p>
                  </a:txBody>
                  <a:tcPr marL="68580" marR="68580" marT="0" marB="0" anchor="ctr"/>
                </a:tc>
                <a:tc>
                  <a:txBody>
                    <a:bodyPr/>
                    <a:lstStyle/>
                    <a:p>
                      <a:pPr algn="ctr">
                        <a:spcAft>
                          <a:spcPts val="0"/>
                        </a:spcAft>
                      </a:pPr>
                      <a:r>
                        <a:rPr lang="en-US" sz="1600" dirty="0"/>
                        <a:t>45 (38-51)</a:t>
                      </a:r>
                      <a:endParaRPr lang="en-GB" sz="2400" dirty="0">
                        <a:latin typeface="Times New Roman"/>
                        <a:ea typeface="Cambria"/>
                        <a:cs typeface="Times New Roman"/>
                      </a:endParaRPr>
                    </a:p>
                  </a:txBody>
                  <a:tcPr marL="68580" marR="68580" marT="0" marB="0" anchor="ctr"/>
                </a:tc>
              </a:tr>
              <a:tr h="643420">
                <a:tc>
                  <a:txBody>
                    <a:bodyPr/>
                    <a:lstStyle/>
                    <a:p>
                      <a:pPr algn="ctr">
                        <a:spcAft>
                          <a:spcPts val="0"/>
                        </a:spcAft>
                      </a:pPr>
                      <a:r>
                        <a:rPr lang="en-US" sz="1600" dirty="0" smtClean="0"/>
                        <a:t>Version angle</a:t>
                      </a:r>
                    </a:p>
                    <a:p>
                      <a:pPr algn="ctr">
                        <a:spcAft>
                          <a:spcPts val="0"/>
                        </a:spcAft>
                      </a:pPr>
                      <a:r>
                        <a:rPr lang="en-US" sz="1600" dirty="0" smtClean="0"/>
                        <a:t>(</a:t>
                      </a:r>
                      <a:r>
                        <a:rPr lang="en-US" sz="1600" dirty="0"/>
                        <a:t>degrees)</a:t>
                      </a:r>
                      <a:endParaRPr lang="en-GB" sz="2400" dirty="0">
                        <a:latin typeface="Times New Roman"/>
                        <a:ea typeface="Cambria"/>
                        <a:cs typeface="Times New Roman"/>
                      </a:endParaRPr>
                    </a:p>
                  </a:txBody>
                  <a:tcPr marL="68580" marR="68580" marT="0" marB="0" anchor="ctr"/>
                </a:tc>
                <a:tc>
                  <a:txBody>
                    <a:bodyPr/>
                    <a:lstStyle/>
                    <a:p>
                      <a:pPr algn="ctr">
                        <a:spcAft>
                          <a:spcPts val="0"/>
                        </a:spcAft>
                      </a:pPr>
                      <a:r>
                        <a:rPr lang="en-US" sz="1600" dirty="0"/>
                        <a:t>15 (8-21)</a:t>
                      </a:r>
                      <a:endParaRPr lang="en-GB" sz="2400" dirty="0">
                        <a:latin typeface="Times New Roman"/>
                        <a:ea typeface="Cambria"/>
                        <a:cs typeface="Times New Roman"/>
                      </a:endParaRPr>
                    </a:p>
                  </a:txBody>
                  <a:tcPr marL="68580" marR="68580" marT="0" marB="0" anchor="ctr"/>
                </a:tc>
                <a:tc>
                  <a:txBody>
                    <a:bodyPr/>
                    <a:lstStyle/>
                    <a:p>
                      <a:pPr algn="ctr">
                        <a:spcAft>
                          <a:spcPts val="0"/>
                        </a:spcAft>
                      </a:pPr>
                      <a:r>
                        <a:rPr lang="en-US" sz="1600" dirty="0"/>
                        <a:t>20 (12-26)</a:t>
                      </a:r>
                      <a:endParaRPr lang="en-GB" sz="2400" dirty="0">
                        <a:latin typeface="Times New Roman"/>
                        <a:ea typeface="Cambria"/>
                        <a:cs typeface="Times New Roman"/>
                      </a:endParaRPr>
                    </a:p>
                  </a:txBody>
                  <a:tcPr marL="68580" marR="68580" marT="0" marB="0" anchor="ctr"/>
                </a:tc>
              </a:tr>
            </a:tbl>
          </a:graphicData>
        </a:graphic>
      </p:graphicFrame>
      <p:cxnSp>
        <p:nvCxnSpPr>
          <p:cNvPr id="18" name="Straight Arrow Connector 17"/>
          <p:cNvCxnSpPr>
            <a:stCxn id="4" idx="2"/>
            <a:endCxn id="9" idx="0"/>
          </p:cNvCxnSpPr>
          <p:nvPr/>
        </p:nvCxnSpPr>
        <p:spPr>
          <a:xfrm>
            <a:off x="2805677" y="3131939"/>
            <a:ext cx="806326" cy="5349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5" idx="2"/>
          </p:cNvCxnSpPr>
          <p:nvPr/>
        </p:nvCxnSpPr>
        <p:spPr>
          <a:xfrm flipH="1">
            <a:off x="5945671" y="2762608"/>
            <a:ext cx="604759" cy="9043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359185" y="5787460"/>
            <a:ext cx="6618068" cy="461665"/>
          </a:xfrm>
          <a:prstGeom prst="rect">
            <a:avLst/>
          </a:prstGeom>
          <a:noFill/>
        </p:spPr>
        <p:txBody>
          <a:bodyPr wrap="none" rtlCol="0">
            <a:spAutoFit/>
          </a:bodyPr>
          <a:lstStyle/>
          <a:p>
            <a:r>
              <a:rPr lang="en-US" sz="2400" dirty="0" smtClean="0">
                <a:solidFill>
                  <a:srgbClr val="FF0000"/>
                </a:solidFill>
              </a:rPr>
              <a:t>Both groups had </a:t>
            </a:r>
            <a:r>
              <a:rPr lang="en-US" sz="2400" dirty="0" err="1" smtClean="0">
                <a:solidFill>
                  <a:srgbClr val="FF0000"/>
                </a:solidFill>
              </a:rPr>
              <a:t>pseudotumours</a:t>
            </a:r>
            <a:r>
              <a:rPr lang="en-US" sz="2400" dirty="0" smtClean="0">
                <a:solidFill>
                  <a:srgbClr val="FF0000"/>
                </a:solidFill>
              </a:rPr>
              <a:t> in 60% of patients</a:t>
            </a:r>
            <a:endParaRPr lang="en-US" sz="2400" dirty="0">
              <a:solidFill>
                <a:srgbClr val="FF0000"/>
              </a:solidFill>
            </a:endParaRPr>
          </a:p>
        </p:txBody>
      </p:sp>
      <p:sp>
        <p:nvSpPr>
          <p:cNvPr id="26" name="TextBox 25"/>
          <p:cNvSpPr txBox="1"/>
          <p:nvPr/>
        </p:nvSpPr>
        <p:spPr>
          <a:xfrm>
            <a:off x="7038849" y="4251454"/>
            <a:ext cx="1987255" cy="369332"/>
          </a:xfrm>
          <a:prstGeom prst="rect">
            <a:avLst/>
          </a:prstGeom>
          <a:noFill/>
        </p:spPr>
        <p:txBody>
          <a:bodyPr wrap="none" rtlCol="0">
            <a:spAutoFit/>
          </a:bodyPr>
          <a:lstStyle/>
          <a:p>
            <a:r>
              <a:rPr lang="en-US" dirty="0" smtClean="0"/>
              <a:t>In press for </a:t>
            </a:r>
            <a:r>
              <a:rPr lang="en-US" dirty="0" err="1" smtClean="0"/>
              <a:t>JBJSAm</a:t>
            </a:r>
            <a:endParaRPr lang="en-US" dirty="0"/>
          </a:p>
        </p:txBody>
      </p:sp>
    </p:spTree>
    <p:extLst>
      <p:ext uri="{BB962C8B-B14F-4D97-AF65-F5344CB8AC3E}">
        <p14:creationId xmlns:p14="http://schemas.microsoft.com/office/powerpoint/2010/main" xmlns="" val="335523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5"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Literature supports a simple explanation:</a:t>
            </a:r>
            <a:br>
              <a:rPr lang="en-US" sz="3200" dirty="0" smtClean="0"/>
            </a:br>
            <a:r>
              <a:rPr lang="en-US" sz="3200" dirty="0" smtClean="0"/>
              <a:t>High cup inclination, high wear, high metal ions</a:t>
            </a:r>
            <a:endParaRPr lang="en-US" sz="3200" dirty="0"/>
          </a:p>
        </p:txBody>
      </p:sp>
      <p:sp>
        <p:nvSpPr>
          <p:cNvPr id="40" name="TextBox 5"/>
          <p:cNvSpPr txBox="1">
            <a:spLocks noChangeArrowheads="1"/>
          </p:cNvSpPr>
          <p:nvPr/>
        </p:nvSpPr>
        <p:spPr bwMode="auto">
          <a:xfrm>
            <a:off x="142765" y="2567162"/>
            <a:ext cx="1210588" cy="830997"/>
          </a:xfrm>
          <a:prstGeom prst="rect">
            <a:avLst/>
          </a:prstGeom>
          <a:noFill/>
          <a:ln w="9525">
            <a:solidFill>
              <a:schemeClr val="tx1"/>
            </a:solidFill>
            <a:miter lim="800000"/>
            <a:headEnd/>
            <a:tailEnd/>
          </a:ln>
        </p:spPr>
        <p:txBody>
          <a:bodyPr wrap="none">
            <a:prstTxWarp prst="textNoShape">
              <a:avLst/>
            </a:prstTxWarp>
            <a:spAutoFit/>
          </a:bodyPr>
          <a:lstStyle/>
          <a:p>
            <a:pPr algn="ctr" defTabSz="457200"/>
            <a:r>
              <a:rPr lang="en-US" sz="1600" b="1">
                <a:latin typeface="Arial" charset="0"/>
                <a:ea typeface="Arial" charset="0"/>
                <a:cs typeface="Arial" charset="0"/>
              </a:rPr>
              <a:t>High cup </a:t>
            </a:r>
          </a:p>
          <a:p>
            <a:pPr algn="ctr" defTabSz="457200"/>
            <a:r>
              <a:rPr lang="en-US" sz="1600" b="1">
                <a:latin typeface="Arial" charset="0"/>
                <a:ea typeface="Arial" charset="0"/>
                <a:cs typeface="Arial" charset="0"/>
              </a:rPr>
              <a:t>inclination </a:t>
            </a:r>
          </a:p>
          <a:p>
            <a:pPr algn="ctr" defTabSz="457200"/>
            <a:r>
              <a:rPr lang="en-US" sz="1600" b="1">
                <a:latin typeface="Arial" charset="0"/>
                <a:ea typeface="Arial" charset="0"/>
                <a:cs typeface="Arial" charset="0"/>
              </a:rPr>
              <a:t>angle</a:t>
            </a:r>
          </a:p>
        </p:txBody>
      </p:sp>
      <p:sp>
        <p:nvSpPr>
          <p:cNvPr id="41" name="TextBox 6"/>
          <p:cNvSpPr txBox="1">
            <a:spLocks noChangeArrowheads="1"/>
          </p:cNvSpPr>
          <p:nvPr/>
        </p:nvSpPr>
        <p:spPr bwMode="auto">
          <a:xfrm>
            <a:off x="4341446" y="2690272"/>
            <a:ext cx="1199467" cy="584776"/>
          </a:xfrm>
          <a:prstGeom prst="rect">
            <a:avLst/>
          </a:prstGeom>
          <a:noFill/>
          <a:ln w="9525">
            <a:solidFill>
              <a:schemeClr val="tx1"/>
            </a:solidFill>
            <a:miter lim="800000"/>
            <a:headEnd/>
            <a:tailEnd/>
          </a:ln>
        </p:spPr>
        <p:txBody>
          <a:bodyPr wrap="none">
            <a:prstTxWarp prst="textNoShape">
              <a:avLst/>
            </a:prstTxWarp>
            <a:spAutoFit/>
          </a:bodyPr>
          <a:lstStyle/>
          <a:p>
            <a:pPr algn="ctr" defTabSz="457200"/>
            <a:r>
              <a:rPr lang="en-US" sz="1600" b="1">
                <a:latin typeface="Arial" charset="0"/>
                <a:ea typeface="Arial" charset="0"/>
                <a:cs typeface="Arial" charset="0"/>
              </a:rPr>
              <a:t>High </a:t>
            </a:r>
          </a:p>
          <a:p>
            <a:pPr algn="ctr" defTabSz="457200"/>
            <a:r>
              <a:rPr lang="en-US" sz="1600" b="1">
                <a:latin typeface="Arial" charset="0"/>
                <a:ea typeface="Arial" charset="0"/>
                <a:cs typeface="Arial" charset="0"/>
              </a:rPr>
              <a:t>metal ions</a:t>
            </a:r>
          </a:p>
        </p:txBody>
      </p:sp>
      <p:sp>
        <p:nvSpPr>
          <p:cNvPr id="42" name="TextBox 7"/>
          <p:cNvSpPr txBox="1">
            <a:spLocks noChangeArrowheads="1"/>
          </p:cNvSpPr>
          <p:nvPr/>
        </p:nvSpPr>
        <p:spPr bwMode="auto">
          <a:xfrm>
            <a:off x="7916537" y="2813383"/>
            <a:ext cx="1049663" cy="338554"/>
          </a:xfrm>
          <a:prstGeom prst="rect">
            <a:avLst/>
          </a:prstGeom>
          <a:noFill/>
          <a:ln w="9525">
            <a:solidFill>
              <a:schemeClr val="tx1"/>
            </a:solidFill>
            <a:miter lim="800000"/>
            <a:headEnd/>
            <a:tailEnd/>
          </a:ln>
        </p:spPr>
        <p:txBody>
          <a:bodyPr wrap="square">
            <a:prstTxWarp prst="textNoShape">
              <a:avLst/>
            </a:prstTxWarp>
            <a:spAutoFit/>
          </a:bodyPr>
          <a:lstStyle/>
          <a:p>
            <a:pPr algn="ctr" defTabSz="457200"/>
            <a:r>
              <a:rPr lang="en-US" sz="1600" b="1">
                <a:latin typeface="Arial" charset="0"/>
                <a:ea typeface="Arial" charset="0"/>
                <a:cs typeface="Arial" charset="0"/>
              </a:rPr>
              <a:t>Failure</a:t>
            </a:r>
          </a:p>
        </p:txBody>
      </p:sp>
      <p:sp>
        <p:nvSpPr>
          <p:cNvPr id="43" name="TextBox 8"/>
          <p:cNvSpPr txBox="1">
            <a:spLocks noChangeArrowheads="1"/>
          </p:cNvSpPr>
          <p:nvPr/>
        </p:nvSpPr>
        <p:spPr bwMode="auto">
          <a:xfrm>
            <a:off x="5937708" y="2694241"/>
            <a:ext cx="1633781" cy="584776"/>
          </a:xfrm>
          <a:prstGeom prst="rect">
            <a:avLst/>
          </a:prstGeom>
          <a:noFill/>
          <a:ln w="9525">
            <a:solidFill>
              <a:schemeClr val="tx1"/>
            </a:solidFill>
            <a:miter lim="800000"/>
            <a:headEnd/>
            <a:tailEnd/>
          </a:ln>
        </p:spPr>
        <p:txBody>
          <a:bodyPr wrap="none">
            <a:prstTxWarp prst="textNoShape">
              <a:avLst/>
            </a:prstTxWarp>
            <a:spAutoFit/>
          </a:bodyPr>
          <a:lstStyle/>
          <a:p>
            <a:pPr algn="ctr" defTabSz="457200"/>
            <a:r>
              <a:rPr lang="en-US" sz="1600" b="1" dirty="0" smtClean="0">
                <a:latin typeface="Arial" charset="0"/>
                <a:ea typeface="Arial" charset="0"/>
                <a:cs typeface="Arial" charset="0"/>
              </a:rPr>
              <a:t>ALVAL / </a:t>
            </a:r>
          </a:p>
          <a:p>
            <a:pPr algn="ctr" defTabSz="457200"/>
            <a:r>
              <a:rPr lang="en-US" sz="1600" b="1" dirty="0" err="1" smtClean="0">
                <a:latin typeface="Arial" charset="0"/>
                <a:ea typeface="Arial" charset="0"/>
                <a:cs typeface="Arial" charset="0"/>
              </a:rPr>
              <a:t>Pseudotumour</a:t>
            </a:r>
            <a:endParaRPr lang="en-US" sz="1600" b="1" dirty="0">
              <a:latin typeface="Arial" charset="0"/>
              <a:ea typeface="Arial" charset="0"/>
              <a:cs typeface="Arial" charset="0"/>
            </a:endParaRPr>
          </a:p>
        </p:txBody>
      </p:sp>
      <p:sp>
        <p:nvSpPr>
          <p:cNvPr id="44" name="TextBox 9"/>
          <p:cNvSpPr txBox="1">
            <a:spLocks noChangeArrowheads="1"/>
          </p:cNvSpPr>
          <p:nvPr/>
        </p:nvSpPr>
        <p:spPr bwMode="auto">
          <a:xfrm>
            <a:off x="1816405" y="2690272"/>
            <a:ext cx="914132" cy="584776"/>
          </a:xfrm>
          <a:prstGeom prst="rect">
            <a:avLst/>
          </a:prstGeom>
          <a:noFill/>
          <a:ln w="9525">
            <a:solidFill>
              <a:schemeClr val="tx1"/>
            </a:solidFill>
            <a:miter lim="800000"/>
            <a:headEnd/>
            <a:tailEnd/>
          </a:ln>
        </p:spPr>
        <p:txBody>
          <a:bodyPr wrap="none">
            <a:prstTxWarp prst="textNoShape">
              <a:avLst/>
            </a:prstTxWarp>
            <a:spAutoFit/>
          </a:bodyPr>
          <a:lstStyle/>
          <a:p>
            <a:pPr algn="ctr" defTabSz="457200"/>
            <a:r>
              <a:rPr lang="en-US" sz="1600" b="1" dirty="0">
                <a:latin typeface="Arial" charset="0"/>
                <a:ea typeface="Arial" charset="0"/>
                <a:cs typeface="Arial" charset="0"/>
              </a:rPr>
              <a:t>Edge </a:t>
            </a:r>
          </a:p>
          <a:p>
            <a:pPr algn="ctr" defTabSz="457200"/>
            <a:r>
              <a:rPr lang="en-US" sz="1600" b="1" dirty="0">
                <a:latin typeface="Arial" charset="0"/>
                <a:ea typeface="Arial" charset="0"/>
                <a:cs typeface="Arial" charset="0"/>
              </a:rPr>
              <a:t>loading</a:t>
            </a:r>
          </a:p>
        </p:txBody>
      </p:sp>
      <p:sp>
        <p:nvSpPr>
          <p:cNvPr id="45" name="Line 38"/>
          <p:cNvSpPr>
            <a:spLocks noChangeShapeType="1"/>
          </p:cNvSpPr>
          <p:nvPr/>
        </p:nvSpPr>
        <p:spPr bwMode="auto">
          <a:xfrm>
            <a:off x="1404698" y="2978528"/>
            <a:ext cx="360362" cy="7938"/>
          </a:xfrm>
          <a:prstGeom prst="line">
            <a:avLst/>
          </a:prstGeom>
          <a:noFill/>
          <a:ln w="28575">
            <a:solidFill>
              <a:schemeClr val="tx1"/>
            </a:solidFill>
            <a:round/>
            <a:headEnd/>
            <a:tailEnd type="stealth" w="med" len="med"/>
          </a:ln>
          <a:effectLst/>
        </p:spPr>
        <p:txBody>
          <a:bodyPr>
            <a:prstTxWarp prst="textNoShape">
              <a:avLst/>
            </a:prstTxWarp>
          </a:bodyPr>
          <a:lstStyle/>
          <a:p>
            <a:endParaRPr lang="en-US" sz="3600"/>
          </a:p>
        </p:txBody>
      </p:sp>
      <p:sp>
        <p:nvSpPr>
          <p:cNvPr id="46" name="Line 39"/>
          <p:cNvSpPr>
            <a:spLocks noChangeShapeType="1"/>
          </p:cNvSpPr>
          <p:nvPr/>
        </p:nvSpPr>
        <p:spPr bwMode="auto">
          <a:xfrm>
            <a:off x="3929738" y="2978691"/>
            <a:ext cx="360363" cy="7938"/>
          </a:xfrm>
          <a:prstGeom prst="line">
            <a:avLst/>
          </a:prstGeom>
          <a:noFill/>
          <a:ln w="28575">
            <a:solidFill>
              <a:schemeClr val="tx1"/>
            </a:solidFill>
            <a:round/>
            <a:headEnd/>
            <a:tailEnd type="stealth" w="med" len="med"/>
          </a:ln>
          <a:effectLst/>
        </p:spPr>
        <p:txBody>
          <a:bodyPr>
            <a:prstTxWarp prst="textNoShape">
              <a:avLst/>
            </a:prstTxWarp>
          </a:bodyPr>
          <a:lstStyle/>
          <a:p>
            <a:endParaRPr lang="en-US" sz="3600"/>
          </a:p>
        </p:txBody>
      </p:sp>
      <p:sp>
        <p:nvSpPr>
          <p:cNvPr id="47" name="Line 40"/>
          <p:cNvSpPr>
            <a:spLocks noChangeShapeType="1"/>
          </p:cNvSpPr>
          <p:nvPr/>
        </p:nvSpPr>
        <p:spPr bwMode="auto">
          <a:xfrm>
            <a:off x="5592258" y="2978691"/>
            <a:ext cx="294105" cy="7938"/>
          </a:xfrm>
          <a:prstGeom prst="line">
            <a:avLst/>
          </a:prstGeom>
          <a:noFill/>
          <a:ln w="28575">
            <a:solidFill>
              <a:schemeClr val="tx1"/>
            </a:solidFill>
            <a:round/>
            <a:headEnd/>
            <a:tailEnd type="stealth" w="med" len="med"/>
          </a:ln>
          <a:effectLst/>
        </p:spPr>
        <p:txBody>
          <a:bodyPr>
            <a:prstTxWarp prst="textNoShape">
              <a:avLst/>
            </a:prstTxWarp>
          </a:bodyPr>
          <a:lstStyle/>
          <a:p>
            <a:endParaRPr lang="en-US" sz="3600"/>
          </a:p>
        </p:txBody>
      </p:sp>
      <p:sp>
        <p:nvSpPr>
          <p:cNvPr id="48" name="Line 41"/>
          <p:cNvSpPr>
            <a:spLocks noChangeShapeType="1"/>
          </p:cNvSpPr>
          <p:nvPr/>
        </p:nvSpPr>
        <p:spPr bwMode="auto">
          <a:xfrm>
            <a:off x="7622834" y="2965828"/>
            <a:ext cx="242357" cy="7938"/>
          </a:xfrm>
          <a:prstGeom prst="line">
            <a:avLst/>
          </a:prstGeom>
          <a:noFill/>
          <a:ln w="28575">
            <a:solidFill>
              <a:schemeClr val="tx1"/>
            </a:solidFill>
            <a:round/>
            <a:headEnd/>
            <a:tailEnd type="stealth" w="med" len="med"/>
          </a:ln>
          <a:effectLst/>
        </p:spPr>
        <p:txBody>
          <a:bodyPr>
            <a:prstTxWarp prst="textNoShape">
              <a:avLst/>
            </a:prstTxWarp>
          </a:bodyPr>
          <a:lstStyle/>
          <a:p>
            <a:endParaRPr lang="en-US" sz="3600"/>
          </a:p>
        </p:txBody>
      </p:sp>
      <p:sp>
        <p:nvSpPr>
          <p:cNvPr id="49" name="TextBox 48"/>
          <p:cNvSpPr txBox="1"/>
          <p:nvPr/>
        </p:nvSpPr>
        <p:spPr>
          <a:xfrm>
            <a:off x="872789" y="3641125"/>
            <a:ext cx="1481633" cy="369332"/>
          </a:xfrm>
          <a:prstGeom prst="rect">
            <a:avLst/>
          </a:prstGeom>
          <a:noFill/>
          <a:ln w="12700" cmpd="sng">
            <a:solidFill>
              <a:schemeClr val="tx1"/>
            </a:solidFill>
          </a:ln>
        </p:spPr>
        <p:txBody>
          <a:bodyPr wrap="none" rtlCol="0">
            <a:spAutoFit/>
          </a:bodyPr>
          <a:lstStyle/>
          <a:p>
            <a:r>
              <a:rPr lang="en-US" dirty="0" err="1" smtClean="0"/>
              <a:t>Morlock</a:t>
            </a:r>
            <a:r>
              <a:rPr lang="en-US" dirty="0" smtClean="0"/>
              <a:t> 2008</a:t>
            </a:r>
            <a:endParaRPr lang="en-US" dirty="0"/>
          </a:p>
        </p:txBody>
      </p:sp>
      <p:sp>
        <p:nvSpPr>
          <p:cNvPr id="50" name="TextBox 49"/>
          <p:cNvSpPr txBox="1"/>
          <p:nvPr/>
        </p:nvSpPr>
        <p:spPr>
          <a:xfrm>
            <a:off x="1816405" y="4547896"/>
            <a:ext cx="1500118" cy="923330"/>
          </a:xfrm>
          <a:prstGeom prst="rect">
            <a:avLst/>
          </a:prstGeom>
          <a:noFill/>
          <a:ln w="12700" cmpd="sng">
            <a:solidFill>
              <a:schemeClr val="tx1"/>
            </a:solidFill>
          </a:ln>
        </p:spPr>
        <p:txBody>
          <a:bodyPr wrap="none" rtlCol="0">
            <a:spAutoFit/>
          </a:bodyPr>
          <a:lstStyle/>
          <a:p>
            <a:pPr algn="ctr"/>
            <a:r>
              <a:rPr lang="en-US" dirty="0" smtClean="0"/>
              <a:t>Hart 2008</a:t>
            </a:r>
          </a:p>
          <a:p>
            <a:pPr algn="ctr"/>
            <a:r>
              <a:rPr lang="en-US" dirty="0" smtClean="0"/>
              <a:t>Langton 2008</a:t>
            </a:r>
          </a:p>
          <a:p>
            <a:pPr algn="ctr"/>
            <a:r>
              <a:rPr lang="en-US" dirty="0" smtClean="0"/>
              <a:t>De </a:t>
            </a:r>
            <a:r>
              <a:rPr lang="en-US" dirty="0" err="1" smtClean="0"/>
              <a:t>Haan</a:t>
            </a:r>
            <a:r>
              <a:rPr lang="en-US" dirty="0" smtClean="0"/>
              <a:t> 2008</a:t>
            </a:r>
            <a:endParaRPr lang="en-US" dirty="0"/>
          </a:p>
        </p:txBody>
      </p:sp>
      <p:sp>
        <p:nvSpPr>
          <p:cNvPr id="51" name="TextBox 50"/>
          <p:cNvSpPr txBox="1"/>
          <p:nvPr/>
        </p:nvSpPr>
        <p:spPr>
          <a:xfrm>
            <a:off x="5131430" y="3641125"/>
            <a:ext cx="1219918" cy="369332"/>
          </a:xfrm>
          <a:prstGeom prst="rect">
            <a:avLst/>
          </a:prstGeom>
          <a:noFill/>
          <a:ln w="12700" cmpd="sng">
            <a:solidFill>
              <a:schemeClr val="tx1"/>
            </a:solidFill>
          </a:ln>
        </p:spPr>
        <p:txBody>
          <a:bodyPr wrap="none" rtlCol="0">
            <a:spAutoFit/>
          </a:bodyPr>
          <a:lstStyle/>
          <a:p>
            <a:r>
              <a:rPr lang="en-US" dirty="0" smtClean="0"/>
              <a:t>Kwon 2010</a:t>
            </a:r>
            <a:endParaRPr lang="en-US" dirty="0"/>
          </a:p>
        </p:txBody>
      </p:sp>
      <p:sp>
        <p:nvSpPr>
          <p:cNvPr id="52" name="TextBox 51"/>
          <p:cNvSpPr txBox="1"/>
          <p:nvPr/>
        </p:nvSpPr>
        <p:spPr>
          <a:xfrm>
            <a:off x="6992988" y="3642121"/>
            <a:ext cx="1456949" cy="369332"/>
          </a:xfrm>
          <a:prstGeom prst="rect">
            <a:avLst/>
          </a:prstGeom>
          <a:noFill/>
          <a:ln w="12700" cmpd="sng">
            <a:solidFill>
              <a:schemeClr val="tx1"/>
            </a:solidFill>
          </a:ln>
        </p:spPr>
        <p:txBody>
          <a:bodyPr wrap="none" rtlCol="0">
            <a:spAutoFit/>
          </a:bodyPr>
          <a:lstStyle/>
          <a:p>
            <a:r>
              <a:rPr lang="en-US" dirty="0" smtClean="0"/>
              <a:t>Langton 2010</a:t>
            </a:r>
            <a:endParaRPr lang="en-US" dirty="0"/>
          </a:p>
        </p:txBody>
      </p:sp>
      <p:cxnSp>
        <p:nvCxnSpPr>
          <p:cNvPr id="53" name="Straight Arrow Connector 52"/>
          <p:cNvCxnSpPr>
            <a:stCxn id="49" idx="0"/>
          </p:cNvCxnSpPr>
          <p:nvPr/>
        </p:nvCxnSpPr>
        <p:spPr>
          <a:xfrm flipH="1" flipV="1">
            <a:off x="1607254" y="3279017"/>
            <a:ext cx="6352" cy="3621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Left Brace 53"/>
          <p:cNvSpPr/>
          <p:nvPr/>
        </p:nvSpPr>
        <p:spPr>
          <a:xfrm rot="16200000">
            <a:off x="2288523" y="2407198"/>
            <a:ext cx="549980" cy="372072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5" name="Straight Arrow Connector 54"/>
          <p:cNvCxnSpPr>
            <a:stCxn id="51" idx="0"/>
          </p:cNvCxnSpPr>
          <p:nvPr/>
        </p:nvCxnSpPr>
        <p:spPr>
          <a:xfrm flipV="1">
            <a:off x="5741389" y="3275049"/>
            <a:ext cx="1591" cy="3660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7739475" y="3279018"/>
            <a:ext cx="1590" cy="3621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7" name="TextBox 9"/>
          <p:cNvSpPr txBox="1">
            <a:spLocks noChangeArrowheads="1"/>
          </p:cNvSpPr>
          <p:nvPr/>
        </p:nvSpPr>
        <p:spPr bwMode="auto">
          <a:xfrm>
            <a:off x="3193590" y="2694241"/>
            <a:ext cx="684803" cy="584776"/>
          </a:xfrm>
          <a:prstGeom prst="rect">
            <a:avLst/>
          </a:prstGeom>
          <a:noFill/>
          <a:ln w="9525">
            <a:solidFill>
              <a:schemeClr val="tx1"/>
            </a:solidFill>
            <a:miter lim="800000"/>
            <a:headEnd/>
            <a:tailEnd/>
          </a:ln>
        </p:spPr>
        <p:txBody>
          <a:bodyPr wrap="none">
            <a:prstTxWarp prst="textNoShape">
              <a:avLst/>
            </a:prstTxWarp>
            <a:spAutoFit/>
          </a:bodyPr>
          <a:lstStyle/>
          <a:p>
            <a:pPr algn="ctr" defTabSz="457200"/>
            <a:r>
              <a:rPr lang="en-US" sz="1600" b="1" dirty="0" smtClean="0">
                <a:latin typeface="Arial" charset="0"/>
                <a:ea typeface="Arial" charset="0"/>
                <a:cs typeface="Arial" charset="0"/>
              </a:rPr>
              <a:t>High</a:t>
            </a:r>
          </a:p>
          <a:p>
            <a:pPr algn="ctr" defTabSz="457200"/>
            <a:r>
              <a:rPr lang="en-US" sz="1600" b="1" dirty="0" smtClean="0">
                <a:latin typeface="Arial" charset="0"/>
                <a:ea typeface="Arial" charset="0"/>
                <a:cs typeface="Arial" charset="0"/>
              </a:rPr>
              <a:t>Wear</a:t>
            </a:r>
            <a:endParaRPr lang="en-US" sz="1600" b="1" dirty="0">
              <a:latin typeface="Arial" charset="0"/>
              <a:ea typeface="Arial" charset="0"/>
              <a:cs typeface="Arial" charset="0"/>
            </a:endParaRPr>
          </a:p>
        </p:txBody>
      </p:sp>
      <p:sp>
        <p:nvSpPr>
          <p:cNvPr id="58" name="Line 39"/>
          <p:cNvSpPr>
            <a:spLocks noChangeShapeType="1"/>
          </p:cNvSpPr>
          <p:nvPr/>
        </p:nvSpPr>
        <p:spPr bwMode="auto">
          <a:xfrm>
            <a:off x="2781882" y="2990171"/>
            <a:ext cx="360363" cy="7938"/>
          </a:xfrm>
          <a:prstGeom prst="line">
            <a:avLst/>
          </a:prstGeom>
          <a:noFill/>
          <a:ln w="28575">
            <a:solidFill>
              <a:schemeClr val="tx1"/>
            </a:solidFill>
            <a:round/>
            <a:headEnd/>
            <a:tailEnd type="stealth" w="med" len="med"/>
          </a:ln>
          <a:effectLst/>
        </p:spPr>
        <p:txBody>
          <a:bodyPr>
            <a:prstTxWarp prst="textNoShape">
              <a:avLst/>
            </a:prstTxWarp>
          </a:bodyPr>
          <a:lstStyle/>
          <a:p>
            <a:endParaRPr lang="en-US" sz="3600"/>
          </a:p>
        </p:txBody>
      </p:sp>
      <p:sp>
        <p:nvSpPr>
          <p:cNvPr id="3" name="TextBox 2"/>
          <p:cNvSpPr txBox="1"/>
          <p:nvPr/>
        </p:nvSpPr>
        <p:spPr>
          <a:xfrm>
            <a:off x="142765" y="1711624"/>
            <a:ext cx="1557826" cy="646331"/>
          </a:xfrm>
          <a:prstGeom prst="rect">
            <a:avLst/>
          </a:prstGeom>
          <a:noFill/>
        </p:spPr>
        <p:txBody>
          <a:bodyPr wrap="none" rtlCol="0">
            <a:spAutoFit/>
          </a:bodyPr>
          <a:lstStyle/>
          <a:p>
            <a:r>
              <a:rPr lang="en-US" dirty="0" smtClean="0">
                <a:solidFill>
                  <a:srgbClr val="FF0000"/>
                </a:solidFill>
              </a:rPr>
              <a:t>But 50% have</a:t>
            </a:r>
          </a:p>
          <a:p>
            <a:r>
              <a:rPr lang="en-US" dirty="0" smtClean="0">
                <a:solidFill>
                  <a:srgbClr val="FF0000"/>
                </a:solidFill>
              </a:rPr>
              <a:t>low inclination</a:t>
            </a:r>
            <a:endParaRPr lang="en-US" dirty="0">
              <a:solidFill>
                <a:srgbClr val="FF0000"/>
              </a:solidFill>
            </a:endParaRPr>
          </a:p>
        </p:txBody>
      </p:sp>
      <p:sp>
        <p:nvSpPr>
          <p:cNvPr id="23" name="TextBox 22"/>
          <p:cNvSpPr txBox="1"/>
          <p:nvPr/>
        </p:nvSpPr>
        <p:spPr>
          <a:xfrm>
            <a:off x="2971457" y="1720552"/>
            <a:ext cx="1086806" cy="646331"/>
          </a:xfrm>
          <a:prstGeom prst="rect">
            <a:avLst/>
          </a:prstGeom>
          <a:noFill/>
        </p:spPr>
        <p:txBody>
          <a:bodyPr wrap="none" rtlCol="0">
            <a:spAutoFit/>
          </a:bodyPr>
          <a:lstStyle/>
          <a:p>
            <a:r>
              <a:rPr lang="en-US" dirty="0" smtClean="0">
                <a:solidFill>
                  <a:srgbClr val="FF0000"/>
                </a:solidFill>
              </a:rPr>
              <a:t>50% have</a:t>
            </a:r>
          </a:p>
          <a:p>
            <a:r>
              <a:rPr lang="en-US" dirty="0" smtClean="0">
                <a:solidFill>
                  <a:srgbClr val="FF0000"/>
                </a:solidFill>
              </a:rPr>
              <a:t>low wear</a:t>
            </a:r>
            <a:endParaRPr lang="en-US" dirty="0">
              <a:solidFill>
                <a:srgbClr val="FF0000"/>
              </a:solidFill>
            </a:endParaRPr>
          </a:p>
        </p:txBody>
      </p:sp>
      <p:sp>
        <p:nvSpPr>
          <p:cNvPr id="24" name="TextBox 23"/>
          <p:cNvSpPr txBox="1"/>
          <p:nvPr/>
        </p:nvSpPr>
        <p:spPr>
          <a:xfrm>
            <a:off x="4107821" y="1711624"/>
            <a:ext cx="1710725" cy="646331"/>
          </a:xfrm>
          <a:prstGeom prst="rect">
            <a:avLst/>
          </a:prstGeom>
          <a:noFill/>
        </p:spPr>
        <p:txBody>
          <a:bodyPr wrap="none" rtlCol="0">
            <a:spAutoFit/>
          </a:bodyPr>
          <a:lstStyle/>
          <a:p>
            <a:r>
              <a:rPr lang="en-US" dirty="0" smtClean="0">
                <a:solidFill>
                  <a:srgbClr val="FF0000"/>
                </a:solidFill>
              </a:rPr>
              <a:t>50% have low</a:t>
            </a:r>
          </a:p>
          <a:p>
            <a:r>
              <a:rPr lang="en-US" dirty="0" smtClean="0">
                <a:solidFill>
                  <a:srgbClr val="FF0000"/>
                </a:solidFill>
              </a:rPr>
              <a:t>metal ion levels</a:t>
            </a:r>
            <a:endParaRPr lang="en-US" dirty="0">
              <a:solidFill>
                <a:srgbClr val="FF0000"/>
              </a:solidFill>
            </a:endParaRPr>
          </a:p>
        </p:txBody>
      </p:sp>
      <p:sp>
        <p:nvSpPr>
          <p:cNvPr id="25" name="TextBox 24"/>
          <p:cNvSpPr txBox="1"/>
          <p:nvPr/>
        </p:nvSpPr>
        <p:spPr>
          <a:xfrm>
            <a:off x="5895782" y="1720552"/>
            <a:ext cx="2862795" cy="646331"/>
          </a:xfrm>
          <a:prstGeom prst="rect">
            <a:avLst/>
          </a:prstGeom>
          <a:noFill/>
        </p:spPr>
        <p:txBody>
          <a:bodyPr wrap="none" rtlCol="0">
            <a:spAutoFit/>
          </a:bodyPr>
          <a:lstStyle/>
          <a:p>
            <a:r>
              <a:rPr lang="en-US" dirty="0" err="1" smtClean="0">
                <a:solidFill>
                  <a:srgbClr val="FF0000"/>
                </a:solidFill>
              </a:rPr>
              <a:t>Pseudotumours</a:t>
            </a:r>
            <a:r>
              <a:rPr lang="en-US" dirty="0" smtClean="0">
                <a:solidFill>
                  <a:srgbClr val="FF0000"/>
                </a:solidFill>
              </a:rPr>
              <a:t> are found in </a:t>
            </a:r>
          </a:p>
          <a:p>
            <a:r>
              <a:rPr lang="en-US" dirty="0" smtClean="0">
                <a:solidFill>
                  <a:srgbClr val="FF0000"/>
                </a:solidFill>
              </a:rPr>
              <a:t>60% of well functioning hips</a:t>
            </a:r>
            <a:endParaRPr lang="en-US" dirty="0">
              <a:solidFill>
                <a:srgbClr val="FF0000"/>
              </a:solidFill>
            </a:endParaRPr>
          </a:p>
        </p:txBody>
      </p:sp>
      <p:sp>
        <p:nvSpPr>
          <p:cNvPr id="4" name="TextBox 3"/>
          <p:cNvSpPr txBox="1"/>
          <p:nvPr/>
        </p:nvSpPr>
        <p:spPr>
          <a:xfrm>
            <a:off x="4977353" y="4561083"/>
            <a:ext cx="2939184" cy="1384995"/>
          </a:xfrm>
          <a:prstGeom prst="rect">
            <a:avLst/>
          </a:prstGeom>
          <a:noFill/>
        </p:spPr>
        <p:txBody>
          <a:bodyPr wrap="square" rtlCol="0">
            <a:spAutoFit/>
          </a:bodyPr>
          <a:lstStyle/>
          <a:p>
            <a:r>
              <a:rPr lang="en-US" sz="2800" dirty="0" smtClean="0">
                <a:solidFill>
                  <a:srgbClr val="FF0000"/>
                </a:solidFill>
              </a:rPr>
              <a:t>Can be correct for only a maximum</a:t>
            </a:r>
          </a:p>
          <a:p>
            <a:r>
              <a:rPr lang="en-US" sz="2800" dirty="0" smtClean="0">
                <a:solidFill>
                  <a:srgbClr val="FF0000"/>
                </a:solidFill>
              </a:rPr>
              <a:t>of 50% of patients</a:t>
            </a:r>
            <a:endParaRPr lang="en-US" sz="2800" dirty="0">
              <a:solidFill>
                <a:srgbClr val="FF0000"/>
              </a:solidFill>
            </a:endParaRPr>
          </a:p>
        </p:txBody>
      </p:sp>
    </p:spTree>
    <p:extLst>
      <p:ext uri="{BB962C8B-B14F-4D97-AF65-F5344CB8AC3E}">
        <p14:creationId xmlns:p14="http://schemas.microsoft.com/office/powerpoint/2010/main" xmlns="" val="377560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4" grpId="0" animBg="1"/>
      <p:bldP spid="57" grpId="0" animBg="1"/>
      <p:bldP spid="58" grpId="0" animBg="1"/>
      <p:bldP spid="3" grpId="0"/>
      <p:bldP spid="23" grpId="0"/>
      <p:bldP spid="24" grpId="0"/>
      <p:bldP spid="25"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why do MOM hips fail?</a:t>
            </a:r>
            <a:endParaRPr lang="en-US" dirty="0"/>
          </a:p>
        </p:txBody>
      </p:sp>
      <p:pic>
        <p:nvPicPr>
          <p:cNvPr id="6" name="Content Placeholder 5"/>
          <p:cNvPicPr>
            <a:picLocks noGrp="1" noChangeAspect="1"/>
          </p:cNvPicPr>
          <p:nvPr>
            <p:ph sz="half" idx="1"/>
          </p:nvPr>
        </p:nvPicPr>
        <p:blipFill>
          <a:blip r:embed="rId2"/>
          <a:srcRect l="20194" r="20194"/>
          <a:stretch>
            <a:fillRect/>
          </a:stretch>
        </p:blipFill>
        <p:spPr/>
      </p:pic>
      <p:sp>
        <p:nvSpPr>
          <p:cNvPr id="4" name="Content Placeholder 3"/>
          <p:cNvSpPr>
            <a:spLocks noGrp="1"/>
          </p:cNvSpPr>
          <p:nvPr>
            <p:ph sz="half" idx="2"/>
          </p:nvPr>
        </p:nvSpPr>
        <p:spPr/>
        <p:txBody>
          <a:bodyPr/>
          <a:lstStyle/>
          <a:p>
            <a:pPr marL="0" indent="0">
              <a:buNone/>
            </a:pPr>
            <a:r>
              <a:rPr lang="en-US" dirty="0" smtClean="0"/>
              <a:t>3 groups of factors</a:t>
            </a:r>
          </a:p>
          <a:p>
            <a:pPr lvl="1"/>
            <a:r>
              <a:rPr lang="en-US" dirty="0" smtClean="0"/>
              <a:t>Surgical </a:t>
            </a:r>
            <a:r>
              <a:rPr lang="en-US" dirty="0" err="1" smtClean="0"/>
              <a:t>posiitoning</a:t>
            </a:r>
            <a:endParaRPr lang="en-US" dirty="0" smtClean="0"/>
          </a:p>
          <a:p>
            <a:pPr lvl="1"/>
            <a:r>
              <a:rPr lang="en-US" dirty="0" smtClean="0"/>
              <a:t>Implant</a:t>
            </a:r>
          </a:p>
          <a:p>
            <a:pPr lvl="1"/>
            <a:r>
              <a:rPr lang="en-US" dirty="0" smtClean="0"/>
              <a:t>Patient</a:t>
            </a:r>
            <a:endParaRPr lang="en-US" dirty="0"/>
          </a:p>
        </p:txBody>
      </p:sp>
    </p:spTree>
    <p:extLst>
      <p:ext uri="{BB962C8B-B14F-4D97-AF65-F5344CB8AC3E}">
        <p14:creationId xmlns:p14="http://schemas.microsoft.com/office/powerpoint/2010/main" xmlns="" val="17890077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dirty="0" smtClean="0"/>
              <a:t>Metal ions are a useful diagnostic </a:t>
            </a:r>
            <a:r>
              <a:rPr lang="en-US" dirty="0"/>
              <a:t>test </a:t>
            </a:r>
            <a:r>
              <a:rPr lang="en-US" dirty="0" smtClean="0"/>
              <a:t>but not a </a:t>
            </a:r>
            <a:r>
              <a:rPr lang="en-US" dirty="0"/>
              <a:t>screening </a:t>
            </a:r>
            <a:r>
              <a:rPr lang="en-US" dirty="0" smtClean="0"/>
              <a:t>test</a:t>
            </a:r>
            <a:r>
              <a:rPr lang="en-US" dirty="0"/>
              <a:t> </a:t>
            </a:r>
            <a:r>
              <a:rPr lang="en-US" dirty="0" smtClean="0"/>
              <a:t>because of low sensitivity.</a:t>
            </a:r>
          </a:p>
          <a:p>
            <a:r>
              <a:rPr lang="en-GB" dirty="0" smtClean="0"/>
              <a:t>50% of failures may have been susceptible</a:t>
            </a:r>
          </a:p>
          <a:p>
            <a:endParaRPr lang="en-GB" dirty="0"/>
          </a:p>
          <a:p>
            <a:r>
              <a:rPr lang="en-GB" dirty="0" smtClean="0"/>
              <a:t>Future:</a:t>
            </a:r>
          </a:p>
          <a:p>
            <a:pPr lvl="1"/>
            <a:r>
              <a:rPr lang="en-GB" dirty="0" smtClean="0"/>
              <a:t>What proportion of patients are susceptible?</a:t>
            </a:r>
          </a:p>
          <a:p>
            <a:pPr lvl="1"/>
            <a:r>
              <a:rPr lang="en-GB" dirty="0" smtClean="0"/>
              <a:t>How can we detect them?</a:t>
            </a:r>
            <a:endParaRPr lang="en-US" dirty="0"/>
          </a:p>
        </p:txBody>
      </p:sp>
    </p:spTree>
    <p:extLst>
      <p:ext uri="{BB962C8B-B14F-4D97-AF65-F5344CB8AC3E}">
        <p14:creationId xmlns:p14="http://schemas.microsoft.com/office/powerpoint/2010/main" xmlns="" val="66363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types of hip replacement</a:t>
            </a:r>
            <a:endParaRPr lang="en-US" dirty="0"/>
          </a:p>
        </p:txBody>
      </p:sp>
      <p:pic>
        <p:nvPicPr>
          <p:cNvPr id="7" name="Content Placeholder 6" descr="3 bearing types.JPG"/>
          <p:cNvPicPr>
            <a:picLocks noGrp="1" noChangeAspect="1"/>
          </p:cNvPicPr>
          <p:nvPr>
            <p:ph sz="half" idx="1"/>
          </p:nvPr>
        </p:nvPicPr>
        <p:blipFill>
          <a:blip r:embed="rId2"/>
          <a:srcRect t="788" b="6770"/>
          <a:stretch>
            <a:fillRect/>
          </a:stretch>
        </p:blipFill>
        <p:spPr>
          <a:xfrm>
            <a:off x="291541" y="1417638"/>
            <a:ext cx="8533012" cy="5250534"/>
          </a:xfrm>
        </p:spPr>
      </p:pic>
    </p:spTree>
    <p:extLst>
      <p:ext uri="{BB962C8B-B14F-4D97-AF65-F5344CB8AC3E}">
        <p14:creationId xmlns:p14="http://schemas.microsoft.com/office/powerpoint/2010/main" xmlns="" val="18625979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Metal-on-metal hip</a:t>
            </a:r>
            <a:endParaRPr lang="en-US" dirty="0"/>
          </a:p>
        </p:txBody>
      </p:sp>
      <p:pic>
        <p:nvPicPr>
          <p:cNvPr id="5" name="Content Placeholder 4" descr="DSCN5704.JPG"/>
          <p:cNvPicPr>
            <a:picLocks noGrp="1" noChangeAspect="1"/>
          </p:cNvPicPr>
          <p:nvPr>
            <p:ph sz="half" idx="1"/>
          </p:nvPr>
        </p:nvPicPr>
        <p:blipFill>
          <a:blip r:embed="rId2"/>
          <a:srcRect t="4383" r="5014" b="5229"/>
          <a:stretch>
            <a:fillRect/>
          </a:stretch>
        </p:blipFill>
        <p:spPr>
          <a:xfrm>
            <a:off x="259643" y="2331889"/>
            <a:ext cx="4608690" cy="2919163"/>
          </a:xfrm>
        </p:spPr>
      </p:pic>
      <p:pic>
        <p:nvPicPr>
          <p:cNvPr id="6" name="Picture 2" descr="C:\Users\Ashley\Downloads\199-MG modular &amp; resurfacing XR.jpeg"/>
          <p:cNvPicPr>
            <a:picLocks noChangeAspect="1" noChangeArrowheads="1"/>
          </p:cNvPicPr>
          <p:nvPr/>
        </p:nvPicPr>
        <p:blipFill>
          <a:blip r:embed="rId3" cstate="print"/>
          <a:srcRect l="6574" t="10278" r="5495"/>
          <a:stretch>
            <a:fillRect/>
          </a:stretch>
        </p:blipFill>
        <p:spPr bwMode="auto">
          <a:xfrm flipH="1">
            <a:off x="5108221" y="2264792"/>
            <a:ext cx="3578578" cy="2986260"/>
          </a:xfrm>
          <a:prstGeom prst="rect">
            <a:avLst/>
          </a:prstGeom>
          <a:noFill/>
        </p:spPr>
      </p:pic>
    </p:spTree>
    <p:extLst>
      <p:ext uri="{BB962C8B-B14F-4D97-AF65-F5344CB8AC3E}">
        <p14:creationId xmlns:p14="http://schemas.microsoft.com/office/powerpoint/2010/main" xmlns="" val="1764369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9" name="Rectangle 2"/>
          <p:cNvSpPr>
            <a:spLocks noGrp="1" noChangeArrowheads="1"/>
          </p:cNvSpPr>
          <p:nvPr>
            <p:ph type="title"/>
          </p:nvPr>
        </p:nvSpPr>
        <p:spPr/>
        <p:txBody>
          <a:bodyPr lIns="92075" tIns="46038" rIns="92075" bIns="46038" anchor="ctr">
            <a:normAutofit fontScale="90000"/>
          </a:bodyPr>
          <a:lstStyle/>
          <a:p>
            <a:r>
              <a:rPr lang="en-GB" dirty="0" smtClean="0">
                <a:ea typeface="ＭＳ Ｐゴシック"/>
                <a:cs typeface="ＭＳ Ｐゴシック"/>
              </a:rPr>
              <a:t>History of metal-on-metal hip </a:t>
            </a:r>
            <a:r>
              <a:rPr lang="en-GB" dirty="0" err="1" smtClean="0">
                <a:ea typeface="ＭＳ Ｐゴシック"/>
                <a:cs typeface="ＭＳ Ｐゴシック"/>
              </a:rPr>
              <a:t>arthroplasty</a:t>
            </a:r>
            <a:r>
              <a:rPr lang="en-GB" dirty="0" smtClean="0">
                <a:ea typeface="ＭＳ Ｐゴシック"/>
                <a:cs typeface="ＭＳ Ｐゴシック"/>
              </a:rPr>
              <a:t>: 1</a:t>
            </a:r>
          </a:p>
        </p:txBody>
      </p:sp>
      <p:sp>
        <p:nvSpPr>
          <p:cNvPr id="190470" name="Rectangle 3"/>
          <p:cNvSpPr>
            <a:spLocks noGrp="1" noChangeArrowheads="1"/>
          </p:cNvSpPr>
          <p:nvPr>
            <p:ph type="body" sz="half" idx="2"/>
          </p:nvPr>
        </p:nvSpPr>
        <p:spPr>
          <a:xfrm>
            <a:off x="4450441" y="1971675"/>
            <a:ext cx="4489443" cy="1800000"/>
          </a:xfrm>
        </p:spPr>
        <p:txBody>
          <a:bodyPr lIns="92075" tIns="46038" rIns="92075" bIns="46038">
            <a:normAutofit/>
          </a:bodyPr>
          <a:lstStyle/>
          <a:p>
            <a:pPr marL="0" indent="0"/>
            <a:r>
              <a:rPr lang="en-US" sz="2400" dirty="0" smtClean="0"/>
              <a:t>Early designs of hip </a:t>
            </a:r>
            <a:r>
              <a:rPr lang="en-US" sz="2400" dirty="0" err="1" smtClean="0"/>
              <a:t>arthroplasty</a:t>
            </a:r>
            <a:r>
              <a:rPr lang="en-US" sz="2400" dirty="0" smtClean="0"/>
              <a:t> used MOM bearings</a:t>
            </a:r>
            <a:endParaRPr lang="en-GB" sz="2400" dirty="0" smtClean="0"/>
          </a:p>
          <a:p>
            <a:pPr marL="0" indent="0"/>
            <a:r>
              <a:rPr lang="en-GB" sz="2400" dirty="0" smtClean="0">
                <a:ea typeface="ＭＳ Ｐゴシック"/>
                <a:cs typeface="ＭＳ Ｐゴシック"/>
              </a:rPr>
              <a:t>1938, Phillip Wiles, Middlesex Hospital</a:t>
            </a:r>
          </a:p>
        </p:txBody>
      </p:sp>
      <p:graphicFrame>
        <p:nvGraphicFramePr>
          <p:cNvPr id="190468" name="Object 4"/>
          <p:cNvGraphicFramePr>
            <a:graphicFrameLocks noGrp="1"/>
          </p:cNvGraphicFramePr>
          <p:nvPr>
            <p:ph type="clipArt" sz="half" idx="1"/>
          </p:nvPr>
        </p:nvGraphicFramePr>
        <p:xfrm>
          <a:off x="982664" y="1971675"/>
          <a:ext cx="2544361" cy="1800000"/>
        </p:xfrm>
        <a:graphic>
          <a:graphicData uri="http://schemas.openxmlformats.org/presentationml/2006/ole">
            <p:oleObj spid="_x0000_s57367" name="ClipArt" r:id="rId3" imgW="6857143" imgH="5142857" progId="">
              <p:embed/>
            </p:oleObj>
          </a:graphicData>
        </a:graphic>
      </p:graphicFrame>
      <p:sp>
        <p:nvSpPr>
          <p:cNvPr id="5" name="TextBox 4"/>
          <p:cNvSpPr txBox="1"/>
          <p:nvPr/>
        </p:nvSpPr>
        <p:spPr>
          <a:xfrm>
            <a:off x="2603501" y="5037451"/>
            <a:ext cx="4444999" cy="830997"/>
          </a:xfrm>
          <a:prstGeom prst="rect">
            <a:avLst/>
          </a:prstGeom>
          <a:noFill/>
        </p:spPr>
        <p:txBody>
          <a:bodyPr wrap="square" rtlCol="0">
            <a:spAutoFit/>
          </a:bodyPr>
          <a:lstStyle/>
          <a:p>
            <a:pPr algn="ctr"/>
            <a:r>
              <a:rPr lang="en-US" sz="2400" dirty="0" smtClean="0"/>
              <a:t>Many different designs followed</a:t>
            </a:r>
          </a:p>
          <a:p>
            <a:pPr algn="ctr"/>
            <a:r>
              <a:rPr lang="en-US" sz="2400" dirty="0" smtClean="0"/>
              <a:t>Not used in large numbers</a:t>
            </a:r>
            <a:endParaRPr lang="en-US" sz="240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62" name="Object 2"/>
          <p:cNvGraphicFramePr>
            <a:graphicFrameLocks noChangeAspect="1"/>
          </p:cNvGraphicFramePr>
          <p:nvPr/>
        </p:nvGraphicFramePr>
        <p:xfrm>
          <a:off x="520702" y="2814541"/>
          <a:ext cx="3839701" cy="2880000"/>
        </p:xfrm>
        <a:graphic>
          <a:graphicData uri="http://schemas.openxmlformats.org/presentationml/2006/ole">
            <p:oleObj spid="_x0000_s60439" name="Photo Editor Photo" r:id="rId3" imgW="7314286" imgH="5485714" progId="">
              <p:embed/>
            </p:oleObj>
          </a:graphicData>
        </a:graphic>
      </p:graphicFrame>
      <p:sp>
        <p:nvSpPr>
          <p:cNvPr id="3" name="Title 2"/>
          <p:cNvSpPr>
            <a:spLocks noGrp="1"/>
          </p:cNvSpPr>
          <p:nvPr>
            <p:ph type="title"/>
          </p:nvPr>
        </p:nvSpPr>
        <p:spPr/>
        <p:txBody>
          <a:bodyPr>
            <a:normAutofit/>
          </a:bodyPr>
          <a:lstStyle/>
          <a:p>
            <a:r>
              <a:rPr lang="en-US" dirty="0" smtClean="0"/>
              <a:t>1960s: MOM and MOP were used</a:t>
            </a:r>
            <a:endParaRPr lang="en-US" dirty="0"/>
          </a:p>
        </p:txBody>
      </p:sp>
      <p:sp>
        <p:nvSpPr>
          <p:cNvPr id="4" name="TextBox 3"/>
          <p:cNvSpPr txBox="1"/>
          <p:nvPr/>
        </p:nvSpPr>
        <p:spPr>
          <a:xfrm>
            <a:off x="1511334" y="1715452"/>
            <a:ext cx="2108269" cy="830997"/>
          </a:xfrm>
          <a:prstGeom prst="rect">
            <a:avLst/>
          </a:prstGeom>
          <a:noFill/>
        </p:spPr>
        <p:txBody>
          <a:bodyPr wrap="none" rtlCol="0">
            <a:spAutoFit/>
          </a:bodyPr>
          <a:lstStyle/>
          <a:p>
            <a:r>
              <a:rPr lang="en-US" sz="2400" dirty="0" err="1" smtClean="0"/>
              <a:t>Mckee</a:t>
            </a:r>
            <a:r>
              <a:rPr lang="en-US" sz="2400" dirty="0" smtClean="0"/>
              <a:t> &amp; Farrar</a:t>
            </a:r>
          </a:p>
          <a:p>
            <a:r>
              <a:rPr lang="en-US" sz="2400" dirty="0" smtClean="0"/>
              <a:t>and others</a:t>
            </a:r>
            <a:endParaRPr lang="en-US" sz="2400" dirty="0"/>
          </a:p>
        </p:txBody>
      </p:sp>
      <p:pic>
        <p:nvPicPr>
          <p:cNvPr id="5" name="Picture 4" descr="Charnley THR Al gabri.jpg"/>
          <p:cNvPicPr>
            <a:picLocks noChangeAspect="1"/>
          </p:cNvPicPr>
          <p:nvPr/>
        </p:nvPicPr>
        <p:blipFill>
          <a:blip r:embed="rId4"/>
          <a:srcRect l="47768"/>
          <a:stretch>
            <a:fillRect/>
          </a:stretch>
        </p:blipFill>
        <p:spPr>
          <a:xfrm>
            <a:off x="5949101" y="2814541"/>
            <a:ext cx="1810648" cy="2839824"/>
          </a:xfrm>
          <a:prstGeom prst="rect">
            <a:avLst/>
          </a:prstGeom>
        </p:spPr>
      </p:pic>
      <p:sp>
        <p:nvSpPr>
          <p:cNvPr id="6" name="TextBox 5"/>
          <p:cNvSpPr txBox="1"/>
          <p:nvPr/>
        </p:nvSpPr>
        <p:spPr>
          <a:xfrm>
            <a:off x="5482167" y="1841498"/>
            <a:ext cx="2672526" cy="461665"/>
          </a:xfrm>
          <a:prstGeom prst="rect">
            <a:avLst/>
          </a:prstGeom>
          <a:noFill/>
        </p:spPr>
        <p:txBody>
          <a:bodyPr wrap="none" rtlCol="0">
            <a:spAutoFit/>
          </a:bodyPr>
          <a:lstStyle/>
          <a:p>
            <a:r>
              <a:rPr lang="en-US" sz="2400" dirty="0" err="1" smtClean="0"/>
              <a:t>Charnley’s</a:t>
            </a:r>
            <a:r>
              <a:rPr lang="en-US" sz="2400" dirty="0" smtClean="0"/>
              <a:t> MOP LFA</a:t>
            </a:r>
            <a:endParaRPr lang="en-US" sz="2400" dirty="0"/>
          </a:p>
        </p:txBody>
      </p:sp>
      <p:sp>
        <p:nvSpPr>
          <p:cNvPr id="7" name="TextBox 6"/>
          <p:cNvSpPr txBox="1"/>
          <p:nvPr/>
        </p:nvSpPr>
        <p:spPr>
          <a:xfrm>
            <a:off x="2754973" y="5934558"/>
            <a:ext cx="3888204" cy="584776"/>
          </a:xfrm>
          <a:prstGeom prst="rect">
            <a:avLst/>
          </a:prstGeom>
          <a:noFill/>
        </p:spPr>
        <p:txBody>
          <a:bodyPr wrap="none" rtlCol="0">
            <a:spAutoFit/>
          </a:bodyPr>
          <a:lstStyle/>
          <a:p>
            <a:r>
              <a:rPr lang="en-US" sz="3200" dirty="0" err="1" smtClean="0"/>
              <a:t>Charnley’s</a:t>
            </a:r>
            <a:r>
              <a:rPr lang="en-US" sz="3200" dirty="0" smtClean="0"/>
              <a:t> device won</a:t>
            </a:r>
            <a:endParaRPr lang="en-US" sz="32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Slide 3"/>
          <p:cNvPicPr>
            <a:picLocks noChangeAspect="1" noChangeArrowheads="1"/>
          </p:cNvPicPr>
          <p:nvPr/>
        </p:nvPicPr>
        <p:blipFill>
          <a:blip r:embed="rId2"/>
          <a:srcRect r="44066"/>
          <a:stretch>
            <a:fillRect/>
          </a:stretch>
        </p:blipFill>
        <p:spPr bwMode="auto">
          <a:xfrm>
            <a:off x="991346" y="1603511"/>
            <a:ext cx="3136154" cy="4320000"/>
          </a:xfrm>
          <a:prstGeom prst="rect">
            <a:avLst/>
          </a:prstGeom>
          <a:noFill/>
          <a:ln w="9525">
            <a:noFill/>
            <a:miter lim="800000"/>
            <a:headEnd/>
            <a:tailEnd/>
          </a:ln>
        </p:spPr>
      </p:pic>
      <p:sp>
        <p:nvSpPr>
          <p:cNvPr id="5" name="Title 4"/>
          <p:cNvSpPr>
            <a:spLocks noGrp="1"/>
          </p:cNvSpPr>
          <p:nvPr>
            <p:ph type="title"/>
          </p:nvPr>
        </p:nvSpPr>
        <p:spPr/>
        <p:txBody>
          <a:bodyPr>
            <a:normAutofit fontScale="90000"/>
          </a:bodyPr>
          <a:lstStyle/>
          <a:p>
            <a:r>
              <a:rPr lang="en-US" dirty="0" smtClean="0"/>
              <a:t>However:</a:t>
            </a:r>
            <a:br>
              <a:rPr lang="en-US" dirty="0" smtClean="0"/>
            </a:br>
            <a:r>
              <a:rPr lang="en-US" dirty="0" smtClean="0"/>
              <a:t>Polyethylene debris causes </a:t>
            </a:r>
            <a:r>
              <a:rPr lang="en-US" dirty="0" err="1" smtClean="0"/>
              <a:t>osteolysis</a:t>
            </a:r>
            <a:endParaRPr lang="en-US" dirty="0"/>
          </a:p>
        </p:txBody>
      </p:sp>
      <p:pic>
        <p:nvPicPr>
          <p:cNvPr id="6" name="Picture 3" descr="DSC_0036"/>
          <p:cNvPicPr>
            <a:picLocks noChangeAspect="1" noChangeArrowheads="1"/>
          </p:cNvPicPr>
          <p:nvPr/>
        </p:nvPicPr>
        <p:blipFill>
          <a:blip r:embed="rId3"/>
          <a:srcRect r="24883"/>
          <a:stretch>
            <a:fillRect/>
          </a:stretch>
        </p:blipFill>
        <p:spPr bwMode="auto">
          <a:xfrm>
            <a:off x="4686322" y="2032000"/>
            <a:ext cx="4000478" cy="349144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0" y="0"/>
            <a:ext cx="9144000" cy="876300"/>
          </a:xfrm>
        </p:spPr>
        <p:txBody>
          <a:bodyPr/>
          <a:lstStyle/>
          <a:p>
            <a:r>
              <a:rPr lang="en-GB" sz="3600" b="1" dirty="0" smtClean="0"/>
              <a:t>1996 to now</a:t>
            </a:r>
            <a:endParaRPr lang="en-GB" sz="3600" b="1" dirty="0"/>
          </a:p>
        </p:txBody>
      </p:sp>
      <p:pic>
        <p:nvPicPr>
          <p:cNvPr id="16387" name="Picture 2"/>
          <p:cNvPicPr>
            <a:picLocks noChangeAspect="1" noChangeArrowheads="1"/>
          </p:cNvPicPr>
          <p:nvPr/>
        </p:nvPicPr>
        <p:blipFill>
          <a:blip r:embed="rId3"/>
          <a:srcRect/>
          <a:stretch>
            <a:fillRect/>
          </a:stretch>
        </p:blipFill>
        <p:spPr bwMode="auto">
          <a:xfrm>
            <a:off x="285750" y="214313"/>
            <a:ext cx="1600200" cy="419100"/>
          </a:xfrm>
          <a:prstGeom prst="rect">
            <a:avLst/>
          </a:prstGeom>
          <a:noFill/>
          <a:ln w="9525">
            <a:noFill/>
            <a:miter lim="800000"/>
            <a:headEnd/>
            <a:tailEnd/>
          </a:ln>
        </p:spPr>
      </p:pic>
      <p:pic>
        <p:nvPicPr>
          <p:cNvPr id="16391" name="Picture 2" descr="C:\Users\Ashley\Downloads\199-MG modular &amp; resurfacing XR.jpeg"/>
          <p:cNvPicPr>
            <a:picLocks noChangeAspect="1" noChangeArrowheads="1"/>
          </p:cNvPicPr>
          <p:nvPr/>
        </p:nvPicPr>
        <p:blipFill>
          <a:blip r:embed="rId4"/>
          <a:srcRect/>
          <a:stretch>
            <a:fillRect/>
          </a:stretch>
        </p:blipFill>
        <p:spPr bwMode="auto">
          <a:xfrm>
            <a:off x="5472113" y="3728244"/>
            <a:ext cx="3135312" cy="2576513"/>
          </a:xfrm>
          <a:prstGeom prst="rect">
            <a:avLst/>
          </a:prstGeom>
          <a:noFill/>
          <a:ln w="9525">
            <a:noFill/>
            <a:miter lim="800000"/>
            <a:headEnd/>
            <a:tailEnd/>
          </a:ln>
        </p:spPr>
      </p:pic>
      <p:sp>
        <p:nvSpPr>
          <p:cNvPr id="7" name="Content Placeholder 6"/>
          <p:cNvSpPr>
            <a:spLocks noGrp="1"/>
          </p:cNvSpPr>
          <p:nvPr>
            <p:ph idx="1"/>
          </p:nvPr>
        </p:nvSpPr>
        <p:spPr>
          <a:xfrm>
            <a:off x="203196" y="1600201"/>
            <a:ext cx="5014913" cy="4704556"/>
          </a:xfrm>
        </p:spPr>
        <p:txBody>
          <a:bodyPr>
            <a:normAutofit/>
          </a:bodyPr>
          <a:lstStyle/>
          <a:p>
            <a:r>
              <a:rPr lang="en-US" dirty="0" smtClean="0"/>
              <a:t>MOM hips an alternative to MOP to </a:t>
            </a:r>
            <a:r>
              <a:rPr lang="en-US" dirty="0" err="1" smtClean="0"/>
              <a:t>minimise</a:t>
            </a:r>
            <a:r>
              <a:rPr lang="en-US" dirty="0" smtClean="0"/>
              <a:t> </a:t>
            </a:r>
            <a:r>
              <a:rPr lang="en-US" dirty="0" err="1" smtClean="0"/>
              <a:t>osteolysis</a:t>
            </a:r>
            <a:endParaRPr lang="en-US" dirty="0" smtClean="0"/>
          </a:p>
          <a:p>
            <a:endParaRPr lang="en-US" dirty="0" smtClean="0"/>
          </a:p>
          <a:p>
            <a:r>
              <a:rPr lang="en-US" dirty="0" smtClean="0"/>
              <a:t>Also allows large diameter hips </a:t>
            </a:r>
          </a:p>
          <a:p>
            <a:pPr lvl="1"/>
            <a:r>
              <a:rPr lang="en-US" dirty="0" smtClean="0"/>
              <a:t>reduces dislocation due to an increased jump distance</a:t>
            </a:r>
          </a:p>
          <a:p>
            <a:pPr lvl="1"/>
            <a:r>
              <a:rPr lang="en-US" dirty="0" smtClean="0"/>
              <a:t>enables resurfacing</a:t>
            </a:r>
            <a:endParaRPr lang="en-US" dirty="0"/>
          </a:p>
        </p:txBody>
      </p:sp>
      <p:pic>
        <p:nvPicPr>
          <p:cNvPr id="8" name="Picture 4" descr="Metasul3.jpg"/>
          <p:cNvPicPr>
            <a:picLocks noChangeAspect="1"/>
          </p:cNvPicPr>
          <p:nvPr/>
        </p:nvPicPr>
        <p:blipFill>
          <a:blip r:embed="rId5"/>
          <a:srcRect/>
          <a:stretch>
            <a:fillRect/>
          </a:stretch>
        </p:blipFill>
        <p:spPr bwMode="auto">
          <a:xfrm>
            <a:off x="6464300" y="1600201"/>
            <a:ext cx="1155700" cy="1484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5126</TotalTime>
  <Words>1250</Words>
  <Application>Microsoft Office PowerPoint</Application>
  <PresentationFormat>On-screen Show (4:3)</PresentationFormat>
  <Paragraphs>282</Paragraphs>
  <Slides>36</Slides>
  <Notes>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39" baseType="lpstr">
      <vt:lpstr>Office Theme</vt:lpstr>
      <vt:lpstr>ClipArt</vt:lpstr>
      <vt:lpstr>Photo Editor Photo</vt:lpstr>
      <vt:lpstr>BSc Course 2012 Hip Implant Retrieval Centre</vt:lpstr>
      <vt:lpstr>Talk structure</vt:lpstr>
      <vt:lpstr>Our experience with failed MOM hips</vt:lpstr>
      <vt:lpstr>3 types of hip replacement</vt:lpstr>
      <vt:lpstr>Metal-on-metal hip</vt:lpstr>
      <vt:lpstr>History of metal-on-metal hip arthroplasty: 1</vt:lpstr>
      <vt:lpstr>1960s: MOM and MOP were used</vt:lpstr>
      <vt:lpstr>However: Polyethylene debris causes osteolysis</vt:lpstr>
      <vt:lpstr>1996 to now</vt:lpstr>
      <vt:lpstr>2008: MOM Soft Tissue Inflammatory Reaction </vt:lpstr>
      <vt:lpstr>Some of our relevant papers for this talk</vt:lpstr>
      <vt:lpstr>Slide 12</vt:lpstr>
      <vt:lpstr>MOM hips: is it a big problem?</vt:lpstr>
      <vt:lpstr>Joint Registry Data Do MOM Hips Have A High Failure Rate?</vt:lpstr>
      <vt:lpstr>Resurfacing has a high failure rate</vt:lpstr>
      <vt:lpstr>Old news</vt:lpstr>
      <vt:lpstr>Slide 17</vt:lpstr>
      <vt:lpstr>Slide 18</vt:lpstr>
      <vt:lpstr>Slide 19</vt:lpstr>
      <vt:lpstr>Literature supports a simple explanation: High cup inclination, high wear, high metal ions</vt:lpstr>
      <vt:lpstr>An example</vt:lpstr>
      <vt:lpstr>Do metal ions return to normal after revision?</vt:lpstr>
      <vt:lpstr>Painful hips had double that of well functioning &amp; well functioning outliers were &gt;7ppb</vt:lpstr>
      <vt:lpstr>Hence, UK MHRA recommends  measuring metal ions</vt:lpstr>
      <vt:lpstr>7ppb cut-off level:  90% specificity but only 50% sensitivity</vt:lpstr>
      <vt:lpstr>If 7ppb cut-off level only detects 50% of failures, then lower the cut-off:</vt:lpstr>
      <vt:lpstr>But, we do not need metal ions, we can just look at radiograph</vt:lpstr>
      <vt:lpstr>And metal ions are related to cup position</vt:lpstr>
      <vt:lpstr>The most common findings:  Well positioned cups, non-infected &amp; well fixed</vt:lpstr>
      <vt:lpstr>But, the retrievals are highly worn?</vt:lpstr>
      <vt:lpstr>Evidence for susceptibility: BHR failures: low &amp; high material loss </vt:lpstr>
      <vt:lpstr>But, at least we can detect the tissue response even if metal ions low: can’t we?</vt:lpstr>
      <vt:lpstr>MRI &amp; CT study of unilateral MOM hips</vt:lpstr>
      <vt:lpstr>Literature supports a simple explanation: High cup inclination, high wear, high metal ions</vt:lpstr>
      <vt:lpstr>So why do MOM hips fail?</vt:lpstr>
      <vt:lpstr>Conclusions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Alister Hart</dc:creator>
  <cp:lastModifiedBy>nshiel</cp:lastModifiedBy>
  <cp:revision>55</cp:revision>
  <dcterms:created xsi:type="dcterms:W3CDTF">2010-12-09T09:31:57Z</dcterms:created>
  <dcterms:modified xsi:type="dcterms:W3CDTF">2012-01-31T15:10:22Z</dcterms:modified>
</cp:coreProperties>
</file>