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56" r:id="rId2"/>
    <p:sldId id="477" r:id="rId3"/>
    <p:sldId id="489" r:id="rId4"/>
    <p:sldId id="491" r:id="rId5"/>
    <p:sldId id="492" r:id="rId6"/>
    <p:sldId id="493" r:id="rId7"/>
    <p:sldId id="494" r:id="rId8"/>
    <p:sldId id="495" r:id="rId9"/>
    <p:sldId id="496" r:id="rId10"/>
    <p:sldId id="497" r:id="rId11"/>
    <p:sldId id="498" r:id="rId12"/>
    <p:sldId id="499" r:id="rId13"/>
    <p:sldId id="504" r:id="rId14"/>
    <p:sldId id="506" r:id="rId15"/>
    <p:sldId id="487" r:id="rId16"/>
    <p:sldId id="315" r:id="rId17"/>
    <p:sldId id="480" r:id="rId18"/>
    <p:sldId id="481" r:id="rId19"/>
    <p:sldId id="459" r:id="rId20"/>
    <p:sldId id="462" r:id="rId21"/>
    <p:sldId id="470" r:id="rId22"/>
    <p:sldId id="472" r:id="rId23"/>
    <p:sldId id="473" r:id="rId24"/>
    <p:sldId id="475" r:id="rId25"/>
    <p:sldId id="483" r:id="rId26"/>
    <p:sldId id="485" r:id="rId27"/>
    <p:sldId id="486" r:id="rId28"/>
    <p:sldId id="507" r:id="rId29"/>
  </p:sldIdLst>
  <p:sldSz cx="9144000" cy="6858000" type="screen4x3"/>
  <p:notesSz cx="6669088" cy="9926638"/>
  <p:defaultTextStyle>
    <a:defPPr>
      <a:defRPr lang="da-DK"/>
    </a:defPPr>
    <a:lvl1pPr algn="l" rtl="0" fontAlgn="base">
      <a:spcBef>
        <a:spcPct val="0"/>
      </a:spcBef>
      <a:spcAft>
        <a:spcPct val="0"/>
      </a:spcAft>
      <a:defRPr sz="1600" i="1" kern="1200">
        <a:solidFill>
          <a:srgbClr val="6E6E6F"/>
        </a:solidFill>
        <a:latin typeface="Verdana" charset="0"/>
        <a:ea typeface="Times New Roman" charset="0"/>
        <a:cs typeface="Times New Roman" charset="0"/>
      </a:defRPr>
    </a:lvl1pPr>
    <a:lvl2pPr marL="457200" algn="l" rtl="0" fontAlgn="base">
      <a:spcBef>
        <a:spcPct val="0"/>
      </a:spcBef>
      <a:spcAft>
        <a:spcPct val="0"/>
      </a:spcAft>
      <a:defRPr sz="1600" i="1" kern="1200">
        <a:solidFill>
          <a:srgbClr val="6E6E6F"/>
        </a:solidFill>
        <a:latin typeface="Verdana" charset="0"/>
        <a:ea typeface="Times New Roman" charset="0"/>
        <a:cs typeface="Times New Roman" charset="0"/>
      </a:defRPr>
    </a:lvl2pPr>
    <a:lvl3pPr marL="914400" algn="l" rtl="0" fontAlgn="base">
      <a:spcBef>
        <a:spcPct val="0"/>
      </a:spcBef>
      <a:spcAft>
        <a:spcPct val="0"/>
      </a:spcAft>
      <a:defRPr sz="1600" i="1" kern="1200">
        <a:solidFill>
          <a:srgbClr val="6E6E6F"/>
        </a:solidFill>
        <a:latin typeface="Verdana" charset="0"/>
        <a:ea typeface="Times New Roman" charset="0"/>
        <a:cs typeface="Times New Roman" charset="0"/>
      </a:defRPr>
    </a:lvl3pPr>
    <a:lvl4pPr marL="1371600" algn="l" rtl="0" fontAlgn="base">
      <a:spcBef>
        <a:spcPct val="0"/>
      </a:spcBef>
      <a:spcAft>
        <a:spcPct val="0"/>
      </a:spcAft>
      <a:defRPr sz="1600" i="1" kern="1200">
        <a:solidFill>
          <a:srgbClr val="6E6E6F"/>
        </a:solidFill>
        <a:latin typeface="Verdana" charset="0"/>
        <a:ea typeface="Times New Roman" charset="0"/>
        <a:cs typeface="Times New Roman" charset="0"/>
      </a:defRPr>
    </a:lvl4pPr>
    <a:lvl5pPr marL="1828800" algn="l" rtl="0" fontAlgn="base">
      <a:spcBef>
        <a:spcPct val="0"/>
      </a:spcBef>
      <a:spcAft>
        <a:spcPct val="0"/>
      </a:spcAft>
      <a:defRPr sz="1600" i="1" kern="1200">
        <a:solidFill>
          <a:srgbClr val="6E6E6F"/>
        </a:solidFill>
        <a:latin typeface="Verdana" charset="0"/>
        <a:ea typeface="Times New Roman" charset="0"/>
        <a:cs typeface="Times New Roman" charset="0"/>
      </a:defRPr>
    </a:lvl5pPr>
    <a:lvl6pPr marL="2286000" algn="l" defTabSz="457200" rtl="0" eaLnBrk="1" latinLnBrk="0" hangingPunct="1">
      <a:defRPr sz="1600" i="1" kern="1200">
        <a:solidFill>
          <a:srgbClr val="6E6E6F"/>
        </a:solidFill>
        <a:latin typeface="Verdana" charset="0"/>
        <a:ea typeface="Times New Roman" charset="0"/>
        <a:cs typeface="Times New Roman" charset="0"/>
      </a:defRPr>
    </a:lvl6pPr>
    <a:lvl7pPr marL="2743200" algn="l" defTabSz="457200" rtl="0" eaLnBrk="1" latinLnBrk="0" hangingPunct="1">
      <a:defRPr sz="1600" i="1" kern="1200">
        <a:solidFill>
          <a:srgbClr val="6E6E6F"/>
        </a:solidFill>
        <a:latin typeface="Verdana" charset="0"/>
        <a:ea typeface="Times New Roman" charset="0"/>
        <a:cs typeface="Times New Roman" charset="0"/>
      </a:defRPr>
    </a:lvl7pPr>
    <a:lvl8pPr marL="3200400" algn="l" defTabSz="457200" rtl="0" eaLnBrk="1" latinLnBrk="0" hangingPunct="1">
      <a:defRPr sz="1600" i="1" kern="1200">
        <a:solidFill>
          <a:srgbClr val="6E6E6F"/>
        </a:solidFill>
        <a:latin typeface="Verdana" charset="0"/>
        <a:ea typeface="Times New Roman" charset="0"/>
        <a:cs typeface="Times New Roman" charset="0"/>
      </a:defRPr>
    </a:lvl8pPr>
    <a:lvl9pPr marL="3657600" algn="l" defTabSz="457200" rtl="0" eaLnBrk="1" latinLnBrk="0" hangingPunct="1">
      <a:defRPr sz="1600" i="1" kern="1200">
        <a:solidFill>
          <a:srgbClr val="6E6E6F"/>
        </a:solidFill>
        <a:latin typeface="Verdana" charset="0"/>
        <a:ea typeface="Times New Roman" charset="0"/>
        <a:cs typeface="Times New Roman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chemeClr val="tx1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A100"/>
    <a:srgbClr val="6E6E6F"/>
    <a:srgbClr val="DC0217"/>
    <a:srgbClr val="4B4F55"/>
    <a:srgbClr val="1B0807"/>
    <a:srgbClr val="040404"/>
    <a:srgbClr val="C2C2C2"/>
    <a:srgbClr val="FFFFFF"/>
    <a:srgbClr val="E78E2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98" autoAdjust="0"/>
    <p:restoredTop sz="86471" autoAdjust="0"/>
  </p:normalViewPr>
  <p:slideViewPr>
    <p:cSldViewPr>
      <p:cViewPr>
        <p:scale>
          <a:sx n="50" d="100"/>
          <a:sy n="50" d="100"/>
        </p:scale>
        <p:origin x="-828" y="-36"/>
      </p:cViewPr>
      <p:guideLst>
        <p:guide orient="horz" pos="4032"/>
        <p:guide pos="528"/>
        <p:guide pos="5280"/>
      </p:guideLst>
    </p:cSldViewPr>
  </p:slideViewPr>
  <p:outlineViewPr>
    <p:cViewPr>
      <p:scale>
        <a:sx n="33" d="100"/>
        <a:sy n="33" d="100"/>
      </p:scale>
      <p:origin x="0" y="3216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75" d="100"/>
          <a:sy n="75" d="100"/>
        </p:scale>
        <p:origin x="-1368" y="1416"/>
      </p:cViewPr>
      <p:guideLst>
        <p:guide orient="horz" pos="3126"/>
        <p:guide pos="210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alisterhart:Desktop:MOM:CURRENT%20PAPERS:CT%20acetabulum%20Measurement%20PAPER%20(Humza):Angles2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GB"/>
  <c:chart>
    <c:title>
      <c:tx>
        <c:rich>
          <a:bodyPr/>
          <a:lstStyle/>
          <a:p>
            <a:pPr>
              <a:defRPr/>
            </a:pPr>
            <a:r>
              <a:rPr lang="en-US"/>
              <a:t>Inclination and version: normal hips</a:t>
            </a:r>
          </a:p>
        </c:rich>
      </c:tx>
      <c:layout/>
      <c:spPr>
        <a:noFill/>
        <a:ln w="25400">
          <a:noFill/>
        </a:ln>
      </c:spPr>
    </c:title>
    <c:plotArea>
      <c:layout/>
      <c:scatterChart>
        <c:scatterStyle val="lineMarker"/>
        <c:ser>
          <c:idx val="0"/>
          <c:order val="0"/>
          <c:tx>
            <c:strRef>
              <c:f>'Combined values'!$C$2</c:f>
              <c:strCache>
                <c:ptCount val="1"/>
                <c:pt idx="0">
                  <c:v>Version</c:v>
                </c:pt>
              </c:strCache>
            </c:strRef>
          </c:tx>
          <c:spPr>
            <a:ln w="28575">
              <a:noFill/>
            </a:ln>
          </c:spPr>
          <c:marker>
            <c:spPr>
              <a:solidFill>
                <a:srgbClr val="4F81BD"/>
              </a:solidFill>
              <a:ln>
                <a:solidFill>
                  <a:srgbClr val="666699"/>
                </a:solidFill>
                <a:prstDash val="solid"/>
              </a:ln>
            </c:spPr>
          </c:marker>
          <c:xVal>
            <c:numRef>
              <c:f>'Combined values'!$B$3:$B$67</c:f>
              <c:numCache>
                <c:formatCode>General</c:formatCode>
                <c:ptCount val="65"/>
                <c:pt idx="0">
                  <c:v>62</c:v>
                </c:pt>
                <c:pt idx="1">
                  <c:v>55</c:v>
                </c:pt>
                <c:pt idx="2">
                  <c:v>54</c:v>
                </c:pt>
                <c:pt idx="3">
                  <c:v>46</c:v>
                </c:pt>
                <c:pt idx="4">
                  <c:v>51</c:v>
                </c:pt>
                <c:pt idx="5">
                  <c:v>47</c:v>
                </c:pt>
                <c:pt idx="6">
                  <c:v>59</c:v>
                </c:pt>
                <c:pt idx="7">
                  <c:v>44</c:v>
                </c:pt>
                <c:pt idx="8">
                  <c:v>55</c:v>
                </c:pt>
                <c:pt idx="9">
                  <c:v>47</c:v>
                </c:pt>
                <c:pt idx="10">
                  <c:v>51</c:v>
                </c:pt>
                <c:pt idx="11">
                  <c:v>52</c:v>
                </c:pt>
                <c:pt idx="12">
                  <c:v>46</c:v>
                </c:pt>
                <c:pt idx="13">
                  <c:v>46</c:v>
                </c:pt>
                <c:pt idx="14">
                  <c:v>57</c:v>
                </c:pt>
                <c:pt idx="15">
                  <c:v>51</c:v>
                </c:pt>
                <c:pt idx="16">
                  <c:v>46</c:v>
                </c:pt>
                <c:pt idx="17">
                  <c:v>54</c:v>
                </c:pt>
                <c:pt idx="18">
                  <c:v>57</c:v>
                </c:pt>
                <c:pt idx="19">
                  <c:v>54</c:v>
                </c:pt>
                <c:pt idx="20">
                  <c:v>59</c:v>
                </c:pt>
                <c:pt idx="21">
                  <c:v>51</c:v>
                </c:pt>
                <c:pt idx="22">
                  <c:v>44</c:v>
                </c:pt>
                <c:pt idx="23">
                  <c:v>58</c:v>
                </c:pt>
                <c:pt idx="24">
                  <c:v>50</c:v>
                </c:pt>
                <c:pt idx="25">
                  <c:v>53</c:v>
                </c:pt>
                <c:pt idx="26">
                  <c:v>58</c:v>
                </c:pt>
                <c:pt idx="27">
                  <c:v>57</c:v>
                </c:pt>
                <c:pt idx="28">
                  <c:v>57</c:v>
                </c:pt>
                <c:pt idx="29">
                  <c:v>52</c:v>
                </c:pt>
                <c:pt idx="30">
                  <c:v>51</c:v>
                </c:pt>
                <c:pt idx="31">
                  <c:v>56</c:v>
                </c:pt>
                <c:pt idx="32">
                  <c:v>54</c:v>
                </c:pt>
                <c:pt idx="33">
                  <c:v>54</c:v>
                </c:pt>
                <c:pt idx="34">
                  <c:v>56</c:v>
                </c:pt>
                <c:pt idx="35">
                  <c:v>50</c:v>
                </c:pt>
                <c:pt idx="36">
                  <c:v>52</c:v>
                </c:pt>
                <c:pt idx="37">
                  <c:v>49</c:v>
                </c:pt>
                <c:pt idx="38">
                  <c:v>49</c:v>
                </c:pt>
                <c:pt idx="39">
                  <c:v>47</c:v>
                </c:pt>
                <c:pt idx="40">
                  <c:v>58</c:v>
                </c:pt>
                <c:pt idx="41">
                  <c:v>49</c:v>
                </c:pt>
                <c:pt idx="42">
                  <c:v>56</c:v>
                </c:pt>
                <c:pt idx="43">
                  <c:v>52</c:v>
                </c:pt>
                <c:pt idx="44">
                  <c:v>51</c:v>
                </c:pt>
                <c:pt idx="45">
                  <c:v>56</c:v>
                </c:pt>
                <c:pt idx="46">
                  <c:v>50</c:v>
                </c:pt>
                <c:pt idx="47">
                  <c:v>56</c:v>
                </c:pt>
                <c:pt idx="48">
                  <c:v>52</c:v>
                </c:pt>
                <c:pt idx="49">
                  <c:v>58</c:v>
                </c:pt>
                <c:pt idx="50">
                  <c:v>52</c:v>
                </c:pt>
                <c:pt idx="51">
                  <c:v>53</c:v>
                </c:pt>
                <c:pt idx="52">
                  <c:v>57</c:v>
                </c:pt>
                <c:pt idx="53">
                  <c:v>47</c:v>
                </c:pt>
                <c:pt idx="54">
                  <c:v>48</c:v>
                </c:pt>
                <c:pt idx="55">
                  <c:v>51</c:v>
                </c:pt>
                <c:pt idx="56">
                  <c:v>50</c:v>
                </c:pt>
                <c:pt idx="57">
                  <c:v>57</c:v>
                </c:pt>
                <c:pt idx="58">
                  <c:v>59</c:v>
                </c:pt>
                <c:pt idx="59">
                  <c:v>61</c:v>
                </c:pt>
                <c:pt idx="60">
                  <c:v>47</c:v>
                </c:pt>
                <c:pt idx="61">
                  <c:v>51</c:v>
                </c:pt>
                <c:pt idx="62">
                  <c:v>61</c:v>
                </c:pt>
                <c:pt idx="63">
                  <c:v>52</c:v>
                </c:pt>
                <c:pt idx="64">
                  <c:v>57</c:v>
                </c:pt>
              </c:numCache>
            </c:numRef>
          </c:xVal>
          <c:yVal>
            <c:numRef>
              <c:f>'Combined values'!$C$3:$C$67</c:f>
              <c:numCache>
                <c:formatCode>General</c:formatCode>
                <c:ptCount val="65"/>
                <c:pt idx="0">
                  <c:v>16</c:v>
                </c:pt>
                <c:pt idx="1">
                  <c:v>24</c:v>
                </c:pt>
                <c:pt idx="2">
                  <c:v>30</c:v>
                </c:pt>
                <c:pt idx="3">
                  <c:v>22</c:v>
                </c:pt>
                <c:pt idx="4">
                  <c:v>12</c:v>
                </c:pt>
                <c:pt idx="5">
                  <c:v>17</c:v>
                </c:pt>
                <c:pt idx="6">
                  <c:v>22</c:v>
                </c:pt>
                <c:pt idx="7">
                  <c:v>17</c:v>
                </c:pt>
                <c:pt idx="8">
                  <c:v>15</c:v>
                </c:pt>
                <c:pt idx="9">
                  <c:v>25</c:v>
                </c:pt>
                <c:pt idx="10">
                  <c:v>22</c:v>
                </c:pt>
                <c:pt idx="11">
                  <c:v>29</c:v>
                </c:pt>
                <c:pt idx="12">
                  <c:v>20</c:v>
                </c:pt>
                <c:pt idx="13">
                  <c:v>21</c:v>
                </c:pt>
                <c:pt idx="14">
                  <c:v>33</c:v>
                </c:pt>
                <c:pt idx="15">
                  <c:v>25</c:v>
                </c:pt>
                <c:pt idx="16">
                  <c:v>6</c:v>
                </c:pt>
                <c:pt idx="17">
                  <c:v>20</c:v>
                </c:pt>
                <c:pt idx="18">
                  <c:v>17</c:v>
                </c:pt>
                <c:pt idx="19">
                  <c:v>20</c:v>
                </c:pt>
                <c:pt idx="20">
                  <c:v>35</c:v>
                </c:pt>
                <c:pt idx="21">
                  <c:v>24</c:v>
                </c:pt>
                <c:pt idx="22">
                  <c:v>33</c:v>
                </c:pt>
                <c:pt idx="23">
                  <c:v>26</c:v>
                </c:pt>
                <c:pt idx="24">
                  <c:v>22</c:v>
                </c:pt>
                <c:pt idx="25">
                  <c:v>16</c:v>
                </c:pt>
                <c:pt idx="26">
                  <c:v>29</c:v>
                </c:pt>
                <c:pt idx="27">
                  <c:v>11</c:v>
                </c:pt>
                <c:pt idx="28">
                  <c:v>19</c:v>
                </c:pt>
                <c:pt idx="29">
                  <c:v>16</c:v>
                </c:pt>
                <c:pt idx="30">
                  <c:v>23</c:v>
                </c:pt>
                <c:pt idx="31">
                  <c:v>25</c:v>
                </c:pt>
                <c:pt idx="32">
                  <c:v>13</c:v>
                </c:pt>
                <c:pt idx="33">
                  <c:v>24</c:v>
                </c:pt>
                <c:pt idx="34">
                  <c:v>25</c:v>
                </c:pt>
                <c:pt idx="35">
                  <c:v>20</c:v>
                </c:pt>
                <c:pt idx="36">
                  <c:v>33</c:v>
                </c:pt>
                <c:pt idx="37">
                  <c:v>17</c:v>
                </c:pt>
                <c:pt idx="38">
                  <c:v>25</c:v>
                </c:pt>
                <c:pt idx="39">
                  <c:v>13</c:v>
                </c:pt>
                <c:pt idx="40">
                  <c:v>23</c:v>
                </c:pt>
                <c:pt idx="41">
                  <c:v>33</c:v>
                </c:pt>
                <c:pt idx="42">
                  <c:v>34</c:v>
                </c:pt>
                <c:pt idx="43">
                  <c:v>28</c:v>
                </c:pt>
                <c:pt idx="44">
                  <c:v>24</c:v>
                </c:pt>
                <c:pt idx="45">
                  <c:v>22</c:v>
                </c:pt>
                <c:pt idx="46">
                  <c:v>28</c:v>
                </c:pt>
                <c:pt idx="47">
                  <c:v>26</c:v>
                </c:pt>
                <c:pt idx="48">
                  <c:v>25</c:v>
                </c:pt>
                <c:pt idx="49">
                  <c:v>27</c:v>
                </c:pt>
                <c:pt idx="50">
                  <c:v>21</c:v>
                </c:pt>
                <c:pt idx="51">
                  <c:v>33</c:v>
                </c:pt>
                <c:pt idx="52">
                  <c:v>40</c:v>
                </c:pt>
                <c:pt idx="53">
                  <c:v>24</c:v>
                </c:pt>
                <c:pt idx="54">
                  <c:v>10</c:v>
                </c:pt>
                <c:pt idx="55">
                  <c:v>29</c:v>
                </c:pt>
                <c:pt idx="56">
                  <c:v>24</c:v>
                </c:pt>
                <c:pt idx="57">
                  <c:v>14</c:v>
                </c:pt>
                <c:pt idx="58">
                  <c:v>25</c:v>
                </c:pt>
                <c:pt idx="59">
                  <c:v>29</c:v>
                </c:pt>
                <c:pt idx="60">
                  <c:v>24</c:v>
                </c:pt>
                <c:pt idx="61">
                  <c:v>10</c:v>
                </c:pt>
                <c:pt idx="62">
                  <c:v>17</c:v>
                </c:pt>
                <c:pt idx="63">
                  <c:v>20</c:v>
                </c:pt>
                <c:pt idx="64">
                  <c:v>21</c:v>
                </c:pt>
              </c:numCache>
            </c:numRef>
          </c:yVal>
        </c:ser>
        <c:ser>
          <c:idx val="1"/>
          <c:order val="1"/>
          <c:tx>
            <c:v>Lewinnek box</c:v>
          </c:tx>
          <c:spPr>
            <a:ln w="28575">
              <a:solidFill>
                <a:schemeClr val="tx1"/>
              </a:solidFill>
            </a:ln>
          </c:spPr>
          <c:xVal>
            <c:numLit>
              <c:formatCode>General</c:formatCode>
              <c:ptCount val="5"/>
              <c:pt idx="0">
                <c:v>30</c:v>
              </c:pt>
              <c:pt idx="1">
                <c:v>50</c:v>
              </c:pt>
              <c:pt idx="2">
                <c:v>50</c:v>
              </c:pt>
              <c:pt idx="3">
                <c:v>30</c:v>
              </c:pt>
              <c:pt idx="4">
                <c:v>30</c:v>
              </c:pt>
            </c:numLit>
          </c:xVal>
          <c:yVal>
            <c:numLit>
              <c:formatCode>General</c:formatCode>
              <c:ptCount val="5"/>
              <c:pt idx="0">
                <c:v>5</c:v>
              </c:pt>
              <c:pt idx="1">
                <c:v>5</c:v>
              </c:pt>
              <c:pt idx="2">
                <c:v>25</c:v>
              </c:pt>
              <c:pt idx="3">
                <c:v>25</c:v>
              </c:pt>
              <c:pt idx="4">
                <c:v>5</c:v>
              </c:pt>
            </c:numLit>
          </c:yVal>
        </c:ser>
        <c:dLbls/>
        <c:axId val="135251456"/>
        <c:axId val="135252992"/>
      </c:scatterChart>
      <c:valAx>
        <c:axId val="135251456"/>
        <c:scaling>
          <c:orientation val="minMax"/>
          <c:max val="70"/>
          <c:min val="10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Inclination angle (deg)</a:t>
                </a:r>
              </a:p>
            </c:rich>
          </c:tx>
          <c:layout/>
          <c:spPr>
            <a:noFill/>
            <a:ln w="25400">
              <a:noFill/>
            </a:ln>
          </c:spPr>
        </c:title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35252992"/>
        <c:crosses val="autoZero"/>
        <c:crossBetween val="midCat"/>
      </c:valAx>
      <c:valAx>
        <c:axId val="135252992"/>
        <c:scaling>
          <c:orientation val="minMax"/>
          <c:max val="50"/>
          <c:min val="-10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Version angle (deg)</a:t>
                </a:r>
              </a:p>
            </c:rich>
          </c:tx>
          <c:layout/>
          <c:spPr>
            <a:noFill/>
            <a:ln w="25400">
              <a:noFill/>
            </a:ln>
          </c:spPr>
        </c:title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crossAx val="135251456"/>
        <c:crosses val="autoZero"/>
        <c:crossBetween val="midCat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i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9838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i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890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i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890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9838" y="942975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i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>
              <a:defRPr/>
            </a:pPr>
            <a:fld id="{73B8C13B-DCAE-EB4E-9BC2-6C15076E7BCD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7292032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i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9838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i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4075" y="744538"/>
            <a:ext cx="4964113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9000" y="4714875"/>
            <a:ext cx="4891088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noProof="0"/>
              <a:t>Klik for at redigere teksttypografierne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i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9838" y="942975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i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>
              <a:defRPr/>
            </a:pPr>
            <a:fld id="{9972A216-3AF0-F847-AB2B-BBBE4F9F6DFD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112166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pitchFamily="-111" charset="-128"/>
        <a:cs typeface="ＭＳ Ｐゴシック" pitchFamily="-111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4B07308-3C15-5C41-BDAD-775A2C024681}" type="slidenum">
              <a:rPr lang="en-US"/>
              <a:pPr/>
              <a:t>10</a:t>
            </a:fld>
            <a:endParaRPr lang="en-US"/>
          </a:p>
        </p:txBody>
      </p:sp>
      <p:sp>
        <p:nvSpPr>
          <p:cNvPr id="6041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11515" y="744498"/>
            <a:ext cx="4446059" cy="3722489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89212" y="4715153"/>
            <a:ext cx="4890665" cy="44669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6DC64C4-0651-AC46-A4A2-B1F14D2CE972}" type="slidenum">
              <a:rPr lang="en-US"/>
              <a:pPr/>
              <a:t>15</a:t>
            </a:fld>
            <a:endParaRPr lang="en-US"/>
          </a:p>
        </p:txBody>
      </p:sp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EB8B22-E6CF-ED45-A5A1-9A3E919FE66E}" type="slidenum">
              <a:rPr lang="en-GB"/>
              <a:pPr/>
              <a:t>21</a:t>
            </a:fld>
            <a:endParaRPr lang="en-GB"/>
          </a:p>
        </p:txBody>
      </p:sp>
      <p:sp>
        <p:nvSpPr>
          <p:cNvPr id="134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212" y="4715153"/>
            <a:ext cx="4890665" cy="446698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25371CB-A397-674F-9776-1524C4E57BAA}" type="slidenum">
              <a:rPr lang="en-GB"/>
              <a:pPr/>
              <a:t>22</a:t>
            </a:fld>
            <a:endParaRPr lang="en-GB"/>
          </a:p>
        </p:txBody>
      </p:sp>
      <p:sp>
        <p:nvSpPr>
          <p:cNvPr id="131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212" y="4715153"/>
            <a:ext cx="4890665" cy="446698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37217CD-A1F1-AE4C-B3CE-D27C9F8C34DD}" type="slidenum">
              <a:rPr lang="en-GB"/>
              <a:pPr/>
              <a:t>23</a:t>
            </a:fld>
            <a:endParaRPr lang="en-GB"/>
          </a:p>
        </p:txBody>
      </p:sp>
      <p:sp>
        <p:nvSpPr>
          <p:cNvPr id="131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212" y="4715153"/>
            <a:ext cx="4890665" cy="446698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0" descr="Front_Top_A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86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7" descr="IMP_Logo_White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838200" y="152400"/>
            <a:ext cx="2514600" cy="66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2"/>
          <p:cNvSpPr>
            <a:spLocks noChangeArrowheads="1"/>
          </p:cNvSpPr>
          <p:nvPr userDrawn="1"/>
        </p:nvSpPr>
        <p:spPr bwMode="auto">
          <a:xfrm>
            <a:off x="857250" y="3429000"/>
            <a:ext cx="75247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</a:bodyPr>
          <a:lstStyle/>
          <a:p>
            <a:pPr>
              <a:defRPr/>
            </a:pPr>
            <a:endParaRPr lang="en-US" sz="3900" i="0">
              <a:solidFill>
                <a:srgbClr val="C51538"/>
              </a:solidFill>
              <a:latin typeface="Impact" charset="0"/>
            </a:endParaRP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838200" y="2438400"/>
            <a:ext cx="7543800" cy="533400"/>
          </a:xfrm>
        </p:spPr>
        <p:txBody>
          <a:bodyPr anchor="t"/>
          <a:lstStyle>
            <a:lvl1pPr>
              <a:defRPr sz="3900"/>
            </a:lvl1pPr>
          </a:lstStyle>
          <a:p>
            <a:r>
              <a:rPr lang="da-DK"/>
              <a:t>Click to edit Master title style</a:t>
            </a:r>
          </a:p>
        </p:txBody>
      </p:sp>
      <p:sp>
        <p:nvSpPr>
          <p:cNvPr id="10250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838200" y="5562600"/>
            <a:ext cx="7543800" cy="228600"/>
          </a:xfrm>
        </p:spPr>
        <p:txBody>
          <a:bodyPr/>
          <a:lstStyle>
            <a:lvl1pPr>
              <a:defRPr sz="1600"/>
            </a:lvl1pPr>
          </a:lstStyle>
          <a:p>
            <a:r>
              <a:rPr lang="da-DK"/>
              <a:t>Name of speaker</a:t>
            </a:r>
          </a:p>
        </p:txBody>
      </p:sp>
      <p:sp>
        <p:nvSpPr>
          <p:cNvPr id="7" name="Rectangle 9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838200" y="6553200"/>
            <a:ext cx="7543800" cy="2286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600" i="0">
                <a:solidFill>
                  <a:srgbClr val="6A6F77"/>
                </a:solidFill>
                <a:latin typeface="Verdana" pitchFamily="-111" charset="0"/>
                <a:ea typeface="Times New Roman" pitchFamily="-111" charset="0"/>
                <a:cs typeface="Times New Roman" pitchFamily="-111" charset="0"/>
              </a:defRPr>
            </a:lvl1pPr>
          </a:lstStyle>
          <a:p>
            <a:pPr>
              <a:defRPr/>
            </a:pPr>
            <a:r>
              <a:rPr lang="da-DK"/>
              <a:t>sdfgafgafga</a:t>
            </a:r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1"/>
          </p:nvPr>
        </p:nvSpPr>
        <p:spPr bwMode="auto">
          <a:xfrm>
            <a:off x="8610600" y="6648450"/>
            <a:ext cx="419100" cy="1524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600" i="0">
                <a:solidFill>
                  <a:schemeClr val="tx1"/>
                </a:solidFill>
                <a:latin typeface="Verdana" charset="0"/>
                <a:ea typeface="Times New Roman" charset="0"/>
                <a:cs typeface="Times New Roman" charset="0"/>
              </a:defRPr>
            </a:lvl1pPr>
          </a:lstStyle>
          <a:p>
            <a:pPr>
              <a:defRPr/>
            </a:pPr>
            <a:fld id="{79BBD3B8-BF70-2542-9783-38F86D311BDF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96050" y="609600"/>
            <a:ext cx="1885950" cy="5791200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609600"/>
            <a:ext cx="5505450" cy="5791200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09600"/>
            <a:ext cx="7543800" cy="63817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1943100"/>
            <a:ext cx="3695700" cy="4457700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86300" y="1943100"/>
            <a:ext cx="3695700" cy="4457700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92AAF7ED-3EF8-264A-9B6D-745B17C68D9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387F51E9-E966-3B45-84B7-43D77639FF5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23325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943100"/>
            <a:ext cx="3695700" cy="4457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943100"/>
            <a:ext cx="3695700" cy="4457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9" descr="Second_Top"/>
          <p:cNvPicPr>
            <a:picLocks noChangeAspect="1" noChangeArrowheads="1"/>
          </p:cNvPicPr>
          <p:nvPr userDrawn="1"/>
        </p:nvPicPr>
        <p:blipFill>
          <a:blip r:embed="rId16"/>
          <a:srcRect/>
          <a:stretch>
            <a:fillRect/>
          </a:stretch>
        </p:blipFill>
        <p:spPr bwMode="auto">
          <a:xfrm>
            <a:off x="0" y="0"/>
            <a:ext cx="9144000" cy="147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5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609600"/>
            <a:ext cx="754380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a-DK"/>
              <a:t>Click to edit Master title style</a:t>
            </a:r>
          </a:p>
        </p:txBody>
      </p:sp>
      <p:sp>
        <p:nvSpPr>
          <p:cNvPr id="1028" name="Rectangle 26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943100"/>
            <a:ext cx="754380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/>
              <a:t>Click to edit Master text styles</a:t>
            </a:r>
          </a:p>
          <a:p>
            <a:pPr lvl="1"/>
            <a:r>
              <a:rPr lang="da-DK"/>
              <a:t>Second level</a:t>
            </a:r>
          </a:p>
          <a:p>
            <a:pPr lvl="2"/>
            <a:r>
              <a:rPr lang="da-DK"/>
              <a:t>Third level</a:t>
            </a:r>
          </a:p>
          <a:p>
            <a:pPr lvl="3"/>
            <a:r>
              <a:rPr lang="da-DK"/>
              <a:t>Fourth level</a:t>
            </a:r>
          </a:p>
          <a:p>
            <a:pPr lvl="4"/>
            <a:r>
              <a:rPr lang="da-DK"/>
              <a:t>Fifth level</a:t>
            </a:r>
          </a:p>
        </p:txBody>
      </p:sp>
      <p:pic>
        <p:nvPicPr>
          <p:cNvPr id="1029" name="Picture 40" descr="IMP_Logo_2Colour"/>
          <p:cNvPicPr>
            <a:picLocks noChangeAspect="1" noChangeArrowheads="1"/>
          </p:cNvPicPr>
          <p:nvPr userDrawn="1"/>
        </p:nvPicPr>
        <p:blipFill>
          <a:blip r:embed="rId17"/>
          <a:srcRect/>
          <a:stretch>
            <a:fillRect/>
          </a:stretch>
        </p:blipFill>
        <p:spPr bwMode="auto">
          <a:xfrm>
            <a:off x="838200" y="120650"/>
            <a:ext cx="1524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66" r:id="rId1"/>
    <p:sldLayoutId id="2147483955" r:id="rId2"/>
    <p:sldLayoutId id="2147483956" r:id="rId3"/>
    <p:sldLayoutId id="2147483957" r:id="rId4"/>
    <p:sldLayoutId id="2147483958" r:id="rId5"/>
    <p:sldLayoutId id="2147483959" r:id="rId6"/>
    <p:sldLayoutId id="2147483960" r:id="rId7"/>
    <p:sldLayoutId id="2147483961" r:id="rId8"/>
    <p:sldLayoutId id="2147483962" r:id="rId9"/>
    <p:sldLayoutId id="2147483963" r:id="rId10"/>
    <p:sldLayoutId id="2147483964" r:id="rId11"/>
    <p:sldLayoutId id="2147483965" r:id="rId12"/>
    <p:sldLayoutId id="2147483967" r:id="rId13"/>
    <p:sldLayoutId id="2147483969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C51538"/>
          </a:solidFill>
          <a:latin typeface="+mj-lt"/>
          <a:ea typeface="ＭＳ Ｐゴシック" pitchFamily="-111" charset="-128"/>
          <a:cs typeface="ＭＳ Ｐゴシック" pitchFamily="-111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C51538"/>
          </a:solidFill>
          <a:latin typeface="Impact" charset="0"/>
          <a:ea typeface="ＭＳ Ｐゴシック" pitchFamily="-111" charset="-128"/>
          <a:cs typeface="ＭＳ Ｐゴシック" pitchFamily="-111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C51538"/>
          </a:solidFill>
          <a:latin typeface="Impact" charset="0"/>
          <a:ea typeface="ＭＳ Ｐゴシック" pitchFamily="-111" charset="-128"/>
          <a:cs typeface="ＭＳ Ｐゴシック" pitchFamily="-111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C51538"/>
          </a:solidFill>
          <a:latin typeface="Impact" charset="0"/>
          <a:ea typeface="ＭＳ Ｐゴシック" pitchFamily="-111" charset="-128"/>
          <a:cs typeface="ＭＳ Ｐゴシック" pitchFamily="-111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C51538"/>
          </a:solidFill>
          <a:latin typeface="Impact" charset="0"/>
          <a:ea typeface="ＭＳ Ｐゴシック" pitchFamily="-111" charset="-128"/>
          <a:cs typeface="ＭＳ Ｐゴシック" pitchFamily="-111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rgbClr val="C51538"/>
          </a:solidFill>
          <a:latin typeface="Impact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rgbClr val="C51538"/>
          </a:solidFill>
          <a:latin typeface="Impact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rgbClr val="C51538"/>
          </a:solidFill>
          <a:latin typeface="Impact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rgbClr val="C51538"/>
          </a:solidFill>
          <a:latin typeface="Impact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>
          <a:solidFill>
            <a:srgbClr val="4B4F55"/>
          </a:solidFill>
          <a:latin typeface="+mn-lt"/>
          <a:ea typeface="ＭＳ Ｐゴシック" pitchFamily="-111" charset="-128"/>
          <a:cs typeface="ＭＳ Ｐゴシック" pitchFamily="-111" charset="-128"/>
        </a:defRPr>
      </a:lvl1pPr>
      <a:lvl2pPr marL="571500" indent="-1905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rgbClr val="4B4F55"/>
          </a:solidFill>
          <a:latin typeface="+mn-lt"/>
          <a:ea typeface="ＭＳ Ｐゴシック" charset="-128"/>
        </a:defRPr>
      </a:lvl2pPr>
      <a:lvl3pPr marL="952500" indent="-1905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rgbClr val="4B4F55"/>
          </a:solidFill>
          <a:latin typeface="+mn-lt"/>
          <a:ea typeface="ＭＳ Ｐゴシック" charset="-128"/>
        </a:defRPr>
      </a:lvl3pPr>
      <a:lvl4pPr marL="1333500" indent="-190500" algn="l" rtl="0" eaLnBrk="0" fontAlgn="base" hangingPunct="0">
        <a:spcBef>
          <a:spcPct val="20000"/>
        </a:spcBef>
        <a:spcAft>
          <a:spcPct val="0"/>
        </a:spcAft>
        <a:buFont typeface="Wingdings" charset="2"/>
        <a:buChar char="§"/>
        <a:defRPr sz="1400">
          <a:solidFill>
            <a:srgbClr val="4B4F55"/>
          </a:solidFill>
          <a:latin typeface="+mn-lt"/>
          <a:ea typeface="ＭＳ Ｐゴシック" charset="-128"/>
        </a:defRPr>
      </a:lvl4pPr>
      <a:lvl5pPr marL="1727200" indent="-203200" algn="l" rtl="0" eaLnBrk="0" fontAlgn="base" hangingPunct="0">
        <a:spcBef>
          <a:spcPct val="20000"/>
        </a:spcBef>
        <a:spcAft>
          <a:spcPct val="0"/>
        </a:spcAft>
        <a:buChar char="°"/>
        <a:defRPr sz="1400">
          <a:solidFill>
            <a:srgbClr val="4B4F55"/>
          </a:solidFill>
          <a:latin typeface="+mn-lt"/>
          <a:ea typeface="ＭＳ Ｐゴシック" charset="-128"/>
        </a:defRPr>
      </a:lvl5pPr>
      <a:lvl6pPr marL="2184400" indent="-203200" algn="l" rtl="0" fontAlgn="base">
        <a:spcBef>
          <a:spcPct val="20000"/>
        </a:spcBef>
        <a:spcAft>
          <a:spcPct val="0"/>
        </a:spcAft>
        <a:buChar char="°"/>
        <a:defRPr sz="1400">
          <a:solidFill>
            <a:srgbClr val="4B4F55"/>
          </a:solidFill>
          <a:latin typeface="+mn-lt"/>
          <a:ea typeface="ＭＳ Ｐゴシック" charset="-128"/>
        </a:defRPr>
      </a:lvl6pPr>
      <a:lvl7pPr marL="2641600" indent="-203200" algn="l" rtl="0" fontAlgn="base">
        <a:spcBef>
          <a:spcPct val="20000"/>
        </a:spcBef>
        <a:spcAft>
          <a:spcPct val="0"/>
        </a:spcAft>
        <a:buChar char="°"/>
        <a:defRPr sz="1400">
          <a:solidFill>
            <a:srgbClr val="4B4F55"/>
          </a:solidFill>
          <a:latin typeface="+mn-lt"/>
          <a:ea typeface="ＭＳ Ｐゴシック" charset="-128"/>
        </a:defRPr>
      </a:lvl7pPr>
      <a:lvl8pPr marL="3098800" indent="-203200" algn="l" rtl="0" fontAlgn="base">
        <a:spcBef>
          <a:spcPct val="20000"/>
        </a:spcBef>
        <a:spcAft>
          <a:spcPct val="0"/>
        </a:spcAft>
        <a:buChar char="°"/>
        <a:defRPr sz="1400">
          <a:solidFill>
            <a:srgbClr val="4B4F55"/>
          </a:solidFill>
          <a:latin typeface="+mn-lt"/>
          <a:ea typeface="ＭＳ Ｐゴシック" charset="-128"/>
        </a:defRPr>
      </a:lvl8pPr>
      <a:lvl9pPr marL="3556000" indent="-203200" algn="l" rtl="0" fontAlgn="base">
        <a:spcBef>
          <a:spcPct val="20000"/>
        </a:spcBef>
        <a:spcAft>
          <a:spcPct val="0"/>
        </a:spcAft>
        <a:buChar char="°"/>
        <a:defRPr sz="1400">
          <a:solidFill>
            <a:srgbClr val="4B4F55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4.xml"/><Relationship Id="rId1" Type="http://schemas.openxmlformats.org/officeDocument/2006/relationships/video" Target="file:///\\localhost\Users\alisterhart%20macmini\Desktop\Research\MOM%20Hip%20Research\TALKS%20:%20TUTORIALS\VIDEO%20FOR%20TALKS\ROM%20Example.avi" TargetMode="Externa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microsoft.com/office/2007/relationships/media" Target="file://localhost/Users/alisterhart%20macmini/Desktop/Research/MOM%20Hip%20Research/TALKS%20:%20TUTORIALS/VIDEO%20FOR%20TALKS/ROM%20Example.avi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24.png"/><Relationship Id="rId2" Type="http://schemas.openxmlformats.org/officeDocument/2006/relationships/video" Target="file:///\\localhost\Users\alisterhart%20macmini\Desktop\Research\MOM%20Hip%20Research\TALKS%20:%20TUTORIALS\VIDEO%20FOR%20TALKS\Robin%203D%20movies\lateral_35ant_45incl%20QT.mov" TargetMode="External"/><Relationship Id="rId1" Type="http://schemas.openxmlformats.org/officeDocument/2006/relationships/video" Target="file:///\\localhost\Users\alisterhart%20macmini\Desktop\Research\MOM%20Hip%20Research\TALKS%20:%20TUTORIALS\VIDEO%20FOR%20TALKS\Robin%203D%20movies\anterior_35ant_45incl%20QT.mov" TargetMode="External"/><Relationship Id="rId6" Type="http://schemas.microsoft.com/office/2007/relationships/media" Target="file://localhost/Users/alisterhart%20macmini/Desktop/Research/MOM%20Hip%20Research/TALKS%20:%20TUTORIALS/VIDEO%20FOR%20TALKS/Robin%203D%20movies/lateral_35ant_45incl%20QT.mov" TargetMode="External"/><Relationship Id="rId5" Type="http://schemas.openxmlformats.org/officeDocument/2006/relationships/image" Target="../media/image23.png"/><Relationship Id="rId4" Type="http://schemas.microsoft.com/office/2007/relationships/media" Target="file://localhost/Users/alisterhart%20macmini/Desktop/Research/MOM%20Hip%20Research/TALKS%20:%20TUTORIALS/VIDEO%20FOR%20TALKS/Robin%203D%20movies/anterior_35ant_45incl%20QT.mov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30.png"/><Relationship Id="rId2" Type="http://schemas.openxmlformats.org/officeDocument/2006/relationships/video" Target="file:///\\localhost\Users\alisterhart%20macmini\Desktop\Research\MOM%20Hip%20Research\TALKS%20:%20TUTORIALS\VIDEO%20FOR%20TALKS\wear_patch_movies\Imperial%20College%20Hip%20in%20CT%20of%20pelvis.mpg" TargetMode="External"/><Relationship Id="rId1" Type="http://schemas.openxmlformats.org/officeDocument/2006/relationships/video" Target="file:///\\localhost\Users\alisterhart%20macmini\Desktop\Research\MOM%20Hip%20Research\TALKS%20:%20TUTORIALS\VIDEO%20FOR%20TALKS\wear_patch_movies\Imperial%20College%20Co%20registrering%20hip.mpg" TargetMode="External"/><Relationship Id="rId6" Type="http://schemas.microsoft.com/office/2007/relationships/media" Target="file://localhost/Users/alisterhart%20macmini/Desktop/Research/MOM%20Hip%20Research/TALKS%20:%20TUTORIALS/VIDEO%20FOR%20TALKS/wear_patch_movies/Imperial%20College%20Hip%20in%20CT%20of%20pelvis.mpg" TargetMode="External"/><Relationship Id="rId5" Type="http://schemas.openxmlformats.org/officeDocument/2006/relationships/image" Target="../media/image29.png"/><Relationship Id="rId4" Type="http://schemas.microsoft.com/office/2007/relationships/media" Target="file://localhost/Users/alisterhart%20macmini/Desktop/Research/MOM%20Hip%20Research/TALKS%20:%20TUTORIALS/VIDEO%20FOR%20TALKS/wear_patch_movies/Imperial%20College%20Co%20registrering%20hip.mpg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openxmlformats.org/officeDocument/2006/relationships/image" Target="../media/image47.png"/><Relationship Id="rId7" Type="http://schemas.openxmlformats.org/officeDocument/2006/relationships/image" Target="../media/image51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7" Type="http://schemas.openxmlformats.org/officeDocument/2006/relationships/image" Target="../media/image66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jpeg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media" Target="file://localhost/Users/alisterhart%20macmini/Desktop/Research/MOM%20Hip%20Research/TALKS%20:%20TUTORIALS/VIDEO%20FOR%20TALKS/Femoral%20offset%20movie.mov" TargetMode="External"/><Relationship Id="rId2" Type="http://schemas.openxmlformats.org/officeDocument/2006/relationships/slideLayout" Target="../slideLayouts/slideLayout5.xml"/><Relationship Id="rId1" Type="http://schemas.openxmlformats.org/officeDocument/2006/relationships/video" Target="file:///\\localhost\Users\alisterhart%20macmini\Desktop\Research\MOM%20Hip%20Research\TALKS%20:%20TUTORIALS\VIDEO%20FOR%20TALKS\Femoral%20offset%20movie.mov" TargetMode="Externa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2438400"/>
            <a:ext cx="8458200" cy="1926704"/>
          </a:xfrm>
        </p:spPr>
        <p:txBody>
          <a:bodyPr/>
          <a:lstStyle/>
          <a:p>
            <a:pPr eaLnBrk="1" hangingPunct="1"/>
            <a:r>
              <a:rPr lang="en-GB" sz="4800" dirty="0" smtClean="0">
                <a:latin typeface="+mn-lt"/>
                <a:ea typeface="ＭＳ Ｐゴシック" charset="-128"/>
                <a:cs typeface="ＭＳ Ｐゴシック" charset="-128"/>
              </a:rPr>
              <a:t>Pre-operative surgical planning of hip </a:t>
            </a:r>
            <a:r>
              <a:rPr lang="en-GB" sz="4800" dirty="0" smtClean="0">
                <a:latin typeface="+mn-lt"/>
                <a:ea typeface="ＭＳ Ｐゴシック" charset="-128"/>
                <a:cs typeface="ＭＳ Ｐゴシック" charset="-128"/>
              </a:rPr>
              <a:t>replacement: the </a:t>
            </a:r>
            <a:r>
              <a:rPr lang="en-GB" sz="4800" dirty="0" smtClean="0">
                <a:latin typeface="+mn-lt"/>
                <a:ea typeface="ＭＳ Ｐゴシック" charset="-128"/>
                <a:cs typeface="ＭＳ Ｐゴシック" charset="-128"/>
              </a:rPr>
              <a:t>5 Ps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38200" y="5562600"/>
            <a:ext cx="7543800" cy="602704"/>
          </a:xfrm>
        </p:spPr>
        <p:txBody>
          <a:bodyPr/>
          <a:lstStyle/>
          <a:p>
            <a:pPr eaLnBrk="1" hangingPunct="1"/>
            <a:r>
              <a:rPr lang="en-GB" sz="2000" dirty="0" smtClean="0">
                <a:ea typeface="ＭＳ Ｐゴシック" charset="-128"/>
                <a:cs typeface="ＭＳ Ｐゴシック" charset="-128"/>
              </a:rPr>
              <a:t>Alister Hart</a:t>
            </a:r>
          </a:p>
          <a:p>
            <a:pPr eaLnBrk="1" hangingPunct="1"/>
            <a:r>
              <a:rPr lang="en-GB" sz="1800" dirty="0" smtClean="0">
                <a:ea typeface="ＭＳ Ｐゴシック" charset="-128"/>
                <a:cs typeface="ＭＳ Ｐゴシック" charset="-128"/>
              </a:rPr>
              <a:t>Imperial </a:t>
            </a:r>
            <a:r>
              <a:rPr lang="en-GB" sz="1800" dirty="0" smtClean="0">
                <a:ea typeface="ＭＳ Ｐゴシック" charset="-128"/>
                <a:cs typeface="ＭＳ Ｐゴシック" charset="-128"/>
              </a:rPr>
              <a:t>College London</a:t>
            </a:r>
            <a:endParaRPr lang="en-US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Impingement</a:t>
            </a:r>
            <a:endParaRPr lang="en-US" dirty="0"/>
          </a:p>
        </p:txBody>
      </p:sp>
      <p:pic>
        <p:nvPicPr>
          <p:cNvPr id="4" name="ROM Example.avi">
            <a:hlinkClick r:id="" action="ppaction://media"/>
          </p:cNvPr>
          <p:cNvPicPr/>
          <p:nvPr>
            <a:videoFile r:link="rId1"/>
            <p:extLst>
              <p:ext uri="{DAA4B4D4-6D71-4841-9C94-3DE7FCFB9230}">
                <p14:media xmlns:p14="http://schemas.microsoft.com/office/powerpoint/2010/main" xmlns="" r:link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445000" y="2289570"/>
            <a:ext cx="4013200" cy="2790430"/>
          </a:xfrm>
          <a:prstGeom prst="rect">
            <a:avLst/>
          </a:prstGeom>
        </p:spPr>
      </p:pic>
      <p:pic>
        <p:nvPicPr>
          <p:cNvPr id="5" name="Picture 4" descr="active granny 2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3600" y="1447800"/>
            <a:ext cx="2850121" cy="491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93357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04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a typeface="+mj-ea"/>
                <a:cs typeface="+mj-cs"/>
              </a:rPr>
              <a:t>Spread of cup angles</a:t>
            </a:r>
          </a:p>
        </p:txBody>
      </p:sp>
      <p:pic>
        <p:nvPicPr>
          <p:cNvPr id="46083" name="Content Placeholder 3" descr="XY plot of cup angles .jpg"/>
          <p:cNvPicPr>
            <a:picLocks noGrp="1" noChangeAspect="1"/>
          </p:cNvPicPr>
          <p:nvPr>
            <p:ph idx="1"/>
          </p:nvPr>
        </p:nvPicPr>
        <p:blipFill>
          <a:blip r:embed="rId2"/>
          <a:srcRect l="-7780" r="-7780"/>
          <a:stretch>
            <a:fillRect/>
          </a:stretch>
        </p:blipFill>
        <p:spPr>
          <a:xfrm>
            <a:off x="1600200" y="1371600"/>
            <a:ext cx="7772400" cy="4114800"/>
          </a:xfrm>
        </p:spPr>
      </p:pic>
      <p:pic>
        <p:nvPicPr>
          <p:cNvPr id="5" name="Content Placeholder 6" descr="Cup Inc 13 Ver minus 24.pdf"/>
          <p:cNvPicPr>
            <a:picLocks noChangeAspect="1"/>
          </p:cNvPicPr>
          <p:nvPr/>
        </p:nvPicPr>
        <p:blipFill>
          <a:blip r:embed="rId3"/>
          <a:srcRect l="-22295" r="-22295"/>
          <a:stretch>
            <a:fillRect/>
          </a:stretch>
        </p:blipFill>
        <p:spPr bwMode="auto">
          <a:xfrm flipH="1">
            <a:off x="3560763" y="5832475"/>
            <a:ext cx="935037" cy="94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Arrow Connector 20"/>
          <p:cNvCxnSpPr>
            <a:cxnSpLocks noChangeShapeType="1"/>
          </p:cNvCxnSpPr>
          <p:nvPr/>
        </p:nvCxnSpPr>
        <p:spPr bwMode="auto">
          <a:xfrm rot="5400000" flipH="1" flipV="1">
            <a:off x="3606007" y="5336381"/>
            <a:ext cx="831850" cy="11113"/>
          </a:xfrm>
          <a:prstGeom prst="straightConnector1">
            <a:avLst/>
          </a:prstGeom>
          <a:noFill/>
          <a:ln w="22225">
            <a:solidFill>
              <a:srgbClr val="C51638"/>
            </a:solidFill>
            <a:round/>
            <a:headEnd/>
            <a:tailEnd type="arrow" w="med" len="med"/>
          </a:ln>
        </p:spPr>
      </p:cxnSp>
      <p:pic>
        <p:nvPicPr>
          <p:cNvPr id="7" name="Content Placeholder 10" descr="Cup inc 74 ver 49.pdf"/>
          <p:cNvPicPr>
            <a:picLocks noChangeAspect="1"/>
          </p:cNvPicPr>
          <p:nvPr/>
        </p:nvPicPr>
        <p:blipFill>
          <a:blip r:embed="rId4"/>
          <a:srcRect t="-14851" b="-14851"/>
          <a:stretch>
            <a:fillRect/>
          </a:stretch>
        </p:blipFill>
        <p:spPr bwMode="auto">
          <a:xfrm>
            <a:off x="6226175" y="5791200"/>
            <a:ext cx="101282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Arrow Connector 21"/>
          <p:cNvCxnSpPr>
            <a:cxnSpLocks noChangeShapeType="1"/>
          </p:cNvCxnSpPr>
          <p:nvPr/>
        </p:nvCxnSpPr>
        <p:spPr bwMode="auto">
          <a:xfrm rot="5400000" flipH="1" flipV="1">
            <a:off x="5320507" y="4356893"/>
            <a:ext cx="2819400" cy="49213"/>
          </a:xfrm>
          <a:prstGeom prst="straightConnector1">
            <a:avLst/>
          </a:prstGeom>
          <a:noFill/>
          <a:ln w="22225">
            <a:solidFill>
              <a:srgbClr val="C51638"/>
            </a:solidFill>
            <a:round/>
            <a:headEnd/>
            <a:tailEnd type="arrow" w="med" len="med"/>
          </a:ln>
        </p:spPr>
      </p:cxnSp>
      <p:pic>
        <p:nvPicPr>
          <p:cNvPr id="10" name="Content Placeholder 6" descr="Cup Inc 38 ver minus 31.pdf"/>
          <p:cNvPicPr>
            <a:picLocks noChangeAspect="1"/>
          </p:cNvPicPr>
          <p:nvPr/>
        </p:nvPicPr>
        <p:blipFill>
          <a:blip r:embed="rId5"/>
          <a:srcRect l="-26900" r="-26900"/>
          <a:stretch>
            <a:fillRect/>
          </a:stretch>
        </p:blipFill>
        <p:spPr bwMode="auto">
          <a:xfrm>
            <a:off x="955675" y="4419600"/>
            <a:ext cx="109061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4"/>
          <p:cNvSpPr txBox="1">
            <a:spLocks noChangeArrowheads="1"/>
          </p:cNvSpPr>
          <p:nvPr/>
        </p:nvSpPr>
        <p:spPr bwMode="auto">
          <a:xfrm>
            <a:off x="0" y="4673600"/>
            <a:ext cx="1296988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-33</a:t>
            </a:r>
          </a:p>
          <a:p>
            <a:r>
              <a:rPr lang="en-US"/>
              <a:t>degrees</a:t>
            </a:r>
          </a:p>
        </p:txBody>
      </p:sp>
      <p:cxnSp>
        <p:nvCxnSpPr>
          <p:cNvPr id="12" name="Straight Arrow Connector 22"/>
          <p:cNvCxnSpPr>
            <a:cxnSpLocks noChangeShapeType="1"/>
          </p:cNvCxnSpPr>
          <p:nvPr/>
        </p:nvCxnSpPr>
        <p:spPr bwMode="auto">
          <a:xfrm>
            <a:off x="2046288" y="4951413"/>
            <a:ext cx="2982912" cy="1587"/>
          </a:xfrm>
          <a:prstGeom prst="straightConnector1">
            <a:avLst/>
          </a:prstGeom>
          <a:noFill/>
          <a:ln w="22225">
            <a:solidFill>
              <a:srgbClr val="C51638"/>
            </a:solidFill>
            <a:round/>
            <a:headEnd/>
            <a:tailEnd type="arrow" w="med" len="med"/>
          </a:ln>
        </p:spPr>
      </p:cxnSp>
      <p:pic>
        <p:nvPicPr>
          <p:cNvPr id="14" name="Content Placeholder 7" descr="Cup inc 48 ver 69.pdf"/>
          <p:cNvPicPr>
            <a:picLocks noChangeAspect="1"/>
          </p:cNvPicPr>
          <p:nvPr/>
        </p:nvPicPr>
        <p:blipFill>
          <a:blip r:embed="rId6"/>
          <a:srcRect l="-14195" r="-14195"/>
          <a:stretch>
            <a:fillRect/>
          </a:stretch>
        </p:blipFill>
        <p:spPr bwMode="auto">
          <a:xfrm flipH="1">
            <a:off x="1031875" y="18288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3"/>
          <p:cNvSpPr txBox="1">
            <a:spLocks noChangeArrowheads="1"/>
          </p:cNvSpPr>
          <p:nvPr/>
        </p:nvSpPr>
        <p:spPr bwMode="auto">
          <a:xfrm>
            <a:off x="66675" y="1993900"/>
            <a:ext cx="10572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69</a:t>
            </a:r>
          </a:p>
          <a:p>
            <a:r>
              <a:rPr lang="en-US"/>
              <a:t>degrees</a:t>
            </a:r>
          </a:p>
        </p:txBody>
      </p:sp>
      <p:cxnSp>
        <p:nvCxnSpPr>
          <p:cNvPr id="16" name="Straight Arrow Connector 18"/>
          <p:cNvCxnSpPr>
            <a:cxnSpLocks noChangeShapeType="1"/>
          </p:cNvCxnSpPr>
          <p:nvPr/>
        </p:nvCxnSpPr>
        <p:spPr bwMode="auto">
          <a:xfrm>
            <a:off x="2022475" y="2362200"/>
            <a:ext cx="3311525" cy="1588"/>
          </a:xfrm>
          <a:prstGeom prst="straightConnector1">
            <a:avLst/>
          </a:prstGeom>
          <a:noFill/>
          <a:ln w="22225">
            <a:solidFill>
              <a:srgbClr val="C51638"/>
            </a:solidFill>
            <a:round/>
            <a:headEnd/>
            <a:tailEnd type="arrow" w="med" len="med"/>
          </a:ln>
        </p:spPr>
      </p:cxnSp>
    </p:spTree>
    <p:extLst>
      <p:ext uri="{BB962C8B-B14F-4D97-AF65-F5344CB8AC3E}">
        <p14:creationId xmlns:p14="http://schemas.microsoft.com/office/powerpoint/2010/main" xmlns="" val="1776284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Tilting the pelvis alters the inclination and version angles</a:t>
            </a:r>
            <a:endParaRPr lang="en-US" sz="2400" dirty="0"/>
          </a:p>
        </p:txBody>
      </p:sp>
      <p:pic>
        <p:nvPicPr>
          <p:cNvPr id="7" name="anterior_35ant_45incl QT.mov">
            <a:hlinkClick r:id="" action="ppaction://media"/>
          </p:cNvPr>
          <p:cNvPicPr>
            <a:picLocks noGrp="1"/>
          </p:cNvPicPr>
          <p:nvPr>
            <p:ph sz="half" idx="1"/>
            <a:videoFile r:link="rId1"/>
            <p:extLst>
              <p:ext uri="{DAA4B4D4-6D71-4841-9C94-3DE7FCFB9230}">
                <p14:media xmlns:p14="http://schemas.microsoft.com/office/powerpoint/2010/main" xmlns="" r:link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57200" y="1843881"/>
            <a:ext cx="4038600" cy="4038600"/>
          </a:xfrm>
        </p:spPr>
      </p:pic>
      <p:pic>
        <p:nvPicPr>
          <p:cNvPr id="8" name="lateral_35ant_45incl QT.mov">
            <a:hlinkClick r:id="" action="ppaction://media"/>
          </p:cNvPr>
          <p:cNvPicPr>
            <a:picLocks noGrp="1"/>
          </p:cNvPicPr>
          <p:nvPr>
            <p:ph sz="half" idx="2"/>
            <a:videoFile r:link="rId2"/>
            <p:extLst>
              <p:ext uri="{DAA4B4D4-6D71-4841-9C94-3DE7FCFB9230}">
                <p14:media xmlns:p14="http://schemas.microsoft.com/office/powerpoint/2010/main" xmlns="" r:link="rId6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648200" y="1843881"/>
            <a:ext cx="4038600" cy="4038600"/>
          </a:xfrm>
        </p:spPr>
      </p:pic>
    </p:spTree>
    <p:extLst>
      <p:ext uri="{BB962C8B-B14F-4D97-AF65-F5344CB8AC3E}">
        <p14:creationId xmlns:p14="http://schemas.microsoft.com/office/powerpoint/2010/main" xmlns="" val="1463026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4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24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324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0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16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1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/>
            <a:r>
              <a:rPr lang="en-US" dirty="0" smtClean="0"/>
              <a:t>The painful triad:</a:t>
            </a:r>
            <a:br>
              <a:rPr lang="en-US" dirty="0" smtClean="0"/>
            </a:br>
            <a:r>
              <a:rPr lang="en-US" dirty="0" smtClean="0"/>
              <a:t>Pain, high metal ions, mass on MRI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64400" y="2451100"/>
            <a:ext cx="9155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3D CT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578600" y="1778000"/>
            <a:ext cx="156210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MARS MRI</a:t>
            </a:r>
          </a:p>
          <a:p>
            <a:pPr algn="ctr"/>
            <a:r>
              <a:rPr lang="en-US" b="1" dirty="0" smtClean="0"/>
              <a:t>Large mass</a:t>
            </a:r>
            <a:endParaRPr lang="en-US" b="1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431801" y="2628899"/>
          <a:ext cx="2451099" cy="2717801"/>
        </p:xfrm>
        <a:graphic>
          <a:graphicData uri="http://schemas.openxmlformats.org/drawingml/2006/table">
            <a:tbl>
              <a:tblPr firstRow="1" bandRow="1">
                <a:tableStyleId>{775DCB02-9BB8-47FD-8907-85C794F793BA}</a:tableStyleId>
              </a:tblPr>
              <a:tblGrid>
                <a:gridCol w="693138"/>
                <a:gridCol w="693139"/>
                <a:gridCol w="1064822"/>
              </a:tblGrid>
              <a:tr h="1252893">
                <a:tc>
                  <a:txBody>
                    <a:bodyPr/>
                    <a:lstStyle/>
                    <a:p>
                      <a:pPr algn="ctr"/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MMZ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Median 88 well functioning</a:t>
                      </a:r>
                    </a:p>
                    <a:p>
                      <a:pPr algn="ctr"/>
                      <a:r>
                        <a:rPr lang="en-US" sz="1200" dirty="0" smtClean="0"/>
                        <a:t>MOM hips</a:t>
                      </a:r>
                    </a:p>
                  </a:txBody>
                  <a:tcPr anchor="ctr"/>
                </a:tc>
              </a:tr>
              <a:tr h="68185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Co</a:t>
                      </a:r>
                    </a:p>
                    <a:p>
                      <a:pPr algn="ctr"/>
                      <a:r>
                        <a:rPr lang="en-US" sz="1600" dirty="0" smtClean="0"/>
                        <a:t>(ppb)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328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1.7</a:t>
                      </a:r>
                      <a:endParaRPr lang="en-US" sz="1600" dirty="0"/>
                    </a:p>
                  </a:txBody>
                  <a:tcPr anchor="ctr"/>
                </a:tc>
              </a:tr>
              <a:tr h="78305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Cr</a:t>
                      </a:r>
                    </a:p>
                    <a:p>
                      <a:pPr algn="ctr"/>
                      <a:r>
                        <a:rPr lang="en-US" sz="1600" dirty="0" smtClean="0"/>
                        <a:t>(ppb)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136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2.3</a:t>
                      </a:r>
                      <a:endParaRPr lang="en-US" sz="16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951642" y="1803400"/>
            <a:ext cx="148496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High blood </a:t>
            </a:r>
          </a:p>
          <a:p>
            <a:pPr algn="ctr"/>
            <a:r>
              <a:rPr lang="en-US" b="1" dirty="0" smtClean="0"/>
              <a:t>metal ions</a:t>
            </a:r>
            <a:endParaRPr lang="en-US" b="1" dirty="0"/>
          </a:p>
        </p:txBody>
      </p:sp>
      <p:pic>
        <p:nvPicPr>
          <p:cNvPr id="14" name="Picture 6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 l="37477" t="33568" r="23244" b="17348"/>
          <a:stretch>
            <a:fillRect/>
          </a:stretch>
        </p:blipFill>
        <p:spPr>
          <a:xfrm>
            <a:off x="3556000" y="4419600"/>
            <a:ext cx="1584325" cy="1981200"/>
          </a:xfrm>
          <a:noFill/>
        </p:spPr>
      </p:pic>
      <p:pic>
        <p:nvPicPr>
          <p:cNvPr id="18" name="Picture 11" descr="MMZ GT T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/>
          <a:srcRect t="19231" b="23077"/>
          <a:stretch>
            <a:fillRect/>
          </a:stretch>
        </p:blipFill>
        <p:spPr>
          <a:xfrm>
            <a:off x="5740400" y="2482850"/>
            <a:ext cx="2895600" cy="1670050"/>
          </a:xfrm>
        </p:spPr>
      </p:pic>
      <p:pic>
        <p:nvPicPr>
          <p:cNvPr id="20" name="Picture 12" descr="MMZBothT1Coronal"/>
          <p:cNvPicPr>
            <a:picLocks noChangeAspect="1" noChangeArrowheads="1"/>
          </p:cNvPicPr>
          <p:nvPr/>
        </p:nvPicPr>
        <p:blipFill>
          <a:blip r:embed="rId4"/>
          <a:srcRect t="10165"/>
          <a:stretch>
            <a:fillRect/>
          </a:stretch>
        </p:blipFill>
        <p:spPr bwMode="auto">
          <a:xfrm>
            <a:off x="5767388" y="4376738"/>
            <a:ext cx="2868612" cy="206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Line 13"/>
          <p:cNvSpPr>
            <a:spLocks noChangeShapeType="1"/>
          </p:cNvSpPr>
          <p:nvPr/>
        </p:nvSpPr>
        <p:spPr bwMode="auto">
          <a:xfrm flipH="1">
            <a:off x="8483600" y="3314700"/>
            <a:ext cx="457200" cy="0"/>
          </a:xfrm>
          <a:prstGeom prst="line">
            <a:avLst/>
          </a:prstGeom>
          <a:noFill/>
          <a:ln w="28575">
            <a:solidFill>
              <a:srgbClr val="FF0008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Line 14"/>
          <p:cNvSpPr>
            <a:spLocks noChangeShapeType="1"/>
          </p:cNvSpPr>
          <p:nvPr/>
        </p:nvSpPr>
        <p:spPr bwMode="auto">
          <a:xfrm flipH="1">
            <a:off x="8407400" y="5219700"/>
            <a:ext cx="457200" cy="0"/>
          </a:xfrm>
          <a:prstGeom prst="line">
            <a:avLst/>
          </a:prstGeom>
          <a:noFill/>
          <a:ln w="28575">
            <a:solidFill>
              <a:srgbClr val="FF0008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3390900" y="3568700"/>
            <a:ext cx="193370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3D CT</a:t>
            </a:r>
          </a:p>
          <a:p>
            <a:pPr algn="ctr"/>
            <a:r>
              <a:rPr lang="en-US" b="1" dirty="0" smtClean="0"/>
              <a:t>Inclination 70, </a:t>
            </a:r>
          </a:p>
          <a:p>
            <a:pPr algn="ctr"/>
            <a:r>
              <a:rPr lang="en-US" b="1" dirty="0" smtClean="0"/>
              <a:t>version 43</a:t>
            </a:r>
          </a:p>
        </p:txBody>
      </p:sp>
      <p:pic>
        <p:nvPicPr>
          <p:cNvPr id="15" name="Content Placeholder 4" descr="Mehak AP preop.jpg"/>
          <p:cNvPicPr>
            <a:picLocks noChangeAspect="1"/>
          </p:cNvPicPr>
          <p:nvPr/>
        </p:nvPicPr>
        <p:blipFill>
          <a:blip r:embed="rId5"/>
          <a:srcRect l="-687" t="6583" r="2062" b="291"/>
          <a:stretch>
            <a:fillRect/>
          </a:stretch>
        </p:blipFill>
        <p:spPr bwMode="auto">
          <a:xfrm>
            <a:off x="3416300" y="2095500"/>
            <a:ext cx="1861622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342901" y="5534560"/>
            <a:ext cx="2806699" cy="10821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52 yrs, female</a:t>
            </a:r>
          </a:p>
          <a:p>
            <a:r>
              <a:rPr lang="en-US" dirty="0" smtClean="0"/>
              <a:t>ASR </a:t>
            </a:r>
            <a:r>
              <a:rPr lang="en-US" dirty="0" err="1" smtClean="0"/>
              <a:t>june</a:t>
            </a:r>
            <a:r>
              <a:rPr lang="en-US" dirty="0" smtClean="0"/>
              <a:t> 2005</a:t>
            </a:r>
          </a:p>
          <a:p>
            <a:r>
              <a:rPr lang="en-US" dirty="0" smtClean="0"/>
              <a:t>Jan 2009 </a:t>
            </a:r>
          </a:p>
          <a:p>
            <a:r>
              <a:rPr lang="en-US" dirty="0" smtClean="0"/>
              <a:t>Oxford hip score= 40/60</a:t>
            </a:r>
          </a:p>
        </p:txBody>
      </p:sp>
    </p:spTree>
    <p:extLst>
      <p:ext uri="{BB962C8B-B14F-4D97-AF65-F5344CB8AC3E}">
        <p14:creationId xmlns:p14="http://schemas.microsoft.com/office/powerpoint/2010/main" xmlns="" val="2117307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In vivo hip biomechanics</a:t>
            </a:r>
            <a:endParaRPr lang="en-US" dirty="0"/>
          </a:p>
        </p:txBody>
      </p:sp>
      <p:pic>
        <p:nvPicPr>
          <p:cNvPr id="10" name="Imperial College Co registrering hip.mpg">
            <a:hlinkClick r:id="" action="ppaction://media"/>
          </p:cNvPr>
          <p:cNvPicPr>
            <a:picLocks noGrp="1"/>
          </p:cNvPicPr>
          <p:nvPr>
            <p:ph sz="half" idx="1"/>
            <a:videoFile r:link="rId1"/>
            <p:extLst>
              <p:ext uri="{DAA4B4D4-6D71-4841-9C94-3DE7FCFB9230}">
                <p14:media xmlns:p14="http://schemas.microsoft.com/office/powerpoint/2010/main" xmlns="" r:link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" y="2786062"/>
            <a:ext cx="3695700" cy="2771775"/>
          </a:xfrm>
        </p:spPr>
      </p:pic>
      <p:pic>
        <p:nvPicPr>
          <p:cNvPr id="11" name="Imperial College Hip in CT of pelvis.mpg">
            <a:hlinkClick r:id="" action="ppaction://media"/>
          </p:cNvPr>
          <p:cNvPicPr>
            <a:picLocks noGrp="1"/>
          </p:cNvPicPr>
          <p:nvPr>
            <p:ph sz="half" idx="2"/>
            <a:videoFile r:link="rId2"/>
            <p:extLst>
              <p:ext uri="{DAA4B4D4-6D71-4841-9C94-3DE7FCFB9230}">
                <p14:media xmlns:p14="http://schemas.microsoft.com/office/powerpoint/2010/main" xmlns="" r:link="rId6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686300" y="2786062"/>
            <a:ext cx="3695700" cy="2771775"/>
          </a:xfrm>
        </p:spPr>
      </p:pic>
    </p:spTree>
    <p:extLst>
      <p:ext uri="{BB962C8B-B14F-4D97-AF65-F5344CB8AC3E}">
        <p14:creationId xmlns:p14="http://schemas.microsoft.com/office/powerpoint/2010/main" xmlns="" val="2844541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96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7966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330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vide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vide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vide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1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CT is the workhorse</a:t>
            </a:r>
            <a:endParaRPr lang="en-US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676400"/>
            <a:ext cx="3810000" cy="5029200"/>
          </a:xfrm>
        </p:spPr>
        <p:txBody>
          <a:bodyPr/>
          <a:lstStyle/>
          <a:p>
            <a:pPr marL="533400" indent="-533400">
              <a:lnSpc>
                <a:spcPct val="90000"/>
              </a:lnSpc>
              <a:buFont typeface="Arial" charset="0"/>
              <a:buAutoNum type="arabicPeriod"/>
            </a:pPr>
            <a:r>
              <a:rPr lang="en-US" sz="2000" dirty="0" smtClean="0"/>
              <a:t>3D CT </a:t>
            </a:r>
            <a:r>
              <a:rPr lang="en-US" sz="2000" dirty="0"/>
              <a:t>planning of hip replacements (scanning takes 90 seconds</a:t>
            </a:r>
            <a:r>
              <a:rPr lang="en-US" sz="2000" dirty="0" smtClean="0"/>
              <a:t>). Low dose.</a:t>
            </a:r>
          </a:p>
          <a:p>
            <a:pPr marL="533400" indent="-533400">
              <a:lnSpc>
                <a:spcPct val="90000"/>
              </a:lnSpc>
              <a:buFont typeface="Arial" charset="0"/>
              <a:buAutoNum type="arabicPeriod"/>
            </a:pPr>
            <a:endParaRPr lang="en-US" sz="2000" dirty="0" smtClean="0"/>
          </a:p>
          <a:p>
            <a:pPr marL="533400" indent="-533400">
              <a:lnSpc>
                <a:spcPct val="90000"/>
              </a:lnSpc>
              <a:buFont typeface="Arial" charset="0"/>
              <a:buAutoNum type="arabicPeriod"/>
            </a:pPr>
            <a:r>
              <a:rPr lang="en-US" sz="2000" dirty="0" smtClean="0"/>
              <a:t>3D CT Computer </a:t>
            </a:r>
            <a:r>
              <a:rPr lang="en-US" sz="2000" dirty="0"/>
              <a:t>“checkers” during the operation to confirm the implants are in the correct position</a:t>
            </a:r>
          </a:p>
          <a:p>
            <a:pPr marL="533400" indent="-533400">
              <a:lnSpc>
                <a:spcPct val="90000"/>
              </a:lnSpc>
              <a:buFont typeface="Arial" charset="0"/>
              <a:buAutoNum type="arabicPeriod"/>
            </a:pPr>
            <a:endParaRPr lang="en-US" sz="2000" dirty="0"/>
          </a:p>
          <a:p>
            <a:pPr marL="533400" indent="-533400">
              <a:lnSpc>
                <a:spcPct val="90000"/>
              </a:lnSpc>
              <a:buFont typeface="Arial" charset="0"/>
              <a:buAutoNum type="arabicPeriod"/>
            </a:pPr>
            <a:endParaRPr lang="en-US" sz="2000" dirty="0"/>
          </a:p>
          <a:p>
            <a:pPr marL="533400" indent="-533400">
              <a:lnSpc>
                <a:spcPct val="90000"/>
              </a:lnSpc>
              <a:buFont typeface="Arial" charset="0"/>
              <a:buAutoNum type="arabicPeriod"/>
            </a:pPr>
            <a:r>
              <a:rPr lang="en-US" sz="2000" dirty="0"/>
              <a:t>CT scanning with 3D computer analysis of the achieved result</a:t>
            </a:r>
          </a:p>
        </p:txBody>
      </p:sp>
      <p:pic>
        <p:nvPicPr>
          <p:cNvPr id="17414" name="Picture 6" descr="3D planning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 t="19383" r="25876" b="8234"/>
          <a:stretch>
            <a:fillRect/>
          </a:stretch>
        </p:blipFill>
        <p:spPr>
          <a:xfrm>
            <a:off x="4953000" y="1600200"/>
            <a:ext cx="1517650" cy="1163638"/>
          </a:xfrm>
        </p:spPr>
      </p:pic>
      <p:pic>
        <p:nvPicPr>
          <p:cNvPr id="17415" name="Picture 7" descr="Positioning Fem head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/>
          <a:srcRect/>
          <a:stretch>
            <a:fillRect/>
          </a:stretch>
        </p:blipFill>
        <p:spPr>
          <a:xfrm>
            <a:off x="7521575" y="1600200"/>
            <a:ext cx="809625" cy="1143000"/>
          </a:xfrm>
        </p:spPr>
      </p:pic>
      <p:pic>
        <p:nvPicPr>
          <p:cNvPr id="17416" name="Picture 8" descr="Hip Acrobot Navig Theatr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00600" y="3276600"/>
            <a:ext cx="1752600" cy="1239838"/>
          </a:xfrm>
          <a:prstGeom prst="rect">
            <a:avLst/>
          </a:prstGeom>
          <a:noFill/>
        </p:spPr>
      </p:pic>
      <p:pic>
        <p:nvPicPr>
          <p:cNvPr id="17417" name="Picture 9" descr="Hip on screen navigation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62800" y="3306763"/>
            <a:ext cx="1557338" cy="1247775"/>
          </a:xfrm>
          <a:prstGeom prst="rect">
            <a:avLst/>
          </a:prstGeom>
          <a:noFill/>
        </p:spPr>
      </p:pic>
      <p:pic>
        <p:nvPicPr>
          <p:cNvPr id="17418" name="Picture 10" descr="Scanogram hip resurfacing CT - cropped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257800" y="4724400"/>
            <a:ext cx="855663" cy="1708150"/>
          </a:xfrm>
          <a:prstGeom prst="rect">
            <a:avLst/>
          </a:prstGeom>
          <a:noFill/>
        </p:spPr>
      </p:pic>
      <p:pic>
        <p:nvPicPr>
          <p:cNvPr id="17419" name="Picture 11" descr="Post CT scan of hip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196138" y="4800600"/>
            <a:ext cx="1490662" cy="14398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charset="-128"/>
                <a:cs typeface="ＭＳ Ｐゴシック" charset="-128"/>
              </a:rPr>
              <a:t>Mapping the </a:t>
            </a:r>
            <a:r>
              <a:rPr lang="en-US" dirty="0" err="1" smtClean="0">
                <a:ea typeface="ＭＳ Ｐゴシック" charset="-128"/>
                <a:cs typeface="ＭＳ Ｐゴシック" charset="-128"/>
              </a:rPr>
              <a:t>acetabular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 margin</a:t>
            </a:r>
          </a:p>
        </p:txBody>
      </p:sp>
      <p:sp>
        <p:nvSpPr>
          <p:cNvPr id="72707" name="Content Placeholder 2"/>
          <p:cNvSpPr>
            <a:spLocks noGrp="1"/>
          </p:cNvSpPr>
          <p:nvPr>
            <p:ph idx="1"/>
          </p:nvPr>
        </p:nvSpPr>
        <p:spPr>
          <a:xfrm>
            <a:off x="762000" y="1524000"/>
            <a:ext cx="7543800" cy="4457700"/>
          </a:xfrm>
        </p:spPr>
        <p:txBody>
          <a:bodyPr/>
          <a:lstStyle/>
          <a:p>
            <a:r>
              <a:rPr lang="en-US" dirty="0" smtClean="0">
                <a:ea typeface="ＭＳ Ｐゴシック" charset="-128"/>
                <a:cs typeface="ＭＳ Ｐゴシック" charset="-128"/>
              </a:rPr>
              <a:t>Centre of </a:t>
            </a:r>
            <a:r>
              <a:rPr lang="en-US" dirty="0" err="1" smtClean="0">
                <a:ea typeface="ＭＳ Ｐゴシック" charset="-128"/>
                <a:cs typeface="ＭＳ Ｐゴシック" charset="-128"/>
              </a:rPr>
              <a:t>acetabular</a:t>
            </a:r>
            <a:r>
              <a:rPr lang="en-US" baseline="0" dirty="0" smtClean="0">
                <a:ea typeface="ＭＳ Ｐゴシック" charset="-128"/>
                <a:cs typeface="ＭＳ Ｐゴシック" charset="-128"/>
              </a:rPr>
              <a:t> sphere</a:t>
            </a:r>
          </a:p>
          <a:p>
            <a:r>
              <a:rPr lang="en-US" dirty="0" smtClean="0">
                <a:ea typeface="ＭＳ Ｐゴシック" charset="-128"/>
                <a:cs typeface="ＭＳ Ｐゴシック" charset="-128"/>
              </a:rPr>
              <a:t>Points every 2° around the rim, 6pm on clock the named by the IMAN</a:t>
            </a:r>
          </a:p>
          <a:p>
            <a:pPr algn="r"/>
            <a:r>
              <a:rPr lang="en-US" dirty="0" smtClean="0">
                <a:ea typeface="ＭＳ Ｐゴシック" charset="-128"/>
                <a:cs typeface="ＭＳ Ｐゴシック" charset="-128"/>
              </a:rPr>
              <a:t>(</a:t>
            </a:r>
            <a:r>
              <a:rPr lang="en-US" dirty="0" err="1" smtClean="0">
                <a:ea typeface="ＭＳ Ｐゴシック" charset="-128"/>
                <a:cs typeface="ＭＳ Ｐゴシック" charset="-128"/>
              </a:rPr>
              <a:t>Vandenbussche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 et al 2008)</a:t>
            </a:r>
            <a:endParaRPr lang="en-US" dirty="0">
              <a:ea typeface="ＭＳ Ｐゴシック" charset="-128"/>
              <a:cs typeface="ＭＳ Ｐゴシック" charset="-128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609600" y="2590800"/>
            <a:ext cx="7620000" cy="4267200"/>
            <a:chOff x="2286000" y="1196975"/>
            <a:chExt cx="5842000" cy="2925688"/>
          </a:xfrm>
        </p:grpSpPr>
        <p:pic>
          <p:nvPicPr>
            <p:cNvPr id="72709" name="Picture 4" descr="Picture 8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286000" y="1196975"/>
              <a:ext cx="2838109" cy="28685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2711" name="Picture 6" descr="Picture 9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093133" y="1196975"/>
              <a:ext cx="3034867" cy="29256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2712" name="TextBox 7"/>
            <p:cNvSpPr txBox="1">
              <a:spLocks noChangeArrowheads="1"/>
            </p:cNvSpPr>
            <p:nvPr/>
          </p:nvSpPr>
          <p:spPr bwMode="auto">
            <a:xfrm rot="20481190">
              <a:off x="6421253" y="1903613"/>
              <a:ext cx="651585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12</a:t>
              </a:r>
            </a:p>
          </p:txBody>
        </p:sp>
        <p:sp>
          <p:nvSpPr>
            <p:cNvPr id="72713" name="TextBox 8"/>
            <p:cNvSpPr txBox="1">
              <a:spLocks noChangeArrowheads="1"/>
            </p:cNvSpPr>
            <p:nvPr/>
          </p:nvSpPr>
          <p:spPr bwMode="auto">
            <a:xfrm rot="20481190">
              <a:off x="6955701" y="3151504"/>
              <a:ext cx="392165" cy="3256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2000">
                  <a:solidFill>
                    <a:schemeClr val="bg1"/>
                  </a:solidFill>
                </a:rPr>
                <a:t>6</a:t>
              </a:r>
            </a:p>
          </p:txBody>
        </p:sp>
        <p:sp>
          <p:nvSpPr>
            <p:cNvPr id="72714" name="TextBox 9"/>
            <p:cNvSpPr txBox="1">
              <a:spLocks noChangeArrowheads="1"/>
            </p:cNvSpPr>
            <p:nvPr/>
          </p:nvSpPr>
          <p:spPr bwMode="auto">
            <a:xfrm rot="20481190">
              <a:off x="7344455" y="2230498"/>
              <a:ext cx="392165" cy="3256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72715" name="TextBox 10"/>
            <p:cNvSpPr txBox="1">
              <a:spLocks noChangeArrowheads="1"/>
            </p:cNvSpPr>
            <p:nvPr/>
          </p:nvSpPr>
          <p:spPr bwMode="auto">
            <a:xfrm rot="20481190">
              <a:off x="6095774" y="2729261"/>
              <a:ext cx="392165" cy="3256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</a:rPr>
                <a:t>9</a:t>
              </a:r>
            </a:p>
          </p:txBody>
        </p:sp>
        <p:sp>
          <p:nvSpPr>
            <p:cNvPr id="12" name="Isosceles Triangle 11"/>
            <p:cNvSpPr/>
            <p:nvPr/>
          </p:nvSpPr>
          <p:spPr bwMode="auto">
            <a:xfrm rot="10618625">
              <a:off x="3965575" y="1587500"/>
              <a:ext cx="1035050" cy="438150"/>
            </a:xfrm>
            <a:prstGeom prst="triangle">
              <a:avLst/>
            </a:prstGeom>
            <a:solidFill>
              <a:srgbClr val="FF0000">
                <a:alpha val="24000"/>
              </a:srgbClr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100101190908.jpg"/>
          <p:cNvPicPr>
            <a:picLocks noChangeAspect="1"/>
          </p:cNvPicPr>
          <p:nvPr/>
        </p:nvPicPr>
        <p:blipFill>
          <a:blip r:embed="rId2"/>
          <a:srcRect l="18909" t="18277" r="31369" b="21787"/>
          <a:stretch>
            <a:fillRect/>
          </a:stretch>
        </p:blipFill>
        <p:spPr>
          <a:xfrm>
            <a:off x="609600" y="2133600"/>
            <a:ext cx="3566859" cy="2520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6200" y="685800"/>
            <a:ext cx="8991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0" dirty="0" smtClean="0">
                <a:solidFill>
                  <a:srgbClr val="953735"/>
                </a:solidFill>
              </a:rPr>
              <a:t>Using the map: where do you want to go?</a:t>
            </a:r>
            <a:endParaRPr lang="en-US" sz="3200" i="0" dirty="0">
              <a:solidFill>
                <a:srgbClr val="953735"/>
              </a:solidFill>
            </a:endParaRPr>
          </a:p>
        </p:txBody>
      </p:sp>
      <p:pic>
        <p:nvPicPr>
          <p:cNvPr id="5" name="Content Placeholder 4" descr="Cup not flush with psoas valley AP view.jpg"/>
          <p:cNvPicPr>
            <a:picLocks noChangeAspect="1"/>
          </p:cNvPicPr>
          <p:nvPr/>
        </p:nvPicPr>
        <p:blipFill>
          <a:blip r:embed="rId3"/>
          <a:srcRect l="19599" t="17540" r="27282" b="19341"/>
          <a:stretch>
            <a:fillRect/>
          </a:stretch>
        </p:blipFill>
        <p:spPr>
          <a:xfrm>
            <a:off x="5027239" y="2107340"/>
            <a:ext cx="3618355" cy="2520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26844" y="1548604"/>
            <a:ext cx="2698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Cup flush with </a:t>
            </a:r>
            <a:r>
              <a:rPr lang="en-US" dirty="0" err="1" smtClean="0"/>
              <a:t>psoas</a:t>
            </a:r>
            <a:r>
              <a:rPr lang="en-US" dirty="0" smtClean="0"/>
              <a:t> valley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509551" y="1548604"/>
            <a:ext cx="2582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Cup proud of </a:t>
            </a:r>
            <a:r>
              <a:rPr lang="en-US" dirty="0" err="1" smtClean="0"/>
              <a:t>psoas</a:t>
            </a:r>
            <a:r>
              <a:rPr lang="en-US" dirty="0" smtClean="0"/>
              <a:t> valley</a:t>
            </a:r>
            <a:endParaRPr lang="en-US" dirty="0"/>
          </a:p>
        </p:txBody>
      </p:sp>
      <p:sp>
        <p:nvSpPr>
          <p:cNvPr id="8" name="Left Arrow 7"/>
          <p:cNvSpPr/>
          <p:nvPr/>
        </p:nvSpPr>
        <p:spPr>
          <a:xfrm>
            <a:off x="1527576" y="3275718"/>
            <a:ext cx="566404" cy="223094"/>
          </a:xfrm>
          <a:prstGeom prst="leftArrow">
            <a:avLst/>
          </a:prstGeom>
          <a:solidFill>
            <a:srgbClr val="C0504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 Arrow 8"/>
          <p:cNvSpPr/>
          <p:nvPr/>
        </p:nvSpPr>
        <p:spPr>
          <a:xfrm>
            <a:off x="5953756" y="3275718"/>
            <a:ext cx="566404" cy="223094"/>
          </a:xfrm>
          <a:prstGeom prst="leftArrow">
            <a:avLst/>
          </a:prstGeom>
          <a:solidFill>
            <a:srgbClr val="C0504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Effect of failure to bottom out</a:t>
            </a:r>
            <a:endParaRPr lang="en-US" dirty="0"/>
          </a:p>
        </p:txBody>
      </p:sp>
      <p:pic>
        <p:nvPicPr>
          <p:cNvPr id="8" name="Content Placeholder 7" descr="not bottomed cross section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16778" t="33771" r="63402" b="22948"/>
          <a:stretch>
            <a:fillRect/>
          </a:stretch>
        </p:blipFill>
        <p:spPr>
          <a:xfrm>
            <a:off x="5101642" y="2108002"/>
            <a:ext cx="1428305" cy="1828053"/>
          </a:xfrm>
        </p:spPr>
      </p:pic>
      <p:pic>
        <p:nvPicPr>
          <p:cNvPr id="7" name="Content Placeholder 6" descr="bottomed cross section.jpg"/>
          <p:cNvPicPr>
            <a:picLocks noGrp="1" noChangeAspect="1"/>
          </p:cNvPicPr>
          <p:nvPr>
            <p:ph sz="half" idx="1"/>
          </p:nvPr>
        </p:nvPicPr>
        <p:blipFill>
          <a:blip r:embed="rId3"/>
          <a:srcRect l="16428" t="36025" r="60845" b="21144"/>
          <a:stretch>
            <a:fillRect/>
          </a:stretch>
        </p:blipFill>
        <p:spPr>
          <a:xfrm>
            <a:off x="1696989" y="2092257"/>
            <a:ext cx="1603711" cy="1771370"/>
          </a:xfrm>
        </p:spPr>
      </p:pic>
      <p:pic>
        <p:nvPicPr>
          <p:cNvPr id="9" name="Picture 8" descr="cup not bottomed post view.jpg"/>
          <p:cNvPicPr>
            <a:picLocks noChangeAspect="1"/>
          </p:cNvPicPr>
          <p:nvPr/>
        </p:nvPicPr>
        <p:blipFill>
          <a:blip r:embed="rId4"/>
          <a:srcRect l="35016" t="43964" r="48060" b="18999"/>
          <a:stretch>
            <a:fillRect/>
          </a:stretch>
        </p:blipFill>
        <p:spPr>
          <a:xfrm>
            <a:off x="5229719" y="4856588"/>
            <a:ext cx="1211136" cy="1553444"/>
          </a:xfrm>
          <a:prstGeom prst="rect">
            <a:avLst/>
          </a:prstGeom>
        </p:spPr>
      </p:pic>
      <p:pic>
        <p:nvPicPr>
          <p:cNvPr id="10" name="Picture 9" descr="cup bottomed post view.jpg"/>
          <p:cNvPicPr>
            <a:picLocks noChangeAspect="1"/>
          </p:cNvPicPr>
          <p:nvPr/>
        </p:nvPicPr>
        <p:blipFill>
          <a:blip r:embed="rId5"/>
          <a:srcRect l="35016" t="42968" r="44208" b="18203"/>
          <a:stretch>
            <a:fillRect/>
          </a:stretch>
        </p:blipFill>
        <p:spPr>
          <a:xfrm>
            <a:off x="1765645" y="4781420"/>
            <a:ext cx="1486773" cy="162861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101642" y="1598037"/>
            <a:ext cx="14931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Bottomed out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849389" y="1598037"/>
            <a:ext cx="14931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Bottomed out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535241" y="4135089"/>
            <a:ext cx="26383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More posterior cup visible</a:t>
            </a:r>
          </a:p>
          <a:p>
            <a:pPr algn="ctr"/>
            <a:r>
              <a:rPr lang="en-US" dirty="0" smtClean="0"/>
              <a:t>Despite same orientation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 smtClean="0">
                <a:ea typeface="ＭＳ Ｐゴシック" charset="-128"/>
                <a:cs typeface="ＭＳ Ｐゴシック" charset="-128"/>
              </a:rPr>
              <a:t>Manufacturing industry has quality control</a:t>
            </a:r>
            <a:br>
              <a:rPr lang="en-GB" sz="2400" dirty="0" smtClean="0">
                <a:ea typeface="ＭＳ Ｐゴシック" charset="-128"/>
                <a:cs typeface="ＭＳ Ｐゴシック" charset="-128"/>
              </a:rPr>
            </a:br>
            <a:r>
              <a:rPr lang="en-GB" sz="2400" dirty="0" smtClean="0">
                <a:ea typeface="ＭＳ Ｐゴシック" charset="-128"/>
                <a:cs typeface="ＭＳ Ｐゴシック" charset="-128"/>
              </a:rPr>
              <a:t>Surgeons are semi-skilled fitters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2543" y="3733800"/>
            <a:ext cx="7182957" cy="261853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810000" y="4191000"/>
            <a:ext cx="2133600" cy="1752600"/>
          </a:xfrm>
          <a:prstGeom prst="rect">
            <a:avLst/>
          </a:prstGeom>
          <a:solidFill>
            <a:schemeClr val="accent1">
              <a:alpha val="27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1" u="none" strike="noStrike" cap="none" normalizeH="0" baseline="0">
              <a:ln>
                <a:noFill/>
              </a:ln>
              <a:solidFill>
                <a:srgbClr val="6E6E6F"/>
              </a:solidFill>
              <a:effectLst/>
              <a:latin typeface="Verdana" charset="0"/>
              <a:ea typeface="Times New Roman" charset="0"/>
              <a:cs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Surgical planning and positioning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>
                <a:solidFill>
                  <a:srgbClr val="953735"/>
                </a:solidFill>
              </a:rPr>
              <a:t>Planning</a:t>
            </a:r>
          </a:p>
          <a:p>
            <a:r>
              <a:rPr lang="en-US" sz="2400" dirty="0" smtClean="0"/>
              <a:t>	Understanding the anatomy: the </a:t>
            </a:r>
            <a:r>
              <a:rPr lang="en-US" sz="2400" dirty="0" smtClean="0">
                <a:solidFill>
                  <a:srgbClr val="953735"/>
                </a:solidFill>
              </a:rPr>
              <a:t>map</a:t>
            </a:r>
          </a:p>
          <a:p>
            <a:r>
              <a:rPr lang="en-US" sz="2400" dirty="0" smtClean="0"/>
              <a:t>	Which </a:t>
            </a:r>
            <a:r>
              <a:rPr lang="en-US" sz="2400" dirty="0" smtClean="0">
                <a:solidFill>
                  <a:srgbClr val="953735"/>
                </a:solidFill>
              </a:rPr>
              <a:t>place</a:t>
            </a:r>
            <a:r>
              <a:rPr lang="en-US" sz="2400" dirty="0" smtClean="0"/>
              <a:t> do you want to put them</a:t>
            </a:r>
          </a:p>
          <a:p>
            <a:endParaRPr lang="en-US" sz="2400" dirty="0" smtClean="0"/>
          </a:p>
          <a:p>
            <a:r>
              <a:rPr lang="en-US" sz="2400" dirty="0" smtClean="0">
                <a:solidFill>
                  <a:srgbClr val="953735"/>
                </a:solidFill>
              </a:rPr>
              <a:t>Achieving</a:t>
            </a:r>
          </a:p>
          <a:p>
            <a:r>
              <a:rPr lang="en-US" sz="2400" dirty="0" smtClean="0"/>
              <a:t>	</a:t>
            </a:r>
            <a:r>
              <a:rPr lang="en-US" sz="2400" dirty="0" smtClean="0">
                <a:solidFill>
                  <a:srgbClr val="953735"/>
                </a:solidFill>
              </a:rPr>
              <a:t>Arriving</a:t>
            </a:r>
            <a:r>
              <a:rPr lang="en-US" sz="2400" dirty="0" smtClean="0"/>
              <a:t> at where </a:t>
            </a:r>
            <a:r>
              <a:rPr lang="en-US" sz="2400" dirty="0" smtClean="0">
                <a:solidFill>
                  <a:srgbClr val="953735"/>
                </a:solidFill>
              </a:rPr>
              <a:t>you wanted </a:t>
            </a:r>
            <a:r>
              <a:rPr lang="en-US" sz="2400" dirty="0" smtClean="0"/>
              <a:t>to be</a:t>
            </a:r>
          </a:p>
          <a:p>
            <a:r>
              <a:rPr lang="en-US" dirty="0" smtClean="0"/>
              <a:t>	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>
                <a:ea typeface="ＭＳ Ｐゴシック" charset="-128"/>
                <a:cs typeface="ＭＳ Ｐゴシック" charset="-128"/>
              </a:rPr>
              <a:t>Imperial College Technology base</a:t>
            </a:r>
          </a:p>
        </p:txBody>
      </p:sp>
      <p:pic>
        <p:nvPicPr>
          <p:cNvPr id="748547" name="Picture 3" descr="scr06061505294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1863" y="1268413"/>
            <a:ext cx="2952750" cy="227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854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3517898"/>
            <a:ext cx="1968500" cy="3340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855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81000" y="1676400"/>
            <a:ext cx="7499350" cy="3087687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charset="2"/>
              <a:buChar char="Ø"/>
            </a:pPr>
            <a:r>
              <a:rPr lang="en-GB" sz="2000" dirty="0" smtClean="0">
                <a:ea typeface="ＭＳ Ｐゴシック" charset="-128"/>
                <a:cs typeface="ＭＳ Ｐゴシック" charset="-128"/>
              </a:rPr>
              <a:t>Virtual surgery</a:t>
            </a:r>
          </a:p>
          <a:p>
            <a:pPr lvl="2" eaLnBrk="1" hangingPunct="1">
              <a:lnSpc>
                <a:spcPct val="80000"/>
              </a:lnSpc>
            </a:pPr>
            <a:r>
              <a:rPr lang="en-GB" dirty="0" smtClean="0"/>
              <a:t>For every high value </a:t>
            </a:r>
            <a:r>
              <a:rPr lang="en-GB" dirty="0" err="1" smtClean="0"/>
              <a:t>arthroplasty</a:t>
            </a:r>
            <a:endParaRPr lang="en-GB" dirty="0" smtClean="0"/>
          </a:p>
          <a:p>
            <a:pPr eaLnBrk="1" hangingPunct="1">
              <a:lnSpc>
                <a:spcPct val="80000"/>
              </a:lnSpc>
              <a:buFont typeface="Wingdings" charset="2"/>
              <a:buChar char="Ø"/>
            </a:pPr>
            <a:r>
              <a:rPr lang="en-GB" sz="2000" dirty="0" smtClean="0">
                <a:ea typeface="ＭＳ Ｐゴシック" charset="-128"/>
                <a:cs typeface="ＭＳ Ｐゴシック" charset="-128"/>
              </a:rPr>
              <a:t>Computerised assistants</a:t>
            </a:r>
          </a:p>
          <a:p>
            <a:pPr lvl="1" eaLnBrk="1" hangingPunct="1">
              <a:lnSpc>
                <a:spcPct val="80000"/>
              </a:lnSpc>
              <a:buFont typeface="Wingdings" charset="2"/>
              <a:buChar char="l"/>
            </a:pPr>
            <a:r>
              <a:rPr lang="en-GB" sz="1800" dirty="0" smtClean="0"/>
              <a:t>active robots</a:t>
            </a:r>
          </a:p>
          <a:p>
            <a:pPr lvl="2" eaLnBrk="1" hangingPunct="1">
              <a:lnSpc>
                <a:spcPct val="80000"/>
              </a:lnSpc>
            </a:pPr>
            <a:r>
              <a:rPr lang="en-GB" dirty="0" smtClean="0"/>
              <a:t>for complex tasks</a:t>
            </a:r>
          </a:p>
          <a:p>
            <a:pPr lvl="1" eaLnBrk="1" hangingPunct="1">
              <a:lnSpc>
                <a:spcPct val="80000"/>
              </a:lnSpc>
              <a:buFont typeface="Wingdings" charset="2"/>
              <a:buChar char="l"/>
            </a:pPr>
            <a:r>
              <a:rPr lang="en-GB" sz="1800" dirty="0" smtClean="0"/>
              <a:t>passive navigators</a:t>
            </a:r>
          </a:p>
          <a:p>
            <a:pPr lvl="2" eaLnBrk="1" hangingPunct="1">
              <a:lnSpc>
                <a:spcPct val="80000"/>
              </a:lnSpc>
            </a:pPr>
            <a:r>
              <a:rPr lang="en-GB" dirty="0" smtClean="0"/>
              <a:t>for simpler ones</a:t>
            </a:r>
          </a:p>
          <a:p>
            <a:pPr eaLnBrk="1" hangingPunct="1">
              <a:lnSpc>
                <a:spcPct val="80000"/>
              </a:lnSpc>
              <a:buFont typeface="Wingdings" charset="2"/>
              <a:buChar char="Ø"/>
            </a:pPr>
            <a:r>
              <a:rPr lang="en-GB" sz="2000" dirty="0" smtClean="0">
                <a:ea typeface="ＭＳ Ｐゴシック" charset="-128"/>
                <a:cs typeface="ＭＳ Ｐゴシック" charset="-128"/>
              </a:rPr>
              <a:t>Validation</a:t>
            </a:r>
          </a:p>
          <a:p>
            <a:pPr lvl="2" eaLnBrk="1" hangingPunct="1">
              <a:lnSpc>
                <a:spcPct val="80000"/>
              </a:lnSpc>
            </a:pPr>
            <a:r>
              <a:rPr lang="en-US" dirty="0" smtClean="0"/>
              <a:t>C</a:t>
            </a:r>
            <a:r>
              <a:rPr lang="en-GB" dirty="0" err="1" smtClean="0"/>
              <a:t>o</a:t>
            </a:r>
            <a:r>
              <a:rPr lang="en-GB" dirty="0" smtClean="0"/>
              <a:t>-registered ct</a:t>
            </a:r>
          </a:p>
          <a:p>
            <a:pPr lvl="2" eaLnBrk="1" hangingPunct="1">
              <a:lnSpc>
                <a:spcPct val="80000"/>
              </a:lnSpc>
            </a:pPr>
            <a:r>
              <a:rPr lang="en-US" dirty="0" smtClean="0"/>
              <a:t>D</a:t>
            </a:r>
            <a:r>
              <a:rPr lang="en-GB" dirty="0" err="1" smtClean="0"/>
              <a:t>iscriminant</a:t>
            </a:r>
            <a:r>
              <a:rPr lang="en-GB" dirty="0" smtClean="0"/>
              <a:t> function scores</a:t>
            </a:r>
          </a:p>
          <a:p>
            <a:pPr lvl="2" eaLnBrk="1" hangingPunct="1">
              <a:lnSpc>
                <a:spcPct val="80000"/>
              </a:lnSpc>
            </a:pPr>
            <a:r>
              <a:rPr lang="en-US" dirty="0" smtClean="0"/>
              <a:t>M</a:t>
            </a:r>
            <a:r>
              <a:rPr lang="en-GB" dirty="0" err="1" smtClean="0"/>
              <a:t>etal</a:t>
            </a:r>
            <a:r>
              <a:rPr lang="en-GB" dirty="0" smtClean="0"/>
              <a:t> ion levels</a:t>
            </a:r>
          </a:p>
          <a:p>
            <a:pPr eaLnBrk="1" hangingPunct="1">
              <a:lnSpc>
                <a:spcPct val="80000"/>
              </a:lnSpc>
              <a:buFont typeface="Wingdings" charset="2"/>
              <a:buChar char="Ø"/>
            </a:pPr>
            <a:endParaRPr lang="en-GB" sz="2000" dirty="0" smtClean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18438" name="Text Box 7"/>
          <p:cNvSpPr txBox="1">
            <a:spLocks noChangeArrowheads="1"/>
          </p:cNvSpPr>
          <p:nvPr/>
        </p:nvSpPr>
        <p:spPr bwMode="auto">
          <a:xfrm rot="-5400000">
            <a:off x="419101" y="4052887"/>
            <a:ext cx="671512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 sz="3200">
              <a:latin typeface="Times New Roman" charset="0"/>
            </a:endParaRPr>
          </a:p>
        </p:txBody>
      </p:sp>
      <p:pic>
        <p:nvPicPr>
          <p:cNvPr id="748552" name="Picture 8" descr="scr07042416354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43663" y="1341438"/>
            <a:ext cx="2124075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8553" name="Picture 9" descr="Cup Introducer (off target)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56325" y="1268413"/>
            <a:ext cx="2808288" cy="242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8554" name="Picture 10" descr="planned_orange3_trial0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9388" y="4864100"/>
            <a:ext cx="1878012" cy="187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8555" name="Picture 11" descr="planned_orange2_trial0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979613" y="4941888"/>
            <a:ext cx="18002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6" descr="NEW SCULPTOR SIDE ANGLE.jp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477000" y="3886200"/>
            <a:ext cx="2390387" cy="1600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5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5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5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5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5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5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55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55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55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8550" grpId="0" build="p"/>
      <p:bldP spid="748550" grpI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442" name="Picture 2"/>
          <p:cNvPicPr>
            <a:picLocks noChangeAspect="1" noChangeArrowheads="1"/>
          </p:cNvPicPr>
          <p:nvPr/>
        </p:nvPicPr>
        <p:blipFill>
          <a:blip r:embed="rId3"/>
          <a:srcRect l="6900" t="7591" r="12053" b="15071"/>
          <a:stretch>
            <a:fillRect/>
          </a:stretch>
        </p:blipFill>
        <p:spPr bwMode="auto">
          <a:xfrm>
            <a:off x="5292725" y="2276475"/>
            <a:ext cx="3851275" cy="277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4144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Conventional Station</a:t>
            </a:r>
          </a:p>
        </p:txBody>
      </p:sp>
      <p:sp>
        <p:nvSpPr>
          <p:cNvPr id="134144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187450" y="1484313"/>
            <a:ext cx="7561263" cy="4641850"/>
          </a:xfrm>
        </p:spPr>
        <p:txBody>
          <a:bodyPr/>
          <a:lstStyle/>
          <a:p>
            <a:r>
              <a:rPr lang="en-GB" sz="2800" dirty="0"/>
              <a:t>Apply the jig (neck based in this study)</a:t>
            </a:r>
          </a:p>
          <a:p>
            <a:pPr lvl="1"/>
            <a:r>
              <a:rPr lang="en-GB" sz="2400" dirty="0"/>
              <a:t>Insert the guide wire </a:t>
            </a:r>
          </a:p>
          <a:p>
            <a:pPr lvl="2"/>
            <a:r>
              <a:rPr lang="en-GB" sz="2000" dirty="0"/>
              <a:t>down the planned trajectory</a:t>
            </a:r>
            <a:endParaRPr lang="en-GB" sz="1800" dirty="0"/>
          </a:p>
        </p:txBody>
      </p:sp>
      <p:sp>
        <p:nvSpPr>
          <p:cNvPr id="1341445" name="Line 5"/>
          <p:cNvSpPr>
            <a:spLocks noChangeShapeType="1"/>
          </p:cNvSpPr>
          <p:nvPr/>
        </p:nvSpPr>
        <p:spPr bwMode="auto">
          <a:xfrm flipV="1">
            <a:off x="6011863" y="3789363"/>
            <a:ext cx="914400" cy="1905000"/>
          </a:xfrm>
          <a:prstGeom prst="line">
            <a:avLst/>
          </a:prstGeom>
          <a:noFill/>
          <a:ln w="76200">
            <a:solidFill>
              <a:schemeClr val="folHlink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41446" name="Text Box 6"/>
          <p:cNvSpPr txBox="1">
            <a:spLocks noChangeArrowheads="1"/>
          </p:cNvSpPr>
          <p:nvPr/>
        </p:nvSpPr>
        <p:spPr bwMode="auto">
          <a:xfrm>
            <a:off x="5292725" y="5805488"/>
            <a:ext cx="2260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GB">
                <a:latin typeface="Times New Roman" charset="0"/>
              </a:rPr>
              <a:t>Guide wire entry point</a:t>
            </a:r>
            <a:endParaRPr lang="en-GB" sz="3200">
              <a:latin typeface="Times New Roman" charset="0"/>
            </a:endParaRPr>
          </a:p>
        </p:txBody>
      </p:sp>
      <p:pic>
        <p:nvPicPr>
          <p:cNvPr id="1341447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8313" y="3087688"/>
            <a:ext cx="4679950" cy="350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Planned Navigation</a:t>
            </a:r>
          </a:p>
        </p:txBody>
      </p:sp>
      <p:sp>
        <p:nvSpPr>
          <p:cNvPr id="131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133600"/>
            <a:ext cx="4724400" cy="4114800"/>
          </a:xfrm>
        </p:spPr>
        <p:txBody>
          <a:bodyPr/>
          <a:lstStyle/>
          <a:p>
            <a:pPr>
              <a:buFont typeface="Wingdings" charset="2"/>
              <a:buNone/>
            </a:pPr>
            <a:r>
              <a:rPr lang="en-GB" dirty="0"/>
              <a:t>Task1 30 points</a:t>
            </a:r>
          </a:p>
          <a:p>
            <a:pPr>
              <a:buFont typeface="Wingdings" charset="2"/>
              <a:buNone/>
            </a:pPr>
            <a:r>
              <a:rPr lang="en-GB" dirty="0"/>
              <a:t>3 zones</a:t>
            </a:r>
          </a:p>
        </p:txBody>
      </p:sp>
      <p:pic>
        <p:nvPicPr>
          <p:cNvPr id="1313797" name="Picture 5"/>
          <p:cNvPicPr>
            <a:picLocks noChangeAspect="1" noChangeArrowheads="1"/>
          </p:cNvPicPr>
          <p:nvPr/>
        </p:nvPicPr>
        <p:blipFill>
          <a:blip r:embed="rId3"/>
          <a:srcRect t="22957"/>
          <a:stretch>
            <a:fillRect/>
          </a:stretch>
        </p:blipFill>
        <p:spPr bwMode="auto">
          <a:xfrm>
            <a:off x="539750" y="3475038"/>
            <a:ext cx="3295650" cy="3382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13798" name="Picture 6" descr="Image00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1268413"/>
            <a:ext cx="4500562" cy="48974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5842" name="Picture 2" descr="Femoral drill guid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95850" y="1628775"/>
            <a:ext cx="4248150" cy="359568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  <p:sp>
        <p:nvSpPr>
          <p:cNvPr id="131584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Planned navigation</a:t>
            </a:r>
          </a:p>
        </p:txBody>
      </p:sp>
      <p:sp>
        <p:nvSpPr>
          <p:cNvPr id="131584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187450" y="1268413"/>
            <a:ext cx="5329238" cy="4114800"/>
          </a:xfrm>
        </p:spPr>
        <p:txBody>
          <a:bodyPr/>
          <a:lstStyle/>
          <a:p>
            <a:pPr>
              <a:buFont typeface="Wingdings" charset="2"/>
              <a:buNone/>
            </a:pPr>
            <a:endParaRPr lang="en-GB" dirty="0"/>
          </a:p>
          <a:p>
            <a:pPr>
              <a:buFont typeface="Wingdings" charset="2"/>
              <a:buNone/>
            </a:pPr>
            <a:r>
              <a:rPr lang="en-GB" dirty="0"/>
              <a:t>Task 2   Navigation of wire</a:t>
            </a:r>
          </a:p>
          <a:p>
            <a:pPr lvl="1"/>
            <a:r>
              <a:rPr lang="en-GB" dirty="0"/>
              <a:t>according to plan</a:t>
            </a:r>
          </a:p>
        </p:txBody>
      </p:sp>
      <p:pic>
        <p:nvPicPr>
          <p:cNvPr id="131584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3032125"/>
            <a:ext cx="4968875" cy="3725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0964" name="Picture 4" descr="Fig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7813" y="577850"/>
            <a:ext cx="7596187" cy="5756275"/>
          </a:xfrm>
          <a:prstGeom prst="rect">
            <a:avLst/>
          </a:prstGeom>
          <a:noFill/>
        </p:spPr>
      </p:pic>
      <p:sp>
        <p:nvSpPr>
          <p:cNvPr id="132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Angular error</a:t>
            </a:r>
            <a:endParaRPr lang="en-US" dirty="0"/>
          </a:p>
        </p:txBody>
      </p:sp>
      <p:sp>
        <p:nvSpPr>
          <p:cNvPr id="1320965" name="Rectangle 5"/>
          <p:cNvSpPr>
            <a:spLocks noChangeArrowheads="1"/>
          </p:cNvSpPr>
          <p:nvPr/>
        </p:nvSpPr>
        <p:spPr bwMode="auto">
          <a:xfrm>
            <a:off x="4932363" y="3429000"/>
            <a:ext cx="1079500" cy="2232025"/>
          </a:xfrm>
          <a:prstGeom prst="rect">
            <a:avLst/>
          </a:prstGeom>
          <a:solidFill>
            <a:srgbClr val="FF0000">
              <a:alpha val="38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20966" name="Rectangle 6"/>
          <p:cNvSpPr>
            <a:spLocks noChangeArrowheads="1"/>
          </p:cNvSpPr>
          <p:nvPr/>
        </p:nvSpPr>
        <p:spPr bwMode="auto">
          <a:xfrm>
            <a:off x="7308850" y="3429000"/>
            <a:ext cx="719138" cy="2232025"/>
          </a:xfrm>
          <a:prstGeom prst="rect">
            <a:avLst/>
          </a:prstGeom>
          <a:solidFill>
            <a:srgbClr val="00FF00">
              <a:alpha val="38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20967" name="Rectangle 7"/>
          <p:cNvSpPr>
            <a:spLocks noChangeArrowheads="1"/>
          </p:cNvSpPr>
          <p:nvPr/>
        </p:nvSpPr>
        <p:spPr bwMode="auto">
          <a:xfrm>
            <a:off x="2843213" y="3429000"/>
            <a:ext cx="790575" cy="2232025"/>
          </a:xfrm>
          <a:prstGeom prst="rect">
            <a:avLst/>
          </a:prstGeom>
          <a:solidFill>
            <a:srgbClr val="FF0000">
              <a:alpha val="38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2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676400"/>
            <a:ext cx="1524000" cy="3352800"/>
          </a:xfrm>
        </p:spPr>
        <p:txBody>
          <a:bodyPr/>
          <a:lstStyle/>
          <a:p>
            <a:r>
              <a:rPr lang="en-GB" dirty="0">
                <a:solidFill>
                  <a:srgbClr val="006600"/>
                </a:solidFill>
              </a:rPr>
              <a:t>conventional: 1 </a:t>
            </a:r>
            <a:r>
              <a:rPr lang="en-GB" dirty="0" err="1">
                <a:solidFill>
                  <a:srgbClr val="006600"/>
                </a:solidFill>
              </a:rPr>
              <a:t>sd</a:t>
            </a:r>
            <a:r>
              <a:rPr lang="en-GB" dirty="0">
                <a:solidFill>
                  <a:srgbClr val="006600"/>
                </a:solidFill>
              </a:rPr>
              <a:t> = 5 </a:t>
            </a:r>
            <a:r>
              <a:rPr lang="en-US" dirty="0">
                <a:solidFill>
                  <a:srgbClr val="006600"/>
                </a:solidFill>
              </a:rPr>
              <a:t>°</a:t>
            </a:r>
            <a:endParaRPr lang="en-GB" dirty="0" smtClean="0">
              <a:solidFill>
                <a:srgbClr val="006600"/>
              </a:solidFill>
            </a:endParaRPr>
          </a:p>
          <a:p>
            <a:endParaRPr lang="en-GB" dirty="0" smtClean="0">
              <a:solidFill>
                <a:srgbClr val="006600"/>
              </a:solidFill>
            </a:endParaRPr>
          </a:p>
          <a:p>
            <a:r>
              <a:rPr lang="en-GB" dirty="0" smtClean="0">
                <a:solidFill>
                  <a:srgbClr val="006600"/>
                </a:solidFill>
              </a:rPr>
              <a:t>Image </a:t>
            </a:r>
            <a:r>
              <a:rPr lang="en-GB" dirty="0">
                <a:solidFill>
                  <a:srgbClr val="006600"/>
                </a:solidFill>
              </a:rPr>
              <a:t>free: 9 </a:t>
            </a:r>
            <a:r>
              <a:rPr lang="en-US" dirty="0">
                <a:solidFill>
                  <a:srgbClr val="006600"/>
                </a:solidFill>
              </a:rPr>
              <a:t>°</a:t>
            </a:r>
            <a:endParaRPr lang="en-GB" dirty="0" smtClean="0">
              <a:solidFill>
                <a:srgbClr val="006600"/>
              </a:solidFill>
            </a:endParaRPr>
          </a:p>
          <a:p>
            <a:endParaRPr lang="en-GB" dirty="0" smtClean="0">
              <a:solidFill>
                <a:srgbClr val="006600"/>
              </a:solidFill>
            </a:endParaRPr>
          </a:p>
          <a:p>
            <a:r>
              <a:rPr lang="en-GB" dirty="0" err="1" smtClean="0">
                <a:solidFill>
                  <a:srgbClr val="006600"/>
                </a:solidFill>
              </a:rPr>
              <a:t>CTbased</a:t>
            </a:r>
            <a:r>
              <a:rPr lang="en-GB" dirty="0">
                <a:solidFill>
                  <a:srgbClr val="006600"/>
                </a:solidFill>
              </a:rPr>
              <a:t>: 2 </a:t>
            </a:r>
            <a:r>
              <a:rPr lang="en-US" dirty="0">
                <a:solidFill>
                  <a:srgbClr val="006600"/>
                </a:solidFill>
              </a:rPr>
              <a:t>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0965" grpId="0" animBg="1"/>
      <p:bldP spid="1320966" grpId="0" animBg="1"/>
      <p:bldP spid="1320967" grpId="0" animBg="1"/>
      <p:bldP spid="132096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map</a:t>
            </a:r>
            <a:endParaRPr lang="en-US" dirty="0"/>
          </a:p>
        </p:txBody>
      </p:sp>
      <p:pic>
        <p:nvPicPr>
          <p:cNvPr id="4" name="Content Placeholder 3" descr="jointanalysis report for talk 1.jpg"/>
          <p:cNvPicPr>
            <a:picLocks noGrp="1" noChangeAspect="1"/>
          </p:cNvPicPr>
          <p:nvPr>
            <p:ph idx="1"/>
          </p:nvPr>
        </p:nvPicPr>
        <p:blipFill>
          <a:blip r:embed="rId2"/>
          <a:srcRect l="-44580" r="-44580"/>
          <a:stretch>
            <a:fillRect/>
          </a:stretch>
        </p:blipFill>
        <p:spPr>
          <a:xfrm>
            <a:off x="64477" y="1600200"/>
            <a:ext cx="8897816" cy="5257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100101190908.jpg"/>
          <p:cNvPicPr>
            <a:picLocks noChangeAspect="1"/>
          </p:cNvPicPr>
          <p:nvPr/>
        </p:nvPicPr>
        <p:blipFill>
          <a:blip r:embed="rId2"/>
          <a:srcRect l="18909" t="18277" r="31369" b="21787"/>
          <a:stretch>
            <a:fillRect/>
          </a:stretch>
        </p:blipFill>
        <p:spPr>
          <a:xfrm>
            <a:off x="609600" y="2133600"/>
            <a:ext cx="3566859" cy="2520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38200" y="685800"/>
            <a:ext cx="7620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0" dirty="0" smtClean="0">
                <a:solidFill>
                  <a:srgbClr val="953735"/>
                </a:solidFill>
              </a:rPr>
              <a:t>What I do: the plan</a:t>
            </a:r>
            <a:endParaRPr lang="en-US" sz="3200" i="0" dirty="0">
              <a:solidFill>
                <a:srgbClr val="953735"/>
              </a:solidFill>
            </a:endParaRPr>
          </a:p>
        </p:txBody>
      </p:sp>
      <p:pic>
        <p:nvPicPr>
          <p:cNvPr id="5" name="Content Placeholder 4" descr="Cup not flush with psoas valley AP view.jpg"/>
          <p:cNvPicPr>
            <a:picLocks noChangeAspect="1"/>
          </p:cNvPicPr>
          <p:nvPr/>
        </p:nvPicPr>
        <p:blipFill>
          <a:blip r:embed="rId3"/>
          <a:srcRect l="19599" t="17540" r="27282" b="19341"/>
          <a:stretch>
            <a:fillRect/>
          </a:stretch>
        </p:blipFill>
        <p:spPr>
          <a:xfrm>
            <a:off x="5027239" y="2107340"/>
            <a:ext cx="3618355" cy="2520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26844" y="1548604"/>
            <a:ext cx="2698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Cup flush with </a:t>
            </a:r>
            <a:r>
              <a:rPr lang="en-US" dirty="0" err="1" smtClean="0"/>
              <a:t>psoas</a:t>
            </a:r>
            <a:r>
              <a:rPr lang="en-US" dirty="0" smtClean="0"/>
              <a:t> valley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509551" y="1548604"/>
            <a:ext cx="2582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Cup proud of </a:t>
            </a:r>
            <a:r>
              <a:rPr lang="en-US" dirty="0" err="1" smtClean="0"/>
              <a:t>psoas</a:t>
            </a:r>
            <a:r>
              <a:rPr lang="en-US" dirty="0" smtClean="0"/>
              <a:t> valley</a:t>
            </a:r>
            <a:endParaRPr lang="en-US" dirty="0"/>
          </a:p>
        </p:txBody>
      </p:sp>
      <p:sp>
        <p:nvSpPr>
          <p:cNvPr id="8" name="Left Arrow 7"/>
          <p:cNvSpPr/>
          <p:nvPr/>
        </p:nvSpPr>
        <p:spPr>
          <a:xfrm>
            <a:off x="1527576" y="3275718"/>
            <a:ext cx="566404" cy="223094"/>
          </a:xfrm>
          <a:prstGeom prst="leftArrow">
            <a:avLst/>
          </a:prstGeom>
          <a:solidFill>
            <a:srgbClr val="C0504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 Arrow 8"/>
          <p:cNvSpPr/>
          <p:nvPr/>
        </p:nvSpPr>
        <p:spPr>
          <a:xfrm>
            <a:off x="5953756" y="3275718"/>
            <a:ext cx="566404" cy="223094"/>
          </a:xfrm>
          <a:prstGeom prst="leftArrow">
            <a:avLst/>
          </a:prstGeom>
          <a:solidFill>
            <a:srgbClr val="C0504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8200" y="685800"/>
            <a:ext cx="7620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0" dirty="0" smtClean="0">
                <a:solidFill>
                  <a:srgbClr val="953735"/>
                </a:solidFill>
              </a:rPr>
              <a:t>Achieving: CT based </a:t>
            </a:r>
            <a:r>
              <a:rPr lang="en-US" sz="3200" i="0" dirty="0" err="1" smtClean="0">
                <a:solidFill>
                  <a:srgbClr val="953735"/>
                </a:solidFill>
              </a:rPr>
              <a:t>nagivation</a:t>
            </a:r>
            <a:endParaRPr lang="en-US" sz="3200" i="0" dirty="0">
              <a:solidFill>
                <a:srgbClr val="953735"/>
              </a:solidFill>
            </a:endParaRPr>
          </a:p>
        </p:txBody>
      </p:sp>
      <p:pic>
        <p:nvPicPr>
          <p:cNvPr id="10" name="Picture 9" descr="scanlon HR AP may 0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5200" y="1981200"/>
            <a:ext cx="2197266" cy="1800000"/>
          </a:xfrm>
          <a:prstGeom prst="rect">
            <a:avLst/>
          </a:prstGeom>
        </p:spPr>
      </p:pic>
      <p:pic>
        <p:nvPicPr>
          <p:cNvPr id="11" name="Picture 10" descr="scott rosemary pelvis AP pos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4600" y="1981200"/>
            <a:ext cx="2197266" cy="1800000"/>
          </a:xfrm>
          <a:prstGeom prst="rect">
            <a:avLst/>
          </a:prstGeom>
        </p:spPr>
      </p:pic>
      <p:pic>
        <p:nvPicPr>
          <p:cNvPr id="12" name="Picture 11" descr="O'Brien post AP hip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5600" y="4267200"/>
            <a:ext cx="1474560" cy="1800000"/>
          </a:xfrm>
          <a:prstGeom prst="rect">
            <a:avLst/>
          </a:prstGeom>
        </p:spPr>
      </p:pic>
      <p:pic>
        <p:nvPicPr>
          <p:cNvPr id="13" name="Picture 12" descr="O'Brien post lat pelvis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05200" y="4267200"/>
            <a:ext cx="2197266" cy="1800000"/>
          </a:xfrm>
          <a:prstGeom prst="rect">
            <a:avLst/>
          </a:prstGeom>
        </p:spPr>
      </p:pic>
      <p:pic>
        <p:nvPicPr>
          <p:cNvPr id="14" name="Picture 13" descr="Warsame AP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3400" y="4267200"/>
            <a:ext cx="2197266" cy="1800000"/>
          </a:xfrm>
          <a:prstGeom prst="rect">
            <a:avLst/>
          </a:prstGeom>
        </p:spPr>
      </p:pic>
      <p:pic>
        <p:nvPicPr>
          <p:cNvPr id="15" name="Picture 14" descr="reynolds AP post THR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3400" y="1981200"/>
            <a:ext cx="2197266" cy="180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3848" y="692696"/>
            <a:ext cx="273043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Conclusions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999067" y="2387600"/>
            <a:ext cx="5655591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3200" dirty="0" smtClean="0"/>
              <a:t>Perfect Planning …</a:t>
            </a:r>
          </a:p>
          <a:p>
            <a:pPr marL="342900" indent="-342900">
              <a:buAutoNum type="arabicPeriod"/>
            </a:pPr>
            <a:r>
              <a:rPr lang="en-US" sz="3200" dirty="0" smtClean="0"/>
              <a:t>Requires understanding:</a:t>
            </a:r>
          </a:p>
          <a:p>
            <a:pPr marL="800100" lvl="1" indent="-342900">
              <a:buFont typeface="+mj-lt"/>
              <a:buAutoNum type="alphaUcPeriod"/>
            </a:pPr>
            <a:r>
              <a:rPr lang="en-US" sz="3200" dirty="0" smtClean="0"/>
              <a:t>The map (anatomy)</a:t>
            </a:r>
          </a:p>
          <a:p>
            <a:pPr marL="800100" lvl="1" indent="-342900">
              <a:buFont typeface="+mj-lt"/>
              <a:buAutoNum type="alphaUcPeriod"/>
            </a:pPr>
            <a:r>
              <a:rPr lang="en-US" sz="3200" dirty="0" smtClean="0"/>
              <a:t>The implant</a:t>
            </a:r>
          </a:p>
          <a:p>
            <a:pPr marL="800100" lvl="1" indent="-342900">
              <a:buFont typeface="+mj-lt"/>
              <a:buAutoNum type="alphaUcPeriod"/>
            </a:pPr>
            <a:r>
              <a:rPr lang="en-US" sz="3200" dirty="0" smtClean="0"/>
              <a:t>The plan</a:t>
            </a:r>
          </a:p>
          <a:p>
            <a:pPr marL="800100" lvl="1" indent="-342900">
              <a:buFont typeface="+mj-lt"/>
              <a:buAutoNum type="alphaUcPeriod"/>
            </a:pPr>
            <a:r>
              <a:rPr lang="en-US" sz="3200" dirty="0" smtClean="0"/>
              <a:t>Its execution</a:t>
            </a:r>
          </a:p>
          <a:p>
            <a:pPr marL="800100" lvl="1" indent="-342900">
              <a:buAutoNum type="alphaUcPeriod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65871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What determines how long a hip replacement will last</a:t>
            </a:r>
            <a:endParaRPr lang="en-US" dirty="0"/>
          </a:p>
        </p:txBody>
      </p:sp>
      <p:sp>
        <p:nvSpPr>
          <p:cNvPr id="10243" name="Content Placeholder 2"/>
          <p:cNvSpPr>
            <a:spLocks noGrp="1"/>
          </p:cNvSpPr>
          <p:nvPr>
            <p:ph sz="half" idx="4294967295"/>
          </p:nvPr>
        </p:nvSpPr>
        <p:spPr>
          <a:xfrm>
            <a:off x="457200" y="2124075"/>
            <a:ext cx="2738438" cy="70485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2800"/>
              <a:t>Surgeon related</a:t>
            </a:r>
          </a:p>
        </p:txBody>
      </p:sp>
      <p:sp>
        <p:nvSpPr>
          <p:cNvPr id="10244" name="Content Placeholder 3"/>
          <p:cNvSpPr>
            <a:spLocks noGrp="1"/>
          </p:cNvSpPr>
          <p:nvPr>
            <p:ph sz="half" idx="4294967295"/>
          </p:nvPr>
        </p:nvSpPr>
        <p:spPr>
          <a:xfrm>
            <a:off x="3195638" y="2124075"/>
            <a:ext cx="2905125" cy="70485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2800"/>
              <a:t>Implant related</a:t>
            </a:r>
          </a:p>
        </p:txBody>
      </p:sp>
      <p:pic>
        <p:nvPicPr>
          <p:cNvPr id="10245" name="Picture 4" descr="Coates_pre-op_ap_2006.jpg"/>
          <p:cNvPicPr>
            <a:picLocks noChangeAspect="1"/>
          </p:cNvPicPr>
          <p:nvPr/>
        </p:nvPicPr>
        <p:blipFill>
          <a:blip r:embed="rId2"/>
          <a:srcRect t="16982" r="42920" b="17101"/>
          <a:stretch>
            <a:fillRect/>
          </a:stretch>
        </p:blipFill>
        <p:spPr bwMode="auto">
          <a:xfrm>
            <a:off x="476250" y="3011488"/>
            <a:ext cx="2719388" cy="257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6" name="Rectangle 5"/>
          <p:cNvSpPr>
            <a:spLocks noChangeArrowheads="1"/>
          </p:cNvSpPr>
          <p:nvPr/>
        </p:nvSpPr>
        <p:spPr bwMode="auto">
          <a:xfrm>
            <a:off x="6375400" y="2136775"/>
            <a:ext cx="25479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defTabSz="457200"/>
            <a:r>
              <a:rPr lang="en-US" sz="2800">
                <a:latin typeface="Calibri" charset="0"/>
              </a:rPr>
              <a:t>Patient related</a:t>
            </a:r>
          </a:p>
        </p:txBody>
      </p:sp>
      <p:pic>
        <p:nvPicPr>
          <p:cNvPr id="10248" name="Picture 8" descr="enormous mass labelled jpg.jpg"/>
          <p:cNvPicPr>
            <a:picLocks noChangeAspect="1"/>
          </p:cNvPicPr>
          <p:nvPr/>
        </p:nvPicPr>
        <p:blipFill>
          <a:blip r:embed="rId3"/>
          <a:srcRect l="47888"/>
          <a:stretch>
            <a:fillRect/>
          </a:stretch>
        </p:blipFill>
        <p:spPr bwMode="auto">
          <a:xfrm>
            <a:off x="6600825" y="2981325"/>
            <a:ext cx="2085975" cy="268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ASR gleaming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7016" y="3429000"/>
            <a:ext cx="2334768" cy="153619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115751" y="5962134"/>
            <a:ext cx="34850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Needs clinical and retrieval analysis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35795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Component Orientation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43100"/>
            <a:ext cx="4093840" cy="4438228"/>
          </a:xfrm>
        </p:spPr>
        <p:txBody>
          <a:bodyPr>
            <a:normAutofit/>
          </a:bodyPr>
          <a:lstStyle/>
          <a:p>
            <a:r>
              <a:rPr lang="en-US" dirty="0" smtClean="0"/>
              <a:t>What assessed?</a:t>
            </a:r>
          </a:p>
          <a:p>
            <a:pPr lvl="1"/>
            <a:r>
              <a:rPr lang="en-US" dirty="0" smtClean="0"/>
              <a:t>Cup: Inclination, Version</a:t>
            </a:r>
          </a:p>
          <a:p>
            <a:pPr lvl="1"/>
            <a:r>
              <a:rPr lang="en-US" dirty="0" smtClean="0"/>
              <a:t>Femur: Version, Neck-shaft angle, HFO, Length</a:t>
            </a:r>
          </a:p>
          <a:p>
            <a:r>
              <a:rPr lang="en-US" dirty="0" smtClean="0"/>
              <a:t>What is optimal?</a:t>
            </a:r>
          </a:p>
          <a:p>
            <a:pPr lvl="1"/>
            <a:r>
              <a:rPr lang="en-US" dirty="0" smtClean="0"/>
              <a:t>One size fits all (</a:t>
            </a:r>
            <a:r>
              <a:rPr lang="en-US" dirty="0" err="1" smtClean="0"/>
              <a:t>Lewinnek’s</a:t>
            </a:r>
            <a:r>
              <a:rPr lang="en-US" dirty="0" smtClean="0"/>
              <a:t> box) </a:t>
            </a:r>
            <a:r>
              <a:rPr lang="en-US" dirty="0" err="1" smtClean="0"/>
              <a:t>vs</a:t>
            </a:r>
            <a:r>
              <a:rPr lang="en-US" dirty="0" smtClean="0"/>
              <a:t> custom fit</a:t>
            </a:r>
          </a:p>
          <a:p>
            <a:r>
              <a:rPr lang="en-US" dirty="0" smtClean="0"/>
              <a:t>How assessed?</a:t>
            </a:r>
          </a:p>
          <a:p>
            <a:pPr lvl="1"/>
            <a:r>
              <a:rPr lang="en-US" dirty="0" err="1" smtClean="0"/>
              <a:t>Xr</a:t>
            </a:r>
            <a:r>
              <a:rPr lang="en-US" dirty="0" smtClean="0"/>
              <a:t> </a:t>
            </a:r>
            <a:r>
              <a:rPr lang="en-US" dirty="0" err="1" smtClean="0"/>
              <a:t>vs</a:t>
            </a:r>
            <a:r>
              <a:rPr lang="en-US" dirty="0" smtClean="0"/>
              <a:t> CT</a:t>
            </a:r>
          </a:p>
          <a:p>
            <a:pPr lvl="1"/>
            <a:r>
              <a:rPr lang="en-US" dirty="0" smtClean="0"/>
              <a:t>Standing / lying</a:t>
            </a:r>
          </a:p>
          <a:p>
            <a:pPr lvl="1"/>
            <a:r>
              <a:rPr lang="en-US" dirty="0" smtClean="0"/>
              <a:t>Pelvic position (tilt / roll)</a:t>
            </a:r>
          </a:p>
          <a:p>
            <a:endParaRPr lang="en-US" dirty="0"/>
          </a:p>
        </p:txBody>
      </p:sp>
      <p:pic>
        <p:nvPicPr>
          <p:cNvPr id="4" name="Picture 3" descr="maguire post th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32040" y="2132856"/>
            <a:ext cx="3677019" cy="3284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59041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Offset: what is optimal?</a:t>
            </a:r>
            <a:endParaRPr lang="en-US" dirty="0"/>
          </a:p>
        </p:txBody>
      </p:sp>
      <p:pic>
        <p:nvPicPr>
          <p:cNvPr id="4" name="Content Placeholder 3" descr="Normal HFO CT measured."/>
          <p:cNvPicPr>
            <a:picLocks noGrp="1" noChangeAspect="1"/>
          </p:cNvPicPr>
          <p:nvPr>
            <p:ph idx="1"/>
          </p:nvPr>
        </p:nvPicPr>
        <p:blipFill>
          <a:blip r:embed="rId2"/>
          <a:srcRect l="-24584" r="-24584"/>
          <a:stretch>
            <a:fillRect/>
          </a:stretch>
        </p:blipFill>
        <p:spPr>
          <a:xfrm>
            <a:off x="0" y="1600200"/>
            <a:ext cx="8918846" cy="4905022"/>
          </a:xfrm>
        </p:spPr>
      </p:pic>
    </p:spTree>
    <p:extLst>
      <p:ext uri="{BB962C8B-B14F-4D97-AF65-F5344CB8AC3E}">
        <p14:creationId xmlns:p14="http://schemas.microsoft.com/office/powerpoint/2010/main" xmlns="" val="3919669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you measure offset?</a:t>
            </a:r>
            <a:endParaRPr lang="en-US" dirty="0"/>
          </a:p>
        </p:txBody>
      </p:sp>
      <p:pic>
        <p:nvPicPr>
          <p:cNvPr id="8" name="Femoral offset movie.mov">
            <a:hlinkClick r:id="" action="ppaction://media"/>
          </p:cNvPr>
          <p:cNvPicPr>
            <a:picLocks noGrp="1"/>
          </p:cNvPicPr>
          <p:nvPr>
            <p:ph sz="half" idx="2"/>
            <a:videoFile r:link="rId1"/>
            <p:extLst>
              <p:ext uri="{DAA4B4D4-6D71-4841-9C94-3DE7FCFB9230}">
                <p14:media xmlns:p14="http://schemas.microsoft.com/office/powerpoint/2010/main" xmlns="" r:link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77057" y="2174875"/>
            <a:ext cx="3600473" cy="3951288"/>
          </a:xfrm>
        </p:spPr>
      </p:pic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 smtClean="0"/>
              <a:t>3D CT </a:t>
            </a:r>
            <a:r>
              <a:rPr lang="en-US" dirty="0" err="1" smtClean="0"/>
              <a:t>vs</a:t>
            </a:r>
            <a:r>
              <a:rPr lang="en-US" dirty="0" smtClean="0"/>
              <a:t> </a:t>
            </a:r>
            <a:r>
              <a:rPr lang="en-US" dirty="0" err="1" smtClean="0"/>
              <a:t>Xray</a:t>
            </a:r>
            <a:endParaRPr lang="en-US" dirty="0"/>
          </a:p>
        </p:txBody>
      </p:sp>
      <p:pic>
        <p:nvPicPr>
          <p:cNvPr id="10" name="Content Placeholder 9" descr="Femoral offset graph CT vs XR.jpg"/>
          <p:cNvPicPr>
            <a:picLocks noGrp="1" noChangeAspect="1"/>
          </p:cNvPicPr>
          <p:nvPr>
            <p:ph sz="quarter" idx="4"/>
          </p:nvPr>
        </p:nvPicPr>
        <p:blipFill>
          <a:blip r:embed="rId5"/>
          <a:srcRect l="27738" t="1975" b="937"/>
          <a:stretch>
            <a:fillRect/>
          </a:stretch>
        </p:blipFill>
        <p:spPr>
          <a:xfrm>
            <a:off x="4419718" y="2963458"/>
            <a:ext cx="4515650" cy="2494338"/>
          </a:xfrm>
        </p:spPr>
      </p:pic>
    </p:spTree>
    <p:extLst>
      <p:ext uri="{BB962C8B-B14F-4D97-AF65-F5344CB8AC3E}">
        <p14:creationId xmlns:p14="http://schemas.microsoft.com/office/powerpoint/2010/main" xmlns="" val="275305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</p:childTnLst>
        </p:cTn>
      </p:par>
    </p:tnLst>
    <p:bldLst>
      <p:bldP spid="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What is the optimal Cup Version &amp; Inclination?</a:t>
            </a:r>
            <a:endParaRPr lang="en-US" sz="32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One position fits all: 40 &amp; 15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1600564"/>
          </a:xfrm>
        </p:spPr>
        <p:txBody>
          <a:bodyPr/>
          <a:lstStyle/>
          <a:p>
            <a:r>
              <a:rPr lang="en-US" dirty="0" err="1" smtClean="0"/>
              <a:t>Lewinnek</a:t>
            </a:r>
            <a:r>
              <a:rPr lang="en-US" dirty="0" smtClean="0"/>
              <a:t> chose:</a:t>
            </a:r>
          </a:p>
          <a:p>
            <a:pPr lvl="1"/>
            <a:r>
              <a:rPr lang="en-US" dirty="0" smtClean="0"/>
              <a:t>40 deg inclination</a:t>
            </a:r>
          </a:p>
          <a:p>
            <a:pPr lvl="1"/>
            <a:r>
              <a:rPr lang="en-US" dirty="0" smtClean="0"/>
              <a:t>15 deg version</a:t>
            </a:r>
          </a:p>
          <a:p>
            <a:pPr lvl="1"/>
            <a:r>
              <a:rPr lang="en-US" dirty="0" smtClean="0"/>
              <a:t>10 deg error around each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645025" y="1809225"/>
            <a:ext cx="4041775" cy="822415"/>
          </a:xfrm>
        </p:spPr>
        <p:txBody>
          <a:bodyPr>
            <a:noAutofit/>
          </a:bodyPr>
          <a:lstStyle/>
          <a:p>
            <a:r>
              <a:rPr lang="en-US" dirty="0" smtClean="0"/>
              <a:t>What is the normal anatomy?</a:t>
            </a:r>
          </a:p>
          <a:p>
            <a:r>
              <a:rPr lang="en-US" b="0" dirty="0" smtClean="0"/>
              <a:t>4 </a:t>
            </a:r>
            <a:r>
              <a:rPr lang="en-US" b="0" dirty="0" err="1" smtClean="0"/>
              <a:t>x</a:t>
            </a:r>
            <a:r>
              <a:rPr lang="en-US" b="0" dirty="0" smtClean="0"/>
              <a:t> 3D CT studies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4857346" y="2677409"/>
          <a:ext cx="3829452" cy="32829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6484"/>
                <a:gridCol w="1276484"/>
                <a:gridCol w="1276484"/>
              </a:tblGrid>
              <a:tr h="529599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Inc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Ver</a:t>
                      </a:r>
                      <a:endParaRPr lang="en-US" dirty="0"/>
                    </a:p>
                  </a:txBody>
                  <a:tcPr anchor="ctr"/>
                </a:tc>
              </a:tr>
              <a:tr h="529599">
                <a:tc>
                  <a:txBody>
                    <a:bodyPr/>
                    <a:lstStyle/>
                    <a:p>
                      <a:pPr marL="0" marR="0" lvl="1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Murtha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48 – 67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8.5 - 33</a:t>
                      </a:r>
                      <a:endParaRPr lang="en-US" dirty="0"/>
                    </a:p>
                  </a:txBody>
                  <a:tcPr anchor="ctr"/>
                </a:tc>
              </a:tr>
              <a:tr h="741241">
                <a:tc>
                  <a:txBody>
                    <a:bodyPr/>
                    <a:lstStyle/>
                    <a:p>
                      <a:pPr lvl="0" algn="ctr"/>
                      <a:r>
                        <a:rPr lang="en-US" dirty="0" err="1" smtClean="0"/>
                        <a:t>Dandachli</a:t>
                      </a:r>
                      <a:endParaRPr lang="en-US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37 – 63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1 - 31</a:t>
                      </a:r>
                      <a:endParaRPr lang="en-US" dirty="0"/>
                    </a:p>
                  </a:txBody>
                  <a:tcPr anchor="ctr"/>
                </a:tc>
              </a:tr>
              <a:tr h="741241">
                <a:tc>
                  <a:txBody>
                    <a:bodyPr/>
                    <a:lstStyle/>
                    <a:p>
                      <a:pPr marL="0" marR="0" lvl="1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Vanden</a:t>
                      </a:r>
                      <a:r>
                        <a:rPr lang="en-US" dirty="0" smtClean="0"/>
                        <a:t>-</a:t>
                      </a:r>
                    </a:p>
                    <a:p>
                      <a:pPr marL="0" marR="0" lvl="1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bussche</a:t>
                      </a:r>
                      <a:endParaRPr lang="en-US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27</a:t>
                      </a:r>
                      <a:r>
                        <a:rPr lang="en-US" baseline="0" dirty="0" smtClean="0"/>
                        <a:t> – 48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6 - 34</a:t>
                      </a:r>
                      <a:endParaRPr lang="en-US" dirty="0"/>
                    </a:p>
                  </a:txBody>
                  <a:tcPr anchor="ctr"/>
                </a:tc>
              </a:tr>
              <a:tr h="741241">
                <a:tc>
                  <a:txBody>
                    <a:bodyPr/>
                    <a:lstStyle/>
                    <a:p>
                      <a:pPr marL="0" marR="0" lvl="1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Humza</a:t>
                      </a:r>
                      <a:endParaRPr lang="en-US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34 - 62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5 -</a:t>
                      </a:r>
                      <a:r>
                        <a:rPr lang="en-US" baseline="0" dirty="0" smtClean="0"/>
                        <a:t> 40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9" name="Picture 8" descr="Lewinnek's safe zone graph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576" y="3734621"/>
            <a:ext cx="2912831" cy="2720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8338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Cup angles: </a:t>
            </a:r>
            <a:r>
              <a:rPr lang="en-US" dirty="0" err="1" smtClean="0"/>
              <a:t>Lewinnek</a:t>
            </a:r>
            <a:r>
              <a:rPr lang="en-US" dirty="0" smtClean="0"/>
              <a:t> </a:t>
            </a:r>
            <a:r>
              <a:rPr lang="en-US" dirty="0" err="1" smtClean="0"/>
              <a:t>vs</a:t>
            </a:r>
            <a:r>
              <a:rPr lang="en-US" dirty="0" smtClean="0"/>
              <a:t> normal hips</a:t>
            </a:r>
            <a:endParaRPr lang="en-US" dirty="0"/>
          </a:p>
        </p:txBody>
      </p:sp>
      <p:pic>
        <p:nvPicPr>
          <p:cNvPr id="10" name="Content Placeholder 9" descr="Lewinnek's safe zone graph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t="-9948" b="-9948"/>
          <a:stretch>
            <a:fillRect/>
          </a:stretch>
        </p:blipFill>
        <p:spPr>
          <a:xfrm>
            <a:off x="216904" y="1668844"/>
            <a:ext cx="4038600" cy="4525963"/>
          </a:xfrm>
        </p:spPr>
      </p:pic>
      <p:graphicFrame>
        <p:nvGraphicFramePr>
          <p:cNvPr id="14" name="Chart 13"/>
          <p:cNvGraphicFramePr>
            <a:graphicFrameLocks noGrp="1" noChangeAspect="1"/>
          </p:cNvGraphicFramePr>
          <p:nvPr/>
        </p:nvGraphicFramePr>
        <p:xfrm>
          <a:off x="4258067" y="2385391"/>
          <a:ext cx="4723982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2998469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4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is the optimal cup inclination and version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For Wear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30 deg of inclination</a:t>
            </a:r>
          </a:p>
          <a:p>
            <a:r>
              <a:rPr lang="en-US" dirty="0" smtClean="0"/>
              <a:t>But …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 smtClean="0"/>
              <a:t>For Range of Motion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Cup and femur relevant</a:t>
            </a:r>
          </a:p>
          <a:p>
            <a:r>
              <a:rPr lang="en-US" dirty="0" smtClean="0"/>
              <a:t>50 deg inclination</a:t>
            </a:r>
          </a:p>
          <a:p>
            <a:r>
              <a:rPr lang="en-US" dirty="0" smtClean="0"/>
              <a:t>Combined version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3067" y="3779011"/>
            <a:ext cx="2113372" cy="234715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518" y="3779011"/>
            <a:ext cx="3117004" cy="2230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72083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5" grpId="0" build="p"/>
      <p:bldP spid="6" grpId="0" build="p"/>
    </p:bldLst>
  </p:timing>
</p:sld>
</file>

<file path=ppt/theme/theme1.xml><?xml version="1.0" encoding="utf-8"?>
<a:theme xmlns:a="http://schemas.openxmlformats.org/drawingml/2006/main" name="Standarddesign">
  <a:themeElements>
    <a:clrScheme name="Standarddesign 2">
      <a:dk1>
        <a:srgbClr val="6C7070"/>
      </a:dk1>
      <a:lt1>
        <a:srgbClr val="FFFFFF"/>
      </a:lt1>
      <a:dk2>
        <a:srgbClr val="003D81"/>
      </a:dk2>
      <a:lt2>
        <a:srgbClr val="009067"/>
      </a:lt2>
      <a:accent1>
        <a:srgbClr val="C51638"/>
      </a:accent1>
      <a:accent2>
        <a:srgbClr val="47226C"/>
      </a:accent2>
      <a:accent3>
        <a:srgbClr val="FFFFFF"/>
      </a:accent3>
      <a:accent4>
        <a:srgbClr val="5B5F5F"/>
      </a:accent4>
      <a:accent5>
        <a:srgbClr val="DFABAE"/>
      </a:accent5>
      <a:accent6>
        <a:srgbClr val="3F1E61"/>
      </a:accent6>
      <a:hlink>
        <a:srgbClr val="003966"/>
      </a:hlink>
      <a:folHlink>
        <a:srgbClr val="E68E26"/>
      </a:folHlink>
    </a:clrScheme>
    <a:fontScheme name="Standarddesign">
      <a:majorFont>
        <a:latin typeface="Impact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a-DK" sz="1600" b="0" i="1" u="none" strike="noStrike" cap="none" normalizeH="0" baseline="0">
            <a:ln>
              <a:noFill/>
            </a:ln>
            <a:solidFill>
              <a:srgbClr val="6E6E6F"/>
            </a:solidFill>
            <a:effectLst/>
            <a:latin typeface="Verdana" charset="0"/>
            <a:ea typeface="Times New Roman" charset="0"/>
            <a:cs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a-DK" sz="1600" b="0" i="1" u="none" strike="noStrike" cap="none" normalizeH="0" baseline="0">
            <a:ln>
              <a:noFill/>
            </a:ln>
            <a:solidFill>
              <a:srgbClr val="6E6E6F"/>
            </a:solidFill>
            <a:effectLst/>
            <a:latin typeface="Verdana" charset="0"/>
            <a:ea typeface="Times New Roman" charset="0"/>
            <a:cs typeface="Times New Roman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6C7070"/>
        </a:dk1>
        <a:lt1>
          <a:srgbClr val="FFFFFF"/>
        </a:lt1>
        <a:dk2>
          <a:srgbClr val="003D81"/>
        </a:dk2>
        <a:lt2>
          <a:srgbClr val="009067"/>
        </a:lt2>
        <a:accent1>
          <a:srgbClr val="C51638"/>
        </a:accent1>
        <a:accent2>
          <a:srgbClr val="47226C"/>
        </a:accent2>
        <a:accent3>
          <a:srgbClr val="FFFFFF"/>
        </a:accent3>
        <a:accent4>
          <a:srgbClr val="5B5F5F"/>
        </a:accent4>
        <a:accent5>
          <a:srgbClr val="DFABAE"/>
        </a:accent5>
        <a:accent6>
          <a:srgbClr val="3F1E61"/>
        </a:accent6>
        <a:hlink>
          <a:srgbClr val="003966"/>
        </a:hlink>
        <a:folHlink>
          <a:srgbClr val="E68E2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5556</TotalTime>
  <Words>573</Words>
  <Application>Microsoft Office PowerPoint</Application>
  <PresentationFormat>On-screen Show (4:3)</PresentationFormat>
  <Paragraphs>167</Paragraphs>
  <Slides>28</Slides>
  <Notes>5</Notes>
  <HiddenSlides>0</HiddenSlides>
  <MMClips>6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Standarddesign</vt:lpstr>
      <vt:lpstr>Pre-operative surgical planning of hip replacement: the 5 Ps</vt:lpstr>
      <vt:lpstr>Surgical planning and positioning</vt:lpstr>
      <vt:lpstr>What determines how long a hip replacement will last</vt:lpstr>
      <vt:lpstr>Component Orientation</vt:lpstr>
      <vt:lpstr>Offset: what is optimal?</vt:lpstr>
      <vt:lpstr>How do you measure offset?</vt:lpstr>
      <vt:lpstr>What is the optimal Cup Version &amp; Inclination?</vt:lpstr>
      <vt:lpstr>Cup angles: Lewinnek vs normal hips</vt:lpstr>
      <vt:lpstr>What is the optimal cup inclination and version</vt:lpstr>
      <vt:lpstr>Impingement</vt:lpstr>
      <vt:lpstr>Spread of cup angles</vt:lpstr>
      <vt:lpstr>Tilting the pelvis alters the inclination and version angles</vt:lpstr>
      <vt:lpstr>The painful triad: Pain, high metal ions, mass on MRI </vt:lpstr>
      <vt:lpstr>In vivo hip biomechanics</vt:lpstr>
      <vt:lpstr>CT is the workhorse</vt:lpstr>
      <vt:lpstr>Mapping the acetabular margin</vt:lpstr>
      <vt:lpstr>Slide 17</vt:lpstr>
      <vt:lpstr>Effect of failure to bottom out</vt:lpstr>
      <vt:lpstr>Manufacturing industry has quality control Surgeons are semi-skilled fitters</vt:lpstr>
      <vt:lpstr>Imperial College Technology base</vt:lpstr>
      <vt:lpstr>Conventional Station</vt:lpstr>
      <vt:lpstr>Planned Navigation</vt:lpstr>
      <vt:lpstr>Planned navigation</vt:lpstr>
      <vt:lpstr>Angular error</vt:lpstr>
      <vt:lpstr>The map</vt:lpstr>
      <vt:lpstr>Slide 26</vt:lpstr>
      <vt:lpstr>Slide 27</vt:lpstr>
      <vt:lpstr>Slide 28</vt:lpstr>
    </vt:vector>
  </TitlesOfParts>
  <Company>Publications Communications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Imperial College London</dc:title>
  <cp:lastModifiedBy>nshiel</cp:lastModifiedBy>
  <cp:revision>177</cp:revision>
  <cp:lastPrinted>2009-02-24T14:08:50Z</cp:lastPrinted>
  <dcterms:created xsi:type="dcterms:W3CDTF">2010-01-12T08:04:53Z</dcterms:created>
  <dcterms:modified xsi:type="dcterms:W3CDTF">2012-01-31T15:22:22Z</dcterms:modified>
</cp:coreProperties>
</file>