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7"/>
  </p:notesMasterIdLst>
  <p:handoutMasterIdLst>
    <p:handoutMasterId r:id="rId38"/>
  </p:handoutMasterIdLst>
  <p:sldIdLst>
    <p:sldId id="309" r:id="rId2"/>
    <p:sldId id="258" r:id="rId3"/>
    <p:sldId id="259" r:id="rId4"/>
    <p:sldId id="312" r:id="rId5"/>
    <p:sldId id="307" r:id="rId6"/>
    <p:sldId id="314" r:id="rId7"/>
    <p:sldId id="294" r:id="rId8"/>
    <p:sldId id="296" r:id="rId9"/>
    <p:sldId id="297" r:id="rId10"/>
    <p:sldId id="266" r:id="rId11"/>
    <p:sldId id="315" r:id="rId12"/>
    <p:sldId id="316" r:id="rId13"/>
    <p:sldId id="295" r:id="rId14"/>
    <p:sldId id="263" r:id="rId15"/>
    <p:sldId id="310" r:id="rId16"/>
    <p:sldId id="308" r:id="rId17"/>
    <p:sldId id="317" r:id="rId18"/>
    <p:sldId id="265" r:id="rId19"/>
    <p:sldId id="318" r:id="rId20"/>
    <p:sldId id="267" r:id="rId21"/>
    <p:sldId id="268" r:id="rId22"/>
    <p:sldId id="298" r:id="rId23"/>
    <p:sldId id="272" r:id="rId24"/>
    <p:sldId id="273" r:id="rId25"/>
    <p:sldId id="274" r:id="rId26"/>
    <p:sldId id="275" r:id="rId27"/>
    <p:sldId id="276" r:id="rId28"/>
    <p:sldId id="277" r:id="rId29"/>
    <p:sldId id="300" r:id="rId30"/>
    <p:sldId id="301" r:id="rId31"/>
    <p:sldId id="290" r:id="rId32"/>
    <p:sldId id="302" r:id="rId33"/>
    <p:sldId id="305" r:id="rId34"/>
    <p:sldId id="306" r:id="rId35"/>
    <p:sldId id="285" r:id="rId3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4660"/>
  </p:normalViewPr>
  <p:slideViewPr>
    <p:cSldViewPr>
      <p:cViewPr>
        <p:scale>
          <a:sx n="50" d="100"/>
          <a:sy n="50" d="100"/>
        </p:scale>
        <p:origin x="-76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6CA9EB-8B2B-44F3-B1D9-1C23C5863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CCB30498-3A13-41CF-BF13-2C08C290BEF9}" type="datetimeFigureOut">
              <a:rPr lang="en-US"/>
              <a:pPr>
                <a:defRPr/>
              </a:pPr>
              <a:t>12/6/2011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A40194B2-4E35-436E-883D-8AB8A9018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9B3DD98-AF36-4EA3-9D9E-2C0D29E155AD}" type="slidenum">
              <a:rPr lang="en-GB">
                <a:latin typeface="Times" pitchFamily="18" charset="0"/>
              </a:rPr>
              <a:pPr>
                <a:defRPr/>
              </a:pPr>
              <a:t>1</a:t>
            </a:fld>
            <a:endParaRPr lang="en-GB">
              <a:latin typeface="Times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9EA3D-DE00-4E13-875A-AF6BEA01DE4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Kajimura et al, 1999 J Neurosci 19(22):10065-10073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692A5-302D-488A-BC93-23BDC8C8FD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1CC1D-499B-4ADF-B27B-3D57A5BDC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E3165-29E3-4272-A14C-C49A3A4EF1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2F97-5F66-4327-B930-C3E76C660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75B0-3B8B-4C57-AA54-28E89D507C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59D6-174A-452F-A3B0-A24F823A7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DF6-4BFF-4208-A777-186CF8FA2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7C9D5-22D1-4E0A-95F7-07507E9BA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811F-756D-41F7-A40B-6E5741754F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04EA-A225-429F-BCD1-EF60A2CB88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08062-889D-4C74-82B2-348A2D0CD2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D63E4-8331-44DD-9FD7-B20586BC27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F12F1-183D-4D67-8C8A-726A7CBBE9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5281C-25DB-4661-95E0-9113D789A4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C1E01-E37D-4098-A128-D164D8A35B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0C9D-EDB9-427E-9746-901B7DD2D3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316935-7602-4A04-9B0F-30A0A46A1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Q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" y="1268413"/>
            <a:ext cx="6588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Sleep and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anaesthesia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(1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7504" y="4786987"/>
            <a:ext cx="552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Dr Anna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Zecharia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Biophysics Section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Imperial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College London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anna.zecharia@imperial.ac.uk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4509120"/>
            <a:ext cx="8229600" cy="1976437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NREM (SWS) – burst firing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>
                <a:solidFill>
                  <a:srgbClr val="00CC00"/>
                </a:solidFill>
              </a:rPr>
              <a:t>Wake/REM – tonic firing</a:t>
            </a:r>
            <a:endParaRPr lang="en-GB" sz="2800" dirty="0" smtClean="0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35496" y="1412777"/>
            <a:ext cx="5400600" cy="2304256"/>
            <a:chOff x="431" y="981"/>
            <a:chExt cx="4815" cy="1377"/>
          </a:xfrm>
        </p:grpSpPr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981"/>
              <a:ext cx="4815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476" y="981"/>
              <a:ext cx="181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51520" y="378904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(McCormick &amp; Bal, 1997)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3. </a:t>
            </a:r>
            <a:r>
              <a:rPr lang="en-GB" sz="2800" dirty="0" err="1" smtClean="0">
                <a:solidFill>
                  <a:schemeClr val="bg1"/>
                </a:solidFill>
              </a:rPr>
              <a:t>Thalamocortical</a:t>
            </a:r>
            <a:r>
              <a:rPr lang="en-GB" sz="2800" dirty="0" smtClean="0">
                <a:solidFill>
                  <a:schemeClr val="bg1"/>
                </a:solidFill>
              </a:rPr>
              <a:t> relay neurons change their firing mode</a:t>
            </a:r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340768"/>
            <a:ext cx="3600400" cy="4938691"/>
          </a:xfr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27762" y="6446663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(Sherman &amp; </a:t>
            </a:r>
            <a:r>
              <a:rPr lang="en-GB" dirty="0" err="1"/>
              <a:t>Guillery</a:t>
            </a:r>
            <a:r>
              <a:rPr lang="en-GB" dirty="0"/>
              <a:t>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0369"/>
            <a:ext cx="5698960" cy="4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9632" y="6244034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sleep switch: hypothalamic control of sleep and wakefulness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Saper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2001)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4. The brain contains ‘wake-active’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149080"/>
            <a:ext cx="8892480" cy="21621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Natural, reversible state of ‘behavioural quiescence’</a:t>
            </a:r>
          </a:p>
          <a:p>
            <a:pPr eaLnBrk="1" hangingPunct="1"/>
            <a:r>
              <a:rPr lang="en-GB" sz="2800" dirty="0" smtClean="0"/>
              <a:t>Species-specific stereotypic posture</a:t>
            </a: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Reduced responsiveness to sensory stimuli</a:t>
            </a:r>
          </a:p>
          <a:p>
            <a:pPr eaLnBrk="1" hangingPunct="1"/>
            <a:r>
              <a:rPr lang="en-GB" sz="2800" dirty="0" smtClean="0"/>
              <a:t>Rebound after deprivation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leeping mon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0757" cy="2016224"/>
          </a:xfrm>
          <a:prstGeom prst="rect">
            <a:avLst/>
          </a:prstGeom>
        </p:spPr>
      </p:pic>
      <p:pic>
        <p:nvPicPr>
          <p:cNvPr id="8" name="Picture 7" descr="sleeping kan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448272" cy="1833459"/>
          </a:xfrm>
          <a:prstGeom prst="rect">
            <a:avLst/>
          </a:prstGeom>
        </p:spPr>
      </p:pic>
      <p:pic>
        <p:nvPicPr>
          <p:cNvPr id="9" name="Picture 8" descr="sleeping 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07" y="1766344"/>
            <a:ext cx="2405633" cy="2022696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sensory pathwa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176712" cy="5171167"/>
          </a:xfrm>
          <a:noFill/>
        </p:spPr>
      </p:pic>
      <p:pic>
        <p:nvPicPr>
          <p:cNvPr id="12292" name="Picture 7" descr="sensory homuncu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340768"/>
            <a:ext cx="4135115" cy="5138458"/>
          </a:xfrm>
          <a:noFill/>
        </p:spPr>
      </p:pic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Sensory processing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30140"/>
            <a:ext cx="3095823" cy="5711228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959" y="1700808"/>
            <a:ext cx="4608513" cy="4895850"/>
          </a:xfrm>
        </p:spPr>
        <p:txBody>
          <a:bodyPr/>
          <a:lstStyle/>
          <a:p>
            <a:pPr eaLnBrk="1" hangingPunct="1"/>
            <a:r>
              <a:rPr lang="en-GB" dirty="0" smtClean="0"/>
              <a:t>During wakefulness:</a:t>
            </a:r>
          </a:p>
          <a:p>
            <a:pPr lvl="1" eaLnBrk="1" hangingPunct="1"/>
            <a:r>
              <a:rPr lang="en-GB" sz="3200" dirty="0" smtClean="0"/>
              <a:t>‘the gateway to the cortex’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During NREM sleep:</a:t>
            </a:r>
          </a:p>
          <a:p>
            <a:pPr lvl="1" eaLnBrk="1" hangingPunct="1"/>
            <a:r>
              <a:rPr lang="en-GB" sz="3200" dirty="0" smtClean="0"/>
              <a:t>Sensory information becomes distorted</a:t>
            </a:r>
          </a:p>
          <a:p>
            <a:pPr eaLnBrk="1" hangingPunct="1"/>
            <a:endParaRPr lang="en-GB" sz="2800" dirty="0" smtClean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thalamocortical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96693"/>
            <a:ext cx="7992888" cy="55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55976" y="6444044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Portas et al 2000, Neuron</a:t>
            </a:r>
            <a:r>
              <a:rPr lang="nl-NL" b="1" dirty="0"/>
              <a:t>, Vol. 28, </a:t>
            </a:r>
            <a:r>
              <a:rPr lang="nl-NL" b="1" dirty="0" smtClean="0"/>
              <a:t>991–999</a:t>
            </a:r>
            <a:endParaRPr lang="en-GB" dirty="0"/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Sensory processing during sleep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762032" cy="42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% awakenings related to stimulus (beep/name)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355976" y="6444044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Portas et al 2000, Neuron</a:t>
            </a:r>
            <a:r>
              <a:rPr lang="nl-NL" b="1" dirty="0"/>
              <a:t>, Vol. 28, </a:t>
            </a:r>
            <a:r>
              <a:rPr lang="nl-NL" b="1" dirty="0" smtClean="0"/>
              <a:t>991–999</a:t>
            </a:r>
            <a:endParaRPr lang="en-GB" dirty="0"/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Sensory processing during sleep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30140"/>
            <a:ext cx="3095823" cy="5711228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484313"/>
            <a:ext cx="4608513" cy="4895850"/>
          </a:xfrm>
        </p:spPr>
        <p:txBody>
          <a:bodyPr/>
          <a:lstStyle/>
          <a:p>
            <a:pPr eaLnBrk="1" hangingPunct="1"/>
            <a:r>
              <a:rPr lang="en-GB" sz="2800" smtClean="0"/>
              <a:t>During wakefulness:</a:t>
            </a:r>
          </a:p>
          <a:p>
            <a:pPr lvl="1" eaLnBrk="1" hangingPunct="1"/>
            <a:r>
              <a:rPr lang="en-GB" sz="2400" smtClean="0"/>
              <a:t>‘the gateway to the cortex’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During NREM sleep:</a:t>
            </a:r>
          </a:p>
          <a:p>
            <a:pPr lvl="1" eaLnBrk="1" hangingPunct="1"/>
            <a:r>
              <a:rPr lang="en-GB" sz="2400" smtClean="0"/>
              <a:t>Sensory information becomes distorted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Due to the firing properties of thalamocortical neurons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smtClean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thalamocortical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1844824"/>
            <a:ext cx="4949253" cy="3214539"/>
          </a:xfrm>
          <a:noFill/>
        </p:spPr>
      </p:pic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412776"/>
            <a:ext cx="4038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CC00"/>
                </a:solidFill>
              </a:rPr>
              <a:t>Tonic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Linear spike response to increasing current injections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Faithful representation of sensory information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Bursting</a:t>
            </a:r>
            <a:r>
              <a:rPr lang="en-GB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Non-linear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Distorted information flow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51520" y="52292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(Sherman &amp; </a:t>
            </a:r>
            <a:r>
              <a:rPr lang="en-GB" dirty="0" err="1"/>
              <a:t>Guillery</a:t>
            </a:r>
            <a:r>
              <a:rPr lang="en-GB" dirty="0"/>
              <a:t>, 2002)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Bursting closes the gateway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0369"/>
            <a:ext cx="5698960" cy="4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9632" y="6244034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sleep switch: hypothalamic control of sleep and wakefulness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Saper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2001)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The brain contains ‘wake-active’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2326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Lecture 1 – An introduction to sleep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2800" dirty="0" smtClean="0"/>
              <a:t>Sleep neurobiology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Lecture 2 – What is the evidence that general anaesthetics can interact with natural sleep pathways?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2800" dirty="0" smtClean="0"/>
              <a:t>Focus on hypothalamic pathways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GB" sz="1200" dirty="0" smtClean="0"/>
          </a:p>
          <a:p>
            <a:pPr lvl="1" eaLnBrk="1" hangingPunct="1"/>
            <a:r>
              <a:rPr lang="en-GB" dirty="0" smtClean="0"/>
              <a:t>Can switch TC firing mode from burst to tonic</a:t>
            </a:r>
          </a:p>
          <a:p>
            <a:pPr lvl="1" eaLnBrk="1" hangingPunct="1"/>
            <a:r>
              <a:rPr lang="en-GB" dirty="0" smtClean="0"/>
              <a:t>Due to a direct depolarising effect on TC cells: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5736" y="2636912"/>
            <a:ext cx="4747221" cy="3269159"/>
            <a:chOff x="703" y="2568"/>
            <a:chExt cx="2346" cy="1650"/>
          </a:xfrm>
        </p:grpSpPr>
        <p:grpSp>
          <p:nvGrpSpPr>
            <p:cNvPr id="18437" name="Group 6"/>
            <p:cNvGrpSpPr>
              <a:grpSpLocks/>
            </p:cNvGrpSpPr>
            <p:nvPr/>
          </p:nvGrpSpPr>
          <p:grpSpPr bwMode="auto">
            <a:xfrm>
              <a:off x="703" y="2568"/>
              <a:ext cx="2346" cy="1424"/>
              <a:chOff x="703" y="2568"/>
              <a:chExt cx="2346" cy="1424"/>
            </a:xfrm>
          </p:grpSpPr>
          <p:pic>
            <p:nvPicPr>
              <p:cNvPr id="1843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3" y="2568"/>
                <a:ext cx="2346" cy="1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0" name="Rectangle 5"/>
              <p:cNvSpPr>
                <a:spLocks noChangeArrowheads="1"/>
              </p:cNvSpPr>
              <p:nvPr/>
            </p:nvSpPr>
            <p:spPr bwMode="auto">
              <a:xfrm>
                <a:off x="703" y="2568"/>
                <a:ext cx="227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1399" y="3987"/>
              <a:ext cx="1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(McCormick, 1992)</a:t>
              </a:r>
            </a:p>
          </p:txBody>
        </p:sp>
      </p:grp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14313" y="5929313"/>
            <a:ext cx="8685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200" dirty="0"/>
              <a:t>These neurotransmitters are released in a </a:t>
            </a:r>
            <a:r>
              <a:rPr lang="en-GB" sz="2200" b="1" i="1" dirty="0">
                <a:solidFill>
                  <a:srgbClr val="FF0000"/>
                </a:solidFill>
              </a:rPr>
              <a:t>state-dependent</a:t>
            </a:r>
            <a:r>
              <a:rPr lang="en-GB" sz="2200" dirty="0"/>
              <a:t> fashion</a:t>
            </a:r>
          </a:p>
          <a:p>
            <a:pPr algn="ctr"/>
            <a:r>
              <a:rPr lang="en-GB" sz="2200" dirty="0"/>
              <a:t>i.e. during wakefulness</a:t>
            </a:r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Acetylcholine, </a:t>
            </a:r>
            <a:r>
              <a:rPr lang="en-GB" sz="3200" dirty="0" err="1" smtClean="0">
                <a:solidFill>
                  <a:schemeClr val="bg1"/>
                </a:solidFill>
              </a:rPr>
              <a:t>noradrenaline</a:t>
            </a:r>
            <a:r>
              <a:rPr lang="en-GB" sz="3200" dirty="0" smtClean="0">
                <a:solidFill>
                  <a:schemeClr val="bg1"/>
                </a:solidFill>
              </a:rPr>
              <a:t>, histamine and glutamate: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0369"/>
            <a:ext cx="5698960" cy="4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9632" y="6244034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sleep switch: hypothalamic control of sleep and wakefulness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Saper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2001)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-27384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Neurobiology of sleep – what controls the thalamocortical switch?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720009" cy="4743996"/>
          </a:xfr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32040" y="1484784"/>
            <a:ext cx="4038600" cy="504056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000" dirty="0" err="1" smtClean="0"/>
              <a:t>Morruzi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Magoun</a:t>
            </a:r>
            <a:r>
              <a:rPr lang="en-GB" sz="2000" dirty="0" smtClean="0"/>
              <a:t> (1949)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	Focal lesions  - ‘ascending reticular activating system’ (ARAS)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err="1" smtClean="0"/>
              <a:t>Morruzi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Magoun</a:t>
            </a:r>
            <a:r>
              <a:rPr lang="en-GB" sz="2000" dirty="0" smtClean="0"/>
              <a:t> (1959)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Focal barbiturate application to the caudal brainstem induced wakefulness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The nucleus of the </a:t>
            </a:r>
            <a:r>
              <a:rPr lang="en-GB" sz="2000" dirty="0" err="1" smtClean="0"/>
              <a:t>tractus</a:t>
            </a:r>
            <a:r>
              <a:rPr lang="en-GB" sz="2000" dirty="0" smtClean="0"/>
              <a:t> </a:t>
            </a:r>
            <a:r>
              <a:rPr lang="en-GB" sz="2000" dirty="0" err="1" smtClean="0"/>
              <a:t>solitarus</a:t>
            </a:r>
            <a:r>
              <a:rPr lang="en-GB" sz="2000" dirty="0" smtClean="0"/>
              <a:t> (NTS) was identified as a brainstem ‘</a:t>
            </a:r>
            <a:r>
              <a:rPr lang="en-GB" sz="2000" dirty="0" err="1" smtClean="0"/>
              <a:t>hypnogenic</a:t>
            </a:r>
            <a:r>
              <a:rPr lang="en-GB" sz="2000" dirty="0" smtClean="0"/>
              <a:t> centre’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 err="1" smtClean="0"/>
              <a:t>Sterman</a:t>
            </a:r>
            <a:r>
              <a:rPr lang="en-GB" sz="2000" dirty="0" smtClean="0"/>
              <a:t> &amp; Clemente (1962)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Electrical stimulation of the anterior hypothalamus (</a:t>
            </a:r>
            <a:r>
              <a:rPr lang="en-GB" sz="2000" dirty="0" err="1" smtClean="0"/>
              <a:t>preoptic</a:t>
            </a:r>
            <a:r>
              <a:rPr lang="en-GB" sz="2000" dirty="0" smtClean="0"/>
              <a:t>) induced sleep</a:t>
            </a:r>
            <a:endParaRPr lang="en-GB" dirty="0" smtClean="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500063" y="6143625"/>
            <a:ext cx="2582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GB"/>
              <a:t>Frederic Bremer (1937)</a:t>
            </a:r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Sleep is an active state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43063"/>
            <a:ext cx="8569325" cy="5026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 smtClean="0"/>
              <a:t>Constantin</a:t>
            </a:r>
            <a:r>
              <a:rPr lang="en-GB" dirty="0" smtClean="0"/>
              <a:t> von </a:t>
            </a:r>
            <a:r>
              <a:rPr lang="en-GB" dirty="0" err="1" smtClean="0"/>
              <a:t>Economo</a:t>
            </a:r>
            <a:r>
              <a:rPr lang="en-GB" dirty="0" smtClean="0"/>
              <a:t> (1923)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Persistent insomnia: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Their brains showed cell loss in the </a:t>
            </a:r>
            <a:r>
              <a:rPr lang="en-GB" dirty="0" err="1" smtClean="0">
                <a:solidFill>
                  <a:srgbClr val="FF0000"/>
                </a:solidFill>
              </a:rPr>
              <a:t>preoptic</a:t>
            </a:r>
            <a:r>
              <a:rPr lang="en-GB" dirty="0" smtClean="0"/>
              <a:t> anterior hypothalamus/basal forebrain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He concluded this was a </a:t>
            </a:r>
            <a:r>
              <a:rPr lang="en-GB" dirty="0" err="1" smtClean="0">
                <a:solidFill>
                  <a:srgbClr val="FF0000"/>
                </a:solidFill>
              </a:rPr>
              <a:t>hypnogenic</a:t>
            </a:r>
            <a:r>
              <a:rPr lang="en-GB" dirty="0" smtClean="0"/>
              <a:t> region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Encephalitis </a:t>
            </a:r>
            <a:r>
              <a:rPr lang="en-GB" dirty="0" err="1" smtClean="0"/>
              <a:t>lethargica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excessive sleep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Massive cell loss in the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posterior hypothalamus and ARAS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preoptic hypothalamus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c-fos in sleep a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4427537" cy="5257800"/>
          </a:xfrm>
          <a:noFill/>
        </p:spPr>
      </p:pic>
      <p:sp>
        <p:nvSpPr>
          <p:cNvPr id="2150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4038600" cy="4525962"/>
          </a:xfrm>
        </p:spPr>
        <p:txBody>
          <a:bodyPr/>
          <a:lstStyle/>
          <a:p>
            <a:pPr eaLnBrk="1" hangingPunct="1"/>
            <a:r>
              <a:rPr lang="en-GB" sz="2800" i="1" smtClean="0"/>
              <a:t>c-fos – </a:t>
            </a:r>
            <a:r>
              <a:rPr lang="en-GB" sz="2800" smtClean="0"/>
              <a:t>immediate early gene that is induced within a few minutes of neuronal activation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The protein c-Fos can be measured for up to half an hour later</a:t>
            </a:r>
            <a:endParaRPr lang="en-GB" sz="2800" i="1" smtClean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4925" y="630872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(Sherin et al, 1996; McGinty &amp; Szymusiak, 2001)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preoptic hypothalamus – sleep active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96752"/>
            <a:ext cx="7459340" cy="3156692"/>
          </a:xfrm>
          <a:noFill/>
        </p:spPr>
      </p:pic>
      <p:sp>
        <p:nvSpPr>
          <p:cNvPr id="337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5085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Extracellular VLPO neuron recording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Shows sleep-related activity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Firing progressively increases from light to deep NREM sleep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580063" y="63087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(Szymusiak et al, 2007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This c-Fos expression correlates with neuronal firing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Ima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648868" cy="5184576"/>
          </a:xfrm>
        </p:spPr>
      </p:pic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2059" y="2428875"/>
            <a:ext cx="3754437" cy="25955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GABA – major inhibitory neurotransmitter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A </a:t>
            </a:r>
            <a:r>
              <a:rPr lang="en-GB" sz="2800" dirty="0" smtClean="0"/>
              <a:t>(ion channel)</a:t>
            </a:r>
          </a:p>
          <a:p>
            <a:pPr eaLnBrk="1" hangingPunct="1"/>
            <a:r>
              <a:rPr lang="en-GB" sz="2800" dirty="0" smtClean="0"/>
              <a:t>GABA</a:t>
            </a:r>
            <a:r>
              <a:rPr lang="en-GB" sz="2800" baseline="-25000" dirty="0" smtClean="0"/>
              <a:t>B</a:t>
            </a:r>
            <a:r>
              <a:rPr lang="en-GB" sz="2800" dirty="0" smtClean="0"/>
              <a:t> (G protein)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4925" y="64468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(Szymusiak et al, 2007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VLPO/</a:t>
            </a:r>
            <a:r>
              <a:rPr lang="en-GB" sz="3200" dirty="0" err="1" smtClean="0">
                <a:solidFill>
                  <a:schemeClr val="bg1"/>
                </a:solidFill>
              </a:rPr>
              <a:t>MnPN</a:t>
            </a:r>
            <a:r>
              <a:rPr lang="en-GB" sz="3200" dirty="0" smtClean="0">
                <a:solidFill>
                  <a:schemeClr val="bg1"/>
                </a:solidFill>
              </a:rPr>
              <a:t> neurons are GABAergic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196752"/>
            <a:ext cx="4048135" cy="2239045"/>
          </a:xfrm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60032" y="1340768"/>
            <a:ext cx="4037013" cy="19780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Wake-active: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A –TMN (histamine)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B – LC (</a:t>
            </a:r>
            <a:r>
              <a:rPr lang="en-GB" sz="2400" dirty="0" err="1" smtClean="0"/>
              <a:t>noradrenaline</a:t>
            </a:r>
            <a:r>
              <a:rPr lang="en-GB" sz="2400" dirty="0" smtClean="0"/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z="2400" dirty="0" smtClean="0"/>
              <a:t>C – DRN (5-HT)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149725"/>
            <a:ext cx="26082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49725"/>
            <a:ext cx="2641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92600"/>
            <a:ext cx="28082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3255963" y="4240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1042988" y="352107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(TMN; Sherin et al, 1996)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6324600" y="64531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(Steininger et al, 2001)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GABAergic sleep-active neurons project to arousal centres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10" descr="Fig 1 full si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760"/>
            <a:ext cx="5103887" cy="4510757"/>
          </a:xfrm>
          <a:noFill/>
        </p:spPr>
      </p:pic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69904" y="1340768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VLPO begins firing just prior to sleep onset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GABAergic inhibition of the TMN by VLPO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Quietens the wake-related firing activity of TMN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VLPO firing increases as sleep deepens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137150" y="6491287"/>
            <a:ext cx="400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(McGinty &amp; </a:t>
            </a:r>
            <a:r>
              <a:rPr lang="en-GB" dirty="0" err="1"/>
              <a:t>Szymusiak</a:t>
            </a:r>
            <a:r>
              <a:rPr lang="en-GB" dirty="0"/>
              <a:t>, 2001 Review)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VLPO &amp; arousal centres: reciprocal activity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500063" y="1403350"/>
            <a:ext cx="8064500" cy="3311525"/>
            <a:chOff x="657" y="2524"/>
            <a:chExt cx="4400" cy="1496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657" y="2524"/>
              <a:ext cx="4400" cy="149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839" y="2614"/>
              <a:ext cx="4037" cy="1341"/>
              <a:chOff x="1100" y="6690"/>
              <a:chExt cx="4219" cy="1588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1100" y="6690"/>
              <a:ext cx="2015" cy="1361"/>
            </p:xfrm>
            <a:graphic>
              <a:graphicData uri="http://schemas.openxmlformats.org/presentationml/2006/ole">
                <p:oleObj spid="_x0000_s1026" name="Image" r:id="rId3" imgW="5765079" imgH="3796825" progId="">
                  <p:embed/>
                </p:oleObj>
              </a:graphicData>
            </a:graphic>
          </p:graphicFrame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3306" y="6736"/>
              <a:ext cx="2013" cy="1332"/>
            </p:xfrm>
            <a:graphic>
              <a:graphicData uri="http://schemas.openxmlformats.org/presentationml/2006/ole">
                <p:oleObj spid="_x0000_s1027" name="Image" r:id="rId4" imgW="5765079" imgH="3720635" progId="">
                  <p:embed/>
                </p:oleObj>
              </a:graphicData>
            </a:graphic>
          </p:graphicFrame>
          <p:grpSp>
            <p:nvGrpSpPr>
              <p:cNvPr id="1035" name="Group 8"/>
              <p:cNvGrpSpPr>
                <a:grpSpLocks/>
              </p:cNvGrpSpPr>
              <p:nvPr/>
            </p:nvGrpSpPr>
            <p:grpSpPr bwMode="auto">
              <a:xfrm>
                <a:off x="2189" y="8046"/>
                <a:ext cx="2268" cy="232"/>
                <a:chOff x="1927" y="3566"/>
                <a:chExt cx="2268" cy="232"/>
              </a:xfrm>
            </p:grpSpPr>
            <p:graphicFrame>
              <p:nvGraphicFramePr>
                <p:cNvPr id="1028" name="Object 4"/>
                <p:cNvGraphicFramePr>
                  <a:graphicFrameLocks noChangeAspect="1"/>
                </p:cNvGraphicFramePr>
                <p:nvPr/>
              </p:nvGraphicFramePr>
              <p:xfrm>
                <a:off x="1927" y="3566"/>
                <a:ext cx="1024" cy="232"/>
              </p:xfrm>
              <a:graphic>
                <a:graphicData uri="http://schemas.openxmlformats.org/presentationml/2006/ole">
                  <p:oleObj spid="_x0000_s1028" name="Image" r:id="rId5" imgW="1624824" imgH="367865" progId="">
                    <p:embed/>
                  </p:oleObj>
                </a:graphicData>
              </a:graphic>
            </p:graphicFrame>
            <p:graphicFrame>
              <p:nvGraphicFramePr>
                <p:cNvPr id="1029" name="Object 5"/>
                <p:cNvGraphicFramePr>
                  <a:graphicFrameLocks noChangeAspect="1"/>
                </p:cNvGraphicFramePr>
                <p:nvPr/>
              </p:nvGraphicFramePr>
              <p:xfrm>
                <a:off x="2995" y="3566"/>
                <a:ext cx="1200" cy="232"/>
              </p:xfrm>
              <a:graphic>
                <a:graphicData uri="http://schemas.openxmlformats.org/presentationml/2006/ole">
                  <p:oleObj spid="_x0000_s1029" name="Image" r:id="rId6" imgW="1904762" imgH="367865" progId="">
                    <p:embed/>
                  </p:oleObj>
                </a:graphicData>
              </a:graphic>
            </p:graphicFrame>
          </p:grpSp>
        </p:grpSp>
      </p:grp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571500" y="4929188"/>
            <a:ext cx="8243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/>
              <a:t>Hypothesis: Sleep </a:t>
            </a:r>
            <a:r>
              <a:rPr lang="en-GB" sz="2400" dirty="0"/>
              <a:t>is CAUSED by the </a:t>
            </a:r>
            <a:r>
              <a:rPr lang="en-GB" sz="2400" dirty="0" err="1"/>
              <a:t>GABAergic</a:t>
            </a:r>
            <a:r>
              <a:rPr lang="en-GB" sz="2400" dirty="0"/>
              <a:t> inhibition of the brain’s arousal centres</a:t>
            </a:r>
          </a:p>
          <a:p>
            <a:pPr algn="ctr"/>
            <a:endParaRPr lang="en-GB" sz="2400" dirty="0"/>
          </a:p>
          <a:p>
            <a:pPr algn="ctr"/>
            <a:r>
              <a:rPr lang="en-GB" sz="2000" i="1" dirty="0">
                <a:solidFill>
                  <a:schemeClr val="tx2"/>
                </a:solidFill>
              </a:rPr>
              <a:t>Lecture 2: Is there any evidence that anaesthetics act on sleep pathways?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Sleep-wake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149080"/>
            <a:ext cx="8892480" cy="21621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Natural, reversible state of ‘behavioural quiescence’</a:t>
            </a:r>
          </a:p>
          <a:p>
            <a:pPr eaLnBrk="1" hangingPunct="1"/>
            <a:r>
              <a:rPr lang="en-GB" sz="2800" dirty="0" smtClean="0"/>
              <a:t>Species-specific stereotypic posture</a:t>
            </a:r>
          </a:p>
          <a:p>
            <a:pPr eaLnBrk="1" hangingPunct="1"/>
            <a:r>
              <a:rPr lang="en-GB" sz="2800" dirty="0" smtClean="0"/>
              <a:t>Reduced responsiveness to sensory stimuli</a:t>
            </a:r>
          </a:p>
          <a:p>
            <a:pPr eaLnBrk="1" hangingPunct="1"/>
            <a:r>
              <a:rPr lang="en-GB" sz="2800" dirty="0" smtClean="0"/>
              <a:t>Rebound after deprivation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leeping mon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30757" cy="2016224"/>
          </a:xfrm>
          <a:prstGeom prst="rect">
            <a:avLst/>
          </a:prstGeom>
        </p:spPr>
      </p:pic>
      <p:pic>
        <p:nvPicPr>
          <p:cNvPr id="8" name="Picture 7" descr="sleeping kan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448272" cy="1833459"/>
          </a:xfrm>
          <a:prstGeom prst="rect">
            <a:avLst/>
          </a:prstGeom>
        </p:spPr>
      </p:pic>
      <p:pic>
        <p:nvPicPr>
          <p:cNvPr id="9" name="Picture 8" descr="sleeping 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807" y="1766344"/>
            <a:ext cx="2405633" cy="2022696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7"/>
          <p:cNvSpPr>
            <a:spLocks noGrp="1"/>
          </p:cNvSpPr>
          <p:nvPr>
            <p:ph idx="1"/>
          </p:nvPr>
        </p:nvSpPr>
        <p:spPr>
          <a:xfrm>
            <a:off x="428625" y="1196752"/>
            <a:ext cx="8229600" cy="5375498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GB" dirty="0" smtClean="0"/>
              <a:t>Narcolepsy</a:t>
            </a:r>
          </a:p>
          <a:p>
            <a:pPr marL="514350" indent="-514350" algn="ctr" eaLnBrk="1" hangingPunct="1">
              <a:buFont typeface="Wingdings" pitchFamily="2" charset="2"/>
              <a:buNone/>
            </a:pPr>
            <a:r>
              <a:rPr lang="en-GB" dirty="0" smtClean="0"/>
              <a:t>	</a:t>
            </a:r>
            <a:r>
              <a:rPr lang="en-GB" sz="2800" i="1" dirty="0" smtClean="0"/>
              <a:t>1 person in 2000 has narcolepsy with cataplexy</a:t>
            </a:r>
          </a:p>
          <a:p>
            <a:pPr marL="1314450" lvl="2" indent="-514350" eaLnBrk="1" hangingPunct="1"/>
            <a:r>
              <a:rPr lang="en-GB" sz="2200" dirty="0" smtClean="0"/>
              <a:t>Excessive daytime sleepiness</a:t>
            </a:r>
          </a:p>
          <a:p>
            <a:pPr marL="1314450" lvl="2" indent="-514350" eaLnBrk="1" hangingPunct="1"/>
            <a:r>
              <a:rPr lang="en-GB" sz="2200" dirty="0" smtClean="0"/>
              <a:t>Brief and sudden loss of muscle tone, triggered by emotion</a:t>
            </a:r>
          </a:p>
          <a:p>
            <a:pPr marL="1314450" lvl="2" indent="-514350" eaLnBrk="1" hangingPunct="1"/>
            <a:r>
              <a:rPr lang="en-GB" sz="2200" dirty="0" smtClean="0"/>
              <a:t>Sleep paralysis, </a:t>
            </a:r>
            <a:r>
              <a:rPr lang="en-GB" sz="2200" dirty="0" err="1" smtClean="0"/>
              <a:t>hypnagogic</a:t>
            </a:r>
            <a:r>
              <a:rPr lang="en-GB" sz="2200" dirty="0" smtClean="0"/>
              <a:t> hallucinations, insomnia</a:t>
            </a:r>
          </a:p>
          <a:p>
            <a:pPr marL="1314450" lvl="2" indent="-514350" eaLnBrk="1" hangingPunct="1"/>
            <a:r>
              <a:rPr lang="en-GB" sz="2200" dirty="0" smtClean="0"/>
              <a:t>Do not sleep more than normal – sleep is disordered &amp; fragmented</a:t>
            </a:r>
          </a:p>
          <a:p>
            <a:pPr marL="1314450" lvl="2" indent="-514350" eaLnBrk="1" hangingPunct="1"/>
            <a:endParaRPr lang="en-GB" sz="2200" dirty="0" smtClean="0"/>
          </a:p>
          <a:p>
            <a:pPr marL="1314450" lvl="2" indent="-514350" eaLnBrk="1" hangingPunct="1"/>
            <a:r>
              <a:rPr lang="en-GB" sz="2200" dirty="0" smtClean="0"/>
              <a:t>Tightly associated with </a:t>
            </a:r>
            <a:r>
              <a:rPr lang="en-GB" sz="2200" dirty="0" err="1" smtClean="0"/>
              <a:t>hypocretin</a:t>
            </a:r>
            <a:r>
              <a:rPr lang="en-GB" sz="2200" dirty="0" smtClean="0"/>
              <a:t> (orexin) deficiency</a:t>
            </a:r>
          </a:p>
          <a:p>
            <a:pPr marL="2228850" lvl="4" indent="-514350" eaLnBrk="1" hangingPunct="1">
              <a:buFont typeface="Wingdings" pitchFamily="2" charset="2"/>
              <a:buNone/>
            </a:pPr>
            <a:r>
              <a:rPr lang="en-GB" sz="2200" dirty="0" smtClean="0"/>
              <a:t>- but not at a genetic level (in humans)</a:t>
            </a:r>
          </a:p>
          <a:p>
            <a:pPr marL="2228850" lvl="4" indent="-514350" eaLnBrk="1" hangingPunct="1">
              <a:buFont typeface="Wingdings" pitchFamily="2" charset="2"/>
              <a:buNone/>
            </a:pPr>
            <a:r>
              <a:rPr lang="en-GB" sz="2200" dirty="0" smtClean="0"/>
              <a:t>- linked to HLA-DQB1, TNF-</a:t>
            </a:r>
            <a:r>
              <a:rPr lang="en-GB" sz="2200" dirty="0" smtClean="0">
                <a:latin typeface="Symbol" pitchFamily="18" charset="2"/>
              </a:rPr>
              <a:t>a, </a:t>
            </a:r>
            <a:r>
              <a:rPr lang="en-GB" sz="2200" dirty="0" smtClean="0"/>
              <a:t>COMT</a:t>
            </a:r>
          </a:p>
          <a:p>
            <a:pPr marL="2228850" lvl="4" indent="-514350" eaLnBrk="1" hangingPunct="1">
              <a:buFontTx/>
              <a:buChar char="-"/>
            </a:pPr>
            <a:r>
              <a:rPr lang="en-GB" sz="2200" dirty="0" smtClean="0"/>
              <a:t>autoimmune disease?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Sleep disorders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1785938"/>
            <a:ext cx="4492625" cy="1785937"/>
          </a:xfrm>
          <a:noFill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00875" y="635793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(Willie et al, 2003)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913" y="3529013"/>
            <a:ext cx="431958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643063"/>
            <a:ext cx="25130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071938" y="1785938"/>
            <a:ext cx="357187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04" name="TextBox 22"/>
          <p:cNvSpPr txBox="1">
            <a:spLocks noChangeArrowheads="1"/>
          </p:cNvSpPr>
          <p:nvPr/>
        </p:nvSpPr>
        <p:spPr bwMode="auto">
          <a:xfrm>
            <a:off x="4071938" y="160972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Orexin</a:t>
            </a:r>
            <a:r>
              <a:rPr lang="en-GB" sz="2800" baseline="30000" dirty="0" smtClean="0">
                <a:solidFill>
                  <a:schemeClr val="bg1"/>
                </a:solidFill>
              </a:rPr>
              <a:t>-/- </a:t>
            </a:r>
            <a:r>
              <a:rPr lang="en-GB" sz="3200" dirty="0" smtClean="0">
                <a:solidFill>
                  <a:schemeClr val="bg1"/>
                </a:solidFill>
              </a:rPr>
              <a:t>mouse: model of narcolepsy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 dirty="0" smtClean="0"/>
              <a:t>Good sleep hygiene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dirty="0" err="1" smtClean="0"/>
              <a:t>Modafinil</a:t>
            </a:r>
            <a:r>
              <a:rPr lang="en-GB" dirty="0" smtClean="0"/>
              <a:t> (sleepiness)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dirty="0" smtClean="0"/>
              <a:t>Antidepressants (cataplexy)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dirty="0" smtClean="0"/>
              <a:t>Sodium </a:t>
            </a:r>
            <a:r>
              <a:rPr lang="en-GB" dirty="0" err="1" smtClean="0"/>
              <a:t>oxybate</a:t>
            </a:r>
            <a:r>
              <a:rPr lang="en-GB" dirty="0" smtClean="0"/>
              <a:t> (GHB, GABA</a:t>
            </a:r>
            <a:r>
              <a:rPr lang="en-GB" baseline="-25000" dirty="0" smtClean="0"/>
              <a:t>B</a:t>
            </a:r>
            <a:r>
              <a:rPr lang="en-GB" dirty="0" smtClean="0"/>
              <a:t>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GB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dirty="0" smtClean="0"/>
              <a:t>New approaches – H</a:t>
            </a:r>
            <a:r>
              <a:rPr lang="en-GB" baseline="-25000" dirty="0" smtClean="0"/>
              <a:t>3</a:t>
            </a:r>
            <a:r>
              <a:rPr lang="en-GB" dirty="0" smtClean="0"/>
              <a:t> antagonists,  </a:t>
            </a:r>
            <a:r>
              <a:rPr lang="en-GB" dirty="0" err="1" smtClean="0"/>
              <a:t>orexin</a:t>
            </a:r>
            <a:r>
              <a:rPr lang="en-GB" dirty="0" smtClean="0"/>
              <a:t> gene therapy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Therapy for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narcolepsy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Sleep </a:t>
            </a:r>
            <a:r>
              <a:rPr lang="en-GB" dirty="0" err="1" smtClean="0"/>
              <a:t>apnea</a:t>
            </a:r>
            <a:endParaRPr lang="en-GB" dirty="0" smtClean="0"/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Restless legs syndrome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err="1" smtClean="0"/>
              <a:t>Confusional</a:t>
            </a:r>
            <a:r>
              <a:rPr lang="en-GB" dirty="0" smtClean="0"/>
              <a:t> arousals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Sleep terrors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Sleepwalking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REM Sleep Behaviour Disorder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Nocturnal Seizures</a:t>
            </a:r>
          </a:p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en-GB" dirty="0" smtClean="0"/>
              <a:t>Sleep-related expiratory groaning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Sleep disorders......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0425" y="1285875"/>
            <a:ext cx="7569200" cy="5153025"/>
          </a:xfrm>
          <a:noFill/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388225" y="6488113"/>
            <a:ext cx="168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(Franks, 2008)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pathways of sleep and arousal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323850" y="1628775"/>
            <a:ext cx="8353425" cy="3600450"/>
            <a:chOff x="657" y="2524"/>
            <a:chExt cx="4400" cy="1496"/>
          </a:xfrm>
        </p:grpSpPr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657" y="2524"/>
              <a:ext cx="4400" cy="149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8" name="Group 8"/>
            <p:cNvGrpSpPr>
              <a:grpSpLocks/>
            </p:cNvGrpSpPr>
            <p:nvPr/>
          </p:nvGrpSpPr>
          <p:grpSpPr bwMode="auto">
            <a:xfrm>
              <a:off x="839" y="2614"/>
              <a:ext cx="4037" cy="1341"/>
              <a:chOff x="1100" y="6690"/>
              <a:chExt cx="4219" cy="1588"/>
            </a:xfrm>
          </p:grpSpPr>
          <p:graphicFrame>
            <p:nvGraphicFramePr>
              <p:cNvPr id="2050" name="Object 9"/>
              <p:cNvGraphicFramePr>
                <a:graphicFrameLocks noChangeAspect="1"/>
              </p:cNvGraphicFramePr>
              <p:nvPr/>
            </p:nvGraphicFramePr>
            <p:xfrm>
              <a:off x="1100" y="6690"/>
              <a:ext cx="2015" cy="1361"/>
            </p:xfrm>
            <a:graphic>
              <a:graphicData uri="http://schemas.openxmlformats.org/presentationml/2006/ole">
                <p:oleObj spid="_x0000_s2050" name="Image" r:id="rId3" imgW="5765079" imgH="3796825" progId="">
                  <p:embed/>
                </p:oleObj>
              </a:graphicData>
            </a:graphic>
          </p:graphicFrame>
          <p:graphicFrame>
            <p:nvGraphicFramePr>
              <p:cNvPr id="2051" name="Object 10"/>
              <p:cNvGraphicFramePr>
                <a:graphicFrameLocks noChangeAspect="1"/>
              </p:cNvGraphicFramePr>
              <p:nvPr/>
            </p:nvGraphicFramePr>
            <p:xfrm>
              <a:off x="3306" y="6736"/>
              <a:ext cx="2013" cy="1332"/>
            </p:xfrm>
            <a:graphic>
              <a:graphicData uri="http://schemas.openxmlformats.org/presentationml/2006/ole">
                <p:oleObj spid="_x0000_s2051" name="Image" r:id="rId4" imgW="5765079" imgH="3720635" progId="">
                  <p:embed/>
                </p:oleObj>
              </a:graphicData>
            </a:graphic>
          </p:graphicFrame>
          <p:grpSp>
            <p:nvGrpSpPr>
              <p:cNvPr id="2059" name="Group 11"/>
              <p:cNvGrpSpPr>
                <a:grpSpLocks/>
              </p:cNvGrpSpPr>
              <p:nvPr/>
            </p:nvGrpSpPr>
            <p:grpSpPr bwMode="auto">
              <a:xfrm>
                <a:off x="2189" y="8046"/>
                <a:ext cx="2268" cy="232"/>
                <a:chOff x="1927" y="3566"/>
                <a:chExt cx="2268" cy="232"/>
              </a:xfrm>
            </p:grpSpPr>
            <p:graphicFrame>
              <p:nvGraphicFramePr>
                <p:cNvPr id="2052" name="Object 12"/>
                <p:cNvGraphicFramePr>
                  <a:graphicFrameLocks noChangeAspect="1"/>
                </p:cNvGraphicFramePr>
                <p:nvPr/>
              </p:nvGraphicFramePr>
              <p:xfrm>
                <a:off x="1927" y="3566"/>
                <a:ext cx="1024" cy="232"/>
              </p:xfrm>
              <a:graphic>
                <a:graphicData uri="http://schemas.openxmlformats.org/presentationml/2006/ole">
                  <p:oleObj spid="_x0000_s2052" name="Image" r:id="rId5" imgW="1624824" imgH="367865" progId="">
                    <p:embed/>
                  </p:oleObj>
                </a:graphicData>
              </a:graphic>
            </p:graphicFrame>
            <p:graphicFrame>
              <p:nvGraphicFramePr>
                <p:cNvPr id="2053" name="Object 13"/>
                <p:cNvGraphicFramePr>
                  <a:graphicFrameLocks noChangeAspect="1"/>
                </p:cNvGraphicFramePr>
                <p:nvPr/>
              </p:nvGraphicFramePr>
              <p:xfrm>
                <a:off x="2995" y="3566"/>
                <a:ext cx="1200" cy="232"/>
              </p:xfrm>
              <a:graphic>
                <a:graphicData uri="http://schemas.openxmlformats.org/presentationml/2006/ole">
                  <p:oleObj spid="_x0000_s2053" name="Image" r:id="rId6" imgW="1904762" imgH="367865" progId="">
                    <p:embed/>
                  </p:oleObj>
                </a:graphicData>
              </a:graphic>
            </p:graphicFrame>
          </p:grpSp>
        </p:grpSp>
      </p:grp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331913" y="5718175"/>
            <a:ext cx="634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Where could general anaesthetics act?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Sleep-wake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wANIDASIAAhEBAxEB/8QAHAAAAQUBAQEAAAAAAAAAAAAABQABAwQGAgcI/8QAOhAAAgEDAgQEBAQFAwQDAAAAAQIDAAQREiEFMUFREyJhcQYygZEUobHwI0LB0fEVM+EHQ1JiFiRy/8QAGgEAAgMBAQAAAAAAAAAAAAAAAgMAAQQFBv/EACYRAAIDAAICAgEFAQEAAAAAAAABAgMREiEEMRNBIhQjMlFhBUL/2gAMAwEAAhEDEQA/ALsMBe2TaMBUySOn29qyHxpwn8RYSXKFdcR8RVIAI7r67cvatBw+7ju49TThQpAbGwB5HIrnitqzxN4hEkbqRHIenPBz2rzdUnVZp6i+EboOJ48QRnIIOeRpUR4/aNbcQcnOJRrGTnB/mH0IP0xQ2u/F8lqPJ2QcJOL+h6VNT0QsalT0qhBUqVOKhBqVPtTVCDUjXVNUIc4pcq6pjUL05NNiusU1QNM5NdKTS2pVC0zoNXavioa6FRxIW0kqdXzQ8MRUiy4pbiQtsO1cGmWT1pyc8qEg29KlSqyG2+HeJhsTwzIiOuHDnYjHU4+atY0k08AIMb6QUkXSRqzjkMY6ivJ/hG7Ed6baUgJJvudsjpXo1lcRx2umMnMYwUXzE788H35/lXL8unhPo9J4V3yQ1lD4n4Mt9YOIlAu4/wCIgdsbdRk9x9Nq80kUq5VuanBHY16xd+PKiMufEzhlzklCSP7CsL8W8OW1uIrqJSsdwPOOz9f7/etPhW9cGYP+l4+/uRRn6emp66BxhUsUqWahQqQNKl71CC510FJOFGfaiHCOFyX7ZIZIF+aXG1H7Hh9nboSBq0nAZgfMfoPypUrFEdXS5dmah4ddTLlIiAerbVYX4f4i2MQjln5hjHvW4jhDvGFiQR4C40jJbGdge1RzzlbgwrqZVJRtTjTsBt75oPlY79OjFt8P8RCK3hKdXIawM1RuLWa3kMcsbK4G4K1r74NFI0qyZCDOkE88jfH96rGZrlSJ1jIwcLnGw996JWMB0rejJ6TgkjHb1rkDPLc9q2MNvawTGVVWSMD5WXcj06evOmv7NJ43wsdu5XclgdgeW3723ovkKdOGOpqtXNnNDklGKdG07Gq23fftTE9FscUxpUqsmizTg0tqY1C9JAxFSLJVYE04NC4kLesUqq59aVDwJhFBK0EySLnKsCMeleocIniubIyxytpYAeIhAMeeRPtuDXl8i77VrPgbiKx+NazMCANSg75B2I3+lK8uvnXq+joeBbxnx/s2atcSQbqCunQHGVxj+bbnnah3xDam54bPE+knRqix1IGf6UVtZw4SGRisagl2Bwp9h9MY51Dxoa54jtkyYIXkP2K5NcnGaO1ZBSraZ5T1OT+XKpFhc8xpPrRW/wCHNw29Ok6tWWVtOMelSQ2YlO7Ek89xXYdiw87HxG3kgGwIJU8waai19w4KurDBgCCwGxI6UKK4yDzBo4zUvRnsqlB4xu9EOCcMk4pdlEIWONS8jtyC9fepuE8F/wBRXUZ0RSwGcj+tbOCGCws0gTQoDatY2yccs88cuv8AwM7ElgVVWvWKOCKKIoAYoYRpVRy9TvzzjnUVsNeMjIxkgjlvvg9NqsyMwBAl23XOCuB6/lUYVdYKKz5304IyN8gEdcfnWXTclixFkzRJJmJG1geV+enpq29eg61SLxkZCt/4llBULvnI264H2q5b2U0xR5FLxE7hckc8bZ+g+vrVsLE8ixswUnJLDzbDbvy96mkcTJ8VudQKqmmMefB3wRjIyc7b/mKEWcr+JlPkTJHLn6/8V6BecNNzbsjOH1D5W8vXo3TfqdudZ+24fHYXoDxgJ01Dl33/AH2psZLBLT0qQ2txKVlWB3DY1EnY/wDFEVilXAaEIFGNKp5eWeg9c0a/E6AkccaMOWMYz/WhU93JHcyf/WXUuCdTE5GfvigcmwvSAl9+KNu/ghQgbBWNdiPrWZujqkJJQ/8A5HKtXxub8VAViRA3PZ2yvrueXt3rJSnEhVkCsPvWmv0ZbPZHSpUqYLFSpUhUILFMR2rqmqy9GwaVdUqhYmG1ScKuhZcQilc4QHzbdDtUZ5ZqJxg5qs1NP7Lqm4vT1fhVyki5DZRyMFj5c+/50/E5IXdFic+IMK5J+U8/t+/WsX8JcUMQeCZiUGCnoe29G74LFIZ4mbLglhq3+h/pXIsocLOz0VV6srX9kQhF9I0Al5OVjdhkDf8AMY59sUNikMMrDSySx5DofyI9DRXhsTeG0oYmYbKdXMHA3HrRG7srfiBjlIKSRDG2AV55XHbfl0xTfkjHpinU5fkgRCgu43KuhyDkNyJ6VC3Co5R4rRADOGA6b1dh4a8V14YlUxkbFRkE1Je6X3VgQFyQF2Hv6e1FHd6EXuLjkl2c8Pgg1YtrcEuCARlRn123G2+N6vCDQyBiWz5hGANSnB2Oc7Y+lCFuTbzLKsjSwkAF8gbnoKLWc8Yn0NKTggoGIyu4PT0I29aY0ZEXYeGXN5gRasMQoCNgDmc9jj3ozLaW9ssPglM587Akhjjmeo/TPeu7YG1GqKUujbMcBdjuPbkf3vUN1NGsZt/CDDBRgNtum9IbNCRNG4KaQ4AZgNWD2wM7HoOX2qpCRMwB1KuWxoH09/X6VFw25SOOaGcFo2bKHOd+49cDbtyqFi8atpwdRymTjJzyoU+y2i9BKjaTNMCASAunOPUnnzrjinDhOzBJBqVdkAC74xim4ZCJLhLdV1zfNMSfKi+/c9P+KJvKZpTHCPAIYLrIByvXmd9hmj1guPQA4RbyQXkXjR6nRgGJOc/3965+OZwOJxQogVUTJUAHc9DRpoTb36rbhJtTZIGQw9+gFZvjivxPjU8qPpiPlOASDp55xv8AWii9fYpxBhsxcn+FrgYkkpklD12zyoTf8EZ9beH4cwO6Y6/vNbVeFKZAY7iWEAYUMoKt6E8vtXUlm9xCVuwnM+HcRHy8+x3x0o1ZjBdfI8nlieNyrjcVxitXxrhjI7wzricHyvy1etZieJ4XKuCN8bjGa1RmpIxzg4sjxTV1TUYsalT0sVAhqVPilUL0sXdsbeTBBAqs42Naj4ht1lAaP5h2rMspBII5UuqzlHS5R4srA6T1+lHuHcbR4Vt70HI2EuenrQORa4BxTJRU1jHV2yg9Rt7W9NrF/CkDZGzDcMO3Y1PY8TR5CItY1YGOuf671jbHiEtocDDxn5o35GtBa31lNmaFB4x3KsQCp9D1rLZRiN1V/I2ttJaXMI28O5VTqULkkew6Vy/BInSSWO3DEr5yo1ZwOWP31rOWkziVHRyF5/wzqx7VrrG+Q8PCyOjJnBdW0uPcEYrnzUq3+LOhHjaskgBNwYxxxrCrecka0OAQehP981asuGzWE/jy4VFUNgcmPLf71Ya9HiOFjChN1JbzHruRUks08+Q2uXWuVIO6+mKfC5vqRju8bj3EvwTSTIqFl0AaWZjnH067n9MVXedo2djIrajvg/Ke4OaF/j5eFyuZxKiF9JIHnxgYOOVMbi6u7iOaZYGtgCfEEh8wI22wCDy9qPholSw6veJQWrqrBpXY6Y4kO5+vauHvrxAJLqxjijOACDkqO5/zVPidoIrqG9hy0RTwwW5ofbpkfpU4ufxMJjJCkjBz1olBYC7G2ac273drDJYN4fiZLyRnOoA7Bj+lGeEQx29tplgdpdWoOdS6R1Oe/wBqD/CfEoTD/pk7FXLgRyAb1oY5GVsusIiO40Plj9Meg68j1pDbTwLU0VeIxpCVMaMxwSxjBwu3M7d+vrQ6GxVXMk+Y48nSfFOCAemcADYk7Grt3ctMZYkASCH/AHPIpz6DcHG/p770KvLuO4VE8WKRXBOIwXIGCNQA5nn6f1tayDlPHA0NoVkOlsAjIHPGNxgc+f0qk/iCUASeHnDZABDDvkbdu5qVrlY7eASTPFIkf+5IdIIxnPboB0+tQpbyXahoZNasdgeuP1+1Eyjm6to+IQANp8WLIQEY1HtWP49wqRkJZSroMnIP616JDwa5Qx+Oyec4GCRkd9/yql8V2EcVslxksR5SADv+tFCePoCyCaPH2XScYx6U1X+L2phnLqPI/wAvYVQNbk9RzpRx4NSpUqIoVKlSqiGsntLg8waD39jIp1aa9eu+E2oTLAfas/xHhdo+pRtt3rjU+ejWq+aPLHUnYjcVC6Ecq1vE/h/GXgbftWfntpITpcYPWutVdGa1CWpQeMoV1FIyPqRiGHUV20Y6VFjBp26Wn9huHjCQzEBWK52JwCPetLwy9iuICYRFJnYqToIPf3rz/NT2d1LaTCWFypB3Gdj6GkWURkujXV5coPv0el2NizM7I4Vx/NKwwM88Z2+tEZYmjy3iIzIATjA0/wCOtB+E3QvrKO4DATE4Ib+b69D6j1orbvJHcIssaK0PlJ0478x9cexrl2RkmdiDi49emR8agju4tSqTFkZJXkRzBzz/AOfaurE2PniZRAiISeQDY5nP+eYo9wVYJrqe2mJ8KRRoyNOH6YPY5IoJNZx2HEmgvbbxIUzkAkltuncb7gU2uerDBfDhJpFaVY45Hhu2WSzmGljtqiOdm9R9OVZbiDPbv4QDA5GA2wbsR6VtyeBRpI34HUf+3k4CnbpttzPf9Kjl4JFbBPFs7f8ACaPFSFZA0gcnbzY22IyMkAdc06M0jO4N9gT4csb7xIuISlooV1DxC+kFt8YP3+tatmuYbZ2dWJAKiUOORxt129e3LnUVrNkqpCBY1ATTyi7AdMb9D9d6IRok2EA1IN9JUY26Zx7ZHPOdtqXOWsNLEVZo0kaNZFbwlYiRFbKnf+bq3IHntkVKyxzhj4DGXQUGXHkJxvt79R0orb8DglDSzRM5XOAwyp8vRetF7Xg8CASEeGh33XG3r25DnQc8JoBteFyXMrISqAjU5J2AxnJ3IGd/2d7rMkcQtbCREiX/ALoOCTnzb1Leyi6U2ligW3AOXkHml64zzwP7VNbWaoTFoIUbAocZXrnc79fpVNtl4kBp2mM6qiadePMg1aCSQMnPbP1oH8TX8l1YwwAASHIJJPmNai6jjUywsrPIwYhBuxGTvt0z+nrWb49bxALCNWrWWyjeXcYwOwGOVSPTL6ZhuIWcl1YyREjxItwCMDbtWUNejy2iJIkfmYcjnl671g+K2zWvEJoSMYfy+xO1b6Z6Yb4Y9KdLrSpU8zipU9KoXh6nx/4je3VlVcntWQf4nnEpYxkDPLNE+IxpNIS2+PWs/fQxgkbCuZ4/j1qONDm5L0w7a8diuxhwFbrmub23huFLKBnvWUX+EwKk5FFrS+OACcHtTnQovYjIWJ9SKd3YGNjjb0ofJEytpIOa1YZLgaXADVRvrDYgr12IpkLvpgyp+4maKEdKbGOlW5IyjYYGonTPKtSlolS+jafBp8bhEwRnWWBw3kA+Xv8AT+9a5jHNDDNLpNyv8Nio8sgHXbbP9qxf/Trw1ubtGdi8kJXSg8w9c9OdG7iW6s76S3nkMi7MurbUMbHI68hXM8qvZ6jseFcuPGQSKlSpjDYJ5gbj971U4rxa5eXwLu43xlGUBSfc8/8AFMt74nnwVydlPTO+/c1Sn4fFe3qG7dzbxgsMjAOTncjf7UFSyXYzyWuH+hex4Wl9wxbqS8YQ+IAoXcZzjYjntVieF+IyeVxoDaQASVA55O/326D1qOXi6wwQ2sEmlAMKFACxj0BH5Vd4BMluWmeJ5yPLrfJIONunfO3Kjl/ZlXoLcN4V+IcMVVHXJlkjlJB3xkYHXB2PbmaLWnDpYQ66nJ1NocnV6DPoM8tts1A/G7PhkCmY4uHOAg3O2/KgXFfi6aSIi3YQgHCgHJ54H+KXkpei+kbi64pZ8OgHjFVxtgYzk9vqazV5xS54nKU1GG2LEBCcffn27faszHcy3U5a4bXrAzhjnGByA54PL3rTcLhXwmE0RjU5yGyVc46Mf3mrUMK1FiCF4WEkXyjI8zYOOWCMcu/9KstPIFGRphBIJRcnl2zy/vUD3kakjWdv5YySRyG53PP+hqnHduzFlcMoBOVcnSmMH0yCOWxwTRpAS7LcJDSPHMqnAUrg6d+e5Ge/76ZrjYeCKSRQxkxkc2AI3PT8qPB8wlMyAaAMhs6tjv8AbpyoD8RTaHZPGIdU0jIDZO3PHOgl7Dh6BAmHELcYAZlGCmSD++dYj4qiMfEAxUgug8rdCMg1tra1ez4i/hENCx35jn2FBvjqFDZQSopXTKQRjuMZ/KtFEslgi9bHTEYpUjtSraYh6VNg0qmkCb8VlYnc5PrVWWWSZsk7000XhuBjpmrnC7NriQHHI0rIxWk7K5tpNAY/pUQLFwq51ZrU8RhS3txkb1T+HeHrdzmVujUr5koOTCjFt4S8PtZTGDKDkDY1c+dTHJgnpR64W3hgMeRkday12WjuCyk4yaxV2u16bU+Cwo8TsSo2B25UGZcEg1sImW6h0vgnrQTi3DmjYvGu1barM6Ym6nrlEM/9N2Rb+9LKCwgyD7EVpL62F1AYgwDIuVkLEY57n9KwfwrxBeHcZieQfw3Oh8nGAev0r0aGOSSZkYZjY+XSBlhVXR/LQqZYjO20zAqsxGsNjS3Q9h6Vzf27vMhLjIGTk8/etN8Q8CUWYvh/DkTHinbdfX1/ftm3DB0YkGMqAGxsTWbeLOpCSthjJ7edLhkiujFG6EDEkgAOR9q0tpfxRWBt+GeHO6t/uAjQvf361i76HxR8hA57jOKl+HL1eGXMkM50CY+XbkRtsfWmNatM0q+LCBSSK5kkZvFuX3cyA5X2J2H2NUrI3Ss8uhxFKTGGGche477j8qP3tobgPPqYlhzzknHT15VasrN5pigRUTHMLybqB251FNYLcHo/DIBKwZmCOjDGeS9ADz2wCfert/cySykMCqaS5YLjOO3TmPX2o7wTgJjfXcMGVtyicm2yPz/Wid5wmFLdtChGbfc5IP1pfNNkzDDq9xHhypmGkMIxkOeW4Hbnue2KshZTKkQBAJBdeahSOQIGx/t9TLccIVJna5LiIFlWNAAzgjkzHfG4274pKfBgZRIXB3Z8Y1Z5nlTNSA70mSTAZWAAHI6QzYOwx3oLeOhKqqvKqEMSV257nt2q8JFjTSM7rz5D97ULm/gxkrMuZGBxqJAPIkd8DfFLS1jNxEdlcQSEQrJkRsSZOjHnzqfi9lHe2cazDIDbdaFxRLGvgtlDESGxgg56j1qn8V8Xewgt44WJd282D2H+KH45OWRfYm1daKf4UjcZjXIoZdfCbJ8oqa0+LtEfnfHpWp+HeMW/EQNbA5PKqcvIq7ZjwwR+GZ8/KaVeyfgLY70qr9baTDxO4s3uLgKgxitLwjhX4aPJB5Zojw/hcYYMy9dzRO7VY4tK4xiqt8htcUMnx5dGM48krghEyKFcPv5uHggqR7CivFuJrDIVIJGelDVvbabYqwJ71qqTcMa6BK13xea5lLZbc1YsZpZyUfH/AK5pSWUco1oPtT2SrFOFfbG9MfHjkUWt+y4kEtvKJACVJq9PGskOSeY3q6k9q9vnA+tRK8eSBjSayuUvZohbnRkbmEW8+pcgZ+1b34Rvo7u1SNpD48GMt3Xp9qz3EeFCYMyHyGhPDLu44LxJJMto1aSM4BHY1pTVsf8AQF0z20Q21/avau3iMQVcDpWa4n8PS8MhkXHj2e5ZebRjuPQfej3wxf6l12wAt2GQ+d2PXNT8SvkVvn574HXFY5yxmyFnBHm3grDfJE8waJyNLjf+v7xtXN9aAsT4QbQcqcFce1aG9sYpJRLCMDJYJ2PXHofyNRXVsPAPlCkDO/LPeqVy1Do31yXYEg4zNZNGp8yAjIbO3oTW6+HuORXTJnQhO6k4zn3rDXdugQxsWxzGMEjPPbqKH2F0bW6USP4eORJzg5/zTnBTWoFvi9+j6LsXh8NG1KcDY1LPcK7ADB9q874XxOXw483OokZGR81G/wDU2WJffbJrJrTwuVSf5F3i0YNtNnzPnWMsR15Z571mLtsBvKyhhgK3Qcu+/pRsyyXKYVtJAHXNDbnh0jShSdIyMMuftTlIU44CJ/4UQJDlCQPU/f7VA6eES6o4aRcsdWw29D6elEZ7eSIEtEGlDEKmSMnqdtuWaq8RZ2CtA4VtJ5tkLjkT79qYnoD6KJQqDkgEAHSc77e9ef8AxhdLPxQxJ8sS6T7nGa1nFeJXtpGQ48ZQuFJ2yT9Kx0fA7+9laWY+ZzqLc8k1opST5SEWy6wD/pV/hfE5+HOGiwRnOM0bh+D7h/n1Vch+CnYgMpIpk7q8xsyHI+O5wACGz70qIj4FXH+0aVJ+SgvQ0ZPC5VXupC0bE9qTNrYds1K8atGR6VzMSZSMBxaMy3aqeWaVzFDbRahgmr/HLZ43LqvKs7NK0uA7cq61f5xWBp4WEvihzHkd+1dm7WTJOzUOyOlPnOxp3BFNsIGe4Y6Ufauhc3NsQ+sleoNVrW4xgN350UubUTWgdeZFLliaTQSWrou8M4tHMdEmN664rYpcIWQeY71lEZ4XGk7g1o+EcR/EERSfN60qdfD8omiiyLWSNH8JvNZxNCynQw8wHU9P1ondXDu2CdhU3DoI2twQMHGKr3KaZPrXMnPnIXbq6RYikAB3+lCuKXzQDAOe+N8VYgzr5muprKJo3Gk5brUhGKesOpw+zMfifFlYrGMjGBnP1qe74b4sbM66WC+Ugb8thRK14VHDPkAbnOMUYkjSK3+bI6A9K1O5LMHy8qH8TLcF4g9vps7pGBXLIdXPsK2FrxOOSAK7MOqnFZXiFpb3h8uBIvJs8/SqtlczcNuBFMS9ux7Z0+1FKCn39j48s36PQo+IyZzDgjfACgZHvVz/AFQAYZgjjAB571mLC+FxGJUfWBtv+hFXZLuFEBSAM+PMTS17xlSRLxDiEskenxjr1HOpMnPXG9Cru7Ph+HGeTAmQjFR392iBvEYk5zgflWc49xPwOHyhGYPINK79SKdCOtJCZdLQdf8AxDHeXmliBbofJ/7eprScC43YhVBcH0rzEYJqdGKbrtWyfjxksMM3p7pacXsXH8tE4Ly0cAqQPpXglvxG6gI0ykiikPxPdxrjJ+9Y5+HLemLPcReW3/mv2pV4l/8AK7vuaVD+ksLNWXKmu1uCBnH51XZs08hCpWbAE8OLhFulOMHuKzHF+EFFLxLj0ozLcrHJhGweg71MbyK6gVXADjnWitzg+jdXXGcDAnynB2I6Ugc0a4tYBS0kYGCc7UG04rpRnyWmaceLwfqOlFOHXjeEYXOR0oTXcblHDA8qk4qSKhLGTXseiXIGx61a4Gmq6BzgipLiNZ7fUvUZpfD/AJbrSelLk/22XJY9R6dws4t0B7U15EWxpFc2DfwFI6VeUrjNcFvJManz6YNhtznJ5VJK2kYFXJWVVyKE3MuZMVE3JiZrGQ3F2UcKvMnnSnmle3Ph5fAyVA3NZn4ju2iUmNyrDqDQyw+L7+1AWbEyDl0I+tdGvxZSjyQynj/6LzXjxzsQCMnr0q8148tqFiYhQDnYEHr/AHoPd8Yt+KSawjQyY3OBj9/So7K8ZG0atSk745EVodbz0b67Y/xTCdpdy2t28inLH/cXo3rRubjMUcBGsBTz3oFK6yMJ4QoBBDD6b001qs9j4hRgQ3kbG+cHp22oHFNrQnGSTwrXnxDDJO5JZsHbFAOI30l9cF32Xkq55VBcqUmdSMEMQR2rlBk1uhXGK6ME5t+zoLvXRBroCkaMQ2cFiOlIOK6IyN64K9hU6LWHWulSFtKQDpO9Kp0TEf/Z"/>
          <p:cNvSpPr>
            <a:spLocks noChangeAspect="1" noChangeArrowheads="1"/>
          </p:cNvSpPr>
          <p:nvPr/>
        </p:nvSpPr>
        <p:spPr bwMode="auto">
          <a:xfrm>
            <a:off x="155575" y="-579438"/>
            <a:ext cx="14573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sleep?</a:t>
            </a:r>
          </a:p>
        </p:txBody>
      </p:sp>
      <p:pic>
        <p:nvPicPr>
          <p:cNvPr id="11" name="Picture 10" descr="sleeping whales and dolph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2690056" cy="5213342"/>
          </a:xfrm>
          <a:prstGeom prst="rect">
            <a:avLst/>
          </a:prstGeom>
        </p:spPr>
      </p:pic>
      <p:pic>
        <p:nvPicPr>
          <p:cNvPr id="13" name="Picture 12" descr="dolphin sleep a wake b right sws c left sws 1 right cortex 2 L ctx 3 R thal 4 L th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90578"/>
            <a:ext cx="5388801" cy="2470470"/>
          </a:xfrm>
          <a:prstGeom prst="rect">
            <a:avLst/>
          </a:prstGeom>
        </p:spPr>
      </p:pic>
      <p:sp>
        <p:nvSpPr>
          <p:cNvPr id="1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032448" y="4149080"/>
            <a:ext cx="514806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Cetacean sleep:</a:t>
            </a:r>
          </a:p>
          <a:p>
            <a:r>
              <a:rPr lang="en-GB" sz="2800" dirty="0" err="1" smtClean="0"/>
              <a:t>Unihemispheric</a:t>
            </a:r>
            <a:r>
              <a:rPr lang="en-GB" sz="2800" dirty="0" smtClean="0"/>
              <a:t> slow waves</a:t>
            </a:r>
          </a:p>
          <a:p>
            <a:r>
              <a:rPr lang="en-GB" sz="2800" dirty="0" err="1" smtClean="0"/>
              <a:t>Contralateral</a:t>
            </a:r>
            <a:r>
              <a:rPr lang="en-GB" sz="2800" dirty="0" smtClean="0"/>
              <a:t> eye open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6488668"/>
            <a:ext cx="815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Lyamin</a:t>
            </a:r>
            <a:r>
              <a:rPr lang="en-GB" b="1" dirty="0" smtClean="0"/>
              <a:t> et al 2008 “Cetacean sleep: an unusual form of mammalian sleep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Plasticity?</a:t>
            </a:r>
          </a:p>
          <a:p>
            <a:pPr lvl="1"/>
            <a:r>
              <a:rPr lang="en-GB" dirty="0" smtClean="0"/>
              <a:t>Learning</a:t>
            </a:r>
          </a:p>
          <a:p>
            <a:pPr lvl="1"/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Synaptic ‘downscaling’ after wake-induced increase</a:t>
            </a:r>
          </a:p>
          <a:p>
            <a:endParaRPr lang="en-GB" dirty="0" smtClean="0"/>
          </a:p>
          <a:p>
            <a:r>
              <a:rPr lang="en-GB" dirty="0" smtClean="0"/>
              <a:t>Neuronal protection?</a:t>
            </a:r>
          </a:p>
          <a:p>
            <a:pPr lvl="1"/>
            <a:r>
              <a:rPr lang="en-GB" dirty="0" smtClean="0"/>
              <a:t>Unfolded protein response?</a:t>
            </a:r>
          </a:p>
          <a:p>
            <a:endParaRPr lang="en-GB" dirty="0" smtClean="0"/>
          </a:p>
          <a:p>
            <a:r>
              <a:rPr lang="en-GB" dirty="0" smtClean="0"/>
              <a:t>May have species-specific functions e.g. maintenance of breathing in cetaceans.</a:t>
            </a:r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69900" y="6488668"/>
            <a:ext cx="537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Vassali &amp; Dijk 2009, Eur J Neurosci.29(9):1830-41</a:t>
            </a:r>
            <a:endParaRPr lang="en-GB" dirty="0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sz="4800" dirty="0" smtClean="0"/>
              <a:t>What changes in the brain during sleep?</a:t>
            </a:r>
          </a:p>
          <a:p>
            <a:pPr>
              <a:lnSpc>
                <a:spcPct val="90000"/>
              </a:lnSpc>
            </a:pPr>
            <a:endParaRPr lang="en-GB" sz="4800" dirty="0" smtClean="0"/>
          </a:p>
          <a:p>
            <a:pPr>
              <a:lnSpc>
                <a:spcPct val="90000"/>
              </a:lnSpc>
            </a:pPr>
            <a:r>
              <a:rPr lang="en-GB" sz="4800" dirty="0" smtClean="0"/>
              <a:t>The EEG represents cortical activity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68413"/>
            <a:ext cx="35528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electroencephalogram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(EEG)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05013"/>
            <a:ext cx="8134350" cy="2676525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5156200"/>
            <a:ext cx="8174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/>
              <a:t> 4 stages of non-rapid eye movement (NREM) sleep</a:t>
            </a:r>
          </a:p>
          <a:p>
            <a:pPr>
              <a:buFontTx/>
              <a:buChar char="•"/>
            </a:pPr>
            <a:r>
              <a:rPr lang="en-GB" sz="2400"/>
              <a:t> Followed by a period of rapid eye-movement (REM) sleep</a:t>
            </a:r>
          </a:p>
          <a:p>
            <a:pPr>
              <a:buFontTx/>
              <a:buChar char="•"/>
            </a:pPr>
            <a:endParaRPr lang="en-GB" sz="2400"/>
          </a:p>
          <a:p>
            <a:pPr>
              <a:buFontTx/>
              <a:buChar char="•"/>
            </a:pPr>
            <a:r>
              <a:rPr lang="en-GB" sz="2400"/>
              <a:t> Architecture alters throughout the night </a:t>
            </a:r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changes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the brain during sleep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0" descr="kajimura et al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16113"/>
            <a:ext cx="3903663" cy="3886200"/>
          </a:xfrm>
          <a:noFill/>
        </p:spPr>
      </p:pic>
      <p:sp>
        <p:nvSpPr>
          <p:cNvPr id="1024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33600"/>
            <a:ext cx="4276725" cy="2994025"/>
          </a:xfrm>
        </p:spPr>
        <p:txBody>
          <a:bodyPr/>
          <a:lstStyle/>
          <a:p>
            <a:pPr eaLnBrk="1" hangingPunct="1"/>
            <a:r>
              <a:rPr lang="en-GB" sz="2800" smtClean="0"/>
              <a:t>PET H</a:t>
            </a:r>
            <a:r>
              <a:rPr lang="en-GB" sz="2800" baseline="-25000" smtClean="0"/>
              <a:t>2</a:t>
            </a:r>
            <a:r>
              <a:rPr lang="en-GB" sz="2800" baseline="30000" smtClean="0"/>
              <a:t>15</a:t>
            </a:r>
            <a:r>
              <a:rPr lang="en-GB" sz="2800" smtClean="0"/>
              <a:t>O</a:t>
            </a:r>
          </a:p>
          <a:p>
            <a:pPr eaLnBrk="1" hangingPunct="1"/>
            <a:r>
              <a:rPr lang="en-GB" sz="2800" smtClean="0"/>
              <a:t>Global reduction in deep sleep CBF ~10% </a:t>
            </a:r>
          </a:p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Primary cortices spared</a:t>
            </a:r>
          </a:p>
          <a:p>
            <a:pPr eaLnBrk="1" hangingPunct="1"/>
            <a:endParaRPr lang="en-GB" sz="2800" smtClean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429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(deep SWS v wake, Kajimura </a:t>
            </a:r>
            <a:r>
              <a:rPr lang="en-GB" i="1"/>
              <a:t>et al</a:t>
            </a:r>
            <a:r>
              <a:rPr lang="en-GB"/>
              <a:t> 1999)</a:t>
            </a:r>
          </a:p>
        </p:txBody>
      </p:sp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076700"/>
            <a:ext cx="5064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384300" y="632936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Absolute rCBF</a:t>
            </a:r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Cerebral blood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flow is reduced in NREM sleep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9" descr="kajimura et al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909471" cy="4711052"/>
          </a:xfrm>
          <a:noFill/>
        </p:spPr>
      </p:pic>
      <p:sp>
        <p:nvSpPr>
          <p:cNvPr id="1126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25888" y="1916832"/>
            <a:ext cx="4038600" cy="4249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600" i="1" dirty="0" smtClean="0"/>
              <a:t>Relative </a:t>
            </a:r>
            <a:r>
              <a:rPr lang="en-GB" sz="3600" dirty="0" smtClean="0"/>
              <a:t>decreases in CBF: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Pons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Midbrain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Cerebellum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Thalamus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dirty="0" smtClean="0"/>
              <a:t>Cortical association areas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i="1" dirty="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(deep SWS v wake, Kajimura </a:t>
            </a:r>
            <a:r>
              <a:rPr lang="en-GB" i="1"/>
              <a:t>et al</a:t>
            </a:r>
            <a:r>
              <a:rPr lang="en-GB"/>
              <a:t> 1999)</a:t>
            </a:r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76700"/>
            <a:ext cx="5064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68313" y="6375400"/>
            <a:ext cx="445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Relative rCBF – normalised for global flow</a:t>
            </a: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Some areas are affected more than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12117</TotalTime>
  <Words>956</Words>
  <Application>Microsoft Office PowerPoint</Application>
  <PresentationFormat>On-screen Show (4:3)</PresentationFormat>
  <Paragraphs>215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anaesthesia: Sleep</dc:title>
  <dc:creator>ayz</dc:creator>
  <cp:lastModifiedBy>nshiel</cp:lastModifiedBy>
  <cp:revision>232</cp:revision>
  <dcterms:created xsi:type="dcterms:W3CDTF">2007-08-22T09:37:07Z</dcterms:created>
  <dcterms:modified xsi:type="dcterms:W3CDTF">2011-12-06T10:03:30Z</dcterms:modified>
</cp:coreProperties>
</file>