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56" r:id="rId2"/>
    <p:sldId id="296" r:id="rId3"/>
    <p:sldId id="269" r:id="rId4"/>
    <p:sldId id="332" r:id="rId5"/>
    <p:sldId id="337" r:id="rId6"/>
    <p:sldId id="275" r:id="rId7"/>
    <p:sldId id="318" r:id="rId8"/>
    <p:sldId id="331" r:id="rId9"/>
    <p:sldId id="259" r:id="rId10"/>
    <p:sldId id="274" r:id="rId11"/>
    <p:sldId id="316" r:id="rId12"/>
    <p:sldId id="327" r:id="rId13"/>
    <p:sldId id="278" r:id="rId14"/>
    <p:sldId id="319" r:id="rId15"/>
    <p:sldId id="280" r:id="rId16"/>
    <p:sldId id="291" r:id="rId17"/>
    <p:sldId id="281" r:id="rId18"/>
    <p:sldId id="282" r:id="rId19"/>
    <p:sldId id="304" r:id="rId20"/>
    <p:sldId id="264" r:id="rId21"/>
    <p:sldId id="261" r:id="rId22"/>
    <p:sldId id="310" r:id="rId23"/>
    <p:sldId id="308" r:id="rId24"/>
    <p:sldId id="303" r:id="rId25"/>
    <p:sldId id="335" r:id="rId26"/>
    <p:sldId id="330" r:id="rId27"/>
    <p:sldId id="338" r:id="rId28"/>
    <p:sldId id="283" r:id="rId29"/>
    <p:sldId id="339" r:id="rId30"/>
    <p:sldId id="311" r:id="rId31"/>
    <p:sldId id="262" r:id="rId32"/>
    <p:sldId id="325" r:id="rId33"/>
    <p:sldId id="328" r:id="rId34"/>
    <p:sldId id="312" r:id="rId35"/>
    <p:sldId id="336"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3300"/>
    <a:srgbClr val="00FF00"/>
    <a:srgbClr val="FFCC00"/>
    <a:srgbClr val="CDD2E5"/>
    <a:srgbClr val="FF0066"/>
    <a:srgbClr val="292929"/>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50" d="100"/>
          <a:sy n="50" d="100"/>
        </p:scale>
        <p:origin x="-1086" y="-360"/>
      </p:cViewPr>
      <p:guideLst>
        <p:guide orient="horz" pos="3229"/>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30F5F0-9184-4CC0-90CF-A1E0D15DB1D9}" type="slidenum">
              <a:rPr lang="en-GB"/>
              <a:pPr>
                <a:defRPr/>
              </a:pPr>
              <a:t>‹#›</a:t>
            </a:fld>
            <a:endParaRPr lang="en-GB"/>
          </a:p>
        </p:txBody>
      </p:sp>
    </p:spTree>
    <p:extLst>
      <p:ext uri="{BB962C8B-B14F-4D97-AF65-F5344CB8AC3E}">
        <p14:creationId xmlns:p14="http://schemas.microsoft.com/office/powerpoint/2010/main" xmlns="" val="36008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F5374F-F189-497E-8326-7386B6910D68}" type="slidenum">
              <a:rPr lang="en-GB"/>
              <a:pPr>
                <a:defRPr/>
              </a:pPr>
              <a:t>‹#›</a:t>
            </a:fld>
            <a:endParaRPr lang="en-GB"/>
          </a:p>
        </p:txBody>
      </p:sp>
    </p:spTree>
    <p:extLst>
      <p:ext uri="{BB962C8B-B14F-4D97-AF65-F5344CB8AC3E}">
        <p14:creationId xmlns:p14="http://schemas.microsoft.com/office/powerpoint/2010/main" xmlns="" val="1854788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9F26F5-B254-4209-A965-02235B1678AD}" type="slidenum">
              <a:rPr lang="en-GB" smtClean="0"/>
              <a:pPr eaLnBrk="1" hangingPunct="1"/>
              <a:t>1</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3C3BAD-7827-4A4C-8897-411EE50D39DE}" type="slidenum">
              <a:rPr lang="en-GB" smtClean="0"/>
              <a:pPr eaLnBrk="1" hangingPunct="1"/>
              <a:t>10</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b="1" smtClean="0"/>
              <a:t>Pathogen-Associated </a:t>
            </a:r>
          </a:p>
          <a:p>
            <a:pPr eaLnBrk="1" hangingPunct="1"/>
            <a:r>
              <a:rPr lang="en-GB" b="1" smtClean="0"/>
              <a:t>Molecular Patterns (PAMP):</a:t>
            </a:r>
          </a:p>
          <a:p>
            <a:pPr eaLnBrk="1" hangingPunct="1"/>
            <a:endParaRPr lang="en-GB" b="1" smtClean="0"/>
          </a:p>
          <a:p>
            <a:pPr eaLnBrk="1" hangingPunct="1"/>
            <a:r>
              <a:rPr lang="en-GB" b="1" smtClean="0"/>
              <a:t>Conserved cellular and molecular structures performing essential function</a:t>
            </a:r>
          </a:p>
          <a:p>
            <a:pPr eaLnBrk="1" hangingPunct="1"/>
            <a:endParaRPr lang="en-GB" b="1" smtClean="0"/>
          </a:p>
          <a:p>
            <a:pPr eaLnBrk="1" hangingPunct="1"/>
            <a:endParaRPr lang="en-GB" b="1" smtClean="0"/>
          </a:p>
          <a:p>
            <a:pPr eaLnBrk="1" hangingPunct="1"/>
            <a:endParaRPr lang="en-GB" b="1" smtClean="0"/>
          </a:p>
          <a:p>
            <a:pPr eaLnBrk="1" hangingPunct="1"/>
            <a:r>
              <a:rPr lang="en-GB" b="1" smtClean="0"/>
              <a:t>Pattern recognition receptors (PRR):</a:t>
            </a:r>
          </a:p>
          <a:p>
            <a:pPr eaLnBrk="1" hangingPunct="1"/>
            <a:endParaRPr lang="en-GB" b="1" smtClean="0"/>
          </a:p>
          <a:p>
            <a:pPr eaLnBrk="1" hangingPunct="1"/>
            <a:r>
              <a:rPr lang="en-GB" b="1" smtClean="0"/>
              <a:t>Germ-line encoded soluble and cellular receptors responsible for innate sensing</a:t>
            </a:r>
          </a:p>
          <a:p>
            <a:pPr eaLnBrk="1" hangingPunct="1"/>
            <a:r>
              <a:rPr lang="en-GB" b="1" smtClean="0"/>
              <a:t>and killing of invading microorganisms</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2D2213-6BF6-4FB3-ABD7-3644DB92B759}" type="slidenum">
              <a:rPr lang="en-GB" smtClean="0"/>
              <a:pPr eaLnBrk="1" hangingPunct="1"/>
              <a:t>11</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NOD-LRR: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F03E5-22D2-427E-BF81-B8BE6F78DD43}" type="slidenum">
              <a:rPr lang="en-GB" smtClean="0"/>
              <a:pPr eaLnBrk="1" hangingPunct="1"/>
              <a:t>12</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132A10-9CD3-4C56-8DBF-785C019DBCD6}" type="slidenum">
              <a:rPr lang="en-GB" smtClean="0"/>
              <a:pPr eaLnBrk="1" hangingPunct="1"/>
              <a:t>13</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GB" smtClean="0"/>
              <a:t>Phospholipase A2 activation results in release from from PC and PE</a:t>
            </a:r>
          </a:p>
          <a:p>
            <a:pPr eaLnBrk="1" hangingPunct="1">
              <a:lnSpc>
                <a:spcPct val="90000"/>
              </a:lnSpc>
            </a:pPr>
            <a:r>
              <a:rPr lang="en-GB" smtClean="0"/>
              <a:t>COX-1 constitutive: normal homeostatic processes in kidneys and gut</a:t>
            </a:r>
          </a:p>
          <a:p>
            <a:pPr eaLnBrk="1" hangingPunct="1">
              <a:lnSpc>
                <a:spcPct val="90000"/>
              </a:lnSpc>
            </a:pPr>
            <a:r>
              <a:rPr lang="en-GB" smtClean="0"/>
              <a:t>COX-2 inducible: LPS, Il-1, growth factors</a:t>
            </a:r>
          </a:p>
          <a:p>
            <a:pPr eaLnBrk="1" hangingPunct="1">
              <a:lnSpc>
                <a:spcPct val="90000"/>
              </a:lnSpc>
            </a:pPr>
            <a:r>
              <a:rPr lang="en-GB" smtClean="0"/>
              <a:t>Both inhibited by aspirin, indomethacin and other NSAID</a:t>
            </a:r>
          </a:p>
          <a:p>
            <a:pPr eaLnBrk="1" hangingPunct="1">
              <a:lnSpc>
                <a:spcPct val="90000"/>
              </a:lnSpc>
            </a:pPr>
            <a:r>
              <a:rPr lang="en-GB" smtClean="0"/>
              <a:t>Products of arachidonic meatablosim: eicosanoids i.e. prpstaglandins, TXs;</a:t>
            </a:r>
          </a:p>
          <a:p>
            <a:pPr eaLnBrk="1" hangingPunct="1">
              <a:lnSpc>
                <a:spcPct val="90000"/>
              </a:lnSpc>
            </a:pPr>
            <a:r>
              <a:rPr lang="en-GB" smtClean="0"/>
              <a:t>And leukotrienes</a:t>
            </a:r>
          </a:p>
          <a:p>
            <a:pPr eaLnBrk="1" hangingPunct="1">
              <a:lnSpc>
                <a:spcPct val="90000"/>
              </a:lnSpc>
            </a:pPr>
            <a:endParaRPr lang="en-GB" smtClean="0"/>
          </a:p>
          <a:p>
            <a:pPr eaLnBrk="1" hangingPunct="1">
              <a:lnSpc>
                <a:spcPct val="90000"/>
              </a:lnSpc>
            </a:pPr>
            <a:r>
              <a:rPr lang="en-GB" smtClean="0"/>
              <a:t>TXB2, 6-keo PGF1a, PGE2, PGF2a increased in sepsis</a:t>
            </a:r>
          </a:p>
          <a:p>
            <a:pPr eaLnBrk="1" hangingPunct="1">
              <a:lnSpc>
                <a:spcPct val="90000"/>
              </a:lnSpc>
            </a:pPr>
            <a:endParaRPr lang="en-GB" smtClean="0"/>
          </a:p>
          <a:p>
            <a:pPr eaLnBrk="1" hangingPunct="1">
              <a:lnSpc>
                <a:spcPct val="90000"/>
              </a:lnSpc>
            </a:pPr>
            <a:r>
              <a:rPr lang="en-GB" smtClean="0"/>
              <a:t>Products of the genes that are regulated by NF-  B also cause the activation of NF-  B. The proinflammatory cytokines interleukin-1   and TNF-    both activate and are activated by NF-  B. This type of positive regulatory loop may amplify and perpetuate local inflammatory responses</a:t>
            </a:r>
          </a:p>
          <a:p>
            <a:pPr eaLnBrk="1" hangingPunct="1">
              <a:lnSpc>
                <a:spcPct val="90000"/>
              </a:lnSpc>
            </a:pPr>
            <a:endParaRPr lang="en-GB" smtClean="0"/>
          </a:p>
          <a:p>
            <a:pPr eaLnBrk="1" hangingPunct="1">
              <a:lnSpc>
                <a:spcPct val="90000"/>
              </a:lnSpc>
            </a:pPr>
            <a:r>
              <a:rPr lang="en-GB" smtClean="0"/>
              <a:t>Coordinated release of factors require</a:t>
            </a:r>
          </a:p>
          <a:p>
            <a:pPr eaLnBrk="1" hangingPunct="1">
              <a:lnSpc>
                <a:spcPct val="90000"/>
              </a:lnSpc>
            </a:pPr>
            <a:r>
              <a:rPr lang="en-GB" smtClean="0"/>
              <a:t>Amplification of the intial stimulus</a:t>
            </a:r>
          </a:p>
          <a:p>
            <a:pPr eaLnBrk="1" hangingPunct="1">
              <a:lnSpc>
                <a:spcPct val="90000"/>
              </a:lnSpc>
            </a:pPr>
            <a:r>
              <a:rPr lang="en-GB" smtClean="0"/>
              <a:t>Co</a:t>
            </a:r>
          </a:p>
          <a:p>
            <a:pPr eaLnBrk="1" hangingPunct="1">
              <a:lnSpc>
                <a:spcPct val="90000"/>
              </a:lnSpc>
            </a:pPr>
            <a:r>
              <a:rPr lang="en-GB" smtClean="0"/>
              <a:t>CAM reponse: can this be explian, no, but suffice to say things happen at different times which presumably has puropes</a:t>
            </a:r>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p:txBody>
      </p:sp>
      <p:sp>
        <p:nvSpPr>
          <p:cNvPr id="45061" name="AutoShape 5"/>
          <p:cNvSpPr>
            <a:spLocks/>
          </p:cNvSpPr>
          <p:nvPr/>
        </p:nvSpPr>
        <p:spPr bwMode="auto">
          <a:xfrm>
            <a:off x="2787650" y="1587500"/>
            <a:ext cx="88900" cy="209550"/>
          </a:xfrm>
          <a:prstGeom prst="rightBrace">
            <a:avLst>
              <a:gd name="adj1" fmla="val 1964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62" name="Text Box 6"/>
          <p:cNvSpPr txBox="1">
            <a:spLocks noChangeArrowheads="1"/>
          </p:cNvSpPr>
          <p:nvPr/>
        </p:nvSpPr>
        <p:spPr bwMode="auto">
          <a:xfrm>
            <a:off x="2890838" y="1498600"/>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1400" b="1">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4EED4B-6C92-4424-880A-A93289BE0888}" type="slidenum">
              <a:rPr lang="en-GB" smtClean="0"/>
              <a:pPr eaLnBrk="1" hangingPunct="1"/>
              <a:t>14</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54BF1B-62DE-41FA-8017-16134DFE1FAD}" type="slidenum">
              <a:rPr lang="en-GB" smtClean="0"/>
              <a:pPr eaLnBrk="1" hangingPunct="1"/>
              <a:t>15</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7122CC-F86A-4BF4-845D-A3A0A47ECDCD}" type="slidenum">
              <a:rPr lang="en-GB" smtClean="0"/>
              <a:pPr eaLnBrk="1" hangingPunct="1"/>
              <a:t>16</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056940-BBBE-40EB-B1E0-AA5789D75D1A}" type="slidenum">
              <a:rPr lang="en-GB" smtClean="0"/>
              <a:pPr eaLnBrk="1" hangingPunct="1"/>
              <a:t>17</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942B55-8CB1-4B15-820B-880FBC15B4F5}" type="slidenum">
              <a:rPr lang="en-GB" smtClean="0"/>
              <a:pPr eaLnBrk="1" hangingPunct="1"/>
              <a:t>18</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321F10-B01E-4779-8338-EE302FA12C14}" type="slidenum">
              <a:rPr lang="en-GB" smtClean="0"/>
              <a:pPr eaLnBrk="1" hangingPunct="1"/>
              <a:t>19</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399186-3A89-4096-B84B-67B195C48866}" type="slidenum">
              <a:rPr lang="en-GB" smtClean="0"/>
              <a:pPr eaLnBrk="1" hangingPunct="1"/>
              <a:t>2</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buFontTx/>
              <a:buAutoNum type="arabicPeriod"/>
            </a:pPr>
            <a:r>
              <a:rPr lang="en-GB" smtClean="0"/>
              <a:t>In which I will focus on the best understood pathway, known as the lipopolysaccahride-toll recptot 4 pathway</a:t>
            </a:r>
          </a:p>
          <a:p>
            <a:pPr marL="228600" indent="-228600" eaLnBrk="1" hangingPunct="1">
              <a:buFontTx/>
              <a:buAutoNum type="arabicPeriod"/>
            </a:pPr>
            <a:endParaRPr lang="en-GB" smtClean="0"/>
          </a:p>
          <a:p>
            <a:pPr marL="228600" indent="-228600" eaLnBrk="1" hangingPunct="1">
              <a:buFontTx/>
              <a:buAutoNum type="arabicPeriod"/>
            </a:pPr>
            <a:r>
              <a:rPr lang="en-GB" smtClean="0"/>
              <a:t>I will describe the clinical outcome of barious trails, and the current successes and failure and the reasons</a:t>
            </a:r>
          </a:p>
          <a:p>
            <a:pPr marL="228600" indent="-228600" eaLnBrk="1" hangingPunct="1">
              <a:buFontTx/>
              <a:buAutoNum type="arabicPeriod"/>
            </a:pPr>
            <a:endParaRPr lang="en-GB" smtClean="0"/>
          </a:p>
          <a:p>
            <a:pPr marL="228600" indent="-228600" eaLnBrk="1" hangingPunct="1">
              <a:buFontTx/>
              <a:buAutoNum type="arabicPeriod"/>
            </a:pPr>
            <a:r>
              <a:rPr lang="en-GB" smtClean="0"/>
              <a:t>And finally I will decribe new concepts of sepsis pathogenesis and how these may help identify new targets for therapy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B7F474-F291-442E-9685-9B0CE8529135}" type="slidenum">
              <a:rPr lang="en-GB" smtClean="0"/>
              <a:pPr eaLnBrk="1" hangingPunct="1"/>
              <a:t>20</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D52AF0-A7A5-4082-BB2C-A17EFA953CCF}" type="slidenum">
              <a:rPr lang="en-GB" smtClean="0"/>
              <a:pPr eaLnBrk="1" hangingPunct="1"/>
              <a:t>21</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GB" sz="800" b="1" smtClean="0"/>
              <a:t>TLRs and endogenous ligands</a:t>
            </a:r>
            <a:r>
              <a:rPr lang="en-GB" sz="800" smtClean="0"/>
              <a:t/>
            </a:r>
            <a:br>
              <a:rPr lang="en-GB" sz="800" smtClean="0"/>
            </a:br>
            <a:r>
              <a:rPr lang="en-GB" sz="800" smtClean="0"/>
              <a:t>In </a:t>
            </a:r>
            <a:r>
              <a:rPr lang="en-GB" sz="800" i="1" smtClean="0"/>
              <a:t>Drosophila</a:t>
            </a:r>
            <a:r>
              <a:rPr lang="en-GB" sz="800" smtClean="0"/>
              <a:t>, fungal infection triggers protease cascades leading to the generation of the Spatzle protein, the endogenous ligand for Toll, from inactive precursors. The biologically active Spatzle then induces ligand-dependent Toll receptor dimerization</a:t>
            </a:r>
            <a:r>
              <a:rPr lang="en-GB" sz="800" smtClean="0">
                <a:hlinkClick r:id="" action="ppaction://noaction"/>
              </a:rPr>
              <a:t>55</a:t>
            </a:r>
            <a:r>
              <a:rPr lang="en-GB" sz="800" smtClean="0"/>
              <a:t>. In contrast, mammalian TLRs may recognize microbial components directly. Several studies have shown species-specificity in the response of mammalian cells to different LPS structures and this specificity is determined by the TLR. When the TLR4 from one species is expressed in cells from a different species, the response to lipid A is determined by the introduced TLR, not that of the host cells</a:t>
            </a:r>
            <a:r>
              <a:rPr lang="en-GB" sz="800" smtClean="0">
                <a:hlinkClick r:id="" action="ppaction://noaction"/>
              </a:rPr>
              <a:t>56, 57</a:t>
            </a:r>
            <a:r>
              <a:rPr lang="en-GB" sz="800" smtClean="0"/>
              <a:t>. These data suggest that TLR4 functions as the species-specific lipid A receptor. Cross-linking experiments further suggested that LPS is present in close proximity to CD14, TLR4 and MD-2</a:t>
            </a:r>
            <a:r>
              <a:rPr lang="en-GB" sz="800" smtClean="0">
                <a:hlinkClick r:id="" action="ppaction://noaction"/>
              </a:rPr>
              <a:t>58</a:t>
            </a:r>
            <a:r>
              <a:rPr lang="en-GB" sz="800" smtClean="0"/>
              <a:t>. However, conclusive evidence showing that LPS is directly recognized by TLR4 remains to be published.</a:t>
            </a:r>
            <a:br>
              <a:rPr lang="en-GB" sz="800" smtClean="0"/>
            </a:br>
            <a:r>
              <a:rPr lang="en-GB" sz="800" smtClean="0"/>
              <a:t/>
            </a:r>
            <a:br>
              <a:rPr lang="en-GB" sz="800" smtClean="0"/>
            </a:br>
            <a:r>
              <a:rPr lang="en-GB" sz="800" smtClean="0"/>
              <a:t>There is no evidence yet to show that, in vertebrates, endogenous TLR ligands are generated in response to infection by pathogens, in a manner that is analogous to </a:t>
            </a:r>
            <a:r>
              <a:rPr lang="en-GB" sz="800" i="1" smtClean="0"/>
              <a:t>Drosophila</a:t>
            </a:r>
            <a:r>
              <a:rPr lang="en-GB" sz="800" smtClean="0"/>
              <a:t> Spatzle processing. However, increasing evidence suggests that endogenous ligands can stimulate TLRs and trigger an immune response. Signals from damaged or stressed cells may initiate an immune response even in the absence of infection, the so-called "danger model" of the immune response</a:t>
            </a:r>
            <a:r>
              <a:rPr lang="en-GB" sz="800" smtClean="0">
                <a:hlinkClick r:id="" action="ppaction://noaction"/>
              </a:rPr>
              <a:t>59</a:t>
            </a:r>
            <a:r>
              <a:rPr lang="en-GB" sz="800" smtClean="0"/>
              <a:t>. Such signals may be generated when cells undergo pathological cell death (necrosis), which initiates inflammation and immune responses, in contrast to physiological apoptotic cell death, which does not trigger inflammation. Such "stressed" or "damaged" cells could generate signals as a result of changes in the lipid and/or carbohydrate moieties expressed on their surfaces or by the expression of proteins not normally found in the outer cell membrane. Whether TLRs mediate immune responses triggered by tissue damage or tissue stress remains to be determined.</a:t>
            </a:r>
            <a:br>
              <a:rPr lang="en-GB" sz="800" smtClean="0"/>
            </a:br>
            <a:r>
              <a:rPr lang="en-GB" sz="800" smtClean="0"/>
              <a:t/>
            </a:r>
            <a:br>
              <a:rPr lang="en-GB" sz="800" smtClean="0"/>
            </a:br>
            <a:r>
              <a:rPr lang="en-GB" sz="800" smtClean="0"/>
              <a:t>One potential stress signal is the increased expression of heat shock proteins (hsps). hsps are highly conserved molecules that participate in protein folding and assembly, as well as in the translocation of proteins between different cellular compartments. hsp synthesis is dramatically increased under stress conditions. Microbial and mammalian hsp60 have potent immunostimulatory properties. Necrotic, but not apoptotic, cells can release hsps. The LPS-hyporesponsive C3H/HeJ strain is resistant to hsp60-induced macrophage activation, which suggests that human hsp60 activates TLR4</a:t>
            </a:r>
            <a:r>
              <a:rPr lang="en-GB" sz="800" smtClean="0">
                <a:hlinkClick r:id="" action="ppaction://noaction"/>
              </a:rPr>
              <a:t>60</a:t>
            </a:r>
            <a:r>
              <a:rPr lang="en-GB" sz="800" smtClean="0"/>
              <a:t>.</a:t>
            </a:r>
            <a:br>
              <a:rPr lang="en-GB" sz="800" smtClean="0"/>
            </a:br>
            <a:r>
              <a:rPr lang="en-GB" sz="800" smtClean="0"/>
              <a:t/>
            </a:r>
            <a:br>
              <a:rPr lang="en-GB" sz="800" smtClean="0"/>
            </a:br>
            <a:r>
              <a:rPr lang="en-GB" sz="800" smtClean="0"/>
              <a:t>During an inflammatory response, production and degradation of various extracellular matrix (ECM) components is increased. The activation of extracellular proteases or the release of intracellular proteases generates lower molecular mass ECM components that are proinflammatory. Oligosaccharides of hyaluronan and heparan sulfate can induce maturation of DCs</a:t>
            </a:r>
            <a:r>
              <a:rPr lang="en-GB" sz="800" smtClean="0">
                <a:hlinkClick r:id="" action="ppaction://noaction"/>
              </a:rPr>
              <a:t>61, 62</a:t>
            </a:r>
            <a:r>
              <a:rPr lang="en-GB" sz="800" smtClean="0"/>
              <a:t> and cellular fibronectin fragments can activate TLR4</a:t>
            </a:r>
            <a:r>
              <a:rPr lang="en-GB" sz="800" smtClean="0">
                <a:hlinkClick r:id="" action="ppaction://noaction"/>
              </a:rPr>
              <a:t>63</a:t>
            </a:r>
            <a:r>
              <a:rPr lang="en-GB" sz="800" smtClean="0"/>
              <a:t>. The inflammatory responses by other ECM components may also be mediated by TLR family members and thereby play a role in the immune response.</a:t>
            </a:r>
            <a:br>
              <a:rPr lang="en-GB" sz="800" smtClean="0"/>
            </a:br>
            <a:r>
              <a:rPr lang="en-GB" sz="800" smtClean="0"/>
              <a:t/>
            </a:r>
            <a:br>
              <a:rPr lang="en-GB" sz="800" smtClean="0"/>
            </a:br>
            <a:r>
              <a:rPr lang="en-GB" sz="800" smtClean="0"/>
              <a:t>In ischemic heart diseases and heart failure, myocardial expression of inflammatory cytokines is increased, seemingly without any evidence of infection. Reactive oxygen species are proposed to be a major pathogenic factor for hypoxic and ischemic damage in the heart. Hydrogen peroxide can trigger NF- B and AP-1 activation through a mechanism that involves TLR2</a:t>
            </a:r>
            <a:r>
              <a:rPr lang="en-GB" sz="800" smtClean="0">
                <a:hlinkClick r:id="" action="ppaction://noaction"/>
              </a:rPr>
              <a:t>64</a:t>
            </a:r>
            <a:r>
              <a:rPr lang="en-GB" sz="800" smtClean="0"/>
              <a:t>. However, it seems unlikely that hydrogen peroxide directly interacts with TLR2 to form a classical ligand-receptor complex. One possibility may be that cell death or injury could cause the release of one or more factors that interact with and activate TLR2.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56CA43-E7D2-454E-A7E3-A721CF092D78}" type="slidenum">
              <a:rPr lang="en-GB" smtClean="0"/>
              <a:pPr eaLnBrk="1" hangingPunct="1"/>
              <a:t>22</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46576-1DF1-4CA3-9CB1-DBE0136CB87D}" type="slidenum">
              <a:rPr lang="en-GB" smtClean="0"/>
              <a:pPr eaLnBrk="1" hangingPunct="1"/>
              <a:t>23</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0C7CB7-4E26-4F32-B239-24B7E1D5DBC0}" type="slidenum">
              <a:rPr lang="en-GB" smtClean="0"/>
              <a:pPr eaLnBrk="1" hangingPunct="1"/>
              <a:t>24</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F5374F-F189-497E-8326-7386B6910D68}" type="slidenum">
              <a:rPr lang="en-GB" smtClean="0"/>
              <a:pPr>
                <a:defRPr/>
              </a:pPr>
              <a:t>25</a:t>
            </a:fld>
            <a:endParaRPr lang="en-GB"/>
          </a:p>
        </p:txBody>
      </p:sp>
    </p:spTree>
    <p:extLst>
      <p:ext uri="{BB962C8B-B14F-4D97-AF65-F5344CB8AC3E}">
        <p14:creationId xmlns:p14="http://schemas.microsoft.com/office/powerpoint/2010/main" xmlns="" val="188417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285797-6300-44C4-AA54-03E0545B857D}" type="slidenum">
              <a:rPr lang="en-GB" smtClean="0"/>
              <a:pPr eaLnBrk="1" hangingPunct="1"/>
              <a:t>26</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799" y="4343400"/>
            <a:ext cx="5425069" cy="44214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r>
              <a:rPr lang="en-GB" dirty="0"/>
              <a:t>Injury causes a systemic inflammatory response syndrome (SIRS)</a:t>
            </a:r>
          </a:p>
          <a:p>
            <a:r>
              <a:rPr lang="en-GB" dirty="0"/>
              <a:t>that is clinically much like sepsis1. Microbial pathogen-associated</a:t>
            </a:r>
          </a:p>
          <a:p>
            <a:r>
              <a:rPr lang="en-GB" dirty="0"/>
              <a:t>molecular patterns (PAMPs) activate innate </a:t>
            </a:r>
            <a:r>
              <a:rPr lang="en-GB" dirty="0" err="1"/>
              <a:t>immunocytes</a:t>
            </a:r>
            <a:endParaRPr lang="en-GB" dirty="0"/>
          </a:p>
          <a:p>
            <a:r>
              <a:rPr lang="en-GB" dirty="0"/>
              <a:t>through pattern recognition receptors2. Similarly, cellular injury</a:t>
            </a:r>
          </a:p>
          <a:p>
            <a:r>
              <a:rPr lang="en-GB" dirty="0"/>
              <a:t>can release endogenous ‘damage’-associated molecular patterns</a:t>
            </a:r>
          </a:p>
          <a:p>
            <a:r>
              <a:rPr lang="en-GB" dirty="0"/>
              <a:t>(DAMPs) that activate innate immunity3. Mitochondria are evolutionary</a:t>
            </a:r>
          </a:p>
          <a:p>
            <a:r>
              <a:rPr lang="en-GB" dirty="0" err="1"/>
              <a:t>endosymbionts</a:t>
            </a:r>
            <a:r>
              <a:rPr lang="en-GB" dirty="0"/>
              <a:t> that were derived from bacteria4 and so</a:t>
            </a:r>
          </a:p>
          <a:p>
            <a:r>
              <a:rPr lang="en-GB" dirty="0"/>
              <a:t>might bear bacterial molecular motifs. Here we show that injury</a:t>
            </a:r>
          </a:p>
          <a:p>
            <a:r>
              <a:rPr lang="en-GB" dirty="0"/>
              <a:t>releases mitochondrial DAMPs (MTDs) into the circulation with</a:t>
            </a:r>
          </a:p>
          <a:p>
            <a:r>
              <a:rPr lang="en-GB" dirty="0"/>
              <a:t>functionally important immune consequences. MTDs include</a:t>
            </a:r>
          </a:p>
          <a:p>
            <a:r>
              <a:rPr lang="en-GB" dirty="0" err="1"/>
              <a:t>formyl</a:t>
            </a:r>
            <a:r>
              <a:rPr lang="en-GB" dirty="0"/>
              <a:t> peptides and mitochondrial DNA. These activate human</a:t>
            </a:r>
          </a:p>
          <a:p>
            <a:r>
              <a:rPr lang="en-GB" dirty="0" err="1"/>
              <a:t>polymorphonuclear</a:t>
            </a:r>
            <a:r>
              <a:rPr lang="en-GB" dirty="0"/>
              <a:t> neutrophils (PMNs) through </a:t>
            </a:r>
            <a:r>
              <a:rPr lang="en-GB" dirty="0" err="1"/>
              <a:t>formyl</a:t>
            </a:r>
            <a:r>
              <a:rPr lang="en-GB" dirty="0"/>
              <a:t> peptide</a:t>
            </a:r>
          </a:p>
          <a:p>
            <a:r>
              <a:rPr lang="en-GB" dirty="0"/>
              <a:t>receptor-1 and Toll-like receptor (TLR) 9, respectively. MTDs</a:t>
            </a:r>
          </a:p>
          <a:p>
            <a:r>
              <a:rPr lang="en-GB" dirty="0"/>
              <a:t>promote PMN Ca21 flux and phosphorylation of </a:t>
            </a:r>
            <a:r>
              <a:rPr lang="en-GB" dirty="0" err="1"/>
              <a:t>mitogenactivated</a:t>
            </a:r>
            <a:endParaRPr lang="en-GB" dirty="0"/>
          </a:p>
          <a:p>
            <a:r>
              <a:rPr lang="en-GB" dirty="0"/>
              <a:t>protein (MAP) kinases, thus leading to PMN migration</a:t>
            </a:r>
          </a:p>
          <a:p>
            <a:r>
              <a:rPr lang="en-GB" dirty="0"/>
              <a:t>and degranulation in vitro and in vivo. Circulating MTDs can elicit</a:t>
            </a:r>
          </a:p>
          <a:p>
            <a:r>
              <a:rPr lang="en-GB" dirty="0"/>
              <a:t>neutrophil-mediated organ injury. Cellular disruption by trauma</a:t>
            </a:r>
          </a:p>
          <a:p>
            <a:r>
              <a:rPr lang="en-GB" dirty="0"/>
              <a:t>releases mitochondrial DAMPs with evolutionarily conserved</a:t>
            </a:r>
          </a:p>
          <a:p>
            <a:r>
              <a:rPr lang="en-GB" dirty="0"/>
              <a:t>similarities to bacterial PAMPs into the circulation. These signal</a:t>
            </a:r>
          </a:p>
          <a:p>
            <a:r>
              <a:rPr lang="en-GB" dirty="0"/>
              <a:t>through innate immune pathways identical to those activated in</a:t>
            </a:r>
          </a:p>
          <a:p>
            <a:r>
              <a:rPr lang="en-GB" dirty="0"/>
              <a:t>sepsis to create a sepsis-like state. The release of such mitochondrial</a:t>
            </a:r>
          </a:p>
          <a:p>
            <a:r>
              <a:rPr lang="en-GB" dirty="0"/>
              <a:t>‘enemies within’ by cellular injury is a key link between</a:t>
            </a:r>
          </a:p>
          <a:p>
            <a:r>
              <a:rPr lang="en-GB" dirty="0"/>
              <a:t>trauma, inflammation and SIRS.</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F5374F-F189-497E-8326-7386B6910D68}" type="slidenum">
              <a:rPr lang="en-GB" smtClean="0"/>
              <a:pPr>
                <a:defRPr/>
              </a:pPr>
              <a:t>27</a:t>
            </a:fld>
            <a:endParaRPr lang="en-GB"/>
          </a:p>
        </p:txBody>
      </p:sp>
    </p:spTree>
    <p:extLst>
      <p:ext uri="{BB962C8B-B14F-4D97-AF65-F5344CB8AC3E}">
        <p14:creationId xmlns:p14="http://schemas.microsoft.com/office/powerpoint/2010/main" xmlns="" val="118875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EE9D2B-310C-4E92-A952-2E9FB96FD635}" type="slidenum">
              <a:rPr lang="en-GB" smtClean="0"/>
              <a:pPr eaLnBrk="1" hangingPunct="1"/>
              <a:t>28</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800" smtClean="0"/>
              <a:t>Aim of targetted therapies is to reestablish homeostasis</a:t>
            </a:r>
          </a:p>
          <a:p>
            <a:pPr lvl="1" eaLnBrk="1" hangingPunct="1">
              <a:spcBef>
                <a:spcPct val="20000"/>
              </a:spcBef>
              <a:buFontTx/>
              <a:buChar char="•"/>
            </a:pPr>
            <a:r>
              <a:rPr lang="en-GB" sz="800" smtClean="0">
                <a:latin typeface="Times New Roman" pitchFamily="18" charset="0"/>
              </a:rPr>
              <a:t>Apoptosis in immune cells (B cells, CD4 T cells, follicular dendritic cells)</a:t>
            </a:r>
          </a:p>
          <a:p>
            <a:pPr lvl="1" eaLnBrk="1" hangingPunct="1">
              <a:spcBef>
                <a:spcPct val="0"/>
              </a:spcBef>
              <a:buFontTx/>
              <a:buChar char="•"/>
            </a:pPr>
            <a:endParaRPr lang="en-GB" sz="800" smtClean="0">
              <a:latin typeface="Times New Roman" pitchFamily="18" charset="0"/>
            </a:endParaRPr>
          </a:p>
          <a:p>
            <a:pPr eaLnBrk="1" hangingPunct="1">
              <a:spcBef>
                <a:spcPct val="0"/>
              </a:spcBef>
            </a:pPr>
            <a:r>
              <a:rPr lang="en-GB" sz="800" smtClean="0">
                <a:latin typeface="Times New Roman" pitchFamily="18" charset="0"/>
              </a:rPr>
              <a:t>The hypothesis is, there are </a:t>
            </a:r>
            <a:r>
              <a:rPr lang="en-GB" sz="800" b="1" smtClean="0">
                <a:latin typeface="Times New Roman" pitchFamily="18" charset="0"/>
              </a:rPr>
              <a:t>changes in immune response over time</a:t>
            </a:r>
            <a:r>
              <a:rPr lang="en-GB" sz="800" smtClean="0">
                <a:latin typeface="Times New Roman" pitchFamily="18" charset="0"/>
              </a:rPr>
              <a:t>. </a:t>
            </a:r>
          </a:p>
          <a:p>
            <a:pPr eaLnBrk="1" hangingPunct="1">
              <a:spcBef>
                <a:spcPct val="0"/>
              </a:spcBef>
            </a:pPr>
            <a:endParaRPr lang="en-GB" sz="800" smtClean="0">
              <a:latin typeface="Times New Roman" pitchFamily="18" charset="0"/>
            </a:endParaRPr>
          </a:p>
          <a:p>
            <a:pPr lvl="1" eaLnBrk="1" hangingPunct="1">
              <a:spcBef>
                <a:spcPct val="0"/>
              </a:spcBef>
              <a:buFontTx/>
              <a:buChar char="•"/>
            </a:pPr>
            <a:r>
              <a:rPr lang="en-GB" sz="800" smtClean="0">
                <a:latin typeface="Times New Roman" pitchFamily="18" charset="0"/>
              </a:rPr>
              <a:t>This figure illustrates 3 hypothetical patients with sepsis.  All 3 patients have an initial hyperinflammatory phase, followed by hypoinflammatory phase.</a:t>
            </a:r>
          </a:p>
          <a:p>
            <a:pPr lvl="1" eaLnBrk="1" hangingPunct="1">
              <a:buFontTx/>
              <a:buChar char="•"/>
            </a:pPr>
            <a:r>
              <a:rPr lang="en-GB" sz="800" smtClean="0"/>
              <a:t> The response of each individual may be determined by many factors (organism, patient conditions, age, gene polymorphism in cytokines/immune-effector molecules).</a:t>
            </a:r>
          </a:p>
          <a:p>
            <a:pPr lvl="1" eaLnBrk="1" hangingPunct="1">
              <a:buFontTx/>
              <a:buChar char="•"/>
            </a:pPr>
            <a:endParaRPr lang="en-GB" sz="800" smtClean="0">
              <a:latin typeface="Times New Roman" pitchFamily="18" charset="0"/>
            </a:endParaRPr>
          </a:p>
          <a:p>
            <a:pPr lvl="2" eaLnBrk="1" hangingPunct="1">
              <a:spcBef>
                <a:spcPct val="0"/>
              </a:spcBef>
              <a:buFontTx/>
              <a:buChar char="o"/>
            </a:pPr>
            <a:r>
              <a:rPr lang="en-GB" sz="800" smtClean="0">
                <a:latin typeface="Times New Roman" pitchFamily="18" charset="0"/>
              </a:rPr>
              <a:t>In case of healthy person with a serious MS, there is a big hyperinflammatory response with high levels of TNF/cytokines.  Death may occur during this initial phase, and anti-inflammatory therapy may improve survival. If the infection resolves rapidly, there is only a minimal hypoimmune state. </a:t>
            </a:r>
          </a:p>
          <a:p>
            <a:pPr lvl="2" eaLnBrk="1" hangingPunct="1">
              <a:spcBef>
                <a:spcPct val="0"/>
              </a:spcBef>
              <a:buFontTx/>
              <a:buChar char="o"/>
            </a:pPr>
            <a:r>
              <a:rPr lang="en-GB" sz="800" smtClean="0">
                <a:latin typeface="Times New Roman" pitchFamily="18" charset="0"/>
              </a:rPr>
              <a:t>In case of elderly patients with malnutrition, the initial hyperinflammatory phase is limited, followed by a prolonged hypoinflammatory phase.  Either death or recovery occurs during this prolonged hypoimmune period.</a:t>
            </a:r>
          </a:p>
          <a:p>
            <a:pPr lvl="2" eaLnBrk="1" hangingPunct="1">
              <a:spcBef>
                <a:spcPct val="0"/>
              </a:spcBef>
              <a:buFontTx/>
              <a:buChar char="o"/>
            </a:pPr>
            <a:r>
              <a:rPr lang="en-GB" sz="800" smtClean="0">
                <a:latin typeface="Times New Roman" pitchFamily="18" charset="0"/>
              </a:rPr>
              <a:t>In case of patients with substantial underlying disease, a prolonged immunosuppression dominates.  For these patients, anti-inflammatory therapies could be deleterious, and immuno-enhancing therapy, such as INF gamma treatment, may be beneficial.</a:t>
            </a:r>
          </a:p>
          <a:p>
            <a:pPr lvl="2" eaLnBrk="1" hangingPunct="1">
              <a:spcBef>
                <a:spcPct val="0"/>
              </a:spcBef>
              <a:buFontTx/>
              <a:buChar char="o"/>
            </a:pPr>
            <a:endParaRPr lang="en-GB" sz="800" smtClean="0">
              <a:latin typeface="Times New Roman" pitchFamily="18" charset="0"/>
            </a:endParaRPr>
          </a:p>
          <a:p>
            <a:pPr eaLnBrk="1" hangingPunct="1">
              <a:spcBef>
                <a:spcPct val="0"/>
              </a:spcBef>
            </a:pPr>
            <a:r>
              <a:rPr lang="en-GB" sz="800" smtClean="0">
                <a:latin typeface="Times New Roman" pitchFamily="18" charset="0"/>
              </a:rPr>
              <a:t>The important notion from this hypothesis is, immunomodulation strategies must to be tailored to the status of immune response in the individual patients.</a:t>
            </a:r>
          </a:p>
          <a:p>
            <a:pPr eaLnBrk="1" hangingPunct="1">
              <a:spcBef>
                <a:spcPct val="0"/>
              </a:spcBef>
            </a:pPr>
            <a:endParaRPr lang="en-GB" sz="800" smtClean="0">
              <a:latin typeface="Times New Roman" pitchFamily="18" charset="0"/>
            </a:endParaRPr>
          </a:p>
          <a:p>
            <a:pPr eaLnBrk="1" hangingPunct="1"/>
            <a:r>
              <a:rPr lang="en-GB" sz="1000" smtClean="0"/>
              <a:t>One question is how does a hyporesposive state translate in to exacerbation of injury to organs. It generally quoted that individual becomes more susceptible to further infection.</a:t>
            </a:r>
          </a:p>
          <a:p>
            <a:pPr eaLnBrk="1" hangingPunct="1"/>
            <a:r>
              <a:rPr lang="en-GB" sz="1000" smtClean="0"/>
              <a:t>An explanation is that the systemic picture  obtained by analysis of soluble mediators in plasma of the inflammatory phenotype of circulating cells does not necessarily reflect the local response in organs</a:t>
            </a:r>
          </a:p>
          <a:p>
            <a:pPr eaLnBrk="1" hangingPunct="1">
              <a:spcBef>
                <a:spcPct val="0"/>
              </a:spcBef>
            </a:pPr>
            <a:endParaRPr lang="en-GB" sz="8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FD608-B856-443F-90D9-14583332B347}" type="slidenum">
              <a:rPr lang="en-GB"/>
              <a:pPr/>
              <a:t>29</a:t>
            </a:fld>
            <a:endParaRPr lang="en-GB"/>
          </a:p>
        </p:txBody>
      </p:sp>
      <p:sp>
        <p:nvSpPr>
          <p:cNvPr id="100354" name="Rectangle 2"/>
          <p:cNvSpPr>
            <a:spLocks noGrp="1" noRot="1" noChangeAspect="1" noChangeArrowheads="1" noTextEdit="1"/>
          </p:cNvSpPr>
          <p:nvPr>
            <p:ph type="sldImg"/>
          </p:nvPr>
        </p:nvSpPr>
        <p:spPr>
          <a:ln/>
        </p:spPr>
      </p:sp>
      <p:sp>
        <p:nvSpPr>
          <p:cNvPr id="100356" name="Text Box 4"/>
          <p:cNvSpPr txBox="1">
            <a:spLocks noGrp="1" noChangeArrowheads="1"/>
          </p:cNvSpPr>
          <p:nvPr>
            <p:ph type="body" idx="1"/>
          </p:nvPr>
        </p:nvSpPr>
        <p:spPr>
          <a:noFill/>
          <a:ln/>
        </p:spPr>
        <p:txBody>
          <a:bodyPr/>
          <a:lstStyle/>
          <a:p>
            <a:r>
              <a:rPr lang="en-GB"/>
              <a:t>Recent advances in treatment</a:t>
            </a:r>
          </a:p>
          <a:p>
            <a:r>
              <a:rPr lang="en-GB"/>
              <a:t>Low-dose corticosteroids</a:t>
            </a:r>
          </a:p>
          <a:p>
            <a:r>
              <a:rPr lang="en-GB"/>
              <a:t>Intensive glucose control</a:t>
            </a:r>
          </a:p>
          <a:p>
            <a:r>
              <a:rPr lang="en-GB"/>
              <a:t>‘early goal directed resuscitation’</a:t>
            </a:r>
          </a:p>
          <a:p>
            <a:r>
              <a:rPr lang="en-GB"/>
              <a:t>Dotrecogin alpha</a:t>
            </a:r>
          </a:p>
          <a:p>
            <a:pPr>
              <a:spcBef>
                <a:spcPct val="0"/>
              </a:spcBef>
            </a:pPr>
            <a:endParaRPr lang="en-GB"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A3E42-E5C8-4A60-A965-C23AB6A561E3}" type="slidenum">
              <a:rPr lang="en-GB" smtClean="0"/>
              <a:pPr eaLnBrk="1" hangingPunct="1"/>
              <a:t>3</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GB" smtClean="0"/>
              <a:t>Sytemic inflammatory reponse is central to the pathophyiolofy of sepsis</a:t>
            </a:r>
          </a:p>
          <a:p>
            <a:pPr eaLnBrk="1" hangingPunct="1">
              <a:lnSpc>
                <a:spcPct val="90000"/>
              </a:lnSpc>
            </a:pPr>
            <a:endParaRPr lang="en-GB" smtClean="0"/>
          </a:p>
          <a:p>
            <a:pPr eaLnBrk="1" hangingPunct="1">
              <a:lnSpc>
                <a:spcPct val="90000"/>
              </a:lnSpc>
            </a:pPr>
            <a:r>
              <a:rPr lang="en-GB" smtClean="0"/>
              <a:t>Based on Bone RC. Crit Care Med. 1996 Jan;24(1):163-72. </a:t>
            </a:r>
          </a:p>
          <a:p>
            <a:pPr eaLnBrk="1" hangingPunct="1">
              <a:lnSpc>
                <a:spcPct val="90000"/>
              </a:lnSpc>
            </a:pPr>
            <a:endParaRPr lang="en-GB" smtClean="0"/>
          </a:p>
          <a:p>
            <a:pPr eaLnBrk="1" hangingPunct="1">
              <a:lnSpc>
                <a:spcPct val="90000"/>
              </a:lnSpc>
            </a:pPr>
            <a:r>
              <a:rPr lang="en-GB" smtClean="0"/>
              <a:t>1.This schematic shows the a time course of the intensity of the inflammatory reponse during sepsis</a:t>
            </a:r>
          </a:p>
          <a:p>
            <a:pPr eaLnBrk="1" hangingPunct="1">
              <a:lnSpc>
                <a:spcPct val="90000"/>
              </a:lnSpc>
            </a:pPr>
            <a:endParaRPr lang="en-GB" smtClean="0"/>
          </a:p>
          <a:p>
            <a:pPr eaLnBrk="1" hangingPunct="1">
              <a:lnSpc>
                <a:spcPct val="90000"/>
              </a:lnSpc>
            </a:pPr>
            <a:r>
              <a:rPr lang="en-GB" smtClean="0"/>
              <a:t>2. Bacterial sepsis is usually preceded by a local infection or injury in which there is there is a release of proinflammatory mediators in the local microenvironment. If the initial insult is severe there will be spill over of inflammatory mediators into the systemic circulation. Normal response: recruits cells to site of infection and primes to the host to potential. Anti-inflammatory mediators may then bring both the local and systemic response under control</a:t>
            </a:r>
          </a:p>
          <a:p>
            <a:pPr eaLnBrk="1" hangingPunct="1">
              <a:lnSpc>
                <a:spcPct val="90000"/>
              </a:lnSpc>
            </a:pPr>
            <a:endParaRPr lang="en-GB" smtClean="0"/>
          </a:p>
          <a:p>
            <a:pPr eaLnBrk="1" hangingPunct="1">
              <a:lnSpc>
                <a:spcPct val="90000"/>
              </a:lnSpc>
            </a:pPr>
            <a:r>
              <a:rPr lang="en-GB" smtClean="0"/>
              <a:t>3. If the local infection is not controlled then a bacteraemia may develop. The intensity of this may or may not be appropriate to the level of infection. Eirher way, if the compensatory anti-inflammatory response is inadequate then perstitnant or overwhelming inflammation leads to shock and MODS and death.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E3EE2-45C4-47D8-962F-A17D182F2210}" type="slidenum">
              <a:rPr lang="en-GB" smtClean="0"/>
              <a:pPr eaLnBrk="1" hangingPunct="1"/>
              <a:t>30</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EB5A52-44B1-4EE4-80B0-014C14B1D414}" type="slidenum">
              <a:rPr lang="en-GB" smtClean="0"/>
              <a:pPr eaLnBrk="1" hangingPunct="1"/>
              <a:t>31</a:t>
            </a:fld>
            <a:endParaRPr lang="en-GB"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1716E2-DB8B-4C7F-A468-D9AE7207AE0A}" type="slidenum">
              <a:rPr lang="en-GB" smtClean="0"/>
              <a:pPr eaLnBrk="1" hangingPunct="1"/>
              <a:t>32</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Administering bone marrow stromal cells (BMSCs—also known as mesenchymal stem cells) to mice before or shortly after inducing sepsis by cecal ligation and puncture reduced mortality and improved organ function. The beneficial effect of BMSCs was eliminated by macrophage depletion or pretreatment with antibodies specific for interleukin-10 (IL-10) or IL-10 receptor. Monocytes and/or macrophages from septic lungs made more IL-10 when prepared from mice treated with BMSCs versus untreated mice. Lipopolysaccharide (LPS)-stimulated macrophages produced more IL-10 when cultured with BMSCs, but this effect was eliminated if the BMSCs lacked the genes encoding Toll-like receptor 4, myeloid differentiation primary response gene-88, tumor necrosis factor (TNF) receptor-1a or cyclooxygenase-2. Our results suggest that BMSCs (activated by LPS or TNF- ) reprogram macrophages by releasing prostaglandin E2 that acts on the macrophages through the prostaglandin EP2 and EP4 receptors. Because BMSCs have been successfully given to humans and can easily be cultured and might be used without human leukocyte antigen matching, we suggest that cultured, banked human BMSCs may be effective in treating sepsis in high-risk patient groups.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72B89C-4BBE-4853-ABE7-A1B661A3C451}" type="slidenum">
              <a:rPr lang="en-GB" smtClean="0"/>
              <a:pPr eaLnBrk="1" hangingPunct="1"/>
              <a:t>33</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7A5822-F214-4DAF-8369-3BB187011C22}" type="slidenum">
              <a:rPr lang="en-GB" smtClean="0"/>
              <a:pPr eaLnBrk="1" hangingPunct="1"/>
              <a:t>34</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86397E6-B742-48B6-AFBF-4EBF58026637}" type="slidenum">
              <a:rPr lang="en-GB" smtClean="0">
                <a:latin typeface="Arial" charset="0"/>
                <a:cs typeface="Arial" charset="0"/>
              </a:rPr>
              <a:pPr/>
              <a:t>35</a:t>
            </a:fld>
            <a:endParaRPr lang="en-GB" smtClean="0">
              <a:latin typeface="Arial" charset="0"/>
              <a:cs typeface="Arial" charset="0"/>
            </a:endParaRPr>
          </a:p>
        </p:txBody>
      </p:sp>
      <p:sp>
        <p:nvSpPr>
          <p:cNvPr id="36867" name="Rectangle 2"/>
          <p:cNvSpPr>
            <a:spLocks noGrp="1" noRot="1" noChangeAspect="1" noChangeArrowheads="1" noTextEdit="1"/>
          </p:cNvSpPr>
          <p:nvPr>
            <p:ph type="sldImg"/>
          </p:nvPr>
        </p:nvSpPr>
        <p:spPr>
          <a:ln/>
        </p:spPr>
      </p:sp>
      <p:sp>
        <p:nvSpPr>
          <p:cNvPr id="36868" name="Text Box 4"/>
          <p:cNvSpPr>
            <a:spLocks noGrp="1" noChangeArrowheads="1"/>
          </p:cNvSpPr>
          <p:nvPr>
            <p:ph type="body" idx="1"/>
          </p:nvPr>
        </p:nvSpPr>
        <p:spPr>
          <a:noFill/>
          <a:ln/>
        </p:spPr>
        <p:txBody>
          <a:bodyPr/>
          <a:lstStyle/>
          <a:p>
            <a:pPr eaLnBrk="1" hangingPunct="1"/>
            <a:r>
              <a:rPr lang="en-GB" dirty="0" smtClean="0">
                <a:latin typeface="Arial" charset="0"/>
                <a:cs typeface="Arial" charset="0"/>
              </a:rPr>
              <a:t>From Gordon S. Pattern Recognition Receptors: Doubling Up for the Innate Immune Response.</a:t>
            </a:r>
          </a:p>
          <a:p>
            <a:pPr eaLnBrk="1" hangingPunct="1"/>
            <a:r>
              <a:rPr lang="en-GB" dirty="0" smtClean="0">
                <a:latin typeface="Arial" charset="0"/>
                <a:cs typeface="Arial" charset="0"/>
              </a:rPr>
              <a:t>2002. Cell: </a:t>
            </a:r>
            <a:r>
              <a:rPr lang="en-GB" dirty="0" err="1" smtClean="0">
                <a:latin typeface="Arial" charset="0"/>
                <a:cs typeface="Arial" charset="0"/>
              </a:rPr>
              <a:t>Vol</a:t>
            </a:r>
            <a:r>
              <a:rPr lang="en-GB" dirty="0" smtClean="0">
                <a:latin typeface="Arial" charset="0"/>
                <a:cs typeface="Arial" charset="0"/>
              </a:rPr>
              <a:t> 111, 927-930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843E7E-AE76-46AD-B9C1-CB8E91FD0E8D}" type="slidenum">
              <a:rPr lang="en-GB" smtClean="0"/>
              <a:pPr eaLnBrk="1" hangingPunct="1"/>
              <a:t>4</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Figure 1. The canonical model of sepsis. This model emerged following research spanningO150 years. Injury or infection of tissues leads to entry of microorganisms such as</a:t>
            </a:r>
          </a:p>
          <a:p>
            <a:pPr eaLnBrk="1" hangingPunct="1"/>
            <a:r>
              <a:rPr lang="en-GB" smtClean="0"/>
              <a:t>bacteria. Microorganisms subsequently introduce poisons consisting of LPS or other PAMPs, which act on TLR. In some cases, injury introduces bacterial poisons without</a:t>
            </a:r>
          </a:p>
          <a:p>
            <a:pPr eaLnBrk="1" hangingPunct="1"/>
            <a:r>
              <a:rPr lang="en-GB" smtClean="0"/>
              <a:t>infection, causing sepsis syndrome or SIRS. TLR deliver cellular signals that ultimately lead to fever, tachycardia, shock and death, which characterize the sepsis syndrome.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449" y="1282390"/>
            <a:ext cx="3378819" cy="5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7"/>
          <p:cNvSpPr>
            <a:spLocks noGrp="1" noChangeArrowheads="1"/>
          </p:cNvSpPr>
          <p:nvPr>
            <p:ph type="sldNum" sz="quarter" idx="5"/>
          </p:nvPr>
        </p:nvSpPr>
        <p:spPr>
          <a:ln/>
        </p:spPr>
        <p:txBody>
          <a:bodyPr/>
          <a:lstStyle/>
          <a:p>
            <a:fld id="{68E1E219-04CA-4421-9DC7-93581BA0F16B}" type="slidenum">
              <a:rPr lang="en-GB"/>
              <a:pPr/>
              <a:t>5</a:t>
            </a:fld>
            <a:endParaRPr lang="en-GB"/>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8F980A-34DE-4B09-A9EF-841BA69262BD}" type="slidenum">
              <a:rPr lang="en-GB" smtClean="0"/>
              <a:pPr eaLnBrk="1" hangingPunct="1"/>
              <a:t>6</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GB" sz="1000" smtClean="0"/>
              <a:t>The crucialr ole of Gram-negative bacterial lipopolysaccharides</a:t>
            </a:r>
          </a:p>
          <a:p>
            <a:pPr eaLnBrk="1" hangingPunct="1">
              <a:lnSpc>
                <a:spcPct val="80000"/>
              </a:lnSpc>
            </a:pPr>
            <a:r>
              <a:rPr lang="en-GB" sz="1000" smtClean="0"/>
              <a:t>(LPS) in the pathogenesis of infectious disease</a:t>
            </a:r>
          </a:p>
          <a:p>
            <a:pPr eaLnBrk="1" hangingPunct="1">
              <a:lnSpc>
                <a:spcPct val="80000"/>
              </a:lnSpc>
            </a:pPr>
            <a:r>
              <a:rPr lang="en-GB" sz="1000" smtClean="0"/>
              <a:t>has been suggested by numerous studies. In particular,</a:t>
            </a:r>
          </a:p>
          <a:p>
            <a:pPr eaLnBrk="1" hangingPunct="1">
              <a:lnSpc>
                <a:spcPct val="80000"/>
              </a:lnSpc>
            </a:pPr>
            <a:r>
              <a:rPr lang="en-GB" sz="1000" smtClean="0"/>
              <a:t>injection of LPS into laboratory animals has been shown</a:t>
            </a:r>
          </a:p>
          <a:p>
            <a:pPr eaLnBrk="1" hangingPunct="1">
              <a:lnSpc>
                <a:spcPct val="80000"/>
              </a:lnSpc>
            </a:pPr>
            <a:r>
              <a:rPr lang="en-GB" sz="1000" smtClean="0"/>
              <a:t>to produce a myriad of pathophysiologic effects which</a:t>
            </a:r>
          </a:p>
          <a:p>
            <a:pPr eaLnBrk="1" hangingPunct="1">
              <a:lnSpc>
                <a:spcPct val="80000"/>
              </a:lnSpc>
            </a:pPr>
            <a:r>
              <a:rPr lang="en-GB" sz="1000" smtClean="0"/>
              <a:t>closely resemble the clinical symptoms characteristic of</a:t>
            </a:r>
          </a:p>
          <a:p>
            <a:pPr eaLnBrk="1" hangingPunct="1">
              <a:lnSpc>
                <a:spcPct val="80000"/>
              </a:lnSpc>
            </a:pPr>
            <a:r>
              <a:rPr lang="en-GB" sz="1000" smtClean="0"/>
              <a:t>Gram-negative bacteremia and sepsis. These have included</a:t>
            </a:r>
          </a:p>
          <a:p>
            <a:pPr eaLnBrk="1" hangingPunct="1">
              <a:lnSpc>
                <a:spcPct val="80000"/>
              </a:lnSpc>
            </a:pPr>
            <a:r>
              <a:rPr lang="en-GB" sz="1000" smtClean="0"/>
              <a:t>fever, hypotension, blood-clotting disorders, complement</a:t>
            </a:r>
          </a:p>
          <a:p>
            <a:pPr eaLnBrk="1" hangingPunct="1">
              <a:lnSpc>
                <a:spcPct val="80000"/>
              </a:lnSpc>
            </a:pPr>
            <a:r>
              <a:rPr lang="en-GB" sz="1000" smtClean="0"/>
              <a:t>activation, and lethatlo xicity (1).a nd collectively</a:t>
            </a:r>
          </a:p>
          <a:p>
            <a:pPr eaLnBrk="1" hangingPunct="1">
              <a:lnSpc>
                <a:spcPct val="80000"/>
              </a:lnSpc>
            </a:pPr>
            <a:r>
              <a:rPr lang="en-GB" sz="1000" smtClean="0"/>
              <a:t>define the endotoxic properties of LPS.</a:t>
            </a:r>
          </a:p>
          <a:p>
            <a:pPr eaLnBrk="1" hangingPunct="1">
              <a:lnSpc>
                <a:spcPct val="80000"/>
              </a:lnSpc>
            </a:pPr>
            <a:endParaRPr lang="en-GB" sz="1000" smtClean="0"/>
          </a:p>
          <a:p>
            <a:pPr eaLnBrk="1" hangingPunct="1">
              <a:lnSpc>
                <a:spcPct val="80000"/>
              </a:lnSpc>
            </a:pPr>
            <a:r>
              <a:rPr lang="en-GB" sz="1000" smtClean="0"/>
              <a:t>LPS has been demonstrated to interact with a variety</a:t>
            </a:r>
          </a:p>
          <a:p>
            <a:pPr eaLnBrk="1" hangingPunct="1">
              <a:lnSpc>
                <a:spcPct val="80000"/>
              </a:lnSpc>
            </a:pPr>
            <a:r>
              <a:rPr lang="en-GB" sz="1000" smtClean="0"/>
              <a:t>of serum components, particularly the serum complement</a:t>
            </a:r>
          </a:p>
          <a:p>
            <a:pPr eaLnBrk="1" hangingPunct="1">
              <a:lnSpc>
                <a:spcPct val="80000"/>
              </a:lnSpc>
            </a:pPr>
            <a:r>
              <a:rPr lang="en-GB" sz="1000" smtClean="0"/>
              <a:t>system (7). The lipid A region of LPS has been</a:t>
            </a:r>
          </a:p>
          <a:p>
            <a:pPr eaLnBrk="1" hangingPunct="1">
              <a:lnSpc>
                <a:spcPct val="80000"/>
              </a:lnSpc>
            </a:pPr>
            <a:r>
              <a:rPr lang="en-GB" sz="1000" smtClean="0"/>
              <a:t>shown to interact directly with C1, thus providing an</a:t>
            </a:r>
          </a:p>
          <a:p>
            <a:pPr eaLnBrk="1" hangingPunct="1">
              <a:lnSpc>
                <a:spcPct val="80000"/>
              </a:lnSpc>
            </a:pPr>
            <a:r>
              <a:rPr lang="en-GB" sz="1000" smtClean="0"/>
              <a:t>antibody-independent mechanism for LPS-mediated activation</a:t>
            </a:r>
          </a:p>
          <a:p>
            <a:pPr eaLnBrk="1" hangingPunct="1">
              <a:lnSpc>
                <a:spcPct val="80000"/>
              </a:lnSpc>
            </a:pPr>
            <a:r>
              <a:rPr lang="en-GB" sz="1000" smtClean="0"/>
              <a:t>of the classical pathway of complement (8). In</a:t>
            </a:r>
          </a:p>
          <a:p>
            <a:pPr eaLnBrk="1" hangingPunct="1">
              <a:lnSpc>
                <a:spcPct val="80000"/>
              </a:lnSpc>
            </a:pPr>
            <a:r>
              <a:rPr lang="en-GB" sz="1000" smtClean="0"/>
              <a:t>addition, however, the polysaccharide portion of the LPS</a:t>
            </a:r>
          </a:p>
          <a:p>
            <a:pPr eaLnBrk="1" hangingPunct="1">
              <a:lnSpc>
                <a:spcPct val="80000"/>
              </a:lnSpc>
            </a:pPr>
            <a:r>
              <a:rPr lang="en-GB" sz="1000" smtClean="0"/>
              <a:t>macromolecule has been shown to mediate the activation</a:t>
            </a:r>
          </a:p>
          <a:p>
            <a:pPr eaLnBrk="1" hangingPunct="1">
              <a:lnSpc>
                <a:spcPct val="80000"/>
              </a:lnSpc>
            </a:pPr>
            <a:r>
              <a:rPr lang="en-GB" sz="1000" smtClean="0"/>
              <a:t>of the alternative pathway of complement (9). These interactions</a:t>
            </a:r>
          </a:p>
          <a:p>
            <a:pPr eaLnBrk="1" hangingPunct="1">
              <a:lnSpc>
                <a:spcPct val="80000"/>
              </a:lnSpc>
            </a:pPr>
            <a:r>
              <a:rPr lang="en-GB" sz="1000" smtClean="0"/>
              <a:t>can lead to the production of the spectrum of</a:t>
            </a:r>
          </a:p>
          <a:p>
            <a:pPr eaLnBrk="1" hangingPunct="1">
              <a:lnSpc>
                <a:spcPct val="80000"/>
              </a:lnSpc>
            </a:pPr>
            <a:r>
              <a:rPr lang="en-GB" sz="1000" smtClean="0"/>
              <a:t>potent inflammatory mediators of the complement system</a:t>
            </a:r>
          </a:p>
          <a:p>
            <a:pPr eaLnBrk="1" hangingPunct="1">
              <a:lnSpc>
                <a:spcPct val="80000"/>
              </a:lnSpc>
            </a:pPr>
            <a:r>
              <a:rPr lang="en-GB" sz="1000" smtClean="0"/>
              <a:t>(10 ).</a:t>
            </a:r>
          </a:p>
          <a:p>
            <a:pPr eaLnBrk="1" hangingPunct="1">
              <a:lnSpc>
                <a:spcPct val="80000"/>
              </a:lnSpc>
            </a:pPr>
            <a:endParaRPr lang="en-GB"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21BCE9-7F4E-4755-B44D-D1FC786C950B}" type="slidenum">
              <a:rPr lang="en-GB" smtClean="0"/>
              <a:pPr eaLnBrk="1" hangingPunct="1"/>
              <a:t>7</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A768D-4FB7-4733-A2AA-8B6418478371}" type="slidenum">
              <a:rPr lang="en-GB" smtClean="0"/>
              <a:pPr eaLnBrk="1" hangingPunct="1"/>
              <a:t>8</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a:t>The TLR4 </a:t>
            </a:r>
            <a:r>
              <a:rPr lang="en-GB" dirty="0" err="1"/>
              <a:t>signaling</a:t>
            </a:r>
            <a:r>
              <a:rPr lang="en-GB" dirty="0"/>
              <a:t> pathway is highly regulated. (A) Following LPS binding, TLR4 signals through two main adaptor molecules, MyD88 and TRIF. In the MyD88 dependent pathway, IRAK1 and IRAK4 are phosphorylated, then dissociate from the complex and activate TRAF6. TRAF6 activates the MAP kinases ERK, JNK, and p38, as well as the IKK complex. IKK phosphorylates </a:t>
            </a:r>
            <a:r>
              <a:rPr lang="en-GB" dirty="0" err="1"/>
              <a:t>IκB</a:t>
            </a:r>
            <a:r>
              <a:rPr lang="en-GB" dirty="0"/>
              <a:t>α, leading to its degradation, releasing NFκB to enter the nucleus and activate gene transcription. In the TRIF dependent pathway, TBK-1 phosphorylates IRF3, which then </a:t>
            </a:r>
            <a:r>
              <a:rPr lang="en-GB" dirty="0" err="1"/>
              <a:t>dimerizes</a:t>
            </a:r>
            <a:r>
              <a:rPr lang="en-GB" dirty="0"/>
              <a:t> and enters the nucleus to transcribe Type 1 IFN-inducible genes. TRIF </a:t>
            </a:r>
            <a:r>
              <a:rPr lang="en-GB" dirty="0" err="1"/>
              <a:t>signaling</a:t>
            </a:r>
            <a:r>
              <a:rPr lang="en-GB" dirty="0"/>
              <a:t> also leads to a delayed </a:t>
            </a:r>
            <a:r>
              <a:rPr lang="en-GB" dirty="0" err="1"/>
              <a:t>NFκB</a:t>
            </a:r>
            <a:r>
              <a:rPr lang="en-GB" dirty="0"/>
              <a:t> response. AP-1 activator protein 1</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B6FE2D-2A95-4219-906F-8DA3F0E520ED}" type="slidenum">
              <a:rPr lang="en-GB" smtClean="0"/>
              <a:pPr eaLnBrk="1" hangingPunct="1"/>
              <a:t>9</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GB"/>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GB"/>
          </a:p>
        </p:txBody>
      </p:sp>
      <p:sp>
        <p:nvSpPr>
          <p:cNvPr id="19" name="Rectangle 17"/>
          <p:cNvSpPr>
            <a:spLocks noGrp="1" noChangeArrowheads="1"/>
          </p:cNvSpPr>
          <p:nvPr>
            <p:ph type="ftr" sz="quarter" idx="11"/>
          </p:nvPr>
        </p:nvSpPr>
        <p:spPr/>
        <p:txBody>
          <a:bodyPr/>
          <a:lstStyle>
            <a:lvl1pPr>
              <a:defRPr/>
            </a:lvl1pPr>
          </a:lstStyle>
          <a:p>
            <a:pPr>
              <a:defRPr/>
            </a:pPr>
            <a:endParaRPr lang="en-GB"/>
          </a:p>
        </p:txBody>
      </p:sp>
      <p:sp>
        <p:nvSpPr>
          <p:cNvPr id="20" name="Rectangle 18"/>
          <p:cNvSpPr>
            <a:spLocks noGrp="1" noChangeArrowheads="1"/>
          </p:cNvSpPr>
          <p:nvPr>
            <p:ph type="sldNum" sz="quarter" idx="12"/>
          </p:nvPr>
        </p:nvSpPr>
        <p:spPr/>
        <p:txBody>
          <a:bodyPr/>
          <a:lstStyle>
            <a:lvl1pPr>
              <a:defRPr/>
            </a:lvl1pPr>
          </a:lstStyle>
          <a:p>
            <a:pPr>
              <a:defRPr/>
            </a:pPr>
            <a:fld id="{4CF28B41-0BFC-4548-AD92-7371354D69FE}" type="slidenum">
              <a:rPr lang="en-GB"/>
              <a:pPr>
                <a:defRPr/>
              </a:pPr>
              <a:t>‹#›</a:t>
            </a:fld>
            <a:endParaRPr lang="en-GB"/>
          </a:p>
        </p:txBody>
      </p:sp>
    </p:spTree>
    <p:extLst>
      <p:ext uri="{BB962C8B-B14F-4D97-AF65-F5344CB8AC3E}">
        <p14:creationId xmlns:p14="http://schemas.microsoft.com/office/powerpoint/2010/main" xmlns="" val="154073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E0B97BE3-3482-4B81-B7A7-0F9D9F895C9E}"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09956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410D4A56-0357-4111-B0E8-E452B63230BF}"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51248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pPr lvl="0"/>
            <a:endParaRPr lang="en-GB"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0DBFA3B7-C4BD-4155-A1D0-91B31277690E}"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09687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
          <p:cNvSpPr>
            <a:spLocks noGrp="1" noChangeArrowheads="1"/>
          </p:cNvSpPr>
          <p:nvPr>
            <p:ph type="ftr" sz="quarter" idx="10"/>
          </p:nvPr>
        </p:nvSpPr>
        <p:spPr>
          <a:ln/>
        </p:spPr>
        <p:txBody>
          <a:bodyPr/>
          <a:lstStyle>
            <a:lvl1pPr>
              <a:defRPr/>
            </a:lvl1pPr>
          </a:lstStyle>
          <a:p>
            <a:pPr>
              <a:defRPr/>
            </a:pPr>
            <a:endParaRPr lang="en-GB"/>
          </a:p>
        </p:txBody>
      </p:sp>
      <p:sp>
        <p:nvSpPr>
          <p:cNvPr id="7" name="Rectangle 3"/>
          <p:cNvSpPr>
            <a:spLocks noGrp="1" noChangeArrowheads="1"/>
          </p:cNvSpPr>
          <p:nvPr>
            <p:ph type="sldNum" sz="quarter" idx="11"/>
          </p:nvPr>
        </p:nvSpPr>
        <p:spPr>
          <a:ln/>
        </p:spPr>
        <p:txBody>
          <a:bodyPr/>
          <a:lstStyle>
            <a:lvl1pPr>
              <a:defRPr/>
            </a:lvl1pPr>
          </a:lstStyle>
          <a:p>
            <a:pPr>
              <a:defRPr/>
            </a:pPr>
            <a:fld id="{02011B73-9942-492F-AF7C-B052023D81B1}" type="slidenum">
              <a:rPr lang="en-GB"/>
              <a:pPr>
                <a:defRPr/>
              </a:pPr>
              <a:t>‹#›</a:t>
            </a:fld>
            <a:endParaRPr lang="en-GB"/>
          </a:p>
        </p:txBody>
      </p:sp>
      <p:sp>
        <p:nvSpPr>
          <p:cNvPr id="8"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52669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E9931081-CAB2-4705-9606-898D0BF6FE03}"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419599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737722ED-35E0-4EFC-AFDE-CA793455E974}"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71170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E8D4E498-325C-4FA1-98C3-DA4D8CC9A8AA}"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79197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9DA8FF56-8BC4-4F57-A008-C2255537BEEC}" type="slidenum">
              <a:rPr lang="en-GB"/>
              <a:pPr>
                <a:defRPr/>
              </a:pPr>
              <a:t>‹#›</a:t>
            </a:fld>
            <a:endParaRPr lang="en-GB"/>
          </a:p>
        </p:txBody>
      </p:sp>
      <p:sp>
        <p:nvSpPr>
          <p:cNvPr id="9"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205573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36BC5CC0-A765-43FD-A8C1-20A21A4A7093}"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368102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125D38D6-C42C-4A34-A36A-A736E4E37A68}"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141307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9BAB5FDA-A9C4-4100-8CEF-4B2D3A4C543A}"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404393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0F79E774-E394-4EE1-89D5-C0D4CE58ACC9}"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xmlns="" val="262461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CBFCD6C-96E8-429A-87C3-B000E4E2523D}" type="slidenum">
              <a:rPr lang="en-GB"/>
              <a:pPr>
                <a:defRPr/>
              </a:pPr>
              <a:t>‹#›</a:t>
            </a:fld>
            <a:endParaRPr lang="en-GB"/>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umdnj.edu/research/publications/fall04/images/1.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43100" y="1341438"/>
            <a:ext cx="7200900" cy="3095625"/>
          </a:xfrm>
        </p:spPr>
        <p:txBody>
          <a:bodyPr/>
          <a:lstStyle/>
          <a:p>
            <a:pPr algn="ctr" eaLnBrk="1" hangingPunct="1">
              <a:lnSpc>
                <a:spcPct val="80000"/>
              </a:lnSpc>
            </a:pPr>
            <a:r>
              <a:rPr lang="en-US" sz="4600" b="1" dirty="0" smtClean="0"/>
              <a:t/>
            </a:r>
            <a:br>
              <a:rPr lang="en-US" sz="4600" b="1" dirty="0" smtClean="0"/>
            </a:br>
            <a:r>
              <a:rPr lang="en-US" sz="5400" dirty="0" smtClean="0"/>
              <a:t>Sepsis:</a:t>
            </a:r>
            <a:br>
              <a:rPr lang="en-US" sz="5400" dirty="0" smtClean="0"/>
            </a:br>
            <a:r>
              <a:rPr lang="en-US" sz="4800" dirty="0" smtClean="0"/>
              <a:t>Cellular </a:t>
            </a:r>
            <a:r>
              <a:rPr lang="en-US" sz="4800" dirty="0" smtClean="0"/>
              <a:t>and </a:t>
            </a:r>
            <a:r>
              <a:rPr lang="en-US" sz="4800" dirty="0" err="1" smtClean="0"/>
              <a:t>humoral</a:t>
            </a:r>
            <a:r>
              <a:rPr lang="en-US" sz="4800" dirty="0" smtClean="0"/>
              <a:t> mechanisms</a:t>
            </a:r>
            <a:endParaRPr lang="en-GB" sz="4800" i="1" dirty="0" smtClean="0"/>
          </a:p>
        </p:txBody>
      </p:sp>
      <p:sp>
        <p:nvSpPr>
          <p:cNvPr id="3075" name="Rectangle 3"/>
          <p:cNvSpPr>
            <a:spLocks noGrp="1" noChangeArrowheads="1"/>
          </p:cNvSpPr>
          <p:nvPr>
            <p:ph type="subTitle" idx="1"/>
          </p:nvPr>
        </p:nvSpPr>
        <p:spPr>
          <a:xfrm>
            <a:off x="1333500" y="5105400"/>
            <a:ext cx="6767513" cy="1752600"/>
          </a:xfrm>
        </p:spPr>
        <p:txBody>
          <a:bodyPr/>
          <a:lstStyle/>
          <a:p>
            <a:pPr eaLnBrk="1" hangingPunct="1"/>
            <a:r>
              <a:rPr lang="en-GB" sz="2800" dirty="0" smtClean="0"/>
              <a:t>Kieran O’Dea PhD</a:t>
            </a:r>
          </a:p>
          <a:p>
            <a:pPr eaLnBrk="1" hangingPunct="1"/>
            <a:r>
              <a:rPr lang="en-GB" sz="2400" i="1" dirty="0" smtClean="0"/>
              <a:t>Critical Care Research Group</a:t>
            </a:r>
          </a:p>
          <a:p>
            <a:pPr eaLnBrk="1" hangingPunct="1"/>
            <a:r>
              <a:rPr lang="en-GB" sz="2400" i="1" dirty="0" smtClean="0"/>
              <a:t>Anaesthetics, Pain Medicine and Intensive Care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1"/>
          <p:cNvGrpSpPr>
            <a:grpSpLocks noChangeAspect="1"/>
          </p:cNvGrpSpPr>
          <p:nvPr/>
        </p:nvGrpSpPr>
        <p:grpSpPr bwMode="auto">
          <a:xfrm>
            <a:off x="3132137" y="2266097"/>
            <a:ext cx="1050925" cy="1165225"/>
            <a:chOff x="1927" y="3702"/>
            <a:chExt cx="1020" cy="1201"/>
          </a:xfrm>
        </p:grpSpPr>
        <p:grpSp>
          <p:nvGrpSpPr>
            <p:cNvPr id="6153" name="Group 38"/>
            <p:cNvGrpSpPr>
              <a:grpSpLocks noChangeAspect="1"/>
            </p:cNvGrpSpPr>
            <p:nvPr/>
          </p:nvGrpSpPr>
          <p:grpSpPr bwMode="auto">
            <a:xfrm>
              <a:off x="1927" y="3702"/>
              <a:ext cx="1020" cy="113"/>
              <a:chOff x="1927" y="3702"/>
              <a:chExt cx="2042" cy="227"/>
            </a:xfrm>
          </p:grpSpPr>
          <p:grpSp>
            <p:nvGrpSpPr>
              <p:cNvPr id="6226" name="Group 33"/>
              <p:cNvGrpSpPr>
                <a:grpSpLocks noChangeAspect="1"/>
              </p:cNvGrpSpPr>
              <p:nvPr/>
            </p:nvGrpSpPr>
            <p:grpSpPr bwMode="auto">
              <a:xfrm>
                <a:off x="1927" y="3702"/>
                <a:ext cx="998" cy="227"/>
                <a:chOff x="1927" y="3702"/>
                <a:chExt cx="998" cy="227"/>
              </a:xfrm>
            </p:grpSpPr>
            <p:sp>
              <p:nvSpPr>
                <p:cNvPr id="6231" name="Oval 29"/>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32" name="Freeform 31"/>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33" name="Freeform 32"/>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227" name="Group 34"/>
              <p:cNvGrpSpPr>
                <a:grpSpLocks noChangeAspect="1"/>
              </p:cNvGrpSpPr>
              <p:nvPr/>
            </p:nvGrpSpPr>
            <p:grpSpPr bwMode="auto">
              <a:xfrm flipH="1">
                <a:off x="2971" y="3702"/>
                <a:ext cx="998" cy="227"/>
                <a:chOff x="1927" y="3702"/>
                <a:chExt cx="998" cy="227"/>
              </a:xfrm>
            </p:grpSpPr>
            <p:sp>
              <p:nvSpPr>
                <p:cNvPr id="6228" name="Oval 35"/>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29" name="Freeform 36"/>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30" name="Freeform 37"/>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4" name="Group 39"/>
            <p:cNvGrpSpPr>
              <a:grpSpLocks noChangeAspect="1"/>
            </p:cNvGrpSpPr>
            <p:nvPr/>
          </p:nvGrpSpPr>
          <p:grpSpPr bwMode="auto">
            <a:xfrm>
              <a:off x="1927" y="3838"/>
              <a:ext cx="1020" cy="113"/>
              <a:chOff x="1927" y="3702"/>
              <a:chExt cx="2042" cy="227"/>
            </a:xfrm>
          </p:grpSpPr>
          <p:grpSp>
            <p:nvGrpSpPr>
              <p:cNvPr id="6218" name="Group 40"/>
              <p:cNvGrpSpPr>
                <a:grpSpLocks noChangeAspect="1"/>
              </p:cNvGrpSpPr>
              <p:nvPr/>
            </p:nvGrpSpPr>
            <p:grpSpPr bwMode="auto">
              <a:xfrm>
                <a:off x="1927" y="3702"/>
                <a:ext cx="998" cy="227"/>
                <a:chOff x="1927" y="3702"/>
                <a:chExt cx="998" cy="227"/>
              </a:xfrm>
            </p:grpSpPr>
            <p:sp>
              <p:nvSpPr>
                <p:cNvPr id="6223" name="Oval 41"/>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24" name="Freeform 42"/>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25" name="Freeform 43"/>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219" name="Group 44"/>
              <p:cNvGrpSpPr>
                <a:grpSpLocks noChangeAspect="1"/>
              </p:cNvGrpSpPr>
              <p:nvPr/>
            </p:nvGrpSpPr>
            <p:grpSpPr bwMode="auto">
              <a:xfrm flipH="1">
                <a:off x="2971" y="3702"/>
                <a:ext cx="998" cy="227"/>
                <a:chOff x="1927" y="3702"/>
                <a:chExt cx="998" cy="227"/>
              </a:xfrm>
            </p:grpSpPr>
            <p:sp>
              <p:nvSpPr>
                <p:cNvPr id="6220" name="Oval 45"/>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21" name="Freeform 46"/>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22" name="Freeform 47"/>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5" name="Group 48"/>
            <p:cNvGrpSpPr>
              <a:grpSpLocks noChangeAspect="1"/>
            </p:cNvGrpSpPr>
            <p:nvPr/>
          </p:nvGrpSpPr>
          <p:grpSpPr bwMode="auto">
            <a:xfrm>
              <a:off x="1927" y="3974"/>
              <a:ext cx="1020" cy="113"/>
              <a:chOff x="1927" y="3702"/>
              <a:chExt cx="2042" cy="227"/>
            </a:xfrm>
          </p:grpSpPr>
          <p:grpSp>
            <p:nvGrpSpPr>
              <p:cNvPr id="6210" name="Group 49"/>
              <p:cNvGrpSpPr>
                <a:grpSpLocks noChangeAspect="1"/>
              </p:cNvGrpSpPr>
              <p:nvPr/>
            </p:nvGrpSpPr>
            <p:grpSpPr bwMode="auto">
              <a:xfrm>
                <a:off x="1927" y="3702"/>
                <a:ext cx="998" cy="227"/>
                <a:chOff x="1927" y="3702"/>
                <a:chExt cx="998" cy="227"/>
              </a:xfrm>
            </p:grpSpPr>
            <p:sp>
              <p:nvSpPr>
                <p:cNvPr id="6215" name="Oval 50"/>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16" name="Freeform 51"/>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17" name="Freeform 52"/>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211" name="Group 53"/>
              <p:cNvGrpSpPr>
                <a:grpSpLocks noChangeAspect="1"/>
              </p:cNvGrpSpPr>
              <p:nvPr/>
            </p:nvGrpSpPr>
            <p:grpSpPr bwMode="auto">
              <a:xfrm flipH="1">
                <a:off x="2971" y="3702"/>
                <a:ext cx="998" cy="227"/>
                <a:chOff x="1927" y="3702"/>
                <a:chExt cx="998" cy="227"/>
              </a:xfrm>
            </p:grpSpPr>
            <p:sp>
              <p:nvSpPr>
                <p:cNvPr id="6212" name="Oval 54"/>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13" name="Freeform 55"/>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14" name="Freeform 56"/>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6" name="Group 57"/>
            <p:cNvGrpSpPr>
              <a:grpSpLocks noChangeAspect="1"/>
            </p:cNvGrpSpPr>
            <p:nvPr/>
          </p:nvGrpSpPr>
          <p:grpSpPr bwMode="auto">
            <a:xfrm>
              <a:off x="1927" y="4110"/>
              <a:ext cx="1020" cy="113"/>
              <a:chOff x="1927" y="3702"/>
              <a:chExt cx="2042" cy="227"/>
            </a:xfrm>
          </p:grpSpPr>
          <p:grpSp>
            <p:nvGrpSpPr>
              <p:cNvPr id="6202" name="Group 58"/>
              <p:cNvGrpSpPr>
                <a:grpSpLocks noChangeAspect="1"/>
              </p:cNvGrpSpPr>
              <p:nvPr/>
            </p:nvGrpSpPr>
            <p:grpSpPr bwMode="auto">
              <a:xfrm>
                <a:off x="1927" y="3702"/>
                <a:ext cx="998" cy="227"/>
                <a:chOff x="1927" y="3702"/>
                <a:chExt cx="998" cy="227"/>
              </a:xfrm>
            </p:grpSpPr>
            <p:sp>
              <p:nvSpPr>
                <p:cNvPr id="6207" name="Oval 59"/>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08" name="Freeform 60"/>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09" name="Freeform 61"/>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203" name="Group 62"/>
              <p:cNvGrpSpPr>
                <a:grpSpLocks noChangeAspect="1"/>
              </p:cNvGrpSpPr>
              <p:nvPr/>
            </p:nvGrpSpPr>
            <p:grpSpPr bwMode="auto">
              <a:xfrm flipH="1">
                <a:off x="2971" y="3702"/>
                <a:ext cx="998" cy="227"/>
                <a:chOff x="1927" y="3702"/>
                <a:chExt cx="998" cy="227"/>
              </a:xfrm>
            </p:grpSpPr>
            <p:sp>
              <p:nvSpPr>
                <p:cNvPr id="6204" name="Oval 63"/>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05" name="Freeform 64"/>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06" name="Freeform 65"/>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7" name="Group 66"/>
            <p:cNvGrpSpPr>
              <a:grpSpLocks noChangeAspect="1"/>
            </p:cNvGrpSpPr>
            <p:nvPr/>
          </p:nvGrpSpPr>
          <p:grpSpPr bwMode="auto">
            <a:xfrm>
              <a:off x="1927" y="4246"/>
              <a:ext cx="1020" cy="113"/>
              <a:chOff x="1927" y="3702"/>
              <a:chExt cx="2042" cy="227"/>
            </a:xfrm>
          </p:grpSpPr>
          <p:grpSp>
            <p:nvGrpSpPr>
              <p:cNvPr id="6194" name="Group 67"/>
              <p:cNvGrpSpPr>
                <a:grpSpLocks noChangeAspect="1"/>
              </p:cNvGrpSpPr>
              <p:nvPr/>
            </p:nvGrpSpPr>
            <p:grpSpPr bwMode="auto">
              <a:xfrm>
                <a:off x="1927" y="3702"/>
                <a:ext cx="998" cy="227"/>
                <a:chOff x="1927" y="3702"/>
                <a:chExt cx="998" cy="227"/>
              </a:xfrm>
            </p:grpSpPr>
            <p:sp>
              <p:nvSpPr>
                <p:cNvPr id="6199" name="Oval 68"/>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200" name="Freeform 69"/>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201" name="Freeform 70"/>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195" name="Group 71"/>
              <p:cNvGrpSpPr>
                <a:grpSpLocks noChangeAspect="1"/>
              </p:cNvGrpSpPr>
              <p:nvPr/>
            </p:nvGrpSpPr>
            <p:grpSpPr bwMode="auto">
              <a:xfrm flipH="1">
                <a:off x="2971" y="3702"/>
                <a:ext cx="998" cy="227"/>
                <a:chOff x="1927" y="3702"/>
                <a:chExt cx="998" cy="227"/>
              </a:xfrm>
            </p:grpSpPr>
            <p:sp>
              <p:nvSpPr>
                <p:cNvPr id="6196" name="Oval 72"/>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97" name="Freeform 73"/>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98" name="Freeform 74"/>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8" name="Group 75"/>
            <p:cNvGrpSpPr>
              <a:grpSpLocks noChangeAspect="1"/>
            </p:cNvGrpSpPr>
            <p:nvPr/>
          </p:nvGrpSpPr>
          <p:grpSpPr bwMode="auto">
            <a:xfrm>
              <a:off x="1927" y="4382"/>
              <a:ext cx="1020" cy="113"/>
              <a:chOff x="1927" y="3702"/>
              <a:chExt cx="2042" cy="227"/>
            </a:xfrm>
          </p:grpSpPr>
          <p:grpSp>
            <p:nvGrpSpPr>
              <p:cNvPr id="6186" name="Group 76"/>
              <p:cNvGrpSpPr>
                <a:grpSpLocks noChangeAspect="1"/>
              </p:cNvGrpSpPr>
              <p:nvPr/>
            </p:nvGrpSpPr>
            <p:grpSpPr bwMode="auto">
              <a:xfrm>
                <a:off x="1927" y="3702"/>
                <a:ext cx="998" cy="227"/>
                <a:chOff x="1927" y="3702"/>
                <a:chExt cx="998" cy="227"/>
              </a:xfrm>
            </p:grpSpPr>
            <p:sp>
              <p:nvSpPr>
                <p:cNvPr id="6191" name="Oval 77"/>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92" name="Freeform 78"/>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93" name="Freeform 79"/>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187" name="Group 80"/>
              <p:cNvGrpSpPr>
                <a:grpSpLocks noChangeAspect="1"/>
              </p:cNvGrpSpPr>
              <p:nvPr/>
            </p:nvGrpSpPr>
            <p:grpSpPr bwMode="auto">
              <a:xfrm flipH="1">
                <a:off x="2971" y="3702"/>
                <a:ext cx="998" cy="227"/>
                <a:chOff x="1927" y="3702"/>
                <a:chExt cx="998" cy="227"/>
              </a:xfrm>
            </p:grpSpPr>
            <p:sp>
              <p:nvSpPr>
                <p:cNvPr id="6188" name="Oval 81"/>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89" name="Freeform 82"/>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90" name="Freeform 83"/>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59" name="Group 84"/>
            <p:cNvGrpSpPr>
              <a:grpSpLocks noChangeAspect="1"/>
            </p:cNvGrpSpPr>
            <p:nvPr/>
          </p:nvGrpSpPr>
          <p:grpSpPr bwMode="auto">
            <a:xfrm>
              <a:off x="1927" y="4518"/>
              <a:ext cx="1020" cy="113"/>
              <a:chOff x="1927" y="3702"/>
              <a:chExt cx="2042" cy="227"/>
            </a:xfrm>
          </p:grpSpPr>
          <p:grpSp>
            <p:nvGrpSpPr>
              <p:cNvPr id="6178" name="Group 85"/>
              <p:cNvGrpSpPr>
                <a:grpSpLocks noChangeAspect="1"/>
              </p:cNvGrpSpPr>
              <p:nvPr/>
            </p:nvGrpSpPr>
            <p:grpSpPr bwMode="auto">
              <a:xfrm>
                <a:off x="1927" y="3702"/>
                <a:ext cx="998" cy="227"/>
                <a:chOff x="1927" y="3702"/>
                <a:chExt cx="998" cy="227"/>
              </a:xfrm>
            </p:grpSpPr>
            <p:sp>
              <p:nvSpPr>
                <p:cNvPr id="6183" name="Oval 86"/>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84" name="Freeform 87"/>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85" name="Freeform 88"/>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179" name="Group 89"/>
              <p:cNvGrpSpPr>
                <a:grpSpLocks noChangeAspect="1"/>
              </p:cNvGrpSpPr>
              <p:nvPr/>
            </p:nvGrpSpPr>
            <p:grpSpPr bwMode="auto">
              <a:xfrm flipH="1">
                <a:off x="2971" y="3702"/>
                <a:ext cx="998" cy="227"/>
                <a:chOff x="1927" y="3702"/>
                <a:chExt cx="998" cy="227"/>
              </a:xfrm>
            </p:grpSpPr>
            <p:sp>
              <p:nvSpPr>
                <p:cNvPr id="6180" name="Oval 90"/>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81" name="Freeform 91"/>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82" name="Freeform 92"/>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60" name="Group 93"/>
            <p:cNvGrpSpPr>
              <a:grpSpLocks noChangeAspect="1"/>
            </p:cNvGrpSpPr>
            <p:nvPr/>
          </p:nvGrpSpPr>
          <p:grpSpPr bwMode="auto">
            <a:xfrm>
              <a:off x="1927" y="4654"/>
              <a:ext cx="1020" cy="113"/>
              <a:chOff x="1927" y="3702"/>
              <a:chExt cx="2042" cy="227"/>
            </a:xfrm>
          </p:grpSpPr>
          <p:grpSp>
            <p:nvGrpSpPr>
              <p:cNvPr id="6170" name="Group 94"/>
              <p:cNvGrpSpPr>
                <a:grpSpLocks noChangeAspect="1"/>
              </p:cNvGrpSpPr>
              <p:nvPr/>
            </p:nvGrpSpPr>
            <p:grpSpPr bwMode="auto">
              <a:xfrm>
                <a:off x="1927" y="3702"/>
                <a:ext cx="998" cy="227"/>
                <a:chOff x="1927" y="3702"/>
                <a:chExt cx="998" cy="227"/>
              </a:xfrm>
            </p:grpSpPr>
            <p:sp>
              <p:nvSpPr>
                <p:cNvPr id="6175" name="Oval 95"/>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76" name="Freeform 96"/>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77" name="Freeform 97"/>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171" name="Group 98"/>
              <p:cNvGrpSpPr>
                <a:grpSpLocks noChangeAspect="1"/>
              </p:cNvGrpSpPr>
              <p:nvPr/>
            </p:nvGrpSpPr>
            <p:grpSpPr bwMode="auto">
              <a:xfrm flipH="1">
                <a:off x="2971" y="3702"/>
                <a:ext cx="998" cy="227"/>
                <a:chOff x="1927" y="3702"/>
                <a:chExt cx="998" cy="227"/>
              </a:xfrm>
            </p:grpSpPr>
            <p:sp>
              <p:nvSpPr>
                <p:cNvPr id="6172" name="Oval 99"/>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73" name="Freeform 100"/>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74" name="Freeform 101"/>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nvGrpSpPr>
            <p:cNvPr id="6161" name="Group 102"/>
            <p:cNvGrpSpPr>
              <a:grpSpLocks noChangeAspect="1"/>
            </p:cNvGrpSpPr>
            <p:nvPr/>
          </p:nvGrpSpPr>
          <p:grpSpPr bwMode="auto">
            <a:xfrm>
              <a:off x="1927" y="4790"/>
              <a:ext cx="1020" cy="113"/>
              <a:chOff x="1927" y="3702"/>
              <a:chExt cx="2042" cy="227"/>
            </a:xfrm>
          </p:grpSpPr>
          <p:grpSp>
            <p:nvGrpSpPr>
              <p:cNvPr id="6162" name="Group 103"/>
              <p:cNvGrpSpPr>
                <a:grpSpLocks noChangeAspect="1"/>
              </p:cNvGrpSpPr>
              <p:nvPr/>
            </p:nvGrpSpPr>
            <p:grpSpPr bwMode="auto">
              <a:xfrm>
                <a:off x="1927" y="3702"/>
                <a:ext cx="998" cy="227"/>
                <a:chOff x="1927" y="3702"/>
                <a:chExt cx="998" cy="227"/>
              </a:xfrm>
            </p:grpSpPr>
            <p:sp>
              <p:nvSpPr>
                <p:cNvPr id="6167" name="Oval 104"/>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68" name="Freeform 105"/>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69" name="Freeform 106"/>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nvGrpSpPr>
              <p:cNvPr id="6163" name="Group 107"/>
              <p:cNvGrpSpPr>
                <a:grpSpLocks noChangeAspect="1"/>
              </p:cNvGrpSpPr>
              <p:nvPr/>
            </p:nvGrpSpPr>
            <p:grpSpPr bwMode="auto">
              <a:xfrm flipH="1">
                <a:off x="2971" y="3702"/>
                <a:ext cx="998" cy="227"/>
                <a:chOff x="1927" y="3702"/>
                <a:chExt cx="998" cy="227"/>
              </a:xfrm>
            </p:grpSpPr>
            <p:sp>
              <p:nvSpPr>
                <p:cNvPr id="6164" name="Oval 108"/>
                <p:cNvSpPr>
                  <a:spLocks noChangeAspect="1" noChangeArrowheads="1"/>
                </p:cNvSpPr>
                <p:nvPr/>
              </p:nvSpPr>
              <p:spPr bwMode="auto">
                <a:xfrm rot="-5095970">
                  <a:off x="1858" y="3771"/>
                  <a:ext cx="227" cy="9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6165" name="Freeform 109"/>
                <p:cNvSpPr>
                  <a:spLocks noChangeAspect="1"/>
                </p:cNvSpPr>
                <p:nvPr/>
              </p:nvSpPr>
              <p:spPr bwMode="auto">
                <a:xfrm>
                  <a:off x="2018" y="3702"/>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sp>
              <p:nvSpPr>
                <p:cNvPr id="6166" name="Freeform 110"/>
                <p:cNvSpPr>
                  <a:spLocks noChangeAspect="1"/>
                </p:cNvSpPr>
                <p:nvPr/>
              </p:nvSpPr>
              <p:spPr bwMode="auto">
                <a:xfrm rot="10800000">
                  <a:off x="2018" y="3793"/>
                  <a:ext cx="907" cy="46"/>
                </a:xfrm>
                <a:custGeom>
                  <a:avLst/>
                  <a:gdLst>
                    <a:gd name="T0" fmla="*/ 0 w 907"/>
                    <a:gd name="T1" fmla="*/ 46 h 46"/>
                    <a:gd name="T2" fmla="*/ 90 w 907"/>
                    <a:gd name="T3" fmla="*/ 0 h 46"/>
                    <a:gd name="T4" fmla="*/ 181 w 907"/>
                    <a:gd name="T5" fmla="*/ 46 h 46"/>
                    <a:gd name="T6" fmla="*/ 272 w 907"/>
                    <a:gd name="T7" fmla="*/ 0 h 46"/>
                    <a:gd name="T8" fmla="*/ 363 w 907"/>
                    <a:gd name="T9" fmla="*/ 46 h 46"/>
                    <a:gd name="T10" fmla="*/ 453 w 907"/>
                    <a:gd name="T11" fmla="*/ 0 h 46"/>
                    <a:gd name="T12" fmla="*/ 589 w 907"/>
                    <a:gd name="T13" fmla="*/ 46 h 46"/>
                    <a:gd name="T14" fmla="*/ 680 w 907"/>
                    <a:gd name="T15" fmla="*/ 0 h 46"/>
                    <a:gd name="T16" fmla="*/ 816 w 907"/>
                    <a:gd name="T17" fmla="*/ 46 h 46"/>
                    <a:gd name="T18" fmla="*/ 907 w 907"/>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46"/>
                    <a:gd name="T32" fmla="*/ 907 w 90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46">
                      <a:moveTo>
                        <a:pt x="0" y="46"/>
                      </a:moveTo>
                      <a:lnTo>
                        <a:pt x="90" y="0"/>
                      </a:lnTo>
                      <a:lnTo>
                        <a:pt x="181" y="46"/>
                      </a:lnTo>
                      <a:lnTo>
                        <a:pt x="272" y="0"/>
                      </a:lnTo>
                      <a:lnTo>
                        <a:pt x="363" y="46"/>
                      </a:lnTo>
                      <a:lnTo>
                        <a:pt x="453" y="0"/>
                      </a:lnTo>
                      <a:lnTo>
                        <a:pt x="589" y="46"/>
                      </a:lnTo>
                      <a:lnTo>
                        <a:pt x="680" y="0"/>
                      </a:lnTo>
                      <a:lnTo>
                        <a:pt x="816" y="46"/>
                      </a:lnTo>
                      <a:lnTo>
                        <a:pt x="907" y="0"/>
                      </a:lnTo>
                    </a:path>
                  </a:pathLst>
                </a:custGeom>
                <a:solidFill>
                  <a:schemeClr val="accent2"/>
                </a:solidFill>
                <a:ln w="28575" cmpd="sng">
                  <a:solidFill>
                    <a:schemeClr val="tx1"/>
                  </a:solidFill>
                  <a:round/>
                  <a:headEnd/>
                  <a:tailEnd/>
                </a:ln>
              </p:spPr>
              <p:txBody>
                <a:bodyPr/>
                <a:lstStyle/>
                <a:p>
                  <a:endParaRPr lang="en-GB"/>
                </a:p>
              </p:txBody>
            </p:sp>
          </p:grpSp>
        </p:grpSp>
      </p:grpSp>
      <p:sp>
        <p:nvSpPr>
          <p:cNvPr id="6147" name="Text Box 3"/>
          <p:cNvSpPr txBox="1">
            <a:spLocks noChangeArrowheads="1"/>
          </p:cNvSpPr>
          <p:nvPr/>
        </p:nvSpPr>
        <p:spPr bwMode="auto">
          <a:xfrm>
            <a:off x="179387" y="1267877"/>
            <a:ext cx="8569325" cy="40011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b="1" i="1" dirty="0">
                <a:solidFill>
                  <a:schemeClr val="bg2"/>
                </a:solidFill>
              </a:rPr>
              <a:t>P</a:t>
            </a:r>
            <a:r>
              <a:rPr lang="en-GB" sz="2000" dirty="0">
                <a:solidFill>
                  <a:schemeClr val="bg2"/>
                </a:solidFill>
              </a:rPr>
              <a:t>athogen-</a:t>
            </a:r>
            <a:r>
              <a:rPr lang="en-GB" sz="2000" b="1" i="1" dirty="0">
                <a:solidFill>
                  <a:schemeClr val="bg2"/>
                </a:solidFill>
              </a:rPr>
              <a:t>A</a:t>
            </a:r>
            <a:r>
              <a:rPr lang="en-GB" sz="2000" dirty="0">
                <a:solidFill>
                  <a:schemeClr val="bg2"/>
                </a:solidFill>
              </a:rPr>
              <a:t>ssociated </a:t>
            </a:r>
            <a:r>
              <a:rPr lang="en-GB" sz="2000" b="1" i="1" dirty="0">
                <a:solidFill>
                  <a:schemeClr val="bg2"/>
                </a:solidFill>
              </a:rPr>
              <a:t>M</a:t>
            </a:r>
            <a:r>
              <a:rPr lang="en-GB" sz="2000" dirty="0">
                <a:solidFill>
                  <a:schemeClr val="bg2"/>
                </a:solidFill>
              </a:rPr>
              <a:t>olecular </a:t>
            </a:r>
            <a:r>
              <a:rPr lang="en-GB" sz="2000" b="1" i="1" dirty="0">
                <a:solidFill>
                  <a:schemeClr val="bg2"/>
                </a:solidFill>
              </a:rPr>
              <a:t>P</a:t>
            </a:r>
            <a:r>
              <a:rPr lang="en-GB" sz="2000" dirty="0">
                <a:solidFill>
                  <a:schemeClr val="bg2"/>
                </a:solidFill>
              </a:rPr>
              <a:t>atterns (</a:t>
            </a:r>
            <a:r>
              <a:rPr lang="en-GB" sz="2000" b="1" dirty="0">
                <a:solidFill>
                  <a:schemeClr val="bg2"/>
                </a:solidFill>
              </a:rPr>
              <a:t>PAMP</a:t>
            </a:r>
            <a:r>
              <a:rPr lang="en-GB" sz="2000" b="1" dirty="0"/>
              <a:t>) </a:t>
            </a:r>
            <a:endParaRPr lang="en-GB" sz="2000" i="1" dirty="0"/>
          </a:p>
        </p:txBody>
      </p:sp>
      <p:sp>
        <p:nvSpPr>
          <p:cNvPr id="6148" name="Rectangle 4"/>
          <p:cNvSpPr>
            <a:spLocks noChangeArrowheads="1"/>
          </p:cNvSpPr>
          <p:nvPr/>
        </p:nvSpPr>
        <p:spPr bwMode="auto">
          <a:xfrm>
            <a:off x="684213" y="549275"/>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GB" sz="2800" dirty="0"/>
          </a:p>
        </p:txBody>
      </p:sp>
      <p:sp>
        <p:nvSpPr>
          <p:cNvPr id="43032" name="Text Box 24"/>
          <p:cNvSpPr txBox="1">
            <a:spLocks noChangeArrowheads="1"/>
          </p:cNvSpPr>
          <p:nvPr/>
        </p:nvSpPr>
        <p:spPr bwMode="auto">
          <a:xfrm>
            <a:off x="598487" y="2175609"/>
            <a:ext cx="3673475" cy="1474788"/>
          </a:xfrm>
          <a:prstGeom prst="rect">
            <a:avLst/>
          </a:prstGeom>
          <a:solidFill>
            <a:schemeClr val="bg1">
              <a:lumMod val="85000"/>
            </a:schemeClr>
          </a:solidFill>
          <a:ln w="9525">
            <a:solidFill>
              <a:schemeClr val="tx1"/>
            </a:solidFill>
            <a:miter lim="800000"/>
            <a:headEnd/>
            <a:tailEnd/>
          </a:ln>
          <a:effectLst/>
          <a:scene3d>
            <a:camera prst="orthographicFront"/>
            <a:lightRig rig="threePt" dir="t"/>
          </a:scene3d>
          <a:sp3d>
            <a:bevelT/>
          </a:sp3d>
        </p:spPr>
        <p:txBody>
          <a:bodyPr>
            <a:spAutoFit/>
          </a:bodyPr>
          <a:lstStyle/>
          <a:p>
            <a:pPr>
              <a:defRPr/>
            </a:pPr>
            <a:r>
              <a:rPr lang="en-GB" b="1" i="1"/>
              <a:t>Membrane:</a:t>
            </a:r>
          </a:p>
          <a:p>
            <a:pPr>
              <a:buFontTx/>
              <a:buChar char="•"/>
              <a:defRPr/>
            </a:pPr>
            <a:r>
              <a:rPr lang="en-GB"/>
              <a:t>Lipopolysaccharide </a:t>
            </a:r>
          </a:p>
          <a:p>
            <a:pPr>
              <a:buFontTx/>
              <a:buChar char="•"/>
              <a:defRPr/>
            </a:pPr>
            <a:r>
              <a:rPr lang="en-GB"/>
              <a:t>Peptidoglycan</a:t>
            </a:r>
          </a:p>
          <a:p>
            <a:pPr>
              <a:buFontTx/>
              <a:buChar char="•"/>
              <a:defRPr/>
            </a:pPr>
            <a:r>
              <a:rPr lang="en-GB"/>
              <a:t>Lipoteichoic acid</a:t>
            </a:r>
          </a:p>
          <a:p>
            <a:pPr>
              <a:buFontTx/>
              <a:buChar char="•"/>
              <a:defRPr/>
            </a:pPr>
            <a:r>
              <a:rPr lang="en-GB"/>
              <a:t>Lipopeptides</a:t>
            </a:r>
          </a:p>
        </p:txBody>
      </p:sp>
      <p:sp>
        <p:nvSpPr>
          <p:cNvPr id="43033" name="Text Box 25"/>
          <p:cNvSpPr txBox="1">
            <a:spLocks noChangeArrowheads="1"/>
          </p:cNvSpPr>
          <p:nvPr/>
        </p:nvSpPr>
        <p:spPr bwMode="auto">
          <a:xfrm>
            <a:off x="285750" y="4403725"/>
            <a:ext cx="8569325" cy="40011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b="1" i="1" dirty="0">
                <a:solidFill>
                  <a:schemeClr val="bg2"/>
                </a:solidFill>
              </a:rPr>
              <a:t>P</a:t>
            </a:r>
            <a:r>
              <a:rPr lang="en-GB" sz="2000" dirty="0">
                <a:solidFill>
                  <a:schemeClr val="bg2"/>
                </a:solidFill>
              </a:rPr>
              <a:t>attern-</a:t>
            </a:r>
            <a:r>
              <a:rPr lang="en-GB" sz="2000" b="1" i="1" dirty="0">
                <a:solidFill>
                  <a:schemeClr val="bg2"/>
                </a:solidFill>
              </a:rPr>
              <a:t>R</a:t>
            </a:r>
            <a:r>
              <a:rPr lang="en-GB" sz="2000" dirty="0">
                <a:solidFill>
                  <a:schemeClr val="bg2"/>
                </a:solidFill>
              </a:rPr>
              <a:t>ecognition </a:t>
            </a:r>
            <a:r>
              <a:rPr lang="en-GB" sz="2000" b="1" i="1" dirty="0">
                <a:solidFill>
                  <a:schemeClr val="bg2"/>
                </a:solidFill>
              </a:rPr>
              <a:t>R</a:t>
            </a:r>
            <a:r>
              <a:rPr lang="en-GB" sz="2000" dirty="0">
                <a:solidFill>
                  <a:schemeClr val="bg2"/>
                </a:solidFill>
              </a:rPr>
              <a:t>eceptors (</a:t>
            </a:r>
            <a:r>
              <a:rPr lang="en-GB" sz="2000" b="1" dirty="0">
                <a:solidFill>
                  <a:schemeClr val="bg2"/>
                </a:solidFill>
              </a:rPr>
              <a:t>PRR) </a:t>
            </a:r>
            <a:endParaRPr lang="en-GB" sz="2000" i="1" dirty="0">
              <a:solidFill>
                <a:schemeClr val="bg2"/>
              </a:solidFill>
            </a:endParaRPr>
          </a:p>
        </p:txBody>
      </p:sp>
      <p:sp>
        <p:nvSpPr>
          <p:cNvPr id="43035" name="Oval 27"/>
          <p:cNvSpPr>
            <a:spLocks noChangeArrowheads="1"/>
          </p:cNvSpPr>
          <p:nvPr/>
        </p:nvSpPr>
        <p:spPr bwMode="auto">
          <a:xfrm>
            <a:off x="5867399" y="2272447"/>
            <a:ext cx="2159000" cy="1368425"/>
          </a:xfrm>
          <a:prstGeom prst="ellipse">
            <a:avLst/>
          </a:prstGeom>
          <a:solidFill>
            <a:schemeClr val="bg1">
              <a:lumMod val="85000"/>
            </a:schemeClr>
          </a:solidFill>
          <a:ln w="9525">
            <a:solidFill>
              <a:schemeClr val="tx1"/>
            </a:solidFill>
            <a:round/>
            <a:headEnd/>
            <a:tailEnd/>
          </a:ln>
          <a:effectLst/>
          <a:scene3d>
            <a:camera prst="orthographicFront"/>
            <a:lightRig rig="threePt" dir="t"/>
          </a:scene3d>
          <a:sp3d>
            <a:bevelT/>
          </a:sp3d>
        </p:spPr>
        <p:txBody>
          <a:bodyPr wrap="none" anchor="ctr"/>
          <a:lstStyle/>
          <a:p>
            <a:pPr algn="ctr">
              <a:defRPr/>
            </a:pPr>
            <a:r>
              <a:rPr lang="en-GB" b="1" i="1" dirty="0"/>
              <a:t>Nucleus</a:t>
            </a:r>
          </a:p>
          <a:p>
            <a:pPr algn="ctr">
              <a:defRPr/>
            </a:pPr>
            <a:r>
              <a:rPr lang="en-GB" i="1" dirty="0" smtClean="0"/>
              <a:t>Bacterial/viral</a:t>
            </a:r>
            <a:endParaRPr lang="en-GB" i="1" dirty="0"/>
          </a:p>
          <a:p>
            <a:pPr algn="ctr">
              <a:defRPr/>
            </a:pPr>
            <a:r>
              <a:rPr lang="en-GB" i="1" dirty="0" smtClean="0"/>
              <a:t>DNA/</a:t>
            </a:r>
            <a:r>
              <a:rPr lang="en-GB" i="1" dirty="0" err="1" smtClean="0"/>
              <a:t>dsRNA</a:t>
            </a:r>
            <a:endParaRPr lang="en-GB" i="1" dirty="0"/>
          </a:p>
        </p:txBody>
      </p:sp>
      <p:sp>
        <p:nvSpPr>
          <p:cNvPr id="43120" name="Rectangle 112"/>
          <p:cNvSpPr>
            <a:spLocks noChangeArrowheads="1"/>
          </p:cNvSpPr>
          <p:nvPr/>
        </p:nvSpPr>
        <p:spPr bwMode="auto">
          <a:xfrm>
            <a:off x="520700" y="5372100"/>
            <a:ext cx="6235700" cy="1155700"/>
          </a:xfrm>
          <a:prstGeom prst="rect">
            <a:avLst/>
          </a:prstGeom>
          <a:noFill/>
          <a:ln w="9525">
            <a:solidFill>
              <a:schemeClr val="bg1"/>
            </a:solidFill>
            <a:miter lim="800000"/>
            <a:headEnd/>
            <a:tailEnd/>
          </a:ln>
          <a:effectLst/>
        </p:spPr>
        <p:txBody>
          <a:bodyPr wrap="none" anchor="ctr"/>
          <a:lstStyle/>
          <a:p>
            <a:pPr>
              <a:lnSpc>
                <a:spcPct val="150000"/>
              </a:lnSpc>
              <a:buFontTx/>
              <a:buChar char="•"/>
              <a:defRPr/>
            </a:pPr>
            <a:r>
              <a:rPr lang="en-GB" dirty="0" smtClean="0"/>
              <a:t> </a:t>
            </a:r>
            <a:r>
              <a:rPr lang="en-GB" b="1" dirty="0" smtClean="0">
                <a:solidFill>
                  <a:srgbClr val="FF0000"/>
                </a:solidFill>
              </a:rPr>
              <a:t>TLR</a:t>
            </a:r>
            <a:r>
              <a:rPr lang="en-GB" dirty="0" smtClean="0"/>
              <a:t> Toll-Like </a:t>
            </a:r>
            <a:r>
              <a:rPr lang="en-GB" dirty="0"/>
              <a:t>R</a:t>
            </a:r>
            <a:r>
              <a:rPr lang="en-GB" dirty="0" smtClean="0"/>
              <a:t>eceptors </a:t>
            </a:r>
            <a:r>
              <a:rPr lang="en-GB" dirty="0"/>
              <a:t>(TLR)</a:t>
            </a:r>
          </a:p>
          <a:p>
            <a:pPr>
              <a:lnSpc>
                <a:spcPct val="150000"/>
              </a:lnSpc>
              <a:buFontTx/>
              <a:buChar char="•"/>
              <a:defRPr/>
            </a:pPr>
            <a:r>
              <a:rPr lang="en-GB" dirty="0" smtClean="0"/>
              <a:t> </a:t>
            </a:r>
            <a:r>
              <a:rPr lang="en-GB" b="1" dirty="0" smtClean="0">
                <a:solidFill>
                  <a:srgbClr val="FF0000"/>
                </a:solidFill>
              </a:rPr>
              <a:t>NLR</a:t>
            </a:r>
            <a:r>
              <a:rPr lang="en-GB" dirty="0" smtClean="0"/>
              <a:t> Nucleotide </a:t>
            </a:r>
            <a:r>
              <a:rPr lang="en-GB" dirty="0" err="1"/>
              <a:t>oligomerisation</a:t>
            </a:r>
            <a:r>
              <a:rPr lang="en-GB" dirty="0"/>
              <a:t> domain </a:t>
            </a:r>
            <a:r>
              <a:rPr lang="en-GB" dirty="0" smtClean="0"/>
              <a:t>(NOD)-Like Receptors</a:t>
            </a:r>
          </a:p>
          <a:p>
            <a:pPr>
              <a:lnSpc>
                <a:spcPct val="150000"/>
              </a:lnSpc>
              <a:buFontTx/>
              <a:buChar char="•"/>
              <a:defRPr/>
            </a:pPr>
            <a:r>
              <a:rPr lang="en-GB" dirty="0">
                <a:solidFill>
                  <a:schemeClr val="bg2"/>
                </a:solidFill>
              </a:rPr>
              <a:t> </a:t>
            </a:r>
            <a:r>
              <a:rPr lang="en-GB" b="1" dirty="0" smtClean="0">
                <a:solidFill>
                  <a:srgbClr val="FF0000"/>
                </a:solidFill>
              </a:rPr>
              <a:t>RLR</a:t>
            </a:r>
            <a:r>
              <a:rPr lang="en-GB" dirty="0" smtClean="0"/>
              <a:t> Retinoic acid inducible gene 1 (RIG-1)-Like Receptor</a:t>
            </a:r>
          </a:p>
          <a:p>
            <a:pPr>
              <a:lnSpc>
                <a:spcPct val="150000"/>
              </a:lnSpc>
              <a:defRPr/>
            </a:pPr>
            <a:endParaRPr lang="en-GB" dirty="0"/>
          </a:p>
        </p:txBody>
      </p:sp>
      <p:sp>
        <p:nvSpPr>
          <p:cNvPr id="2" name="TextBox 1"/>
          <p:cNvSpPr txBox="1"/>
          <p:nvPr/>
        </p:nvSpPr>
        <p:spPr>
          <a:xfrm>
            <a:off x="143101" y="534037"/>
            <a:ext cx="9143850" cy="523220"/>
          </a:xfrm>
          <a:prstGeom prst="rect">
            <a:avLst/>
          </a:prstGeom>
          <a:noFill/>
        </p:spPr>
        <p:txBody>
          <a:bodyPr wrap="none" rtlCol="0">
            <a:spAutoFit/>
          </a:bodyPr>
          <a:lstStyle/>
          <a:p>
            <a:r>
              <a:rPr lang="en-GB" sz="2800" dirty="0" smtClean="0"/>
              <a:t>Innate immune system recognises conserved molecules</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33"/>
                                        </p:tgtEl>
                                        <p:attrNameLst>
                                          <p:attrName>style.visibility</p:attrName>
                                        </p:attrNameLst>
                                      </p:cBhvr>
                                      <p:to>
                                        <p:strVal val="visible"/>
                                      </p:to>
                                    </p:set>
                                    <p:animEffect transition="in" filter="fade">
                                      <p:cBhvr>
                                        <p:cTn id="7" dur="500"/>
                                        <p:tgtEl>
                                          <p:spTgt spid="430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120"/>
                                        </p:tgtEl>
                                        <p:attrNameLst>
                                          <p:attrName>style.visibility</p:attrName>
                                        </p:attrNameLst>
                                      </p:cBhvr>
                                      <p:to>
                                        <p:strVal val="visible"/>
                                      </p:to>
                                    </p:set>
                                    <p:animEffect transition="in" filter="fade">
                                      <p:cBhvr>
                                        <p:cTn id="10" dur="500"/>
                                        <p:tgtEl>
                                          <p:spTgt spid="43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3" grpId="0" animBg="1"/>
      <p:bldP spid="431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712557" y="565150"/>
            <a:ext cx="773634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dirty="0"/>
              <a:t>Recognition of microbes takes place in different</a:t>
            </a:r>
          </a:p>
          <a:p>
            <a:pPr algn="ctr" eaLnBrk="1" hangingPunct="1"/>
            <a:r>
              <a:rPr lang="en-GB" sz="2800" dirty="0"/>
              <a:t>cellular </a:t>
            </a:r>
            <a:r>
              <a:rPr lang="en-GB" sz="2800" dirty="0" smtClean="0"/>
              <a:t>compartments</a:t>
            </a:r>
            <a:endParaRPr lang="en-GB" sz="2800" dirty="0"/>
          </a:p>
        </p:txBody>
      </p:sp>
      <p:grpSp>
        <p:nvGrpSpPr>
          <p:cNvPr id="7171" name="Group 42"/>
          <p:cNvGrpSpPr>
            <a:grpSpLocks/>
          </p:cNvGrpSpPr>
          <p:nvPr/>
        </p:nvGrpSpPr>
        <p:grpSpPr bwMode="auto">
          <a:xfrm>
            <a:off x="554038" y="2030681"/>
            <a:ext cx="2570163" cy="3074720"/>
            <a:chOff x="349" y="1583"/>
            <a:chExt cx="1619" cy="1633"/>
          </a:xfrm>
        </p:grpSpPr>
        <p:sp>
          <p:nvSpPr>
            <p:cNvPr id="7185" name="Oval 9"/>
            <p:cNvSpPr>
              <a:spLocks noChangeArrowheads="1"/>
            </p:cNvSpPr>
            <p:nvPr/>
          </p:nvSpPr>
          <p:spPr bwMode="auto">
            <a:xfrm>
              <a:off x="363" y="2309"/>
              <a:ext cx="1588" cy="907"/>
            </a:xfrm>
            <a:prstGeom prst="ellipse">
              <a:avLst/>
            </a:prstGeom>
            <a:gradFill rotWithShape="1">
              <a:gsLst>
                <a:gs pos="0">
                  <a:schemeClr val="hlink"/>
                </a:gs>
                <a:gs pos="100000">
                  <a:schemeClr val="accent2"/>
                </a:gs>
              </a:gsLst>
              <a:path path="shape">
                <a:fillToRect l="50000" t="50000" r="50000" b="50000"/>
              </a:path>
            </a:gradFill>
            <a:ln w="57150">
              <a:solidFill>
                <a:srgbClr val="FF0000"/>
              </a:solidFill>
              <a:round/>
              <a:headEnd/>
              <a:tailEnd/>
            </a:ln>
          </p:spPr>
          <p:txBody>
            <a:bodyPr wrap="none" anchor="ctr"/>
            <a:lstStyle/>
            <a:p>
              <a:pPr algn="ctr"/>
              <a:r>
                <a:rPr lang="en-GB" dirty="0">
                  <a:solidFill>
                    <a:schemeClr val="bg1"/>
                  </a:solidFill>
                </a:rPr>
                <a:t>Cell membrane</a:t>
              </a:r>
            </a:p>
            <a:p>
              <a:pPr algn="ctr"/>
              <a:r>
                <a:rPr lang="en-GB" dirty="0" smtClean="0">
                  <a:solidFill>
                    <a:schemeClr val="bg1"/>
                  </a:solidFill>
                </a:rPr>
                <a:t>Receptors</a:t>
              </a:r>
            </a:p>
            <a:p>
              <a:pPr algn="ctr"/>
              <a:r>
                <a:rPr lang="en-GB" dirty="0" smtClean="0">
                  <a:solidFill>
                    <a:schemeClr val="bg1"/>
                  </a:solidFill>
                </a:rPr>
                <a:t>TLR</a:t>
              </a:r>
              <a:endParaRPr lang="en-GB" dirty="0">
                <a:solidFill>
                  <a:schemeClr val="bg1"/>
                </a:solidFill>
              </a:endParaRPr>
            </a:p>
          </p:txBody>
        </p:sp>
        <p:sp>
          <p:nvSpPr>
            <p:cNvPr id="7186" name="Text Box 30"/>
            <p:cNvSpPr txBox="1">
              <a:spLocks noChangeArrowheads="1"/>
            </p:cNvSpPr>
            <p:nvPr/>
          </p:nvSpPr>
          <p:spPr bwMode="auto">
            <a:xfrm>
              <a:off x="349" y="1583"/>
              <a:ext cx="1619" cy="48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200" dirty="0" smtClean="0"/>
                <a:t>Soluble/</a:t>
              </a:r>
              <a:r>
                <a:rPr lang="en-GB" sz="2200" dirty="0" err="1" smtClean="0"/>
                <a:t>complexed</a:t>
              </a:r>
              <a:endParaRPr lang="en-GB" sz="2200" dirty="0"/>
            </a:p>
            <a:p>
              <a:pPr algn="ctr" eaLnBrk="1" hangingPunct="1"/>
              <a:r>
                <a:rPr lang="en-GB" sz="2200" dirty="0"/>
                <a:t>PAMPS</a:t>
              </a:r>
            </a:p>
          </p:txBody>
        </p:sp>
        <p:sp>
          <p:nvSpPr>
            <p:cNvPr id="7187" name="AutoShape 34"/>
            <p:cNvSpPr>
              <a:spLocks noChangeArrowheads="1"/>
            </p:cNvSpPr>
            <p:nvPr/>
          </p:nvSpPr>
          <p:spPr bwMode="auto">
            <a:xfrm>
              <a:off x="997" y="2032"/>
              <a:ext cx="320" cy="248"/>
            </a:xfrm>
            <a:prstGeom prst="downArrow">
              <a:avLst>
                <a:gd name="adj1" fmla="val 50000"/>
                <a:gd name="adj2" fmla="val 25000"/>
              </a:avLst>
            </a:prstGeom>
            <a:gradFill rotWithShape="1">
              <a:gsLst>
                <a:gs pos="0">
                  <a:srgbClr val="5F616A"/>
                </a:gs>
                <a:gs pos="50000">
                  <a:srgbClr val="CDD2E5"/>
                </a:gs>
                <a:gs pos="100000">
                  <a:srgbClr val="5F616A"/>
                </a:gs>
              </a:gsLst>
              <a:lin ang="0" scaled="1"/>
            </a:gradFill>
            <a:ln w="9525">
              <a:solidFill>
                <a:srgbClr val="FFC000"/>
              </a:solidFill>
              <a:miter lim="800000"/>
              <a:headEnd/>
              <a:tailEnd/>
            </a:ln>
          </p:spPr>
          <p:txBody>
            <a:bodyPr wrap="none" anchor="ctr"/>
            <a:lstStyle/>
            <a:p>
              <a:endParaRPr lang="en-US"/>
            </a:p>
          </p:txBody>
        </p:sp>
      </p:grpSp>
      <p:grpSp>
        <p:nvGrpSpPr>
          <p:cNvPr id="4" name="Group 43"/>
          <p:cNvGrpSpPr>
            <a:grpSpLocks/>
          </p:cNvGrpSpPr>
          <p:nvPr/>
        </p:nvGrpSpPr>
        <p:grpSpPr bwMode="auto">
          <a:xfrm>
            <a:off x="3175002" y="1927290"/>
            <a:ext cx="3059111" cy="3168651"/>
            <a:chOff x="1917" y="1583"/>
            <a:chExt cx="1927" cy="1634"/>
          </a:xfrm>
        </p:grpSpPr>
        <p:sp>
          <p:nvSpPr>
            <p:cNvPr id="7179" name="Oval 15"/>
            <p:cNvSpPr>
              <a:spLocks noChangeArrowheads="1"/>
            </p:cNvSpPr>
            <p:nvPr/>
          </p:nvSpPr>
          <p:spPr bwMode="auto">
            <a:xfrm>
              <a:off x="2063" y="2309"/>
              <a:ext cx="1633" cy="908"/>
            </a:xfrm>
            <a:prstGeom prst="ellipse">
              <a:avLst/>
            </a:prstGeom>
            <a:gradFill rotWithShape="1">
              <a:gsLst>
                <a:gs pos="0">
                  <a:schemeClr val="hlink"/>
                </a:gs>
                <a:gs pos="100000">
                  <a:schemeClr val="accent2"/>
                </a:gs>
              </a:gsLst>
              <a:path path="shape">
                <a:fillToRect l="50000" t="50000" r="50000" b="50000"/>
              </a:path>
            </a:gradFill>
            <a:ln w="57150">
              <a:solidFill>
                <a:schemeClr val="bg2">
                  <a:lumMod val="40000"/>
                  <a:lumOff val="60000"/>
                </a:schemeClr>
              </a:solidFill>
              <a:round/>
              <a:headEnd/>
              <a:tailEnd/>
            </a:ln>
          </p:spPr>
          <p:txBody>
            <a:bodyPr wrap="none" anchor="ctr"/>
            <a:lstStyle/>
            <a:p>
              <a:pPr algn="ctr"/>
              <a:r>
                <a:rPr lang="en-GB" dirty="0" err="1">
                  <a:solidFill>
                    <a:schemeClr val="bg1"/>
                  </a:solidFill>
                </a:rPr>
                <a:t>Endosomal</a:t>
              </a:r>
              <a:endParaRPr lang="en-GB" dirty="0">
                <a:solidFill>
                  <a:schemeClr val="bg1"/>
                </a:solidFill>
              </a:endParaRPr>
            </a:p>
            <a:p>
              <a:pPr algn="ctr"/>
              <a:r>
                <a:rPr lang="en-GB" dirty="0" smtClean="0">
                  <a:solidFill>
                    <a:schemeClr val="bg1"/>
                  </a:solidFill>
                </a:rPr>
                <a:t>Receptors</a:t>
              </a:r>
            </a:p>
            <a:p>
              <a:pPr algn="ctr"/>
              <a:r>
                <a:rPr lang="en-GB" dirty="0" smtClean="0">
                  <a:solidFill>
                    <a:schemeClr val="bg1"/>
                  </a:solidFill>
                </a:rPr>
                <a:t>TLR</a:t>
              </a:r>
              <a:endParaRPr lang="en-GB" dirty="0">
                <a:solidFill>
                  <a:schemeClr val="bg1"/>
                </a:solidFill>
              </a:endParaRPr>
            </a:p>
          </p:txBody>
        </p:sp>
        <p:sp>
          <p:nvSpPr>
            <p:cNvPr id="7180" name="Text Box 31"/>
            <p:cNvSpPr txBox="1">
              <a:spLocks noChangeArrowheads="1"/>
            </p:cNvSpPr>
            <p:nvPr/>
          </p:nvSpPr>
          <p:spPr bwMode="auto">
            <a:xfrm>
              <a:off x="1917" y="1583"/>
              <a:ext cx="1927" cy="48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200" dirty="0"/>
                <a:t>Opsonisation</a:t>
              </a:r>
            </a:p>
            <a:p>
              <a:pPr algn="ctr" eaLnBrk="1" hangingPunct="1"/>
              <a:r>
                <a:rPr lang="en-GB" sz="2200" dirty="0"/>
                <a:t>(complement/antibody)</a:t>
              </a:r>
            </a:p>
          </p:txBody>
        </p:sp>
        <p:sp>
          <p:nvSpPr>
            <p:cNvPr id="7181" name="AutoShape 36"/>
            <p:cNvSpPr>
              <a:spLocks noChangeArrowheads="1"/>
            </p:cNvSpPr>
            <p:nvPr/>
          </p:nvSpPr>
          <p:spPr bwMode="auto">
            <a:xfrm>
              <a:off x="2720" y="1984"/>
              <a:ext cx="320" cy="248"/>
            </a:xfrm>
            <a:prstGeom prst="downArrow">
              <a:avLst>
                <a:gd name="adj1" fmla="val 50000"/>
                <a:gd name="adj2" fmla="val 25000"/>
              </a:avLst>
            </a:prstGeom>
            <a:gradFill rotWithShape="1">
              <a:gsLst>
                <a:gs pos="0">
                  <a:srgbClr val="5F616A"/>
                </a:gs>
                <a:gs pos="50000">
                  <a:srgbClr val="CDD2E5"/>
                </a:gs>
                <a:gs pos="100000">
                  <a:srgbClr val="5F616A"/>
                </a:gs>
              </a:gsLst>
              <a:lin ang="0" scaled="1"/>
            </a:gradFill>
            <a:ln w="9525">
              <a:solidFill>
                <a:srgbClr val="FFC000"/>
              </a:solidFill>
              <a:miter lim="800000"/>
              <a:headEnd/>
              <a:tailEnd/>
            </a:ln>
          </p:spPr>
          <p:txBody>
            <a:bodyPr wrap="none" anchor="ctr"/>
            <a:lstStyle/>
            <a:p>
              <a:endParaRPr lang="en-US"/>
            </a:p>
          </p:txBody>
        </p:sp>
      </p:grpSp>
      <p:grpSp>
        <p:nvGrpSpPr>
          <p:cNvPr id="5" name="Group 45"/>
          <p:cNvGrpSpPr>
            <a:grpSpLocks/>
          </p:cNvGrpSpPr>
          <p:nvPr/>
        </p:nvGrpSpPr>
        <p:grpSpPr bwMode="auto">
          <a:xfrm>
            <a:off x="1151406" y="5276851"/>
            <a:ext cx="6902450" cy="1006475"/>
            <a:chOff x="706" y="3324"/>
            <a:chExt cx="4348" cy="634"/>
          </a:xfrm>
        </p:grpSpPr>
        <p:sp>
          <p:nvSpPr>
            <p:cNvPr id="7175" name="Text Box 37"/>
            <p:cNvSpPr txBox="1">
              <a:spLocks noChangeArrowheads="1"/>
            </p:cNvSpPr>
            <p:nvPr/>
          </p:nvSpPr>
          <p:spPr bwMode="auto">
            <a:xfrm>
              <a:off x="706" y="3727"/>
              <a:ext cx="434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Activation of signalling cascades by common or different pathways</a:t>
              </a:r>
            </a:p>
          </p:txBody>
        </p:sp>
        <p:sp>
          <p:nvSpPr>
            <p:cNvPr id="7176" name="AutoShape 38"/>
            <p:cNvSpPr>
              <a:spLocks noChangeArrowheads="1"/>
            </p:cNvSpPr>
            <p:nvPr/>
          </p:nvSpPr>
          <p:spPr bwMode="auto">
            <a:xfrm rot="17262421">
              <a:off x="973" y="3416"/>
              <a:ext cx="320" cy="248"/>
            </a:xfrm>
            <a:prstGeom prst="down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p>
          </p:txBody>
        </p:sp>
        <p:sp>
          <p:nvSpPr>
            <p:cNvPr id="7177" name="AutoShape 39"/>
            <p:cNvSpPr>
              <a:spLocks noChangeArrowheads="1"/>
            </p:cNvSpPr>
            <p:nvPr/>
          </p:nvSpPr>
          <p:spPr bwMode="auto">
            <a:xfrm rot="3207823">
              <a:off x="4559" y="3360"/>
              <a:ext cx="320" cy="248"/>
            </a:xfrm>
            <a:prstGeom prst="down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p>
          </p:txBody>
        </p:sp>
        <p:sp>
          <p:nvSpPr>
            <p:cNvPr id="7178" name="AutoShape 40"/>
            <p:cNvSpPr>
              <a:spLocks noChangeArrowheads="1"/>
            </p:cNvSpPr>
            <p:nvPr/>
          </p:nvSpPr>
          <p:spPr bwMode="auto">
            <a:xfrm>
              <a:off x="2696" y="3368"/>
              <a:ext cx="320" cy="248"/>
            </a:xfrm>
            <a:prstGeom prst="downArrow">
              <a:avLst>
                <a:gd name="adj1" fmla="val 50000"/>
                <a:gd name="adj2" fmla="val 25000"/>
              </a:avLst>
            </a:prstGeom>
            <a:solidFill>
              <a:srgbClr val="FF3300"/>
            </a:solidFill>
            <a:ln w="9525">
              <a:solidFill>
                <a:schemeClr val="tx1"/>
              </a:solidFill>
              <a:miter lim="800000"/>
              <a:headEnd/>
              <a:tailEnd/>
            </a:ln>
          </p:spPr>
          <p:txBody>
            <a:bodyPr wrap="none" anchor="ctr"/>
            <a:lstStyle/>
            <a:p>
              <a:endParaRPr lang="en-US"/>
            </a:p>
          </p:txBody>
        </p:sp>
      </p:grpSp>
      <p:sp>
        <p:nvSpPr>
          <p:cNvPr id="2" name="Oval 1"/>
          <p:cNvSpPr/>
          <p:nvPr/>
        </p:nvSpPr>
        <p:spPr>
          <a:xfrm>
            <a:off x="5507470" y="4104605"/>
            <a:ext cx="215900" cy="215661"/>
          </a:xfrm>
          <a:prstGeom prst="ellipse">
            <a:avLst/>
          </a:prstGeom>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661249" y="4165214"/>
            <a:ext cx="215900" cy="215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118813" y="2149435"/>
            <a:ext cx="3025187" cy="2976604"/>
            <a:chOff x="6118813" y="2513013"/>
            <a:chExt cx="3025187" cy="2613025"/>
          </a:xfrm>
        </p:grpSpPr>
        <p:sp>
          <p:nvSpPr>
            <p:cNvPr id="7182" name="Oval 17"/>
            <p:cNvSpPr>
              <a:spLocks noChangeArrowheads="1"/>
            </p:cNvSpPr>
            <p:nvPr/>
          </p:nvSpPr>
          <p:spPr bwMode="auto">
            <a:xfrm>
              <a:off x="6234113" y="3665538"/>
              <a:ext cx="2592387" cy="1460500"/>
            </a:xfrm>
            <a:prstGeom prst="ellipse">
              <a:avLst/>
            </a:prstGeom>
            <a:solidFill>
              <a:srgbClr val="FF3300"/>
            </a:solidFill>
            <a:ln w="57150">
              <a:solidFill>
                <a:schemeClr val="accent2">
                  <a:lumMod val="75000"/>
                </a:schemeClr>
              </a:solidFill>
              <a:round/>
              <a:headEnd/>
              <a:tailEnd/>
            </a:ln>
          </p:spPr>
          <p:txBody>
            <a:bodyPr wrap="none" anchor="ctr"/>
            <a:lstStyle/>
            <a:p>
              <a:pPr algn="ctr"/>
              <a:endParaRPr lang="en-GB" dirty="0" smtClean="0">
                <a:solidFill>
                  <a:schemeClr val="bg1"/>
                </a:solidFill>
              </a:endParaRPr>
            </a:p>
            <a:p>
              <a:pPr algn="ctr"/>
              <a:endParaRPr lang="en-GB" dirty="0">
                <a:solidFill>
                  <a:schemeClr val="bg1"/>
                </a:solidFill>
              </a:endParaRPr>
            </a:p>
            <a:p>
              <a:pPr algn="ctr"/>
              <a:r>
                <a:rPr lang="en-GB" dirty="0" smtClean="0">
                  <a:solidFill>
                    <a:schemeClr val="bg1"/>
                  </a:solidFill>
                </a:rPr>
                <a:t>Cytosolic receptors</a:t>
              </a:r>
            </a:p>
            <a:p>
              <a:pPr algn="ctr"/>
              <a:r>
                <a:rPr lang="en-GB" dirty="0" smtClean="0">
                  <a:solidFill>
                    <a:schemeClr val="bg1"/>
                  </a:solidFill>
                </a:rPr>
                <a:t>NLR</a:t>
              </a:r>
            </a:p>
            <a:p>
              <a:pPr algn="ctr"/>
              <a:r>
                <a:rPr lang="en-GB" dirty="0" smtClean="0">
                  <a:solidFill>
                    <a:schemeClr val="bg1"/>
                  </a:solidFill>
                </a:rPr>
                <a:t>RLR</a:t>
              </a:r>
              <a:endParaRPr lang="en-GB" dirty="0">
                <a:solidFill>
                  <a:schemeClr val="bg1"/>
                </a:solidFill>
              </a:endParaRPr>
            </a:p>
          </p:txBody>
        </p:sp>
        <p:sp>
          <p:nvSpPr>
            <p:cNvPr id="7183" name="Text Box 25"/>
            <p:cNvSpPr txBox="1">
              <a:spLocks noChangeArrowheads="1"/>
            </p:cNvSpPr>
            <p:nvPr/>
          </p:nvSpPr>
          <p:spPr bwMode="auto">
            <a:xfrm>
              <a:off x="6118813" y="2513013"/>
              <a:ext cx="3025187" cy="378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200" dirty="0" smtClean="0"/>
                <a:t>Microbial/viral </a:t>
              </a:r>
              <a:r>
                <a:rPr lang="en-GB" sz="2200" dirty="0"/>
                <a:t>invasion</a:t>
              </a:r>
            </a:p>
          </p:txBody>
        </p:sp>
        <p:sp>
          <p:nvSpPr>
            <p:cNvPr id="7184" name="AutoShape 35"/>
            <p:cNvSpPr>
              <a:spLocks noChangeArrowheads="1"/>
            </p:cNvSpPr>
            <p:nvPr/>
          </p:nvSpPr>
          <p:spPr bwMode="auto">
            <a:xfrm>
              <a:off x="7275513" y="3136901"/>
              <a:ext cx="508000" cy="393700"/>
            </a:xfrm>
            <a:prstGeom prst="downArrow">
              <a:avLst>
                <a:gd name="adj1" fmla="val 50000"/>
                <a:gd name="adj2" fmla="val 25000"/>
              </a:avLst>
            </a:prstGeom>
            <a:gradFill rotWithShape="1">
              <a:gsLst>
                <a:gs pos="0">
                  <a:srgbClr val="5F616A"/>
                </a:gs>
                <a:gs pos="50000">
                  <a:srgbClr val="CDD2E5"/>
                </a:gs>
                <a:gs pos="100000">
                  <a:srgbClr val="5F616A"/>
                </a:gs>
              </a:gsLst>
              <a:lin ang="0" scaled="1"/>
            </a:gradFill>
            <a:ln w="9525">
              <a:solidFill>
                <a:srgbClr val="FFC000"/>
              </a:solidFill>
              <a:miter lim="800000"/>
              <a:headEnd/>
              <a:tailEnd/>
            </a:ln>
          </p:spPr>
          <p:txBody>
            <a:bodyPr wrap="none" anchor="ctr"/>
            <a:lstStyle/>
            <a:p>
              <a:endParaRPr lang="en-US"/>
            </a:p>
          </p:txBody>
        </p:sp>
        <p:sp>
          <p:nvSpPr>
            <p:cNvPr id="22" name="Oval 21"/>
            <p:cNvSpPr/>
            <p:nvPr/>
          </p:nvSpPr>
          <p:spPr>
            <a:xfrm>
              <a:off x="8191905" y="4066913"/>
              <a:ext cx="215900" cy="215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Oval 22"/>
          <p:cNvSpPr/>
          <p:nvPr/>
        </p:nvSpPr>
        <p:spPr>
          <a:xfrm>
            <a:off x="5257996" y="4479442"/>
            <a:ext cx="215900" cy="215661"/>
          </a:xfrm>
          <a:prstGeom prst="ellipse">
            <a:avLst/>
          </a:prstGeom>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541693" y="4533275"/>
            <a:ext cx="215900" cy="215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199438" y="4572269"/>
            <a:ext cx="215900" cy="245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p:cNvSpPr>
            <a:spLocks noChangeArrowheads="1"/>
          </p:cNvSpPr>
          <p:nvPr/>
        </p:nvSpPr>
        <p:spPr bwMode="auto">
          <a:xfrm>
            <a:off x="1006475" y="2925050"/>
            <a:ext cx="7129463" cy="3600450"/>
          </a:xfrm>
          <a:prstGeom prst="roundRect">
            <a:avLst>
              <a:gd name="adj" fmla="val 16667"/>
            </a:avLst>
          </a:prstGeom>
          <a:gradFill rotWithShape="1">
            <a:gsLst>
              <a:gs pos="0">
                <a:schemeClr val="folHlink"/>
              </a:gs>
              <a:gs pos="100000">
                <a:schemeClr val="bg1"/>
              </a:gs>
            </a:gsLst>
            <a:path path="shape">
              <a:fillToRect l="50000" t="50000" r="50000" b="50000"/>
            </a:path>
          </a:gradFill>
          <a:ln w="9525">
            <a:solidFill>
              <a:srgbClr val="FF3300"/>
            </a:solidFill>
            <a:round/>
            <a:headEnd/>
            <a:tailEnd/>
          </a:ln>
        </p:spPr>
        <p:txBody>
          <a:bodyPr wrap="none" anchor="ctr"/>
          <a:lstStyle/>
          <a:p>
            <a:pPr algn="ctr"/>
            <a:endParaRPr lang="en-US" dirty="0"/>
          </a:p>
        </p:txBody>
      </p:sp>
      <p:sp>
        <p:nvSpPr>
          <p:cNvPr id="11267" name="Oval 33"/>
          <p:cNvSpPr>
            <a:spLocks noChangeArrowheads="1"/>
          </p:cNvSpPr>
          <p:nvPr/>
        </p:nvSpPr>
        <p:spPr bwMode="auto">
          <a:xfrm>
            <a:off x="3373438" y="4752263"/>
            <a:ext cx="2879725" cy="1295400"/>
          </a:xfrm>
          <a:prstGeom prst="ellipse">
            <a:avLst/>
          </a:prstGeom>
          <a:solidFill>
            <a:schemeClr val="accent1"/>
          </a:solidFill>
          <a:ln w="9525">
            <a:solidFill>
              <a:schemeClr val="tx1"/>
            </a:solidFill>
            <a:round/>
            <a:headEnd/>
            <a:tailEnd/>
          </a:ln>
          <a:scene3d>
            <a:camera prst="orthographicFront"/>
            <a:lightRig rig="threePt" dir="t"/>
          </a:scene3d>
          <a:sp3d>
            <a:bevelT/>
          </a:sp3d>
        </p:spPr>
        <p:txBody>
          <a:bodyPr wrap="none" anchor="ctr"/>
          <a:lstStyle/>
          <a:p>
            <a:pPr algn="ctr"/>
            <a:endParaRPr lang="en-US" dirty="0"/>
          </a:p>
        </p:txBody>
      </p:sp>
      <p:grpSp>
        <p:nvGrpSpPr>
          <p:cNvPr id="2" name="Group 350"/>
          <p:cNvGrpSpPr>
            <a:grpSpLocks/>
          </p:cNvGrpSpPr>
          <p:nvPr/>
        </p:nvGrpSpPr>
        <p:grpSpPr bwMode="auto">
          <a:xfrm>
            <a:off x="203201" y="1656639"/>
            <a:ext cx="7416799" cy="1295400"/>
            <a:chOff x="128" y="1253"/>
            <a:chExt cx="4672" cy="816"/>
          </a:xfrm>
        </p:grpSpPr>
        <p:grpSp>
          <p:nvGrpSpPr>
            <p:cNvPr id="11306" name="Group 11"/>
            <p:cNvGrpSpPr>
              <a:grpSpLocks noChangeAspect="1"/>
            </p:cNvGrpSpPr>
            <p:nvPr/>
          </p:nvGrpSpPr>
          <p:grpSpPr bwMode="auto">
            <a:xfrm>
              <a:off x="4014" y="1661"/>
              <a:ext cx="442" cy="408"/>
              <a:chOff x="4014" y="3203"/>
              <a:chExt cx="726" cy="635"/>
            </a:xfrm>
          </p:grpSpPr>
          <p:sp>
            <p:nvSpPr>
              <p:cNvPr id="11329" name="Oval 5"/>
              <p:cNvSpPr>
                <a:spLocks noChangeAspect="1" noChangeArrowheads="1"/>
              </p:cNvSpPr>
              <p:nvPr/>
            </p:nvSpPr>
            <p:spPr bwMode="auto">
              <a:xfrm flipH="1">
                <a:off x="4332" y="3203"/>
                <a:ext cx="317" cy="317"/>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30" name="Rectangle 6"/>
              <p:cNvSpPr>
                <a:spLocks noChangeAspect="1" noChangeArrowheads="1"/>
              </p:cNvSpPr>
              <p:nvPr/>
            </p:nvSpPr>
            <p:spPr bwMode="auto">
              <a:xfrm flipH="1">
                <a:off x="4468" y="3339"/>
                <a:ext cx="272" cy="2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31" name="Oval 7"/>
              <p:cNvSpPr>
                <a:spLocks noChangeAspect="1" noChangeArrowheads="1"/>
              </p:cNvSpPr>
              <p:nvPr/>
            </p:nvSpPr>
            <p:spPr bwMode="auto">
              <a:xfrm flipH="1">
                <a:off x="4377" y="3521"/>
                <a:ext cx="181" cy="31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1332" name="Oval 8"/>
              <p:cNvSpPr>
                <a:spLocks noChangeAspect="1" noChangeArrowheads="1"/>
              </p:cNvSpPr>
              <p:nvPr/>
            </p:nvSpPr>
            <p:spPr bwMode="auto">
              <a:xfrm>
                <a:off x="4105" y="3203"/>
                <a:ext cx="317" cy="317"/>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33" name="Rectangle 9"/>
              <p:cNvSpPr>
                <a:spLocks noChangeAspect="1" noChangeArrowheads="1"/>
              </p:cNvSpPr>
              <p:nvPr/>
            </p:nvSpPr>
            <p:spPr bwMode="auto">
              <a:xfrm>
                <a:off x="4014" y="3339"/>
                <a:ext cx="272" cy="27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334" name="Oval 10"/>
              <p:cNvSpPr>
                <a:spLocks noChangeAspect="1" noChangeArrowheads="1"/>
              </p:cNvSpPr>
              <p:nvPr/>
            </p:nvSpPr>
            <p:spPr bwMode="auto">
              <a:xfrm>
                <a:off x="4196" y="3521"/>
                <a:ext cx="181" cy="31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11307" name="Group 19"/>
            <p:cNvGrpSpPr>
              <a:grpSpLocks noChangeAspect="1"/>
            </p:cNvGrpSpPr>
            <p:nvPr/>
          </p:nvGrpSpPr>
          <p:grpSpPr bwMode="auto">
            <a:xfrm>
              <a:off x="2743" y="1661"/>
              <a:ext cx="442" cy="408"/>
              <a:chOff x="4014" y="3203"/>
              <a:chExt cx="726" cy="635"/>
            </a:xfrm>
          </p:grpSpPr>
          <p:sp>
            <p:nvSpPr>
              <p:cNvPr id="11323" name="Oval 20"/>
              <p:cNvSpPr>
                <a:spLocks noChangeAspect="1" noChangeArrowheads="1"/>
              </p:cNvSpPr>
              <p:nvPr/>
            </p:nvSpPr>
            <p:spPr bwMode="auto">
              <a:xfrm flipH="1">
                <a:off x="4332" y="3203"/>
                <a:ext cx="317" cy="317"/>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24" name="Rectangle 21"/>
              <p:cNvSpPr>
                <a:spLocks noChangeAspect="1" noChangeArrowheads="1"/>
              </p:cNvSpPr>
              <p:nvPr/>
            </p:nvSpPr>
            <p:spPr bwMode="auto">
              <a:xfrm flipH="1">
                <a:off x="4468" y="3339"/>
                <a:ext cx="272" cy="2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25" name="Oval 22"/>
              <p:cNvSpPr>
                <a:spLocks noChangeAspect="1" noChangeArrowheads="1"/>
              </p:cNvSpPr>
              <p:nvPr/>
            </p:nvSpPr>
            <p:spPr bwMode="auto">
              <a:xfrm flipH="1">
                <a:off x="4377" y="3521"/>
                <a:ext cx="181" cy="31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1326" name="Oval 23"/>
              <p:cNvSpPr>
                <a:spLocks noChangeAspect="1" noChangeArrowheads="1"/>
              </p:cNvSpPr>
              <p:nvPr/>
            </p:nvSpPr>
            <p:spPr bwMode="auto">
              <a:xfrm>
                <a:off x="4105" y="3203"/>
                <a:ext cx="317" cy="317"/>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27" name="Rectangle 24"/>
              <p:cNvSpPr>
                <a:spLocks noChangeAspect="1" noChangeArrowheads="1"/>
              </p:cNvSpPr>
              <p:nvPr/>
            </p:nvSpPr>
            <p:spPr bwMode="auto">
              <a:xfrm>
                <a:off x="4014" y="3339"/>
                <a:ext cx="272" cy="27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328" name="Oval 25"/>
              <p:cNvSpPr>
                <a:spLocks noChangeAspect="1" noChangeArrowheads="1"/>
              </p:cNvSpPr>
              <p:nvPr/>
            </p:nvSpPr>
            <p:spPr bwMode="auto">
              <a:xfrm>
                <a:off x="4196" y="3521"/>
                <a:ext cx="181" cy="31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11308" name="Group 349"/>
            <p:cNvGrpSpPr>
              <a:grpSpLocks/>
            </p:cNvGrpSpPr>
            <p:nvPr/>
          </p:nvGrpSpPr>
          <p:grpSpPr bwMode="auto">
            <a:xfrm>
              <a:off x="128" y="1762"/>
              <a:ext cx="1865" cy="284"/>
              <a:chOff x="128" y="1762"/>
              <a:chExt cx="1865" cy="284"/>
            </a:xfrm>
          </p:grpSpPr>
          <p:grpSp>
            <p:nvGrpSpPr>
              <p:cNvPr id="11315" name="Group 26"/>
              <p:cNvGrpSpPr>
                <a:grpSpLocks noChangeAspect="1"/>
              </p:cNvGrpSpPr>
              <p:nvPr/>
            </p:nvGrpSpPr>
            <p:grpSpPr bwMode="auto">
              <a:xfrm>
                <a:off x="1551" y="1762"/>
                <a:ext cx="442" cy="175"/>
                <a:chOff x="4014" y="3339"/>
                <a:chExt cx="726" cy="272"/>
              </a:xfrm>
            </p:grpSpPr>
            <p:sp>
              <p:nvSpPr>
                <p:cNvPr id="11318" name="Rectangle 28"/>
                <p:cNvSpPr>
                  <a:spLocks noChangeAspect="1" noChangeArrowheads="1"/>
                </p:cNvSpPr>
                <p:nvPr/>
              </p:nvSpPr>
              <p:spPr bwMode="auto">
                <a:xfrm flipH="1">
                  <a:off x="4468" y="3339"/>
                  <a:ext cx="272" cy="27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321" name="Rectangle 31"/>
                <p:cNvSpPr>
                  <a:spLocks noChangeAspect="1" noChangeArrowheads="1"/>
                </p:cNvSpPr>
                <p:nvPr/>
              </p:nvSpPr>
              <p:spPr bwMode="auto">
                <a:xfrm>
                  <a:off x="4014" y="3339"/>
                  <a:ext cx="272" cy="27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1316" name="Text Box 48"/>
              <p:cNvSpPr txBox="1">
                <a:spLocks noChangeArrowheads="1"/>
              </p:cNvSpPr>
              <p:nvPr/>
            </p:nvSpPr>
            <p:spPr bwMode="auto">
              <a:xfrm>
                <a:off x="128" y="1815"/>
                <a:ext cx="83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i="1" dirty="0">
                    <a:solidFill>
                      <a:srgbClr val="FF0066"/>
                    </a:solidFill>
                  </a:rPr>
                  <a:t>Membrane</a:t>
                </a:r>
              </a:p>
            </p:txBody>
          </p:sp>
        </p:grpSp>
        <p:sp>
          <p:nvSpPr>
            <p:cNvPr id="11310" name="Text Box 51"/>
            <p:cNvSpPr txBox="1">
              <a:spLocks noChangeArrowheads="1"/>
            </p:cNvSpPr>
            <p:nvPr/>
          </p:nvSpPr>
          <p:spPr bwMode="auto">
            <a:xfrm>
              <a:off x="3113" y="1665"/>
              <a:ext cx="62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FF0000"/>
                  </a:solidFill>
                </a:rPr>
                <a:t>TLR 2/1</a:t>
              </a:r>
            </a:p>
            <a:p>
              <a:pPr eaLnBrk="1" hangingPunct="1"/>
              <a:r>
                <a:rPr lang="en-GB" dirty="0">
                  <a:solidFill>
                    <a:srgbClr val="FF0000"/>
                  </a:solidFill>
                </a:rPr>
                <a:t>TLR 2/6</a:t>
              </a:r>
            </a:p>
          </p:txBody>
        </p:sp>
        <p:sp>
          <p:nvSpPr>
            <p:cNvPr id="11311" name="Text Box 52"/>
            <p:cNvSpPr txBox="1">
              <a:spLocks noChangeArrowheads="1"/>
            </p:cNvSpPr>
            <p:nvPr/>
          </p:nvSpPr>
          <p:spPr bwMode="auto">
            <a:xfrm>
              <a:off x="4332" y="1764"/>
              <a:ext cx="46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FF0000"/>
                  </a:solidFill>
                </a:rPr>
                <a:t>TLR4</a:t>
              </a:r>
            </a:p>
          </p:txBody>
        </p:sp>
        <p:sp>
          <p:nvSpPr>
            <p:cNvPr id="11312" name="Text Box 200"/>
            <p:cNvSpPr txBox="1">
              <a:spLocks noChangeArrowheads="1"/>
            </p:cNvSpPr>
            <p:nvPr/>
          </p:nvSpPr>
          <p:spPr bwMode="auto">
            <a:xfrm>
              <a:off x="2425" y="1253"/>
              <a:ext cx="118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Lipoteichoic acid</a:t>
              </a:r>
            </a:p>
            <a:p>
              <a:pPr algn="ctr" eaLnBrk="1" hangingPunct="1"/>
              <a:r>
                <a:rPr lang="en-GB"/>
                <a:t>Lipopeptides</a:t>
              </a:r>
            </a:p>
          </p:txBody>
        </p:sp>
        <p:sp>
          <p:nvSpPr>
            <p:cNvPr id="11313" name="Text Box 201"/>
            <p:cNvSpPr txBox="1">
              <a:spLocks noChangeArrowheads="1"/>
            </p:cNvSpPr>
            <p:nvPr/>
          </p:nvSpPr>
          <p:spPr bwMode="auto">
            <a:xfrm>
              <a:off x="4034" y="1401"/>
              <a:ext cx="38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LPS</a:t>
              </a:r>
            </a:p>
          </p:txBody>
        </p:sp>
      </p:grpSp>
      <p:sp>
        <p:nvSpPr>
          <p:cNvPr id="11303" name="Text Box 47"/>
          <p:cNvSpPr txBox="1">
            <a:spLocks noChangeArrowheads="1"/>
          </p:cNvSpPr>
          <p:nvPr/>
        </p:nvSpPr>
        <p:spPr bwMode="auto">
          <a:xfrm>
            <a:off x="1349960" y="4468100"/>
            <a:ext cx="6992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dirty="0" smtClean="0">
                <a:solidFill>
                  <a:srgbClr val="FF0000"/>
                </a:solidFill>
              </a:rPr>
              <a:t>NLR</a:t>
            </a:r>
            <a:endParaRPr lang="en-GB" sz="2000" dirty="0">
              <a:solidFill>
                <a:srgbClr val="FF0000"/>
              </a:solidFill>
            </a:endParaRPr>
          </a:p>
        </p:txBody>
      </p:sp>
      <p:sp>
        <p:nvSpPr>
          <p:cNvPr id="11304" name="Text Box 49"/>
          <p:cNvSpPr txBox="1">
            <a:spLocks noChangeArrowheads="1"/>
          </p:cNvSpPr>
          <p:nvPr/>
        </p:nvSpPr>
        <p:spPr bwMode="auto">
          <a:xfrm>
            <a:off x="1269719" y="3442551"/>
            <a:ext cx="10310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i="1" dirty="0" smtClean="0">
                <a:solidFill>
                  <a:srgbClr val="FF0066"/>
                </a:solidFill>
              </a:rPr>
              <a:t>Cytosol</a:t>
            </a:r>
          </a:p>
        </p:txBody>
      </p:sp>
      <p:sp>
        <p:nvSpPr>
          <p:cNvPr id="11270" name="Text Box 337"/>
          <p:cNvSpPr txBox="1">
            <a:spLocks noChangeArrowheads="1"/>
          </p:cNvSpPr>
          <p:nvPr/>
        </p:nvSpPr>
        <p:spPr bwMode="auto">
          <a:xfrm>
            <a:off x="1329211" y="503238"/>
            <a:ext cx="67633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dirty="0" smtClean="0"/>
              <a:t>Multiple</a:t>
            </a:r>
            <a:r>
              <a:rPr lang="en-GB" sz="2800" dirty="0"/>
              <a:t>, </a:t>
            </a:r>
            <a:r>
              <a:rPr lang="en-GB" sz="2800" dirty="0" smtClean="0"/>
              <a:t>cooperative recognition </a:t>
            </a:r>
            <a:r>
              <a:rPr lang="en-GB" sz="2800" dirty="0"/>
              <a:t>systems</a:t>
            </a:r>
          </a:p>
        </p:txBody>
      </p:sp>
      <p:grpSp>
        <p:nvGrpSpPr>
          <p:cNvPr id="8" name="Group 353"/>
          <p:cNvGrpSpPr>
            <a:grpSpLocks/>
          </p:cNvGrpSpPr>
          <p:nvPr/>
        </p:nvGrpSpPr>
        <p:grpSpPr bwMode="auto">
          <a:xfrm>
            <a:off x="6319838" y="3456863"/>
            <a:ext cx="1568450" cy="1655762"/>
            <a:chOff x="3981" y="2387"/>
            <a:chExt cx="988" cy="1043"/>
          </a:xfrm>
        </p:grpSpPr>
        <p:sp>
          <p:nvSpPr>
            <p:cNvPr id="11293" name="Oval 34"/>
            <p:cNvSpPr>
              <a:spLocks noChangeArrowheads="1"/>
            </p:cNvSpPr>
            <p:nvPr/>
          </p:nvSpPr>
          <p:spPr bwMode="auto">
            <a:xfrm rot="-83266">
              <a:off x="3981" y="2387"/>
              <a:ext cx="895" cy="1043"/>
            </a:xfrm>
            <a:prstGeom prst="ellipse">
              <a:avLst/>
            </a:prstGeom>
            <a:solidFill>
              <a:srgbClr val="CDD2E5"/>
            </a:solidFill>
            <a:ln w="9525">
              <a:solidFill>
                <a:srgbClr val="FF3300"/>
              </a:solidFill>
              <a:round/>
              <a:headEnd/>
              <a:tailEnd/>
            </a:ln>
          </p:spPr>
          <p:txBody>
            <a:bodyPr wrap="none" anchor="ctr"/>
            <a:lstStyle/>
            <a:p>
              <a:pPr algn="ctr"/>
              <a:endParaRPr lang="en-US"/>
            </a:p>
          </p:txBody>
        </p:sp>
        <p:sp>
          <p:nvSpPr>
            <p:cNvPr id="11294" name="Oval 36"/>
            <p:cNvSpPr>
              <a:spLocks noChangeAspect="1" noChangeArrowheads="1"/>
            </p:cNvSpPr>
            <p:nvPr/>
          </p:nvSpPr>
          <p:spPr bwMode="auto">
            <a:xfrm rot="16724358" flipH="1">
              <a:off x="4571" y="2794"/>
              <a:ext cx="193" cy="204"/>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95" name="Rectangle 37"/>
            <p:cNvSpPr>
              <a:spLocks noChangeAspect="1" noChangeArrowheads="1"/>
            </p:cNvSpPr>
            <p:nvPr/>
          </p:nvSpPr>
          <p:spPr bwMode="auto">
            <a:xfrm rot="16724358" flipH="1">
              <a:off x="4668" y="2753"/>
              <a:ext cx="166" cy="175"/>
            </a:xfrm>
            <a:prstGeom prst="rect">
              <a:avLst/>
            </a:prstGeom>
            <a:solidFill>
              <a:srgbClr val="CDD2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96" name="Oval 38"/>
            <p:cNvSpPr>
              <a:spLocks noChangeAspect="1" noChangeArrowheads="1"/>
            </p:cNvSpPr>
            <p:nvPr/>
          </p:nvSpPr>
          <p:spPr bwMode="auto">
            <a:xfrm rot="16724358" flipH="1">
              <a:off x="4812" y="2840"/>
              <a:ext cx="110" cy="204"/>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1297" name="Oval 39"/>
            <p:cNvSpPr>
              <a:spLocks noChangeAspect="1" noChangeArrowheads="1"/>
            </p:cNvSpPr>
            <p:nvPr/>
          </p:nvSpPr>
          <p:spPr bwMode="auto">
            <a:xfrm rot="-4875642">
              <a:off x="4550" y="2932"/>
              <a:ext cx="193" cy="204"/>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98" name="Rectangle 40"/>
            <p:cNvSpPr>
              <a:spLocks noChangeAspect="1" noChangeArrowheads="1"/>
            </p:cNvSpPr>
            <p:nvPr/>
          </p:nvSpPr>
          <p:spPr bwMode="auto">
            <a:xfrm rot="-4875642">
              <a:off x="4625" y="3025"/>
              <a:ext cx="166" cy="175"/>
            </a:xfrm>
            <a:prstGeom prst="rect">
              <a:avLst/>
            </a:prstGeom>
            <a:solidFill>
              <a:srgbClr val="CDD2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99" name="Oval 41"/>
            <p:cNvSpPr>
              <a:spLocks noChangeAspect="1" noChangeArrowheads="1"/>
            </p:cNvSpPr>
            <p:nvPr/>
          </p:nvSpPr>
          <p:spPr bwMode="auto">
            <a:xfrm rot="-4875642">
              <a:off x="4795" y="2950"/>
              <a:ext cx="110" cy="204"/>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1300" name="Text Box 44"/>
            <p:cNvSpPr txBox="1">
              <a:spLocks noChangeArrowheads="1"/>
            </p:cNvSpPr>
            <p:nvPr/>
          </p:nvSpPr>
          <p:spPr bwMode="auto">
            <a:xfrm>
              <a:off x="4000" y="2523"/>
              <a:ext cx="86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i="1" dirty="0" smtClean="0">
                  <a:solidFill>
                    <a:srgbClr val="FF0066"/>
                  </a:solidFill>
                </a:rPr>
                <a:t>Endosome</a:t>
              </a:r>
              <a:endParaRPr lang="en-GB" b="1" i="1" dirty="0">
                <a:solidFill>
                  <a:srgbClr val="FF0066"/>
                </a:solidFill>
              </a:endParaRPr>
            </a:p>
          </p:txBody>
        </p:sp>
        <p:sp>
          <p:nvSpPr>
            <p:cNvPr id="11301" name="Text Box 340"/>
            <p:cNvSpPr txBox="1">
              <a:spLocks noChangeArrowheads="1"/>
            </p:cNvSpPr>
            <p:nvPr/>
          </p:nvSpPr>
          <p:spPr bwMode="auto">
            <a:xfrm>
              <a:off x="3990" y="2733"/>
              <a:ext cx="561"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a:t>TLR</a:t>
              </a:r>
            </a:p>
            <a:p>
              <a:pPr algn="ctr" eaLnBrk="1" hangingPunct="1"/>
              <a:r>
                <a:rPr lang="en-GB" dirty="0" smtClean="0"/>
                <a:t>3,7,8,9</a:t>
              </a:r>
              <a:endParaRPr lang="en-GB" dirty="0"/>
            </a:p>
          </p:txBody>
        </p:sp>
      </p:grpSp>
      <p:grpSp>
        <p:nvGrpSpPr>
          <p:cNvPr id="9" name="Group 355"/>
          <p:cNvGrpSpPr>
            <a:grpSpLocks/>
          </p:cNvGrpSpPr>
          <p:nvPr/>
        </p:nvGrpSpPr>
        <p:grpSpPr bwMode="auto">
          <a:xfrm>
            <a:off x="1154113" y="4930064"/>
            <a:ext cx="2860675" cy="1927226"/>
            <a:chOff x="718" y="3107"/>
            <a:chExt cx="1802" cy="1214"/>
          </a:xfrm>
        </p:grpSpPr>
        <p:sp>
          <p:nvSpPr>
            <p:cNvPr id="11286" name="Text Box 63"/>
            <p:cNvSpPr txBox="1">
              <a:spLocks noChangeArrowheads="1"/>
            </p:cNvSpPr>
            <p:nvPr/>
          </p:nvSpPr>
          <p:spPr bwMode="auto">
            <a:xfrm>
              <a:off x="718" y="3516"/>
              <a:ext cx="72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err="1"/>
                <a:t>Caspase</a:t>
              </a:r>
              <a:r>
                <a:rPr lang="en-GB" sz="1600" dirty="0"/>
                <a:t> 1</a:t>
              </a:r>
            </a:p>
            <a:p>
              <a:pPr algn="ctr" eaLnBrk="1" hangingPunct="1"/>
              <a:r>
                <a:rPr lang="en-GB" sz="1600" dirty="0"/>
                <a:t>(ICE)</a:t>
              </a:r>
            </a:p>
          </p:txBody>
        </p:sp>
        <p:sp>
          <p:nvSpPr>
            <p:cNvPr id="11287" name="Text Box 64"/>
            <p:cNvSpPr txBox="1">
              <a:spLocks noChangeArrowheads="1"/>
            </p:cNvSpPr>
            <p:nvPr/>
          </p:nvSpPr>
          <p:spPr bwMode="auto">
            <a:xfrm>
              <a:off x="1395" y="3262"/>
              <a:ext cx="68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FF0066"/>
                  </a:solidFill>
                </a:rPr>
                <a:t>Pro-IL-1,</a:t>
              </a:r>
            </a:p>
            <a:p>
              <a:pPr eaLnBrk="1" hangingPunct="1"/>
              <a:r>
                <a:rPr lang="en-GB" dirty="0" smtClean="0">
                  <a:solidFill>
                    <a:srgbClr val="FF0066"/>
                  </a:solidFill>
                </a:rPr>
                <a:t>IL-18</a:t>
              </a:r>
              <a:endParaRPr lang="en-GB" dirty="0">
                <a:solidFill>
                  <a:srgbClr val="FF0066"/>
                </a:solidFill>
              </a:endParaRPr>
            </a:p>
          </p:txBody>
        </p:sp>
        <p:sp>
          <p:nvSpPr>
            <p:cNvPr id="11288" name="Line 65"/>
            <p:cNvSpPr>
              <a:spLocks noChangeShapeType="1"/>
            </p:cNvSpPr>
            <p:nvPr/>
          </p:nvSpPr>
          <p:spPr bwMode="auto">
            <a:xfrm flipH="1">
              <a:off x="1763" y="3614"/>
              <a:ext cx="4" cy="38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1289" name="Text Box 66"/>
            <p:cNvSpPr txBox="1">
              <a:spLocks noChangeArrowheads="1"/>
            </p:cNvSpPr>
            <p:nvPr/>
          </p:nvSpPr>
          <p:spPr bwMode="auto">
            <a:xfrm>
              <a:off x="1566" y="3914"/>
              <a:ext cx="448"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FF0066"/>
                  </a:solidFill>
                </a:rPr>
                <a:t>IL-1</a:t>
              </a:r>
            </a:p>
            <a:p>
              <a:pPr eaLnBrk="1" hangingPunct="1"/>
              <a:r>
                <a:rPr lang="en-GB" dirty="0" smtClean="0">
                  <a:solidFill>
                    <a:srgbClr val="FF0066"/>
                  </a:solidFill>
                </a:rPr>
                <a:t>IL-18</a:t>
              </a:r>
              <a:endParaRPr lang="en-GB" dirty="0">
                <a:solidFill>
                  <a:srgbClr val="FF0066"/>
                </a:solidFill>
              </a:endParaRPr>
            </a:p>
          </p:txBody>
        </p:sp>
        <p:sp>
          <p:nvSpPr>
            <p:cNvPr id="11290" name="Line 341"/>
            <p:cNvSpPr>
              <a:spLocks noChangeShapeType="1"/>
            </p:cNvSpPr>
            <p:nvPr/>
          </p:nvSpPr>
          <p:spPr bwMode="auto">
            <a:xfrm flipH="1">
              <a:off x="2045" y="3466"/>
              <a:ext cx="475" cy="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1291" name="AutoShape 346"/>
            <p:cNvSpPr>
              <a:spLocks noChangeArrowheads="1"/>
            </p:cNvSpPr>
            <p:nvPr/>
          </p:nvSpPr>
          <p:spPr bwMode="auto">
            <a:xfrm>
              <a:off x="1009" y="3107"/>
              <a:ext cx="143" cy="449"/>
            </a:xfrm>
            <a:prstGeom prst="downArrow">
              <a:avLst>
                <a:gd name="adj1" fmla="val 50000"/>
                <a:gd name="adj2" fmla="val 44231"/>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vert="eaVert" wrap="none" anchor="ctr"/>
            <a:lstStyle/>
            <a:p>
              <a:endParaRPr lang="en-US"/>
            </a:p>
          </p:txBody>
        </p:sp>
        <p:sp>
          <p:nvSpPr>
            <p:cNvPr id="11292" name="Line 347"/>
            <p:cNvSpPr>
              <a:spLocks noChangeShapeType="1"/>
            </p:cNvSpPr>
            <p:nvPr/>
          </p:nvSpPr>
          <p:spPr bwMode="auto">
            <a:xfrm>
              <a:off x="1305" y="3747"/>
              <a:ext cx="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nvGrpSpPr>
          <p:cNvPr id="10" name="Group 354"/>
          <p:cNvGrpSpPr>
            <a:grpSpLocks/>
          </p:cNvGrpSpPr>
          <p:nvPr/>
        </p:nvGrpSpPr>
        <p:grpSpPr bwMode="auto">
          <a:xfrm>
            <a:off x="2787651" y="2969500"/>
            <a:ext cx="3492500" cy="2782887"/>
            <a:chOff x="1756" y="2073"/>
            <a:chExt cx="2200" cy="1753"/>
          </a:xfrm>
        </p:grpSpPr>
        <p:sp>
          <p:nvSpPr>
            <p:cNvPr id="11274" name="AutoShape 53"/>
            <p:cNvSpPr>
              <a:spLocks noChangeArrowheads="1"/>
            </p:cNvSpPr>
            <p:nvPr/>
          </p:nvSpPr>
          <p:spPr bwMode="auto">
            <a:xfrm rot="2354545">
              <a:off x="1756" y="2491"/>
              <a:ext cx="1100" cy="135"/>
            </a:xfrm>
            <a:prstGeom prst="rightArrow">
              <a:avLst>
                <a:gd name="adj1" fmla="val 50000"/>
                <a:gd name="adj2" fmla="val 203704"/>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wrap="none" anchor="ctr"/>
            <a:lstStyle/>
            <a:p>
              <a:endParaRPr lang="en-US"/>
            </a:p>
          </p:txBody>
        </p:sp>
        <p:sp>
          <p:nvSpPr>
            <p:cNvPr id="11275" name="AutoShape 54"/>
            <p:cNvSpPr>
              <a:spLocks noChangeArrowheads="1"/>
            </p:cNvSpPr>
            <p:nvPr/>
          </p:nvSpPr>
          <p:spPr bwMode="auto">
            <a:xfrm>
              <a:off x="2880" y="2156"/>
              <a:ext cx="181" cy="730"/>
            </a:xfrm>
            <a:prstGeom prst="downArrow">
              <a:avLst>
                <a:gd name="adj1" fmla="val 50000"/>
                <a:gd name="adj2" fmla="val 100829"/>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vert="eaVert" wrap="none" anchor="ctr"/>
            <a:lstStyle/>
            <a:p>
              <a:endParaRPr lang="en-US"/>
            </a:p>
          </p:txBody>
        </p:sp>
        <p:sp>
          <p:nvSpPr>
            <p:cNvPr id="11276" name="AutoShape 55"/>
            <p:cNvSpPr>
              <a:spLocks noChangeArrowheads="1"/>
            </p:cNvSpPr>
            <p:nvPr/>
          </p:nvSpPr>
          <p:spPr bwMode="auto">
            <a:xfrm rot="8014484">
              <a:off x="3104" y="2481"/>
              <a:ext cx="952" cy="135"/>
            </a:xfrm>
            <a:prstGeom prst="rightArrow">
              <a:avLst>
                <a:gd name="adj1" fmla="val 50000"/>
                <a:gd name="adj2" fmla="val 176296"/>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wrap="none" anchor="ctr"/>
            <a:lstStyle/>
            <a:p>
              <a:endParaRPr lang="en-US"/>
            </a:p>
          </p:txBody>
        </p:sp>
        <p:sp>
          <p:nvSpPr>
            <p:cNvPr id="11277" name="Oval 56"/>
            <p:cNvSpPr>
              <a:spLocks noChangeArrowheads="1"/>
            </p:cNvSpPr>
            <p:nvPr/>
          </p:nvSpPr>
          <p:spPr bwMode="auto">
            <a:xfrm>
              <a:off x="3180" y="3304"/>
              <a:ext cx="197" cy="308"/>
            </a:xfrm>
            <a:prstGeom prst="ellipse">
              <a:avLst/>
            </a:prstGeom>
            <a:gradFill rotWithShape="1">
              <a:gsLst>
                <a:gs pos="0">
                  <a:schemeClr val="bg1"/>
                </a:gs>
                <a:gs pos="100000">
                  <a:srgbClr val="CCCCFF"/>
                </a:gs>
              </a:gsLst>
              <a:path path="shape">
                <a:fillToRect l="50000" t="50000" r="50000" b="50000"/>
              </a:path>
            </a:gradFill>
            <a:ln w="9525">
              <a:solidFill>
                <a:schemeClr val="tx1"/>
              </a:solidFill>
              <a:round/>
              <a:headEnd/>
              <a:tailEnd/>
            </a:ln>
          </p:spPr>
          <p:txBody>
            <a:bodyPr wrap="none" anchor="ctr"/>
            <a:lstStyle/>
            <a:p>
              <a:pPr algn="ctr"/>
              <a:r>
                <a:rPr lang="en-GB" sz="900">
                  <a:latin typeface="Verdana" pitchFamily="34" charset="0"/>
                  <a:cs typeface="Arial" charset="0"/>
                </a:rPr>
                <a:t>AP1</a:t>
              </a:r>
            </a:p>
          </p:txBody>
        </p:sp>
        <p:sp>
          <p:nvSpPr>
            <p:cNvPr id="147513" name="AutoShape 57"/>
            <p:cNvSpPr>
              <a:spLocks noChangeArrowheads="1"/>
            </p:cNvSpPr>
            <p:nvPr/>
          </p:nvSpPr>
          <p:spPr bwMode="auto">
            <a:xfrm>
              <a:off x="2782" y="2914"/>
              <a:ext cx="377" cy="138"/>
            </a:xfrm>
            <a:prstGeom prst="roundRect">
              <a:avLst>
                <a:gd name="adj" fmla="val 16667"/>
              </a:avLst>
            </a:prstGeom>
            <a:gradFill rotWithShape="1">
              <a:gsLst>
                <a:gs pos="0">
                  <a:srgbClr val="FFCC66"/>
                </a:gs>
                <a:gs pos="50000">
                  <a:schemeClr val="bg1"/>
                </a:gs>
                <a:gs pos="100000">
                  <a:srgbClr val="FFCC66"/>
                </a:gs>
              </a:gsLst>
              <a:lin ang="5400000" scaled="1"/>
            </a:gradFill>
            <a:ln w="9525">
              <a:solidFill>
                <a:schemeClr val="tx1"/>
              </a:solidFill>
              <a:round/>
              <a:headEnd/>
              <a:tailEnd/>
            </a:ln>
            <a:effectLst/>
          </p:spPr>
          <p:txBody>
            <a:bodyPr wrap="none" anchor="ctr"/>
            <a:lstStyle/>
            <a:p>
              <a:pPr algn="ctr">
                <a:defRPr/>
              </a:pPr>
              <a:r>
                <a:rPr lang="en-GB" sz="900">
                  <a:latin typeface="Verdana" pitchFamily="34" charset="0"/>
                  <a:cs typeface="Arial" charset="0"/>
                </a:rPr>
                <a:t>I</a:t>
              </a:r>
              <a:r>
                <a:rPr lang="en-GB" sz="900">
                  <a:latin typeface="Verdana" pitchFamily="34" charset="0"/>
                  <a:cs typeface="Arial" charset="0"/>
                  <a:sym typeface="Symbol" pitchFamily="18" charset="2"/>
                </a:rPr>
                <a:t>B</a:t>
              </a:r>
            </a:p>
          </p:txBody>
        </p:sp>
        <p:sp>
          <p:nvSpPr>
            <p:cNvPr id="11279" name="Oval 58"/>
            <p:cNvSpPr>
              <a:spLocks noChangeArrowheads="1"/>
            </p:cNvSpPr>
            <p:nvPr/>
          </p:nvSpPr>
          <p:spPr bwMode="auto">
            <a:xfrm>
              <a:off x="3041" y="3052"/>
              <a:ext cx="242" cy="195"/>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pPr algn="ctr"/>
              <a:r>
                <a:rPr lang="en-GB" sz="900">
                  <a:latin typeface="Verdana" pitchFamily="34" charset="0"/>
                  <a:cs typeface="Arial" charset="0"/>
                </a:rPr>
                <a:t>p65</a:t>
              </a:r>
            </a:p>
          </p:txBody>
        </p:sp>
        <p:sp>
          <p:nvSpPr>
            <p:cNvPr id="11280" name="Oval 59"/>
            <p:cNvSpPr>
              <a:spLocks noChangeArrowheads="1"/>
            </p:cNvSpPr>
            <p:nvPr/>
          </p:nvSpPr>
          <p:spPr bwMode="auto">
            <a:xfrm>
              <a:off x="2853" y="3071"/>
              <a:ext cx="192" cy="164"/>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p>
              <a:pPr algn="ctr"/>
              <a:r>
                <a:rPr lang="en-GB" sz="900">
                  <a:latin typeface="Verdana" pitchFamily="34" charset="0"/>
                  <a:cs typeface="Arial" charset="0"/>
                </a:rPr>
                <a:t>p50</a:t>
              </a:r>
            </a:p>
          </p:txBody>
        </p:sp>
        <p:sp>
          <p:nvSpPr>
            <p:cNvPr id="11281" name="Line 60"/>
            <p:cNvSpPr>
              <a:spLocks noChangeShapeType="1"/>
            </p:cNvSpPr>
            <p:nvPr/>
          </p:nvSpPr>
          <p:spPr bwMode="auto">
            <a:xfrm>
              <a:off x="3024" y="3443"/>
              <a:ext cx="0" cy="16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1282" name="Text Box 61"/>
            <p:cNvSpPr txBox="1">
              <a:spLocks noChangeArrowheads="1"/>
            </p:cNvSpPr>
            <p:nvPr/>
          </p:nvSpPr>
          <p:spPr bwMode="auto">
            <a:xfrm>
              <a:off x="2820" y="3297"/>
              <a:ext cx="43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Verdana" pitchFamily="34" charset="0"/>
                  <a:cs typeface="Arial" charset="0"/>
                </a:rPr>
                <a:t>NF-</a:t>
              </a:r>
              <a:r>
                <a:rPr lang="en-GB" sz="1200" b="1">
                  <a:latin typeface="Verdana" pitchFamily="34" charset="0"/>
                  <a:cs typeface="Arial" charset="0"/>
                  <a:sym typeface="Symbol" pitchFamily="18" charset="2"/>
                </a:rPr>
                <a:t>B</a:t>
              </a:r>
            </a:p>
          </p:txBody>
        </p:sp>
        <p:sp>
          <p:nvSpPr>
            <p:cNvPr id="11283" name="AutoShape 62"/>
            <p:cNvSpPr>
              <a:spLocks noChangeArrowheads="1"/>
            </p:cNvSpPr>
            <p:nvPr/>
          </p:nvSpPr>
          <p:spPr bwMode="auto">
            <a:xfrm rot="10800000">
              <a:off x="2008" y="3638"/>
              <a:ext cx="537" cy="91"/>
            </a:xfrm>
            <a:prstGeom prst="rightArrow">
              <a:avLst>
                <a:gd name="adj1" fmla="val 50000"/>
                <a:gd name="adj2" fmla="val 199176"/>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wrap="none" anchor="ctr"/>
            <a:lstStyle/>
            <a:p>
              <a:endParaRPr lang="en-US"/>
            </a:p>
          </p:txBody>
        </p:sp>
        <p:sp>
          <p:nvSpPr>
            <p:cNvPr id="11284" name="Text Box 345"/>
            <p:cNvSpPr txBox="1">
              <a:spLocks noChangeArrowheads="1"/>
            </p:cNvSpPr>
            <p:nvPr/>
          </p:nvSpPr>
          <p:spPr bwMode="auto">
            <a:xfrm>
              <a:off x="2958" y="3632"/>
              <a:ext cx="11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sz="1400" dirty="0"/>
            </a:p>
          </p:txBody>
        </p:sp>
        <p:sp>
          <p:nvSpPr>
            <p:cNvPr id="11285" name="AutoShape 351"/>
            <p:cNvSpPr>
              <a:spLocks noChangeArrowheads="1"/>
            </p:cNvSpPr>
            <p:nvPr/>
          </p:nvSpPr>
          <p:spPr bwMode="auto">
            <a:xfrm rot="10800000">
              <a:off x="3231" y="2954"/>
              <a:ext cx="725" cy="91"/>
            </a:xfrm>
            <a:prstGeom prst="rightArrow">
              <a:avLst>
                <a:gd name="adj1" fmla="val 50000"/>
                <a:gd name="adj2" fmla="val 199176"/>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wrap="none" anchor="ctr"/>
            <a:lstStyle/>
            <a:p>
              <a:endParaRPr lang="en-US"/>
            </a:p>
          </p:txBody>
        </p:sp>
      </p:grpSp>
      <p:sp>
        <p:nvSpPr>
          <p:cNvPr id="71" name="AutoShape 54"/>
          <p:cNvSpPr>
            <a:spLocks noChangeArrowheads="1"/>
          </p:cNvSpPr>
          <p:nvPr/>
        </p:nvSpPr>
        <p:spPr bwMode="auto">
          <a:xfrm rot="16200000">
            <a:off x="3056035" y="3619496"/>
            <a:ext cx="263329" cy="2117893"/>
          </a:xfrm>
          <a:prstGeom prst="downArrow">
            <a:avLst>
              <a:gd name="adj1" fmla="val 50000"/>
              <a:gd name="adj2" fmla="val 100829"/>
            </a:avLst>
          </a:prstGeom>
          <a:gradFill rotWithShape="1">
            <a:gsLst>
              <a:gs pos="0">
                <a:srgbClr val="CDD2E5"/>
              </a:gs>
              <a:gs pos="50000">
                <a:srgbClr val="5F616A"/>
              </a:gs>
              <a:gs pos="100000">
                <a:srgbClr val="CDD2E5"/>
              </a:gs>
            </a:gsLst>
            <a:lin ang="0" scaled="1"/>
          </a:gradFill>
          <a:ln w="9525">
            <a:solidFill>
              <a:schemeClr val="tx1"/>
            </a:solidFill>
            <a:miter lim="800000"/>
            <a:headEnd/>
            <a:tailEnd/>
          </a:ln>
        </p:spPr>
        <p:txBody>
          <a:bodyPr vert="eaVert" wrap="none" anchor="ctr"/>
          <a:lstStyle/>
          <a:p>
            <a:endParaRPr lang="en-US"/>
          </a:p>
        </p:txBody>
      </p:sp>
      <p:sp>
        <p:nvSpPr>
          <p:cNvPr id="3" name="TextBox 2"/>
          <p:cNvSpPr txBox="1"/>
          <p:nvPr/>
        </p:nvSpPr>
        <p:spPr>
          <a:xfrm>
            <a:off x="4060779" y="5507915"/>
            <a:ext cx="1454244" cy="369332"/>
          </a:xfrm>
          <a:prstGeom prst="rect">
            <a:avLst/>
          </a:prstGeom>
          <a:noFill/>
        </p:spPr>
        <p:txBody>
          <a:bodyPr wrap="none" rtlCol="0">
            <a:spAutoFit/>
          </a:bodyPr>
          <a:lstStyle/>
          <a:p>
            <a:r>
              <a:rPr lang="en-GB" dirty="0" smtClean="0"/>
              <a:t>Cytokine </a:t>
            </a:r>
            <a:r>
              <a:rPr lang="en-GB" dirty="0" err="1" smtClean="0"/>
              <a:t>etc</a:t>
            </a:r>
            <a:endParaRPr lang="en-GB" dirty="0"/>
          </a:p>
        </p:txBody>
      </p:sp>
      <p:sp>
        <p:nvSpPr>
          <p:cNvPr id="4" name="TextBox 3"/>
          <p:cNvSpPr txBox="1"/>
          <p:nvPr/>
        </p:nvSpPr>
        <p:spPr>
          <a:xfrm>
            <a:off x="1207644" y="3957912"/>
            <a:ext cx="1043876" cy="646331"/>
          </a:xfrm>
          <a:prstGeom prst="rect">
            <a:avLst/>
          </a:prstGeom>
          <a:noFill/>
        </p:spPr>
        <p:txBody>
          <a:bodyPr wrap="none" rtlCol="0">
            <a:spAutoFit/>
          </a:bodyPr>
          <a:lstStyle/>
          <a:p>
            <a:r>
              <a:rPr lang="en-GB" dirty="0" err="1" smtClean="0"/>
              <a:t>Flagellin</a:t>
            </a:r>
            <a:endParaRPr lang="en-GB" dirty="0" smtClean="0"/>
          </a:p>
          <a:p>
            <a:r>
              <a:rPr lang="en-GB" dirty="0" smtClean="0"/>
              <a:t>sensors</a:t>
            </a:r>
          </a:p>
        </p:txBody>
      </p:sp>
      <p:sp>
        <p:nvSpPr>
          <p:cNvPr id="5" name="TextBox 4"/>
          <p:cNvSpPr txBox="1"/>
          <p:nvPr/>
        </p:nvSpPr>
        <p:spPr>
          <a:xfrm>
            <a:off x="6985077" y="5203002"/>
            <a:ext cx="1428596" cy="646331"/>
          </a:xfrm>
          <a:prstGeom prst="rect">
            <a:avLst/>
          </a:prstGeom>
          <a:noFill/>
        </p:spPr>
        <p:txBody>
          <a:bodyPr wrap="none" rtlCol="0">
            <a:spAutoFit/>
          </a:bodyPr>
          <a:lstStyle/>
          <a:p>
            <a:r>
              <a:rPr lang="en-GB" dirty="0" smtClean="0"/>
              <a:t>Nucleic acid</a:t>
            </a:r>
          </a:p>
          <a:p>
            <a:r>
              <a:rPr lang="en-GB" dirty="0" smtClean="0"/>
              <a:t>sensors</a:t>
            </a:r>
            <a:endParaRPr lang="en-GB" dirty="0"/>
          </a:p>
        </p:txBody>
      </p:sp>
      <p:sp>
        <p:nvSpPr>
          <p:cNvPr id="6" name="TextBox 5"/>
          <p:cNvSpPr txBox="1"/>
          <p:nvPr/>
        </p:nvSpPr>
        <p:spPr>
          <a:xfrm>
            <a:off x="1718422" y="2233927"/>
            <a:ext cx="2274982" cy="646331"/>
          </a:xfrm>
          <a:prstGeom prst="rect">
            <a:avLst/>
          </a:prstGeom>
          <a:noFill/>
        </p:spPr>
        <p:txBody>
          <a:bodyPr wrap="none" rtlCol="0">
            <a:spAutoFit/>
          </a:bodyPr>
          <a:lstStyle/>
          <a:p>
            <a:r>
              <a:rPr lang="en-GB" dirty="0" smtClean="0"/>
              <a:t>Microbial membrane</a:t>
            </a:r>
          </a:p>
          <a:p>
            <a:r>
              <a:rPr lang="en-GB" dirty="0" smtClean="0"/>
              <a:t>sensors</a:t>
            </a:r>
            <a:endParaRPr lang="en-GB" dirty="0"/>
          </a:p>
        </p:txBody>
      </p:sp>
      <p:grpSp>
        <p:nvGrpSpPr>
          <p:cNvPr id="7" name="Group 6"/>
          <p:cNvGrpSpPr/>
          <p:nvPr/>
        </p:nvGrpSpPr>
        <p:grpSpPr>
          <a:xfrm rot="16200000">
            <a:off x="-158717" y="4028443"/>
            <a:ext cx="1368264" cy="1131887"/>
            <a:chOff x="-1851473" y="3367963"/>
            <a:chExt cx="1368264" cy="1131887"/>
          </a:xfrm>
        </p:grpSpPr>
        <p:sp>
          <p:nvSpPr>
            <p:cNvPr id="73" name="Oval 27"/>
            <p:cNvSpPr>
              <a:spLocks noChangeAspect="1" noChangeArrowheads="1"/>
            </p:cNvSpPr>
            <p:nvPr/>
          </p:nvSpPr>
          <p:spPr bwMode="auto">
            <a:xfrm flipH="1">
              <a:off x="-1041051" y="3852150"/>
              <a:ext cx="306379" cy="323340"/>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4" name="Oval 29"/>
            <p:cNvSpPr>
              <a:spLocks noChangeAspect="1" noChangeArrowheads="1"/>
            </p:cNvSpPr>
            <p:nvPr/>
          </p:nvSpPr>
          <p:spPr bwMode="auto">
            <a:xfrm flipH="1">
              <a:off x="-997558" y="4176510"/>
              <a:ext cx="174936" cy="323340"/>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75" name="Oval 30"/>
            <p:cNvSpPr>
              <a:spLocks noChangeAspect="1" noChangeArrowheads="1"/>
            </p:cNvSpPr>
            <p:nvPr/>
          </p:nvSpPr>
          <p:spPr bwMode="auto">
            <a:xfrm>
              <a:off x="-1260445" y="3852150"/>
              <a:ext cx="306379" cy="323340"/>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 name="Oval 32"/>
            <p:cNvSpPr>
              <a:spLocks noChangeAspect="1" noChangeArrowheads="1"/>
            </p:cNvSpPr>
            <p:nvPr/>
          </p:nvSpPr>
          <p:spPr bwMode="auto">
            <a:xfrm>
              <a:off x="-1172494" y="4176510"/>
              <a:ext cx="174936" cy="323340"/>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77" name="Text Box 50"/>
            <p:cNvSpPr txBox="1">
              <a:spLocks noChangeArrowheads="1"/>
            </p:cNvSpPr>
            <p:nvPr/>
          </p:nvSpPr>
          <p:spPr bwMode="auto">
            <a:xfrm rot="5400000">
              <a:off x="-2039592" y="3814079"/>
              <a:ext cx="742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FF0000"/>
                  </a:solidFill>
                </a:rPr>
                <a:t>TLR5</a:t>
              </a:r>
            </a:p>
          </p:txBody>
        </p:sp>
        <p:sp>
          <p:nvSpPr>
            <p:cNvPr id="78" name="Text Box 202"/>
            <p:cNvSpPr txBox="1">
              <a:spLocks noChangeArrowheads="1"/>
            </p:cNvSpPr>
            <p:nvPr/>
          </p:nvSpPr>
          <p:spPr bwMode="auto">
            <a:xfrm>
              <a:off x="-1518259" y="3367963"/>
              <a:ext cx="1035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err="1"/>
                <a:t>Flagellin</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304"/>
                                        </p:tgtEl>
                                        <p:attrNameLst>
                                          <p:attrName>style.visibility</p:attrName>
                                        </p:attrNameLst>
                                      </p:cBhvr>
                                      <p:to>
                                        <p:strVal val="visible"/>
                                      </p:to>
                                    </p:set>
                                    <p:animEffect transition="in" filter="fade">
                                      <p:cBhvr>
                                        <p:cTn id="21" dur="500"/>
                                        <p:tgtEl>
                                          <p:spTgt spid="1130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303"/>
                                        </p:tgtEl>
                                        <p:attrNameLst>
                                          <p:attrName>style.visibility</p:attrName>
                                        </p:attrNameLst>
                                      </p:cBhvr>
                                      <p:to>
                                        <p:strVal val="visible"/>
                                      </p:to>
                                    </p:set>
                                    <p:animEffect transition="in" filter="fade">
                                      <p:cBhvr>
                                        <p:cTn id="24" dur="500"/>
                                        <p:tgtEl>
                                          <p:spTgt spid="1130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3" grpId="0"/>
      <p:bldP spid="11304" grpId="0"/>
      <p:bldP spid="71" grpId="0" animBg="1"/>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5175"/>
            <a:ext cx="7772400" cy="577850"/>
          </a:xfrm>
        </p:spPr>
        <p:txBody>
          <a:bodyPr/>
          <a:lstStyle/>
          <a:p>
            <a:pPr algn="ctr" eaLnBrk="1" hangingPunct="1"/>
            <a:r>
              <a:rPr lang="en-GB" sz="2800" dirty="0" smtClean="0"/>
              <a:t>NF-</a:t>
            </a:r>
            <a:r>
              <a:rPr lang="en-GB" sz="2800" dirty="0" smtClean="0">
                <a:sym typeface="Symbol" pitchFamily="18" charset="2"/>
              </a:rPr>
              <a:t>B activation triggers a coordinated inflammatory response</a:t>
            </a:r>
          </a:p>
        </p:txBody>
      </p:sp>
      <p:sp>
        <p:nvSpPr>
          <p:cNvPr id="12291" name="Rectangle 3"/>
          <p:cNvSpPr>
            <a:spLocks noGrp="1" noChangeArrowheads="1"/>
          </p:cNvSpPr>
          <p:nvPr>
            <p:ph type="body" sz="half" idx="1"/>
          </p:nvPr>
        </p:nvSpPr>
        <p:spPr>
          <a:xfrm>
            <a:off x="396875" y="1839913"/>
            <a:ext cx="4360863" cy="1122362"/>
          </a:xfrm>
          <a:noFill/>
        </p:spPr>
        <p:txBody>
          <a:bodyPr>
            <a:spAutoFit/>
          </a:bodyPr>
          <a:lstStyle/>
          <a:p>
            <a:pPr eaLnBrk="1" hangingPunct="1">
              <a:lnSpc>
                <a:spcPct val="90000"/>
              </a:lnSpc>
              <a:buClr>
                <a:schemeClr val="tx1"/>
              </a:buClr>
              <a:buFont typeface="Wingdings" pitchFamily="2" charset="2"/>
              <a:buNone/>
            </a:pPr>
            <a:r>
              <a:rPr lang="en-GB" sz="1600" b="1" smtClean="0"/>
              <a:t>Response amplification/transmission:</a:t>
            </a:r>
          </a:p>
          <a:p>
            <a:pPr eaLnBrk="1" hangingPunct="1">
              <a:lnSpc>
                <a:spcPct val="90000"/>
              </a:lnSpc>
              <a:buClr>
                <a:schemeClr val="tx1"/>
              </a:buClr>
              <a:buFont typeface="Wingdings" pitchFamily="2" charset="2"/>
              <a:buNone/>
            </a:pPr>
            <a:r>
              <a:rPr lang="en-GB" sz="1600" smtClean="0"/>
              <a:t>Tumour necrosis factor </a:t>
            </a:r>
            <a:endParaRPr lang="en-GB" sz="1600" i="1" smtClean="0"/>
          </a:p>
          <a:p>
            <a:pPr eaLnBrk="1" hangingPunct="1">
              <a:lnSpc>
                <a:spcPct val="90000"/>
              </a:lnSpc>
              <a:buClr>
                <a:schemeClr val="tx1"/>
              </a:buClr>
              <a:buFont typeface="Wingdings" pitchFamily="2" charset="2"/>
              <a:buNone/>
            </a:pPr>
            <a:r>
              <a:rPr lang="en-GB" sz="1600" smtClean="0"/>
              <a:t>Interleukin-1</a:t>
            </a:r>
            <a:r>
              <a:rPr lang="el-GR" sz="1600" i="1" smtClean="0">
                <a:cs typeface="Arial" charset="0"/>
              </a:rPr>
              <a:t>β</a:t>
            </a:r>
            <a:endParaRPr lang="en-GB" sz="1600" i="1" smtClean="0">
              <a:cs typeface="Arial" charset="0"/>
            </a:endParaRPr>
          </a:p>
          <a:p>
            <a:pPr eaLnBrk="1" hangingPunct="1">
              <a:lnSpc>
                <a:spcPct val="90000"/>
              </a:lnSpc>
              <a:buClr>
                <a:schemeClr val="tx1"/>
              </a:buClr>
              <a:buFont typeface="Wingdings" pitchFamily="2" charset="2"/>
              <a:buNone/>
            </a:pPr>
            <a:r>
              <a:rPr lang="en-GB" sz="1600" smtClean="0"/>
              <a:t>IL-6, IL-12</a:t>
            </a:r>
          </a:p>
        </p:txBody>
      </p:sp>
      <p:sp>
        <p:nvSpPr>
          <p:cNvPr id="12292" name="Rectangle 6"/>
          <p:cNvSpPr>
            <a:spLocks noChangeArrowheads="1"/>
          </p:cNvSpPr>
          <p:nvPr/>
        </p:nvSpPr>
        <p:spPr bwMode="auto">
          <a:xfrm>
            <a:off x="3995738" y="4916488"/>
            <a:ext cx="41783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en-GB" sz="1600" b="1"/>
              <a:t>Anti-inflammatory mediators:</a:t>
            </a:r>
          </a:p>
          <a:p>
            <a:pPr lvl="1"/>
            <a:r>
              <a:rPr lang="en-GB" sz="1600"/>
              <a:t>IL-10, IL-11, IL-4, TGF-b</a:t>
            </a:r>
          </a:p>
          <a:p>
            <a:pPr lvl="1"/>
            <a:r>
              <a:rPr lang="en-GB" sz="1600"/>
              <a:t>Soluble cytokine antagonists: soluble TNF receptors, IL-1 receptor antagonist</a:t>
            </a:r>
          </a:p>
        </p:txBody>
      </p:sp>
      <p:sp>
        <p:nvSpPr>
          <p:cNvPr id="12293" name="Text Box 9"/>
          <p:cNvSpPr txBox="1">
            <a:spLocks noChangeArrowheads="1"/>
          </p:cNvSpPr>
          <p:nvPr/>
        </p:nvSpPr>
        <p:spPr bwMode="auto">
          <a:xfrm>
            <a:off x="396875" y="4316413"/>
            <a:ext cx="38671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t>Leukocyte mobilisation and activation</a:t>
            </a:r>
          </a:p>
          <a:p>
            <a:pPr eaLnBrk="1" hangingPunct="1"/>
            <a:r>
              <a:rPr lang="en-GB" sz="1600"/>
              <a:t>IL-8</a:t>
            </a:r>
          </a:p>
          <a:p>
            <a:pPr eaLnBrk="1" hangingPunct="1"/>
            <a:r>
              <a:rPr lang="en-GB" sz="1600"/>
              <a:t>MIP-</a:t>
            </a:r>
            <a:r>
              <a:rPr lang="en-GB" sz="1600">
                <a:sym typeface="Symbol" pitchFamily="18" charset="2"/>
              </a:rPr>
              <a:t>, </a:t>
            </a:r>
            <a:endParaRPr lang="en-GB" sz="1600" i="1">
              <a:sym typeface="Symbol" pitchFamily="18" charset="2"/>
            </a:endParaRPr>
          </a:p>
          <a:p>
            <a:pPr eaLnBrk="1" hangingPunct="1"/>
            <a:r>
              <a:rPr lang="en-GB" sz="1600"/>
              <a:t>MCP-1, MCP-3</a:t>
            </a:r>
          </a:p>
          <a:p>
            <a:pPr eaLnBrk="1" hangingPunct="1"/>
            <a:endParaRPr lang="en-GB"/>
          </a:p>
          <a:p>
            <a:pPr eaLnBrk="1" hangingPunct="1"/>
            <a:endParaRPr lang="en-GB"/>
          </a:p>
        </p:txBody>
      </p:sp>
      <p:sp>
        <p:nvSpPr>
          <p:cNvPr id="12294" name="Text Box 10"/>
          <p:cNvSpPr txBox="1">
            <a:spLocks noChangeArrowheads="1"/>
          </p:cNvSpPr>
          <p:nvPr/>
        </p:nvSpPr>
        <p:spPr bwMode="auto">
          <a:xfrm>
            <a:off x="396875" y="5408613"/>
            <a:ext cx="3856038"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t>Leukocyte recruitment and activation:</a:t>
            </a:r>
          </a:p>
          <a:p>
            <a:pPr eaLnBrk="1" hangingPunct="1"/>
            <a:r>
              <a:rPr lang="en-GB" sz="1600"/>
              <a:t>ICAM-1</a:t>
            </a:r>
          </a:p>
          <a:p>
            <a:pPr eaLnBrk="1" hangingPunct="1"/>
            <a:r>
              <a:rPr lang="en-GB" sz="1600"/>
              <a:t>VCAM-1</a:t>
            </a:r>
          </a:p>
          <a:p>
            <a:pPr eaLnBrk="1" hangingPunct="1"/>
            <a:r>
              <a:rPr lang="en-GB" sz="1600"/>
              <a:t>E-selectin</a:t>
            </a:r>
          </a:p>
          <a:p>
            <a:pPr eaLnBrk="1" hangingPunct="1"/>
            <a:endParaRPr lang="en-GB" sz="1600"/>
          </a:p>
        </p:txBody>
      </p:sp>
      <p:sp>
        <p:nvSpPr>
          <p:cNvPr id="12295" name="Text Box 11"/>
          <p:cNvSpPr txBox="1">
            <a:spLocks noChangeArrowheads="1"/>
          </p:cNvSpPr>
          <p:nvPr/>
        </p:nvSpPr>
        <p:spPr bwMode="auto">
          <a:xfrm>
            <a:off x="4451350" y="1803400"/>
            <a:ext cx="405130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t>Activation of endothelium, permeability,</a:t>
            </a:r>
          </a:p>
          <a:p>
            <a:pPr eaLnBrk="1" hangingPunct="1"/>
            <a:r>
              <a:rPr lang="en-GB" sz="1600" b="1"/>
              <a:t>vascular tone:</a:t>
            </a:r>
          </a:p>
          <a:p>
            <a:pPr eaLnBrk="1" hangingPunct="1"/>
            <a:r>
              <a:rPr lang="en-GB" sz="1600"/>
              <a:t>Inducible nitric oxide synthase</a:t>
            </a:r>
          </a:p>
          <a:p>
            <a:pPr eaLnBrk="1" hangingPunct="1"/>
            <a:r>
              <a:rPr lang="en-GB" sz="1600"/>
              <a:t>Inducible cyclooxygenase-2</a:t>
            </a:r>
          </a:p>
          <a:p>
            <a:pPr eaLnBrk="1" hangingPunct="1"/>
            <a:r>
              <a:rPr lang="en-GB" sz="1600"/>
              <a:t>5-Lipoxygenase</a:t>
            </a:r>
          </a:p>
          <a:p>
            <a:pPr eaLnBrk="1" hangingPunct="1"/>
            <a:r>
              <a:rPr lang="en-GB" sz="1600"/>
              <a:t>Cytosolic phospholipase A2</a:t>
            </a:r>
          </a:p>
        </p:txBody>
      </p:sp>
      <p:sp>
        <p:nvSpPr>
          <p:cNvPr id="12296" name="Text Box 12"/>
          <p:cNvSpPr txBox="1">
            <a:spLocks noChangeArrowheads="1"/>
          </p:cNvSpPr>
          <p:nvPr/>
        </p:nvSpPr>
        <p:spPr bwMode="auto">
          <a:xfrm>
            <a:off x="396875" y="3119438"/>
            <a:ext cx="3243263"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t>Increased leukocyte production</a:t>
            </a:r>
          </a:p>
          <a:p>
            <a:pPr eaLnBrk="1" hangingPunct="1"/>
            <a:r>
              <a:rPr lang="en-GB" sz="1600"/>
              <a:t>GM-CSF</a:t>
            </a:r>
          </a:p>
          <a:p>
            <a:pPr eaLnBrk="1" hangingPunct="1"/>
            <a:r>
              <a:rPr lang="en-GB" sz="1600"/>
              <a:t>M-CSF</a:t>
            </a:r>
          </a:p>
          <a:p>
            <a:pPr eaLnBrk="1" hangingPunct="1"/>
            <a:r>
              <a:rPr lang="en-GB" sz="1600"/>
              <a:t>G-CSF</a:t>
            </a:r>
          </a:p>
          <a:p>
            <a:pPr eaLnBrk="1" hangingPunct="1"/>
            <a:endParaRPr lang="en-GB" sz="1600"/>
          </a:p>
        </p:txBody>
      </p:sp>
      <p:sp>
        <p:nvSpPr>
          <p:cNvPr id="12297" name="Text Box 13"/>
          <p:cNvSpPr txBox="1">
            <a:spLocks noChangeArrowheads="1"/>
          </p:cNvSpPr>
          <p:nvPr/>
        </p:nvSpPr>
        <p:spPr bwMode="auto">
          <a:xfrm>
            <a:off x="4451350" y="3648075"/>
            <a:ext cx="1425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t>Coagulation:</a:t>
            </a:r>
          </a:p>
          <a:p>
            <a:pPr eaLnBrk="1" hangingPunct="1"/>
            <a:r>
              <a:rPr lang="en-GB" sz="1600"/>
              <a:t>Tissue factor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GB" sz="2800" dirty="0" smtClean="0"/>
              <a:t>A sequential model of sepsis pathogenesis provides many targets</a:t>
            </a:r>
          </a:p>
        </p:txBody>
      </p:sp>
      <p:sp>
        <p:nvSpPr>
          <p:cNvPr id="13315" name="Text Box 78"/>
          <p:cNvSpPr txBox="1">
            <a:spLocks noChangeArrowheads="1"/>
          </p:cNvSpPr>
          <p:nvPr/>
        </p:nvSpPr>
        <p:spPr bwMode="auto">
          <a:xfrm>
            <a:off x="3892100" y="1966913"/>
            <a:ext cx="146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Infection</a:t>
            </a:r>
          </a:p>
        </p:txBody>
      </p:sp>
      <p:sp>
        <p:nvSpPr>
          <p:cNvPr id="13316" name="Text Box 79"/>
          <p:cNvSpPr txBox="1">
            <a:spLocks noChangeArrowheads="1"/>
          </p:cNvSpPr>
          <p:nvPr/>
        </p:nvSpPr>
        <p:spPr bwMode="auto">
          <a:xfrm>
            <a:off x="3815900" y="6234113"/>
            <a:ext cx="16706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Pathology</a:t>
            </a:r>
          </a:p>
        </p:txBody>
      </p:sp>
      <p:sp>
        <p:nvSpPr>
          <p:cNvPr id="132176" name="Text Box 80"/>
          <p:cNvSpPr txBox="1">
            <a:spLocks noChangeArrowheads="1"/>
          </p:cNvSpPr>
          <p:nvPr/>
        </p:nvSpPr>
        <p:spPr bwMode="auto">
          <a:xfrm>
            <a:off x="2520478" y="2502698"/>
            <a:ext cx="1779588" cy="30480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defRPr/>
            </a:pPr>
            <a:r>
              <a:rPr lang="en-US" sz="1400" dirty="0"/>
              <a:t>Live micro-organism</a:t>
            </a:r>
          </a:p>
        </p:txBody>
      </p:sp>
      <p:sp>
        <p:nvSpPr>
          <p:cNvPr id="132177" name="Text Box 81"/>
          <p:cNvSpPr txBox="1">
            <a:spLocks noChangeArrowheads="1"/>
          </p:cNvSpPr>
          <p:nvPr/>
        </p:nvSpPr>
        <p:spPr bwMode="auto">
          <a:xfrm>
            <a:off x="3492028" y="3061499"/>
            <a:ext cx="808038" cy="30480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defRPr/>
            </a:pPr>
            <a:r>
              <a:rPr lang="en-US" sz="1400" dirty="0"/>
              <a:t>PAMPS</a:t>
            </a:r>
          </a:p>
        </p:txBody>
      </p:sp>
      <p:sp>
        <p:nvSpPr>
          <p:cNvPr id="132178" name="Text Box 82"/>
          <p:cNvSpPr txBox="1">
            <a:spLocks noChangeArrowheads="1"/>
          </p:cNvSpPr>
          <p:nvPr/>
        </p:nvSpPr>
        <p:spPr bwMode="auto">
          <a:xfrm>
            <a:off x="2253779" y="3694113"/>
            <a:ext cx="2046287" cy="517525"/>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lgn="ctr">
              <a:defRPr/>
            </a:pPr>
            <a:r>
              <a:rPr lang="en-US" sz="1400" dirty="0"/>
              <a:t>Host sensing apparatus</a:t>
            </a:r>
          </a:p>
          <a:p>
            <a:pPr algn="ctr">
              <a:defRPr/>
            </a:pPr>
            <a:r>
              <a:rPr lang="en-US" sz="1400" dirty="0"/>
              <a:t>(PRR)</a:t>
            </a:r>
          </a:p>
        </p:txBody>
      </p:sp>
      <p:sp>
        <p:nvSpPr>
          <p:cNvPr id="132179" name="Text Box 83"/>
          <p:cNvSpPr txBox="1">
            <a:spLocks noChangeArrowheads="1"/>
          </p:cNvSpPr>
          <p:nvPr/>
        </p:nvSpPr>
        <p:spPr bwMode="auto">
          <a:xfrm>
            <a:off x="2607791" y="4516438"/>
            <a:ext cx="1692275" cy="30480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defRPr/>
            </a:pPr>
            <a:r>
              <a:rPr lang="en-US" sz="1400" dirty="0"/>
              <a:t>Signal transduction</a:t>
            </a:r>
          </a:p>
        </p:txBody>
      </p:sp>
      <p:sp>
        <p:nvSpPr>
          <p:cNvPr id="132180" name="Text Box 84"/>
          <p:cNvSpPr txBox="1">
            <a:spLocks noChangeArrowheads="1"/>
          </p:cNvSpPr>
          <p:nvPr/>
        </p:nvSpPr>
        <p:spPr bwMode="auto">
          <a:xfrm>
            <a:off x="1939454" y="5153475"/>
            <a:ext cx="2360612" cy="30480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defRPr/>
            </a:pPr>
            <a:r>
              <a:rPr lang="en-US" sz="1400" dirty="0"/>
              <a:t>Pro-inflammatory mediators</a:t>
            </a:r>
          </a:p>
        </p:txBody>
      </p:sp>
      <p:sp>
        <p:nvSpPr>
          <p:cNvPr id="132181" name="Text Box 85"/>
          <p:cNvSpPr txBox="1">
            <a:spLocks noChangeArrowheads="1"/>
          </p:cNvSpPr>
          <p:nvPr/>
        </p:nvSpPr>
        <p:spPr bwMode="auto">
          <a:xfrm>
            <a:off x="1909291" y="5887249"/>
            <a:ext cx="2390775" cy="30480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wrap="none">
            <a:spAutoFit/>
          </a:bodyPr>
          <a:lstStyle/>
          <a:p>
            <a:pPr>
              <a:defRPr/>
            </a:pPr>
            <a:r>
              <a:rPr lang="en-US" sz="1400" dirty="0"/>
              <a:t>Pro-inflammatory processes</a:t>
            </a:r>
          </a:p>
        </p:txBody>
      </p:sp>
      <p:sp>
        <p:nvSpPr>
          <p:cNvPr id="132182" name="Text Box 86"/>
          <p:cNvSpPr txBox="1">
            <a:spLocks noChangeArrowheads="1"/>
          </p:cNvSpPr>
          <p:nvPr/>
        </p:nvSpPr>
        <p:spPr bwMode="auto">
          <a:xfrm>
            <a:off x="4846608" y="2486029"/>
            <a:ext cx="1117600" cy="338138"/>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GB" sz="1600" dirty="0" smtClean="0"/>
              <a:t>Antibiotics</a:t>
            </a:r>
            <a:endParaRPr lang="en-US" sz="1600" dirty="0"/>
          </a:p>
        </p:txBody>
      </p:sp>
      <p:sp>
        <p:nvSpPr>
          <p:cNvPr id="132187" name="Text Box 91"/>
          <p:cNvSpPr txBox="1">
            <a:spLocks noChangeArrowheads="1"/>
          </p:cNvSpPr>
          <p:nvPr/>
        </p:nvSpPr>
        <p:spPr bwMode="auto">
          <a:xfrm>
            <a:off x="4846608" y="5747549"/>
            <a:ext cx="2746377" cy="584201"/>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US" sz="1600" dirty="0" smtClean="0"/>
              <a:t>Anti-coagulants</a:t>
            </a:r>
          </a:p>
          <a:p>
            <a:pPr algn="ctr">
              <a:defRPr/>
            </a:pPr>
            <a:r>
              <a:rPr lang="en-US" sz="1600" dirty="0" smtClean="0"/>
              <a:t>leukocyte adhesion blocking</a:t>
            </a:r>
            <a:endParaRPr lang="en-US" sz="1600" dirty="0"/>
          </a:p>
        </p:txBody>
      </p:sp>
      <p:sp>
        <p:nvSpPr>
          <p:cNvPr id="132183" name="Text Box 87"/>
          <p:cNvSpPr txBox="1">
            <a:spLocks noChangeArrowheads="1"/>
          </p:cNvSpPr>
          <p:nvPr/>
        </p:nvSpPr>
        <p:spPr bwMode="auto">
          <a:xfrm>
            <a:off x="4846608" y="3044830"/>
            <a:ext cx="2303463" cy="338138"/>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GB" sz="1600" dirty="0" smtClean="0"/>
              <a:t>Antibodies</a:t>
            </a:r>
            <a:r>
              <a:rPr lang="en-GB" sz="1600" dirty="0"/>
              <a:t>, antagonists</a:t>
            </a:r>
            <a:endParaRPr lang="en-US" sz="1600" dirty="0"/>
          </a:p>
        </p:txBody>
      </p:sp>
      <p:sp>
        <p:nvSpPr>
          <p:cNvPr id="132186" name="Text Box 90"/>
          <p:cNvSpPr txBox="1">
            <a:spLocks noChangeArrowheads="1"/>
          </p:cNvSpPr>
          <p:nvPr/>
        </p:nvSpPr>
        <p:spPr bwMode="auto">
          <a:xfrm>
            <a:off x="4846608" y="5013775"/>
            <a:ext cx="1779588" cy="584200"/>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US" sz="1600" dirty="0" smtClean="0"/>
              <a:t>Antibodies</a:t>
            </a:r>
            <a:r>
              <a:rPr lang="en-US" sz="1600" dirty="0"/>
              <a:t>,</a:t>
            </a:r>
          </a:p>
          <a:p>
            <a:pPr algn="ctr">
              <a:defRPr/>
            </a:pPr>
            <a:r>
              <a:rPr lang="en-US" sz="1600" dirty="0"/>
              <a:t>Soluble receptors</a:t>
            </a:r>
          </a:p>
        </p:txBody>
      </p:sp>
      <p:sp>
        <p:nvSpPr>
          <p:cNvPr id="132184" name="Text Box 88"/>
          <p:cNvSpPr txBox="1">
            <a:spLocks noChangeArrowheads="1"/>
          </p:cNvSpPr>
          <p:nvPr/>
        </p:nvSpPr>
        <p:spPr bwMode="auto">
          <a:xfrm>
            <a:off x="4846608" y="3783806"/>
            <a:ext cx="1255472" cy="338554"/>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US" sz="1600" dirty="0" smtClean="0"/>
              <a:t>Antagonists</a:t>
            </a:r>
            <a:endParaRPr lang="en-US" sz="1600" dirty="0"/>
          </a:p>
        </p:txBody>
      </p:sp>
      <p:sp>
        <p:nvSpPr>
          <p:cNvPr id="132185" name="Text Box 89"/>
          <p:cNvSpPr txBox="1">
            <a:spLocks noChangeArrowheads="1"/>
          </p:cNvSpPr>
          <p:nvPr/>
        </p:nvSpPr>
        <p:spPr bwMode="auto">
          <a:xfrm>
            <a:off x="4846608" y="4500563"/>
            <a:ext cx="2551113" cy="336550"/>
          </a:xfrm>
          <a:prstGeom prst="rect">
            <a:avLst/>
          </a:prstGeom>
          <a:gradFill rotWithShape="1">
            <a:gsLst>
              <a:gs pos="0">
                <a:schemeClr val="bg1"/>
              </a:gs>
              <a:gs pos="50000">
                <a:srgbClr val="CDD2E5"/>
              </a:gs>
              <a:gs pos="100000">
                <a:schemeClr val="bg1"/>
              </a:gs>
            </a:gsLst>
            <a:lin ang="5400000" scaled="1"/>
          </a:gradFill>
          <a:ln w="9525">
            <a:noFill/>
            <a:miter lim="800000"/>
            <a:headEnd/>
            <a:tailEnd/>
          </a:ln>
          <a:effectLst/>
        </p:spPr>
        <p:txBody>
          <a:bodyPr wrap="none">
            <a:spAutoFit/>
          </a:bodyPr>
          <a:lstStyle/>
          <a:p>
            <a:pPr algn="ctr">
              <a:defRPr/>
            </a:pPr>
            <a:r>
              <a:rPr lang="en-GB" sz="1600"/>
              <a:t>Pharmacological inhibitors</a:t>
            </a:r>
            <a:endParaRPr lang="en-US" sz="1600"/>
          </a:p>
        </p:txBody>
      </p:sp>
      <p:cxnSp>
        <p:nvCxnSpPr>
          <p:cNvPr id="3" name="Straight Arrow Connector 2"/>
          <p:cNvCxnSpPr/>
          <p:nvPr/>
        </p:nvCxnSpPr>
        <p:spPr>
          <a:xfrm>
            <a:off x="4565458" y="2428578"/>
            <a:ext cx="26392" cy="3805535"/>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177"/>
                                        </p:tgtEl>
                                        <p:attrNameLst>
                                          <p:attrName>style.visibility</p:attrName>
                                        </p:attrNameLst>
                                      </p:cBhvr>
                                      <p:to>
                                        <p:strVal val="visible"/>
                                      </p:to>
                                    </p:set>
                                    <p:animEffect transition="in" filter="fade">
                                      <p:cBhvr>
                                        <p:cTn id="7" dur="500"/>
                                        <p:tgtEl>
                                          <p:spTgt spid="1321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2183"/>
                                        </p:tgtEl>
                                        <p:attrNameLst>
                                          <p:attrName>style.visibility</p:attrName>
                                        </p:attrNameLst>
                                      </p:cBhvr>
                                      <p:to>
                                        <p:strVal val="visible"/>
                                      </p:to>
                                    </p:set>
                                    <p:animEffect transition="in" filter="fade">
                                      <p:cBhvr>
                                        <p:cTn id="10" dur="500"/>
                                        <p:tgtEl>
                                          <p:spTgt spid="1321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2178"/>
                                        </p:tgtEl>
                                        <p:attrNameLst>
                                          <p:attrName>style.visibility</p:attrName>
                                        </p:attrNameLst>
                                      </p:cBhvr>
                                      <p:to>
                                        <p:strVal val="visible"/>
                                      </p:to>
                                    </p:set>
                                    <p:animEffect transition="in" filter="fade">
                                      <p:cBhvr>
                                        <p:cTn id="15" dur="500"/>
                                        <p:tgtEl>
                                          <p:spTgt spid="1321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184"/>
                                        </p:tgtEl>
                                        <p:attrNameLst>
                                          <p:attrName>style.visibility</p:attrName>
                                        </p:attrNameLst>
                                      </p:cBhvr>
                                      <p:to>
                                        <p:strVal val="visible"/>
                                      </p:to>
                                    </p:set>
                                    <p:animEffect transition="in" filter="fade">
                                      <p:cBhvr>
                                        <p:cTn id="18" dur="500"/>
                                        <p:tgtEl>
                                          <p:spTgt spid="1321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2179"/>
                                        </p:tgtEl>
                                        <p:attrNameLst>
                                          <p:attrName>style.visibility</p:attrName>
                                        </p:attrNameLst>
                                      </p:cBhvr>
                                      <p:to>
                                        <p:strVal val="visible"/>
                                      </p:to>
                                    </p:set>
                                    <p:animEffect transition="in" filter="fade">
                                      <p:cBhvr>
                                        <p:cTn id="23" dur="500"/>
                                        <p:tgtEl>
                                          <p:spTgt spid="1321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2185"/>
                                        </p:tgtEl>
                                        <p:attrNameLst>
                                          <p:attrName>style.visibility</p:attrName>
                                        </p:attrNameLst>
                                      </p:cBhvr>
                                      <p:to>
                                        <p:strVal val="visible"/>
                                      </p:to>
                                    </p:set>
                                    <p:animEffect transition="in" filter="fade">
                                      <p:cBhvr>
                                        <p:cTn id="26" dur="500"/>
                                        <p:tgtEl>
                                          <p:spTgt spid="1321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2180"/>
                                        </p:tgtEl>
                                        <p:attrNameLst>
                                          <p:attrName>style.visibility</p:attrName>
                                        </p:attrNameLst>
                                      </p:cBhvr>
                                      <p:to>
                                        <p:strVal val="visible"/>
                                      </p:to>
                                    </p:set>
                                    <p:animEffect transition="in" filter="fade">
                                      <p:cBhvr>
                                        <p:cTn id="31" dur="500"/>
                                        <p:tgtEl>
                                          <p:spTgt spid="1321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2186"/>
                                        </p:tgtEl>
                                        <p:attrNameLst>
                                          <p:attrName>style.visibility</p:attrName>
                                        </p:attrNameLst>
                                      </p:cBhvr>
                                      <p:to>
                                        <p:strVal val="visible"/>
                                      </p:to>
                                    </p:set>
                                    <p:animEffect transition="in" filter="fade">
                                      <p:cBhvr>
                                        <p:cTn id="34" dur="500"/>
                                        <p:tgtEl>
                                          <p:spTgt spid="1321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2181"/>
                                        </p:tgtEl>
                                        <p:attrNameLst>
                                          <p:attrName>style.visibility</p:attrName>
                                        </p:attrNameLst>
                                      </p:cBhvr>
                                      <p:to>
                                        <p:strVal val="visible"/>
                                      </p:to>
                                    </p:set>
                                    <p:animEffect transition="in" filter="fade">
                                      <p:cBhvr>
                                        <p:cTn id="39" dur="500"/>
                                        <p:tgtEl>
                                          <p:spTgt spid="1321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2187"/>
                                        </p:tgtEl>
                                        <p:attrNameLst>
                                          <p:attrName>style.visibility</p:attrName>
                                        </p:attrNameLst>
                                      </p:cBhvr>
                                      <p:to>
                                        <p:strVal val="visible"/>
                                      </p:to>
                                    </p:set>
                                    <p:animEffect transition="in" filter="fade">
                                      <p:cBhvr>
                                        <p:cTn id="42" dur="500"/>
                                        <p:tgtEl>
                                          <p:spTgt spid="13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77" grpId="0" animBg="1"/>
      <p:bldP spid="132178" grpId="0" animBg="1"/>
      <p:bldP spid="132179" grpId="0" animBg="1"/>
      <p:bldP spid="132180" grpId="0" animBg="1"/>
      <p:bldP spid="132181" grpId="0" animBg="1"/>
      <p:bldP spid="132187" grpId="0" animBg="1"/>
      <p:bldP spid="132183" grpId="0" animBg="1"/>
      <p:bldP spid="132186" grpId="0" animBg="1"/>
      <p:bldP spid="132184" grpId="0" animBg="1"/>
      <p:bldP spid="1321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4797425"/>
            <a:ext cx="7772400" cy="1143000"/>
          </a:xfrm>
        </p:spPr>
        <p:txBody>
          <a:bodyPr/>
          <a:lstStyle/>
          <a:p>
            <a:pPr eaLnBrk="1" hangingPunct="1"/>
            <a:r>
              <a:rPr lang="en-GB" sz="1800" b="1" smtClean="0"/>
              <a:t>Edwin Deitch:</a:t>
            </a:r>
            <a:r>
              <a:rPr lang="en-GB" sz="1800" smtClean="0"/>
              <a:t> Multiple Organ Failure: Pathophysiology and Potential Future Therapy. 1992. Ann. Surg. 216 (2) 117-134</a:t>
            </a:r>
          </a:p>
        </p:txBody>
      </p:sp>
      <p:sp>
        <p:nvSpPr>
          <p:cNvPr id="14339" name="Rectangle 3"/>
          <p:cNvSpPr>
            <a:spLocks noGrp="1" noChangeArrowheads="1"/>
          </p:cNvSpPr>
          <p:nvPr>
            <p:ph type="body" idx="1"/>
          </p:nvPr>
        </p:nvSpPr>
        <p:spPr>
          <a:xfrm>
            <a:off x="430213" y="908050"/>
            <a:ext cx="8713787" cy="1879600"/>
          </a:xfrm>
        </p:spPr>
        <p:txBody>
          <a:bodyPr/>
          <a:lstStyle/>
          <a:p>
            <a:pPr eaLnBrk="1" hangingPunct="1">
              <a:buFont typeface="Wingdings" pitchFamily="2" charset="2"/>
              <a:buNone/>
            </a:pPr>
            <a:r>
              <a:rPr lang="en-GB" dirty="0" smtClean="0"/>
              <a:t>	‘.. the 1990s will see the transition of molecular biology from the laboratory to the clinic…</a:t>
            </a:r>
          </a:p>
          <a:p>
            <a:pPr eaLnBrk="1" hangingPunct="1">
              <a:buFont typeface="Wingdings" pitchFamily="2" charset="2"/>
              <a:buNone/>
            </a:pPr>
            <a:r>
              <a:rPr lang="en-GB" dirty="0"/>
              <a:t>	</a:t>
            </a:r>
            <a:endParaRPr lang="en-GB" dirty="0" smtClean="0"/>
          </a:p>
          <a:p>
            <a:pPr eaLnBrk="1" hangingPunct="1">
              <a:buFont typeface="Wingdings" pitchFamily="2" charset="2"/>
              <a:buNone/>
            </a:pPr>
            <a:r>
              <a:rPr lang="en-GB" dirty="0"/>
              <a:t>	</a:t>
            </a:r>
            <a:r>
              <a:rPr lang="en-GB" dirty="0" smtClean="0"/>
              <a:t>…it is </a:t>
            </a:r>
            <a:r>
              <a:rPr lang="en-GB" b="1" dirty="0" smtClean="0"/>
              <a:t>almost certain</a:t>
            </a:r>
            <a:r>
              <a:rPr lang="en-GB" dirty="0" smtClean="0"/>
              <a:t> that molecular biologic therapies will become part of the therapeutic armamentarium of most practising surgeons’</a:t>
            </a:r>
          </a:p>
          <a:p>
            <a:pPr eaLnBrk="1" hangingPunct="1">
              <a:buFont typeface="Wingdings" pitchFamily="2" charset="2"/>
              <a:buNone/>
            </a:pPr>
            <a:endParaRPr lang="en-GB" dirty="0" smtClean="0"/>
          </a:p>
          <a:p>
            <a:pPr eaLnBrk="1" hangingPunct="1">
              <a:buFont typeface="Wingdings" pitchFamily="2" charset="2"/>
              <a:buNone/>
            </a:pPr>
            <a:endParaRPr lang="en-GB" dirty="0" smtClean="0"/>
          </a:p>
        </p:txBody>
      </p:sp>
      <p:pic>
        <p:nvPicPr>
          <p:cNvPr id="14340" name="Picture 5" descr="1">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4750" y="5229225"/>
            <a:ext cx="146685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521484"/>
            <a:ext cx="896461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GB" sz="2800" dirty="0"/>
              <a:t>Rapid increase in hospitalization and mortality rates for</a:t>
            </a:r>
          </a:p>
          <a:p>
            <a:pPr algn="ctr"/>
            <a:r>
              <a:rPr lang="en-GB" sz="2800" dirty="0"/>
              <a:t>severe sepsis in the United </a:t>
            </a:r>
            <a:r>
              <a:rPr lang="en-GB" sz="2800" dirty="0" smtClean="0"/>
              <a:t>States</a:t>
            </a:r>
            <a:endParaRPr lang="en-GB" sz="2800" dirty="0"/>
          </a:p>
        </p:txBody>
      </p:sp>
      <p:grpSp>
        <p:nvGrpSpPr>
          <p:cNvPr id="15363" name="Group 9"/>
          <p:cNvGrpSpPr>
            <a:grpSpLocks/>
          </p:cNvGrpSpPr>
          <p:nvPr/>
        </p:nvGrpSpPr>
        <p:grpSpPr bwMode="auto">
          <a:xfrm>
            <a:off x="214313" y="2205038"/>
            <a:ext cx="8715375" cy="5300662"/>
            <a:chOff x="113" y="981"/>
            <a:chExt cx="5490" cy="3084"/>
          </a:xfrm>
        </p:grpSpPr>
        <p:pic>
          <p:nvPicPr>
            <p:cNvPr id="15373" name="Picture 5" descr="sepsis rates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 y="981"/>
              <a:ext cx="2631" cy="1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6" descr="sepsis rates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2" y="981"/>
              <a:ext cx="2451" cy="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4" name="Rectangle 8"/>
          <p:cNvSpPr>
            <a:spLocks noChangeArrowheads="1"/>
          </p:cNvSpPr>
          <p:nvPr/>
        </p:nvSpPr>
        <p:spPr bwMode="auto">
          <a:xfrm>
            <a:off x="4716463" y="5588000"/>
            <a:ext cx="4319587" cy="20891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365" name="Text Box 10"/>
          <p:cNvSpPr txBox="1">
            <a:spLocks noChangeArrowheads="1"/>
          </p:cNvSpPr>
          <p:nvPr/>
        </p:nvSpPr>
        <p:spPr bwMode="auto">
          <a:xfrm rot="-5400000">
            <a:off x="-321468" y="3390106"/>
            <a:ext cx="100965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Patients</a:t>
            </a:r>
          </a:p>
        </p:txBody>
      </p:sp>
      <p:sp>
        <p:nvSpPr>
          <p:cNvPr id="15366" name="Text Box 11"/>
          <p:cNvSpPr txBox="1">
            <a:spLocks noChangeArrowheads="1"/>
          </p:cNvSpPr>
          <p:nvPr/>
        </p:nvSpPr>
        <p:spPr bwMode="auto">
          <a:xfrm>
            <a:off x="1887538" y="2584450"/>
            <a:ext cx="958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1 organ</a:t>
            </a:r>
          </a:p>
        </p:txBody>
      </p:sp>
      <p:sp>
        <p:nvSpPr>
          <p:cNvPr id="15367" name="Text Box 12"/>
          <p:cNvSpPr txBox="1">
            <a:spLocks noChangeArrowheads="1"/>
          </p:cNvSpPr>
          <p:nvPr/>
        </p:nvSpPr>
        <p:spPr bwMode="auto">
          <a:xfrm>
            <a:off x="1958975" y="3665538"/>
            <a:ext cx="1073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2 organs</a:t>
            </a:r>
          </a:p>
        </p:txBody>
      </p:sp>
      <p:sp>
        <p:nvSpPr>
          <p:cNvPr id="15368" name="Text Box 13"/>
          <p:cNvSpPr txBox="1">
            <a:spLocks noChangeArrowheads="1"/>
          </p:cNvSpPr>
          <p:nvPr/>
        </p:nvSpPr>
        <p:spPr bwMode="auto">
          <a:xfrm>
            <a:off x="2032000" y="4313238"/>
            <a:ext cx="1073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3 organs</a:t>
            </a:r>
          </a:p>
        </p:txBody>
      </p:sp>
      <p:sp>
        <p:nvSpPr>
          <p:cNvPr id="15369" name="Text Box 14"/>
          <p:cNvSpPr txBox="1">
            <a:spLocks noChangeArrowheads="1"/>
          </p:cNvSpPr>
          <p:nvPr/>
        </p:nvSpPr>
        <p:spPr bwMode="auto">
          <a:xfrm>
            <a:off x="2195513" y="4724400"/>
            <a:ext cx="107315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4 organs</a:t>
            </a:r>
          </a:p>
        </p:txBody>
      </p:sp>
      <p:sp>
        <p:nvSpPr>
          <p:cNvPr id="15370" name="Text Box 15"/>
          <p:cNvSpPr txBox="1">
            <a:spLocks noChangeArrowheads="1"/>
          </p:cNvSpPr>
          <p:nvPr/>
        </p:nvSpPr>
        <p:spPr bwMode="auto">
          <a:xfrm>
            <a:off x="1239838" y="6184900"/>
            <a:ext cx="653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Dombrovskiy et al. Critical Care Medicine 2007, 35; 1244-1250</a:t>
            </a:r>
          </a:p>
        </p:txBody>
      </p:sp>
      <p:sp>
        <p:nvSpPr>
          <p:cNvPr id="15371" name="Text Box 16"/>
          <p:cNvSpPr txBox="1">
            <a:spLocks noChangeArrowheads="1"/>
          </p:cNvSpPr>
          <p:nvPr/>
        </p:nvSpPr>
        <p:spPr bwMode="auto">
          <a:xfrm>
            <a:off x="4859338" y="1989138"/>
            <a:ext cx="167005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Hospitalization</a:t>
            </a:r>
          </a:p>
        </p:txBody>
      </p:sp>
      <p:sp>
        <p:nvSpPr>
          <p:cNvPr id="15372" name="Text Box 17"/>
          <p:cNvSpPr txBox="1">
            <a:spLocks noChangeArrowheads="1"/>
          </p:cNvSpPr>
          <p:nvPr/>
        </p:nvSpPr>
        <p:spPr bwMode="auto">
          <a:xfrm>
            <a:off x="4892675" y="3789363"/>
            <a:ext cx="104775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Mortality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49275"/>
            <a:ext cx="7772400" cy="990600"/>
          </a:xfrm>
        </p:spPr>
        <p:txBody>
          <a:bodyPr/>
          <a:lstStyle/>
          <a:p>
            <a:pPr algn="ctr" eaLnBrk="1" hangingPunct="1"/>
            <a:r>
              <a:rPr lang="en-GB" sz="2800" dirty="0" smtClean="0"/>
              <a:t>Clinical trials: anti-inflammatory therapies </a:t>
            </a:r>
            <a:br>
              <a:rPr lang="en-GB" sz="2800" dirty="0" smtClean="0"/>
            </a:br>
            <a:r>
              <a:rPr lang="en-GB" sz="2800" dirty="0" smtClean="0"/>
              <a:t>“Graveyard” for pharmaceutical companies</a:t>
            </a:r>
          </a:p>
        </p:txBody>
      </p:sp>
      <p:graphicFrame>
        <p:nvGraphicFramePr>
          <p:cNvPr id="57390" name="Group 46"/>
          <p:cNvGraphicFramePr>
            <a:graphicFrameLocks noGrp="1"/>
          </p:cNvGraphicFramePr>
          <p:nvPr>
            <p:ph type="tbl" idx="1"/>
            <p:extLst>
              <p:ext uri="{D42A27DB-BD31-4B8C-83A1-F6EECF244321}">
                <p14:modId xmlns:p14="http://schemas.microsoft.com/office/powerpoint/2010/main" xmlns="" val="3012497058"/>
              </p:ext>
            </p:extLst>
          </p:nvPr>
        </p:nvGraphicFramePr>
        <p:xfrm>
          <a:off x="558800" y="1773238"/>
          <a:ext cx="8026400" cy="4801733"/>
        </p:xfrm>
        <a:graphic>
          <a:graphicData uri="http://schemas.openxmlformats.org/drawingml/2006/table">
            <a:tbl>
              <a:tblPr/>
              <a:tblGrid>
                <a:gridCol w="3536950"/>
                <a:gridCol w="4489450"/>
              </a:tblGrid>
              <a:tr h="33020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Verdana" pitchFamily="34" charset="0"/>
                        </a:rPr>
                        <a:t>Anti-endotoxin therapy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81">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Anti-endotoxin monoclonal Ab</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No significant effect on mortality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840">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dirty="0" err="1" smtClean="0">
                          <a:ln>
                            <a:noFill/>
                          </a:ln>
                          <a:solidFill>
                            <a:schemeClr val="tx1"/>
                          </a:solidFill>
                          <a:effectLst/>
                          <a:latin typeface="Verdana" pitchFamily="34" charset="0"/>
                        </a:rPr>
                        <a:t>rBPI</a:t>
                      </a:r>
                      <a:r>
                        <a:rPr kumimoji="0" lang="en-GB" sz="1400" b="0" i="0" u="none" strike="noStrike" cap="none" normalizeH="0" baseline="0" dirty="0" smtClean="0">
                          <a:ln>
                            <a:noFill/>
                          </a:ln>
                          <a:solidFill>
                            <a:schemeClr val="tx1"/>
                          </a:solidFill>
                          <a:effectLst/>
                          <a:latin typeface="Verdana" pitchFamily="34" charset="0"/>
                        </a:rPr>
                        <a:t> (bactericidal/permeability increasing protein)</a:t>
                      </a:r>
                    </a:p>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GB" sz="1400" b="0" i="0" u="none" strike="noStrike" cap="none" normalizeH="0" baseline="0" dirty="0" smtClean="0">
                        <a:ln>
                          <a:noFill/>
                        </a:ln>
                        <a:solidFill>
                          <a:schemeClr val="tx1"/>
                        </a:solidFill>
                        <a:effectLst/>
                        <a:latin typeface="Verdana" pitchFamily="34" charset="0"/>
                      </a:endParaRPr>
                    </a:p>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TLR4</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No significant effect on mortality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14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GB" sz="1400" b="0" i="0" u="none" strike="noStrike" cap="none" normalizeH="0" baseline="0" dirty="0" err="1" smtClean="0">
                          <a:ln>
                            <a:noFill/>
                          </a:ln>
                          <a:solidFill>
                            <a:schemeClr val="tx1"/>
                          </a:solidFill>
                          <a:effectLst/>
                          <a:latin typeface="Verdana" pitchFamily="34" charset="0"/>
                        </a:rPr>
                        <a:t>Eritoran</a:t>
                      </a:r>
                      <a:r>
                        <a:rPr kumimoji="0" lang="en-GB" sz="1400" b="0" i="0" u="none" strike="noStrike" cap="none" normalizeH="0" baseline="0" dirty="0" smtClean="0">
                          <a:ln>
                            <a:noFill/>
                          </a:ln>
                          <a:solidFill>
                            <a:schemeClr val="tx1"/>
                          </a:solidFill>
                          <a:effectLst/>
                          <a:latin typeface="Verdana" pitchFamily="34" charset="0"/>
                        </a:rPr>
                        <a:t>: no significant effect on mortality (2011)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Verdana" pitchFamily="34" charset="0"/>
                        </a:rPr>
                        <a:t>Anti-cytokine therapy</a:t>
                      </a:r>
                      <a:endParaRPr kumimoji="0" lang="en-GB" sz="1400" b="0" i="0" u="none" strike="noStrike" cap="none" normalizeH="0" baseline="0" dirty="0" smtClean="0">
                        <a:ln>
                          <a:noFill/>
                        </a:ln>
                        <a:solidFill>
                          <a:schemeClr val="tx1"/>
                        </a:solidFill>
                        <a:effectLst/>
                        <a:latin typeface="Verdan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161">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Anti-TNF monoclonal </a:t>
                      </a:r>
                      <a:r>
                        <a:rPr kumimoji="0" lang="en-GB" sz="1400" b="0" i="0" u="none" strike="noStrike" cap="none" normalizeH="0" baseline="0" dirty="0" err="1" smtClean="0">
                          <a:ln>
                            <a:noFill/>
                          </a:ln>
                          <a:solidFill>
                            <a:schemeClr val="tx1"/>
                          </a:solidFill>
                          <a:effectLst/>
                          <a:latin typeface="Verdana" pitchFamily="34" charset="0"/>
                        </a:rPr>
                        <a:t>Ab</a:t>
                      </a:r>
                      <a:endParaRPr kumimoji="0" lang="en-GB" sz="1400" b="0" i="0" u="none" strike="noStrike" cap="none" normalizeH="0" baseline="0" dirty="0" smtClean="0">
                        <a:ln>
                          <a:noFill/>
                        </a:ln>
                        <a:solidFill>
                          <a:schemeClr val="tx1"/>
                        </a:solidFill>
                        <a:effectLst/>
                        <a:latin typeface="Verdan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No significant effect on mortality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7">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TNF receptor p75 fusion protein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 effect, possible increase in mortality at high dose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81">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TNF receptor p55 fusion protein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 significant effect on mortality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4">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IL-1 receptor antagonist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 significant effect on mortality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chemeClr val="tx1"/>
                          </a:solidFill>
                          <a:effectLst/>
                          <a:latin typeface="Verdana" pitchFamily="34" charset="0"/>
                        </a:rPr>
                        <a:t>Other anti-inflammatory agents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4">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PAF antagonist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 significant effect on mortality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9">
                <a:tc>
                  <a:txBody>
                    <a:bodyPr/>
                    <a:lstStyle/>
                    <a:p>
                      <a:pPr marL="1905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NOS inhibition (L-NAME)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rgbClr val="FF0000"/>
                          </a:solidFill>
                          <a:effectLst/>
                          <a:latin typeface="Verdana" pitchFamily="34" charset="0"/>
                        </a:rPr>
                        <a:t>Increased mortality, study discontinued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753034" y="3228293"/>
            <a:ext cx="66230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Activated protein C </a:t>
            </a:r>
            <a:r>
              <a:rPr lang="en-GB" dirty="0"/>
              <a:t>inactivates clotting factors </a:t>
            </a:r>
            <a:r>
              <a:rPr lang="en-GB" dirty="0" err="1"/>
              <a:t>Va</a:t>
            </a:r>
            <a:r>
              <a:rPr lang="en-GB" dirty="0"/>
              <a:t> and VIIA</a:t>
            </a:r>
          </a:p>
          <a:p>
            <a:pPr eaLnBrk="1" hangingPunct="1"/>
            <a:r>
              <a:rPr lang="en-GB" i="1" dirty="0" smtClean="0"/>
              <a:t>+</a:t>
            </a:r>
            <a:r>
              <a:rPr lang="en-GB" dirty="0"/>
              <a:t> </a:t>
            </a:r>
            <a:r>
              <a:rPr lang="en-GB" dirty="0" smtClean="0"/>
              <a:t> potent anti-inflammatory</a:t>
            </a:r>
            <a:r>
              <a:rPr lang="en-GB" b="1" dirty="0" smtClean="0"/>
              <a:t> </a:t>
            </a:r>
            <a:r>
              <a:rPr lang="en-GB" dirty="0" smtClean="0"/>
              <a:t>activity (</a:t>
            </a:r>
            <a:r>
              <a:rPr lang="en-GB" dirty="0">
                <a:sym typeface="Symbol" pitchFamily="18" charset="2"/>
              </a:rPr>
              <a:t>monocyte TNF,IL-6,IL-8</a:t>
            </a:r>
            <a:r>
              <a:rPr lang="en-GB" dirty="0" smtClean="0">
                <a:sym typeface="Symbol" pitchFamily="18" charset="2"/>
              </a:rPr>
              <a:t>)</a:t>
            </a:r>
            <a:endParaRPr lang="en-GB" dirty="0"/>
          </a:p>
        </p:txBody>
      </p:sp>
      <p:graphicFrame>
        <p:nvGraphicFramePr>
          <p:cNvPr id="59413" name="Group 21"/>
          <p:cNvGraphicFramePr>
            <a:graphicFrameLocks noGrp="1"/>
          </p:cNvGraphicFramePr>
          <p:nvPr>
            <p:ph type="tbl" idx="1"/>
          </p:nvPr>
        </p:nvGraphicFramePr>
        <p:xfrm>
          <a:off x="827088" y="549275"/>
          <a:ext cx="7772400" cy="2432049"/>
        </p:xfrm>
        <a:graphic>
          <a:graphicData uri="http://schemas.openxmlformats.org/drawingml/2006/table">
            <a:tbl>
              <a:tblPr/>
              <a:tblGrid>
                <a:gridCol w="2994025"/>
                <a:gridCol w="4778375"/>
              </a:tblGrid>
              <a:tr h="5525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chemeClr val="tx1"/>
                          </a:solidFill>
                          <a:effectLst/>
                          <a:latin typeface="Verdana" pitchFamily="34" charset="0"/>
                        </a:rPr>
                        <a:t>Anti-coagulation therapy</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354">
                <a:tc>
                  <a:txBody>
                    <a:bodyPr/>
                    <a:lstStyle/>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Anti-thrombin III</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No significant effect on mortality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Increased risk of haemorrhage when administered with heparin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565">
                <a:tc>
                  <a:txBody>
                    <a:bodyPr/>
                    <a:lstStyle/>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TFPI (tissue factor pathway inhibitor)</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Verdana" pitchFamily="34" charset="0"/>
                        </a:rPr>
                        <a:t>No significant effect on mortality</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565">
                <a:tc>
                  <a:txBody>
                    <a:bodyPr/>
                    <a:lstStyle/>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GB" sz="1400" b="0" i="0" u="none" strike="noStrike" cap="none" normalizeH="0" baseline="0" smtClean="0">
                          <a:ln>
                            <a:noFill/>
                          </a:ln>
                          <a:solidFill>
                            <a:schemeClr val="tx1"/>
                          </a:solidFill>
                          <a:effectLst/>
                          <a:latin typeface="Verdana" pitchFamily="34" charset="0"/>
                        </a:rPr>
                        <a:t>Activated Protein C</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rgbClr val="FF0000"/>
                          </a:solidFill>
                          <a:effectLst/>
                          <a:latin typeface="Verdana" pitchFamily="34" charset="0"/>
                        </a:rPr>
                        <a:t>Significant effect on mortality (19% decrease)</a:t>
                      </a:r>
                      <a:endParaRPr kumimoji="0" lang="en-GB" sz="1400" b="0" i="0" u="none" strike="noStrike" cap="none" normalizeH="0" baseline="0" dirty="0" smtClean="0">
                        <a:ln>
                          <a:noFill/>
                        </a:ln>
                        <a:solidFill>
                          <a:srgbClr val="FF0000"/>
                        </a:solidFill>
                        <a:effectLst/>
                        <a:latin typeface="Verdana"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39135" y="4191990"/>
            <a:ext cx="7160999" cy="2585323"/>
          </a:xfrm>
          <a:prstGeom prst="rect">
            <a:avLst/>
          </a:prstGeom>
          <a:noFill/>
        </p:spPr>
        <p:txBody>
          <a:bodyPr wrap="none" rtlCol="0">
            <a:spAutoFit/>
          </a:bodyPr>
          <a:lstStyle/>
          <a:p>
            <a:r>
              <a:rPr lang="en-GB" dirty="0" smtClean="0"/>
              <a:t>2001: First trial showed better effect in high-risk patients</a:t>
            </a:r>
          </a:p>
          <a:p>
            <a:endParaRPr lang="en-GB" dirty="0" smtClean="0"/>
          </a:p>
          <a:p>
            <a:r>
              <a:rPr lang="en-GB" dirty="0" smtClean="0"/>
              <a:t>2005: No benefit in low-risk adults. Trial stopped. Enhanced bleeding</a:t>
            </a:r>
          </a:p>
          <a:p>
            <a:r>
              <a:rPr lang="en-GB" dirty="0" smtClean="0"/>
              <a:t>2007: No benefit in children. Trial stopped.  Enhanced CNS bleeding</a:t>
            </a:r>
          </a:p>
          <a:p>
            <a:endParaRPr lang="en-GB" dirty="0" smtClean="0"/>
          </a:p>
          <a:p>
            <a:r>
              <a:rPr lang="en-GB" dirty="0" smtClean="0"/>
              <a:t>2011: Mortality rate of 26.4% (223/846) in treated patients</a:t>
            </a:r>
          </a:p>
          <a:p>
            <a:r>
              <a:rPr lang="en-GB" dirty="0" smtClean="0"/>
              <a:t>compared to 24.2% (202/834) in placebo-treated patients.</a:t>
            </a:r>
          </a:p>
          <a:p>
            <a:r>
              <a:rPr lang="en-GB" dirty="0" smtClean="0"/>
              <a:t>	</a:t>
            </a:r>
          </a:p>
          <a:p>
            <a:r>
              <a:rPr lang="en-GB" dirty="0" smtClean="0"/>
              <a:t>	Withdrawn completely in USA 25</a:t>
            </a:r>
            <a:r>
              <a:rPr lang="en-GB" baseline="30000" dirty="0" smtClean="0"/>
              <a:t>th</a:t>
            </a:r>
            <a:r>
              <a:rPr lang="en-GB" dirty="0" smtClean="0"/>
              <a:t> October 2011</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22"/>
                                        </p:tgtEl>
                                        <p:attrNameLst>
                                          <p:attrName>style.visibility</p:attrName>
                                        </p:attrNameLst>
                                      </p:cBhvr>
                                      <p:to>
                                        <p:strVal val="visible"/>
                                      </p:to>
                                    </p:set>
                                    <p:animEffect transition="in" filter="fade">
                                      <p:cBhvr>
                                        <p:cTn id="7" dur="500"/>
                                        <p:tgtEl>
                                          <p:spTgt spid="59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GB" sz="2800" dirty="0" smtClean="0"/>
              <a:t>Why has translation from the lab to the clinics failed? </a:t>
            </a:r>
          </a:p>
        </p:txBody>
      </p:sp>
      <p:sp>
        <p:nvSpPr>
          <p:cNvPr id="93188" name="Rectangle 4"/>
          <p:cNvSpPr>
            <a:spLocks noGrp="1" noChangeArrowheads="1"/>
          </p:cNvSpPr>
          <p:nvPr>
            <p:ph type="body" idx="1"/>
          </p:nvPr>
        </p:nvSpPr>
        <p:spPr>
          <a:xfrm>
            <a:off x="457199" y="1932606"/>
            <a:ext cx="7891154" cy="4693825"/>
          </a:xfrm>
          <a:noFill/>
        </p:spPr>
        <p:txBody>
          <a:bodyPr wrap="square">
            <a:normAutofit lnSpcReduction="10000"/>
          </a:bodyPr>
          <a:lstStyle/>
          <a:p>
            <a:pPr eaLnBrk="1" hangingPunct="1">
              <a:lnSpc>
                <a:spcPct val="80000"/>
              </a:lnSpc>
            </a:pPr>
            <a:r>
              <a:rPr lang="en-GB" sz="1800" b="1" dirty="0" smtClean="0">
                <a:solidFill>
                  <a:schemeClr val="bg2"/>
                </a:solidFill>
              </a:rPr>
              <a:t>Animal models:</a:t>
            </a:r>
          </a:p>
          <a:p>
            <a:pPr marL="800100" lvl="2" indent="0" eaLnBrk="1" hangingPunct="1">
              <a:buNone/>
            </a:pPr>
            <a:r>
              <a:rPr lang="en-GB" sz="1800" dirty="0" smtClean="0"/>
              <a:t>Too simple (LPS/bacterial injection). </a:t>
            </a:r>
            <a:r>
              <a:rPr lang="en-GB" sz="1800" dirty="0" err="1" smtClean="0"/>
              <a:t>Caecal</a:t>
            </a:r>
            <a:r>
              <a:rPr lang="en-GB" sz="1800" dirty="0" smtClean="0"/>
              <a:t> Ligation and Puncture induced peritonitis is now the preferred model </a:t>
            </a:r>
          </a:p>
          <a:p>
            <a:pPr eaLnBrk="1" hangingPunct="1">
              <a:lnSpc>
                <a:spcPct val="80000"/>
              </a:lnSpc>
              <a:buFont typeface="Wingdings" pitchFamily="2" charset="2"/>
              <a:buNone/>
            </a:pPr>
            <a:endParaRPr lang="en-GB" sz="1800" dirty="0" smtClean="0"/>
          </a:p>
          <a:p>
            <a:pPr eaLnBrk="1" hangingPunct="1">
              <a:lnSpc>
                <a:spcPct val="80000"/>
              </a:lnSpc>
            </a:pPr>
            <a:r>
              <a:rPr lang="en-GB" sz="1800" b="1" dirty="0" smtClean="0">
                <a:solidFill>
                  <a:schemeClr val="bg2"/>
                </a:solidFill>
              </a:rPr>
              <a:t>Inflammation </a:t>
            </a:r>
            <a:r>
              <a:rPr lang="en-GB" sz="1800" b="1" dirty="0" err="1" smtClean="0">
                <a:solidFill>
                  <a:schemeClr val="bg2"/>
                </a:solidFill>
              </a:rPr>
              <a:t>vs</a:t>
            </a:r>
            <a:r>
              <a:rPr lang="en-GB" sz="1800" b="1" dirty="0" smtClean="0">
                <a:solidFill>
                  <a:schemeClr val="bg2"/>
                </a:solidFill>
              </a:rPr>
              <a:t> immunity:</a:t>
            </a:r>
          </a:p>
          <a:p>
            <a:pPr lvl="1" eaLnBrk="1" hangingPunct="1">
              <a:buFont typeface="Wingdings" pitchFamily="2" charset="2"/>
              <a:buNone/>
            </a:pPr>
            <a:r>
              <a:rPr lang="en-GB" sz="1800" dirty="0" smtClean="0"/>
              <a:t>	Blocking components of innate response exacerbates infection by reducing immunity</a:t>
            </a:r>
          </a:p>
          <a:p>
            <a:pPr eaLnBrk="1" hangingPunct="1">
              <a:lnSpc>
                <a:spcPct val="80000"/>
              </a:lnSpc>
              <a:buFont typeface="Wingdings" pitchFamily="2" charset="2"/>
              <a:buNone/>
            </a:pPr>
            <a:endParaRPr lang="en-GB" sz="1800" dirty="0" smtClean="0"/>
          </a:p>
          <a:p>
            <a:pPr eaLnBrk="1" hangingPunct="1">
              <a:lnSpc>
                <a:spcPct val="80000"/>
              </a:lnSpc>
            </a:pPr>
            <a:r>
              <a:rPr lang="en-GB" sz="1800" b="1" dirty="0" smtClean="0">
                <a:solidFill>
                  <a:schemeClr val="bg2"/>
                </a:solidFill>
              </a:rPr>
              <a:t>Targeting the wrong pathogen:</a:t>
            </a:r>
          </a:p>
          <a:p>
            <a:pPr lvl="1" eaLnBrk="1" hangingPunct="1">
              <a:lnSpc>
                <a:spcPct val="80000"/>
              </a:lnSpc>
              <a:buFont typeface="Wingdings" pitchFamily="2" charset="2"/>
              <a:buNone/>
            </a:pPr>
            <a:r>
              <a:rPr lang="en-GB" sz="1800" dirty="0" smtClean="0"/>
              <a:t>	Gram-positive&gt;Gram-negative&gt;fungal infections</a:t>
            </a:r>
          </a:p>
          <a:p>
            <a:pPr eaLnBrk="1" hangingPunct="1">
              <a:lnSpc>
                <a:spcPct val="80000"/>
              </a:lnSpc>
              <a:buFont typeface="Wingdings" pitchFamily="2" charset="2"/>
              <a:buNone/>
            </a:pPr>
            <a:endParaRPr lang="en-GB" sz="1800" dirty="0" smtClean="0"/>
          </a:p>
          <a:p>
            <a:pPr eaLnBrk="1" hangingPunct="1">
              <a:lnSpc>
                <a:spcPct val="80000"/>
              </a:lnSpc>
            </a:pPr>
            <a:r>
              <a:rPr lang="en-GB" sz="1800" b="1" dirty="0" smtClean="0">
                <a:solidFill>
                  <a:schemeClr val="bg2"/>
                </a:solidFill>
              </a:rPr>
              <a:t>Timing:</a:t>
            </a:r>
          </a:p>
          <a:p>
            <a:pPr lvl="1" eaLnBrk="1" hangingPunct="1">
              <a:lnSpc>
                <a:spcPct val="110000"/>
              </a:lnSpc>
              <a:buFont typeface="Wingdings" pitchFamily="2" charset="2"/>
              <a:buNone/>
            </a:pPr>
            <a:r>
              <a:rPr lang="en-GB" sz="1800" dirty="0" smtClean="0"/>
              <a:t>	Too late to target pro-inflammatory cascade (e.g. TNF) when clinical symptoms develop</a:t>
            </a:r>
          </a:p>
          <a:p>
            <a:pPr eaLnBrk="1" hangingPunct="1">
              <a:lnSpc>
                <a:spcPct val="80000"/>
              </a:lnSpc>
              <a:buFont typeface="Wingdings" pitchFamily="2" charset="2"/>
              <a:buNone/>
            </a:pPr>
            <a:endParaRPr lang="en-GB" sz="1800" dirty="0" smtClean="0"/>
          </a:p>
          <a:p>
            <a:pPr eaLnBrk="1" hangingPunct="1">
              <a:lnSpc>
                <a:spcPct val="80000"/>
              </a:lnSpc>
            </a:pPr>
            <a:r>
              <a:rPr lang="en-GB" sz="1800" b="1" dirty="0" smtClean="0">
                <a:solidFill>
                  <a:schemeClr val="bg2"/>
                </a:solidFill>
              </a:rPr>
              <a:t>Complexity:</a:t>
            </a:r>
          </a:p>
          <a:p>
            <a:pPr lvl="1" eaLnBrk="1" hangingPunct="1">
              <a:lnSpc>
                <a:spcPct val="80000"/>
              </a:lnSpc>
              <a:buFont typeface="Wingdings" pitchFamily="2" charset="2"/>
              <a:buNone/>
            </a:pPr>
            <a:r>
              <a:rPr lang="en-GB" sz="1800" dirty="0" smtClean="0"/>
              <a:t>	No single mediator, overlap in pathways…no magic bullet!</a:t>
            </a:r>
          </a:p>
          <a:p>
            <a:pPr eaLnBrk="1" hangingPunct="1">
              <a:lnSpc>
                <a:spcPct val="80000"/>
              </a:lnSpc>
              <a:buFont typeface="Wingdings" pitchFamily="2" charset="2"/>
              <a:buNone/>
            </a:pPr>
            <a:endParaRPr lang="en-GB" sz="1800" dirty="0" smtClean="0"/>
          </a:p>
          <a:p>
            <a:pPr eaLnBrk="1" hangingPunct="1">
              <a:lnSpc>
                <a:spcPct val="80000"/>
              </a:lnSpc>
              <a:buFont typeface="Wingdings" pitchFamily="2" charset="2"/>
              <a:buNone/>
            </a:pPr>
            <a:endParaRPr lang="en-GB" sz="1800" dirty="0" smtClean="0"/>
          </a:p>
          <a:p>
            <a:pPr eaLnBrk="1" hangingPunct="1">
              <a:lnSpc>
                <a:spcPct val="80000"/>
              </a:lnSpc>
              <a:buFont typeface="Wingdings" pitchFamily="2" charset="2"/>
              <a:buNone/>
            </a:pPr>
            <a:endParaRPr lang="en-GB" sz="1800" dirty="0" smtClean="0"/>
          </a:p>
          <a:p>
            <a:pPr eaLnBrk="1" hangingPunct="1">
              <a:lnSpc>
                <a:spcPct val="80000"/>
              </a:lnSpc>
            </a:pPr>
            <a:endParaRPr lang="en-GB"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8">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318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8">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8">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3188">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18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GB" dirty="0" smtClean="0"/>
              <a:t>Areas covered</a:t>
            </a:r>
          </a:p>
        </p:txBody>
      </p:sp>
      <p:sp>
        <p:nvSpPr>
          <p:cNvPr id="4099" name="Rectangle 3"/>
          <p:cNvSpPr>
            <a:spLocks noGrp="1" noChangeArrowheads="1"/>
          </p:cNvSpPr>
          <p:nvPr>
            <p:ph type="body" idx="1"/>
          </p:nvPr>
        </p:nvSpPr>
        <p:spPr>
          <a:xfrm>
            <a:off x="390525" y="2133600"/>
            <a:ext cx="8362950" cy="3886200"/>
          </a:xfrm>
        </p:spPr>
        <p:txBody>
          <a:bodyPr/>
          <a:lstStyle/>
          <a:p>
            <a:pPr marL="609600" indent="-609600" eaLnBrk="1" hangingPunct="1">
              <a:lnSpc>
                <a:spcPct val="80000"/>
              </a:lnSpc>
              <a:buFont typeface="Wingdings" pitchFamily="2" charset="2"/>
              <a:buAutoNum type="arabicPeriod"/>
            </a:pPr>
            <a:r>
              <a:rPr lang="en-GB" sz="2800" dirty="0" smtClean="0"/>
              <a:t>Microbial recognition and propagation of the inflammatory response</a:t>
            </a:r>
          </a:p>
          <a:p>
            <a:pPr marL="609600" indent="-609600" eaLnBrk="1" hangingPunct="1">
              <a:lnSpc>
                <a:spcPct val="80000"/>
              </a:lnSpc>
              <a:buFont typeface="Wingdings" pitchFamily="2" charset="2"/>
              <a:buAutoNum type="arabicPeriod"/>
            </a:pPr>
            <a:endParaRPr lang="en-GB" sz="2800" dirty="0" smtClean="0"/>
          </a:p>
          <a:p>
            <a:pPr marL="609600" indent="-609600" eaLnBrk="1" hangingPunct="1">
              <a:lnSpc>
                <a:spcPct val="80000"/>
              </a:lnSpc>
              <a:buFont typeface="Wingdings" pitchFamily="2" charset="2"/>
              <a:buAutoNum type="arabicPeriod"/>
            </a:pPr>
            <a:r>
              <a:rPr lang="en-GB" sz="2800" dirty="0" smtClean="0"/>
              <a:t>Inflammatory response targeted approaches in sepsis</a:t>
            </a:r>
          </a:p>
          <a:p>
            <a:pPr marL="609600" indent="-609600" eaLnBrk="1" hangingPunct="1">
              <a:lnSpc>
                <a:spcPct val="80000"/>
              </a:lnSpc>
              <a:buFont typeface="Wingdings" pitchFamily="2" charset="2"/>
              <a:buAutoNum type="arabicPeriod"/>
            </a:pPr>
            <a:endParaRPr lang="en-GB" sz="2800" dirty="0" smtClean="0"/>
          </a:p>
          <a:p>
            <a:pPr marL="609600" indent="-609600" eaLnBrk="1" hangingPunct="1">
              <a:lnSpc>
                <a:spcPct val="80000"/>
              </a:lnSpc>
              <a:buFont typeface="Wingdings" pitchFamily="2" charset="2"/>
              <a:buAutoNum type="arabicPeriod"/>
            </a:pPr>
            <a:r>
              <a:rPr lang="en-GB" sz="2800" dirty="0" smtClean="0"/>
              <a:t>New concepts and targets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2925" y="457200"/>
            <a:ext cx="8229600" cy="1546225"/>
          </a:xfrm>
        </p:spPr>
        <p:txBody>
          <a:bodyPr/>
          <a:lstStyle/>
          <a:p>
            <a:pPr algn="ctr" eaLnBrk="1" hangingPunct="1"/>
            <a:r>
              <a:rPr lang="en-GB" sz="3200" dirty="0" smtClean="0"/>
              <a:t>Is severe sepsis triggered by PAMPs?</a:t>
            </a:r>
          </a:p>
        </p:txBody>
      </p:sp>
      <p:sp>
        <p:nvSpPr>
          <p:cNvPr id="22531" name="Rectangle 3"/>
          <p:cNvSpPr>
            <a:spLocks noGrp="1" noChangeArrowheads="1"/>
          </p:cNvSpPr>
          <p:nvPr>
            <p:ph type="body" idx="1"/>
          </p:nvPr>
        </p:nvSpPr>
        <p:spPr>
          <a:xfrm>
            <a:off x="228600" y="2573091"/>
            <a:ext cx="8686800" cy="4379912"/>
          </a:xfrm>
        </p:spPr>
        <p:txBody>
          <a:bodyPr/>
          <a:lstStyle/>
          <a:p>
            <a:pPr eaLnBrk="1" hangingPunct="1">
              <a:lnSpc>
                <a:spcPct val="80000"/>
              </a:lnSpc>
              <a:buFont typeface="Wingdings" pitchFamily="2" charset="2"/>
              <a:buChar char="§"/>
            </a:pPr>
            <a:r>
              <a:rPr lang="en-GB" sz="2200" dirty="0" smtClean="0"/>
              <a:t>Trauma- and sepsis-associated SIRS are clinically indistinct </a:t>
            </a:r>
          </a:p>
          <a:p>
            <a:pPr eaLnBrk="1" hangingPunct="1">
              <a:lnSpc>
                <a:spcPct val="80000"/>
              </a:lnSpc>
              <a:buFont typeface="Wingdings" pitchFamily="2" charset="2"/>
              <a:buChar char="§"/>
            </a:pPr>
            <a:endParaRPr lang="en-GB" sz="2200" dirty="0" smtClean="0"/>
          </a:p>
          <a:p>
            <a:pPr eaLnBrk="1" hangingPunct="1">
              <a:buFont typeface="Wingdings" pitchFamily="2" charset="2"/>
              <a:buChar char="§"/>
            </a:pPr>
            <a:r>
              <a:rPr lang="en-GB" sz="2200" dirty="0" smtClean="0"/>
              <a:t>Plasma endotoxin levels are usually low and do not  predict severity or outcome</a:t>
            </a:r>
          </a:p>
          <a:p>
            <a:pPr eaLnBrk="1" hangingPunct="1">
              <a:lnSpc>
                <a:spcPct val="80000"/>
              </a:lnSpc>
              <a:buFont typeface="Wingdings" pitchFamily="2" charset="2"/>
              <a:buChar char="§"/>
            </a:pPr>
            <a:endParaRPr lang="en-GB" sz="2200" dirty="0" smtClean="0"/>
          </a:p>
          <a:p>
            <a:pPr eaLnBrk="1" hangingPunct="1">
              <a:lnSpc>
                <a:spcPct val="80000"/>
              </a:lnSpc>
              <a:buFont typeface="Wingdings" pitchFamily="2" charset="2"/>
              <a:buChar char="§"/>
            </a:pPr>
            <a:r>
              <a:rPr lang="en-GB" sz="2200" dirty="0" smtClean="0"/>
              <a:t>Anti-endotoxin treatment of patients unsuccessful</a:t>
            </a:r>
          </a:p>
          <a:p>
            <a:pPr eaLnBrk="1" hangingPunct="1">
              <a:lnSpc>
                <a:spcPct val="80000"/>
              </a:lnSpc>
              <a:buFont typeface="Wingdings" pitchFamily="2" charset="2"/>
              <a:buChar char="§"/>
            </a:pPr>
            <a:endParaRPr lang="en-GB" sz="2200" dirty="0" smtClean="0"/>
          </a:p>
          <a:p>
            <a:pPr eaLnBrk="1" hangingPunct="1">
              <a:buFont typeface="Wingdings" pitchFamily="2" charset="2"/>
              <a:buChar char="§"/>
            </a:pPr>
            <a:r>
              <a:rPr lang="en-GB" sz="2200" dirty="0" smtClean="0"/>
              <a:t>Gram-positive bacterial products (peptidoglycan, </a:t>
            </a:r>
            <a:r>
              <a:rPr lang="en-GB" sz="2200" dirty="0" err="1" smtClean="0"/>
              <a:t>lipoteichoic</a:t>
            </a:r>
            <a:r>
              <a:rPr lang="en-GB" sz="2200" dirty="0" smtClean="0"/>
              <a:t> acid)  induce experimental sepsis only at very high concentrations</a:t>
            </a:r>
          </a:p>
          <a:p>
            <a:pPr marL="533400" indent="-533400" eaLnBrk="1" hangingPunct="1">
              <a:lnSpc>
                <a:spcPct val="80000"/>
              </a:lnSpc>
            </a:pPr>
            <a:endParaRPr lang="en-GB" sz="22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2" name="Group 78"/>
          <p:cNvGraphicFramePr>
            <a:graphicFrameLocks noGrp="1"/>
          </p:cNvGraphicFramePr>
          <p:nvPr/>
        </p:nvGraphicFramePr>
        <p:xfrm>
          <a:off x="165100" y="1979613"/>
          <a:ext cx="4533900" cy="4498973"/>
        </p:xfrm>
        <a:graphic>
          <a:graphicData uri="http://schemas.openxmlformats.org/drawingml/2006/table">
            <a:tbl>
              <a:tblPr/>
              <a:tblGrid>
                <a:gridCol w="1511300"/>
                <a:gridCol w="1511300"/>
                <a:gridCol w="1511300"/>
              </a:tblGrid>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Endogenous agonist of TLR</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Receptor</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Location</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Heparan sulfate</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Extracellular matrix, cell surfaces</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Hyaluronic acid</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Extracellular matrix, synovium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Fibronectin extra-domain A</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Extracellular matrix, serum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74">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rPr>
                        <a:t>HMGB-1</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rPr>
                        <a:t>TLR4</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rPr>
                        <a:t>Cell nucleus</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6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Heat-shock protein 60</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Mitochondria</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85">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Heat-shock protein 70</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TLR2 and 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Cytoplasm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Gp96</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TLR2 and 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Endoplasmic reticulum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74">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β-Defensin 2</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Epithelial surfaces</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74">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Fibrinogen</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Serum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60">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Surfactant protein-A</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Lung epithelium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Chromatin–IgG complexes</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TLR9</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Nucleus and serum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74">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Lauric acid</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Serum</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6">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Biglycan</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TLR2 and TLR4</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en-GB" sz="1000" b="1" i="0" u="none" strike="noStrike" cap="none" normalizeH="0" baseline="0" smtClean="0">
                          <a:ln>
                            <a:noFill/>
                          </a:ln>
                          <a:solidFill>
                            <a:schemeClr val="tx1"/>
                          </a:solidFill>
                          <a:effectLst/>
                          <a:latin typeface="Arial" charset="0"/>
                          <a:cs typeface="Times New Roman" pitchFamily="18" charset="0"/>
                        </a:rPr>
                        <a:t>Extracellular matrix, macrophages </a:t>
                      </a:r>
                      <a:endParaRPr kumimoji="0" lang="en-GB" sz="1000" b="1" i="0" u="none" strike="noStrike" cap="none" normalizeH="0" baseline="0" smtClean="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56" name="Text Box 72"/>
          <p:cNvSpPr txBox="1">
            <a:spLocks noChangeArrowheads="1"/>
          </p:cNvSpPr>
          <p:nvPr/>
        </p:nvSpPr>
        <p:spPr bwMode="auto">
          <a:xfrm>
            <a:off x="4857750" y="2392899"/>
            <a:ext cx="4121150" cy="3139321"/>
          </a:xfrm>
          <a:prstGeom prst="rect">
            <a:avLst/>
          </a:prstGeom>
          <a:noFill/>
          <a:ln>
            <a:headEnd/>
            <a:tailEnd/>
          </a:ln>
          <a:effectLst/>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GB" dirty="0">
                <a:solidFill>
                  <a:schemeClr val="tx1"/>
                </a:solidFill>
                <a:cs typeface="Arial" charset="0"/>
              </a:rPr>
              <a:t>TLR4 recognition has been implicated</a:t>
            </a:r>
          </a:p>
          <a:p>
            <a:pPr>
              <a:defRPr/>
            </a:pPr>
            <a:r>
              <a:rPr lang="en-GB" dirty="0">
                <a:solidFill>
                  <a:schemeClr val="tx1"/>
                </a:solidFill>
                <a:cs typeface="Arial" charset="0"/>
              </a:rPr>
              <a:t>in various sterile acute inflammatory</a:t>
            </a:r>
          </a:p>
          <a:p>
            <a:pPr>
              <a:defRPr/>
            </a:pPr>
            <a:r>
              <a:rPr lang="en-GB" dirty="0">
                <a:solidFill>
                  <a:schemeClr val="tx1"/>
                </a:solidFill>
                <a:cs typeface="Arial" charset="0"/>
              </a:rPr>
              <a:t>responses:</a:t>
            </a:r>
          </a:p>
          <a:p>
            <a:pPr>
              <a:defRPr/>
            </a:pPr>
            <a:endParaRPr lang="en-GB" dirty="0">
              <a:solidFill>
                <a:schemeClr val="tx1"/>
              </a:solidFill>
              <a:cs typeface="Arial" charset="0"/>
            </a:endParaRPr>
          </a:p>
          <a:p>
            <a:pPr>
              <a:buFont typeface="Wingdings" pitchFamily="2" charset="2"/>
              <a:buChar char="§"/>
              <a:defRPr/>
            </a:pPr>
            <a:r>
              <a:rPr lang="en-GB" dirty="0">
                <a:solidFill>
                  <a:schemeClr val="tx1"/>
                </a:solidFill>
                <a:cs typeface="Arial" charset="0"/>
              </a:rPr>
              <a:t> </a:t>
            </a:r>
            <a:r>
              <a:rPr lang="en-GB" dirty="0" err="1">
                <a:solidFill>
                  <a:schemeClr val="tx1"/>
                </a:solidFill>
                <a:cs typeface="Arial" charset="0"/>
              </a:rPr>
              <a:t>Hemorrhagic</a:t>
            </a:r>
            <a:r>
              <a:rPr lang="en-GB" dirty="0">
                <a:solidFill>
                  <a:schemeClr val="tx1"/>
                </a:solidFill>
                <a:cs typeface="Arial" charset="0"/>
              </a:rPr>
              <a:t> shock</a:t>
            </a:r>
          </a:p>
          <a:p>
            <a:pPr>
              <a:buFont typeface="Wingdings" pitchFamily="2" charset="2"/>
              <a:buChar char="§"/>
              <a:defRPr/>
            </a:pPr>
            <a:r>
              <a:rPr lang="en-GB" dirty="0">
                <a:solidFill>
                  <a:schemeClr val="tx1"/>
                </a:solidFill>
                <a:cs typeface="Arial" charset="0"/>
              </a:rPr>
              <a:t> Ischemia reperfusion</a:t>
            </a:r>
          </a:p>
          <a:p>
            <a:pPr>
              <a:buFont typeface="Wingdings" pitchFamily="2" charset="2"/>
              <a:buChar char="§"/>
              <a:defRPr/>
            </a:pPr>
            <a:r>
              <a:rPr lang="en-GB" dirty="0">
                <a:solidFill>
                  <a:schemeClr val="tx1"/>
                </a:solidFill>
                <a:cs typeface="Arial" charset="0"/>
              </a:rPr>
              <a:t> Traumatic tissue injury</a:t>
            </a:r>
          </a:p>
          <a:p>
            <a:pPr>
              <a:buFont typeface="Wingdings" pitchFamily="2" charset="2"/>
              <a:buChar char="§"/>
              <a:defRPr/>
            </a:pPr>
            <a:r>
              <a:rPr lang="en-GB" dirty="0">
                <a:solidFill>
                  <a:schemeClr val="tx1"/>
                </a:solidFill>
                <a:cs typeface="Arial" charset="0"/>
              </a:rPr>
              <a:t> Burn </a:t>
            </a:r>
          </a:p>
          <a:p>
            <a:pPr>
              <a:buFont typeface="Wingdings" pitchFamily="2" charset="2"/>
              <a:buChar char="§"/>
              <a:defRPr/>
            </a:pPr>
            <a:r>
              <a:rPr lang="en-GB" dirty="0">
                <a:solidFill>
                  <a:schemeClr val="tx1"/>
                </a:solidFill>
                <a:cs typeface="Arial" charset="0"/>
              </a:rPr>
              <a:t> Toxin exposure</a:t>
            </a:r>
          </a:p>
          <a:p>
            <a:pPr>
              <a:buFont typeface="Wingdings" pitchFamily="2" charset="2"/>
              <a:buChar char="§"/>
              <a:defRPr/>
            </a:pPr>
            <a:endParaRPr lang="en-GB" dirty="0">
              <a:solidFill>
                <a:schemeClr val="tx1"/>
              </a:solidFill>
              <a:cs typeface="Arial" charset="0"/>
            </a:endParaRPr>
          </a:p>
          <a:p>
            <a:pPr>
              <a:buFont typeface="Wingdings" pitchFamily="2" charset="2"/>
              <a:buNone/>
              <a:defRPr/>
            </a:pPr>
            <a:endParaRPr lang="en-GB" dirty="0">
              <a:solidFill>
                <a:schemeClr val="tx1"/>
              </a:solidFill>
              <a:cs typeface="Arial" charset="0"/>
            </a:endParaRPr>
          </a:p>
        </p:txBody>
      </p:sp>
      <p:sp>
        <p:nvSpPr>
          <p:cNvPr id="20545" name="Rectangle 73"/>
          <p:cNvSpPr>
            <a:spLocks noChangeArrowheads="1"/>
          </p:cNvSpPr>
          <p:nvPr/>
        </p:nvSpPr>
        <p:spPr bwMode="auto">
          <a:xfrm>
            <a:off x="457200" y="40640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GB" sz="2800" dirty="0"/>
              <a:t>Emerging paradigm: Toll-like receptor 4: sentinel for detection of tissue damage.</a:t>
            </a:r>
            <a:br>
              <a:rPr lang="en-GB" sz="2800" dirty="0"/>
            </a:br>
            <a:r>
              <a:rPr lang="en-GB" sz="2000" dirty="0" err="1"/>
              <a:t>Mollen</a:t>
            </a:r>
            <a:r>
              <a:rPr lang="en-GB" sz="2000" dirty="0"/>
              <a:t> et al. 2006. Shock: 26 (5); 430-437</a:t>
            </a:r>
          </a:p>
        </p:txBody>
      </p:sp>
      <p:sp>
        <p:nvSpPr>
          <p:cNvPr id="2" name="Rectangle 1"/>
          <p:cNvSpPr/>
          <p:nvPr/>
        </p:nvSpPr>
        <p:spPr>
          <a:xfrm>
            <a:off x="166255" y="1989138"/>
            <a:ext cx="1508166" cy="4486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66255" y="3562597"/>
            <a:ext cx="1508166" cy="76002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514350" y="455613"/>
            <a:ext cx="81153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dirty="0" smtClean="0"/>
              <a:t>Innate </a:t>
            </a:r>
            <a:r>
              <a:rPr lang="en-GB" sz="2800" dirty="0"/>
              <a:t>response to ‘danger’ signals produced by a </a:t>
            </a:r>
            <a:r>
              <a:rPr lang="en-GB" sz="2800" dirty="0" smtClean="0"/>
              <a:t>infection</a:t>
            </a:r>
            <a:r>
              <a:rPr lang="en-GB" sz="2800" dirty="0"/>
              <a:t>.</a:t>
            </a:r>
          </a:p>
        </p:txBody>
      </p:sp>
      <p:sp>
        <p:nvSpPr>
          <p:cNvPr id="22536" name="Text Box 7"/>
          <p:cNvSpPr txBox="1">
            <a:spLocks noChangeArrowheads="1"/>
          </p:cNvSpPr>
          <p:nvPr/>
        </p:nvSpPr>
        <p:spPr bwMode="auto">
          <a:xfrm>
            <a:off x="752475" y="3319462"/>
            <a:ext cx="1162050" cy="366713"/>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Pathogen</a:t>
            </a:r>
          </a:p>
        </p:txBody>
      </p:sp>
      <p:sp>
        <p:nvSpPr>
          <p:cNvPr id="22537" name="Text Box 10"/>
          <p:cNvSpPr txBox="1">
            <a:spLocks noChangeArrowheads="1"/>
          </p:cNvSpPr>
          <p:nvPr/>
        </p:nvSpPr>
        <p:spPr bwMode="auto">
          <a:xfrm>
            <a:off x="3217863" y="2173287"/>
            <a:ext cx="13128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t>Cell</a:t>
            </a:r>
          </a:p>
          <a:p>
            <a:pPr algn="ctr" eaLnBrk="1" hangingPunct="1"/>
            <a:r>
              <a:rPr lang="en-US" dirty="0" smtClean="0"/>
              <a:t>destruction</a:t>
            </a:r>
            <a:endParaRPr lang="en-US" dirty="0"/>
          </a:p>
        </p:txBody>
      </p:sp>
      <p:sp>
        <p:nvSpPr>
          <p:cNvPr id="22538" name="Text Box 11"/>
          <p:cNvSpPr txBox="1">
            <a:spLocks noChangeArrowheads="1"/>
          </p:cNvSpPr>
          <p:nvPr/>
        </p:nvSpPr>
        <p:spPr bwMode="auto">
          <a:xfrm>
            <a:off x="3317875" y="3181350"/>
            <a:ext cx="1123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Innate</a:t>
            </a:r>
          </a:p>
          <a:p>
            <a:pPr algn="ctr" eaLnBrk="1" hangingPunct="1"/>
            <a:r>
              <a:rPr lang="en-US" dirty="0"/>
              <a:t>response</a:t>
            </a:r>
          </a:p>
        </p:txBody>
      </p:sp>
      <p:sp>
        <p:nvSpPr>
          <p:cNvPr id="22539" name="Text Box 12"/>
          <p:cNvSpPr txBox="1">
            <a:spLocks noChangeArrowheads="1"/>
          </p:cNvSpPr>
          <p:nvPr/>
        </p:nvSpPr>
        <p:spPr bwMode="auto">
          <a:xfrm>
            <a:off x="5476875" y="3319462"/>
            <a:ext cx="1492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Inflammation</a:t>
            </a:r>
          </a:p>
        </p:txBody>
      </p:sp>
      <p:sp>
        <p:nvSpPr>
          <p:cNvPr id="22540" name="Text Box 13"/>
          <p:cNvSpPr txBox="1">
            <a:spLocks noChangeArrowheads="1"/>
          </p:cNvSpPr>
          <p:nvPr/>
        </p:nvSpPr>
        <p:spPr bwMode="auto">
          <a:xfrm>
            <a:off x="7381875" y="3181350"/>
            <a:ext cx="1009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Tissue</a:t>
            </a:r>
          </a:p>
          <a:p>
            <a:pPr eaLnBrk="1" hangingPunct="1"/>
            <a:r>
              <a:rPr lang="en-US"/>
              <a:t>damage</a:t>
            </a:r>
          </a:p>
        </p:txBody>
      </p:sp>
      <p:sp>
        <p:nvSpPr>
          <p:cNvPr id="99342" name="AutoShape 14"/>
          <p:cNvSpPr>
            <a:spLocks noChangeArrowheads="1"/>
          </p:cNvSpPr>
          <p:nvPr/>
        </p:nvSpPr>
        <p:spPr bwMode="auto">
          <a:xfrm>
            <a:off x="5784850" y="3868738"/>
            <a:ext cx="2197100" cy="622300"/>
          </a:xfrm>
          <a:prstGeom prst="curvedUpArrow">
            <a:avLst>
              <a:gd name="adj1" fmla="val 70612"/>
              <a:gd name="adj2" fmla="val 141224"/>
              <a:gd name="adj3" fmla="val 33333"/>
            </a:avLst>
          </a:prstGeom>
          <a:gradFill rotWithShape="1">
            <a:gsLst>
              <a:gs pos="0">
                <a:srgbClr val="CDD2E5"/>
              </a:gs>
              <a:gs pos="50000">
                <a:schemeClr val="bg1"/>
              </a:gs>
              <a:gs pos="100000">
                <a:srgbClr val="CDD2E5"/>
              </a:gs>
            </a:gsLst>
            <a:lin ang="5400000" scaled="1"/>
          </a:gradFill>
          <a:ln w="9525">
            <a:solidFill>
              <a:schemeClr val="tx1"/>
            </a:solidFill>
            <a:miter lim="800000"/>
            <a:headEnd/>
            <a:tailEnd/>
          </a:ln>
          <a:effectLst/>
        </p:spPr>
        <p:txBody>
          <a:bodyPr wrap="none" anchor="ctr"/>
          <a:lstStyle/>
          <a:p>
            <a:pPr>
              <a:defRPr/>
            </a:pPr>
            <a:endParaRPr lang="en-GB"/>
          </a:p>
        </p:txBody>
      </p:sp>
      <p:sp>
        <p:nvSpPr>
          <p:cNvPr id="99343" name="AutoShape 15"/>
          <p:cNvSpPr>
            <a:spLocks noChangeArrowheads="1"/>
          </p:cNvSpPr>
          <p:nvPr/>
        </p:nvSpPr>
        <p:spPr bwMode="auto">
          <a:xfrm rot="10800000">
            <a:off x="5670550" y="2497137"/>
            <a:ext cx="2197100" cy="622300"/>
          </a:xfrm>
          <a:prstGeom prst="curvedUpArrow">
            <a:avLst>
              <a:gd name="adj1" fmla="val 70612"/>
              <a:gd name="adj2" fmla="val 141224"/>
              <a:gd name="adj3" fmla="val 33333"/>
            </a:avLst>
          </a:prstGeom>
          <a:gradFill rotWithShape="1">
            <a:gsLst>
              <a:gs pos="0">
                <a:srgbClr val="CDD2E5"/>
              </a:gs>
              <a:gs pos="50000">
                <a:schemeClr val="bg1"/>
              </a:gs>
              <a:gs pos="100000">
                <a:srgbClr val="CDD2E5"/>
              </a:gs>
            </a:gsLst>
            <a:lin ang="5400000" scaled="1"/>
          </a:gradFill>
          <a:ln w="9525">
            <a:solidFill>
              <a:schemeClr val="tx1"/>
            </a:solidFill>
            <a:miter lim="800000"/>
            <a:headEnd/>
            <a:tailEnd/>
          </a:ln>
          <a:effectLst/>
        </p:spPr>
        <p:txBody>
          <a:bodyPr wrap="none" anchor="ctr"/>
          <a:lstStyle/>
          <a:p>
            <a:pPr>
              <a:defRPr/>
            </a:pPr>
            <a:endParaRPr lang="en-GB"/>
          </a:p>
        </p:txBody>
      </p:sp>
      <p:cxnSp>
        <p:nvCxnSpPr>
          <p:cNvPr id="22543" name="AutoShape 17"/>
          <p:cNvCxnSpPr>
            <a:cxnSpLocks noChangeShapeType="1"/>
            <a:stCxn id="22536" idx="3"/>
          </p:cNvCxnSpPr>
          <p:nvPr/>
        </p:nvCxnSpPr>
        <p:spPr bwMode="auto">
          <a:xfrm flipV="1">
            <a:off x="1914525" y="2647950"/>
            <a:ext cx="1268413" cy="854075"/>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2544" name="AutoShape 18"/>
          <p:cNvCxnSpPr>
            <a:cxnSpLocks noChangeShapeType="1"/>
            <a:stCxn id="22536" idx="3"/>
            <a:endCxn id="22538" idx="1"/>
          </p:cNvCxnSpPr>
          <p:nvPr/>
        </p:nvCxnSpPr>
        <p:spPr bwMode="auto">
          <a:xfrm flipV="1">
            <a:off x="1914525" y="3502025"/>
            <a:ext cx="1403350" cy="1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2546" name="AutoShape 20"/>
          <p:cNvCxnSpPr>
            <a:cxnSpLocks noChangeShapeType="1"/>
            <a:stCxn id="22538" idx="3"/>
            <a:endCxn id="22539" idx="1"/>
          </p:cNvCxnSpPr>
          <p:nvPr/>
        </p:nvCxnSpPr>
        <p:spPr bwMode="auto">
          <a:xfrm>
            <a:off x="4441825" y="3502025"/>
            <a:ext cx="1035050"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22547" name="Text Box 24"/>
          <p:cNvSpPr txBox="1">
            <a:spLocks noChangeArrowheads="1"/>
          </p:cNvSpPr>
          <p:nvPr/>
        </p:nvSpPr>
        <p:spPr bwMode="auto">
          <a:xfrm>
            <a:off x="4019550" y="2801937"/>
            <a:ext cx="844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DAMP</a:t>
            </a:r>
          </a:p>
        </p:txBody>
      </p:sp>
      <p:sp>
        <p:nvSpPr>
          <p:cNvPr id="22549" name="Text Box 27"/>
          <p:cNvSpPr txBox="1">
            <a:spLocks noChangeArrowheads="1"/>
          </p:cNvSpPr>
          <p:nvPr/>
        </p:nvSpPr>
        <p:spPr bwMode="auto">
          <a:xfrm>
            <a:off x="2205038" y="3624263"/>
            <a:ext cx="822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0000"/>
                </a:solidFill>
              </a:rPr>
              <a:t>PAMP</a:t>
            </a:r>
            <a:endParaRPr lang="en-US" dirty="0">
              <a:solidFill>
                <a:srgbClr val="FF0000"/>
              </a:solidFill>
            </a:endParaRPr>
          </a:p>
        </p:txBody>
      </p:sp>
      <p:sp>
        <p:nvSpPr>
          <p:cNvPr id="99359" name="Rectangle 31"/>
          <p:cNvSpPr>
            <a:spLocks noChangeArrowheads="1"/>
          </p:cNvSpPr>
          <p:nvPr/>
        </p:nvSpPr>
        <p:spPr bwMode="auto">
          <a:xfrm>
            <a:off x="2754313" y="5613400"/>
            <a:ext cx="3725863" cy="379413"/>
          </a:xfrm>
          <a:prstGeom prst="rect">
            <a:avLst/>
          </a:prstGeom>
          <a:noFill/>
          <a:ln w="9525">
            <a:noFill/>
            <a:miter lim="800000"/>
            <a:headEnd/>
            <a:tailEnd/>
          </a:ln>
          <a:effectLst/>
        </p:spPr>
        <p:txBody>
          <a:bodyPr wrap="none" anchor="ctr"/>
          <a:lstStyle/>
          <a:p>
            <a:pPr algn="ctr">
              <a:defRPr/>
            </a:pPr>
            <a:r>
              <a:rPr lang="en-GB" sz="2400" dirty="0">
                <a:solidFill>
                  <a:srgbClr val="FF0000"/>
                </a:solidFill>
              </a:rPr>
              <a:t>DAMP</a:t>
            </a:r>
            <a:r>
              <a:rPr lang="en-GB" sz="2400" dirty="0"/>
              <a:t>= </a:t>
            </a:r>
            <a:r>
              <a:rPr lang="en-GB" sz="2400" b="1" dirty="0"/>
              <a:t>D</a:t>
            </a:r>
            <a:r>
              <a:rPr lang="en-GB" sz="2400" dirty="0"/>
              <a:t>anger </a:t>
            </a:r>
            <a:r>
              <a:rPr lang="en-GB" sz="2400" b="1" dirty="0"/>
              <a:t>A</a:t>
            </a:r>
            <a:r>
              <a:rPr lang="en-GB" sz="2400" dirty="0"/>
              <a:t>ssociated </a:t>
            </a:r>
            <a:r>
              <a:rPr lang="en-GB" sz="2400" b="1" dirty="0"/>
              <a:t>M</a:t>
            </a:r>
            <a:r>
              <a:rPr lang="en-GB" sz="2400" dirty="0"/>
              <a:t>olecular </a:t>
            </a:r>
            <a:r>
              <a:rPr lang="en-GB" sz="2400" b="1" dirty="0"/>
              <a:t>P</a:t>
            </a:r>
            <a:r>
              <a:rPr lang="en-GB" sz="2400" dirty="0"/>
              <a:t>attern</a:t>
            </a:r>
          </a:p>
        </p:txBody>
      </p:sp>
      <p:cxnSp>
        <p:nvCxnSpPr>
          <p:cNvPr id="8" name="Straight Arrow Connector 7"/>
          <p:cNvCxnSpPr>
            <a:stCxn id="22537" idx="2"/>
            <a:endCxn id="22538" idx="0"/>
          </p:cNvCxnSpPr>
          <p:nvPr/>
        </p:nvCxnSpPr>
        <p:spPr>
          <a:xfrm>
            <a:off x="3874295" y="2819400"/>
            <a:ext cx="5555" cy="361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24"/>
          <p:cNvSpPr txBox="1">
            <a:spLocks noChangeArrowheads="1"/>
          </p:cNvSpPr>
          <p:nvPr/>
        </p:nvSpPr>
        <p:spPr bwMode="auto">
          <a:xfrm>
            <a:off x="6346825" y="1989930"/>
            <a:ext cx="844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00"/>
                </a:solidFill>
              </a:rPr>
              <a:t>DAMP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GB" sz="2800" dirty="0" smtClean="0"/>
              <a:t>TLR3  exacerbates </a:t>
            </a:r>
            <a:r>
              <a:rPr lang="en-GB" sz="2800" dirty="0" err="1" smtClean="0"/>
              <a:t>polymicrobial</a:t>
            </a:r>
            <a:r>
              <a:rPr lang="en-GB" sz="2800" dirty="0" smtClean="0"/>
              <a:t> sepsis pathology by responding to necrotic host cells</a:t>
            </a:r>
          </a:p>
        </p:txBody>
      </p:sp>
      <p:grpSp>
        <p:nvGrpSpPr>
          <p:cNvPr id="23555" name="Group 4"/>
          <p:cNvGrpSpPr>
            <a:grpSpLocks/>
          </p:cNvGrpSpPr>
          <p:nvPr/>
        </p:nvGrpSpPr>
        <p:grpSpPr bwMode="auto">
          <a:xfrm>
            <a:off x="-252413" y="2063750"/>
            <a:ext cx="8605838" cy="4794250"/>
            <a:chOff x="113" y="265"/>
            <a:chExt cx="6827" cy="4473"/>
          </a:xfrm>
        </p:grpSpPr>
        <p:sp>
          <p:nvSpPr>
            <p:cNvPr id="23557" name="Text Box 5"/>
            <p:cNvSpPr txBox="1">
              <a:spLocks noChangeArrowheads="1"/>
            </p:cNvSpPr>
            <p:nvPr/>
          </p:nvSpPr>
          <p:spPr bwMode="auto">
            <a:xfrm>
              <a:off x="226" y="265"/>
              <a:ext cx="5899"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defRPr>
              </a:lvl9pPr>
            </a:lstStyle>
            <a:p>
              <a:pPr algn="ctr" eaLnBrk="1">
                <a:lnSpc>
                  <a:spcPct val="97000"/>
                </a:lnSpc>
                <a:buClr>
                  <a:srgbClr val="000000"/>
                </a:buClr>
                <a:buSzPct val="45000"/>
                <a:buFont typeface="StarSymbol" charset="0"/>
                <a:buNone/>
              </a:pPr>
              <a:endParaRPr lang="en-US" sz="1600" b="1">
                <a:solidFill>
                  <a:srgbClr val="000000"/>
                </a:solidFill>
              </a:endParaRPr>
            </a:p>
          </p:txBody>
        </p:sp>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2" y="4456"/>
              <a:ext cx="1318"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1" y="680"/>
              <a:ext cx="3332" cy="3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 Box 8"/>
            <p:cNvSpPr txBox="1">
              <a:spLocks noChangeArrowheads="1"/>
            </p:cNvSpPr>
            <p:nvPr/>
          </p:nvSpPr>
          <p:spPr bwMode="auto">
            <a:xfrm>
              <a:off x="1511" y="4147"/>
              <a:ext cx="2721" cy="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defRPr>
              </a:lvl9pPr>
            </a:lstStyle>
            <a:p>
              <a:pPr eaLnBrk="1">
                <a:lnSpc>
                  <a:spcPct val="97000"/>
                </a:lnSpc>
                <a:buClr>
                  <a:srgbClr val="000000"/>
                </a:buClr>
                <a:buSzPct val="45000"/>
                <a:buFont typeface="StarSymbol" charset="0"/>
                <a:buNone/>
              </a:pPr>
              <a:r>
                <a:rPr lang="en-GB" sz="1200" b="1">
                  <a:solidFill>
                    <a:srgbClr val="000000"/>
                  </a:solidFill>
                </a:rPr>
                <a:t>Cavassani et al. Journal of Experimental Medicine 2008:205:2609-2621</a:t>
              </a:r>
            </a:p>
          </p:txBody>
        </p:sp>
        <p:sp>
          <p:nvSpPr>
            <p:cNvPr id="23561" name="Text Box 9"/>
            <p:cNvSpPr txBox="1">
              <a:spLocks noChangeArrowheads="1"/>
            </p:cNvSpPr>
            <p:nvPr/>
          </p:nvSpPr>
          <p:spPr bwMode="auto">
            <a:xfrm>
              <a:off x="113" y="4605"/>
              <a:ext cx="455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85725" indent="-85725"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charset="0"/>
                </a:defRPr>
              </a:lvl9pPr>
            </a:lstStyle>
            <a:p>
              <a:pPr>
                <a:lnSpc>
                  <a:spcPct val="94000"/>
                </a:lnSpc>
                <a:spcBef>
                  <a:spcPts val="450"/>
                </a:spcBef>
                <a:buClr>
                  <a:srgbClr val="000000"/>
                </a:buClr>
                <a:buSzPct val="45000"/>
                <a:buFont typeface="StarSymbol" charset="0"/>
                <a:buNone/>
              </a:pPr>
              <a:r>
                <a:rPr lang="en-GB" sz="1000">
                  <a:solidFill>
                    <a:srgbClr val="000000"/>
                  </a:solidFill>
                </a:rPr>
                <a:t>© 2008 Cavassani et.al.</a:t>
              </a:r>
            </a:p>
          </p:txBody>
        </p:sp>
      </p:grpSp>
      <p:sp>
        <p:nvSpPr>
          <p:cNvPr id="97291" name="Text Box 11"/>
          <p:cNvSpPr txBox="1">
            <a:spLocks noChangeArrowheads="1"/>
          </p:cNvSpPr>
          <p:nvPr/>
        </p:nvSpPr>
        <p:spPr bwMode="auto">
          <a:xfrm>
            <a:off x="5795963" y="2060575"/>
            <a:ext cx="3348037" cy="3970318"/>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a:spAutoFit/>
          </a:bodyPr>
          <a:lstStyle/>
          <a:p>
            <a:pPr>
              <a:buFont typeface="Wingdings" pitchFamily="2" charset="2"/>
              <a:buChar char="§"/>
              <a:defRPr/>
            </a:pPr>
            <a:r>
              <a:rPr lang="en-GB" dirty="0"/>
              <a:t>The inflammatory response after </a:t>
            </a:r>
            <a:r>
              <a:rPr lang="en-GB" dirty="0" err="1"/>
              <a:t>caecal</a:t>
            </a:r>
            <a:r>
              <a:rPr lang="en-GB" dirty="0"/>
              <a:t> ligation and puncture was shortened in TLR3 deficient </a:t>
            </a:r>
            <a:r>
              <a:rPr lang="en-GB" dirty="0" smtClean="0"/>
              <a:t>mice</a:t>
            </a:r>
          </a:p>
          <a:p>
            <a:pPr>
              <a:buFont typeface="Wingdings" pitchFamily="2" charset="2"/>
              <a:buChar char="§"/>
              <a:defRPr/>
            </a:pPr>
            <a:endParaRPr lang="en-GB" dirty="0"/>
          </a:p>
          <a:p>
            <a:pPr>
              <a:buFont typeface="Wingdings" pitchFamily="2" charset="2"/>
              <a:buChar char="§"/>
              <a:defRPr/>
            </a:pPr>
            <a:r>
              <a:rPr lang="en-GB" dirty="0" smtClean="0"/>
              <a:t>TLR3 </a:t>
            </a:r>
            <a:r>
              <a:rPr lang="en-GB" dirty="0"/>
              <a:t>recognises viral double stranded </a:t>
            </a:r>
            <a:r>
              <a:rPr lang="en-GB" dirty="0" smtClean="0"/>
              <a:t>RNA but also eukaryotic mRNA</a:t>
            </a:r>
            <a:endParaRPr lang="en-GB" dirty="0"/>
          </a:p>
          <a:p>
            <a:pPr>
              <a:buFont typeface="Wingdings" pitchFamily="2" charset="2"/>
              <a:buNone/>
              <a:defRPr/>
            </a:pPr>
            <a:endParaRPr lang="en-GB" dirty="0"/>
          </a:p>
          <a:p>
            <a:pPr>
              <a:buFont typeface="Wingdings" pitchFamily="2" charset="2"/>
              <a:buNone/>
              <a:defRPr/>
            </a:pPr>
            <a:endParaRPr lang="en-GB" dirty="0"/>
          </a:p>
          <a:p>
            <a:pPr>
              <a:buFont typeface="Wingdings" pitchFamily="2" charset="2"/>
              <a:buChar char="§"/>
              <a:defRPr/>
            </a:pPr>
            <a:r>
              <a:rPr lang="en-GB" dirty="0"/>
              <a:t>The macrophage pro-inflammatory response to necrotic neutrophils was TLR3-dependent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3888" y="5570064"/>
            <a:ext cx="8229600" cy="1371600"/>
          </a:xfrm>
        </p:spPr>
        <p:txBody>
          <a:bodyPr/>
          <a:lstStyle/>
          <a:p>
            <a:pPr eaLnBrk="1" hangingPunct="1"/>
            <a:r>
              <a:rPr lang="en-GB" sz="1600" dirty="0" smtClean="0"/>
              <a:t>‘A new strategy: blocking late-acting, pleiotropic mediators to reverse established sepsis’</a:t>
            </a:r>
            <a:br>
              <a:rPr lang="en-GB" sz="1600" dirty="0" smtClean="0"/>
            </a:br>
            <a:r>
              <a:rPr lang="en-GB" sz="1600" dirty="0" smtClean="0"/>
              <a:t>See: </a:t>
            </a:r>
            <a:r>
              <a:rPr lang="en-GB" sz="1600" dirty="0" err="1" smtClean="0"/>
              <a:t>Rittirsch</a:t>
            </a:r>
            <a:r>
              <a:rPr lang="en-GB" sz="1600" dirty="0" smtClean="0"/>
              <a:t> D et al. Nat Rev </a:t>
            </a:r>
            <a:r>
              <a:rPr lang="en-GB" sz="1600" dirty="0" err="1" smtClean="0"/>
              <a:t>Immunol</a:t>
            </a:r>
            <a:r>
              <a:rPr lang="en-GB" sz="1600" dirty="0" smtClean="0"/>
              <a:t>. 2008 Oct;8(10):776-87.</a:t>
            </a:r>
          </a:p>
        </p:txBody>
      </p:sp>
      <p:sp>
        <p:nvSpPr>
          <p:cNvPr id="25603" name="Rectangle 342"/>
          <p:cNvSpPr>
            <a:spLocks noGrp="1" noChangeArrowheads="1"/>
          </p:cNvSpPr>
          <p:nvPr>
            <p:ph type="body" idx="1"/>
          </p:nvPr>
        </p:nvSpPr>
        <p:spPr>
          <a:xfrm>
            <a:off x="457200" y="2382838"/>
            <a:ext cx="8229600" cy="2743200"/>
          </a:xfrm>
          <a:noFill/>
        </p:spPr>
        <p:txBody>
          <a:bodyPr/>
          <a:lstStyle/>
          <a:p>
            <a:pPr eaLnBrk="1" hangingPunct="1">
              <a:lnSpc>
                <a:spcPct val="80000"/>
              </a:lnSpc>
              <a:buNone/>
            </a:pPr>
            <a:endParaRPr lang="en-GB" sz="2000" u="sng" dirty="0"/>
          </a:p>
          <a:p>
            <a:pPr eaLnBrk="1" hangingPunct="1">
              <a:lnSpc>
                <a:spcPct val="80000"/>
              </a:lnSpc>
            </a:pPr>
            <a:r>
              <a:rPr lang="en-GB" sz="2200" dirty="0" smtClean="0"/>
              <a:t>HMGB-1 induced </a:t>
            </a:r>
            <a:r>
              <a:rPr lang="en-GB" sz="2200" dirty="0"/>
              <a:t>by bacterial products and pro-inflammatory </a:t>
            </a:r>
            <a:r>
              <a:rPr lang="en-GB" sz="2200" dirty="0" smtClean="0"/>
              <a:t>cytokines</a:t>
            </a:r>
          </a:p>
          <a:p>
            <a:pPr eaLnBrk="1" hangingPunct="1">
              <a:lnSpc>
                <a:spcPct val="80000"/>
              </a:lnSpc>
            </a:pPr>
            <a:endParaRPr lang="en-GB" sz="2200" dirty="0"/>
          </a:p>
          <a:p>
            <a:pPr eaLnBrk="1" hangingPunct="1">
              <a:lnSpc>
                <a:spcPct val="80000"/>
              </a:lnSpc>
            </a:pPr>
            <a:r>
              <a:rPr lang="en-GB" sz="2200" dirty="0" smtClean="0"/>
              <a:t>Released passively from necrotic cells (DAMP)</a:t>
            </a:r>
          </a:p>
          <a:p>
            <a:pPr eaLnBrk="1" hangingPunct="1">
              <a:lnSpc>
                <a:spcPct val="80000"/>
              </a:lnSpc>
              <a:buFont typeface="Wingdings" pitchFamily="2" charset="2"/>
              <a:buNone/>
            </a:pPr>
            <a:endParaRPr lang="en-GB" sz="2200" dirty="0" smtClean="0"/>
          </a:p>
          <a:p>
            <a:pPr eaLnBrk="1" hangingPunct="1">
              <a:lnSpc>
                <a:spcPct val="80000"/>
              </a:lnSpc>
            </a:pPr>
            <a:r>
              <a:rPr lang="en-GB" sz="2200" dirty="0" smtClean="0"/>
              <a:t>Signals through different receptors including TLR2, TLR4 and RAGE</a:t>
            </a:r>
          </a:p>
          <a:p>
            <a:pPr eaLnBrk="1" hangingPunct="1">
              <a:lnSpc>
                <a:spcPct val="80000"/>
              </a:lnSpc>
            </a:pPr>
            <a:endParaRPr lang="en-GB" sz="2200" dirty="0" smtClean="0"/>
          </a:p>
          <a:p>
            <a:pPr eaLnBrk="1" hangingPunct="1">
              <a:lnSpc>
                <a:spcPct val="80000"/>
              </a:lnSpc>
            </a:pPr>
            <a:r>
              <a:rPr lang="en-GB" sz="2200" dirty="0" smtClean="0"/>
              <a:t>Levels peak in late sepsis and neutralisation protective in later stage</a:t>
            </a:r>
            <a:endParaRPr lang="en-GB" sz="2000" dirty="0" smtClean="0"/>
          </a:p>
        </p:txBody>
      </p:sp>
      <p:sp>
        <p:nvSpPr>
          <p:cNvPr id="25604" name="Rectangle 343"/>
          <p:cNvSpPr>
            <a:spLocks noChangeArrowheads="1"/>
          </p:cNvSpPr>
          <p:nvPr/>
        </p:nvSpPr>
        <p:spPr bwMode="auto">
          <a:xfrm>
            <a:off x="457200" y="77804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GB" sz="2800" dirty="0" smtClean="0"/>
              <a:t>Targeting late-acting mediators:</a:t>
            </a:r>
          </a:p>
          <a:p>
            <a:endParaRPr lang="en-GB" sz="2000" i="1" dirty="0" smtClean="0"/>
          </a:p>
          <a:p>
            <a:r>
              <a:rPr lang="en-GB" sz="2000" i="1" dirty="0" smtClean="0"/>
              <a:t>High-mobility </a:t>
            </a:r>
            <a:r>
              <a:rPr lang="en-GB" sz="2000" i="1" dirty="0"/>
              <a:t>group box 1 (</a:t>
            </a:r>
            <a:r>
              <a:rPr lang="en-GB" sz="2000" i="1" dirty="0" smtClean="0"/>
              <a:t>HMGB1), </a:t>
            </a:r>
            <a:r>
              <a:rPr lang="en-GB" sz="2000" i="1" u="sng" dirty="0" smtClean="0"/>
              <a:t>endogenous mediator and DAMP</a:t>
            </a:r>
            <a:endParaRPr lang="en-GB" sz="2000" i="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DAMP theory under scrutiny</a:t>
            </a:r>
            <a:endParaRPr lang="en-GB" sz="3600" dirty="0"/>
          </a:p>
        </p:txBody>
      </p:sp>
      <p:sp>
        <p:nvSpPr>
          <p:cNvPr id="3" name="Content Placeholder 2"/>
          <p:cNvSpPr>
            <a:spLocks noGrp="1"/>
          </p:cNvSpPr>
          <p:nvPr>
            <p:ph idx="1"/>
          </p:nvPr>
        </p:nvSpPr>
        <p:spPr>
          <a:xfrm>
            <a:off x="457200" y="1969325"/>
            <a:ext cx="8229600" cy="3886200"/>
          </a:xfrm>
        </p:spPr>
        <p:txBody>
          <a:bodyPr>
            <a:noAutofit/>
          </a:bodyPr>
          <a:lstStyle/>
          <a:p>
            <a:pPr>
              <a:buFont typeface="Wingdings" pitchFamily="2" charset="2"/>
              <a:buChar char="q"/>
            </a:pPr>
            <a:r>
              <a:rPr lang="en-GB" sz="2200" dirty="0" smtClean="0"/>
              <a:t>Highly purified HMGB-1 and Heat Shock Proteins (HSP) do not induce cytokines</a:t>
            </a:r>
          </a:p>
          <a:p>
            <a:pPr>
              <a:buFont typeface="Wingdings" pitchFamily="2" charset="2"/>
              <a:buChar char="q"/>
            </a:pPr>
            <a:endParaRPr lang="en-GB" sz="2200" dirty="0" smtClean="0"/>
          </a:p>
          <a:p>
            <a:pPr>
              <a:buFont typeface="Wingdings" pitchFamily="2" charset="2"/>
              <a:buChar char="q"/>
            </a:pPr>
            <a:r>
              <a:rPr lang="en-GB" sz="2200" dirty="0" smtClean="0"/>
              <a:t>‘</a:t>
            </a:r>
            <a:r>
              <a:rPr lang="en-GB" sz="2200" i="1" dirty="0" smtClean="0"/>
              <a:t>PAMP-binding molecules</a:t>
            </a:r>
            <a:r>
              <a:rPr lang="en-GB" sz="2200" dirty="0" smtClean="0"/>
              <a:t>’?</a:t>
            </a:r>
          </a:p>
          <a:p>
            <a:pPr lvl="1">
              <a:buFont typeface="Wingdings" pitchFamily="2" charset="2"/>
              <a:buChar char="q"/>
            </a:pPr>
            <a:r>
              <a:rPr lang="en-GB" sz="2000" dirty="0" smtClean="0"/>
              <a:t>HMGB-1 binds: LPS, </a:t>
            </a:r>
            <a:r>
              <a:rPr lang="en-GB" sz="2000" dirty="0" err="1" smtClean="0"/>
              <a:t>ssDNA</a:t>
            </a:r>
            <a:r>
              <a:rPr lang="en-GB" sz="2000" dirty="0" smtClean="0"/>
              <a:t>, Pam3Cys (TLR2), IL-1</a:t>
            </a:r>
          </a:p>
          <a:p>
            <a:pPr lvl="1">
              <a:buFont typeface="Wingdings" pitchFamily="2" charset="2"/>
              <a:buChar char="q"/>
            </a:pPr>
            <a:r>
              <a:rPr lang="en-GB" sz="2000" dirty="0" smtClean="0"/>
              <a:t>HSPs bind : LPS, Pam3Cys</a:t>
            </a:r>
          </a:p>
          <a:p>
            <a:pPr lvl="1">
              <a:buFont typeface="Wingdings" pitchFamily="2" charset="2"/>
              <a:buChar char="q"/>
            </a:pPr>
            <a:endParaRPr lang="en-GB" sz="2200" dirty="0" smtClean="0"/>
          </a:p>
          <a:p>
            <a:pPr>
              <a:buFont typeface="Wingdings" pitchFamily="2" charset="2"/>
              <a:buChar char="q"/>
            </a:pPr>
            <a:r>
              <a:rPr lang="en-GB" sz="2200" dirty="0" smtClean="0"/>
              <a:t>Of 23 endogenous ligands of TLR</a:t>
            </a:r>
          </a:p>
          <a:p>
            <a:pPr lvl="1">
              <a:buFont typeface="Wingdings" pitchFamily="2" charset="2"/>
              <a:buChar char="q"/>
            </a:pPr>
            <a:r>
              <a:rPr lang="en-GB" sz="2200" dirty="0" smtClean="0"/>
              <a:t> </a:t>
            </a:r>
            <a:r>
              <a:rPr lang="en-GB" sz="2000" dirty="0" smtClean="0"/>
              <a:t>8 have no cytokine effects in highly purified form</a:t>
            </a:r>
          </a:p>
          <a:p>
            <a:pPr lvl="1">
              <a:buFont typeface="Wingdings" pitchFamily="2" charset="2"/>
              <a:buChar char="q"/>
            </a:pPr>
            <a:r>
              <a:rPr lang="en-GB" sz="2000" dirty="0" smtClean="0"/>
              <a:t> 9 bind LPS and 14 bind other lipids or PAMPS</a:t>
            </a:r>
          </a:p>
          <a:p>
            <a:pPr lvl="1">
              <a:buFont typeface="Wingdings" pitchFamily="2" charset="2"/>
              <a:buChar char="q"/>
            </a:pPr>
            <a:endParaRPr lang="en-GB" sz="2000" dirty="0"/>
          </a:p>
        </p:txBody>
      </p:sp>
      <p:sp>
        <p:nvSpPr>
          <p:cNvPr id="4" name="TextBox 3"/>
          <p:cNvSpPr txBox="1"/>
          <p:nvPr/>
        </p:nvSpPr>
        <p:spPr>
          <a:xfrm>
            <a:off x="427512" y="6342188"/>
            <a:ext cx="7483139" cy="584775"/>
          </a:xfrm>
          <a:prstGeom prst="rect">
            <a:avLst/>
          </a:prstGeom>
          <a:noFill/>
        </p:spPr>
        <p:txBody>
          <a:bodyPr wrap="none" rtlCol="0">
            <a:spAutoFit/>
          </a:bodyPr>
          <a:lstStyle/>
          <a:p>
            <a:r>
              <a:rPr lang="en-GB" sz="1600" dirty="0"/>
              <a:t>Heat shock proteins and high mobility </a:t>
            </a:r>
            <a:r>
              <a:rPr lang="en-GB" sz="1600" dirty="0" smtClean="0"/>
              <a:t>group box </a:t>
            </a:r>
            <a:r>
              <a:rPr lang="en-GB" sz="1600" dirty="0"/>
              <a:t>1 protein lack cytokine </a:t>
            </a:r>
            <a:r>
              <a:rPr lang="en-GB" sz="1600" dirty="0" smtClean="0"/>
              <a:t>function.</a:t>
            </a:r>
          </a:p>
          <a:p>
            <a:r>
              <a:rPr lang="en-GB" sz="1600" dirty="0" smtClean="0"/>
              <a:t>J leukocyte Biol. 2011 </a:t>
            </a:r>
            <a:r>
              <a:rPr lang="en-GB" sz="1600" dirty="0" err="1" smtClean="0"/>
              <a:t>Tsan</a:t>
            </a:r>
            <a:r>
              <a:rPr lang="en-GB" sz="1600" dirty="0" smtClean="0"/>
              <a:t> et al.</a:t>
            </a:r>
            <a:endParaRPr lang="en-GB" sz="1600" dirty="0"/>
          </a:p>
        </p:txBody>
      </p:sp>
    </p:spTree>
    <p:extLst>
      <p:ext uri="{BB962C8B-B14F-4D97-AF65-F5344CB8AC3E}">
        <p14:creationId xmlns:p14="http://schemas.microsoft.com/office/powerpoint/2010/main" xmlns="" val="48407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z="3200" dirty="0" smtClean="0"/>
              <a:t>Circulating mitochondrial PAMPS/DAMPS cause inflammatory responses to injury.</a:t>
            </a:r>
            <a:br>
              <a:rPr lang="en-US" sz="3200" dirty="0" smtClean="0"/>
            </a:br>
            <a:r>
              <a:rPr lang="en-US" sz="1600" dirty="0" smtClean="0"/>
              <a:t>Nature 2010. Zhang et al. 464, 104-108</a:t>
            </a:r>
          </a:p>
        </p:txBody>
      </p:sp>
      <p:sp>
        <p:nvSpPr>
          <p:cNvPr id="24579" name="Rectangle 3"/>
          <p:cNvSpPr>
            <a:spLocks noGrp="1" noChangeArrowheads="1"/>
          </p:cNvSpPr>
          <p:nvPr>
            <p:ph type="body" idx="1"/>
          </p:nvPr>
        </p:nvSpPr>
        <p:spPr>
          <a:xfrm>
            <a:off x="0" y="2709723"/>
            <a:ext cx="4678877" cy="3886200"/>
          </a:xfrm>
          <a:noFill/>
        </p:spPr>
        <p:txBody>
          <a:bodyPr/>
          <a:lstStyle/>
          <a:p>
            <a:pPr eaLnBrk="1" hangingPunct="1"/>
            <a:r>
              <a:rPr lang="en-US" sz="1800" dirty="0" smtClean="0"/>
              <a:t>Mitochondria contain bacterial-like DNA (</a:t>
            </a:r>
            <a:r>
              <a:rPr lang="en-US" sz="1800" dirty="0" err="1" smtClean="0"/>
              <a:t>CpG</a:t>
            </a:r>
            <a:r>
              <a:rPr lang="en-US" sz="1800" dirty="0" smtClean="0"/>
              <a:t> repeats) and </a:t>
            </a:r>
            <a:r>
              <a:rPr lang="en-US" sz="1800" dirty="0" err="1" smtClean="0"/>
              <a:t>formylated</a:t>
            </a:r>
            <a:r>
              <a:rPr lang="en-US" sz="1800" dirty="0" smtClean="0"/>
              <a:t> peptides</a:t>
            </a:r>
          </a:p>
          <a:p>
            <a:pPr eaLnBrk="1" hangingPunct="1">
              <a:lnSpc>
                <a:spcPct val="80000"/>
              </a:lnSpc>
            </a:pPr>
            <a:endParaRPr lang="en-US" sz="1800" dirty="0" smtClean="0"/>
          </a:p>
          <a:p>
            <a:pPr eaLnBrk="1" hangingPunct="1"/>
            <a:r>
              <a:rPr lang="en-US" sz="1800" dirty="0"/>
              <a:t>Mitochondrial DNA levels elevated in trauma patient plasma, 1000x normal levels</a:t>
            </a:r>
          </a:p>
          <a:p>
            <a:pPr eaLnBrk="1" hangingPunct="1">
              <a:lnSpc>
                <a:spcPct val="80000"/>
              </a:lnSpc>
            </a:pPr>
            <a:endParaRPr lang="en-US" sz="1800" dirty="0" smtClean="0"/>
          </a:p>
          <a:p>
            <a:pPr eaLnBrk="1" hangingPunct="1"/>
            <a:r>
              <a:rPr lang="en-US" sz="1800" dirty="0" smtClean="0"/>
              <a:t>Mitochondrial DAMPS activate signaling (p38 MAPK, Ca</a:t>
            </a:r>
            <a:r>
              <a:rPr lang="en-US" sz="1800" baseline="30000" dirty="0" smtClean="0"/>
              <a:t>2+</a:t>
            </a:r>
            <a:r>
              <a:rPr lang="en-US" sz="1800" dirty="0" smtClean="0"/>
              <a:t>) and IL-8/MMP8 expression in neutrophils.</a:t>
            </a:r>
          </a:p>
          <a:p>
            <a:pPr eaLnBrk="1" hangingPunct="1">
              <a:lnSpc>
                <a:spcPct val="80000"/>
              </a:lnSpc>
            </a:pPr>
            <a:endParaRPr lang="en-US" sz="1800" dirty="0" smtClean="0"/>
          </a:p>
          <a:p>
            <a:pPr eaLnBrk="1" hangingPunct="1"/>
            <a:r>
              <a:rPr lang="en-US" sz="1800" dirty="0"/>
              <a:t>Mitochondrial </a:t>
            </a:r>
            <a:r>
              <a:rPr lang="en-US" sz="1800" dirty="0" smtClean="0"/>
              <a:t>DAMPS induce systemic inflammation and acute lung injury (</a:t>
            </a:r>
            <a:r>
              <a:rPr lang="en-US" sz="1800" dirty="0" smtClean="0">
                <a:sym typeface="Symbol" pitchFamily="18" charset="2"/>
              </a:rPr>
              <a:t>TNF, IL6, PMN influx, </a:t>
            </a:r>
            <a:r>
              <a:rPr lang="en-US" sz="1800" dirty="0" err="1" smtClean="0">
                <a:sym typeface="Symbol" pitchFamily="18" charset="2"/>
              </a:rPr>
              <a:t>oedema</a:t>
            </a:r>
            <a:r>
              <a:rPr lang="en-US" sz="1800" dirty="0" smtClean="0">
                <a:sym typeface="Symbol" pitchFamily="18" charset="2"/>
              </a:rPr>
              <a:t>)</a:t>
            </a:r>
            <a:r>
              <a:rPr lang="en-US" sz="1800" dirty="0"/>
              <a:t> </a:t>
            </a:r>
            <a:endParaRPr lang="en-US" sz="1800" dirty="0" smtClean="0"/>
          </a:p>
          <a:p>
            <a:pPr eaLnBrk="1" hangingPunct="1">
              <a:lnSpc>
                <a:spcPct val="80000"/>
              </a:lnSpc>
            </a:pPr>
            <a:endParaRPr lang="en-US" sz="1700" dirty="0"/>
          </a:p>
          <a:p>
            <a:pPr eaLnBrk="1" hangingPunct="1">
              <a:lnSpc>
                <a:spcPct val="80000"/>
              </a:lnSpc>
            </a:pPr>
            <a:endParaRPr lang="en-US" sz="1700" dirty="0" smtClean="0">
              <a:sym typeface="Symbol" pitchFamily="18" charset="2"/>
            </a:endParaRPr>
          </a:p>
        </p:txBody>
      </p:sp>
      <p:pic>
        <p:nvPicPr>
          <p:cNvPr id="24580" name="Picture 4" descr="nature08780-f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8877" y="2606107"/>
            <a:ext cx="4298868" cy="4093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 Box 5"/>
          <p:cNvSpPr txBox="1">
            <a:spLocks noChangeArrowheads="1"/>
          </p:cNvSpPr>
          <p:nvPr/>
        </p:nvSpPr>
        <p:spPr bwMode="auto">
          <a:xfrm>
            <a:off x="4847380" y="2301307"/>
            <a:ext cx="21939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Lung: eosin/</a:t>
            </a:r>
            <a:r>
              <a:rPr lang="en-US" sz="1400" dirty="0" err="1"/>
              <a:t>haematoxylin</a:t>
            </a:r>
            <a:endParaRPr lang="en-US" sz="1400" dirty="0"/>
          </a:p>
        </p:txBody>
      </p:sp>
      <p:sp>
        <p:nvSpPr>
          <p:cNvPr id="24582" name="Text Box 6"/>
          <p:cNvSpPr txBox="1">
            <a:spLocks noChangeArrowheads="1"/>
          </p:cNvSpPr>
          <p:nvPr/>
        </p:nvSpPr>
        <p:spPr bwMode="auto">
          <a:xfrm>
            <a:off x="7586951" y="2343150"/>
            <a:ext cx="1219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Oxidant stain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smtClean="0"/>
              <a:t>Microvesicles: a new regulator of inflammation in sepsis</a:t>
            </a:r>
            <a:endParaRPr lang="en-GB" sz="2600" dirty="0"/>
          </a:p>
        </p:txBody>
      </p:sp>
      <p:sp>
        <p:nvSpPr>
          <p:cNvPr id="3" name="Content Placeholder 2"/>
          <p:cNvSpPr>
            <a:spLocks noGrp="1"/>
          </p:cNvSpPr>
          <p:nvPr>
            <p:ph idx="1"/>
          </p:nvPr>
        </p:nvSpPr>
        <p:spPr>
          <a:xfrm>
            <a:off x="-42808" y="1894509"/>
            <a:ext cx="5556137" cy="4530041"/>
          </a:xfrm>
        </p:spPr>
        <p:txBody>
          <a:bodyPr/>
          <a:lstStyle/>
          <a:p>
            <a:r>
              <a:rPr lang="en-GB" sz="1600" dirty="0" smtClean="0"/>
              <a:t>Sub-cellular particles released from activated (LPS and ATP stimulation) or dying cells</a:t>
            </a:r>
          </a:p>
          <a:p>
            <a:r>
              <a:rPr lang="en-GB" sz="1600" dirty="0" smtClean="0"/>
              <a:t>Surface molecules enable binding and uptake by cells</a:t>
            </a:r>
          </a:p>
          <a:p>
            <a:r>
              <a:rPr lang="en-GB" sz="1600" dirty="0" smtClean="0"/>
              <a:t>Functions:</a:t>
            </a:r>
          </a:p>
          <a:p>
            <a:pPr lvl="1"/>
            <a:r>
              <a:rPr lang="en-GB" sz="1600" dirty="0" smtClean="0"/>
              <a:t>Coagulation</a:t>
            </a:r>
          </a:p>
          <a:p>
            <a:pPr lvl="1"/>
            <a:r>
              <a:rPr lang="en-GB" sz="1600" dirty="0" smtClean="0"/>
              <a:t>Cell activation</a:t>
            </a:r>
          </a:p>
          <a:p>
            <a:pPr lvl="1"/>
            <a:r>
              <a:rPr lang="en-GB" sz="1600" dirty="0" smtClean="0"/>
              <a:t>Release of IL-1b from parent cell </a:t>
            </a:r>
          </a:p>
          <a:p>
            <a:pPr lvl="1"/>
            <a:endParaRPr lang="en-GB" sz="1600" dirty="0"/>
          </a:p>
          <a:p>
            <a:r>
              <a:rPr lang="en-GB" sz="1600" dirty="0" smtClean="0"/>
              <a:t>Can transmit signal over long distances i.e. systemically. Potential transporters of DAMPS undiluted</a:t>
            </a:r>
          </a:p>
          <a:p>
            <a:r>
              <a:rPr lang="en-GB" sz="1600" dirty="0" smtClean="0"/>
              <a:t>Induce TLR4-dependent TNF expression in monocytes</a:t>
            </a:r>
          </a:p>
          <a:p>
            <a:endParaRPr lang="en-GB" sz="1600" dirty="0" smtClean="0"/>
          </a:p>
          <a:p>
            <a:r>
              <a:rPr lang="en-GB" sz="1600" dirty="0" smtClean="0"/>
              <a:t>Microvesicles </a:t>
            </a:r>
            <a:r>
              <a:rPr lang="en-GB" sz="1600" dirty="0"/>
              <a:t>from septic patients induce organ inflammation when </a:t>
            </a:r>
            <a:r>
              <a:rPr lang="en-GB" sz="1600" dirty="0" smtClean="0"/>
              <a:t>administered </a:t>
            </a:r>
            <a:r>
              <a:rPr lang="en-GB" sz="1600" dirty="0"/>
              <a:t>to </a:t>
            </a:r>
            <a:r>
              <a:rPr lang="en-GB" sz="1600" dirty="0" smtClean="0"/>
              <a:t>mice, but may reduce hypotensive state</a:t>
            </a:r>
          </a:p>
          <a:p>
            <a:r>
              <a:rPr lang="en-GB" sz="1600" dirty="0" smtClean="0"/>
              <a:t>In severe sepsis, levels raised in plasma but correlated inversely with mortality</a:t>
            </a:r>
            <a:endParaRPr lang="en-GB" sz="1600" dirty="0"/>
          </a:p>
          <a:p>
            <a:endParaRPr lang="en-GB" sz="16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5528" y="2398815"/>
            <a:ext cx="3228318" cy="317965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5686765" y="5780710"/>
            <a:ext cx="2159794" cy="1628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sz="1200" b="1">
                <a:latin typeface="Arial" charset="0"/>
              </a:rPr>
              <a:t>Hugel B et al. Physiology 2005;20:22-27</a:t>
            </a:r>
          </a:p>
        </p:txBody>
      </p:sp>
    </p:spTree>
    <p:extLst>
      <p:ext uri="{BB962C8B-B14F-4D97-AF65-F5344CB8AC3E}">
        <p14:creationId xmlns:p14="http://schemas.microsoft.com/office/powerpoint/2010/main" xmlns="" val="7713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620713"/>
            <a:ext cx="7772400" cy="1143000"/>
          </a:xfrm>
        </p:spPr>
        <p:txBody>
          <a:bodyPr/>
          <a:lstStyle/>
          <a:p>
            <a:pPr algn="ctr" eaLnBrk="1" hangingPunct="1"/>
            <a:r>
              <a:rPr lang="en-GB" sz="2800" dirty="0" smtClean="0"/>
              <a:t>Restoring systemic homeostasis: tailoring treatments to different phases of the disease.</a:t>
            </a:r>
            <a:br>
              <a:rPr lang="en-GB" sz="2800" dirty="0" smtClean="0"/>
            </a:br>
            <a:endParaRPr lang="en-GB" sz="2800" dirty="0" smtClean="0"/>
          </a:p>
        </p:txBody>
      </p:sp>
      <p:sp>
        <p:nvSpPr>
          <p:cNvPr id="26627" name="Text Box 3"/>
          <p:cNvSpPr txBox="1">
            <a:spLocks noChangeArrowheads="1"/>
          </p:cNvSpPr>
          <p:nvPr/>
        </p:nvSpPr>
        <p:spPr bwMode="auto">
          <a:xfrm>
            <a:off x="6143625" y="2208213"/>
            <a:ext cx="184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1200" b="1">
              <a:latin typeface="Times New Roman" pitchFamily="18" charset="0"/>
            </a:endParaRPr>
          </a:p>
        </p:txBody>
      </p:sp>
      <p:sp>
        <p:nvSpPr>
          <p:cNvPr id="26628" name="AutoShape 4"/>
          <p:cNvSpPr>
            <a:spLocks noChangeAspect="1" noChangeArrowheads="1" noTextEdit="1"/>
          </p:cNvSpPr>
          <p:nvPr/>
        </p:nvSpPr>
        <p:spPr bwMode="auto">
          <a:xfrm>
            <a:off x="1719263" y="2270125"/>
            <a:ext cx="5360987" cy="357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266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7525" y="1773238"/>
            <a:ext cx="5187950"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Text Box 6"/>
          <p:cNvSpPr txBox="1">
            <a:spLocks noChangeArrowheads="1"/>
          </p:cNvSpPr>
          <p:nvPr/>
        </p:nvSpPr>
        <p:spPr bwMode="auto">
          <a:xfrm>
            <a:off x="1230313" y="5610225"/>
            <a:ext cx="6567487" cy="915988"/>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b="1">
                <a:solidFill>
                  <a:srgbClr val="FF0000"/>
                </a:solidFill>
              </a:rPr>
              <a:t>CARS:</a:t>
            </a:r>
            <a:r>
              <a:rPr lang="en-GB"/>
              <a:t> compensatory anti-inflammatory response syndrome</a:t>
            </a:r>
          </a:p>
          <a:p>
            <a:endParaRPr lang="en-GB"/>
          </a:p>
          <a:p>
            <a:r>
              <a:rPr lang="en-GB" b="1">
                <a:solidFill>
                  <a:srgbClr val="FF0000"/>
                </a:solidFill>
              </a:rPr>
              <a:t>MARS:</a:t>
            </a:r>
            <a:r>
              <a:rPr lang="en-GB"/>
              <a:t> mixed antagonist response syndrome</a:t>
            </a:r>
          </a:p>
        </p:txBody>
      </p:sp>
      <p:sp>
        <p:nvSpPr>
          <p:cNvPr id="61447" name="AutoShape 7"/>
          <p:cNvSpPr>
            <a:spLocks noChangeArrowheads="1"/>
          </p:cNvSpPr>
          <p:nvPr/>
        </p:nvSpPr>
        <p:spPr bwMode="auto">
          <a:xfrm>
            <a:off x="3149600" y="2392363"/>
            <a:ext cx="274638" cy="682625"/>
          </a:xfrm>
          <a:prstGeom prst="downArrow">
            <a:avLst>
              <a:gd name="adj1" fmla="val 50000"/>
              <a:gd name="adj2" fmla="val 62139"/>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48" name="AutoShape 8"/>
          <p:cNvSpPr>
            <a:spLocks noChangeArrowheads="1"/>
          </p:cNvSpPr>
          <p:nvPr/>
        </p:nvSpPr>
        <p:spPr bwMode="auto">
          <a:xfrm>
            <a:off x="4832350" y="3973513"/>
            <a:ext cx="290513" cy="596900"/>
          </a:xfrm>
          <a:prstGeom prst="upArrow">
            <a:avLst>
              <a:gd name="adj1" fmla="val 50000"/>
              <a:gd name="adj2" fmla="val 51366"/>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P spid="614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9" name="Group 7"/>
          <p:cNvGrpSpPr>
            <a:grpSpLocks/>
          </p:cNvGrpSpPr>
          <p:nvPr/>
        </p:nvGrpSpPr>
        <p:grpSpPr bwMode="auto">
          <a:xfrm>
            <a:off x="539552" y="-4419872"/>
            <a:ext cx="7704137" cy="10080626"/>
            <a:chOff x="431" y="-2240"/>
            <a:chExt cx="4853" cy="6350"/>
          </a:xfrm>
        </p:grpSpPr>
        <p:pic>
          <p:nvPicPr>
            <p:cNvPr id="95236" name="Picture 4" descr="sepsis rates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 y="-2149"/>
              <a:ext cx="4228" cy="6259"/>
            </a:xfrm>
            <a:prstGeom prst="rect">
              <a:avLst/>
            </a:prstGeom>
            <a:noFill/>
            <a:extLst>
              <a:ext uri="{909E8E84-426E-40DD-AFC4-6F175D3DCCD1}">
                <a14:hiddenFill xmlns:a14="http://schemas.microsoft.com/office/drawing/2010/main" xmlns="">
                  <a:solidFill>
                    <a:srgbClr val="FFFFFF"/>
                  </a:solidFill>
                </a14:hiddenFill>
              </a:ext>
            </a:extLst>
          </p:spPr>
        </p:pic>
        <p:sp>
          <p:nvSpPr>
            <p:cNvPr id="95238" name="Rectangle 6"/>
            <p:cNvSpPr>
              <a:spLocks noChangeArrowheads="1"/>
            </p:cNvSpPr>
            <p:nvPr/>
          </p:nvSpPr>
          <p:spPr bwMode="auto">
            <a:xfrm>
              <a:off x="431" y="-2240"/>
              <a:ext cx="4853" cy="417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grpSp>
      <p:sp>
        <p:nvSpPr>
          <p:cNvPr id="95240" name="Text Box 8"/>
          <p:cNvSpPr txBox="1">
            <a:spLocks noChangeArrowheads="1"/>
          </p:cNvSpPr>
          <p:nvPr/>
        </p:nvSpPr>
        <p:spPr bwMode="auto">
          <a:xfrm>
            <a:off x="1050925" y="5734050"/>
            <a:ext cx="766107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dirty="0" smtClean="0"/>
              <a:t>Improvements cited: </a:t>
            </a:r>
            <a:r>
              <a:rPr lang="en-GB" dirty="0"/>
              <a:t>Low-dose corticosteroids;  intensive glucose control;</a:t>
            </a:r>
          </a:p>
          <a:p>
            <a:r>
              <a:rPr lang="en-GB" dirty="0"/>
              <a:t>‘early goal directed </a:t>
            </a:r>
            <a:r>
              <a:rPr lang="en-GB" dirty="0" smtClean="0"/>
              <a:t>resuscitation’</a:t>
            </a:r>
            <a:endParaRPr lang="en-GB" dirty="0"/>
          </a:p>
        </p:txBody>
      </p:sp>
      <p:sp>
        <p:nvSpPr>
          <p:cNvPr id="95241" name="Text Box 9"/>
          <p:cNvSpPr txBox="1">
            <a:spLocks noChangeArrowheads="1"/>
          </p:cNvSpPr>
          <p:nvPr/>
        </p:nvSpPr>
        <p:spPr bwMode="auto">
          <a:xfrm>
            <a:off x="1657350" y="6521450"/>
            <a:ext cx="5829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1600"/>
              <a:t>Dombrovskiy et al. Critical Care Medicine 2007, 35; 1244-1250</a:t>
            </a:r>
          </a:p>
        </p:txBody>
      </p:sp>
      <p:sp>
        <p:nvSpPr>
          <p:cNvPr id="7" name="Rectangle 4"/>
          <p:cNvSpPr>
            <a:spLocks noChangeArrowheads="1"/>
          </p:cNvSpPr>
          <p:nvPr/>
        </p:nvSpPr>
        <p:spPr bwMode="auto">
          <a:xfrm>
            <a:off x="0" y="736927"/>
            <a:ext cx="89646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GB" sz="2800" dirty="0" smtClean="0"/>
              <a:t>Reduction in case fatality rates</a:t>
            </a:r>
            <a:endParaRPr lang="en-GB" sz="2800" dirty="0"/>
          </a:p>
        </p:txBody>
      </p:sp>
    </p:spTree>
    <p:extLst>
      <p:ext uri="{BB962C8B-B14F-4D97-AF65-F5344CB8AC3E}">
        <p14:creationId xmlns:p14="http://schemas.microsoft.com/office/powerpoint/2010/main" xmlns="" val="407361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5013" y="457200"/>
            <a:ext cx="8229600" cy="1371600"/>
          </a:xfrm>
        </p:spPr>
        <p:txBody>
          <a:bodyPr/>
          <a:lstStyle/>
          <a:p>
            <a:pPr algn="ctr" eaLnBrk="1" hangingPunct="1"/>
            <a:r>
              <a:rPr lang="en-GB" sz="2800" dirty="0" smtClean="0"/>
              <a:t>Inflammatory homeostasis during sepsis</a:t>
            </a:r>
            <a:br>
              <a:rPr lang="en-GB" sz="2800" dirty="0" smtClean="0"/>
            </a:br>
            <a:endParaRPr lang="en-GB" dirty="0" smtClean="0"/>
          </a:p>
        </p:txBody>
      </p:sp>
      <p:sp>
        <p:nvSpPr>
          <p:cNvPr id="5146" name="Line 13"/>
          <p:cNvSpPr>
            <a:spLocks noChangeShapeType="1"/>
          </p:cNvSpPr>
          <p:nvPr/>
        </p:nvSpPr>
        <p:spPr bwMode="auto">
          <a:xfrm>
            <a:off x="1978073" y="6381750"/>
            <a:ext cx="3226757"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147" name="Text Box 16"/>
          <p:cNvSpPr txBox="1">
            <a:spLocks noChangeArrowheads="1"/>
          </p:cNvSpPr>
          <p:nvPr/>
        </p:nvSpPr>
        <p:spPr bwMode="auto">
          <a:xfrm rot="5400000">
            <a:off x="7146662" y="3657338"/>
            <a:ext cx="3125787" cy="36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b="1">
                <a:latin typeface="Verdana" pitchFamily="34" charset="0"/>
              </a:rPr>
              <a:t>Systemic inflammation</a:t>
            </a:r>
          </a:p>
        </p:txBody>
      </p:sp>
      <p:sp>
        <p:nvSpPr>
          <p:cNvPr id="5148" name="Text Box 18"/>
          <p:cNvSpPr txBox="1">
            <a:spLocks noChangeArrowheads="1"/>
          </p:cNvSpPr>
          <p:nvPr/>
        </p:nvSpPr>
        <p:spPr bwMode="auto">
          <a:xfrm>
            <a:off x="2044843" y="4508500"/>
            <a:ext cx="101026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a:latin typeface="Verdana" pitchFamily="34" charset="0"/>
              </a:rPr>
              <a:t>Systemic</a:t>
            </a:r>
          </a:p>
          <a:p>
            <a:r>
              <a:rPr lang="en-GB" sz="1400">
                <a:latin typeface="Verdana" pitchFamily="34" charset="0"/>
              </a:rPr>
              <a:t>spill-over</a:t>
            </a:r>
          </a:p>
        </p:txBody>
      </p:sp>
      <p:sp>
        <p:nvSpPr>
          <p:cNvPr id="5149" name="Text Box 21"/>
          <p:cNvSpPr txBox="1">
            <a:spLocks noChangeArrowheads="1"/>
          </p:cNvSpPr>
          <p:nvPr/>
        </p:nvSpPr>
        <p:spPr bwMode="auto">
          <a:xfrm>
            <a:off x="690563" y="3913188"/>
            <a:ext cx="1162678"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b="1"/>
              <a:t>Local</a:t>
            </a:r>
          </a:p>
          <a:p>
            <a:r>
              <a:rPr lang="en-GB" b="1"/>
              <a:t>Infection</a:t>
            </a:r>
          </a:p>
          <a:p>
            <a:pPr eaLnBrk="1" hangingPunct="1"/>
            <a:r>
              <a:rPr lang="en-GB"/>
              <a:t>(Lungs</a:t>
            </a:r>
          </a:p>
          <a:p>
            <a:pPr eaLnBrk="1" hangingPunct="1"/>
            <a:r>
              <a:rPr lang="en-GB"/>
              <a:t>Abdomen</a:t>
            </a:r>
          </a:p>
          <a:p>
            <a:pPr eaLnBrk="1" hangingPunct="1"/>
            <a:r>
              <a:rPr lang="en-GB"/>
              <a:t>Urinary)</a:t>
            </a:r>
          </a:p>
          <a:p>
            <a:endParaRPr lang="en-GB" b="1"/>
          </a:p>
        </p:txBody>
      </p:sp>
      <p:sp>
        <p:nvSpPr>
          <p:cNvPr id="5150" name="Text Box 31"/>
          <p:cNvSpPr txBox="1">
            <a:spLocks noChangeArrowheads="1"/>
          </p:cNvSpPr>
          <p:nvPr/>
        </p:nvSpPr>
        <p:spPr bwMode="auto">
          <a:xfrm>
            <a:off x="2111614" y="6446838"/>
            <a:ext cx="1352829"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Sub-clinical</a:t>
            </a:r>
          </a:p>
        </p:txBody>
      </p:sp>
      <p:sp>
        <p:nvSpPr>
          <p:cNvPr id="5151" name="AutoShape 61"/>
          <p:cNvSpPr>
            <a:spLocks noChangeArrowheads="1"/>
          </p:cNvSpPr>
          <p:nvPr/>
        </p:nvSpPr>
        <p:spPr bwMode="auto">
          <a:xfrm>
            <a:off x="1650026" y="4076700"/>
            <a:ext cx="262727" cy="144462"/>
          </a:xfrm>
          <a:prstGeom prst="rightArrow">
            <a:avLst>
              <a:gd name="adj1" fmla="val 50000"/>
              <a:gd name="adj2" fmla="val 49725"/>
            </a:avLst>
          </a:prstGeom>
          <a:solidFill>
            <a:schemeClr val="tx1"/>
          </a:solidFill>
          <a:ln w="9525">
            <a:solidFill>
              <a:schemeClr val="tx1"/>
            </a:solidFill>
            <a:miter lim="800000"/>
            <a:headEnd/>
            <a:tailEnd/>
          </a:ln>
        </p:spPr>
        <p:txBody>
          <a:bodyPr wrap="none" anchor="ctr"/>
          <a:lstStyle/>
          <a:p>
            <a:endParaRPr lang="en-US"/>
          </a:p>
        </p:txBody>
      </p:sp>
      <p:sp>
        <p:nvSpPr>
          <p:cNvPr id="5152" name="AutoShape 63"/>
          <p:cNvSpPr>
            <a:spLocks noChangeArrowheads="1"/>
          </p:cNvSpPr>
          <p:nvPr/>
        </p:nvSpPr>
        <p:spPr bwMode="auto">
          <a:xfrm>
            <a:off x="8628996" y="1484313"/>
            <a:ext cx="132089" cy="720725"/>
          </a:xfrm>
          <a:prstGeom prst="upArrow">
            <a:avLst>
              <a:gd name="adj1" fmla="val 50000"/>
              <a:gd name="adj2" fmla="val 124725"/>
            </a:avLst>
          </a:prstGeom>
          <a:solidFill>
            <a:srgbClr val="FF0000"/>
          </a:solidFill>
          <a:ln w="9525">
            <a:solidFill>
              <a:srgbClr val="FF0000"/>
            </a:solidFill>
            <a:miter lim="800000"/>
            <a:headEnd/>
            <a:tailEnd/>
          </a:ln>
        </p:spPr>
        <p:txBody>
          <a:bodyPr vert="eaVert" wrap="none" anchor="ctr"/>
          <a:lstStyle/>
          <a:p>
            <a:endParaRPr lang="en-US"/>
          </a:p>
        </p:txBody>
      </p:sp>
      <p:sp>
        <p:nvSpPr>
          <p:cNvPr id="5153" name="AutoShape 64"/>
          <p:cNvSpPr>
            <a:spLocks noChangeArrowheads="1"/>
          </p:cNvSpPr>
          <p:nvPr/>
        </p:nvSpPr>
        <p:spPr bwMode="auto">
          <a:xfrm>
            <a:off x="8628996" y="5516563"/>
            <a:ext cx="132089" cy="649287"/>
          </a:xfrm>
          <a:prstGeom prst="downArrow">
            <a:avLst>
              <a:gd name="adj1" fmla="val 50000"/>
              <a:gd name="adj2" fmla="val 112363"/>
            </a:avLst>
          </a:prstGeom>
          <a:solidFill>
            <a:schemeClr val="bg2"/>
          </a:solidFill>
          <a:ln w="9525">
            <a:solidFill>
              <a:schemeClr val="bg2">
                <a:lumMod val="60000"/>
                <a:lumOff val="40000"/>
              </a:schemeClr>
            </a:solidFill>
            <a:miter lim="800000"/>
            <a:headEnd/>
            <a:tailEnd/>
          </a:ln>
        </p:spPr>
        <p:txBody>
          <a:bodyPr vert="eaVert" wrap="none" anchor="ctr"/>
          <a:lstStyle/>
          <a:p>
            <a:endParaRPr lang="en-US"/>
          </a:p>
        </p:txBody>
      </p:sp>
      <p:sp>
        <p:nvSpPr>
          <p:cNvPr id="5154" name="Line 3"/>
          <p:cNvSpPr>
            <a:spLocks noChangeShapeType="1"/>
          </p:cNvSpPr>
          <p:nvPr/>
        </p:nvSpPr>
        <p:spPr bwMode="auto">
          <a:xfrm>
            <a:off x="1979524" y="4149725"/>
            <a:ext cx="6436097"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155" name="Freeform 41"/>
          <p:cNvSpPr>
            <a:spLocks/>
          </p:cNvSpPr>
          <p:nvPr/>
        </p:nvSpPr>
        <p:spPr bwMode="auto">
          <a:xfrm>
            <a:off x="1979524" y="3741738"/>
            <a:ext cx="1579268" cy="706437"/>
          </a:xfrm>
          <a:custGeom>
            <a:avLst/>
            <a:gdLst>
              <a:gd name="T0" fmla="*/ 0 w 1088"/>
              <a:gd name="T1" fmla="*/ 257 h 445"/>
              <a:gd name="T2" fmla="*/ 91 w 1088"/>
              <a:gd name="T3" fmla="*/ 30 h 445"/>
              <a:gd name="T4" fmla="*/ 272 w 1088"/>
              <a:gd name="T5" fmla="*/ 438 h 445"/>
              <a:gd name="T6" fmla="*/ 453 w 1088"/>
              <a:gd name="T7" fmla="*/ 75 h 445"/>
              <a:gd name="T8" fmla="*/ 680 w 1088"/>
              <a:gd name="T9" fmla="*/ 393 h 445"/>
              <a:gd name="T10" fmla="*/ 862 w 1088"/>
              <a:gd name="T11" fmla="*/ 166 h 445"/>
              <a:gd name="T12" fmla="*/ 1088 w 1088"/>
              <a:gd name="T13" fmla="*/ 257 h 445"/>
              <a:gd name="T14" fmla="*/ 0 60000 65536"/>
              <a:gd name="T15" fmla="*/ 0 60000 65536"/>
              <a:gd name="T16" fmla="*/ 0 60000 65536"/>
              <a:gd name="T17" fmla="*/ 0 60000 65536"/>
              <a:gd name="T18" fmla="*/ 0 60000 65536"/>
              <a:gd name="T19" fmla="*/ 0 60000 65536"/>
              <a:gd name="T20" fmla="*/ 0 60000 65536"/>
              <a:gd name="T21" fmla="*/ 0 w 1088"/>
              <a:gd name="T22" fmla="*/ 0 h 445"/>
              <a:gd name="T23" fmla="*/ 1088 w 1088"/>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445">
                <a:moveTo>
                  <a:pt x="0" y="257"/>
                </a:moveTo>
                <a:cubicBezTo>
                  <a:pt x="23" y="128"/>
                  <a:pt x="46" y="0"/>
                  <a:pt x="91" y="30"/>
                </a:cubicBezTo>
                <a:cubicBezTo>
                  <a:pt x="136" y="60"/>
                  <a:pt x="212" y="431"/>
                  <a:pt x="272" y="438"/>
                </a:cubicBezTo>
                <a:cubicBezTo>
                  <a:pt x="332" y="445"/>
                  <a:pt x="385" y="83"/>
                  <a:pt x="453" y="75"/>
                </a:cubicBezTo>
                <a:cubicBezTo>
                  <a:pt x="521" y="67"/>
                  <a:pt x="612" y="378"/>
                  <a:pt x="680" y="393"/>
                </a:cubicBezTo>
                <a:cubicBezTo>
                  <a:pt x="748" y="408"/>
                  <a:pt x="794" y="189"/>
                  <a:pt x="862" y="166"/>
                </a:cubicBezTo>
                <a:cubicBezTo>
                  <a:pt x="930" y="143"/>
                  <a:pt x="1050" y="242"/>
                  <a:pt x="1088" y="257"/>
                </a:cubicBezTo>
              </a:path>
            </a:pathLst>
          </a:custGeom>
          <a:noFill/>
          <a:ln w="57150" cmpd="sng">
            <a:solidFill>
              <a:srgbClr val="00FF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5136" name="Line 14"/>
          <p:cNvSpPr>
            <a:spLocks noChangeShapeType="1"/>
          </p:cNvSpPr>
          <p:nvPr/>
        </p:nvSpPr>
        <p:spPr bwMode="auto">
          <a:xfrm>
            <a:off x="3493686" y="6381749"/>
            <a:ext cx="4853391" cy="47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137" name="Text Box 30"/>
          <p:cNvSpPr txBox="1">
            <a:spLocks noChangeArrowheads="1"/>
          </p:cNvSpPr>
          <p:nvPr/>
        </p:nvSpPr>
        <p:spPr bwMode="auto">
          <a:xfrm>
            <a:off x="5534316" y="6446837"/>
            <a:ext cx="92017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Clinical</a:t>
            </a:r>
          </a:p>
        </p:txBody>
      </p:sp>
      <p:sp>
        <p:nvSpPr>
          <p:cNvPr id="5142" name="Text Box 7"/>
          <p:cNvSpPr txBox="1">
            <a:spLocks noChangeArrowheads="1"/>
          </p:cNvSpPr>
          <p:nvPr/>
        </p:nvSpPr>
        <p:spPr bwMode="auto">
          <a:xfrm>
            <a:off x="2289867" y="1484313"/>
            <a:ext cx="284885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b="1" dirty="0" smtClean="0">
                <a:latin typeface="Verdana" pitchFamily="34" charset="0"/>
              </a:rPr>
              <a:t>Early</a:t>
            </a:r>
          </a:p>
          <a:p>
            <a:pPr algn="ctr"/>
            <a:r>
              <a:rPr lang="en-GB" sz="1600" b="1" dirty="0">
                <a:latin typeface="Verdana" pitchFamily="34" charset="0"/>
              </a:rPr>
              <a:t>m</a:t>
            </a:r>
            <a:r>
              <a:rPr lang="en-GB" sz="1600" b="1" dirty="0" smtClean="0">
                <a:latin typeface="Verdana" pitchFamily="34" charset="0"/>
              </a:rPr>
              <a:t>ulti-organ </a:t>
            </a:r>
            <a:r>
              <a:rPr lang="en-GB" sz="1600" b="1" dirty="0" err="1" smtClean="0">
                <a:latin typeface="Verdana" pitchFamily="34" charset="0"/>
              </a:rPr>
              <a:t>dysfuntion</a:t>
            </a:r>
            <a:endParaRPr lang="en-GB" sz="1600" b="1" dirty="0">
              <a:latin typeface="Verdana" pitchFamily="34" charset="0"/>
            </a:endParaRPr>
          </a:p>
          <a:p>
            <a:pPr algn="ctr"/>
            <a:r>
              <a:rPr lang="en-GB" sz="1600" b="1" dirty="0">
                <a:latin typeface="Verdana" pitchFamily="34" charset="0"/>
              </a:rPr>
              <a:t>s</a:t>
            </a:r>
            <a:r>
              <a:rPr lang="en-GB" sz="1600" b="1" dirty="0" smtClean="0">
                <a:latin typeface="Verdana" pitchFamily="34" charset="0"/>
              </a:rPr>
              <a:t>hock</a:t>
            </a:r>
            <a:endParaRPr lang="en-GB" sz="1600" b="1" dirty="0">
              <a:latin typeface="Verdana" pitchFamily="34" charset="0"/>
            </a:endParaRPr>
          </a:p>
        </p:txBody>
      </p:sp>
      <p:sp>
        <p:nvSpPr>
          <p:cNvPr id="5141" name="Text Box 26"/>
          <p:cNvSpPr txBox="1">
            <a:spLocks noChangeArrowheads="1"/>
          </p:cNvSpPr>
          <p:nvPr/>
        </p:nvSpPr>
        <p:spPr bwMode="auto">
          <a:xfrm>
            <a:off x="2439989" y="2492375"/>
            <a:ext cx="112046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t>Cytokine </a:t>
            </a:r>
          </a:p>
          <a:p>
            <a:pPr algn="ctr" eaLnBrk="1" hangingPunct="1"/>
            <a:r>
              <a:rPr lang="en-GB" sz="1600"/>
              <a:t>storm</a:t>
            </a:r>
          </a:p>
        </p:txBody>
      </p:sp>
      <p:sp>
        <p:nvSpPr>
          <p:cNvPr id="32858" name="Text Box 90"/>
          <p:cNvSpPr txBox="1">
            <a:spLocks noChangeArrowheads="1"/>
          </p:cNvSpPr>
          <p:nvPr/>
        </p:nvSpPr>
        <p:spPr bwMode="auto">
          <a:xfrm>
            <a:off x="2650022" y="5573713"/>
            <a:ext cx="5133008" cy="584775"/>
          </a:xfrm>
          <a:prstGeom prst="rect">
            <a:avLst/>
          </a:prstGeom>
          <a:gradFill rotWithShape="1">
            <a:gsLst>
              <a:gs pos="0">
                <a:srgbClr val="CDD2E5"/>
              </a:gs>
              <a:gs pos="50000">
                <a:schemeClr val="bg1"/>
              </a:gs>
              <a:gs pos="100000">
                <a:srgbClr val="CDD2E5"/>
              </a:gs>
            </a:gsLst>
            <a:lin ang="5400000" scaled="1"/>
          </a:gradFill>
          <a:ln w="9525">
            <a:solidFill>
              <a:schemeClr val="bg2">
                <a:lumMod val="60000"/>
                <a:lumOff val="40000"/>
              </a:schemeClr>
            </a:solidFill>
            <a:miter lim="800000"/>
            <a:headEnd/>
            <a:tailEnd/>
          </a:ln>
          <a:effectLst/>
        </p:spPr>
        <p:txBody>
          <a:bodyPr wrap="none">
            <a:spAutoFit/>
          </a:bodyPr>
          <a:lstStyle/>
          <a:p>
            <a:pPr algn="ctr">
              <a:defRPr/>
            </a:pPr>
            <a:r>
              <a:rPr lang="en-GB" sz="1600" dirty="0" smtClean="0"/>
              <a:t>Compensatory </a:t>
            </a:r>
            <a:r>
              <a:rPr lang="en-GB" sz="1600" dirty="0"/>
              <a:t>Anti-inflammatory Response </a:t>
            </a:r>
            <a:r>
              <a:rPr lang="en-GB" sz="1600" dirty="0" smtClean="0"/>
              <a:t>Syndrome</a:t>
            </a:r>
          </a:p>
          <a:p>
            <a:pPr algn="ctr">
              <a:defRPr/>
            </a:pPr>
            <a:r>
              <a:rPr lang="en-GB" sz="1600" dirty="0" smtClean="0"/>
              <a:t>(CARS)</a:t>
            </a:r>
            <a:endParaRPr lang="en-GB" sz="1600" dirty="0"/>
          </a:p>
        </p:txBody>
      </p:sp>
      <p:sp>
        <p:nvSpPr>
          <p:cNvPr id="5127" name="Freeform 88"/>
          <p:cNvSpPr>
            <a:spLocks/>
          </p:cNvSpPr>
          <p:nvPr/>
        </p:nvSpPr>
        <p:spPr bwMode="auto">
          <a:xfrm>
            <a:off x="3119438" y="2178050"/>
            <a:ext cx="5283200" cy="3398838"/>
          </a:xfrm>
          <a:custGeom>
            <a:avLst/>
            <a:gdLst>
              <a:gd name="T0" fmla="*/ 0 w 3640"/>
              <a:gd name="T1" fmla="*/ 1236 h 2141"/>
              <a:gd name="T2" fmla="*/ 424 w 3640"/>
              <a:gd name="T3" fmla="*/ 132 h 2141"/>
              <a:gd name="T4" fmla="*/ 1090 w 3640"/>
              <a:gd name="T5" fmla="*/ 2028 h 2141"/>
              <a:gd name="T6" fmla="*/ 1704 w 3640"/>
              <a:gd name="T7" fmla="*/ 812 h 2141"/>
              <a:gd name="T8" fmla="*/ 2289 w 3640"/>
              <a:gd name="T9" fmla="*/ 1396 h 2141"/>
              <a:gd name="T10" fmla="*/ 3006 w 3640"/>
              <a:gd name="T11" fmla="*/ 1212 h 2141"/>
              <a:gd name="T12" fmla="*/ 3328 w 3640"/>
              <a:gd name="T13" fmla="*/ 1236 h 2141"/>
              <a:gd name="T14" fmla="*/ 0 60000 65536"/>
              <a:gd name="T15" fmla="*/ 0 60000 65536"/>
              <a:gd name="T16" fmla="*/ 0 60000 65536"/>
              <a:gd name="T17" fmla="*/ 0 60000 65536"/>
              <a:gd name="T18" fmla="*/ 0 60000 65536"/>
              <a:gd name="T19" fmla="*/ 0 60000 65536"/>
              <a:gd name="T20" fmla="*/ 0 60000 65536"/>
              <a:gd name="T21" fmla="*/ 0 w 3640"/>
              <a:gd name="T22" fmla="*/ 0 h 2141"/>
              <a:gd name="T23" fmla="*/ 3640 w 3640"/>
              <a:gd name="T24" fmla="*/ 2141 h 2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40" h="2141">
                <a:moveTo>
                  <a:pt x="0" y="1236"/>
                </a:moveTo>
                <a:cubicBezTo>
                  <a:pt x="132" y="618"/>
                  <a:pt x="265" y="0"/>
                  <a:pt x="464" y="132"/>
                </a:cubicBezTo>
                <a:cubicBezTo>
                  <a:pt x="663" y="264"/>
                  <a:pt x="959" y="1915"/>
                  <a:pt x="1192" y="2028"/>
                </a:cubicBezTo>
                <a:cubicBezTo>
                  <a:pt x="1425" y="2141"/>
                  <a:pt x="1645" y="917"/>
                  <a:pt x="1864" y="812"/>
                </a:cubicBezTo>
                <a:cubicBezTo>
                  <a:pt x="2083" y="707"/>
                  <a:pt x="2267" y="1329"/>
                  <a:pt x="2504" y="1396"/>
                </a:cubicBezTo>
                <a:cubicBezTo>
                  <a:pt x="2741" y="1463"/>
                  <a:pt x="3099" y="1239"/>
                  <a:pt x="3288" y="1212"/>
                </a:cubicBezTo>
                <a:cubicBezTo>
                  <a:pt x="3477" y="1185"/>
                  <a:pt x="3558" y="1210"/>
                  <a:pt x="3640" y="1236"/>
                </a:cubicBezTo>
              </a:path>
            </a:pathLst>
          </a:custGeom>
          <a:noFill/>
          <a:ln w="57150">
            <a:gradFill>
              <a:gsLst>
                <a:gs pos="39000">
                  <a:srgbClr val="FF0000"/>
                </a:gs>
                <a:gs pos="0">
                  <a:srgbClr val="FF0000"/>
                </a:gs>
                <a:gs pos="55000">
                  <a:srgbClr val="00FF00"/>
                </a:gs>
                <a:gs pos="84000">
                  <a:schemeClr val="bg2">
                    <a:lumMod val="60000"/>
                    <a:lumOff val="40000"/>
                  </a:schemeClr>
                </a:gs>
              </a:gsLst>
              <a:lin ang="5400000" scaled="0"/>
            </a:gra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36" name="Text Box 7"/>
          <p:cNvSpPr txBox="1">
            <a:spLocks noChangeArrowheads="1"/>
          </p:cNvSpPr>
          <p:nvPr/>
        </p:nvSpPr>
        <p:spPr bwMode="auto">
          <a:xfrm>
            <a:off x="4775156" y="2547271"/>
            <a:ext cx="284885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600" b="1" dirty="0" smtClean="0">
                <a:latin typeface="Verdana" pitchFamily="34" charset="0"/>
              </a:rPr>
              <a:t>Late</a:t>
            </a:r>
          </a:p>
          <a:p>
            <a:pPr algn="ctr"/>
            <a:r>
              <a:rPr lang="en-GB" sz="1600" b="1" dirty="0" smtClean="0">
                <a:latin typeface="Verdana" pitchFamily="34" charset="0"/>
              </a:rPr>
              <a:t>multi-organ </a:t>
            </a:r>
            <a:r>
              <a:rPr lang="en-GB" sz="1600" b="1" dirty="0" err="1" smtClean="0">
                <a:latin typeface="Verdana" pitchFamily="34" charset="0"/>
              </a:rPr>
              <a:t>dysfuntion</a:t>
            </a:r>
            <a:endParaRPr lang="en-GB" sz="1600" b="1" dirty="0">
              <a:latin typeface="Verdana" pitchFamily="34" charset="0"/>
            </a:endParaRPr>
          </a:p>
          <a:p>
            <a:pPr algn="ctr"/>
            <a:r>
              <a:rPr lang="en-GB" sz="1600" b="1" dirty="0">
                <a:latin typeface="Verdana" pitchFamily="34" charset="0"/>
              </a:rPr>
              <a:t>s</a:t>
            </a:r>
            <a:r>
              <a:rPr lang="en-GB" sz="1600" b="1" dirty="0" smtClean="0">
                <a:latin typeface="Verdana" pitchFamily="34" charset="0"/>
              </a:rPr>
              <a:t>hock</a:t>
            </a:r>
            <a:endParaRPr lang="en-GB" sz="1600" b="1" dirty="0">
              <a:latin typeface="Verdana" pitchFamily="34" charset="0"/>
            </a:endParaRPr>
          </a:p>
        </p:txBody>
      </p:sp>
      <p:sp>
        <p:nvSpPr>
          <p:cNvPr id="20" name="Text Box 90"/>
          <p:cNvSpPr txBox="1">
            <a:spLocks noChangeArrowheads="1"/>
          </p:cNvSpPr>
          <p:nvPr/>
        </p:nvSpPr>
        <p:spPr bwMode="auto">
          <a:xfrm>
            <a:off x="3383115" y="3073400"/>
            <a:ext cx="662361" cy="338554"/>
          </a:xfrm>
          <a:prstGeom prst="rect">
            <a:avLst/>
          </a:prstGeom>
          <a:gradFill rotWithShape="1">
            <a:gsLst>
              <a:gs pos="0">
                <a:srgbClr val="CDD2E5"/>
              </a:gs>
              <a:gs pos="50000">
                <a:schemeClr val="bg1"/>
              </a:gs>
              <a:gs pos="100000">
                <a:srgbClr val="CDD2E5"/>
              </a:gs>
            </a:gsLst>
            <a:lin ang="5400000" scaled="1"/>
          </a:gradFill>
          <a:ln w="9525">
            <a:solidFill>
              <a:srgbClr val="FF0000"/>
            </a:solidFill>
            <a:miter lim="800000"/>
            <a:headEnd/>
            <a:tailEnd/>
          </a:ln>
          <a:effectLst/>
        </p:spPr>
        <p:txBody>
          <a:bodyPr wrap="none">
            <a:spAutoFit/>
          </a:bodyPr>
          <a:lstStyle/>
          <a:p>
            <a:pPr algn="ctr">
              <a:defRPr/>
            </a:pPr>
            <a:r>
              <a:rPr lang="en-GB" sz="1600" dirty="0" smtClean="0"/>
              <a:t>SIRS</a:t>
            </a:r>
            <a:endParaRPr lang="en-GB" sz="1600" dirty="0"/>
          </a:p>
        </p:txBody>
      </p:sp>
      <p:sp>
        <p:nvSpPr>
          <p:cNvPr id="2" name="TextBox 1"/>
          <p:cNvSpPr txBox="1"/>
          <p:nvPr/>
        </p:nvSpPr>
        <p:spPr>
          <a:xfrm rot="5400000">
            <a:off x="7387128" y="2613610"/>
            <a:ext cx="1747594" cy="338554"/>
          </a:xfrm>
          <a:prstGeom prst="rect">
            <a:avLst/>
          </a:prstGeom>
          <a:noFill/>
        </p:spPr>
        <p:txBody>
          <a:bodyPr wrap="none" rtlCol="0">
            <a:spAutoFit/>
          </a:bodyPr>
          <a:lstStyle/>
          <a:p>
            <a:r>
              <a:rPr lang="en-GB" sz="1600" dirty="0" smtClean="0"/>
              <a:t>Pro-inflammatory</a:t>
            </a:r>
            <a:endParaRPr lang="en-GB" sz="1600" dirty="0"/>
          </a:p>
        </p:txBody>
      </p:sp>
      <p:sp>
        <p:nvSpPr>
          <p:cNvPr id="3" name="TextBox 2"/>
          <p:cNvSpPr txBox="1"/>
          <p:nvPr/>
        </p:nvSpPr>
        <p:spPr>
          <a:xfrm rot="5400000">
            <a:off x="7355716" y="5086397"/>
            <a:ext cx="1781257" cy="338554"/>
          </a:xfrm>
          <a:prstGeom prst="rect">
            <a:avLst/>
          </a:prstGeom>
          <a:noFill/>
        </p:spPr>
        <p:txBody>
          <a:bodyPr wrap="none" rtlCol="0">
            <a:spAutoFit/>
          </a:bodyPr>
          <a:lstStyle/>
          <a:p>
            <a:r>
              <a:rPr lang="en-GB" sz="1600" dirty="0" smtClean="0"/>
              <a:t>Anti-inflammatory</a:t>
            </a:r>
            <a:endParaRPr lang="en-GB"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41"/>
                                        </p:tgtEl>
                                        <p:attrNameLst>
                                          <p:attrName>style.visibility</p:attrName>
                                        </p:attrNameLst>
                                      </p:cBhvr>
                                      <p:to>
                                        <p:strVal val="visible"/>
                                      </p:to>
                                    </p:set>
                                    <p:animEffect transition="in" filter="fade">
                                      <p:cBhvr>
                                        <p:cTn id="7" dur="500"/>
                                        <p:tgtEl>
                                          <p:spTgt spid="5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42"/>
                                        </p:tgtEl>
                                        <p:attrNameLst>
                                          <p:attrName>style.visibility</p:attrName>
                                        </p:attrNameLst>
                                      </p:cBhvr>
                                      <p:to>
                                        <p:strVal val="visible"/>
                                      </p:to>
                                    </p:set>
                                    <p:animEffect transition="in" filter="fade">
                                      <p:cBhvr>
                                        <p:cTn id="10" dur="500"/>
                                        <p:tgtEl>
                                          <p:spTgt spid="5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500"/>
                                        <p:tgtEl>
                                          <p:spTgt spid="51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858"/>
                                        </p:tgtEl>
                                        <p:attrNameLst>
                                          <p:attrName>style.visibility</p:attrName>
                                        </p:attrNameLst>
                                      </p:cBhvr>
                                      <p:to>
                                        <p:strVal val="visible"/>
                                      </p:to>
                                    </p:set>
                                    <p:animEffect transition="in" filter="fade">
                                      <p:cBhvr>
                                        <p:cTn id="21" dur="500"/>
                                        <p:tgtEl>
                                          <p:spTgt spid="328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 grpId="0"/>
      <p:bldP spid="5141" grpId="0"/>
      <p:bldP spid="32858" grpId="0" animBg="1"/>
      <p:bldP spid="5127" grpId="0" animBg="1"/>
      <p:bldP spid="36"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55650" y="2852738"/>
            <a:ext cx="8229600" cy="1371600"/>
          </a:xfrm>
        </p:spPr>
        <p:txBody>
          <a:bodyPr/>
          <a:lstStyle/>
          <a:p>
            <a:pPr algn="ctr" eaLnBrk="1" hangingPunct="1"/>
            <a:r>
              <a:rPr lang="en-GB" smtClean="0"/>
              <a:t>Questions?</a:t>
            </a:r>
          </a:p>
        </p:txBody>
      </p:sp>
      <p:sp>
        <p:nvSpPr>
          <p:cNvPr id="28675"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0938" y="2792413"/>
            <a:ext cx="6305551" cy="406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7"/>
          <p:cNvSpPr txBox="1">
            <a:spLocks noChangeArrowheads="1"/>
          </p:cNvSpPr>
          <p:nvPr/>
        </p:nvSpPr>
        <p:spPr bwMode="auto">
          <a:xfrm>
            <a:off x="574675" y="493713"/>
            <a:ext cx="7713663"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‘Bone marrow stromal cells attenuate sepsis via prostaglandin E2–dependent reprogramming of host macrophages to increase their interleukin-10 production’</a:t>
            </a:r>
          </a:p>
          <a:p>
            <a:pPr algn="ctr" eaLnBrk="1" hangingPunct="1"/>
            <a:r>
              <a:rPr lang="en-GB" sz="1400"/>
              <a:t>Nemeth K et al. Nature Medicine 2008.  15, 42 – 49.</a:t>
            </a:r>
          </a:p>
        </p:txBody>
      </p:sp>
      <p:sp>
        <p:nvSpPr>
          <p:cNvPr id="140297" name="Text Box 9"/>
          <p:cNvSpPr txBox="1">
            <a:spLocks noChangeArrowheads="1"/>
          </p:cNvSpPr>
          <p:nvPr/>
        </p:nvSpPr>
        <p:spPr bwMode="auto">
          <a:xfrm>
            <a:off x="3808413" y="2324100"/>
            <a:ext cx="5335587" cy="1644650"/>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a:spAutoFit/>
          </a:bodyPr>
          <a:lstStyle/>
          <a:p>
            <a:pPr>
              <a:defRPr/>
            </a:pPr>
            <a:r>
              <a:rPr lang="en-US" sz="1700" dirty="0"/>
              <a:t> Sepsis inflammation is a complex non-linear process that may not be effectively controlled by single mediator targeting. </a:t>
            </a:r>
          </a:p>
          <a:p>
            <a:pPr>
              <a:buFontTx/>
              <a:buChar char="•"/>
              <a:defRPr/>
            </a:pPr>
            <a:endParaRPr lang="en-US" sz="1700" dirty="0"/>
          </a:p>
          <a:p>
            <a:pPr>
              <a:defRPr/>
            </a:pPr>
            <a:r>
              <a:rPr lang="en-US" sz="1700" dirty="0"/>
              <a:t>Restoration of inflammatory homeostasis might be</a:t>
            </a:r>
          </a:p>
          <a:p>
            <a:pPr>
              <a:defRPr/>
            </a:pPr>
            <a:r>
              <a:rPr lang="en-US" sz="1700" dirty="0"/>
              <a:t>feasible by reprogramming cellular responses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box(in)">
                                      <p:cBhvr>
                                        <p:cTn id="7"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GB" sz="3200" smtClean="0"/>
              <a:t>Sepsis produces a pro-coagulant state</a:t>
            </a:r>
          </a:p>
        </p:txBody>
      </p:sp>
      <p:sp>
        <p:nvSpPr>
          <p:cNvPr id="33795" name="Rectangle 3"/>
          <p:cNvSpPr>
            <a:spLocks noGrp="1" noChangeArrowheads="1"/>
          </p:cNvSpPr>
          <p:nvPr>
            <p:ph type="body" idx="1"/>
          </p:nvPr>
        </p:nvSpPr>
        <p:spPr>
          <a:xfrm>
            <a:off x="457200" y="1981200"/>
            <a:ext cx="8229600" cy="4572000"/>
          </a:xfrm>
          <a:gradFill rotWithShape="1">
            <a:gsLst>
              <a:gs pos="0">
                <a:srgbClr val="CDD2E5"/>
              </a:gs>
              <a:gs pos="100000">
                <a:schemeClr val="bg1"/>
              </a:gs>
            </a:gsLst>
            <a:lin ang="0" scaled="1"/>
          </a:gradFill>
        </p:spPr>
        <p:txBody>
          <a:bodyPr/>
          <a:lstStyle/>
          <a:p>
            <a:pPr eaLnBrk="1" hangingPunct="1">
              <a:lnSpc>
                <a:spcPct val="80000"/>
              </a:lnSpc>
            </a:pPr>
            <a:r>
              <a:rPr lang="en-GB" sz="2400" b="1" smtClean="0"/>
              <a:t>Tissue factor</a:t>
            </a:r>
            <a:r>
              <a:rPr lang="en-GB" sz="2400" smtClean="0"/>
              <a:t> expression induced in monocytes, enhancing activation of the coagulation cascade.</a:t>
            </a:r>
          </a:p>
          <a:p>
            <a:pPr eaLnBrk="1" hangingPunct="1">
              <a:lnSpc>
                <a:spcPct val="80000"/>
              </a:lnSpc>
            </a:pPr>
            <a:endParaRPr lang="en-GB" sz="2400" smtClean="0"/>
          </a:p>
          <a:p>
            <a:pPr eaLnBrk="1" hangingPunct="1">
              <a:lnSpc>
                <a:spcPct val="80000"/>
              </a:lnSpc>
            </a:pPr>
            <a:r>
              <a:rPr lang="en-GB" sz="2400" b="1" smtClean="0"/>
              <a:t>Activated protein C</a:t>
            </a:r>
            <a:r>
              <a:rPr lang="en-GB" sz="2400" smtClean="0"/>
              <a:t> (anticoagulant) levels decreased due reduced hepatic synthesis and systemic consumption.</a:t>
            </a:r>
          </a:p>
          <a:p>
            <a:pPr eaLnBrk="1" hangingPunct="1">
              <a:lnSpc>
                <a:spcPct val="80000"/>
              </a:lnSpc>
            </a:pPr>
            <a:endParaRPr lang="en-GB" sz="2400" smtClean="0"/>
          </a:p>
          <a:p>
            <a:pPr eaLnBrk="1" hangingPunct="1">
              <a:lnSpc>
                <a:spcPct val="80000"/>
              </a:lnSpc>
            </a:pPr>
            <a:r>
              <a:rPr lang="en-GB" sz="2400" b="1" smtClean="0"/>
              <a:t>Thrombomodulin</a:t>
            </a:r>
            <a:r>
              <a:rPr lang="en-GB" sz="2400" smtClean="0"/>
              <a:t> expression decreased (TNF, IL-1) and inactivated by neutrophil elastase.</a:t>
            </a:r>
          </a:p>
          <a:p>
            <a:pPr eaLnBrk="1" hangingPunct="1">
              <a:lnSpc>
                <a:spcPct val="80000"/>
              </a:lnSpc>
            </a:pPr>
            <a:endParaRPr lang="en-GB" sz="2400" smtClean="0"/>
          </a:p>
          <a:p>
            <a:pPr eaLnBrk="1" hangingPunct="1">
              <a:lnSpc>
                <a:spcPct val="80000"/>
              </a:lnSpc>
            </a:pPr>
            <a:r>
              <a:rPr lang="en-GB" sz="2400" b="1" smtClean="0"/>
              <a:t>Tissue factor pathway inhibitor</a:t>
            </a:r>
            <a:r>
              <a:rPr lang="en-GB" sz="2400" smtClean="0"/>
              <a:t> administration reduces intravascular coagulation and severity in experimental models of sepsis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0"/>
            <a:ext cx="8027988" cy="405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435" name="Group 5"/>
          <p:cNvGrpSpPr>
            <a:grpSpLocks/>
          </p:cNvGrpSpPr>
          <p:nvPr/>
        </p:nvGrpSpPr>
        <p:grpSpPr bwMode="auto">
          <a:xfrm>
            <a:off x="0" y="4365625"/>
            <a:ext cx="9396413" cy="2349500"/>
            <a:chOff x="0" y="2840"/>
            <a:chExt cx="5919" cy="1480"/>
          </a:xfrm>
        </p:grpSpPr>
        <p:sp>
          <p:nvSpPr>
            <p:cNvPr id="18436" name="Rectangle 6"/>
            <p:cNvSpPr>
              <a:spLocks noChangeArrowheads="1"/>
            </p:cNvSpPr>
            <p:nvPr/>
          </p:nvSpPr>
          <p:spPr bwMode="auto">
            <a:xfrm>
              <a:off x="0" y="2840"/>
              <a:ext cx="5760" cy="1480"/>
            </a:xfrm>
            <a:prstGeom prst="rect">
              <a:avLst/>
            </a:prstGeom>
            <a:solidFill>
              <a:schemeClr val="folHlink"/>
            </a:solidFill>
            <a:ln w="28575">
              <a:solidFill>
                <a:schemeClr val="tx1"/>
              </a:solidFill>
              <a:miter lim="800000"/>
              <a:headEnd/>
              <a:tailEnd/>
            </a:ln>
          </p:spPr>
          <p:txBody>
            <a:bodyPr wrap="none" anchor="ctr"/>
            <a:lstStyle/>
            <a:p>
              <a:endParaRPr lang="en-US"/>
            </a:p>
          </p:txBody>
        </p:sp>
        <p:sp>
          <p:nvSpPr>
            <p:cNvPr id="18437" name="Rectangle 7"/>
            <p:cNvSpPr>
              <a:spLocks noChangeArrowheads="1"/>
            </p:cNvSpPr>
            <p:nvPr/>
          </p:nvSpPr>
          <p:spPr bwMode="auto">
            <a:xfrm>
              <a:off x="22" y="3570"/>
              <a:ext cx="5897"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GB" i="1"/>
                <a:t>The absence of a beneficial treatment effect, coupled with an increased incidence of</a:t>
              </a:r>
            </a:p>
            <a:p>
              <a:r>
                <a:rPr lang="en-GB" i="1"/>
                <a:t>serious bleeding complications, indicates that DrotAA should not be used in patients with</a:t>
              </a:r>
            </a:p>
            <a:p>
              <a:r>
                <a:rPr lang="en-GB" i="1"/>
                <a:t>severe sepsis who are at low risk for death, such as those with single-organ failure or</a:t>
              </a:r>
            </a:p>
            <a:p>
              <a:r>
                <a:rPr lang="en-GB" i="1"/>
                <a:t>an APACHE II score less than 25. </a:t>
              </a:r>
            </a:p>
          </p:txBody>
        </p:sp>
        <p:sp>
          <p:nvSpPr>
            <p:cNvPr id="18438" name="Rectangle 8"/>
            <p:cNvSpPr>
              <a:spLocks noChangeArrowheads="1"/>
            </p:cNvSpPr>
            <p:nvPr/>
          </p:nvSpPr>
          <p:spPr bwMode="auto">
            <a:xfrm>
              <a:off x="1370" y="3249"/>
              <a:ext cx="30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b="1"/>
                <a:t>N Engl J Med. 2005 Sep 29;353(13):1332-41</a:t>
              </a:r>
              <a:r>
                <a:rPr lang="en-GB"/>
                <a:t> </a:t>
              </a:r>
            </a:p>
          </p:txBody>
        </p:sp>
        <p:sp>
          <p:nvSpPr>
            <p:cNvPr id="18439" name="Rectangle 9"/>
            <p:cNvSpPr>
              <a:spLocks noChangeArrowheads="1"/>
            </p:cNvSpPr>
            <p:nvPr/>
          </p:nvSpPr>
          <p:spPr bwMode="auto">
            <a:xfrm>
              <a:off x="254" y="2976"/>
              <a:ext cx="52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a:t>Drotrecogin alfa (activated) for adults with severe sepsis and a low risk of death. </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0" name="Group 52"/>
          <p:cNvGraphicFramePr>
            <a:graphicFrameLocks noGrp="1"/>
          </p:cNvGraphicFramePr>
          <p:nvPr>
            <p:ph sz="quarter" idx="2"/>
            <p:extLst>
              <p:ext uri="{D42A27DB-BD31-4B8C-83A1-F6EECF244321}">
                <p14:modId xmlns:p14="http://schemas.microsoft.com/office/powerpoint/2010/main" xmlns="" val="2248188959"/>
              </p:ext>
            </p:extLst>
          </p:nvPr>
        </p:nvGraphicFramePr>
        <p:xfrm>
          <a:off x="642937" y="1693863"/>
          <a:ext cx="8275431" cy="4999475"/>
        </p:xfrm>
        <a:graphic>
          <a:graphicData uri="http://schemas.openxmlformats.org/drawingml/2006/table">
            <a:tbl>
              <a:tblPr/>
              <a:tblGrid>
                <a:gridCol w="2411087"/>
                <a:gridCol w="5864344"/>
              </a:tblGrid>
              <a:tr h="3317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1" i="0" u="none" strike="noStrike" cap="none" normalizeH="0" baseline="0" dirty="0" smtClean="0">
                          <a:ln>
                            <a:noFill/>
                          </a:ln>
                          <a:solidFill>
                            <a:schemeClr val="tx1"/>
                          </a:solidFill>
                          <a:effectLst/>
                          <a:latin typeface="+mj-lt"/>
                          <a:cs typeface="Arial" charset="0"/>
                        </a:rPr>
                        <a:t>Receptor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800" b="1" i="0" u="none" strike="noStrike" cap="none" normalizeH="0" baseline="0" dirty="0" smtClean="0">
                          <a:ln>
                            <a:noFill/>
                          </a:ln>
                          <a:solidFill>
                            <a:schemeClr val="tx1"/>
                          </a:solidFill>
                          <a:effectLst/>
                          <a:latin typeface="+mj-lt"/>
                          <a:cs typeface="Arial" charset="0"/>
                        </a:rPr>
                        <a:t>Endogenous ligands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954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smtClean="0">
                          <a:ln>
                            <a:noFill/>
                          </a:ln>
                          <a:solidFill>
                            <a:srgbClr val="FF0000"/>
                          </a:solidFill>
                          <a:effectLst/>
                          <a:latin typeface="Times New Roman" pitchFamily="18" charset="0"/>
                          <a:cs typeface="Arial" charset="0"/>
                        </a:rPr>
                        <a:t>CD14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Apoptotic cells, various lipids, heat shock proteins, fibrinogen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73627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smtClean="0">
                          <a:ln>
                            <a:noFill/>
                          </a:ln>
                          <a:solidFill>
                            <a:srgbClr val="FF0000"/>
                          </a:solidFill>
                          <a:effectLst/>
                          <a:latin typeface="Times New Roman" pitchFamily="18" charset="0"/>
                          <a:cs typeface="Arial" charset="0"/>
                        </a:rPr>
                        <a:t>Toll-like receptors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Heat shock proteins, </a:t>
                      </a:r>
                      <a:r>
                        <a:rPr kumimoji="0" lang="en-GB" sz="1600" b="0" i="0" u="none" strike="noStrike" cap="none" normalizeH="0" baseline="0" dirty="0" err="1" smtClean="0">
                          <a:ln>
                            <a:noFill/>
                          </a:ln>
                          <a:solidFill>
                            <a:schemeClr val="tx1"/>
                          </a:solidFill>
                          <a:effectLst/>
                          <a:latin typeface="Times New Roman" pitchFamily="18" charset="0"/>
                          <a:cs typeface="Arial" charset="0"/>
                        </a:rPr>
                        <a:t>heparan</a:t>
                      </a:r>
                      <a:r>
                        <a:rPr kumimoji="0" lang="en-GB" sz="1600" b="0" i="0" u="none" strike="noStrike" cap="none" normalizeH="0" baseline="0" dirty="0" smtClean="0">
                          <a:ln>
                            <a:noFill/>
                          </a:ln>
                          <a:solidFill>
                            <a:schemeClr val="tx1"/>
                          </a:solidFill>
                          <a:effectLst/>
                          <a:latin typeface="Times New Roman" pitchFamily="18" charset="0"/>
                          <a:cs typeface="Arial" charset="0"/>
                        </a:rPr>
                        <a:t> sulphate, </a:t>
                      </a:r>
                      <a:r>
                        <a:rPr kumimoji="0" lang="en-GB" sz="1600" b="0" i="0" u="none" strike="noStrike" cap="none" normalizeH="0" baseline="0" dirty="0" err="1" smtClean="0">
                          <a:ln>
                            <a:noFill/>
                          </a:ln>
                          <a:solidFill>
                            <a:schemeClr val="tx1"/>
                          </a:solidFill>
                          <a:effectLst/>
                          <a:latin typeface="Times New Roman" pitchFamily="18" charset="0"/>
                          <a:cs typeface="Arial" charset="0"/>
                        </a:rPr>
                        <a:t>hyaluronan</a:t>
                      </a:r>
                      <a:endParaRPr kumimoji="0" lang="en-GB" sz="16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74175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dirty="0" smtClean="0">
                          <a:ln>
                            <a:noFill/>
                          </a:ln>
                          <a:solidFill>
                            <a:srgbClr val="FF3300"/>
                          </a:solidFill>
                          <a:effectLst/>
                          <a:latin typeface="Times New Roman" pitchFamily="18" charset="0"/>
                          <a:cs typeface="Arial" charset="0"/>
                        </a:rPr>
                        <a:t>Mannose receptor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L-</a:t>
                      </a:r>
                      <a:r>
                        <a:rPr kumimoji="0" lang="en-GB" sz="1600" b="0" i="0" u="none" strike="noStrike" cap="none" normalizeH="0" baseline="0" dirty="0" err="1" smtClean="0">
                          <a:ln>
                            <a:noFill/>
                          </a:ln>
                          <a:solidFill>
                            <a:schemeClr val="tx1"/>
                          </a:solidFill>
                          <a:effectLst/>
                          <a:latin typeface="Times New Roman" pitchFamily="18" charset="0"/>
                          <a:cs typeface="Arial" charset="0"/>
                        </a:rPr>
                        <a:t>selectin</a:t>
                      </a:r>
                      <a:r>
                        <a:rPr kumimoji="0" lang="en-GB" sz="1600" b="0" i="0" u="none" strike="noStrike" cap="none" normalizeH="0" baseline="0" dirty="0" smtClean="0">
                          <a:ln>
                            <a:noFill/>
                          </a:ln>
                          <a:solidFill>
                            <a:schemeClr val="tx1"/>
                          </a:solidFill>
                          <a:effectLst/>
                          <a:latin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Times New Roman" pitchFamily="18" charset="0"/>
                          <a:cs typeface="Arial" charset="0"/>
                        </a:rPr>
                        <a:t>mannosyl</a:t>
                      </a:r>
                      <a:r>
                        <a:rPr kumimoji="0" lang="en-GB" sz="1600" b="0" i="0" u="none" strike="noStrike" cap="none" normalizeH="0" baseline="0" dirty="0" smtClean="0">
                          <a:ln>
                            <a:noFill/>
                          </a:ln>
                          <a:solidFill>
                            <a:schemeClr val="tx1"/>
                          </a:solidFill>
                          <a:effectLst/>
                          <a:latin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Times New Roman" pitchFamily="18" charset="0"/>
                          <a:cs typeface="Arial" charset="0"/>
                        </a:rPr>
                        <a:t>fucosyl</a:t>
                      </a:r>
                      <a:r>
                        <a:rPr kumimoji="0" lang="en-GB" sz="1600" b="0" i="0" u="none" strike="noStrike" cap="none" normalizeH="0" baseline="0" dirty="0" smtClean="0">
                          <a:ln>
                            <a:noFill/>
                          </a:ln>
                          <a:solidFill>
                            <a:schemeClr val="tx1"/>
                          </a:solidFill>
                          <a:effectLst/>
                          <a:latin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Times New Roman" pitchFamily="18" charset="0"/>
                          <a:cs typeface="Arial" charset="0"/>
                        </a:rPr>
                        <a:t>glycoconjugates</a:t>
                      </a:r>
                      <a:endParaRPr kumimoji="0" lang="en-GB" sz="16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81241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smtClean="0">
                          <a:ln>
                            <a:noFill/>
                          </a:ln>
                          <a:solidFill>
                            <a:srgbClr val="FF0000"/>
                          </a:solidFill>
                          <a:effectLst/>
                          <a:latin typeface="Times New Roman" pitchFamily="18" charset="0"/>
                          <a:cs typeface="Arial" charset="0"/>
                        </a:rPr>
                        <a:t>Scavenger receptors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Apoptotic cells, various lipids, modified LDL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dirty="0" smtClean="0">
                          <a:ln>
                            <a:noFill/>
                          </a:ln>
                          <a:solidFill>
                            <a:srgbClr val="FF3300"/>
                          </a:solidFill>
                          <a:effectLst/>
                          <a:latin typeface="Times New Roman" pitchFamily="18" charset="0"/>
                          <a:cs typeface="Arial" charset="0"/>
                        </a:rPr>
                        <a:t>Fc receptor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Immunoglobulin bound (natural antibodies) to necrotic cells/debris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dirty="0" smtClean="0">
                          <a:ln>
                            <a:noFill/>
                          </a:ln>
                          <a:solidFill>
                            <a:srgbClr val="FF3300"/>
                          </a:solidFill>
                          <a:effectLst/>
                          <a:latin typeface="Times New Roman" pitchFamily="18" charset="0"/>
                          <a:cs typeface="Arial" charset="0"/>
                        </a:rPr>
                        <a:t>Complement receptor 3</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1" i="0" u="none" strike="noStrike" cap="none" normalizeH="0" baseline="0" dirty="0" smtClean="0">
                          <a:ln>
                            <a:noFill/>
                          </a:ln>
                          <a:solidFill>
                            <a:srgbClr val="FF3300"/>
                          </a:solidFill>
                          <a:effectLst/>
                          <a:latin typeface="Times New Roman" pitchFamily="18" charset="0"/>
                          <a:cs typeface="Arial" charset="0"/>
                        </a:rPr>
                        <a:t>(CD11b/CD18)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cs typeface="Arial" charset="0"/>
                        </a:rPr>
                        <a:t>iCb3, ICAM-1, </a:t>
                      </a:r>
                      <a:r>
                        <a:rPr kumimoji="0" lang="en-GB" sz="1600" b="0" i="0" u="none" strike="noStrike" cap="none" normalizeH="0" baseline="0" dirty="0" err="1" smtClean="0">
                          <a:ln>
                            <a:noFill/>
                          </a:ln>
                          <a:solidFill>
                            <a:schemeClr val="tx1"/>
                          </a:solidFill>
                          <a:effectLst/>
                          <a:latin typeface="Times New Roman" pitchFamily="18" charset="0"/>
                          <a:cs typeface="Arial" charset="0"/>
                        </a:rPr>
                        <a:t>heparan</a:t>
                      </a:r>
                      <a:r>
                        <a:rPr kumimoji="0" lang="en-GB" sz="1600" b="0" i="0" u="none" strike="noStrike" cap="none" normalizeH="0" baseline="0" dirty="0" smtClean="0">
                          <a:ln>
                            <a:noFill/>
                          </a:ln>
                          <a:solidFill>
                            <a:schemeClr val="tx1"/>
                          </a:solidFill>
                          <a:effectLst/>
                          <a:latin typeface="Times New Roman" pitchFamily="18" charset="0"/>
                          <a:cs typeface="Arial" charset="0"/>
                        </a:rPr>
                        <a:t> sulphate, fibrinogen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7204" name="Text Box 180"/>
          <p:cNvSpPr txBox="1">
            <a:spLocks noChangeArrowheads="1"/>
          </p:cNvSpPr>
          <p:nvPr/>
        </p:nvSpPr>
        <p:spPr bwMode="auto">
          <a:xfrm>
            <a:off x="1617434" y="52617"/>
            <a:ext cx="5920211" cy="954107"/>
          </a:xfrm>
          <a:prstGeom prst="rect">
            <a:avLst/>
          </a:prstGeom>
          <a:noFill/>
          <a:ln w="9525">
            <a:noFill/>
            <a:miter lim="800000"/>
            <a:headEnd/>
            <a:tailEnd/>
          </a:ln>
        </p:spPr>
        <p:txBody>
          <a:bodyPr wrap="none">
            <a:spAutoFit/>
          </a:bodyPr>
          <a:lstStyle/>
          <a:p>
            <a:pPr algn="ctr"/>
            <a:r>
              <a:rPr lang="en-GB" sz="2800" b="1" dirty="0" smtClean="0"/>
              <a:t>Dual recognition </a:t>
            </a:r>
            <a:r>
              <a:rPr lang="en-GB" sz="2800" b="1" dirty="0"/>
              <a:t>system to sense</a:t>
            </a:r>
          </a:p>
          <a:p>
            <a:pPr algn="ctr"/>
            <a:r>
              <a:rPr lang="en-GB" sz="2800" b="1" dirty="0"/>
              <a:t>infection and injury</a:t>
            </a:r>
          </a:p>
        </p:txBody>
      </p:sp>
      <p:sp>
        <p:nvSpPr>
          <p:cNvPr id="2" name="TextBox 1"/>
          <p:cNvSpPr txBox="1"/>
          <p:nvPr/>
        </p:nvSpPr>
        <p:spPr>
          <a:xfrm>
            <a:off x="941033" y="1006724"/>
            <a:ext cx="6635150" cy="369332"/>
          </a:xfrm>
          <a:prstGeom prst="rect">
            <a:avLst/>
          </a:prstGeom>
          <a:noFill/>
        </p:spPr>
        <p:txBody>
          <a:bodyPr wrap="none" rtlCol="0">
            <a:spAutoFit/>
          </a:bodyPr>
          <a:lstStyle/>
          <a:p>
            <a:r>
              <a:rPr lang="en-GB" dirty="0" smtClean="0"/>
              <a:t>Revamp, too much info on ligands, but the 3 classes are correct</a:t>
            </a:r>
            <a:endParaRPr lang="en-GB" dirty="0"/>
          </a:p>
        </p:txBody>
      </p:sp>
    </p:spTree>
    <p:extLst>
      <p:ext uri="{BB962C8B-B14F-4D97-AF65-F5344CB8AC3E}">
        <p14:creationId xmlns:p14="http://schemas.microsoft.com/office/powerpoint/2010/main" xmlns="" val="221552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11188" y="115888"/>
            <a:ext cx="8229600" cy="1371600"/>
          </a:xfrm>
        </p:spPr>
        <p:txBody>
          <a:bodyPr anchor="b"/>
          <a:lstStyle/>
          <a:p>
            <a:pPr algn="ctr" eaLnBrk="1" hangingPunct="1"/>
            <a:r>
              <a:rPr lang="en-US" sz="2800" dirty="0" smtClean="0"/>
              <a:t>Sepsis and SIRS: the classic viewpoint</a:t>
            </a:r>
            <a:br>
              <a:rPr lang="en-US" sz="2800" dirty="0" smtClean="0"/>
            </a:br>
            <a:r>
              <a:rPr lang="en-US" sz="2800" dirty="0" smtClean="0"/>
              <a:t>based on the Toll receptor pathway (2005)</a:t>
            </a:r>
          </a:p>
        </p:txBody>
      </p:sp>
      <p:pic>
        <p:nvPicPr>
          <p:cNvPr id="32771" name="Picture 4" descr="platt jl canioncal view of sepsi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6518" y="2090057"/>
            <a:ext cx="5980010" cy="2870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 Box 4"/>
          <p:cNvSpPr txBox="1">
            <a:spLocks noChangeArrowheads="1"/>
          </p:cNvSpPr>
          <p:nvPr/>
        </p:nvSpPr>
        <p:spPr bwMode="auto">
          <a:xfrm>
            <a:off x="423807" y="6417159"/>
            <a:ext cx="598240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dirty="0" err="1">
                <a:latin typeface="+mj-lt"/>
                <a:cs typeface="Arial" charset="0"/>
              </a:rPr>
              <a:t>Brunn</a:t>
            </a:r>
            <a:r>
              <a:rPr lang="en-GB" sz="1400" dirty="0">
                <a:latin typeface="+mj-lt"/>
                <a:cs typeface="Arial" charset="0"/>
              </a:rPr>
              <a:t> GJ and Platt JL. 2005. Trends in Molecular Medicine. </a:t>
            </a:r>
            <a:r>
              <a:rPr lang="en-GB" sz="1400" b="1" dirty="0">
                <a:latin typeface="+mj-lt"/>
                <a:cs typeface="Arial" charset="0"/>
              </a:rPr>
              <a:t>12 </a:t>
            </a:r>
            <a:r>
              <a:rPr lang="en-GB" sz="1400" dirty="0">
                <a:latin typeface="+mj-lt"/>
                <a:cs typeface="Arial" charset="0"/>
              </a:rPr>
              <a:t>(1): 10-16</a:t>
            </a:r>
          </a:p>
        </p:txBody>
      </p:sp>
      <p:sp>
        <p:nvSpPr>
          <p:cNvPr id="2" name="TextBox 1"/>
          <p:cNvSpPr txBox="1"/>
          <p:nvPr/>
        </p:nvSpPr>
        <p:spPr>
          <a:xfrm>
            <a:off x="1922120" y="5391397"/>
            <a:ext cx="1252266" cy="400110"/>
          </a:xfrm>
          <a:prstGeom prst="rect">
            <a:avLst/>
          </a:prstGeom>
          <a:noFill/>
        </p:spPr>
        <p:txBody>
          <a:bodyPr wrap="none" rtlCol="0" anchor="t">
            <a:spAutoFit/>
          </a:bodyPr>
          <a:lstStyle/>
          <a:p>
            <a:r>
              <a:rPr lang="en-GB" sz="2000" b="1" dirty="0" smtClean="0"/>
              <a:t>Infection</a:t>
            </a:r>
            <a:endParaRPr lang="en-GB" sz="2000" b="1" dirty="0"/>
          </a:p>
        </p:txBody>
      </p:sp>
      <p:sp>
        <p:nvSpPr>
          <p:cNvPr id="3" name="TextBox 2"/>
          <p:cNvSpPr txBox="1"/>
          <p:nvPr/>
        </p:nvSpPr>
        <p:spPr>
          <a:xfrm>
            <a:off x="3963174" y="5391397"/>
            <a:ext cx="1667444" cy="400110"/>
          </a:xfrm>
          <a:prstGeom prst="rect">
            <a:avLst/>
          </a:prstGeom>
          <a:noFill/>
        </p:spPr>
        <p:txBody>
          <a:bodyPr wrap="none" rtlCol="0" anchor="t">
            <a:spAutoFit/>
          </a:bodyPr>
          <a:lstStyle/>
          <a:p>
            <a:r>
              <a:rPr lang="en-GB" sz="2000" b="1" dirty="0" smtClean="0"/>
              <a:t>Recognition</a:t>
            </a:r>
            <a:endParaRPr lang="en-GB" sz="2000" b="1" dirty="0"/>
          </a:p>
        </p:txBody>
      </p:sp>
      <p:sp>
        <p:nvSpPr>
          <p:cNvPr id="4" name="TextBox 3"/>
          <p:cNvSpPr txBox="1"/>
          <p:nvPr/>
        </p:nvSpPr>
        <p:spPr>
          <a:xfrm>
            <a:off x="6210795" y="5391397"/>
            <a:ext cx="1412566" cy="400110"/>
          </a:xfrm>
          <a:prstGeom prst="rect">
            <a:avLst/>
          </a:prstGeom>
          <a:noFill/>
        </p:spPr>
        <p:txBody>
          <a:bodyPr wrap="none" rtlCol="0" anchor="t">
            <a:spAutoFit/>
          </a:bodyPr>
          <a:lstStyle/>
          <a:p>
            <a:r>
              <a:rPr lang="en-GB" sz="2000" b="1" dirty="0" smtClean="0"/>
              <a:t>Response</a:t>
            </a:r>
            <a:endParaRPr lang="en-GB" sz="2000" b="1" dirty="0"/>
          </a:p>
        </p:txBody>
      </p:sp>
      <p:sp>
        <p:nvSpPr>
          <p:cNvPr id="5" name="Rectangle 4"/>
          <p:cNvSpPr/>
          <p:nvPr/>
        </p:nvSpPr>
        <p:spPr>
          <a:xfrm>
            <a:off x="3693226" y="4429496"/>
            <a:ext cx="767649" cy="53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3265714" y="5591452"/>
            <a:ext cx="5106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0618" y="5591452"/>
            <a:ext cx="5106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16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71488" y="158750"/>
            <a:ext cx="8229600" cy="1371600"/>
          </a:xfrm>
        </p:spPr>
        <p:txBody>
          <a:bodyPr/>
          <a:lstStyle/>
          <a:p>
            <a:r>
              <a:rPr lang="en-GB" sz="2400" b="1" dirty="0" smtClean="0"/>
              <a:t>The path </a:t>
            </a:r>
            <a:r>
              <a:rPr lang="en-GB" sz="2400" b="1" dirty="0"/>
              <a:t>to </a:t>
            </a:r>
            <a:r>
              <a:rPr lang="en-GB" sz="2400" b="1" dirty="0" smtClean="0"/>
              <a:t>discovering Toll receptors in sepsis</a:t>
            </a:r>
            <a:endParaRPr lang="en-GB" sz="2400" b="1" dirty="0"/>
          </a:p>
        </p:txBody>
      </p:sp>
      <p:sp>
        <p:nvSpPr>
          <p:cNvPr id="37891" name="Rectangle 3"/>
          <p:cNvSpPr>
            <a:spLocks noGrp="1" noChangeArrowheads="1"/>
          </p:cNvSpPr>
          <p:nvPr>
            <p:ph type="body" idx="1"/>
          </p:nvPr>
        </p:nvSpPr>
        <p:spPr>
          <a:xfrm>
            <a:off x="457200" y="1417864"/>
            <a:ext cx="8229600" cy="5048250"/>
          </a:xfrm>
        </p:spPr>
        <p:txBody>
          <a:bodyPr/>
          <a:lstStyle/>
          <a:p>
            <a:pPr>
              <a:lnSpc>
                <a:spcPct val="80000"/>
              </a:lnSpc>
            </a:pPr>
            <a:r>
              <a:rPr lang="en-GB" sz="1500" i="1" dirty="0"/>
              <a:t>1823:</a:t>
            </a:r>
            <a:r>
              <a:rPr lang="en-GB" sz="1500" dirty="0"/>
              <a:t> </a:t>
            </a:r>
            <a:r>
              <a:rPr lang="en-GB" sz="1500" dirty="0" smtClean="0"/>
              <a:t>Sepsis (=‘putrefaction’) </a:t>
            </a:r>
            <a:r>
              <a:rPr lang="en-GB" sz="1500" dirty="0"/>
              <a:t>syndrome </a:t>
            </a:r>
            <a:r>
              <a:rPr lang="en-GB" sz="1500" dirty="0" smtClean="0"/>
              <a:t>produced by </a:t>
            </a:r>
            <a:r>
              <a:rPr lang="en-GB" sz="1500" dirty="0"/>
              <a:t>injection of extracts of purulent </a:t>
            </a:r>
            <a:r>
              <a:rPr lang="en-GB" sz="1500" dirty="0" smtClean="0"/>
              <a:t>material</a:t>
            </a:r>
            <a:endParaRPr lang="en-GB" sz="1500" dirty="0"/>
          </a:p>
          <a:p>
            <a:pPr>
              <a:lnSpc>
                <a:spcPct val="80000"/>
              </a:lnSpc>
            </a:pPr>
            <a:r>
              <a:rPr lang="en-GB" sz="1500" i="1" dirty="0"/>
              <a:t>1863:</a:t>
            </a:r>
            <a:r>
              <a:rPr lang="en-GB" sz="1500" dirty="0"/>
              <a:t> Microbes were responsible </a:t>
            </a:r>
            <a:r>
              <a:rPr lang="en-GB" sz="1500" dirty="0" smtClean="0"/>
              <a:t>putrefaction</a:t>
            </a:r>
          </a:p>
          <a:p>
            <a:pPr marL="0" indent="0">
              <a:lnSpc>
                <a:spcPct val="80000"/>
              </a:lnSpc>
              <a:buNone/>
            </a:pPr>
            <a:endParaRPr lang="en-GB" sz="1500" dirty="0"/>
          </a:p>
          <a:p>
            <a:pPr>
              <a:lnSpc>
                <a:spcPct val="80000"/>
              </a:lnSpc>
            </a:pPr>
            <a:endParaRPr lang="en-GB" sz="1500" dirty="0"/>
          </a:p>
          <a:p>
            <a:pPr>
              <a:lnSpc>
                <a:spcPct val="80000"/>
              </a:lnSpc>
            </a:pPr>
            <a:r>
              <a:rPr lang="en-GB" sz="1500" i="1" dirty="0" smtClean="0"/>
              <a:t>1892: </a:t>
            </a:r>
            <a:r>
              <a:rPr lang="en-GB" sz="1500" dirty="0" smtClean="0"/>
              <a:t>The </a:t>
            </a:r>
            <a:r>
              <a:rPr lang="en-GB" sz="1500" dirty="0"/>
              <a:t>term ‘endotoxin’ </a:t>
            </a:r>
            <a:r>
              <a:rPr lang="en-GB" sz="1500" dirty="0" smtClean="0"/>
              <a:t>described activity associated with pathogen</a:t>
            </a:r>
            <a:endParaRPr lang="en-GB" sz="1500" dirty="0"/>
          </a:p>
          <a:p>
            <a:pPr>
              <a:lnSpc>
                <a:spcPct val="80000"/>
              </a:lnSpc>
            </a:pPr>
            <a:r>
              <a:rPr lang="en-GB" sz="1500" i="1" dirty="0"/>
              <a:t>1947:</a:t>
            </a:r>
            <a:r>
              <a:rPr lang="en-GB" sz="1500" dirty="0"/>
              <a:t> </a:t>
            </a:r>
            <a:r>
              <a:rPr lang="en-GB" sz="1500" dirty="0" smtClean="0"/>
              <a:t>Lipopolysaccharide </a:t>
            </a:r>
            <a:r>
              <a:rPr lang="en-GB" sz="1500" dirty="0"/>
              <a:t>(LPS </a:t>
            </a:r>
            <a:r>
              <a:rPr lang="en-GB" sz="1500" dirty="0" smtClean="0"/>
              <a:t>) chemical structure</a:t>
            </a:r>
          </a:p>
          <a:p>
            <a:pPr>
              <a:lnSpc>
                <a:spcPct val="80000"/>
              </a:lnSpc>
            </a:pPr>
            <a:endParaRPr lang="en-GB" sz="1500" dirty="0"/>
          </a:p>
          <a:p>
            <a:pPr>
              <a:lnSpc>
                <a:spcPct val="80000"/>
              </a:lnSpc>
            </a:pPr>
            <a:endParaRPr lang="en-GB" sz="1500" dirty="0"/>
          </a:p>
          <a:p>
            <a:pPr>
              <a:lnSpc>
                <a:spcPct val="80000"/>
              </a:lnSpc>
            </a:pPr>
            <a:r>
              <a:rPr lang="en-GB" sz="1500" i="1" dirty="0" smtClean="0"/>
              <a:t>1974</a:t>
            </a:r>
            <a:r>
              <a:rPr lang="en-GB" sz="1500" dirty="0"/>
              <a:t>: </a:t>
            </a:r>
            <a:r>
              <a:rPr lang="en-GB" sz="1500" dirty="0" smtClean="0"/>
              <a:t>A </a:t>
            </a:r>
            <a:r>
              <a:rPr lang="en-GB" sz="1500" dirty="0"/>
              <a:t>single gene (</a:t>
            </a:r>
            <a:r>
              <a:rPr lang="en-GB" sz="1500" i="1" dirty="0" err="1" smtClean="0"/>
              <a:t>Lps</a:t>
            </a:r>
            <a:r>
              <a:rPr lang="en-GB" sz="1500" dirty="0" smtClean="0"/>
              <a:t>) responsible for endotoxin </a:t>
            </a:r>
            <a:r>
              <a:rPr lang="en-GB" sz="1500" dirty="0"/>
              <a:t>resistance in </a:t>
            </a:r>
            <a:r>
              <a:rPr lang="en-GB" sz="1500" dirty="0" smtClean="0"/>
              <a:t>mutant C3H/</a:t>
            </a:r>
            <a:r>
              <a:rPr lang="en-GB" sz="1500" dirty="0" err="1" smtClean="0"/>
              <a:t>HeJ</a:t>
            </a:r>
            <a:r>
              <a:rPr lang="en-GB" sz="1500" dirty="0" smtClean="0"/>
              <a:t> mice </a:t>
            </a:r>
          </a:p>
          <a:p>
            <a:pPr>
              <a:lnSpc>
                <a:spcPct val="80000"/>
              </a:lnSpc>
            </a:pPr>
            <a:r>
              <a:rPr lang="en-GB" sz="1500" i="1" dirty="0" smtClean="0"/>
              <a:t>1976: </a:t>
            </a:r>
            <a:r>
              <a:rPr lang="en-GB" sz="1500" dirty="0" smtClean="0"/>
              <a:t>Mediation of LPS effects by macrophages</a:t>
            </a:r>
            <a:endParaRPr lang="en-GB" sz="1500" i="1" dirty="0"/>
          </a:p>
          <a:p>
            <a:pPr>
              <a:lnSpc>
                <a:spcPct val="80000"/>
              </a:lnSpc>
            </a:pPr>
            <a:r>
              <a:rPr lang="en-GB" sz="1500" i="1" dirty="0" smtClean="0"/>
              <a:t>1985</a:t>
            </a:r>
            <a:r>
              <a:rPr lang="en-GB" sz="1500" i="1" dirty="0"/>
              <a:t>:</a:t>
            </a:r>
            <a:r>
              <a:rPr lang="en-GB" sz="1500" dirty="0"/>
              <a:t> </a:t>
            </a:r>
            <a:r>
              <a:rPr lang="en-GB" sz="1500" dirty="0" smtClean="0"/>
              <a:t>Tumour </a:t>
            </a:r>
            <a:r>
              <a:rPr lang="en-GB" sz="1500" dirty="0"/>
              <a:t>necrosis factor (TNF-</a:t>
            </a:r>
            <a:r>
              <a:rPr lang="el-GR" sz="1500" dirty="0"/>
              <a:t>α</a:t>
            </a:r>
            <a:r>
              <a:rPr lang="en-GB" sz="1500" dirty="0"/>
              <a:t>) </a:t>
            </a:r>
            <a:r>
              <a:rPr lang="en-GB" sz="1500" dirty="0" smtClean="0"/>
              <a:t>can reproduce </a:t>
            </a:r>
            <a:r>
              <a:rPr lang="en-GB" sz="1500" dirty="0"/>
              <a:t>the sepsis </a:t>
            </a:r>
            <a:r>
              <a:rPr lang="en-GB" sz="1500" dirty="0" smtClean="0"/>
              <a:t>syndrome</a:t>
            </a:r>
          </a:p>
          <a:p>
            <a:pPr>
              <a:lnSpc>
                <a:spcPct val="80000"/>
              </a:lnSpc>
            </a:pPr>
            <a:endParaRPr lang="en-GB" sz="1500" dirty="0"/>
          </a:p>
          <a:p>
            <a:pPr marL="0" indent="0">
              <a:lnSpc>
                <a:spcPct val="80000"/>
              </a:lnSpc>
              <a:buNone/>
            </a:pPr>
            <a:endParaRPr lang="en-GB" sz="1500" i="1" dirty="0" smtClean="0"/>
          </a:p>
          <a:p>
            <a:pPr>
              <a:lnSpc>
                <a:spcPct val="80000"/>
              </a:lnSpc>
            </a:pPr>
            <a:r>
              <a:rPr lang="en-GB" sz="1500" i="1" dirty="0" smtClean="0"/>
              <a:t>1990</a:t>
            </a:r>
            <a:r>
              <a:rPr lang="en-GB" sz="1500" i="1" dirty="0"/>
              <a:t>:</a:t>
            </a:r>
            <a:r>
              <a:rPr lang="en-GB" sz="1500" dirty="0"/>
              <a:t> LPS binding protein </a:t>
            </a:r>
            <a:r>
              <a:rPr lang="en-GB" sz="1500" dirty="0" smtClean="0"/>
              <a:t>(plasma) and CD14 (cell membrane)</a:t>
            </a:r>
            <a:endParaRPr lang="en-GB" sz="1500" dirty="0"/>
          </a:p>
          <a:p>
            <a:pPr>
              <a:lnSpc>
                <a:spcPct val="80000"/>
              </a:lnSpc>
            </a:pPr>
            <a:r>
              <a:rPr lang="en-GB" sz="1500" i="1" dirty="0" smtClean="0"/>
              <a:t>1998</a:t>
            </a:r>
            <a:r>
              <a:rPr lang="en-GB" sz="1500" i="1" dirty="0"/>
              <a:t>:</a:t>
            </a:r>
            <a:r>
              <a:rPr lang="en-GB" sz="1500" dirty="0"/>
              <a:t> </a:t>
            </a:r>
            <a:r>
              <a:rPr lang="en-GB" sz="1500" i="1" dirty="0" err="1" smtClean="0"/>
              <a:t>Lps</a:t>
            </a:r>
            <a:r>
              <a:rPr lang="en-GB" sz="1500" i="1" dirty="0" smtClean="0"/>
              <a:t> </a:t>
            </a:r>
            <a:r>
              <a:rPr lang="en-GB" sz="1500" dirty="0" smtClean="0"/>
              <a:t>gene = </a:t>
            </a:r>
            <a:r>
              <a:rPr lang="en-GB" sz="1500" dirty="0"/>
              <a:t>Toll-like receptor </a:t>
            </a:r>
            <a:r>
              <a:rPr lang="en-GB" sz="1500" dirty="0" smtClean="0"/>
              <a:t>4</a:t>
            </a:r>
          </a:p>
          <a:p>
            <a:pPr marL="0" indent="0">
              <a:lnSpc>
                <a:spcPct val="80000"/>
              </a:lnSpc>
              <a:buNone/>
            </a:pPr>
            <a:endParaRPr lang="en-GB" sz="1500" dirty="0" smtClean="0"/>
          </a:p>
          <a:p>
            <a:pPr>
              <a:lnSpc>
                <a:spcPct val="80000"/>
              </a:lnSpc>
            </a:pPr>
            <a:endParaRPr lang="en-GB" sz="1500" dirty="0" smtClean="0"/>
          </a:p>
          <a:p>
            <a:pPr>
              <a:lnSpc>
                <a:spcPct val="80000"/>
              </a:lnSpc>
            </a:pPr>
            <a:r>
              <a:rPr lang="en-GB" sz="1500" b="1" dirty="0" smtClean="0"/>
              <a:t>2011: </a:t>
            </a:r>
            <a:r>
              <a:rPr lang="en-GB" sz="1500" dirty="0" smtClean="0"/>
              <a:t>The </a:t>
            </a:r>
            <a:r>
              <a:rPr lang="en-GB" sz="1500" dirty="0"/>
              <a:t>Nobel Prize for Medicine/Physiology </a:t>
            </a:r>
            <a:endParaRPr lang="en-GB" sz="1500" dirty="0" smtClean="0"/>
          </a:p>
          <a:p>
            <a:pPr marL="0" indent="0">
              <a:lnSpc>
                <a:spcPct val="80000"/>
              </a:lnSpc>
              <a:buNone/>
            </a:pPr>
            <a:r>
              <a:rPr lang="en-GB" sz="1500" dirty="0" smtClean="0"/>
              <a:t>	Bruce </a:t>
            </a:r>
            <a:r>
              <a:rPr lang="en-GB" sz="1500" dirty="0"/>
              <a:t>A. </a:t>
            </a:r>
            <a:r>
              <a:rPr lang="en-GB" sz="1500" dirty="0" err="1"/>
              <a:t>Beutler</a:t>
            </a:r>
            <a:r>
              <a:rPr lang="en-GB" sz="1500" dirty="0"/>
              <a:t> and Jules A. Hoffmann ”</a:t>
            </a:r>
            <a:r>
              <a:rPr lang="en-GB" sz="1500" i="1" dirty="0"/>
              <a:t>for their discoveries </a:t>
            </a:r>
            <a:r>
              <a:rPr lang="en-GB" sz="1500" i="1" dirty="0" smtClean="0"/>
              <a:t>concerning </a:t>
            </a:r>
            <a:r>
              <a:rPr lang="en-GB" sz="1500" i="1" dirty="0"/>
              <a:t>the </a:t>
            </a:r>
            <a:r>
              <a:rPr lang="en-GB" sz="1500" i="1" dirty="0" smtClean="0"/>
              <a:t>	activation </a:t>
            </a:r>
            <a:r>
              <a:rPr lang="en-GB" sz="1500" i="1" dirty="0"/>
              <a:t>of innate immunity</a:t>
            </a:r>
            <a:r>
              <a:rPr lang="en-GB" sz="1500" dirty="0" smtClean="0"/>
              <a:t>”</a:t>
            </a:r>
            <a:endParaRPr lang="en-GB" sz="1500" dirty="0"/>
          </a:p>
        </p:txBody>
      </p:sp>
    </p:spTree>
    <p:extLst>
      <p:ext uri="{BB962C8B-B14F-4D97-AF65-F5344CB8AC3E}">
        <p14:creationId xmlns:p14="http://schemas.microsoft.com/office/powerpoint/2010/main" xmlns="" val="385474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animEffect transition="in" filter="fade">
                                      <p:cBhvr>
                                        <p:cTn id="15" dur="500"/>
                                        <p:tgtEl>
                                          <p:spTgt spid="3789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891">
                                            <p:txEl>
                                              <p:pRg st="5" end="5"/>
                                            </p:txEl>
                                          </p:spTgt>
                                        </p:tgtEl>
                                        <p:attrNameLst>
                                          <p:attrName>style.visibility</p:attrName>
                                        </p:attrNameLst>
                                      </p:cBhvr>
                                      <p:to>
                                        <p:strVal val="visible"/>
                                      </p:to>
                                    </p:set>
                                    <p:animEffect transition="in" filter="fade">
                                      <p:cBhvr>
                                        <p:cTn id="18" dur="500"/>
                                        <p:tgtEl>
                                          <p:spTgt spid="3789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animEffect transition="in" filter="fade">
                                      <p:cBhvr>
                                        <p:cTn id="23" dur="500"/>
                                        <p:tgtEl>
                                          <p:spTgt spid="37891">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891">
                                            <p:txEl>
                                              <p:pRg st="9" end="9"/>
                                            </p:txEl>
                                          </p:spTgt>
                                        </p:tgtEl>
                                        <p:attrNameLst>
                                          <p:attrName>style.visibility</p:attrName>
                                        </p:attrNameLst>
                                      </p:cBhvr>
                                      <p:to>
                                        <p:strVal val="visible"/>
                                      </p:to>
                                    </p:set>
                                    <p:animEffect transition="in" filter="fade">
                                      <p:cBhvr>
                                        <p:cTn id="26" dur="500"/>
                                        <p:tgtEl>
                                          <p:spTgt spid="37891">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891">
                                            <p:txEl>
                                              <p:pRg st="10" end="10"/>
                                            </p:txEl>
                                          </p:spTgt>
                                        </p:tgtEl>
                                        <p:attrNameLst>
                                          <p:attrName>style.visibility</p:attrName>
                                        </p:attrNameLst>
                                      </p:cBhvr>
                                      <p:to>
                                        <p:strVal val="visible"/>
                                      </p:to>
                                    </p:set>
                                    <p:animEffect transition="in" filter="fade">
                                      <p:cBhvr>
                                        <p:cTn id="29" dur="500"/>
                                        <p:tgtEl>
                                          <p:spTgt spid="37891">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891">
                                            <p:txEl>
                                              <p:pRg st="13" end="13"/>
                                            </p:txEl>
                                          </p:spTgt>
                                        </p:tgtEl>
                                        <p:attrNameLst>
                                          <p:attrName>style.visibility</p:attrName>
                                        </p:attrNameLst>
                                      </p:cBhvr>
                                      <p:to>
                                        <p:strVal val="visible"/>
                                      </p:to>
                                    </p:set>
                                    <p:animEffect transition="in" filter="fade">
                                      <p:cBhvr>
                                        <p:cTn id="34" dur="500"/>
                                        <p:tgtEl>
                                          <p:spTgt spid="37891">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7891">
                                            <p:txEl>
                                              <p:pRg st="14" end="14"/>
                                            </p:txEl>
                                          </p:spTgt>
                                        </p:tgtEl>
                                        <p:attrNameLst>
                                          <p:attrName>style.visibility</p:attrName>
                                        </p:attrNameLst>
                                      </p:cBhvr>
                                      <p:to>
                                        <p:strVal val="visible"/>
                                      </p:to>
                                    </p:set>
                                    <p:animEffect transition="in" filter="fade">
                                      <p:cBhvr>
                                        <p:cTn id="37" dur="500"/>
                                        <p:tgtEl>
                                          <p:spTgt spid="37891">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891">
                                            <p:txEl>
                                              <p:pRg st="17" end="17"/>
                                            </p:txEl>
                                          </p:spTgt>
                                        </p:tgtEl>
                                        <p:attrNameLst>
                                          <p:attrName>style.visibility</p:attrName>
                                        </p:attrNameLst>
                                      </p:cBhvr>
                                      <p:to>
                                        <p:strVal val="visible"/>
                                      </p:to>
                                    </p:set>
                                    <p:animEffect transition="in" filter="fade">
                                      <p:cBhvr>
                                        <p:cTn id="42" dur="500"/>
                                        <p:tgtEl>
                                          <p:spTgt spid="37891">
                                            <p:txEl>
                                              <p:pRg st="17" end="1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7891">
                                            <p:txEl>
                                              <p:pRg st="18" end="18"/>
                                            </p:txEl>
                                          </p:spTgt>
                                        </p:tgtEl>
                                        <p:attrNameLst>
                                          <p:attrName>style.visibility</p:attrName>
                                        </p:attrNameLst>
                                      </p:cBhvr>
                                      <p:to>
                                        <p:strVal val="visible"/>
                                      </p:to>
                                    </p:set>
                                    <p:animEffect transition="in" filter="fade">
                                      <p:cBhvr>
                                        <p:cTn id="45" dur="500"/>
                                        <p:tgtEl>
                                          <p:spTgt spid="3789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333375"/>
            <a:ext cx="8229600" cy="1371600"/>
          </a:xfrm>
        </p:spPr>
        <p:txBody>
          <a:bodyPr/>
          <a:lstStyle/>
          <a:p>
            <a:pPr algn="ctr" eaLnBrk="1" hangingPunct="1"/>
            <a:r>
              <a:rPr lang="en-GB" sz="2800" dirty="0" smtClean="0"/>
              <a:t>Lipopolysaccharide (LPS) structure-activity</a:t>
            </a:r>
          </a:p>
        </p:txBody>
      </p:sp>
      <p:pic>
        <p:nvPicPr>
          <p:cNvPr id="8195" name="Picture 3" descr="LPS st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6813" y="1882775"/>
            <a:ext cx="5545137" cy="479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Text Box 4"/>
          <p:cNvSpPr txBox="1">
            <a:spLocks noChangeArrowheads="1"/>
          </p:cNvSpPr>
          <p:nvPr/>
        </p:nvSpPr>
        <p:spPr bwMode="auto">
          <a:xfrm>
            <a:off x="309563" y="1798638"/>
            <a:ext cx="3398837"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600" dirty="0"/>
              <a:t>Essential structural glycolipid present on surface of Gram-</a:t>
            </a:r>
            <a:r>
              <a:rPr lang="en-GB" sz="1600" dirty="0" err="1"/>
              <a:t>ve</a:t>
            </a:r>
            <a:r>
              <a:rPr lang="en-GB" sz="1600" dirty="0"/>
              <a:t> bacteria.</a:t>
            </a:r>
          </a:p>
          <a:p>
            <a:endParaRPr lang="en-GB" sz="1600" dirty="0"/>
          </a:p>
          <a:p>
            <a:endParaRPr lang="en-GB" sz="1600" b="1" dirty="0"/>
          </a:p>
          <a:p>
            <a:r>
              <a:rPr lang="en-GB" sz="1600" b="1" dirty="0"/>
              <a:t>O-antigen polysaccharide:</a:t>
            </a:r>
            <a:r>
              <a:rPr lang="en-GB" sz="1600" dirty="0"/>
              <a:t> structurally and </a:t>
            </a:r>
            <a:r>
              <a:rPr lang="en-GB" sz="1600" dirty="0" err="1"/>
              <a:t>antigenically</a:t>
            </a:r>
            <a:r>
              <a:rPr lang="en-GB" sz="1600" dirty="0"/>
              <a:t> diverse region which</a:t>
            </a:r>
          </a:p>
          <a:p>
            <a:r>
              <a:rPr lang="en-GB" sz="1600" dirty="0"/>
              <a:t>determines the bacterial serotype.</a:t>
            </a:r>
          </a:p>
          <a:p>
            <a:endParaRPr lang="en-GB" sz="1600" dirty="0"/>
          </a:p>
          <a:p>
            <a:endParaRPr lang="en-GB" sz="1600" dirty="0"/>
          </a:p>
          <a:p>
            <a:endParaRPr lang="en-GB" sz="1600" b="1" dirty="0" smtClean="0"/>
          </a:p>
          <a:p>
            <a:endParaRPr lang="en-GB" sz="1600" b="1" dirty="0"/>
          </a:p>
          <a:p>
            <a:r>
              <a:rPr lang="en-GB" sz="1600" b="1" dirty="0" smtClean="0"/>
              <a:t>Lipid </a:t>
            </a:r>
            <a:r>
              <a:rPr lang="en-GB" sz="1600" b="1" dirty="0"/>
              <a:t>A:</a:t>
            </a:r>
            <a:r>
              <a:rPr lang="en-GB" sz="1600" dirty="0"/>
              <a:t> Highly conserved anchoring region responsible for the </a:t>
            </a:r>
            <a:r>
              <a:rPr lang="en-GB" sz="1600" dirty="0" smtClean="0"/>
              <a:t>biological </a:t>
            </a:r>
            <a:r>
              <a:rPr lang="en-GB" sz="1600" dirty="0"/>
              <a:t>activity of LPS.</a:t>
            </a:r>
          </a:p>
          <a:p>
            <a:endParaRPr lang="en-GB" sz="1600" dirty="0"/>
          </a:p>
          <a:p>
            <a:endParaRPr lang="en-GB" sz="1600" dirty="0"/>
          </a:p>
        </p:txBody>
      </p:sp>
      <p:sp>
        <p:nvSpPr>
          <p:cNvPr id="8197" name="AutoShape 8"/>
          <p:cNvSpPr>
            <a:spLocks/>
          </p:cNvSpPr>
          <p:nvPr/>
        </p:nvSpPr>
        <p:spPr bwMode="auto">
          <a:xfrm>
            <a:off x="3467100" y="2349500"/>
            <a:ext cx="190500" cy="1841500"/>
          </a:xfrm>
          <a:prstGeom prst="leftBrace">
            <a:avLst>
              <a:gd name="adj1" fmla="val 80556"/>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8" name="AutoShape 9"/>
          <p:cNvSpPr>
            <a:spLocks/>
          </p:cNvSpPr>
          <p:nvPr/>
        </p:nvSpPr>
        <p:spPr bwMode="auto">
          <a:xfrm>
            <a:off x="3467100" y="4508500"/>
            <a:ext cx="190500" cy="1841500"/>
          </a:xfrm>
          <a:prstGeom prst="leftBrace">
            <a:avLst>
              <a:gd name="adj1" fmla="val 80556"/>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TextBox 1"/>
          <p:cNvSpPr txBox="1"/>
          <p:nvPr/>
        </p:nvSpPr>
        <p:spPr>
          <a:xfrm>
            <a:off x="6733309" y="5429250"/>
            <a:ext cx="1544012" cy="369332"/>
          </a:xfrm>
          <a:prstGeom prst="rect">
            <a:avLst/>
          </a:prstGeom>
          <a:noFill/>
        </p:spPr>
        <p:txBody>
          <a:bodyPr wrap="none" rtlCol="0">
            <a:spAutoFit/>
          </a:bodyPr>
          <a:lstStyle/>
          <a:p>
            <a:r>
              <a:rPr lang="en-GB" dirty="0" smtClean="0"/>
              <a:t>Bacterial wall</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1" name="Text Box 15"/>
          <p:cNvSpPr txBox="1">
            <a:spLocks noChangeArrowheads="1"/>
          </p:cNvSpPr>
          <p:nvPr/>
        </p:nvSpPr>
        <p:spPr bwMode="auto">
          <a:xfrm>
            <a:off x="941388" y="2741613"/>
            <a:ext cx="1427162" cy="338137"/>
          </a:xfrm>
          <a:prstGeom prst="rect">
            <a:avLst/>
          </a:prstGeom>
          <a:noFill/>
          <a:ln w="9525">
            <a:noFill/>
            <a:miter lim="800000"/>
            <a:headEnd/>
            <a:tailEnd/>
          </a:ln>
          <a:effectLst/>
        </p:spPr>
        <p:txBody>
          <a:bodyPr wrap="none">
            <a:spAutoFit/>
          </a:bodyPr>
          <a:lstStyle/>
          <a:p>
            <a:pPr algn="ctr">
              <a:defRPr/>
            </a:pPr>
            <a:r>
              <a:rPr lang="en-GB" sz="1600" b="1" dirty="0">
                <a:latin typeface="+mn-lt"/>
              </a:rPr>
              <a:t>[LPS]</a:t>
            </a:r>
            <a:r>
              <a:rPr lang="en-GB" sz="1600" b="1" baseline="-25000" dirty="0">
                <a:latin typeface="+mn-lt"/>
              </a:rPr>
              <a:t>n </a:t>
            </a:r>
            <a:r>
              <a:rPr lang="en-GB" sz="1600" b="1" dirty="0">
                <a:latin typeface="+mn-lt"/>
              </a:rPr>
              <a:t>+ LBP</a:t>
            </a:r>
          </a:p>
        </p:txBody>
      </p:sp>
      <p:sp>
        <p:nvSpPr>
          <p:cNvPr id="9219" name="Rectangle 34"/>
          <p:cNvSpPr>
            <a:spLocks noChangeArrowheads="1"/>
          </p:cNvSpPr>
          <p:nvPr/>
        </p:nvSpPr>
        <p:spPr bwMode="auto">
          <a:xfrm>
            <a:off x="4951413" y="5672138"/>
            <a:ext cx="900112" cy="330200"/>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 name="Group 54"/>
          <p:cNvGrpSpPr>
            <a:grpSpLocks/>
          </p:cNvGrpSpPr>
          <p:nvPr/>
        </p:nvGrpSpPr>
        <p:grpSpPr bwMode="auto">
          <a:xfrm>
            <a:off x="1962150" y="2917825"/>
            <a:ext cx="4630738" cy="2849563"/>
            <a:chOff x="1236" y="1838"/>
            <a:chExt cx="2917" cy="1795"/>
          </a:xfrm>
        </p:grpSpPr>
        <p:sp>
          <p:nvSpPr>
            <p:cNvPr id="9240" name="Line 35"/>
            <p:cNvSpPr>
              <a:spLocks noChangeShapeType="1"/>
            </p:cNvSpPr>
            <p:nvPr/>
          </p:nvSpPr>
          <p:spPr bwMode="auto">
            <a:xfrm>
              <a:off x="1909" y="2885"/>
              <a:ext cx="753"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nvGrpSpPr>
            <p:cNvPr id="9241" name="Group 51"/>
            <p:cNvGrpSpPr>
              <a:grpSpLocks/>
            </p:cNvGrpSpPr>
            <p:nvPr/>
          </p:nvGrpSpPr>
          <p:grpSpPr bwMode="auto">
            <a:xfrm>
              <a:off x="1236" y="1838"/>
              <a:ext cx="2418" cy="1353"/>
              <a:chOff x="1236" y="1838"/>
              <a:chExt cx="2418" cy="1353"/>
            </a:xfrm>
          </p:grpSpPr>
          <p:grpSp>
            <p:nvGrpSpPr>
              <p:cNvPr id="9243" name="Group 6"/>
              <p:cNvGrpSpPr>
                <a:grpSpLocks/>
              </p:cNvGrpSpPr>
              <p:nvPr/>
            </p:nvGrpSpPr>
            <p:grpSpPr bwMode="auto">
              <a:xfrm>
                <a:off x="1236" y="2757"/>
                <a:ext cx="734" cy="243"/>
                <a:chOff x="1885" y="2072"/>
                <a:chExt cx="811" cy="280"/>
              </a:xfrm>
            </p:grpSpPr>
            <p:sp>
              <p:nvSpPr>
                <p:cNvPr id="126983" name="Text Box 7"/>
                <p:cNvSpPr txBox="1">
                  <a:spLocks noChangeArrowheads="1"/>
                </p:cNvSpPr>
                <p:nvPr/>
              </p:nvSpPr>
              <p:spPr bwMode="auto">
                <a:xfrm>
                  <a:off x="1885" y="2108"/>
                  <a:ext cx="811" cy="244"/>
                </a:xfrm>
                <a:prstGeom prst="rect">
                  <a:avLst/>
                </a:prstGeom>
                <a:noFill/>
                <a:ln w="9525">
                  <a:noFill/>
                  <a:miter lim="800000"/>
                  <a:headEnd/>
                  <a:tailEnd/>
                </a:ln>
                <a:effectLst/>
              </p:spPr>
              <p:txBody>
                <a:bodyPr>
                  <a:spAutoFit/>
                </a:bodyPr>
                <a:lstStyle/>
                <a:p>
                  <a:pPr algn="ctr">
                    <a:defRPr/>
                  </a:pPr>
                  <a:r>
                    <a:rPr lang="en-GB" sz="1600" dirty="0">
                      <a:latin typeface="+mn-lt"/>
                    </a:rPr>
                    <a:t>LPS:LBP</a:t>
                  </a:r>
                </a:p>
              </p:txBody>
            </p:sp>
            <p:sp>
              <p:nvSpPr>
                <p:cNvPr id="9252" name="Rectangle 8"/>
                <p:cNvSpPr>
                  <a:spLocks noChangeArrowheads="1"/>
                </p:cNvSpPr>
                <p:nvPr/>
              </p:nvSpPr>
              <p:spPr bwMode="auto">
                <a:xfrm>
                  <a:off x="1960" y="2072"/>
                  <a:ext cx="656" cy="264"/>
                </a:xfrm>
                <a:prstGeom prst="rect">
                  <a:avLst/>
                </a:prstGeom>
                <a:noFill/>
                <a:ln w="28575">
                  <a:solidFill>
                    <a:srgbClr val="9933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9244" name="Line 11"/>
              <p:cNvSpPr>
                <a:spLocks noChangeShapeType="1"/>
              </p:cNvSpPr>
              <p:nvPr/>
            </p:nvSpPr>
            <p:spPr bwMode="auto">
              <a:xfrm>
                <a:off x="1622" y="1838"/>
                <a:ext cx="0" cy="78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45" name="Oval 18"/>
              <p:cNvSpPr>
                <a:spLocks noChangeArrowheads="1"/>
              </p:cNvSpPr>
              <p:nvPr/>
            </p:nvSpPr>
            <p:spPr bwMode="auto">
              <a:xfrm>
                <a:off x="3546" y="2517"/>
                <a:ext cx="108" cy="674"/>
              </a:xfrm>
              <a:prstGeom prst="ellipse">
                <a:avLst/>
              </a:prstGeom>
              <a:solidFill>
                <a:schemeClr val="tx2"/>
              </a:solidFill>
              <a:ln w="9525">
                <a:solidFill>
                  <a:schemeClr val="tx1"/>
                </a:solidFill>
                <a:round/>
                <a:headEnd/>
                <a:tailEnd/>
              </a:ln>
            </p:spPr>
            <p:txBody>
              <a:bodyPr wrap="none" anchor="ctr"/>
              <a:lstStyle/>
              <a:p>
                <a:endParaRPr lang="en-US"/>
              </a:p>
            </p:txBody>
          </p:sp>
          <p:sp>
            <p:nvSpPr>
              <p:cNvPr id="9246" name="Oval 19"/>
              <p:cNvSpPr>
                <a:spLocks noChangeArrowheads="1"/>
              </p:cNvSpPr>
              <p:nvPr/>
            </p:nvSpPr>
            <p:spPr bwMode="auto">
              <a:xfrm>
                <a:off x="3559" y="2635"/>
                <a:ext cx="76" cy="17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9247" name="Group 30"/>
              <p:cNvGrpSpPr>
                <a:grpSpLocks/>
              </p:cNvGrpSpPr>
              <p:nvPr/>
            </p:nvGrpSpPr>
            <p:grpSpPr bwMode="auto">
              <a:xfrm>
                <a:off x="2737" y="2765"/>
                <a:ext cx="812" cy="245"/>
                <a:chOff x="1960" y="2072"/>
                <a:chExt cx="668" cy="307"/>
              </a:xfrm>
            </p:grpSpPr>
            <p:sp>
              <p:nvSpPr>
                <p:cNvPr id="127007" name="Text Box 31"/>
                <p:cNvSpPr txBox="1">
                  <a:spLocks noChangeArrowheads="1"/>
                </p:cNvSpPr>
                <p:nvPr/>
              </p:nvSpPr>
              <p:spPr bwMode="auto">
                <a:xfrm>
                  <a:off x="1961" y="2111"/>
                  <a:ext cx="667" cy="268"/>
                </a:xfrm>
                <a:prstGeom prst="rect">
                  <a:avLst/>
                </a:prstGeom>
                <a:noFill/>
                <a:ln w="9525">
                  <a:noFill/>
                  <a:miter lim="800000"/>
                  <a:headEnd/>
                  <a:tailEnd/>
                </a:ln>
                <a:effectLst/>
              </p:spPr>
              <p:txBody>
                <a:bodyPr wrap="none">
                  <a:spAutoFit/>
                </a:bodyPr>
                <a:lstStyle/>
                <a:p>
                  <a:pPr algn="ctr">
                    <a:defRPr/>
                  </a:pPr>
                  <a:r>
                    <a:rPr lang="en-GB" sz="1600" b="1" dirty="0">
                      <a:latin typeface="+mn-lt"/>
                    </a:rPr>
                    <a:t>LPS:sCD14</a:t>
                  </a:r>
                </a:p>
              </p:txBody>
            </p:sp>
            <p:sp>
              <p:nvSpPr>
                <p:cNvPr id="9250" name="Rectangle 32"/>
                <p:cNvSpPr>
                  <a:spLocks noChangeArrowheads="1"/>
                </p:cNvSpPr>
                <p:nvPr/>
              </p:nvSpPr>
              <p:spPr bwMode="auto">
                <a:xfrm>
                  <a:off x="1960" y="2072"/>
                  <a:ext cx="656" cy="264"/>
                </a:xfrm>
                <a:prstGeom prst="rect">
                  <a:avLst/>
                </a:prstGeom>
                <a:noFill/>
                <a:ln w="28575">
                  <a:solidFill>
                    <a:srgbClr val="9933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27013" name="Text Box 37"/>
              <p:cNvSpPr txBox="1">
                <a:spLocks noChangeArrowheads="1"/>
              </p:cNvSpPr>
              <p:nvPr/>
            </p:nvSpPr>
            <p:spPr bwMode="auto">
              <a:xfrm>
                <a:off x="2012" y="2650"/>
                <a:ext cx="569" cy="213"/>
              </a:xfrm>
              <a:prstGeom prst="rect">
                <a:avLst/>
              </a:prstGeom>
              <a:noFill/>
              <a:ln w="9525">
                <a:noFill/>
                <a:miter lim="800000"/>
                <a:headEnd/>
                <a:tailEnd/>
              </a:ln>
              <a:effectLst/>
            </p:spPr>
            <p:txBody>
              <a:bodyPr wrap="none">
                <a:spAutoFit/>
              </a:bodyPr>
              <a:lstStyle/>
              <a:p>
                <a:pPr algn="ctr">
                  <a:defRPr/>
                </a:pPr>
                <a:r>
                  <a:rPr lang="en-GB" sz="1600" b="1" dirty="0">
                    <a:latin typeface="+mn-lt"/>
                  </a:rPr>
                  <a:t>+</a:t>
                </a:r>
                <a:r>
                  <a:rPr lang="en-GB" sz="1600" b="1" baseline="-25000" dirty="0">
                    <a:latin typeface="+mn-lt"/>
                  </a:rPr>
                  <a:t>s</a:t>
                </a:r>
                <a:r>
                  <a:rPr lang="en-GB" sz="1600" b="1" dirty="0">
                    <a:latin typeface="+mn-lt"/>
                  </a:rPr>
                  <a:t>CD14</a:t>
                </a:r>
              </a:p>
            </p:txBody>
          </p:sp>
        </p:grpSp>
        <p:sp>
          <p:nvSpPr>
            <p:cNvPr id="9242" name="Text Box 40"/>
            <p:cNvSpPr txBox="1">
              <a:spLocks noChangeArrowheads="1"/>
            </p:cNvSpPr>
            <p:nvPr/>
          </p:nvSpPr>
          <p:spPr bwMode="auto">
            <a:xfrm>
              <a:off x="3192" y="3229"/>
              <a:ext cx="961"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Verdana" pitchFamily="34" charset="0"/>
                </a:rPr>
                <a:t>Endothelial cell</a:t>
              </a:r>
              <a:endParaRPr lang="en-GB"/>
            </a:p>
          </p:txBody>
        </p:sp>
      </p:grpSp>
      <p:sp>
        <p:nvSpPr>
          <p:cNvPr id="9221" name="Text Box 42"/>
          <p:cNvSpPr txBox="1">
            <a:spLocks noChangeArrowheads="1"/>
          </p:cNvSpPr>
          <p:nvPr/>
        </p:nvSpPr>
        <p:spPr bwMode="auto">
          <a:xfrm>
            <a:off x="218386" y="519113"/>
            <a:ext cx="864531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dirty="0"/>
              <a:t>LPS-binding protein (LBP) and CD14 are required for</a:t>
            </a:r>
          </a:p>
          <a:p>
            <a:pPr algn="ctr" eaLnBrk="1" hangingPunct="1"/>
            <a:r>
              <a:rPr lang="en-GB" sz="2800" dirty="0"/>
              <a:t>efficient transfer and binding of LPS to cells. </a:t>
            </a:r>
          </a:p>
        </p:txBody>
      </p:sp>
      <p:grpSp>
        <p:nvGrpSpPr>
          <p:cNvPr id="6" name="Group 52"/>
          <p:cNvGrpSpPr>
            <a:grpSpLocks/>
          </p:cNvGrpSpPr>
          <p:nvPr/>
        </p:nvGrpSpPr>
        <p:grpSpPr bwMode="auto">
          <a:xfrm>
            <a:off x="5897563" y="2997200"/>
            <a:ext cx="3135312" cy="1511300"/>
            <a:chOff x="3715" y="1888"/>
            <a:chExt cx="1975" cy="952"/>
          </a:xfrm>
        </p:grpSpPr>
        <p:sp>
          <p:nvSpPr>
            <p:cNvPr id="9237" name="Text Box 43"/>
            <p:cNvSpPr txBox="1">
              <a:spLocks noChangeArrowheads="1"/>
            </p:cNvSpPr>
            <p:nvPr/>
          </p:nvSpPr>
          <p:spPr bwMode="auto">
            <a:xfrm>
              <a:off x="4350" y="2205"/>
              <a:ext cx="1340"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Toll-like receptor 4 </a:t>
              </a:r>
            </a:p>
            <a:p>
              <a:pPr eaLnBrk="1" hangingPunct="1"/>
              <a:r>
                <a:rPr lang="en-GB"/>
                <a:t>signalling</a:t>
              </a:r>
            </a:p>
          </p:txBody>
        </p:sp>
        <p:sp>
          <p:nvSpPr>
            <p:cNvPr id="9238" name="Line 44"/>
            <p:cNvSpPr>
              <a:spLocks noChangeShapeType="1"/>
            </p:cNvSpPr>
            <p:nvPr/>
          </p:nvSpPr>
          <p:spPr bwMode="auto">
            <a:xfrm>
              <a:off x="3806" y="1888"/>
              <a:ext cx="408" cy="40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9239" name="Line 45"/>
            <p:cNvSpPr>
              <a:spLocks noChangeShapeType="1"/>
            </p:cNvSpPr>
            <p:nvPr/>
          </p:nvSpPr>
          <p:spPr bwMode="auto">
            <a:xfrm flipV="1">
              <a:off x="3715" y="2523"/>
              <a:ext cx="454" cy="31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nvGrpSpPr>
          <p:cNvPr id="7" name="Group 50"/>
          <p:cNvGrpSpPr>
            <a:grpSpLocks/>
          </p:cNvGrpSpPr>
          <p:nvPr/>
        </p:nvGrpSpPr>
        <p:grpSpPr bwMode="auto">
          <a:xfrm>
            <a:off x="2617788" y="2281238"/>
            <a:ext cx="3908425" cy="939800"/>
            <a:chOff x="1616" y="1429"/>
            <a:chExt cx="2462" cy="592"/>
          </a:xfrm>
        </p:grpSpPr>
        <p:sp>
          <p:nvSpPr>
            <p:cNvPr id="9228" name="Rectangle 26"/>
            <p:cNvSpPr>
              <a:spLocks noChangeArrowheads="1"/>
            </p:cNvSpPr>
            <p:nvPr/>
          </p:nvSpPr>
          <p:spPr bwMode="auto">
            <a:xfrm>
              <a:off x="3361" y="1815"/>
              <a:ext cx="146" cy="49"/>
            </a:xfrm>
            <a:prstGeom prst="rect">
              <a:avLst/>
            </a:prstGeom>
            <a:solidFill>
              <a:srgbClr val="993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9229" name="Group 49"/>
            <p:cNvGrpSpPr>
              <a:grpSpLocks/>
            </p:cNvGrpSpPr>
            <p:nvPr/>
          </p:nvGrpSpPr>
          <p:grpSpPr bwMode="auto">
            <a:xfrm>
              <a:off x="1616" y="1429"/>
              <a:ext cx="2462" cy="592"/>
              <a:chOff x="1616" y="1429"/>
              <a:chExt cx="2462" cy="592"/>
            </a:xfrm>
          </p:grpSpPr>
          <p:sp>
            <p:nvSpPr>
              <p:cNvPr id="9230" name="Oval 24"/>
              <p:cNvSpPr>
                <a:spLocks noChangeArrowheads="1"/>
              </p:cNvSpPr>
              <p:nvPr/>
            </p:nvSpPr>
            <p:spPr bwMode="auto">
              <a:xfrm rot="-4975003">
                <a:off x="3424" y="1687"/>
                <a:ext cx="354" cy="314"/>
              </a:xfrm>
              <a:prstGeom prst="ellipse">
                <a:avLst/>
              </a:prstGeom>
              <a:solidFill>
                <a:srgbClr val="CCCCFF"/>
              </a:solidFill>
              <a:ln w="9525">
                <a:solidFill>
                  <a:schemeClr val="tx1"/>
                </a:solidFill>
                <a:round/>
                <a:headEnd/>
                <a:tailEnd/>
              </a:ln>
            </p:spPr>
            <p:txBody>
              <a:bodyPr wrap="none" anchor="ctr"/>
              <a:lstStyle/>
              <a:p>
                <a:endParaRPr lang="en-US"/>
              </a:p>
            </p:txBody>
          </p:sp>
          <p:sp>
            <p:nvSpPr>
              <p:cNvPr id="9231" name="Freeform 25"/>
              <p:cNvSpPr>
                <a:spLocks/>
              </p:cNvSpPr>
              <p:nvPr/>
            </p:nvSpPr>
            <p:spPr bwMode="auto">
              <a:xfrm rot="-9648172">
                <a:off x="3589" y="1772"/>
                <a:ext cx="140" cy="189"/>
              </a:xfrm>
              <a:custGeom>
                <a:avLst/>
                <a:gdLst>
                  <a:gd name="T0" fmla="*/ 103 w 126"/>
                  <a:gd name="T1" fmla="*/ 10 h 132"/>
                  <a:gd name="T2" fmla="*/ 50 w 126"/>
                  <a:gd name="T3" fmla="*/ 16 h 132"/>
                  <a:gd name="T4" fmla="*/ 10 w 126"/>
                  <a:gd name="T5" fmla="*/ 102 h 132"/>
                  <a:gd name="T6" fmla="*/ 6 w 126"/>
                  <a:gd name="T7" fmla="*/ 159 h 132"/>
                  <a:gd name="T8" fmla="*/ 46 w 126"/>
                  <a:gd name="T9" fmla="*/ 188 h 132"/>
                  <a:gd name="T10" fmla="*/ 130 w 126"/>
                  <a:gd name="T11" fmla="*/ 165 h 132"/>
                  <a:gd name="T12" fmla="*/ 108 w 126"/>
                  <a:gd name="T13" fmla="*/ 102 h 132"/>
                  <a:gd name="T14" fmla="*/ 90 w 126"/>
                  <a:gd name="T15" fmla="*/ 56 h 132"/>
                  <a:gd name="T16" fmla="*/ 121 w 126"/>
                  <a:gd name="T17" fmla="*/ 44 h 132"/>
                  <a:gd name="T18" fmla="*/ 103 w 126"/>
                  <a:gd name="T19" fmla="*/ 1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32"/>
                  <a:gd name="T32" fmla="*/ 126 w 126"/>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32">
                    <a:moveTo>
                      <a:pt x="93" y="7"/>
                    </a:moveTo>
                    <a:cubicBezTo>
                      <a:pt x="82" y="4"/>
                      <a:pt x="59" y="0"/>
                      <a:pt x="45" y="11"/>
                    </a:cubicBezTo>
                    <a:cubicBezTo>
                      <a:pt x="31" y="22"/>
                      <a:pt x="16" y="54"/>
                      <a:pt x="9" y="71"/>
                    </a:cubicBezTo>
                    <a:cubicBezTo>
                      <a:pt x="2" y="88"/>
                      <a:pt x="0" y="101"/>
                      <a:pt x="5" y="111"/>
                    </a:cubicBezTo>
                    <a:cubicBezTo>
                      <a:pt x="10" y="121"/>
                      <a:pt x="22" y="130"/>
                      <a:pt x="41" y="131"/>
                    </a:cubicBezTo>
                    <a:cubicBezTo>
                      <a:pt x="60" y="132"/>
                      <a:pt x="108" y="125"/>
                      <a:pt x="117" y="115"/>
                    </a:cubicBezTo>
                    <a:cubicBezTo>
                      <a:pt x="126" y="105"/>
                      <a:pt x="103" y="84"/>
                      <a:pt x="97" y="71"/>
                    </a:cubicBezTo>
                    <a:cubicBezTo>
                      <a:pt x="91" y="58"/>
                      <a:pt x="79" y="46"/>
                      <a:pt x="81" y="39"/>
                    </a:cubicBezTo>
                    <a:cubicBezTo>
                      <a:pt x="83" y="32"/>
                      <a:pt x="107" y="36"/>
                      <a:pt x="109" y="31"/>
                    </a:cubicBezTo>
                    <a:cubicBezTo>
                      <a:pt x="111" y="26"/>
                      <a:pt x="104" y="10"/>
                      <a:pt x="93" y="7"/>
                    </a:cubicBezTo>
                    <a:close/>
                  </a:path>
                </a:pathLst>
              </a:custGeom>
              <a:solidFill>
                <a:schemeClr val="bg2"/>
              </a:solidFill>
              <a:ln w="9525">
                <a:solidFill>
                  <a:schemeClr val="tx1"/>
                </a:solidFill>
                <a:round/>
                <a:headEnd/>
                <a:tailEnd/>
              </a:ln>
            </p:spPr>
            <p:txBody>
              <a:bodyPr/>
              <a:lstStyle/>
              <a:p>
                <a:endParaRPr lang="en-GB"/>
              </a:p>
            </p:txBody>
          </p:sp>
          <p:grpSp>
            <p:nvGrpSpPr>
              <p:cNvPr id="9232" name="Group 27"/>
              <p:cNvGrpSpPr>
                <a:grpSpLocks/>
              </p:cNvGrpSpPr>
              <p:nvPr/>
            </p:nvGrpSpPr>
            <p:grpSpPr bwMode="auto">
              <a:xfrm>
                <a:off x="2519" y="1725"/>
                <a:ext cx="834" cy="244"/>
                <a:chOff x="1960" y="2072"/>
                <a:chExt cx="656" cy="306"/>
              </a:xfrm>
            </p:grpSpPr>
            <p:sp>
              <p:nvSpPr>
                <p:cNvPr id="127004" name="Text Box 28"/>
                <p:cNvSpPr txBox="1">
                  <a:spLocks noChangeArrowheads="1"/>
                </p:cNvSpPr>
                <p:nvPr/>
              </p:nvSpPr>
              <p:spPr bwMode="auto">
                <a:xfrm>
                  <a:off x="2005" y="2111"/>
                  <a:ext cx="582" cy="267"/>
                </a:xfrm>
                <a:prstGeom prst="rect">
                  <a:avLst/>
                </a:prstGeom>
                <a:noFill/>
                <a:ln w="9525">
                  <a:noFill/>
                  <a:miter lim="800000"/>
                  <a:headEnd/>
                  <a:tailEnd/>
                </a:ln>
                <a:effectLst/>
              </p:spPr>
              <p:txBody>
                <a:bodyPr wrap="none">
                  <a:spAutoFit/>
                </a:bodyPr>
                <a:lstStyle/>
                <a:p>
                  <a:pPr algn="ctr">
                    <a:defRPr/>
                  </a:pPr>
                  <a:r>
                    <a:rPr lang="en-GB" sz="1600" b="1" dirty="0" smtClean="0">
                      <a:latin typeface="+mn-lt"/>
                    </a:rPr>
                    <a:t>LPS:CD14</a:t>
                  </a:r>
                  <a:endParaRPr lang="en-GB" sz="1600" b="1" dirty="0">
                    <a:latin typeface="+mn-lt"/>
                  </a:endParaRPr>
                </a:p>
              </p:txBody>
            </p:sp>
            <p:sp>
              <p:nvSpPr>
                <p:cNvPr id="9236" name="Rectangle 29"/>
                <p:cNvSpPr>
                  <a:spLocks noChangeArrowheads="1"/>
                </p:cNvSpPr>
                <p:nvPr/>
              </p:nvSpPr>
              <p:spPr bwMode="auto">
                <a:xfrm>
                  <a:off x="1960" y="2072"/>
                  <a:ext cx="656" cy="264"/>
                </a:xfrm>
                <a:prstGeom prst="rect">
                  <a:avLst/>
                </a:prstGeom>
                <a:noFill/>
                <a:ln w="28575">
                  <a:solidFill>
                    <a:srgbClr val="9933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9233" name="Text Box 39"/>
              <p:cNvSpPr txBox="1">
                <a:spLocks noChangeArrowheads="1"/>
              </p:cNvSpPr>
              <p:nvPr/>
            </p:nvSpPr>
            <p:spPr bwMode="auto">
              <a:xfrm>
                <a:off x="3273" y="1429"/>
                <a:ext cx="80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Verdana" pitchFamily="34" charset="0"/>
                  </a:rPr>
                  <a:t>Monocyte</a:t>
                </a:r>
                <a:endParaRPr lang="en-GB"/>
              </a:p>
            </p:txBody>
          </p:sp>
          <p:sp>
            <p:nvSpPr>
              <p:cNvPr id="9234" name="Line 47"/>
              <p:cNvSpPr>
                <a:spLocks noChangeShapeType="1"/>
              </p:cNvSpPr>
              <p:nvPr/>
            </p:nvSpPr>
            <p:spPr bwMode="auto">
              <a:xfrm>
                <a:off x="1616" y="1824"/>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grpSp>
      <p:grpSp>
        <p:nvGrpSpPr>
          <p:cNvPr id="10" name="Group 53"/>
          <p:cNvGrpSpPr>
            <a:grpSpLocks/>
          </p:cNvGrpSpPr>
          <p:nvPr/>
        </p:nvGrpSpPr>
        <p:grpSpPr bwMode="auto">
          <a:xfrm>
            <a:off x="2667000" y="4851400"/>
            <a:ext cx="2978150" cy="1400175"/>
            <a:chOff x="1680" y="3056"/>
            <a:chExt cx="1876" cy="882"/>
          </a:xfrm>
        </p:grpSpPr>
        <p:sp>
          <p:nvSpPr>
            <p:cNvPr id="126998" name="Text Box 22"/>
            <p:cNvSpPr txBox="1">
              <a:spLocks noChangeArrowheads="1"/>
            </p:cNvSpPr>
            <p:nvPr/>
          </p:nvSpPr>
          <p:spPr bwMode="auto">
            <a:xfrm>
              <a:off x="2880" y="3726"/>
              <a:ext cx="676" cy="212"/>
            </a:xfrm>
            <a:prstGeom prst="rect">
              <a:avLst/>
            </a:prstGeom>
            <a:noFill/>
            <a:ln w="9525">
              <a:noFill/>
              <a:miter lim="800000"/>
              <a:headEnd/>
              <a:tailEnd/>
            </a:ln>
            <a:effectLst/>
          </p:spPr>
          <p:txBody>
            <a:bodyPr wrap="none">
              <a:spAutoFit/>
            </a:bodyPr>
            <a:lstStyle/>
            <a:p>
              <a:pPr algn="ctr">
                <a:defRPr/>
              </a:pPr>
              <a:r>
                <a:rPr lang="en-GB" sz="1600" dirty="0">
                  <a:latin typeface="+mn-lt"/>
                </a:rPr>
                <a:t>LPS-HDL</a:t>
              </a:r>
            </a:p>
          </p:txBody>
        </p:sp>
        <p:sp>
          <p:nvSpPr>
            <p:cNvPr id="9226" name="Text Box 41"/>
            <p:cNvSpPr txBox="1">
              <a:spLocks noChangeArrowheads="1"/>
            </p:cNvSpPr>
            <p:nvPr/>
          </p:nvSpPr>
          <p:spPr bwMode="auto">
            <a:xfrm>
              <a:off x="2010" y="3421"/>
              <a:ext cx="38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Verdana" pitchFamily="34" charset="0"/>
                </a:rPr>
                <a:t>HDL</a:t>
              </a:r>
              <a:endParaRPr lang="en-GB" sz="1600"/>
            </a:p>
          </p:txBody>
        </p:sp>
        <p:sp>
          <p:nvSpPr>
            <p:cNvPr id="9227" name="Line 48"/>
            <p:cNvSpPr>
              <a:spLocks noChangeShapeType="1"/>
            </p:cNvSpPr>
            <p:nvPr/>
          </p:nvSpPr>
          <p:spPr bwMode="auto">
            <a:xfrm>
              <a:off x="1680" y="3056"/>
              <a:ext cx="1200" cy="7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1750" name="Group 2"/>
          <p:cNvGrpSpPr>
            <a:grpSpLocks/>
          </p:cNvGrpSpPr>
          <p:nvPr/>
        </p:nvGrpSpPr>
        <p:grpSpPr bwMode="auto">
          <a:xfrm>
            <a:off x="735090" y="1700213"/>
            <a:ext cx="3616248" cy="5023270"/>
            <a:chOff x="3640" y="1532"/>
            <a:chExt cx="2020" cy="2794"/>
          </a:xfrm>
          <a:noFill/>
        </p:grpSpPr>
        <p:pic>
          <p:nvPicPr>
            <p:cNvPr id="31754" name="Picture 3" descr="Untitled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0" y="1532"/>
              <a:ext cx="1841" cy="246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1755" name="Rectangle 4"/>
            <p:cNvSpPr>
              <a:spLocks noChangeArrowheads="1"/>
            </p:cNvSpPr>
            <p:nvPr/>
          </p:nvSpPr>
          <p:spPr bwMode="auto">
            <a:xfrm>
              <a:off x="3741" y="4122"/>
              <a:ext cx="1919" cy="20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r>
                <a:rPr lang="en-GB" i="1" dirty="0"/>
                <a:t>(Lu et al. Cytokine 2008;42;145)</a:t>
              </a:r>
            </a:p>
          </p:txBody>
        </p:sp>
      </p:grpSp>
      <p:sp>
        <p:nvSpPr>
          <p:cNvPr id="31747" name="Rectangle 23"/>
          <p:cNvSpPr>
            <a:spLocks noGrp="1" noChangeArrowheads="1"/>
          </p:cNvSpPr>
          <p:nvPr>
            <p:ph type="title"/>
          </p:nvPr>
        </p:nvSpPr>
        <p:spPr>
          <a:xfrm>
            <a:off x="250825" y="620713"/>
            <a:ext cx="8785225" cy="990600"/>
          </a:xfrm>
          <a:noFill/>
        </p:spPr>
        <p:txBody>
          <a:bodyPr/>
          <a:lstStyle/>
          <a:p>
            <a:pPr algn="ctr" eaLnBrk="1" hangingPunct="1"/>
            <a:r>
              <a:rPr lang="en-GB" sz="2800" dirty="0" smtClean="0"/>
              <a:t>LPS mediated activation of gene transcription by TLR4 signalling</a:t>
            </a:r>
          </a:p>
        </p:txBody>
      </p:sp>
      <p:sp>
        <p:nvSpPr>
          <p:cNvPr id="73755" name="Text Box 27"/>
          <p:cNvSpPr txBox="1">
            <a:spLocks noChangeArrowheads="1"/>
          </p:cNvSpPr>
          <p:nvPr/>
        </p:nvSpPr>
        <p:spPr bwMode="auto">
          <a:xfrm>
            <a:off x="4819753" y="1700213"/>
            <a:ext cx="3979862" cy="520142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pPr>
            <a:endParaRPr lang="en-GB" dirty="0"/>
          </a:p>
          <a:p>
            <a:pPr eaLnBrk="1" hangingPunct="1">
              <a:buFont typeface="Wingdings" pitchFamily="2" charset="2"/>
              <a:buChar char="§"/>
            </a:pPr>
            <a:r>
              <a:rPr lang="en-GB" dirty="0"/>
              <a:t> </a:t>
            </a:r>
            <a:r>
              <a:rPr lang="en-GB" sz="1600" dirty="0"/>
              <a:t>CD14 facilitates transfer of LPS to the </a:t>
            </a:r>
            <a:r>
              <a:rPr lang="en-GB" sz="1600" dirty="0" smtClean="0"/>
              <a:t>TLR4/MD-2</a:t>
            </a:r>
          </a:p>
          <a:p>
            <a:pPr lvl="1" eaLnBrk="1" hangingPunct="1">
              <a:buFont typeface="Wingdings" pitchFamily="2" charset="2"/>
              <a:buChar char="§"/>
            </a:pPr>
            <a:r>
              <a:rPr lang="en-GB" sz="1200" dirty="0" smtClean="0"/>
              <a:t>MD-2: myeloid differentiation protein complex</a:t>
            </a:r>
            <a:endParaRPr lang="en-GB" sz="1200" dirty="0"/>
          </a:p>
          <a:p>
            <a:pPr eaLnBrk="1" hangingPunct="1">
              <a:buFont typeface="Wingdings" pitchFamily="2" charset="2"/>
              <a:buNone/>
            </a:pPr>
            <a:endParaRPr lang="en-GB" dirty="0"/>
          </a:p>
          <a:p>
            <a:pPr eaLnBrk="1" hangingPunct="1">
              <a:buFont typeface="Wingdings" pitchFamily="2" charset="2"/>
              <a:buChar char="§"/>
            </a:pPr>
            <a:r>
              <a:rPr lang="en-GB" dirty="0"/>
              <a:t> </a:t>
            </a:r>
            <a:r>
              <a:rPr lang="en-GB" sz="1600" dirty="0"/>
              <a:t>TLR4 </a:t>
            </a:r>
            <a:r>
              <a:rPr lang="en-GB" sz="1600" dirty="0" smtClean="0"/>
              <a:t>recruits </a:t>
            </a:r>
            <a:r>
              <a:rPr lang="en-GB" sz="1600" dirty="0"/>
              <a:t>adaptor </a:t>
            </a:r>
            <a:r>
              <a:rPr lang="en-GB" sz="1600" dirty="0" smtClean="0"/>
              <a:t>proteins </a:t>
            </a:r>
            <a:r>
              <a:rPr lang="en-GB" sz="1600" dirty="0"/>
              <a:t>to Toll-interleukin 1 receptor </a:t>
            </a:r>
            <a:r>
              <a:rPr lang="en-GB" sz="1600" dirty="0" smtClean="0"/>
              <a:t>(TIR) domain</a:t>
            </a:r>
          </a:p>
          <a:p>
            <a:pPr lvl="1" eaLnBrk="1" hangingPunct="1">
              <a:buFont typeface="Wingdings" pitchFamily="2" charset="2"/>
              <a:buChar char="§"/>
            </a:pPr>
            <a:r>
              <a:rPr lang="en-GB" sz="1200" dirty="0" smtClean="0"/>
              <a:t>MyD88: myeloid differentiation primary response gene</a:t>
            </a:r>
          </a:p>
          <a:p>
            <a:pPr lvl="1" eaLnBrk="1" hangingPunct="1">
              <a:buFont typeface="Wingdings" pitchFamily="2" charset="2"/>
              <a:buChar char="§"/>
            </a:pPr>
            <a:r>
              <a:rPr lang="en-GB" sz="1200" dirty="0" smtClean="0"/>
              <a:t>TIRAP: TIR adaptor protein</a:t>
            </a:r>
          </a:p>
          <a:p>
            <a:pPr lvl="1" eaLnBrk="1" hangingPunct="1">
              <a:buFont typeface="Wingdings" pitchFamily="2" charset="2"/>
              <a:buChar char="§"/>
            </a:pPr>
            <a:r>
              <a:rPr lang="en-GB" sz="1200" dirty="0" smtClean="0"/>
              <a:t>TRIF: </a:t>
            </a:r>
            <a:r>
              <a:rPr lang="en-GB" sz="1200" dirty="0"/>
              <a:t>TIR domain-containing adaptor inducing </a:t>
            </a:r>
            <a:r>
              <a:rPr lang="en-GB" sz="1200" dirty="0" smtClean="0"/>
              <a:t>IFN-</a:t>
            </a:r>
            <a:r>
              <a:rPr lang="en-GB" sz="1200" dirty="0" smtClean="0">
                <a:sym typeface="Symbol"/>
              </a:rPr>
              <a:t></a:t>
            </a:r>
            <a:endParaRPr lang="en-GB" sz="1200" dirty="0"/>
          </a:p>
          <a:p>
            <a:pPr lvl="1" eaLnBrk="1" hangingPunct="1">
              <a:buFont typeface="Wingdings" pitchFamily="2" charset="2"/>
              <a:buChar char="§"/>
            </a:pPr>
            <a:r>
              <a:rPr lang="en-GB" sz="1200" dirty="0" smtClean="0"/>
              <a:t>TRAM: </a:t>
            </a:r>
            <a:r>
              <a:rPr lang="en-GB" sz="1200" dirty="0"/>
              <a:t>TRIF-related adaptor </a:t>
            </a:r>
            <a:r>
              <a:rPr lang="en-GB" sz="1200" dirty="0" smtClean="0"/>
              <a:t>molecule</a:t>
            </a:r>
          </a:p>
          <a:p>
            <a:pPr eaLnBrk="1" hangingPunct="1">
              <a:buFont typeface="Wingdings" pitchFamily="2" charset="2"/>
              <a:buNone/>
            </a:pPr>
            <a:endParaRPr lang="en-GB" dirty="0"/>
          </a:p>
          <a:p>
            <a:pPr eaLnBrk="1" hangingPunct="1">
              <a:buFont typeface="Wingdings" pitchFamily="2" charset="2"/>
              <a:buChar char="§"/>
            </a:pPr>
            <a:r>
              <a:rPr lang="en-GB" dirty="0"/>
              <a:t> </a:t>
            </a:r>
            <a:r>
              <a:rPr lang="en-GB" sz="1600" dirty="0"/>
              <a:t>The MyD88 signalling pathway activates </a:t>
            </a:r>
            <a:r>
              <a:rPr lang="en-GB" sz="1600" dirty="0" err="1"/>
              <a:t>NFkB</a:t>
            </a:r>
            <a:r>
              <a:rPr lang="en-GB" sz="1600" dirty="0"/>
              <a:t> and pro-inflammatory gene expression</a:t>
            </a:r>
          </a:p>
          <a:p>
            <a:pPr eaLnBrk="1" hangingPunct="1">
              <a:buFont typeface="Wingdings" pitchFamily="2" charset="2"/>
              <a:buNone/>
            </a:pPr>
            <a:endParaRPr lang="en-GB" dirty="0"/>
          </a:p>
          <a:p>
            <a:pPr eaLnBrk="1" hangingPunct="1">
              <a:buFont typeface="Wingdings" pitchFamily="2" charset="2"/>
              <a:buChar char="§"/>
            </a:pPr>
            <a:r>
              <a:rPr lang="en-GB" dirty="0"/>
              <a:t> </a:t>
            </a:r>
            <a:r>
              <a:rPr lang="en-GB" sz="1600" dirty="0"/>
              <a:t>The MyD88-independent pathway mediates induction of Type I </a:t>
            </a:r>
            <a:r>
              <a:rPr lang="en-GB" sz="1600" dirty="0" smtClean="0"/>
              <a:t>interferon (</a:t>
            </a:r>
            <a:r>
              <a:rPr lang="en-GB" sz="1600" dirty="0" smtClean="0">
                <a:sym typeface="Symbol"/>
              </a:rPr>
              <a:t>, )</a:t>
            </a:r>
            <a:r>
              <a:rPr lang="en-GB" sz="1600" dirty="0" smtClean="0"/>
              <a:t> genes</a:t>
            </a:r>
            <a:endParaRPr lang="en-GB" sz="1600" dirty="0">
              <a:solidFill>
                <a:srgbClr val="FF0000"/>
              </a:solidFill>
            </a:endParaRPr>
          </a:p>
        </p:txBody>
      </p:sp>
      <p:sp>
        <p:nvSpPr>
          <p:cNvPr id="2" name="Rounded Rectangle 1"/>
          <p:cNvSpPr/>
          <p:nvPr/>
        </p:nvSpPr>
        <p:spPr>
          <a:xfrm>
            <a:off x="1080655" y="1555667"/>
            <a:ext cx="2517568" cy="2312785"/>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54025" y="3868453"/>
            <a:ext cx="1879733" cy="251882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2333758" y="3868453"/>
            <a:ext cx="1879733" cy="251882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02836" y="2927650"/>
            <a:ext cx="473206" cy="307777"/>
          </a:xfrm>
          <a:prstGeom prst="rect">
            <a:avLst/>
          </a:prstGeom>
          <a:noFill/>
        </p:spPr>
        <p:txBody>
          <a:bodyPr wrap="none" rtlCol="0">
            <a:spAutoFit/>
          </a:bodyPr>
          <a:lstStyle/>
          <a:p>
            <a:r>
              <a:rPr lang="en-GB" sz="1400" b="1" i="1" dirty="0" smtClean="0"/>
              <a:t>TIR</a:t>
            </a:r>
            <a:endParaRPr lang="en-GB" sz="1400" b="1" i="1" dirty="0"/>
          </a:p>
        </p:txBody>
      </p:sp>
    </p:spTree>
    <p:extLst>
      <p:ext uri="{BB962C8B-B14F-4D97-AF65-F5344CB8AC3E}">
        <p14:creationId xmlns:p14="http://schemas.microsoft.com/office/powerpoint/2010/main" xmlns="" val="3364269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55">
                                            <p:txEl>
                                              <p:pRg st="2" end="2"/>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7375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3755">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375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375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3755">
                                            <p:txEl>
                                              <p:pRg st="8" end="8"/>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3755">
                                            <p:txEl>
                                              <p:pRg st="10" end="10"/>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3755">
                                            <p:txEl>
                                              <p:pRg st="12" end="12"/>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34306" y="143370"/>
            <a:ext cx="6265863" cy="1371600"/>
          </a:xfrm>
        </p:spPr>
        <p:txBody>
          <a:bodyPr/>
          <a:lstStyle/>
          <a:p>
            <a:pPr algn="ctr" eaLnBrk="1" hangingPunct="1"/>
            <a:r>
              <a:rPr lang="en-GB" sz="2800" dirty="0" smtClean="0"/>
              <a:t>The Toll-Like Receptor family</a:t>
            </a:r>
          </a:p>
        </p:txBody>
      </p:sp>
      <p:sp>
        <p:nvSpPr>
          <p:cNvPr id="12295" name="Text Box 7"/>
          <p:cNvSpPr txBox="1">
            <a:spLocks noChangeArrowheads="1"/>
          </p:cNvSpPr>
          <p:nvPr/>
        </p:nvSpPr>
        <p:spPr bwMode="auto">
          <a:xfrm>
            <a:off x="539750" y="1338844"/>
            <a:ext cx="8172450" cy="2831544"/>
          </a:xfrm>
          <a:prstGeom prst="rect">
            <a:avLst/>
          </a:prstGeom>
          <a:gradFill rotWithShape="1">
            <a:gsLst>
              <a:gs pos="0">
                <a:srgbClr val="CDD2E5"/>
              </a:gs>
              <a:gs pos="50000">
                <a:schemeClr val="bg1"/>
              </a:gs>
              <a:gs pos="100000">
                <a:srgbClr val="CDD2E5"/>
              </a:gs>
            </a:gsLst>
            <a:lin ang="5400000" scaled="1"/>
          </a:gradFill>
          <a:ln w="9525">
            <a:noFill/>
            <a:miter lim="800000"/>
            <a:headEnd/>
            <a:tailEnd/>
          </a:ln>
          <a:effectLst/>
        </p:spPr>
        <p:txBody>
          <a:bodyPr>
            <a:spAutoFit/>
          </a:bodyPr>
          <a:lstStyle/>
          <a:p>
            <a:pPr>
              <a:buFontTx/>
              <a:buChar char="•"/>
              <a:defRPr/>
            </a:pPr>
            <a:r>
              <a:rPr lang="en-GB" sz="2000" dirty="0" smtClean="0"/>
              <a:t> The </a:t>
            </a:r>
            <a:r>
              <a:rPr lang="en-GB" sz="2000" dirty="0"/>
              <a:t>Toll-Like-Receptor family has principle role in </a:t>
            </a:r>
            <a:r>
              <a:rPr lang="en-GB" sz="2000" dirty="0" smtClean="0"/>
              <a:t>innate recognition</a:t>
            </a:r>
            <a:endParaRPr lang="en-GB" sz="2000" dirty="0"/>
          </a:p>
          <a:p>
            <a:pPr>
              <a:buFontTx/>
              <a:buChar char="•"/>
              <a:defRPr/>
            </a:pPr>
            <a:endParaRPr lang="en-GB" sz="2000" dirty="0"/>
          </a:p>
          <a:p>
            <a:pPr>
              <a:buFontTx/>
              <a:buChar char="•"/>
              <a:defRPr/>
            </a:pPr>
            <a:r>
              <a:rPr lang="en-GB" sz="2000" dirty="0" smtClean="0"/>
              <a:t> 13 </a:t>
            </a:r>
            <a:r>
              <a:rPr lang="en-GB" sz="2000" dirty="0"/>
              <a:t>TLR indentified in mammals.</a:t>
            </a:r>
          </a:p>
          <a:p>
            <a:pPr>
              <a:buFontTx/>
              <a:buChar char="•"/>
              <a:defRPr/>
            </a:pPr>
            <a:endParaRPr lang="en-GB" sz="2000" dirty="0"/>
          </a:p>
          <a:p>
            <a:pPr>
              <a:buFontTx/>
              <a:buChar char="•"/>
              <a:defRPr/>
            </a:pPr>
            <a:r>
              <a:rPr lang="en-GB" sz="2000" dirty="0" smtClean="0"/>
              <a:t> Single TLR types recognise different molecules</a:t>
            </a:r>
          </a:p>
          <a:p>
            <a:pPr>
              <a:buFontTx/>
              <a:buChar char="•"/>
              <a:defRPr/>
            </a:pPr>
            <a:endParaRPr lang="en-GB" sz="2000" dirty="0" smtClean="0"/>
          </a:p>
          <a:p>
            <a:pPr>
              <a:buFontTx/>
              <a:buChar char="•"/>
              <a:defRPr/>
            </a:pPr>
            <a:r>
              <a:rPr lang="en-GB" sz="2000" dirty="0" smtClean="0"/>
              <a:t> All pathogens: Bacteria</a:t>
            </a:r>
            <a:r>
              <a:rPr lang="en-GB" sz="2000" dirty="0"/>
              <a:t>, viruses, fungi,  protozoan and </a:t>
            </a:r>
            <a:r>
              <a:rPr lang="en-GB" sz="2000" dirty="0" err="1"/>
              <a:t>helminth</a:t>
            </a:r>
            <a:r>
              <a:rPr lang="en-GB" sz="2000" dirty="0"/>
              <a:t> parasites</a:t>
            </a:r>
            <a:r>
              <a:rPr lang="en-GB" dirty="0"/>
              <a:t>.</a:t>
            </a:r>
          </a:p>
          <a:p>
            <a:pPr>
              <a:defRPr/>
            </a:pPr>
            <a:endParaRPr lang="en-GB" dirty="0"/>
          </a:p>
        </p:txBody>
      </p:sp>
      <p:grpSp>
        <p:nvGrpSpPr>
          <p:cNvPr id="2" name="Group 31"/>
          <p:cNvGrpSpPr>
            <a:grpSpLocks/>
          </p:cNvGrpSpPr>
          <p:nvPr/>
        </p:nvGrpSpPr>
        <p:grpSpPr bwMode="auto">
          <a:xfrm>
            <a:off x="227013" y="4437063"/>
            <a:ext cx="8661400" cy="2420937"/>
            <a:chOff x="227013" y="4437063"/>
            <a:chExt cx="8661401" cy="2420937"/>
          </a:xfrm>
        </p:grpSpPr>
        <p:sp>
          <p:nvSpPr>
            <p:cNvPr id="10245" name="Oval 21"/>
            <p:cNvSpPr>
              <a:spLocks noChangeArrowheads="1"/>
            </p:cNvSpPr>
            <p:nvPr/>
          </p:nvSpPr>
          <p:spPr bwMode="auto">
            <a:xfrm flipH="1">
              <a:off x="3127376" y="5084763"/>
              <a:ext cx="503238" cy="503237"/>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6" name="Oval 15"/>
            <p:cNvSpPr>
              <a:spLocks noChangeArrowheads="1"/>
            </p:cNvSpPr>
            <p:nvPr/>
          </p:nvSpPr>
          <p:spPr bwMode="auto">
            <a:xfrm>
              <a:off x="2624138" y="5084763"/>
              <a:ext cx="503238" cy="503237"/>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47" name="Rectangle 16"/>
            <p:cNvSpPr>
              <a:spLocks noChangeArrowheads="1"/>
            </p:cNvSpPr>
            <p:nvPr/>
          </p:nvSpPr>
          <p:spPr bwMode="auto">
            <a:xfrm>
              <a:off x="2479676" y="5300663"/>
              <a:ext cx="431800" cy="431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48" name="Oval 10"/>
            <p:cNvSpPr>
              <a:spLocks noChangeArrowheads="1"/>
            </p:cNvSpPr>
            <p:nvPr/>
          </p:nvSpPr>
          <p:spPr bwMode="auto">
            <a:xfrm>
              <a:off x="2768601" y="5589588"/>
              <a:ext cx="287338" cy="50323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0249" name="Rectangle 22"/>
            <p:cNvSpPr>
              <a:spLocks noChangeArrowheads="1"/>
            </p:cNvSpPr>
            <p:nvPr/>
          </p:nvSpPr>
          <p:spPr bwMode="auto">
            <a:xfrm flipH="1">
              <a:off x="3343276" y="5300663"/>
              <a:ext cx="431800" cy="431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50" name="Oval 23"/>
            <p:cNvSpPr>
              <a:spLocks noChangeArrowheads="1"/>
            </p:cNvSpPr>
            <p:nvPr/>
          </p:nvSpPr>
          <p:spPr bwMode="auto">
            <a:xfrm flipH="1">
              <a:off x="3198813" y="5589588"/>
              <a:ext cx="287338" cy="50323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0251" name="Oval 26"/>
            <p:cNvSpPr>
              <a:spLocks noChangeArrowheads="1"/>
            </p:cNvSpPr>
            <p:nvPr/>
          </p:nvSpPr>
          <p:spPr bwMode="auto">
            <a:xfrm flipH="1">
              <a:off x="7448551" y="5084763"/>
              <a:ext cx="503238" cy="503237"/>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2" name="Rectangle 27"/>
            <p:cNvSpPr>
              <a:spLocks noChangeArrowheads="1"/>
            </p:cNvSpPr>
            <p:nvPr/>
          </p:nvSpPr>
          <p:spPr bwMode="auto">
            <a:xfrm flipH="1">
              <a:off x="7664451" y="5300663"/>
              <a:ext cx="431800" cy="431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253" name="Oval 28"/>
            <p:cNvSpPr>
              <a:spLocks noChangeArrowheads="1"/>
            </p:cNvSpPr>
            <p:nvPr/>
          </p:nvSpPr>
          <p:spPr bwMode="auto">
            <a:xfrm flipH="1">
              <a:off x="7519988" y="5589588"/>
              <a:ext cx="287338" cy="50323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0254" name="Oval 31"/>
            <p:cNvSpPr>
              <a:spLocks noChangeArrowheads="1"/>
            </p:cNvSpPr>
            <p:nvPr/>
          </p:nvSpPr>
          <p:spPr bwMode="auto">
            <a:xfrm>
              <a:off x="7088188" y="5084763"/>
              <a:ext cx="503238" cy="503237"/>
            </a:xfrm>
            <a:prstGeom prst="ellipse">
              <a:avLst/>
            </a:prstGeom>
            <a:noFill/>
            <a:ln w="76200">
              <a:solidFill>
                <a:srgbClr val="FF00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55" name="Rectangle 32"/>
            <p:cNvSpPr>
              <a:spLocks noChangeArrowheads="1"/>
            </p:cNvSpPr>
            <p:nvPr/>
          </p:nvSpPr>
          <p:spPr bwMode="auto">
            <a:xfrm>
              <a:off x="6943726" y="5300663"/>
              <a:ext cx="431800" cy="431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56" name="Oval 33"/>
            <p:cNvSpPr>
              <a:spLocks noChangeArrowheads="1"/>
            </p:cNvSpPr>
            <p:nvPr/>
          </p:nvSpPr>
          <p:spPr bwMode="auto">
            <a:xfrm>
              <a:off x="7232651" y="5589588"/>
              <a:ext cx="287338" cy="50323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p:spPr>
          <p:txBody>
            <a:bodyPr wrap="none" anchor="ctr"/>
            <a:lstStyle/>
            <a:p>
              <a:endParaRPr lang="en-US"/>
            </a:p>
          </p:txBody>
        </p:sp>
        <p:sp>
          <p:nvSpPr>
            <p:cNvPr id="10257" name="Line 9"/>
            <p:cNvSpPr>
              <a:spLocks noChangeShapeType="1"/>
            </p:cNvSpPr>
            <p:nvPr/>
          </p:nvSpPr>
          <p:spPr bwMode="auto">
            <a:xfrm>
              <a:off x="1831976" y="5589588"/>
              <a:ext cx="705643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0258" name="Freeform 34"/>
            <p:cNvSpPr>
              <a:spLocks/>
            </p:cNvSpPr>
            <p:nvPr/>
          </p:nvSpPr>
          <p:spPr bwMode="auto">
            <a:xfrm>
              <a:off x="4783138" y="5156200"/>
              <a:ext cx="863600" cy="288925"/>
            </a:xfrm>
            <a:custGeom>
              <a:avLst/>
              <a:gdLst>
                <a:gd name="T0" fmla="*/ 0 w 544"/>
                <a:gd name="T1" fmla="*/ 288925 h 182"/>
                <a:gd name="T2" fmla="*/ 71437 w 544"/>
                <a:gd name="T3" fmla="*/ 0 h 182"/>
                <a:gd name="T4" fmla="*/ 144462 w 544"/>
                <a:gd name="T5" fmla="*/ 288925 h 182"/>
                <a:gd name="T6" fmla="*/ 215900 w 544"/>
                <a:gd name="T7" fmla="*/ 0 h 182"/>
                <a:gd name="T8" fmla="*/ 288925 w 544"/>
                <a:gd name="T9" fmla="*/ 288925 h 182"/>
                <a:gd name="T10" fmla="*/ 360362 w 544"/>
                <a:gd name="T11" fmla="*/ 0 h 182"/>
                <a:gd name="T12" fmla="*/ 431800 w 544"/>
                <a:gd name="T13" fmla="*/ 288925 h 182"/>
                <a:gd name="T14" fmla="*/ 504825 w 544"/>
                <a:gd name="T15" fmla="*/ 0 h 182"/>
                <a:gd name="T16" fmla="*/ 576262 w 544"/>
                <a:gd name="T17" fmla="*/ 288925 h 182"/>
                <a:gd name="T18" fmla="*/ 647700 w 544"/>
                <a:gd name="T19" fmla="*/ 0 h 182"/>
                <a:gd name="T20" fmla="*/ 720725 w 544"/>
                <a:gd name="T21" fmla="*/ 288925 h 182"/>
                <a:gd name="T22" fmla="*/ 792162 w 544"/>
                <a:gd name="T23" fmla="*/ 0 h 182"/>
                <a:gd name="T24" fmla="*/ 863600 w 544"/>
                <a:gd name="T25" fmla="*/ 288925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182"/>
                <a:gd name="T41" fmla="*/ 544 w 544"/>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182">
                  <a:moveTo>
                    <a:pt x="0" y="182"/>
                  </a:moveTo>
                  <a:cubicBezTo>
                    <a:pt x="15" y="91"/>
                    <a:pt x="30" y="0"/>
                    <a:pt x="45" y="0"/>
                  </a:cubicBezTo>
                  <a:cubicBezTo>
                    <a:pt x="60" y="0"/>
                    <a:pt x="76" y="182"/>
                    <a:pt x="91" y="182"/>
                  </a:cubicBezTo>
                  <a:cubicBezTo>
                    <a:pt x="106" y="182"/>
                    <a:pt x="121" y="0"/>
                    <a:pt x="136" y="0"/>
                  </a:cubicBezTo>
                  <a:cubicBezTo>
                    <a:pt x="151" y="0"/>
                    <a:pt x="167" y="182"/>
                    <a:pt x="182" y="182"/>
                  </a:cubicBezTo>
                  <a:cubicBezTo>
                    <a:pt x="197" y="182"/>
                    <a:pt x="212" y="0"/>
                    <a:pt x="227" y="0"/>
                  </a:cubicBezTo>
                  <a:cubicBezTo>
                    <a:pt x="242" y="0"/>
                    <a:pt x="257" y="182"/>
                    <a:pt x="272" y="182"/>
                  </a:cubicBezTo>
                  <a:cubicBezTo>
                    <a:pt x="287" y="182"/>
                    <a:pt x="303" y="0"/>
                    <a:pt x="318" y="0"/>
                  </a:cubicBezTo>
                  <a:cubicBezTo>
                    <a:pt x="333" y="0"/>
                    <a:pt x="348" y="182"/>
                    <a:pt x="363" y="182"/>
                  </a:cubicBezTo>
                  <a:cubicBezTo>
                    <a:pt x="378" y="182"/>
                    <a:pt x="393" y="0"/>
                    <a:pt x="408" y="0"/>
                  </a:cubicBezTo>
                  <a:cubicBezTo>
                    <a:pt x="423" y="0"/>
                    <a:pt x="439" y="182"/>
                    <a:pt x="454" y="182"/>
                  </a:cubicBezTo>
                  <a:cubicBezTo>
                    <a:pt x="469" y="182"/>
                    <a:pt x="484" y="0"/>
                    <a:pt x="499" y="0"/>
                  </a:cubicBezTo>
                  <a:cubicBezTo>
                    <a:pt x="514" y="0"/>
                    <a:pt x="537" y="152"/>
                    <a:pt x="544" y="182"/>
                  </a:cubicBezTo>
                </a:path>
              </a:pathLst>
            </a:custGeom>
            <a:noFill/>
            <a:ln w="28575" cmpd="sng">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0259" name="Text Box 35"/>
            <p:cNvSpPr txBox="1">
              <a:spLocks noChangeArrowheads="1"/>
            </p:cNvSpPr>
            <p:nvPr/>
          </p:nvSpPr>
          <p:spPr bwMode="auto">
            <a:xfrm>
              <a:off x="4043363" y="5105400"/>
              <a:ext cx="317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a:t>
              </a:r>
            </a:p>
          </p:txBody>
        </p:sp>
        <p:sp>
          <p:nvSpPr>
            <p:cNvPr id="10260" name="Line 36"/>
            <p:cNvSpPr>
              <a:spLocks noChangeShapeType="1"/>
            </p:cNvSpPr>
            <p:nvPr/>
          </p:nvSpPr>
          <p:spPr bwMode="auto">
            <a:xfrm>
              <a:off x="6151563" y="5300663"/>
              <a:ext cx="576263"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0261" name="Text Box 37"/>
            <p:cNvSpPr txBox="1">
              <a:spLocks noChangeArrowheads="1"/>
            </p:cNvSpPr>
            <p:nvPr/>
          </p:nvSpPr>
          <p:spPr bwMode="auto">
            <a:xfrm>
              <a:off x="269876" y="4805363"/>
              <a:ext cx="2266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Recognition domain:</a:t>
              </a:r>
            </a:p>
            <a:p>
              <a:pPr eaLnBrk="1" hangingPunct="1"/>
              <a:r>
                <a:rPr lang="en-GB"/>
                <a:t>Leucine-rich repeats</a:t>
              </a:r>
            </a:p>
          </p:txBody>
        </p:sp>
        <p:sp>
          <p:nvSpPr>
            <p:cNvPr id="10262" name="Text Box 38"/>
            <p:cNvSpPr txBox="1">
              <a:spLocks noChangeArrowheads="1"/>
            </p:cNvSpPr>
            <p:nvPr/>
          </p:nvSpPr>
          <p:spPr bwMode="auto">
            <a:xfrm>
              <a:off x="227013" y="5661025"/>
              <a:ext cx="22288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Toll/IL-1R homology</a:t>
              </a:r>
            </a:p>
            <a:p>
              <a:pPr algn="ctr" eaLnBrk="1" hangingPunct="1"/>
              <a:r>
                <a:rPr lang="en-GB"/>
                <a:t>(TIR) domain</a:t>
              </a:r>
            </a:p>
          </p:txBody>
        </p:sp>
        <p:sp>
          <p:nvSpPr>
            <p:cNvPr id="10263" name="AutoShape 39"/>
            <p:cNvSpPr>
              <a:spLocks noChangeArrowheads="1"/>
            </p:cNvSpPr>
            <p:nvPr/>
          </p:nvSpPr>
          <p:spPr bwMode="auto">
            <a:xfrm>
              <a:off x="8169276" y="5229225"/>
              <a:ext cx="360363" cy="720725"/>
            </a:xfrm>
            <a:prstGeom prst="curvedLeftArrow">
              <a:avLst>
                <a:gd name="adj1" fmla="val 40000"/>
                <a:gd name="adj2" fmla="val 80000"/>
                <a:gd name="adj3" fmla="val 33333"/>
              </a:avLst>
            </a:prstGeom>
            <a:solidFill>
              <a:srgbClr val="FFFF00"/>
            </a:solidFill>
            <a:ln w="9525">
              <a:solidFill>
                <a:schemeClr val="tx1"/>
              </a:solidFill>
              <a:miter lim="800000"/>
              <a:headEnd/>
              <a:tailEnd/>
            </a:ln>
          </p:spPr>
          <p:txBody>
            <a:bodyPr wrap="none" anchor="ctr"/>
            <a:lstStyle/>
            <a:p>
              <a:endParaRPr lang="en-US"/>
            </a:p>
          </p:txBody>
        </p:sp>
        <p:sp>
          <p:nvSpPr>
            <p:cNvPr id="10264" name="Text Box 40"/>
            <p:cNvSpPr txBox="1">
              <a:spLocks noChangeArrowheads="1"/>
            </p:cNvSpPr>
            <p:nvPr/>
          </p:nvSpPr>
          <p:spPr bwMode="auto">
            <a:xfrm>
              <a:off x="6656388" y="6216650"/>
              <a:ext cx="1733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Conformational</a:t>
              </a:r>
            </a:p>
            <a:p>
              <a:pPr algn="ctr" eaLnBrk="1" hangingPunct="1"/>
              <a:r>
                <a:rPr lang="en-GB"/>
                <a:t>changes</a:t>
              </a:r>
            </a:p>
          </p:txBody>
        </p:sp>
        <p:sp>
          <p:nvSpPr>
            <p:cNvPr id="10265" name="AutoShape 41"/>
            <p:cNvSpPr>
              <a:spLocks noChangeArrowheads="1"/>
            </p:cNvSpPr>
            <p:nvPr/>
          </p:nvSpPr>
          <p:spPr bwMode="auto">
            <a:xfrm>
              <a:off x="5937251" y="6308725"/>
              <a:ext cx="504825" cy="360362"/>
            </a:xfrm>
            <a:prstGeom prst="leftArrow">
              <a:avLst>
                <a:gd name="adj1" fmla="val 50000"/>
                <a:gd name="adj2" fmla="val 35022"/>
              </a:avLst>
            </a:prstGeom>
            <a:solidFill>
              <a:srgbClr val="FFFF00"/>
            </a:solidFill>
            <a:ln w="9525">
              <a:solidFill>
                <a:schemeClr val="tx1"/>
              </a:solidFill>
              <a:miter lim="800000"/>
              <a:headEnd/>
              <a:tailEnd/>
            </a:ln>
          </p:spPr>
          <p:txBody>
            <a:bodyPr wrap="none" anchor="ctr"/>
            <a:lstStyle/>
            <a:p>
              <a:endParaRPr lang="en-US"/>
            </a:p>
          </p:txBody>
        </p:sp>
        <p:sp>
          <p:nvSpPr>
            <p:cNvPr id="10266" name="Text Box 42"/>
            <p:cNvSpPr txBox="1">
              <a:spLocks noChangeArrowheads="1"/>
            </p:cNvSpPr>
            <p:nvPr/>
          </p:nvSpPr>
          <p:spPr bwMode="auto">
            <a:xfrm>
              <a:off x="4064001" y="6308725"/>
              <a:ext cx="1835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Activation signal</a:t>
              </a:r>
            </a:p>
          </p:txBody>
        </p:sp>
        <p:sp>
          <p:nvSpPr>
            <p:cNvPr id="10267" name="Text Box 43"/>
            <p:cNvSpPr txBox="1">
              <a:spLocks noChangeArrowheads="1"/>
            </p:cNvSpPr>
            <p:nvPr/>
          </p:nvSpPr>
          <p:spPr bwMode="auto">
            <a:xfrm>
              <a:off x="2732088" y="4437063"/>
              <a:ext cx="7556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TLR</a:t>
              </a:r>
            </a:p>
            <a:p>
              <a:pPr algn="ctr" eaLnBrk="1" hangingPunct="1"/>
              <a:r>
                <a:rPr lang="en-GB"/>
                <a:t>dimer</a:t>
              </a:r>
            </a:p>
          </p:txBody>
        </p:sp>
        <p:sp>
          <p:nvSpPr>
            <p:cNvPr id="10268" name="Text Box 44"/>
            <p:cNvSpPr txBox="1">
              <a:spLocks noChangeArrowheads="1"/>
            </p:cNvSpPr>
            <p:nvPr/>
          </p:nvSpPr>
          <p:spPr bwMode="auto">
            <a:xfrm>
              <a:off x="4778376" y="4652963"/>
              <a:ext cx="869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Ligand</a:t>
              </a:r>
            </a:p>
          </p:txBody>
        </p:sp>
        <p:sp>
          <p:nvSpPr>
            <p:cNvPr id="10269" name="Freeform 34"/>
            <p:cNvSpPr>
              <a:spLocks/>
            </p:cNvSpPr>
            <p:nvPr/>
          </p:nvSpPr>
          <p:spPr bwMode="auto">
            <a:xfrm>
              <a:off x="7095414" y="5126038"/>
              <a:ext cx="863600" cy="288925"/>
            </a:xfrm>
            <a:custGeom>
              <a:avLst/>
              <a:gdLst>
                <a:gd name="T0" fmla="*/ 0 w 544"/>
                <a:gd name="T1" fmla="*/ 288925 h 182"/>
                <a:gd name="T2" fmla="*/ 71437 w 544"/>
                <a:gd name="T3" fmla="*/ 0 h 182"/>
                <a:gd name="T4" fmla="*/ 144462 w 544"/>
                <a:gd name="T5" fmla="*/ 288925 h 182"/>
                <a:gd name="T6" fmla="*/ 215900 w 544"/>
                <a:gd name="T7" fmla="*/ 0 h 182"/>
                <a:gd name="T8" fmla="*/ 288925 w 544"/>
                <a:gd name="T9" fmla="*/ 288925 h 182"/>
                <a:gd name="T10" fmla="*/ 360362 w 544"/>
                <a:gd name="T11" fmla="*/ 0 h 182"/>
                <a:gd name="T12" fmla="*/ 431800 w 544"/>
                <a:gd name="T13" fmla="*/ 288925 h 182"/>
                <a:gd name="T14" fmla="*/ 504825 w 544"/>
                <a:gd name="T15" fmla="*/ 0 h 182"/>
                <a:gd name="T16" fmla="*/ 576262 w 544"/>
                <a:gd name="T17" fmla="*/ 288925 h 182"/>
                <a:gd name="T18" fmla="*/ 647700 w 544"/>
                <a:gd name="T19" fmla="*/ 0 h 182"/>
                <a:gd name="T20" fmla="*/ 720725 w 544"/>
                <a:gd name="T21" fmla="*/ 288925 h 182"/>
                <a:gd name="T22" fmla="*/ 792162 w 544"/>
                <a:gd name="T23" fmla="*/ 0 h 182"/>
                <a:gd name="T24" fmla="*/ 863600 w 544"/>
                <a:gd name="T25" fmla="*/ 288925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
                <a:gd name="T40" fmla="*/ 0 h 182"/>
                <a:gd name="T41" fmla="*/ 544 w 544"/>
                <a:gd name="T42" fmla="*/ 182 h 1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 h="182">
                  <a:moveTo>
                    <a:pt x="0" y="182"/>
                  </a:moveTo>
                  <a:cubicBezTo>
                    <a:pt x="15" y="91"/>
                    <a:pt x="30" y="0"/>
                    <a:pt x="45" y="0"/>
                  </a:cubicBezTo>
                  <a:cubicBezTo>
                    <a:pt x="60" y="0"/>
                    <a:pt x="76" y="182"/>
                    <a:pt x="91" y="182"/>
                  </a:cubicBezTo>
                  <a:cubicBezTo>
                    <a:pt x="106" y="182"/>
                    <a:pt x="121" y="0"/>
                    <a:pt x="136" y="0"/>
                  </a:cubicBezTo>
                  <a:cubicBezTo>
                    <a:pt x="151" y="0"/>
                    <a:pt x="167" y="182"/>
                    <a:pt x="182" y="182"/>
                  </a:cubicBezTo>
                  <a:cubicBezTo>
                    <a:pt x="197" y="182"/>
                    <a:pt x="212" y="0"/>
                    <a:pt x="227" y="0"/>
                  </a:cubicBezTo>
                  <a:cubicBezTo>
                    <a:pt x="242" y="0"/>
                    <a:pt x="257" y="182"/>
                    <a:pt x="272" y="182"/>
                  </a:cubicBezTo>
                  <a:cubicBezTo>
                    <a:pt x="287" y="182"/>
                    <a:pt x="303" y="0"/>
                    <a:pt x="318" y="0"/>
                  </a:cubicBezTo>
                  <a:cubicBezTo>
                    <a:pt x="333" y="0"/>
                    <a:pt x="348" y="182"/>
                    <a:pt x="363" y="182"/>
                  </a:cubicBezTo>
                  <a:cubicBezTo>
                    <a:pt x="378" y="182"/>
                    <a:pt x="393" y="0"/>
                    <a:pt x="408" y="0"/>
                  </a:cubicBezTo>
                  <a:cubicBezTo>
                    <a:pt x="423" y="0"/>
                    <a:pt x="439" y="182"/>
                    <a:pt x="454" y="182"/>
                  </a:cubicBezTo>
                  <a:cubicBezTo>
                    <a:pt x="469" y="182"/>
                    <a:pt x="484" y="0"/>
                    <a:pt x="499" y="0"/>
                  </a:cubicBezTo>
                  <a:cubicBezTo>
                    <a:pt x="514" y="0"/>
                    <a:pt x="537" y="152"/>
                    <a:pt x="544" y="182"/>
                  </a:cubicBezTo>
                </a:path>
              </a:pathLst>
            </a:custGeom>
            <a:noFill/>
            <a:ln w="28575" cmpd="sng">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7739</TotalTime>
  <Words>3531</Words>
  <Application>Microsoft Office PowerPoint</Application>
  <PresentationFormat>On-screen Show (4:3)</PresentationFormat>
  <Paragraphs>636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Pixel</vt:lpstr>
      <vt:lpstr> Sepsis: Cellular and humoral mechanisms</vt:lpstr>
      <vt:lpstr>Areas covered</vt:lpstr>
      <vt:lpstr>Inflammatory homeostasis during sepsis </vt:lpstr>
      <vt:lpstr>Sepsis and SIRS: the classic viewpoint based on the Toll receptor pathway (2005)</vt:lpstr>
      <vt:lpstr>The path to discovering Toll receptors in sepsis</vt:lpstr>
      <vt:lpstr>Lipopolysaccharide (LPS) structure-activity</vt:lpstr>
      <vt:lpstr>Slide 7</vt:lpstr>
      <vt:lpstr>LPS mediated activation of gene transcription by TLR4 signalling</vt:lpstr>
      <vt:lpstr>The Toll-Like Receptor family</vt:lpstr>
      <vt:lpstr>Slide 10</vt:lpstr>
      <vt:lpstr>Slide 11</vt:lpstr>
      <vt:lpstr>Slide 12</vt:lpstr>
      <vt:lpstr>NF-B activation triggers a coordinated inflammatory response</vt:lpstr>
      <vt:lpstr>A sequential model of sepsis pathogenesis provides many targets</vt:lpstr>
      <vt:lpstr>Edwin Deitch: Multiple Organ Failure: Pathophysiology and Potential Future Therapy. 1992. Ann. Surg. 216 (2) 117-134</vt:lpstr>
      <vt:lpstr>Slide 16</vt:lpstr>
      <vt:lpstr>Clinical trials: anti-inflammatory therapies  “Graveyard” for pharmaceutical companies</vt:lpstr>
      <vt:lpstr>Slide 18</vt:lpstr>
      <vt:lpstr>Why has translation from the lab to the clinics failed? </vt:lpstr>
      <vt:lpstr>Is severe sepsis triggered by PAMPs?</vt:lpstr>
      <vt:lpstr>Slide 21</vt:lpstr>
      <vt:lpstr>Slide 22</vt:lpstr>
      <vt:lpstr>TLR3  exacerbates polymicrobial sepsis pathology by responding to necrotic host cells</vt:lpstr>
      <vt:lpstr>‘A new strategy: blocking late-acting, pleiotropic mediators to reverse established sepsis’ See: Rittirsch D et al. Nat Rev Immunol. 2008 Oct;8(10):776-87.</vt:lpstr>
      <vt:lpstr>The DAMP theory under scrutiny</vt:lpstr>
      <vt:lpstr>Circulating mitochondrial PAMPS/DAMPS cause inflammatory responses to injury. Nature 2010. Zhang et al. 464, 104-108</vt:lpstr>
      <vt:lpstr>Microvesicles: a new regulator of inflammation in sepsis</vt:lpstr>
      <vt:lpstr>Restoring systemic homeostasis: tailoring treatments to different phases of the disease. </vt:lpstr>
      <vt:lpstr>Slide 29</vt:lpstr>
      <vt:lpstr>Questions?</vt:lpstr>
      <vt:lpstr>Slide 31</vt:lpstr>
      <vt:lpstr>Slide 32</vt:lpstr>
      <vt:lpstr>Sepsis produces a pro-coagulant state</vt:lpstr>
      <vt:lpstr>Slide 34</vt:lpstr>
      <vt:lpstr>Slide 35</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 cellular and humoral mechanisms</dc:title>
  <dc:creator>O'Dea</dc:creator>
  <cp:lastModifiedBy>nshiel</cp:lastModifiedBy>
  <cp:revision>311</cp:revision>
  <dcterms:created xsi:type="dcterms:W3CDTF">2008-11-18T10:23:52Z</dcterms:created>
  <dcterms:modified xsi:type="dcterms:W3CDTF">2011-12-21T13:37:07Z</dcterms:modified>
</cp:coreProperties>
</file>