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8" r:id="rId2"/>
    <p:sldId id="259" r:id="rId3"/>
    <p:sldId id="266" r:id="rId4"/>
    <p:sldId id="298" r:id="rId5"/>
    <p:sldId id="262" r:id="rId6"/>
    <p:sldId id="267" r:id="rId7"/>
    <p:sldId id="268" r:id="rId8"/>
    <p:sldId id="269" r:id="rId9"/>
    <p:sldId id="291" r:id="rId10"/>
    <p:sldId id="292" r:id="rId11"/>
    <p:sldId id="293" r:id="rId12"/>
    <p:sldId id="295" r:id="rId13"/>
    <p:sldId id="296" r:id="rId14"/>
    <p:sldId id="338" r:id="rId15"/>
    <p:sldId id="339" r:id="rId16"/>
    <p:sldId id="341" r:id="rId17"/>
    <p:sldId id="274" r:id="rId18"/>
    <p:sldId id="299" r:id="rId19"/>
    <p:sldId id="300" r:id="rId20"/>
    <p:sldId id="304" r:id="rId21"/>
    <p:sldId id="334" r:id="rId22"/>
    <p:sldId id="301" r:id="rId23"/>
    <p:sldId id="335" r:id="rId24"/>
    <p:sldId id="305" r:id="rId25"/>
    <p:sldId id="306" r:id="rId26"/>
    <p:sldId id="307" r:id="rId27"/>
    <p:sldId id="309" r:id="rId28"/>
    <p:sldId id="310" r:id="rId29"/>
    <p:sldId id="311" r:id="rId30"/>
    <p:sldId id="312" r:id="rId31"/>
    <p:sldId id="313" r:id="rId32"/>
    <p:sldId id="342" r:id="rId33"/>
    <p:sldId id="343" r:id="rId34"/>
    <p:sldId id="285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5" r:id="rId46"/>
    <p:sldId id="326" r:id="rId47"/>
    <p:sldId id="327" r:id="rId48"/>
    <p:sldId id="328" r:id="rId49"/>
    <p:sldId id="329" r:id="rId50"/>
    <p:sldId id="336" r:id="rId51"/>
    <p:sldId id="331" r:id="rId52"/>
    <p:sldId id="332" r:id="rId53"/>
    <p:sldId id="286" r:id="rId54"/>
    <p:sldId id="275" r:id="rId55"/>
    <p:sldId id="337" r:id="rId56"/>
    <p:sldId id="302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2899" autoAdjust="0"/>
  </p:normalViewPr>
  <p:slideViewPr>
    <p:cSldViewPr>
      <p:cViewPr>
        <p:scale>
          <a:sx n="50" d="100"/>
          <a:sy n="50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FF288-DFBC-4222-A3A8-CAD0C86C4934}" type="datetimeFigureOut">
              <a:rPr lang="en-GB" smtClean="0"/>
              <a:pPr/>
              <a:t>24/11/2011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A8C50-602F-4CCD-968C-F1FA33D124A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F5A412-D983-4734-ACAA-967A49140F58}" type="datetimeFigureOut">
              <a:rPr lang="en-GB"/>
              <a:pPr>
                <a:defRPr/>
              </a:pPr>
              <a:t>24/11/2011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1BC326-577A-4DFC-9B09-036BB96FB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hestjournal.chestpubs.org/content/134/3/606.long#ref-18" TargetMode="External"/><Relationship Id="rId3" Type="http://schemas.openxmlformats.org/officeDocument/2006/relationships/hyperlink" Target="http://chestjournal.chestpubs.org/content/134/3/606.long#ref-13" TargetMode="External"/><Relationship Id="rId7" Type="http://schemas.openxmlformats.org/officeDocument/2006/relationships/hyperlink" Target="http://chestjournal.chestpubs.org/content/134/3/606.long#ref-17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hestjournal.chestpubs.org/content/134/3/606.long#ref-16" TargetMode="External"/><Relationship Id="rId5" Type="http://schemas.openxmlformats.org/officeDocument/2006/relationships/hyperlink" Target="http://chestjournal.chestpubs.org/content/134/3/606.long#ref-15" TargetMode="External"/><Relationship Id="rId4" Type="http://schemas.openxmlformats.org/officeDocument/2006/relationships/hyperlink" Target="http://chestjournal.chestpubs.org/content/134/3/606.long#ref-14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Thanks honour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6E88E-2503-41CB-B650-99BD97B0D5CD}" type="slidenum">
              <a:rPr lang="en-GB"/>
              <a:pPr/>
              <a:t>43</a:t>
            </a:fld>
            <a:endParaRPr lang="en-GB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FE082-A8A3-480C-98DC-7B2F8F36B308}" type="slidenum">
              <a:rPr lang="en-GB"/>
              <a:pPr/>
              <a:t>44</a:t>
            </a:fld>
            <a:endParaRPr lang="en-GB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Therefore the ideal paracellular pathway would allow little overall ion conductance</a:t>
            </a:r>
            <a:r>
              <a:rPr lang="en-US" baseline="0" dirty="0" smtClean="0"/>
              <a:t> and have a strong preference for CHLORIDE (i.e. sodium barrier)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ED3C-A064-F449-A600-36682447111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6B3F6-BDC3-46F2-A6B9-6A884BD5BC65}" type="slidenum">
              <a:rPr lang="en-GB"/>
              <a:pPr/>
              <a:t>51</a:t>
            </a:fld>
            <a:endParaRPr lang="en-GB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Impaired in majority of patients with ALI/ARDS about 90%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Evidence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BB000-097E-4DBE-A81F-36C507EA0C49}" type="slidenum">
              <a:rPr lang="en-GB"/>
              <a:pPr/>
              <a:t>14</a:t>
            </a:fld>
            <a:endParaRPr lang="en-GB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9CD95-143F-4F85-A57F-442E6395D27F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Schematic overview of the various functions and cellular interactions mediated by microvascular ECs that impact on innate and adaptive immunity, coagulation, and inflammation. PC, Protein C; APC, activated protein C; </a:t>
            </a:r>
            <a:r>
              <a:rPr lang="en-GB" dirty="0" err="1"/>
              <a:t>sEPCR</a:t>
            </a:r>
            <a:r>
              <a:rPr lang="en-GB" dirty="0"/>
              <a:t>, soluble EPCR; </a:t>
            </a:r>
            <a:r>
              <a:rPr lang="en-GB" dirty="0" err="1"/>
              <a:t>sTM</a:t>
            </a:r>
            <a:r>
              <a:rPr lang="en-GB" dirty="0"/>
              <a:t>, soluble TM.P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FA7AF-B661-4317-B4D3-8654D16292E9}" type="slidenum">
              <a:rPr lang="en-GB"/>
              <a:pPr/>
              <a:t>23</a:t>
            </a:fld>
            <a:endParaRPr lang="en-GB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Control of coagulation in normal and inflamed vasculature. Top panel: Normal function. Vascular injury, indicated on the lower portion of the blood vessel wall, initiates </a:t>
            </a:r>
            <a:r>
              <a:rPr lang="en-GB" dirty="0" err="1"/>
              <a:t>prothrombin</a:t>
            </a:r>
            <a:r>
              <a:rPr lang="en-GB" dirty="0"/>
              <a:t> (Pro) activation, which subsequently induces thrombin (T) formation. </a:t>
            </a:r>
            <a:r>
              <a:rPr lang="en-GB" dirty="0" err="1"/>
              <a:t>Prothrombin</a:t>
            </a:r>
            <a:r>
              <a:rPr lang="en-GB" dirty="0"/>
              <a:t> activation involves the formation of complexes between factor </a:t>
            </a:r>
            <a:r>
              <a:rPr lang="en-GB" dirty="0" err="1"/>
              <a:t>Va</a:t>
            </a:r>
            <a:r>
              <a:rPr lang="en-GB" dirty="0"/>
              <a:t> and factor </a:t>
            </a:r>
            <a:r>
              <a:rPr lang="en-GB" dirty="0" err="1"/>
              <a:t>Xa</a:t>
            </a:r>
            <a:r>
              <a:rPr lang="en-GB" dirty="0"/>
              <a:t>. Thrombin then binds to </a:t>
            </a:r>
            <a:r>
              <a:rPr lang="en-GB" dirty="0" err="1"/>
              <a:t>thrombomodulin</a:t>
            </a:r>
            <a:r>
              <a:rPr lang="en-GB" dirty="0"/>
              <a:t> (TM) on the luminal side of the endothelial cell wall, and the thrombin-TM complex converts protein C to APC. APC then binds to protein S (S) on endothelial cell surfaces. The complex composed of protein S and APC then converts factor </a:t>
            </a:r>
            <a:r>
              <a:rPr lang="en-GB" dirty="0" err="1"/>
              <a:t>Va</a:t>
            </a:r>
            <a:r>
              <a:rPr lang="en-GB" dirty="0"/>
              <a:t> into an inactive complex (VI). Protein S and APC also interact with the endothelial cell protein C receptor (EPCR). Bottom panel: After inflammation. During inflammation, specific mediators cause the disappearance of </a:t>
            </a:r>
            <a:r>
              <a:rPr lang="en-GB" dirty="0" err="1"/>
              <a:t>thrombomodulin</a:t>
            </a:r>
            <a:r>
              <a:rPr lang="en-GB" dirty="0"/>
              <a:t> from the endothelial cell surface. The endothelial cell leukocyte adhesion molecules P-</a:t>
            </a:r>
            <a:r>
              <a:rPr lang="en-GB" dirty="0" err="1"/>
              <a:t>selectin</a:t>
            </a:r>
            <a:r>
              <a:rPr lang="en-GB" dirty="0"/>
              <a:t> and E-</a:t>
            </a:r>
            <a:r>
              <a:rPr lang="en-GB" dirty="0" err="1"/>
              <a:t>selectin</a:t>
            </a:r>
            <a:r>
              <a:rPr lang="en-GB" dirty="0"/>
              <a:t> are synthesized and expressed on the surfaces of endothelial cells or platelets. Tissue factor (TF) is expressed on </a:t>
            </a:r>
            <a:r>
              <a:rPr lang="en-GB" dirty="0" err="1"/>
              <a:t>monocytes</a:t>
            </a:r>
            <a:r>
              <a:rPr lang="en-GB" dirty="0"/>
              <a:t> where it binds to factor </a:t>
            </a:r>
            <a:r>
              <a:rPr lang="en-GB" dirty="0" err="1"/>
              <a:t>VIIa</a:t>
            </a:r>
            <a:r>
              <a:rPr lang="en-GB" dirty="0"/>
              <a:t>. The TF-</a:t>
            </a:r>
            <a:r>
              <a:rPr lang="en-GB" dirty="0" err="1"/>
              <a:t>VIIa</a:t>
            </a:r>
            <a:r>
              <a:rPr lang="en-GB" dirty="0"/>
              <a:t> complex converts factor X to factor </a:t>
            </a:r>
            <a:r>
              <a:rPr lang="en-GB" dirty="0" err="1"/>
              <a:t>Xa</a:t>
            </a:r>
            <a:r>
              <a:rPr lang="en-GB" dirty="0"/>
              <a:t>, which then complexes with factor </a:t>
            </a:r>
            <a:r>
              <a:rPr lang="en-GB" dirty="0" err="1"/>
              <a:t>Va</a:t>
            </a:r>
            <a:r>
              <a:rPr lang="en-GB" dirty="0"/>
              <a:t> to generate thrombin from </a:t>
            </a:r>
            <a:r>
              <a:rPr lang="en-GB" dirty="0" err="1"/>
              <a:t>prothrombin</a:t>
            </a:r>
            <a:r>
              <a:rPr lang="en-GB" dirty="0"/>
              <a:t>. Very little APC is formed, and that which is formed does not function well because of low levels of protein S. Consequently, factor </a:t>
            </a:r>
            <a:r>
              <a:rPr lang="en-GB" dirty="0" err="1"/>
              <a:t>Va</a:t>
            </a:r>
            <a:r>
              <a:rPr lang="en-GB" dirty="0"/>
              <a:t> is not activated, and the </a:t>
            </a:r>
            <a:r>
              <a:rPr lang="en-GB" dirty="0" err="1"/>
              <a:t>prothrombin</a:t>
            </a:r>
            <a:r>
              <a:rPr lang="en-GB" dirty="0"/>
              <a:t> activation complexes are stabilized.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lung parenchyma, neutrophils exit the pulmonary circulation at the capillary level, rather than via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postcapillary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venules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as in the systemic circulation.</a:t>
            </a:r>
            <a:r>
              <a:rPr lang="en-GB" sz="1200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13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unique site for neutrophil migration may be amenable to selective interventions.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Rheologic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considerations including the size, shape, and deformability of neutrophils (a function of cytoskeletal changes) are important determinants of neutrophil transit across the pulmonary capillary network.</a:t>
            </a:r>
            <a:r>
              <a:rPr lang="en-GB" sz="1200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14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Recruitment of neutrophils from the bronchial circulation may follow the "rolling-tethering" paradigm, reviewed extensively elsewhere</a:t>
            </a:r>
            <a:r>
              <a:rPr lang="en-GB" sz="1200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15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in this process, the interaction of neutrophil P-selectin glycoprotein ligand-1, E-selectin ligand-1, and L-selectin, and subsequently the β</a:t>
            </a:r>
            <a:r>
              <a:rPr lang="en-GB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-integrins (lymphocyte function-associated antigen-1 and Mac-1) with their cognate endothelial partners, leads to rolling and subsequently firm cell adhesion/arrest. The involvement of different adhesion molecules also varies according the precise stimulus.</a:t>
            </a:r>
            <a:r>
              <a:rPr lang="en-GB" sz="1200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16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Once arrested in the circulation, migrating neutrophils must cross the endothelial cell layer and traverse the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pericyte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sheath and the basement membrane. A recent study</a:t>
            </a:r>
            <a:r>
              <a:rPr lang="en-GB" sz="1200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17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demonstrated that, remarkably, up to 70% of transmigrating neutrophils cross the endothelial barrier by an active process of engulfment by endothelial cells that is dependent on the small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guanosine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triphosphatase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Less is known about the mechanisms of migration through the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pericyte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sheath and basement membrane, but the existence of regions of reduced matrix protein density within the endothelial cell basement membrane has been reported. These low-density regions were shown to align with the gaps between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pericytes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offered preferential sites for neutrophil transmigration.</a:t>
            </a:r>
            <a:r>
              <a:rPr lang="en-GB" sz="1200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18</a:t>
            </a:r>
            <a:endParaRPr lang="en-GB" sz="1200" u="sng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Summers Chest 2008</a:t>
            </a:r>
            <a:endParaRPr lang="en-GB" b="1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BC326-577A-4DFC-9B09-036BB96FB6A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FA526-F4CB-4F01-B419-92DC6AB8BD5B}" type="slidenum">
              <a:rPr lang="en-GB"/>
              <a:pPr/>
              <a:t>29</a:t>
            </a:fld>
            <a:endParaRPr lang="en-GB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i="1" dirty="0"/>
              <a:t>A</a:t>
            </a:r>
            <a:r>
              <a:rPr lang="en-GB" dirty="0"/>
              <a:t>, human </a:t>
            </a:r>
            <a:r>
              <a:rPr lang="en-GB" dirty="0" err="1"/>
              <a:t>neutr</a:t>
            </a:r>
            <a:r>
              <a:rPr lang="en-GB" dirty="0"/>
              <a:t> can be seen adhering to and migrating across a HUVEC monolayer that has been treated with IL-1; 10 U/ml for 4 h. When viewed in the light microscope, endothelial borders appear black after silver staining (</a:t>
            </a:r>
            <a:r>
              <a:rPr lang="en-GB" dirty="0" err="1"/>
              <a:t>tricellular</a:t>
            </a:r>
            <a:r>
              <a:rPr lang="en-GB" dirty="0"/>
              <a:t> corners are indicated with arrows). One neutrophil is sitting on the body of the endothelial cell (</a:t>
            </a:r>
            <a:r>
              <a:rPr lang="en-GB" i="1" dirty="0"/>
              <a:t>1</a:t>
            </a:r>
            <a:r>
              <a:rPr lang="en-GB" dirty="0"/>
              <a:t>), another on top of a </a:t>
            </a:r>
            <a:r>
              <a:rPr lang="en-GB" dirty="0" err="1"/>
              <a:t>tricellular</a:t>
            </a:r>
            <a:r>
              <a:rPr lang="en-GB" dirty="0"/>
              <a:t> corner (</a:t>
            </a:r>
            <a:r>
              <a:rPr lang="en-GB" i="1" dirty="0"/>
              <a:t>2</a:t>
            </a:r>
            <a:r>
              <a:rPr lang="en-GB" dirty="0"/>
              <a:t>), and a third is transmigrating at a </a:t>
            </a:r>
            <a:r>
              <a:rPr lang="en-GB" dirty="0" err="1"/>
              <a:t>tricellular</a:t>
            </a:r>
            <a:r>
              <a:rPr lang="en-GB" dirty="0"/>
              <a:t> corner (</a:t>
            </a:r>
            <a:r>
              <a:rPr lang="en-GB" i="1" dirty="0"/>
              <a:t>3</a:t>
            </a:r>
            <a:r>
              <a:rPr lang="en-GB" dirty="0"/>
              <a:t>); a portion of the neutrophil is beneath the monolayer (arrowhead). In </a:t>
            </a:r>
            <a:r>
              <a:rPr lang="en-GB" i="1" dirty="0"/>
              <a:t>B</a:t>
            </a:r>
            <a:r>
              <a:rPr lang="en-GB" dirty="0"/>
              <a:t>, </a:t>
            </a:r>
            <a:r>
              <a:rPr lang="en-GB" dirty="0" err="1"/>
              <a:t>immunofluorescence</a:t>
            </a:r>
            <a:r>
              <a:rPr lang="en-GB" dirty="0"/>
              <a:t> staining for ZO-1 (a tight junction protein) reveals discontinuous staining at </a:t>
            </a:r>
            <a:r>
              <a:rPr lang="en-GB" dirty="0" err="1"/>
              <a:t>tricellular</a:t>
            </a:r>
            <a:r>
              <a:rPr lang="en-GB" dirty="0"/>
              <a:t> corners (arrows). </a:t>
            </a:r>
            <a:r>
              <a:rPr lang="en-GB" i="1" dirty="0"/>
              <a:t>C</a:t>
            </a:r>
            <a:r>
              <a:rPr lang="en-GB" dirty="0"/>
              <a:t> is a scanning electron micrograph showing a human neutrophil fixed in the act of migrating across an IL-1-treated HUVEC monolayer. </a:t>
            </a:r>
            <a:r>
              <a:rPr lang="en-GB" i="1" dirty="0"/>
              <a:t>D</a:t>
            </a:r>
            <a:r>
              <a:rPr lang="en-GB" dirty="0"/>
              <a:t> is a scanning electron micrograph of a rabbit neutrophil fixed in the act of migrating across the pulmonary </a:t>
            </a:r>
            <a:r>
              <a:rPr lang="en-GB" dirty="0" err="1"/>
              <a:t>microvascular</a:t>
            </a:r>
            <a:r>
              <a:rPr lang="en-GB" dirty="0"/>
              <a:t> endothelium after instillation of </a:t>
            </a:r>
            <a:r>
              <a:rPr lang="en-GB" i="1" dirty="0"/>
              <a:t>St </a:t>
            </a:r>
            <a:r>
              <a:rPr lang="en-GB" i="1" dirty="0" err="1"/>
              <a:t>pn</a:t>
            </a:r>
            <a:r>
              <a:rPr lang="en-GB" dirty="0"/>
              <a:t>(10</a:t>
            </a:r>
            <a:r>
              <a:rPr lang="en-GB" baseline="30000" dirty="0"/>
              <a:t>8</a:t>
            </a:r>
            <a:r>
              <a:rPr lang="en-GB" dirty="0"/>
              <a:t> organisms, 2 h). </a:t>
            </a:r>
          </a:p>
          <a:p>
            <a:endParaRPr lang="en-GB" dirty="0"/>
          </a:p>
          <a:p>
            <a:r>
              <a:rPr lang="en-GB" dirty="0"/>
              <a:t>pores in the alveolar wall neutrophil emigration.4hr tracheal instillation of </a:t>
            </a:r>
            <a:r>
              <a:rPr lang="en-GB" i="1" dirty="0" err="1"/>
              <a:t>Str</a:t>
            </a:r>
            <a:r>
              <a:rPr lang="en-GB" i="1" dirty="0"/>
              <a:t> </a:t>
            </a:r>
            <a:r>
              <a:rPr lang="en-GB" i="1" dirty="0" err="1"/>
              <a:t>pn</a:t>
            </a:r>
            <a:r>
              <a:rPr lang="en-GB" dirty="0"/>
              <a:t>, Capillary lumens (*) appear empty because the tissue was fixed by vascular perfusion. Bar is 10 µm.</a:t>
            </a:r>
          </a:p>
          <a:p>
            <a:endParaRPr lang="en-GB" dirty="0"/>
          </a:p>
          <a:p>
            <a:r>
              <a:rPr lang="en-GB" dirty="0"/>
              <a:t>In </a:t>
            </a:r>
            <a:r>
              <a:rPr lang="en-GB" i="1" dirty="0"/>
              <a:t>A </a:t>
            </a:r>
            <a:r>
              <a:rPr lang="en-GB" dirty="0"/>
              <a:t>rabbit lung </a:t>
            </a:r>
            <a:r>
              <a:rPr lang="en-GB" dirty="0" err="1"/>
              <a:t>microvillar</a:t>
            </a:r>
            <a:r>
              <a:rPr lang="en-GB" dirty="0"/>
              <a:t> projections on the surface of a at2 (*). On at1, </a:t>
            </a:r>
            <a:r>
              <a:rPr lang="en-GB" dirty="0" err="1"/>
              <a:t>microvilli</a:t>
            </a:r>
            <a:r>
              <a:rPr lang="en-GB" dirty="0"/>
              <a:t> are largely confined to the cell borders (arrows). </a:t>
            </a:r>
            <a:r>
              <a:rPr lang="en-GB" i="1" dirty="0"/>
              <a:t>B</a:t>
            </a:r>
            <a:r>
              <a:rPr lang="en-GB" dirty="0"/>
              <a:t>. The cut-away shows the arrangement of epithelial tight junctions (orange) at a </a:t>
            </a:r>
            <a:r>
              <a:rPr lang="en-GB" dirty="0" err="1"/>
              <a:t>tricellular</a:t>
            </a:r>
            <a:r>
              <a:rPr lang="en-GB" dirty="0"/>
              <a:t> corner where 2 at1 (yellow) converge on a at2 (turquoise). A discontinuity (arrows) in the </a:t>
            </a:r>
            <a:r>
              <a:rPr lang="en-GB" dirty="0" err="1"/>
              <a:t>junctional</a:t>
            </a:r>
            <a:r>
              <a:rPr lang="en-GB" dirty="0"/>
              <a:t> complex exists because it is not possible to make a three-sided junction. </a:t>
            </a:r>
            <a:r>
              <a:rPr lang="en-GB" i="1" dirty="0"/>
              <a:t>C</a:t>
            </a:r>
            <a:r>
              <a:rPr lang="en-GB" dirty="0"/>
              <a:t> </a:t>
            </a:r>
            <a:r>
              <a:rPr lang="en-GB" dirty="0" err="1"/>
              <a:t>neutr</a:t>
            </a:r>
            <a:r>
              <a:rPr lang="en-GB" dirty="0"/>
              <a:t> </a:t>
            </a:r>
            <a:r>
              <a:rPr lang="en-GB" dirty="0" err="1"/>
              <a:t>transepithelial</a:t>
            </a:r>
            <a:r>
              <a:rPr lang="en-GB" dirty="0"/>
              <a:t> migration in rabbit lung 4 h </a:t>
            </a:r>
            <a:r>
              <a:rPr lang="en-GB" i="1" dirty="0" err="1"/>
              <a:t>Str</a:t>
            </a:r>
            <a:r>
              <a:rPr lang="en-GB" i="1" dirty="0"/>
              <a:t> </a:t>
            </a:r>
            <a:r>
              <a:rPr lang="en-GB" i="1" dirty="0" err="1"/>
              <a:t>pn</a:t>
            </a:r>
            <a:r>
              <a:rPr lang="en-GB" dirty="0"/>
              <a:t>. Bar is 5 µm.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0C894-DCBA-4D86-8A07-ED3673598FD8}" type="slidenum">
              <a:rPr lang="en-GB"/>
              <a:pPr/>
              <a:t>41</a:t>
            </a:fld>
            <a:endParaRPr lang="en-GB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2BC45-EF6D-403B-81E8-954A92E3E586}" type="slidenum">
              <a:rPr lang="en-GB"/>
              <a:pPr/>
              <a:t>42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81CA-5250-4B70-9AD5-CAAA27D48526}" type="datetimeFigureOut">
              <a:rPr lang="en-GB"/>
              <a:pPr>
                <a:defRPr/>
              </a:pPr>
              <a:t>24/11/2011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1C3D-37BC-4132-9EC3-21D0ED5C60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0181-D555-4AF0-A1E9-32ECE91DE833}" type="datetimeFigureOut">
              <a:rPr lang="en-GB"/>
              <a:pPr>
                <a:defRPr/>
              </a:pPr>
              <a:t>24/11/2011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D961-9008-4AAC-B892-B6091E8355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DD66A-E982-4E39-B728-444B7F5C1306}" type="datetimeFigureOut">
              <a:rPr lang="en-GB"/>
              <a:pPr>
                <a:defRPr/>
              </a:pPr>
              <a:t>24/11/2011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3E05-1E36-4BA6-AAAB-E067924A66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A626DB-EEEF-4283-A03E-4FA1D84F05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FE66-69AD-4B5D-A171-17D3E3F5A995}" type="datetimeFigureOut">
              <a:rPr lang="en-GB"/>
              <a:pPr>
                <a:defRPr/>
              </a:pPr>
              <a:t>24/11/2011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6270-4069-4F44-AE27-354EE7119E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3153-EFB6-4963-A759-598AF261DF08}" type="datetimeFigureOut">
              <a:rPr lang="en-GB"/>
              <a:pPr>
                <a:defRPr/>
              </a:pPr>
              <a:t>24/11/2011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5B3B-9C49-448A-8176-CE30F2B943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D3BF-D7A7-48BC-85CC-82383735367D}" type="datetimeFigureOut">
              <a:rPr lang="en-GB"/>
              <a:pPr>
                <a:defRPr/>
              </a:pPr>
              <a:t>24/11/2011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0039-3218-4D49-85A8-5F36A08BA6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B0F6-DC34-4D0E-9B60-581D8CBA457F}" type="datetimeFigureOut">
              <a:rPr lang="en-GB"/>
              <a:pPr>
                <a:defRPr/>
              </a:pPr>
              <a:t>24/11/2011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98EA-E88C-4D1D-A18B-317C22605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4495-E9E6-467E-AC5C-621CA4B334C6}" type="datetimeFigureOut">
              <a:rPr lang="en-GB"/>
              <a:pPr>
                <a:defRPr/>
              </a:pPr>
              <a:t>24/11/2011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E7AEF-70C4-4630-82DF-C7658F4FD1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FACB-8375-4894-855B-1A140EE75C14}" type="datetimeFigureOut">
              <a:rPr lang="en-GB"/>
              <a:pPr>
                <a:defRPr/>
              </a:pPr>
              <a:t>24/11/2011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2F59-0A65-4EE9-8D12-F8ECC9B63E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0CBA-353B-400F-8071-EBE0520AC6DC}" type="datetimeFigureOut">
              <a:rPr lang="en-GB"/>
              <a:pPr>
                <a:defRPr/>
              </a:pPr>
              <a:t>24/11/2011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7F42-3B4B-4F2B-9915-39B8AECC74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425F0-8CA9-428A-8EEA-BDA87E7A676B}" type="datetimeFigureOut">
              <a:rPr lang="en-GB"/>
              <a:pPr>
                <a:defRPr/>
              </a:pPr>
              <a:t>24/11/2011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BB1DA-F87C-40F6-8562-72E86A35F3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9A967D-0355-4657-9C0F-67962610FBD9}" type="datetimeFigureOut">
              <a:rPr lang="en-GB"/>
              <a:pPr>
                <a:defRPr/>
              </a:pPr>
              <a:t>24/11/2011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174497-E547-402A-B962-43F4CB0210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mmunol.org/content/vol178/issue10/images/large/zim0100752630001.jpe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jci.org/content/vol113/issue10/images/large/JCI0421819.f1.jpe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jp.amjpathol.org/content/vol170/issue5/images/large/zjh0050772460001.jpe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otationspage.com/quotes/Voltaire/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-100013"/>
            <a:ext cx="9505950" cy="77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1700" y="3717032"/>
            <a:ext cx="7342188" cy="2952056"/>
          </a:xfrm>
          <a:solidFill>
            <a:srgbClr val="FFFFCC">
              <a:alpha val="23000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GB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Acute lung injury: Pathophysiology</a:t>
            </a:r>
            <a:r>
              <a:rPr lang="en-GB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 Griffiths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AICU Royal Brompton Hospital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GB" alt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Imperial College London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 descr="http://www.southdacola.com/blog/wp-content/uploads/2009/03/four-horsemen-mikh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025650"/>
            <a:ext cx="707231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9005949">
            <a:off x="4437063" y="3081338"/>
            <a:ext cx="4521200" cy="400050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+mn-lt"/>
                <a:cs typeface="+mn-cs"/>
              </a:rPr>
              <a:t> Ventilator associated lung injury</a:t>
            </a:r>
          </a:p>
        </p:txBody>
      </p:sp>
      <p:sp>
        <p:nvSpPr>
          <p:cNvPr id="4" name="TextBox 3"/>
          <p:cNvSpPr txBox="1"/>
          <p:nvPr/>
        </p:nvSpPr>
        <p:spPr>
          <a:xfrm rot="19005949">
            <a:off x="-152400" y="3081338"/>
            <a:ext cx="4519613" cy="400050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+mn-lt"/>
                <a:cs typeface="+mn-cs"/>
              </a:rPr>
              <a:t> Fluid overload</a:t>
            </a:r>
          </a:p>
        </p:txBody>
      </p:sp>
      <p:sp>
        <p:nvSpPr>
          <p:cNvPr id="5" name="TextBox 4"/>
          <p:cNvSpPr txBox="1"/>
          <p:nvPr/>
        </p:nvSpPr>
        <p:spPr>
          <a:xfrm rot="19005949">
            <a:off x="1184275" y="3081338"/>
            <a:ext cx="4745038" cy="400050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+mn-lt"/>
                <a:cs typeface="+mn-cs"/>
              </a:rPr>
              <a:t> Transfusion related acute lung injury</a:t>
            </a:r>
          </a:p>
        </p:txBody>
      </p:sp>
      <p:sp>
        <p:nvSpPr>
          <p:cNvPr id="6" name="TextBox 5"/>
          <p:cNvSpPr txBox="1"/>
          <p:nvPr/>
        </p:nvSpPr>
        <p:spPr>
          <a:xfrm rot="19005949">
            <a:off x="2798763" y="3081338"/>
            <a:ext cx="4521200" cy="400050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+mn-lt"/>
                <a:cs typeface="+mn-cs"/>
              </a:rPr>
              <a:t> Ventilator associated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09600"/>
            <a:ext cx="82359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VALI - Mechanical Ventilation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153400" cy="3581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000" dirty="0" smtClean="0"/>
              <a:t>Almost all patients with ARDS require MV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000" dirty="0" smtClean="0"/>
              <a:t>Experimentally, MV </a:t>
            </a:r>
            <a:r>
              <a:rPr lang="en-US" sz="3000" dirty="0" smtClean="0">
                <a:sym typeface="Wingdings" pitchFamily="2" charset="2"/>
              </a:rPr>
              <a:t> </a:t>
            </a:r>
            <a:r>
              <a:rPr lang="en-US" sz="3000" dirty="0" smtClean="0"/>
              <a:t>ARDS / VILI 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GB" sz="2000" dirty="0" smtClean="0">
                <a:solidFill>
                  <a:schemeClr val="accent1"/>
                </a:solidFill>
              </a:rPr>
              <a:t>Webb &amp; Tierney 1964</a:t>
            </a:r>
            <a:endParaRPr lang="en-US" sz="26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000" dirty="0" smtClean="0"/>
              <a:t>Mortality of ARDS affected MV strategy 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GB" sz="2000" dirty="0" smtClean="0">
                <a:solidFill>
                  <a:schemeClr val="accent1"/>
                </a:solidFill>
              </a:rPr>
              <a:t>ARMA study; ARDS Network 2000</a:t>
            </a:r>
            <a:endParaRPr lang="en-US" sz="22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50" y="1285875"/>
          <a:ext cx="8572559" cy="46850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007"/>
                <a:gridCol w="1000132"/>
                <a:gridCol w="785818"/>
                <a:gridCol w="785818"/>
                <a:gridCol w="785818"/>
                <a:gridCol w="785818"/>
                <a:gridCol w="642942"/>
                <a:gridCol w="664923"/>
                <a:gridCol w="549523"/>
                <a:gridCol w="642942"/>
                <a:gridCol w="785818"/>
              </a:tblGrid>
              <a:tr h="95332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Study</a:t>
                      </a:r>
                      <a:endParaRPr lang="en-GB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Patients</a:t>
                      </a:r>
                      <a:endParaRPr lang="en-GB" sz="16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 Tidal Volume</a:t>
                      </a:r>
                    </a:p>
                    <a:p>
                      <a:pPr algn="ctr"/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Vt ml/kg</a:t>
                      </a:r>
                      <a:endParaRPr lang="en-GB" sz="14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 Plateau Pressure</a:t>
                      </a:r>
                    </a:p>
                    <a:p>
                      <a:pPr algn="ctr"/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cmH</a:t>
                      </a:r>
                      <a:r>
                        <a:rPr lang="en-GB" sz="140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n-GB" sz="14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PEEP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cmH</a:t>
                      </a:r>
                      <a:r>
                        <a:rPr lang="en-GB" sz="140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n-GB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Mortality</a:t>
                      </a:r>
                    </a:p>
                    <a:p>
                      <a:pPr algn="ctr"/>
                      <a:r>
                        <a:rPr lang="en-GB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n-GB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97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42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Stewart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6.8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10.1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28.6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9.6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8.0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NS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642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Brower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7.3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10.2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24.9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30.6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Not given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NS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642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Brochard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116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7.4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10.7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24.5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30.5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9.6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8.5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NS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193682">
                <a:tc>
                  <a:txBody>
                    <a:bodyPr/>
                    <a:lstStyle/>
                    <a:p>
                      <a:r>
                        <a:rPr lang="en-GB" dirty="0" smtClean="0"/>
                        <a:t>ARMA</a:t>
                      </a:r>
                    </a:p>
                    <a:p>
                      <a:r>
                        <a:rPr lang="en-GB" dirty="0" smtClean="0"/>
                        <a:t>ARDS Network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861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6.5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11.4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8.1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9.1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0.007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8750" y="2428875"/>
            <a:ext cx="1000125" cy="3714750"/>
          </a:xfrm>
          <a:prstGeom prst="rect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28875" y="4941888"/>
            <a:ext cx="1571625" cy="857250"/>
          </a:xfrm>
          <a:prstGeom prst="rect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0" y="4941888"/>
            <a:ext cx="2000250" cy="857250"/>
          </a:xfrm>
          <a:prstGeom prst="rect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685800" y="1828800"/>
            <a:ext cx="7772400" cy="449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7416800" cy="1143000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cs typeface="Times New Roman" pitchFamily="18" charset="0"/>
              </a:rPr>
              <a:t>National </a:t>
            </a:r>
            <a:r>
              <a:rPr lang="en-GB" sz="3600" b="1" dirty="0" err="1" smtClean="0">
                <a:cs typeface="Times New Roman" pitchFamily="18" charset="0"/>
              </a:rPr>
              <a:t>Center</a:t>
            </a:r>
            <a:r>
              <a:rPr lang="en-GB" sz="3600" b="1" dirty="0" smtClean="0">
                <a:cs typeface="Times New Roman" pitchFamily="18" charset="0"/>
              </a:rPr>
              <a:t> for Health Statistics</a:t>
            </a:r>
            <a:r>
              <a:rPr lang="en-GB" sz="3600" b="1" dirty="0" smtClean="0"/>
              <a:t> 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2800" b="1" dirty="0" smtClean="0"/>
              <a:t>10 lives / day saved in USA!</a:t>
            </a:r>
            <a:endParaRPr lang="en-GB" sz="4000" b="1" dirty="0" smtClean="0"/>
          </a:p>
        </p:txBody>
      </p:sp>
      <p:graphicFrame>
        <p:nvGraphicFramePr>
          <p:cNvPr id="33794" name="Object 0"/>
          <p:cNvGraphicFramePr>
            <a:graphicFrameLocks noChangeAspect="1"/>
          </p:cNvGraphicFramePr>
          <p:nvPr/>
        </p:nvGraphicFramePr>
        <p:xfrm>
          <a:off x="3341688" y="1828800"/>
          <a:ext cx="5040312" cy="3803650"/>
        </p:xfrm>
        <a:graphic>
          <a:graphicData uri="http://schemas.openxmlformats.org/presentationml/2006/ole">
            <p:oleObj spid="_x0000_s89090" name="Prism Project" r:id="rId3" imgW="3373920" imgH="2189880" progId="">
              <p:embed/>
            </p:oleObj>
          </a:graphicData>
        </a:graphic>
      </p:graphicFrame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10000" y="4648200"/>
            <a:ext cx="33528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00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810000" y="4038600"/>
            <a:ext cx="3581400" cy="4572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000">
              <a:latin typeface="Calibri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810000" y="3429000"/>
            <a:ext cx="34290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000">
              <a:latin typeface="Calibri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810000" y="2819400"/>
            <a:ext cx="11430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000">
              <a:latin typeface="Calibri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392863" y="46482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000">
              <a:latin typeface="Calibri" pitchFamily="34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038600" y="5638800"/>
            <a:ext cx="3732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1">
                <a:solidFill>
                  <a:srgbClr val="000000"/>
                </a:solidFill>
                <a:latin typeface="Calibri" pitchFamily="34" charset="0"/>
              </a:rPr>
              <a:t>Thousand deaths / year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909638" y="2057400"/>
            <a:ext cx="2824162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10000"/>
              </a:lnSpc>
            </a:pPr>
            <a:endParaRPr lang="en-GB" sz="3600" b="1">
              <a:solidFill>
                <a:srgbClr val="000000"/>
              </a:solidFill>
              <a:latin typeface="Calibri" pitchFamily="34" charset="0"/>
            </a:endParaRPr>
          </a:p>
          <a:p>
            <a:pPr algn="r" eaLnBrk="0" hangingPunct="0">
              <a:lnSpc>
                <a:spcPct val="110000"/>
              </a:lnSpc>
            </a:pPr>
            <a:r>
              <a:rPr lang="en-GB" sz="3600" b="1">
                <a:solidFill>
                  <a:srgbClr val="000000"/>
                </a:solidFill>
                <a:latin typeface="Calibri" pitchFamily="34" charset="0"/>
              </a:rPr>
              <a:t>Asthma</a:t>
            </a:r>
          </a:p>
          <a:p>
            <a:pPr algn="r" eaLnBrk="0" hangingPunct="0">
              <a:lnSpc>
                <a:spcPct val="110000"/>
              </a:lnSpc>
            </a:pPr>
            <a:r>
              <a:rPr lang="en-GB" sz="3600" b="1">
                <a:solidFill>
                  <a:srgbClr val="000000"/>
                </a:solidFill>
                <a:latin typeface="Calibri" pitchFamily="34" charset="0"/>
              </a:rPr>
              <a:t>AIDS</a:t>
            </a:r>
          </a:p>
          <a:p>
            <a:pPr algn="r" eaLnBrk="0" hangingPunct="0">
              <a:lnSpc>
                <a:spcPct val="110000"/>
              </a:lnSpc>
            </a:pPr>
            <a:r>
              <a:rPr lang="en-GB" sz="3600" b="1">
                <a:solidFill>
                  <a:srgbClr val="000000"/>
                </a:solidFill>
                <a:latin typeface="Calibri" pitchFamily="34" charset="0"/>
              </a:rPr>
              <a:t>Emphysema</a:t>
            </a:r>
          </a:p>
          <a:p>
            <a:pPr algn="r" eaLnBrk="0" hangingPunct="0">
              <a:lnSpc>
                <a:spcPct val="110000"/>
              </a:lnSpc>
            </a:pPr>
            <a:r>
              <a:rPr lang="en-GB" sz="3600" b="1">
                <a:solidFill>
                  <a:srgbClr val="000000"/>
                </a:solidFill>
                <a:latin typeface="Calibri" pitchFamily="34" charset="0"/>
              </a:rPr>
              <a:t>ARDS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276600" y="2098675"/>
            <a:ext cx="1524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25" y="2532063"/>
            <a:ext cx="7215188" cy="3540125"/>
          </a:xfrm>
          <a:prstGeom prst="rect">
            <a:avLst/>
          </a:prstGeom>
          <a:solidFill>
            <a:srgbClr val="000000"/>
          </a:soli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In terms of QALYs gained, if an average ICU spent $10,000 per ALI patient in order to achieve &gt;90% adherence to low tidal volume ventilation the intervention would still be cost effective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Cooke et al. Chest 2009; 136:79-88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 autoUpdateAnimBg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r>
              <a:rPr lang="en-US" sz="4800" b="1" dirty="0"/>
              <a:t>“Baby Lung” in ARDS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76400"/>
            <a:ext cx="4191000" cy="46482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/>
              <a:t>	On consolidated &amp; collapsed dependent lung</a:t>
            </a:r>
          </a:p>
          <a:p>
            <a:pPr lvl="1"/>
            <a:r>
              <a:rPr lang="en-US"/>
              <a:t>Tidal Volumes of 6-10 ml/kg based on weight</a:t>
            </a:r>
          </a:p>
          <a:p>
            <a:pPr lvl="1"/>
            <a:r>
              <a:rPr lang="en-US"/>
              <a:t>Tidal Volumes of 20-50 ml/kg based on open lung units</a:t>
            </a:r>
          </a:p>
          <a:p>
            <a:pPr lvl="1">
              <a:buFontTx/>
              <a:buNone/>
            </a:pPr>
            <a:endParaRPr lang="en-US"/>
          </a:p>
        </p:txBody>
      </p:sp>
      <p:pic>
        <p:nvPicPr>
          <p:cNvPr id="7373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350" y="1676400"/>
            <a:ext cx="4397375" cy="43973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Ventilator associated Lung Injury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err="1"/>
              <a:t>Dreyfuss</a:t>
            </a:r>
            <a:r>
              <a:rPr lang="en-US" sz="2800" dirty="0"/>
              <a:t> </a:t>
            </a:r>
            <a:r>
              <a:rPr lang="en-US" sz="2800" i="1" dirty="0"/>
              <a:t>ARRD</a:t>
            </a:r>
            <a:r>
              <a:rPr lang="en-US" sz="2800" dirty="0"/>
              <a:t> </a:t>
            </a:r>
            <a:r>
              <a:rPr lang="en-US" sz="2800" dirty="0" smtClean="0"/>
              <a:t>1988;137:1159</a:t>
            </a:r>
            <a:endParaRPr lang="en-US" sz="4000" dirty="0">
              <a:latin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3528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Rodents ventilated in three modes: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High Pressure 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	(45 cmH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O), High Volume</a:t>
            </a:r>
          </a:p>
          <a:p>
            <a:pPr lvl="1"/>
            <a:r>
              <a:rPr lang="en-US" sz="2000" dirty="0"/>
              <a:t>Low Pressure (negative pressure ventilator), High Volume</a:t>
            </a:r>
          </a:p>
          <a:p>
            <a:pPr lvl="1"/>
            <a:r>
              <a:rPr lang="en-US" sz="2000" dirty="0">
                <a:solidFill>
                  <a:srgbClr val="00CC00"/>
                </a:solidFill>
              </a:rPr>
              <a:t>High Pressure 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rgbClr val="00CC00"/>
                </a:solidFill>
              </a:rPr>
              <a:t>	(45 cmH</a:t>
            </a:r>
            <a:r>
              <a:rPr lang="en-US" sz="2000" baseline="-25000" dirty="0">
                <a:solidFill>
                  <a:srgbClr val="00CC00"/>
                </a:solidFill>
              </a:rPr>
              <a:t>2</a:t>
            </a:r>
            <a:r>
              <a:rPr lang="en-US" sz="2000" dirty="0">
                <a:solidFill>
                  <a:srgbClr val="00CC00"/>
                </a:solidFill>
              </a:rPr>
              <a:t>O), Low Volume (strapped chest and abdomen)</a:t>
            </a:r>
          </a:p>
          <a:p>
            <a:pPr>
              <a:buFontTx/>
              <a:buNone/>
            </a:pPr>
            <a:endParaRPr lang="en-US" sz="2000" dirty="0">
              <a:latin typeface="Arial" charset="0"/>
            </a:endParaRPr>
          </a:p>
        </p:txBody>
      </p:sp>
      <p:pic>
        <p:nvPicPr>
          <p:cNvPr id="72708" name="Picture 4" descr="1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2057400"/>
            <a:ext cx="5257800" cy="4267200"/>
          </a:xfrm>
          <a:ln w="28575">
            <a:solidFill>
              <a:srgbClr val="000000"/>
            </a:solidFill>
          </a:ln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962400" y="4025900"/>
            <a:ext cx="304800" cy="1981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676900" y="3733800"/>
            <a:ext cx="304800" cy="2286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7454900" y="3962400"/>
            <a:ext cx="304800" cy="2019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914900" y="5372100"/>
            <a:ext cx="304800" cy="6096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616700" y="4508500"/>
            <a:ext cx="304800" cy="14986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8356600" y="5715000"/>
            <a:ext cx="304800" cy="2540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7963" y="609600"/>
            <a:ext cx="6118225" cy="1019175"/>
          </a:xfrm>
          <a:noFill/>
          <a:ln w="25400" cap="flat" algn="ctr">
            <a:noFill/>
          </a:ln>
        </p:spPr>
        <p:txBody>
          <a:bodyPr/>
          <a:lstStyle/>
          <a:p>
            <a:pPr>
              <a:defRPr/>
            </a:pPr>
            <a:r>
              <a:rPr lang="en-GB" sz="4000" b="1" dirty="0" err="1">
                <a:latin typeface="+mj-lt"/>
                <a:ea typeface="+mj-ea"/>
                <a:cs typeface="+mj-cs"/>
              </a:rPr>
              <a:t>Biotrauma</a:t>
            </a:r>
            <a:r>
              <a:rPr lang="en-GB" sz="4000" b="1" dirty="0">
                <a:latin typeface="+mj-lt"/>
                <a:ea typeface="+mj-ea"/>
                <a:cs typeface="+mj-cs"/>
              </a:rPr>
              <a:t> hypothesis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685800" y="2667000"/>
            <a:ext cx="7848600" cy="228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2400">
              <a:cs typeface="Arial" charset="0"/>
            </a:endParaRP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900113" y="3105150"/>
            <a:ext cx="18542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Mechanical ventilation</a:t>
            </a:r>
          </a:p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Mechanical strain</a:t>
            </a:r>
            <a:endParaRPr lang="en-US" sz="1200" b="1" u="sng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6400800" y="2981325"/>
            <a:ext cx="1854200" cy="17176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sz="12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sz="12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Stress failure</a:t>
            </a:r>
          </a:p>
          <a:p>
            <a:r>
              <a:rPr lang="en-US" sz="1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Mechanotransduction</a:t>
            </a:r>
            <a:endParaRPr lang="en-US" sz="12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249862" name="Line 6"/>
          <p:cNvSpPr>
            <a:spLocks noChangeShapeType="1"/>
          </p:cNvSpPr>
          <p:nvPr/>
        </p:nvSpPr>
        <p:spPr bwMode="auto">
          <a:xfrm>
            <a:off x="2754313" y="3308350"/>
            <a:ext cx="857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9863" name="Line 7"/>
          <p:cNvSpPr>
            <a:spLocks noChangeShapeType="1"/>
          </p:cNvSpPr>
          <p:nvPr/>
        </p:nvSpPr>
        <p:spPr bwMode="auto">
          <a:xfrm>
            <a:off x="5511800" y="3308350"/>
            <a:ext cx="857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900113" y="4248150"/>
            <a:ext cx="1570037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ARDS,  SIRS</a:t>
            </a:r>
          </a:p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Death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3646488" y="4248150"/>
            <a:ext cx="1722437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Inflammatory Mediators</a:t>
            </a:r>
          </a:p>
        </p:txBody>
      </p:sp>
      <p:sp>
        <p:nvSpPr>
          <p:cNvPr id="249866" name="Line 10"/>
          <p:cNvSpPr>
            <a:spLocks noChangeShapeType="1"/>
          </p:cNvSpPr>
          <p:nvPr/>
        </p:nvSpPr>
        <p:spPr bwMode="auto">
          <a:xfrm rot="10800000">
            <a:off x="2498725" y="4476750"/>
            <a:ext cx="1147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3632200" y="2946400"/>
            <a:ext cx="1854200" cy="10668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Skeleton of the lung parenchyma</a:t>
            </a:r>
          </a:p>
          <a:p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Epithelium</a:t>
            </a:r>
          </a:p>
          <a:p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Matrix</a:t>
            </a:r>
          </a:p>
          <a:p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Endothelium</a:t>
            </a:r>
          </a:p>
        </p:txBody>
      </p:sp>
      <p:sp>
        <p:nvSpPr>
          <p:cNvPr id="249868" name="Line 12"/>
          <p:cNvSpPr>
            <a:spLocks noChangeShapeType="1"/>
          </p:cNvSpPr>
          <p:nvPr/>
        </p:nvSpPr>
        <p:spPr bwMode="auto">
          <a:xfrm flipH="1">
            <a:off x="5410200" y="4470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68313" y="285750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latin typeface="+mj-lt"/>
                <a:ea typeface="+mj-ea"/>
                <a:cs typeface="+mj-cs"/>
              </a:rPr>
              <a:t>Fluid management strategies</a:t>
            </a:r>
            <a:r>
              <a:rPr lang="en-GB" sz="4400" dirty="0">
                <a:latin typeface="+mj-lt"/>
                <a:ea typeface="+mj-ea"/>
                <a:cs typeface="+mj-cs"/>
              </a:rPr>
              <a:t/>
            </a:r>
            <a:br>
              <a:rPr lang="en-GB" sz="4400" dirty="0">
                <a:latin typeface="+mj-lt"/>
                <a:ea typeface="+mj-ea"/>
                <a:cs typeface="+mj-cs"/>
              </a:rPr>
            </a:br>
            <a:r>
              <a:rPr lang="en-GB" sz="2000" dirty="0">
                <a:latin typeface="+mj-lt"/>
                <a:ea typeface="+mj-ea"/>
                <a:cs typeface="+mj-cs"/>
              </a:rPr>
              <a:t>N </a:t>
            </a:r>
            <a:r>
              <a:rPr lang="en-GB" sz="2000" dirty="0" err="1">
                <a:latin typeface="+mj-lt"/>
                <a:ea typeface="+mj-ea"/>
                <a:cs typeface="+mj-cs"/>
              </a:rPr>
              <a:t>Engl</a:t>
            </a:r>
            <a:r>
              <a:rPr lang="en-GB" sz="2000" dirty="0">
                <a:latin typeface="+mj-lt"/>
                <a:ea typeface="+mj-ea"/>
                <a:cs typeface="+mj-cs"/>
              </a:rPr>
              <a:t> J Med 2006;354:2564-75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2466" name="Content Placeholder 4"/>
          <p:cNvSpPr txBox="1">
            <a:spLocks/>
          </p:cNvSpPr>
          <p:nvPr/>
        </p:nvSpPr>
        <p:spPr bwMode="auto">
          <a:xfrm>
            <a:off x="500063" y="1571625"/>
            <a:ext cx="8115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3200">
                <a:latin typeface="Calibri" pitchFamily="34" charset="0"/>
              </a:rPr>
              <a:t>7d protocolised fluid Mx in 1000 ALI pts within 48hrs of Dx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3200">
                <a:latin typeface="Calibri" pitchFamily="34" charset="0"/>
              </a:rPr>
              <a:t>30% of pts in FACT had a PAOP &gt; 18 mmHg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3200">
                <a:latin typeface="Calibri" pitchFamily="34" charset="0"/>
              </a:rPr>
              <a:t>cumulative 7d fluid balance in liberal grp (6992±502 ml) vs in conservative grp (-136±491 ml)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320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2775" y="3357563"/>
          <a:ext cx="7858179" cy="28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tableStyleId>{00A15C55-8517-42AA-B614-E9B94910E393}</a:tableStyleId>
              </a:tblPr>
              <a:tblGrid>
                <a:gridCol w="2786083"/>
                <a:gridCol w="2000264"/>
                <a:gridCol w="1722450"/>
                <a:gridCol w="134938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Conservative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Liberal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 value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Death @ d60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Ventilator-free days</a:t>
                      </a:r>
                    </a:p>
                    <a:p>
                      <a:r>
                        <a:rPr lang="en-GB" b="1" dirty="0" smtClean="0"/>
                        <a:t>from</a:t>
                      </a:r>
                      <a:r>
                        <a:rPr lang="en-GB" b="1" baseline="0" dirty="0" smtClean="0"/>
                        <a:t> d1-28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14.6</a:t>
                      </a:r>
                      <a:r>
                        <a:rPr lang="en-GB" u="sng" dirty="0" smtClean="0"/>
                        <a:t>+</a:t>
                      </a:r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12.1</a:t>
                      </a:r>
                      <a:r>
                        <a:rPr lang="en-GB" u="sng" dirty="0" smtClean="0"/>
                        <a:t>+</a:t>
                      </a:r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&lt;0.001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ICU-free days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Days 1-7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0.9</a:t>
                      </a:r>
                      <a:r>
                        <a:rPr lang="en-GB" u="sng" dirty="0" smtClean="0"/>
                        <a:t>+</a:t>
                      </a:r>
                      <a:r>
                        <a:rPr lang="en-GB" u="none" dirty="0" smtClean="0"/>
                        <a:t>0.1</a:t>
                      </a:r>
                      <a:endParaRPr lang="en-GB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0.6</a:t>
                      </a:r>
                      <a:r>
                        <a:rPr lang="en-GB" u="sng" dirty="0" smtClean="0"/>
                        <a:t>+</a:t>
                      </a:r>
                      <a:r>
                        <a:rPr lang="en-GB" u="none" dirty="0" smtClean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&lt;0.001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Days 1-28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13.4</a:t>
                      </a:r>
                      <a:r>
                        <a:rPr lang="en-GB" u="sng" dirty="0" smtClean="0"/>
                        <a:t>+</a:t>
                      </a:r>
                      <a:r>
                        <a:rPr lang="en-GB" u="none" dirty="0" smtClean="0"/>
                        <a:t>0.4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11.2</a:t>
                      </a:r>
                      <a:r>
                        <a:rPr lang="en-GB" u="sng" dirty="0" smtClean="0"/>
                        <a:t>+</a:t>
                      </a:r>
                      <a:r>
                        <a:rPr lang="en-GB" u="none" dirty="0" smtClean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&lt;0.001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Organ failures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GB" sz="6000" b="1" dirty="0"/>
              <a:t>Acute neutrophilic inflammation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GB" b="1" dirty="0" smtClean="0"/>
              <a:t>Inflammation</a:t>
            </a:r>
            <a:endParaRPr lang="en-GB" b="1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62" y="2350566"/>
            <a:ext cx="8139286" cy="251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 rot="1816238">
            <a:off x="3058591" y="2462542"/>
            <a:ext cx="1152128" cy="259228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7105170" y="2929721"/>
            <a:ext cx="1152128" cy="2076960"/>
            <a:chOff x="7105170" y="2929721"/>
            <a:chExt cx="1152128" cy="2076960"/>
          </a:xfrm>
        </p:grpSpPr>
        <p:sp>
          <p:nvSpPr>
            <p:cNvPr id="6" name="Oval 5"/>
            <p:cNvSpPr/>
            <p:nvPr/>
          </p:nvSpPr>
          <p:spPr>
            <a:xfrm rot="1816238">
              <a:off x="7105170" y="2929721"/>
              <a:ext cx="1152128" cy="2076960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80312" y="377974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ACM</a:t>
              </a:r>
              <a:endPara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Lung Injury: Pathophysiology</a:t>
            </a:r>
            <a:b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458200" cy="4500562"/>
          </a:xfrm>
        </p:spPr>
        <p:txBody>
          <a:bodyPr/>
          <a:lstStyle/>
          <a:p>
            <a:pPr marL="609600" indent="-609600" eaLnBrk="1" hangingPunct="1"/>
            <a:r>
              <a:rPr lang="en-US" sz="3000" b="1" dirty="0" smtClean="0"/>
              <a:t>What is ALI/ARDS?</a:t>
            </a:r>
          </a:p>
          <a:p>
            <a:pPr marL="609600" indent="-609600" eaLnBrk="1" hangingPunct="1"/>
            <a:r>
              <a:rPr lang="en-US" sz="3000" b="1" dirty="0" smtClean="0"/>
              <a:t>Acute inflammation </a:t>
            </a:r>
          </a:p>
          <a:p>
            <a:pPr marL="1009650" lvl="1" indent="-609600" eaLnBrk="1" hangingPunct="1"/>
            <a:r>
              <a:rPr lang="en-US" sz="2600" b="1" dirty="0" smtClean="0"/>
              <a:t>what’s special about the lung</a:t>
            </a:r>
          </a:p>
          <a:p>
            <a:pPr marL="609600" indent="-609600" eaLnBrk="1" hangingPunct="1"/>
            <a:r>
              <a:rPr lang="en-US" sz="3000" b="1" dirty="0" smtClean="0"/>
              <a:t>Alveolar-capillary membrane</a:t>
            </a:r>
          </a:p>
          <a:p>
            <a:pPr marL="1009650" lvl="1" indent="-609600" eaLnBrk="1" hangingPunct="1"/>
            <a:r>
              <a:rPr lang="en-US" sz="2600" b="1" dirty="0" smtClean="0"/>
              <a:t>how it works</a:t>
            </a:r>
          </a:p>
          <a:p>
            <a:pPr marL="609600" indent="-609600" eaLnBrk="1" hangingPunct="1"/>
            <a:r>
              <a:rPr lang="en-US" sz="3000" b="1" dirty="0" smtClean="0"/>
              <a:t>And that’s it ………..</a:t>
            </a:r>
          </a:p>
          <a:p>
            <a:pPr marL="609600" indent="-609600" eaLnBrk="1" hangingPunct="1">
              <a:buFontTx/>
              <a:buNone/>
            </a:pP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Fig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876300"/>
            <a:ext cx="6985000" cy="5000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3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1788"/>
            <a:ext cx="5029200" cy="3771900"/>
          </a:xfrm>
          <a:prstGeom prst="rect">
            <a:avLst/>
          </a:prstGeom>
          <a:noFill/>
        </p:spPr>
      </p:pic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2055813" y="5375275"/>
            <a:ext cx="5106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/>
              <a:t>PAMP – pathogen associated molecular patterns</a:t>
            </a:r>
          </a:p>
          <a:p>
            <a:pPr algn="l"/>
            <a:r>
              <a:rPr lang="en-GB" sz="2000"/>
              <a:t>TLR – Toll-like receptors</a:t>
            </a:r>
          </a:p>
          <a:p>
            <a:pPr algn="l"/>
            <a:r>
              <a:rPr lang="en-GB" sz="2000"/>
              <a:t>HMGB - high-mobility group box 1 protein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r>
              <a:rPr lang="en-GB" sz="4000" b="1" dirty="0"/>
              <a:t>Role of the innate immune system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Pattern recognition receptors in ALI</a:t>
            </a:r>
            <a:endParaRPr lang="en-GB" sz="4000" b="1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789" y="1783357"/>
            <a:ext cx="67844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7" name="Picture 5" descr="Fig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7938" y="549275"/>
            <a:ext cx="4857750" cy="5759450"/>
          </a:xfrm>
          <a:prstGeom prst="rect">
            <a:avLst/>
          </a:prstGeom>
          <a:noFill/>
        </p:spPr>
      </p:pic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942975" y="2565400"/>
            <a:ext cx="269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/>
              <a:t>Thrombomodulin</a:t>
            </a:r>
            <a:endParaRPr lang="en-US" sz="2800"/>
          </a:p>
        </p:txBody>
      </p:sp>
      <p:sp>
        <p:nvSpPr>
          <p:cNvPr id="212999" name="AutoShape 7"/>
          <p:cNvSpPr>
            <a:spLocks noChangeArrowheads="1"/>
          </p:cNvSpPr>
          <p:nvPr/>
        </p:nvSpPr>
        <p:spPr bwMode="auto">
          <a:xfrm>
            <a:off x="2916238" y="3068638"/>
            <a:ext cx="2303462" cy="360362"/>
          </a:xfrm>
          <a:prstGeom prst="curvedUpArrow">
            <a:avLst>
              <a:gd name="adj1" fmla="val 127842"/>
              <a:gd name="adj2" fmla="val 255683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141288" y="3814763"/>
            <a:ext cx="33496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/>
              <a:t>T - thrombin</a:t>
            </a:r>
          </a:p>
          <a:p>
            <a:r>
              <a:rPr lang="en-GB" sz="2800"/>
              <a:t>PC - protein C</a:t>
            </a:r>
          </a:p>
          <a:p>
            <a:r>
              <a:rPr lang="en-GB" sz="2800"/>
              <a:t>Va - activated factorV</a:t>
            </a:r>
          </a:p>
          <a:p>
            <a:r>
              <a:rPr lang="en-GB" sz="2800"/>
              <a:t>TF – tissue factor</a:t>
            </a:r>
          </a:p>
          <a:p>
            <a:endParaRPr lang="en-US" sz="2800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4572000" y="4076700"/>
            <a:ext cx="360363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002" name="Oval 10"/>
          <p:cNvSpPr>
            <a:spLocks noChangeArrowheads="1"/>
          </p:cNvSpPr>
          <p:nvPr/>
        </p:nvSpPr>
        <p:spPr bwMode="auto">
          <a:xfrm>
            <a:off x="5940425" y="4292600"/>
            <a:ext cx="360363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933575" y="1452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69987" name="Picture 3" descr="Presenta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4026"/>
            <a:ext cx="5271304" cy="394919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670" y="2831178"/>
            <a:ext cx="4299818" cy="3766174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6347" y="129078"/>
            <a:ext cx="8424936" cy="101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/>
              <a:t>ICAM-1 regulates para- &amp; trans-cellular pathways of neutrophil trans-endothelial </a:t>
            </a:r>
            <a:r>
              <a:rPr lang="en-GB" sz="2400" b="1" dirty="0" smtClean="0"/>
              <a:t>migration</a:t>
            </a:r>
          </a:p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/>
              <a:t>Zen, K. et al. Blood 2005;106:394-395</a:t>
            </a:r>
            <a:endParaRPr lang="en-GB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60" name="Rectangle 52"/>
          <p:cNvSpPr>
            <a:spLocks noChangeArrowheads="1"/>
          </p:cNvSpPr>
          <p:nvPr/>
        </p:nvSpPr>
        <p:spPr bwMode="auto">
          <a:xfrm>
            <a:off x="609600" y="1143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60438" y="1122750"/>
            <a:ext cx="7116762" cy="4363652"/>
            <a:chOff x="1296" y="2035"/>
            <a:chExt cx="8470" cy="34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440" y="2035"/>
              <a:ext cx="3646" cy="2007"/>
              <a:chOff x="1742" y="916"/>
              <a:chExt cx="1922" cy="1016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912" y="1364"/>
                <a:ext cx="1752" cy="80"/>
                <a:chOff x="1872" y="1436"/>
                <a:chExt cx="1752" cy="80"/>
              </a:xfrm>
            </p:grpSpPr>
            <p:sp>
              <p:nvSpPr>
                <p:cNvPr id="171013" name="Oval 5"/>
                <p:cNvSpPr>
                  <a:spLocks noChangeArrowheads="1"/>
                </p:cNvSpPr>
                <p:nvPr/>
              </p:nvSpPr>
              <p:spPr bwMode="auto">
                <a:xfrm>
                  <a:off x="1872" y="1436"/>
                  <a:ext cx="576" cy="8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014" name="Oval 6"/>
                <p:cNvSpPr>
                  <a:spLocks noChangeArrowheads="1"/>
                </p:cNvSpPr>
                <p:nvPr/>
              </p:nvSpPr>
              <p:spPr bwMode="auto">
                <a:xfrm>
                  <a:off x="2456" y="1436"/>
                  <a:ext cx="576" cy="8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015" name="Oval 7"/>
                <p:cNvSpPr>
                  <a:spLocks noChangeArrowheads="1"/>
                </p:cNvSpPr>
                <p:nvPr/>
              </p:nvSpPr>
              <p:spPr bwMode="auto">
                <a:xfrm>
                  <a:off x="3048" y="1436"/>
                  <a:ext cx="576" cy="8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1904" y="1852"/>
                <a:ext cx="1752" cy="80"/>
                <a:chOff x="1872" y="1436"/>
                <a:chExt cx="1752" cy="80"/>
              </a:xfrm>
            </p:grpSpPr>
            <p:sp>
              <p:nvSpPr>
                <p:cNvPr id="171017" name="Oval 9"/>
                <p:cNvSpPr>
                  <a:spLocks noChangeArrowheads="1"/>
                </p:cNvSpPr>
                <p:nvPr/>
              </p:nvSpPr>
              <p:spPr bwMode="auto">
                <a:xfrm>
                  <a:off x="1872" y="1436"/>
                  <a:ext cx="576" cy="8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018" name="Oval 10"/>
                <p:cNvSpPr>
                  <a:spLocks noChangeArrowheads="1"/>
                </p:cNvSpPr>
                <p:nvPr/>
              </p:nvSpPr>
              <p:spPr bwMode="auto">
                <a:xfrm>
                  <a:off x="2456" y="1436"/>
                  <a:ext cx="576" cy="8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019" name="Oval 11"/>
                <p:cNvSpPr>
                  <a:spLocks noChangeArrowheads="1"/>
                </p:cNvSpPr>
                <p:nvPr/>
              </p:nvSpPr>
              <p:spPr bwMode="auto">
                <a:xfrm>
                  <a:off x="3048" y="1436"/>
                  <a:ext cx="576" cy="8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2024" y="1576"/>
                <a:ext cx="312" cy="264"/>
                <a:chOff x="2160" y="1480"/>
                <a:chExt cx="312" cy="264"/>
              </a:xfrm>
            </p:grpSpPr>
            <p:sp>
              <p:nvSpPr>
                <p:cNvPr id="171021" name="Oval 13"/>
                <p:cNvSpPr>
                  <a:spLocks noChangeArrowheads="1"/>
                </p:cNvSpPr>
                <p:nvPr/>
              </p:nvSpPr>
              <p:spPr bwMode="auto">
                <a:xfrm>
                  <a:off x="2160" y="1480"/>
                  <a:ext cx="312" cy="264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022" name="Freeform 14"/>
                <p:cNvSpPr>
                  <a:spLocks/>
                </p:cNvSpPr>
                <p:nvPr/>
              </p:nvSpPr>
              <p:spPr bwMode="auto">
                <a:xfrm>
                  <a:off x="2212" y="1536"/>
                  <a:ext cx="215" cy="151"/>
                </a:xfrm>
                <a:custGeom>
                  <a:avLst/>
                  <a:gdLst/>
                  <a:ahLst/>
                  <a:cxnLst>
                    <a:cxn ang="0">
                      <a:pos x="68" y="128"/>
                    </a:cxn>
                    <a:cxn ang="0">
                      <a:pos x="92" y="232"/>
                    </a:cxn>
                    <a:cxn ang="0">
                      <a:pos x="12" y="216"/>
                    </a:cxn>
                    <a:cxn ang="0">
                      <a:pos x="28" y="64"/>
                    </a:cxn>
                    <a:cxn ang="0">
                      <a:pos x="180" y="24"/>
                    </a:cxn>
                    <a:cxn ang="0">
                      <a:pos x="268" y="16"/>
                    </a:cxn>
                    <a:cxn ang="0">
                      <a:pos x="308" y="120"/>
                    </a:cxn>
                    <a:cxn ang="0">
                      <a:pos x="252" y="200"/>
                    </a:cxn>
                    <a:cxn ang="0">
                      <a:pos x="204" y="152"/>
                    </a:cxn>
                    <a:cxn ang="0">
                      <a:pos x="236" y="112"/>
                    </a:cxn>
                    <a:cxn ang="0">
                      <a:pos x="172" y="104"/>
                    </a:cxn>
                    <a:cxn ang="0">
                      <a:pos x="180" y="200"/>
                    </a:cxn>
                    <a:cxn ang="0">
                      <a:pos x="116" y="192"/>
                    </a:cxn>
                    <a:cxn ang="0">
                      <a:pos x="140" y="112"/>
                    </a:cxn>
                    <a:cxn ang="0">
                      <a:pos x="68" y="128"/>
                    </a:cxn>
                  </a:cxnLst>
                  <a:rect l="0" t="0" r="r" b="b"/>
                  <a:pathLst>
                    <a:path w="311" h="247">
                      <a:moveTo>
                        <a:pt x="68" y="128"/>
                      </a:moveTo>
                      <a:cubicBezTo>
                        <a:pt x="60" y="148"/>
                        <a:pt x="101" y="217"/>
                        <a:pt x="92" y="232"/>
                      </a:cubicBezTo>
                      <a:cubicBezTo>
                        <a:pt x="83" y="247"/>
                        <a:pt x="23" y="244"/>
                        <a:pt x="12" y="216"/>
                      </a:cubicBezTo>
                      <a:cubicBezTo>
                        <a:pt x="1" y="188"/>
                        <a:pt x="0" y="96"/>
                        <a:pt x="28" y="64"/>
                      </a:cubicBezTo>
                      <a:cubicBezTo>
                        <a:pt x="56" y="32"/>
                        <a:pt x="140" y="32"/>
                        <a:pt x="180" y="24"/>
                      </a:cubicBezTo>
                      <a:cubicBezTo>
                        <a:pt x="220" y="16"/>
                        <a:pt x="247" y="0"/>
                        <a:pt x="268" y="16"/>
                      </a:cubicBezTo>
                      <a:cubicBezTo>
                        <a:pt x="289" y="32"/>
                        <a:pt x="311" y="89"/>
                        <a:pt x="308" y="120"/>
                      </a:cubicBezTo>
                      <a:cubicBezTo>
                        <a:pt x="305" y="151"/>
                        <a:pt x="269" y="195"/>
                        <a:pt x="252" y="200"/>
                      </a:cubicBezTo>
                      <a:cubicBezTo>
                        <a:pt x="235" y="205"/>
                        <a:pt x="207" y="167"/>
                        <a:pt x="204" y="152"/>
                      </a:cubicBezTo>
                      <a:cubicBezTo>
                        <a:pt x="201" y="137"/>
                        <a:pt x="241" y="120"/>
                        <a:pt x="236" y="112"/>
                      </a:cubicBezTo>
                      <a:cubicBezTo>
                        <a:pt x="231" y="104"/>
                        <a:pt x="181" y="89"/>
                        <a:pt x="172" y="104"/>
                      </a:cubicBezTo>
                      <a:cubicBezTo>
                        <a:pt x="163" y="119"/>
                        <a:pt x="189" y="185"/>
                        <a:pt x="180" y="200"/>
                      </a:cubicBezTo>
                      <a:cubicBezTo>
                        <a:pt x="171" y="215"/>
                        <a:pt x="123" y="207"/>
                        <a:pt x="116" y="192"/>
                      </a:cubicBezTo>
                      <a:cubicBezTo>
                        <a:pt x="109" y="177"/>
                        <a:pt x="144" y="128"/>
                        <a:pt x="140" y="112"/>
                      </a:cubicBezTo>
                      <a:cubicBezTo>
                        <a:pt x="136" y="96"/>
                        <a:pt x="76" y="108"/>
                        <a:pt x="68" y="1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520" y="1648"/>
                <a:ext cx="392" cy="200"/>
                <a:chOff x="2160" y="1480"/>
                <a:chExt cx="312" cy="264"/>
              </a:xfrm>
            </p:grpSpPr>
            <p:sp>
              <p:nvSpPr>
                <p:cNvPr id="171024" name="Oval 16"/>
                <p:cNvSpPr>
                  <a:spLocks noChangeArrowheads="1"/>
                </p:cNvSpPr>
                <p:nvPr/>
              </p:nvSpPr>
              <p:spPr bwMode="auto">
                <a:xfrm>
                  <a:off x="2160" y="1480"/>
                  <a:ext cx="312" cy="264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025" name="Freeform 17"/>
                <p:cNvSpPr>
                  <a:spLocks/>
                </p:cNvSpPr>
                <p:nvPr/>
              </p:nvSpPr>
              <p:spPr bwMode="auto">
                <a:xfrm>
                  <a:off x="2212" y="1536"/>
                  <a:ext cx="215" cy="151"/>
                </a:xfrm>
                <a:custGeom>
                  <a:avLst/>
                  <a:gdLst/>
                  <a:ahLst/>
                  <a:cxnLst>
                    <a:cxn ang="0">
                      <a:pos x="68" y="128"/>
                    </a:cxn>
                    <a:cxn ang="0">
                      <a:pos x="92" y="232"/>
                    </a:cxn>
                    <a:cxn ang="0">
                      <a:pos x="12" y="216"/>
                    </a:cxn>
                    <a:cxn ang="0">
                      <a:pos x="28" y="64"/>
                    </a:cxn>
                    <a:cxn ang="0">
                      <a:pos x="180" y="24"/>
                    </a:cxn>
                    <a:cxn ang="0">
                      <a:pos x="268" y="16"/>
                    </a:cxn>
                    <a:cxn ang="0">
                      <a:pos x="308" y="120"/>
                    </a:cxn>
                    <a:cxn ang="0">
                      <a:pos x="252" y="200"/>
                    </a:cxn>
                    <a:cxn ang="0">
                      <a:pos x="204" y="152"/>
                    </a:cxn>
                    <a:cxn ang="0">
                      <a:pos x="236" y="112"/>
                    </a:cxn>
                    <a:cxn ang="0">
                      <a:pos x="172" y="104"/>
                    </a:cxn>
                    <a:cxn ang="0">
                      <a:pos x="180" y="200"/>
                    </a:cxn>
                    <a:cxn ang="0">
                      <a:pos x="116" y="192"/>
                    </a:cxn>
                    <a:cxn ang="0">
                      <a:pos x="140" y="112"/>
                    </a:cxn>
                    <a:cxn ang="0">
                      <a:pos x="68" y="128"/>
                    </a:cxn>
                  </a:cxnLst>
                  <a:rect l="0" t="0" r="r" b="b"/>
                  <a:pathLst>
                    <a:path w="311" h="247">
                      <a:moveTo>
                        <a:pt x="68" y="128"/>
                      </a:moveTo>
                      <a:cubicBezTo>
                        <a:pt x="60" y="148"/>
                        <a:pt x="101" y="217"/>
                        <a:pt x="92" y="232"/>
                      </a:cubicBezTo>
                      <a:cubicBezTo>
                        <a:pt x="83" y="247"/>
                        <a:pt x="23" y="244"/>
                        <a:pt x="12" y="216"/>
                      </a:cubicBezTo>
                      <a:cubicBezTo>
                        <a:pt x="1" y="188"/>
                        <a:pt x="0" y="96"/>
                        <a:pt x="28" y="64"/>
                      </a:cubicBezTo>
                      <a:cubicBezTo>
                        <a:pt x="56" y="32"/>
                        <a:pt x="140" y="32"/>
                        <a:pt x="180" y="24"/>
                      </a:cubicBezTo>
                      <a:cubicBezTo>
                        <a:pt x="220" y="16"/>
                        <a:pt x="247" y="0"/>
                        <a:pt x="268" y="16"/>
                      </a:cubicBezTo>
                      <a:cubicBezTo>
                        <a:pt x="289" y="32"/>
                        <a:pt x="311" y="89"/>
                        <a:pt x="308" y="120"/>
                      </a:cubicBezTo>
                      <a:cubicBezTo>
                        <a:pt x="305" y="151"/>
                        <a:pt x="269" y="195"/>
                        <a:pt x="252" y="200"/>
                      </a:cubicBezTo>
                      <a:cubicBezTo>
                        <a:pt x="235" y="205"/>
                        <a:pt x="207" y="167"/>
                        <a:pt x="204" y="152"/>
                      </a:cubicBezTo>
                      <a:cubicBezTo>
                        <a:pt x="201" y="137"/>
                        <a:pt x="241" y="120"/>
                        <a:pt x="236" y="112"/>
                      </a:cubicBezTo>
                      <a:cubicBezTo>
                        <a:pt x="231" y="104"/>
                        <a:pt x="181" y="89"/>
                        <a:pt x="172" y="104"/>
                      </a:cubicBezTo>
                      <a:cubicBezTo>
                        <a:pt x="163" y="119"/>
                        <a:pt x="189" y="185"/>
                        <a:pt x="180" y="200"/>
                      </a:cubicBezTo>
                      <a:cubicBezTo>
                        <a:pt x="171" y="215"/>
                        <a:pt x="123" y="207"/>
                        <a:pt x="116" y="192"/>
                      </a:cubicBezTo>
                      <a:cubicBezTo>
                        <a:pt x="109" y="177"/>
                        <a:pt x="144" y="128"/>
                        <a:pt x="140" y="112"/>
                      </a:cubicBezTo>
                      <a:cubicBezTo>
                        <a:pt x="136" y="96"/>
                        <a:pt x="76" y="108"/>
                        <a:pt x="68" y="1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71026" name="Text Box 18"/>
              <p:cNvSpPr txBox="1">
                <a:spLocks noChangeArrowheads="1"/>
              </p:cNvSpPr>
              <p:nvPr/>
            </p:nvSpPr>
            <p:spPr bwMode="auto">
              <a:xfrm>
                <a:off x="1742" y="916"/>
                <a:ext cx="1404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 b="1" dirty="0">
                    <a:solidFill>
                      <a:srgbClr val="000000"/>
                    </a:solidFill>
                  </a:rPr>
                  <a:t>Systemic </a:t>
                </a:r>
                <a:r>
                  <a:rPr lang="en-US" sz="1600" b="1" dirty="0" smtClean="0">
                    <a:solidFill>
                      <a:srgbClr val="000000"/>
                    </a:solidFill>
                  </a:rPr>
                  <a:t>circulation</a:t>
                </a:r>
              </a:p>
              <a:p>
                <a:pPr algn="l"/>
                <a:r>
                  <a:rPr lang="en-US" sz="1600" b="1" dirty="0" smtClean="0">
                    <a:solidFill>
                      <a:srgbClr val="000000"/>
                    </a:solidFill>
                  </a:rPr>
                  <a:t>Post-capillary </a:t>
                </a:r>
                <a:r>
                  <a:rPr lang="en-US" sz="1600" b="1" dirty="0" err="1" smtClean="0">
                    <a:solidFill>
                      <a:srgbClr val="000000"/>
                    </a:solidFill>
                  </a:rPr>
                  <a:t>venule</a:t>
                </a: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6255" y="3600"/>
              <a:ext cx="3324" cy="158"/>
              <a:chOff x="1872" y="1436"/>
              <a:chExt cx="1752" cy="80"/>
            </a:xfrm>
          </p:grpSpPr>
          <p:sp>
            <p:nvSpPr>
              <p:cNvPr id="171028" name="Oval 20"/>
              <p:cNvSpPr>
                <a:spLocks noChangeArrowheads="1"/>
              </p:cNvSpPr>
              <p:nvPr/>
            </p:nvSpPr>
            <p:spPr bwMode="auto">
              <a:xfrm>
                <a:off x="1872" y="1436"/>
                <a:ext cx="576" cy="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29" name="Oval 21"/>
              <p:cNvSpPr>
                <a:spLocks noChangeArrowheads="1"/>
              </p:cNvSpPr>
              <p:nvPr/>
            </p:nvSpPr>
            <p:spPr bwMode="auto">
              <a:xfrm>
                <a:off x="2456" y="1436"/>
                <a:ext cx="576" cy="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30" name="Oval 22"/>
              <p:cNvSpPr>
                <a:spLocks noChangeArrowheads="1"/>
              </p:cNvSpPr>
              <p:nvPr/>
            </p:nvSpPr>
            <p:spPr bwMode="auto">
              <a:xfrm>
                <a:off x="3048" y="1436"/>
                <a:ext cx="576" cy="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6285" y="2874"/>
              <a:ext cx="3324" cy="158"/>
              <a:chOff x="1872" y="1436"/>
              <a:chExt cx="1752" cy="80"/>
            </a:xfrm>
          </p:grpSpPr>
          <p:sp>
            <p:nvSpPr>
              <p:cNvPr id="171032" name="Oval 24"/>
              <p:cNvSpPr>
                <a:spLocks noChangeArrowheads="1"/>
              </p:cNvSpPr>
              <p:nvPr/>
            </p:nvSpPr>
            <p:spPr bwMode="auto">
              <a:xfrm>
                <a:off x="1872" y="1436"/>
                <a:ext cx="576" cy="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33" name="Oval 25"/>
              <p:cNvSpPr>
                <a:spLocks noChangeArrowheads="1"/>
              </p:cNvSpPr>
              <p:nvPr/>
            </p:nvSpPr>
            <p:spPr bwMode="auto">
              <a:xfrm>
                <a:off x="2456" y="1436"/>
                <a:ext cx="576" cy="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34" name="Oval 26"/>
              <p:cNvSpPr>
                <a:spLocks noChangeArrowheads="1"/>
              </p:cNvSpPr>
              <p:nvPr/>
            </p:nvSpPr>
            <p:spPr bwMode="auto">
              <a:xfrm>
                <a:off x="3048" y="1436"/>
                <a:ext cx="576" cy="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6513" y="3071"/>
              <a:ext cx="759" cy="522"/>
              <a:chOff x="2160" y="1480"/>
              <a:chExt cx="312" cy="264"/>
            </a:xfrm>
          </p:grpSpPr>
          <p:sp>
            <p:nvSpPr>
              <p:cNvPr id="171036" name="Oval 28"/>
              <p:cNvSpPr>
                <a:spLocks noChangeArrowheads="1"/>
              </p:cNvSpPr>
              <p:nvPr/>
            </p:nvSpPr>
            <p:spPr bwMode="auto">
              <a:xfrm>
                <a:off x="2160" y="1480"/>
                <a:ext cx="312" cy="26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37" name="Freeform 29"/>
              <p:cNvSpPr>
                <a:spLocks/>
              </p:cNvSpPr>
              <p:nvPr/>
            </p:nvSpPr>
            <p:spPr bwMode="auto">
              <a:xfrm>
                <a:off x="2212" y="1536"/>
                <a:ext cx="215" cy="151"/>
              </a:xfrm>
              <a:custGeom>
                <a:avLst/>
                <a:gdLst/>
                <a:ahLst/>
                <a:cxnLst>
                  <a:cxn ang="0">
                    <a:pos x="68" y="128"/>
                  </a:cxn>
                  <a:cxn ang="0">
                    <a:pos x="92" y="232"/>
                  </a:cxn>
                  <a:cxn ang="0">
                    <a:pos x="12" y="216"/>
                  </a:cxn>
                  <a:cxn ang="0">
                    <a:pos x="28" y="64"/>
                  </a:cxn>
                  <a:cxn ang="0">
                    <a:pos x="180" y="24"/>
                  </a:cxn>
                  <a:cxn ang="0">
                    <a:pos x="268" y="16"/>
                  </a:cxn>
                  <a:cxn ang="0">
                    <a:pos x="308" y="120"/>
                  </a:cxn>
                  <a:cxn ang="0">
                    <a:pos x="252" y="200"/>
                  </a:cxn>
                  <a:cxn ang="0">
                    <a:pos x="204" y="152"/>
                  </a:cxn>
                  <a:cxn ang="0">
                    <a:pos x="236" y="112"/>
                  </a:cxn>
                  <a:cxn ang="0">
                    <a:pos x="172" y="104"/>
                  </a:cxn>
                  <a:cxn ang="0">
                    <a:pos x="180" y="200"/>
                  </a:cxn>
                  <a:cxn ang="0">
                    <a:pos x="116" y="192"/>
                  </a:cxn>
                  <a:cxn ang="0">
                    <a:pos x="140" y="112"/>
                  </a:cxn>
                  <a:cxn ang="0">
                    <a:pos x="68" y="128"/>
                  </a:cxn>
                </a:cxnLst>
                <a:rect l="0" t="0" r="r" b="b"/>
                <a:pathLst>
                  <a:path w="311" h="247">
                    <a:moveTo>
                      <a:pt x="68" y="128"/>
                    </a:moveTo>
                    <a:cubicBezTo>
                      <a:pt x="60" y="148"/>
                      <a:pt x="101" y="217"/>
                      <a:pt x="92" y="232"/>
                    </a:cubicBezTo>
                    <a:cubicBezTo>
                      <a:pt x="83" y="247"/>
                      <a:pt x="23" y="244"/>
                      <a:pt x="12" y="216"/>
                    </a:cubicBezTo>
                    <a:cubicBezTo>
                      <a:pt x="1" y="188"/>
                      <a:pt x="0" y="96"/>
                      <a:pt x="28" y="64"/>
                    </a:cubicBezTo>
                    <a:cubicBezTo>
                      <a:pt x="56" y="32"/>
                      <a:pt x="140" y="32"/>
                      <a:pt x="180" y="24"/>
                    </a:cubicBezTo>
                    <a:cubicBezTo>
                      <a:pt x="220" y="16"/>
                      <a:pt x="247" y="0"/>
                      <a:pt x="268" y="16"/>
                    </a:cubicBezTo>
                    <a:cubicBezTo>
                      <a:pt x="289" y="32"/>
                      <a:pt x="311" y="89"/>
                      <a:pt x="308" y="120"/>
                    </a:cubicBezTo>
                    <a:cubicBezTo>
                      <a:pt x="305" y="151"/>
                      <a:pt x="269" y="195"/>
                      <a:pt x="252" y="200"/>
                    </a:cubicBezTo>
                    <a:cubicBezTo>
                      <a:pt x="235" y="205"/>
                      <a:pt x="207" y="167"/>
                      <a:pt x="204" y="152"/>
                    </a:cubicBezTo>
                    <a:cubicBezTo>
                      <a:pt x="201" y="137"/>
                      <a:pt x="241" y="120"/>
                      <a:pt x="236" y="112"/>
                    </a:cubicBezTo>
                    <a:cubicBezTo>
                      <a:pt x="231" y="104"/>
                      <a:pt x="181" y="89"/>
                      <a:pt x="172" y="104"/>
                    </a:cubicBezTo>
                    <a:cubicBezTo>
                      <a:pt x="163" y="119"/>
                      <a:pt x="189" y="185"/>
                      <a:pt x="180" y="200"/>
                    </a:cubicBezTo>
                    <a:cubicBezTo>
                      <a:pt x="171" y="215"/>
                      <a:pt x="123" y="207"/>
                      <a:pt x="116" y="192"/>
                    </a:cubicBezTo>
                    <a:cubicBezTo>
                      <a:pt x="109" y="177"/>
                      <a:pt x="144" y="128"/>
                      <a:pt x="140" y="112"/>
                    </a:cubicBezTo>
                    <a:cubicBezTo>
                      <a:pt x="136" y="96"/>
                      <a:pt x="76" y="108"/>
                      <a:pt x="68" y="1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8249" y="3267"/>
              <a:ext cx="721" cy="798"/>
              <a:chOff x="4771" y="2235"/>
              <a:chExt cx="380" cy="404"/>
            </a:xfrm>
          </p:grpSpPr>
          <p:sp>
            <p:nvSpPr>
              <p:cNvPr id="171039" name="Freeform 31"/>
              <p:cNvSpPr>
                <a:spLocks/>
              </p:cNvSpPr>
              <p:nvPr/>
            </p:nvSpPr>
            <p:spPr bwMode="auto">
              <a:xfrm>
                <a:off x="4771" y="2235"/>
                <a:ext cx="380" cy="404"/>
              </a:xfrm>
              <a:custGeom>
                <a:avLst/>
                <a:gdLst/>
                <a:ahLst/>
                <a:cxnLst>
                  <a:cxn ang="0">
                    <a:pos x="101" y="157"/>
                  </a:cxn>
                  <a:cxn ang="0">
                    <a:pos x="45" y="125"/>
                  </a:cxn>
                  <a:cxn ang="0">
                    <a:pos x="45" y="29"/>
                  </a:cxn>
                  <a:cxn ang="0">
                    <a:pos x="133" y="5"/>
                  </a:cxn>
                  <a:cxn ang="0">
                    <a:pos x="285" y="13"/>
                  </a:cxn>
                  <a:cxn ang="0">
                    <a:pos x="373" y="85"/>
                  </a:cxn>
                  <a:cxn ang="0">
                    <a:pos x="325" y="125"/>
                  </a:cxn>
                  <a:cxn ang="0">
                    <a:pos x="173" y="133"/>
                  </a:cxn>
                  <a:cxn ang="0">
                    <a:pos x="173" y="221"/>
                  </a:cxn>
                  <a:cxn ang="0">
                    <a:pos x="245" y="301"/>
                  </a:cxn>
                  <a:cxn ang="0">
                    <a:pos x="181" y="389"/>
                  </a:cxn>
                  <a:cxn ang="0">
                    <a:pos x="53" y="389"/>
                  </a:cxn>
                  <a:cxn ang="0">
                    <a:pos x="5" y="373"/>
                  </a:cxn>
                  <a:cxn ang="0">
                    <a:pos x="21" y="309"/>
                  </a:cxn>
                  <a:cxn ang="0">
                    <a:pos x="101" y="309"/>
                  </a:cxn>
                  <a:cxn ang="0">
                    <a:pos x="125" y="261"/>
                  </a:cxn>
                  <a:cxn ang="0">
                    <a:pos x="101" y="157"/>
                  </a:cxn>
                </a:cxnLst>
                <a:rect l="0" t="0" r="r" b="b"/>
                <a:pathLst>
                  <a:path w="380" h="404">
                    <a:moveTo>
                      <a:pt x="101" y="157"/>
                    </a:moveTo>
                    <a:cubicBezTo>
                      <a:pt x="88" y="134"/>
                      <a:pt x="54" y="146"/>
                      <a:pt x="45" y="125"/>
                    </a:cubicBezTo>
                    <a:cubicBezTo>
                      <a:pt x="36" y="104"/>
                      <a:pt x="30" y="49"/>
                      <a:pt x="45" y="29"/>
                    </a:cubicBezTo>
                    <a:cubicBezTo>
                      <a:pt x="60" y="9"/>
                      <a:pt x="93" y="8"/>
                      <a:pt x="133" y="5"/>
                    </a:cubicBezTo>
                    <a:cubicBezTo>
                      <a:pt x="173" y="2"/>
                      <a:pt x="245" y="0"/>
                      <a:pt x="285" y="13"/>
                    </a:cubicBezTo>
                    <a:cubicBezTo>
                      <a:pt x="325" y="26"/>
                      <a:pt x="366" y="67"/>
                      <a:pt x="373" y="85"/>
                    </a:cubicBezTo>
                    <a:cubicBezTo>
                      <a:pt x="380" y="103"/>
                      <a:pt x="358" y="117"/>
                      <a:pt x="325" y="125"/>
                    </a:cubicBezTo>
                    <a:cubicBezTo>
                      <a:pt x="292" y="133"/>
                      <a:pt x="198" y="117"/>
                      <a:pt x="173" y="133"/>
                    </a:cubicBezTo>
                    <a:cubicBezTo>
                      <a:pt x="148" y="149"/>
                      <a:pt x="161" y="193"/>
                      <a:pt x="173" y="221"/>
                    </a:cubicBezTo>
                    <a:cubicBezTo>
                      <a:pt x="185" y="249"/>
                      <a:pt x="244" y="273"/>
                      <a:pt x="245" y="301"/>
                    </a:cubicBezTo>
                    <a:cubicBezTo>
                      <a:pt x="246" y="329"/>
                      <a:pt x="213" y="374"/>
                      <a:pt x="181" y="389"/>
                    </a:cubicBezTo>
                    <a:cubicBezTo>
                      <a:pt x="149" y="404"/>
                      <a:pt x="82" y="392"/>
                      <a:pt x="53" y="389"/>
                    </a:cubicBezTo>
                    <a:cubicBezTo>
                      <a:pt x="24" y="386"/>
                      <a:pt x="10" y="386"/>
                      <a:pt x="5" y="373"/>
                    </a:cubicBezTo>
                    <a:cubicBezTo>
                      <a:pt x="0" y="360"/>
                      <a:pt x="5" y="320"/>
                      <a:pt x="21" y="309"/>
                    </a:cubicBezTo>
                    <a:cubicBezTo>
                      <a:pt x="37" y="298"/>
                      <a:pt x="84" y="317"/>
                      <a:pt x="101" y="309"/>
                    </a:cubicBezTo>
                    <a:cubicBezTo>
                      <a:pt x="118" y="301"/>
                      <a:pt x="122" y="285"/>
                      <a:pt x="125" y="261"/>
                    </a:cubicBezTo>
                    <a:cubicBezTo>
                      <a:pt x="128" y="237"/>
                      <a:pt x="114" y="180"/>
                      <a:pt x="101" y="1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40" name="Freeform 32"/>
              <p:cNvSpPr>
                <a:spLocks/>
              </p:cNvSpPr>
              <p:nvPr/>
            </p:nvSpPr>
            <p:spPr bwMode="auto">
              <a:xfrm>
                <a:off x="4841" y="2248"/>
                <a:ext cx="160" cy="120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63" y="128"/>
                  </a:cxn>
                  <a:cxn ang="0">
                    <a:pos x="15" y="112"/>
                  </a:cxn>
                  <a:cxn ang="0">
                    <a:pos x="23" y="16"/>
                  </a:cxn>
                  <a:cxn ang="0">
                    <a:pos x="151" y="16"/>
                  </a:cxn>
                  <a:cxn ang="0">
                    <a:pos x="223" y="64"/>
                  </a:cxn>
                  <a:cxn ang="0">
                    <a:pos x="207" y="120"/>
                  </a:cxn>
                  <a:cxn ang="0">
                    <a:pos x="159" y="72"/>
                  </a:cxn>
                  <a:cxn ang="0">
                    <a:pos x="135" y="120"/>
                  </a:cxn>
                  <a:cxn ang="0">
                    <a:pos x="55" y="64"/>
                  </a:cxn>
                </a:cxnLst>
                <a:rect l="0" t="0" r="r" b="b"/>
                <a:pathLst>
                  <a:path w="232" h="136">
                    <a:moveTo>
                      <a:pt x="55" y="64"/>
                    </a:moveTo>
                    <a:cubicBezTo>
                      <a:pt x="43" y="65"/>
                      <a:pt x="70" y="120"/>
                      <a:pt x="63" y="128"/>
                    </a:cubicBezTo>
                    <a:cubicBezTo>
                      <a:pt x="56" y="136"/>
                      <a:pt x="22" y="130"/>
                      <a:pt x="15" y="112"/>
                    </a:cubicBezTo>
                    <a:cubicBezTo>
                      <a:pt x="8" y="94"/>
                      <a:pt x="0" y="32"/>
                      <a:pt x="23" y="16"/>
                    </a:cubicBezTo>
                    <a:cubicBezTo>
                      <a:pt x="46" y="0"/>
                      <a:pt x="118" y="8"/>
                      <a:pt x="151" y="16"/>
                    </a:cubicBezTo>
                    <a:cubicBezTo>
                      <a:pt x="184" y="24"/>
                      <a:pt x="214" y="47"/>
                      <a:pt x="223" y="64"/>
                    </a:cubicBezTo>
                    <a:cubicBezTo>
                      <a:pt x="232" y="81"/>
                      <a:pt x="218" y="119"/>
                      <a:pt x="207" y="120"/>
                    </a:cubicBezTo>
                    <a:cubicBezTo>
                      <a:pt x="196" y="121"/>
                      <a:pt x="171" y="72"/>
                      <a:pt x="159" y="72"/>
                    </a:cubicBezTo>
                    <a:cubicBezTo>
                      <a:pt x="147" y="72"/>
                      <a:pt x="146" y="123"/>
                      <a:pt x="135" y="120"/>
                    </a:cubicBezTo>
                    <a:cubicBezTo>
                      <a:pt x="124" y="117"/>
                      <a:pt x="67" y="63"/>
                      <a:pt x="55" y="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7469" y="3071"/>
              <a:ext cx="759" cy="522"/>
              <a:chOff x="2160" y="1480"/>
              <a:chExt cx="312" cy="264"/>
            </a:xfrm>
          </p:grpSpPr>
          <p:sp>
            <p:nvSpPr>
              <p:cNvPr id="171042" name="Oval 34"/>
              <p:cNvSpPr>
                <a:spLocks noChangeArrowheads="1"/>
              </p:cNvSpPr>
              <p:nvPr/>
            </p:nvSpPr>
            <p:spPr bwMode="auto">
              <a:xfrm>
                <a:off x="2160" y="1480"/>
                <a:ext cx="312" cy="26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43" name="Freeform 35"/>
              <p:cNvSpPr>
                <a:spLocks/>
              </p:cNvSpPr>
              <p:nvPr/>
            </p:nvSpPr>
            <p:spPr bwMode="auto">
              <a:xfrm>
                <a:off x="2212" y="1536"/>
                <a:ext cx="215" cy="151"/>
              </a:xfrm>
              <a:custGeom>
                <a:avLst/>
                <a:gdLst/>
                <a:ahLst/>
                <a:cxnLst>
                  <a:cxn ang="0">
                    <a:pos x="68" y="128"/>
                  </a:cxn>
                  <a:cxn ang="0">
                    <a:pos x="92" y="232"/>
                  </a:cxn>
                  <a:cxn ang="0">
                    <a:pos x="12" y="216"/>
                  </a:cxn>
                  <a:cxn ang="0">
                    <a:pos x="28" y="64"/>
                  </a:cxn>
                  <a:cxn ang="0">
                    <a:pos x="180" y="24"/>
                  </a:cxn>
                  <a:cxn ang="0">
                    <a:pos x="268" y="16"/>
                  </a:cxn>
                  <a:cxn ang="0">
                    <a:pos x="308" y="120"/>
                  </a:cxn>
                  <a:cxn ang="0">
                    <a:pos x="252" y="200"/>
                  </a:cxn>
                  <a:cxn ang="0">
                    <a:pos x="204" y="152"/>
                  </a:cxn>
                  <a:cxn ang="0">
                    <a:pos x="236" y="112"/>
                  </a:cxn>
                  <a:cxn ang="0">
                    <a:pos x="172" y="104"/>
                  </a:cxn>
                  <a:cxn ang="0">
                    <a:pos x="180" y="200"/>
                  </a:cxn>
                  <a:cxn ang="0">
                    <a:pos x="116" y="192"/>
                  </a:cxn>
                  <a:cxn ang="0">
                    <a:pos x="140" y="112"/>
                  </a:cxn>
                  <a:cxn ang="0">
                    <a:pos x="68" y="128"/>
                  </a:cxn>
                </a:cxnLst>
                <a:rect l="0" t="0" r="r" b="b"/>
                <a:pathLst>
                  <a:path w="311" h="247">
                    <a:moveTo>
                      <a:pt x="68" y="128"/>
                    </a:moveTo>
                    <a:cubicBezTo>
                      <a:pt x="60" y="148"/>
                      <a:pt x="101" y="217"/>
                      <a:pt x="92" y="232"/>
                    </a:cubicBezTo>
                    <a:cubicBezTo>
                      <a:pt x="83" y="247"/>
                      <a:pt x="23" y="244"/>
                      <a:pt x="12" y="216"/>
                    </a:cubicBezTo>
                    <a:cubicBezTo>
                      <a:pt x="1" y="188"/>
                      <a:pt x="0" y="96"/>
                      <a:pt x="28" y="64"/>
                    </a:cubicBezTo>
                    <a:cubicBezTo>
                      <a:pt x="56" y="32"/>
                      <a:pt x="140" y="32"/>
                      <a:pt x="180" y="24"/>
                    </a:cubicBezTo>
                    <a:cubicBezTo>
                      <a:pt x="220" y="16"/>
                      <a:pt x="247" y="0"/>
                      <a:pt x="268" y="16"/>
                    </a:cubicBezTo>
                    <a:cubicBezTo>
                      <a:pt x="289" y="32"/>
                      <a:pt x="311" y="89"/>
                      <a:pt x="308" y="120"/>
                    </a:cubicBezTo>
                    <a:cubicBezTo>
                      <a:pt x="305" y="151"/>
                      <a:pt x="269" y="195"/>
                      <a:pt x="252" y="200"/>
                    </a:cubicBezTo>
                    <a:cubicBezTo>
                      <a:pt x="235" y="205"/>
                      <a:pt x="207" y="167"/>
                      <a:pt x="204" y="152"/>
                    </a:cubicBezTo>
                    <a:cubicBezTo>
                      <a:pt x="201" y="137"/>
                      <a:pt x="241" y="120"/>
                      <a:pt x="236" y="112"/>
                    </a:cubicBezTo>
                    <a:cubicBezTo>
                      <a:pt x="231" y="104"/>
                      <a:pt x="181" y="89"/>
                      <a:pt x="172" y="104"/>
                    </a:cubicBezTo>
                    <a:cubicBezTo>
                      <a:pt x="163" y="119"/>
                      <a:pt x="189" y="185"/>
                      <a:pt x="180" y="200"/>
                    </a:cubicBezTo>
                    <a:cubicBezTo>
                      <a:pt x="171" y="215"/>
                      <a:pt x="123" y="207"/>
                      <a:pt x="116" y="192"/>
                    </a:cubicBezTo>
                    <a:cubicBezTo>
                      <a:pt x="109" y="177"/>
                      <a:pt x="144" y="128"/>
                      <a:pt x="140" y="112"/>
                    </a:cubicBezTo>
                    <a:cubicBezTo>
                      <a:pt x="136" y="96"/>
                      <a:pt x="76" y="108"/>
                      <a:pt x="68" y="1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71044" name="Text Box 36"/>
            <p:cNvSpPr txBox="1">
              <a:spLocks noChangeArrowheads="1"/>
            </p:cNvSpPr>
            <p:nvPr/>
          </p:nvSpPr>
          <p:spPr bwMode="auto">
            <a:xfrm>
              <a:off x="5951" y="2037"/>
              <a:ext cx="3552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000000"/>
                  </a:solidFill>
                </a:rPr>
                <a:t>Pulmonary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circulation</a:t>
              </a:r>
            </a:p>
            <a:p>
              <a:pPr algn="l"/>
              <a:r>
                <a:rPr lang="en-US" sz="1600" b="1" dirty="0" smtClean="0">
                  <a:solidFill>
                    <a:srgbClr val="000000"/>
                  </a:solidFill>
                </a:rPr>
                <a:t>Capillary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71045" name="Freeform 37"/>
            <p:cNvSpPr>
              <a:spLocks/>
            </p:cNvSpPr>
            <p:nvPr/>
          </p:nvSpPr>
          <p:spPr bwMode="auto">
            <a:xfrm>
              <a:off x="3711" y="3551"/>
              <a:ext cx="721" cy="798"/>
            </a:xfrm>
            <a:custGeom>
              <a:avLst/>
              <a:gdLst/>
              <a:ahLst/>
              <a:cxnLst>
                <a:cxn ang="0">
                  <a:pos x="101" y="157"/>
                </a:cxn>
                <a:cxn ang="0">
                  <a:pos x="45" y="125"/>
                </a:cxn>
                <a:cxn ang="0">
                  <a:pos x="45" y="29"/>
                </a:cxn>
                <a:cxn ang="0">
                  <a:pos x="133" y="5"/>
                </a:cxn>
                <a:cxn ang="0">
                  <a:pos x="285" y="13"/>
                </a:cxn>
                <a:cxn ang="0">
                  <a:pos x="373" y="85"/>
                </a:cxn>
                <a:cxn ang="0">
                  <a:pos x="325" y="125"/>
                </a:cxn>
                <a:cxn ang="0">
                  <a:pos x="173" y="133"/>
                </a:cxn>
                <a:cxn ang="0">
                  <a:pos x="173" y="221"/>
                </a:cxn>
                <a:cxn ang="0">
                  <a:pos x="245" y="301"/>
                </a:cxn>
                <a:cxn ang="0">
                  <a:pos x="181" y="389"/>
                </a:cxn>
                <a:cxn ang="0">
                  <a:pos x="53" y="389"/>
                </a:cxn>
                <a:cxn ang="0">
                  <a:pos x="5" y="373"/>
                </a:cxn>
                <a:cxn ang="0">
                  <a:pos x="21" y="309"/>
                </a:cxn>
                <a:cxn ang="0">
                  <a:pos x="101" y="309"/>
                </a:cxn>
                <a:cxn ang="0">
                  <a:pos x="125" y="261"/>
                </a:cxn>
                <a:cxn ang="0">
                  <a:pos x="101" y="157"/>
                </a:cxn>
              </a:cxnLst>
              <a:rect l="0" t="0" r="r" b="b"/>
              <a:pathLst>
                <a:path w="380" h="404">
                  <a:moveTo>
                    <a:pt x="101" y="157"/>
                  </a:moveTo>
                  <a:cubicBezTo>
                    <a:pt x="88" y="134"/>
                    <a:pt x="54" y="146"/>
                    <a:pt x="45" y="125"/>
                  </a:cubicBezTo>
                  <a:cubicBezTo>
                    <a:pt x="36" y="104"/>
                    <a:pt x="30" y="49"/>
                    <a:pt x="45" y="29"/>
                  </a:cubicBezTo>
                  <a:cubicBezTo>
                    <a:pt x="60" y="9"/>
                    <a:pt x="93" y="8"/>
                    <a:pt x="133" y="5"/>
                  </a:cubicBezTo>
                  <a:cubicBezTo>
                    <a:pt x="173" y="2"/>
                    <a:pt x="245" y="0"/>
                    <a:pt x="285" y="13"/>
                  </a:cubicBezTo>
                  <a:cubicBezTo>
                    <a:pt x="325" y="26"/>
                    <a:pt x="366" y="67"/>
                    <a:pt x="373" y="85"/>
                  </a:cubicBezTo>
                  <a:cubicBezTo>
                    <a:pt x="380" y="103"/>
                    <a:pt x="358" y="117"/>
                    <a:pt x="325" y="125"/>
                  </a:cubicBezTo>
                  <a:cubicBezTo>
                    <a:pt x="292" y="133"/>
                    <a:pt x="198" y="117"/>
                    <a:pt x="173" y="133"/>
                  </a:cubicBezTo>
                  <a:cubicBezTo>
                    <a:pt x="148" y="149"/>
                    <a:pt x="161" y="193"/>
                    <a:pt x="173" y="221"/>
                  </a:cubicBezTo>
                  <a:cubicBezTo>
                    <a:pt x="185" y="249"/>
                    <a:pt x="244" y="273"/>
                    <a:pt x="245" y="301"/>
                  </a:cubicBezTo>
                  <a:cubicBezTo>
                    <a:pt x="246" y="329"/>
                    <a:pt x="213" y="374"/>
                    <a:pt x="181" y="389"/>
                  </a:cubicBezTo>
                  <a:cubicBezTo>
                    <a:pt x="149" y="404"/>
                    <a:pt x="82" y="392"/>
                    <a:pt x="53" y="389"/>
                  </a:cubicBezTo>
                  <a:cubicBezTo>
                    <a:pt x="24" y="386"/>
                    <a:pt x="10" y="386"/>
                    <a:pt x="5" y="373"/>
                  </a:cubicBezTo>
                  <a:cubicBezTo>
                    <a:pt x="0" y="360"/>
                    <a:pt x="5" y="320"/>
                    <a:pt x="21" y="309"/>
                  </a:cubicBezTo>
                  <a:cubicBezTo>
                    <a:pt x="37" y="298"/>
                    <a:pt x="84" y="317"/>
                    <a:pt x="101" y="309"/>
                  </a:cubicBezTo>
                  <a:cubicBezTo>
                    <a:pt x="118" y="301"/>
                    <a:pt x="122" y="285"/>
                    <a:pt x="125" y="261"/>
                  </a:cubicBezTo>
                  <a:cubicBezTo>
                    <a:pt x="128" y="237"/>
                    <a:pt x="114" y="180"/>
                    <a:pt x="101" y="1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46" name="Freeform 38"/>
            <p:cNvSpPr>
              <a:spLocks/>
            </p:cNvSpPr>
            <p:nvPr/>
          </p:nvSpPr>
          <p:spPr bwMode="auto">
            <a:xfrm>
              <a:off x="3844" y="3577"/>
              <a:ext cx="303" cy="23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63" y="128"/>
                </a:cxn>
                <a:cxn ang="0">
                  <a:pos x="15" y="112"/>
                </a:cxn>
                <a:cxn ang="0">
                  <a:pos x="23" y="16"/>
                </a:cxn>
                <a:cxn ang="0">
                  <a:pos x="151" y="16"/>
                </a:cxn>
                <a:cxn ang="0">
                  <a:pos x="223" y="64"/>
                </a:cxn>
                <a:cxn ang="0">
                  <a:pos x="207" y="120"/>
                </a:cxn>
                <a:cxn ang="0">
                  <a:pos x="159" y="72"/>
                </a:cxn>
                <a:cxn ang="0">
                  <a:pos x="135" y="120"/>
                </a:cxn>
                <a:cxn ang="0">
                  <a:pos x="55" y="64"/>
                </a:cxn>
              </a:cxnLst>
              <a:rect l="0" t="0" r="r" b="b"/>
              <a:pathLst>
                <a:path w="232" h="136">
                  <a:moveTo>
                    <a:pt x="55" y="64"/>
                  </a:moveTo>
                  <a:cubicBezTo>
                    <a:pt x="43" y="65"/>
                    <a:pt x="70" y="120"/>
                    <a:pt x="63" y="128"/>
                  </a:cubicBezTo>
                  <a:cubicBezTo>
                    <a:pt x="56" y="136"/>
                    <a:pt x="22" y="130"/>
                    <a:pt x="15" y="112"/>
                  </a:cubicBezTo>
                  <a:cubicBezTo>
                    <a:pt x="8" y="94"/>
                    <a:pt x="0" y="32"/>
                    <a:pt x="23" y="16"/>
                  </a:cubicBezTo>
                  <a:cubicBezTo>
                    <a:pt x="46" y="0"/>
                    <a:pt x="118" y="8"/>
                    <a:pt x="151" y="16"/>
                  </a:cubicBezTo>
                  <a:cubicBezTo>
                    <a:pt x="184" y="24"/>
                    <a:pt x="214" y="47"/>
                    <a:pt x="223" y="64"/>
                  </a:cubicBezTo>
                  <a:cubicBezTo>
                    <a:pt x="232" y="81"/>
                    <a:pt x="218" y="119"/>
                    <a:pt x="207" y="120"/>
                  </a:cubicBezTo>
                  <a:cubicBezTo>
                    <a:pt x="196" y="121"/>
                    <a:pt x="171" y="72"/>
                    <a:pt x="159" y="72"/>
                  </a:cubicBezTo>
                  <a:cubicBezTo>
                    <a:pt x="147" y="72"/>
                    <a:pt x="146" y="123"/>
                    <a:pt x="135" y="120"/>
                  </a:cubicBezTo>
                  <a:cubicBezTo>
                    <a:pt x="124" y="117"/>
                    <a:pt x="67" y="63"/>
                    <a:pt x="55" y="64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47" name="Text Box 39"/>
            <p:cNvSpPr txBox="1">
              <a:spLocks noChangeArrowheads="1"/>
            </p:cNvSpPr>
            <p:nvPr/>
          </p:nvSpPr>
          <p:spPr bwMode="auto">
            <a:xfrm>
              <a:off x="1549" y="2568"/>
              <a:ext cx="137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Endothelial cell</a:t>
              </a:r>
            </a:p>
          </p:txBody>
        </p:sp>
        <p:sp>
          <p:nvSpPr>
            <p:cNvPr id="171048" name="Text Box 40"/>
            <p:cNvSpPr txBox="1">
              <a:spLocks noChangeArrowheads="1"/>
            </p:cNvSpPr>
            <p:nvPr/>
          </p:nvSpPr>
          <p:spPr bwMode="auto">
            <a:xfrm>
              <a:off x="2322" y="3100"/>
              <a:ext cx="100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Neutrophil</a:t>
              </a:r>
            </a:p>
          </p:txBody>
        </p:sp>
        <p:sp>
          <p:nvSpPr>
            <p:cNvPr id="171049" name="Text Box 41"/>
            <p:cNvSpPr txBox="1">
              <a:spLocks noChangeArrowheads="1"/>
            </p:cNvSpPr>
            <p:nvPr/>
          </p:nvSpPr>
          <p:spPr bwMode="auto">
            <a:xfrm>
              <a:off x="1296" y="4458"/>
              <a:ext cx="91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CAPTURE/</a:t>
              </a:r>
            </a:p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ROLLING</a:t>
              </a: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1050" name="Text Box 42"/>
            <p:cNvSpPr txBox="1">
              <a:spLocks noChangeArrowheads="1"/>
            </p:cNvSpPr>
            <p:nvPr/>
          </p:nvSpPr>
          <p:spPr bwMode="auto">
            <a:xfrm>
              <a:off x="2602" y="4487"/>
              <a:ext cx="93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FIRM</a:t>
              </a:r>
            </a:p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ADHESION</a:t>
              </a:r>
            </a:p>
          </p:txBody>
        </p:sp>
        <p:sp>
          <p:nvSpPr>
            <p:cNvPr id="171051" name="Text Box 43"/>
            <p:cNvSpPr txBox="1">
              <a:spLocks noChangeArrowheads="1"/>
            </p:cNvSpPr>
            <p:nvPr/>
          </p:nvSpPr>
          <p:spPr bwMode="auto">
            <a:xfrm>
              <a:off x="3886" y="4458"/>
              <a:ext cx="146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TRANSMIGRATION</a:t>
              </a:r>
            </a:p>
          </p:txBody>
        </p:sp>
        <p:sp>
          <p:nvSpPr>
            <p:cNvPr id="171052" name="Text Box 44"/>
            <p:cNvSpPr txBox="1">
              <a:spLocks noChangeArrowheads="1"/>
            </p:cNvSpPr>
            <p:nvPr/>
          </p:nvSpPr>
          <p:spPr bwMode="auto">
            <a:xfrm>
              <a:off x="5980" y="4458"/>
              <a:ext cx="100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RETENTION</a:t>
              </a:r>
            </a:p>
          </p:txBody>
        </p:sp>
        <p:sp>
          <p:nvSpPr>
            <p:cNvPr id="171053" name="Text Box 45"/>
            <p:cNvSpPr txBox="1">
              <a:spLocks noChangeArrowheads="1"/>
            </p:cNvSpPr>
            <p:nvPr/>
          </p:nvSpPr>
          <p:spPr bwMode="auto">
            <a:xfrm>
              <a:off x="7223" y="4458"/>
              <a:ext cx="937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FIRM</a:t>
              </a:r>
            </a:p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ADHESION</a:t>
              </a:r>
            </a:p>
          </p:txBody>
        </p:sp>
        <p:sp>
          <p:nvSpPr>
            <p:cNvPr id="171054" name="Text Box 46"/>
            <p:cNvSpPr txBox="1">
              <a:spLocks noChangeArrowheads="1"/>
            </p:cNvSpPr>
            <p:nvPr/>
          </p:nvSpPr>
          <p:spPr bwMode="auto">
            <a:xfrm>
              <a:off x="8300" y="4458"/>
              <a:ext cx="146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TRANSMIGRATION</a:t>
              </a:r>
            </a:p>
          </p:txBody>
        </p: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1296" y="5048"/>
              <a:ext cx="8409" cy="407"/>
              <a:chOff x="750" y="2373"/>
              <a:chExt cx="4070" cy="206"/>
            </a:xfrm>
          </p:grpSpPr>
          <p:sp>
            <p:nvSpPr>
              <p:cNvPr id="171056" name="Text Box 48"/>
              <p:cNvSpPr txBox="1">
                <a:spLocks noChangeArrowheads="1"/>
              </p:cNvSpPr>
              <p:nvPr/>
            </p:nvSpPr>
            <p:spPr bwMode="auto">
              <a:xfrm>
                <a:off x="750" y="2374"/>
                <a:ext cx="461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Selectins</a:t>
                </a:r>
              </a:p>
            </p:txBody>
          </p:sp>
          <p:sp>
            <p:nvSpPr>
              <p:cNvPr id="171057" name="Text Box 49"/>
              <p:cNvSpPr txBox="1">
                <a:spLocks noChangeArrowheads="1"/>
              </p:cNvSpPr>
              <p:nvPr/>
            </p:nvSpPr>
            <p:spPr bwMode="auto">
              <a:xfrm>
                <a:off x="1550" y="2374"/>
                <a:ext cx="944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Integrins/ Ig-like CAM</a:t>
                </a:r>
              </a:p>
            </p:txBody>
          </p:sp>
          <p:sp>
            <p:nvSpPr>
              <p:cNvPr id="171058" name="Text Box 50"/>
              <p:cNvSpPr txBox="1">
                <a:spLocks noChangeArrowheads="1"/>
              </p:cNvSpPr>
              <p:nvPr/>
            </p:nvSpPr>
            <p:spPr bwMode="auto">
              <a:xfrm>
                <a:off x="3086" y="2373"/>
                <a:ext cx="47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Stiffening</a:t>
                </a:r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59" name="Text Box 51"/>
              <p:cNvSpPr txBox="1">
                <a:spLocks noChangeArrowheads="1"/>
              </p:cNvSpPr>
              <p:nvPr/>
            </p:nvSpPr>
            <p:spPr bwMode="auto">
              <a:xfrm>
                <a:off x="3814" y="2374"/>
                <a:ext cx="1006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+ </a:t>
                </a:r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b</a:t>
                </a:r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2 intergrins/ ICAM-1</a:t>
                </a:r>
              </a:p>
              <a:p>
                <a:pPr algn="l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- </a:t>
                </a:r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b</a:t>
                </a:r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2 intergrins/ ICAM-1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1938338" y="1452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72035" name="Picture 3" descr="Wedged neutroph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1452563"/>
            <a:ext cx="5267325" cy="395287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Pulmonary capillaries are smaller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464495" cy="58980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2621" y="764704"/>
            <a:ext cx="3977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Role of chemokines &amp;</a:t>
            </a:r>
          </a:p>
          <a:p>
            <a:r>
              <a:rPr lang="en-GB" sz="2400" b="1" dirty="0" smtClean="0"/>
              <a:t>their receptors in the lung</a:t>
            </a:r>
            <a:endParaRPr lang="en-GB" sz="2400" b="1" dirty="0"/>
          </a:p>
        </p:txBody>
      </p:sp>
      <p:pic>
        <p:nvPicPr>
          <p:cNvPr id="75780" name="Picture 4" descr="http://www.clinsci.org/cs/118/0519/cs1180519f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3219450" cy="32861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92163"/>
            <a:ext cx="6705600" cy="5227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7" name="Picture 1027" descr="a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5800" y="304800"/>
            <a:ext cx="2768600" cy="5791200"/>
          </a:xfrm>
          <a:prstGeom prst="rect">
            <a:avLst/>
          </a:prstGeom>
          <a:noFill/>
        </p:spPr>
      </p:pic>
      <p:pic>
        <p:nvPicPr>
          <p:cNvPr id="190468" name="Picture 1028" descr="neu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"/>
            <a:ext cx="2897188" cy="2971800"/>
          </a:xfrm>
          <a:prstGeom prst="rect">
            <a:avLst/>
          </a:prstGeom>
          <a:noFill/>
        </p:spPr>
      </p:pic>
      <p:pic>
        <p:nvPicPr>
          <p:cNvPr id="190469" name="Picture 1029" descr="ho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429000"/>
            <a:ext cx="2819400" cy="2819400"/>
          </a:xfrm>
          <a:prstGeom prst="rect">
            <a:avLst/>
          </a:prstGeom>
          <a:noFill/>
        </p:spPr>
      </p:pic>
      <p:sp>
        <p:nvSpPr>
          <p:cNvPr id="190470" name="Text Box 1030"/>
          <p:cNvSpPr txBox="1">
            <a:spLocks noChangeArrowheads="1"/>
          </p:cNvSpPr>
          <p:nvPr/>
        </p:nvSpPr>
        <p:spPr bwMode="auto">
          <a:xfrm>
            <a:off x="4038600" y="6292850"/>
            <a:ext cx="480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FFFFFF"/>
                </a:solidFill>
              </a:rPr>
              <a:t>Burns AR </a:t>
            </a:r>
            <a:r>
              <a:rPr lang="en-GB" sz="1800" b="1" i="1">
                <a:solidFill>
                  <a:srgbClr val="FFFFFF"/>
                </a:solidFill>
              </a:rPr>
              <a:t>et al</a:t>
            </a:r>
            <a:r>
              <a:rPr lang="en-GB" sz="1800" b="1">
                <a:solidFill>
                  <a:srgbClr val="FFFFFF"/>
                </a:solidFill>
              </a:rPr>
              <a:t>. 1994 </a:t>
            </a:r>
            <a:r>
              <a:rPr lang="en-GB" sz="1800" b="1" i="1">
                <a:solidFill>
                  <a:srgbClr val="FFFFFF"/>
                </a:solidFill>
              </a:rPr>
              <a:t>J Immunol</a:t>
            </a:r>
            <a:r>
              <a:rPr lang="en-GB" sz="1800" b="1">
                <a:solidFill>
                  <a:srgbClr val="FFFFFF"/>
                </a:solidFill>
              </a:rPr>
              <a:t> 153: 3189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/ European Consensus Conference definition of Acute Lung Injury (ALI) &amp; Acute Respiratory Distress Syndrome (ARDS)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0178" name="Group 3"/>
          <p:cNvGrpSpPr>
            <a:grpSpLocks/>
          </p:cNvGrpSpPr>
          <p:nvPr/>
        </p:nvGrpSpPr>
        <p:grpSpPr bwMode="auto">
          <a:xfrm>
            <a:off x="0" y="2549525"/>
            <a:ext cx="9144000" cy="2895600"/>
            <a:chOff x="-3" y="-3"/>
            <a:chExt cx="3358" cy="1790"/>
          </a:xfrm>
        </p:grpSpPr>
        <p:grpSp>
          <p:nvGrpSpPr>
            <p:cNvPr id="50181" name="Group 4"/>
            <p:cNvGrpSpPr>
              <a:grpSpLocks/>
            </p:cNvGrpSpPr>
            <p:nvPr/>
          </p:nvGrpSpPr>
          <p:grpSpPr bwMode="auto">
            <a:xfrm>
              <a:off x="0" y="0"/>
              <a:ext cx="3352" cy="1784"/>
              <a:chOff x="0" y="0"/>
              <a:chExt cx="3352" cy="1784"/>
            </a:xfrm>
          </p:grpSpPr>
          <p:grpSp>
            <p:nvGrpSpPr>
              <p:cNvPr id="50183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409" cy="518"/>
                <a:chOff x="0" y="0"/>
                <a:chExt cx="409" cy="518"/>
              </a:xfrm>
            </p:grpSpPr>
            <p:sp>
              <p:nvSpPr>
                <p:cNvPr id="50217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2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sz="1200" dirty="0">
                      <a:latin typeface="Calibri" pitchFamily="34" charset="0"/>
                    </a:rPr>
                    <a:t> </a:t>
                  </a:r>
                </a:p>
                <a:p>
                  <a:pPr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dirty="0">
                    <a:latin typeface="Calibri" pitchFamily="34" charset="0"/>
                  </a:endParaRPr>
                </a:p>
              </p:txBody>
            </p:sp>
            <p:sp>
              <p:nvSpPr>
                <p:cNvPr id="50218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84" name="Group 8"/>
              <p:cNvGrpSpPr>
                <a:grpSpLocks/>
              </p:cNvGrpSpPr>
              <p:nvPr/>
            </p:nvGrpSpPr>
            <p:grpSpPr bwMode="auto">
              <a:xfrm>
                <a:off x="409" y="0"/>
                <a:ext cx="408" cy="518"/>
                <a:chOff x="409" y="0"/>
                <a:chExt cx="408" cy="518"/>
              </a:xfrm>
            </p:grpSpPr>
            <p:sp>
              <p:nvSpPr>
                <p:cNvPr id="50215" name="Rectangle 9"/>
                <p:cNvSpPr>
                  <a:spLocks noChangeArrowheads="1"/>
                </p:cNvSpPr>
                <p:nvPr/>
              </p:nvSpPr>
              <p:spPr bwMode="auto">
                <a:xfrm>
                  <a:off x="452" y="96"/>
                  <a:ext cx="32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b="1" dirty="0" smtClean="0">
                      <a:latin typeface="Calibri" pitchFamily="34" charset="0"/>
                    </a:rPr>
                    <a:t>Cause/ </a:t>
                  </a:r>
                  <a:r>
                    <a:rPr lang="en-GB" b="1" dirty="0">
                      <a:latin typeface="Calibri" pitchFamily="34" charset="0"/>
                    </a:rPr>
                    <a:t>Timing</a:t>
                  </a:r>
                  <a:endParaRPr lang="en-GB" dirty="0">
                    <a:latin typeface="Calibri" pitchFamily="34" charset="0"/>
                  </a:endParaRP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sz="1600" dirty="0">
                    <a:latin typeface="Calibri" pitchFamily="34" charset="0"/>
                  </a:endParaRPr>
                </a:p>
              </p:txBody>
            </p:sp>
            <p:sp>
              <p:nvSpPr>
                <p:cNvPr id="50216" name="Rectangle 10"/>
                <p:cNvSpPr>
                  <a:spLocks noChangeArrowheads="1"/>
                </p:cNvSpPr>
                <p:nvPr/>
              </p:nvSpPr>
              <p:spPr bwMode="auto">
                <a:xfrm>
                  <a:off x="409" y="0"/>
                  <a:ext cx="40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85" name="Group 11"/>
              <p:cNvGrpSpPr>
                <a:grpSpLocks/>
              </p:cNvGrpSpPr>
              <p:nvPr/>
            </p:nvGrpSpPr>
            <p:grpSpPr bwMode="auto">
              <a:xfrm>
                <a:off x="817" y="0"/>
                <a:ext cx="1002" cy="518"/>
                <a:chOff x="817" y="0"/>
                <a:chExt cx="1002" cy="518"/>
              </a:xfrm>
            </p:grpSpPr>
            <p:sp>
              <p:nvSpPr>
                <p:cNvPr id="50213" name="Rectangle 12"/>
                <p:cNvSpPr>
                  <a:spLocks noChangeArrowheads="1"/>
                </p:cNvSpPr>
                <p:nvPr/>
              </p:nvSpPr>
              <p:spPr bwMode="auto">
                <a:xfrm>
                  <a:off x="860" y="96"/>
                  <a:ext cx="91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sz="2000" b="1" dirty="0">
                      <a:latin typeface="Calibri" pitchFamily="34" charset="0"/>
                    </a:rPr>
                    <a:t>Oxygenation</a:t>
                  </a:r>
                  <a:endParaRPr lang="en-GB" sz="2000" dirty="0">
                    <a:latin typeface="Calibri" pitchFamily="34" charset="0"/>
                  </a:endParaRP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sz="2000" dirty="0">
                    <a:latin typeface="Calibri" pitchFamily="34" charset="0"/>
                  </a:endParaRPr>
                </a:p>
              </p:txBody>
            </p:sp>
            <p:sp>
              <p:nvSpPr>
                <p:cNvPr id="50214" name="Rectangle 13"/>
                <p:cNvSpPr>
                  <a:spLocks noChangeArrowheads="1"/>
                </p:cNvSpPr>
                <p:nvPr/>
              </p:nvSpPr>
              <p:spPr bwMode="auto">
                <a:xfrm>
                  <a:off x="817" y="0"/>
                  <a:ext cx="100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86" name="Group 14"/>
              <p:cNvGrpSpPr>
                <a:grpSpLocks/>
              </p:cNvGrpSpPr>
              <p:nvPr/>
            </p:nvGrpSpPr>
            <p:grpSpPr bwMode="auto">
              <a:xfrm>
                <a:off x="1819" y="0"/>
                <a:ext cx="795" cy="518"/>
                <a:chOff x="1819" y="0"/>
                <a:chExt cx="795" cy="518"/>
              </a:xfrm>
            </p:grpSpPr>
            <p:sp>
              <p:nvSpPr>
                <p:cNvPr id="50211" name="Rectangle 15"/>
                <p:cNvSpPr>
                  <a:spLocks noChangeArrowheads="1"/>
                </p:cNvSpPr>
                <p:nvPr/>
              </p:nvSpPr>
              <p:spPr bwMode="auto">
                <a:xfrm>
                  <a:off x="1862" y="96"/>
                  <a:ext cx="709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sz="2000" b="1" dirty="0">
                      <a:latin typeface="Calibri" pitchFamily="34" charset="0"/>
                    </a:rPr>
                    <a:t>Chest Radiograph</a:t>
                  </a:r>
                  <a:endParaRPr lang="en-GB" sz="2000" dirty="0">
                    <a:latin typeface="Calibri" pitchFamily="34" charset="0"/>
                  </a:endParaRP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sz="2000" dirty="0">
                    <a:latin typeface="Calibri" pitchFamily="34" charset="0"/>
                  </a:endParaRPr>
                </a:p>
              </p:txBody>
            </p:sp>
            <p:sp>
              <p:nvSpPr>
                <p:cNvPr id="50212" name="Rectangle 16"/>
                <p:cNvSpPr>
                  <a:spLocks noChangeArrowheads="1"/>
                </p:cNvSpPr>
                <p:nvPr/>
              </p:nvSpPr>
              <p:spPr bwMode="auto">
                <a:xfrm>
                  <a:off x="1819" y="0"/>
                  <a:ext cx="7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87" name="Group 17"/>
              <p:cNvGrpSpPr>
                <a:grpSpLocks/>
              </p:cNvGrpSpPr>
              <p:nvPr/>
            </p:nvGrpSpPr>
            <p:grpSpPr bwMode="auto">
              <a:xfrm>
                <a:off x="2614" y="0"/>
                <a:ext cx="738" cy="518"/>
                <a:chOff x="2614" y="0"/>
                <a:chExt cx="738" cy="518"/>
              </a:xfrm>
            </p:grpSpPr>
            <p:sp>
              <p:nvSpPr>
                <p:cNvPr id="50209" name="Rectangle 18"/>
                <p:cNvSpPr>
                  <a:spLocks noChangeArrowheads="1"/>
                </p:cNvSpPr>
                <p:nvPr/>
              </p:nvSpPr>
              <p:spPr bwMode="auto">
                <a:xfrm>
                  <a:off x="2657" y="0"/>
                  <a:ext cx="65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sz="2000" dirty="0">
                    <a:latin typeface="Calibri" pitchFamily="34" charset="0"/>
                  </a:endParaRP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dirty="0">
                    <a:latin typeface="Calibri" pitchFamily="34" charset="0"/>
                  </a:endParaRPr>
                </a:p>
              </p:txBody>
            </p:sp>
            <p:sp>
              <p:nvSpPr>
                <p:cNvPr id="50210" name="Rectangle 19"/>
                <p:cNvSpPr>
                  <a:spLocks noChangeArrowheads="1"/>
                </p:cNvSpPr>
                <p:nvPr/>
              </p:nvSpPr>
              <p:spPr bwMode="auto">
                <a:xfrm>
                  <a:off x="2614" y="0"/>
                  <a:ext cx="73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88" name="Group 20"/>
              <p:cNvGrpSpPr>
                <a:grpSpLocks/>
              </p:cNvGrpSpPr>
              <p:nvPr/>
            </p:nvGrpSpPr>
            <p:grpSpPr bwMode="auto">
              <a:xfrm>
                <a:off x="0" y="518"/>
                <a:ext cx="409" cy="518"/>
                <a:chOff x="0" y="518"/>
                <a:chExt cx="409" cy="518"/>
              </a:xfrm>
            </p:grpSpPr>
            <p:sp>
              <p:nvSpPr>
                <p:cNvPr id="50207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518"/>
                  <a:ext cx="32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 anchor="ctr"/>
                <a:lstStyle/>
                <a:p>
                  <a:pPr algn="ctr"/>
                  <a:r>
                    <a:rPr lang="en-GB" b="1" dirty="0">
                      <a:latin typeface="Calibri" pitchFamily="34" charset="0"/>
                    </a:rPr>
                    <a:t>ALI</a:t>
                  </a:r>
                </a:p>
                <a:p>
                  <a:pPr algn="ctr"/>
                  <a:endParaRPr lang="en-GB" dirty="0">
                    <a:latin typeface="Calibri" pitchFamily="34" charset="0"/>
                  </a:endParaRPr>
                </a:p>
              </p:txBody>
            </p:sp>
            <p:sp>
              <p:nvSpPr>
                <p:cNvPr id="50208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40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89" name="Group 23"/>
              <p:cNvGrpSpPr>
                <a:grpSpLocks/>
              </p:cNvGrpSpPr>
              <p:nvPr/>
            </p:nvGrpSpPr>
            <p:grpSpPr bwMode="auto">
              <a:xfrm>
                <a:off x="409" y="518"/>
                <a:ext cx="408" cy="1266"/>
                <a:chOff x="409" y="518"/>
                <a:chExt cx="408" cy="1266"/>
              </a:xfrm>
            </p:grpSpPr>
            <p:sp>
              <p:nvSpPr>
                <p:cNvPr id="50205" name="Rectangle 24"/>
                <p:cNvSpPr>
                  <a:spLocks noChangeArrowheads="1"/>
                </p:cNvSpPr>
                <p:nvPr/>
              </p:nvSpPr>
              <p:spPr bwMode="auto">
                <a:xfrm>
                  <a:off x="452" y="518"/>
                  <a:ext cx="322" cy="1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sz="2000" dirty="0">
                      <a:latin typeface="Calibri" pitchFamily="34" charset="0"/>
                    </a:rPr>
                    <a:t>Acute</a:t>
                  </a: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dirty="0">
                    <a:latin typeface="Calibri" pitchFamily="34" charset="0"/>
                  </a:endParaRPr>
                </a:p>
              </p:txBody>
            </p:sp>
            <p:sp>
              <p:nvSpPr>
                <p:cNvPr id="50206" name="Rectangle 25"/>
                <p:cNvSpPr>
                  <a:spLocks noChangeArrowheads="1"/>
                </p:cNvSpPr>
                <p:nvPr/>
              </p:nvSpPr>
              <p:spPr bwMode="auto">
                <a:xfrm>
                  <a:off x="409" y="518"/>
                  <a:ext cx="408" cy="126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90" name="Group 26"/>
              <p:cNvGrpSpPr>
                <a:grpSpLocks/>
              </p:cNvGrpSpPr>
              <p:nvPr/>
            </p:nvGrpSpPr>
            <p:grpSpPr bwMode="auto">
              <a:xfrm>
                <a:off x="817" y="518"/>
                <a:ext cx="1002" cy="518"/>
                <a:chOff x="817" y="518"/>
                <a:chExt cx="1002" cy="518"/>
              </a:xfrm>
            </p:grpSpPr>
            <p:sp>
              <p:nvSpPr>
                <p:cNvPr id="50203" name="Rectangle 27"/>
                <p:cNvSpPr>
                  <a:spLocks noChangeArrowheads="1"/>
                </p:cNvSpPr>
                <p:nvPr/>
              </p:nvSpPr>
              <p:spPr bwMode="auto">
                <a:xfrm>
                  <a:off x="860" y="518"/>
                  <a:ext cx="91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dirty="0">
                      <a:latin typeface="Calibri" pitchFamily="34" charset="0"/>
                    </a:rPr>
                    <a:t>PaO</a:t>
                  </a:r>
                  <a:r>
                    <a:rPr lang="en-GB" baseline="-30000" dirty="0">
                      <a:latin typeface="Calibri" pitchFamily="34" charset="0"/>
                    </a:rPr>
                    <a:t>2 </a:t>
                  </a:r>
                  <a:r>
                    <a:rPr lang="en-GB" dirty="0">
                      <a:latin typeface="Calibri" pitchFamily="34" charset="0"/>
                    </a:rPr>
                    <a:t>/ FiO</a:t>
                  </a:r>
                  <a:r>
                    <a:rPr lang="en-GB" baseline="-30000" dirty="0">
                      <a:latin typeface="Calibri" pitchFamily="34" charset="0"/>
                    </a:rPr>
                    <a:t>2 </a:t>
                  </a:r>
                  <a:r>
                    <a:rPr lang="en-GB" u="sng" dirty="0">
                      <a:latin typeface="Calibri" pitchFamily="34" charset="0"/>
                    </a:rPr>
                    <a:t>&lt;</a:t>
                  </a:r>
                  <a:r>
                    <a:rPr lang="en-GB" dirty="0">
                      <a:latin typeface="Calibri" pitchFamily="34" charset="0"/>
                    </a:rPr>
                    <a:t> 40kPa 300mmHg</a:t>
                  </a:r>
                </a:p>
              </p:txBody>
            </p:sp>
            <p:sp>
              <p:nvSpPr>
                <p:cNvPr id="50204" name="Rectangle 28"/>
                <p:cNvSpPr>
                  <a:spLocks noChangeArrowheads="1"/>
                </p:cNvSpPr>
                <p:nvPr/>
              </p:nvSpPr>
              <p:spPr bwMode="auto">
                <a:xfrm>
                  <a:off x="817" y="518"/>
                  <a:ext cx="100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91" name="Group 29"/>
              <p:cNvGrpSpPr>
                <a:grpSpLocks/>
              </p:cNvGrpSpPr>
              <p:nvPr/>
            </p:nvGrpSpPr>
            <p:grpSpPr bwMode="auto">
              <a:xfrm>
                <a:off x="1819" y="518"/>
                <a:ext cx="795" cy="1266"/>
                <a:chOff x="1819" y="518"/>
                <a:chExt cx="795" cy="1266"/>
              </a:xfrm>
            </p:grpSpPr>
            <p:sp>
              <p:nvSpPr>
                <p:cNvPr id="50201" name="Rectangle 30"/>
                <p:cNvSpPr>
                  <a:spLocks noChangeArrowheads="1"/>
                </p:cNvSpPr>
                <p:nvPr/>
              </p:nvSpPr>
              <p:spPr bwMode="auto">
                <a:xfrm>
                  <a:off x="1862" y="518"/>
                  <a:ext cx="709" cy="1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dirty="0">
                      <a:latin typeface="Calibri" pitchFamily="34" charset="0"/>
                    </a:rPr>
                    <a:t>Bilateral opacities consistent with pulmonary oedema</a:t>
                  </a: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sz="1600" dirty="0">
                    <a:latin typeface="Calibri" pitchFamily="34" charset="0"/>
                  </a:endParaRPr>
                </a:p>
              </p:txBody>
            </p:sp>
            <p:sp>
              <p:nvSpPr>
                <p:cNvPr id="50202" name="Rectangle 31"/>
                <p:cNvSpPr>
                  <a:spLocks noChangeArrowheads="1"/>
                </p:cNvSpPr>
                <p:nvPr/>
              </p:nvSpPr>
              <p:spPr bwMode="auto">
                <a:xfrm>
                  <a:off x="1819" y="518"/>
                  <a:ext cx="795" cy="126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92" name="Group 32"/>
              <p:cNvGrpSpPr>
                <a:grpSpLocks/>
              </p:cNvGrpSpPr>
              <p:nvPr/>
            </p:nvGrpSpPr>
            <p:grpSpPr bwMode="auto">
              <a:xfrm>
                <a:off x="2614" y="518"/>
                <a:ext cx="738" cy="1266"/>
                <a:chOff x="2614" y="518"/>
                <a:chExt cx="738" cy="1266"/>
              </a:xfrm>
            </p:grpSpPr>
            <p:sp>
              <p:nvSpPr>
                <p:cNvPr id="50199" name="Rectangle 33"/>
                <p:cNvSpPr>
                  <a:spLocks noChangeArrowheads="1"/>
                </p:cNvSpPr>
                <p:nvPr/>
              </p:nvSpPr>
              <p:spPr bwMode="auto">
                <a:xfrm>
                  <a:off x="2657" y="518"/>
                  <a:ext cx="652" cy="1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sz="1600" dirty="0">
                      <a:latin typeface="Calibri" pitchFamily="34" charset="0"/>
                    </a:rPr>
                    <a:t>PAOP </a:t>
                  </a:r>
                  <a:r>
                    <a:rPr lang="en-GB" sz="1600" u="sng" dirty="0">
                      <a:latin typeface="Calibri" pitchFamily="34" charset="0"/>
                    </a:rPr>
                    <a:t>&lt;</a:t>
                  </a:r>
                  <a:r>
                    <a:rPr lang="en-GB" sz="1600" dirty="0">
                      <a:latin typeface="Calibri" pitchFamily="34" charset="0"/>
                    </a:rPr>
                    <a:t>18mmHg if measured or no clinical evidence of left atrial hypertension</a:t>
                  </a: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dirty="0">
                    <a:latin typeface="Calibri" pitchFamily="34" charset="0"/>
                  </a:endParaRPr>
                </a:p>
              </p:txBody>
            </p:sp>
            <p:sp>
              <p:nvSpPr>
                <p:cNvPr id="50200" name="Rectangle 34"/>
                <p:cNvSpPr>
                  <a:spLocks noChangeArrowheads="1"/>
                </p:cNvSpPr>
                <p:nvPr/>
              </p:nvSpPr>
              <p:spPr bwMode="auto">
                <a:xfrm>
                  <a:off x="2614" y="518"/>
                  <a:ext cx="738" cy="126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93" name="Group 35"/>
              <p:cNvGrpSpPr>
                <a:grpSpLocks/>
              </p:cNvGrpSpPr>
              <p:nvPr/>
            </p:nvGrpSpPr>
            <p:grpSpPr bwMode="auto">
              <a:xfrm>
                <a:off x="0" y="1036"/>
                <a:ext cx="409" cy="748"/>
                <a:chOff x="0" y="1036"/>
                <a:chExt cx="409" cy="748"/>
              </a:xfrm>
            </p:grpSpPr>
            <p:sp>
              <p:nvSpPr>
                <p:cNvPr id="50197" name="Rectangle 36"/>
                <p:cNvSpPr>
                  <a:spLocks noChangeArrowheads="1"/>
                </p:cNvSpPr>
                <p:nvPr/>
              </p:nvSpPr>
              <p:spPr bwMode="auto">
                <a:xfrm>
                  <a:off x="43" y="1036"/>
                  <a:ext cx="32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b="1" dirty="0">
                      <a:latin typeface="Calibri" pitchFamily="34" charset="0"/>
                    </a:rPr>
                    <a:t>ARDS</a:t>
                  </a:r>
                  <a:endParaRPr lang="en-GB" dirty="0">
                    <a:latin typeface="Calibri" pitchFamily="34" charset="0"/>
                  </a:endParaRP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sz="1600" dirty="0">
                    <a:latin typeface="Calibri" pitchFamily="34" charset="0"/>
                  </a:endParaRPr>
                </a:p>
              </p:txBody>
            </p:sp>
            <p:sp>
              <p:nvSpPr>
                <p:cNvPr id="50198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40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94" name="Group 38"/>
              <p:cNvGrpSpPr>
                <a:grpSpLocks/>
              </p:cNvGrpSpPr>
              <p:nvPr/>
            </p:nvGrpSpPr>
            <p:grpSpPr bwMode="auto">
              <a:xfrm>
                <a:off x="817" y="1036"/>
                <a:ext cx="1002" cy="748"/>
                <a:chOff x="817" y="1036"/>
                <a:chExt cx="1002" cy="748"/>
              </a:xfrm>
            </p:grpSpPr>
            <p:sp>
              <p:nvSpPr>
                <p:cNvPr id="50195" name="Rectangle 39"/>
                <p:cNvSpPr>
                  <a:spLocks noChangeArrowheads="1"/>
                </p:cNvSpPr>
                <p:nvPr/>
              </p:nvSpPr>
              <p:spPr bwMode="auto">
                <a:xfrm>
                  <a:off x="860" y="1036"/>
                  <a:ext cx="916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dirty="0">
                      <a:latin typeface="Calibri" pitchFamily="34" charset="0"/>
                    </a:rPr>
                    <a:t>PaO</a:t>
                  </a:r>
                  <a:r>
                    <a:rPr lang="en-GB" baseline="-30000" dirty="0">
                      <a:latin typeface="Calibri" pitchFamily="34" charset="0"/>
                    </a:rPr>
                    <a:t>2 </a:t>
                  </a:r>
                  <a:r>
                    <a:rPr lang="en-GB" dirty="0">
                      <a:latin typeface="Calibri" pitchFamily="34" charset="0"/>
                    </a:rPr>
                    <a:t>/ FiO</a:t>
                  </a:r>
                  <a:r>
                    <a:rPr lang="en-GB" baseline="-30000" dirty="0">
                      <a:latin typeface="Calibri" pitchFamily="34" charset="0"/>
                    </a:rPr>
                    <a:t>2 </a:t>
                  </a:r>
                  <a:r>
                    <a:rPr lang="en-GB" u="sng" dirty="0">
                      <a:latin typeface="Calibri" pitchFamily="34" charset="0"/>
                    </a:rPr>
                    <a:t>&lt;</a:t>
                  </a:r>
                  <a:r>
                    <a:rPr lang="en-GB" dirty="0">
                      <a:latin typeface="Calibri" pitchFamily="34" charset="0"/>
                    </a:rPr>
                    <a:t> 27kPa</a:t>
                  </a: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dirty="0">
                      <a:latin typeface="Calibri" pitchFamily="34" charset="0"/>
                    </a:rPr>
                    <a:t>200mmHg</a:t>
                  </a:r>
                </a:p>
              </p:txBody>
            </p:sp>
            <p:sp>
              <p:nvSpPr>
                <p:cNvPr id="50196" name="Rectangle 40"/>
                <p:cNvSpPr>
                  <a:spLocks noChangeArrowheads="1"/>
                </p:cNvSpPr>
                <p:nvPr/>
              </p:nvSpPr>
              <p:spPr bwMode="auto">
                <a:xfrm>
                  <a:off x="817" y="1036"/>
                  <a:ext cx="1002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50182" name="Rectangle 41"/>
            <p:cNvSpPr>
              <a:spLocks noChangeArrowheads="1"/>
            </p:cNvSpPr>
            <p:nvPr/>
          </p:nvSpPr>
          <p:spPr bwMode="auto">
            <a:xfrm>
              <a:off x="-3" y="-3"/>
              <a:ext cx="3358" cy="179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</p:grpSp>
      <p:sp>
        <p:nvSpPr>
          <p:cNvPr id="50179" name="Rectangle 42"/>
          <p:cNvSpPr>
            <a:spLocks noChangeArrowheads="1"/>
          </p:cNvSpPr>
          <p:nvPr/>
        </p:nvSpPr>
        <p:spPr bwMode="auto">
          <a:xfrm>
            <a:off x="381000" y="54451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397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GB" sz="2000" dirty="0">
                <a:latin typeface="Calibri" pitchFamily="34" charset="0"/>
              </a:rPr>
              <a:t>PaO</a:t>
            </a:r>
            <a:r>
              <a:rPr lang="en-GB" sz="2000" baseline="-30000" dirty="0">
                <a:latin typeface="Calibri" pitchFamily="34" charset="0"/>
              </a:rPr>
              <a:t>2 </a:t>
            </a:r>
            <a:r>
              <a:rPr lang="en-GB" sz="2000" dirty="0">
                <a:latin typeface="Calibri" pitchFamily="34" charset="0"/>
              </a:rPr>
              <a:t>/ FiO</a:t>
            </a:r>
            <a:r>
              <a:rPr lang="en-GB" sz="2000" baseline="-30000" dirty="0">
                <a:latin typeface="Calibri" pitchFamily="34" charset="0"/>
              </a:rPr>
              <a:t>2	</a:t>
            </a:r>
            <a:r>
              <a:rPr lang="en-GB" sz="2000" dirty="0">
                <a:latin typeface="Calibri" pitchFamily="34" charset="0"/>
              </a:rPr>
              <a:t>– arterial partial pressure of oxygen / inspired oxygen fraction</a:t>
            </a:r>
          </a:p>
          <a:p>
            <a:pPr>
              <a:lnSpc>
                <a:spcPct val="120000"/>
              </a:lnSpc>
              <a:tabLst>
                <a:tab pos="5397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GB" sz="2000" dirty="0">
                <a:latin typeface="Calibri" pitchFamily="34" charset="0"/>
              </a:rPr>
              <a:t>PAOP		– pulmonary artery occlusion pressure </a:t>
            </a:r>
          </a:p>
        </p:txBody>
      </p:sp>
      <p:sp>
        <p:nvSpPr>
          <p:cNvPr id="50180" name="Rectangle 43"/>
          <p:cNvSpPr>
            <a:spLocks noChangeArrowheads="1"/>
          </p:cNvSpPr>
          <p:nvPr/>
        </p:nvSpPr>
        <p:spPr bwMode="auto">
          <a:xfrm>
            <a:off x="7429500" y="2636838"/>
            <a:ext cx="1533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itchFamily="34" charset="0"/>
              </a:rPr>
              <a:t>Exclude heart </a:t>
            </a:r>
          </a:p>
          <a:p>
            <a:pPr algn="ctr"/>
            <a:r>
              <a:rPr lang="en-GB" b="1" dirty="0">
                <a:latin typeface="Calibri" pitchFamily="34" charset="0"/>
              </a:rPr>
              <a:t>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Resolution of acute inflammation</a:t>
            </a:r>
            <a:endParaRPr lang="en-US" sz="4000" b="1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Remove / resolve inflammatory stimulus</a:t>
            </a:r>
          </a:p>
          <a:p>
            <a:r>
              <a:rPr lang="en-GB"/>
              <a:t>Apoptosis predominates over necrosis</a:t>
            </a:r>
          </a:p>
          <a:p>
            <a:r>
              <a:rPr lang="en-GB"/>
              <a:t>Macrophage clean-up</a:t>
            </a:r>
          </a:p>
          <a:p>
            <a:r>
              <a:rPr lang="en-GB"/>
              <a:t>Muco-ciliary escalator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933575" y="1452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56674" name="Picture 2" descr="Apopt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38313"/>
            <a:ext cx="6019800" cy="4510087"/>
          </a:xfrm>
          <a:prstGeom prst="rect">
            <a:avLst/>
          </a:prstGeom>
          <a:noFill/>
        </p:spPr>
      </p:pic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Apoptosis </a:t>
            </a:r>
            <a:r>
              <a:rPr lang="en-GB" b="1" dirty="0" err="1"/>
              <a:t>vs</a:t>
            </a:r>
            <a:r>
              <a:rPr lang="en-GB" b="1" dirty="0"/>
              <a:t> necrosis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45" y="1088305"/>
            <a:ext cx="88543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GB" sz="6000" b="1" dirty="0" smtClean="0"/>
              <a:t>Alveolar-capillary membrane</a:t>
            </a:r>
            <a:endParaRPr lang="en-GB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lung is for gas exchange!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459038"/>
            <a:ext cx="29337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fromyourdoctor.com/ext/lung_anatom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314575"/>
            <a:ext cx="45243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GB" sz="4800" b="1" dirty="0"/>
              <a:t>Vasculopathy of </a:t>
            </a:r>
            <a:r>
              <a:rPr lang="en-GB" sz="4800" b="1" dirty="0" smtClean="0"/>
              <a:t>Sepsis/ ALI</a:t>
            </a:r>
            <a:endParaRPr lang="en-GB" sz="4800" b="1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GB" sz="3600" dirty="0" smtClean="0"/>
              <a:t>Disordered </a:t>
            </a:r>
            <a:r>
              <a:rPr lang="en-GB" sz="3600" dirty="0"/>
              <a:t>vascular tone</a:t>
            </a:r>
          </a:p>
          <a:p>
            <a:r>
              <a:rPr lang="en-GB" sz="3600" dirty="0"/>
              <a:t>Increased vascular permeability</a:t>
            </a:r>
          </a:p>
          <a:p>
            <a:r>
              <a:rPr lang="en-GB" sz="3600" dirty="0"/>
              <a:t>Microvascular thrombosis</a:t>
            </a:r>
            <a:endParaRPr lang="en-GB" sz="4000" dirty="0"/>
          </a:p>
          <a:p>
            <a:r>
              <a:rPr lang="en-GB" sz="3600" dirty="0"/>
              <a:t>Altered cellular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3200" b="1" dirty="0" smtClean="0"/>
              <a:t>Systemic</a:t>
            </a:r>
            <a:endParaRPr lang="en-GB" sz="3200" b="1" dirty="0"/>
          </a:p>
          <a:p>
            <a:endParaRPr lang="en-GB" sz="3200" dirty="0"/>
          </a:p>
          <a:p>
            <a:r>
              <a:rPr lang="en-GB" sz="3200" dirty="0"/>
              <a:t>Vascular </a:t>
            </a:r>
            <a:r>
              <a:rPr lang="en-GB" sz="3200" dirty="0" err="1"/>
              <a:t>dystonia</a:t>
            </a:r>
            <a:endParaRPr lang="en-GB" sz="3200" dirty="0"/>
          </a:p>
          <a:p>
            <a:r>
              <a:rPr lang="en-GB" sz="3200" dirty="0"/>
              <a:t>Intra-vascular coagulation</a:t>
            </a:r>
          </a:p>
          <a:p>
            <a:r>
              <a:rPr lang="en-GB" sz="3200" dirty="0"/>
              <a:t>Microvascular leak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3200" b="1" dirty="0"/>
              <a:t>Lung</a:t>
            </a:r>
          </a:p>
          <a:p>
            <a:endParaRPr lang="en-GB" sz="3200" dirty="0"/>
          </a:p>
          <a:p>
            <a:r>
              <a:rPr lang="en-GB" sz="3200" dirty="0"/>
              <a:t>Loss of HPV</a:t>
            </a:r>
          </a:p>
          <a:p>
            <a:r>
              <a:rPr lang="en-GB" sz="3200" dirty="0" smtClean="0"/>
              <a:t>P Hypertension &amp; </a:t>
            </a:r>
            <a:r>
              <a:rPr lang="en-GB" sz="3200" dirty="0" err="1" smtClean="0"/>
              <a:t>incr</a:t>
            </a:r>
            <a:r>
              <a:rPr lang="en-GB" sz="3200" dirty="0" smtClean="0"/>
              <a:t> dead space</a:t>
            </a:r>
            <a:endParaRPr lang="en-GB" sz="3200" dirty="0"/>
          </a:p>
          <a:p>
            <a:r>
              <a:rPr lang="en-GB" sz="3200" dirty="0"/>
              <a:t>Pulmonary oedema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36650" y="1044575"/>
            <a:ext cx="6940550" cy="4746625"/>
            <a:chOff x="1230" y="898"/>
            <a:chExt cx="4372" cy="299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230" y="1248"/>
              <a:ext cx="3378" cy="2640"/>
              <a:chOff x="1230" y="1344"/>
              <a:chExt cx="3378" cy="264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230" y="2688"/>
                <a:ext cx="3378" cy="1296"/>
                <a:chOff x="1230" y="2832"/>
                <a:chExt cx="3378" cy="1296"/>
              </a:xfrm>
            </p:grpSpPr>
            <p:sp>
              <p:nvSpPr>
                <p:cNvPr id="149509" name="Rectangle 5"/>
                <p:cNvSpPr>
                  <a:spLocks noChangeArrowheads="1"/>
                </p:cNvSpPr>
                <p:nvPr/>
              </p:nvSpPr>
              <p:spPr bwMode="auto">
                <a:xfrm rot="1563483">
                  <a:off x="1230" y="2880"/>
                  <a:ext cx="1728" cy="384"/>
                </a:xfrm>
                <a:prstGeom prst="rect">
                  <a:avLst/>
                </a:prstGeom>
                <a:solidFill>
                  <a:srgbClr val="99003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510" name="Rectangle 6"/>
                <p:cNvSpPr>
                  <a:spLocks noChangeArrowheads="1"/>
                </p:cNvSpPr>
                <p:nvPr/>
              </p:nvSpPr>
              <p:spPr bwMode="auto">
                <a:xfrm rot="-1662804">
                  <a:off x="2880" y="2832"/>
                  <a:ext cx="1728" cy="384"/>
                </a:xfrm>
                <a:prstGeom prst="rect">
                  <a:avLst/>
                </a:prstGeom>
                <a:solidFill>
                  <a:srgbClr val="99003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511" name="Rectangle 7"/>
                <p:cNvSpPr>
                  <a:spLocks noChangeArrowheads="1"/>
                </p:cNvSpPr>
                <p:nvPr/>
              </p:nvSpPr>
              <p:spPr bwMode="auto">
                <a:xfrm>
                  <a:off x="2496" y="3264"/>
                  <a:ext cx="768" cy="864"/>
                </a:xfrm>
                <a:prstGeom prst="rect">
                  <a:avLst/>
                </a:prstGeom>
                <a:solidFill>
                  <a:srgbClr val="99003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1824" y="1344"/>
                <a:ext cx="2112" cy="1584"/>
                <a:chOff x="2112" y="1440"/>
                <a:chExt cx="2112" cy="1728"/>
              </a:xfrm>
            </p:grpSpPr>
            <p:sp>
              <p:nvSpPr>
                <p:cNvPr id="149513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864" cy="816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514" name="Oval 10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864" cy="816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515" name="Rectangle 11"/>
                <p:cNvSpPr>
                  <a:spLocks noChangeArrowheads="1"/>
                </p:cNvSpPr>
                <p:nvPr/>
              </p:nvSpPr>
              <p:spPr bwMode="auto">
                <a:xfrm>
                  <a:off x="3024" y="1440"/>
                  <a:ext cx="240" cy="768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516" name="Rectangle 12"/>
                <p:cNvSpPr>
                  <a:spLocks noChangeArrowheads="1"/>
                </p:cNvSpPr>
                <p:nvPr/>
              </p:nvSpPr>
              <p:spPr bwMode="auto">
                <a:xfrm rot="-2504048">
                  <a:off x="2688" y="2160"/>
                  <a:ext cx="528" cy="240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517" name="Rectangle 13"/>
                <p:cNvSpPr>
                  <a:spLocks noChangeArrowheads="1"/>
                </p:cNvSpPr>
                <p:nvPr/>
              </p:nvSpPr>
              <p:spPr bwMode="auto">
                <a:xfrm rot="-7904048">
                  <a:off x="3072" y="2160"/>
                  <a:ext cx="528" cy="240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49518" name="Text Box 14"/>
              <p:cNvSpPr txBox="1">
                <a:spLocks noChangeArrowheads="1"/>
              </p:cNvSpPr>
              <p:nvPr/>
            </p:nvSpPr>
            <p:spPr bwMode="auto">
              <a:xfrm>
                <a:off x="2064" y="1474"/>
                <a:ext cx="393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GB" sz="4800" b="1">
                    <a:solidFill>
                      <a:srgbClr val="FFCC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V</a:t>
                </a:r>
              </a:p>
            </p:txBody>
          </p:sp>
          <p:sp>
            <p:nvSpPr>
              <p:cNvPr id="149519" name="Text Box 15"/>
              <p:cNvSpPr txBox="1">
                <a:spLocks noChangeArrowheads="1"/>
              </p:cNvSpPr>
              <p:nvPr/>
            </p:nvSpPr>
            <p:spPr bwMode="auto">
              <a:xfrm>
                <a:off x="1841" y="3298"/>
                <a:ext cx="415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GB" sz="4800" b="1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sp>
          <p:nvSpPr>
            <p:cNvPr id="149520" name="Text Box 16"/>
            <p:cNvSpPr txBox="1">
              <a:spLocks noChangeArrowheads="1"/>
            </p:cNvSpPr>
            <p:nvPr/>
          </p:nvSpPr>
          <p:spPr bwMode="auto">
            <a:xfrm>
              <a:off x="3830" y="898"/>
              <a:ext cx="908" cy="57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5400" b="1" dirty="0">
                  <a:solidFill>
                    <a:srgbClr val="FFFFFF"/>
                  </a:solidFill>
                </a:rPr>
                <a:t>AIR</a:t>
              </a:r>
            </a:p>
          </p:txBody>
        </p:sp>
        <p:sp>
          <p:nvSpPr>
            <p:cNvPr id="149521" name="Text Box 17"/>
            <p:cNvSpPr txBox="1">
              <a:spLocks noChangeArrowheads="1"/>
            </p:cNvSpPr>
            <p:nvPr/>
          </p:nvSpPr>
          <p:spPr bwMode="auto">
            <a:xfrm>
              <a:off x="3926" y="3216"/>
              <a:ext cx="1676" cy="57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5400" b="1" dirty="0">
                  <a:solidFill>
                    <a:srgbClr val="FFFFFF"/>
                  </a:solidFill>
                </a:rPr>
                <a:t>BLOOD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 rot="1563483">
            <a:off x="1939471" y="3982616"/>
            <a:ext cx="2743200" cy="2159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 rot="-1662804">
            <a:off x="4565196" y="3906416"/>
            <a:ext cx="2743200" cy="676275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Hypoxic Pulmonary Vasoconstriction</a:t>
            </a:r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2930071" y="3019004"/>
            <a:ext cx="1371600" cy="1116012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4835071" y="3019004"/>
            <a:ext cx="1371600" cy="1116012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4377871" y="1772816"/>
            <a:ext cx="381000" cy="104933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 rot="-2504048">
            <a:off x="3844471" y="2757066"/>
            <a:ext cx="838200" cy="3286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 rot="-7904048">
            <a:off x="4512014" y="2730873"/>
            <a:ext cx="722313" cy="3810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6" name="Freeform 10"/>
          <p:cNvSpPr>
            <a:spLocks/>
          </p:cNvSpPr>
          <p:nvPr/>
        </p:nvSpPr>
        <p:spPr bwMode="auto">
          <a:xfrm rot="-193170">
            <a:off x="3882571" y="2636416"/>
            <a:ext cx="508000" cy="508000"/>
          </a:xfrm>
          <a:custGeom>
            <a:avLst/>
            <a:gdLst/>
            <a:ahLst/>
            <a:cxnLst>
              <a:cxn ang="0">
                <a:pos x="24" y="216"/>
              </a:cxn>
              <a:cxn ang="0">
                <a:pos x="120" y="312"/>
              </a:cxn>
              <a:cxn ang="0">
                <a:pos x="264" y="264"/>
              </a:cxn>
              <a:cxn ang="0">
                <a:pos x="312" y="216"/>
              </a:cxn>
              <a:cxn ang="0">
                <a:pos x="312" y="120"/>
              </a:cxn>
              <a:cxn ang="0">
                <a:pos x="312" y="72"/>
              </a:cxn>
              <a:cxn ang="0">
                <a:pos x="264" y="24"/>
              </a:cxn>
              <a:cxn ang="0">
                <a:pos x="24" y="216"/>
              </a:cxn>
            </a:cxnLst>
            <a:rect l="0" t="0" r="r" b="b"/>
            <a:pathLst>
              <a:path w="320" h="320">
                <a:moveTo>
                  <a:pt x="24" y="216"/>
                </a:moveTo>
                <a:cubicBezTo>
                  <a:pt x="0" y="264"/>
                  <a:pt x="80" y="304"/>
                  <a:pt x="120" y="312"/>
                </a:cubicBezTo>
                <a:cubicBezTo>
                  <a:pt x="160" y="320"/>
                  <a:pt x="232" y="280"/>
                  <a:pt x="264" y="264"/>
                </a:cubicBezTo>
                <a:cubicBezTo>
                  <a:pt x="296" y="248"/>
                  <a:pt x="304" y="240"/>
                  <a:pt x="312" y="216"/>
                </a:cubicBezTo>
                <a:cubicBezTo>
                  <a:pt x="320" y="192"/>
                  <a:pt x="312" y="144"/>
                  <a:pt x="312" y="120"/>
                </a:cubicBezTo>
                <a:cubicBezTo>
                  <a:pt x="312" y="96"/>
                  <a:pt x="320" y="88"/>
                  <a:pt x="312" y="72"/>
                </a:cubicBezTo>
                <a:cubicBezTo>
                  <a:pt x="304" y="56"/>
                  <a:pt x="312" y="0"/>
                  <a:pt x="264" y="24"/>
                </a:cubicBezTo>
                <a:cubicBezTo>
                  <a:pt x="216" y="48"/>
                  <a:pt x="48" y="168"/>
                  <a:pt x="24" y="216"/>
                </a:cubicBezTo>
                <a:close/>
              </a:path>
            </a:pathLst>
          </a:custGeom>
          <a:solidFill>
            <a:srgbClr val="0099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853871" y="3260304"/>
            <a:ext cx="1466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3200" b="1">
                <a:solidFill>
                  <a:srgbClr val="000000"/>
                </a:solidFill>
                <a:sym typeface="Wingdings 3" pitchFamily="18" charset="2"/>
              </a:rPr>
              <a:t></a:t>
            </a:r>
            <a:r>
              <a:rPr lang="en-GB" sz="3200" b="1">
                <a:solidFill>
                  <a:srgbClr val="000000"/>
                </a:solidFill>
              </a:rPr>
              <a:t>P</a:t>
            </a:r>
            <a:r>
              <a:rPr lang="en-GB" sz="3200" b="1" baseline="-25000">
                <a:solidFill>
                  <a:srgbClr val="000000"/>
                </a:solidFill>
              </a:rPr>
              <a:t>alv</a:t>
            </a:r>
            <a:r>
              <a:rPr lang="en-GB" sz="3200" b="1">
                <a:solidFill>
                  <a:srgbClr val="000000"/>
                </a:solidFill>
              </a:rPr>
              <a:t>O</a:t>
            </a:r>
            <a:r>
              <a:rPr lang="en-GB" sz="32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4225471" y="4592216"/>
            <a:ext cx="1123950" cy="989013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2050596" y="3982616"/>
            <a:ext cx="95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Q</a:t>
            </a:r>
            <a:endParaRPr lang="en-GB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2168071" y="2153816"/>
            <a:ext cx="92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4400" b="1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V</a:t>
            </a:r>
            <a:endParaRPr lang="en-GB" sz="4400" b="1">
              <a:solidFill>
                <a:srgbClr val="FFCC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Inhaled Vasodilators + HPV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 rot="1563483">
            <a:off x="1828800" y="4267200"/>
            <a:ext cx="2743200" cy="2159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 rot="-1662804">
            <a:off x="4527550" y="4038600"/>
            <a:ext cx="2743200" cy="9906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2819400" y="3303588"/>
            <a:ext cx="1371600" cy="1116012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4724400" y="3303588"/>
            <a:ext cx="1371600" cy="1116012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4267200" y="2057400"/>
            <a:ext cx="381000" cy="104933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 rot="-2504048">
            <a:off x="3733800" y="3041650"/>
            <a:ext cx="838200" cy="3286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 rot="-7904048">
            <a:off x="4401343" y="3015457"/>
            <a:ext cx="722313" cy="3810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Freeform 10"/>
          <p:cNvSpPr>
            <a:spLocks/>
          </p:cNvSpPr>
          <p:nvPr/>
        </p:nvSpPr>
        <p:spPr bwMode="auto">
          <a:xfrm rot="-193170">
            <a:off x="3771900" y="2921000"/>
            <a:ext cx="508000" cy="508000"/>
          </a:xfrm>
          <a:custGeom>
            <a:avLst/>
            <a:gdLst/>
            <a:ahLst/>
            <a:cxnLst>
              <a:cxn ang="0">
                <a:pos x="24" y="216"/>
              </a:cxn>
              <a:cxn ang="0">
                <a:pos x="120" y="312"/>
              </a:cxn>
              <a:cxn ang="0">
                <a:pos x="264" y="264"/>
              </a:cxn>
              <a:cxn ang="0">
                <a:pos x="312" y="216"/>
              </a:cxn>
              <a:cxn ang="0">
                <a:pos x="312" y="120"/>
              </a:cxn>
              <a:cxn ang="0">
                <a:pos x="312" y="72"/>
              </a:cxn>
              <a:cxn ang="0">
                <a:pos x="264" y="24"/>
              </a:cxn>
              <a:cxn ang="0">
                <a:pos x="24" y="216"/>
              </a:cxn>
            </a:cxnLst>
            <a:rect l="0" t="0" r="r" b="b"/>
            <a:pathLst>
              <a:path w="320" h="320">
                <a:moveTo>
                  <a:pt x="24" y="216"/>
                </a:moveTo>
                <a:cubicBezTo>
                  <a:pt x="0" y="264"/>
                  <a:pt x="80" y="304"/>
                  <a:pt x="120" y="312"/>
                </a:cubicBezTo>
                <a:cubicBezTo>
                  <a:pt x="160" y="320"/>
                  <a:pt x="232" y="280"/>
                  <a:pt x="264" y="264"/>
                </a:cubicBezTo>
                <a:cubicBezTo>
                  <a:pt x="296" y="248"/>
                  <a:pt x="304" y="240"/>
                  <a:pt x="312" y="216"/>
                </a:cubicBezTo>
                <a:cubicBezTo>
                  <a:pt x="320" y="192"/>
                  <a:pt x="312" y="144"/>
                  <a:pt x="312" y="120"/>
                </a:cubicBezTo>
                <a:cubicBezTo>
                  <a:pt x="312" y="96"/>
                  <a:pt x="320" y="88"/>
                  <a:pt x="312" y="72"/>
                </a:cubicBezTo>
                <a:cubicBezTo>
                  <a:pt x="304" y="56"/>
                  <a:pt x="312" y="0"/>
                  <a:pt x="264" y="24"/>
                </a:cubicBezTo>
                <a:cubicBezTo>
                  <a:pt x="216" y="48"/>
                  <a:pt x="48" y="168"/>
                  <a:pt x="24" y="216"/>
                </a:cubicBezTo>
                <a:close/>
              </a:path>
            </a:pathLst>
          </a:custGeom>
          <a:solidFill>
            <a:srgbClr val="0099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2743200" y="3544888"/>
            <a:ext cx="15568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3200" b="1" dirty="0">
                <a:sym typeface="Wingdings 3" pitchFamily="18" charset="2"/>
              </a:rPr>
              <a:t></a:t>
            </a:r>
            <a:r>
              <a:rPr lang="en-GB" sz="3200" b="1" dirty="0"/>
              <a:t>P</a:t>
            </a:r>
            <a:r>
              <a:rPr lang="en-GB" sz="3200" b="1" baseline="-25000" dirty="0"/>
              <a:t>alv</a:t>
            </a:r>
            <a:r>
              <a:rPr lang="en-GB" sz="3200" b="1" dirty="0"/>
              <a:t>O</a:t>
            </a:r>
            <a:r>
              <a:rPr lang="en-GB" sz="3200" b="1" baseline="-25000" dirty="0"/>
              <a:t>2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3962400" y="4724400"/>
            <a:ext cx="1123950" cy="989013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1981200" y="4267200"/>
            <a:ext cx="95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Q</a:t>
            </a:r>
            <a:endParaRPr lang="en-GB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4953000" y="3549650"/>
            <a:ext cx="1006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GB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5902325" y="4267200"/>
            <a:ext cx="95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Q</a:t>
            </a:r>
            <a:endParaRPr lang="en-GB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>
            <a:off x="5410200" y="4038600"/>
            <a:ext cx="457200" cy="6096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762000" y="1981200"/>
            <a:ext cx="7620000" cy="121920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2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800" b="1" dirty="0">
                <a:solidFill>
                  <a:srgbClr val="FFFFFF"/>
                </a:solidFill>
              </a:rPr>
              <a:t>ARDS		ALI		Subclinical LI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Spectrum of Lung Injury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99792" y="3429000"/>
            <a:ext cx="4419600" cy="4267200"/>
            <a:chOff x="1488" y="2160"/>
            <a:chExt cx="2784" cy="2688"/>
          </a:xfrm>
          <a:solidFill>
            <a:schemeClr val="bg1"/>
          </a:solidFill>
        </p:grpSpPr>
        <p:pic>
          <p:nvPicPr>
            <p:cNvPr id="121861" name="Picture 5" descr="ARDS - CXR bmj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6" y="2160"/>
              <a:ext cx="2448" cy="2640"/>
            </a:xfrm>
            <a:prstGeom prst="rect">
              <a:avLst/>
            </a:prstGeom>
            <a:grpFill/>
          </p:spPr>
        </p:pic>
        <p:sp>
          <p:nvSpPr>
            <p:cNvPr id="121863" name="Rectangle 7"/>
            <p:cNvSpPr>
              <a:spLocks noChangeArrowheads="1"/>
            </p:cNvSpPr>
            <p:nvPr/>
          </p:nvSpPr>
          <p:spPr bwMode="auto">
            <a:xfrm>
              <a:off x="1488" y="4080"/>
              <a:ext cx="2784" cy="7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21864" name="Rectangle 8"/>
            <p:cNvSpPr>
              <a:spLocks noChangeArrowheads="1"/>
            </p:cNvSpPr>
            <p:nvPr/>
          </p:nvSpPr>
          <p:spPr bwMode="auto">
            <a:xfrm>
              <a:off x="3792" y="2160"/>
              <a:ext cx="480" cy="19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Vasodilators (iv) </a:t>
            </a:r>
            <a:r>
              <a:rPr lang="en-GB" b="1" dirty="0" err="1"/>
              <a:t>vs</a:t>
            </a:r>
            <a:r>
              <a:rPr lang="en-GB" b="1" dirty="0"/>
              <a:t> HPV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 rot="1563483">
            <a:off x="1800225" y="4167188"/>
            <a:ext cx="2743200" cy="6858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 rot="-1662804">
            <a:off x="4530725" y="4116388"/>
            <a:ext cx="2743200" cy="676275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2895600" y="3228975"/>
            <a:ext cx="1371600" cy="1116013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4800600" y="3228975"/>
            <a:ext cx="1371600" cy="1116013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4343400" y="1982788"/>
            <a:ext cx="381000" cy="10493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 rot="-2504048">
            <a:off x="3810000" y="2967038"/>
            <a:ext cx="838200" cy="3286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 rot="-7904048">
            <a:off x="4477544" y="2940844"/>
            <a:ext cx="722312" cy="3810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10" name="Freeform 10"/>
          <p:cNvSpPr>
            <a:spLocks/>
          </p:cNvSpPr>
          <p:nvPr/>
        </p:nvSpPr>
        <p:spPr bwMode="auto">
          <a:xfrm rot="-193170">
            <a:off x="3848100" y="2846388"/>
            <a:ext cx="508000" cy="508000"/>
          </a:xfrm>
          <a:custGeom>
            <a:avLst/>
            <a:gdLst/>
            <a:ahLst/>
            <a:cxnLst>
              <a:cxn ang="0">
                <a:pos x="24" y="216"/>
              </a:cxn>
              <a:cxn ang="0">
                <a:pos x="120" y="312"/>
              </a:cxn>
              <a:cxn ang="0">
                <a:pos x="264" y="264"/>
              </a:cxn>
              <a:cxn ang="0">
                <a:pos x="312" y="216"/>
              </a:cxn>
              <a:cxn ang="0">
                <a:pos x="312" y="120"/>
              </a:cxn>
              <a:cxn ang="0">
                <a:pos x="312" y="72"/>
              </a:cxn>
              <a:cxn ang="0">
                <a:pos x="264" y="24"/>
              </a:cxn>
              <a:cxn ang="0">
                <a:pos x="24" y="216"/>
              </a:cxn>
            </a:cxnLst>
            <a:rect l="0" t="0" r="r" b="b"/>
            <a:pathLst>
              <a:path w="320" h="320">
                <a:moveTo>
                  <a:pt x="24" y="216"/>
                </a:moveTo>
                <a:cubicBezTo>
                  <a:pt x="0" y="264"/>
                  <a:pt x="80" y="304"/>
                  <a:pt x="120" y="312"/>
                </a:cubicBezTo>
                <a:cubicBezTo>
                  <a:pt x="160" y="320"/>
                  <a:pt x="232" y="280"/>
                  <a:pt x="264" y="264"/>
                </a:cubicBezTo>
                <a:cubicBezTo>
                  <a:pt x="296" y="248"/>
                  <a:pt x="304" y="240"/>
                  <a:pt x="312" y="216"/>
                </a:cubicBezTo>
                <a:cubicBezTo>
                  <a:pt x="320" y="192"/>
                  <a:pt x="312" y="144"/>
                  <a:pt x="312" y="120"/>
                </a:cubicBezTo>
                <a:cubicBezTo>
                  <a:pt x="312" y="96"/>
                  <a:pt x="320" y="88"/>
                  <a:pt x="312" y="72"/>
                </a:cubicBezTo>
                <a:cubicBezTo>
                  <a:pt x="304" y="56"/>
                  <a:pt x="312" y="0"/>
                  <a:pt x="264" y="24"/>
                </a:cubicBezTo>
                <a:cubicBezTo>
                  <a:pt x="216" y="48"/>
                  <a:pt x="48" y="168"/>
                  <a:pt x="24" y="216"/>
                </a:cubicBezTo>
                <a:close/>
              </a:path>
            </a:pathLst>
          </a:custGeom>
          <a:solidFill>
            <a:srgbClr val="0099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2819400" y="3470275"/>
            <a:ext cx="146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3200" b="1">
                <a:solidFill>
                  <a:srgbClr val="000000"/>
                </a:solidFill>
                <a:sym typeface="Wingdings 3" pitchFamily="18" charset="2"/>
              </a:rPr>
              <a:t></a:t>
            </a:r>
            <a:r>
              <a:rPr lang="en-GB" sz="3200" b="1">
                <a:solidFill>
                  <a:srgbClr val="000000"/>
                </a:solidFill>
              </a:rPr>
              <a:t>P</a:t>
            </a:r>
            <a:r>
              <a:rPr lang="en-GB" sz="3200" b="1" baseline="-25000">
                <a:solidFill>
                  <a:srgbClr val="000000"/>
                </a:solidFill>
              </a:rPr>
              <a:t>alv</a:t>
            </a:r>
            <a:r>
              <a:rPr lang="en-GB" sz="3200" b="1">
                <a:solidFill>
                  <a:srgbClr val="000000"/>
                </a:solidFill>
              </a:rPr>
              <a:t>O</a:t>
            </a:r>
            <a:r>
              <a:rPr lang="en-GB" sz="32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3962400" y="4802188"/>
            <a:ext cx="1123950" cy="9890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PGI</a:t>
            </a:r>
            <a:r>
              <a:rPr lang="en-GB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1905000" y="4954588"/>
            <a:ext cx="1514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4400" b="1" dirty="0">
                <a:sym typeface="Wingdings 3" pitchFamily="18" charset="2"/>
              </a:rPr>
              <a:t>V/Q</a:t>
            </a:r>
            <a:endParaRPr lang="en-GB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439738" y="488950"/>
            <a:ext cx="81756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4000" b="1" dirty="0"/>
              <a:t>Endothelial gaps form actively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0963" y="1484313"/>
            <a:ext cx="8218487" cy="3384550"/>
            <a:chOff x="51" y="935"/>
            <a:chExt cx="5177" cy="213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" y="1266"/>
              <a:ext cx="5177" cy="1670"/>
              <a:chOff x="51" y="1266"/>
              <a:chExt cx="5177" cy="1670"/>
            </a:xfrm>
          </p:grpSpPr>
          <p:sp>
            <p:nvSpPr>
              <p:cNvPr id="242693" name="Freeform 5"/>
              <p:cNvSpPr>
                <a:spLocks/>
              </p:cNvSpPr>
              <p:nvPr/>
            </p:nvSpPr>
            <p:spPr bwMode="auto">
              <a:xfrm>
                <a:off x="753" y="2032"/>
                <a:ext cx="1116" cy="166"/>
              </a:xfrm>
              <a:custGeom>
                <a:avLst/>
                <a:gdLst/>
                <a:ahLst/>
                <a:cxnLst>
                  <a:cxn ang="0">
                    <a:pos x="485" y="531"/>
                  </a:cxn>
                  <a:cxn ang="0">
                    <a:pos x="851" y="534"/>
                  </a:cxn>
                  <a:cxn ang="0">
                    <a:pos x="1468" y="534"/>
                  </a:cxn>
                  <a:cxn ang="0">
                    <a:pos x="1921" y="531"/>
                  </a:cxn>
                  <a:cxn ang="0">
                    <a:pos x="2055" y="531"/>
                  </a:cxn>
                  <a:cxn ang="0">
                    <a:pos x="2344" y="471"/>
                  </a:cxn>
                  <a:cxn ang="0">
                    <a:pos x="2323" y="336"/>
                  </a:cxn>
                  <a:cxn ang="0">
                    <a:pos x="2245" y="319"/>
                  </a:cxn>
                  <a:cxn ang="0">
                    <a:pos x="2227" y="304"/>
                  </a:cxn>
                  <a:cxn ang="0">
                    <a:pos x="2074" y="289"/>
                  </a:cxn>
                  <a:cxn ang="0">
                    <a:pos x="2016" y="273"/>
                  </a:cxn>
                  <a:cxn ang="0">
                    <a:pos x="1921" y="259"/>
                  </a:cxn>
                  <a:cxn ang="0">
                    <a:pos x="1863" y="244"/>
                  </a:cxn>
                  <a:cxn ang="0">
                    <a:pos x="1710" y="229"/>
                  </a:cxn>
                  <a:cxn ang="0">
                    <a:pos x="1673" y="213"/>
                  </a:cxn>
                  <a:cxn ang="0">
                    <a:pos x="1575" y="184"/>
                  </a:cxn>
                  <a:cxn ang="0">
                    <a:pos x="1518" y="152"/>
                  </a:cxn>
                  <a:cxn ang="0">
                    <a:pos x="1442" y="77"/>
                  </a:cxn>
                  <a:cxn ang="0">
                    <a:pos x="1384" y="47"/>
                  </a:cxn>
                  <a:cxn ang="0">
                    <a:pos x="1268" y="17"/>
                  </a:cxn>
                  <a:cxn ang="0">
                    <a:pos x="1097" y="0"/>
                  </a:cxn>
                  <a:cxn ang="0">
                    <a:pos x="982" y="47"/>
                  </a:cxn>
                  <a:cxn ang="0">
                    <a:pos x="907" y="77"/>
                  </a:cxn>
                  <a:cxn ang="0">
                    <a:pos x="847" y="107"/>
                  </a:cxn>
                  <a:cxn ang="0">
                    <a:pos x="753" y="152"/>
                  </a:cxn>
                  <a:cxn ang="0">
                    <a:pos x="695" y="184"/>
                  </a:cxn>
                  <a:cxn ang="0">
                    <a:pos x="598" y="213"/>
                  </a:cxn>
                  <a:cxn ang="0">
                    <a:pos x="485" y="229"/>
                  </a:cxn>
                  <a:cxn ang="0">
                    <a:pos x="217" y="319"/>
                  </a:cxn>
                  <a:cxn ang="0">
                    <a:pos x="61" y="310"/>
                  </a:cxn>
                  <a:cxn ang="0">
                    <a:pos x="23" y="350"/>
                  </a:cxn>
                  <a:cxn ang="0">
                    <a:pos x="36" y="374"/>
                  </a:cxn>
                  <a:cxn ang="0">
                    <a:pos x="23" y="396"/>
                  </a:cxn>
                  <a:cxn ang="0">
                    <a:pos x="14" y="463"/>
                  </a:cxn>
                  <a:cxn ang="0">
                    <a:pos x="6" y="503"/>
                  </a:cxn>
                  <a:cxn ang="0">
                    <a:pos x="177" y="531"/>
                  </a:cxn>
                  <a:cxn ang="0">
                    <a:pos x="465" y="531"/>
                  </a:cxn>
                </a:cxnLst>
                <a:rect l="0" t="0" r="r" b="b"/>
                <a:pathLst>
                  <a:path w="2344" h="534">
                    <a:moveTo>
                      <a:pt x="465" y="531"/>
                    </a:moveTo>
                    <a:lnTo>
                      <a:pt x="485" y="531"/>
                    </a:lnTo>
                    <a:lnTo>
                      <a:pt x="628" y="531"/>
                    </a:lnTo>
                    <a:lnTo>
                      <a:pt x="851" y="534"/>
                    </a:lnTo>
                    <a:lnTo>
                      <a:pt x="1098" y="534"/>
                    </a:lnTo>
                    <a:lnTo>
                      <a:pt x="1468" y="534"/>
                    </a:lnTo>
                    <a:lnTo>
                      <a:pt x="1823" y="534"/>
                    </a:lnTo>
                    <a:lnTo>
                      <a:pt x="1921" y="531"/>
                    </a:lnTo>
                    <a:lnTo>
                      <a:pt x="1954" y="534"/>
                    </a:lnTo>
                    <a:lnTo>
                      <a:pt x="2055" y="531"/>
                    </a:lnTo>
                    <a:lnTo>
                      <a:pt x="2344" y="531"/>
                    </a:lnTo>
                    <a:lnTo>
                      <a:pt x="2344" y="471"/>
                    </a:lnTo>
                    <a:lnTo>
                      <a:pt x="2323" y="456"/>
                    </a:lnTo>
                    <a:lnTo>
                      <a:pt x="2323" y="336"/>
                    </a:lnTo>
                    <a:lnTo>
                      <a:pt x="2245" y="336"/>
                    </a:lnTo>
                    <a:lnTo>
                      <a:pt x="2245" y="319"/>
                    </a:lnTo>
                    <a:lnTo>
                      <a:pt x="2227" y="319"/>
                    </a:lnTo>
                    <a:lnTo>
                      <a:pt x="2227" y="304"/>
                    </a:lnTo>
                    <a:lnTo>
                      <a:pt x="2074" y="304"/>
                    </a:lnTo>
                    <a:lnTo>
                      <a:pt x="2074" y="289"/>
                    </a:lnTo>
                    <a:lnTo>
                      <a:pt x="2016" y="289"/>
                    </a:lnTo>
                    <a:lnTo>
                      <a:pt x="2016" y="273"/>
                    </a:lnTo>
                    <a:lnTo>
                      <a:pt x="1921" y="273"/>
                    </a:lnTo>
                    <a:lnTo>
                      <a:pt x="1921" y="259"/>
                    </a:lnTo>
                    <a:lnTo>
                      <a:pt x="1883" y="259"/>
                    </a:lnTo>
                    <a:lnTo>
                      <a:pt x="1863" y="244"/>
                    </a:lnTo>
                    <a:lnTo>
                      <a:pt x="1710" y="244"/>
                    </a:lnTo>
                    <a:lnTo>
                      <a:pt x="1710" y="229"/>
                    </a:lnTo>
                    <a:lnTo>
                      <a:pt x="1690" y="229"/>
                    </a:lnTo>
                    <a:lnTo>
                      <a:pt x="1673" y="213"/>
                    </a:lnTo>
                    <a:lnTo>
                      <a:pt x="1595" y="184"/>
                    </a:lnTo>
                    <a:lnTo>
                      <a:pt x="1575" y="184"/>
                    </a:lnTo>
                    <a:lnTo>
                      <a:pt x="1537" y="152"/>
                    </a:lnTo>
                    <a:lnTo>
                      <a:pt x="1518" y="152"/>
                    </a:lnTo>
                    <a:lnTo>
                      <a:pt x="1480" y="107"/>
                    </a:lnTo>
                    <a:lnTo>
                      <a:pt x="1442" y="77"/>
                    </a:lnTo>
                    <a:lnTo>
                      <a:pt x="1422" y="77"/>
                    </a:lnTo>
                    <a:lnTo>
                      <a:pt x="1384" y="47"/>
                    </a:lnTo>
                    <a:lnTo>
                      <a:pt x="1366" y="47"/>
                    </a:lnTo>
                    <a:lnTo>
                      <a:pt x="1268" y="17"/>
                    </a:lnTo>
                    <a:lnTo>
                      <a:pt x="1155" y="0"/>
                    </a:lnTo>
                    <a:lnTo>
                      <a:pt x="1097" y="0"/>
                    </a:lnTo>
                    <a:lnTo>
                      <a:pt x="1000" y="32"/>
                    </a:lnTo>
                    <a:lnTo>
                      <a:pt x="982" y="47"/>
                    </a:lnTo>
                    <a:lnTo>
                      <a:pt x="965" y="47"/>
                    </a:lnTo>
                    <a:lnTo>
                      <a:pt x="907" y="77"/>
                    </a:lnTo>
                    <a:lnTo>
                      <a:pt x="865" y="92"/>
                    </a:lnTo>
                    <a:lnTo>
                      <a:pt x="847" y="107"/>
                    </a:lnTo>
                    <a:lnTo>
                      <a:pt x="790" y="137"/>
                    </a:lnTo>
                    <a:lnTo>
                      <a:pt x="753" y="152"/>
                    </a:lnTo>
                    <a:lnTo>
                      <a:pt x="713" y="184"/>
                    </a:lnTo>
                    <a:lnTo>
                      <a:pt x="695" y="184"/>
                    </a:lnTo>
                    <a:lnTo>
                      <a:pt x="655" y="213"/>
                    </a:lnTo>
                    <a:lnTo>
                      <a:pt x="598" y="213"/>
                    </a:lnTo>
                    <a:lnTo>
                      <a:pt x="559" y="229"/>
                    </a:lnTo>
                    <a:lnTo>
                      <a:pt x="485" y="229"/>
                    </a:lnTo>
                    <a:lnTo>
                      <a:pt x="368" y="297"/>
                    </a:lnTo>
                    <a:lnTo>
                      <a:pt x="217" y="319"/>
                    </a:lnTo>
                    <a:lnTo>
                      <a:pt x="145" y="312"/>
                    </a:lnTo>
                    <a:lnTo>
                      <a:pt x="61" y="310"/>
                    </a:lnTo>
                    <a:lnTo>
                      <a:pt x="44" y="336"/>
                    </a:lnTo>
                    <a:lnTo>
                      <a:pt x="23" y="350"/>
                    </a:lnTo>
                    <a:lnTo>
                      <a:pt x="23" y="364"/>
                    </a:lnTo>
                    <a:lnTo>
                      <a:pt x="36" y="374"/>
                    </a:lnTo>
                    <a:lnTo>
                      <a:pt x="14" y="400"/>
                    </a:lnTo>
                    <a:lnTo>
                      <a:pt x="23" y="396"/>
                    </a:lnTo>
                    <a:lnTo>
                      <a:pt x="23" y="425"/>
                    </a:lnTo>
                    <a:lnTo>
                      <a:pt x="14" y="463"/>
                    </a:lnTo>
                    <a:lnTo>
                      <a:pt x="0" y="473"/>
                    </a:lnTo>
                    <a:lnTo>
                      <a:pt x="6" y="503"/>
                    </a:lnTo>
                    <a:lnTo>
                      <a:pt x="100" y="516"/>
                    </a:lnTo>
                    <a:lnTo>
                      <a:pt x="177" y="531"/>
                    </a:lnTo>
                    <a:lnTo>
                      <a:pt x="217" y="531"/>
                    </a:lnTo>
                    <a:lnTo>
                      <a:pt x="465" y="531"/>
                    </a:lnTo>
                    <a:close/>
                  </a:path>
                </a:pathLst>
              </a:custGeom>
              <a:solidFill>
                <a:srgbClr val="000000"/>
              </a:solidFill>
              <a:ln w="317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694" name="Oval 6"/>
              <p:cNvSpPr>
                <a:spLocks noChangeArrowheads="1"/>
              </p:cNvSpPr>
              <p:nvPr/>
            </p:nvSpPr>
            <p:spPr bwMode="auto">
              <a:xfrm>
                <a:off x="1129" y="2107"/>
                <a:ext cx="354" cy="66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695" name="Freeform 7"/>
              <p:cNvSpPr>
                <a:spLocks/>
              </p:cNvSpPr>
              <p:nvPr/>
            </p:nvSpPr>
            <p:spPr bwMode="auto">
              <a:xfrm>
                <a:off x="1868" y="2026"/>
                <a:ext cx="987" cy="167"/>
              </a:xfrm>
              <a:custGeom>
                <a:avLst/>
                <a:gdLst/>
                <a:ahLst/>
                <a:cxnLst>
                  <a:cxn ang="0">
                    <a:pos x="430" y="531"/>
                  </a:cxn>
                  <a:cxn ang="0">
                    <a:pos x="754" y="534"/>
                  </a:cxn>
                  <a:cxn ang="0">
                    <a:pos x="1300" y="534"/>
                  </a:cxn>
                  <a:cxn ang="0">
                    <a:pos x="1700" y="531"/>
                  </a:cxn>
                  <a:cxn ang="0">
                    <a:pos x="1820" y="531"/>
                  </a:cxn>
                  <a:cxn ang="0">
                    <a:pos x="2075" y="469"/>
                  </a:cxn>
                  <a:cxn ang="0">
                    <a:pos x="2058" y="335"/>
                  </a:cxn>
                  <a:cxn ang="0">
                    <a:pos x="1989" y="318"/>
                  </a:cxn>
                  <a:cxn ang="0">
                    <a:pos x="1972" y="304"/>
                  </a:cxn>
                  <a:cxn ang="0">
                    <a:pos x="1837" y="287"/>
                  </a:cxn>
                  <a:cxn ang="0">
                    <a:pos x="1785" y="272"/>
                  </a:cxn>
                  <a:cxn ang="0">
                    <a:pos x="1700" y="257"/>
                  </a:cxn>
                  <a:cxn ang="0">
                    <a:pos x="1650" y="243"/>
                  </a:cxn>
                  <a:cxn ang="0">
                    <a:pos x="1514" y="228"/>
                  </a:cxn>
                  <a:cxn ang="0">
                    <a:pos x="1482" y="212"/>
                  </a:cxn>
                  <a:cxn ang="0">
                    <a:pos x="1395" y="183"/>
                  </a:cxn>
                  <a:cxn ang="0">
                    <a:pos x="1344" y="152"/>
                  </a:cxn>
                  <a:cxn ang="0">
                    <a:pos x="1278" y="75"/>
                  </a:cxn>
                  <a:cxn ang="0">
                    <a:pos x="1225" y="46"/>
                  </a:cxn>
                  <a:cxn ang="0">
                    <a:pos x="1123" y="15"/>
                  </a:cxn>
                  <a:cxn ang="0">
                    <a:pos x="972" y="0"/>
                  </a:cxn>
                  <a:cxn ang="0">
                    <a:pos x="870" y="46"/>
                  </a:cxn>
                  <a:cxn ang="0">
                    <a:pos x="804" y="75"/>
                  </a:cxn>
                  <a:cxn ang="0">
                    <a:pos x="752" y="106"/>
                  </a:cxn>
                  <a:cxn ang="0">
                    <a:pos x="667" y="152"/>
                  </a:cxn>
                  <a:cxn ang="0">
                    <a:pos x="617" y="183"/>
                  </a:cxn>
                  <a:cxn ang="0">
                    <a:pos x="530" y="212"/>
                  </a:cxn>
                  <a:cxn ang="0">
                    <a:pos x="430" y="228"/>
                  </a:cxn>
                  <a:cxn ang="0">
                    <a:pos x="192" y="318"/>
                  </a:cxn>
                  <a:cxn ang="0">
                    <a:pos x="55" y="306"/>
                  </a:cxn>
                  <a:cxn ang="0">
                    <a:pos x="21" y="347"/>
                  </a:cxn>
                  <a:cxn ang="0">
                    <a:pos x="32" y="373"/>
                  </a:cxn>
                  <a:cxn ang="0">
                    <a:pos x="21" y="395"/>
                  </a:cxn>
                  <a:cxn ang="0">
                    <a:pos x="14" y="461"/>
                  </a:cxn>
                  <a:cxn ang="0">
                    <a:pos x="6" y="502"/>
                  </a:cxn>
                  <a:cxn ang="0">
                    <a:pos x="157" y="531"/>
                  </a:cxn>
                  <a:cxn ang="0">
                    <a:pos x="413" y="531"/>
                  </a:cxn>
                </a:cxnLst>
                <a:rect l="0" t="0" r="r" b="b"/>
                <a:pathLst>
                  <a:path w="2075" h="534">
                    <a:moveTo>
                      <a:pt x="413" y="531"/>
                    </a:moveTo>
                    <a:lnTo>
                      <a:pt x="430" y="531"/>
                    </a:lnTo>
                    <a:lnTo>
                      <a:pt x="557" y="531"/>
                    </a:lnTo>
                    <a:lnTo>
                      <a:pt x="754" y="534"/>
                    </a:lnTo>
                    <a:lnTo>
                      <a:pt x="973" y="534"/>
                    </a:lnTo>
                    <a:lnTo>
                      <a:pt x="1300" y="534"/>
                    </a:lnTo>
                    <a:lnTo>
                      <a:pt x="1614" y="534"/>
                    </a:lnTo>
                    <a:lnTo>
                      <a:pt x="1700" y="531"/>
                    </a:lnTo>
                    <a:lnTo>
                      <a:pt x="1731" y="534"/>
                    </a:lnTo>
                    <a:lnTo>
                      <a:pt x="1820" y="531"/>
                    </a:lnTo>
                    <a:lnTo>
                      <a:pt x="2075" y="531"/>
                    </a:lnTo>
                    <a:lnTo>
                      <a:pt x="2075" y="469"/>
                    </a:lnTo>
                    <a:lnTo>
                      <a:pt x="2058" y="455"/>
                    </a:lnTo>
                    <a:lnTo>
                      <a:pt x="2058" y="335"/>
                    </a:lnTo>
                    <a:lnTo>
                      <a:pt x="1989" y="335"/>
                    </a:lnTo>
                    <a:lnTo>
                      <a:pt x="1989" y="318"/>
                    </a:lnTo>
                    <a:lnTo>
                      <a:pt x="1972" y="318"/>
                    </a:lnTo>
                    <a:lnTo>
                      <a:pt x="1972" y="304"/>
                    </a:lnTo>
                    <a:lnTo>
                      <a:pt x="1837" y="304"/>
                    </a:lnTo>
                    <a:lnTo>
                      <a:pt x="1837" y="287"/>
                    </a:lnTo>
                    <a:lnTo>
                      <a:pt x="1785" y="287"/>
                    </a:lnTo>
                    <a:lnTo>
                      <a:pt x="1785" y="272"/>
                    </a:lnTo>
                    <a:lnTo>
                      <a:pt x="1700" y="272"/>
                    </a:lnTo>
                    <a:lnTo>
                      <a:pt x="1700" y="257"/>
                    </a:lnTo>
                    <a:lnTo>
                      <a:pt x="1667" y="257"/>
                    </a:lnTo>
                    <a:lnTo>
                      <a:pt x="1650" y="243"/>
                    </a:lnTo>
                    <a:lnTo>
                      <a:pt x="1514" y="243"/>
                    </a:lnTo>
                    <a:lnTo>
                      <a:pt x="1514" y="228"/>
                    </a:lnTo>
                    <a:lnTo>
                      <a:pt x="1497" y="228"/>
                    </a:lnTo>
                    <a:lnTo>
                      <a:pt x="1482" y="212"/>
                    </a:lnTo>
                    <a:lnTo>
                      <a:pt x="1412" y="183"/>
                    </a:lnTo>
                    <a:lnTo>
                      <a:pt x="1395" y="183"/>
                    </a:lnTo>
                    <a:lnTo>
                      <a:pt x="1363" y="152"/>
                    </a:lnTo>
                    <a:lnTo>
                      <a:pt x="1344" y="152"/>
                    </a:lnTo>
                    <a:lnTo>
                      <a:pt x="1312" y="106"/>
                    </a:lnTo>
                    <a:lnTo>
                      <a:pt x="1278" y="75"/>
                    </a:lnTo>
                    <a:lnTo>
                      <a:pt x="1259" y="75"/>
                    </a:lnTo>
                    <a:lnTo>
                      <a:pt x="1225" y="46"/>
                    </a:lnTo>
                    <a:lnTo>
                      <a:pt x="1208" y="46"/>
                    </a:lnTo>
                    <a:lnTo>
                      <a:pt x="1123" y="15"/>
                    </a:lnTo>
                    <a:lnTo>
                      <a:pt x="1023" y="0"/>
                    </a:lnTo>
                    <a:lnTo>
                      <a:pt x="972" y="0"/>
                    </a:lnTo>
                    <a:lnTo>
                      <a:pt x="887" y="31"/>
                    </a:lnTo>
                    <a:lnTo>
                      <a:pt x="870" y="46"/>
                    </a:lnTo>
                    <a:lnTo>
                      <a:pt x="855" y="46"/>
                    </a:lnTo>
                    <a:lnTo>
                      <a:pt x="804" y="75"/>
                    </a:lnTo>
                    <a:lnTo>
                      <a:pt x="768" y="91"/>
                    </a:lnTo>
                    <a:lnTo>
                      <a:pt x="752" y="106"/>
                    </a:lnTo>
                    <a:lnTo>
                      <a:pt x="701" y="135"/>
                    </a:lnTo>
                    <a:lnTo>
                      <a:pt x="667" y="152"/>
                    </a:lnTo>
                    <a:lnTo>
                      <a:pt x="632" y="183"/>
                    </a:lnTo>
                    <a:lnTo>
                      <a:pt x="617" y="183"/>
                    </a:lnTo>
                    <a:lnTo>
                      <a:pt x="581" y="212"/>
                    </a:lnTo>
                    <a:lnTo>
                      <a:pt x="530" y="212"/>
                    </a:lnTo>
                    <a:lnTo>
                      <a:pt x="497" y="228"/>
                    </a:lnTo>
                    <a:lnTo>
                      <a:pt x="430" y="228"/>
                    </a:lnTo>
                    <a:lnTo>
                      <a:pt x="329" y="297"/>
                    </a:lnTo>
                    <a:lnTo>
                      <a:pt x="192" y="318"/>
                    </a:lnTo>
                    <a:lnTo>
                      <a:pt x="130" y="310"/>
                    </a:lnTo>
                    <a:lnTo>
                      <a:pt x="55" y="306"/>
                    </a:lnTo>
                    <a:lnTo>
                      <a:pt x="40" y="335"/>
                    </a:lnTo>
                    <a:lnTo>
                      <a:pt x="21" y="347"/>
                    </a:lnTo>
                    <a:lnTo>
                      <a:pt x="21" y="364"/>
                    </a:lnTo>
                    <a:lnTo>
                      <a:pt x="32" y="373"/>
                    </a:lnTo>
                    <a:lnTo>
                      <a:pt x="14" y="400"/>
                    </a:lnTo>
                    <a:lnTo>
                      <a:pt x="21" y="395"/>
                    </a:lnTo>
                    <a:lnTo>
                      <a:pt x="21" y="424"/>
                    </a:lnTo>
                    <a:lnTo>
                      <a:pt x="14" y="461"/>
                    </a:lnTo>
                    <a:lnTo>
                      <a:pt x="0" y="472"/>
                    </a:lnTo>
                    <a:lnTo>
                      <a:pt x="6" y="502"/>
                    </a:lnTo>
                    <a:lnTo>
                      <a:pt x="89" y="516"/>
                    </a:lnTo>
                    <a:lnTo>
                      <a:pt x="157" y="531"/>
                    </a:lnTo>
                    <a:lnTo>
                      <a:pt x="192" y="531"/>
                    </a:lnTo>
                    <a:lnTo>
                      <a:pt x="413" y="531"/>
                    </a:lnTo>
                    <a:close/>
                  </a:path>
                </a:pathLst>
              </a:custGeom>
              <a:solidFill>
                <a:srgbClr val="000000"/>
              </a:solidFill>
              <a:ln w="317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696" name="Oval 8"/>
              <p:cNvSpPr>
                <a:spLocks noChangeArrowheads="1"/>
              </p:cNvSpPr>
              <p:nvPr/>
            </p:nvSpPr>
            <p:spPr bwMode="auto">
              <a:xfrm>
                <a:off x="2202" y="2101"/>
                <a:ext cx="313" cy="65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697" name="Freeform 9"/>
              <p:cNvSpPr>
                <a:spLocks/>
              </p:cNvSpPr>
              <p:nvPr/>
            </p:nvSpPr>
            <p:spPr bwMode="auto">
              <a:xfrm>
                <a:off x="2848" y="1946"/>
                <a:ext cx="1051" cy="242"/>
              </a:xfrm>
              <a:custGeom>
                <a:avLst/>
                <a:gdLst/>
                <a:ahLst/>
                <a:cxnLst>
                  <a:cxn ang="0">
                    <a:pos x="438" y="769"/>
                  </a:cxn>
                  <a:cxn ang="0">
                    <a:pos x="457" y="769"/>
                  </a:cxn>
                  <a:cxn ang="0">
                    <a:pos x="591" y="769"/>
                  </a:cxn>
                  <a:cxn ang="0">
                    <a:pos x="803" y="774"/>
                  </a:cxn>
                  <a:cxn ang="0">
                    <a:pos x="1035" y="774"/>
                  </a:cxn>
                  <a:cxn ang="0">
                    <a:pos x="1383" y="774"/>
                  </a:cxn>
                  <a:cxn ang="0">
                    <a:pos x="1717" y="774"/>
                  </a:cxn>
                  <a:cxn ang="0">
                    <a:pos x="1811" y="769"/>
                  </a:cxn>
                  <a:cxn ang="0">
                    <a:pos x="1843" y="774"/>
                  </a:cxn>
                  <a:cxn ang="0">
                    <a:pos x="1936" y="769"/>
                  </a:cxn>
                  <a:cxn ang="0">
                    <a:pos x="2208" y="769"/>
                  </a:cxn>
                  <a:cxn ang="0">
                    <a:pos x="2208" y="682"/>
                  </a:cxn>
                  <a:cxn ang="0">
                    <a:pos x="2190" y="661"/>
                  </a:cxn>
                  <a:cxn ang="0">
                    <a:pos x="1943" y="483"/>
                  </a:cxn>
                  <a:cxn ang="0">
                    <a:pos x="1876" y="441"/>
                  </a:cxn>
                  <a:cxn ang="0">
                    <a:pos x="1811" y="394"/>
                  </a:cxn>
                  <a:cxn ang="0">
                    <a:pos x="1774" y="375"/>
                  </a:cxn>
                  <a:cxn ang="0">
                    <a:pos x="1648" y="351"/>
                  </a:cxn>
                  <a:cxn ang="0">
                    <a:pos x="1593" y="329"/>
                  </a:cxn>
                  <a:cxn ang="0">
                    <a:pos x="1576" y="307"/>
                  </a:cxn>
                  <a:cxn ang="0">
                    <a:pos x="1504" y="264"/>
                  </a:cxn>
                  <a:cxn ang="0">
                    <a:pos x="1450" y="220"/>
                  </a:cxn>
                  <a:cxn ang="0">
                    <a:pos x="1395" y="154"/>
                  </a:cxn>
                  <a:cxn ang="0">
                    <a:pos x="1359" y="109"/>
                  </a:cxn>
                  <a:cxn ang="0">
                    <a:pos x="1341" y="109"/>
                  </a:cxn>
                  <a:cxn ang="0">
                    <a:pos x="1306" y="66"/>
                  </a:cxn>
                  <a:cxn ang="0">
                    <a:pos x="1287" y="66"/>
                  </a:cxn>
                  <a:cxn ang="0">
                    <a:pos x="1197" y="22"/>
                  </a:cxn>
                  <a:cxn ang="0">
                    <a:pos x="1088" y="0"/>
                  </a:cxn>
                  <a:cxn ang="0">
                    <a:pos x="1034" y="0"/>
                  </a:cxn>
                  <a:cxn ang="0">
                    <a:pos x="944" y="42"/>
                  </a:cxn>
                  <a:cxn ang="0">
                    <a:pos x="924" y="66"/>
                  </a:cxn>
                  <a:cxn ang="0">
                    <a:pos x="908" y="66"/>
                  </a:cxn>
                  <a:cxn ang="0">
                    <a:pos x="854" y="109"/>
                  </a:cxn>
                  <a:cxn ang="0">
                    <a:pos x="816" y="133"/>
                  </a:cxn>
                  <a:cxn ang="0">
                    <a:pos x="798" y="154"/>
                  </a:cxn>
                  <a:cxn ang="0">
                    <a:pos x="745" y="195"/>
                  </a:cxn>
                  <a:cxn ang="0">
                    <a:pos x="710" y="220"/>
                  </a:cxn>
                  <a:cxn ang="0">
                    <a:pos x="672" y="264"/>
                  </a:cxn>
                  <a:cxn ang="0">
                    <a:pos x="655" y="264"/>
                  </a:cxn>
                  <a:cxn ang="0">
                    <a:pos x="617" y="307"/>
                  </a:cxn>
                  <a:cxn ang="0">
                    <a:pos x="562" y="307"/>
                  </a:cxn>
                  <a:cxn ang="0">
                    <a:pos x="528" y="329"/>
                  </a:cxn>
                  <a:cxn ang="0">
                    <a:pos x="457" y="329"/>
                  </a:cxn>
                  <a:cxn ang="0">
                    <a:pos x="348" y="431"/>
                  </a:cxn>
                  <a:cxn ang="0">
                    <a:pos x="213" y="488"/>
                  </a:cxn>
                  <a:cxn ang="0">
                    <a:pos x="6" y="587"/>
                  </a:cxn>
                  <a:cxn ang="0">
                    <a:pos x="13" y="667"/>
                  </a:cxn>
                  <a:cxn ang="0">
                    <a:pos x="0" y="683"/>
                  </a:cxn>
                  <a:cxn ang="0">
                    <a:pos x="13" y="768"/>
                  </a:cxn>
                  <a:cxn ang="0">
                    <a:pos x="96" y="768"/>
                  </a:cxn>
                  <a:cxn ang="0">
                    <a:pos x="167" y="769"/>
                  </a:cxn>
                  <a:cxn ang="0">
                    <a:pos x="204" y="769"/>
                  </a:cxn>
                  <a:cxn ang="0">
                    <a:pos x="438" y="769"/>
                  </a:cxn>
                </a:cxnLst>
                <a:rect l="0" t="0" r="r" b="b"/>
                <a:pathLst>
                  <a:path w="2208" h="774">
                    <a:moveTo>
                      <a:pt x="438" y="769"/>
                    </a:moveTo>
                    <a:lnTo>
                      <a:pt x="457" y="769"/>
                    </a:lnTo>
                    <a:lnTo>
                      <a:pt x="591" y="769"/>
                    </a:lnTo>
                    <a:lnTo>
                      <a:pt x="803" y="774"/>
                    </a:lnTo>
                    <a:lnTo>
                      <a:pt x="1035" y="774"/>
                    </a:lnTo>
                    <a:lnTo>
                      <a:pt x="1383" y="774"/>
                    </a:lnTo>
                    <a:lnTo>
                      <a:pt x="1717" y="774"/>
                    </a:lnTo>
                    <a:lnTo>
                      <a:pt x="1811" y="769"/>
                    </a:lnTo>
                    <a:lnTo>
                      <a:pt x="1843" y="774"/>
                    </a:lnTo>
                    <a:lnTo>
                      <a:pt x="1936" y="769"/>
                    </a:lnTo>
                    <a:lnTo>
                      <a:pt x="2208" y="769"/>
                    </a:lnTo>
                    <a:lnTo>
                      <a:pt x="2208" y="682"/>
                    </a:lnTo>
                    <a:lnTo>
                      <a:pt x="2190" y="661"/>
                    </a:lnTo>
                    <a:lnTo>
                      <a:pt x="1943" y="483"/>
                    </a:lnTo>
                    <a:lnTo>
                      <a:pt x="1876" y="441"/>
                    </a:lnTo>
                    <a:lnTo>
                      <a:pt x="1811" y="394"/>
                    </a:lnTo>
                    <a:lnTo>
                      <a:pt x="1774" y="375"/>
                    </a:lnTo>
                    <a:lnTo>
                      <a:pt x="1648" y="351"/>
                    </a:lnTo>
                    <a:lnTo>
                      <a:pt x="1593" y="329"/>
                    </a:lnTo>
                    <a:lnTo>
                      <a:pt x="1576" y="307"/>
                    </a:lnTo>
                    <a:lnTo>
                      <a:pt x="1504" y="264"/>
                    </a:lnTo>
                    <a:lnTo>
                      <a:pt x="1450" y="220"/>
                    </a:lnTo>
                    <a:lnTo>
                      <a:pt x="1395" y="154"/>
                    </a:lnTo>
                    <a:lnTo>
                      <a:pt x="1359" y="109"/>
                    </a:lnTo>
                    <a:lnTo>
                      <a:pt x="1341" y="109"/>
                    </a:lnTo>
                    <a:lnTo>
                      <a:pt x="1306" y="66"/>
                    </a:lnTo>
                    <a:lnTo>
                      <a:pt x="1287" y="66"/>
                    </a:lnTo>
                    <a:lnTo>
                      <a:pt x="1197" y="22"/>
                    </a:lnTo>
                    <a:lnTo>
                      <a:pt x="1088" y="0"/>
                    </a:lnTo>
                    <a:lnTo>
                      <a:pt x="1034" y="0"/>
                    </a:lnTo>
                    <a:lnTo>
                      <a:pt x="944" y="42"/>
                    </a:lnTo>
                    <a:lnTo>
                      <a:pt x="924" y="66"/>
                    </a:lnTo>
                    <a:lnTo>
                      <a:pt x="908" y="66"/>
                    </a:lnTo>
                    <a:lnTo>
                      <a:pt x="854" y="109"/>
                    </a:lnTo>
                    <a:lnTo>
                      <a:pt x="816" y="133"/>
                    </a:lnTo>
                    <a:lnTo>
                      <a:pt x="798" y="154"/>
                    </a:lnTo>
                    <a:lnTo>
                      <a:pt x="745" y="195"/>
                    </a:lnTo>
                    <a:lnTo>
                      <a:pt x="710" y="220"/>
                    </a:lnTo>
                    <a:lnTo>
                      <a:pt x="672" y="264"/>
                    </a:lnTo>
                    <a:lnTo>
                      <a:pt x="655" y="264"/>
                    </a:lnTo>
                    <a:lnTo>
                      <a:pt x="617" y="307"/>
                    </a:lnTo>
                    <a:lnTo>
                      <a:pt x="562" y="307"/>
                    </a:lnTo>
                    <a:lnTo>
                      <a:pt x="528" y="329"/>
                    </a:lnTo>
                    <a:lnTo>
                      <a:pt x="457" y="329"/>
                    </a:lnTo>
                    <a:lnTo>
                      <a:pt x="348" y="431"/>
                    </a:lnTo>
                    <a:lnTo>
                      <a:pt x="213" y="488"/>
                    </a:lnTo>
                    <a:lnTo>
                      <a:pt x="6" y="587"/>
                    </a:lnTo>
                    <a:lnTo>
                      <a:pt x="13" y="667"/>
                    </a:lnTo>
                    <a:lnTo>
                      <a:pt x="0" y="683"/>
                    </a:lnTo>
                    <a:lnTo>
                      <a:pt x="13" y="768"/>
                    </a:lnTo>
                    <a:lnTo>
                      <a:pt x="96" y="768"/>
                    </a:lnTo>
                    <a:lnTo>
                      <a:pt x="167" y="769"/>
                    </a:lnTo>
                    <a:lnTo>
                      <a:pt x="204" y="769"/>
                    </a:lnTo>
                    <a:lnTo>
                      <a:pt x="438" y="769"/>
                    </a:lnTo>
                    <a:close/>
                  </a:path>
                </a:pathLst>
              </a:custGeom>
              <a:solidFill>
                <a:srgbClr val="000000"/>
              </a:solidFill>
              <a:ln w="317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698" name="Oval 10"/>
              <p:cNvSpPr>
                <a:spLocks noChangeArrowheads="1"/>
              </p:cNvSpPr>
              <p:nvPr/>
            </p:nvSpPr>
            <p:spPr bwMode="auto">
              <a:xfrm>
                <a:off x="3203" y="2087"/>
                <a:ext cx="334" cy="64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699" name="Freeform 11"/>
              <p:cNvSpPr>
                <a:spLocks/>
              </p:cNvSpPr>
              <p:nvPr/>
            </p:nvSpPr>
            <p:spPr bwMode="auto">
              <a:xfrm>
                <a:off x="4297" y="1945"/>
                <a:ext cx="917" cy="247"/>
              </a:xfrm>
              <a:custGeom>
                <a:avLst/>
                <a:gdLst/>
                <a:ahLst/>
                <a:cxnLst>
                  <a:cxn ang="0">
                    <a:pos x="379" y="783"/>
                  </a:cxn>
                  <a:cxn ang="0">
                    <a:pos x="395" y="783"/>
                  </a:cxn>
                  <a:cxn ang="0">
                    <a:pos x="514" y="783"/>
                  </a:cxn>
                  <a:cxn ang="0">
                    <a:pos x="696" y="788"/>
                  </a:cxn>
                  <a:cxn ang="0">
                    <a:pos x="899" y="788"/>
                  </a:cxn>
                  <a:cxn ang="0">
                    <a:pos x="1204" y="788"/>
                  </a:cxn>
                  <a:cxn ang="0">
                    <a:pos x="1497" y="788"/>
                  </a:cxn>
                  <a:cxn ang="0">
                    <a:pos x="1578" y="783"/>
                  </a:cxn>
                  <a:cxn ang="0">
                    <a:pos x="1604" y="788"/>
                  </a:cxn>
                  <a:cxn ang="0">
                    <a:pos x="1687" y="783"/>
                  </a:cxn>
                  <a:cxn ang="0">
                    <a:pos x="1926" y="783"/>
                  </a:cxn>
                  <a:cxn ang="0">
                    <a:pos x="1926" y="694"/>
                  </a:cxn>
                  <a:cxn ang="0">
                    <a:pos x="1842" y="607"/>
                  </a:cxn>
                  <a:cxn ang="0">
                    <a:pos x="1775" y="540"/>
                  </a:cxn>
                  <a:cxn ang="0">
                    <a:pos x="1767" y="480"/>
                  </a:cxn>
                  <a:cxn ang="0">
                    <a:pos x="1704" y="448"/>
                  </a:cxn>
                  <a:cxn ang="0">
                    <a:pos x="1578" y="401"/>
                  </a:cxn>
                  <a:cxn ang="0">
                    <a:pos x="1578" y="380"/>
                  </a:cxn>
                  <a:cxn ang="0">
                    <a:pos x="1546" y="380"/>
                  </a:cxn>
                  <a:cxn ang="0">
                    <a:pos x="1530" y="355"/>
                  </a:cxn>
                  <a:cxn ang="0">
                    <a:pos x="1406" y="355"/>
                  </a:cxn>
                  <a:cxn ang="0">
                    <a:pos x="1406" y="334"/>
                  </a:cxn>
                  <a:cxn ang="0">
                    <a:pos x="1387" y="334"/>
                  </a:cxn>
                  <a:cxn ang="0">
                    <a:pos x="1372" y="312"/>
                  </a:cxn>
                  <a:cxn ang="0">
                    <a:pos x="1309" y="268"/>
                  </a:cxn>
                  <a:cxn ang="0">
                    <a:pos x="1292" y="268"/>
                  </a:cxn>
                  <a:cxn ang="0">
                    <a:pos x="1264" y="224"/>
                  </a:cxn>
                  <a:cxn ang="0">
                    <a:pos x="1246" y="224"/>
                  </a:cxn>
                  <a:cxn ang="0">
                    <a:pos x="1214" y="156"/>
                  </a:cxn>
                  <a:cxn ang="0">
                    <a:pos x="1185" y="110"/>
                  </a:cxn>
                  <a:cxn ang="0">
                    <a:pos x="1166" y="110"/>
                  </a:cxn>
                  <a:cxn ang="0">
                    <a:pos x="1136" y="66"/>
                  </a:cxn>
                  <a:cxn ang="0">
                    <a:pos x="1119" y="66"/>
                  </a:cxn>
                  <a:cxn ang="0">
                    <a:pos x="1042" y="21"/>
                  </a:cxn>
                  <a:cxn ang="0">
                    <a:pos x="945" y="0"/>
                  </a:cxn>
                  <a:cxn ang="0">
                    <a:pos x="898" y="0"/>
                  </a:cxn>
                  <a:cxn ang="0">
                    <a:pos x="820" y="43"/>
                  </a:cxn>
                  <a:cxn ang="0">
                    <a:pos x="805" y="66"/>
                  </a:cxn>
                  <a:cxn ang="0">
                    <a:pos x="789" y="66"/>
                  </a:cxn>
                  <a:cxn ang="0">
                    <a:pos x="741" y="110"/>
                  </a:cxn>
                  <a:cxn ang="0">
                    <a:pos x="710" y="134"/>
                  </a:cxn>
                  <a:cxn ang="0">
                    <a:pos x="693" y="156"/>
                  </a:cxn>
                  <a:cxn ang="0">
                    <a:pos x="646" y="198"/>
                  </a:cxn>
                  <a:cxn ang="0">
                    <a:pos x="616" y="224"/>
                  </a:cxn>
                  <a:cxn ang="0">
                    <a:pos x="583" y="268"/>
                  </a:cxn>
                  <a:cxn ang="0">
                    <a:pos x="569" y="268"/>
                  </a:cxn>
                  <a:cxn ang="0">
                    <a:pos x="535" y="312"/>
                  </a:cxn>
                  <a:cxn ang="0">
                    <a:pos x="488" y="312"/>
                  </a:cxn>
                  <a:cxn ang="0">
                    <a:pos x="457" y="334"/>
                  </a:cxn>
                  <a:cxn ang="0">
                    <a:pos x="390" y="397"/>
                  </a:cxn>
                  <a:cxn ang="0">
                    <a:pos x="303" y="490"/>
                  </a:cxn>
                  <a:cxn ang="0">
                    <a:pos x="193" y="579"/>
                  </a:cxn>
                  <a:cxn ang="0">
                    <a:pos x="44" y="684"/>
                  </a:cxn>
                  <a:cxn ang="0">
                    <a:pos x="0" y="740"/>
                  </a:cxn>
                  <a:cxn ang="0">
                    <a:pos x="50" y="783"/>
                  </a:cxn>
                  <a:cxn ang="0">
                    <a:pos x="142" y="783"/>
                  </a:cxn>
                  <a:cxn ang="0">
                    <a:pos x="175" y="783"/>
                  </a:cxn>
                  <a:cxn ang="0">
                    <a:pos x="379" y="783"/>
                  </a:cxn>
                </a:cxnLst>
                <a:rect l="0" t="0" r="r" b="b"/>
                <a:pathLst>
                  <a:path w="1926" h="788">
                    <a:moveTo>
                      <a:pt x="379" y="783"/>
                    </a:moveTo>
                    <a:lnTo>
                      <a:pt x="395" y="783"/>
                    </a:lnTo>
                    <a:lnTo>
                      <a:pt x="514" y="783"/>
                    </a:lnTo>
                    <a:lnTo>
                      <a:pt x="696" y="788"/>
                    </a:lnTo>
                    <a:lnTo>
                      <a:pt x="899" y="788"/>
                    </a:lnTo>
                    <a:lnTo>
                      <a:pt x="1204" y="788"/>
                    </a:lnTo>
                    <a:lnTo>
                      <a:pt x="1497" y="788"/>
                    </a:lnTo>
                    <a:lnTo>
                      <a:pt x="1578" y="783"/>
                    </a:lnTo>
                    <a:lnTo>
                      <a:pt x="1604" y="788"/>
                    </a:lnTo>
                    <a:lnTo>
                      <a:pt x="1687" y="783"/>
                    </a:lnTo>
                    <a:lnTo>
                      <a:pt x="1926" y="783"/>
                    </a:lnTo>
                    <a:lnTo>
                      <a:pt x="1926" y="694"/>
                    </a:lnTo>
                    <a:lnTo>
                      <a:pt x="1842" y="607"/>
                    </a:lnTo>
                    <a:lnTo>
                      <a:pt x="1775" y="540"/>
                    </a:lnTo>
                    <a:lnTo>
                      <a:pt x="1767" y="480"/>
                    </a:lnTo>
                    <a:lnTo>
                      <a:pt x="1704" y="448"/>
                    </a:lnTo>
                    <a:lnTo>
                      <a:pt x="1578" y="401"/>
                    </a:lnTo>
                    <a:lnTo>
                      <a:pt x="1578" y="380"/>
                    </a:lnTo>
                    <a:lnTo>
                      <a:pt x="1546" y="380"/>
                    </a:lnTo>
                    <a:lnTo>
                      <a:pt x="1530" y="355"/>
                    </a:lnTo>
                    <a:lnTo>
                      <a:pt x="1406" y="355"/>
                    </a:lnTo>
                    <a:lnTo>
                      <a:pt x="1406" y="334"/>
                    </a:lnTo>
                    <a:lnTo>
                      <a:pt x="1387" y="334"/>
                    </a:lnTo>
                    <a:lnTo>
                      <a:pt x="1372" y="312"/>
                    </a:lnTo>
                    <a:lnTo>
                      <a:pt x="1309" y="268"/>
                    </a:lnTo>
                    <a:lnTo>
                      <a:pt x="1292" y="268"/>
                    </a:lnTo>
                    <a:lnTo>
                      <a:pt x="1264" y="224"/>
                    </a:lnTo>
                    <a:lnTo>
                      <a:pt x="1246" y="224"/>
                    </a:lnTo>
                    <a:lnTo>
                      <a:pt x="1214" y="156"/>
                    </a:lnTo>
                    <a:lnTo>
                      <a:pt x="1185" y="110"/>
                    </a:lnTo>
                    <a:lnTo>
                      <a:pt x="1166" y="110"/>
                    </a:lnTo>
                    <a:lnTo>
                      <a:pt x="1136" y="66"/>
                    </a:lnTo>
                    <a:lnTo>
                      <a:pt x="1119" y="66"/>
                    </a:lnTo>
                    <a:lnTo>
                      <a:pt x="1042" y="21"/>
                    </a:lnTo>
                    <a:lnTo>
                      <a:pt x="945" y="0"/>
                    </a:lnTo>
                    <a:lnTo>
                      <a:pt x="898" y="0"/>
                    </a:lnTo>
                    <a:lnTo>
                      <a:pt x="820" y="43"/>
                    </a:lnTo>
                    <a:lnTo>
                      <a:pt x="805" y="66"/>
                    </a:lnTo>
                    <a:lnTo>
                      <a:pt x="789" y="66"/>
                    </a:lnTo>
                    <a:lnTo>
                      <a:pt x="741" y="110"/>
                    </a:lnTo>
                    <a:lnTo>
                      <a:pt x="710" y="134"/>
                    </a:lnTo>
                    <a:lnTo>
                      <a:pt x="693" y="156"/>
                    </a:lnTo>
                    <a:lnTo>
                      <a:pt x="646" y="198"/>
                    </a:lnTo>
                    <a:lnTo>
                      <a:pt x="616" y="224"/>
                    </a:lnTo>
                    <a:lnTo>
                      <a:pt x="583" y="268"/>
                    </a:lnTo>
                    <a:lnTo>
                      <a:pt x="569" y="268"/>
                    </a:lnTo>
                    <a:lnTo>
                      <a:pt x="535" y="312"/>
                    </a:lnTo>
                    <a:lnTo>
                      <a:pt x="488" y="312"/>
                    </a:lnTo>
                    <a:lnTo>
                      <a:pt x="457" y="334"/>
                    </a:lnTo>
                    <a:lnTo>
                      <a:pt x="390" y="397"/>
                    </a:lnTo>
                    <a:lnTo>
                      <a:pt x="303" y="490"/>
                    </a:lnTo>
                    <a:lnTo>
                      <a:pt x="193" y="579"/>
                    </a:lnTo>
                    <a:lnTo>
                      <a:pt x="44" y="684"/>
                    </a:lnTo>
                    <a:lnTo>
                      <a:pt x="0" y="740"/>
                    </a:lnTo>
                    <a:lnTo>
                      <a:pt x="50" y="783"/>
                    </a:lnTo>
                    <a:lnTo>
                      <a:pt x="142" y="783"/>
                    </a:lnTo>
                    <a:lnTo>
                      <a:pt x="175" y="783"/>
                    </a:lnTo>
                    <a:lnTo>
                      <a:pt x="379" y="783"/>
                    </a:lnTo>
                    <a:close/>
                  </a:path>
                </a:pathLst>
              </a:custGeom>
              <a:solidFill>
                <a:srgbClr val="000000"/>
              </a:solidFill>
              <a:ln w="317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00" name="Oval 12"/>
              <p:cNvSpPr>
                <a:spLocks noChangeArrowheads="1"/>
              </p:cNvSpPr>
              <p:nvPr/>
            </p:nvSpPr>
            <p:spPr bwMode="auto">
              <a:xfrm>
                <a:off x="4605" y="2087"/>
                <a:ext cx="291" cy="66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01" name="Line 13"/>
              <p:cNvSpPr>
                <a:spLocks noChangeShapeType="1"/>
              </p:cNvSpPr>
              <p:nvPr/>
            </p:nvSpPr>
            <p:spPr bwMode="auto">
              <a:xfrm>
                <a:off x="733" y="2223"/>
                <a:ext cx="4485" cy="1"/>
              </a:xfrm>
              <a:prstGeom prst="line">
                <a:avLst/>
              </a:prstGeom>
              <a:noFill/>
              <a:ln w="1588">
                <a:solidFill>
                  <a:srgbClr val="A11F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02" name="Line 14"/>
              <p:cNvSpPr>
                <a:spLocks noChangeShapeType="1"/>
              </p:cNvSpPr>
              <p:nvPr/>
            </p:nvSpPr>
            <p:spPr bwMode="auto">
              <a:xfrm>
                <a:off x="733" y="2237"/>
                <a:ext cx="4485" cy="1"/>
              </a:xfrm>
              <a:prstGeom prst="line">
                <a:avLst/>
              </a:prstGeom>
              <a:noFill/>
              <a:ln w="1588">
                <a:solidFill>
                  <a:srgbClr val="A11F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03" name="Line 15"/>
              <p:cNvSpPr>
                <a:spLocks noChangeShapeType="1"/>
              </p:cNvSpPr>
              <p:nvPr/>
            </p:nvSpPr>
            <p:spPr bwMode="auto">
              <a:xfrm>
                <a:off x="733" y="2251"/>
                <a:ext cx="4484" cy="1"/>
              </a:xfrm>
              <a:prstGeom prst="line">
                <a:avLst/>
              </a:prstGeom>
              <a:noFill/>
              <a:ln w="1588">
                <a:solidFill>
                  <a:srgbClr val="A11F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04" name="Line 16"/>
              <p:cNvSpPr>
                <a:spLocks noChangeShapeType="1"/>
              </p:cNvSpPr>
              <p:nvPr/>
            </p:nvSpPr>
            <p:spPr bwMode="auto">
              <a:xfrm>
                <a:off x="733" y="2267"/>
                <a:ext cx="4485" cy="0"/>
              </a:xfrm>
              <a:prstGeom prst="line">
                <a:avLst/>
              </a:prstGeom>
              <a:noFill/>
              <a:ln w="1588">
                <a:solidFill>
                  <a:srgbClr val="A11F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05" name="Line 17"/>
              <p:cNvSpPr>
                <a:spLocks noChangeShapeType="1"/>
              </p:cNvSpPr>
              <p:nvPr/>
            </p:nvSpPr>
            <p:spPr bwMode="auto">
              <a:xfrm>
                <a:off x="733" y="2280"/>
                <a:ext cx="4485" cy="0"/>
              </a:xfrm>
              <a:prstGeom prst="line">
                <a:avLst/>
              </a:prstGeom>
              <a:noFill/>
              <a:ln w="1588">
                <a:solidFill>
                  <a:srgbClr val="A11F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06" name="Rectangle 18"/>
              <p:cNvSpPr>
                <a:spLocks noChangeArrowheads="1"/>
              </p:cNvSpPr>
              <p:nvPr/>
            </p:nvSpPr>
            <p:spPr bwMode="auto">
              <a:xfrm>
                <a:off x="51" y="2098"/>
                <a:ext cx="67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35038" eaLnBrk="1" hangingPunct="1"/>
                <a:r>
                  <a:rPr lang="en-US" sz="1400" b="1">
                    <a:solidFill>
                      <a:srgbClr val="FFFFFF"/>
                    </a:solidFill>
                    <a:latin typeface="Arial" charset="0"/>
                    <a:ea typeface="Osaka" charset="-128"/>
                  </a:rPr>
                  <a:t>Endothelium</a:t>
                </a:r>
              </a:p>
            </p:txBody>
          </p:sp>
          <p:sp>
            <p:nvSpPr>
              <p:cNvPr id="242707" name="Rectangle 19"/>
              <p:cNvSpPr>
                <a:spLocks noChangeArrowheads="1"/>
              </p:cNvSpPr>
              <p:nvPr/>
            </p:nvSpPr>
            <p:spPr bwMode="auto">
              <a:xfrm>
                <a:off x="4267" y="2381"/>
                <a:ext cx="0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35038" eaLnBrk="1" hangingPunct="1"/>
                <a:endParaRPr lang="en-US" sz="1400" b="1">
                  <a:solidFill>
                    <a:srgbClr val="FFFFFF"/>
                  </a:solidFill>
                  <a:latin typeface="Arial" charset="0"/>
                  <a:ea typeface="Osaka" charset="-128"/>
                </a:endParaRPr>
              </a:p>
            </p:txBody>
          </p:sp>
          <p:sp>
            <p:nvSpPr>
              <p:cNvPr id="242708" name="Rectangle 20"/>
              <p:cNvSpPr>
                <a:spLocks noChangeArrowheads="1"/>
              </p:cNvSpPr>
              <p:nvPr/>
            </p:nvSpPr>
            <p:spPr bwMode="auto">
              <a:xfrm>
                <a:off x="135" y="2304"/>
                <a:ext cx="57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35038" eaLnBrk="1" hangingPunct="1"/>
                <a:r>
                  <a:rPr lang="en-US" sz="1400" b="1">
                    <a:solidFill>
                      <a:srgbClr val="FFFFFF"/>
                    </a:solidFill>
                    <a:latin typeface="Arial" charset="0"/>
                    <a:ea typeface="Osaka" charset="-128"/>
                  </a:rPr>
                  <a:t>Epithelium</a:t>
                </a:r>
              </a:p>
            </p:txBody>
          </p:sp>
          <p:sp>
            <p:nvSpPr>
              <p:cNvPr id="242709" name="Freeform 21"/>
              <p:cNvSpPr>
                <a:spLocks/>
              </p:cNvSpPr>
              <p:nvPr/>
            </p:nvSpPr>
            <p:spPr bwMode="auto">
              <a:xfrm>
                <a:off x="737" y="2315"/>
                <a:ext cx="1510" cy="201"/>
              </a:xfrm>
              <a:custGeom>
                <a:avLst/>
                <a:gdLst/>
                <a:ahLst/>
                <a:cxnLst>
                  <a:cxn ang="0">
                    <a:pos x="781" y="4"/>
                  </a:cxn>
                  <a:cxn ang="0">
                    <a:pos x="1371" y="0"/>
                  </a:cxn>
                  <a:cxn ang="0">
                    <a:pos x="2364" y="0"/>
                  </a:cxn>
                  <a:cxn ang="0">
                    <a:pos x="3093" y="4"/>
                  </a:cxn>
                  <a:cxn ang="0">
                    <a:pos x="3309" y="4"/>
                  </a:cxn>
                  <a:cxn ang="0">
                    <a:pos x="3774" y="88"/>
                  </a:cxn>
                  <a:cxn ang="0">
                    <a:pos x="3743" y="273"/>
                  </a:cxn>
                  <a:cxn ang="0">
                    <a:pos x="3618" y="296"/>
                  </a:cxn>
                  <a:cxn ang="0">
                    <a:pos x="3587" y="315"/>
                  </a:cxn>
                  <a:cxn ang="0">
                    <a:pos x="3341" y="338"/>
                  </a:cxn>
                  <a:cxn ang="0">
                    <a:pos x="3248" y="358"/>
                  </a:cxn>
                  <a:cxn ang="0">
                    <a:pos x="3093" y="378"/>
                  </a:cxn>
                  <a:cxn ang="0">
                    <a:pos x="3002" y="398"/>
                  </a:cxn>
                  <a:cxn ang="0">
                    <a:pos x="2754" y="418"/>
                  </a:cxn>
                  <a:cxn ang="0">
                    <a:pos x="2694" y="440"/>
                  </a:cxn>
                  <a:cxn ang="0">
                    <a:pos x="2537" y="480"/>
                  </a:cxn>
                  <a:cxn ang="0">
                    <a:pos x="2445" y="522"/>
                  </a:cxn>
                  <a:cxn ang="0">
                    <a:pos x="2324" y="627"/>
                  </a:cxn>
                  <a:cxn ang="0">
                    <a:pos x="2229" y="667"/>
                  </a:cxn>
                  <a:cxn ang="0">
                    <a:pos x="2043" y="709"/>
                  </a:cxn>
                  <a:cxn ang="0">
                    <a:pos x="1767" y="730"/>
                  </a:cxn>
                  <a:cxn ang="0">
                    <a:pos x="1581" y="667"/>
                  </a:cxn>
                  <a:cxn ang="0">
                    <a:pos x="1461" y="627"/>
                  </a:cxn>
                  <a:cxn ang="0">
                    <a:pos x="1366" y="586"/>
                  </a:cxn>
                  <a:cxn ang="0">
                    <a:pos x="1213" y="522"/>
                  </a:cxn>
                  <a:cxn ang="0">
                    <a:pos x="1122" y="480"/>
                  </a:cxn>
                  <a:cxn ang="0">
                    <a:pos x="963" y="440"/>
                  </a:cxn>
                  <a:cxn ang="0">
                    <a:pos x="781" y="418"/>
                  </a:cxn>
                  <a:cxn ang="0">
                    <a:pos x="349" y="296"/>
                  </a:cxn>
                  <a:cxn ang="0">
                    <a:pos x="100" y="312"/>
                  </a:cxn>
                  <a:cxn ang="0">
                    <a:pos x="37" y="256"/>
                  </a:cxn>
                  <a:cxn ang="0">
                    <a:pos x="58" y="220"/>
                  </a:cxn>
                  <a:cxn ang="0">
                    <a:pos x="37" y="190"/>
                  </a:cxn>
                  <a:cxn ang="0">
                    <a:pos x="24" y="100"/>
                  </a:cxn>
                  <a:cxn ang="0">
                    <a:pos x="10" y="44"/>
                  </a:cxn>
                  <a:cxn ang="0">
                    <a:pos x="286" y="4"/>
                  </a:cxn>
                  <a:cxn ang="0">
                    <a:pos x="750" y="4"/>
                  </a:cxn>
                </a:cxnLst>
                <a:rect l="0" t="0" r="r" b="b"/>
                <a:pathLst>
                  <a:path w="3774" h="730">
                    <a:moveTo>
                      <a:pt x="750" y="4"/>
                    </a:moveTo>
                    <a:lnTo>
                      <a:pt x="781" y="4"/>
                    </a:lnTo>
                    <a:lnTo>
                      <a:pt x="1011" y="4"/>
                    </a:lnTo>
                    <a:lnTo>
                      <a:pt x="1371" y="0"/>
                    </a:lnTo>
                    <a:lnTo>
                      <a:pt x="1768" y="0"/>
                    </a:lnTo>
                    <a:lnTo>
                      <a:pt x="2364" y="0"/>
                    </a:lnTo>
                    <a:lnTo>
                      <a:pt x="2935" y="0"/>
                    </a:lnTo>
                    <a:lnTo>
                      <a:pt x="3093" y="4"/>
                    </a:lnTo>
                    <a:lnTo>
                      <a:pt x="3146" y="0"/>
                    </a:lnTo>
                    <a:lnTo>
                      <a:pt x="3309" y="4"/>
                    </a:lnTo>
                    <a:lnTo>
                      <a:pt x="3774" y="4"/>
                    </a:lnTo>
                    <a:lnTo>
                      <a:pt x="3774" y="88"/>
                    </a:lnTo>
                    <a:lnTo>
                      <a:pt x="3743" y="109"/>
                    </a:lnTo>
                    <a:lnTo>
                      <a:pt x="3743" y="273"/>
                    </a:lnTo>
                    <a:lnTo>
                      <a:pt x="3618" y="273"/>
                    </a:lnTo>
                    <a:lnTo>
                      <a:pt x="3618" y="296"/>
                    </a:lnTo>
                    <a:lnTo>
                      <a:pt x="3587" y="296"/>
                    </a:lnTo>
                    <a:lnTo>
                      <a:pt x="3587" y="315"/>
                    </a:lnTo>
                    <a:lnTo>
                      <a:pt x="3341" y="315"/>
                    </a:lnTo>
                    <a:lnTo>
                      <a:pt x="3341" y="338"/>
                    </a:lnTo>
                    <a:lnTo>
                      <a:pt x="3248" y="338"/>
                    </a:lnTo>
                    <a:lnTo>
                      <a:pt x="3248" y="358"/>
                    </a:lnTo>
                    <a:lnTo>
                      <a:pt x="3093" y="358"/>
                    </a:lnTo>
                    <a:lnTo>
                      <a:pt x="3093" y="378"/>
                    </a:lnTo>
                    <a:lnTo>
                      <a:pt x="3033" y="378"/>
                    </a:lnTo>
                    <a:lnTo>
                      <a:pt x="3002" y="398"/>
                    </a:lnTo>
                    <a:lnTo>
                      <a:pt x="2754" y="398"/>
                    </a:lnTo>
                    <a:lnTo>
                      <a:pt x="2754" y="418"/>
                    </a:lnTo>
                    <a:lnTo>
                      <a:pt x="2723" y="418"/>
                    </a:lnTo>
                    <a:lnTo>
                      <a:pt x="2694" y="440"/>
                    </a:lnTo>
                    <a:lnTo>
                      <a:pt x="2568" y="480"/>
                    </a:lnTo>
                    <a:lnTo>
                      <a:pt x="2537" y="480"/>
                    </a:lnTo>
                    <a:lnTo>
                      <a:pt x="2477" y="522"/>
                    </a:lnTo>
                    <a:lnTo>
                      <a:pt x="2445" y="522"/>
                    </a:lnTo>
                    <a:lnTo>
                      <a:pt x="2384" y="586"/>
                    </a:lnTo>
                    <a:lnTo>
                      <a:pt x="2324" y="627"/>
                    </a:lnTo>
                    <a:lnTo>
                      <a:pt x="2292" y="627"/>
                    </a:lnTo>
                    <a:lnTo>
                      <a:pt x="2229" y="667"/>
                    </a:lnTo>
                    <a:lnTo>
                      <a:pt x="2199" y="667"/>
                    </a:lnTo>
                    <a:lnTo>
                      <a:pt x="2043" y="709"/>
                    </a:lnTo>
                    <a:lnTo>
                      <a:pt x="1860" y="730"/>
                    </a:lnTo>
                    <a:lnTo>
                      <a:pt x="1767" y="730"/>
                    </a:lnTo>
                    <a:lnTo>
                      <a:pt x="1612" y="688"/>
                    </a:lnTo>
                    <a:lnTo>
                      <a:pt x="1581" y="667"/>
                    </a:lnTo>
                    <a:lnTo>
                      <a:pt x="1554" y="667"/>
                    </a:lnTo>
                    <a:lnTo>
                      <a:pt x="1461" y="627"/>
                    </a:lnTo>
                    <a:lnTo>
                      <a:pt x="1395" y="605"/>
                    </a:lnTo>
                    <a:lnTo>
                      <a:pt x="1366" y="586"/>
                    </a:lnTo>
                    <a:lnTo>
                      <a:pt x="1275" y="545"/>
                    </a:lnTo>
                    <a:lnTo>
                      <a:pt x="1213" y="522"/>
                    </a:lnTo>
                    <a:lnTo>
                      <a:pt x="1149" y="480"/>
                    </a:lnTo>
                    <a:lnTo>
                      <a:pt x="1122" y="480"/>
                    </a:lnTo>
                    <a:lnTo>
                      <a:pt x="1056" y="440"/>
                    </a:lnTo>
                    <a:lnTo>
                      <a:pt x="963" y="440"/>
                    </a:lnTo>
                    <a:lnTo>
                      <a:pt x="903" y="418"/>
                    </a:lnTo>
                    <a:lnTo>
                      <a:pt x="781" y="418"/>
                    </a:lnTo>
                    <a:lnTo>
                      <a:pt x="597" y="324"/>
                    </a:lnTo>
                    <a:lnTo>
                      <a:pt x="349" y="296"/>
                    </a:lnTo>
                    <a:lnTo>
                      <a:pt x="235" y="307"/>
                    </a:lnTo>
                    <a:lnTo>
                      <a:pt x="100" y="312"/>
                    </a:lnTo>
                    <a:lnTo>
                      <a:pt x="72" y="273"/>
                    </a:lnTo>
                    <a:lnTo>
                      <a:pt x="37" y="256"/>
                    </a:lnTo>
                    <a:lnTo>
                      <a:pt x="37" y="232"/>
                    </a:lnTo>
                    <a:lnTo>
                      <a:pt x="58" y="220"/>
                    </a:lnTo>
                    <a:lnTo>
                      <a:pt x="24" y="182"/>
                    </a:lnTo>
                    <a:lnTo>
                      <a:pt x="37" y="190"/>
                    </a:lnTo>
                    <a:lnTo>
                      <a:pt x="37" y="151"/>
                    </a:lnTo>
                    <a:lnTo>
                      <a:pt x="24" y="100"/>
                    </a:lnTo>
                    <a:lnTo>
                      <a:pt x="0" y="85"/>
                    </a:lnTo>
                    <a:lnTo>
                      <a:pt x="10" y="44"/>
                    </a:lnTo>
                    <a:lnTo>
                      <a:pt x="161" y="25"/>
                    </a:lnTo>
                    <a:lnTo>
                      <a:pt x="286" y="4"/>
                    </a:lnTo>
                    <a:lnTo>
                      <a:pt x="349" y="4"/>
                    </a:lnTo>
                    <a:lnTo>
                      <a:pt x="750" y="4"/>
                    </a:lnTo>
                    <a:close/>
                  </a:path>
                </a:pathLst>
              </a:custGeom>
              <a:solidFill>
                <a:srgbClr val="000000"/>
              </a:solidFill>
              <a:ln w="31750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10" name="Oval 22"/>
              <p:cNvSpPr>
                <a:spLocks noChangeArrowheads="1"/>
              </p:cNvSpPr>
              <p:nvPr/>
            </p:nvSpPr>
            <p:spPr bwMode="auto">
              <a:xfrm>
                <a:off x="1336" y="2351"/>
                <a:ext cx="319" cy="72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1113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11" name="Freeform 23"/>
              <p:cNvSpPr>
                <a:spLocks/>
              </p:cNvSpPr>
              <p:nvPr/>
            </p:nvSpPr>
            <p:spPr bwMode="auto">
              <a:xfrm>
                <a:off x="2240" y="2318"/>
                <a:ext cx="1683" cy="201"/>
              </a:xfrm>
              <a:custGeom>
                <a:avLst/>
                <a:gdLst/>
                <a:ahLst/>
                <a:cxnLst>
                  <a:cxn ang="0">
                    <a:pos x="835" y="2"/>
                  </a:cxn>
                  <a:cxn ang="0">
                    <a:pos x="869" y="2"/>
                  </a:cxn>
                  <a:cxn ang="0">
                    <a:pos x="1125" y="2"/>
                  </a:cxn>
                  <a:cxn ang="0">
                    <a:pos x="1530" y="0"/>
                  </a:cxn>
                  <a:cxn ang="0">
                    <a:pos x="1972" y="0"/>
                  </a:cxn>
                  <a:cxn ang="0">
                    <a:pos x="2635" y="0"/>
                  </a:cxn>
                  <a:cxn ang="0">
                    <a:pos x="3273" y="0"/>
                  </a:cxn>
                  <a:cxn ang="0">
                    <a:pos x="3451" y="2"/>
                  </a:cxn>
                  <a:cxn ang="0">
                    <a:pos x="3511" y="0"/>
                  </a:cxn>
                  <a:cxn ang="0">
                    <a:pos x="3689" y="2"/>
                  </a:cxn>
                  <a:cxn ang="0">
                    <a:pos x="4208" y="2"/>
                  </a:cxn>
                  <a:cxn ang="0">
                    <a:pos x="4208" y="85"/>
                  </a:cxn>
                  <a:cxn ang="0">
                    <a:pos x="4172" y="108"/>
                  </a:cxn>
                  <a:cxn ang="0">
                    <a:pos x="3703" y="277"/>
                  </a:cxn>
                  <a:cxn ang="0">
                    <a:pos x="3573" y="316"/>
                  </a:cxn>
                  <a:cxn ang="0">
                    <a:pos x="3451" y="361"/>
                  </a:cxn>
                  <a:cxn ang="0">
                    <a:pos x="3380" y="379"/>
                  </a:cxn>
                  <a:cxn ang="0">
                    <a:pos x="3139" y="399"/>
                  </a:cxn>
                  <a:cxn ang="0">
                    <a:pos x="3036" y="423"/>
                  </a:cxn>
                  <a:cxn ang="0">
                    <a:pos x="3002" y="442"/>
                  </a:cxn>
                  <a:cxn ang="0">
                    <a:pos x="2867" y="484"/>
                  </a:cxn>
                  <a:cxn ang="0">
                    <a:pos x="2762" y="526"/>
                  </a:cxn>
                  <a:cxn ang="0">
                    <a:pos x="2658" y="588"/>
                  </a:cxn>
                  <a:cxn ang="0">
                    <a:pos x="2590" y="630"/>
                  </a:cxn>
                  <a:cxn ang="0">
                    <a:pos x="2555" y="630"/>
                  </a:cxn>
                  <a:cxn ang="0">
                    <a:pos x="2488" y="671"/>
                  </a:cxn>
                  <a:cxn ang="0">
                    <a:pos x="2451" y="671"/>
                  </a:cxn>
                  <a:cxn ang="0">
                    <a:pos x="2280" y="713"/>
                  </a:cxn>
                  <a:cxn ang="0">
                    <a:pos x="2074" y="736"/>
                  </a:cxn>
                  <a:cxn ang="0">
                    <a:pos x="1970" y="736"/>
                  </a:cxn>
                  <a:cxn ang="0">
                    <a:pos x="1799" y="695"/>
                  </a:cxn>
                  <a:cxn ang="0">
                    <a:pos x="1760" y="671"/>
                  </a:cxn>
                  <a:cxn ang="0">
                    <a:pos x="1731" y="671"/>
                  </a:cxn>
                  <a:cxn ang="0">
                    <a:pos x="1627" y="630"/>
                  </a:cxn>
                  <a:cxn ang="0">
                    <a:pos x="1554" y="609"/>
                  </a:cxn>
                  <a:cxn ang="0">
                    <a:pos x="1520" y="588"/>
                  </a:cxn>
                  <a:cxn ang="0">
                    <a:pos x="1419" y="534"/>
                  </a:cxn>
                  <a:cxn ang="0">
                    <a:pos x="1352" y="494"/>
                  </a:cxn>
                  <a:cxn ang="0">
                    <a:pos x="1318" y="464"/>
                  </a:cxn>
                  <a:cxn ang="0">
                    <a:pos x="1275" y="439"/>
                  </a:cxn>
                  <a:cxn ang="0">
                    <a:pos x="1222" y="430"/>
                  </a:cxn>
                  <a:cxn ang="0">
                    <a:pos x="1090" y="413"/>
                  </a:cxn>
                  <a:cxn ang="0">
                    <a:pos x="1006" y="423"/>
                  </a:cxn>
                  <a:cxn ang="0">
                    <a:pos x="869" y="415"/>
                  </a:cxn>
                  <a:cxn ang="0">
                    <a:pos x="663" y="327"/>
                  </a:cxn>
                  <a:cxn ang="0">
                    <a:pos x="405" y="271"/>
                  </a:cxn>
                  <a:cxn ang="0">
                    <a:pos x="11" y="176"/>
                  </a:cxn>
                  <a:cxn ang="0">
                    <a:pos x="24" y="100"/>
                  </a:cxn>
                  <a:cxn ang="0">
                    <a:pos x="0" y="85"/>
                  </a:cxn>
                  <a:cxn ang="0">
                    <a:pos x="24" y="5"/>
                  </a:cxn>
                  <a:cxn ang="0">
                    <a:pos x="181" y="5"/>
                  </a:cxn>
                  <a:cxn ang="0">
                    <a:pos x="317" y="2"/>
                  </a:cxn>
                  <a:cxn ang="0">
                    <a:pos x="389" y="2"/>
                  </a:cxn>
                  <a:cxn ang="0">
                    <a:pos x="835" y="2"/>
                  </a:cxn>
                </a:cxnLst>
                <a:rect l="0" t="0" r="r" b="b"/>
                <a:pathLst>
                  <a:path w="4208" h="736">
                    <a:moveTo>
                      <a:pt x="835" y="2"/>
                    </a:moveTo>
                    <a:lnTo>
                      <a:pt x="869" y="2"/>
                    </a:lnTo>
                    <a:lnTo>
                      <a:pt x="1125" y="2"/>
                    </a:lnTo>
                    <a:lnTo>
                      <a:pt x="1530" y="0"/>
                    </a:lnTo>
                    <a:lnTo>
                      <a:pt x="1972" y="0"/>
                    </a:lnTo>
                    <a:lnTo>
                      <a:pt x="2635" y="0"/>
                    </a:lnTo>
                    <a:lnTo>
                      <a:pt x="3273" y="0"/>
                    </a:lnTo>
                    <a:lnTo>
                      <a:pt x="3451" y="2"/>
                    </a:lnTo>
                    <a:lnTo>
                      <a:pt x="3511" y="0"/>
                    </a:lnTo>
                    <a:lnTo>
                      <a:pt x="3689" y="2"/>
                    </a:lnTo>
                    <a:lnTo>
                      <a:pt x="4208" y="2"/>
                    </a:lnTo>
                    <a:lnTo>
                      <a:pt x="4208" y="85"/>
                    </a:lnTo>
                    <a:lnTo>
                      <a:pt x="4172" y="108"/>
                    </a:lnTo>
                    <a:lnTo>
                      <a:pt x="3703" y="277"/>
                    </a:lnTo>
                    <a:lnTo>
                      <a:pt x="3573" y="316"/>
                    </a:lnTo>
                    <a:lnTo>
                      <a:pt x="3451" y="361"/>
                    </a:lnTo>
                    <a:lnTo>
                      <a:pt x="3380" y="379"/>
                    </a:lnTo>
                    <a:lnTo>
                      <a:pt x="3139" y="399"/>
                    </a:lnTo>
                    <a:lnTo>
                      <a:pt x="3036" y="423"/>
                    </a:lnTo>
                    <a:lnTo>
                      <a:pt x="3002" y="442"/>
                    </a:lnTo>
                    <a:lnTo>
                      <a:pt x="2867" y="484"/>
                    </a:lnTo>
                    <a:lnTo>
                      <a:pt x="2762" y="526"/>
                    </a:lnTo>
                    <a:lnTo>
                      <a:pt x="2658" y="588"/>
                    </a:lnTo>
                    <a:lnTo>
                      <a:pt x="2590" y="630"/>
                    </a:lnTo>
                    <a:lnTo>
                      <a:pt x="2555" y="630"/>
                    </a:lnTo>
                    <a:lnTo>
                      <a:pt x="2488" y="671"/>
                    </a:lnTo>
                    <a:lnTo>
                      <a:pt x="2451" y="671"/>
                    </a:lnTo>
                    <a:lnTo>
                      <a:pt x="2280" y="713"/>
                    </a:lnTo>
                    <a:lnTo>
                      <a:pt x="2074" y="736"/>
                    </a:lnTo>
                    <a:lnTo>
                      <a:pt x="1970" y="736"/>
                    </a:lnTo>
                    <a:lnTo>
                      <a:pt x="1799" y="695"/>
                    </a:lnTo>
                    <a:lnTo>
                      <a:pt x="1760" y="671"/>
                    </a:lnTo>
                    <a:lnTo>
                      <a:pt x="1731" y="671"/>
                    </a:lnTo>
                    <a:lnTo>
                      <a:pt x="1627" y="630"/>
                    </a:lnTo>
                    <a:lnTo>
                      <a:pt x="1554" y="609"/>
                    </a:lnTo>
                    <a:lnTo>
                      <a:pt x="1520" y="588"/>
                    </a:lnTo>
                    <a:lnTo>
                      <a:pt x="1419" y="534"/>
                    </a:lnTo>
                    <a:lnTo>
                      <a:pt x="1352" y="494"/>
                    </a:lnTo>
                    <a:lnTo>
                      <a:pt x="1318" y="464"/>
                    </a:lnTo>
                    <a:lnTo>
                      <a:pt x="1275" y="439"/>
                    </a:lnTo>
                    <a:lnTo>
                      <a:pt x="1222" y="430"/>
                    </a:lnTo>
                    <a:lnTo>
                      <a:pt x="1090" y="413"/>
                    </a:lnTo>
                    <a:lnTo>
                      <a:pt x="1006" y="423"/>
                    </a:lnTo>
                    <a:lnTo>
                      <a:pt x="869" y="415"/>
                    </a:lnTo>
                    <a:lnTo>
                      <a:pt x="663" y="327"/>
                    </a:lnTo>
                    <a:lnTo>
                      <a:pt x="405" y="271"/>
                    </a:lnTo>
                    <a:lnTo>
                      <a:pt x="11" y="176"/>
                    </a:lnTo>
                    <a:lnTo>
                      <a:pt x="24" y="100"/>
                    </a:lnTo>
                    <a:lnTo>
                      <a:pt x="0" y="85"/>
                    </a:lnTo>
                    <a:lnTo>
                      <a:pt x="24" y="5"/>
                    </a:lnTo>
                    <a:lnTo>
                      <a:pt x="181" y="5"/>
                    </a:lnTo>
                    <a:lnTo>
                      <a:pt x="317" y="2"/>
                    </a:lnTo>
                    <a:lnTo>
                      <a:pt x="389" y="2"/>
                    </a:lnTo>
                    <a:lnTo>
                      <a:pt x="835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0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12" name="Oval 24"/>
              <p:cNvSpPr>
                <a:spLocks noChangeArrowheads="1"/>
              </p:cNvSpPr>
              <p:nvPr/>
            </p:nvSpPr>
            <p:spPr bwMode="auto">
              <a:xfrm>
                <a:off x="2913" y="2355"/>
                <a:ext cx="355" cy="67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1113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13" name="Freeform 25"/>
              <p:cNvSpPr>
                <a:spLocks/>
              </p:cNvSpPr>
              <p:nvPr/>
            </p:nvSpPr>
            <p:spPr bwMode="auto">
              <a:xfrm>
                <a:off x="4244" y="2313"/>
                <a:ext cx="984" cy="187"/>
              </a:xfrm>
              <a:custGeom>
                <a:avLst/>
                <a:gdLst/>
                <a:ahLst/>
                <a:cxnLst>
                  <a:cxn ang="0">
                    <a:pos x="770" y="3"/>
                  </a:cxn>
                  <a:cxn ang="0">
                    <a:pos x="804" y="3"/>
                  </a:cxn>
                  <a:cxn ang="0">
                    <a:pos x="1042" y="3"/>
                  </a:cxn>
                  <a:cxn ang="0">
                    <a:pos x="1414" y="0"/>
                  </a:cxn>
                  <a:cxn ang="0">
                    <a:pos x="1823" y="0"/>
                  </a:cxn>
                  <a:cxn ang="0">
                    <a:pos x="2439" y="0"/>
                  </a:cxn>
                  <a:cxn ang="0">
                    <a:pos x="2459" y="540"/>
                  </a:cxn>
                  <a:cxn ang="0">
                    <a:pos x="2394" y="577"/>
                  </a:cxn>
                  <a:cxn ang="0">
                    <a:pos x="2363" y="577"/>
                  </a:cxn>
                  <a:cxn ang="0">
                    <a:pos x="2299" y="617"/>
                  </a:cxn>
                  <a:cxn ang="0">
                    <a:pos x="2266" y="617"/>
                  </a:cxn>
                  <a:cxn ang="0">
                    <a:pos x="2107" y="654"/>
                  </a:cxn>
                  <a:cxn ang="0">
                    <a:pos x="1917" y="676"/>
                  </a:cxn>
                  <a:cxn ang="0">
                    <a:pos x="1821" y="676"/>
                  </a:cxn>
                  <a:cxn ang="0">
                    <a:pos x="1661" y="635"/>
                  </a:cxn>
                  <a:cxn ang="0">
                    <a:pos x="1629" y="617"/>
                  </a:cxn>
                  <a:cxn ang="0">
                    <a:pos x="1601" y="617"/>
                  </a:cxn>
                  <a:cxn ang="0">
                    <a:pos x="1506" y="577"/>
                  </a:cxn>
                  <a:cxn ang="0">
                    <a:pos x="1438" y="559"/>
                  </a:cxn>
                  <a:cxn ang="0">
                    <a:pos x="1406" y="540"/>
                  </a:cxn>
                  <a:cxn ang="0">
                    <a:pos x="1312" y="502"/>
                  </a:cxn>
                  <a:cxn ang="0">
                    <a:pos x="1250" y="483"/>
                  </a:cxn>
                  <a:cxn ang="0">
                    <a:pos x="1184" y="443"/>
                  </a:cxn>
                  <a:cxn ang="0">
                    <a:pos x="1155" y="443"/>
                  </a:cxn>
                  <a:cxn ang="0">
                    <a:pos x="1088" y="406"/>
                  </a:cxn>
                  <a:cxn ang="0">
                    <a:pos x="992" y="406"/>
                  </a:cxn>
                  <a:cxn ang="0">
                    <a:pos x="928" y="386"/>
                  </a:cxn>
                  <a:cxn ang="0">
                    <a:pos x="804" y="386"/>
                  </a:cxn>
                  <a:cxn ang="0">
                    <a:pos x="613" y="299"/>
                  </a:cxn>
                  <a:cxn ang="0">
                    <a:pos x="359" y="271"/>
                  </a:cxn>
                  <a:cxn ang="0">
                    <a:pos x="241" y="280"/>
                  </a:cxn>
                  <a:cxn ang="0">
                    <a:pos x="102" y="285"/>
                  </a:cxn>
                  <a:cxn ang="0">
                    <a:pos x="71" y="251"/>
                  </a:cxn>
                  <a:cxn ang="0">
                    <a:pos x="37" y="233"/>
                  </a:cxn>
                  <a:cxn ang="0">
                    <a:pos x="37" y="216"/>
                  </a:cxn>
                  <a:cxn ang="0">
                    <a:pos x="60" y="202"/>
                  </a:cxn>
                  <a:cxn ang="0">
                    <a:pos x="23" y="168"/>
                  </a:cxn>
                  <a:cxn ang="0">
                    <a:pos x="37" y="175"/>
                  </a:cxn>
                  <a:cxn ang="0">
                    <a:pos x="37" y="137"/>
                  </a:cxn>
                  <a:cxn ang="0">
                    <a:pos x="23" y="90"/>
                  </a:cxn>
                  <a:cxn ang="0">
                    <a:pos x="0" y="77"/>
                  </a:cxn>
                  <a:cxn ang="0">
                    <a:pos x="10" y="39"/>
                  </a:cxn>
                  <a:cxn ang="0">
                    <a:pos x="165" y="23"/>
                  </a:cxn>
                  <a:cxn ang="0">
                    <a:pos x="293" y="3"/>
                  </a:cxn>
                  <a:cxn ang="0">
                    <a:pos x="359" y="3"/>
                  </a:cxn>
                  <a:cxn ang="0">
                    <a:pos x="770" y="3"/>
                  </a:cxn>
                </a:cxnLst>
                <a:rect l="0" t="0" r="r" b="b"/>
                <a:pathLst>
                  <a:path w="2459" h="676">
                    <a:moveTo>
                      <a:pt x="770" y="3"/>
                    </a:moveTo>
                    <a:lnTo>
                      <a:pt x="804" y="3"/>
                    </a:lnTo>
                    <a:lnTo>
                      <a:pt x="1042" y="3"/>
                    </a:lnTo>
                    <a:lnTo>
                      <a:pt x="1414" y="0"/>
                    </a:lnTo>
                    <a:lnTo>
                      <a:pt x="1823" y="0"/>
                    </a:lnTo>
                    <a:lnTo>
                      <a:pt x="2439" y="0"/>
                    </a:lnTo>
                    <a:lnTo>
                      <a:pt x="2459" y="540"/>
                    </a:lnTo>
                    <a:lnTo>
                      <a:pt x="2394" y="577"/>
                    </a:lnTo>
                    <a:lnTo>
                      <a:pt x="2363" y="577"/>
                    </a:lnTo>
                    <a:lnTo>
                      <a:pt x="2299" y="617"/>
                    </a:lnTo>
                    <a:lnTo>
                      <a:pt x="2266" y="617"/>
                    </a:lnTo>
                    <a:lnTo>
                      <a:pt x="2107" y="654"/>
                    </a:lnTo>
                    <a:lnTo>
                      <a:pt x="1917" y="676"/>
                    </a:lnTo>
                    <a:lnTo>
                      <a:pt x="1821" y="676"/>
                    </a:lnTo>
                    <a:lnTo>
                      <a:pt x="1661" y="635"/>
                    </a:lnTo>
                    <a:lnTo>
                      <a:pt x="1629" y="617"/>
                    </a:lnTo>
                    <a:lnTo>
                      <a:pt x="1601" y="617"/>
                    </a:lnTo>
                    <a:lnTo>
                      <a:pt x="1506" y="577"/>
                    </a:lnTo>
                    <a:lnTo>
                      <a:pt x="1438" y="559"/>
                    </a:lnTo>
                    <a:lnTo>
                      <a:pt x="1406" y="540"/>
                    </a:lnTo>
                    <a:lnTo>
                      <a:pt x="1312" y="502"/>
                    </a:lnTo>
                    <a:lnTo>
                      <a:pt x="1250" y="483"/>
                    </a:lnTo>
                    <a:lnTo>
                      <a:pt x="1184" y="443"/>
                    </a:lnTo>
                    <a:lnTo>
                      <a:pt x="1155" y="443"/>
                    </a:lnTo>
                    <a:lnTo>
                      <a:pt x="1088" y="406"/>
                    </a:lnTo>
                    <a:lnTo>
                      <a:pt x="992" y="406"/>
                    </a:lnTo>
                    <a:lnTo>
                      <a:pt x="928" y="386"/>
                    </a:lnTo>
                    <a:lnTo>
                      <a:pt x="804" y="386"/>
                    </a:lnTo>
                    <a:lnTo>
                      <a:pt x="613" y="299"/>
                    </a:lnTo>
                    <a:lnTo>
                      <a:pt x="359" y="271"/>
                    </a:lnTo>
                    <a:lnTo>
                      <a:pt x="241" y="280"/>
                    </a:lnTo>
                    <a:lnTo>
                      <a:pt x="102" y="285"/>
                    </a:lnTo>
                    <a:lnTo>
                      <a:pt x="71" y="251"/>
                    </a:lnTo>
                    <a:lnTo>
                      <a:pt x="37" y="233"/>
                    </a:lnTo>
                    <a:lnTo>
                      <a:pt x="37" y="216"/>
                    </a:lnTo>
                    <a:lnTo>
                      <a:pt x="60" y="202"/>
                    </a:lnTo>
                    <a:lnTo>
                      <a:pt x="23" y="168"/>
                    </a:lnTo>
                    <a:lnTo>
                      <a:pt x="37" y="175"/>
                    </a:lnTo>
                    <a:lnTo>
                      <a:pt x="37" y="137"/>
                    </a:lnTo>
                    <a:lnTo>
                      <a:pt x="23" y="90"/>
                    </a:lnTo>
                    <a:lnTo>
                      <a:pt x="0" y="77"/>
                    </a:lnTo>
                    <a:lnTo>
                      <a:pt x="10" y="39"/>
                    </a:lnTo>
                    <a:lnTo>
                      <a:pt x="165" y="23"/>
                    </a:lnTo>
                    <a:lnTo>
                      <a:pt x="293" y="3"/>
                    </a:lnTo>
                    <a:lnTo>
                      <a:pt x="359" y="3"/>
                    </a:lnTo>
                    <a:lnTo>
                      <a:pt x="770" y="3"/>
                    </a:lnTo>
                    <a:close/>
                  </a:path>
                </a:pathLst>
              </a:custGeom>
              <a:solidFill>
                <a:srgbClr val="000000"/>
              </a:solidFill>
              <a:ln w="31750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14" name="Oval 26"/>
              <p:cNvSpPr>
                <a:spLocks noChangeArrowheads="1"/>
              </p:cNvSpPr>
              <p:nvPr/>
            </p:nvSpPr>
            <p:spPr bwMode="auto">
              <a:xfrm>
                <a:off x="4880" y="2348"/>
                <a:ext cx="276" cy="73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1113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15" name="Text Box 27"/>
              <p:cNvSpPr txBox="1">
                <a:spLocks noChangeArrowheads="1"/>
              </p:cNvSpPr>
              <p:nvPr/>
            </p:nvSpPr>
            <p:spPr bwMode="auto">
              <a:xfrm>
                <a:off x="231" y="1266"/>
                <a:ext cx="688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dirty="0">
                    <a:solidFill>
                      <a:schemeClr val="tx2"/>
                    </a:solidFill>
                    <a:latin typeface="Arial" charset="0"/>
                    <a:ea typeface="Osaka" charset="-128"/>
                  </a:rPr>
                  <a:t>Vessel</a:t>
                </a:r>
              </a:p>
              <a:p>
                <a:pPr eaLnBrk="1" hangingPunct="1"/>
                <a:r>
                  <a:rPr lang="en-US" sz="2400" dirty="0">
                    <a:solidFill>
                      <a:schemeClr val="tx2"/>
                    </a:solidFill>
                    <a:latin typeface="Arial" charset="0"/>
                    <a:ea typeface="Osaka" charset="-128"/>
                  </a:rPr>
                  <a:t>lumen</a:t>
                </a:r>
              </a:p>
            </p:txBody>
          </p:sp>
          <p:sp>
            <p:nvSpPr>
              <p:cNvPr id="242716" name="Text Box 28"/>
              <p:cNvSpPr txBox="1">
                <a:spLocks noChangeArrowheads="1"/>
              </p:cNvSpPr>
              <p:nvPr/>
            </p:nvSpPr>
            <p:spPr bwMode="auto">
              <a:xfrm>
                <a:off x="263" y="2648"/>
                <a:ext cx="6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solidFill>
                      <a:schemeClr val="tx2"/>
                    </a:solidFill>
                    <a:latin typeface="Arial" charset="0"/>
                    <a:ea typeface="Osaka" charset="-128"/>
                  </a:rPr>
                  <a:t>Alveoli</a:t>
                </a:r>
              </a:p>
            </p:txBody>
          </p:sp>
        </p:grpSp>
        <p:sp>
          <p:nvSpPr>
            <p:cNvPr id="242717" name="Rectangle 29"/>
            <p:cNvSpPr>
              <a:spLocks noChangeArrowheads="1"/>
            </p:cNvSpPr>
            <p:nvPr/>
          </p:nvSpPr>
          <p:spPr bwMode="auto">
            <a:xfrm>
              <a:off x="2134" y="1708"/>
              <a:ext cx="7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35038" eaLnBrk="1" hangingPunct="1"/>
              <a:r>
                <a:rPr lang="en-US" sz="1400" b="1">
                  <a:solidFill>
                    <a:srgbClr val="FFFFFF"/>
                  </a:solidFill>
                  <a:latin typeface="Arial" charset="0"/>
                  <a:ea typeface="Osaka" charset="-128"/>
                </a:rPr>
                <a:t>Cell activation </a:t>
              </a:r>
            </a:p>
            <a:p>
              <a:pPr defTabSz="935038" eaLnBrk="1" hangingPunct="1"/>
              <a:r>
                <a:rPr lang="en-US" sz="1400" b="1">
                  <a:solidFill>
                    <a:srgbClr val="FFFFFF"/>
                  </a:solidFill>
                  <a:latin typeface="Arial" charset="0"/>
                  <a:ea typeface="Osaka" charset="-128"/>
                </a:rPr>
                <a:t>and injury</a:t>
              </a:r>
            </a:p>
          </p:txBody>
        </p:sp>
        <p:sp>
          <p:nvSpPr>
            <p:cNvPr id="242718" name="Rectangle 30"/>
            <p:cNvSpPr>
              <a:spLocks noChangeArrowheads="1"/>
            </p:cNvSpPr>
            <p:nvPr/>
          </p:nvSpPr>
          <p:spPr bwMode="auto">
            <a:xfrm>
              <a:off x="1730" y="935"/>
              <a:ext cx="3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3534" tIns="46767" rIns="93534" bIns="46767">
              <a:spAutoFit/>
            </a:bodyPr>
            <a:lstStyle/>
            <a:p>
              <a:pPr algn="l" defTabSz="935038" eaLnBrk="1" hangingPunct="1"/>
              <a:r>
                <a:rPr lang="en-US" sz="1800">
                  <a:solidFill>
                    <a:schemeClr val="tx2"/>
                  </a:solidFill>
                  <a:latin typeface="Arial" charset="0"/>
                  <a:ea typeface="Osaka" charset="-128"/>
                </a:rPr>
                <a:t>LPS</a:t>
              </a: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2003" y="1179"/>
              <a:ext cx="159" cy="190"/>
              <a:chOff x="1114" y="3095"/>
              <a:chExt cx="253" cy="266"/>
            </a:xfrm>
          </p:grpSpPr>
          <p:sp>
            <p:nvSpPr>
              <p:cNvPr id="242720" name="Oval 32"/>
              <p:cNvSpPr>
                <a:spLocks noChangeArrowheads="1"/>
              </p:cNvSpPr>
              <p:nvPr/>
            </p:nvSpPr>
            <p:spPr bwMode="auto">
              <a:xfrm>
                <a:off x="1114" y="3095"/>
                <a:ext cx="253" cy="253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2721" name="AutoShape 33"/>
              <p:cNvSpPr>
                <a:spLocks noChangeArrowheads="1"/>
              </p:cNvSpPr>
              <p:nvPr/>
            </p:nvSpPr>
            <p:spPr bwMode="auto">
              <a:xfrm>
                <a:off x="1159" y="3230"/>
                <a:ext cx="154" cy="131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34"/>
            <p:cNvGrpSpPr>
              <a:grpSpLocks/>
            </p:cNvGrpSpPr>
            <p:nvPr/>
          </p:nvGrpSpPr>
          <p:grpSpPr bwMode="auto">
            <a:xfrm rot="-7169358">
              <a:off x="1857" y="1478"/>
              <a:ext cx="180" cy="168"/>
              <a:chOff x="1114" y="3095"/>
              <a:chExt cx="253" cy="266"/>
            </a:xfrm>
          </p:grpSpPr>
          <p:sp>
            <p:nvSpPr>
              <p:cNvPr id="242723" name="Oval 35"/>
              <p:cNvSpPr>
                <a:spLocks noChangeArrowheads="1"/>
              </p:cNvSpPr>
              <p:nvPr/>
            </p:nvSpPr>
            <p:spPr bwMode="auto">
              <a:xfrm>
                <a:off x="1114" y="3095"/>
                <a:ext cx="253" cy="253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2724" name="AutoShape 36"/>
              <p:cNvSpPr>
                <a:spLocks noChangeArrowheads="1"/>
              </p:cNvSpPr>
              <p:nvPr/>
            </p:nvSpPr>
            <p:spPr bwMode="auto">
              <a:xfrm>
                <a:off x="1159" y="3230"/>
                <a:ext cx="154" cy="131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37"/>
            <p:cNvGrpSpPr>
              <a:grpSpLocks/>
            </p:cNvGrpSpPr>
            <p:nvPr/>
          </p:nvGrpSpPr>
          <p:grpSpPr bwMode="auto">
            <a:xfrm rot="3447053">
              <a:off x="1706" y="1246"/>
              <a:ext cx="180" cy="168"/>
              <a:chOff x="1114" y="3095"/>
              <a:chExt cx="253" cy="266"/>
            </a:xfrm>
          </p:grpSpPr>
          <p:sp>
            <p:nvSpPr>
              <p:cNvPr id="242726" name="Oval 38"/>
              <p:cNvSpPr>
                <a:spLocks noChangeArrowheads="1"/>
              </p:cNvSpPr>
              <p:nvPr/>
            </p:nvSpPr>
            <p:spPr bwMode="auto">
              <a:xfrm>
                <a:off x="1114" y="3095"/>
                <a:ext cx="253" cy="253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2727" name="AutoShape 39"/>
              <p:cNvSpPr>
                <a:spLocks noChangeArrowheads="1"/>
              </p:cNvSpPr>
              <p:nvPr/>
            </p:nvSpPr>
            <p:spPr bwMode="auto">
              <a:xfrm>
                <a:off x="1159" y="3230"/>
                <a:ext cx="154" cy="131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42728" name="Line 40"/>
            <p:cNvSpPr>
              <a:spLocks noChangeShapeType="1"/>
            </p:cNvSpPr>
            <p:nvPr/>
          </p:nvSpPr>
          <p:spPr bwMode="auto">
            <a:xfrm flipV="1">
              <a:off x="2053" y="2582"/>
              <a:ext cx="427" cy="2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2729" name="Text Box 41"/>
            <p:cNvSpPr txBox="1">
              <a:spLocks noChangeArrowheads="1"/>
            </p:cNvSpPr>
            <p:nvPr/>
          </p:nvSpPr>
          <p:spPr bwMode="auto">
            <a:xfrm>
              <a:off x="1655" y="2836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tx2"/>
                  </a:solidFill>
                  <a:latin typeface="Arial" charset="0"/>
                  <a:ea typeface="Osaka" charset="-128"/>
                </a:rPr>
                <a:t>Toxins</a:t>
              </a:r>
            </a:p>
          </p:txBody>
        </p:sp>
        <p:sp>
          <p:nvSpPr>
            <p:cNvPr id="242730" name="Line 42"/>
            <p:cNvSpPr>
              <a:spLocks noChangeShapeType="1"/>
            </p:cNvSpPr>
            <p:nvPr/>
          </p:nvSpPr>
          <p:spPr bwMode="auto">
            <a:xfrm>
              <a:off x="2053" y="1430"/>
              <a:ext cx="256" cy="24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2546350" y="2706688"/>
            <a:ext cx="4227513" cy="3790950"/>
            <a:chOff x="1604" y="1705"/>
            <a:chExt cx="2663" cy="2388"/>
          </a:xfrm>
        </p:grpSpPr>
        <p:sp>
          <p:nvSpPr>
            <p:cNvPr id="242732" name="Rectangle 44"/>
            <p:cNvSpPr>
              <a:spLocks noChangeArrowheads="1"/>
            </p:cNvSpPr>
            <p:nvPr/>
          </p:nvSpPr>
          <p:spPr bwMode="auto">
            <a:xfrm>
              <a:off x="4267" y="2381"/>
              <a:ext cx="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35038" eaLnBrk="1" hangingPunct="1"/>
              <a:endParaRPr lang="en-US" sz="1400" b="1">
                <a:solidFill>
                  <a:srgbClr val="FFFFFF"/>
                </a:solidFill>
                <a:latin typeface="Arial" charset="0"/>
                <a:ea typeface="Osaka" charset="-128"/>
              </a:endParaRPr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3867" y="1705"/>
              <a:ext cx="378" cy="900"/>
              <a:chOff x="4297" y="1539"/>
              <a:chExt cx="416" cy="880"/>
            </a:xfrm>
          </p:grpSpPr>
          <p:sp>
            <p:nvSpPr>
              <p:cNvPr id="242734" name="Freeform 46"/>
              <p:cNvSpPr>
                <a:spLocks/>
              </p:cNvSpPr>
              <p:nvPr/>
            </p:nvSpPr>
            <p:spPr bwMode="auto">
              <a:xfrm>
                <a:off x="4297" y="1701"/>
                <a:ext cx="416" cy="50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0" y="0"/>
                  </a:cxn>
                  <a:cxn ang="0">
                    <a:pos x="795" y="0"/>
                  </a:cxn>
                  <a:cxn ang="0">
                    <a:pos x="794" y="162"/>
                  </a:cxn>
                </a:cxnLst>
                <a:rect l="0" t="0" r="r" b="b"/>
                <a:pathLst>
                  <a:path w="795" h="162">
                    <a:moveTo>
                      <a:pt x="0" y="157"/>
                    </a:moveTo>
                    <a:lnTo>
                      <a:pt x="0" y="0"/>
                    </a:lnTo>
                    <a:lnTo>
                      <a:pt x="795" y="0"/>
                    </a:lnTo>
                    <a:lnTo>
                      <a:pt x="794" y="162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35" name="Rectangle 47"/>
              <p:cNvSpPr>
                <a:spLocks noChangeArrowheads="1"/>
              </p:cNvSpPr>
              <p:nvPr/>
            </p:nvSpPr>
            <p:spPr bwMode="auto">
              <a:xfrm>
                <a:off x="4407" y="1539"/>
                <a:ext cx="239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35038" eaLnBrk="1" hangingPunct="1"/>
                <a:r>
                  <a:rPr lang="en-US" sz="1400" b="1">
                    <a:solidFill>
                      <a:srgbClr val="FFFFFF"/>
                    </a:solidFill>
                    <a:latin typeface="Arial" charset="0"/>
                    <a:ea typeface="Osaka" charset="-128"/>
                  </a:rPr>
                  <a:t>Gap</a:t>
                </a:r>
              </a:p>
            </p:txBody>
          </p:sp>
          <p:grpSp>
            <p:nvGrpSpPr>
              <p:cNvPr id="9" name="Group 48"/>
              <p:cNvGrpSpPr>
                <a:grpSpLocks/>
              </p:cNvGrpSpPr>
              <p:nvPr/>
            </p:nvGrpSpPr>
            <p:grpSpPr bwMode="auto">
              <a:xfrm>
                <a:off x="4451" y="1787"/>
                <a:ext cx="71" cy="632"/>
                <a:chOff x="4172" y="1829"/>
                <a:chExt cx="66" cy="413"/>
              </a:xfrm>
            </p:grpSpPr>
            <p:sp>
              <p:nvSpPr>
                <p:cNvPr id="242737" name="Freeform 49"/>
                <p:cNvSpPr>
                  <a:spLocks/>
                </p:cNvSpPr>
                <p:nvPr/>
              </p:nvSpPr>
              <p:spPr bwMode="auto">
                <a:xfrm>
                  <a:off x="4219" y="1829"/>
                  <a:ext cx="19" cy="92"/>
                </a:xfrm>
                <a:custGeom>
                  <a:avLst/>
                  <a:gdLst/>
                  <a:ahLst/>
                  <a:cxnLst>
                    <a:cxn ang="0">
                      <a:pos x="0" y="333"/>
                    </a:cxn>
                    <a:cxn ang="0">
                      <a:pos x="36" y="167"/>
                    </a:cxn>
                    <a:cxn ang="0">
                      <a:pos x="35" y="126"/>
                    </a:cxn>
                    <a:cxn ang="0">
                      <a:pos x="28" y="8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333">
                      <a:moveTo>
                        <a:pt x="0" y="333"/>
                      </a:moveTo>
                      <a:lnTo>
                        <a:pt x="36" y="167"/>
                      </a:lnTo>
                      <a:lnTo>
                        <a:pt x="35" y="126"/>
                      </a:lnTo>
                      <a:lnTo>
                        <a:pt x="28" y="8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22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38" name="Freeform 50"/>
                <p:cNvSpPr>
                  <a:spLocks/>
                </p:cNvSpPr>
                <p:nvPr/>
              </p:nvSpPr>
              <p:spPr bwMode="auto">
                <a:xfrm>
                  <a:off x="4201" y="1921"/>
                  <a:ext cx="17" cy="92"/>
                </a:xfrm>
                <a:custGeom>
                  <a:avLst/>
                  <a:gdLst/>
                  <a:ahLst/>
                  <a:cxnLst>
                    <a:cxn ang="0">
                      <a:pos x="35" y="333"/>
                    </a:cxn>
                    <a:cxn ang="0">
                      <a:pos x="0" y="167"/>
                    </a:cxn>
                    <a:cxn ang="0">
                      <a:pos x="7" y="82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35" h="333">
                      <a:moveTo>
                        <a:pt x="35" y="333"/>
                      </a:moveTo>
                      <a:lnTo>
                        <a:pt x="0" y="167"/>
                      </a:lnTo>
                      <a:lnTo>
                        <a:pt x="7" y="82"/>
                      </a:lnTo>
                      <a:lnTo>
                        <a:pt x="35" y="0"/>
                      </a:lnTo>
                    </a:path>
                  </a:pathLst>
                </a:custGeom>
                <a:noFill/>
                <a:ln w="222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39" name="Freeform 51"/>
                <p:cNvSpPr>
                  <a:spLocks/>
                </p:cNvSpPr>
                <p:nvPr/>
              </p:nvSpPr>
              <p:spPr bwMode="auto">
                <a:xfrm>
                  <a:off x="4218" y="2011"/>
                  <a:ext cx="18" cy="93"/>
                </a:xfrm>
                <a:custGeom>
                  <a:avLst/>
                  <a:gdLst/>
                  <a:ahLst/>
                  <a:cxnLst>
                    <a:cxn ang="0">
                      <a:pos x="0" y="333"/>
                    </a:cxn>
                    <a:cxn ang="0">
                      <a:pos x="35" y="168"/>
                    </a:cxn>
                    <a:cxn ang="0">
                      <a:pos x="34" y="127"/>
                    </a:cxn>
                    <a:cxn ang="0">
                      <a:pos x="27" y="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333">
                      <a:moveTo>
                        <a:pt x="0" y="333"/>
                      </a:moveTo>
                      <a:lnTo>
                        <a:pt x="35" y="168"/>
                      </a:lnTo>
                      <a:lnTo>
                        <a:pt x="34" y="127"/>
                      </a:lnTo>
                      <a:lnTo>
                        <a:pt x="27" y="8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22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40" name="Freeform 52"/>
                <p:cNvSpPr>
                  <a:spLocks/>
                </p:cNvSpPr>
                <p:nvPr/>
              </p:nvSpPr>
              <p:spPr bwMode="auto">
                <a:xfrm>
                  <a:off x="4201" y="2104"/>
                  <a:ext cx="17" cy="92"/>
                </a:xfrm>
                <a:custGeom>
                  <a:avLst/>
                  <a:gdLst/>
                  <a:ahLst/>
                  <a:cxnLst>
                    <a:cxn ang="0">
                      <a:pos x="37" y="333"/>
                    </a:cxn>
                    <a:cxn ang="0">
                      <a:pos x="0" y="168"/>
                    </a:cxn>
                    <a:cxn ang="0">
                      <a:pos x="8" y="83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37" h="333">
                      <a:moveTo>
                        <a:pt x="37" y="333"/>
                      </a:moveTo>
                      <a:lnTo>
                        <a:pt x="0" y="168"/>
                      </a:lnTo>
                      <a:lnTo>
                        <a:pt x="8" y="83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222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41" name="Freeform 53"/>
                <p:cNvSpPr>
                  <a:spLocks/>
                </p:cNvSpPr>
                <p:nvPr/>
              </p:nvSpPr>
              <p:spPr bwMode="auto">
                <a:xfrm>
                  <a:off x="4172" y="2171"/>
                  <a:ext cx="64" cy="71"/>
                </a:xfrm>
                <a:custGeom>
                  <a:avLst/>
                  <a:gdLst/>
                  <a:ahLst/>
                  <a:cxnLst>
                    <a:cxn ang="0">
                      <a:pos x="129" y="0"/>
                    </a:cxn>
                    <a:cxn ang="0">
                      <a:pos x="64" y="258"/>
                    </a:cxn>
                    <a:cxn ang="0">
                      <a:pos x="0" y="0"/>
                    </a:cxn>
                    <a:cxn ang="0">
                      <a:pos x="129" y="0"/>
                    </a:cxn>
                  </a:cxnLst>
                  <a:rect l="0" t="0" r="r" b="b"/>
                  <a:pathLst>
                    <a:path w="129" h="258">
                      <a:moveTo>
                        <a:pt x="129" y="0"/>
                      </a:moveTo>
                      <a:lnTo>
                        <a:pt x="64" y="258"/>
                      </a:lnTo>
                      <a:lnTo>
                        <a:pt x="0" y="0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0" name="Group 54"/>
            <p:cNvGrpSpPr>
              <a:grpSpLocks/>
            </p:cNvGrpSpPr>
            <p:nvPr/>
          </p:nvGrpSpPr>
          <p:grpSpPr bwMode="auto">
            <a:xfrm>
              <a:off x="1604" y="3085"/>
              <a:ext cx="1941" cy="1008"/>
              <a:chOff x="144" y="2976"/>
              <a:chExt cx="2256" cy="1363"/>
            </a:xfrm>
          </p:grpSpPr>
          <p:pic>
            <p:nvPicPr>
              <p:cNvPr id="242743" name="Picture 5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1942" t="54668" r="18320"/>
              <a:stretch>
                <a:fillRect/>
              </a:stretch>
            </p:blipFill>
            <p:spPr bwMode="auto">
              <a:xfrm>
                <a:off x="144" y="2976"/>
                <a:ext cx="2256" cy="136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242744" name="Rectangle 56"/>
              <p:cNvSpPr>
                <a:spLocks noChangeArrowheads="1"/>
              </p:cNvSpPr>
              <p:nvPr/>
            </p:nvSpPr>
            <p:spPr bwMode="auto">
              <a:xfrm>
                <a:off x="288" y="4080"/>
                <a:ext cx="1392" cy="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r>
                  <a:rPr lang="en-US" sz="1800" b="1">
                    <a:solidFill>
                      <a:schemeClr val="bg1"/>
                    </a:solidFill>
                    <a:latin typeface="Arial" charset="0"/>
                    <a:ea typeface="Osaka" charset="-128"/>
                  </a:rPr>
                  <a:t>Scanning</a:t>
                </a:r>
                <a:r>
                  <a:rPr lang="en-US" sz="1800" b="1">
                    <a:latin typeface="Arial" charset="0"/>
                    <a:ea typeface="Osaka" charset="-128"/>
                  </a:rPr>
                  <a:t> </a:t>
                </a:r>
                <a:r>
                  <a:rPr lang="en-US" sz="1800" b="1">
                    <a:solidFill>
                      <a:schemeClr val="bg1"/>
                    </a:solidFill>
                    <a:latin typeface="Arial" charset="0"/>
                    <a:ea typeface="Osaka" charset="-128"/>
                  </a:rPr>
                  <a:t>EM</a:t>
                </a:r>
              </a:p>
            </p:txBody>
          </p:sp>
        </p:grp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6415088" y="1700213"/>
            <a:ext cx="2478087" cy="3140075"/>
            <a:chOff x="4041" y="1071"/>
            <a:chExt cx="1561" cy="1978"/>
          </a:xfrm>
        </p:grpSpPr>
        <p:grpSp>
          <p:nvGrpSpPr>
            <p:cNvPr id="12" name="Group 61"/>
            <p:cNvGrpSpPr>
              <a:grpSpLocks/>
            </p:cNvGrpSpPr>
            <p:nvPr/>
          </p:nvGrpSpPr>
          <p:grpSpPr bwMode="auto">
            <a:xfrm flipH="1">
              <a:off x="4041" y="2750"/>
              <a:ext cx="789" cy="299"/>
              <a:chOff x="4872" y="1353"/>
              <a:chExt cx="829" cy="479"/>
            </a:xfrm>
          </p:grpSpPr>
          <p:sp>
            <p:nvSpPr>
              <p:cNvPr id="242750" name="Freeform 62"/>
              <p:cNvSpPr>
                <a:spLocks/>
              </p:cNvSpPr>
              <p:nvPr/>
            </p:nvSpPr>
            <p:spPr bwMode="auto">
              <a:xfrm>
                <a:off x="4872" y="1353"/>
                <a:ext cx="829" cy="479"/>
              </a:xfrm>
              <a:custGeom>
                <a:avLst/>
                <a:gdLst/>
                <a:ahLst/>
                <a:cxnLst>
                  <a:cxn ang="0">
                    <a:pos x="1612" y="407"/>
                  </a:cxn>
                  <a:cxn ang="0">
                    <a:pos x="1597" y="640"/>
                  </a:cxn>
                  <a:cxn ang="0">
                    <a:pos x="1535" y="713"/>
                  </a:cxn>
                  <a:cxn ang="0">
                    <a:pos x="1504" y="742"/>
                  </a:cxn>
                  <a:cxn ang="0">
                    <a:pos x="1426" y="800"/>
                  </a:cxn>
                  <a:cxn ang="0">
                    <a:pos x="1377" y="829"/>
                  </a:cxn>
                  <a:cxn ang="0">
                    <a:pos x="1315" y="872"/>
                  </a:cxn>
                  <a:cxn ang="0">
                    <a:pos x="1300" y="887"/>
                  </a:cxn>
                  <a:cxn ang="0">
                    <a:pos x="1191" y="917"/>
                  </a:cxn>
                  <a:cxn ang="0">
                    <a:pos x="1144" y="945"/>
                  </a:cxn>
                  <a:cxn ang="0">
                    <a:pos x="1080" y="960"/>
                  </a:cxn>
                  <a:cxn ang="0">
                    <a:pos x="940" y="945"/>
                  </a:cxn>
                  <a:cxn ang="0">
                    <a:pos x="877" y="930"/>
                  </a:cxn>
                  <a:cxn ang="0">
                    <a:pos x="815" y="917"/>
                  </a:cxn>
                  <a:cxn ang="0">
                    <a:pos x="753" y="902"/>
                  </a:cxn>
                  <a:cxn ang="0">
                    <a:pos x="720" y="887"/>
                  </a:cxn>
                  <a:cxn ang="0">
                    <a:pos x="533" y="917"/>
                  </a:cxn>
                  <a:cxn ang="0">
                    <a:pos x="454" y="930"/>
                  </a:cxn>
                  <a:cxn ang="0">
                    <a:pos x="314" y="917"/>
                  </a:cxn>
                  <a:cxn ang="0">
                    <a:pos x="266" y="887"/>
                  </a:cxn>
                  <a:cxn ang="0">
                    <a:pos x="220" y="858"/>
                  </a:cxn>
                  <a:cxn ang="0">
                    <a:pos x="143" y="800"/>
                  </a:cxn>
                  <a:cxn ang="0">
                    <a:pos x="78" y="726"/>
                  </a:cxn>
                  <a:cxn ang="0">
                    <a:pos x="48" y="684"/>
                  </a:cxn>
                  <a:cxn ang="0">
                    <a:pos x="33" y="640"/>
                  </a:cxn>
                  <a:cxn ang="0">
                    <a:pos x="17" y="596"/>
                  </a:cxn>
                  <a:cxn ang="0">
                    <a:pos x="0" y="407"/>
                  </a:cxn>
                  <a:cxn ang="0">
                    <a:pos x="33" y="393"/>
                  </a:cxn>
                  <a:cxn ang="0">
                    <a:pos x="63" y="349"/>
                  </a:cxn>
                  <a:cxn ang="0">
                    <a:pos x="95" y="306"/>
                  </a:cxn>
                  <a:cxn ang="0">
                    <a:pos x="126" y="261"/>
                  </a:cxn>
                  <a:cxn ang="0">
                    <a:pos x="158" y="232"/>
                  </a:cxn>
                  <a:cxn ang="0">
                    <a:pos x="189" y="219"/>
                  </a:cxn>
                  <a:cxn ang="0">
                    <a:pos x="220" y="189"/>
                  </a:cxn>
                  <a:cxn ang="0">
                    <a:pos x="266" y="174"/>
                  </a:cxn>
                  <a:cxn ang="0">
                    <a:pos x="533" y="189"/>
                  </a:cxn>
                  <a:cxn ang="0">
                    <a:pos x="550" y="203"/>
                  </a:cxn>
                  <a:cxn ang="0">
                    <a:pos x="611" y="219"/>
                  </a:cxn>
                  <a:cxn ang="0">
                    <a:pos x="955" y="203"/>
                  </a:cxn>
                  <a:cxn ang="0">
                    <a:pos x="1018" y="174"/>
                  </a:cxn>
                  <a:cxn ang="0">
                    <a:pos x="1048" y="160"/>
                  </a:cxn>
                  <a:cxn ang="0">
                    <a:pos x="1096" y="130"/>
                  </a:cxn>
                  <a:cxn ang="0">
                    <a:pos x="1159" y="58"/>
                  </a:cxn>
                  <a:cxn ang="0">
                    <a:pos x="1191" y="28"/>
                  </a:cxn>
                  <a:cxn ang="0">
                    <a:pos x="1300" y="13"/>
                  </a:cxn>
                  <a:cxn ang="0">
                    <a:pos x="1426" y="0"/>
                  </a:cxn>
                  <a:cxn ang="0">
                    <a:pos x="1473" y="28"/>
                  </a:cxn>
                  <a:cxn ang="0">
                    <a:pos x="1535" y="43"/>
                  </a:cxn>
                  <a:cxn ang="0">
                    <a:pos x="1597" y="101"/>
                  </a:cxn>
                  <a:cxn ang="0">
                    <a:pos x="1612" y="130"/>
                  </a:cxn>
                  <a:cxn ang="0">
                    <a:pos x="1629" y="145"/>
                  </a:cxn>
                  <a:cxn ang="0">
                    <a:pos x="1643" y="174"/>
                  </a:cxn>
                  <a:cxn ang="0">
                    <a:pos x="1658" y="247"/>
                  </a:cxn>
                  <a:cxn ang="0">
                    <a:pos x="1643" y="276"/>
                  </a:cxn>
                  <a:cxn ang="0">
                    <a:pos x="1629" y="334"/>
                  </a:cxn>
                  <a:cxn ang="0">
                    <a:pos x="1612" y="407"/>
                  </a:cxn>
                </a:cxnLst>
                <a:rect l="0" t="0" r="r" b="b"/>
                <a:pathLst>
                  <a:path w="1658" h="960">
                    <a:moveTo>
                      <a:pt x="1612" y="393"/>
                    </a:moveTo>
                    <a:lnTo>
                      <a:pt x="1612" y="407"/>
                    </a:lnTo>
                    <a:lnTo>
                      <a:pt x="1597" y="407"/>
                    </a:lnTo>
                    <a:lnTo>
                      <a:pt x="1597" y="640"/>
                    </a:lnTo>
                    <a:lnTo>
                      <a:pt x="1581" y="668"/>
                    </a:lnTo>
                    <a:lnTo>
                      <a:pt x="1535" y="713"/>
                    </a:lnTo>
                    <a:lnTo>
                      <a:pt x="1504" y="726"/>
                    </a:lnTo>
                    <a:lnTo>
                      <a:pt x="1504" y="742"/>
                    </a:lnTo>
                    <a:lnTo>
                      <a:pt x="1473" y="770"/>
                    </a:lnTo>
                    <a:lnTo>
                      <a:pt x="1426" y="800"/>
                    </a:lnTo>
                    <a:lnTo>
                      <a:pt x="1409" y="800"/>
                    </a:lnTo>
                    <a:lnTo>
                      <a:pt x="1377" y="829"/>
                    </a:lnTo>
                    <a:lnTo>
                      <a:pt x="1346" y="843"/>
                    </a:lnTo>
                    <a:lnTo>
                      <a:pt x="1315" y="872"/>
                    </a:lnTo>
                    <a:lnTo>
                      <a:pt x="1300" y="872"/>
                    </a:lnTo>
                    <a:lnTo>
                      <a:pt x="1300" y="887"/>
                    </a:lnTo>
                    <a:lnTo>
                      <a:pt x="1222" y="917"/>
                    </a:lnTo>
                    <a:lnTo>
                      <a:pt x="1191" y="917"/>
                    </a:lnTo>
                    <a:lnTo>
                      <a:pt x="1174" y="930"/>
                    </a:lnTo>
                    <a:lnTo>
                      <a:pt x="1144" y="945"/>
                    </a:lnTo>
                    <a:lnTo>
                      <a:pt x="1112" y="945"/>
                    </a:lnTo>
                    <a:lnTo>
                      <a:pt x="1080" y="960"/>
                    </a:lnTo>
                    <a:lnTo>
                      <a:pt x="955" y="960"/>
                    </a:lnTo>
                    <a:lnTo>
                      <a:pt x="940" y="945"/>
                    </a:lnTo>
                    <a:lnTo>
                      <a:pt x="877" y="945"/>
                    </a:lnTo>
                    <a:lnTo>
                      <a:pt x="877" y="930"/>
                    </a:lnTo>
                    <a:lnTo>
                      <a:pt x="815" y="930"/>
                    </a:lnTo>
                    <a:lnTo>
                      <a:pt x="815" y="917"/>
                    </a:lnTo>
                    <a:lnTo>
                      <a:pt x="784" y="917"/>
                    </a:lnTo>
                    <a:lnTo>
                      <a:pt x="753" y="902"/>
                    </a:lnTo>
                    <a:lnTo>
                      <a:pt x="736" y="902"/>
                    </a:lnTo>
                    <a:lnTo>
                      <a:pt x="720" y="887"/>
                    </a:lnTo>
                    <a:lnTo>
                      <a:pt x="627" y="887"/>
                    </a:lnTo>
                    <a:lnTo>
                      <a:pt x="533" y="917"/>
                    </a:lnTo>
                    <a:lnTo>
                      <a:pt x="469" y="917"/>
                    </a:lnTo>
                    <a:lnTo>
                      <a:pt x="454" y="930"/>
                    </a:lnTo>
                    <a:lnTo>
                      <a:pt x="328" y="930"/>
                    </a:lnTo>
                    <a:lnTo>
                      <a:pt x="314" y="917"/>
                    </a:lnTo>
                    <a:lnTo>
                      <a:pt x="298" y="917"/>
                    </a:lnTo>
                    <a:lnTo>
                      <a:pt x="266" y="887"/>
                    </a:lnTo>
                    <a:lnTo>
                      <a:pt x="235" y="872"/>
                    </a:lnTo>
                    <a:lnTo>
                      <a:pt x="220" y="858"/>
                    </a:lnTo>
                    <a:lnTo>
                      <a:pt x="205" y="858"/>
                    </a:lnTo>
                    <a:lnTo>
                      <a:pt x="143" y="800"/>
                    </a:lnTo>
                    <a:lnTo>
                      <a:pt x="110" y="756"/>
                    </a:lnTo>
                    <a:lnTo>
                      <a:pt x="78" y="726"/>
                    </a:lnTo>
                    <a:lnTo>
                      <a:pt x="63" y="698"/>
                    </a:lnTo>
                    <a:lnTo>
                      <a:pt x="48" y="684"/>
                    </a:lnTo>
                    <a:lnTo>
                      <a:pt x="33" y="654"/>
                    </a:lnTo>
                    <a:lnTo>
                      <a:pt x="33" y="640"/>
                    </a:lnTo>
                    <a:lnTo>
                      <a:pt x="17" y="624"/>
                    </a:lnTo>
                    <a:lnTo>
                      <a:pt x="17" y="596"/>
                    </a:lnTo>
                    <a:lnTo>
                      <a:pt x="0" y="566"/>
                    </a:lnTo>
                    <a:lnTo>
                      <a:pt x="0" y="407"/>
                    </a:lnTo>
                    <a:lnTo>
                      <a:pt x="17" y="393"/>
                    </a:lnTo>
                    <a:lnTo>
                      <a:pt x="33" y="393"/>
                    </a:lnTo>
                    <a:lnTo>
                      <a:pt x="48" y="364"/>
                    </a:lnTo>
                    <a:lnTo>
                      <a:pt x="63" y="349"/>
                    </a:lnTo>
                    <a:lnTo>
                      <a:pt x="63" y="334"/>
                    </a:lnTo>
                    <a:lnTo>
                      <a:pt x="95" y="306"/>
                    </a:lnTo>
                    <a:lnTo>
                      <a:pt x="95" y="290"/>
                    </a:lnTo>
                    <a:lnTo>
                      <a:pt x="126" y="261"/>
                    </a:lnTo>
                    <a:lnTo>
                      <a:pt x="143" y="261"/>
                    </a:lnTo>
                    <a:lnTo>
                      <a:pt x="158" y="232"/>
                    </a:lnTo>
                    <a:lnTo>
                      <a:pt x="173" y="219"/>
                    </a:lnTo>
                    <a:lnTo>
                      <a:pt x="189" y="219"/>
                    </a:lnTo>
                    <a:lnTo>
                      <a:pt x="189" y="203"/>
                    </a:lnTo>
                    <a:lnTo>
                      <a:pt x="220" y="189"/>
                    </a:lnTo>
                    <a:lnTo>
                      <a:pt x="235" y="189"/>
                    </a:lnTo>
                    <a:lnTo>
                      <a:pt x="266" y="174"/>
                    </a:lnTo>
                    <a:lnTo>
                      <a:pt x="469" y="174"/>
                    </a:lnTo>
                    <a:lnTo>
                      <a:pt x="533" y="189"/>
                    </a:lnTo>
                    <a:lnTo>
                      <a:pt x="550" y="189"/>
                    </a:lnTo>
                    <a:lnTo>
                      <a:pt x="550" y="203"/>
                    </a:lnTo>
                    <a:lnTo>
                      <a:pt x="563" y="203"/>
                    </a:lnTo>
                    <a:lnTo>
                      <a:pt x="611" y="219"/>
                    </a:lnTo>
                    <a:lnTo>
                      <a:pt x="924" y="219"/>
                    </a:lnTo>
                    <a:lnTo>
                      <a:pt x="955" y="203"/>
                    </a:lnTo>
                    <a:lnTo>
                      <a:pt x="1002" y="189"/>
                    </a:lnTo>
                    <a:lnTo>
                      <a:pt x="1018" y="174"/>
                    </a:lnTo>
                    <a:lnTo>
                      <a:pt x="1034" y="174"/>
                    </a:lnTo>
                    <a:lnTo>
                      <a:pt x="1048" y="160"/>
                    </a:lnTo>
                    <a:lnTo>
                      <a:pt x="1080" y="145"/>
                    </a:lnTo>
                    <a:lnTo>
                      <a:pt x="1096" y="130"/>
                    </a:lnTo>
                    <a:lnTo>
                      <a:pt x="1096" y="117"/>
                    </a:lnTo>
                    <a:lnTo>
                      <a:pt x="1159" y="58"/>
                    </a:lnTo>
                    <a:lnTo>
                      <a:pt x="1191" y="43"/>
                    </a:lnTo>
                    <a:lnTo>
                      <a:pt x="1191" y="28"/>
                    </a:lnTo>
                    <a:lnTo>
                      <a:pt x="1236" y="13"/>
                    </a:lnTo>
                    <a:lnTo>
                      <a:pt x="1300" y="13"/>
                    </a:lnTo>
                    <a:lnTo>
                      <a:pt x="1332" y="0"/>
                    </a:lnTo>
                    <a:lnTo>
                      <a:pt x="1426" y="0"/>
                    </a:lnTo>
                    <a:lnTo>
                      <a:pt x="1456" y="13"/>
                    </a:lnTo>
                    <a:lnTo>
                      <a:pt x="1473" y="28"/>
                    </a:lnTo>
                    <a:lnTo>
                      <a:pt x="1504" y="43"/>
                    </a:lnTo>
                    <a:lnTo>
                      <a:pt x="1535" y="43"/>
                    </a:lnTo>
                    <a:lnTo>
                      <a:pt x="1550" y="72"/>
                    </a:lnTo>
                    <a:lnTo>
                      <a:pt x="1597" y="101"/>
                    </a:lnTo>
                    <a:lnTo>
                      <a:pt x="1612" y="117"/>
                    </a:lnTo>
                    <a:lnTo>
                      <a:pt x="1612" y="130"/>
                    </a:lnTo>
                    <a:lnTo>
                      <a:pt x="1629" y="130"/>
                    </a:lnTo>
                    <a:lnTo>
                      <a:pt x="1629" y="145"/>
                    </a:lnTo>
                    <a:lnTo>
                      <a:pt x="1643" y="160"/>
                    </a:lnTo>
                    <a:lnTo>
                      <a:pt x="1643" y="174"/>
                    </a:lnTo>
                    <a:lnTo>
                      <a:pt x="1658" y="189"/>
                    </a:lnTo>
                    <a:lnTo>
                      <a:pt x="1658" y="247"/>
                    </a:lnTo>
                    <a:lnTo>
                      <a:pt x="1643" y="247"/>
                    </a:lnTo>
                    <a:lnTo>
                      <a:pt x="1643" y="276"/>
                    </a:lnTo>
                    <a:lnTo>
                      <a:pt x="1629" y="276"/>
                    </a:lnTo>
                    <a:lnTo>
                      <a:pt x="1629" y="334"/>
                    </a:lnTo>
                    <a:lnTo>
                      <a:pt x="1612" y="334"/>
                    </a:lnTo>
                    <a:lnTo>
                      <a:pt x="1612" y="407"/>
                    </a:lnTo>
                    <a:lnTo>
                      <a:pt x="1612" y="393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1" name="Freeform 63"/>
              <p:cNvSpPr>
                <a:spLocks/>
              </p:cNvSpPr>
              <p:nvPr/>
            </p:nvSpPr>
            <p:spPr bwMode="auto">
              <a:xfrm>
                <a:off x="5072" y="1495"/>
                <a:ext cx="429" cy="255"/>
              </a:xfrm>
              <a:custGeom>
                <a:avLst/>
                <a:gdLst/>
                <a:ahLst/>
                <a:cxnLst>
                  <a:cxn ang="0">
                    <a:pos x="831" y="260"/>
                  </a:cxn>
                  <a:cxn ang="0">
                    <a:pos x="845" y="277"/>
                  </a:cxn>
                  <a:cxn ang="0">
                    <a:pos x="860" y="306"/>
                  </a:cxn>
                  <a:cxn ang="0">
                    <a:pos x="828" y="378"/>
                  </a:cxn>
                  <a:cxn ang="0">
                    <a:pos x="812" y="394"/>
                  </a:cxn>
                  <a:cxn ang="0">
                    <a:pos x="798" y="407"/>
                  </a:cxn>
                  <a:cxn ang="0">
                    <a:pos x="767" y="422"/>
                  </a:cxn>
                  <a:cxn ang="0">
                    <a:pos x="749" y="451"/>
                  </a:cxn>
                  <a:cxn ang="0">
                    <a:pos x="627" y="466"/>
                  </a:cxn>
                  <a:cxn ang="0">
                    <a:pos x="595" y="437"/>
                  </a:cxn>
                  <a:cxn ang="0">
                    <a:pos x="578" y="378"/>
                  </a:cxn>
                  <a:cxn ang="0">
                    <a:pos x="610" y="349"/>
                  </a:cxn>
                  <a:cxn ang="0">
                    <a:pos x="578" y="335"/>
                  </a:cxn>
                  <a:cxn ang="0">
                    <a:pos x="453" y="364"/>
                  </a:cxn>
                  <a:cxn ang="0">
                    <a:pos x="437" y="394"/>
                  </a:cxn>
                  <a:cxn ang="0">
                    <a:pos x="390" y="451"/>
                  </a:cxn>
                  <a:cxn ang="0">
                    <a:pos x="375" y="466"/>
                  </a:cxn>
                  <a:cxn ang="0">
                    <a:pos x="343" y="481"/>
                  </a:cxn>
                  <a:cxn ang="0">
                    <a:pos x="313" y="495"/>
                  </a:cxn>
                  <a:cxn ang="0">
                    <a:pos x="236" y="510"/>
                  </a:cxn>
                  <a:cxn ang="0">
                    <a:pos x="219" y="495"/>
                  </a:cxn>
                  <a:cxn ang="0">
                    <a:pos x="187" y="481"/>
                  </a:cxn>
                  <a:cxn ang="0">
                    <a:pos x="171" y="466"/>
                  </a:cxn>
                  <a:cxn ang="0">
                    <a:pos x="156" y="422"/>
                  </a:cxn>
                  <a:cxn ang="0">
                    <a:pos x="171" y="335"/>
                  </a:cxn>
                  <a:cxn ang="0">
                    <a:pos x="203" y="292"/>
                  </a:cxn>
                  <a:cxn ang="0">
                    <a:pos x="236" y="277"/>
                  </a:cxn>
                  <a:cxn ang="0">
                    <a:pos x="313" y="262"/>
                  </a:cxn>
                  <a:cxn ang="0">
                    <a:pos x="375" y="277"/>
                  </a:cxn>
                  <a:cxn ang="0">
                    <a:pos x="375" y="262"/>
                  </a:cxn>
                  <a:cxn ang="0">
                    <a:pos x="360" y="247"/>
                  </a:cxn>
                  <a:cxn ang="0">
                    <a:pos x="313" y="234"/>
                  </a:cxn>
                  <a:cxn ang="0">
                    <a:pos x="266" y="215"/>
                  </a:cxn>
                  <a:cxn ang="0">
                    <a:pos x="248" y="198"/>
                  </a:cxn>
                  <a:cxn ang="0">
                    <a:pos x="232" y="179"/>
                  </a:cxn>
                  <a:cxn ang="0">
                    <a:pos x="217" y="177"/>
                  </a:cxn>
                  <a:cxn ang="0">
                    <a:pos x="219" y="147"/>
                  </a:cxn>
                  <a:cxn ang="0">
                    <a:pos x="107" y="131"/>
                  </a:cxn>
                  <a:cxn ang="0">
                    <a:pos x="93" y="147"/>
                  </a:cxn>
                  <a:cxn ang="0">
                    <a:pos x="30" y="160"/>
                  </a:cxn>
                  <a:cxn ang="0">
                    <a:pos x="15" y="131"/>
                  </a:cxn>
                  <a:cxn ang="0">
                    <a:pos x="0" y="45"/>
                  </a:cxn>
                  <a:cxn ang="0">
                    <a:pos x="30" y="30"/>
                  </a:cxn>
                  <a:cxn ang="0">
                    <a:pos x="78" y="15"/>
                  </a:cxn>
                  <a:cxn ang="0">
                    <a:pos x="126" y="0"/>
                  </a:cxn>
                  <a:cxn ang="0">
                    <a:pos x="313" y="15"/>
                  </a:cxn>
                  <a:cxn ang="0">
                    <a:pos x="297" y="102"/>
                  </a:cxn>
                  <a:cxn ang="0">
                    <a:pos x="282" y="131"/>
                  </a:cxn>
                  <a:cxn ang="0">
                    <a:pos x="250" y="211"/>
                  </a:cxn>
                  <a:cxn ang="0">
                    <a:pos x="282" y="204"/>
                  </a:cxn>
                  <a:cxn ang="0">
                    <a:pos x="328" y="218"/>
                  </a:cxn>
                  <a:cxn ang="0">
                    <a:pos x="343" y="234"/>
                  </a:cxn>
                  <a:cxn ang="0">
                    <a:pos x="416" y="260"/>
                  </a:cxn>
                  <a:cxn ang="0">
                    <a:pos x="502" y="285"/>
                  </a:cxn>
                  <a:cxn ang="0">
                    <a:pos x="569" y="295"/>
                  </a:cxn>
                  <a:cxn ang="0">
                    <a:pos x="610" y="292"/>
                  </a:cxn>
                  <a:cxn ang="0">
                    <a:pos x="641" y="277"/>
                  </a:cxn>
                  <a:cxn ang="0">
                    <a:pos x="657" y="247"/>
                  </a:cxn>
                  <a:cxn ang="0">
                    <a:pos x="672" y="234"/>
                  </a:cxn>
                  <a:cxn ang="0">
                    <a:pos x="781" y="204"/>
                  </a:cxn>
                  <a:cxn ang="0">
                    <a:pos x="812" y="218"/>
                  </a:cxn>
                  <a:cxn ang="0">
                    <a:pos x="828" y="234"/>
                  </a:cxn>
                  <a:cxn ang="0">
                    <a:pos x="845" y="247"/>
                  </a:cxn>
                </a:cxnLst>
                <a:rect l="0" t="0" r="r" b="b"/>
                <a:pathLst>
                  <a:path w="860" h="510">
                    <a:moveTo>
                      <a:pt x="815" y="260"/>
                    </a:moveTo>
                    <a:lnTo>
                      <a:pt x="831" y="260"/>
                    </a:lnTo>
                    <a:lnTo>
                      <a:pt x="812" y="262"/>
                    </a:lnTo>
                    <a:lnTo>
                      <a:pt x="845" y="277"/>
                    </a:lnTo>
                    <a:lnTo>
                      <a:pt x="845" y="306"/>
                    </a:lnTo>
                    <a:lnTo>
                      <a:pt x="860" y="306"/>
                    </a:lnTo>
                    <a:lnTo>
                      <a:pt x="860" y="349"/>
                    </a:lnTo>
                    <a:lnTo>
                      <a:pt x="828" y="378"/>
                    </a:lnTo>
                    <a:lnTo>
                      <a:pt x="828" y="394"/>
                    </a:lnTo>
                    <a:lnTo>
                      <a:pt x="812" y="394"/>
                    </a:lnTo>
                    <a:lnTo>
                      <a:pt x="812" y="407"/>
                    </a:lnTo>
                    <a:lnTo>
                      <a:pt x="798" y="407"/>
                    </a:lnTo>
                    <a:lnTo>
                      <a:pt x="781" y="422"/>
                    </a:lnTo>
                    <a:lnTo>
                      <a:pt x="767" y="422"/>
                    </a:lnTo>
                    <a:lnTo>
                      <a:pt x="767" y="451"/>
                    </a:lnTo>
                    <a:lnTo>
                      <a:pt x="749" y="451"/>
                    </a:lnTo>
                    <a:lnTo>
                      <a:pt x="749" y="466"/>
                    </a:lnTo>
                    <a:lnTo>
                      <a:pt x="627" y="466"/>
                    </a:lnTo>
                    <a:lnTo>
                      <a:pt x="595" y="451"/>
                    </a:lnTo>
                    <a:lnTo>
                      <a:pt x="595" y="437"/>
                    </a:lnTo>
                    <a:lnTo>
                      <a:pt x="578" y="437"/>
                    </a:lnTo>
                    <a:lnTo>
                      <a:pt x="578" y="378"/>
                    </a:lnTo>
                    <a:lnTo>
                      <a:pt x="610" y="378"/>
                    </a:lnTo>
                    <a:lnTo>
                      <a:pt x="610" y="349"/>
                    </a:lnTo>
                    <a:lnTo>
                      <a:pt x="595" y="349"/>
                    </a:lnTo>
                    <a:lnTo>
                      <a:pt x="578" y="335"/>
                    </a:lnTo>
                    <a:lnTo>
                      <a:pt x="453" y="335"/>
                    </a:lnTo>
                    <a:lnTo>
                      <a:pt x="453" y="364"/>
                    </a:lnTo>
                    <a:lnTo>
                      <a:pt x="437" y="378"/>
                    </a:lnTo>
                    <a:lnTo>
                      <a:pt x="437" y="394"/>
                    </a:lnTo>
                    <a:lnTo>
                      <a:pt x="390" y="437"/>
                    </a:lnTo>
                    <a:lnTo>
                      <a:pt x="390" y="451"/>
                    </a:lnTo>
                    <a:lnTo>
                      <a:pt x="375" y="451"/>
                    </a:lnTo>
                    <a:lnTo>
                      <a:pt x="375" y="466"/>
                    </a:lnTo>
                    <a:lnTo>
                      <a:pt x="360" y="481"/>
                    </a:lnTo>
                    <a:lnTo>
                      <a:pt x="343" y="481"/>
                    </a:lnTo>
                    <a:lnTo>
                      <a:pt x="328" y="495"/>
                    </a:lnTo>
                    <a:lnTo>
                      <a:pt x="313" y="495"/>
                    </a:lnTo>
                    <a:lnTo>
                      <a:pt x="297" y="510"/>
                    </a:lnTo>
                    <a:lnTo>
                      <a:pt x="236" y="510"/>
                    </a:lnTo>
                    <a:lnTo>
                      <a:pt x="236" y="495"/>
                    </a:lnTo>
                    <a:lnTo>
                      <a:pt x="219" y="495"/>
                    </a:lnTo>
                    <a:lnTo>
                      <a:pt x="203" y="481"/>
                    </a:lnTo>
                    <a:lnTo>
                      <a:pt x="187" y="481"/>
                    </a:lnTo>
                    <a:lnTo>
                      <a:pt x="187" y="466"/>
                    </a:lnTo>
                    <a:lnTo>
                      <a:pt x="171" y="466"/>
                    </a:lnTo>
                    <a:lnTo>
                      <a:pt x="171" y="422"/>
                    </a:lnTo>
                    <a:lnTo>
                      <a:pt x="156" y="422"/>
                    </a:lnTo>
                    <a:lnTo>
                      <a:pt x="156" y="335"/>
                    </a:lnTo>
                    <a:lnTo>
                      <a:pt x="171" y="335"/>
                    </a:lnTo>
                    <a:lnTo>
                      <a:pt x="171" y="292"/>
                    </a:lnTo>
                    <a:lnTo>
                      <a:pt x="203" y="292"/>
                    </a:lnTo>
                    <a:lnTo>
                      <a:pt x="219" y="277"/>
                    </a:lnTo>
                    <a:lnTo>
                      <a:pt x="236" y="277"/>
                    </a:lnTo>
                    <a:lnTo>
                      <a:pt x="236" y="262"/>
                    </a:lnTo>
                    <a:lnTo>
                      <a:pt x="313" y="262"/>
                    </a:lnTo>
                    <a:lnTo>
                      <a:pt x="360" y="277"/>
                    </a:lnTo>
                    <a:lnTo>
                      <a:pt x="375" y="277"/>
                    </a:lnTo>
                    <a:lnTo>
                      <a:pt x="375" y="292"/>
                    </a:lnTo>
                    <a:lnTo>
                      <a:pt x="375" y="262"/>
                    </a:lnTo>
                    <a:lnTo>
                      <a:pt x="360" y="262"/>
                    </a:lnTo>
                    <a:lnTo>
                      <a:pt x="360" y="247"/>
                    </a:lnTo>
                    <a:lnTo>
                      <a:pt x="343" y="247"/>
                    </a:lnTo>
                    <a:lnTo>
                      <a:pt x="313" y="234"/>
                    </a:lnTo>
                    <a:lnTo>
                      <a:pt x="290" y="229"/>
                    </a:lnTo>
                    <a:lnTo>
                      <a:pt x="266" y="215"/>
                    </a:lnTo>
                    <a:lnTo>
                      <a:pt x="297" y="189"/>
                    </a:lnTo>
                    <a:lnTo>
                      <a:pt x="248" y="198"/>
                    </a:lnTo>
                    <a:lnTo>
                      <a:pt x="283" y="161"/>
                    </a:lnTo>
                    <a:lnTo>
                      <a:pt x="232" y="179"/>
                    </a:lnTo>
                    <a:lnTo>
                      <a:pt x="265" y="160"/>
                    </a:lnTo>
                    <a:lnTo>
                      <a:pt x="217" y="177"/>
                    </a:lnTo>
                    <a:lnTo>
                      <a:pt x="236" y="147"/>
                    </a:lnTo>
                    <a:lnTo>
                      <a:pt x="219" y="147"/>
                    </a:lnTo>
                    <a:lnTo>
                      <a:pt x="203" y="131"/>
                    </a:lnTo>
                    <a:lnTo>
                      <a:pt x="107" y="131"/>
                    </a:lnTo>
                    <a:lnTo>
                      <a:pt x="107" y="147"/>
                    </a:lnTo>
                    <a:lnTo>
                      <a:pt x="93" y="147"/>
                    </a:lnTo>
                    <a:lnTo>
                      <a:pt x="93" y="160"/>
                    </a:lnTo>
                    <a:lnTo>
                      <a:pt x="30" y="160"/>
                    </a:lnTo>
                    <a:lnTo>
                      <a:pt x="30" y="147"/>
                    </a:lnTo>
                    <a:lnTo>
                      <a:pt x="15" y="131"/>
                    </a:lnTo>
                    <a:lnTo>
                      <a:pt x="0" y="131"/>
                    </a:lnTo>
                    <a:lnTo>
                      <a:pt x="0" y="45"/>
                    </a:lnTo>
                    <a:lnTo>
                      <a:pt x="30" y="45"/>
                    </a:lnTo>
                    <a:lnTo>
                      <a:pt x="30" y="30"/>
                    </a:lnTo>
                    <a:lnTo>
                      <a:pt x="78" y="30"/>
                    </a:lnTo>
                    <a:lnTo>
                      <a:pt x="78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297" y="0"/>
                    </a:lnTo>
                    <a:lnTo>
                      <a:pt x="313" y="15"/>
                    </a:lnTo>
                    <a:lnTo>
                      <a:pt x="313" y="102"/>
                    </a:lnTo>
                    <a:lnTo>
                      <a:pt x="297" y="102"/>
                    </a:lnTo>
                    <a:lnTo>
                      <a:pt x="282" y="116"/>
                    </a:lnTo>
                    <a:lnTo>
                      <a:pt x="282" y="131"/>
                    </a:lnTo>
                    <a:lnTo>
                      <a:pt x="265" y="131"/>
                    </a:lnTo>
                    <a:lnTo>
                      <a:pt x="250" y="211"/>
                    </a:lnTo>
                    <a:lnTo>
                      <a:pt x="291" y="169"/>
                    </a:lnTo>
                    <a:lnTo>
                      <a:pt x="282" y="204"/>
                    </a:lnTo>
                    <a:lnTo>
                      <a:pt x="328" y="189"/>
                    </a:lnTo>
                    <a:lnTo>
                      <a:pt x="328" y="218"/>
                    </a:lnTo>
                    <a:lnTo>
                      <a:pt x="364" y="211"/>
                    </a:lnTo>
                    <a:lnTo>
                      <a:pt x="343" y="234"/>
                    </a:lnTo>
                    <a:lnTo>
                      <a:pt x="391" y="225"/>
                    </a:lnTo>
                    <a:lnTo>
                      <a:pt x="416" y="260"/>
                    </a:lnTo>
                    <a:lnTo>
                      <a:pt x="460" y="277"/>
                    </a:lnTo>
                    <a:lnTo>
                      <a:pt x="502" y="285"/>
                    </a:lnTo>
                    <a:lnTo>
                      <a:pt x="513" y="293"/>
                    </a:lnTo>
                    <a:lnTo>
                      <a:pt x="569" y="295"/>
                    </a:lnTo>
                    <a:lnTo>
                      <a:pt x="578" y="292"/>
                    </a:lnTo>
                    <a:lnTo>
                      <a:pt x="610" y="292"/>
                    </a:lnTo>
                    <a:lnTo>
                      <a:pt x="610" y="277"/>
                    </a:lnTo>
                    <a:lnTo>
                      <a:pt x="641" y="277"/>
                    </a:lnTo>
                    <a:lnTo>
                      <a:pt x="641" y="262"/>
                    </a:lnTo>
                    <a:lnTo>
                      <a:pt x="657" y="247"/>
                    </a:lnTo>
                    <a:lnTo>
                      <a:pt x="657" y="234"/>
                    </a:lnTo>
                    <a:lnTo>
                      <a:pt x="672" y="234"/>
                    </a:lnTo>
                    <a:lnTo>
                      <a:pt x="704" y="204"/>
                    </a:lnTo>
                    <a:lnTo>
                      <a:pt x="781" y="204"/>
                    </a:lnTo>
                    <a:lnTo>
                      <a:pt x="781" y="218"/>
                    </a:lnTo>
                    <a:lnTo>
                      <a:pt x="812" y="218"/>
                    </a:lnTo>
                    <a:lnTo>
                      <a:pt x="812" y="234"/>
                    </a:lnTo>
                    <a:lnTo>
                      <a:pt x="828" y="234"/>
                    </a:lnTo>
                    <a:lnTo>
                      <a:pt x="828" y="247"/>
                    </a:lnTo>
                    <a:lnTo>
                      <a:pt x="845" y="247"/>
                    </a:lnTo>
                    <a:lnTo>
                      <a:pt x="815" y="260"/>
                    </a:lnTo>
                    <a:close/>
                  </a:path>
                </a:pathLst>
              </a:custGeom>
              <a:solidFill>
                <a:srgbClr val="A11F12"/>
              </a:solidFill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2" name="Freeform 64"/>
              <p:cNvSpPr>
                <a:spLocks/>
              </p:cNvSpPr>
              <p:nvPr/>
            </p:nvSpPr>
            <p:spPr bwMode="auto">
              <a:xfrm>
                <a:off x="5355" y="1520"/>
                <a:ext cx="12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11"/>
                  </a:cxn>
                  <a:cxn ang="0">
                    <a:pos x="21" y="11"/>
                  </a:cxn>
                  <a:cxn ang="0">
                    <a:pos x="25" y="0"/>
                  </a:cxn>
                  <a:cxn ang="0">
                    <a:pos x="14" y="0"/>
                  </a:cxn>
                </a:cxnLst>
                <a:rect l="0" t="0" r="r" b="b"/>
                <a:pathLst>
                  <a:path w="25" h="11">
                    <a:moveTo>
                      <a:pt x="0" y="3"/>
                    </a:moveTo>
                    <a:lnTo>
                      <a:pt x="1" y="11"/>
                    </a:lnTo>
                    <a:lnTo>
                      <a:pt x="21" y="11"/>
                    </a:lnTo>
                    <a:lnTo>
                      <a:pt x="25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3" name="Freeform 65"/>
              <p:cNvSpPr>
                <a:spLocks/>
              </p:cNvSpPr>
              <p:nvPr/>
            </p:nvSpPr>
            <p:spPr bwMode="auto">
              <a:xfrm>
                <a:off x="5069" y="1620"/>
                <a:ext cx="3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4" name="Freeform 66"/>
              <p:cNvSpPr>
                <a:spLocks/>
              </p:cNvSpPr>
              <p:nvPr/>
            </p:nvSpPr>
            <p:spPr bwMode="auto">
              <a:xfrm>
                <a:off x="4982" y="1505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7" y="3"/>
                  </a:cxn>
                  <a:cxn ang="0">
                    <a:pos x="11" y="7"/>
                  </a:cxn>
                  <a:cxn ang="0">
                    <a:pos x="11" y="3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11" y="7"/>
                    </a:lnTo>
                    <a:lnTo>
                      <a:pt x="11" y="3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5" name="Freeform 67"/>
              <p:cNvSpPr>
                <a:spLocks/>
              </p:cNvSpPr>
              <p:nvPr/>
            </p:nvSpPr>
            <p:spPr bwMode="auto">
              <a:xfrm>
                <a:off x="5615" y="1549"/>
                <a:ext cx="8" cy="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8"/>
                  </a:cxn>
                  <a:cxn ang="0">
                    <a:pos x="0" y="10"/>
                  </a:cxn>
                  <a:cxn ang="0">
                    <a:pos x="17" y="13"/>
                  </a:cxn>
                </a:cxnLst>
                <a:rect l="0" t="0" r="r" b="b"/>
                <a:pathLst>
                  <a:path w="17" h="13">
                    <a:moveTo>
                      <a:pt x="17" y="0"/>
                    </a:moveTo>
                    <a:lnTo>
                      <a:pt x="13" y="8"/>
                    </a:lnTo>
                    <a:lnTo>
                      <a:pt x="0" y="10"/>
                    </a:lnTo>
                    <a:lnTo>
                      <a:pt x="17" y="13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6" name="Line 68"/>
              <p:cNvSpPr>
                <a:spLocks noChangeShapeType="1"/>
              </p:cNvSpPr>
              <p:nvPr/>
            </p:nvSpPr>
            <p:spPr bwMode="auto">
              <a:xfrm flipH="1">
                <a:off x="5584" y="1443"/>
                <a:ext cx="7" cy="2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7" name="Freeform 69"/>
              <p:cNvSpPr>
                <a:spLocks/>
              </p:cNvSpPr>
              <p:nvPr/>
            </p:nvSpPr>
            <p:spPr bwMode="auto">
              <a:xfrm>
                <a:off x="5556" y="1710"/>
                <a:ext cx="9" cy="6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9" y="0"/>
                  </a:cxn>
                </a:cxnLst>
                <a:rect l="0" t="0" r="r" b="b"/>
                <a:pathLst>
                  <a:path w="19" h="13">
                    <a:moveTo>
                      <a:pt x="19" y="13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9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8" name="Freeform 70"/>
              <p:cNvSpPr>
                <a:spLocks/>
              </p:cNvSpPr>
              <p:nvPr/>
            </p:nvSpPr>
            <p:spPr bwMode="auto">
              <a:xfrm>
                <a:off x="4999" y="1706"/>
                <a:ext cx="8" cy="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11" y="5"/>
                  </a:cxn>
                  <a:cxn ang="0">
                    <a:pos x="15" y="2"/>
                  </a:cxn>
                  <a:cxn ang="0">
                    <a:pos x="11" y="25"/>
                  </a:cxn>
                </a:cxnLst>
                <a:rect l="0" t="0" r="r" b="b"/>
                <a:pathLst>
                  <a:path w="15" h="25">
                    <a:moveTo>
                      <a:pt x="2" y="0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11" y="25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9" name="Freeform 71"/>
              <p:cNvSpPr>
                <a:spLocks/>
              </p:cNvSpPr>
              <p:nvPr/>
            </p:nvSpPr>
            <p:spPr bwMode="auto">
              <a:xfrm>
                <a:off x="4964" y="1634"/>
                <a:ext cx="13" cy="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5"/>
                  </a:cxn>
                  <a:cxn ang="0">
                    <a:pos x="26" y="0"/>
                  </a:cxn>
                  <a:cxn ang="0">
                    <a:pos x="26" y="5"/>
                  </a:cxn>
                  <a:cxn ang="0">
                    <a:pos x="16" y="9"/>
                  </a:cxn>
                </a:cxnLst>
                <a:rect l="0" t="0" r="r" b="b"/>
                <a:pathLst>
                  <a:path w="26" h="11">
                    <a:moveTo>
                      <a:pt x="0" y="11"/>
                    </a:moveTo>
                    <a:lnTo>
                      <a:pt x="3" y="5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16" y="9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0" name="Freeform 72"/>
              <p:cNvSpPr>
                <a:spLocks/>
              </p:cNvSpPr>
              <p:nvPr/>
            </p:nvSpPr>
            <p:spPr bwMode="auto">
              <a:xfrm>
                <a:off x="5069" y="1757"/>
                <a:ext cx="9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9"/>
                  </a:cxn>
                  <a:cxn ang="0">
                    <a:pos x="18" y="9"/>
                  </a:cxn>
                  <a:cxn ang="0">
                    <a:pos x="15" y="0"/>
                  </a:cxn>
                </a:cxnLst>
                <a:rect l="0" t="0" r="r" b="b"/>
                <a:pathLst>
                  <a:path w="18" h="9">
                    <a:moveTo>
                      <a:pt x="0" y="1"/>
                    </a:moveTo>
                    <a:lnTo>
                      <a:pt x="9" y="9"/>
                    </a:lnTo>
                    <a:lnTo>
                      <a:pt x="18" y="9"/>
                    </a:lnTo>
                    <a:lnTo>
                      <a:pt x="15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1" name="Freeform 73"/>
              <p:cNvSpPr>
                <a:spLocks/>
              </p:cNvSpPr>
              <p:nvPr/>
            </p:nvSpPr>
            <p:spPr bwMode="auto">
              <a:xfrm>
                <a:off x="5308" y="1780"/>
                <a:ext cx="12" cy="4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1" y="7"/>
                  </a:cxn>
                  <a:cxn ang="0">
                    <a:pos x="22" y="0"/>
                  </a:cxn>
                  <a:cxn ang="0">
                    <a:pos x="17" y="0"/>
                  </a:cxn>
                  <a:cxn ang="0">
                    <a:pos x="0" y="5"/>
                  </a:cxn>
                </a:cxnLst>
                <a:rect l="0" t="0" r="r" b="b"/>
                <a:pathLst>
                  <a:path w="22" h="10">
                    <a:moveTo>
                      <a:pt x="11" y="10"/>
                    </a:moveTo>
                    <a:lnTo>
                      <a:pt x="11" y="7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0" y="5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2" name="Freeform 74"/>
              <p:cNvSpPr>
                <a:spLocks/>
              </p:cNvSpPr>
              <p:nvPr/>
            </p:nvSpPr>
            <p:spPr bwMode="auto">
              <a:xfrm>
                <a:off x="5448" y="1777"/>
                <a:ext cx="9" cy="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0" y="7"/>
                  </a:cxn>
                  <a:cxn ang="0">
                    <a:pos x="20" y="0"/>
                  </a:cxn>
                </a:cxnLst>
                <a:rect l="0" t="0" r="r" b="b"/>
                <a:pathLst>
                  <a:path w="20" h="7">
                    <a:moveTo>
                      <a:pt x="12" y="7"/>
                    </a:moveTo>
                    <a:lnTo>
                      <a:pt x="0" y="7"/>
                    </a:lnTo>
                    <a:lnTo>
                      <a:pt x="2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3" name="Freeform 75"/>
              <p:cNvSpPr>
                <a:spLocks/>
              </p:cNvSpPr>
              <p:nvPr/>
            </p:nvSpPr>
            <p:spPr bwMode="auto">
              <a:xfrm>
                <a:off x="5435" y="1445"/>
                <a:ext cx="11" cy="5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0" y="8"/>
                  </a:cxn>
                  <a:cxn ang="0">
                    <a:pos x="6" y="10"/>
                  </a:cxn>
                  <a:cxn ang="0">
                    <a:pos x="19" y="8"/>
                  </a:cxn>
                </a:cxnLst>
                <a:rect l="0" t="0" r="r" b="b"/>
                <a:pathLst>
                  <a:path w="21" h="10">
                    <a:moveTo>
                      <a:pt x="21" y="8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19" y="8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4" name="Freeform 76"/>
              <p:cNvSpPr>
                <a:spLocks/>
              </p:cNvSpPr>
              <p:nvPr/>
            </p:nvSpPr>
            <p:spPr bwMode="auto">
              <a:xfrm>
                <a:off x="5532" y="1570"/>
                <a:ext cx="9" cy="7"/>
              </a:xfrm>
              <a:custGeom>
                <a:avLst/>
                <a:gdLst/>
                <a:ahLst/>
                <a:cxnLst>
                  <a:cxn ang="0">
                    <a:pos x="17" y="13"/>
                  </a:cxn>
                  <a:cxn ang="0">
                    <a:pos x="12" y="15"/>
                  </a:cxn>
                  <a:cxn ang="0">
                    <a:pos x="4" y="13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17" h="15">
                    <a:moveTo>
                      <a:pt x="17" y="13"/>
                    </a:moveTo>
                    <a:lnTo>
                      <a:pt x="12" y="15"/>
                    </a:lnTo>
                    <a:lnTo>
                      <a:pt x="4" y="13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5" name="Freeform 77"/>
              <p:cNvSpPr>
                <a:spLocks/>
              </p:cNvSpPr>
              <p:nvPr/>
            </p:nvSpPr>
            <p:spPr bwMode="auto">
              <a:xfrm>
                <a:off x="5275" y="1584"/>
                <a:ext cx="6" cy="11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0" y="21"/>
                  </a:cxn>
                  <a:cxn ang="0">
                    <a:pos x="11" y="3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0" y="8"/>
                  </a:cxn>
                </a:cxnLst>
                <a:rect l="0" t="0" r="r" b="b"/>
                <a:pathLst>
                  <a:path w="11" h="21">
                    <a:moveTo>
                      <a:pt x="7" y="18"/>
                    </a:moveTo>
                    <a:lnTo>
                      <a:pt x="10" y="21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8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6" name="Line 78"/>
              <p:cNvSpPr>
                <a:spLocks noChangeShapeType="1"/>
              </p:cNvSpPr>
              <p:nvPr/>
            </p:nvSpPr>
            <p:spPr bwMode="auto">
              <a:xfrm>
                <a:off x="5271" y="1516"/>
                <a:ext cx="3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7" name="Freeform 79"/>
              <p:cNvSpPr>
                <a:spLocks/>
              </p:cNvSpPr>
              <p:nvPr/>
            </p:nvSpPr>
            <p:spPr bwMode="auto">
              <a:xfrm>
                <a:off x="5353" y="159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8" name="Freeform 80"/>
              <p:cNvSpPr>
                <a:spLocks/>
              </p:cNvSpPr>
              <p:nvPr/>
            </p:nvSpPr>
            <p:spPr bwMode="auto">
              <a:xfrm>
                <a:off x="5385" y="1787"/>
                <a:ext cx="4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0" y="8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0" y="5"/>
                    </a:lnTo>
                    <a:lnTo>
                      <a:pt x="0" y="8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9" name="Line 81"/>
              <p:cNvSpPr>
                <a:spLocks noChangeShapeType="1"/>
              </p:cNvSpPr>
              <p:nvPr/>
            </p:nvSpPr>
            <p:spPr bwMode="auto">
              <a:xfrm>
                <a:off x="5620" y="1624"/>
                <a:ext cx="2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0" name="Line 82"/>
              <p:cNvSpPr>
                <a:spLocks noChangeShapeType="1"/>
              </p:cNvSpPr>
              <p:nvPr/>
            </p:nvSpPr>
            <p:spPr bwMode="auto">
              <a:xfrm flipH="1">
                <a:off x="5563" y="1614"/>
                <a:ext cx="4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1" name="Freeform 83"/>
              <p:cNvSpPr>
                <a:spLocks/>
              </p:cNvSpPr>
              <p:nvPr/>
            </p:nvSpPr>
            <p:spPr bwMode="auto">
              <a:xfrm>
                <a:off x="5534" y="1449"/>
                <a:ext cx="1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2" name="Line 84"/>
              <p:cNvSpPr>
                <a:spLocks noChangeShapeType="1"/>
              </p:cNvSpPr>
              <p:nvPr/>
            </p:nvSpPr>
            <p:spPr bwMode="auto">
              <a:xfrm>
                <a:off x="5465" y="1576"/>
                <a:ext cx="1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3" name="Line 85"/>
              <p:cNvSpPr>
                <a:spLocks noChangeShapeType="1"/>
              </p:cNvSpPr>
              <p:nvPr/>
            </p:nvSpPr>
            <p:spPr bwMode="auto">
              <a:xfrm flipH="1">
                <a:off x="5016" y="1766"/>
                <a:ext cx="4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4" name="Line 86"/>
              <p:cNvSpPr>
                <a:spLocks noChangeShapeType="1"/>
              </p:cNvSpPr>
              <p:nvPr/>
            </p:nvSpPr>
            <p:spPr bwMode="auto">
              <a:xfrm flipH="1">
                <a:off x="5090" y="1690"/>
                <a:ext cx="4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5" name="Freeform 87"/>
              <p:cNvSpPr>
                <a:spLocks/>
              </p:cNvSpPr>
              <p:nvPr/>
            </p:nvSpPr>
            <p:spPr bwMode="auto">
              <a:xfrm>
                <a:off x="4928" y="1586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13" y="3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13" y="3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6" name="Freeform 88"/>
              <p:cNvSpPr>
                <a:spLocks/>
              </p:cNvSpPr>
              <p:nvPr/>
            </p:nvSpPr>
            <p:spPr bwMode="auto">
              <a:xfrm>
                <a:off x="5440" y="1517"/>
                <a:ext cx="4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3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7" name="Freeform 89"/>
              <p:cNvSpPr>
                <a:spLocks/>
              </p:cNvSpPr>
              <p:nvPr/>
            </p:nvSpPr>
            <p:spPr bwMode="auto">
              <a:xfrm>
                <a:off x="5529" y="1510"/>
                <a:ext cx="5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90"/>
            <p:cNvGrpSpPr>
              <a:grpSpLocks/>
            </p:cNvGrpSpPr>
            <p:nvPr/>
          </p:nvGrpSpPr>
          <p:grpSpPr bwMode="auto">
            <a:xfrm>
              <a:off x="4041" y="1071"/>
              <a:ext cx="1561" cy="854"/>
              <a:chOff x="4041" y="1071"/>
              <a:chExt cx="1561" cy="854"/>
            </a:xfrm>
          </p:grpSpPr>
          <p:grpSp>
            <p:nvGrpSpPr>
              <p:cNvPr id="14" name="Group 91"/>
              <p:cNvGrpSpPr>
                <a:grpSpLocks/>
              </p:cNvGrpSpPr>
              <p:nvPr/>
            </p:nvGrpSpPr>
            <p:grpSpPr bwMode="auto">
              <a:xfrm flipH="1">
                <a:off x="4041" y="1071"/>
                <a:ext cx="789" cy="299"/>
                <a:chOff x="4872" y="1353"/>
                <a:chExt cx="829" cy="479"/>
              </a:xfrm>
            </p:grpSpPr>
            <p:sp>
              <p:nvSpPr>
                <p:cNvPr id="242780" name="Freeform 92"/>
                <p:cNvSpPr>
                  <a:spLocks/>
                </p:cNvSpPr>
                <p:nvPr/>
              </p:nvSpPr>
              <p:spPr bwMode="auto">
                <a:xfrm>
                  <a:off x="4872" y="1353"/>
                  <a:ext cx="829" cy="479"/>
                </a:xfrm>
                <a:custGeom>
                  <a:avLst/>
                  <a:gdLst/>
                  <a:ahLst/>
                  <a:cxnLst>
                    <a:cxn ang="0">
                      <a:pos x="1612" y="407"/>
                    </a:cxn>
                    <a:cxn ang="0">
                      <a:pos x="1597" y="640"/>
                    </a:cxn>
                    <a:cxn ang="0">
                      <a:pos x="1535" y="713"/>
                    </a:cxn>
                    <a:cxn ang="0">
                      <a:pos x="1504" y="742"/>
                    </a:cxn>
                    <a:cxn ang="0">
                      <a:pos x="1426" y="800"/>
                    </a:cxn>
                    <a:cxn ang="0">
                      <a:pos x="1377" y="829"/>
                    </a:cxn>
                    <a:cxn ang="0">
                      <a:pos x="1315" y="872"/>
                    </a:cxn>
                    <a:cxn ang="0">
                      <a:pos x="1300" y="887"/>
                    </a:cxn>
                    <a:cxn ang="0">
                      <a:pos x="1191" y="917"/>
                    </a:cxn>
                    <a:cxn ang="0">
                      <a:pos x="1144" y="945"/>
                    </a:cxn>
                    <a:cxn ang="0">
                      <a:pos x="1080" y="960"/>
                    </a:cxn>
                    <a:cxn ang="0">
                      <a:pos x="940" y="945"/>
                    </a:cxn>
                    <a:cxn ang="0">
                      <a:pos x="877" y="930"/>
                    </a:cxn>
                    <a:cxn ang="0">
                      <a:pos x="815" y="917"/>
                    </a:cxn>
                    <a:cxn ang="0">
                      <a:pos x="753" y="902"/>
                    </a:cxn>
                    <a:cxn ang="0">
                      <a:pos x="720" y="887"/>
                    </a:cxn>
                    <a:cxn ang="0">
                      <a:pos x="533" y="917"/>
                    </a:cxn>
                    <a:cxn ang="0">
                      <a:pos x="454" y="930"/>
                    </a:cxn>
                    <a:cxn ang="0">
                      <a:pos x="314" y="917"/>
                    </a:cxn>
                    <a:cxn ang="0">
                      <a:pos x="266" y="887"/>
                    </a:cxn>
                    <a:cxn ang="0">
                      <a:pos x="220" y="858"/>
                    </a:cxn>
                    <a:cxn ang="0">
                      <a:pos x="143" y="800"/>
                    </a:cxn>
                    <a:cxn ang="0">
                      <a:pos x="78" y="726"/>
                    </a:cxn>
                    <a:cxn ang="0">
                      <a:pos x="48" y="684"/>
                    </a:cxn>
                    <a:cxn ang="0">
                      <a:pos x="33" y="640"/>
                    </a:cxn>
                    <a:cxn ang="0">
                      <a:pos x="17" y="596"/>
                    </a:cxn>
                    <a:cxn ang="0">
                      <a:pos x="0" y="407"/>
                    </a:cxn>
                    <a:cxn ang="0">
                      <a:pos x="33" y="393"/>
                    </a:cxn>
                    <a:cxn ang="0">
                      <a:pos x="63" y="349"/>
                    </a:cxn>
                    <a:cxn ang="0">
                      <a:pos x="95" y="306"/>
                    </a:cxn>
                    <a:cxn ang="0">
                      <a:pos x="126" y="261"/>
                    </a:cxn>
                    <a:cxn ang="0">
                      <a:pos x="158" y="232"/>
                    </a:cxn>
                    <a:cxn ang="0">
                      <a:pos x="189" y="219"/>
                    </a:cxn>
                    <a:cxn ang="0">
                      <a:pos x="220" y="189"/>
                    </a:cxn>
                    <a:cxn ang="0">
                      <a:pos x="266" y="174"/>
                    </a:cxn>
                    <a:cxn ang="0">
                      <a:pos x="533" y="189"/>
                    </a:cxn>
                    <a:cxn ang="0">
                      <a:pos x="550" y="203"/>
                    </a:cxn>
                    <a:cxn ang="0">
                      <a:pos x="611" y="219"/>
                    </a:cxn>
                    <a:cxn ang="0">
                      <a:pos x="955" y="203"/>
                    </a:cxn>
                    <a:cxn ang="0">
                      <a:pos x="1018" y="174"/>
                    </a:cxn>
                    <a:cxn ang="0">
                      <a:pos x="1048" y="160"/>
                    </a:cxn>
                    <a:cxn ang="0">
                      <a:pos x="1096" y="130"/>
                    </a:cxn>
                    <a:cxn ang="0">
                      <a:pos x="1159" y="58"/>
                    </a:cxn>
                    <a:cxn ang="0">
                      <a:pos x="1191" y="28"/>
                    </a:cxn>
                    <a:cxn ang="0">
                      <a:pos x="1300" y="13"/>
                    </a:cxn>
                    <a:cxn ang="0">
                      <a:pos x="1426" y="0"/>
                    </a:cxn>
                    <a:cxn ang="0">
                      <a:pos x="1473" y="28"/>
                    </a:cxn>
                    <a:cxn ang="0">
                      <a:pos x="1535" y="43"/>
                    </a:cxn>
                    <a:cxn ang="0">
                      <a:pos x="1597" y="101"/>
                    </a:cxn>
                    <a:cxn ang="0">
                      <a:pos x="1612" y="130"/>
                    </a:cxn>
                    <a:cxn ang="0">
                      <a:pos x="1629" y="145"/>
                    </a:cxn>
                    <a:cxn ang="0">
                      <a:pos x="1643" y="174"/>
                    </a:cxn>
                    <a:cxn ang="0">
                      <a:pos x="1658" y="247"/>
                    </a:cxn>
                    <a:cxn ang="0">
                      <a:pos x="1643" y="276"/>
                    </a:cxn>
                    <a:cxn ang="0">
                      <a:pos x="1629" y="334"/>
                    </a:cxn>
                    <a:cxn ang="0">
                      <a:pos x="1612" y="407"/>
                    </a:cxn>
                  </a:cxnLst>
                  <a:rect l="0" t="0" r="r" b="b"/>
                  <a:pathLst>
                    <a:path w="1658" h="960">
                      <a:moveTo>
                        <a:pt x="1612" y="393"/>
                      </a:moveTo>
                      <a:lnTo>
                        <a:pt x="1612" y="407"/>
                      </a:lnTo>
                      <a:lnTo>
                        <a:pt x="1597" y="407"/>
                      </a:lnTo>
                      <a:lnTo>
                        <a:pt x="1597" y="640"/>
                      </a:lnTo>
                      <a:lnTo>
                        <a:pt x="1581" y="668"/>
                      </a:lnTo>
                      <a:lnTo>
                        <a:pt x="1535" y="713"/>
                      </a:lnTo>
                      <a:lnTo>
                        <a:pt x="1504" y="726"/>
                      </a:lnTo>
                      <a:lnTo>
                        <a:pt x="1504" y="742"/>
                      </a:lnTo>
                      <a:lnTo>
                        <a:pt x="1473" y="770"/>
                      </a:lnTo>
                      <a:lnTo>
                        <a:pt x="1426" y="800"/>
                      </a:lnTo>
                      <a:lnTo>
                        <a:pt x="1409" y="800"/>
                      </a:lnTo>
                      <a:lnTo>
                        <a:pt x="1377" y="829"/>
                      </a:lnTo>
                      <a:lnTo>
                        <a:pt x="1346" y="843"/>
                      </a:lnTo>
                      <a:lnTo>
                        <a:pt x="1315" y="872"/>
                      </a:lnTo>
                      <a:lnTo>
                        <a:pt x="1300" y="872"/>
                      </a:lnTo>
                      <a:lnTo>
                        <a:pt x="1300" y="887"/>
                      </a:lnTo>
                      <a:lnTo>
                        <a:pt x="1222" y="917"/>
                      </a:lnTo>
                      <a:lnTo>
                        <a:pt x="1191" y="917"/>
                      </a:lnTo>
                      <a:lnTo>
                        <a:pt x="1174" y="930"/>
                      </a:lnTo>
                      <a:lnTo>
                        <a:pt x="1144" y="945"/>
                      </a:lnTo>
                      <a:lnTo>
                        <a:pt x="1112" y="945"/>
                      </a:lnTo>
                      <a:lnTo>
                        <a:pt x="1080" y="960"/>
                      </a:lnTo>
                      <a:lnTo>
                        <a:pt x="955" y="960"/>
                      </a:lnTo>
                      <a:lnTo>
                        <a:pt x="940" y="945"/>
                      </a:lnTo>
                      <a:lnTo>
                        <a:pt x="877" y="945"/>
                      </a:lnTo>
                      <a:lnTo>
                        <a:pt x="877" y="930"/>
                      </a:lnTo>
                      <a:lnTo>
                        <a:pt x="815" y="930"/>
                      </a:lnTo>
                      <a:lnTo>
                        <a:pt x="815" y="917"/>
                      </a:lnTo>
                      <a:lnTo>
                        <a:pt x="784" y="917"/>
                      </a:lnTo>
                      <a:lnTo>
                        <a:pt x="753" y="902"/>
                      </a:lnTo>
                      <a:lnTo>
                        <a:pt x="736" y="902"/>
                      </a:lnTo>
                      <a:lnTo>
                        <a:pt x="720" y="887"/>
                      </a:lnTo>
                      <a:lnTo>
                        <a:pt x="627" y="887"/>
                      </a:lnTo>
                      <a:lnTo>
                        <a:pt x="533" y="917"/>
                      </a:lnTo>
                      <a:lnTo>
                        <a:pt x="469" y="917"/>
                      </a:lnTo>
                      <a:lnTo>
                        <a:pt x="454" y="930"/>
                      </a:lnTo>
                      <a:lnTo>
                        <a:pt x="328" y="930"/>
                      </a:lnTo>
                      <a:lnTo>
                        <a:pt x="314" y="917"/>
                      </a:lnTo>
                      <a:lnTo>
                        <a:pt x="298" y="917"/>
                      </a:lnTo>
                      <a:lnTo>
                        <a:pt x="266" y="887"/>
                      </a:lnTo>
                      <a:lnTo>
                        <a:pt x="235" y="872"/>
                      </a:lnTo>
                      <a:lnTo>
                        <a:pt x="220" y="858"/>
                      </a:lnTo>
                      <a:lnTo>
                        <a:pt x="205" y="858"/>
                      </a:lnTo>
                      <a:lnTo>
                        <a:pt x="143" y="800"/>
                      </a:lnTo>
                      <a:lnTo>
                        <a:pt x="110" y="756"/>
                      </a:lnTo>
                      <a:lnTo>
                        <a:pt x="78" y="726"/>
                      </a:lnTo>
                      <a:lnTo>
                        <a:pt x="63" y="698"/>
                      </a:lnTo>
                      <a:lnTo>
                        <a:pt x="48" y="684"/>
                      </a:lnTo>
                      <a:lnTo>
                        <a:pt x="33" y="654"/>
                      </a:lnTo>
                      <a:lnTo>
                        <a:pt x="33" y="640"/>
                      </a:lnTo>
                      <a:lnTo>
                        <a:pt x="17" y="624"/>
                      </a:lnTo>
                      <a:lnTo>
                        <a:pt x="17" y="596"/>
                      </a:lnTo>
                      <a:lnTo>
                        <a:pt x="0" y="566"/>
                      </a:lnTo>
                      <a:lnTo>
                        <a:pt x="0" y="407"/>
                      </a:lnTo>
                      <a:lnTo>
                        <a:pt x="17" y="393"/>
                      </a:lnTo>
                      <a:lnTo>
                        <a:pt x="33" y="393"/>
                      </a:lnTo>
                      <a:lnTo>
                        <a:pt x="48" y="364"/>
                      </a:lnTo>
                      <a:lnTo>
                        <a:pt x="63" y="349"/>
                      </a:lnTo>
                      <a:lnTo>
                        <a:pt x="63" y="334"/>
                      </a:lnTo>
                      <a:lnTo>
                        <a:pt x="95" y="306"/>
                      </a:lnTo>
                      <a:lnTo>
                        <a:pt x="95" y="290"/>
                      </a:lnTo>
                      <a:lnTo>
                        <a:pt x="126" y="261"/>
                      </a:lnTo>
                      <a:lnTo>
                        <a:pt x="143" y="261"/>
                      </a:lnTo>
                      <a:lnTo>
                        <a:pt x="158" y="232"/>
                      </a:lnTo>
                      <a:lnTo>
                        <a:pt x="173" y="219"/>
                      </a:lnTo>
                      <a:lnTo>
                        <a:pt x="189" y="219"/>
                      </a:lnTo>
                      <a:lnTo>
                        <a:pt x="189" y="203"/>
                      </a:lnTo>
                      <a:lnTo>
                        <a:pt x="220" y="189"/>
                      </a:lnTo>
                      <a:lnTo>
                        <a:pt x="235" y="189"/>
                      </a:lnTo>
                      <a:lnTo>
                        <a:pt x="266" y="174"/>
                      </a:lnTo>
                      <a:lnTo>
                        <a:pt x="469" y="174"/>
                      </a:lnTo>
                      <a:lnTo>
                        <a:pt x="533" y="189"/>
                      </a:lnTo>
                      <a:lnTo>
                        <a:pt x="550" y="189"/>
                      </a:lnTo>
                      <a:lnTo>
                        <a:pt x="550" y="203"/>
                      </a:lnTo>
                      <a:lnTo>
                        <a:pt x="563" y="203"/>
                      </a:lnTo>
                      <a:lnTo>
                        <a:pt x="611" y="219"/>
                      </a:lnTo>
                      <a:lnTo>
                        <a:pt x="924" y="219"/>
                      </a:lnTo>
                      <a:lnTo>
                        <a:pt x="955" y="203"/>
                      </a:lnTo>
                      <a:lnTo>
                        <a:pt x="1002" y="189"/>
                      </a:lnTo>
                      <a:lnTo>
                        <a:pt x="1018" y="174"/>
                      </a:lnTo>
                      <a:lnTo>
                        <a:pt x="1034" y="174"/>
                      </a:lnTo>
                      <a:lnTo>
                        <a:pt x="1048" y="160"/>
                      </a:lnTo>
                      <a:lnTo>
                        <a:pt x="1080" y="145"/>
                      </a:lnTo>
                      <a:lnTo>
                        <a:pt x="1096" y="130"/>
                      </a:lnTo>
                      <a:lnTo>
                        <a:pt x="1096" y="117"/>
                      </a:lnTo>
                      <a:lnTo>
                        <a:pt x="1159" y="58"/>
                      </a:lnTo>
                      <a:lnTo>
                        <a:pt x="1191" y="43"/>
                      </a:lnTo>
                      <a:lnTo>
                        <a:pt x="1191" y="28"/>
                      </a:lnTo>
                      <a:lnTo>
                        <a:pt x="1236" y="13"/>
                      </a:lnTo>
                      <a:lnTo>
                        <a:pt x="1300" y="13"/>
                      </a:lnTo>
                      <a:lnTo>
                        <a:pt x="1332" y="0"/>
                      </a:lnTo>
                      <a:lnTo>
                        <a:pt x="1426" y="0"/>
                      </a:lnTo>
                      <a:lnTo>
                        <a:pt x="1456" y="13"/>
                      </a:lnTo>
                      <a:lnTo>
                        <a:pt x="1473" y="28"/>
                      </a:lnTo>
                      <a:lnTo>
                        <a:pt x="1504" y="43"/>
                      </a:lnTo>
                      <a:lnTo>
                        <a:pt x="1535" y="43"/>
                      </a:lnTo>
                      <a:lnTo>
                        <a:pt x="1550" y="72"/>
                      </a:lnTo>
                      <a:lnTo>
                        <a:pt x="1597" y="101"/>
                      </a:lnTo>
                      <a:lnTo>
                        <a:pt x="1612" y="117"/>
                      </a:lnTo>
                      <a:lnTo>
                        <a:pt x="1612" y="130"/>
                      </a:lnTo>
                      <a:lnTo>
                        <a:pt x="1629" y="130"/>
                      </a:lnTo>
                      <a:lnTo>
                        <a:pt x="1629" y="145"/>
                      </a:lnTo>
                      <a:lnTo>
                        <a:pt x="1643" y="160"/>
                      </a:lnTo>
                      <a:lnTo>
                        <a:pt x="1643" y="174"/>
                      </a:lnTo>
                      <a:lnTo>
                        <a:pt x="1658" y="189"/>
                      </a:lnTo>
                      <a:lnTo>
                        <a:pt x="1658" y="247"/>
                      </a:lnTo>
                      <a:lnTo>
                        <a:pt x="1643" y="247"/>
                      </a:lnTo>
                      <a:lnTo>
                        <a:pt x="1643" y="276"/>
                      </a:lnTo>
                      <a:lnTo>
                        <a:pt x="1629" y="276"/>
                      </a:lnTo>
                      <a:lnTo>
                        <a:pt x="1629" y="334"/>
                      </a:lnTo>
                      <a:lnTo>
                        <a:pt x="1612" y="334"/>
                      </a:lnTo>
                      <a:lnTo>
                        <a:pt x="1612" y="407"/>
                      </a:lnTo>
                      <a:lnTo>
                        <a:pt x="1612" y="3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1" name="Freeform 93"/>
                <p:cNvSpPr>
                  <a:spLocks/>
                </p:cNvSpPr>
                <p:nvPr/>
              </p:nvSpPr>
              <p:spPr bwMode="auto">
                <a:xfrm>
                  <a:off x="5072" y="1495"/>
                  <a:ext cx="429" cy="255"/>
                </a:xfrm>
                <a:custGeom>
                  <a:avLst/>
                  <a:gdLst/>
                  <a:ahLst/>
                  <a:cxnLst>
                    <a:cxn ang="0">
                      <a:pos x="831" y="260"/>
                    </a:cxn>
                    <a:cxn ang="0">
                      <a:pos x="845" y="277"/>
                    </a:cxn>
                    <a:cxn ang="0">
                      <a:pos x="860" y="306"/>
                    </a:cxn>
                    <a:cxn ang="0">
                      <a:pos x="828" y="378"/>
                    </a:cxn>
                    <a:cxn ang="0">
                      <a:pos x="812" y="394"/>
                    </a:cxn>
                    <a:cxn ang="0">
                      <a:pos x="798" y="407"/>
                    </a:cxn>
                    <a:cxn ang="0">
                      <a:pos x="767" y="422"/>
                    </a:cxn>
                    <a:cxn ang="0">
                      <a:pos x="749" y="451"/>
                    </a:cxn>
                    <a:cxn ang="0">
                      <a:pos x="627" y="466"/>
                    </a:cxn>
                    <a:cxn ang="0">
                      <a:pos x="595" y="437"/>
                    </a:cxn>
                    <a:cxn ang="0">
                      <a:pos x="578" y="378"/>
                    </a:cxn>
                    <a:cxn ang="0">
                      <a:pos x="610" y="349"/>
                    </a:cxn>
                    <a:cxn ang="0">
                      <a:pos x="578" y="335"/>
                    </a:cxn>
                    <a:cxn ang="0">
                      <a:pos x="453" y="364"/>
                    </a:cxn>
                    <a:cxn ang="0">
                      <a:pos x="437" y="394"/>
                    </a:cxn>
                    <a:cxn ang="0">
                      <a:pos x="390" y="451"/>
                    </a:cxn>
                    <a:cxn ang="0">
                      <a:pos x="375" y="466"/>
                    </a:cxn>
                    <a:cxn ang="0">
                      <a:pos x="343" y="481"/>
                    </a:cxn>
                    <a:cxn ang="0">
                      <a:pos x="313" y="495"/>
                    </a:cxn>
                    <a:cxn ang="0">
                      <a:pos x="236" y="510"/>
                    </a:cxn>
                    <a:cxn ang="0">
                      <a:pos x="219" y="495"/>
                    </a:cxn>
                    <a:cxn ang="0">
                      <a:pos x="187" y="481"/>
                    </a:cxn>
                    <a:cxn ang="0">
                      <a:pos x="171" y="466"/>
                    </a:cxn>
                    <a:cxn ang="0">
                      <a:pos x="156" y="422"/>
                    </a:cxn>
                    <a:cxn ang="0">
                      <a:pos x="171" y="335"/>
                    </a:cxn>
                    <a:cxn ang="0">
                      <a:pos x="203" y="292"/>
                    </a:cxn>
                    <a:cxn ang="0">
                      <a:pos x="236" y="277"/>
                    </a:cxn>
                    <a:cxn ang="0">
                      <a:pos x="313" y="262"/>
                    </a:cxn>
                    <a:cxn ang="0">
                      <a:pos x="375" y="277"/>
                    </a:cxn>
                    <a:cxn ang="0">
                      <a:pos x="375" y="262"/>
                    </a:cxn>
                    <a:cxn ang="0">
                      <a:pos x="360" y="247"/>
                    </a:cxn>
                    <a:cxn ang="0">
                      <a:pos x="313" y="234"/>
                    </a:cxn>
                    <a:cxn ang="0">
                      <a:pos x="266" y="215"/>
                    </a:cxn>
                    <a:cxn ang="0">
                      <a:pos x="248" y="198"/>
                    </a:cxn>
                    <a:cxn ang="0">
                      <a:pos x="232" y="179"/>
                    </a:cxn>
                    <a:cxn ang="0">
                      <a:pos x="217" y="177"/>
                    </a:cxn>
                    <a:cxn ang="0">
                      <a:pos x="219" y="147"/>
                    </a:cxn>
                    <a:cxn ang="0">
                      <a:pos x="107" y="131"/>
                    </a:cxn>
                    <a:cxn ang="0">
                      <a:pos x="93" y="147"/>
                    </a:cxn>
                    <a:cxn ang="0">
                      <a:pos x="30" y="160"/>
                    </a:cxn>
                    <a:cxn ang="0">
                      <a:pos x="15" y="131"/>
                    </a:cxn>
                    <a:cxn ang="0">
                      <a:pos x="0" y="45"/>
                    </a:cxn>
                    <a:cxn ang="0">
                      <a:pos x="30" y="30"/>
                    </a:cxn>
                    <a:cxn ang="0">
                      <a:pos x="78" y="15"/>
                    </a:cxn>
                    <a:cxn ang="0">
                      <a:pos x="126" y="0"/>
                    </a:cxn>
                    <a:cxn ang="0">
                      <a:pos x="313" y="15"/>
                    </a:cxn>
                    <a:cxn ang="0">
                      <a:pos x="297" y="102"/>
                    </a:cxn>
                    <a:cxn ang="0">
                      <a:pos x="282" y="131"/>
                    </a:cxn>
                    <a:cxn ang="0">
                      <a:pos x="250" y="211"/>
                    </a:cxn>
                    <a:cxn ang="0">
                      <a:pos x="282" y="204"/>
                    </a:cxn>
                    <a:cxn ang="0">
                      <a:pos x="328" y="218"/>
                    </a:cxn>
                    <a:cxn ang="0">
                      <a:pos x="343" y="234"/>
                    </a:cxn>
                    <a:cxn ang="0">
                      <a:pos x="416" y="260"/>
                    </a:cxn>
                    <a:cxn ang="0">
                      <a:pos x="502" y="285"/>
                    </a:cxn>
                    <a:cxn ang="0">
                      <a:pos x="569" y="295"/>
                    </a:cxn>
                    <a:cxn ang="0">
                      <a:pos x="610" y="292"/>
                    </a:cxn>
                    <a:cxn ang="0">
                      <a:pos x="641" y="277"/>
                    </a:cxn>
                    <a:cxn ang="0">
                      <a:pos x="657" y="247"/>
                    </a:cxn>
                    <a:cxn ang="0">
                      <a:pos x="672" y="234"/>
                    </a:cxn>
                    <a:cxn ang="0">
                      <a:pos x="781" y="204"/>
                    </a:cxn>
                    <a:cxn ang="0">
                      <a:pos x="812" y="218"/>
                    </a:cxn>
                    <a:cxn ang="0">
                      <a:pos x="828" y="234"/>
                    </a:cxn>
                    <a:cxn ang="0">
                      <a:pos x="845" y="247"/>
                    </a:cxn>
                  </a:cxnLst>
                  <a:rect l="0" t="0" r="r" b="b"/>
                  <a:pathLst>
                    <a:path w="860" h="510">
                      <a:moveTo>
                        <a:pt x="815" y="260"/>
                      </a:moveTo>
                      <a:lnTo>
                        <a:pt x="831" y="260"/>
                      </a:lnTo>
                      <a:lnTo>
                        <a:pt x="812" y="262"/>
                      </a:lnTo>
                      <a:lnTo>
                        <a:pt x="845" y="277"/>
                      </a:lnTo>
                      <a:lnTo>
                        <a:pt x="845" y="306"/>
                      </a:lnTo>
                      <a:lnTo>
                        <a:pt x="860" y="306"/>
                      </a:lnTo>
                      <a:lnTo>
                        <a:pt x="860" y="349"/>
                      </a:lnTo>
                      <a:lnTo>
                        <a:pt x="828" y="378"/>
                      </a:lnTo>
                      <a:lnTo>
                        <a:pt x="828" y="394"/>
                      </a:lnTo>
                      <a:lnTo>
                        <a:pt x="812" y="394"/>
                      </a:lnTo>
                      <a:lnTo>
                        <a:pt x="812" y="407"/>
                      </a:lnTo>
                      <a:lnTo>
                        <a:pt x="798" y="407"/>
                      </a:lnTo>
                      <a:lnTo>
                        <a:pt x="781" y="422"/>
                      </a:lnTo>
                      <a:lnTo>
                        <a:pt x="767" y="422"/>
                      </a:lnTo>
                      <a:lnTo>
                        <a:pt x="767" y="451"/>
                      </a:lnTo>
                      <a:lnTo>
                        <a:pt x="749" y="451"/>
                      </a:lnTo>
                      <a:lnTo>
                        <a:pt x="749" y="466"/>
                      </a:lnTo>
                      <a:lnTo>
                        <a:pt x="627" y="466"/>
                      </a:lnTo>
                      <a:lnTo>
                        <a:pt x="595" y="451"/>
                      </a:lnTo>
                      <a:lnTo>
                        <a:pt x="595" y="437"/>
                      </a:lnTo>
                      <a:lnTo>
                        <a:pt x="578" y="437"/>
                      </a:lnTo>
                      <a:lnTo>
                        <a:pt x="578" y="378"/>
                      </a:lnTo>
                      <a:lnTo>
                        <a:pt x="610" y="378"/>
                      </a:lnTo>
                      <a:lnTo>
                        <a:pt x="610" y="349"/>
                      </a:lnTo>
                      <a:lnTo>
                        <a:pt x="595" y="349"/>
                      </a:lnTo>
                      <a:lnTo>
                        <a:pt x="578" y="335"/>
                      </a:lnTo>
                      <a:lnTo>
                        <a:pt x="453" y="335"/>
                      </a:lnTo>
                      <a:lnTo>
                        <a:pt x="453" y="364"/>
                      </a:lnTo>
                      <a:lnTo>
                        <a:pt x="437" y="378"/>
                      </a:lnTo>
                      <a:lnTo>
                        <a:pt x="437" y="394"/>
                      </a:lnTo>
                      <a:lnTo>
                        <a:pt x="390" y="437"/>
                      </a:lnTo>
                      <a:lnTo>
                        <a:pt x="390" y="451"/>
                      </a:lnTo>
                      <a:lnTo>
                        <a:pt x="375" y="451"/>
                      </a:lnTo>
                      <a:lnTo>
                        <a:pt x="375" y="466"/>
                      </a:lnTo>
                      <a:lnTo>
                        <a:pt x="360" y="481"/>
                      </a:lnTo>
                      <a:lnTo>
                        <a:pt x="343" y="481"/>
                      </a:lnTo>
                      <a:lnTo>
                        <a:pt x="328" y="495"/>
                      </a:lnTo>
                      <a:lnTo>
                        <a:pt x="313" y="495"/>
                      </a:lnTo>
                      <a:lnTo>
                        <a:pt x="297" y="510"/>
                      </a:lnTo>
                      <a:lnTo>
                        <a:pt x="236" y="510"/>
                      </a:lnTo>
                      <a:lnTo>
                        <a:pt x="236" y="495"/>
                      </a:lnTo>
                      <a:lnTo>
                        <a:pt x="219" y="495"/>
                      </a:lnTo>
                      <a:lnTo>
                        <a:pt x="203" y="481"/>
                      </a:lnTo>
                      <a:lnTo>
                        <a:pt x="187" y="481"/>
                      </a:lnTo>
                      <a:lnTo>
                        <a:pt x="187" y="466"/>
                      </a:lnTo>
                      <a:lnTo>
                        <a:pt x="171" y="466"/>
                      </a:lnTo>
                      <a:lnTo>
                        <a:pt x="171" y="422"/>
                      </a:lnTo>
                      <a:lnTo>
                        <a:pt x="156" y="422"/>
                      </a:lnTo>
                      <a:lnTo>
                        <a:pt x="156" y="335"/>
                      </a:lnTo>
                      <a:lnTo>
                        <a:pt x="171" y="335"/>
                      </a:lnTo>
                      <a:lnTo>
                        <a:pt x="171" y="292"/>
                      </a:lnTo>
                      <a:lnTo>
                        <a:pt x="203" y="292"/>
                      </a:lnTo>
                      <a:lnTo>
                        <a:pt x="219" y="277"/>
                      </a:lnTo>
                      <a:lnTo>
                        <a:pt x="236" y="277"/>
                      </a:lnTo>
                      <a:lnTo>
                        <a:pt x="236" y="262"/>
                      </a:lnTo>
                      <a:lnTo>
                        <a:pt x="313" y="262"/>
                      </a:lnTo>
                      <a:lnTo>
                        <a:pt x="360" y="277"/>
                      </a:lnTo>
                      <a:lnTo>
                        <a:pt x="375" y="277"/>
                      </a:lnTo>
                      <a:lnTo>
                        <a:pt x="375" y="292"/>
                      </a:lnTo>
                      <a:lnTo>
                        <a:pt x="375" y="262"/>
                      </a:lnTo>
                      <a:lnTo>
                        <a:pt x="360" y="262"/>
                      </a:lnTo>
                      <a:lnTo>
                        <a:pt x="360" y="247"/>
                      </a:lnTo>
                      <a:lnTo>
                        <a:pt x="343" y="247"/>
                      </a:lnTo>
                      <a:lnTo>
                        <a:pt x="313" y="234"/>
                      </a:lnTo>
                      <a:lnTo>
                        <a:pt x="290" y="229"/>
                      </a:lnTo>
                      <a:lnTo>
                        <a:pt x="266" y="215"/>
                      </a:lnTo>
                      <a:lnTo>
                        <a:pt x="297" y="189"/>
                      </a:lnTo>
                      <a:lnTo>
                        <a:pt x="248" y="198"/>
                      </a:lnTo>
                      <a:lnTo>
                        <a:pt x="283" y="161"/>
                      </a:lnTo>
                      <a:lnTo>
                        <a:pt x="232" y="179"/>
                      </a:lnTo>
                      <a:lnTo>
                        <a:pt x="265" y="160"/>
                      </a:lnTo>
                      <a:lnTo>
                        <a:pt x="217" y="177"/>
                      </a:lnTo>
                      <a:lnTo>
                        <a:pt x="236" y="147"/>
                      </a:lnTo>
                      <a:lnTo>
                        <a:pt x="219" y="147"/>
                      </a:lnTo>
                      <a:lnTo>
                        <a:pt x="203" y="131"/>
                      </a:lnTo>
                      <a:lnTo>
                        <a:pt x="107" y="131"/>
                      </a:lnTo>
                      <a:lnTo>
                        <a:pt x="107" y="147"/>
                      </a:lnTo>
                      <a:lnTo>
                        <a:pt x="93" y="147"/>
                      </a:lnTo>
                      <a:lnTo>
                        <a:pt x="93" y="160"/>
                      </a:lnTo>
                      <a:lnTo>
                        <a:pt x="30" y="160"/>
                      </a:lnTo>
                      <a:lnTo>
                        <a:pt x="30" y="147"/>
                      </a:lnTo>
                      <a:lnTo>
                        <a:pt x="15" y="131"/>
                      </a:lnTo>
                      <a:lnTo>
                        <a:pt x="0" y="131"/>
                      </a:lnTo>
                      <a:lnTo>
                        <a:pt x="0" y="45"/>
                      </a:lnTo>
                      <a:lnTo>
                        <a:pt x="30" y="45"/>
                      </a:lnTo>
                      <a:lnTo>
                        <a:pt x="30" y="30"/>
                      </a:lnTo>
                      <a:lnTo>
                        <a:pt x="78" y="30"/>
                      </a:lnTo>
                      <a:lnTo>
                        <a:pt x="78" y="15"/>
                      </a:lnTo>
                      <a:lnTo>
                        <a:pt x="126" y="15"/>
                      </a:lnTo>
                      <a:lnTo>
                        <a:pt x="126" y="0"/>
                      </a:lnTo>
                      <a:lnTo>
                        <a:pt x="297" y="0"/>
                      </a:lnTo>
                      <a:lnTo>
                        <a:pt x="313" y="15"/>
                      </a:lnTo>
                      <a:lnTo>
                        <a:pt x="313" y="102"/>
                      </a:lnTo>
                      <a:lnTo>
                        <a:pt x="297" y="102"/>
                      </a:lnTo>
                      <a:lnTo>
                        <a:pt x="282" y="116"/>
                      </a:lnTo>
                      <a:lnTo>
                        <a:pt x="282" y="131"/>
                      </a:lnTo>
                      <a:lnTo>
                        <a:pt x="265" y="131"/>
                      </a:lnTo>
                      <a:lnTo>
                        <a:pt x="250" y="211"/>
                      </a:lnTo>
                      <a:lnTo>
                        <a:pt x="291" y="169"/>
                      </a:lnTo>
                      <a:lnTo>
                        <a:pt x="282" y="204"/>
                      </a:lnTo>
                      <a:lnTo>
                        <a:pt x="328" y="189"/>
                      </a:lnTo>
                      <a:lnTo>
                        <a:pt x="328" y="218"/>
                      </a:lnTo>
                      <a:lnTo>
                        <a:pt x="364" y="211"/>
                      </a:lnTo>
                      <a:lnTo>
                        <a:pt x="343" y="234"/>
                      </a:lnTo>
                      <a:lnTo>
                        <a:pt x="391" y="225"/>
                      </a:lnTo>
                      <a:lnTo>
                        <a:pt x="416" y="260"/>
                      </a:lnTo>
                      <a:lnTo>
                        <a:pt x="460" y="277"/>
                      </a:lnTo>
                      <a:lnTo>
                        <a:pt x="502" y="285"/>
                      </a:lnTo>
                      <a:lnTo>
                        <a:pt x="513" y="293"/>
                      </a:lnTo>
                      <a:lnTo>
                        <a:pt x="569" y="295"/>
                      </a:lnTo>
                      <a:lnTo>
                        <a:pt x="578" y="292"/>
                      </a:lnTo>
                      <a:lnTo>
                        <a:pt x="610" y="292"/>
                      </a:lnTo>
                      <a:lnTo>
                        <a:pt x="610" y="277"/>
                      </a:lnTo>
                      <a:lnTo>
                        <a:pt x="641" y="277"/>
                      </a:lnTo>
                      <a:lnTo>
                        <a:pt x="641" y="262"/>
                      </a:lnTo>
                      <a:lnTo>
                        <a:pt x="657" y="247"/>
                      </a:lnTo>
                      <a:lnTo>
                        <a:pt x="657" y="234"/>
                      </a:lnTo>
                      <a:lnTo>
                        <a:pt x="672" y="234"/>
                      </a:lnTo>
                      <a:lnTo>
                        <a:pt x="704" y="204"/>
                      </a:lnTo>
                      <a:lnTo>
                        <a:pt x="781" y="204"/>
                      </a:lnTo>
                      <a:lnTo>
                        <a:pt x="781" y="218"/>
                      </a:lnTo>
                      <a:lnTo>
                        <a:pt x="812" y="218"/>
                      </a:lnTo>
                      <a:lnTo>
                        <a:pt x="812" y="234"/>
                      </a:lnTo>
                      <a:lnTo>
                        <a:pt x="828" y="234"/>
                      </a:lnTo>
                      <a:lnTo>
                        <a:pt x="828" y="247"/>
                      </a:lnTo>
                      <a:lnTo>
                        <a:pt x="845" y="247"/>
                      </a:lnTo>
                      <a:lnTo>
                        <a:pt x="815" y="260"/>
                      </a:lnTo>
                      <a:close/>
                    </a:path>
                  </a:pathLst>
                </a:custGeom>
                <a:solidFill>
                  <a:srgbClr val="A11F12"/>
                </a:solidFill>
                <a:ln w="222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2" name="Freeform 94"/>
                <p:cNvSpPr>
                  <a:spLocks/>
                </p:cNvSpPr>
                <p:nvPr/>
              </p:nvSpPr>
              <p:spPr bwMode="auto">
                <a:xfrm>
                  <a:off x="5355" y="1520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11"/>
                    </a:cxn>
                    <a:cxn ang="0">
                      <a:pos x="21" y="11"/>
                    </a:cxn>
                    <a:cxn ang="0">
                      <a:pos x="25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5" h="11">
                      <a:moveTo>
                        <a:pt x="0" y="3"/>
                      </a:moveTo>
                      <a:lnTo>
                        <a:pt x="1" y="11"/>
                      </a:lnTo>
                      <a:lnTo>
                        <a:pt x="21" y="11"/>
                      </a:lnTo>
                      <a:lnTo>
                        <a:pt x="25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3" name="Freeform 95"/>
                <p:cNvSpPr>
                  <a:spLocks/>
                </p:cNvSpPr>
                <p:nvPr/>
              </p:nvSpPr>
              <p:spPr bwMode="auto">
                <a:xfrm>
                  <a:off x="5069" y="1620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4" name="Freeform 96"/>
                <p:cNvSpPr>
                  <a:spLocks/>
                </p:cNvSpPr>
                <p:nvPr/>
              </p:nvSpPr>
              <p:spPr bwMode="auto">
                <a:xfrm>
                  <a:off x="4982" y="1505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11" y="7"/>
                    </a:cxn>
                    <a:cxn ang="0">
                      <a:pos x="11" y="3"/>
                    </a:cxn>
                  </a:cxnLst>
                  <a:rect l="0" t="0" r="r" b="b"/>
                  <a:pathLst>
                    <a:path w="11" h="7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7" y="3"/>
                      </a:lnTo>
                      <a:lnTo>
                        <a:pt x="11" y="7"/>
                      </a:lnTo>
                      <a:lnTo>
                        <a:pt x="11" y="3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5" name="Freeform 97"/>
                <p:cNvSpPr>
                  <a:spLocks/>
                </p:cNvSpPr>
                <p:nvPr/>
              </p:nvSpPr>
              <p:spPr bwMode="auto">
                <a:xfrm>
                  <a:off x="5615" y="1549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3" y="8"/>
                    </a:cxn>
                    <a:cxn ang="0">
                      <a:pos x="0" y="10"/>
                    </a:cxn>
                    <a:cxn ang="0">
                      <a:pos x="17" y="13"/>
                    </a:cxn>
                  </a:cxnLst>
                  <a:rect l="0" t="0" r="r" b="b"/>
                  <a:pathLst>
                    <a:path w="17" h="13">
                      <a:moveTo>
                        <a:pt x="17" y="0"/>
                      </a:moveTo>
                      <a:lnTo>
                        <a:pt x="13" y="8"/>
                      </a:lnTo>
                      <a:lnTo>
                        <a:pt x="0" y="10"/>
                      </a:lnTo>
                      <a:lnTo>
                        <a:pt x="17" y="13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6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5584" y="1443"/>
                  <a:ext cx="7" cy="2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7" name="Freeform 99"/>
                <p:cNvSpPr>
                  <a:spLocks/>
                </p:cNvSpPr>
                <p:nvPr/>
              </p:nvSpPr>
              <p:spPr bwMode="auto">
                <a:xfrm>
                  <a:off x="5556" y="1710"/>
                  <a:ext cx="9" cy="6"/>
                </a:xfrm>
                <a:custGeom>
                  <a:avLst/>
                  <a:gdLst/>
                  <a:ahLst/>
                  <a:cxnLst>
                    <a:cxn ang="0">
                      <a:pos x="19" y="13"/>
                    </a:cxn>
                    <a:cxn ang="0">
                      <a:pos x="0" y="10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13">
                      <a:moveTo>
                        <a:pt x="19" y="13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8" name="Freeform 100"/>
                <p:cNvSpPr>
                  <a:spLocks/>
                </p:cNvSpPr>
                <p:nvPr/>
              </p:nvSpPr>
              <p:spPr bwMode="auto">
                <a:xfrm>
                  <a:off x="4999" y="1706"/>
                  <a:ext cx="8" cy="1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2"/>
                    </a:cxn>
                    <a:cxn ang="0">
                      <a:pos x="11" y="5"/>
                    </a:cxn>
                    <a:cxn ang="0">
                      <a:pos x="15" y="2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15" h="25">
                      <a:moveTo>
                        <a:pt x="2" y="0"/>
                      </a:move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11" y="5"/>
                      </a:lnTo>
                      <a:lnTo>
                        <a:pt x="15" y="2"/>
                      </a:lnTo>
                      <a:lnTo>
                        <a:pt x="11" y="25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9" name="Freeform 101"/>
                <p:cNvSpPr>
                  <a:spLocks/>
                </p:cNvSpPr>
                <p:nvPr/>
              </p:nvSpPr>
              <p:spPr bwMode="auto">
                <a:xfrm>
                  <a:off x="4964" y="1634"/>
                  <a:ext cx="13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3" y="5"/>
                    </a:cxn>
                    <a:cxn ang="0">
                      <a:pos x="26" y="0"/>
                    </a:cxn>
                    <a:cxn ang="0">
                      <a:pos x="26" y="5"/>
                    </a:cxn>
                    <a:cxn ang="0">
                      <a:pos x="16" y="9"/>
                    </a:cxn>
                  </a:cxnLst>
                  <a:rect l="0" t="0" r="r" b="b"/>
                  <a:pathLst>
                    <a:path w="26" h="11">
                      <a:moveTo>
                        <a:pt x="0" y="11"/>
                      </a:moveTo>
                      <a:lnTo>
                        <a:pt x="3" y="5"/>
                      </a:lnTo>
                      <a:lnTo>
                        <a:pt x="26" y="0"/>
                      </a:lnTo>
                      <a:lnTo>
                        <a:pt x="26" y="5"/>
                      </a:lnTo>
                      <a:lnTo>
                        <a:pt x="16" y="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0" name="Freeform 102"/>
                <p:cNvSpPr>
                  <a:spLocks/>
                </p:cNvSpPr>
                <p:nvPr/>
              </p:nvSpPr>
              <p:spPr bwMode="auto">
                <a:xfrm>
                  <a:off x="5069" y="1757"/>
                  <a:ext cx="9" cy="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9" y="9"/>
                    </a:cxn>
                    <a:cxn ang="0">
                      <a:pos x="18" y="9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8" h="9">
                      <a:moveTo>
                        <a:pt x="0" y="1"/>
                      </a:moveTo>
                      <a:lnTo>
                        <a:pt x="9" y="9"/>
                      </a:lnTo>
                      <a:lnTo>
                        <a:pt x="18" y="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1" name="Freeform 103"/>
                <p:cNvSpPr>
                  <a:spLocks/>
                </p:cNvSpPr>
                <p:nvPr/>
              </p:nvSpPr>
              <p:spPr bwMode="auto">
                <a:xfrm>
                  <a:off x="5308" y="1780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7"/>
                    </a:cxn>
                    <a:cxn ang="0">
                      <a:pos x="22" y="0"/>
                    </a:cxn>
                    <a:cxn ang="0">
                      <a:pos x="17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2" h="10">
                      <a:moveTo>
                        <a:pt x="11" y="10"/>
                      </a:moveTo>
                      <a:lnTo>
                        <a:pt x="11" y="7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2" name="Freeform 104"/>
                <p:cNvSpPr>
                  <a:spLocks/>
                </p:cNvSpPr>
                <p:nvPr/>
              </p:nvSpPr>
              <p:spPr bwMode="auto">
                <a:xfrm>
                  <a:off x="5448" y="1777"/>
                  <a:ext cx="9" cy="3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0" y="7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0" h="7">
                      <a:moveTo>
                        <a:pt x="12" y="7"/>
                      </a:moveTo>
                      <a:lnTo>
                        <a:pt x="0" y="7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3" name="Freeform 105"/>
                <p:cNvSpPr>
                  <a:spLocks/>
                </p:cNvSpPr>
                <p:nvPr/>
              </p:nvSpPr>
              <p:spPr bwMode="auto">
                <a:xfrm>
                  <a:off x="5435" y="1445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21" y="8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0" y="8"/>
                    </a:cxn>
                    <a:cxn ang="0">
                      <a:pos x="6" y="10"/>
                    </a:cxn>
                    <a:cxn ang="0">
                      <a:pos x="19" y="8"/>
                    </a:cxn>
                  </a:cxnLst>
                  <a:rect l="0" t="0" r="r" b="b"/>
                  <a:pathLst>
                    <a:path w="21" h="10">
                      <a:moveTo>
                        <a:pt x="21" y="8"/>
                      </a:move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6" y="10"/>
                      </a:lnTo>
                      <a:lnTo>
                        <a:pt x="19" y="8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4" name="Freeform 106"/>
                <p:cNvSpPr>
                  <a:spLocks/>
                </p:cNvSpPr>
                <p:nvPr/>
              </p:nvSpPr>
              <p:spPr bwMode="auto">
                <a:xfrm>
                  <a:off x="5532" y="1570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7" y="13"/>
                    </a:cxn>
                    <a:cxn ang="0">
                      <a:pos x="12" y="15"/>
                    </a:cxn>
                    <a:cxn ang="0">
                      <a:pos x="4" y="13"/>
                    </a:cxn>
                    <a:cxn ang="0">
                      <a:pos x="0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7" h="15">
                      <a:moveTo>
                        <a:pt x="17" y="13"/>
                      </a:moveTo>
                      <a:lnTo>
                        <a:pt x="12" y="15"/>
                      </a:lnTo>
                      <a:lnTo>
                        <a:pt x="4" y="13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5" name="Freeform 107"/>
                <p:cNvSpPr>
                  <a:spLocks/>
                </p:cNvSpPr>
                <p:nvPr/>
              </p:nvSpPr>
              <p:spPr bwMode="auto">
                <a:xfrm>
                  <a:off x="5275" y="1584"/>
                  <a:ext cx="6" cy="11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10" y="21"/>
                    </a:cxn>
                    <a:cxn ang="0">
                      <a:pos x="11" y="3"/>
                    </a:cxn>
                    <a:cxn ang="0">
                      <a:pos x="7" y="0"/>
                    </a:cxn>
                    <a:cxn ang="0">
                      <a:pos x="0" y="3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1" h="21">
                      <a:moveTo>
                        <a:pt x="7" y="18"/>
                      </a:moveTo>
                      <a:lnTo>
                        <a:pt x="10" y="21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6" name="Line 108"/>
                <p:cNvSpPr>
                  <a:spLocks noChangeShapeType="1"/>
                </p:cNvSpPr>
                <p:nvPr/>
              </p:nvSpPr>
              <p:spPr bwMode="auto">
                <a:xfrm>
                  <a:off x="5271" y="1516"/>
                  <a:ext cx="3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7" name="Freeform 109"/>
                <p:cNvSpPr>
                  <a:spLocks/>
                </p:cNvSpPr>
                <p:nvPr/>
              </p:nvSpPr>
              <p:spPr bwMode="auto">
                <a:xfrm>
                  <a:off x="5353" y="1593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8" name="Freeform 110"/>
                <p:cNvSpPr>
                  <a:spLocks/>
                </p:cNvSpPr>
                <p:nvPr/>
              </p:nvSpPr>
              <p:spPr bwMode="auto">
                <a:xfrm>
                  <a:off x="5385" y="1787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5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0" y="5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9" name="Line 111"/>
                <p:cNvSpPr>
                  <a:spLocks noChangeShapeType="1"/>
                </p:cNvSpPr>
                <p:nvPr/>
              </p:nvSpPr>
              <p:spPr bwMode="auto">
                <a:xfrm>
                  <a:off x="5620" y="1624"/>
                  <a:ext cx="2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0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5563" y="1614"/>
                  <a:ext cx="4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1" name="Freeform 113"/>
                <p:cNvSpPr>
                  <a:spLocks/>
                </p:cNvSpPr>
                <p:nvPr/>
              </p:nvSpPr>
              <p:spPr bwMode="auto">
                <a:xfrm>
                  <a:off x="5534" y="1449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2" name="Line 114"/>
                <p:cNvSpPr>
                  <a:spLocks noChangeShapeType="1"/>
                </p:cNvSpPr>
                <p:nvPr/>
              </p:nvSpPr>
              <p:spPr bwMode="auto">
                <a:xfrm>
                  <a:off x="5465" y="1576"/>
                  <a:ext cx="1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3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5016" y="1766"/>
                  <a:ext cx="4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4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5090" y="1690"/>
                  <a:ext cx="4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5" name="Freeform 117"/>
                <p:cNvSpPr>
                  <a:spLocks/>
                </p:cNvSpPr>
                <p:nvPr/>
              </p:nvSpPr>
              <p:spPr bwMode="auto">
                <a:xfrm>
                  <a:off x="4928" y="1586"/>
                  <a:ext cx="6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3"/>
                    </a:cxn>
                    <a:cxn ang="0">
                      <a:pos x="13" y="3"/>
                    </a:cxn>
                  </a:cxnLst>
                  <a:rect l="0" t="0" r="r" b="b"/>
                  <a:pathLst>
                    <a:path w="13" h="3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13" y="3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6" name="Freeform 118"/>
                <p:cNvSpPr>
                  <a:spLocks/>
                </p:cNvSpPr>
                <p:nvPr/>
              </p:nvSpPr>
              <p:spPr bwMode="auto">
                <a:xfrm>
                  <a:off x="5440" y="1517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7" name="Freeform 119"/>
                <p:cNvSpPr>
                  <a:spLocks/>
                </p:cNvSpPr>
                <p:nvPr/>
              </p:nvSpPr>
              <p:spPr bwMode="auto">
                <a:xfrm>
                  <a:off x="5529" y="1510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42808" name="Text Box 120"/>
              <p:cNvSpPr txBox="1">
                <a:spLocks noChangeArrowheads="1"/>
              </p:cNvSpPr>
              <p:nvPr/>
            </p:nvSpPr>
            <p:spPr bwMode="auto">
              <a:xfrm>
                <a:off x="4649" y="1434"/>
                <a:ext cx="953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3534" tIns="46767" rIns="93534" bIns="46767">
                <a:spAutoFit/>
              </a:bodyPr>
              <a:lstStyle/>
              <a:p>
                <a:pPr defTabSz="935038" eaLnBrk="1" hangingPunct="1">
                  <a:spcBef>
                    <a:spcPct val="50000"/>
                  </a:spcBef>
                </a:pPr>
                <a:r>
                  <a:rPr lang="en-US" sz="1800">
                    <a:solidFill>
                      <a:schemeClr val="tx2"/>
                    </a:solidFill>
                    <a:latin typeface="Arial" charset="0"/>
                    <a:ea typeface="Osaka" charset="-128"/>
                  </a:rPr>
                  <a:t>Coagulation</a:t>
                </a:r>
              </a:p>
              <a:p>
                <a:pPr defTabSz="935038" eaLnBrk="1" hangingPunct="1">
                  <a:spcBef>
                    <a:spcPct val="50000"/>
                  </a:spcBef>
                </a:pPr>
                <a:r>
                  <a:rPr lang="en-US" sz="1800">
                    <a:solidFill>
                      <a:schemeClr val="tx2"/>
                    </a:solidFill>
                    <a:latin typeface="Arial" charset="0"/>
                    <a:ea typeface="Osaka" charset="-128"/>
                  </a:rPr>
                  <a:t>Proteases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18"/>
          <p:cNvGrpSpPr>
            <a:grpSpLocks/>
          </p:cNvGrpSpPr>
          <p:nvPr/>
        </p:nvGrpSpPr>
        <p:grpSpPr bwMode="auto">
          <a:xfrm>
            <a:off x="1136650" y="5229225"/>
            <a:ext cx="6891338" cy="1211263"/>
            <a:chOff x="655" y="3552"/>
            <a:chExt cx="4341" cy="763"/>
          </a:xfrm>
        </p:grpSpPr>
        <p:sp>
          <p:nvSpPr>
            <p:cNvPr id="244738" name="Freeform 2"/>
            <p:cNvSpPr>
              <a:spLocks/>
            </p:cNvSpPr>
            <p:nvPr/>
          </p:nvSpPr>
          <p:spPr bwMode="auto">
            <a:xfrm>
              <a:off x="4936" y="3609"/>
              <a:ext cx="60" cy="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219"/>
                </a:cxn>
                <a:cxn ang="0">
                  <a:pos x="154" y="447"/>
                </a:cxn>
                <a:cxn ang="0">
                  <a:pos x="152" y="501"/>
                </a:cxn>
                <a:cxn ang="0">
                  <a:pos x="145" y="559"/>
                </a:cxn>
                <a:cxn ang="0">
                  <a:pos x="116" y="673"/>
                </a:cxn>
                <a:cxn ang="0">
                  <a:pos x="0" y="895"/>
                </a:cxn>
              </a:cxnLst>
              <a:rect l="0" t="0" r="r" b="b"/>
              <a:pathLst>
                <a:path w="154" h="895">
                  <a:moveTo>
                    <a:pt x="0" y="0"/>
                  </a:moveTo>
                  <a:lnTo>
                    <a:pt x="114" y="219"/>
                  </a:lnTo>
                  <a:lnTo>
                    <a:pt x="154" y="447"/>
                  </a:lnTo>
                  <a:lnTo>
                    <a:pt x="152" y="501"/>
                  </a:lnTo>
                  <a:lnTo>
                    <a:pt x="145" y="559"/>
                  </a:lnTo>
                  <a:lnTo>
                    <a:pt x="116" y="673"/>
                  </a:lnTo>
                  <a:lnTo>
                    <a:pt x="0" y="895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39" name="Rectangle 3"/>
            <p:cNvSpPr>
              <a:spLocks noChangeArrowheads="1"/>
            </p:cNvSpPr>
            <p:nvPr/>
          </p:nvSpPr>
          <p:spPr bwMode="auto">
            <a:xfrm>
              <a:off x="805" y="3742"/>
              <a:ext cx="4117" cy="51"/>
            </a:xfrm>
            <a:prstGeom prst="rect">
              <a:avLst/>
            </a:prstGeom>
            <a:solidFill>
              <a:srgbClr val="CC9900"/>
            </a:solidFill>
            <a:ln w="11113">
              <a:solidFill>
                <a:srgbClr val="CC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40" name="Rectangle 4"/>
            <p:cNvSpPr>
              <a:spLocks noChangeArrowheads="1"/>
            </p:cNvSpPr>
            <p:nvPr/>
          </p:nvSpPr>
          <p:spPr bwMode="auto">
            <a:xfrm>
              <a:off x="822" y="3552"/>
              <a:ext cx="1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 eaLnBrk="1" hangingPunct="1"/>
              <a:r>
                <a:rPr lang="en-US" sz="1800" b="1">
                  <a:latin typeface="Arial" charset="0"/>
                  <a:ea typeface="Osaka" charset="-128"/>
                </a:rPr>
                <a:t>Actin/Myosin contraction</a:t>
              </a:r>
              <a:endParaRPr lang="en-US" sz="2400">
                <a:ea typeface="Osaka" charset="-128"/>
              </a:endParaRPr>
            </a:p>
          </p:txBody>
        </p:sp>
        <p:sp>
          <p:nvSpPr>
            <p:cNvPr id="244741" name="Rectangle 5"/>
            <p:cNvSpPr>
              <a:spLocks noChangeArrowheads="1"/>
            </p:cNvSpPr>
            <p:nvPr/>
          </p:nvSpPr>
          <p:spPr bwMode="auto">
            <a:xfrm>
              <a:off x="1091" y="3969"/>
              <a:ext cx="122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82663" eaLnBrk="1" hangingPunct="1"/>
              <a:r>
                <a:rPr lang="en-US" sz="1800" b="1" dirty="0">
                  <a:solidFill>
                    <a:schemeClr val="tx2"/>
                  </a:solidFill>
                  <a:latin typeface="Arial" charset="0"/>
                  <a:ea typeface="Osaka" charset="-128"/>
                </a:rPr>
                <a:t>Barrier dysfunction</a:t>
              </a:r>
            </a:p>
          </p:txBody>
        </p:sp>
        <p:sp>
          <p:nvSpPr>
            <p:cNvPr id="244742" name="Rectangle 6"/>
            <p:cNvSpPr>
              <a:spLocks noChangeArrowheads="1"/>
            </p:cNvSpPr>
            <p:nvPr/>
          </p:nvSpPr>
          <p:spPr bwMode="auto">
            <a:xfrm>
              <a:off x="3625" y="3969"/>
              <a:ext cx="10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 eaLnBrk="1" hangingPunct="1"/>
              <a:r>
                <a:rPr lang="en-US" sz="1800" b="1" dirty="0">
                  <a:solidFill>
                    <a:schemeClr val="tx2"/>
                  </a:solidFill>
                  <a:latin typeface="Arial" charset="0"/>
                  <a:ea typeface="Osaka" charset="-128"/>
                </a:rPr>
                <a:t>Barrier integrity</a:t>
              </a:r>
            </a:p>
          </p:txBody>
        </p:sp>
        <p:sp>
          <p:nvSpPr>
            <p:cNvPr id="244743" name="Freeform 7"/>
            <p:cNvSpPr>
              <a:spLocks/>
            </p:cNvSpPr>
            <p:nvPr/>
          </p:nvSpPr>
          <p:spPr bwMode="auto">
            <a:xfrm>
              <a:off x="655" y="3614"/>
              <a:ext cx="61" cy="484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39" y="218"/>
                </a:cxn>
                <a:cxn ang="0">
                  <a:pos x="0" y="447"/>
                </a:cxn>
                <a:cxn ang="0">
                  <a:pos x="37" y="673"/>
                </a:cxn>
                <a:cxn ang="0">
                  <a:pos x="153" y="895"/>
                </a:cxn>
              </a:cxnLst>
              <a:rect l="0" t="0" r="r" b="b"/>
              <a:pathLst>
                <a:path w="153" h="895">
                  <a:moveTo>
                    <a:pt x="153" y="0"/>
                  </a:moveTo>
                  <a:lnTo>
                    <a:pt x="39" y="218"/>
                  </a:lnTo>
                  <a:lnTo>
                    <a:pt x="0" y="447"/>
                  </a:lnTo>
                  <a:lnTo>
                    <a:pt x="37" y="673"/>
                  </a:lnTo>
                  <a:lnTo>
                    <a:pt x="153" y="895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44" name="Rectangle 8"/>
            <p:cNvSpPr>
              <a:spLocks noChangeArrowheads="1"/>
            </p:cNvSpPr>
            <p:nvPr/>
          </p:nvSpPr>
          <p:spPr bwMode="auto">
            <a:xfrm>
              <a:off x="3731" y="3576"/>
              <a:ext cx="1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 eaLnBrk="1" hangingPunct="1"/>
              <a:r>
                <a:rPr lang="en-US" sz="1800" b="1">
                  <a:latin typeface="Arial" charset="0"/>
                  <a:ea typeface="Osaka" charset="-128"/>
                </a:rPr>
                <a:t>Cellular adhesion</a:t>
              </a:r>
              <a:endParaRPr lang="en-US" sz="2400">
                <a:ea typeface="Osaka" charset="-128"/>
              </a:endParaRPr>
            </a:p>
          </p:txBody>
        </p:sp>
        <p:sp>
          <p:nvSpPr>
            <p:cNvPr id="244745" name="Freeform 9"/>
            <p:cNvSpPr>
              <a:spLocks/>
            </p:cNvSpPr>
            <p:nvPr/>
          </p:nvSpPr>
          <p:spPr bwMode="auto">
            <a:xfrm>
              <a:off x="2709" y="3821"/>
              <a:ext cx="369" cy="466"/>
            </a:xfrm>
            <a:custGeom>
              <a:avLst/>
              <a:gdLst/>
              <a:ahLst/>
              <a:cxnLst>
                <a:cxn ang="0">
                  <a:pos x="0" y="1136"/>
                </a:cxn>
                <a:cxn ang="0">
                  <a:pos x="619" y="0"/>
                </a:cxn>
                <a:cxn ang="0">
                  <a:pos x="1237" y="1136"/>
                </a:cxn>
                <a:cxn ang="0">
                  <a:pos x="0" y="1136"/>
                </a:cxn>
              </a:cxnLst>
              <a:rect l="0" t="0" r="r" b="b"/>
              <a:pathLst>
                <a:path w="1237" h="1136">
                  <a:moveTo>
                    <a:pt x="0" y="1136"/>
                  </a:moveTo>
                  <a:lnTo>
                    <a:pt x="619" y="0"/>
                  </a:lnTo>
                  <a:lnTo>
                    <a:pt x="1237" y="1136"/>
                  </a:lnTo>
                  <a:lnTo>
                    <a:pt x="0" y="1136"/>
                  </a:lnTo>
                  <a:close/>
                </a:path>
              </a:pathLst>
            </a:custGeom>
            <a:solidFill>
              <a:srgbClr val="CC9900"/>
            </a:solidFill>
            <a:ln w="11113">
              <a:solidFill>
                <a:srgbClr val="CC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46" name="Freeform 10"/>
            <p:cNvSpPr>
              <a:spLocks/>
            </p:cNvSpPr>
            <p:nvPr/>
          </p:nvSpPr>
          <p:spPr bwMode="auto">
            <a:xfrm>
              <a:off x="4931" y="4028"/>
              <a:ext cx="38" cy="77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0" y="137"/>
                </a:cxn>
                <a:cxn ang="0">
                  <a:pos x="32" y="0"/>
                </a:cxn>
                <a:cxn ang="0">
                  <a:pos x="93" y="32"/>
                </a:cxn>
              </a:cxnLst>
              <a:rect l="0" t="0" r="r" b="b"/>
              <a:pathLst>
                <a:path w="93" h="137">
                  <a:moveTo>
                    <a:pt x="93" y="32"/>
                  </a:moveTo>
                  <a:lnTo>
                    <a:pt x="0" y="137"/>
                  </a:lnTo>
                  <a:lnTo>
                    <a:pt x="32" y="0"/>
                  </a:lnTo>
                  <a:lnTo>
                    <a:pt x="93" y="32"/>
                  </a:lnTo>
                  <a:close/>
                </a:path>
              </a:pathLst>
            </a:custGeom>
            <a:solidFill>
              <a:schemeClr val="tx1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47" name="Freeform 11"/>
            <p:cNvSpPr>
              <a:spLocks/>
            </p:cNvSpPr>
            <p:nvPr/>
          </p:nvSpPr>
          <p:spPr bwMode="auto">
            <a:xfrm>
              <a:off x="698" y="4086"/>
              <a:ext cx="37" cy="7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95" y="137"/>
                </a:cxn>
                <a:cxn ang="0">
                  <a:pos x="0" y="33"/>
                </a:cxn>
                <a:cxn ang="0">
                  <a:pos x="61" y="0"/>
                </a:cxn>
              </a:cxnLst>
              <a:rect l="0" t="0" r="r" b="b"/>
              <a:pathLst>
                <a:path w="95" h="137">
                  <a:moveTo>
                    <a:pt x="61" y="0"/>
                  </a:moveTo>
                  <a:lnTo>
                    <a:pt x="95" y="137"/>
                  </a:lnTo>
                  <a:lnTo>
                    <a:pt x="0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tx1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931" name="Text Box 1195"/>
          <p:cNvSpPr txBox="1">
            <a:spLocks noChangeArrowheads="1"/>
          </p:cNvSpPr>
          <p:nvPr/>
        </p:nvSpPr>
        <p:spPr bwMode="auto">
          <a:xfrm>
            <a:off x="0" y="2159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ea typeface="Osaka" charset="-128"/>
              </a:rPr>
              <a:t>Regulation of lung </a:t>
            </a:r>
            <a:r>
              <a:rPr lang="en-US" sz="3200" b="1" dirty="0" smtClean="0">
                <a:ea typeface="Osaka" charset="-128"/>
              </a:rPr>
              <a:t>EC barrier function </a:t>
            </a:r>
            <a:endParaRPr lang="en-US" sz="3200" b="1" dirty="0">
              <a:ea typeface="Osaka" charset="-128"/>
            </a:endParaRPr>
          </a:p>
        </p:txBody>
      </p:sp>
      <p:grpSp>
        <p:nvGrpSpPr>
          <p:cNvPr id="3" name="Group 1217"/>
          <p:cNvGrpSpPr>
            <a:grpSpLocks/>
          </p:cNvGrpSpPr>
          <p:nvPr/>
        </p:nvGrpSpPr>
        <p:grpSpPr bwMode="auto">
          <a:xfrm>
            <a:off x="468313" y="765175"/>
            <a:ext cx="8316912" cy="4435475"/>
            <a:chOff x="0" y="556"/>
            <a:chExt cx="5760" cy="3029"/>
          </a:xfrm>
        </p:grpSpPr>
        <p:sp>
          <p:nvSpPr>
            <p:cNvPr id="244748" name="Rectangle 12" descr="Stationery"/>
            <p:cNvSpPr>
              <a:spLocks noChangeArrowheads="1"/>
            </p:cNvSpPr>
            <p:nvPr/>
          </p:nvSpPr>
          <p:spPr bwMode="auto">
            <a:xfrm>
              <a:off x="3135" y="1284"/>
              <a:ext cx="2625" cy="216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4749" name="Freeform 13"/>
            <p:cNvSpPr>
              <a:spLocks/>
            </p:cNvSpPr>
            <p:nvPr/>
          </p:nvSpPr>
          <p:spPr bwMode="auto">
            <a:xfrm flipH="1">
              <a:off x="0" y="1235"/>
              <a:ext cx="2695" cy="2259"/>
            </a:xfrm>
            <a:custGeom>
              <a:avLst/>
              <a:gdLst/>
              <a:ahLst/>
              <a:cxnLst>
                <a:cxn ang="0">
                  <a:pos x="548" y="5"/>
                </a:cxn>
                <a:cxn ang="0">
                  <a:pos x="512" y="7"/>
                </a:cxn>
                <a:cxn ang="0">
                  <a:pos x="477" y="11"/>
                </a:cxn>
                <a:cxn ang="0">
                  <a:pos x="443" y="17"/>
                </a:cxn>
                <a:cxn ang="0">
                  <a:pos x="410" y="25"/>
                </a:cxn>
                <a:cxn ang="0">
                  <a:pos x="376" y="36"/>
                </a:cxn>
                <a:cxn ang="0">
                  <a:pos x="343" y="49"/>
                </a:cxn>
                <a:cxn ang="0">
                  <a:pos x="311" y="64"/>
                </a:cxn>
                <a:cxn ang="0">
                  <a:pos x="280" y="81"/>
                </a:cxn>
                <a:cxn ang="0">
                  <a:pos x="250" y="99"/>
                </a:cxn>
                <a:cxn ang="0">
                  <a:pos x="222" y="121"/>
                </a:cxn>
                <a:cxn ang="0">
                  <a:pos x="194" y="143"/>
                </a:cxn>
                <a:cxn ang="0">
                  <a:pos x="168" y="165"/>
                </a:cxn>
                <a:cxn ang="0">
                  <a:pos x="144" y="192"/>
                </a:cxn>
                <a:cxn ang="0">
                  <a:pos x="121" y="219"/>
                </a:cxn>
                <a:cxn ang="0">
                  <a:pos x="100" y="248"/>
                </a:cxn>
                <a:cxn ang="0">
                  <a:pos x="81" y="278"/>
                </a:cxn>
                <a:cxn ang="0">
                  <a:pos x="64" y="308"/>
                </a:cxn>
                <a:cxn ang="0">
                  <a:pos x="48" y="342"/>
                </a:cxn>
                <a:cxn ang="0">
                  <a:pos x="36" y="372"/>
                </a:cxn>
                <a:cxn ang="0">
                  <a:pos x="24" y="405"/>
                </a:cxn>
                <a:cxn ang="0">
                  <a:pos x="15" y="441"/>
                </a:cxn>
                <a:cxn ang="0">
                  <a:pos x="8" y="476"/>
                </a:cxn>
                <a:cxn ang="0">
                  <a:pos x="4" y="511"/>
                </a:cxn>
                <a:cxn ang="0">
                  <a:pos x="0" y="545"/>
                </a:cxn>
                <a:cxn ang="0">
                  <a:pos x="0" y="5373"/>
                </a:cxn>
                <a:cxn ang="0">
                  <a:pos x="1" y="5408"/>
                </a:cxn>
                <a:cxn ang="0">
                  <a:pos x="5" y="5443"/>
                </a:cxn>
                <a:cxn ang="0">
                  <a:pos x="11" y="5479"/>
                </a:cxn>
                <a:cxn ang="0">
                  <a:pos x="18" y="5514"/>
                </a:cxn>
                <a:cxn ang="0">
                  <a:pos x="28" y="5548"/>
                </a:cxn>
                <a:cxn ang="0">
                  <a:pos x="40" y="5581"/>
                </a:cxn>
                <a:cxn ang="0">
                  <a:pos x="54" y="5614"/>
                </a:cxn>
                <a:cxn ang="0">
                  <a:pos x="70" y="5645"/>
                </a:cxn>
                <a:cxn ang="0">
                  <a:pos x="88" y="5675"/>
                </a:cxn>
                <a:cxn ang="0">
                  <a:pos x="106" y="5705"/>
                </a:cxn>
                <a:cxn ang="0">
                  <a:pos x="129" y="5732"/>
                </a:cxn>
                <a:cxn ang="0">
                  <a:pos x="153" y="5758"/>
                </a:cxn>
                <a:cxn ang="0">
                  <a:pos x="177" y="5784"/>
                </a:cxn>
                <a:cxn ang="0">
                  <a:pos x="203" y="5809"/>
                </a:cxn>
                <a:cxn ang="0">
                  <a:pos x="230" y="5830"/>
                </a:cxn>
                <a:cxn ang="0">
                  <a:pos x="260" y="5850"/>
                </a:cxn>
                <a:cxn ang="0">
                  <a:pos x="290" y="5867"/>
                </a:cxn>
                <a:cxn ang="0">
                  <a:pos x="321" y="5884"/>
                </a:cxn>
                <a:cxn ang="0">
                  <a:pos x="353" y="5898"/>
                </a:cxn>
                <a:cxn ang="0">
                  <a:pos x="386" y="5910"/>
                </a:cxn>
                <a:cxn ang="0">
                  <a:pos x="420" y="5919"/>
                </a:cxn>
                <a:cxn ang="0">
                  <a:pos x="454" y="5927"/>
                </a:cxn>
                <a:cxn ang="0">
                  <a:pos x="488" y="5933"/>
                </a:cxn>
                <a:cxn ang="0">
                  <a:pos x="525" y="5937"/>
                </a:cxn>
                <a:cxn ang="0">
                  <a:pos x="559" y="5937"/>
                </a:cxn>
              </a:cxnLst>
              <a:rect l="0" t="0" r="r" b="b"/>
              <a:pathLst>
                <a:path w="8126" h="5938">
                  <a:moveTo>
                    <a:pt x="8112" y="0"/>
                  </a:moveTo>
                  <a:lnTo>
                    <a:pt x="559" y="5"/>
                  </a:lnTo>
                  <a:lnTo>
                    <a:pt x="548" y="5"/>
                  </a:lnTo>
                  <a:lnTo>
                    <a:pt x="536" y="5"/>
                  </a:lnTo>
                  <a:lnTo>
                    <a:pt x="525" y="6"/>
                  </a:lnTo>
                  <a:lnTo>
                    <a:pt x="512" y="7"/>
                  </a:lnTo>
                  <a:lnTo>
                    <a:pt x="501" y="8"/>
                  </a:lnTo>
                  <a:lnTo>
                    <a:pt x="488" y="9"/>
                  </a:lnTo>
                  <a:lnTo>
                    <a:pt x="477" y="11"/>
                  </a:lnTo>
                  <a:lnTo>
                    <a:pt x="467" y="13"/>
                  </a:lnTo>
                  <a:lnTo>
                    <a:pt x="454" y="15"/>
                  </a:lnTo>
                  <a:lnTo>
                    <a:pt x="443" y="17"/>
                  </a:lnTo>
                  <a:lnTo>
                    <a:pt x="432" y="21"/>
                  </a:lnTo>
                  <a:lnTo>
                    <a:pt x="420" y="23"/>
                  </a:lnTo>
                  <a:lnTo>
                    <a:pt x="410" y="25"/>
                  </a:lnTo>
                  <a:lnTo>
                    <a:pt x="397" y="29"/>
                  </a:lnTo>
                  <a:lnTo>
                    <a:pt x="386" y="33"/>
                  </a:lnTo>
                  <a:lnTo>
                    <a:pt x="376" y="36"/>
                  </a:lnTo>
                  <a:lnTo>
                    <a:pt x="364" y="40"/>
                  </a:lnTo>
                  <a:lnTo>
                    <a:pt x="353" y="44"/>
                  </a:lnTo>
                  <a:lnTo>
                    <a:pt x="343" y="49"/>
                  </a:lnTo>
                  <a:lnTo>
                    <a:pt x="333" y="54"/>
                  </a:lnTo>
                  <a:lnTo>
                    <a:pt x="321" y="58"/>
                  </a:lnTo>
                  <a:lnTo>
                    <a:pt x="311" y="64"/>
                  </a:lnTo>
                  <a:lnTo>
                    <a:pt x="300" y="70"/>
                  </a:lnTo>
                  <a:lnTo>
                    <a:pt x="290" y="75"/>
                  </a:lnTo>
                  <a:lnTo>
                    <a:pt x="280" y="81"/>
                  </a:lnTo>
                  <a:lnTo>
                    <a:pt x="270" y="87"/>
                  </a:lnTo>
                  <a:lnTo>
                    <a:pt x="260" y="94"/>
                  </a:lnTo>
                  <a:lnTo>
                    <a:pt x="250" y="99"/>
                  </a:lnTo>
                  <a:lnTo>
                    <a:pt x="240" y="105"/>
                  </a:lnTo>
                  <a:lnTo>
                    <a:pt x="230" y="112"/>
                  </a:lnTo>
                  <a:lnTo>
                    <a:pt x="222" y="121"/>
                  </a:lnTo>
                  <a:lnTo>
                    <a:pt x="212" y="128"/>
                  </a:lnTo>
                  <a:lnTo>
                    <a:pt x="203" y="135"/>
                  </a:lnTo>
                  <a:lnTo>
                    <a:pt x="194" y="143"/>
                  </a:lnTo>
                  <a:lnTo>
                    <a:pt x="185" y="149"/>
                  </a:lnTo>
                  <a:lnTo>
                    <a:pt x="177" y="157"/>
                  </a:lnTo>
                  <a:lnTo>
                    <a:pt x="168" y="165"/>
                  </a:lnTo>
                  <a:lnTo>
                    <a:pt x="161" y="174"/>
                  </a:lnTo>
                  <a:lnTo>
                    <a:pt x="153" y="184"/>
                  </a:lnTo>
                  <a:lnTo>
                    <a:pt x="144" y="192"/>
                  </a:lnTo>
                  <a:lnTo>
                    <a:pt x="137" y="201"/>
                  </a:lnTo>
                  <a:lnTo>
                    <a:pt x="129" y="210"/>
                  </a:lnTo>
                  <a:lnTo>
                    <a:pt x="121" y="219"/>
                  </a:lnTo>
                  <a:lnTo>
                    <a:pt x="114" y="228"/>
                  </a:lnTo>
                  <a:lnTo>
                    <a:pt x="106" y="237"/>
                  </a:lnTo>
                  <a:lnTo>
                    <a:pt x="100" y="248"/>
                  </a:lnTo>
                  <a:lnTo>
                    <a:pt x="95" y="256"/>
                  </a:lnTo>
                  <a:lnTo>
                    <a:pt x="88" y="268"/>
                  </a:lnTo>
                  <a:lnTo>
                    <a:pt x="81" y="278"/>
                  </a:lnTo>
                  <a:lnTo>
                    <a:pt x="75" y="286"/>
                  </a:lnTo>
                  <a:lnTo>
                    <a:pt x="70" y="297"/>
                  </a:lnTo>
                  <a:lnTo>
                    <a:pt x="64" y="308"/>
                  </a:lnTo>
                  <a:lnTo>
                    <a:pt x="58" y="319"/>
                  </a:lnTo>
                  <a:lnTo>
                    <a:pt x="54" y="329"/>
                  </a:lnTo>
                  <a:lnTo>
                    <a:pt x="48" y="342"/>
                  </a:lnTo>
                  <a:lnTo>
                    <a:pt x="44" y="350"/>
                  </a:lnTo>
                  <a:lnTo>
                    <a:pt x="40" y="362"/>
                  </a:lnTo>
                  <a:lnTo>
                    <a:pt x="36" y="372"/>
                  </a:lnTo>
                  <a:lnTo>
                    <a:pt x="32" y="385"/>
                  </a:lnTo>
                  <a:lnTo>
                    <a:pt x="28" y="395"/>
                  </a:lnTo>
                  <a:lnTo>
                    <a:pt x="24" y="405"/>
                  </a:lnTo>
                  <a:lnTo>
                    <a:pt x="21" y="418"/>
                  </a:lnTo>
                  <a:lnTo>
                    <a:pt x="18" y="429"/>
                  </a:lnTo>
                  <a:lnTo>
                    <a:pt x="15" y="441"/>
                  </a:lnTo>
                  <a:lnTo>
                    <a:pt x="13" y="452"/>
                  </a:lnTo>
                  <a:lnTo>
                    <a:pt x="11" y="465"/>
                  </a:lnTo>
                  <a:lnTo>
                    <a:pt x="8" y="476"/>
                  </a:lnTo>
                  <a:lnTo>
                    <a:pt x="6" y="486"/>
                  </a:lnTo>
                  <a:lnTo>
                    <a:pt x="5" y="499"/>
                  </a:lnTo>
                  <a:lnTo>
                    <a:pt x="4" y="511"/>
                  </a:lnTo>
                  <a:lnTo>
                    <a:pt x="3" y="523"/>
                  </a:lnTo>
                  <a:lnTo>
                    <a:pt x="1" y="534"/>
                  </a:lnTo>
                  <a:lnTo>
                    <a:pt x="0" y="545"/>
                  </a:lnTo>
                  <a:lnTo>
                    <a:pt x="0" y="558"/>
                  </a:lnTo>
                  <a:lnTo>
                    <a:pt x="0" y="570"/>
                  </a:lnTo>
                  <a:lnTo>
                    <a:pt x="0" y="5373"/>
                  </a:lnTo>
                  <a:lnTo>
                    <a:pt x="0" y="5384"/>
                  </a:lnTo>
                  <a:lnTo>
                    <a:pt x="0" y="5397"/>
                  </a:lnTo>
                  <a:lnTo>
                    <a:pt x="1" y="5408"/>
                  </a:lnTo>
                  <a:lnTo>
                    <a:pt x="3" y="5421"/>
                  </a:lnTo>
                  <a:lnTo>
                    <a:pt x="4" y="5431"/>
                  </a:lnTo>
                  <a:lnTo>
                    <a:pt x="5" y="5443"/>
                  </a:lnTo>
                  <a:lnTo>
                    <a:pt x="6" y="5456"/>
                  </a:lnTo>
                  <a:lnTo>
                    <a:pt x="8" y="5467"/>
                  </a:lnTo>
                  <a:lnTo>
                    <a:pt x="11" y="5479"/>
                  </a:lnTo>
                  <a:lnTo>
                    <a:pt x="13" y="5490"/>
                  </a:lnTo>
                  <a:lnTo>
                    <a:pt x="15" y="5501"/>
                  </a:lnTo>
                  <a:lnTo>
                    <a:pt x="18" y="5514"/>
                  </a:lnTo>
                  <a:lnTo>
                    <a:pt x="21" y="5524"/>
                  </a:lnTo>
                  <a:lnTo>
                    <a:pt x="24" y="5537"/>
                  </a:lnTo>
                  <a:lnTo>
                    <a:pt x="28" y="5548"/>
                  </a:lnTo>
                  <a:lnTo>
                    <a:pt x="32" y="5558"/>
                  </a:lnTo>
                  <a:lnTo>
                    <a:pt x="36" y="5570"/>
                  </a:lnTo>
                  <a:lnTo>
                    <a:pt x="40" y="5581"/>
                  </a:lnTo>
                  <a:lnTo>
                    <a:pt x="44" y="5592"/>
                  </a:lnTo>
                  <a:lnTo>
                    <a:pt x="48" y="5601"/>
                  </a:lnTo>
                  <a:lnTo>
                    <a:pt x="54" y="5614"/>
                  </a:lnTo>
                  <a:lnTo>
                    <a:pt x="58" y="5623"/>
                  </a:lnTo>
                  <a:lnTo>
                    <a:pt x="64" y="5636"/>
                  </a:lnTo>
                  <a:lnTo>
                    <a:pt x="70" y="5645"/>
                  </a:lnTo>
                  <a:lnTo>
                    <a:pt x="75" y="5656"/>
                  </a:lnTo>
                  <a:lnTo>
                    <a:pt x="81" y="5665"/>
                  </a:lnTo>
                  <a:lnTo>
                    <a:pt x="88" y="5675"/>
                  </a:lnTo>
                  <a:lnTo>
                    <a:pt x="95" y="5686"/>
                  </a:lnTo>
                  <a:lnTo>
                    <a:pt x="100" y="5695"/>
                  </a:lnTo>
                  <a:lnTo>
                    <a:pt x="106" y="5705"/>
                  </a:lnTo>
                  <a:lnTo>
                    <a:pt x="114" y="5715"/>
                  </a:lnTo>
                  <a:lnTo>
                    <a:pt x="121" y="5723"/>
                  </a:lnTo>
                  <a:lnTo>
                    <a:pt x="129" y="5732"/>
                  </a:lnTo>
                  <a:lnTo>
                    <a:pt x="137" y="5743"/>
                  </a:lnTo>
                  <a:lnTo>
                    <a:pt x="144" y="5752"/>
                  </a:lnTo>
                  <a:lnTo>
                    <a:pt x="153" y="5758"/>
                  </a:lnTo>
                  <a:lnTo>
                    <a:pt x="161" y="5769"/>
                  </a:lnTo>
                  <a:lnTo>
                    <a:pt x="168" y="5777"/>
                  </a:lnTo>
                  <a:lnTo>
                    <a:pt x="177" y="5784"/>
                  </a:lnTo>
                  <a:lnTo>
                    <a:pt x="185" y="5793"/>
                  </a:lnTo>
                  <a:lnTo>
                    <a:pt x="194" y="5799"/>
                  </a:lnTo>
                  <a:lnTo>
                    <a:pt x="203" y="5809"/>
                  </a:lnTo>
                  <a:lnTo>
                    <a:pt x="212" y="5815"/>
                  </a:lnTo>
                  <a:lnTo>
                    <a:pt x="222" y="5823"/>
                  </a:lnTo>
                  <a:lnTo>
                    <a:pt x="230" y="5830"/>
                  </a:lnTo>
                  <a:lnTo>
                    <a:pt x="240" y="5837"/>
                  </a:lnTo>
                  <a:lnTo>
                    <a:pt x="250" y="5843"/>
                  </a:lnTo>
                  <a:lnTo>
                    <a:pt x="260" y="5850"/>
                  </a:lnTo>
                  <a:lnTo>
                    <a:pt x="270" y="5856"/>
                  </a:lnTo>
                  <a:lnTo>
                    <a:pt x="280" y="5862"/>
                  </a:lnTo>
                  <a:lnTo>
                    <a:pt x="290" y="5867"/>
                  </a:lnTo>
                  <a:lnTo>
                    <a:pt x="300" y="5873"/>
                  </a:lnTo>
                  <a:lnTo>
                    <a:pt x="311" y="5879"/>
                  </a:lnTo>
                  <a:lnTo>
                    <a:pt x="321" y="5884"/>
                  </a:lnTo>
                  <a:lnTo>
                    <a:pt x="333" y="5889"/>
                  </a:lnTo>
                  <a:lnTo>
                    <a:pt x="343" y="5894"/>
                  </a:lnTo>
                  <a:lnTo>
                    <a:pt x="353" y="5898"/>
                  </a:lnTo>
                  <a:lnTo>
                    <a:pt x="364" y="5903"/>
                  </a:lnTo>
                  <a:lnTo>
                    <a:pt x="376" y="5905"/>
                  </a:lnTo>
                  <a:lnTo>
                    <a:pt x="386" y="5910"/>
                  </a:lnTo>
                  <a:lnTo>
                    <a:pt x="397" y="5913"/>
                  </a:lnTo>
                  <a:lnTo>
                    <a:pt x="410" y="5917"/>
                  </a:lnTo>
                  <a:lnTo>
                    <a:pt x="420" y="5919"/>
                  </a:lnTo>
                  <a:lnTo>
                    <a:pt x="432" y="5923"/>
                  </a:lnTo>
                  <a:lnTo>
                    <a:pt x="443" y="5925"/>
                  </a:lnTo>
                  <a:lnTo>
                    <a:pt x="454" y="5927"/>
                  </a:lnTo>
                  <a:lnTo>
                    <a:pt x="467" y="5930"/>
                  </a:lnTo>
                  <a:lnTo>
                    <a:pt x="477" y="5931"/>
                  </a:lnTo>
                  <a:lnTo>
                    <a:pt x="488" y="5933"/>
                  </a:lnTo>
                  <a:lnTo>
                    <a:pt x="501" y="5934"/>
                  </a:lnTo>
                  <a:lnTo>
                    <a:pt x="512" y="5936"/>
                  </a:lnTo>
                  <a:lnTo>
                    <a:pt x="525" y="5937"/>
                  </a:lnTo>
                  <a:lnTo>
                    <a:pt x="536" y="5937"/>
                  </a:lnTo>
                  <a:lnTo>
                    <a:pt x="548" y="5937"/>
                  </a:lnTo>
                  <a:lnTo>
                    <a:pt x="559" y="5937"/>
                  </a:lnTo>
                  <a:lnTo>
                    <a:pt x="8126" y="5938"/>
                  </a:lnTo>
                  <a:lnTo>
                    <a:pt x="4471" y="593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50" name="Rectangle 14" descr="Stationery"/>
            <p:cNvSpPr>
              <a:spLocks noChangeArrowheads="1"/>
            </p:cNvSpPr>
            <p:nvPr/>
          </p:nvSpPr>
          <p:spPr bwMode="auto">
            <a:xfrm flipH="1">
              <a:off x="0" y="1278"/>
              <a:ext cx="2648" cy="216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4751" name="Freeform 15"/>
            <p:cNvSpPr>
              <a:spLocks/>
            </p:cNvSpPr>
            <p:nvPr/>
          </p:nvSpPr>
          <p:spPr bwMode="auto">
            <a:xfrm flipH="1">
              <a:off x="0" y="1284"/>
              <a:ext cx="2648" cy="2158"/>
            </a:xfrm>
            <a:custGeom>
              <a:avLst/>
              <a:gdLst/>
              <a:ahLst/>
              <a:cxnLst>
                <a:cxn ang="0">
                  <a:pos x="447" y="0"/>
                </a:cxn>
                <a:cxn ang="0">
                  <a:pos x="424" y="1"/>
                </a:cxn>
                <a:cxn ang="0">
                  <a:pos x="400" y="2"/>
                </a:cxn>
                <a:cxn ang="0">
                  <a:pos x="376" y="6"/>
                </a:cxn>
                <a:cxn ang="0">
                  <a:pos x="355" y="10"/>
                </a:cxn>
                <a:cxn ang="0">
                  <a:pos x="331" y="16"/>
                </a:cxn>
                <a:cxn ang="0">
                  <a:pos x="308" y="23"/>
                </a:cxn>
                <a:cxn ang="0">
                  <a:pos x="288" y="31"/>
                </a:cxn>
                <a:cxn ang="0">
                  <a:pos x="265" y="40"/>
                </a:cxn>
                <a:cxn ang="0">
                  <a:pos x="243" y="51"/>
                </a:cxn>
                <a:cxn ang="0">
                  <a:pos x="224" y="61"/>
                </a:cxn>
                <a:cxn ang="0">
                  <a:pos x="204" y="73"/>
                </a:cxn>
                <a:cxn ang="0">
                  <a:pos x="184" y="87"/>
                </a:cxn>
                <a:cxn ang="0">
                  <a:pos x="166" y="101"/>
                </a:cxn>
                <a:cxn ang="0">
                  <a:pos x="148" y="117"/>
                </a:cxn>
                <a:cxn ang="0">
                  <a:pos x="131" y="132"/>
                </a:cxn>
                <a:cxn ang="0">
                  <a:pos x="116" y="150"/>
                </a:cxn>
                <a:cxn ang="0">
                  <a:pos x="100" y="167"/>
                </a:cxn>
                <a:cxn ang="0">
                  <a:pos x="85" y="187"/>
                </a:cxn>
                <a:cxn ang="0">
                  <a:pos x="73" y="206"/>
                </a:cxn>
                <a:cxn ang="0">
                  <a:pos x="60" y="227"/>
                </a:cxn>
                <a:cxn ang="0">
                  <a:pos x="50" y="246"/>
                </a:cxn>
                <a:cxn ang="0">
                  <a:pos x="40" y="268"/>
                </a:cxn>
                <a:cxn ang="0">
                  <a:pos x="31" y="291"/>
                </a:cxn>
                <a:cxn ang="0">
                  <a:pos x="23" y="312"/>
                </a:cxn>
                <a:cxn ang="0">
                  <a:pos x="16" y="335"/>
                </a:cxn>
                <a:cxn ang="0">
                  <a:pos x="10" y="359"/>
                </a:cxn>
                <a:cxn ang="0">
                  <a:pos x="5" y="380"/>
                </a:cxn>
                <a:cxn ang="0">
                  <a:pos x="2" y="405"/>
                </a:cxn>
                <a:cxn ang="0">
                  <a:pos x="1" y="429"/>
                </a:cxn>
                <a:cxn ang="0">
                  <a:pos x="0" y="452"/>
                </a:cxn>
                <a:cxn ang="0">
                  <a:pos x="0" y="5306"/>
                </a:cxn>
                <a:cxn ang="0">
                  <a:pos x="1" y="5329"/>
                </a:cxn>
                <a:cxn ang="0">
                  <a:pos x="3" y="5353"/>
                </a:cxn>
                <a:cxn ang="0">
                  <a:pos x="8" y="5376"/>
                </a:cxn>
                <a:cxn ang="0">
                  <a:pos x="12" y="5399"/>
                </a:cxn>
                <a:cxn ang="0">
                  <a:pos x="18" y="5424"/>
                </a:cxn>
                <a:cxn ang="0">
                  <a:pos x="26" y="5445"/>
                </a:cxn>
                <a:cxn ang="0">
                  <a:pos x="34" y="5467"/>
                </a:cxn>
                <a:cxn ang="0">
                  <a:pos x="44" y="5489"/>
                </a:cxn>
                <a:cxn ang="0">
                  <a:pos x="54" y="5510"/>
                </a:cxn>
                <a:cxn ang="0">
                  <a:pos x="66" y="5531"/>
                </a:cxn>
                <a:cxn ang="0">
                  <a:pos x="78" y="5551"/>
                </a:cxn>
                <a:cxn ang="0">
                  <a:pos x="93" y="5569"/>
                </a:cxn>
                <a:cxn ang="0">
                  <a:pos x="108" y="5588"/>
                </a:cxn>
                <a:cxn ang="0">
                  <a:pos x="123" y="5605"/>
                </a:cxn>
                <a:cxn ang="0">
                  <a:pos x="140" y="5621"/>
                </a:cxn>
                <a:cxn ang="0">
                  <a:pos x="157" y="5638"/>
                </a:cxn>
                <a:cxn ang="0">
                  <a:pos x="175" y="5653"/>
                </a:cxn>
                <a:cxn ang="0">
                  <a:pos x="193" y="5667"/>
                </a:cxn>
                <a:cxn ang="0">
                  <a:pos x="214" y="5680"/>
                </a:cxn>
                <a:cxn ang="0">
                  <a:pos x="234" y="5691"/>
                </a:cxn>
                <a:cxn ang="0">
                  <a:pos x="255" y="5701"/>
                </a:cxn>
                <a:cxn ang="0">
                  <a:pos x="276" y="5712"/>
                </a:cxn>
                <a:cxn ang="0">
                  <a:pos x="298" y="5720"/>
                </a:cxn>
                <a:cxn ang="0">
                  <a:pos x="320" y="5728"/>
                </a:cxn>
                <a:cxn ang="0">
                  <a:pos x="343" y="5733"/>
                </a:cxn>
                <a:cxn ang="0">
                  <a:pos x="365" y="5739"/>
                </a:cxn>
                <a:cxn ang="0">
                  <a:pos x="389" y="5744"/>
                </a:cxn>
                <a:cxn ang="0">
                  <a:pos x="413" y="5745"/>
                </a:cxn>
                <a:cxn ang="0">
                  <a:pos x="436" y="5746"/>
                </a:cxn>
                <a:cxn ang="0">
                  <a:pos x="8014" y="5745"/>
                </a:cxn>
              </a:cxnLst>
              <a:rect l="0" t="0" r="r" b="b"/>
              <a:pathLst>
                <a:path w="8014" h="5746">
                  <a:moveTo>
                    <a:pt x="8000" y="1"/>
                  </a:moveTo>
                  <a:lnTo>
                    <a:pt x="447" y="0"/>
                  </a:lnTo>
                  <a:lnTo>
                    <a:pt x="436" y="0"/>
                  </a:lnTo>
                  <a:lnTo>
                    <a:pt x="424" y="1"/>
                  </a:lnTo>
                  <a:lnTo>
                    <a:pt x="413" y="1"/>
                  </a:lnTo>
                  <a:lnTo>
                    <a:pt x="400" y="2"/>
                  </a:lnTo>
                  <a:lnTo>
                    <a:pt x="389" y="4"/>
                  </a:lnTo>
                  <a:lnTo>
                    <a:pt x="376" y="6"/>
                  </a:lnTo>
                  <a:lnTo>
                    <a:pt x="365" y="8"/>
                  </a:lnTo>
                  <a:lnTo>
                    <a:pt x="355" y="10"/>
                  </a:lnTo>
                  <a:lnTo>
                    <a:pt x="343" y="13"/>
                  </a:lnTo>
                  <a:lnTo>
                    <a:pt x="331" y="16"/>
                  </a:lnTo>
                  <a:lnTo>
                    <a:pt x="320" y="18"/>
                  </a:lnTo>
                  <a:lnTo>
                    <a:pt x="308" y="23"/>
                  </a:lnTo>
                  <a:lnTo>
                    <a:pt x="298" y="26"/>
                  </a:lnTo>
                  <a:lnTo>
                    <a:pt x="288" y="31"/>
                  </a:lnTo>
                  <a:lnTo>
                    <a:pt x="276" y="34"/>
                  </a:lnTo>
                  <a:lnTo>
                    <a:pt x="265" y="40"/>
                  </a:lnTo>
                  <a:lnTo>
                    <a:pt x="255" y="45"/>
                  </a:lnTo>
                  <a:lnTo>
                    <a:pt x="243" y="51"/>
                  </a:lnTo>
                  <a:lnTo>
                    <a:pt x="234" y="56"/>
                  </a:lnTo>
                  <a:lnTo>
                    <a:pt x="224" y="61"/>
                  </a:lnTo>
                  <a:lnTo>
                    <a:pt x="214" y="66"/>
                  </a:lnTo>
                  <a:lnTo>
                    <a:pt x="204" y="73"/>
                  </a:lnTo>
                  <a:lnTo>
                    <a:pt x="193" y="80"/>
                  </a:lnTo>
                  <a:lnTo>
                    <a:pt x="184" y="87"/>
                  </a:lnTo>
                  <a:lnTo>
                    <a:pt x="175" y="95"/>
                  </a:lnTo>
                  <a:lnTo>
                    <a:pt x="166" y="101"/>
                  </a:lnTo>
                  <a:lnTo>
                    <a:pt x="157" y="109"/>
                  </a:lnTo>
                  <a:lnTo>
                    <a:pt x="148" y="117"/>
                  </a:lnTo>
                  <a:lnTo>
                    <a:pt x="140" y="124"/>
                  </a:lnTo>
                  <a:lnTo>
                    <a:pt x="131" y="132"/>
                  </a:lnTo>
                  <a:lnTo>
                    <a:pt x="123" y="141"/>
                  </a:lnTo>
                  <a:lnTo>
                    <a:pt x="116" y="150"/>
                  </a:lnTo>
                  <a:lnTo>
                    <a:pt x="108" y="158"/>
                  </a:lnTo>
                  <a:lnTo>
                    <a:pt x="100" y="167"/>
                  </a:lnTo>
                  <a:lnTo>
                    <a:pt x="93" y="178"/>
                  </a:lnTo>
                  <a:lnTo>
                    <a:pt x="85" y="187"/>
                  </a:lnTo>
                  <a:lnTo>
                    <a:pt x="78" y="195"/>
                  </a:lnTo>
                  <a:lnTo>
                    <a:pt x="73" y="206"/>
                  </a:lnTo>
                  <a:lnTo>
                    <a:pt x="66" y="216"/>
                  </a:lnTo>
                  <a:lnTo>
                    <a:pt x="60" y="227"/>
                  </a:lnTo>
                  <a:lnTo>
                    <a:pt x="54" y="237"/>
                  </a:lnTo>
                  <a:lnTo>
                    <a:pt x="50" y="246"/>
                  </a:lnTo>
                  <a:lnTo>
                    <a:pt x="44" y="258"/>
                  </a:lnTo>
                  <a:lnTo>
                    <a:pt x="40" y="268"/>
                  </a:lnTo>
                  <a:lnTo>
                    <a:pt x="34" y="280"/>
                  </a:lnTo>
                  <a:lnTo>
                    <a:pt x="31" y="291"/>
                  </a:lnTo>
                  <a:lnTo>
                    <a:pt x="26" y="302"/>
                  </a:lnTo>
                  <a:lnTo>
                    <a:pt x="23" y="312"/>
                  </a:lnTo>
                  <a:lnTo>
                    <a:pt x="18" y="323"/>
                  </a:lnTo>
                  <a:lnTo>
                    <a:pt x="16" y="335"/>
                  </a:lnTo>
                  <a:lnTo>
                    <a:pt x="12" y="347"/>
                  </a:lnTo>
                  <a:lnTo>
                    <a:pt x="10" y="359"/>
                  </a:lnTo>
                  <a:lnTo>
                    <a:pt x="8" y="369"/>
                  </a:lnTo>
                  <a:lnTo>
                    <a:pt x="5" y="380"/>
                  </a:lnTo>
                  <a:lnTo>
                    <a:pt x="3" y="394"/>
                  </a:lnTo>
                  <a:lnTo>
                    <a:pt x="2" y="405"/>
                  </a:lnTo>
                  <a:lnTo>
                    <a:pt x="1" y="418"/>
                  </a:lnTo>
                  <a:lnTo>
                    <a:pt x="1" y="429"/>
                  </a:lnTo>
                  <a:lnTo>
                    <a:pt x="0" y="441"/>
                  </a:lnTo>
                  <a:lnTo>
                    <a:pt x="0" y="452"/>
                  </a:lnTo>
                  <a:lnTo>
                    <a:pt x="0" y="5295"/>
                  </a:lnTo>
                  <a:lnTo>
                    <a:pt x="0" y="5306"/>
                  </a:lnTo>
                  <a:lnTo>
                    <a:pt x="1" y="5317"/>
                  </a:lnTo>
                  <a:lnTo>
                    <a:pt x="1" y="5329"/>
                  </a:lnTo>
                  <a:lnTo>
                    <a:pt x="2" y="5342"/>
                  </a:lnTo>
                  <a:lnTo>
                    <a:pt x="3" y="5353"/>
                  </a:lnTo>
                  <a:lnTo>
                    <a:pt x="5" y="5366"/>
                  </a:lnTo>
                  <a:lnTo>
                    <a:pt x="8" y="5376"/>
                  </a:lnTo>
                  <a:lnTo>
                    <a:pt x="10" y="5387"/>
                  </a:lnTo>
                  <a:lnTo>
                    <a:pt x="12" y="5399"/>
                  </a:lnTo>
                  <a:lnTo>
                    <a:pt x="16" y="5411"/>
                  </a:lnTo>
                  <a:lnTo>
                    <a:pt x="18" y="5424"/>
                  </a:lnTo>
                  <a:lnTo>
                    <a:pt x="23" y="5435"/>
                  </a:lnTo>
                  <a:lnTo>
                    <a:pt x="26" y="5445"/>
                  </a:lnTo>
                  <a:lnTo>
                    <a:pt x="31" y="5456"/>
                  </a:lnTo>
                  <a:lnTo>
                    <a:pt x="34" y="5467"/>
                  </a:lnTo>
                  <a:lnTo>
                    <a:pt x="40" y="5478"/>
                  </a:lnTo>
                  <a:lnTo>
                    <a:pt x="44" y="5489"/>
                  </a:lnTo>
                  <a:lnTo>
                    <a:pt x="50" y="5499"/>
                  </a:lnTo>
                  <a:lnTo>
                    <a:pt x="54" y="5510"/>
                  </a:lnTo>
                  <a:lnTo>
                    <a:pt x="60" y="5519"/>
                  </a:lnTo>
                  <a:lnTo>
                    <a:pt x="66" y="5531"/>
                  </a:lnTo>
                  <a:lnTo>
                    <a:pt x="73" y="5540"/>
                  </a:lnTo>
                  <a:lnTo>
                    <a:pt x="78" y="5551"/>
                  </a:lnTo>
                  <a:lnTo>
                    <a:pt x="85" y="5559"/>
                  </a:lnTo>
                  <a:lnTo>
                    <a:pt x="93" y="5569"/>
                  </a:lnTo>
                  <a:lnTo>
                    <a:pt x="100" y="5579"/>
                  </a:lnTo>
                  <a:lnTo>
                    <a:pt x="108" y="5588"/>
                  </a:lnTo>
                  <a:lnTo>
                    <a:pt x="116" y="5597"/>
                  </a:lnTo>
                  <a:lnTo>
                    <a:pt x="123" y="5605"/>
                  </a:lnTo>
                  <a:lnTo>
                    <a:pt x="131" y="5614"/>
                  </a:lnTo>
                  <a:lnTo>
                    <a:pt x="140" y="5621"/>
                  </a:lnTo>
                  <a:lnTo>
                    <a:pt x="148" y="5630"/>
                  </a:lnTo>
                  <a:lnTo>
                    <a:pt x="157" y="5638"/>
                  </a:lnTo>
                  <a:lnTo>
                    <a:pt x="166" y="5646"/>
                  </a:lnTo>
                  <a:lnTo>
                    <a:pt x="175" y="5653"/>
                  </a:lnTo>
                  <a:lnTo>
                    <a:pt x="184" y="5660"/>
                  </a:lnTo>
                  <a:lnTo>
                    <a:pt x="193" y="5667"/>
                  </a:lnTo>
                  <a:lnTo>
                    <a:pt x="204" y="5673"/>
                  </a:lnTo>
                  <a:lnTo>
                    <a:pt x="214" y="5680"/>
                  </a:lnTo>
                  <a:lnTo>
                    <a:pt x="224" y="5684"/>
                  </a:lnTo>
                  <a:lnTo>
                    <a:pt x="234" y="5691"/>
                  </a:lnTo>
                  <a:lnTo>
                    <a:pt x="243" y="5696"/>
                  </a:lnTo>
                  <a:lnTo>
                    <a:pt x="255" y="5701"/>
                  </a:lnTo>
                  <a:lnTo>
                    <a:pt x="265" y="5706"/>
                  </a:lnTo>
                  <a:lnTo>
                    <a:pt x="276" y="5712"/>
                  </a:lnTo>
                  <a:lnTo>
                    <a:pt x="288" y="5715"/>
                  </a:lnTo>
                  <a:lnTo>
                    <a:pt x="298" y="5720"/>
                  </a:lnTo>
                  <a:lnTo>
                    <a:pt x="308" y="5724"/>
                  </a:lnTo>
                  <a:lnTo>
                    <a:pt x="320" y="5728"/>
                  </a:lnTo>
                  <a:lnTo>
                    <a:pt x="331" y="5731"/>
                  </a:lnTo>
                  <a:lnTo>
                    <a:pt x="343" y="5733"/>
                  </a:lnTo>
                  <a:lnTo>
                    <a:pt x="355" y="5736"/>
                  </a:lnTo>
                  <a:lnTo>
                    <a:pt x="365" y="5739"/>
                  </a:lnTo>
                  <a:lnTo>
                    <a:pt x="376" y="5740"/>
                  </a:lnTo>
                  <a:lnTo>
                    <a:pt x="389" y="5744"/>
                  </a:lnTo>
                  <a:lnTo>
                    <a:pt x="400" y="5745"/>
                  </a:lnTo>
                  <a:lnTo>
                    <a:pt x="413" y="5745"/>
                  </a:lnTo>
                  <a:lnTo>
                    <a:pt x="424" y="5745"/>
                  </a:lnTo>
                  <a:lnTo>
                    <a:pt x="436" y="5746"/>
                  </a:lnTo>
                  <a:lnTo>
                    <a:pt x="447" y="5746"/>
                  </a:lnTo>
                  <a:lnTo>
                    <a:pt x="8014" y="5745"/>
                  </a:lnTo>
                  <a:lnTo>
                    <a:pt x="4349" y="574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52" name="Freeform 16"/>
            <p:cNvSpPr>
              <a:spLocks/>
            </p:cNvSpPr>
            <p:nvPr/>
          </p:nvSpPr>
          <p:spPr bwMode="auto">
            <a:xfrm flipH="1">
              <a:off x="1335" y="3278"/>
              <a:ext cx="90" cy="277"/>
            </a:xfrm>
            <a:custGeom>
              <a:avLst/>
              <a:gdLst/>
              <a:ahLst/>
              <a:cxnLst>
                <a:cxn ang="0">
                  <a:pos x="102" y="629"/>
                </a:cxn>
                <a:cxn ang="0">
                  <a:pos x="64" y="629"/>
                </a:cxn>
                <a:cxn ang="0">
                  <a:pos x="29" y="583"/>
                </a:cxn>
                <a:cxn ang="0">
                  <a:pos x="0" y="503"/>
                </a:cxn>
                <a:cxn ang="0">
                  <a:pos x="0" y="401"/>
                </a:cxn>
                <a:cxn ang="0">
                  <a:pos x="12" y="300"/>
                </a:cxn>
                <a:cxn ang="0">
                  <a:pos x="64" y="196"/>
                </a:cxn>
                <a:cxn ang="0">
                  <a:pos x="115" y="127"/>
                </a:cxn>
                <a:cxn ang="0">
                  <a:pos x="166" y="37"/>
                </a:cxn>
                <a:cxn ang="0">
                  <a:pos x="204" y="0"/>
                </a:cxn>
                <a:cxn ang="0">
                  <a:pos x="218" y="24"/>
                </a:cxn>
                <a:cxn ang="0">
                  <a:pos x="185" y="74"/>
                </a:cxn>
                <a:cxn ang="0">
                  <a:pos x="153" y="127"/>
                </a:cxn>
                <a:cxn ang="0">
                  <a:pos x="102" y="219"/>
                </a:cxn>
                <a:cxn ang="0">
                  <a:pos x="86" y="293"/>
                </a:cxn>
                <a:cxn ang="0">
                  <a:pos x="90" y="355"/>
                </a:cxn>
                <a:cxn ang="0">
                  <a:pos x="153" y="355"/>
                </a:cxn>
                <a:cxn ang="0">
                  <a:pos x="217" y="401"/>
                </a:cxn>
                <a:cxn ang="0">
                  <a:pos x="231" y="459"/>
                </a:cxn>
                <a:cxn ang="0">
                  <a:pos x="217" y="560"/>
                </a:cxn>
                <a:cxn ang="0">
                  <a:pos x="180" y="617"/>
                </a:cxn>
                <a:cxn ang="0">
                  <a:pos x="102" y="629"/>
                </a:cxn>
              </a:cxnLst>
              <a:rect l="0" t="0" r="r" b="b"/>
              <a:pathLst>
                <a:path w="231" h="629">
                  <a:moveTo>
                    <a:pt x="102" y="629"/>
                  </a:moveTo>
                  <a:lnTo>
                    <a:pt x="64" y="629"/>
                  </a:lnTo>
                  <a:lnTo>
                    <a:pt x="29" y="583"/>
                  </a:lnTo>
                  <a:lnTo>
                    <a:pt x="0" y="503"/>
                  </a:lnTo>
                  <a:lnTo>
                    <a:pt x="0" y="401"/>
                  </a:lnTo>
                  <a:lnTo>
                    <a:pt x="12" y="300"/>
                  </a:lnTo>
                  <a:lnTo>
                    <a:pt x="64" y="196"/>
                  </a:lnTo>
                  <a:lnTo>
                    <a:pt x="115" y="127"/>
                  </a:lnTo>
                  <a:lnTo>
                    <a:pt x="166" y="37"/>
                  </a:lnTo>
                  <a:lnTo>
                    <a:pt x="204" y="0"/>
                  </a:lnTo>
                  <a:lnTo>
                    <a:pt x="218" y="24"/>
                  </a:lnTo>
                  <a:lnTo>
                    <a:pt x="185" y="74"/>
                  </a:lnTo>
                  <a:lnTo>
                    <a:pt x="153" y="127"/>
                  </a:lnTo>
                  <a:lnTo>
                    <a:pt x="102" y="219"/>
                  </a:lnTo>
                  <a:lnTo>
                    <a:pt x="86" y="293"/>
                  </a:lnTo>
                  <a:lnTo>
                    <a:pt x="90" y="355"/>
                  </a:lnTo>
                  <a:lnTo>
                    <a:pt x="153" y="355"/>
                  </a:lnTo>
                  <a:lnTo>
                    <a:pt x="217" y="401"/>
                  </a:lnTo>
                  <a:lnTo>
                    <a:pt x="231" y="459"/>
                  </a:lnTo>
                  <a:lnTo>
                    <a:pt x="217" y="560"/>
                  </a:lnTo>
                  <a:lnTo>
                    <a:pt x="180" y="617"/>
                  </a:lnTo>
                  <a:lnTo>
                    <a:pt x="102" y="629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53" name="Freeform 17"/>
            <p:cNvSpPr>
              <a:spLocks/>
            </p:cNvSpPr>
            <p:nvPr/>
          </p:nvSpPr>
          <p:spPr bwMode="auto">
            <a:xfrm flipH="1">
              <a:off x="1250" y="3273"/>
              <a:ext cx="85" cy="279"/>
            </a:xfrm>
            <a:custGeom>
              <a:avLst/>
              <a:gdLst/>
              <a:ahLst/>
              <a:cxnLst>
                <a:cxn ang="0">
                  <a:pos x="130" y="716"/>
                </a:cxn>
                <a:cxn ang="0">
                  <a:pos x="168" y="716"/>
                </a:cxn>
                <a:cxn ang="0">
                  <a:pos x="202" y="670"/>
                </a:cxn>
                <a:cxn ang="0">
                  <a:pos x="234" y="590"/>
                </a:cxn>
                <a:cxn ang="0">
                  <a:pos x="234" y="486"/>
                </a:cxn>
                <a:cxn ang="0">
                  <a:pos x="219" y="384"/>
                </a:cxn>
                <a:cxn ang="0">
                  <a:pos x="168" y="283"/>
                </a:cxn>
                <a:cxn ang="0">
                  <a:pos x="144" y="207"/>
                </a:cxn>
                <a:cxn ang="0">
                  <a:pos x="120" y="122"/>
                </a:cxn>
                <a:cxn ang="0">
                  <a:pos x="63" y="0"/>
                </a:cxn>
                <a:cxn ang="0">
                  <a:pos x="3" y="4"/>
                </a:cxn>
                <a:cxn ang="0">
                  <a:pos x="49" y="89"/>
                </a:cxn>
                <a:cxn ang="0">
                  <a:pos x="96" y="207"/>
                </a:cxn>
                <a:cxn ang="0">
                  <a:pos x="130" y="305"/>
                </a:cxn>
                <a:cxn ang="0">
                  <a:pos x="145" y="377"/>
                </a:cxn>
                <a:cxn ang="0">
                  <a:pos x="141" y="441"/>
                </a:cxn>
                <a:cxn ang="0">
                  <a:pos x="78" y="441"/>
                </a:cxn>
                <a:cxn ang="0">
                  <a:pos x="13" y="486"/>
                </a:cxn>
                <a:cxn ang="0">
                  <a:pos x="0" y="544"/>
                </a:cxn>
                <a:cxn ang="0">
                  <a:pos x="13" y="646"/>
                </a:cxn>
                <a:cxn ang="0">
                  <a:pos x="53" y="704"/>
                </a:cxn>
                <a:cxn ang="0">
                  <a:pos x="130" y="716"/>
                </a:cxn>
              </a:cxnLst>
              <a:rect l="0" t="0" r="r" b="b"/>
              <a:pathLst>
                <a:path w="234" h="716">
                  <a:moveTo>
                    <a:pt x="130" y="716"/>
                  </a:moveTo>
                  <a:lnTo>
                    <a:pt x="168" y="716"/>
                  </a:lnTo>
                  <a:lnTo>
                    <a:pt x="202" y="670"/>
                  </a:lnTo>
                  <a:lnTo>
                    <a:pt x="234" y="590"/>
                  </a:lnTo>
                  <a:lnTo>
                    <a:pt x="234" y="486"/>
                  </a:lnTo>
                  <a:lnTo>
                    <a:pt x="219" y="384"/>
                  </a:lnTo>
                  <a:lnTo>
                    <a:pt x="168" y="283"/>
                  </a:lnTo>
                  <a:lnTo>
                    <a:pt x="144" y="207"/>
                  </a:lnTo>
                  <a:lnTo>
                    <a:pt x="120" y="122"/>
                  </a:lnTo>
                  <a:lnTo>
                    <a:pt x="63" y="0"/>
                  </a:lnTo>
                  <a:lnTo>
                    <a:pt x="3" y="4"/>
                  </a:lnTo>
                  <a:lnTo>
                    <a:pt x="49" y="89"/>
                  </a:lnTo>
                  <a:lnTo>
                    <a:pt x="96" y="207"/>
                  </a:lnTo>
                  <a:lnTo>
                    <a:pt x="130" y="305"/>
                  </a:lnTo>
                  <a:lnTo>
                    <a:pt x="145" y="377"/>
                  </a:lnTo>
                  <a:lnTo>
                    <a:pt x="141" y="441"/>
                  </a:lnTo>
                  <a:lnTo>
                    <a:pt x="78" y="441"/>
                  </a:lnTo>
                  <a:lnTo>
                    <a:pt x="13" y="486"/>
                  </a:lnTo>
                  <a:lnTo>
                    <a:pt x="0" y="544"/>
                  </a:lnTo>
                  <a:lnTo>
                    <a:pt x="13" y="646"/>
                  </a:lnTo>
                  <a:lnTo>
                    <a:pt x="53" y="704"/>
                  </a:lnTo>
                  <a:lnTo>
                    <a:pt x="130" y="716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54" name="Rectangle 18"/>
            <p:cNvSpPr>
              <a:spLocks noChangeArrowheads="1"/>
            </p:cNvSpPr>
            <p:nvPr/>
          </p:nvSpPr>
          <p:spPr bwMode="auto">
            <a:xfrm flipH="1">
              <a:off x="1336" y="3413"/>
              <a:ext cx="83" cy="1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/>
              <a:r>
                <a:rPr lang="en-US" sz="1500" b="1">
                  <a:solidFill>
                    <a:schemeClr val="bg1"/>
                  </a:solidFill>
                  <a:latin typeface="Symbol" pitchFamily="18" charset="2"/>
                  <a:ea typeface="Osaka" charset="-128"/>
                </a:rPr>
                <a:t>a</a:t>
              </a:r>
              <a:endParaRPr lang="en-US" sz="2400" b="1">
                <a:solidFill>
                  <a:schemeClr val="bg1"/>
                </a:solidFill>
                <a:ea typeface="Osaka" charset="-128"/>
              </a:endParaRPr>
            </a:p>
          </p:txBody>
        </p:sp>
        <p:sp>
          <p:nvSpPr>
            <p:cNvPr id="244755" name="Rectangle 19"/>
            <p:cNvSpPr>
              <a:spLocks noChangeArrowheads="1"/>
            </p:cNvSpPr>
            <p:nvPr/>
          </p:nvSpPr>
          <p:spPr bwMode="auto">
            <a:xfrm flipH="1">
              <a:off x="1253" y="3429"/>
              <a:ext cx="73" cy="1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/>
              <a:r>
                <a:rPr lang="en-US" sz="1500" b="1">
                  <a:solidFill>
                    <a:schemeClr val="bg1"/>
                  </a:solidFill>
                  <a:latin typeface="Symbol" pitchFamily="18" charset="2"/>
                  <a:ea typeface="Osaka" charset="-128"/>
                </a:rPr>
                <a:t>b</a:t>
              </a:r>
              <a:endParaRPr lang="en-US" sz="2400" b="1">
                <a:solidFill>
                  <a:schemeClr val="bg1"/>
                </a:solidFill>
                <a:ea typeface="Osaka" charset="-128"/>
              </a:endParaRPr>
            </a:p>
          </p:txBody>
        </p:sp>
        <p:sp>
          <p:nvSpPr>
            <p:cNvPr id="244756" name="Rectangle 20"/>
            <p:cNvSpPr>
              <a:spLocks noChangeArrowheads="1"/>
            </p:cNvSpPr>
            <p:nvPr/>
          </p:nvSpPr>
          <p:spPr bwMode="auto">
            <a:xfrm flipH="1">
              <a:off x="1441" y="3312"/>
              <a:ext cx="603" cy="14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defTabSz="982663"/>
              <a:r>
                <a:rPr lang="en-US" sz="1400" b="1" dirty="0" err="1" smtClean="0">
                  <a:latin typeface="Arial" charset="0"/>
                  <a:ea typeface="Osaka" charset="-128"/>
                </a:rPr>
                <a:t>Integrin</a:t>
              </a:r>
              <a:endParaRPr lang="en-US" sz="1400" b="1" dirty="0">
                <a:solidFill>
                  <a:schemeClr val="bg1"/>
                </a:solidFill>
                <a:latin typeface="Arial" charset="0"/>
                <a:ea typeface="Osaka" charset="-128"/>
              </a:endParaRPr>
            </a:p>
          </p:txBody>
        </p:sp>
        <p:sp>
          <p:nvSpPr>
            <p:cNvPr id="244757" name="Rectangle 21"/>
            <p:cNvSpPr>
              <a:spLocks noChangeArrowheads="1"/>
            </p:cNvSpPr>
            <p:nvPr/>
          </p:nvSpPr>
          <p:spPr bwMode="auto">
            <a:xfrm>
              <a:off x="3981" y="2193"/>
              <a:ext cx="75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982663" eaLnBrk="1" hangingPunct="1">
                <a:lnSpc>
                  <a:spcPct val="85000"/>
                </a:lnSpc>
              </a:pPr>
              <a:r>
                <a:rPr lang="en-US" sz="1600" b="1" dirty="0" err="1">
                  <a:latin typeface="Arial" charset="0"/>
                  <a:ea typeface="Osaka" charset="-128"/>
                </a:rPr>
                <a:t>Adherens</a:t>
              </a:r>
              <a:r>
                <a:rPr lang="en-US" sz="1600" b="1" dirty="0">
                  <a:latin typeface="Arial" charset="0"/>
                  <a:ea typeface="Osaka" charset="-128"/>
                </a:rPr>
                <a:t> junction</a:t>
              </a:r>
            </a:p>
          </p:txBody>
        </p:sp>
        <p:sp>
          <p:nvSpPr>
            <p:cNvPr id="244758" name="Freeform 22"/>
            <p:cNvSpPr>
              <a:spLocks/>
            </p:cNvSpPr>
            <p:nvPr/>
          </p:nvSpPr>
          <p:spPr bwMode="auto">
            <a:xfrm>
              <a:off x="3722" y="2020"/>
              <a:ext cx="97" cy="51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5" y="0"/>
                </a:cxn>
                <a:cxn ang="0">
                  <a:pos x="85" y="647"/>
                </a:cxn>
                <a:cxn ang="0">
                  <a:pos x="0" y="647"/>
                </a:cxn>
              </a:cxnLst>
              <a:rect l="0" t="0" r="r" b="b"/>
              <a:pathLst>
                <a:path w="85" h="647">
                  <a:moveTo>
                    <a:pt x="4" y="0"/>
                  </a:moveTo>
                  <a:lnTo>
                    <a:pt x="85" y="0"/>
                  </a:lnTo>
                  <a:lnTo>
                    <a:pt x="85" y="647"/>
                  </a:lnTo>
                  <a:lnTo>
                    <a:pt x="0" y="647"/>
                  </a:lnTo>
                </a:path>
              </a:pathLst>
            </a:custGeom>
            <a:noFill/>
            <a:ln w="1111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3136" y="1367"/>
              <a:ext cx="243" cy="558"/>
              <a:chOff x="749" y="629"/>
              <a:chExt cx="123" cy="237"/>
            </a:xfrm>
          </p:grpSpPr>
          <p:sp>
            <p:nvSpPr>
              <p:cNvPr id="244760" name="Freeform 24"/>
              <p:cNvSpPr>
                <a:spLocks/>
              </p:cNvSpPr>
              <p:nvPr/>
            </p:nvSpPr>
            <p:spPr bwMode="auto">
              <a:xfrm>
                <a:off x="783" y="647"/>
                <a:ext cx="31" cy="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48"/>
                  </a:cxn>
                  <a:cxn ang="0">
                    <a:pos x="10" y="34"/>
                  </a:cxn>
                  <a:cxn ang="0">
                    <a:pos x="23" y="22"/>
                  </a:cxn>
                  <a:cxn ang="0">
                    <a:pos x="36" y="10"/>
                  </a:cxn>
                  <a:cxn ang="0">
                    <a:pos x="52" y="3"/>
                  </a:cxn>
                  <a:cxn ang="0">
                    <a:pos x="70" y="0"/>
                  </a:cxn>
                  <a:cxn ang="0">
                    <a:pos x="89" y="3"/>
                  </a:cxn>
                  <a:cxn ang="0">
                    <a:pos x="106" y="10"/>
                  </a:cxn>
                  <a:cxn ang="0">
                    <a:pos x="121" y="22"/>
                  </a:cxn>
                  <a:cxn ang="0">
                    <a:pos x="133" y="34"/>
                  </a:cxn>
                  <a:cxn ang="0">
                    <a:pos x="141" y="48"/>
                  </a:cxn>
                  <a:cxn ang="0">
                    <a:pos x="145" y="64"/>
                  </a:cxn>
                  <a:cxn ang="0">
                    <a:pos x="141" y="80"/>
                  </a:cxn>
                  <a:cxn ang="0">
                    <a:pos x="133" y="94"/>
                  </a:cxn>
                  <a:cxn ang="0">
                    <a:pos x="122" y="107"/>
                  </a:cxn>
                  <a:cxn ang="0">
                    <a:pos x="106" y="117"/>
                  </a:cxn>
                  <a:cxn ang="0">
                    <a:pos x="90" y="124"/>
                  </a:cxn>
                  <a:cxn ang="0">
                    <a:pos x="72" y="126"/>
                  </a:cxn>
                  <a:cxn ang="0">
                    <a:pos x="53" y="124"/>
                  </a:cxn>
                  <a:cxn ang="0">
                    <a:pos x="37" y="117"/>
                  </a:cxn>
                  <a:cxn ang="0">
                    <a:pos x="23" y="107"/>
                  </a:cxn>
                  <a:cxn ang="0">
                    <a:pos x="10" y="94"/>
                  </a:cxn>
                  <a:cxn ang="0">
                    <a:pos x="3" y="80"/>
                  </a:cxn>
                  <a:cxn ang="0">
                    <a:pos x="0" y="64"/>
                  </a:cxn>
                </a:cxnLst>
                <a:rect l="0" t="0" r="r" b="b"/>
                <a:pathLst>
                  <a:path w="145" h="126">
                    <a:moveTo>
                      <a:pt x="0" y="64"/>
                    </a:moveTo>
                    <a:lnTo>
                      <a:pt x="2" y="48"/>
                    </a:lnTo>
                    <a:lnTo>
                      <a:pt x="10" y="34"/>
                    </a:lnTo>
                    <a:lnTo>
                      <a:pt x="23" y="22"/>
                    </a:lnTo>
                    <a:lnTo>
                      <a:pt x="36" y="10"/>
                    </a:lnTo>
                    <a:lnTo>
                      <a:pt x="52" y="3"/>
                    </a:lnTo>
                    <a:lnTo>
                      <a:pt x="70" y="0"/>
                    </a:lnTo>
                    <a:lnTo>
                      <a:pt x="89" y="3"/>
                    </a:lnTo>
                    <a:lnTo>
                      <a:pt x="106" y="10"/>
                    </a:lnTo>
                    <a:lnTo>
                      <a:pt x="121" y="22"/>
                    </a:lnTo>
                    <a:lnTo>
                      <a:pt x="133" y="34"/>
                    </a:lnTo>
                    <a:lnTo>
                      <a:pt x="141" y="48"/>
                    </a:lnTo>
                    <a:lnTo>
                      <a:pt x="145" y="64"/>
                    </a:lnTo>
                    <a:lnTo>
                      <a:pt x="141" y="80"/>
                    </a:lnTo>
                    <a:lnTo>
                      <a:pt x="133" y="94"/>
                    </a:lnTo>
                    <a:lnTo>
                      <a:pt x="122" y="107"/>
                    </a:lnTo>
                    <a:lnTo>
                      <a:pt x="106" y="117"/>
                    </a:lnTo>
                    <a:lnTo>
                      <a:pt x="90" y="124"/>
                    </a:lnTo>
                    <a:lnTo>
                      <a:pt x="72" y="126"/>
                    </a:lnTo>
                    <a:lnTo>
                      <a:pt x="53" y="124"/>
                    </a:lnTo>
                    <a:lnTo>
                      <a:pt x="37" y="117"/>
                    </a:lnTo>
                    <a:lnTo>
                      <a:pt x="23" y="107"/>
                    </a:lnTo>
                    <a:lnTo>
                      <a:pt x="10" y="94"/>
                    </a:lnTo>
                    <a:lnTo>
                      <a:pt x="3" y="8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1" name="Freeform 25"/>
              <p:cNvSpPr>
                <a:spLocks/>
              </p:cNvSpPr>
              <p:nvPr/>
            </p:nvSpPr>
            <p:spPr bwMode="auto">
              <a:xfrm>
                <a:off x="780" y="671"/>
                <a:ext cx="33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8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9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2" y="32"/>
                  </a:cxn>
                  <a:cxn ang="0">
                    <a:pos x="140" y="46"/>
                  </a:cxn>
                  <a:cxn ang="0">
                    <a:pos x="144" y="62"/>
                  </a:cxn>
                  <a:cxn ang="0">
                    <a:pos x="140" y="77"/>
                  </a:cxn>
                  <a:cxn ang="0">
                    <a:pos x="132" y="91"/>
                  </a:cxn>
                  <a:cxn ang="0">
                    <a:pos x="121" y="106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2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2"/>
                  </a:cxn>
                  <a:cxn ang="0">
                    <a:pos x="2" y="77"/>
                  </a:cxn>
                  <a:cxn ang="0">
                    <a:pos x="0" y="63"/>
                  </a:cxn>
                </a:cxnLst>
                <a:rect l="0" t="0" r="r" b="b"/>
                <a:pathLst>
                  <a:path w="144" h="124">
                    <a:moveTo>
                      <a:pt x="0" y="63"/>
                    </a:moveTo>
                    <a:lnTo>
                      <a:pt x="2" y="48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9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2" y="32"/>
                    </a:lnTo>
                    <a:lnTo>
                      <a:pt x="140" y="46"/>
                    </a:lnTo>
                    <a:lnTo>
                      <a:pt x="144" y="62"/>
                    </a:lnTo>
                    <a:lnTo>
                      <a:pt x="140" y="77"/>
                    </a:lnTo>
                    <a:lnTo>
                      <a:pt x="132" y="91"/>
                    </a:lnTo>
                    <a:lnTo>
                      <a:pt x="121" y="106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2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2"/>
                    </a:lnTo>
                    <a:lnTo>
                      <a:pt x="2" y="7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2" name="Freeform 26"/>
              <p:cNvSpPr>
                <a:spLocks/>
              </p:cNvSpPr>
              <p:nvPr/>
            </p:nvSpPr>
            <p:spPr bwMode="auto">
              <a:xfrm>
                <a:off x="778" y="836"/>
                <a:ext cx="31" cy="25"/>
              </a:xfrm>
              <a:custGeom>
                <a:avLst/>
                <a:gdLst/>
                <a:ahLst/>
                <a:cxnLst>
                  <a:cxn ang="0">
                    <a:pos x="139" y="62"/>
                  </a:cxn>
                  <a:cxn ang="0">
                    <a:pos x="137" y="80"/>
                  </a:cxn>
                  <a:cxn ang="0">
                    <a:pos x="129" y="93"/>
                  </a:cxn>
                  <a:cxn ang="0">
                    <a:pos x="119" y="106"/>
                  </a:cxn>
                  <a:cxn ang="0">
                    <a:pos x="105" y="115"/>
                  </a:cxn>
                  <a:cxn ang="0">
                    <a:pos x="89" y="122"/>
                  </a:cxn>
                  <a:cxn ang="0">
                    <a:pos x="70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2" y="45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3" y="1"/>
                  </a:cxn>
                  <a:cxn ang="0">
                    <a:pos x="70" y="0"/>
                  </a:cxn>
                  <a:cxn ang="0">
                    <a:pos x="89" y="1"/>
                  </a:cxn>
                  <a:cxn ang="0">
                    <a:pos x="105" y="9"/>
                  </a:cxn>
                  <a:cxn ang="0">
                    <a:pos x="119" y="20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2"/>
                  </a:cxn>
                </a:cxnLst>
                <a:rect l="0" t="0" r="r" b="b"/>
                <a:pathLst>
                  <a:path w="139" h="123">
                    <a:moveTo>
                      <a:pt x="139" y="62"/>
                    </a:moveTo>
                    <a:lnTo>
                      <a:pt x="137" y="80"/>
                    </a:lnTo>
                    <a:lnTo>
                      <a:pt x="129" y="93"/>
                    </a:lnTo>
                    <a:lnTo>
                      <a:pt x="119" y="106"/>
                    </a:lnTo>
                    <a:lnTo>
                      <a:pt x="105" y="115"/>
                    </a:lnTo>
                    <a:lnTo>
                      <a:pt x="89" y="122"/>
                    </a:lnTo>
                    <a:lnTo>
                      <a:pt x="70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9" y="1"/>
                    </a:lnTo>
                    <a:lnTo>
                      <a:pt x="105" y="9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3" name="Freeform 27"/>
              <p:cNvSpPr>
                <a:spLocks/>
              </p:cNvSpPr>
              <p:nvPr/>
            </p:nvSpPr>
            <p:spPr bwMode="auto">
              <a:xfrm>
                <a:off x="779" y="809"/>
                <a:ext cx="34" cy="24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2" y="79"/>
                  </a:cxn>
                  <a:cxn ang="0">
                    <a:pos x="134" y="93"/>
                  </a:cxn>
                  <a:cxn ang="0">
                    <a:pos x="122" y="107"/>
                  </a:cxn>
                  <a:cxn ang="0">
                    <a:pos x="109" y="118"/>
                  </a:cxn>
                  <a:cxn ang="0">
                    <a:pos x="92" y="124"/>
                  </a:cxn>
                  <a:cxn ang="0">
                    <a:pos x="73" y="126"/>
                  </a:cxn>
                  <a:cxn ang="0">
                    <a:pos x="56" y="124"/>
                  </a:cxn>
                  <a:cxn ang="0">
                    <a:pos x="39" y="118"/>
                  </a:cxn>
                  <a:cxn ang="0">
                    <a:pos x="24" y="107"/>
                  </a:cxn>
                  <a:cxn ang="0">
                    <a:pos x="12" y="93"/>
                  </a:cxn>
                  <a:cxn ang="0">
                    <a:pos x="4" y="79"/>
                  </a:cxn>
                  <a:cxn ang="0">
                    <a:pos x="0" y="61"/>
                  </a:cxn>
                  <a:cxn ang="0">
                    <a:pos x="4" y="48"/>
                  </a:cxn>
                  <a:cxn ang="0">
                    <a:pos x="12" y="33"/>
                  </a:cxn>
                  <a:cxn ang="0">
                    <a:pos x="24" y="19"/>
                  </a:cxn>
                  <a:cxn ang="0">
                    <a:pos x="40" y="10"/>
                  </a:cxn>
                  <a:cxn ang="0">
                    <a:pos x="56" y="2"/>
                  </a:cxn>
                  <a:cxn ang="0">
                    <a:pos x="74" y="0"/>
                  </a:cxn>
                  <a:cxn ang="0">
                    <a:pos x="93" y="2"/>
                  </a:cxn>
                  <a:cxn ang="0">
                    <a:pos x="109" y="10"/>
                  </a:cxn>
                  <a:cxn ang="0">
                    <a:pos x="122" y="19"/>
                  </a:cxn>
                  <a:cxn ang="0">
                    <a:pos x="134" y="33"/>
                  </a:cxn>
                  <a:cxn ang="0">
                    <a:pos x="142" y="48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6">
                    <a:moveTo>
                      <a:pt x="144" y="61"/>
                    </a:moveTo>
                    <a:lnTo>
                      <a:pt x="142" y="79"/>
                    </a:lnTo>
                    <a:lnTo>
                      <a:pt x="134" y="93"/>
                    </a:lnTo>
                    <a:lnTo>
                      <a:pt x="122" y="107"/>
                    </a:lnTo>
                    <a:lnTo>
                      <a:pt x="109" y="118"/>
                    </a:lnTo>
                    <a:lnTo>
                      <a:pt x="92" y="124"/>
                    </a:lnTo>
                    <a:lnTo>
                      <a:pt x="73" y="126"/>
                    </a:lnTo>
                    <a:lnTo>
                      <a:pt x="56" y="124"/>
                    </a:lnTo>
                    <a:lnTo>
                      <a:pt x="39" y="118"/>
                    </a:lnTo>
                    <a:lnTo>
                      <a:pt x="24" y="107"/>
                    </a:lnTo>
                    <a:lnTo>
                      <a:pt x="12" y="93"/>
                    </a:lnTo>
                    <a:lnTo>
                      <a:pt x="4" y="79"/>
                    </a:lnTo>
                    <a:lnTo>
                      <a:pt x="0" y="61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4" y="19"/>
                    </a:lnTo>
                    <a:lnTo>
                      <a:pt x="40" y="10"/>
                    </a:lnTo>
                    <a:lnTo>
                      <a:pt x="56" y="2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09" y="10"/>
                    </a:lnTo>
                    <a:lnTo>
                      <a:pt x="122" y="19"/>
                    </a:lnTo>
                    <a:lnTo>
                      <a:pt x="134" y="33"/>
                    </a:lnTo>
                    <a:lnTo>
                      <a:pt x="142" y="48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4" name="Freeform 28"/>
              <p:cNvSpPr>
                <a:spLocks/>
              </p:cNvSpPr>
              <p:nvPr/>
            </p:nvSpPr>
            <p:spPr bwMode="auto">
              <a:xfrm>
                <a:off x="750" y="669"/>
                <a:ext cx="31" cy="26"/>
              </a:xfrm>
              <a:custGeom>
                <a:avLst/>
                <a:gdLst/>
                <a:ahLst/>
                <a:cxnLst>
                  <a:cxn ang="0">
                    <a:pos x="139" y="61"/>
                  </a:cxn>
                  <a:cxn ang="0">
                    <a:pos x="136" y="46"/>
                  </a:cxn>
                  <a:cxn ang="0">
                    <a:pos x="128" y="32"/>
                  </a:cxn>
                  <a:cxn ang="0">
                    <a:pos x="118" y="19"/>
                  </a:cxn>
                  <a:cxn ang="0">
                    <a:pos x="103" y="9"/>
                  </a:cxn>
                  <a:cxn ang="0">
                    <a:pos x="87" y="2"/>
                  </a:cxn>
                  <a:cxn ang="0">
                    <a:pos x="69" y="0"/>
                  </a:cxn>
                  <a:cxn ang="0">
                    <a:pos x="52" y="2"/>
                  </a:cxn>
                  <a:cxn ang="0">
                    <a:pos x="36" y="9"/>
                  </a:cxn>
                  <a:cxn ang="0">
                    <a:pos x="21" y="19"/>
                  </a:cxn>
                  <a:cxn ang="0">
                    <a:pos x="10" y="32"/>
                  </a:cxn>
                  <a:cxn ang="0">
                    <a:pos x="2" y="46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7"/>
                  </a:cxn>
                  <a:cxn ang="0">
                    <a:pos x="52" y="123"/>
                  </a:cxn>
                  <a:cxn ang="0">
                    <a:pos x="69" y="125"/>
                  </a:cxn>
                  <a:cxn ang="0">
                    <a:pos x="87" y="123"/>
                  </a:cxn>
                  <a:cxn ang="0">
                    <a:pos x="103" y="117"/>
                  </a:cxn>
                  <a:cxn ang="0">
                    <a:pos x="118" y="107"/>
                  </a:cxn>
                  <a:cxn ang="0">
                    <a:pos x="128" y="93"/>
                  </a:cxn>
                  <a:cxn ang="0">
                    <a:pos x="136" y="78"/>
                  </a:cxn>
                  <a:cxn ang="0">
                    <a:pos x="139" y="61"/>
                  </a:cxn>
                </a:cxnLst>
                <a:rect l="0" t="0" r="r" b="b"/>
                <a:pathLst>
                  <a:path w="139" h="125">
                    <a:moveTo>
                      <a:pt x="139" y="61"/>
                    </a:moveTo>
                    <a:lnTo>
                      <a:pt x="136" y="46"/>
                    </a:lnTo>
                    <a:lnTo>
                      <a:pt x="128" y="32"/>
                    </a:lnTo>
                    <a:lnTo>
                      <a:pt x="118" y="19"/>
                    </a:lnTo>
                    <a:lnTo>
                      <a:pt x="103" y="9"/>
                    </a:lnTo>
                    <a:lnTo>
                      <a:pt x="87" y="2"/>
                    </a:lnTo>
                    <a:lnTo>
                      <a:pt x="69" y="0"/>
                    </a:lnTo>
                    <a:lnTo>
                      <a:pt x="52" y="2"/>
                    </a:lnTo>
                    <a:lnTo>
                      <a:pt x="36" y="9"/>
                    </a:lnTo>
                    <a:lnTo>
                      <a:pt x="21" y="19"/>
                    </a:lnTo>
                    <a:lnTo>
                      <a:pt x="10" y="32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7"/>
                    </a:lnTo>
                    <a:lnTo>
                      <a:pt x="52" y="123"/>
                    </a:lnTo>
                    <a:lnTo>
                      <a:pt x="69" y="125"/>
                    </a:lnTo>
                    <a:lnTo>
                      <a:pt x="87" y="123"/>
                    </a:lnTo>
                    <a:lnTo>
                      <a:pt x="103" y="117"/>
                    </a:lnTo>
                    <a:lnTo>
                      <a:pt x="118" y="107"/>
                    </a:lnTo>
                    <a:lnTo>
                      <a:pt x="128" y="93"/>
                    </a:lnTo>
                    <a:lnTo>
                      <a:pt x="136" y="78"/>
                    </a:lnTo>
                    <a:lnTo>
                      <a:pt x="139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5" name="Freeform 29"/>
              <p:cNvSpPr>
                <a:spLocks/>
              </p:cNvSpPr>
              <p:nvPr/>
            </p:nvSpPr>
            <p:spPr bwMode="auto">
              <a:xfrm>
                <a:off x="758" y="695"/>
                <a:ext cx="32" cy="27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39" y="47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3" y="107"/>
                  </a:cxn>
                  <a:cxn ang="0">
                    <a:pos x="35" y="115"/>
                  </a:cxn>
                  <a:cxn ang="0">
                    <a:pos x="52" y="122"/>
                  </a:cxn>
                  <a:cxn ang="0">
                    <a:pos x="71" y="124"/>
                  </a:cxn>
                  <a:cxn ang="0">
                    <a:pos x="88" y="122"/>
                  </a:cxn>
                  <a:cxn ang="0">
                    <a:pos x="105" y="115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9"/>
                  </a:cxn>
                  <a:cxn ang="0">
                    <a:pos x="141" y="61"/>
                  </a:cxn>
                </a:cxnLst>
                <a:rect l="0" t="0" r="r" b="b"/>
                <a:pathLst>
                  <a:path w="141" h="124">
                    <a:moveTo>
                      <a:pt x="141" y="61"/>
                    </a:moveTo>
                    <a:lnTo>
                      <a:pt x="139" y="47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2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3" y="107"/>
                    </a:lnTo>
                    <a:lnTo>
                      <a:pt x="35" y="115"/>
                    </a:lnTo>
                    <a:lnTo>
                      <a:pt x="52" y="122"/>
                    </a:lnTo>
                    <a:lnTo>
                      <a:pt x="71" y="124"/>
                    </a:lnTo>
                    <a:lnTo>
                      <a:pt x="88" y="122"/>
                    </a:lnTo>
                    <a:lnTo>
                      <a:pt x="105" y="115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9"/>
                    </a:lnTo>
                    <a:lnTo>
                      <a:pt x="141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6" name="Freeform 30"/>
              <p:cNvSpPr>
                <a:spLocks/>
              </p:cNvSpPr>
              <p:nvPr/>
            </p:nvSpPr>
            <p:spPr bwMode="auto">
              <a:xfrm>
                <a:off x="770" y="719"/>
                <a:ext cx="33" cy="27"/>
              </a:xfrm>
              <a:custGeom>
                <a:avLst/>
                <a:gdLst/>
                <a:ahLst/>
                <a:cxnLst>
                  <a:cxn ang="0">
                    <a:pos x="142" y="61"/>
                  </a:cxn>
                  <a:cxn ang="0">
                    <a:pos x="139" y="46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0"/>
                  </a:cxn>
                  <a:cxn ang="0">
                    <a:pos x="11" y="33"/>
                  </a:cxn>
                  <a:cxn ang="0">
                    <a:pos x="3" y="48"/>
                  </a:cxn>
                  <a:cxn ang="0">
                    <a:pos x="0" y="64"/>
                  </a:cxn>
                  <a:cxn ang="0">
                    <a:pos x="3" y="80"/>
                  </a:cxn>
                  <a:cxn ang="0">
                    <a:pos x="11" y="93"/>
                  </a:cxn>
                  <a:cxn ang="0">
                    <a:pos x="23" y="107"/>
                  </a:cxn>
                  <a:cxn ang="0">
                    <a:pos x="36" y="116"/>
                  </a:cxn>
                  <a:cxn ang="0">
                    <a:pos x="53" y="122"/>
                  </a:cxn>
                  <a:cxn ang="0">
                    <a:pos x="71" y="125"/>
                  </a:cxn>
                  <a:cxn ang="0">
                    <a:pos x="89" y="122"/>
                  </a:cxn>
                  <a:cxn ang="0">
                    <a:pos x="105" y="116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8"/>
                  </a:cxn>
                  <a:cxn ang="0">
                    <a:pos x="142" y="61"/>
                  </a:cxn>
                </a:cxnLst>
                <a:rect l="0" t="0" r="r" b="b"/>
                <a:pathLst>
                  <a:path w="142" h="125">
                    <a:moveTo>
                      <a:pt x="142" y="61"/>
                    </a:moveTo>
                    <a:lnTo>
                      <a:pt x="139" y="46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0"/>
                    </a:lnTo>
                    <a:lnTo>
                      <a:pt x="11" y="33"/>
                    </a:lnTo>
                    <a:lnTo>
                      <a:pt x="3" y="48"/>
                    </a:lnTo>
                    <a:lnTo>
                      <a:pt x="0" y="64"/>
                    </a:lnTo>
                    <a:lnTo>
                      <a:pt x="3" y="80"/>
                    </a:lnTo>
                    <a:lnTo>
                      <a:pt x="11" y="93"/>
                    </a:lnTo>
                    <a:lnTo>
                      <a:pt x="23" y="107"/>
                    </a:lnTo>
                    <a:lnTo>
                      <a:pt x="36" y="116"/>
                    </a:lnTo>
                    <a:lnTo>
                      <a:pt x="53" y="122"/>
                    </a:lnTo>
                    <a:lnTo>
                      <a:pt x="71" y="125"/>
                    </a:lnTo>
                    <a:lnTo>
                      <a:pt x="89" y="122"/>
                    </a:lnTo>
                    <a:lnTo>
                      <a:pt x="105" y="116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8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7" name="Freeform 31"/>
              <p:cNvSpPr>
                <a:spLocks/>
              </p:cNvSpPr>
              <p:nvPr/>
            </p:nvSpPr>
            <p:spPr bwMode="auto">
              <a:xfrm>
                <a:off x="779" y="749"/>
                <a:ext cx="32" cy="27"/>
              </a:xfrm>
              <a:custGeom>
                <a:avLst/>
                <a:gdLst/>
                <a:ahLst/>
                <a:cxnLst>
                  <a:cxn ang="0">
                    <a:pos x="143" y="61"/>
                  </a:cxn>
                  <a:cxn ang="0">
                    <a:pos x="139" y="45"/>
                  </a:cxn>
                  <a:cxn ang="0">
                    <a:pos x="132" y="32"/>
                  </a:cxn>
                  <a:cxn ang="0">
                    <a:pos x="120" y="20"/>
                  </a:cxn>
                  <a:cxn ang="0">
                    <a:pos x="106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4" y="2"/>
                  </a:cxn>
                  <a:cxn ang="0">
                    <a:pos x="37" y="9"/>
                  </a:cxn>
                  <a:cxn ang="0">
                    <a:pos x="23" y="20"/>
                  </a:cxn>
                  <a:cxn ang="0">
                    <a:pos x="10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3" y="106"/>
                  </a:cxn>
                  <a:cxn ang="0">
                    <a:pos x="37" y="115"/>
                  </a:cxn>
                  <a:cxn ang="0">
                    <a:pos x="54" y="121"/>
                  </a:cxn>
                  <a:cxn ang="0">
                    <a:pos x="71" y="125"/>
                  </a:cxn>
                  <a:cxn ang="0">
                    <a:pos x="89" y="121"/>
                  </a:cxn>
                  <a:cxn ang="0">
                    <a:pos x="106" y="115"/>
                  </a:cxn>
                  <a:cxn ang="0">
                    <a:pos x="120" y="106"/>
                  </a:cxn>
                  <a:cxn ang="0">
                    <a:pos x="132" y="93"/>
                  </a:cxn>
                  <a:cxn ang="0">
                    <a:pos x="139" y="78"/>
                  </a:cxn>
                  <a:cxn ang="0">
                    <a:pos x="143" y="61"/>
                  </a:cxn>
                </a:cxnLst>
                <a:rect l="0" t="0" r="r" b="b"/>
                <a:pathLst>
                  <a:path w="143" h="125">
                    <a:moveTo>
                      <a:pt x="143" y="61"/>
                    </a:moveTo>
                    <a:lnTo>
                      <a:pt x="139" y="45"/>
                    </a:lnTo>
                    <a:lnTo>
                      <a:pt x="132" y="32"/>
                    </a:lnTo>
                    <a:lnTo>
                      <a:pt x="120" y="20"/>
                    </a:lnTo>
                    <a:lnTo>
                      <a:pt x="106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4" y="2"/>
                    </a:lnTo>
                    <a:lnTo>
                      <a:pt x="37" y="9"/>
                    </a:lnTo>
                    <a:lnTo>
                      <a:pt x="23" y="20"/>
                    </a:lnTo>
                    <a:lnTo>
                      <a:pt x="10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3" y="106"/>
                    </a:lnTo>
                    <a:lnTo>
                      <a:pt x="37" y="115"/>
                    </a:lnTo>
                    <a:lnTo>
                      <a:pt x="54" y="121"/>
                    </a:lnTo>
                    <a:lnTo>
                      <a:pt x="71" y="125"/>
                    </a:lnTo>
                    <a:lnTo>
                      <a:pt x="89" y="121"/>
                    </a:lnTo>
                    <a:lnTo>
                      <a:pt x="106" y="115"/>
                    </a:lnTo>
                    <a:lnTo>
                      <a:pt x="120" y="106"/>
                    </a:lnTo>
                    <a:lnTo>
                      <a:pt x="132" y="93"/>
                    </a:lnTo>
                    <a:lnTo>
                      <a:pt x="139" y="78"/>
                    </a:lnTo>
                    <a:lnTo>
                      <a:pt x="143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8" name="Freeform 32"/>
              <p:cNvSpPr>
                <a:spLocks/>
              </p:cNvSpPr>
              <p:nvPr/>
            </p:nvSpPr>
            <p:spPr bwMode="auto">
              <a:xfrm>
                <a:off x="764" y="722"/>
                <a:ext cx="32" cy="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6"/>
                  </a:cxn>
                  <a:cxn ang="0">
                    <a:pos x="9" y="32"/>
                  </a:cxn>
                  <a:cxn ang="0">
                    <a:pos x="20" y="19"/>
                  </a:cxn>
                  <a:cxn ang="0">
                    <a:pos x="33" y="10"/>
                  </a:cxn>
                  <a:cxn ang="0">
                    <a:pos x="50" y="3"/>
                  </a:cxn>
                  <a:cxn ang="0">
                    <a:pos x="66" y="0"/>
                  </a:cxn>
                  <a:cxn ang="0">
                    <a:pos x="84" y="3"/>
                  </a:cxn>
                  <a:cxn ang="0">
                    <a:pos x="101" y="10"/>
                  </a:cxn>
                  <a:cxn ang="0">
                    <a:pos x="117" y="19"/>
                  </a:cxn>
                  <a:cxn ang="0">
                    <a:pos x="129" y="32"/>
                  </a:cxn>
                  <a:cxn ang="0">
                    <a:pos x="137" y="46"/>
                  </a:cxn>
                  <a:cxn ang="0">
                    <a:pos x="140" y="62"/>
                  </a:cxn>
                  <a:cxn ang="0">
                    <a:pos x="137" y="78"/>
                  </a:cxn>
                  <a:cxn ang="0">
                    <a:pos x="129" y="93"/>
                  </a:cxn>
                  <a:cxn ang="0">
                    <a:pos x="117" y="106"/>
                  </a:cxn>
                  <a:cxn ang="0">
                    <a:pos x="101" y="115"/>
                  </a:cxn>
                  <a:cxn ang="0">
                    <a:pos x="84" y="123"/>
                  </a:cxn>
                  <a:cxn ang="0">
                    <a:pos x="66" y="125"/>
                  </a:cxn>
                  <a:cxn ang="0">
                    <a:pos x="50" y="123"/>
                  </a:cxn>
                  <a:cxn ang="0">
                    <a:pos x="33" y="115"/>
                  </a:cxn>
                  <a:cxn ang="0">
                    <a:pos x="20" y="106"/>
                  </a:cxn>
                  <a:cxn ang="0">
                    <a:pos x="9" y="93"/>
                  </a:cxn>
                  <a:cxn ang="0">
                    <a:pos x="2" y="78"/>
                  </a:cxn>
                  <a:cxn ang="0">
                    <a:pos x="0" y="62"/>
                  </a:cxn>
                </a:cxnLst>
                <a:rect l="0" t="0" r="r" b="b"/>
                <a:pathLst>
                  <a:path w="140" h="125">
                    <a:moveTo>
                      <a:pt x="0" y="62"/>
                    </a:moveTo>
                    <a:lnTo>
                      <a:pt x="2" y="46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10"/>
                    </a:lnTo>
                    <a:lnTo>
                      <a:pt x="50" y="3"/>
                    </a:lnTo>
                    <a:lnTo>
                      <a:pt x="66" y="0"/>
                    </a:lnTo>
                    <a:lnTo>
                      <a:pt x="84" y="3"/>
                    </a:lnTo>
                    <a:lnTo>
                      <a:pt x="101" y="10"/>
                    </a:lnTo>
                    <a:lnTo>
                      <a:pt x="117" y="19"/>
                    </a:lnTo>
                    <a:lnTo>
                      <a:pt x="129" y="32"/>
                    </a:lnTo>
                    <a:lnTo>
                      <a:pt x="137" y="46"/>
                    </a:lnTo>
                    <a:lnTo>
                      <a:pt x="140" y="62"/>
                    </a:lnTo>
                    <a:lnTo>
                      <a:pt x="137" y="78"/>
                    </a:lnTo>
                    <a:lnTo>
                      <a:pt x="129" y="93"/>
                    </a:lnTo>
                    <a:lnTo>
                      <a:pt x="117" y="106"/>
                    </a:lnTo>
                    <a:lnTo>
                      <a:pt x="101" y="115"/>
                    </a:lnTo>
                    <a:lnTo>
                      <a:pt x="84" y="123"/>
                    </a:lnTo>
                    <a:lnTo>
                      <a:pt x="66" y="125"/>
                    </a:lnTo>
                    <a:lnTo>
                      <a:pt x="50" y="123"/>
                    </a:lnTo>
                    <a:lnTo>
                      <a:pt x="33" y="115"/>
                    </a:lnTo>
                    <a:lnTo>
                      <a:pt x="20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9" name="Freeform 33"/>
              <p:cNvSpPr>
                <a:spLocks/>
              </p:cNvSpPr>
              <p:nvPr/>
            </p:nvSpPr>
            <p:spPr bwMode="auto">
              <a:xfrm>
                <a:off x="779" y="779"/>
                <a:ext cx="34" cy="24"/>
              </a:xfrm>
              <a:custGeom>
                <a:avLst/>
                <a:gdLst/>
                <a:ahLst/>
                <a:cxnLst>
                  <a:cxn ang="0">
                    <a:pos x="141" y="60"/>
                  </a:cxn>
                  <a:cxn ang="0">
                    <a:pos x="139" y="44"/>
                  </a:cxn>
                  <a:cxn ang="0">
                    <a:pos x="131" y="31"/>
                  </a:cxn>
                  <a:cxn ang="0">
                    <a:pos x="119" y="18"/>
                  </a:cxn>
                  <a:cxn ang="0">
                    <a:pos x="106" y="9"/>
                  </a:cxn>
                  <a:cxn ang="0">
                    <a:pos x="90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7" y="9"/>
                  </a:cxn>
                  <a:cxn ang="0">
                    <a:pos x="22" y="18"/>
                  </a:cxn>
                  <a:cxn ang="0">
                    <a:pos x="10" y="31"/>
                  </a:cxn>
                  <a:cxn ang="0">
                    <a:pos x="3" y="44"/>
                  </a:cxn>
                  <a:cxn ang="0">
                    <a:pos x="0" y="60"/>
                  </a:cxn>
                  <a:cxn ang="0">
                    <a:pos x="2" y="76"/>
                  </a:cxn>
                  <a:cxn ang="0">
                    <a:pos x="10" y="91"/>
                  </a:cxn>
                  <a:cxn ang="0">
                    <a:pos x="22" y="104"/>
                  </a:cxn>
                  <a:cxn ang="0">
                    <a:pos x="36" y="114"/>
                  </a:cxn>
                  <a:cxn ang="0">
                    <a:pos x="53" y="121"/>
                  </a:cxn>
                  <a:cxn ang="0">
                    <a:pos x="70" y="123"/>
                  </a:cxn>
                  <a:cxn ang="0">
                    <a:pos x="89" y="121"/>
                  </a:cxn>
                  <a:cxn ang="0">
                    <a:pos x="106" y="114"/>
                  </a:cxn>
                  <a:cxn ang="0">
                    <a:pos x="119" y="104"/>
                  </a:cxn>
                  <a:cxn ang="0">
                    <a:pos x="131" y="91"/>
                  </a:cxn>
                  <a:cxn ang="0">
                    <a:pos x="139" y="76"/>
                  </a:cxn>
                  <a:cxn ang="0">
                    <a:pos x="141" y="60"/>
                  </a:cxn>
                </a:cxnLst>
                <a:rect l="0" t="0" r="r" b="b"/>
                <a:pathLst>
                  <a:path w="141" h="123">
                    <a:moveTo>
                      <a:pt x="141" y="60"/>
                    </a:moveTo>
                    <a:lnTo>
                      <a:pt x="139" y="44"/>
                    </a:lnTo>
                    <a:lnTo>
                      <a:pt x="131" y="31"/>
                    </a:lnTo>
                    <a:lnTo>
                      <a:pt x="119" y="18"/>
                    </a:lnTo>
                    <a:lnTo>
                      <a:pt x="106" y="9"/>
                    </a:lnTo>
                    <a:lnTo>
                      <a:pt x="90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7" y="9"/>
                    </a:lnTo>
                    <a:lnTo>
                      <a:pt x="22" y="18"/>
                    </a:lnTo>
                    <a:lnTo>
                      <a:pt x="10" y="31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10" y="91"/>
                    </a:lnTo>
                    <a:lnTo>
                      <a:pt x="22" y="104"/>
                    </a:lnTo>
                    <a:lnTo>
                      <a:pt x="36" y="114"/>
                    </a:lnTo>
                    <a:lnTo>
                      <a:pt x="53" y="121"/>
                    </a:lnTo>
                    <a:lnTo>
                      <a:pt x="70" y="123"/>
                    </a:lnTo>
                    <a:lnTo>
                      <a:pt x="89" y="121"/>
                    </a:lnTo>
                    <a:lnTo>
                      <a:pt x="106" y="114"/>
                    </a:lnTo>
                    <a:lnTo>
                      <a:pt x="119" y="104"/>
                    </a:lnTo>
                    <a:lnTo>
                      <a:pt x="131" y="91"/>
                    </a:lnTo>
                    <a:lnTo>
                      <a:pt x="139" y="76"/>
                    </a:lnTo>
                    <a:lnTo>
                      <a:pt x="141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0" name="Freeform 34"/>
              <p:cNvSpPr>
                <a:spLocks/>
              </p:cNvSpPr>
              <p:nvPr/>
            </p:nvSpPr>
            <p:spPr bwMode="auto">
              <a:xfrm>
                <a:off x="773" y="695"/>
                <a:ext cx="31" cy="27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" y="48"/>
                  </a:cxn>
                  <a:cxn ang="0">
                    <a:pos x="11" y="33"/>
                  </a:cxn>
                  <a:cxn ang="0">
                    <a:pos x="22" y="21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4" y="9"/>
                  </a:cxn>
                  <a:cxn ang="0">
                    <a:pos x="119" y="21"/>
                  </a:cxn>
                  <a:cxn ang="0">
                    <a:pos x="132" y="33"/>
                  </a:cxn>
                  <a:cxn ang="0">
                    <a:pos x="138" y="48"/>
                  </a:cxn>
                  <a:cxn ang="0">
                    <a:pos x="142" y="63"/>
                  </a:cxn>
                  <a:cxn ang="0">
                    <a:pos x="138" y="80"/>
                  </a:cxn>
                  <a:cxn ang="0">
                    <a:pos x="132" y="95"/>
                  </a:cxn>
                  <a:cxn ang="0">
                    <a:pos x="119" y="107"/>
                  </a:cxn>
                  <a:cxn ang="0">
                    <a:pos x="104" y="116"/>
                  </a:cxn>
                  <a:cxn ang="0">
                    <a:pos x="88" y="123"/>
                  </a:cxn>
                  <a:cxn ang="0">
                    <a:pos x="70" y="126"/>
                  </a:cxn>
                  <a:cxn ang="0">
                    <a:pos x="52" y="123"/>
                  </a:cxn>
                  <a:cxn ang="0">
                    <a:pos x="36" y="116"/>
                  </a:cxn>
                  <a:cxn ang="0">
                    <a:pos x="22" y="107"/>
                  </a:cxn>
                  <a:cxn ang="0">
                    <a:pos x="11" y="95"/>
                  </a:cxn>
                  <a:cxn ang="0">
                    <a:pos x="3" y="80"/>
                  </a:cxn>
                  <a:cxn ang="0">
                    <a:pos x="0" y="63"/>
                  </a:cxn>
                </a:cxnLst>
                <a:rect l="0" t="0" r="r" b="b"/>
                <a:pathLst>
                  <a:path w="142" h="126">
                    <a:moveTo>
                      <a:pt x="0" y="63"/>
                    </a:moveTo>
                    <a:lnTo>
                      <a:pt x="3" y="48"/>
                    </a:lnTo>
                    <a:lnTo>
                      <a:pt x="11" y="33"/>
                    </a:lnTo>
                    <a:lnTo>
                      <a:pt x="22" y="21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4" y="9"/>
                    </a:lnTo>
                    <a:lnTo>
                      <a:pt x="119" y="21"/>
                    </a:lnTo>
                    <a:lnTo>
                      <a:pt x="132" y="33"/>
                    </a:lnTo>
                    <a:lnTo>
                      <a:pt x="138" y="48"/>
                    </a:lnTo>
                    <a:lnTo>
                      <a:pt x="142" y="63"/>
                    </a:lnTo>
                    <a:lnTo>
                      <a:pt x="138" y="80"/>
                    </a:lnTo>
                    <a:lnTo>
                      <a:pt x="132" y="95"/>
                    </a:lnTo>
                    <a:lnTo>
                      <a:pt x="119" y="107"/>
                    </a:lnTo>
                    <a:lnTo>
                      <a:pt x="104" y="116"/>
                    </a:lnTo>
                    <a:lnTo>
                      <a:pt x="88" y="123"/>
                    </a:lnTo>
                    <a:lnTo>
                      <a:pt x="70" y="126"/>
                    </a:lnTo>
                    <a:lnTo>
                      <a:pt x="52" y="123"/>
                    </a:lnTo>
                    <a:lnTo>
                      <a:pt x="36" y="116"/>
                    </a:lnTo>
                    <a:lnTo>
                      <a:pt x="22" y="107"/>
                    </a:lnTo>
                    <a:lnTo>
                      <a:pt x="11" y="95"/>
                    </a:lnTo>
                    <a:lnTo>
                      <a:pt x="3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1" name="Freeform 35"/>
              <p:cNvSpPr>
                <a:spLocks/>
              </p:cNvSpPr>
              <p:nvPr/>
            </p:nvSpPr>
            <p:spPr bwMode="auto">
              <a:xfrm>
                <a:off x="753" y="749"/>
                <a:ext cx="31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1"/>
                  </a:cxn>
                  <a:cxn ang="0">
                    <a:pos x="36" y="10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8" y="4"/>
                  </a:cxn>
                  <a:cxn ang="0">
                    <a:pos x="105" y="10"/>
                  </a:cxn>
                  <a:cxn ang="0">
                    <a:pos x="118" y="21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  <a:cxn ang="0">
                    <a:pos x="137" y="79"/>
                  </a:cxn>
                  <a:cxn ang="0">
                    <a:pos x="130" y="94"/>
                  </a:cxn>
                  <a:cxn ang="0">
                    <a:pos x="117" y="106"/>
                  </a:cxn>
                  <a:cxn ang="0">
                    <a:pos x="104" y="117"/>
                  </a:cxn>
                  <a:cxn ang="0">
                    <a:pos x="86" y="124"/>
                  </a:cxn>
                  <a:cxn ang="0">
                    <a:pos x="68" y="127"/>
                  </a:cxn>
                  <a:cxn ang="0">
                    <a:pos x="50" y="124"/>
                  </a:cxn>
                  <a:cxn ang="0">
                    <a:pos x="35" y="117"/>
                  </a:cxn>
                  <a:cxn ang="0">
                    <a:pos x="21" y="106"/>
                  </a:cxn>
                  <a:cxn ang="0">
                    <a:pos x="10" y="94"/>
                  </a:cxn>
                  <a:cxn ang="0">
                    <a:pos x="2" y="79"/>
                  </a:cxn>
                  <a:cxn ang="0">
                    <a:pos x="0" y="63"/>
                  </a:cxn>
                </a:cxnLst>
                <a:rect l="0" t="0" r="r" b="b"/>
                <a:pathLst>
                  <a:path w="140" h="127">
                    <a:moveTo>
                      <a:pt x="0" y="63"/>
                    </a:moveTo>
                    <a:lnTo>
                      <a:pt x="2" y="47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105" y="10"/>
                    </a:lnTo>
                    <a:lnTo>
                      <a:pt x="118" y="21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lnTo>
                      <a:pt x="137" y="79"/>
                    </a:lnTo>
                    <a:lnTo>
                      <a:pt x="130" y="94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86" y="124"/>
                    </a:lnTo>
                    <a:lnTo>
                      <a:pt x="68" y="127"/>
                    </a:lnTo>
                    <a:lnTo>
                      <a:pt x="50" y="124"/>
                    </a:lnTo>
                    <a:lnTo>
                      <a:pt x="35" y="117"/>
                    </a:lnTo>
                    <a:lnTo>
                      <a:pt x="21" y="106"/>
                    </a:lnTo>
                    <a:lnTo>
                      <a:pt x="10" y="94"/>
                    </a:lnTo>
                    <a:lnTo>
                      <a:pt x="2" y="7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2" name="Oval 36"/>
              <p:cNvSpPr>
                <a:spLocks noChangeArrowheads="1"/>
              </p:cNvSpPr>
              <p:nvPr/>
            </p:nvSpPr>
            <p:spPr bwMode="auto">
              <a:xfrm>
                <a:off x="814" y="629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3" name="Oval 37"/>
              <p:cNvSpPr>
                <a:spLocks noChangeArrowheads="1"/>
              </p:cNvSpPr>
              <p:nvPr/>
            </p:nvSpPr>
            <p:spPr bwMode="auto">
              <a:xfrm>
                <a:off x="753" y="833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4" name="Oval 38"/>
              <p:cNvSpPr>
                <a:spLocks noChangeArrowheads="1"/>
              </p:cNvSpPr>
              <p:nvPr/>
            </p:nvSpPr>
            <p:spPr bwMode="auto">
              <a:xfrm>
                <a:off x="842" y="635"/>
                <a:ext cx="30" cy="29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5" name="Oval 39"/>
              <p:cNvSpPr>
                <a:spLocks noChangeArrowheads="1"/>
              </p:cNvSpPr>
              <p:nvPr/>
            </p:nvSpPr>
            <p:spPr bwMode="auto">
              <a:xfrm>
                <a:off x="753" y="806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6" name="Freeform 40"/>
              <p:cNvSpPr>
                <a:spLocks/>
              </p:cNvSpPr>
              <p:nvPr/>
            </p:nvSpPr>
            <p:spPr bwMode="auto">
              <a:xfrm>
                <a:off x="749" y="777"/>
                <a:ext cx="34" cy="26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" y="45"/>
                  </a:cxn>
                  <a:cxn ang="0">
                    <a:pos x="11" y="31"/>
                  </a:cxn>
                  <a:cxn ang="0">
                    <a:pos x="23" y="19"/>
                  </a:cxn>
                  <a:cxn ang="0">
                    <a:pos x="38" y="9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0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1" y="31"/>
                  </a:cxn>
                  <a:cxn ang="0">
                    <a:pos x="139" y="45"/>
                  </a:cxn>
                  <a:cxn ang="0">
                    <a:pos x="142" y="60"/>
                  </a:cxn>
                  <a:cxn ang="0">
                    <a:pos x="139" y="76"/>
                  </a:cxn>
                  <a:cxn ang="0">
                    <a:pos x="131" y="90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4" y="122"/>
                  </a:cxn>
                  <a:cxn ang="0">
                    <a:pos x="37" y="115"/>
                  </a:cxn>
                  <a:cxn ang="0">
                    <a:pos x="23" y="103"/>
                  </a:cxn>
                  <a:cxn ang="0">
                    <a:pos x="11" y="90"/>
                  </a:cxn>
                  <a:cxn ang="0">
                    <a:pos x="3" y="76"/>
                  </a:cxn>
                  <a:cxn ang="0">
                    <a:pos x="0" y="60"/>
                  </a:cxn>
                </a:cxnLst>
                <a:rect l="0" t="0" r="r" b="b"/>
                <a:pathLst>
                  <a:path w="142" h="124">
                    <a:moveTo>
                      <a:pt x="0" y="60"/>
                    </a:moveTo>
                    <a:lnTo>
                      <a:pt x="4" y="45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8" y="9"/>
                    </a:lnTo>
                    <a:lnTo>
                      <a:pt x="55" y="2"/>
                    </a:lnTo>
                    <a:lnTo>
                      <a:pt x="72" y="0"/>
                    </a:lnTo>
                    <a:lnTo>
                      <a:pt x="90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1" y="31"/>
                    </a:lnTo>
                    <a:lnTo>
                      <a:pt x="139" y="45"/>
                    </a:lnTo>
                    <a:lnTo>
                      <a:pt x="142" y="60"/>
                    </a:lnTo>
                    <a:lnTo>
                      <a:pt x="139" y="76"/>
                    </a:lnTo>
                    <a:lnTo>
                      <a:pt x="131" y="90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4" y="122"/>
                    </a:lnTo>
                    <a:lnTo>
                      <a:pt x="37" y="115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7" name="Freeform 41"/>
              <p:cNvSpPr>
                <a:spLocks/>
              </p:cNvSpPr>
              <p:nvPr/>
            </p:nvSpPr>
            <p:spPr bwMode="auto">
              <a:xfrm>
                <a:off x="764" y="646"/>
                <a:ext cx="33" cy="24"/>
              </a:xfrm>
              <a:custGeom>
                <a:avLst/>
                <a:gdLst/>
                <a:ahLst/>
                <a:cxnLst>
                  <a:cxn ang="0">
                    <a:pos x="140" y="61"/>
                  </a:cxn>
                  <a:cxn ang="0">
                    <a:pos x="137" y="47"/>
                  </a:cxn>
                  <a:cxn ang="0">
                    <a:pos x="129" y="32"/>
                  </a:cxn>
                  <a:cxn ang="0">
                    <a:pos x="120" y="19"/>
                  </a:cxn>
                  <a:cxn ang="0">
                    <a:pos x="106" y="9"/>
                  </a:cxn>
                  <a:cxn ang="0">
                    <a:pos x="90" y="1"/>
                  </a:cxn>
                  <a:cxn ang="0">
                    <a:pos x="71" y="0"/>
                  </a:cxn>
                  <a:cxn ang="0">
                    <a:pos x="54" y="1"/>
                  </a:cxn>
                  <a:cxn ang="0">
                    <a:pos x="37" y="9"/>
                  </a:cxn>
                  <a:cxn ang="0">
                    <a:pos x="22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6"/>
                  </a:cxn>
                  <a:cxn ang="0">
                    <a:pos x="52" y="123"/>
                  </a:cxn>
                  <a:cxn ang="0">
                    <a:pos x="69" y="123"/>
                  </a:cxn>
                  <a:cxn ang="0">
                    <a:pos x="87" y="123"/>
                  </a:cxn>
                  <a:cxn ang="0">
                    <a:pos x="104" y="116"/>
                  </a:cxn>
                  <a:cxn ang="0">
                    <a:pos x="119" y="106"/>
                  </a:cxn>
                  <a:cxn ang="0">
                    <a:pos x="129" y="93"/>
                  </a:cxn>
                  <a:cxn ang="0">
                    <a:pos x="137" y="77"/>
                  </a:cxn>
                  <a:cxn ang="0">
                    <a:pos x="140" y="61"/>
                  </a:cxn>
                </a:cxnLst>
                <a:rect l="0" t="0" r="r" b="b"/>
                <a:pathLst>
                  <a:path w="140" h="123">
                    <a:moveTo>
                      <a:pt x="140" y="61"/>
                    </a:moveTo>
                    <a:lnTo>
                      <a:pt x="137" y="47"/>
                    </a:lnTo>
                    <a:lnTo>
                      <a:pt x="129" y="32"/>
                    </a:lnTo>
                    <a:lnTo>
                      <a:pt x="120" y="19"/>
                    </a:lnTo>
                    <a:lnTo>
                      <a:pt x="106" y="9"/>
                    </a:lnTo>
                    <a:lnTo>
                      <a:pt x="90" y="1"/>
                    </a:lnTo>
                    <a:lnTo>
                      <a:pt x="71" y="0"/>
                    </a:lnTo>
                    <a:lnTo>
                      <a:pt x="54" y="1"/>
                    </a:lnTo>
                    <a:lnTo>
                      <a:pt x="37" y="9"/>
                    </a:lnTo>
                    <a:lnTo>
                      <a:pt x="22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6"/>
                    </a:lnTo>
                    <a:lnTo>
                      <a:pt x="52" y="123"/>
                    </a:lnTo>
                    <a:lnTo>
                      <a:pt x="69" y="123"/>
                    </a:lnTo>
                    <a:lnTo>
                      <a:pt x="87" y="123"/>
                    </a:lnTo>
                    <a:lnTo>
                      <a:pt x="104" y="116"/>
                    </a:lnTo>
                    <a:lnTo>
                      <a:pt x="119" y="106"/>
                    </a:lnTo>
                    <a:lnTo>
                      <a:pt x="129" y="93"/>
                    </a:lnTo>
                    <a:lnTo>
                      <a:pt x="137" y="77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8" name="Freeform 42"/>
              <p:cNvSpPr>
                <a:spLocks/>
              </p:cNvSpPr>
              <p:nvPr/>
            </p:nvSpPr>
            <p:spPr bwMode="auto">
              <a:xfrm>
                <a:off x="834" y="666"/>
                <a:ext cx="31" cy="24"/>
              </a:xfrm>
              <a:custGeom>
                <a:avLst/>
                <a:gdLst/>
                <a:ahLst/>
                <a:cxnLst>
                  <a:cxn ang="0">
                    <a:pos x="139" y="65"/>
                  </a:cxn>
                  <a:cxn ang="0">
                    <a:pos x="137" y="79"/>
                  </a:cxn>
                  <a:cxn ang="0">
                    <a:pos x="129" y="94"/>
                  </a:cxn>
                  <a:cxn ang="0">
                    <a:pos x="118" y="107"/>
                  </a:cxn>
                  <a:cxn ang="0">
                    <a:pos x="103" y="117"/>
                  </a:cxn>
                  <a:cxn ang="0">
                    <a:pos x="87" y="125"/>
                  </a:cxn>
                  <a:cxn ang="0">
                    <a:pos x="70" y="126"/>
                  </a:cxn>
                  <a:cxn ang="0">
                    <a:pos x="52" y="125"/>
                  </a:cxn>
                  <a:cxn ang="0">
                    <a:pos x="35" y="117"/>
                  </a:cxn>
                  <a:cxn ang="0">
                    <a:pos x="23" y="107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6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5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7" y="2"/>
                  </a:cxn>
                  <a:cxn ang="0">
                    <a:pos x="103" y="9"/>
                  </a:cxn>
                  <a:cxn ang="0">
                    <a:pos x="118" y="19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5"/>
                  </a:cxn>
                </a:cxnLst>
                <a:rect l="0" t="0" r="r" b="b"/>
                <a:pathLst>
                  <a:path w="139" h="126">
                    <a:moveTo>
                      <a:pt x="139" y="65"/>
                    </a:moveTo>
                    <a:lnTo>
                      <a:pt x="137" y="79"/>
                    </a:lnTo>
                    <a:lnTo>
                      <a:pt x="129" y="94"/>
                    </a:lnTo>
                    <a:lnTo>
                      <a:pt x="118" y="107"/>
                    </a:lnTo>
                    <a:lnTo>
                      <a:pt x="103" y="117"/>
                    </a:lnTo>
                    <a:lnTo>
                      <a:pt x="87" y="125"/>
                    </a:lnTo>
                    <a:lnTo>
                      <a:pt x="70" y="126"/>
                    </a:lnTo>
                    <a:lnTo>
                      <a:pt x="52" y="125"/>
                    </a:lnTo>
                    <a:lnTo>
                      <a:pt x="35" y="117"/>
                    </a:lnTo>
                    <a:lnTo>
                      <a:pt x="23" y="107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7" y="2"/>
                    </a:lnTo>
                    <a:lnTo>
                      <a:pt x="103" y="9"/>
                    </a:lnTo>
                    <a:lnTo>
                      <a:pt x="118" y="19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5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9" name="Freeform 43"/>
              <p:cNvSpPr>
                <a:spLocks/>
              </p:cNvSpPr>
              <p:nvPr/>
            </p:nvSpPr>
            <p:spPr bwMode="auto">
              <a:xfrm>
                <a:off x="816" y="650"/>
                <a:ext cx="32" cy="27"/>
              </a:xfrm>
              <a:custGeom>
                <a:avLst/>
                <a:gdLst/>
                <a:ahLst/>
                <a:cxnLst>
                  <a:cxn ang="0">
                    <a:pos x="140" y="62"/>
                  </a:cxn>
                  <a:cxn ang="0">
                    <a:pos x="138" y="78"/>
                  </a:cxn>
                  <a:cxn ang="0">
                    <a:pos x="130" y="92"/>
                  </a:cxn>
                  <a:cxn ang="0">
                    <a:pos x="120" y="106"/>
                  </a:cxn>
                  <a:cxn ang="0">
                    <a:pos x="105" y="116"/>
                  </a:cxn>
                  <a:cxn ang="0">
                    <a:pos x="88" y="123"/>
                  </a:cxn>
                  <a:cxn ang="0">
                    <a:pos x="70" y="127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9" y="92"/>
                  </a:cxn>
                  <a:cxn ang="0">
                    <a:pos x="1" y="78"/>
                  </a:cxn>
                  <a:cxn ang="0">
                    <a:pos x="0" y="62"/>
                  </a:cxn>
                  <a:cxn ang="0">
                    <a:pos x="1" y="47"/>
                  </a:cxn>
                  <a:cxn ang="0">
                    <a:pos x="9" y="32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53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5" y="8"/>
                  </a:cxn>
                  <a:cxn ang="0">
                    <a:pos x="120" y="20"/>
                  </a:cxn>
                  <a:cxn ang="0">
                    <a:pos x="130" y="32"/>
                  </a:cxn>
                  <a:cxn ang="0">
                    <a:pos x="138" y="47"/>
                  </a:cxn>
                  <a:cxn ang="0">
                    <a:pos x="140" y="62"/>
                  </a:cxn>
                </a:cxnLst>
                <a:rect l="0" t="0" r="r" b="b"/>
                <a:pathLst>
                  <a:path w="140" h="127">
                    <a:moveTo>
                      <a:pt x="140" y="62"/>
                    </a:moveTo>
                    <a:lnTo>
                      <a:pt x="138" y="78"/>
                    </a:lnTo>
                    <a:lnTo>
                      <a:pt x="130" y="92"/>
                    </a:lnTo>
                    <a:lnTo>
                      <a:pt x="120" y="106"/>
                    </a:lnTo>
                    <a:lnTo>
                      <a:pt x="105" y="116"/>
                    </a:lnTo>
                    <a:lnTo>
                      <a:pt x="88" y="123"/>
                    </a:lnTo>
                    <a:lnTo>
                      <a:pt x="70" y="127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9" y="92"/>
                    </a:lnTo>
                    <a:lnTo>
                      <a:pt x="1" y="78"/>
                    </a:lnTo>
                    <a:lnTo>
                      <a:pt x="0" y="62"/>
                    </a:lnTo>
                    <a:lnTo>
                      <a:pt x="1" y="47"/>
                    </a:lnTo>
                    <a:lnTo>
                      <a:pt x="9" y="32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53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5" y="8"/>
                    </a:lnTo>
                    <a:lnTo>
                      <a:pt x="120" y="20"/>
                    </a:lnTo>
                    <a:lnTo>
                      <a:pt x="130" y="32"/>
                    </a:lnTo>
                    <a:lnTo>
                      <a:pt x="138" y="47"/>
                    </a:lnTo>
                    <a:lnTo>
                      <a:pt x="14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0" name="Freeform 44"/>
              <p:cNvSpPr>
                <a:spLocks/>
              </p:cNvSpPr>
              <p:nvPr/>
            </p:nvSpPr>
            <p:spPr bwMode="auto">
              <a:xfrm>
                <a:off x="839" y="671"/>
                <a:ext cx="33" cy="27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0" y="77"/>
                  </a:cxn>
                  <a:cxn ang="0">
                    <a:pos x="132" y="93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3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3" y="44"/>
                  </a:cxn>
                  <a:cxn ang="0">
                    <a:pos x="11" y="31"/>
                  </a:cxn>
                  <a:cxn ang="0">
                    <a:pos x="24" y="19"/>
                  </a:cxn>
                  <a:cxn ang="0">
                    <a:pos x="39" y="8"/>
                  </a:cxn>
                  <a:cxn ang="0">
                    <a:pos x="56" y="1"/>
                  </a:cxn>
                  <a:cxn ang="0">
                    <a:pos x="73" y="0"/>
                  </a:cxn>
                  <a:cxn ang="0">
                    <a:pos x="91" y="1"/>
                  </a:cxn>
                  <a:cxn ang="0">
                    <a:pos x="108" y="8"/>
                  </a:cxn>
                  <a:cxn ang="0">
                    <a:pos x="122" y="19"/>
                  </a:cxn>
                  <a:cxn ang="0">
                    <a:pos x="133" y="31"/>
                  </a:cxn>
                  <a:cxn ang="0">
                    <a:pos x="141" y="44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3">
                    <a:moveTo>
                      <a:pt x="144" y="61"/>
                    </a:moveTo>
                    <a:lnTo>
                      <a:pt x="140" y="77"/>
                    </a:lnTo>
                    <a:lnTo>
                      <a:pt x="132" y="93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3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3" y="44"/>
                    </a:lnTo>
                    <a:lnTo>
                      <a:pt x="11" y="31"/>
                    </a:lnTo>
                    <a:lnTo>
                      <a:pt x="24" y="19"/>
                    </a:lnTo>
                    <a:lnTo>
                      <a:pt x="39" y="8"/>
                    </a:lnTo>
                    <a:lnTo>
                      <a:pt x="56" y="1"/>
                    </a:lnTo>
                    <a:lnTo>
                      <a:pt x="73" y="0"/>
                    </a:lnTo>
                    <a:lnTo>
                      <a:pt x="91" y="1"/>
                    </a:lnTo>
                    <a:lnTo>
                      <a:pt x="108" y="8"/>
                    </a:lnTo>
                    <a:lnTo>
                      <a:pt x="122" y="19"/>
                    </a:lnTo>
                    <a:lnTo>
                      <a:pt x="133" y="31"/>
                    </a:lnTo>
                    <a:lnTo>
                      <a:pt x="141" y="44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1" name="Freeform 45"/>
              <p:cNvSpPr>
                <a:spLocks/>
              </p:cNvSpPr>
              <p:nvPr/>
            </p:nvSpPr>
            <p:spPr bwMode="auto">
              <a:xfrm>
                <a:off x="790" y="635"/>
                <a:ext cx="33" cy="27"/>
              </a:xfrm>
              <a:custGeom>
                <a:avLst/>
                <a:gdLst/>
                <a:ahLst/>
                <a:cxnLst>
                  <a:cxn ang="0">
                    <a:pos x="140" y="63"/>
                  </a:cxn>
                  <a:cxn ang="0">
                    <a:pos x="138" y="78"/>
                  </a:cxn>
                  <a:cxn ang="0">
                    <a:pos x="130" y="93"/>
                  </a:cxn>
                  <a:cxn ang="0">
                    <a:pos x="119" y="106"/>
                  </a:cxn>
                  <a:cxn ang="0">
                    <a:pos x="105" y="116"/>
                  </a:cxn>
                  <a:cxn ang="0">
                    <a:pos x="89" y="123"/>
                  </a:cxn>
                  <a:cxn ang="0">
                    <a:pos x="70" y="126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0"/>
                  </a:cxn>
                  <a:cxn ang="0">
                    <a:pos x="36" y="8"/>
                  </a:cxn>
                  <a:cxn ang="0">
                    <a:pos x="52" y="1"/>
                  </a:cxn>
                  <a:cxn ang="0">
                    <a:pos x="69" y="0"/>
                  </a:cxn>
                  <a:cxn ang="0">
                    <a:pos x="87" y="1"/>
                  </a:cxn>
                  <a:cxn ang="0">
                    <a:pos x="105" y="8"/>
                  </a:cxn>
                  <a:cxn ang="0">
                    <a:pos x="119" y="20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</a:cxnLst>
                <a:rect l="0" t="0" r="r" b="b"/>
                <a:pathLst>
                  <a:path w="140" h="126">
                    <a:moveTo>
                      <a:pt x="140" y="63"/>
                    </a:moveTo>
                    <a:lnTo>
                      <a:pt x="138" y="78"/>
                    </a:lnTo>
                    <a:lnTo>
                      <a:pt x="130" y="93"/>
                    </a:lnTo>
                    <a:lnTo>
                      <a:pt x="119" y="106"/>
                    </a:lnTo>
                    <a:lnTo>
                      <a:pt x="105" y="116"/>
                    </a:lnTo>
                    <a:lnTo>
                      <a:pt x="89" y="123"/>
                    </a:lnTo>
                    <a:lnTo>
                      <a:pt x="70" y="126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10" y="33"/>
                    </a:lnTo>
                    <a:lnTo>
                      <a:pt x="21" y="20"/>
                    </a:lnTo>
                    <a:lnTo>
                      <a:pt x="36" y="8"/>
                    </a:lnTo>
                    <a:lnTo>
                      <a:pt x="52" y="1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8"/>
                    </a:lnTo>
                    <a:lnTo>
                      <a:pt x="119" y="20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3146" y="1914"/>
              <a:ext cx="130" cy="839"/>
              <a:chOff x="754" y="862"/>
              <a:chExt cx="65" cy="357"/>
            </a:xfrm>
          </p:grpSpPr>
          <p:sp>
            <p:nvSpPr>
              <p:cNvPr id="244783" name="Freeform 47"/>
              <p:cNvSpPr>
                <a:spLocks/>
              </p:cNvSpPr>
              <p:nvPr/>
            </p:nvSpPr>
            <p:spPr bwMode="auto">
              <a:xfrm>
                <a:off x="788" y="1000"/>
                <a:ext cx="31" cy="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48"/>
                  </a:cxn>
                  <a:cxn ang="0">
                    <a:pos x="10" y="34"/>
                  </a:cxn>
                  <a:cxn ang="0">
                    <a:pos x="23" y="22"/>
                  </a:cxn>
                  <a:cxn ang="0">
                    <a:pos x="36" y="10"/>
                  </a:cxn>
                  <a:cxn ang="0">
                    <a:pos x="52" y="3"/>
                  </a:cxn>
                  <a:cxn ang="0">
                    <a:pos x="70" y="0"/>
                  </a:cxn>
                  <a:cxn ang="0">
                    <a:pos x="89" y="3"/>
                  </a:cxn>
                  <a:cxn ang="0">
                    <a:pos x="106" y="10"/>
                  </a:cxn>
                  <a:cxn ang="0">
                    <a:pos x="121" y="22"/>
                  </a:cxn>
                  <a:cxn ang="0">
                    <a:pos x="133" y="34"/>
                  </a:cxn>
                  <a:cxn ang="0">
                    <a:pos x="141" y="48"/>
                  </a:cxn>
                  <a:cxn ang="0">
                    <a:pos x="145" y="64"/>
                  </a:cxn>
                  <a:cxn ang="0">
                    <a:pos x="141" y="80"/>
                  </a:cxn>
                  <a:cxn ang="0">
                    <a:pos x="133" y="94"/>
                  </a:cxn>
                  <a:cxn ang="0">
                    <a:pos x="122" y="107"/>
                  </a:cxn>
                  <a:cxn ang="0">
                    <a:pos x="106" y="117"/>
                  </a:cxn>
                  <a:cxn ang="0">
                    <a:pos x="90" y="124"/>
                  </a:cxn>
                  <a:cxn ang="0">
                    <a:pos x="72" y="126"/>
                  </a:cxn>
                  <a:cxn ang="0">
                    <a:pos x="53" y="124"/>
                  </a:cxn>
                  <a:cxn ang="0">
                    <a:pos x="37" y="117"/>
                  </a:cxn>
                  <a:cxn ang="0">
                    <a:pos x="23" y="107"/>
                  </a:cxn>
                  <a:cxn ang="0">
                    <a:pos x="10" y="94"/>
                  </a:cxn>
                  <a:cxn ang="0">
                    <a:pos x="3" y="80"/>
                  </a:cxn>
                  <a:cxn ang="0">
                    <a:pos x="0" y="64"/>
                  </a:cxn>
                </a:cxnLst>
                <a:rect l="0" t="0" r="r" b="b"/>
                <a:pathLst>
                  <a:path w="145" h="126">
                    <a:moveTo>
                      <a:pt x="0" y="64"/>
                    </a:moveTo>
                    <a:lnTo>
                      <a:pt x="2" y="48"/>
                    </a:lnTo>
                    <a:lnTo>
                      <a:pt x="10" y="34"/>
                    </a:lnTo>
                    <a:lnTo>
                      <a:pt x="23" y="22"/>
                    </a:lnTo>
                    <a:lnTo>
                      <a:pt x="36" y="10"/>
                    </a:lnTo>
                    <a:lnTo>
                      <a:pt x="52" y="3"/>
                    </a:lnTo>
                    <a:lnTo>
                      <a:pt x="70" y="0"/>
                    </a:lnTo>
                    <a:lnTo>
                      <a:pt x="89" y="3"/>
                    </a:lnTo>
                    <a:lnTo>
                      <a:pt x="106" y="10"/>
                    </a:lnTo>
                    <a:lnTo>
                      <a:pt x="121" y="22"/>
                    </a:lnTo>
                    <a:lnTo>
                      <a:pt x="133" y="34"/>
                    </a:lnTo>
                    <a:lnTo>
                      <a:pt x="141" y="48"/>
                    </a:lnTo>
                    <a:lnTo>
                      <a:pt x="145" y="64"/>
                    </a:lnTo>
                    <a:lnTo>
                      <a:pt x="141" y="80"/>
                    </a:lnTo>
                    <a:lnTo>
                      <a:pt x="133" y="94"/>
                    </a:lnTo>
                    <a:lnTo>
                      <a:pt x="122" y="107"/>
                    </a:lnTo>
                    <a:lnTo>
                      <a:pt x="106" y="117"/>
                    </a:lnTo>
                    <a:lnTo>
                      <a:pt x="90" y="124"/>
                    </a:lnTo>
                    <a:lnTo>
                      <a:pt x="72" y="126"/>
                    </a:lnTo>
                    <a:lnTo>
                      <a:pt x="53" y="124"/>
                    </a:lnTo>
                    <a:lnTo>
                      <a:pt x="37" y="117"/>
                    </a:lnTo>
                    <a:lnTo>
                      <a:pt x="23" y="107"/>
                    </a:lnTo>
                    <a:lnTo>
                      <a:pt x="10" y="94"/>
                    </a:lnTo>
                    <a:lnTo>
                      <a:pt x="3" y="8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4" name="Freeform 48"/>
              <p:cNvSpPr>
                <a:spLocks/>
              </p:cNvSpPr>
              <p:nvPr/>
            </p:nvSpPr>
            <p:spPr bwMode="auto">
              <a:xfrm>
                <a:off x="785" y="1024"/>
                <a:ext cx="33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8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9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2" y="32"/>
                  </a:cxn>
                  <a:cxn ang="0">
                    <a:pos x="140" y="46"/>
                  </a:cxn>
                  <a:cxn ang="0">
                    <a:pos x="144" y="62"/>
                  </a:cxn>
                  <a:cxn ang="0">
                    <a:pos x="140" y="77"/>
                  </a:cxn>
                  <a:cxn ang="0">
                    <a:pos x="132" y="91"/>
                  </a:cxn>
                  <a:cxn ang="0">
                    <a:pos x="121" y="106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2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2"/>
                  </a:cxn>
                  <a:cxn ang="0">
                    <a:pos x="2" y="77"/>
                  </a:cxn>
                  <a:cxn ang="0">
                    <a:pos x="0" y="63"/>
                  </a:cxn>
                </a:cxnLst>
                <a:rect l="0" t="0" r="r" b="b"/>
                <a:pathLst>
                  <a:path w="144" h="124">
                    <a:moveTo>
                      <a:pt x="0" y="63"/>
                    </a:moveTo>
                    <a:lnTo>
                      <a:pt x="2" y="48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9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2" y="32"/>
                    </a:lnTo>
                    <a:lnTo>
                      <a:pt x="140" y="46"/>
                    </a:lnTo>
                    <a:lnTo>
                      <a:pt x="144" y="62"/>
                    </a:lnTo>
                    <a:lnTo>
                      <a:pt x="140" y="77"/>
                    </a:lnTo>
                    <a:lnTo>
                      <a:pt x="132" y="91"/>
                    </a:lnTo>
                    <a:lnTo>
                      <a:pt x="121" y="106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2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2"/>
                    </a:lnTo>
                    <a:lnTo>
                      <a:pt x="2" y="7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5" name="Freeform 49"/>
              <p:cNvSpPr>
                <a:spLocks/>
              </p:cNvSpPr>
              <p:nvPr/>
            </p:nvSpPr>
            <p:spPr bwMode="auto">
              <a:xfrm>
                <a:off x="783" y="1189"/>
                <a:ext cx="31" cy="25"/>
              </a:xfrm>
              <a:custGeom>
                <a:avLst/>
                <a:gdLst/>
                <a:ahLst/>
                <a:cxnLst>
                  <a:cxn ang="0">
                    <a:pos x="139" y="62"/>
                  </a:cxn>
                  <a:cxn ang="0">
                    <a:pos x="137" y="80"/>
                  </a:cxn>
                  <a:cxn ang="0">
                    <a:pos x="129" y="93"/>
                  </a:cxn>
                  <a:cxn ang="0">
                    <a:pos x="119" y="106"/>
                  </a:cxn>
                  <a:cxn ang="0">
                    <a:pos x="105" y="115"/>
                  </a:cxn>
                  <a:cxn ang="0">
                    <a:pos x="89" y="122"/>
                  </a:cxn>
                  <a:cxn ang="0">
                    <a:pos x="70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2" y="45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3" y="1"/>
                  </a:cxn>
                  <a:cxn ang="0">
                    <a:pos x="70" y="0"/>
                  </a:cxn>
                  <a:cxn ang="0">
                    <a:pos x="89" y="1"/>
                  </a:cxn>
                  <a:cxn ang="0">
                    <a:pos x="105" y="9"/>
                  </a:cxn>
                  <a:cxn ang="0">
                    <a:pos x="119" y="20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2"/>
                  </a:cxn>
                </a:cxnLst>
                <a:rect l="0" t="0" r="r" b="b"/>
                <a:pathLst>
                  <a:path w="139" h="123">
                    <a:moveTo>
                      <a:pt x="139" y="62"/>
                    </a:moveTo>
                    <a:lnTo>
                      <a:pt x="137" y="80"/>
                    </a:lnTo>
                    <a:lnTo>
                      <a:pt x="129" y="93"/>
                    </a:lnTo>
                    <a:lnTo>
                      <a:pt x="119" y="106"/>
                    </a:lnTo>
                    <a:lnTo>
                      <a:pt x="105" y="115"/>
                    </a:lnTo>
                    <a:lnTo>
                      <a:pt x="89" y="122"/>
                    </a:lnTo>
                    <a:lnTo>
                      <a:pt x="70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9" y="1"/>
                    </a:lnTo>
                    <a:lnTo>
                      <a:pt x="105" y="9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6" name="Freeform 50"/>
              <p:cNvSpPr>
                <a:spLocks/>
              </p:cNvSpPr>
              <p:nvPr/>
            </p:nvSpPr>
            <p:spPr bwMode="auto">
              <a:xfrm>
                <a:off x="784" y="1162"/>
                <a:ext cx="34" cy="24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2" y="79"/>
                  </a:cxn>
                  <a:cxn ang="0">
                    <a:pos x="134" y="93"/>
                  </a:cxn>
                  <a:cxn ang="0">
                    <a:pos x="122" y="107"/>
                  </a:cxn>
                  <a:cxn ang="0">
                    <a:pos x="109" y="118"/>
                  </a:cxn>
                  <a:cxn ang="0">
                    <a:pos x="92" y="124"/>
                  </a:cxn>
                  <a:cxn ang="0">
                    <a:pos x="73" y="126"/>
                  </a:cxn>
                  <a:cxn ang="0">
                    <a:pos x="56" y="124"/>
                  </a:cxn>
                  <a:cxn ang="0">
                    <a:pos x="39" y="118"/>
                  </a:cxn>
                  <a:cxn ang="0">
                    <a:pos x="24" y="107"/>
                  </a:cxn>
                  <a:cxn ang="0">
                    <a:pos x="12" y="93"/>
                  </a:cxn>
                  <a:cxn ang="0">
                    <a:pos x="4" y="79"/>
                  </a:cxn>
                  <a:cxn ang="0">
                    <a:pos x="0" y="61"/>
                  </a:cxn>
                  <a:cxn ang="0">
                    <a:pos x="4" y="48"/>
                  </a:cxn>
                  <a:cxn ang="0">
                    <a:pos x="12" y="33"/>
                  </a:cxn>
                  <a:cxn ang="0">
                    <a:pos x="24" y="19"/>
                  </a:cxn>
                  <a:cxn ang="0">
                    <a:pos x="40" y="10"/>
                  </a:cxn>
                  <a:cxn ang="0">
                    <a:pos x="56" y="2"/>
                  </a:cxn>
                  <a:cxn ang="0">
                    <a:pos x="74" y="0"/>
                  </a:cxn>
                  <a:cxn ang="0">
                    <a:pos x="93" y="2"/>
                  </a:cxn>
                  <a:cxn ang="0">
                    <a:pos x="109" y="10"/>
                  </a:cxn>
                  <a:cxn ang="0">
                    <a:pos x="122" y="19"/>
                  </a:cxn>
                  <a:cxn ang="0">
                    <a:pos x="134" y="33"/>
                  </a:cxn>
                  <a:cxn ang="0">
                    <a:pos x="142" y="48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6">
                    <a:moveTo>
                      <a:pt x="144" y="61"/>
                    </a:moveTo>
                    <a:lnTo>
                      <a:pt x="142" y="79"/>
                    </a:lnTo>
                    <a:lnTo>
                      <a:pt x="134" y="93"/>
                    </a:lnTo>
                    <a:lnTo>
                      <a:pt x="122" y="107"/>
                    </a:lnTo>
                    <a:lnTo>
                      <a:pt x="109" y="118"/>
                    </a:lnTo>
                    <a:lnTo>
                      <a:pt x="92" y="124"/>
                    </a:lnTo>
                    <a:lnTo>
                      <a:pt x="73" y="126"/>
                    </a:lnTo>
                    <a:lnTo>
                      <a:pt x="56" y="124"/>
                    </a:lnTo>
                    <a:lnTo>
                      <a:pt x="39" y="118"/>
                    </a:lnTo>
                    <a:lnTo>
                      <a:pt x="24" y="107"/>
                    </a:lnTo>
                    <a:lnTo>
                      <a:pt x="12" y="93"/>
                    </a:lnTo>
                    <a:lnTo>
                      <a:pt x="4" y="79"/>
                    </a:lnTo>
                    <a:lnTo>
                      <a:pt x="0" y="61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4" y="19"/>
                    </a:lnTo>
                    <a:lnTo>
                      <a:pt x="40" y="10"/>
                    </a:lnTo>
                    <a:lnTo>
                      <a:pt x="56" y="2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09" y="10"/>
                    </a:lnTo>
                    <a:lnTo>
                      <a:pt x="122" y="19"/>
                    </a:lnTo>
                    <a:lnTo>
                      <a:pt x="134" y="33"/>
                    </a:lnTo>
                    <a:lnTo>
                      <a:pt x="142" y="48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7" name="Freeform 51"/>
              <p:cNvSpPr>
                <a:spLocks/>
              </p:cNvSpPr>
              <p:nvPr/>
            </p:nvSpPr>
            <p:spPr bwMode="auto">
              <a:xfrm>
                <a:off x="755" y="1022"/>
                <a:ext cx="31" cy="26"/>
              </a:xfrm>
              <a:custGeom>
                <a:avLst/>
                <a:gdLst/>
                <a:ahLst/>
                <a:cxnLst>
                  <a:cxn ang="0">
                    <a:pos x="139" y="61"/>
                  </a:cxn>
                  <a:cxn ang="0">
                    <a:pos x="136" y="46"/>
                  </a:cxn>
                  <a:cxn ang="0">
                    <a:pos x="128" y="32"/>
                  </a:cxn>
                  <a:cxn ang="0">
                    <a:pos x="118" y="19"/>
                  </a:cxn>
                  <a:cxn ang="0">
                    <a:pos x="103" y="9"/>
                  </a:cxn>
                  <a:cxn ang="0">
                    <a:pos x="87" y="2"/>
                  </a:cxn>
                  <a:cxn ang="0">
                    <a:pos x="69" y="0"/>
                  </a:cxn>
                  <a:cxn ang="0">
                    <a:pos x="52" y="2"/>
                  </a:cxn>
                  <a:cxn ang="0">
                    <a:pos x="36" y="9"/>
                  </a:cxn>
                  <a:cxn ang="0">
                    <a:pos x="21" y="19"/>
                  </a:cxn>
                  <a:cxn ang="0">
                    <a:pos x="10" y="32"/>
                  </a:cxn>
                  <a:cxn ang="0">
                    <a:pos x="2" y="46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7"/>
                  </a:cxn>
                  <a:cxn ang="0">
                    <a:pos x="52" y="123"/>
                  </a:cxn>
                  <a:cxn ang="0">
                    <a:pos x="69" y="125"/>
                  </a:cxn>
                  <a:cxn ang="0">
                    <a:pos x="87" y="123"/>
                  </a:cxn>
                  <a:cxn ang="0">
                    <a:pos x="103" y="117"/>
                  </a:cxn>
                  <a:cxn ang="0">
                    <a:pos x="118" y="107"/>
                  </a:cxn>
                  <a:cxn ang="0">
                    <a:pos x="128" y="93"/>
                  </a:cxn>
                  <a:cxn ang="0">
                    <a:pos x="136" y="78"/>
                  </a:cxn>
                  <a:cxn ang="0">
                    <a:pos x="139" y="61"/>
                  </a:cxn>
                </a:cxnLst>
                <a:rect l="0" t="0" r="r" b="b"/>
                <a:pathLst>
                  <a:path w="139" h="125">
                    <a:moveTo>
                      <a:pt x="139" y="61"/>
                    </a:moveTo>
                    <a:lnTo>
                      <a:pt x="136" y="46"/>
                    </a:lnTo>
                    <a:lnTo>
                      <a:pt x="128" y="32"/>
                    </a:lnTo>
                    <a:lnTo>
                      <a:pt x="118" y="19"/>
                    </a:lnTo>
                    <a:lnTo>
                      <a:pt x="103" y="9"/>
                    </a:lnTo>
                    <a:lnTo>
                      <a:pt x="87" y="2"/>
                    </a:lnTo>
                    <a:lnTo>
                      <a:pt x="69" y="0"/>
                    </a:lnTo>
                    <a:lnTo>
                      <a:pt x="52" y="2"/>
                    </a:lnTo>
                    <a:lnTo>
                      <a:pt x="36" y="9"/>
                    </a:lnTo>
                    <a:lnTo>
                      <a:pt x="21" y="19"/>
                    </a:lnTo>
                    <a:lnTo>
                      <a:pt x="10" y="32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7"/>
                    </a:lnTo>
                    <a:lnTo>
                      <a:pt x="52" y="123"/>
                    </a:lnTo>
                    <a:lnTo>
                      <a:pt x="69" y="125"/>
                    </a:lnTo>
                    <a:lnTo>
                      <a:pt x="87" y="123"/>
                    </a:lnTo>
                    <a:lnTo>
                      <a:pt x="103" y="117"/>
                    </a:lnTo>
                    <a:lnTo>
                      <a:pt x="118" y="107"/>
                    </a:lnTo>
                    <a:lnTo>
                      <a:pt x="128" y="93"/>
                    </a:lnTo>
                    <a:lnTo>
                      <a:pt x="136" y="78"/>
                    </a:lnTo>
                    <a:lnTo>
                      <a:pt x="139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8" name="Freeform 52"/>
              <p:cNvSpPr>
                <a:spLocks/>
              </p:cNvSpPr>
              <p:nvPr/>
            </p:nvSpPr>
            <p:spPr bwMode="auto">
              <a:xfrm>
                <a:off x="763" y="1048"/>
                <a:ext cx="32" cy="27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39" y="47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3" y="107"/>
                  </a:cxn>
                  <a:cxn ang="0">
                    <a:pos x="35" y="115"/>
                  </a:cxn>
                  <a:cxn ang="0">
                    <a:pos x="52" y="122"/>
                  </a:cxn>
                  <a:cxn ang="0">
                    <a:pos x="71" y="124"/>
                  </a:cxn>
                  <a:cxn ang="0">
                    <a:pos x="88" y="122"/>
                  </a:cxn>
                  <a:cxn ang="0">
                    <a:pos x="105" y="115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9"/>
                  </a:cxn>
                  <a:cxn ang="0">
                    <a:pos x="141" y="61"/>
                  </a:cxn>
                </a:cxnLst>
                <a:rect l="0" t="0" r="r" b="b"/>
                <a:pathLst>
                  <a:path w="141" h="124">
                    <a:moveTo>
                      <a:pt x="141" y="61"/>
                    </a:moveTo>
                    <a:lnTo>
                      <a:pt x="139" y="47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2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3" y="107"/>
                    </a:lnTo>
                    <a:lnTo>
                      <a:pt x="35" y="115"/>
                    </a:lnTo>
                    <a:lnTo>
                      <a:pt x="52" y="122"/>
                    </a:lnTo>
                    <a:lnTo>
                      <a:pt x="71" y="124"/>
                    </a:lnTo>
                    <a:lnTo>
                      <a:pt x="88" y="122"/>
                    </a:lnTo>
                    <a:lnTo>
                      <a:pt x="105" y="115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9"/>
                    </a:lnTo>
                    <a:lnTo>
                      <a:pt x="141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9" name="Freeform 53"/>
              <p:cNvSpPr>
                <a:spLocks/>
              </p:cNvSpPr>
              <p:nvPr/>
            </p:nvSpPr>
            <p:spPr bwMode="auto">
              <a:xfrm>
                <a:off x="775" y="1072"/>
                <a:ext cx="33" cy="27"/>
              </a:xfrm>
              <a:custGeom>
                <a:avLst/>
                <a:gdLst/>
                <a:ahLst/>
                <a:cxnLst>
                  <a:cxn ang="0">
                    <a:pos x="142" y="61"/>
                  </a:cxn>
                  <a:cxn ang="0">
                    <a:pos x="139" y="46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0"/>
                  </a:cxn>
                  <a:cxn ang="0">
                    <a:pos x="11" y="33"/>
                  </a:cxn>
                  <a:cxn ang="0">
                    <a:pos x="3" y="48"/>
                  </a:cxn>
                  <a:cxn ang="0">
                    <a:pos x="0" y="64"/>
                  </a:cxn>
                  <a:cxn ang="0">
                    <a:pos x="3" y="80"/>
                  </a:cxn>
                  <a:cxn ang="0">
                    <a:pos x="11" y="93"/>
                  </a:cxn>
                  <a:cxn ang="0">
                    <a:pos x="23" y="107"/>
                  </a:cxn>
                  <a:cxn ang="0">
                    <a:pos x="36" y="116"/>
                  </a:cxn>
                  <a:cxn ang="0">
                    <a:pos x="53" y="122"/>
                  </a:cxn>
                  <a:cxn ang="0">
                    <a:pos x="71" y="125"/>
                  </a:cxn>
                  <a:cxn ang="0">
                    <a:pos x="89" y="122"/>
                  </a:cxn>
                  <a:cxn ang="0">
                    <a:pos x="105" y="116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8"/>
                  </a:cxn>
                  <a:cxn ang="0">
                    <a:pos x="142" y="61"/>
                  </a:cxn>
                </a:cxnLst>
                <a:rect l="0" t="0" r="r" b="b"/>
                <a:pathLst>
                  <a:path w="142" h="125">
                    <a:moveTo>
                      <a:pt x="142" y="61"/>
                    </a:moveTo>
                    <a:lnTo>
                      <a:pt x="139" y="46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0"/>
                    </a:lnTo>
                    <a:lnTo>
                      <a:pt x="11" y="33"/>
                    </a:lnTo>
                    <a:lnTo>
                      <a:pt x="3" y="48"/>
                    </a:lnTo>
                    <a:lnTo>
                      <a:pt x="0" y="64"/>
                    </a:lnTo>
                    <a:lnTo>
                      <a:pt x="3" y="80"/>
                    </a:lnTo>
                    <a:lnTo>
                      <a:pt x="11" y="93"/>
                    </a:lnTo>
                    <a:lnTo>
                      <a:pt x="23" y="107"/>
                    </a:lnTo>
                    <a:lnTo>
                      <a:pt x="36" y="116"/>
                    </a:lnTo>
                    <a:lnTo>
                      <a:pt x="53" y="122"/>
                    </a:lnTo>
                    <a:lnTo>
                      <a:pt x="71" y="125"/>
                    </a:lnTo>
                    <a:lnTo>
                      <a:pt x="89" y="122"/>
                    </a:lnTo>
                    <a:lnTo>
                      <a:pt x="105" y="116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8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0" name="Freeform 54"/>
              <p:cNvSpPr>
                <a:spLocks/>
              </p:cNvSpPr>
              <p:nvPr/>
            </p:nvSpPr>
            <p:spPr bwMode="auto">
              <a:xfrm>
                <a:off x="784" y="1102"/>
                <a:ext cx="32" cy="27"/>
              </a:xfrm>
              <a:custGeom>
                <a:avLst/>
                <a:gdLst/>
                <a:ahLst/>
                <a:cxnLst>
                  <a:cxn ang="0">
                    <a:pos x="143" y="61"/>
                  </a:cxn>
                  <a:cxn ang="0">
                    <a:pos x="139" y="45"/>
                  </a:cxn>
                  <a:cxn ang="0">
                    <a:pos x="132" y="32"/>
                  </a:cxn>
                  <a:cxn ang="0">
                    <a:pos x="120" y="20"/>
                  </a:cxn>
                  <a:cxn ang="0">
                    <a:pos x="106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4" y="2"/>
                  </a:cxn>
                  <a:cxn ang="0">
                    <a:pos x="37" y="9"/>
                  </a:cxn>
                  <a:cxn ang="0">
                    <a:pos x="23" y="20"/>
                  </a:cxn>
                  <a:cxn ang="0">
                    <a:pos x="10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3" y="106"/>
                  </a:cxn>
                  <a:cxn ang="0">
                    <a:pos x="37" y="115"/>
                  </a:cxn>
                  <a:cxn ang="0">
                    <a:pos x="54" y="121"/>
                  </a:cxn>
                  <a:cxn ang="0">
                    <a:pos x="71" y="125"/>
                  </a:cxn>
                  <a:cxn ang="0">
                    <a:pos x="89" y="121"/>
                  </a:cxn>
                  <a:cxn ang="0">
                    <a:pos x="106" y="115"/>
                  </a:cxn>
                  <a:cxn ang="0">
                    <a:pos x="120" y="106"/>
                  </a:cxn>
                  <a:cxn ang="0">
                    <a:pos x="132" y="93"/>
                  </a:cxn>
                  <a:cxn ang="0">
                    <a:pos x="139" y="78"/>
                  </a:cxn>
                  <a:cxn ang="0">
                    <a:pos x="143" y="61"/>
                  </a:cxn>
                </a:cxnLst>
                <a:rect l="0" t="0" r="r" b="b"/>
                <a:pathLst>
                  <a:path w="143" h="125">
                    <a:moveTo>
                      <a:pt x="143" y="61"/>
                    </a:moveTo>
                    <a:lnTo>
                      <a:pt x="139" y="45"/>
                    </a:lnTo>
                    <a:lnTo>
                      <a:pt x="132" y="32"/>
                    </a:lnTo>
                    <a:lnTo>
                      <a:pt x="120" y="20"/>
                    </a:lnTo>
                    <a:lnTo>
                      <a:pt x="106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4" y="2"/>
                    </a:lnTo>
                    <a:lnTo>
                      <a:pt x="37" y="9"/>
                    </a:lnTo>
                    <a:lnTo>
                      <a:pt x="23" y="20"/>
                    </a:lnTo>
                    <a:lnTo>
                      <a:pt x="10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3" y="106"/>
                    </a:lnTo>
                    <a:lnTo>
                      <a:pt x="37" y="115"/>
                    </a:lnTo>
                    <a:lnTo>
                      <a:pt x="54" y="121"/>
                    </a:lnTo>
                    <a:lnTo>
                      <a:pt x="71" y="125"/>
                    </a:lnTo>
                    <a:lnTo>
                      <a:pt x="89" y="121"/>
                    </a:lnTo>
                    <a:lnTo>
                      <a:pt x="106" y="115"/>
                    </a:lnTo>
                    <a:lnTo>
                      <a:pt x="120" y="106"/>
                    </a:lnTo>
                    <a:lnTo>
                      <a:pt x="132" y="93"/>
                    </a:lnTo>
                    <a:lnTo>
                      <a:pt x="139" y="78"/>
                    </a:lnTo>
                    <a:lnTo>
                      <a:pt x="143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1" name="Freeform 55"/>
              <p:cNvSpPr>
                <a:spLocks/>
              </p:cNvSpPr>
              <p:nvPr/>
            </p:nvSpPr>
            <p:spPr bwMode="auto">
              <a:xfrm>
                <a:off x="769" y="1075"/>
                <a:ext cx="32" cy="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6"/>
                  </a:cxn>
                  <a:cxn ang="0">
                    <a:pos x="9" y="32"/>
                  </a:cxn>
                  <a:cxn ang="0">
                    <a:pos x="20" y="19"/>
                  </a:cxn>
                  <a:cxn ang="0">
                    <a:pos x="33" y="10"/>
                  </a:cxn>
                  <a:cxn ang="0">
                    <a:pos x="50" y="3"/>
                  </a:cxn>
                  <a:cxn ang="0">
                    <a:pos x="66" y="0"/>
                  </a:cxn>
                  <a:cxn ang="0">
                    <a:pos x="84" y="3"/>
                  </a:cxn>
                  <a:cxn ang="0">
                    <a:pos x="101" y="10"/>
                  </a:cxn>
                  <a:cxn ang="0">
                    <a:pos x="117" y="19"/>
                  </a:cxn>
                  <a:cxn ang="0">
                    <a:pos x="129" y="32"/>
                  </a:cxn>
                  <a:cxn ang="0">
                    <a:pos x="137" y="46"/>
                  </a:cxn>
                  <a:cxn ang="0">
                    <a:pos x="140" y="62"/>
                  </a:cxn>
                  <a:cxn ang="0">
                    <a:pos x="137" y="78"/>
                  </a:cxn>
                  <a:cxn ang="0">
                    <a:pos x="129" y="93"/>
                  </a:cxn>
                  <a:cxn ang="0">
                    <a:pos x="117" y="106"/>
                  </a:cxn>
                  <a:cxn ang="0">
                    <a:pos x="101" y="115"/>
                  </a:cxn>
                  <a:cxn ang="0">
                    <a:pos x="84" y="123"/>
                  </a:cxn>
                  <a:cxn ang="0">
                    <a:pos x="66" y="125"/>
                  </a:cxn>
                  <a:cxn ang="0">
                    <a:pos x="50" y="123"/>
                  </a:cxn>
                  <a:cxn ang="0">
                    <a:pos x="33" y="115"/>
                  </a:cxn>
                  <a:cxn ang="0">
                    <a:pos x="20" y="106"/>
                  </a:cxn>
                  <a:cxn ang="0">
                    <a:pos x="9" y="93"/>
                  </a:cxn>
                  <a:cxn ang="0">
                    <a:pos x="2" y="78"/>
                  </a:cxn>
                  <a:cxn ang="0">
                    <a:pos x="0" y="62"/>
                  </a:cxn>
                </a:cxnLst>
                <a:rect l="0" t="0" r="r" b="b"/>
                <a:pathLst>
                  <a:path w="140" h="125">
                    <a:moveTo>
                      <a:pt x="0" y="62"/>
                    </a:moveTo>
                    <a:lnTo>
                      <a:pt x="2" y="46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10"/>
                    </a:lnTo>
                    <a:lnTo>
                      <a:pt x="50" y="3"/>
                    </a:lnTo>
                    <a:lnTo>
                      <a:pt x="66" y="0"/>
                    </a:lnTo>
                    <a:lnTo>
                      <a:pt x="84" y="3"/>
                    </a:lnTo>
                    <a:lnTo>
                      <a:pt x="101" y="10"/>
                    </a:lnTo>
                    <a:lnTo>
                      <a:pt x="117" y="19"/>
                    </a:lnTo>
                    <a:lnTo>
                      <a:pt x="129" y="32"/>
                    </a:lnTo>
                    <a:lnTo>
                      <a:pt x="137" y="46"/>
                    </a:lnTo>
                    <a:lnTo>
                      <a:pt x="140" y="62"/>
                    </a:lnTo>
                    <a:lnTo>
                      <a:pt x="137" y="78"/>
                    </a:lnTo>
                    <a:lnTo>
                      <a:pt x="129" y="93"/>
                    </a:lnTo>
                    <a:lnTo>
                      <a:pt x="117" y="106"/>
                    </a:lnTo>
                    <a:lnTo>
                      <a:pt x="101" y="115"/>
                    </a:lnTo>
                    <a:lnTo>
                      <a:pt x="84" y="123"/>
                    </a:lnTo>
                    <a:lnTo>
                      <a:pt x="66" y="125"/>
                    </a:lnTo>
                    <a:lnTo>
                      <a:pt x="50" y="123"/>
                    </a:lnTo>
                    <a:lnTo>
                      <a:pt x="33" y="115"/>
                    </a:lnTo>
                    <a:lnTo>
                      <a:pt x="20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2" name="Freeform 56"/>
              <p:cNvSpPr>
                <a:spLocks/>
              </p:cNvSpPr>
              <p:nvPr/>
            </p:nvSpPr>
            <p:spPr bwMode="auto">
              <a:xfrm>
                <a:off x="784" y="1132"/>
                <a:ext cx="34" cy="24"/>
              </a:xfrm>
              <a:custGeom>
                <a:avLst/>
                <a:gdLst/>
                <a:ahLst/>
                <a:cxnLst>
                  <a:cxn ang="0">
                    <a:pos x="141" y="60"/>
                  </a:cxn>
                  <a:cxn ang="0">
                    <a:pos x="139" y="44"/>
                  </a:cxn>
                  <a:cxn ang="0">
                    <a:pos x="131" y="31"/>
                  </a:cxn>
                  <a:cxn ang="0">
                    <a:pos x="119" y="18"/>
                  </a:cxn>
                  <a:cxn ang="0">
                    <a:pos x="106" y="9"/>
                  </a:cxn>
                  <a:cxn ang="0">
                    <a:pos x="90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7" y="9"/>
                  </a:cxn>
                  <a:cxn ang="0">
                    <a:pos x="22" y="18"/>
                  </a:cxn>
                  <a:cxn ang="0">
                    <a:pos x="10" y="31"/>
                  </a:cxn>
                  <a:cxn ang="0">
                    <a:pos x="3" y="44"/>
                  </a:cxn>
                  <a:cxn ang="0">
                    <a:pos x="0" y="60"/>
                  </a:cxn>
                  <a:cxn ang="0">
                    <a:pos x="2" y="76"/>
                  </a:cxn>
                  <a:cxn ang="0">
                    <a:pos x="10" y="91"/>
                  </a:cxn>
                  <a:cxn ang="0">
                    <a:pos x="22" y="104"/>
                  </a:cxn>
                  <a:cxn ang="0">
                    <a:pos x="36" y="114"/>
                  </a:cxn>
                  <a:cxn ang="0">
                    <a:pos x="53" y="121"/>
                  </a:cxn>
                  <a:cxn ang="0">
                    <a:pos x="70" y="123"/>
                  </a:cxn>
                  <a:cxn ang="0">
                    <a:pos x="89" y="121"/>
                  </a:cxn>
                  <a:cxn ang="0">
                    <a:pos x="106" y="114"/>
                  </a:cxn>
                  <a:cxn ang="0">
                    <a:pos x="119" y="104"/>
                  </a:cxn>
                  <a:cxn ang="0">
                    <a:pos x="131" y="91"/>
                  </a:cxn>
                  <a:cxn ang="0">
                    <a:pos x="139" y="76"/>
                  </a:cxn>
                  <a:cxn ang="0">
                    <a:pos x="141" y="60"/>
                  </a:cxn>
                </a:cxnLst>
                <a:rect l="0" t="0" r="r" b="b"/>
                <a:pathLst>
                  <a:path w="141" h="123">
                    <a:moveTo>
                      <a:pt x="141" y="60"/>
                    </a:moveTo>
                    <a:lnTo>
                      <a:pt x="139" y="44"/>
                    </a:lnTo>
                    <a:lnTo>
                      <a:pt x="131" y="31"/>
                    </a:lnTo>
                    <a:lnTo>
                      <a:pt x="119" y="18"/>
                    </a:lnTo>
                    <a:lnTo>
                      <a:pt x="106" y="9"/>
                    </a:lnTo>
                    <a:lnTo>
                      <a:pt x="90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7" y="9"/>
                    </a:lnTo>
                    <a:lnTo>
                      <a:pt x="22" y="18"/>
                    </a:lnTo>
                    <a:lnTo>
                      <a:pt x="10" y="31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10" y="91"/>
                    </a:lnTo>
                    <a:lnTo>
                      <a:pt x="22" y="104"/>
                    </a:lnTo>
                    <a:lnTo>
                      <a:pt x="36" y="114"/>
                    </a:lnTo>
                    <a:lnTo>
                      <a:pt x="53" y="121"/>
                    </a:lnTo>
                    <a:lnTo>
                      <a:pt x="70" y="123"/>
                    </a:lnTo>
                    <a:lnTo>
                      <a:pt x="89" y="121"/>
                    </a:lnTo>
                    <a:lnTo>
                      <a:pt x="106" y="114"/>
                    </a:lnTo>
                    <a:lnTo>
                      <a:pt x="119" y="104"/>
                    </a:lnTo>
                    <a:lnTo>
                      <a:pt x="131" y="91"/>
                    </a:lnTo>
                    <a:lnTo>
                      <a:pt x="139" y="76"/>
                    </a:lnTo>
                    <a:lnTo>
                      <a:pt x="141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3" name="Freeform 57"/>
              <p:cNvSpPr>
                <a:spLocks/>
              </p:cNvSpPr>
              <p:nvPr/>
            </p:nvSpPr>
            <p:spPr bwMode="auto">
              <a:xfrm>
                <a:off x="778" y="1048"/>
                <a:ext cx="31" cy="27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" y="48"/>
                  </a:cxn>
                  <a:cxn ang="0">
                    <a:pos x="11" y="33"/>
                  </a:cxn>
                  <a:cxn ang="0">
                    <a:pos x="22" y="21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4" y="9"/>
                  </a:cxn>
                  <a:cxn ang="0">
                    <a:pos x="119" y="21"/>
                  </a:cxn>
                  <a:cxn ang="0">
                    <a:pos x="132" y="33"/>
                  </a:cxn>
                  <a:cxn ang="0">
                    <a:pos x="138" y="48"/>
                  </a:cxn>
                  <a:cxn ang="0">
                    <a:pos x="142" y="63"/>
                  </a:cxn>
                  <a:cxn ang="0">
                    <a:pos x="138" y="80"/>
                  </a:cxn>
                  <a:cxn ang="0">
                    <a:pos x="132" y="95"/>
                  </a:cxn>
                  <a:cxn ang="0">
                    <a:pos x="119" y="107"/>
                  </a:cxn>
                  <a:cxn ang="0">
                    <a:pos x="104" y="116"/>
                  </a:cxn>
                  <a:cxn ang="0">
                    <a:pos x="88" y="123"/>
                  </a:cxn>
                  <a:cxn ang="0">
                    <a:pos x="70" y="126"/>
                  </a:cxn>
                  <a:cxn ang="0">
                    <a:pos x="52" y="123"/>
                  </a:cxn>
                  <a:cxn ang="0">
                    <a:pos x="36" y="116"/>
                  </a:cxn>
                  <a:cxn ang="0">
                    <a:pos x="22" y="107"/>
                  </a:cxn>
                  <a:cxn ang="0">
                    <a:pos x="11" y="95"/>
                  </a:cxn>
                  <a:cxn ang="0">
                    <a:pos x="3" y="80"/>
                  </a:cxn>
                  <a:cxn ang="0">
                    <a:pos x="0" y="63"/>
                  </a:cxn>
                </a:cxnLst>
                <a:rect l="0" t="0" r="r" b="b"/>
                <a:pathLst>
                  <a:path w="142" h="126">
                    <a:moveTo>
                      <a:pt x="0" y="63"/>
                    </a:moveTo>
                    <a:lnTo>
                      <a:pt x="3" y="48"/>
                    </a:lnTo>
                    <a:lnTo>
                      <a:pt x="11" y="33"/>
                    </a:lnTo>
                    <a:lnTo>
                      <a:pt x="22" y="21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4" y="9"/>
                    </a:lnTo>
                    <a:lnTo>
                      <a:pt x="119" y="21"/>
                    </a:lnTo>
                    <a:lnTo>
                      <a:pt x="132" y="33"/>
                    </a:lnTo>
                    <a:lnTo>
                      <a:pt x="138" y="48"/>
                    </a:lnTo>
                    <a:lnTo>
                      <a:pt x="142" y="63"/>
                    </a:lnTo>
                    <a:lnTo>
                      <a:pt x="138" y="80"/>
                    </a:lnTo>
                    <a:lnTo>
                      <a:pt x="132" y="95"/>
                    </a:lnTo>
                    <a:lnTo>
                      <a:pt x="119" y="107"/>
                    </a:lnTo>
                    <a:lnTo>
                      <a:pt x="104" y="116"/>
                    </a:lnTo>
                    <a:lnTo>
                      <a:pt x="88" y="123"/>
                    </a:lnTo>
                    <a:lnTo>
                      <a:pt x="70" y="126"/>
                    </a:lnTo>
                    <a:lnTo>
                      <a:pt x="52" y="123"/>
                    </a:lnTo>
                    <a:lnTo>
                      <a:pt x="36" y="116"/>
                    </a:lnTo>
                    <a:lnTo>
                      <a:pt x="22" y="107"/>
                    </a:lnTo>
                    <a:lnTo>
                      <a:pt x="11" y="95"/>
                    </a:lnTo>
                    <a:lnTo>
                      <a:pt x="3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4" name="Freeform 58"/>
              <p:cNvSpPr>
                <a:spLocks/>
              </p:cNvSpPr>
              <p:nvPr/>
            </p:nvSpPr>
            <p:spPr bwMode="auto">
              <a:xfrm>
                <a:off x="758" y="1102"/>
                <a:ext cx="31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1"/>
                  </a:cxn>
                  <a:cxn ang="0">
                    <a:pos x="36" y="10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8" y="4"/>
                  </a:cxn>
                  <a:cxn ang="0">
                    <a:pos x="105" y="10"/>
                  </a:cxn>
                  <a:cxn ang="0">
                    <a:pos x="118" y="21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  <a:cxn ang="0">
                    <a:pos x="137" y="79"/>
                  </a:cxn>
                  <a:cxn ang="0">
                    <a:pos x="130" y="94"/>
                  </a:cxn>
                  <a:cxn ang="0">
                    <a:pos x="117" y="106"/>
                  </a:cxn>
                  <a:cxn ang="0">
                    <a:pos x="104" y="117"/>
                  </a:cxn>
                  <a:cxn ang="0">
                    <a:pos x="86" y="124"/>
                  </a:cxn>
                  <a:cxn ang="0">
                    <a:pos x="68" y="127"/>
                  </a:cxn>
                  <a:cxn ang="0">
                    <a:pos x="50" y="124"/>
                  </a:cxn>
                  <a:cxn ang="0">
                    <a:pos x="35" y="117"/>
                  </a:cxn>
                  <a:cxn ang="0">
                    <a:pos x="21" y="106"/>
                  </a:cxn>
                  <a:cxn ang="0">
                    <a:pos x="10" y="94"/>
                  </a:cxn>
                  <a:cxn ang="0">
                    <a:pos x="2" y="79"/>
                  </a:cxn>
                  <a:cxn ang="0">
                    <a:pos x="0" y="63"/>
                  </a:cxn>
                </a:cxnLst>
                <a:rect l="0" t="0" r="r" b="b"/>
                <a:pathLst>
                  <a:path w="140" h="127">
                    <a:moveTo>
                      <a:pt x="0" y="63"/>
                    </a:moveTo>
                    <a:lnTo>
                      <a:pt x="2" y="47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105" y="10"/>
                    </a:lnTo>
                    <a:lnTo>
                      <a:pt x="118" y="21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lnTo>
                      <a:pt x="137" y="79"/>
                    </a:lnTo>
                    <a:lnTo>
                      <a:pt x="130" y="94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86" y="124"/>
                    </a:lnTo>
                    <a:lnTo>
                      <a:pt x="68" y="127"/>
                    </a:lnTo>
                    <a:lnTo>
                      <a:pt x="50" y="124"/>
                    </a:lnTo>
                    <a:lnTo>
                      <a:pt x="35" y="117"/>
                    </a:lnTo>
                    <a:lnTo>
                      <a:pt x="21" y="106"/>
                    </a:lnTo>
                    <a:lnTo>
                      <a:pt x="10" y="94"/>
                    </a:lnTo>
                    <a:lnTo>
                      <a:pt x="2" y="7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5" name="Oval 59"/>
              <p:cNvSpPr>
                <a:spLocks noChangeArrowheads="1"/>
              </p:cNvSpPr>
              <p:nvPr/>
            </p:nvSpPr>
            <p:spPr bwMode="auto">
              <a:xfrm>
                <a:off x="789" y="970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6" name="Oval 60"/>
              <p:cNvSpPr>
                <a:spLocks noChangeArrowheads="1"/>
              </p:cNvSpPr>
              <p:nvPr/>
            </p:nvSpPr>
            <p:spPr bwMode="auto">
              <a:xfrm>
                <a:off x="758" y="1186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7" name="Oval 61"/>
              <p:cNvSpPr>
                <a:spLocks noChangeArrowheads="1"/>
              </p:cNvSpPr>
              <p:nvPr/>
            </p:nvSpPr>
            <p:spPr bwMode="auto">
              <a:xfrm>
                <a:off x="789" y="944"/>
                <a:ext cx="30" cy="29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8" name="Oval 62"/>
              <p:cNvSpPr>
                <a:spLocks noChangeArrowheads="1"/>
              </p:cNvSpPr>
              <p:nvPr/>
            </p:nvSpPr>
            <p:spPr bwMode="auto">
              <a:xfrm>
                <a:off x="758" y="1159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9" name="Oval 63"/>
              <p:cNvSpPr>
                <a:spLocks noChangeArrowheads="1"/>
              </p:cNvSpPr>
              <p:nvPr/>
            </p:nvSpPr>
            <p:spPr bwMode="auto">
              <a:xfrm>
                <a:off x="780" y="919"/>
                <a:ext cx="31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0" name="Freeform 64"/>
              <p:cNvSpPr>
                <a:spLocks/>
              </p:cNvSpPr>
              <p:nvPr/>
            </p:nvSpPr>
            <p:spPr bwMode="auto">
              <a:xfrm>
                <a:off x="754" y="1130"/>
                <a:ext cx="34" cy="26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" y="45"/>
                  </a:cxn>
                  <a:cxn ang="0">
                    <a:pos x="11" y="31"/>
                  </a:cxn>
                  <a:cxn ang="0">
                    <a:pos x="23" y="19"/>
                  </a:cxn>
                  <a:cxn ang="0">
                    <a:pos x="38" y="9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0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1" y="31"/>
                  </a:cxn>
                  <a:cxn ang="0">
                    <a:pos x="139" y="45"/>
                  </a:cxn>
                  <a:cxn ang="0">
                    <a:pos x="142" y="60"/>
                  </a:cxn>
                  <a:cxn ang="0">
                    <a:pos x="139" y="76"/>
                  </a:cxn>
                  <a:cxn ang="0">
                    <a:pos x="131" y="90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4" y="122"/>
                  </a:cxn>
                  <a:cxn ang="0">
                    <a:pos x="37" y="115"/>
                  </a:cxn>
                  <a:cxn ang="0">
                    <a:pos x="23" y="103"/>
                  </a:cxn>
                  <a:cxn ang="0">
                    <a:pos x="11" y="90"/>
                  </a:cxn>
                  <a:cxn ang="0">
                    <a:pos x="3" y="76"/>
                  </a:cxn>
                  <a:cxn ang="0">
                    <a:pos x="0" y="60"/>
                  </a:cxn>
                </a:cxnLst>
                <a:rect l="0" t="0" r="r" b="b"/>
                <a:pathLst>
                  <a:path w="142" h="124">
                    <a:moveTo>
                      <a:pt x="0" y="60"/>
                    </a:moveTo>
                    <a:lnTo>
                      <a:pt x="4" y="45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8" y="9"/>
                    </a:lnTo>
                    <a:lnTo>
                      <a:pt x="55" y="2"/>
                    </a:lnTo>
                    <a:lnTo>
                      <a:pt x="72" y="0"/>
                    </a:lnTo>
                    <a:lnTo>
                      <a:pt x="90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1" y="31"/>
                    </a:lnTo>
                    <a:lnTo>
                      <a:pt x="139" y="45"/>
                    </a:lnTo>
                    <a:lnTo>
                      <a:pt x="142" y="60"/>
                    </a:lnTo>
                    <a:lnTo>
                      <a:pt x="139" y="76"/>
                    </a:lnTo>
                    <a:lnTo>
                      <a:pt x="131" y="90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4" y="122"/>
                    </a:lnTo>
                    <a:lnTo>
                      <a:pt x="37" y="115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1" name="Oval 65"/>
              <p:cNvSpPr>
                <a:spLocks noChangeArrowheads="1"/>
              </p:cNvSpPr>
              <p:nvPr/>
            </p:nvSpPr>
            <p:spPr bwMode="auto">
              <a:xfrm>
                <a:off x="768" y="892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2" name="Oval 66"/>
              <p:cNvSpPr>
                <a:spLocks noChangeArrowheads="1"/>
              </p:cNvSpPr>
              <p:nvPr/>
            </p:nvSpPr>
            <p:spPr bwMode="auto">
              <a:xfrm>
                <a:off x="759" y="862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3" name="Freeform 67"/>
              <p:cNvSpPr>
                <a:spLocks/>
              </p:cNvSpPr>
              <p:nvPr/>
            </p:nvSpPr>
            <p:spPr bwMode="auto">
              <a:xfrm>
                <a:off x="755" y="997"/>
                <a:ext cx="33" cy="24"/>
              </a:xfrm>
              <a:custGeom>
                <a:avLst/>
                <a:gdLst/>
                <a:ahLst/>
                <a:cxnLst>
                  <a:cxn ang="0">
                    <a:pos x="140" y="61"/>
                  </a:cxn>
                  <a:cxn ang="0">
                    <a:pos x="137" y="47"/>
                  </a:cxn>
                  <a:cxn ang="0">
                    <a:pos x="129" y="32"/>
                  </a:cxn>
                  <a:cxn ang="0">
                    <a:pos x="120" y="19"/>
                  </a:cxn>
                  <a:cxn ang="0">
                    <a:pos x="106" y="9"/>
                  </a:cxn>
                  <a:cxn ang="0">
                    <a:pos x="90" y="1"/>
                  </a:cxn>
                  <a:cxn ang="0">
                    <a:pos x="71" y="0"/>
                  </a:cxn>
                  <a:cxn ang="0">
                    <a:pos x="54" y="1"/>
                  </a:cxn>
                  <a:cxn ang="0">
                    <a:pos x="37" y="9"/>
                  </a:cxn>
                  <a:cxn ang="0">
                    <a:pos x="22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6"/>
                  </a:cxn>
                  <a:cxn ang="0">
                    <a:pos x="52" y="123"/>
                  </a:cxn>
                  <a:cxn ang="0">
                    <a:pos x="69" y="123"/>
                  </a:cxn>
                  <a:cxn ang="0">
                    <a:pos x="87" y="123"/>
                  </a:cxn>
                  <a:cxn ang="0">
                    <a:pos x="104" y="116"/>
                  </a:cxn>
                  <a:cxn ang="0">
                    <a:pos x="119" y="106"/>
                  </a:cxn>
                  <a:cxn ang="0">
                    <a:pos x="129" y="93"/>
                  </a:cxn>
                  <a:cxn ang="0">
                    <a:pos x="137" y="77"/>
                  </a:cxn>
                  <a:cxn ang="0">
                    <a:pos x="140" y="61"/>
                  </a:cxn>
                </a:cxnLst>
                <a:rect l="0" t="0" r="r" b="b"/>
                <a:pathLst>
                  <a:path w="140" h="123">
                    <a:moveTo>
                      <a:pt x="140" y="61"/>
                    </a:moveTo>
                    <a:lnTo>
                      <a:pt x="137" y="47"/>
                    </a:lnTo>
                    <a:lnTo>
                      <a:pt x="129" y="32"/>
                    </a:lnTo>
                    <a:lnTo>
                      <a:pt x="120" y="19"/>
                    </a:lnTo>
                    <a:lnTo>
                      <a:pt x="106" y="9"/>
                    </a:lnTo>
                    <a:lnTo>
                      <a:pt x="90" y="1"/>
                    </a:lnTo>
                    <a:lnTo>
                      <a:pt x="71" y="0"/>
                    </a:lnTo>
                    <a:lnTo>
                      <a:pt x="54" y="1"/>
                    </a:lnTo>
                    <a:lnTo>
                      <a:pt x="37" y="9"/>
                    </a:lnTo>
                    <a:lnTo>
                      <a:pt x="22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6"/>
                    </a:lnTo>
                    <a:lnTo>
                      <a:pt x="52" y="123"/>
                    </a:lnTo>
                    <a:lnTo>
                      <a:pt x="69" y="123"/>
                    </a:lnTo>
                    <a:lnTo>
                      <a:pt x="87" y="123"/>
                    </a:lnTo>
                    <a:lnTo>
                      <a:pt x="104" y="116"/>
                    </a:lnTo>
                    <a:lnTo>
                      <a:pt x="119" y="106"/>
                    </a:lnTo>
                    <a:lnTo>
                      <a:pt x="129" y="93"/>
                    </a:lnTo>
                    <a:lnTo>
                      <a:pt x="137" y="77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4" name="Freeform 68"/>
              <p:cNvSpPr>
                <a:spLocks/>
              </p:cNvSpPr>
              <p:nvPr/>
            </p:nvSpPr>
            <p:spPr bwMode="auto">
              <a:xfrm>
                <a:off x="763" y="919"/>
                <a:ext cx="31" cy="24"/>
              </a:xfrm>
              <a:custGeom>
                <a:avLst/>
                <a:gdLst/>
                <a:ahLst/>
                <a:cxnLst>
                  <a:cxn ang="0">
                    <a:pos x="139" y="65"/>
                  </a:cxn>
                  <a:cxn ang="0">
                    <a:pos x="137" y="79"/>
                  </a:cxn>
                  <a:cxn ang="0">
                    <a:pos x="129" y="94"/>
                  </a:cxn>
                  <a:cxn ang="0">
                    <a:pos x="118" y="107"/>
                  </a:cxn>
                  <a:cxn ang="0">
                    <a:pos x="103" y="117"/>
                  </a:cxn>
                  <a:cxn ang="0">
                    <a:pos x="87" y="125"/>
                  </a:cxn>
                  <a:cxn ang="0">
                    <a:pos x="70" y="126"/>
                  </a:cxn>
                  <a:cxn ang="0">
                    <a:pos x="52" y="125"/>
                  </a:cxn>
                  <a:cxn ang="0">
                    <a:pos x="35" y="117"/>
                  </a:cxn>
                  <a:cxn ang="0">
                    <a:pos x="23" y="107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6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5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7" y="2"/>
                  </a:cxn>
                  <a:cxn ang="0">
                    <a:pos x="103" y="9"/>
                  </a:cxn>
                  <a:cxn ang="0">
                    <a:pos x="118" y="19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5"/>
                  </a:cxn>
                </a:cxnLst>
                <a:rect l="0" t="0" r="r" b="b"/>
                <a:pathLst>
                  <a:path w="139" h="126">
                    <a:moveTo>
                      <a:pt x="139" y="65"/>
                    </a:moveTo>
                    <a:lnTo>
                      <a:pt x="137" y="79"/>
                    </a:lnTo>
                    <a:lnTo>
                      <a:pt x="129" y="94"/>
                    </a:lnTo>
                    <a:lnTo>
                      <a:pt x="118" y="107"/>
                    </a:lnTo>
                    <a:lnTo>
                      <a:pt x="103" y="117"/>
                    </a:lnTo>
                    <a:lnTo>
                      <a:pt x="87" y="125"/>
                    </a:lnTo>
                    <a:lnTo>
                      <a:pt x="70" y="126"/>
                    </a:lnTo>
                    <a:lnTo>
                      <a:pt x="52" y="125"/>
                    </a:lnTo>
                    <a:lnTo>
                      <a:pt x="35" y="117"/>
                    </a:lnTo>
                    <a:lnTo>
                      <a:pt x="23" y="107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7" y="2"/>
                    </a:lnTo>
                    <a:lnTo>
                      <a:pt x="103" y="9"/>
                    </a:lnTo>
                    <a:lnTo>
                      <a:pt x="118" y="19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5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5" name="Freeform 69"/>
              <p:cNvSpPr>
                <a:spLocks/>
              </p:cNvSpPr>
              <p:nvPr/>
            </p:nvSpPr>
            <p:spPr bwMode="auto">
              <a:xfrm>
                <a:off x="774" y="892"/>
                <a:ext cx="34" cy="27"/>
              </a:xfrm>
              <a:custGeom>
                <a:avLst/>
                <a:gdLst/>
                <a:ahLst/>
                <a:cxnLst>
                  <a:cxn ang="0">
                    <a:pos x="147" y="71"/>
                  </a:cxn>
                  <a:cxn ang="0">
                    <a:pos x="144" y="86"/>
                  </a:cxn>
                  <a:cxn ang="0">
                    <a:pos x="136" y="101"/>
                  </a:cxn>
                  <a:cxn ang="0">
                    <a:pos x="123" y="115"/>
                  </a:cxn>
                  <a:cxn ang="0">
                    <a:pos x="108" y="126"/>
                  </a:cxn>
                  <a:cxn ang="0">
                    <a:pos x="91" y="134"/>
                  </a:cxn>
                  <a:cxn ang="0">
                    <a:pos x="73" y="136"/>
                  </a:cxn>
                  <a:cxn ang="0">
                    <a:pos x="55" y="134"/>
                  </a:cxn>
                  <a:cxn ang="0">
                    <a:pos x="36" y="126"/>
                  </a:cxn>
                  <a:cxn ang="0">
                    <a:pos x="23" y="115"/>
                  </a:cxn>
                  <a:cxn ang="0">
                    <a:pos x="11" y="101"/>
                  </a:cxn>
                  <a:cxn ang="0">
                    <a:pos x="3" y="86"/>
                  </a:cxn>
                  <a:cxn ang="0">
                    <a:pos x="0" y="71"/>
                  </a:cxn>
                  <a:cxn ang="0">
                    <a:pos x="3" y="54"/>
                  </a:cxn>
                  <a:cxn ang="0">
                    <a:pos x="11" y="38"/>
                  </a:cxn>
                  <a:cxn ang="0">
                    <a:pos x="23" y="22"/>
                  </a:cxn>
                  <a:cxn ang="0">
                    <a:pos x="36" y="13"/>
                  </a:cxn>
                  <a:cxn ang="0">
                    <a:pos x="55" y="5"/>
                  </a:cxn>
                  <a:cxn ang="0">
                    <a:pos x="73" y="0"/>
                  </a:cxn>
                  <a:cxn ang="0">
                    <a:pos x="91" y="5"/>
                  </a:cxn>
                  <a:cxn ang="0">
                    <a:pos x="108" y="13"/>
                  </a:cxn>
                  <a:cxn ang="0">
                    <a:pos x="123" y="22"/>
                  </a:cxn>
                  <a:cxn ang="0">
                    <a:pos x="136" y="38"/>
                  </a:cxn>
                  <a:cxn ang="0">
                    <a:pos x="144" y="54"/>
                  </a:cxn>
                  <a:cxn ang="0">
                    <a:pos x="147" y="71"/>
                  </a:cxn>
                </a:cxnLst>
                <a:rect l="0" t="0" r="r" b="b"/>
                <a:pathLst>
                  <a:path w="147" h="136">
                    <a:moveTo>
                      <a:pt x="147" y="71"/>
                    </a:moveTo>
                    <a:lnTo>
                      <a:pt x="144" y="86"/>
                    </a:lnTo>
                    <a:lnTo>
                      <a:pt x="136" y="101"/>
                    </a:lnTo>
                    <a:lnTo>
                      <a:pt x="123" y="115"/>
                    </a:lnTo>
                    <a:lnTo>
                      <a:pt x="108" y="126"/>
                    </a:lnTo>
                    <a:lnTo>
                      <a:pt x="91" y="134"/>
                    </a:lnTo>
                    <a:lnTo>
                      <a:pt x="73" y="136"/>
                    </a:lnTo>
                    <a:lnTo>
                      <a:pt x="55" y="134"/>
                    </a:lnTo>
                    <a:lnTo>
                      <a:pt x="36" y="126"/>
                    </a:lnTo>
                    <a:lnTo>
                      <a:pt x="23" y="115"/>
                    </a:lnTo>
                    <a:lnTo>
                      <a:pt x="11" y="101"/>
                    </a:lnTo>
                    <a:lnTo>
                      <a:pt x="3" y="86"/>
                    </a:lnTo>
                    <a:lnTo>
                      <a:pt x="0" y="71"/>
                    </a:lnTo>
                    <a:lnTo>
                      <a:pt x="3" y="54"/>
                    </a:lnTo>
                    <a:lnTo>
                      <a:pt x="11" y="38"/>
                    </a:lnTo>
                    <a:lnTo>
                      <a:pt x="23" y="22"/>
                    </a:lnTo>
                    <a:lnTo>
                      <a:pt x="36" y="13"/>
                    </a:lnTo>
                    <a:lnTo>
                      <a:pt x="55" y="5"/>
                    </a:lnTo>
                    <a:lnTo>
                      <a:pt x="73" y="0"/>
                    </a:lnTo>
                    <a:lnTo>
                      <a:pt x="91" y="5"/>
                    </a:lnTo>
                    <a:lnTo>
                      <a:pt x="108" y="13"/>
                    </a:lnTo>
                    <a:lnTo>
                      <a:pt x="123" y="22"/>
                    </a:lnTo>
                    <a:lnTo>
                      <a:pt x="136" y="38"/>
                    </a:lnTo>
                    <a:lnTo>
                      <a:pt x="144" y="54"/>
                    </a:lnTo>
                    <a:lnTo>
                      <a:pt x="147" y="7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6" name="Freeform 70"/>
              <p:cNvSpPr>
                <a:spLocks/>
              </p:cNvSpPr>
              <p:nvPr/>
            </p:nvSpPr>
            <p:spPr bwMode="auto">
              <a:xfrm>
                <a:off x="754" y="943"/>
                <a:ext cx="32" cy="27"/>
              </a:xfrm>
              <a:custGeom>
                <a:avLst/>
                <a:gdLst/>
                <a:ahLst/>
                <a:cxnLst>
                  <a:cxn ang="0">
                    <a:pos x="140" y="62"/>
                  </a:cxn>
                  <a:cxn ang="0">
                    <a:pos x="138" y="78"/>
                  </a:cxn>
                  <a:cxn ang="0">
                    <a:pos x="130" y="92"/>
                  </a:cxn>
                  <a:cxn ang="0">
                    <a:pos x="120" y="106"/>
                  </a:cxn>
                  <a:cxn ang="0">
                    <a:pos x="105" y="116"/>
                  </a:cxn>
                  <a:cxn ang="0">
                    <a:pos x="88" y="123"/>
                  </a:cxn>
                  <a:cxn ang="0">
                    <a:pos x="70" y="127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9" y="92"/>
                  </a:cxn>
                  <a:cxn ang="0">
                    <a:pos x="1" y="78"/>
                  </a:cxn>
                  <a:cxn ang="0">
                    <a:pos x="0" y="62"/>
                  </a:cxn>
                  <a:cxn ang="0">
                    <a:pos x="1" y="47"/>
                  </a:cxn>
                  <a:cxn ang="0">
                    <a:pos x="9" y="32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53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5" y="8"/>
                  </a:cxn>
                  <a:cxn ang="0">
                    <a:pos x="120" y="20"/>
                  </a:cxn>
                  <a:cxn ang="0">
                    <a:pos x="130" y="32"/>
                  </a:cxn>
                  <a:cxn ang="0">
                    <a:pos x="138" y="47"/>
                  </a:cxn>
                  <a:cxn ang="0">
                    <a:pos x="140" y="62"/>
                  </a:cxn>
                </a:cxnLst>
                <a:rect l="0" t="0" r="r" b="b"/>
                <a:pathLst>
                  <a:path w="140" h="127">
                    <a:moveTo>
                      <a:pt x="140" y="62"/>
                    </a:moveTo>
                    <a:lnTo>
                      <a:pt x="138" y="78"/>
                    </a:lnTo>
                    <a:lnTo>
                      <a:pt x="130" y="92"/>
                    </a:lnTo>
                    <a:lnTo>
                      <a:pt x="120" y="106"/>
                    </a:lnTo>
                    <a:lnTo>
                      <a:pt x="105" y="116"/>
                    </a:lnTo>
                    <a:lnTo>
                      <a:pt x="88" y="123"/>
                    </a:lnTo>
                    <a:lnTo>
                      <a:pt x="70" y="127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9" y="92"/>
                    </a:lnTo>
                    <a:lnTo>
                      <a:pt x="1" y="78"/>
                    </a:lnTo>
                    <a:lnTo>
                      <a:pt x="0" y="62"/>
                    </a:lnTo>
                    <a:lnTo>
                      <a:pt x="1" y="47"/>
                    </a:lnTo>
                    <a:lnTo>
                      <a:pt x="9" y="32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53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5" y="8"/>
                    </a:lnTo>
                    <a:lnTo>
                      <a:pt x="120" y="20"/>
                    </a:lnTo>
                    <a:lnTo>
                      <a:pt x="130" y="32"/>
                    </a:lnTo>
                    <a:lnTo>
                      <a:pt x="138" y="47"/>
                    </a:lnTo>
                    <a:lnTo>
                      <a:pt x="14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7" name="Freeform 71"/>
              <p:cNvSpPr>
                <a:spLocks/>
              </p:cNvSpPr>
              <p:nvPr/>
            </p:nvSpPr>
            <p:spPr bwMode="auto">
              <a:xfrm>
                <a:off x="783" y="862"/>
                <a:ext cx="33" cy="27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0" y="77"/>
                  </a:cxn>
                  <a:cxn ang="0">
                    <a:pos x="132" y="93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3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3" y="44"/>
                  </a:cxn>
                  <a:cxn ang="0">
                    <a:pos x="11" y="31"/>
                  </a:cxn>
                  <a:cxn ang="0">
                    <a:pos x="24" y="19"/>
                  </a:cxn>
                  <a:cxn ang="0">
                    <a:pos x="39" y="8"/>
                  </a:cxn>
                  <a:cxn ang="0">
                    <a:pos x="56" y="1"/>
                  </a:cxn>
                  <a:cxn ang="0">
                    <a:pos x="73" y="0"/>
                  </a:cxn>
                  <a:cxn ang="0">
                    <a:pos x="91" y="1"/>
                  </a:cxn>
                  <a:cxn ang="0">
                    <a:pos x="108" y="8"/>
                  </a:cxn>
                  <a:cxn ang="0">
                    <a:pos x="122" y="19"/>
                  </a:cxn>
                  <a:cxn ang="0">
                    <a:pos x="133" y="31"/>
                  </a:cxn>
                  <a:cxn ang="0">
                    <a:pos x="141" y="44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3">
                    <a:moveTo>
                      <a:pt x="144" y="61"/>
                    </a:moveTo>
                    <a:lnTo>
                      <a:pt x="140" y="77"/>
                    </a:lnTo>
                    <a:lnTo>
                      <a:pt x="132" y="93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3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3" y="44"/>
                    </a:lnTo>
                    <a:lnTo>
                      <a:pt x="11" y="31"/>
                    </a:lnTo>
                    <a:lnTo>
                      <a:pt x="24" y="19"/>
                    </a:lnTo>
                    <a:lnTo>
                      <a:pt x="39" y="8"/>
                    </a:lnTo>
                    <a:lnTo>
                      <a:pt x="56" y="1"/>
                    </a:lnTo>
                    <a:lnTo>
                      <a:pt x="73" y="0"/>
                    </a:lnTo>
                    <a:lnTo>
                      <a:pt x="91" y="1"/>
                    </a:lnTo>
                    <a:lnTo>
                      <a:pt x="108" y="8"/>
                    </a:lnTo>
                    <a:lnTo>
                      <a:pt x="122" y="19"/>
                    </a:lnTo>
                    <a:lnTo>
                      <a:pt x="133" y="31"/>
                    </a:lnTo>
                    <a:lnTo>
                      <a:pt x="141" y="44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8" name="Freeform 72"/>
              <p:cNvSpPr>
                <a:spLocks/>
              </p:cNvSpPr>
              <p:nvPr/>
            </p:nvSpPr>
            <p:spPr bwMode="auto">
              <a:xfrm>
                <a:off x="755" y="970"/>
                <a:ext cx="33" cy="27"/>
              </a:xfrm>
              <a:custGeom>
                <a:avLst/>
                <a:gdLst/>
                <a:ahLst/>
                <a:cxnLst>
                  <a:cxn ang="0">
                    <a:pos x="140" y="63"/>
                  </a:cxn>
                  <a:cxn ang="0">
                    <a:pos x="138" y="78"/>
                  </a:cxn>
                  <a:cxn ang="0">
                    <a:pos x="130" y="93"/>
                  </a:cxn>
                  <a:cxn ang="0">
                    <a:pos x="119" y="106"/>
                  </a:cxn>
                  <a:cxn ang="0">
                    <a:pos x="105" y="116"/>
                  </a:cxn>
                  <a:cxn ang="0">
                    <a:pos x="89" y="123"/>
                  </a:cxn>
                  <a:cxn ang="0">
                    <a:pos x="70" y="126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0"/>
                  </a:cxn>
                  <a:cxn ang="0">
                    <a:pos x="36" y="8"/>
                  </a:cxn>
                  <a:cxn ang="0">
                    <a:pos x="52" y="1"/>
                  </a:cxn>
                  <a:cxn ang="0">
                    <a:pos x="69" y="0"/>
                  </a:cxn>
                  <a:cxn ang="0">
                    <a:pos x="87" y="1"/>
                  </a:cxn>
                  <a:cxn ang="0">
                    <a:pos x="105" y="8"/>
                  </a:cxn>
                  <a:cxn ang="0">
                    <a:pos x="119" y="20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</a:cxnLst>
                <a:rect l="0" t="0" r="r" b="b"/>
                <a:pathLst>
                  <a:path w="140" h="126">
                    <a:moveTo>
                      <a:pt x="140" y="63"/>
                    </a:moveTo>
                    <a:lnTo>
                      <a:pt x="138" y="78"/>
                    </a:lnTo>
                    <a:lnTo>
                      <a:pt x="130" y="93"/>
                    </a:lnTo>
                    <a:lnTo>
                      <a:pt x="119" y="106"/>
                    </a:lnTo>
                    <a:lnTo>
                      <a:pt x="105" y="116"/>
                    </a:lnTo>
                    <a:lnTo>
                      <a:pt x="89" y="123"/>
                    </a:lnTo>
                    <a:lnTo>
                      <a:pt x="70" y="126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10" y="33"/>
                    </a:lnTo>
                    <a:lnTo>
                      <a:pt x="21" y="20"/>
                    </a:lnTo>
                    <a:lnTo>
                      <a:pt x="36" y="8"/>
                    </a:lnTo>
                    <a:lnTo>
                      <a:pt x="52" y="1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8"/>
                    </a:lnTo>
                    <a:lnTo>
                      <a:pt x="119" y="20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73"/>
            <p:cNvGrpSpPr>
              <a:grpSpLocks/>
            </p:cNvGrpSpPr>
            <p:nvPr/>
          </p:nvGrpSpPr>
          <p:grpSpPr bwMode="auto">
            <a:xfrm>
              <a:off x="3161" y="2746"/>
              <a:ext cx="287" cy="642"/>
              <a:chOff x="761" y="1215"/>
              <a:chExt cx="145" cy="274"/>
            </a:xfrm>
          </p:grpSpPr>
          <p:sp>
            <p:nvSpPr>
              <p:cNvPr id="244810" name="Oval 74"/>
              <p:cNvSpPr>
                <a:spLocks noChangeArrowheads="1"/>
              </p:cNvSpPr>
              <p:nvPr/>
            </p:nvSpPr>
            <p:spPr bwMode="auto">
              <a:xfrm>
                <a:off x="811" y="1456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1" name="Oval 75"/>
              <p:cNvSpPr>
                <a:spLocks noChangeArrowheads="1"/>
              </p:cNvSpPr>
              <p:nvPr/>
            </p:nvSpPr>
            <p:spPr bwMode="auto">
              <a:xfrm>
                <a:off x="792" y="1448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2" name="Freeform 76"/>
              <p:cNvSpPr>
                <a:spLocks/>
              </p:cNvSpPr>
              <p:nvPr/>
            </p:nvSpPr>
            <p:spPr bwMode="auto">
              <a:xfrm>
                <a:off x="795" y="1353"/>
                <a:ext cx="31" cy="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48"/>
                  </a:cxn>
                  <a:cxn ang="0">
                    <a:pos x="10" y="34"/>
                  </a:cxn>
                  <a:cxn ang="0">
                    <a:pos x="23" y="22"/>
                  </a:cxn>
                  <a:cxn ang="0">
                    <a:pos x="36" y="10"/>
                  </a:cxn>
                  <a:cxn ang="0">
                    <a:pos x="52" y="3"/>
                  </a:cxn>
                  <a:cxn ang="0">
                    <a:pos x="70" y="0"/>
                  </a:cxn>
                  <a:cxn ang="0">
                    <a:pos x="89" y="3"/>
                  </a:cxn>
                  <a:cxn ang="0">
                    <a:pos x="106" y="10"/>
                  </a:cxn>
                  <a:cxn ang="0">
                    <a:pos x="121" y="22"/>
                  </a:cxn>
                  <a:cxn ang="0">
                    <a:pos x="133" y="34"/>
                  </a:cxn>
                  <a:cxn ang="0">
                    <a:pos x="141" y="48"/>
                  </a:cxn>
                  <a:cxn ang="0">
                    <a:pos x="145" y="64"/>
                  </a:cxn>
                  <a:cxn ang="0">
                    <a:pos x="141" y="80"/>
                  </a:cxn>
                  <a:cxn ang="0">
                    <a:pos x="133" y="94"/>
                  </a:cxn>
                  <a:cxn ang="0">
                    <a:pos x="122" y="107"/>
                  </a:cxn>
                  <a:cxn ang="0">
                    <a:pos x="106" y="117"/>
                  </a:cxn>
                  <a:cxn ang="0">
                    <a:pos x="90" y="124"/>
                  </a:cxn>
                  <a:cxn ang="0">
                    <a:pos x="72" y="126"/>
                  </a:cxn>
                  <a:cxn ang="0">
                    <a:pos x="53" y="124"/>
                  </a:cxn>
                  <a:cxn ang="0">
                    <a:pos x="37" y="117"/>
                  </a:cxn>
                  <a:cxn ang="0">
                    <a:pos x="23" y="107"/>
                  </a:cxn>
                  <a:cxn ang="0">
                    <a:pos x="10" y="94"/>
                  </a:cxn>
                  <a:cxn ang="0">
                    <a:pos x="3" y="80"/>
                  </a:cxn>
                  <a:cxn ang="0">
                    <a:pos x="0" y="64"/>
                  </a:cxn>
                </a:cxnLst>
                <a:rect l="0" t="0" r="r" b="b"/>
                <a:pathLst>
                  <a:path w="145" h="126">
                    <a:moveTo>
                      <a:pt x="0" y="64"/>
                    </a:moveTo>
                    <a:lnTo>
                      <a:pt x="2" y="48"/>
                    </a:lnTo>
                    <a:lnTo>
                      <a:pt x="10" y="34"/>
                    </a:lnTo>
                    <a:lnTo>
                      <a:pt x="23" y="22"/>
                    </a:lnTo>
                    <a:lnTo>
                      <a:pt x="36" y="10"/>
                    </a:lnTo>
                    <a:lnTo>
                      <a:pt x="52" y="3"/>
                    </a:lnTo>
                    <a:lnTo>
                      <a:pt x="70" y="0"/>
                    </a:lnTo>
                    <a:lnTo>
                      <a:pt x="89" y="3"/>
                    </a:lnTo>
                    <a:lnTo>
                      <a:pt x="106" y="10"/>
                    </a:lnTo>
                    <a:lnTo>
                      <a:pt x="121" y="22"/>
                    </a:lnTo>
                    <a:lnTo>
                      <a:pt x="133" y="34"/>
                    </a:lnTo>
                    <a:lnTo>
                      <a:pt x="141" y="48"/>
                    </a:lnTo>
                    <a:lnTo>
                      <a:pt x="145" y="64"/>
                    </a:lnTo>
                    <a:lnTo>
                      <a:pt x="141" y="80"/>
                    </a:lnTo>
                    <a:lnTo>
                      <a:pt x="133" y="94"/>
                    </a:lnTo>
                    <a:lnTo>
                      <a:pt x="122" y="107"/>
                    </a:lnTo>
                    <a:lnTo>
                      <a:pt x="106" y="117"/>
                    </a:lnTo>
                    <a:lnTo>
                      <a:pt x="90" y="124"/>
                    </a:lnTo>
                    <a:lnTo>
                      <a:pt x="72" y="126"/>
                    </a:lnTo>
                    <a:lnTo>
                      <a:pt x="53" y="124"/>
                    </a:lnTo>
                    <a:lnTo>
                      <a:pt x="37" y="117"/>
                    </a:lnTo>
                    <a:lnTo>
                      <a:pt x="23" y="107"/>
                    </a:lnTo>
                    <a:lnTo>
                      <a:pt x="10" y="94"/>
                    </a:lnTo>
                    <a:lnTo>
                      <a:pt x="3" y="8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3" name="Freeform 77"/>
              <p:cNvSpPr>
                <a:spLocks/>
              </p:cNvSpPr>
              <p:nvPr/>
            </p:nvSpPr>
            <p:spPr bwMode="auto">
              <a:xfrm>
                <a:off x="792" y="1377"/>
                <a:ext cx="33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8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9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2" y="32"/>
                  </a:cxn>
                  <a:cxn ang="0">
                    <a:pos x="140" y="46"/>
                  </a:cxn>
                  <a:cxn ang="0">
                    <a:pos x="144" y="62"/>
                  </a:cxn>
                  <a:cxn ang="0">
                    <a:pos x="140" y="77"/>
                  </a:cxn>
                  <a:cxn ang="0">
                    <a:pos x="132" y="91"/>
                  </a:cxn>
                  <a:cxn ang="0">
                    <a:pos x="121" y="106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2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2"/>
                  </a:cxn>
                  <a:cxn ang="0">
                    <a:pos x="2" y="77"/>
                  </a:cxn>
                  <a:cxn ang="0">
                    <a:pos x="0" y="63"/>
                  </a:cxn>
                </a:cxnLst>
                <a:rect l="0" t="0" r="r" b="b"/>
                <a:pathLst>
                  <a:path w="144" h="124">
                    <a:moveTo>
                      <a:pt x="0" y="63"/>
                    </a:moveTo>
                    <a:lnTo>
                      <a:pt x="2" y="48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9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2" y="32"/>
                    </a:lnTo>
                    <a:lnTo>
                      <a:pt x="140" y="46"/>
                    </a:lnTo>
                    <a:lnTo>
                      <a:pt x="144" y="62"/>
                    </a:lnTo>
                    <a:lnTo>
                      <a:pt x="140" y="77"/>
                    </a:lnTo>
                    <a:lnTo>
                      <a:pt x="132" y="91"/>
                    </a:lnTo>
                    <a:lnTo>
                      <a:pt x="121" y="106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2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2"/>
                    </a:lnTo>
                    <a:lnTo>
                      <a:pt x="2" y="7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4" name="Freeform 78"/>
              <p:cNvSpPr>
                <a:spLocks/>
              </p:cNvSpPr>
              <p:nvPr/>
            </p:nvSpPr>
            <p:spPr bwMode="auto">
              <a:xfrm>
                <a:off x="796" y="1462"/>
                <a:ext cx="31" cy="25"/>
              </a:xfrm>
              <a:custGeom>
                <a:avLst/>
                <a:gdLst/>
                <a:ahLst/>
                <a:cxnLst>
                  <a:cxn ang="0">
                    <a:pos x="139" y="62"/>
                  </a:cxn>
                  <a:cxn ang="0">
                    <a:pos x="137" y="80"/>
                  </a:cxn>
                  <a:cxn ang="0">
                    <a:pos x="129" y="93"/>
                  </a:cxn>
                  <a:cxn ang="0">
                    <a:pos x="119" y="106"/>
                  </a:cxn>
                  <a:cxn ang="0">
                    <a:pos x="105" y="115"/>
                  </a:cxn>
                  <a:cxn ang="0">
                    <a:pos x="89" y="122"/>
                  </a:cxn>
                  <a:cxn ang="0">
                    <a:pos x="70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2" y="45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3" y="1"/>
                  </a:cxn>
                  <a:cxn ang="0">
                    <a:pos x="70" y="0"/>
                  </a:cxn>
                  <a:cxn ang="0">
                    <a:pos x="89" y="1"/>
                  </a:cxn>
                  <a:cxn ang="0">
                    <a:pos x="105" y="9"/>
                  </a:cxn>
                  <a:cxn ang="0">
                    <a:pos x="119" y="20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2"/>
                  </a:cxn>
                </a:cxnLst>
                <a:rect l="0" t="0" r="r" b="b"/>
                <a:pathLst>
                  <a:path w="139" h="123">
                    <a:moveTo>
                      <a:pt x="139" y="62"/>
                    </a:moveTo>
                    <a:lnTo>
                      <a:pt x="137" y="80"/>
                    </a:lnTo>
                    <a:lnTo>
                      <a:pt x="129" y="93"/>
                    </a:lnTo>
                    <a:lnTo>
                      <a:pt x="119" y="106"/>
                    </a:lnTo>
                    <a:lnTo>
                      <a:pt x="105" y="115"/>
                    </a:lnTo>
                    <a:lnTo>
                      <a:pt x="89" y="122"/>
                    </a:lnTo>
                    <a:lnTo>
                      <a:pt x="70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9" y="1"/>
                    </a:lnTo>
                    <a:lnTo>
                      <a:pt x="105" y="9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5" name="Freeform 79"/>
              <p:cNvSpPr>
                <a:spLocks/>
              </p:cNvSpPr>
              <p:nvPr/>
            </p:nvSpPr>
            <p:spPr bwMode="auto">
              <a:xfrm>
                <a:off x="840" y="1428"/>
                <a:ext cx="34" cy="24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2" y="79"/>
                  </a:cxn>
                  <a:cxn ang="0">
                    <a:pos x="134" y="93"/>
                  </a:cxn>
                  <a:cxn ang="0">
                    <a:pos x="122" y="107"/>
                  </a:cxn>
                  <a:cxn ang="0">
                    <a:pos x="109" y="118"/>
                  </a:cxn>
                  <a:cxn ang="0">
                    <a:pos x="92" y="124"/>
                  </a:cxn>
                  <a:cxn ang="0">
                    <a:pos x="73" y="126"/>
                  </a:cxn>
                  <a:cxn ang="0">
                    <a:pos x="56" y="124"/>
                  </a:cxn>
                  <a:cxn ang="0">
                    <a:pos x="39" y="118"/>
                  </a:cxn>
                  <a:cxn ang="0">
                    <a:pos x="24" y="107"/>
                  </a:cxn>
                  <a:cxn ang="0">
                    <a:pos x="12" y="93"/>
                  </a:cxn>
                  <a:cxn ang="0">
                    <a:pos x="4" y="79"/>
                  </a:cxn>
                  <a:cxn ang="0">
                    <a:pos x="0" y="61"/>
                  </a:cxn>
                  <a:cxn ang="0">
                    <a:pos x="4" y="48"/>
                  </a:cxn>
                  <a:cxn ang="0">
                    <a:pos x="12" y="33"/>
                  </a:cxn>
                  <a:cxn ang="0">
                    <a:pos x="24" y="19"/>
                  </a:cxn>
                  <a:cxn ang="0">
                    <a:pos x="40" y="10"/>
                  </a:cxn>
                  <a:cxn ang="0">
                    <a:pos x="56" y="2"/>
                  </a:cxn>
                  <a:cxn ang="0">
                    <a:pos x="74" y="0"/>
                  </a:cxn>
                  <a:cxn ang="0">
                    <a:pos x="93" y="2"/>
                  </a:cxn>
                  <a:cxn ang="0">
                    <a:pos x="109" y="10"/>
                  </a:cxn>
                  <a:cxn ang="0">
                    <a:pos x="122" y="19"/>
                  </a:cxn>
                  <a:cxn ang="0">
                    <a:pos x="134" y="33"/>
                  </a:cxn>
                  <a:cxn ang="0">
                    <a:pos x="142" y="48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6">
                    <a:moveTo>
                      <a:pt x="144" y="61"/>
                    </a:moveTo>
                    <a:lnTo>
                      <a:pt x="142" y="79"/>
                    </a:lnTo>
                    <a:lnTo>
                      <a:pt x="134" y="93"/>
                    </a:lnTo>
                    <a:lnTo>
                      <a:pt x="122" y="107"/>
                    </a:lnTo>
                    <a:lnTo>
                      <a:pt x="109" y="118"/>
                    </a:lnTo>
                    <a:lnTo>
                      <a:pt x="92" y="124"/>
                    </a:lnTo>
                    <a:lnTo>
                      <a:pt x="73" y="126"/>
                    </a:lnTo>
                    <a:lnTo>
                      <a:pt x="56" y="124"/>
                    </a:lnTo>
                    <a:lnTo>
                      <a:pt x="39" y="118"/>
                    </a:lnTo>
                    <a:lnTo>
                      <a:pt x="24" y="107"/>
                    </a:lnTo>
                    <a:lnTo>
                      <a:pt x="12" y="93"/>
                    </a:lnTo>
                    <a:lnTo>
                      <a:pt x="4" y="79"/>
                    </a:lnTo>
                    <a:lnTo>
                      <a:pt x="0" y="61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4" y="19"/>
                    </a:lnTo>
                    <a:lnTo>
                      <a:pt x="40" y="10"/>
                    </a:lnTo>
                    <a:lnTo>
                      <a:pt x="56" y="2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09" y="10"/>
                    </a:lnTo>
                    <a:lnTo>
                      <a:pt x="122" y="19"/>
                    </a:lnTo>
                    <a:lnTo>
                      <a:pt x="134" y="33"/>
                    </a:lnTo>
                    <a:lnTo>
                      <a:pt x="142" y="48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6" name="Freeform 80"/>
              <p:cNvSpPr>
                <a:spLocks/>
              </p:cNvSpPr>
              <p:nvPr/>
            </p:nvSpPr>
            <p:spPr bwMode="auto">
              <a:xfrm>
                <a:off x="762" y="1375"/>
                <a:ext cx="31" cy="26"/>
              </a:xfrm>
              <a:custGeom>
                <a:avLst/>
                <a:gdLst/>
                <a:ahLst/>
                <a:cxnLst>
                  <a:cxn ang="0">
                    <a:pos x="139" y="61"/>
                  </a:cxn>
                  <a:cxn ang="0">
                    <a:pos x="136" y="46"/>
                  </a:cxn>
                  <a:cxn ang="0">
                    <a:pos x="128" y="32"/>
                  </a:cxn>
                  <a:cxn ang="0">
                    <a:pos x="118" y="19"/>
                  </a:cxn>
                  <a:cxn ang="0">
                    <a:pos x="103" y="9"/>
                  </a:cxn>
                  <a:cxn ang="0">
                    <a:pos x="87" y="2"/>
                  </a:cxn>
                  <a:cxn ang="0">
                    <a:pos x="69" y="0"/>
                  </a:cxn>
                  <a:cxn ang="0">
                    <a:pos x="52" y="2"/>
                  </a:cxn>
                  <a:cxn ang="0">
                    <a:pos x="36" y="9"/>
                  </a:cxn>
                  <a:cxn ang="0">
                    <a:pos x="21" y="19"/>
                  </a:cxn>
                  <a:cxn ang="0">
                    <a:pos x="10" y="32"/>
                  </a:cxn>
                  <a:cxn ang="0">
                    <a:pos x="2" y="46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7"/>
                  </a:cxn>
                  <a:cxn ang="0">
                    <a:pos x="52" y="123"/>
                  </a:cxn>
                  <a:cxn ang="0">
                    <a:pos x="69" y="125"/>
                  </a:cxn>
                  <a:cxn ang="0">
                    <a:pos x="87" y="123"/>
                  </a:cxn>
                  <a:cxn ang="0">
                    <a:pos x="103" y="117"/>
                  </a:cxn>
                  <a:cxn ang="0">
                    <a:pos x="118" y="107"/>
                  </a:cxn>
                  <a:cxn ang="0">
                    <a:pos x="128" y="93"/>
                  </a:cxn>
                  <a:cxn ang="0">
                    <a:pos x="136" y="78"/>
                  </a:cxn>
                  <a:cxn ang="0">
                    <a:pos x="139" y="61"/>
                  </a:cxn>
                </a:cxnLst>
                <a:rect l="0" t="0" r="r" b="b"/>
                <a:pathLst>
                  <a:path w="139" h="125">
                    <a:moveTo>
                      <a:pt x="139" y="61"/>
                    </a:moveTo>
                    <a:lnTo>
                      <a:pt x="136" y="46"/>
                    </a:lnTo>
                    <a:lnTo>
                      <a:pt x="128" y="32"/>
                    </a:lnTo>
                    <a:lnTo>
                      <a:pt x="118" y="19"/>
                    </a:lnTo>
                    <a:lnTo>
                      <a:pt x="103" y="9"/>
                    </a:lnTo>
                    <a:lnTo>
                      <a:pt x="87" y="2"/>
                    </a:lnTo>
                    <a:lnTo>
                      <a:pt x="69" y="0"/>
                    </a:lnTo>
                    <a:lnTo>
                      <a:pt x="52" y="2"/>
                    </a:lnTo>
                    <a:lnTo>
                      <a:pt x="36" y="9"/>
                    </a:lnTo>
                    <a:lnTo>
                      <a:pt x="21" y="19"/>
                    </a:lnTo>
                    <a:lnTo>
                      <a:pt x="10" y="32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7"/>
                    </a:lnTo>
                    <a:lnTo>
                      <a:pt x="52" y="123"/>
                    </a:lnTo>
                    <a:lnTo>
                      <a:pt x="69" y="125"/>
                    </a:lnTo>
                    <a:lnTo>
                      <a:pt x="87" y="123"/>
                    </a:lnTo>
                    <a:lnTo>
                      <a:pt x="103" y="117"/>
                    </a:lnTo>
                    <a:lnTo>
                      <a:pt x="118" y="107"/>
                    </a:lnTo>
                    <a:lnTo>
                      <a:pt x="128" y="93"/>
                    </a:lnTo>
                    <a:lnTo>
                      <a:pt x="136" y="78"/>
                    </a:lnTo>
                    <a:lnTo>
                      <a:pt x="139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7" name="Freeform 81"/>
              <p:cNvSpPr>
                <a:spLocks/>
              </p:cNvSpPr>
              <p:nvPr/>
            </p:nvSpPr>
            <p:spPr bwMode="auto">
              <a:xfrm>
                <a:off x="770" y="1401"/>
                <a:ext cx="32" cy="27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39" y="47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3" y="107"/>
                  </a:cxn>
                  <a:cxn ang="0">
                    <a:pos x="35" y="115"/>
                  </a:cxn>
                  <a:cxn ang="0">
                    <a:pos x="52" y="122"/>
                  </a:cxn>
                  <a:cxn ang="0">
                    <a:pos x="71" y="124"/>
                  </a:cxn>
                  <a:cxn ang="0">
                    <a:pos x="88" y="122"/>
                  </a:cxn>
                  <a:cxn ang="0">
                    <a:pos x="105" y="115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9"/>
                  </a:cxn>
                  <a:cxn ang="0">
                    <a:pos x="141" y="61"/>
                  </a:cxn>
                </a:cxnLst>
                <a:rect l="0" t="0" r="r" b="b"/>
                <a:pathLst>
                  <a:path w="141" h="124">
                    <a:moveTo>
                      <a:pt x="141" y="61"/>
                    </a:moveTo>
                    <a:lnTo>
                      <a:pt x="139" y="47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2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3" y="107"/>
                    </a:lnTo>
                    <a:lnTo>
                      <a:pt x="35" y="115"/>
                    </a:lnTo>
                    <a:lnTo>
                      <a:pt x="52" y="122"/>
                    </a:lnTo>
                    <a:lnTo>
                      <a:pt x="71" y="124"/>
                    </a:lnTo>
                    <a:lnTo>
                      <a:pt x="88" y="122"/>
                    </a:lnTo>
                    <a:lnTo>
                      <a:pt x="105" y="115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9"/>
                    </a:lnTo>
                    <a:lnTo>
                      <a:pt x="141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8" name="Freeform 82"/>
              <p:cNvSpPr>
                <a:spLocks/>
              </p:cNvSpPr>
              <p:nvPr/>
            </p:nvSpPr>
            <p:spPr bwMode="auto">
              <a:xfrm>
                <a:off x="782" y="1425"/>
                <a:ext cx="33" cy="27"/>
              </a:xfrm>
              <a:custGeom>
                <a:avLst/>
                <a:gdLst/>
                <a:ahLst/>
                <a:cxnLst>
                  <a:cxn ang="0">
                    <a:pos x="142" y="61"/>
                  </a:cxn>
                  <a:cxn ang="0">
                    <a:pos x="139" y="46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0"/>
                  </a:cxn>
                  <a:cxn ang="0">
                    <a:pos x="11" y="33"/>
                  </a:cxn>
                  <a:cxn ang="0">
                    <a:pos x="3" y="48"/>
                  </a:cxn>
                  <a:cxn ang="0">
                    <a:pos x="0" y="64"/>
                  </a:cxn>
                  <a:cxn ang="0">
                    <a:pos x="3" y="80"/>
                  </a:cxn>
                  <a:cxn ang="0">
                    <a:pos x="11" y="93"/>
                  </a:cxn>
                  <a:cxn ang="0">
                    <a:pos x="23" y="107"/>
                  </a:cxn>
                  <a:cxn ang="0">
                    <a:pos x="36" y="116"/>
                  </a:cxn>
                  <a:cxn ang="0">
                    <a:pos x="53" y="122"/>
                  </a:cxn>
                  <a:cxn ang="0">
                    <a:pos x="71" y="125"/>
                  </a:cxn>
                  <a:cxn ang="0">
                    <a:pos x="89" y="122"/>
                  </a:cxn>
                  <a:cxn ang="0">
                    <a:pos x="105" y="116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8"/>
                  </a:cxn>
                  <a:cxn ang="0">
                    <a:pos x="142" y="61"/>
                  </a:cxn>
                </a:cxnLst>
                <a:rect l="0" t="0" r="r" b="b"/>
                <a:pathLst>
                  <a:path w="142" h="125">
                    <a:moveTo>
                      <a:pt x="142" y="61"/>
                    </a:moveTo>
                    <a:lnTo>
                      <a:pt x="139" y="46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0"/>
                    </a:lnTo>
                    <a:lnTo>
                      <a:pt x="11" y="33"/>
                    </a:lnTo>
                    <a:lnTo>
                      <a:pt x="3" y="48"/>
                    </a:lnTo>
                    <a:lnTo>
                      <a:pt x="0" y="64"/>
                    </a:lnTo>
                    <a:lnTo>
                      <a:pt x="3" y="80"/>
                    </a:lnTo>
                    <a:lnTo>
                      <a:pt x="11" y="93"/>
                    </a:lnTo>
                    <a:lnTo>
                      <a:pt x="23" y="107"/>
                    </a:lnTo>
                    <a:lnTo>
                      <a:pt x="36" y="116"/>
                    </a:lnTo>
                    <a:lnTo>
                      <a:pt x="53" y="122"/>
                    </a:lnTo>
                    <a:lnTo>
                      <a:pt x="71" y="125"/>
                    </a:lnTo>
                    <a:lnTo>
                      <a:pt x="89" y="122"/>
                    </a:lnTo>
                    <a:lnTo>
                      <a:pt x="105" y="116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8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9" name="Freeform 83"/>
              <p:cNvSpPr>
                <a:spLocks/>
              </p:cNvSpPr>
              <p:nvPr/>
            </p:nvSpPr>
            <p:spPr bwMode="auto">
              <a:xfrm>
                <a:off x="817" y="1445"/>
                <a:ext cx="32" cy="27"/>
              </a:xfrm>
              <a:custGeom>
                <a:avLst/>
                <a:gdLst/>
                <a:ahLst/>
                <a:cxnLst>
                  <a:cxn ang="0">
                    <a:pos x="143" y="61"/>
                  </a:cxn>
                  <a:cxn ang="0">
                    <a:pos x="139" y="45"/>
                  </a:cxn>
                  <a:cxn ang="0">
                    <a:pos x="132" y="32"/>
                  </a:cxn>
                  <a:cxn ang="0">
                    <a:pos x="120" y="20"/>
                  </a:cxn>
                  <a:cxn ang="0">
                    <a:pos x="106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4" y="2"/>
                  </a:cxn>
                  <a:cxn ang="0">
                    <a:pos x="37" y="9"/>
                  </a:cxn>
                  <a:cxn ang="0">
                    <a:pos x="23" y="20"/>
                  </a:cxn>
                  <a:cxn ang="0">
                    <a:pos x="10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3" y="106"/>
                  </a:cxn>
                  <a:cxn ang="0">
                    <a:pos x="37" y="115"/>
                  </a:cxn>
                  <a:cxn ang="0">
                    <a:pos x="54" y="121"/>
                  </a:cxn>
                  <a:cxn ang="0">
                    <a:pos x="71" y="125"/>
                  </a:cxn>
                  <a:cxn ang="0">
                    <a:pos x="89" y="121"/>
                  </a:cxn>
                  <a:cxn ang="0">
                    <a:pos x="106" y="115"/>
                  </a:cxn>
                  <a:cxn ang="0">
                    <a:pos x="120" y="106"/>
                  </a:cxn>
                  <a:cxn ang="0">
                    <a:pos x="132" y="93"/>
                  </a:cxn>
                  <a:cxn ang="0">
                    <a:pos x="139" y="78"/>
                  </a:cxn>
                  <a:cxn ang="0">
                    <a:pos x="143" y="61"/>
                  </a:cxn>
                </a:cxnLst>
                <a:rect l="0" t="0" r="r" b="b"/>
                <a:pathLst>
                  <a:path w="143" h="125">
                    <a:moveTo>
                      <a:pt x="143" y="61"/>
                    </a:moveTo>
                    <a:lnTo>
                      <a:pt x="139" y="45"/>
                    </a:lnTo>
                    <a:lnTo>
                      <a:pt x="132" y="32"/>
                    </a:lnTo>
                    <a:lnTo>
                      <a:pt x="120" y="20"/>
                    </a:lnTo>
                    <a:lnTo>
                      <a:pt x="106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4" y="2"/>
                    </a:lnTo>
                    <a:lnTo>
                      <a:pt x="37" y="9"/>
                    </a:lnTo>
                    <a:lnTo>
                      <a:pt x="23" y="20"/>
                    </a:lnTo>
                    <a:lnTo>
                      <a:pt x="10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3" y="106"/>
                    </a:lnTo>
                    <a:lnTo>
                      <a:pt x="37" y="115"/>
                    </a:lnTo>
                    <a:lnTo>
                      <a:pt x="54" y="121"/>
                    </a:lnTo>
                    <a:lnTo>
                      <a:pt x="71" y="125"/>
                    </a:lnTo>
                    <a:lnTo>
                      <a:pt x="89" y="121"/>
                    </a:lnTo>
                    <a:lnTo>
                      <a:pt x="106" y="115"/>
                    </a:lnTo>
                    <a:lnTo>
                      <a:pt x="120" y="106"/>
                    </a:lnTo>
                    <a:lnTo>
                      <a:pt x="132" y="93"/>
                    </a:lnTo>
                    <a:lnTo>
                      <a:pt x="139" y="78"/>
                    </a:lnTo>
                    <a:lnTo>
                      <a:pt x="143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0" name="Freeform 84"/>
              <p:cNvSpPr>
                <a:spLocks/>
              </p:cNvSpPr>
              <p:nvPr/>
            </p:nvSpPr>
            <p:spPr bwMode="auto">
              <a:xfrm>
                <a:off x="776" y="1428"/>
                <a:ext cx="32" cy="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6"/>
                  </a:cxn>
                  <a:cxn ang="0">
                    <a:pos x="9" y="32"/>
                  </a:cxn>
                  <a:cxn ang="0">
                    <a:pos x="20" y="19"/>
                  </a:cxn>
                  <a:cxn ang="0">
                    <a:pos x="33" y="10"/>
                  </a:cxn>
                  <a:cxn ang="0">
                    <a:pos x="50" y="3"/>
                  </a:cxn>
                  <a:cxn ang="0">
                    <a:pos x="66" y="0"/>
                  </a:cxn>
                  <a:cxn ang="0">
                    <a:pos x="84" y="3"/>
                  </a:cxn>
                  <a:cxn ang="0">
                    <a:pos x="101" y="10"/>
                  </a:cxn>
                  <a:cxn ang="0">
                    <a:pos x="117" y="19"/>
                  </a:cxn>
                  <a:cxn ang="0">
                    <a:pos x="129" y="32"/>
                  </a:cxn>
                  <a:cxn ang="0">
                    <a:pos x="137" y="46"/>
                  </a:cxn>
                  <a:cxn ang="0">
                    <a:pos x="140" y="62"/>
                  </a:cxn>
                  <a:cxn ang="0">
                    <a:pos x="137" y="78"/>
                  </a:cxn>
                  <a:cxn ang="0">
                    <a:pos x="129" y="93"/>
                  </a:cxn>
                  <a:cxn ang="0">
                    <a:pos x="117" y="106"/>
                  </a:cxn>
                  <a:cxn ang="0">
                    <a:pos x="101" y="115"/>
                  </a:cxn>
                  <a:cxn ang="0">
                    <a:pos x="84" y="123"/>
                  </a:cxn>
                  <a:cxn ang="0">
                    <a:pos x="66" y="125"/>
                  </a:cxn>
                  <a:cxn ang="0">
                    <a:pos x="50" y="123"/>
                  </a:cxn>
                  <a:cxn ang="0">
                    <a:pos x="33" y="115"/>
                  </a:cxn>
                  <a:cxn ang="0">
                    <a:pos x="20" y="106"/>
                  </a:cxn>
                  <a:cxn ang="0">
                    <a:pos x="9" y="93"/>
                  </a:cxn>
                  <a:cxn ang="0">
                    <a:pos x="2" y="78"/>
                  </a:cxn>
                  <a:cxn ang="0">
                    <a:pos x="0" y="62"/>
                  </a:cxn>
                </a:cxnLst>
                <a:rect l="0" t="0" r="r" b="b"/>
                <a:pathLst>
                  <a:path w="140" h="125">
                    <a:moveTo>
                      <a:pt x="0" y="62"/>
                    </a:moveTo>
                    <a:lnTo>
                      <a:pt x="2" y="46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10"/>
                    </a:lnTo>
                    <a:lnTo>
                      <a:pt x="50" y="3"/>
                    </a:lnTo>
                    <a:lnTo>
                      <a:pt x="66" y="0"/>
                    </a:lnTo>
                    <a:lnTo>
                      <a:pt x="84" y="3"/>
                    </a:lnTo>
                    <a:lnTo>
                      <a:pt x="101" y="10"/>
                    </a:lnTo>
                    <a:lnTo>
                      <a:pt x="117" y="19"/>
                    </a:lnTo>
                    <a:lnTo>
                      <a:pt x="129" y="32"/>
                    </a:lnTo>
                    <a:lnTo>
                      <a:pt x="137" y="46"/>
                    </a:lnTo>
                    <a:lnTo>
                      <a:pt x="140" y="62"/>
                    </a:lnTo>
                    <a:lnTo>
                      <a:pt x="137" y="78"/>
                    </a:lnTo>
                    <a:lnTo>
                      <a:pt x="129" y="93"/>
                    </a:lnTo>
                    <a:lnTo>
                      <a:pt x="117" y="106"/>
                    </a:lnTo>
                    <a:lnTo>
                      <a:pt x="101" y="115"/>
                    </a:lnTo>
                    <a:lnTo>
                      <a:pt x="84" y="123"/>
                    </a:lnTo>
                    <a:lnTo>
                      <a:pt x="66" y="125"/>
                    </a:lnTo>
                    <a:lnTo>
                      <a:pt x="50" y="123"/>
                    </a:lnTo>
                    <a:lnTo>
                      <a:pt x="33" y="115"/>
                    </a:lnTo>
                    <a:lnTo>
                      <a:pt x="20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1" name="Freeform 85"/>
              <p:cNvSpPr>
                <a:spLocks/>
              </p:cNvSpPr>
              <p:nvPr/>
            </p:nvSpPr>
            <p:spPr bwMode="auto">
              <a:xfrm>
                <a:off x="868" y="1416"/>
                <a:ext cx="34" cy="24"/>
              </a:xfrm>
              <a:custGeom>
                <a:avLst/>
                <a:gdLst/>
                <a:ahLst/>
                <a:cxnLst>
                  <a:cxn ang="0">
                    <a:pos x="141" y="60"/>
                  </a:cxn>
                  <a:cxn ang="0">
                    <a:pos x="139" y="44"/>
                  </a:cxn>
                  <a:cxn ang="0">
                    <a:pos x="131" y="31"/>
                  </a:cxn>
                  <a:cxn ang="0">
                    <a:pos x="119" y="18"/>
                  </a:cxn>
                  <a:cxn ang="0">
                    <a:pos x="106" y="9"/>
                  </a:cxn>
                  <a:cxn ang="0">
                    <a:pos x="90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7" y="9"/>
                  </a:cxn>
                  <a:cxn ang="0">
                    <a:pos x="22" y="18"/>
                  </a:cxn>
                  <a:cxn ang="0">
                    <a:pos x="10" y="31"/>
                  </a:cxn>
                  <a:cxn ang="0">
                    <a:pos x="3" y="44"/>
                  </a:cxn>
                  <a:cxn ang="0">
                    <a:pos x="0" y="60"/>
                  </a:cxn>
                  <a:cxn ang="0">
                    <a:pos x="2" y="76"/>
                  </a:cxn>
                  <a:cxn ang="0">
                    <a:pos x="10" y="91"/>
                  </a:cxn>
                  <a:cxn ang="0">
                    <a:pos x="22" y="104"/>
                  </a:cxn>
                  <a:cxn ang="0">
                    <a:pos x="36" y="114"/>
                  </a:cxn>
                  <a:cxn ang="0">
                    <a:pos x="53" y="121"/>
                  </a:cxn>
                  <a:cxn ang="0">
                    <a:pos x="70" y="123"/>
                  </a:cxn>
                  <a:cxn ang="0">
                    <a:pos x="89" y="121"/>
                  </a:cxn>
                  <a:cxn ang="0">
                    <a:pos x="106" y="114"/>
                  </a:cxn>
                  <a:cxn ang="0">
                    <a:pos x="119" y="104"/>
                  </a:cxn>
                  <a:cxn ang="0">
                    <a:pos x="131" y="91"/>
                  </a:cxn>
                  <a:cxn ang="0">
                    <a:pos x="139" y="76"/>
                  </a:cxn>
                  <a:cxn ang="0">
                    <a:pos x="141" y="60"/>
                  </a:cxn>
                </a:cxnLst>
                <a:rect l="0" t="0" r="r" b="b"/>
                <a:pathLst>
                  <a:path w="141" h="123">
                    <a:moveTo>
                      <a:pt x="141" y="60"/>
                    </a:moveTo>
                    <a:lnTo>
                      <a:pt x="139" y="44"/>
                    </a:lnTo>
                    <a:lnTo>
                      <a:pt x="131" y="31"/>
                    </a:lnTo>
                    <a:lnTo>
                      <a:pt x="119" y="18"/>
                    </a:lnTo>
                    <a:lnTo>
                      <a:pt x="106" y="9"/>
                    </a:lnTo>
                    <a:lnTo>
                      <a:pt x="90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7" y="9"/>
                    </a:lnTo>
                    <a:lnTo>
                      <a:pt x="22" y="18"/>
                    </a:lnTo>
                    <a:lnTo>
                      <a:pt x="10" y="31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10" y="91"/>
                    </a:lnTo>
                    <a:lnTo>
                      <a:pt x="22" y="104"/>
                    </a:lnTo>
                    <a:lnTo>
                      <a:pt x="36" y="114"/>
                    </a:lnTo>
                    <a:lnTo>
                      <a:pt x="53" y="121"/>
                    </a:lnTo>
                    <a:lnTo>
                      <a:pt x="70" y="123"/>
                    </a:lnTo>
                    <a:lnTo>
                      <a:pt x="89" y="121"/>
                    </a:lnTo>
                    <a:lnTo>
                      <a:pt x="106" y="114"/>
                    </a:lnTo>
                    <a:lnTo>
                      <a:pt x="119" y="104"/>
                    </a:lnTo>
                    <a:lnTo>
                      <a:pt x="131" y="91"/>
                    </a:lnTo>
                    <a:lnTo>
                      <a:pt x="139" y="76"/>
                    </a:lnTo>
                    <a:lnTo>
                      <a:pt x="141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2" name="Freeform 86"/>
              <p:cNvSpPr>
                <a:spLocks/>
              </p:cNvSpPr>
              <p:nvPr/>
            </p:nvSpPr>
            <p:spPr bwMode="auto">
              <a:xfrm>
                <a:off x="785" y="1401"/>
                <a:ext cx="31" cy="27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" y="48"/>
                  </a:cxn>
                  <a:cxn ang="0">
                    <a:pos x="11" y="33"/>
                  </a:cxn>
                  <a:cxn ang="0">
                    <a:pos x="22" y="21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4" y="9"/>
                  </a:cxn>
                  <a:cxn ang="0">
                    <a:pos x="119" y="21"/>
                  </a:cxn>
                  <a:cxn ang="0">
                    <a:pos x="132" y="33"/>
                  </a:cxn>
                  <a:cxn ang="0">
                    <a:pos x="138" y="48"/>
                  </a:cxn>
                  <a:cxn ang="0">
                    <a:pos x="142" y="63"/>
                  </a:cxn>
                  <a:cxn ang="0">
                    <a:pos x="138" y="80"/>
                  </a:cxn>
                  <a:cxn ang="0">
                    <a:pos x="132" y="95"/>
                  </a:cxn>
                  <a:cxn ang="0">
                    <a:pos x="119" y="107"/>
                  </a:cxn>
                  <a:cxn ang="0">
                    <a:pos x="104" y="116"/>
                  </a:cxn>
                  <a:cxn ang="0">
                    <a:pos x="88" y="123"/>
                  </a:cxn>
                  <a:cxn ang="0">
                    <a:pos x="70" y="126"/>
                  </a:cxn>
                  <a:cxn ang="0">
                    <a:pos x="52" y="123"/>
                  </a:cxn>
                  <a:cxn ang="0">
                    <a:pos x="36" y="116"/>
                  </a:cxn>
                  <a:cxn ang="0">
                    <a:pos x="22" y="107"/>
                  </a:cxn>
                  <a:cxn ang="0">
                    <a:pos x="11" y="95"/>
                  </a:cxn>
                  <a:cxn ang="0">
                    <a:pos x="3" y="80"/>
                  </a:cxn>
                  <a:cxn ang="0">
                    <a:pos x="0" y="63"/>
                  </a:cxn>
                </a:cxnLst>
                <a:rect l="0" t="0" r="r" b="b"/>
                <a:pathLst>
                  <a:path w="142" h="126">
                    <a:moveTo>
                      <a:pt x="0" y="63"/>
                    </a:moveTo>
                    <a:lnTo>
                      <a:pt x="3" y="48"/>
                    </a:lnTo>
                    <a:lnTo>
                      <a:pt x="11" y="33"/>
                    </a:lnTo>
                    <a:lnTo>
                      <a:pt x="22" y="21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4" y="9"/>
                    </a:lnTo>
                    <a:lnTo>
                      <a:pt x="119" y="21"/>
                    </a:lnTo>
                    <a:lnTo>
                      <a:pt x="132" y="33"/>
                    </a:lnTo>
                    <a:lnTo>
                      <a:pt x="138" y="48"/>
                    </a:lnTo>
                    <a:lnTo>
                      <a:pt x="142" y="63"/>
                    </a:lnTo>
                    <a:lnTo>
                      <a:pt x="138" y="80"/>
                    </a:lnTo>
                    <a:lnTo>
                      <a:pt x="132" y="95"/>
                    </a:lnTo>
                    <a:lnTo>
                      <a:pt x="119" y="107"/>
                    </a:lnTo>
                    <a:lnTo>
                      <a:pt x="104" y="116"/>
                    </a:lnTo>
                    <a:lnTo>
                      <a:pt x="88" y="123"/>
                    </a:lnTo>
                    <a:lnTo>
                      <a:pt x="70" y="126"/>
                    </a:lnTo>
                    <a:lnTo>
                      <a:pt x="52" y="123"/>
                    </a:lnTo>
                    <a:lnTo>
                      <a:pt x="36" y="116"/>
                    </a:lnTo>
                    <a:lnTo>
                      <a:pt x="22" y="107"/>
                    </a:lnTo>
                    <a:lnTo>
                      <a:pt x="11" y="95"/>
                    </a:lnTo>
                    <a:lnTo>
                      <a:pt x="3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3" name="Freeform 87"/>
              <p:cNvSpPr>
                <a:spLocks/>
              </p:cNvSpPr>
              <p:nvPr/>
            </p:nvSpPr>
            <p:spPr bwMode="auto">
              <a:xfrm>
                <a:off x="875" y="1447"/>
                <a:ext cx="31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1"/>
                  </a:cxn>
                  <a:cxn ang="0">
                    <a:pos x="36" y="10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8" y="4"/>
                  </a:cxn>
                  <a:cxn ang="0">
                    <a:pos x="105" y="10"/>
                  </a:cxn>
                  <a:cxn ang="0">
                    <a:pos x="118" y="21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  <a:cxn ang="0">
                    <a:pos x="137" y="79"/>
                  </a:cxn>
                  <a:cxn ang="0">
                    <a:pos x="130" y="94"/>
                  </a:cxn>
                  <a:cxn ang="0">
                    <a:pos x="117" y="106"/>
                  </a:cxn>
                  <a:cxn ang="0">
                    <a:pos x="104" y="117"/>
                  </a:cxn>
                  <a:cxn ang="0">
                    <a:pos x="86" y="124"/>
                  </a:cxn>
                  <a:cxn ang="0">
                    <a:pos x="68" y="127"/>
                  </a:cxn>
                  <a:cxn ang="0">
                    <a:pos x="50" y="124"/>
                  </a:cxn>
                  <a:cxn ang="0">
                    <a:pos x="35" y="117"/>
                  </a:cxn>
                  <a:cxn ang="0">
                    <a:pos x="21" y="106"/>
                  </a:cxn>
                  <a:cxn ang="0">
                    <a:pos x="10" y="94"/>
                  </a:cxn>
                  <a:cxn ang="0">
                    <a:pos x="2" y="79"/>
                  </a:cxn>
                  <a:cxn ang="0">
                    <a:pos x="0" y="63"/>
                  </a:cxn>
                </a:cxnLst>
                <a:rect l="0" t="0" r="r" b="b"/>
                <a:pathLst>
                  <a:path w="140" h="127">
                    <a:moveTo>
                      <a:pt x="0" y="63"/>
                    </a:moveTo>
                    <a:lnTo>
                      <a:pt x="2" y="47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105" y="10"/>
                    </a:lnTo>
                    <a:lnTo>
                      <a:pt x="118" y="21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lnTo>
                      <a:pt x="137" y="79"/>
                    </a:lnTo>
                    <a:lnTo>
                      <a:pt x="130" y="94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86" y="124"/>
                    </a:lnTo>
                    <a:lnTo>
                      <a:pt x="68" y="127"/>
                    </a:lnTo>
                    <a:lnTo>
                      <a:pt x="50" y="124"/>
                    </a:lnTo>
                    <a:lnTo>
                      <a:pt x="35" y="117"/>
                    </a:lnTo>
                    <a:lnTo>
                      <a:pt x="21" y="106"/>
                    </a:lnTo>
                    <a:lnTo>
                      <a:pt x="10" y="94"/>
                    </a:lnTo>
                    <a:lnTo>
                      <a:pt x="2" y="7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4" name="Oval 88"/>
              <p:cNvSpPr>
                <a:spLocks noChangeArrowheads="1"/>
              </p:cNvSpPr>
              <p:nvPr/>
            </p:nvSpPr>
            <p:spPr bwMode="auto">
              <a:xfrm>
                <a:off x="796" y="1323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5" name="Oval 89"/>
              <p:cNvSpPr>
                <a:spLocks noChangeArrowheads="1"/>
              </p:cNvSpPr>
              <p:nvPr/>
            </p:nvSpPr>
            <p:spPr bwMode="auto">
              <a:xfrm>
                <a:off x="796" y="1297"/>
                <a:ext cx="30" cy="29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6" name="Oval 90"/>
              <p:cNvSpPr>
                <a:spLocks noChangeArrowheads="1"/>
              </p:cNvSpPr>
              <p:nvPr/>
            </p:nvSpPr>
            <p:spPr bwMode="auto">
              <a:xfrm>
                <a:off x="787" y="1272"/>
                <a:ext cx="31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7" name="Freeform 91"/>
              <p:cNvSpPr>
                <a:spLocks/>
              </p:cNvSpPr>
              <p:nvPr/>
            </p:nvSpPr>
            <p:spPr bwMode="auto">
              <a:xfrm>
                <a:off x="842" y="1450"/>
                <a:ext cx="34" cy="26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" y="45"/>
                  </a:cxn>
                  <a:cxn ang="0">
                    <a:pos x="11" y="31"/>
                  </a:cxn>
                  <a:cxn ang="0">
                    <a:pos x="23" y="19"/>
                  </a:cxn>
                  <a:cxn ang="0">
                    <a:pos x="38" y="9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0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1" y="31"/>
                  </a:cxn>
                  <a:cxn ang="0">
                    <a:pos x="139" y="45"/>
                  </a:cxn>
                  <a:cxn ang="0">
                    <a:pos x="142" y="60"/>
                  </a:cxn>
                  <a:cxn ang="0">
                    <a:pos x="139" y="76"/>
                  </a:cxn>
                  <a:cxn ang="0">
                    <a:pos x="131" y="90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4" y="122"/>
                  </a:cxn>
                  <a:cxn ang="0">
                    <a:pos x="37" y="115"/>
                  </a:cxn>
                  <a:cxn ang="0">
                    <a:pos x="23" y="103"/>
                  </a:cxn>
                  <a:cxn ang="0">
                    <a:pos x="11" y="90"/>
                  </a:cxn>
                  <a:cxn ang="0">
                    <a:pos x="3" y="76"/>
                  </a:cxn>
                  <a:cxn ang="0">
                    <a:pos x="0" y="60"/>
                  </a:cxn>
                </a:cxnLst>
                <a:rect l="0" t="0" r="r" b="b"/>
                <a:pathLst>
                  <a:path w="142" h="124">
                    <a:moveTo>
                      <a:pt x="0" y="60"/>
                    </a:moveTo>
                    <a:lnTo>
                      <a:pt x="4" y="45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8" y="9"/>
                    </a:lnTo>
                    <a:lnTo>
                      <a:pt x="55" y="2"/>
                    </a:lnTo>
                    <a:lnTo>
                      <a:pt x="72" y="0"/>
                    </a:lnTo>
                    <a:lnTo>
                      <a:pt x="90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1" y="31"/>
                    </a:lnTo>
                    <a:lnTo>
                      <a:pt x="139" y="45"/>
                    </a:lnTo>
                    <a:lnTo>
                      <a:pt x="142" y="60"/>
                    </a:lnTo>
                    <a:lnTo>
                      <a:pt x="139" y="76"/>
                    </a:lnTo>
                    <a:lnTo>
                      <a:pt x="131" y="90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4" y="122"/>
                    </a:lnTo>
                    <a:lnTo>
                      <a:pt x="37" y="115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8" name="Oval 92"/>
              <p:cNvSpPr>
                <a:spLocks noChangeArrowheads="1"/>
              </p:cNvSpPr>
              <p:nvPr/>
            </p:nvSpPr>
            <p:spPr bwMode="auto">
              <a:xfrm>
                <a:off x="775" y="1245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9" name="Oval 93"/>
              <p:cNvSpPr>
                <a:spLocks noChangeArrowheads="1"/>
              </p:cNvSpPr>
              <p:nvPr/>
            </p:nvSpPr>
            <p:spPr bwMode="auto">
              <a:xfrm>
                <a:off x="766" y="1215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0" name="Freeform 94"/>
              <p:cNvSpPr>
                <a:spLocks/>
              </p:cNvSpPr>
              <p:nvPr/>
            </p:nvSpPr>
            <p:spPr bwMode="auto">
              <a:xfrm>
                <a:off x="762" y="1350"/>
                <a:ext cx="33" cy="24"/>
              </a:xfrm>
              <a:custGeom>
                <a:avLst/>
                <a:gdLst/>
                <a:ahLst/>
                <a:cxnLst>
                  <a:cxn ang="0">
                    <a:pos x="140" y="61"/>
                  </a:cxn>
                  <a:cxn ang="0">
                    <a:pos x="137" y="47"/>
                  </a:cxn>
                  <a:cxn ang="0">
                    <a:pos x="129" y="32"/>
                  </a:cxn>
                  <a:cxn ang="0">
                    <a:pos x="120" y="19"/>
                  </a:cxn>
                  <a:cxn ang="0">
                    <a:pos x="106" y="9"/>
                  </a:cxn>
                  <a:cxn ang="0">
                    <a:pos x="90" y="1"/>
                  </a:cxn>
                  <a:cxn ang="0">
                    <a:pos x="71" y="0"/>
                  </a:cxn>
                  <a:cxn ang="0">
                    <a:pos x="54" y="1"/>
                  </a:cxn>
                  <a:cxn ang="0">
                    <a:pos x="37" y="9"/>
                  </a:cxn>
                  <a:cxn ang="0">
                    <a:pos x="22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6"/>
                  </a:cxn>
                  <a:cxn ang="0">
                    <a:pos x="52" y="123"/>
                  </a:cxn>
                  <a:cxn ang="0">
                    <a:pos x="69" y="123"/>
                  </a:cxn>
                  <a:cxn ang="0">
                    <a:pos x="87" y="123"/>
                  </a:cxn>
                  <a:cxn ang="0">
                    <a:pos x="104" y="116"/>
                  </a:cxn>
                  <a:cxn ang="0">
                    <a:pos x="119" y="106"/>
                  </a:cxn>
                  <a:cxn ang="0">
                    <a:pos x="129" y="93"/>
                  </a:cxn>
                  <a:cxn ang="0">
                    <a:pos x="137" y="77"/>
                  </a:cxn>
                  <a:cxn ang="0">
                    <a:pos x="140" y="61"/>
                  </a:cxn>
                </a:cxnLst>
                <a:rect l="0" t="0" r="r" b="b"/>
                <a:pathLst>
                  <a:path w="140" h="123">
                    <a:moveTo>
                      <a:pt x="140" y="61"/>
                    </a:moveTo>
                    <a:lnTo>
                      <a:pt x="137" y="47"/>
                    </a:lnTo>
                    <a:lnTo>
                      <a:pt x="129" y="32"/>
                    </a:lnTo>
                    <a:lnTo>
                      <a:pt x="120" y="19"/>
                    </a:lnTo>
                    <a:lnTo>
                      <a:pt x="106" y="9"/>
                    </a:lnTo>
                    <a:lnTo>
                      <a:pt x="90" y="1"/>
                    </a:lnTo>
                    <a:lnTo>
                      <a:pt x="71" y="0"/>
                    </a:lnTo>
                    <a:lnTo>
                      <a:pt x="54" y="1"/>
                    </a:lnTo>
                    <a:lnTo>
                      <a:pt x="37" y="9"/>
                    </a:lnTo>
                    <a:lnTo>
                      <a:pt x="22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6"/>
                    </a:lnTo>
                    <a:lnTo>
                      <a:pt x="52" y="123"/>
                    </a:lnTo>
                    <a:lnTo>
                      <a:pt x="69" y="123"/>
                    </a:lnTo>
                    <a:lnTo>
                      <a:pt x="87" y="123"/>
                    </a:lnTo>
                    <a:lnTo>
                      <a:pt x="104" y="116"/>
                    </a:lnTo>
                    <a:lnTo>
                      <a:pt x="119" y="106"/>
                    </a:lnTo>
                    <a:lnTo>
                      <a:pt x="129" y="93"/>
                    </a:lnTo>
                    <a:lnTo>
                      <a:pt x="137" y="77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1" name="Freeform 95"/>
              <p:cNvSpPr>
                <a:spLocks/>
              </p:cNvSpPr>
              <p:nvPr/>
            </p:nvSpPr>
            <p:spPr bwMode="auto">
              <a:xfrm>
                <a:off x="770" y="1272"/>
                <a:ext cx="31" cy="24"/>
              </a:xfrm>
              <a:custGeom>
                <a:avLst/>
                <a:gdLst/>
                <a:ahLst/>
                <a:cxnLst>
                  <a:cxn ang="0">
                    <a:pos x="139" y="65"/>
                  </a:cxn>
                  <a:cxn ang="0">
                    <a:pos x="137" y="79"/>
                  </a:cxn>
                  <a:cxn ang="0">
                    <a:pos x="129" y="94"/>
                  </a:cxn>
                  <a:cxn ang="0">
                    <a:pos x="118" y="107"/>
                  </a:cxn>
                  <a:cxn ang="0">
                    <a:pos x="103" y="117"/>
                  </a:cxn>
                  <a:cxn ang="0">
                    <a:pos x="87" y="125"/>
                  </a:cxn>
                  <a:cxn ang="0">
                    <a:pos x="70" y="126"/>
                  </a:cxn>
                  <a:cxn ang="0">
                    <a:pos x="52" y="125"/>
                  </a:cxn>
                  <a:cxn ang="0">
                    <a:pos x="35" y="117"/>
                  </a:cxn>
                  <a:cxn ang="0">
                    <a:pos x="23" y="107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6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5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7" y="2"/>
                  </a:cxn>
                  <a:cxn ang="0">
                    <a:pos x="103" y="9"/>
                  </a:cxn>
                  <a:cxn ang="0">
                    <a:pos x="118" y="19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5"/>
                  </a:cxn>
                </a:cxnLst>
                <a:rect l="0" t="0" r="r" b="b"/>
                <a:pathLst>
                  <a:path w="139" h="126">
                    <a:moveTo>
                      <a:pt x="139" y="65"/>
                    </a:moveTo>
                    <a:lnTo>
                      <a:pt x="137" y="79"/>
                    </a:lnTo>
                    <a:lnTo>
                      <a:pt x="129" y="94"/>
                    </a:lnTo>
                    <a:lnTo>
                      <a:pt x="118" y="107"/>
                    </a:lnTo>
                    <a:lnTo>
                      <a:pt x="103" y="117"/>
                    </a:lnTo>
                    <a:lnTo>
                      <a:pt x="87" y="125"/>
                    </a:lnTo>
                    <a:lnTo>
                      <a:pt x="70" y="126"/>
                    </a:lnTo>
                    <a:lnTo>
                      <a:pt x="52" y="125"/>
                    </a:lnTo>
                    <a:lnTo>
                      <a:pt x="35" y="117"/>
                    </a:lnTo>
                    <a:lnTo>
                      <a:pt x="23" y="107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7" y="2"/>
                    </a:lnTo>
                    <a:lnTo>
                      <a:pt x="103" y="9"/>
                    </a:lnTo>
                    <a:lnTo>
                      <a:pt x="118" y="19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5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2" name="Freeform 96"/>
              <p:cNvSpPr>
                <a:spLocks/>
              </p:cNvSpPr>
              <p:nvPr/>
            </p:nvSpPr>
            <p:spPr bwMode="auto">
              <a:xfrm>
                <a:off x="781" y="1245"/>
                <a:ext cx="34" cy="27"/>
              </a:xfrm>
              <a:custGeom>
                <a:avLst/>
                <a:gdLst/>
                <a:ahLst/>
                <a:cxnLst>
                  <a:cxn ang="0">
                    <a:pos x="147" y="71"/>
                  </a:cxn>
                  <a:cxn ang="0">
                    <a:pos x="144" y="86"/>
                  </a:cxn>
                  <a:cxn ang="0">
                    <a:pos x="136" y="101"/>
                  </a:cxn>
                  <a:cxn ang="0">
                    <a:pos x="123" y="115"/>
                  </a:cxn>
                  <a:cxn ang="0">
                    <a:pos x="108" y="126"/>
                  </a:cxn>
                  <a:cxn ang="0">
                    <a:pos x="91" y="134"/>
                  </a:cxn>
                  <a:cxn ang="0">
                    <a:pos x="73" y="136"/>
                  </a:cxn>
                  <a:cxn ang="0">
                    <a:pos x="55" y="134"/>
                  </a:cxn>
                  <a:cxn ang="0">
                    <a:pos x="36" y="126"/>
                  </a:cxn>
                  <a:cxn ang="0">
                    <a:pos x="23" y="115"/>
                  </a:cxn>
                  <a:cxn ang="0">
                    <a:pos x="11" y="101"/>
                  </a:cxn>
                  <a:cxn ang="0">
                    <a:pos x="3" y="86"/>
                  </a:cxn>
                  <a:cxn ang="0">
                    <a:pos x="0" y="71"/>
                  </a:cxn>
                  <a:cxn ang="0">
                    <a:pos x="3" y="54"/>
                  </a:cxn>
                  <a:cxn ang="0">
                    <a:pos x="11" y="38"/>
                  </a:cxn>
                  <a:cxn ang="0">
                    <a:pos x="23" y="22"/>
                  </a:cxn>
                  <a:cxn ang="0">
                    <a:pos x="36" y="13"/>
                  </a:cxn>
                  <a:cxn ang="0">
                    <a:pos x="55" y="5"/>
                  </a:cxn>
                  <a:cxn ang="0">
                    <a:pos x="73" y="0"/>
                  </a:cxn>
                  <a:cxn ang="0">
                    <a:pos x="91" y="5"/>
                  </a:cxn>
                  <a:cxn ang="0">
                    <a:pos x="108" y="13"/>
                  </a:cxn>
                  <a:cxn ang="0">
                    <a:pos x="123" y="22"/>
                  </a:cxn>
                  <a:cxn ang="0">
                    <a:pos x="136" y="38"/>
                  </a:cxn>
                  <a:cxn ang="0">
                    <a:pos x="144" y="54"/>
                  </a:cxn>
                  <a:cxn ang="0">
                    <a:pos x="147" y="71"/>
                  </a:cxn>
                </a:cxnLst>
                <a:rect l="0" t="0" r="r" b="b"/>
                <a:pathLst>
                  <a:path w="147" h="136">
                    <a:moveTo>
                      <a:pt x="147" y="71"/>
                    </a:moveTo>
                    <a:lnTo>
                      <a:pt x="144" y="86"/>
                    </a:lnTo>
                    <a:lnTo>
                      <a:pt x="136" y="101"/>
                    </a:lnTo>
                    <a:lnTo>
                      <a:pt x="123" y="115"/>
                    </a:lnTo>
                    <a:lnTo>
                      <a:pt x="108" y="126"/>
                    </a:lnTo>
                    <a:lnTo>
                      <a:pt x="91" y="134"/>
                    </a:lnTo>
                    <a:lnTo>
                      <a:pt x="73" y="136"/>
                    </a:lnTo>
                    <a:lnTo>
                      <a:pt x="55" y="134"/>
                    </a:lnTo>
                    <a:lnTo>
                      <a:pt x="36" y="126"/>
                    </a:lnTo>
                    <a:lnTo>
                      <a:pt x="23" y="115"/>
                    </a:lnTo>
                    <a:lnTo>
                      <a:pt x="11" y="101"/>
                    </a:lnTo>
                    <a:lnTo>
                      <a:pt x="3" y="86"/>
                    </a:lnTo>
                    <a:lnTo>
                      <a:pt x="0" y="71"/>
                    </a:lnTo>
                    <a:lnTo>
                      <a:pt x="3" y="54"/>
                    </a:lnTo>
                    <a:lnTo>
                      <a:pt x="11" y="38"/>
                    </a:lnTo>
                    <a:lnTo>
                      <a:pt x="23" y="22"/>
                    </a:lnTo>
                    <a:lnTo>
                      <a:pt x="36" y="13"/>
                    </a:lnTo>
                    <a:lnTo>
                      <a:pt x="55" y="5"/>
                    </a:lnTo>
                    <a:lnTo>
                      <a:pt x="73" y="0"/>
                    </a:lnTo>
                    <a:lnTo>
                      <a:pt x="91" y="5"/>
                    </a:lnTo>
                    <a:lnTo>
                      <a:pt x="108" y="13"/>
                    </a:lnTo>
                    <a:lnTo>
                      <a:pt x="123" y="22"/>
                    </a:lnTo>
                    <a:lnTo>
                      <a:pt x="136" y="38"/>
                    </a:lnTo>
                    <a:lnTo>
                      <a:pt x="144" y="54"/>
                    </a:lnTo>
                    <a:lnTo>
                      <a:pt x="147" y="7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3" name="Freeform 97"/>
              <p:cNvSpPr>
                <a:spLocks/>
              </p:cNvSpPr>
              <p:nvPr/>
            </p:nvSpPr>
            <p:spPr bwMode="auto">
              <a:xfrm>
                <a:off x="761" y="1296"/>
                <a:ext cx="32" cy="27"/>
              </a:xfrm>
              <a:custGeom>
                <a:avLst/>
                <a:gdLst/>
                <a:ahLst/>
                <a:cxnLst>
                  <a:cxn ang="0">
                    <a:pos x="140" y="62"/>
                  </a:cxn>
                  <a:cxn ang="0">
                    <a:pos x="138" y="78"/>
                  </a:cxn>
                  <a:cxn ang="0">
                    <a:pos x="130" y="92"/>
                  </a:cxn>
                  <a:cxn ang="0">
                    <a:pos x="120" y="106"/>
                  </a:cxn>
                  <a:cxn ang="0">
                    <a:pos x="105" y="116"/>
                  </a:cxn>
                  <a:cxn ang="0">
                    <a:pos x="88" y="123"/>
                  </a:cxn>
                  <a:cxn ang="0">
                    <a:pos x="70" y="127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9" y="92"/>
                  </a:cxn>
                  <a:cxn ang="0">
                    <a:pos x="1" y="78"/>
                  </a:cxn>
                  <a:cxn ang="0">
                    <a:pos x="0" y="62"/>
                  </a:cxn>
                  <a:cxn ang="0">
                    <a:pos x="1" y="47"/>
                  </a:cxn>
                  <a:cxn ang="0">
                    <a:pos x="9" y="32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53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5" y="8"/>
                  </a:cxn>
                  <a:cxn ang="0">
                    <a:pos x="120" y="20"/>
                  </a:cxn>
                  <a:cxn ang="0">
                    <a:pos x="130" y="32"/>
                  </a:cxn>
                  <a:cxn ang="0">
                    <a:pos x="138" y="47"/>
                  </a:cxn>
                  <a:cxn ang="0">
                    <a:pos x="140" y="62"/>
                  </a:cxn>
                </a:cxnLst>
                <a:rect l="0" t="0" r="r" b="b"/>
                <a:pathLst>
                  <a:path w="140" h="127">
                    <a:moveTo>
                      <a:pt x="140" y="62"/>
                    </a:moveTo>
                    <a:lnTo>
                      <a:pt x="138" y="78"/>
                    </a:lnTo>
                    <a:lnTo>
                      <a:pt x="130" y="92"/>
                    </a:lnTo>
                    <a:lnTo>
                      <a:pt x="120" y="106"/>
                    </a:lnTo>
                    <a:lnTo>
                      <a:pt x="105" y="116"/>
                    </a:lnTo>
                    <a:lnTo>
                      <a:pt x="88" y="123"/>
                    </a:lnTo>
                    <a:lnTo>
                      <a:pt x="70" y="127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9" y="92"/>
                    </a:lnTo>
                    <a:lnTo>
                      <a:pt x="1" y="78"/>
                    </a:lnTo>
                    <a:lnTo>
                      <a:pt x="0" y="62"/>
                    </a:lnTo>
                    <a:lnTo>
                      <a:pt x="1" y="47"/>
                    </a:lnTo>
                    <a:lnTo>
                      <a:pt x="9" y="32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53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5" y="8"/>
                    </a:lnTo>
                    <a:lnTo>
                      <a:pt x="120" y="20"/>
                    </a:lnTo>
                    <a:lnTo>
                      <a:pt x="130" y="32"/>
                    </a:lnTo>
                    <a:lnTo>
                      <a:pt x="138" y="47"/>
                    </a:lnTo>
                    <a:lnTo>
                      <a:pt x="14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4" name="Freeform 98"/>
              <p:cNvSpPr>
                <a:spLocks/>
              </p:cNvSpPr>
              <p:nvPr/>
            </p:nvSpPr>
            <p:spPr bwMode="auto">
              <a:xfrm>
                <a:off x="790" y="1215"/>
                <a:ext cx="33" cy="27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0" y="77"/>
                  </a:cxn>
                  <a:cxn ang="0">
                    <a:pos x="132" y="93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3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3" y="44"/>
                  </a:cxn>
                  <a:cxn ang="0">
                    <a:pos x="11" y="31"/>
                  </a:cxn>
                  <a:cxn ang="0">
                    <a:pos x="24" y="19"/>
                  </a:cxn>
                  <a:cxn ang="0">
                    <a:pos x="39" y="8"/>
                  </a:cxn>
                  <a:cxn ang="0">
                    <a:pos x="56" y="1"/>
                  </a:cxn>
                  <a:cxn ang="0">
                    <a:pos x="73" y="0"/>
                  </a:cxn>
                  <a:cxn ang="0">
                    <a:pos x="91" y="1"/>
                  </a:cxn>
                  <a:cxn ang="0">
                    <a:pos x="108" y="8"/>
                  </a:cxn>
                  <a:cxn ang="0">
                    <a:pos x="122" y="19"/>
                  </a:cxn>
                  <a:cxn ang="0">
                    <a:pos x="133" y="31"/>
                  </a:cxn>
                  <a:cxn ang="0">
                    <a:pos x="141" y="44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3">
                    <a:moveTo>
                      <a:pt x="144" y="61"/>
                    </a:moveTo>
                    <a:lnTo>
                      <a:pt x="140" y="77"/>
                    </a:lnTo>
                    <a:lnTo>
                      <a:pt x="132" y="93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3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3" y="44"/>
                    </a:lnTo>
                    <a:lnTo>
                      <a:pt x="11" y="31"/>
                    </a:lnTo>
                    <a:lnTo>
                      <a:pt x="24" y="19"/>
                    </a:lnTo>
                    <a:lnTo>
                      <a:pt x="39" y="8"/>
                    </a:lnTo>
                    <a:lnTo>
                      <a:pt x="56" y="1"/>
                    </a:lnTo>
                    <a:lnTo>
                      <a:pt x="73" y="0"/>
                    </a:lnTo>
                    <a:lnTo>
                      <a:pt x="91" y="1"/>
                    </a:lnTo>
                    <a:lnTo>
                      <a:pt x="108" y="8"/>
                    </a:lnTo>
                    <a:lnTo>
                      <a:pt x="122" y="19"/>
                    </a:lnTo>
                    <a:lnTo>
                      <a:pt x="133" y="31"/>
                    </a:lnTo>
                    <a:lnTo>
                      <a:pt x="141" y="44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5" name="Freeform 99"/>
              <p:cNvSpPr>
                <a:spLocks/>
              </p:cNvSpPr>
              <p:nvPr/>
            </p:nvSpPr>
            <p:spPr bwMode="auto">
              <a:xfrm>
                <a:off x="762" y="1323"/>
                <a:ext cx="33" cy="27"/>
              </a:xfrm>
              <a:custGeom>
                <a:avLst/>
                <a:gdLst/>
                <a:ahLst/>
                <a:cxnLst>
                  <a:cxn ang="0">
                    <a:pos x="140" y="63"/>
                  </a:cxn>
                  <a:cxn ang="0">
                    <a:pos x="138" y="78"/>
                  </a:cxn>
                  <a:cxn ang="0">
                    <a:pos x="130" y="93"/>
                  </a:cxn>
                  <a:cxn ang="0">
                    <a:pos x="119" y="106"/>
                  </a:cxn>
                  <a:cxn ang="0">
                    <a:pos x="105" y="116"/>
                  </a:cxn>
                  <a:cxn ang="0">
                    <a:pos x="89" y="123"/>
                  </a:cxn>
                  <a:cxn ang="0">
                    <a:pos x="70" y="126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0"/>
                  </a:cxn>
                  <a:cxn ang="0">
                    <a:pos x="36" y="8"/>
                  </a:cxn>
                  <a:cxn ang="0">
                    <a:pos x="52" y="1"/>
                  </a:cxn>
                  <a:cxn ang="0">
                    <a:pos x="69" y="0"/>
                  </a:cxn>
                  <a:cxn ang="0">
                    <a:pos x="87" y="1"/>
                  </a:cxn>
                  <a:cxn ang="0">
                    <a:pos x="105" y="8"/>
                  </a:cxn>
                  <a:cxn ang="0">
                    <a:pos x="119" y="20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</a:cxnLst>
                <a:rect l="0" t="0" r="r" b="b"/>
                <a:pathLst>
                  <a:path w="140" h="126">
                    <a:moveTo>
                      <a:pt x="140" y="63"/>
                    </a:moveTo>
                    <a:lnTo>
                      <a:pt x="138" y="78"/>
                    </a:lnTo>
                    <a:lnTo>
                      <a:pt x="130" y="93"/>
                    </a:lnTo>
                    <a:lnTo>
                      <a:pt x="119" y="106"/>
                    </a:lnTo>
                    <a:lnTo>
                      <a:pt x="105" y="116"/>
                    </a:lnTo>
                    <a:lnTo>
                      <a:pt x="89" y="123"/>
                    </a:lnTo>
                    <a:lnTo>
                      <a:pt x="70" y="126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10" y="33"/>
                    </a:lnTo>
                    <a:lnTo>
                      <a:pt x="21" y="20"/>
                    </a:lnTo>
                    <a:lnTo>
                      <a:pt x="36" y="8"/>
                    </a:lnTo>
                    <a:lnTo>
                      <a:pt x="52" y="1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8"/>
                    </a:lnTo>
                    <a:lnTo>
                      <a:pt x="119" y="20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100"/>
            <p:cNvGrpSpPr>
              <a:grpSpLocks/>
            </p:cNvGrpSpPr>
            <p:nvPr/>
          </p:nvGrpSpPr>
          <p:grpSpPr bwMode="auto">
            <a:xfrm>
              <a:off x="4058" y="1387"/>
              <a:ext cx="707" cy="154"/>
              <a:chOff x="1215" y="637"/>
              <a:chExt cx="358" cy="65"/>
            </a:xfrm>
          </p:grpSpPr>
          <p:sp>
            <p:nvSpPr>
              <p:cNvPr id="244837" name="Freeform 101"/>
              <p:cNvSpPr>
                <a:spLocks/>
              </p:cNvSpPr>
              <p:nvPr/>
            </p:nvSpPr>
            <p:spPr bwMode="auto">
              <a:xfrm rot="5400000">
                <a:off x="1407" y="675"/>
                <a:ext cx="31" cy="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48"/>
                  </a:cxn>
                  <a:cxn ang="0">
                    <a:pos x="10" y="34"/>
                  </a:cxn>
                  <a:cxn ang="0">
                    <a:pos x="23" y="22"/>
                  </a:cxn>
                  <a:cxn ang="0">
                    <a:pos x="36" y="10"/>
                  </a:cxn>
                  <a:cxn ang="0">
                    <a:pos x="52" y="3"/>
                  </a:cxn>
                  <a:cxn ang="0">
                    <a:pos x="70" y="0"/>
                  </a:cxn>
                  <a:cxn ang="0">
                    <a:pos x="89" y="3"/>
                  </a:cxn>
                  <a:cxn ang="0">
                    <a:pos x="106" y="10"/>
                  </a:cxn>
                  <a:cxn ang="0">
                    <a:pos x="121" y="22"/>
                  </a:cxn>
                  <a:cxn ang="0">
                    <a:pos x="133" y="34"/>
                  </a:cxn>
                  <a:cxn ang="0">
                    <a:pos x="141" y="48"/>
                  </a:cxn>
                  <a:cxn ang="0">
                    <a:pos x="145" y="64"/>
                  </a:cxn>
                  <a:cxn ang="0">
                    <a:pos x="141" y="80"/>
                  </a:cxn>
                  <a:cxn ang="0">
                    <a:pos x="133" y="94"/>
                  </a:cxn>
                  <a:cxn ang="0">
                    <a:pos x="122" y="107"/>
                  </a:cxn>
                  <a:cxn ang="0">
                    <a:pos x="106" y="117"/>
                  </a:cxn>
                  <a:cxn ang="0">
                    <a:pos x="90" y="124"/>
                  </a:cxn>
                  <a:cxn ang="0">
                    <a:pos x="72" y="126"/>
                  </a:cxn>
                  <a:cxn ang="0">
                    <a:pos x="53" y="124"/>
                  </a:cxn>
                  <a:cxn ang="0">
                    <a:pos x="37" y="117"/>
                  </a:cxn>
                  <a:cxn ang="0">
                    <a:pos x="23" y="107"/>
                  </a:cxn>
                  <a:cxn ang="0">
                    <a:pos x="10" y="94"/>
                  </a:cxn>
                  <a:cxn ang="0">
                    <a:pos x="3" y="80"/>
                  </a:cxn>
                  <a:cxn ang="0">
                    <a:pos x="0" y="64"/>
                  </a:cxn>
                </a:cxnLst>
                <a:rect l="0" t="0" r="r" b="b"/>
                <a:pathLst>
                  <a:path w="145" h="126">
                    <a:moveTo>
                      <a:pt x="0" y="64"/>
                    </a:moveTo>
                    <a:lnTo>
                      <a:pt x="2" y="48"/>
                    </a:lnTo>
                    <a:lnTo>
                      <a:pt x="10" y="34"/>
                    </a:lnTo>
                    <a:lnTo>
                      <a:pt x="23" y="22"/>
                    </a:lnTo>
                    <a:lnTo>
                      <a:pt x="36" y="10"/>
                    </a:lnTo>
                    <a:lnTo>
                      <a:pt x="52" y="3"/>
                    </a:lnTo>
                    <a:lnTo>
                      <a:pt x="70" y="0"/>
                    </a:lnTo>
                    <a:lnTo>
                      <a:pt x="89" y="3"/>
                    </a:lnTo>
                    <a:lnTo>
                      <a:pt x="106" y="10"/>
                    </a:lnTo>
                    <a:lnTo>
                      <a:pt x="121" y="22"/>
                    </a:lnTo>
                    <a:lnTo>
                      <a:pt x="133" y="34"/>
                    </a:lnTo>
                    <a:lnTo>
                      <a:pt x="141" y="48"/>
                    </a:lnTo>
                    <a:lnTo>
                      <a:pt x="145" y="64"/>
                    </a:lnTo>
                    <a:lnTo>
                      <a:pt x="141" y="80"/>
                    </a:lnTo>
                    <a:lnTo>
                      <a:pt x="133" y="94"/>
                    </a:lnTo>
                    <a:lnTo>
                      <a:pt x="122" y="107"/>
                    </a:lnTo>
                    <a:lnTo>
                      <a:pt x="106" y="117"/>
                    </a:lnTo>
                    <a:lnTo>
                      <a:pt x="90" y="124"/>
                    </a:lnTo>
                    <a:lnTo>
                      <a:pt x="72" y="126"/>
                    </a:lnTo>
                    <a:lnTo>
                      <a:pt x="53" y="124"/>
                    </a:lnTo>
                    <a:lnTo>
                      <a:pt x="37" y="117"/>
                    </a:lnTo>
                    <a:lnTo>
                      <a:pt x="23" y="107"/>
                    </a:lnTo>
                    <a:lnTo>
                      <a:pt x="10" y="94"/>
                    </a:lnTo>
                    <a:lnTo>
                      <a:pt x="3" y="8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8" name="Freeform 102"/>
              <p:cNvSpPr>
                <a:spLocks/>
              </p:cNvSpPr>
              <p:nvPr/>
            </p:nvSpPr>
            <p:spPr bwMode="auto">
              <a:xfrm rot="5400000">
                <a:off x="1382" y="673"/>
                <a:ext cx="33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8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9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2" y="32"/>
                  </a:cxn>
                  <a:cxn ang="0">
                    <a:pos x="140" y="46"/>
                  </a:cxn>
                  <a:cxn ang="0">
                    <a:pos x="144" y="62"/>
                  </a:cxn>
                  <a:cxn ang="0">
                    <a:pos x="140" y="77"/>
                  </a:cxn>
                  <a:cxn ang="0">
                    <a:pos x="132" y="91"/>
                  </a:cxn>
                  <a:cxn ang="0">
                    <a:pos x="121" y="106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2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2"/>
                  </a:cxn>
                  <a:cxn ang="0">
                    <a:pos x="2" y="77"/>
                  </a:cxn>
                  <a:cxn ang="0">
                    <a:pos x="0" y="63"/>
                  </a:cxn>
                </a:cxnLst>
                <a:rect l="0" t="0" r="r" b="b"/>
                <a:pathLst>
                  <a:path w="144" h="124">
                    <a:moveTo>
                      <a:pt x="0" y="63"/>
                    </a:moveTo>
                    <a:lnTo>
                      <a:pt x="2" y="48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9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2" y="32"/>
                    </a:lnTo>
                    <a:lnTo>
                      <a:pt x="140" y="46"/>
                    </a:lnTo>
                    <a:lnTo>
                      <a:pt x="144" y="62"/>
                    </a:lnTo>
                    <a:lnTo>
                      <a:pt x="140" y="77"/>
                    </a:lnTo>
                    <a:lnTo>
                      <a:pt x="132" y="91"/>
                    </a:lnTo>
                    <a:lnTo>
                      <a:pt x="121" y="106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2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2"/>
                    </a:lnTo>
                    <a:lnTo>
                      <a:pt x="2" y="7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9" name="Freeform 103"/>
              <p:cNvSpPr>
                <a:spLocks/>
              </p:cNvSpPr>
              <p:nvPr/>
            </p:nvSpPr>
            <p:spPr bwMode="auto">
              <a:xfrm rot="5400000">
                <a:off x="1217" y="669"/>
                <a:ext cx="31" cy="25"/>
              </a:xfrm>
              <a:custGeom>
                <a:avLst/>
                <a:gdLst/>
                <a:ahLst/>
                <a:cxnLst>
                  <a:cxn ang="0">
                    <a:pos x="139" y="62"/>
                  </a:cxn>
                  <a:cxn ang="0">
                    <a:pos x="137" y="80"/>
                  </a:cxn>
                  <a:cxn ang="0">
                    <a:pos x="129" y="93"/>
                  </a:cxn>
                  <a:cxn ang="0">
                    <a:pos x="119" y="106"/>
                  </a:cxn>
                  <a:cxn ang="0">
                    <a:pos x="105" y="115"/>
                  </a:cxn>
                  <a:cxn ang="0">
                    <a:pos x="89" y="122"/>
                  </a:cxn>
                  <a:cxn ang="0">
                    <a:pos x="70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2" y="45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3" y="1"/>
                  </a:cxn>
                  <a:cxn ang="0">
                    <a:pos x="70" y="0"/>
                  </a:cxn>
                  <a:cxn ang="0">
                    <a:pos x="89" y="1"/>
                  </a:cxn>
                  <a:cxn ang="0">
                    <a:pos x="105" y="9"/>
                  </a:cxn>
                  <a:cxn ang="0">
                    <a:pos x="119" y="20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2"/>
                  </a:cxn>
                </a:cxnLst>
                <a:rect l="0" t="0" r="r" b="b"/>
                <a:pathLst>
                  <a:path w="139" h="123">
                    <a:moveTo>
                      <a:pt x="139" y="62"/>
                    </a:moveTo>
                    <a:lnTo>
                      <a:pt x="137" y="80"/>
                    </a:lnTo>
                    <a:lnTo>
                      <a:pt x="129" y="93"/>
                    </a:lnTo>
                    <a:lnTo>
                      <a:pt x="119" y="106"/>
                    </a:lnTo>
                    <a:lnTo>
                      <a:pt x="105" y="115"/>
                    </a:lnTo>
                    <a:lnTo>
                      <a:pt x="89" y="122"/>
                    </a:lnTo>
                    <a:lnTo>
                      <a:pt x="70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9" y="1"/>
                    </a:lnTo>
                    <a:lnTo>
                      <a:pt x="105" y="9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0" name="Freeform 104"/>
              <p:cNvSpPr>
                <a:spLocks/>
              </p:cNvSpPr>
              <p:nvPr/>
            </p:nvSpPr>
            <p:spPr bwMode="auto">
              <a:xfrm rot="5400000">
                <a:off x="1244" y="672"/>
                <a:ext cx="34" cy="24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2" y="79"/>
                  </a:cxn>
                  <a:cxn ang="0">
                    <a:pos x="134" y="93"/>
                  </a:cxn>
                  <a:cxn ang="0">
                    <a:pos x="122" y="107"/>
                  </a:cxn>
                  <a:cxn ang="0">
                    <a:pos x="109" y="118"/>
                  </a:cxn>
                  <a:cxn ang="0">
                    <a:pos x="92" y="124"/>
                  </a:cxn>
                  <a:cxn ang="0">
                    <a:pos x="73" y="126"/>
                  </a:cxn>
                  <a:cxn ang="0">
                    <a:pos x="56" y="124"/>
                  </a:cxn>
                  <a:cxn ang="0">
                    <a:pos x="39" y="118"/>
                  </a:cxn>
                  <a:cxn ang="0">
                    <a:pos x="24" y="107"/>
                  </a:cxn>
                  <a:cxn ang="0">
                    <a:pos x="12" y="93"/>
                  </a:cxn>
                  <a:cxn ang="0">
                    <a:pos x="4" y="79"/>
                  </a:cxn>
                  <a:cxn ang="0">
                    <a:pos x="0" y="61"/>
                  </a:cxn>
                  <a:cxn ang="0">
                    <a:pos x="4" y="48"/>
                  </a:cxn>
                  <a:cxn ang="0">
                    <a:pos x="12" y="33"/>
                  </a:cxn>
                  <a:cxn ang="0">
                    <a:pos x="24" y="19"/>
                  </a:cxn>
                  <a:cxn ang="0">
                    <a:pos x="40" y="10"/>
                  </a:cxn>
                  <a:cxn ang="0">
                    <a:pos x="56" y="2"/>
                  </a:cxn>
                  <a:cxn ang="0">
                    <a:pos x="74" y="0"/>
                  </a:cxn>
                  <a:cxn ang="0">
                    <a:pos x="93" y="2"/>
                  </a:cxn>
                  <a:cxn ang="0">
                    <a:pos x="109" y="10"/>
                  </a:cxn>
                  <a:cxn ang="0">
                    <a:pos x="122" y="19"/>
                  </a:cxn>
                  <a:cxn ang="0">
                    <a:pos x="134" y="33"/>
                  </a:cxn>
                  <a:cxn ang="0">
                    <a:pos x="142" y="48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6">
                    <a:moveTo>
                      <a:pt x="144" y="61"/>
                    </a:moveTo>
                    <a:lnTo>
                      <a:pt x="142" y="79"/>
                    </a:lnTo>
                    <a:lnTo>
                      <a:pt x="134" y="93"/>
                    </a:lnTo>
                    <a:lnTo>
                      <a:pt x="122" y="107"/>
                    </a:lnTo>
                    <a:lnTo>
                      <a:pt x="109" y="118"/>
                    </a:lnTo>
                    <a:lnTo>
                      <a:pt x="92" y="124"/>
                    </a:lnTo>
                    <a:lnTo>
                      <a:pt x="73" y="126"/>
                    </a:lnTo>
                    <a:lnTo>
                      <a:pt x="56" y="124"/>
                    </a:lnTo>
                    <a:lnTo>
                      <a:pt x="39" y="118"/>
                    </a:lnTo>
                    <a:lnTo>
                      <a:pt x="24" y="107"/>
                    </a:lnTo>
                    <a:lnTo>
                      <a:pt x="12" y="93"/>
                    </a:lnTo>
                    <a:lnTo>
                      <a:pt x="4" y="79"/>
                    </a:lnTo>
                    <a:lnTo>
                      <a:pt x="0" y="61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4" y="19"/>
                    </a:lnTo>
                    <a:lnTo>
                      <a:pt x="40" y="10"/>
                    </a:lnTo>
                    <a:lnTo>
                      <a:pt x="56" y="2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09" y="10"/>
                    </a:lnTo>
                    <a:lnTo>
                      <a:pt x="122" y="19"/>
                    </a:lnTo>
                    <a:lnTo>
                      <a:pt x="134" y="33"/>
                    </a:lnTo>
                    <a:lnTo>
                      <a:pt x="142" y="48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1" name="Freeform 105"/>
              <p:cNvSpPr>
                <a:spLocks/>
              </p:cNvSpPr>
              <p:nvPr/>
            </p:nvSpPr>
            <p:spPr bwMode="auto">
              <a:xfrm rot="5400000">
                <a:off x="1384" y="641"/>
                <a:ext cx="31" cy="26"/>
              </a:xfrm>
              <a:custGeom>
                <a:avLst/>
                <a:gdLst/>
                <a:ahLst/>
                <a:cxnLst>
                  <a:cxn ang="0">
                    <a:pos x="139" y="61"/>
                  </a:cxn>
                  <a:cxn ang="0">
                    <a:pos x="136" y="46"/>
                  </a:cxn>
                  <a:cxn ang="0">
                    <a:pos x="128" y="32"/>
                  </a:cxn>
                  <a:cxn ang="0">
                    <a:pos x="118" y="19"/>
                  </a:cxn>
                  <a:cxn ang="0">
                    <a:pos x="103" y="9"/>
                  </a:cxn>
                  <a:cxn ang="0">
                    <a:pos x="87" y="2"/>
                  </a:cxn>
                  <a:cxn ang="0">
                    <a:pos x="69" y="0"/>
                  </a:cxn>
                  <a:cxn ang="0">
                    <a:pos x="52" y="2"/>
                  </a:cxn>
                  <a:cxn ang="0">
                    <a:pos x="36" y="9"/>
                  </a:cxn>
                  <a:cxn ang="0">
                    <a:pos x="21" y="19"/>
                  </a:cxn>
                  <a:cxn ang="0">
                    <a:pos x="10" y="32"/>
                  </a:cxn>
                  <a:cxn ang="0">
                    <a:pos x="2" y="46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7"/>
                  </a:cxn>
                  <a:cxn ang="0">
                    <a:pos x="52" y="123"/>
                  </a:cxn>
                  <a:cxn ang="0">
                    <a:pos x="69" y="125"/>
                  </a:cxn>
                  <a:cxn ang="0">
                    <a:pos x="87" y="123"/>
                  </a:cxn>
                  <a:cxn ang="0">
                    <a:pos x="103" y="117"/>
                  </a:cxn>
                  <a:cxn ang="0">
                    <a:pos x="118" y="107"/>
                  </a:cxn>
                  <a:cxn ang="0">
                    <a:pos x="128" y="93"/>
                  </a:cxn>
                  <a:cxn ang="0">
                    <a:pos x="136" y="78"/>
                  </a:cxn>
                  <a:cxn ang="0">
                    <a:pos x="139" y="61"/>
                  </a:cxn>
                </a:cxnLst>
                <a:rect l="0" t="0" r="r" b="b"/>
                <a:pathLst>
                  <a:path w="139" h="125">
                    <a:moveTo>
                      <a:pt x="139" y="61"/>
                    </a:moveTo>
                    <a:lnTo>
                      <a:pt x="136" y="46"/>
                    </a:lnTo>
                    <a:lnTo>
                      <a:pt x="128" y="32"/>
                    </a:lnTo>
                    <a:lnTo>
                      <a:pt x="118" y="19"/>
                    </a:lnTo>
                    <a:lnTo>
                      <a:pt x="103" y="9"/>
                    </a:lnTo>
                    <a:lnTo>
                      <a:pt x="87" y="2"/>
                    </a:lnTo>
                    <a:lnTo>
                      <a:pt x="69" y="0"/>
                    </a:lnTo>
                    <a:lnTo>
                      <a:pt x="52" y="2"/>
                    </a:lnTo>
                    <a:lnTo>
                      <a:pt x="36" y="9"/>
                    </a:lnTo>
                    <a:lnTo>
                      <a:pt x="21" y="19"/>
                    </a:lnTo>
                    <a:lnTo>
                      <a:pt x="10" y="32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7"/>
                    </a:lnTo>
                    <a:lnTo>
                      <a:pt x="52" y="123"/>
                    </a:lnTo>
                    <a:lnTo>
                      <a:pt x="69" y="125"/>
                    </a:lnTo>
                    <a:lnTo>
                      <a:pt x="87" y="123"/>
                    </a:lnTo>
                    <a:lnTo>
                      <a:pt x="103" y="117"/>
                    </a:lnTo>
                    <a:lnTo>
                      <a:pt x="118" y="107"/>
                    </a:lnTo>
                    <a:lnTo>
                      <a:pt x="128" y="93"/>
                    </a:lnTo>
                    <a:lnTo>
                      <a:pt x="136" y="78"/>
                    </a:lnTo>
                    <a:lnTo>
                      <a:pt x="139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2" name="Freeform 106"/>
              <p:cNvSpPr>
                <a:spLocks/>
              </p:cNvSpPr>
              <p:nvPr/>
            </p:nvSpPr>
            <p:spPr bwMode="auto">
              <a:xfrm rot="5400000">
                <a:off x="1357" y="648"/>
                <a:ext cx="32" cy="27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39" y="47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3" y="107"/>
                  </a:cxn>
                  <a:cxn ang="0">
                    <a:pos x="35" y="115"/>
                  </a:cxn>
                  <a:cxn ang="0">
                    <a:pos x="52" y="122"/>
                  </a:cxn>
                  <a:cxn ang="0">
                    <a:pos x="71" y="124"/>
                  </a:cxn>
                  <a:cxn ang="0">
                    <a:pos x="88" y="122"/>
                  </a:cxn>
                  <a:cxn ang="0">
                    <a:pos x="105" y="115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9"/>
                  </a:cxn>
                  <a:cxn ang="0">
                    <a:pos x="141" y="61"/>
                  </a:cxn>
                </a:cxnLst>
                <a:rect l="0" t="0" r="r" b="b"/>
                <a:pathLst>
                  <a:path w="141" h="124">
                    <a:moveTo>
                      <a:pt x="141" y="61"/>
                    </a:moveTo>
                    <a:lnTo>
                      <a:pt x="139" y="47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2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3" y="107"/>
                    </a:lnTo>
                    <a:lnTo>
                      <a:pt x="35" y="115"/>
                    </a:lnTo>
                    <a:lnTo>
                      <a:pt x="52" y="122"/>
                    </a:lnTo>
                    <a:lnTo>
                      <a:pt x="71" y="124"/>
                    </a:lnTo>
                    <a:lnTo>
                      <a:pt x="88" y="122"/>
                    </a:lnTo>
                    <a:lnTo>
                      <a:pt x="105" y="115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9"/>
                    </a:lnTo>
                    <a:lnTo>
                      <a:pt x="141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3" name="Freeform 107"/>
              <p:cNvSpPr>
                <a:spLocks/>
              </p:cNvSpPr>
              <p:nvPr/>
            </p:nvSpPr>
            <p:spPr bwMode="auto">
              <a:xfrm rot="5400000">
                <a:off x="1332" y="661"/>
                <a:ext cx="33" cy="27"/>
              </a:xfrm>
              <a:custGeom>
                <a:avLst/>
                <a:gdLst/>
                <a:ahLst/>
                <a:cxnLst>
                  <a:cxn ang="0">
                    <a:pos x="142" y="61"/>
                  </a:cxn>
                  <a:cxn ang="0">
                    <a:pos x="139" y="46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0"/>
                  </a:cxn>
                  <a:cxn ang="0">
                    <a:pos x="11" y="33"/>
                  </a:cxn>
                  <a:cxn ang="0">
                    <a:pos x="3" y="48"/>
                  </a:cxn>
                  <a:cxn ang="0">
                    <a:pos x="0" y="64"/>
                  </a:cxn>
                  <a:cxn ang="0">
                    <a:pos x="3" y="80"/>
                  </a:cxn>
                  <a:cxn ang="0">
                    <a:pos x="11" y="93"/>
                  </a:cxn>
                  <a:cxn ang="0">
                    <a:pos x="23" y="107"/>
                  </a:cxn>
                  <a:cxn ang="0">
                    <a:pos x="36" y="116"/>
                  </a:cxn>
                  <a:cxn ang="0">
                    <a:pos x="53" y="122"/>
                  </a:cxn>
                  <a:cxn ang="0">
                    <a:pos x="71" y="125"/>
                  </a:cxn>
                  <a:cxn ang="0">
                    <a:pos x="89" y="122"/>
                  </a:cxn>
                  <a:cxn ang="0">
                    <a:pos x="105" y="116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8"/>
                  </a:cxn>
                  <a:cxn ang="0">
                    <a:pos x="142" y="61"/>
                  </a:cxn>
                </a:cxnLst>
                <a:rect l="0" t="0" r="r" b="b"/>
                <a:pathLst>
                  <a:path w="142" h="125">
                    <a:moveTo>
                      <a:pt x="142" y="61"/>
                    </a:moveTo>
                    <a:lnTo>
                      <a:pt x="139" y="46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0"/>
                    </a:lnTo>
                    <a:lnTo>
                      <a:pt x="11" y="33"/>
                    </a:lnTo>
                    <a:lnTo>
                      <a:pt x="3" y="48"/>
                    </a:lnTo>
                    <a:lnTo>
                      <a:pt x="0" y="64"/>
                    </a:lnTo>
                    <a:lnTo>
                      <a:pt x="3" y="80"/>
                    </a:lnTo>
                    <a:lnTo>
                      <a:pt x="11" y="93"/>
                    </a:lnTo>
                    <a:lnTo>
                      <a:pt x="23" y="107"/>
                    </a:lnTo>
                    <a:lnTo>
                      <a:pt x="36" y="116"/>
                    </a:lnTo>
                    <a:lnTo>
                      <a:pt x="53" y="122"/>
                    </a:lnTo>
                    <a:lnTo>
                      <a:pt x="71" y="125"/>
                    </a:lnTo>
                    <a:lnTo>
                      <a:pt x="89" y="122"/>
                    </a:lnTo>
                    <a:lnTo>
                      <a:pt x="105" y="116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8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4" name="Freeform 108"/>
              <p:cNvSpPr>
                <a:spLocks/>
              </p:cNvSpPr>
              <p:nvPr/>
            </p:nvSpPr>
            <p:spPr bwMode="auto">
              <a:xfrm rot="5400000">
                <a:off x="1303" y="669"/>
                <a:ext cx="32" cy="27"/>
              </a:xfrm>
              <a:custGeom>
                <a:avLst/>
                <a:gdLst/>
                <a:ahLst/>
                <a:cxnLst>
                  <a:cxn ang="0">
                    <a:pos x="143" y="61"/>
                  </a:cxn>
                  <a:cxn ang="0">
                    <a:pos x="139" y="45"/>
                  </a:cxn>
                  <a:cxn ang="0">
                    <a:pos x="132" y="32"/>
                  </a:cxn>
                  <a:cxn ang="0">
                    <a:pos x="120" y="20"/>
                  </a:cxn>
                  <a:cxn ang="0">
                    <a:pos x="106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4" y="2"/>
                  </a:cxn>
                  <a:cxn ang="0">
                    <a:pos x="37" y="9"/>
                  </a:cxn>
                  <a:cxn ang="0">
                    <a:pos x="23" y="20"/>
                  </a:cxn>
                  <a:cxn ang="0">
                    <a:pos x="10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3" y="106"/>
                  </a:cxn>
                  <a:cxn ang="0">
                    <a:pos x="37" y="115"/>
                  </a:cxn>
                  <a:cxn ang="0">
                    <a:pos x="54" y="121"/>
                  </a:cxn>
                  <a:cxn ang="0">
                    <a:pos x="71" y="125"/>
                  </a:cxn>
                  <a:cxn ang="0">
                    <a:pos x="89" y="121"/>
                  </a:cxn>
                  <a:cxn ang="0">
                    <a:pos x="106" y="115"/>
                  </a:cxn>
                  <a:cxn ang="0">
                    <a:pos x="120" y="106"/>
                  </a:cxn>
                  <a:cxn ang="0">
                    <a:pos x="132" y="93"/>
                  </a:cxn>
                  <a:cxn ang="0">
                    <a:pos x="139" y="78"/>
                  </a:cxn>
                  <a:cxn ang="0">
                    <a:pos x="143" y="61"/>
                  </a:cxn>
                </a:cxnLst>
                <a:rect l="0" t="0" r="r" b="b"/>
                <a:pathLst>
                  <a:path w="143" h="125">
                    <a:moveTo>
                      <a:pt x="143" y="61"/>
                    </a:moveTo>
                    <a:lnTo>
                      <a:pt x="139" y="45"/>
                    </a:lnTo>
                    <a:lnTo>
                      <a:pt x="132" y="32"/>
                    </a:lnTo>
                    <a:lnTo>
                      <a:pt x="120" y="20"/>
                    </a:lnTo>
                    <a:lnTo>
                      <a:pt x="106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4" y="2"/>
                    </a:lnTo>
                    <a:lnTo>
                      <a:pt x="37" y="9"/>
                    </a:lnTo>
                    <a:lnTo>
                      <a:pt x="23" y="20"/>
                    </a:lnTo>
                    <a:lnTo>
                      <a:pt x="10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3" y="106"/>
                    </a:lnTo>
                    <a:lnTo>
                      <a:pt x="37" y="115"/>
                    </a:lnTo>
                    <a:lnTo>
                      <a:pt x="54" y="121"/>
                    </a:lnTo>
                    <a:lnTo>
                      <a:pt x="71" y="125"/>
                    </a:lnTo>
                    <a:lnTo>
                      <a:pt x="89" y="121"/>
                    </a:lnTo>
                    <a:lnTo>
                      <a:pt x="106" y="115"/>
                    </a:lnTo>
                    <a:lnTo>
                      <a:pt x="120" y="106"/>
                    </a:lnTo>
                    <a:lnTo>
                      <a:pt x="132" y="93"/>
                    </a:lnTo>
                    <a:lnTo>
                      <a:pt x="139" y="78"/>
                    </a:lnTo>
                    <a:lnTo>
                      <a:pt x="143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5" name="Freeform 109"/>
              <p:cNvSpPr>
                <a:spLocks/>
              </p:cNvSpPr>
              <p:nvPr/>
            </p:nvSpPr>
            <p:spPr bwMode="auto">
              <a:xfrm rot="5400000">
                <a:off x="1331" y="655"/>
                <a:ext cx="32" cy="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6"/>
                  </a:cxn>
                  <a:cxn ang="0">
                    <a:pos x="9" y="32"/>
                  </a:cxn>
                  <a:cxn ang="0">
                    <a:pos x="20" y="19"/>
                  </a:cxn>
                  <a:cxn ang="0">
                    <a:pos x="33" y="10"/>
                  </a:cxn>
                  <a:cxn ang="0">
                    <a:pos x="50" y="3"/>
                  </a:cxn>
                  <a:cxn ang="0">
                    <a:pos x="66" y="0"/>
                  </a:cxn>
                  <a:cxn ang="0">
                    <a:pos x="84" y="3"/>
                  </a:cxn>
                  <a:cxn ang="0">
                    <a:pos x="101" y="10"/>
                  </a:cxn>
                  <a:cxn ang="0">
                    <a:pos x="117" y="19"/>
                  </a:cxn>
                  <a:cxn ang="0">
                    <a:pos x="129" y="32"/>
                  </a:cxn>
                  <a:cxn ang="0">
                    <a:pos x="137" y="46"/>
                  </a:cxn>
                  <a:cxn ang="0">
                    <a:pos x="140" y="62"/>
                  </a:cxn>
                  <a:cxn ang="0">
                    <a:pos x="137" y="78"/>
                  </a:cxn>
                  <a:cxn ang="0">
                    <a:pos x="129" y="93"/>
                  </a:cxn>
                  <a:cxn ang="0">
                    <a:pos x="117" y="106"/>
                  </a:cxn>
                  <a:cxn ang="0">
                    <a:pos x="101" y="115"/>
                  </a:cxn>
                  <a:cxn ang="0">
                    <a:pos x="84" y="123"/>
                  </a:cxn>
                  <a:cxn ang="0">
                    <a:pos x="66" y="125"/>
                  </a:cxn>
                  <a:cxn ang="0">
                    <a:pos x="50" y="123"/>
                  </a:cxn>
                  <a:cxn ang="0">
                    <a:pos x="33" y="115"/>
                  </a:cxn>
                  <a:cxn ang="0">
                    <a:pos x="20" y="106"/>
                  </a:cxn>
                  <a:cxn ang="0">
                    <a:pos x="9" y="93"/>
                  </a:cxn>
                  <a:cxn ang="0">
                    <a:pos x="2" y="78"/>
                  </a:cxn>
                  <a:cxn ang="0">
                    <a:pos x="0" y="62"/>
                  </a:cxn>
                </a:cxnLst>
                <a:rect l="0" t="0" r="r" b="b"/>
                <a:pathLst>
                  <a:path w="140" h="125">
                    <a:moveTo>
                      <a:pt x="0" y="62"/>
                    </a:moveTo>
                    <a:lnTo>
                      <a:pt x="2" y="46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10"/>
                    </a:lnTo>
                    <a:lnTo>
                      <a:pt x="50" y="3"/>
                    </a:lnTo>
                    <a:lnTo>
                      <a:pt x="66" y="0"/>
                    </a:lnTo>
                    <a:lnTo>
                      <a:pt x="84" y="3"/>
                    </a:lnTo>
                    <a:lnTo>
                      <a:pt x="101" y="10"/>
                    </a:lnTo>
                    <a:lnTo>
                      <a:pt x="117" y="19"/>
                    </a:lnTo>
                    <a:lnTo>
                      <a:pt x="129" y="32"/>
                    </a:lnTo>
                    <a:lnTo>
                      <a:pt x="137" y="46"/>
                    </a:lnTo>
                    <a:lnTo>
                      <a:pt x="140" y="62"/>
                    </a:lnTo>
                    <a:lnTo>
                      <a:pt x="137" y="78"/>
                    </a:lnTo>
                    <a:lnTo>
                      <a:pt x="129" y="93"/>
                    </a:lnTo>
                    <a:lnTo>
                      <a:pt x="117" y="106"/>
                    </a:lnTo>
                    <a:lnTo>
                      <a:pt x="101" y="115"/>
                    </a:lnTo>
                    <a:lnTo>
                      <a:pt x="84" y="123"/>
                    </a:lnTo>
                    <a:lnTo>
                      <a:pt x="66" y="125"/>
                    </a:lnTo>
                    <a:lnTo>
                      <a:pt x="50" y="123"/>
                    </a:lnTo>
                    <a:lnTo>
                      <a:pt x="33" y="115"/>
                    </a:lnTo>
                    <a:lnTo>
                      <a:pt x="20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6" name="Freeform 110"/>
              <p:cNvSpPr>
                <a:spLocks/>
              </p:cNvSpPr>
              <p:nvPr/>
            </p:nvSpPr>
            <p:spPr bwMode="auto">
              <a:xfrm rot="5400000">
                <a:off x="1274" y="672"/>
                <a:ext cx="34" cy="24"/>
              </a:xfrm>
              <a:custGeom>
                <a:avLst/>
                <a:gdLst/>
                <a:ahLst/>
                <a:cxnLst>
                  <a:cxn ang="0">
                    <a:pos x="141" y="60"/>
                  </a:cxn>
                  <a:cxn ang="0">
                    <a:pos x="139" y="44"/>
                  </a:cxn>
                  <a:cxn ang="0">
                    <a:pos x="131" y="31"/>
                  </a:cxn>
                  <a:cxn ang="0">
                    <a:pos x="119" y="18"/>
                  </a:cxn>
                  <a:cxn ang="0">
                    <a:pos x="106" y="9"/>
                  </a:cxn>
                  <a:cxn ang="0">
                    <a:pos x="90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7" y="9"/>
                  </a:cxn>
                  <a:cxn ang="0">
                    <a:pos x="22" y="18"/>
                  </a:cxn>
                  <a:cxn ang="0">
                    <a:pos x="10" y="31"/>
                  </a:cxn>
                  <a:cxn ang="0">
                    <a:pos x="3" y="44"/>
                  </a:cxn>
                  <a:cxn ang="0">
                    <a:pos x="0" y="60"/>
                  </a:cxn>
                  <a:cxn ang="0">
                    <a:pos x="2" y="76"/>
                  </a:cxn>
                  <a:cxn ang="0">
                    <a:pos x="10" y="91"/>
                  </a:cxn>
                  <a:cxn ang="0">
                    <a:pos x="22" y="104"/>
                  </a:cxn>
                  <a:cxn ang="0">
                    <a:pos x="36" y="114"/>
                  </a:cxn>
                  <a:cxn ang="0">
                    <a:pos x="53" y="121"/>
                  </a:cxn>
                  <a:cxn ang="0">
                    <a:pos x="70" y="123"/>
                  </a:cxn>
                  <a:cxn ang="0">
                    <a:pos x="89" y="121"/>
                  </a:cxn>
                  <a:cxn ang="0">
                    <a:pos x="106" y="114"/>
                  </a:cxn>
                  <a:cxn ang="0">
                    <a:pos x="119" y="104"/>
                  </a:cxn>
                  <a:cxn ang="0">
                    <a:pos x="131" y="91"/>
                  </a:cxn>
                  <a:cxn ang="0">
                    <a:pos x="139" y="76"/>
                  </a:cxn>
                  <a:cxn ang="0">
                    <a:pos x="141" y="60"/>
                  </a:cxn>
                </a:cxnLst>
                <a:rect l="0" t="0" r="r" b="b"/>
                <a:pathLst>
                  <a:path w="141" h="123">
                    <a:moveTo>
                      <a:pt x="141" y="60"/>
                    </a:moveTo>
                    <a:lnTo>
                      <a:pt x="139" y="44"/>
                    </a:lnTo>
                    <a:lnTo>
                      <a:pt x="131" y="31"/>
                    </a:lnTo>
                    <a:lnTo>
                      <a:pt x="119" y="18"/>
                    </a:lnTo>
                    <a:lnTo>
                      <a:pt x="106" y="9"/>
                    </a:lnTo>
                    <a:lnTo>
                      <a:pt x="90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7" y="9"/>
                    </a:lnTo>
                    <a:lnTo>
                      <a:pt x="22" y="18"/>
                    </a:lnTo>
                    <a:lnTo>
                      <a:pt x="10" y="31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10" y="91"/>
                    </a:lnTo>
                    <a:lnTo>
                      <a:pt x="22" y="104"/>
                    </a:lnTo>
                    <a:lnTo>
                      <a:pt x="36" y="114"/>
                    </a:lnTo>
                    <a:lnTo>
                      <a:pt x="53" y="121"/>
                    </a:lnTo>
                    <a:lnTo>
                      <a:pt x="70" y="123"/>
                    </a:lnTo>
                    <a:lnTo>
                      <a:pt x="89" y="121"/>
                    </a:lnTo>
                    <a:lnTo>
                      <a:pt x="106" y="114"/>
                    </a:lnTo>
                    <a:lnTo>
                      <a:pt x="119" y="104"/>
                    </a:lnTo>
                    <a:lnTo>
                      <a:pt x="131" y="91"/>
                    </a:lnTo>
                    <a:lnTo>
                      <a:pt x="139" y="76"/>
                    </a:lnTo>
                    <a:lnTo>
                      <a:pt x="141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7" name="Freeform 111"/>
              <p:cNvSpPr>
                <a:spLocks/>
              </p:cNvSpPr>
              <p:nvPr/>
            </p:nvSpPr>
            <p:spPr bwMode="auto">
              <a:xfrm rot="5400000">
                <a:off x="1357" y="663"/>
                <a:ext cx="31" cy="27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" y="48"/>
                  </a:cxn>
                  <a:cxn ang="0">
                    <a:pos x="11" y="33"/>
                  </a:cxn>
                  <a:cxn ang="0">
                    <a:pos x="22" y="21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4" y="9"/>
                  </a:cxn>
                  <a:cxn ang="0">
                    <a:pos x="119" y="21"/>
                  </a:cxn>
                  <a:cxn ang="0">
                    <a:pos x="132" y="33"/>
                  </a:cxn>
                  <a:cxn ang="0">
                    <a:pos x="138" y="48"/>
                  </a:cxn>
                  <a:cxn ang="0">
                    <a:pos x="142" y="63"/>
                  </a:cxn>
                  <a:cxn ang="0">
                    <a:pos x="138" y="80"/>
                  </a:cxn>
                  <a:cxn ang="0">
                    <a:pos x="132" y="95"/>
                  </a:cxn>
                  <a:cxn ang="0">
                    <a:pos x="119" y="107"/>
                  </a:cxn>
                  <a:cxn ang="0">
                    <a:pos x="104" y="116"/>
                  </a:cxn>
                  <a:cxn ang="0">
                    <a:pos x="88" y="123"/>
                  </a:cxn>
                  <a:cxn ang="0">
                    <a:pos x="70" y="126"/>
                  </a:cxn>
                  <a:cxn ang="0">
                    <a:pos x="52" y="123"/>
                  </a:cxn>
                  <a:cxn ang="0">
                    <a:pos x="36" y="116"/>
                  </a:cxn>
                  <a:cxn ang="0">
                    <a:pos x="22" y="107"/>
                  </a:cxn>
                  <a:cxn ang="0">
                    <a:pos x="11" y="95"/>
                  </a:cxn>
                  <a:cxn ang="0">
                    <a:pos x="3" y="80"/>
                  </a:cxn>
                  <a:cxn ang="0">
                    <a:pos x="0" y="63"/>
                  </a:cxn>
                </a:cxnLst>
                <a:rect l="0" t="0" r="r" b="b"/>
                <a:pathLst>
                  <a:path w="142" h="126">
                    <a:moveTo>
                      <a:pt x="0" y="63"/>
                    </a:moveTo>
                    <a:lnTo>
                      <a:pt x="3" y="48"/>
                    </a:lnTo>
                    <a:lnTo>
                      <a:pt x="11" y="33"/>
                    </a:lnTo>
                    <a:lnTo>
                      <a:pt x="22" y="21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4" y="9"/>
                    </a:lnTo>
                    <a:lnTo>
                      <a:pt x="119" y="21"/>
                    </a:lnTo>
                    <a:lnTo>
                      <a:pt x="132" y="33"/>
                    </a:lnTo>
                    <a:lnTo>
                      <a:pt x="138" y="48"/>
                    </a:lnTo>
                    <a:lnTo>
                      <a:pt x="142" y="63"/>
                    </a:lnTo>
                    <a:lnTo>
                      <a:pt x="138" y="80"/>
                    </a:lnTo>
                    <a:lnTo>
                      <a:pt x="132" y="95"/>
                    </a:lnTo>
                    <a:lnTo>
                      <a:pt x="119" y="107"/>
                    </a:lnTo>
                    <a:lnTo>
                      <a:pt x="104" y="116"/>
                    </a:lnTo>
                    <a:lnTo>
                      <a:pt x="88" y="123"/>
                    </a:lnTo>
                    <a:lnTo>
                      <a:pt x="70" y="126"/>
                    </a:lnTo>
                    <a:lnTo>
                      <a:pt x="52" y="123"/>
                    </a:lnTo>
                    <a:lnTo>
                      <a:pt x="36" y="116"/>
                    </a:lnTo>
                    <a:lnTo>
                      <a:pt x="22" y="107"/>
                    </a:lnTo>
                    <a:lnTo>
                      <a:pt x="11" y="95"/>
                    </a:lnTo>
                    <a:lnTo>
                      <a:pt x="3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8" name="Freeform 112"/>
              <p:cNvSpPr>
                <a:spLocks/>
              </p:cNvSpPr>
              <p:nvPr/>
            </p:nvSpPr>
            <p:spPr bwMode="auto">
              <a:xfrm rot="5400000">
                <a:off x="1305" y="645"/>
                <a:ext cx="31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1"/>
                  </a:cxn>
                  <a:cxn ang="0">
                    <a:pos x="36" y="10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8" y="4"/>
                  </a:cxn>
                  <a:cxn ang="0">
                    <a:pos x="105" y="10"/>
                  </a:cxn>
                  <a:cxn ang="0">
                    <a:pos x="118" y="21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  <a:cxn ang="0">
                    <a:pos x="137" y="79"/>
                  </a:cxn>
                  <a:cxn ang="0">
                    <a:pos x="130" y="94"/>
                  </a:cxn>
                  <a:cxn ang="0">
                    <a:pos x="117" y="106"/>
                  </a:cxn>
                  <a:cxn ang="0">
                    <a:pos x="104" y="117"/>
                  </a:cxn>
                  <a:cxn ang="0">
                    <a:pos x="86" y="124"/>
                  </a:cxn>
                  <a:cxn ang="0">
                    <a:pos x="68" y="127"/>
                  </a:cxn>
                  <a:cxn ang="0">
                    <a:pos x="50" y="124"/>
                  </a:cxn>
                  <a:cxn ang="0">
                    <a:pos x="35" y="117"/>
                  </a:cxn>
                  <a:cxn ang="0">
                    <a:pos x="21" y="106"/>
                  </a:cxn>
                  <a:cxn ang="0">
                    <a:pos x="10" y="94"/>
                  </a:cxn>
                  <a:cxn ang="0">
                    <a:pos x="2" y="79"/>
                  </a:cxn>
                  <a:cxn ang="0">
                    <a:pos x="0" y="63"/>
                  </a:cxn>
                </a:cxnLst>
                <a:rect l="0" t="0" r="r" b="b"/>
                <a:pathLst>
                  <a:path w="140" h="127">
                    <a:moveTo>
                      <a:pt x="0" y="63"/>
                    </a:moveTo>
                    <a:lnTo>
                      <a:pt x="2" y="47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105" y="10"/>
                    </a:lnTo>
                    <a:lnTo>
                      <a:pt x="118" y="21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lnTo>
                      <a:pt x="137" y="79"/>
                    </a:lnTo>
                    <a:lnTo>
                      <a:pt x="130" y="94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86" y="124"/>
                    </a:lnTo>
                    <a:lnTo>
                      <a:pt x="68" y="127"/>
                    </a:lnTo>
                    <a:lnTo>
                      <a:pt x="50" y="124"/>
                    </a:lnTo>
                    <a:lnTo>
                      <a:pt x="35" y="117"/>
                    </a:lnTo>
                    <a:lnTo>
                      <a:pt x="21" y="106"/>
                    </a:lnTo>
                    <a:lnTo>
                      <a:pt x="10" y="94"/>
                    </a:lnTo>
                    <a:lnTo>
                      <a:pt x="2" y="7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9" name="Oval 113"/>
              <p:cNvSpPr>
                <a:spLocks noChangeArrowheads="1"/>
              </p:cNvSpPr>
              <p:nvPr/>
            </p:nvSpPr>
            <p:spPr bwMode="auto">
              <a:xfrm rot="5400000">
                <a:off x="1436" y="673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0" name="Oval 114"/>
              <p:cNvSpPr>
                <a:spLocks noChangeArrowheads="1"/>
              </p:cNvSpPr>
              <p:nvPr/>
            </p:nvSpPr>
            <p:spPr bwMode="auto">
              <a:xfrm rot="5400000">
                <a:off x="1215" y="641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1" name="Oval 115"/>
              <p:cNvSpPr>
                <a:spLocks noChangeArrowheads="1"/>
              </p:cNvSpPr>
              <p:nvPr/>
            </p:nvSpPr>
            <p:spPr bwMode="auto">
              <a:xfrm rot="5400000">
                <a:off x="1461" y="672"/>
                <a:ext cx="30" cy="29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2" name="Oval 116"/>
              <p:cNvSpPr>
                <a:spLocks noChangeArrowheads="1"/>
              </p:cNvSpPr>
              <p:nvPr/>
            </p:nvSpPr>
            <p:spPr bwMode="auto">
              <a:xfrm rot="5400000">
                <a:off x="1247" y="642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3" name="Oval 117"/>
              <p:cNvSpPr>
                <a:spLocks noChangeArrowheads="1"/>
              </p:cNvSpPr>
              <p:nvPr/>
            </p:nvSpPr>
            <p:spPr bwMode="auto">
              <a:xfrm rot="5400000">
                <a:off x="1486" y="665"/>
                <a:ext cx="31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4" name="Freeform 118"/>
              <p:cNvSpPr>
                <a:spLocks/>
              </p:cNvSpPr>
              <p:nvPr/>
            </p:nvSpPr>
            <p:spPr bwMode="auto">
              <a:xfrm rot="5400000">
                <a:off x="1275" y="641"/>
                <a:ext cx="34" cy="26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" y="45"/>
                  </a:cxn>
                  <a:cxn ang="0">
                    <a:pos x="11" y="31"/>
                  </a:cxn>
                  <a:cxn ang="0">
                    <a:pos x="23" y="19"/>
                  </a:cxn>
                  <a:cxn ang="0">
                    <a:pos x="38" y="9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0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1" y="31"/>
                  </a:cxn>
                  <a:cxn ang="0">
                    <a:pos x="139" y="45"/>
                  </a:cxn>
                  <a:cxn ang="0">
                    <a:pos x="142" y="60"/>
                  </a:cxn>
                  <a:cxn ang="0">
                    <a:pos x="139" y="76"/>
                  </a:cxn>
                  <a:cxn ang="0">
                    <a:pos x="131" y="90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4" y="122"/>
                  </a:cxn>
                  <a:cxn ang="0">
                    <a:pos x="37" y="115"/>
                  </a:cxn>
                  <a:cxn ang="0">
                    <a:pos x="23" y="103"/>
                  </a:cxn>
                  <a:cxn ang="0">
                    <a:pos x="11" y="90"/>
                  </a:cxn>
                  <a:cxn ang="0">
                    <a:pos x="3" y="76"/>
                  </a:cxn>
                  <a:cxn ang="0">
                    <a:pos x="0" y="60"/>
                  </a:cxn>
                </a:cxnLst>
                <a:rect l="0" t="0" r="r" b="b"/>
                <a:pathLst>
                  <a:path w="142" h="124">
                    <a:moveTo>
                      <a:pt x="0" y="60"/>
                    </a:moveTo>
                    <a:lnTo>
                      <a:pt x="4" y="45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8" y="9"/>
                    </a:lnTo>
                    <a:lnTo>
                      <a:pt x="55" y="2"/>
                    </a:lnTo>
                    <a:lnTo>
                      <a:pt x="72" y="0"/>
                    </a:lnTo>
                    <a:lnTo>
                      <a:pt x="90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1" y="31"/>
                    </a:lnTo>
                    <a:lnTo>
                      <a:pt x="139" y="45"/>
                    </a:lnTo>
                    <a:lnTo>
                      <a:pt x="142" y="60"/>
                    </a:lnTo>
                    <a:lnTo>
                      <a:pt x="139" y="76"/>
                    </a:lnTo>
                    <a:lnTo>
                      <a:pt x="131" y="90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4" y="122"/>
                    </a:lnTo>
                    <a:lnTo>
                      <a:pt x="37" y="115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5" name="Oval 119"/>
              <p:cNvSpPr>
                <a:spLocks noChangeArrowheads="1"/>
              </p:cNvSpPr>
              <p:nvPr/>
            </p:nvSpPr>
            <p:spPr bwMode="auto">
              <a:xfrm rot="5400000">
                <a:off x="1513" y="651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6" name="Oval 120"/>
              <p:cNvSpPr>
                <a:spLocks noChangeArrowheads="1"/>
              </p:cNvSpPr>
              <p:nvPr/>
            </p:nvSpPr>
            <p:spPr bwMode="auto">
              <a:xfrm rot="5400000">
                <a:off x="1543" y="642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7" name="Freeform 121"/>
              <p:cNvSpPr>
                <a:spLocks/>
              </p:cNvSpPr>
              <p:nvPr/>
            </p:nvSpPr>
            <p:spPr bwMode="auto">
              <a:xfrm rot="5400000">
                <a:off x="1409" y="643"/>
                <a:ext cx="33" cy="24"/>
              </a:xfrm>
              <a:custGeom>
                <a:avLst/>
                <a:gdLst/>
                <a:ahLst/>
                <a:cxnLst>
                  <a:cxn ang="0">
                    <a:pos x="140" y="61"/>
                  </a:cxn>
                  <a:cxn ang="0">
                    <a:pos x="137" y="47"/>
                  </a:cxn>
                  <a:cxn ang="0">
                    <a:pos x="129" y="32"/>
                  </a:cxn>
                  <a:cxn ang="0">
                    <a:pos x="120" y="19"/>
                  </a:cxn>
                  <a:cxn ang="0">
                    <a:pos x="106" y="9"/>
                  </a:cxn>
                  <a:cxn ang="0">
                    <a:pos x="90" y="1"/>
                  </a:cxn>
                  <a:cxn ang="0">
                    <a:pos x="71" y="0"/>
                  </a:cxn>
                  <a:cxn ang="0">
                    <a:pos x="54" y="1"/>
                  </a:cxn>
                  <a:cxn ang="0">
                    <a:pos x="37" y="9"/>
                  </a:cxn>
                  <a:cxn ang="0">
                    <a:pos x="22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6"/>
                  </a:cxn>
                  <a:cxn ang="0">
                    <a:pos x="52" y="123"/>
                  </a:cxn>
                  <a:cxn ang="0">
                    <a:pos x="69" y="123"/>
                  </a:cxn>
                  <a:cxn ang="0">
                    <a:pos x="87" y="123"/>
                  </a:cxn>
                  <a:cxn ang="0">
                    <a:pos x="104" y="116"/>
                  </a:cxn>
                  <a:cxn ang="0">
                    <a:pos x="119" y="106"/>
                  </a:cxn>
                  <a:cxn ang="0">
                    <a:pos x="129" y="93"/>
                  </a:cxn>
                  <a:cxn ang="0">
                    <a:pos x="137" y="77"/>
                  </a:cxn>
                  <a:cxn ang="0">
                    <a:pos x="140" y="61"/>
                  </a:cxn>
                </a:cxnLst>
                <a:rect l="0" t="0" r="r" b="b"/>
                <a:pathLst>
                  <a:path w="140" h="123">
                    <a:moveTo>
                      <a:pt x="140" y="61"/>
                    </a:moveTo>
                    <a:lnTo>
                      <a:pt x="137" y="47"/>
                    </a:lnTo>
                    <a:lnTo>
                      <a:pt x="129" y="32"/>
                    </a:lnTo>
                    <a:lnTo>
                      <a:pt x="120" y="19"/>
                    </a:lnTo>
                    <a:lnTo>
                      <a:pt x="106" y="9"/>
                    </a:lnTo>
                    <a:lnTo>
                      <a:pt x="90" y="1"/>
                    </a:lnTo>
                    <a:lnTo>
                      <a:pt x="71" y="0"/>
                    </a:lnTo>
                    <a:lnTo>
                      <a:pt x="54" y="1"/>
                    </a:lnTo>
                    <a:lnTo>
                      <a:pt x="37" y="9"/>
                    </a:lnTo>
                    <a:lnTo>
                      <a:pt x="22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6"/>
                    </a:lnTo>
                    <a:lnTo>
                      <a:pt x="52" y="123"/>
                    </a:lnTo>
                    <a:lnTo>
                      <a:pt x="69" y="123"/>
                    </a:lnTo>
                    <a:lnTo>
                      <a:pt x="87" y="123"/>
                    </a:lnTo>
                    <a:lnTo>
                      <a:pt x="104" y="116"/>
                    </a:lnTo>
                    <a:lnTo>
                      <a:pt x="119" y="106"/>
                    </a:lnTo>
                    <a:lnTo>
                      <a:pt x="129" y="93"/>
                    </a:lnTo>
                    <a:lnTo>
                      <a:pt x="137" y="77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8" name="Freeform 122"/>
              <p:cNvSpPr>
                <a:spLocks/>
              </p:cNvSpPr>
              <p:nvPr/>
            </p:nvSpPr>
            <p:spPr bwMode="auto">
              <a:xfrm rot="5400000">
                <a:off x="1488" y="650"/>
                <a:ext cx="31" cy="24"/>
              </a:xfrm>
              <a:custGeom>
                <a:avLst/>
                <a:gdLst/>
                <a:ahLst/>
                <a:cxnLst>
                  <a:cxn ang="0">
                    <a:pos x="139" y="65"/>
                  </a:cxn>
                  <a:cxn ang="0">
                    <a:pos x="137" y="79"/>
                  </a:cxn>
                  <a:cxn ang="0">
                    <a:pos x="129" y="94"/>
                  </a:cxn>
                  <a:cxn ang="0">
                    <a:pos x="118" y="107"/>
                  </a:cxn>
                  <a:cxn ang="0">
                    <a:pos x="103" y="117"/>
                  </a:cxn>
                  <a:cxn ang="0">
                    <a:pos x="87" y="125"/>
                  </a:cxn>
                  <a:cxn ang="0">
                    <a:pos x="70" y="126"/>
                  </a:cxn>
                  <a:cxn ang="0">
                    <a:pos x="52" y="125"/>
                  </a:cxn>
                  <a:cxn ang="0">
                    <a:pos x="35" y="117"/>
                  </a:cxn>
                  <a:cxn ang="0">
                    <a:pos x="23" y="107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6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5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7" y="2"/>
                  </a:cxn>
                  <a:cxn ang="0">
                    <a:pos x="103" y="9"/>
                  </a:cxn>
                  <a:cxn ang="0">
                    <a:pos x="118" y="19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5"/>
                  </a:cxn>
                </a:cxnLst>
                <a:rect l="0" t="0" r="r" b="b"/>
                <a:pathLst>
                  <a:path w="139" h="126">
                    <a:moveTo>
                      <a:pt x="139" y="65"/>
                    </a:moveTo>
                    <a:lnTo>
                      <a:pt x="137" y="79"/>
                    </a:lnTo>
                    <a:lnTo>
                      <a:pt x="129" y="94"/>
                    </a:lnTo>
                    <a:lnTo>
                      <a:pt x="118" y="107"/>
                    </a:lnTo>
                    <a:lnTo>
                      <a:pt x="103" y="117"/>
                    </a:lnTo>
                    <a:lnTo>
                      <a:pt x="87" y="125"/>
                    </a:lnTo>
                    <a:lnTo>
                      <a:pt x="70" y="126"/>
                    </a:lnTo>
                    <a:lnTo>
                      <a:pt x="52" y="125"/>
                    </a:lnTo>
                    <a:lnTo>
                      <a:pt x="35" y="117"/>
                    </a:lnTo>
                    <a:lnTo>
                      <a:pt x="23" y="107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7" y="2"/>
                    </a:lnTo>
                    <a:lnTo>
                      <a:pt x="103" y="9"/>
                    </a:lnTo>
                    <a:lnTo>
                      <a:pt x="118" y="19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5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9" name="Freeform 123"/>
              <p:cNvSpPr>
                <a:spLocks/>
              </p:cNvSpPr>
              <p:nvPr/>
            </p:nvSpPr>
            <p:spPr bwMode="auto">
              <a:xfrm rot="5400000">
                <a:off x="1512" y="660"/>
                <a:ext cx="34" cy="27"/>
              </a:xfrm>
              <a:custGeom>
                <a:avLst/>
                <a:gdLst/>
                <a:ahLst/>
                <a:cxnLst>
                  <a:cxn ang="0">
                    <a:pos x="147" y="71"/>
                  </a:cxn>
                  <a:cxn ang="0">
                    <a:pos x="144" y="86"/>
                  </a:cxn>
                  <a:cxn ang="0">
                    <a:pos x="136" y="101"/>
                  </a:cxn>
                  <a:cxn ang="0">
                    <a:pos x="123" y="115"/>
                  </a:cxn>
                  <a:cxn ang="0">
                    <a:pos x="108" y="126"/>
                  </a:cxn>
                  <a:cxn ang="0">
                    <a:pos x="91" y="134"/>
                  </a:cxn>
                  <a:cxn ang="0">
                    <a:pos x="73" y="136"/>
                  </a:cxn>
                  <a:cxn ang="0">
                    <a:pos x="55" y="134"/>
                  </a:cxn>
                  <a:cxn ang="0">
                    <a:pos x="36" y="126"/>
                  </a:cxn>
                  <a:cxn ang="0">
                    <a:pos x="23" y="115"/>
                  </a:cxn>
                  <a:cxn ang="0">
                    <a:pos x="11" y="101"/>
                  </a:cxn>
                  <a:cxn ang="0">
                    <a:pos x="3" y="86"/>
                  </a:cxn>
                  <a:cxn ang="0">
                    <a:pos x="0" y="71"/>
                  </a:cxn>
                  <a:cxn ang="0">
                    <a:pos x="3" y="54"/>
                  </a:cxn>
                  <a:cxn ang="0">
                    <a:pos x="11" y="38"/>
                  </a:cxn>
                  <a:cxn ang="0">
                    <a:pos x="23" y="22"/>
                  </a:cxn>
                  <a:cxn ang="0">
                    <a:pos x="36" y="13"/>
                  </a:cxn>
                  <a:cxn ang="0">
                    <a:pos x="55" y="5"/>
                  </a:cxn>
                  <a:cxn ang="0">
                    <a:pos x="73" y="0"/>
                  </a:cxn>
                  <a:cxn ang="0">
                    <a:pos x="91" y="5"/>
                  </a:cxn>
                  <a:cxn ang="0">
                    <a:pos x="108" y="13"/>
                  </a:cxn>
                  <a:cxn ang="0">
                    <a:pos x="123" y="22"/>
                  </a:cxn>
                  <a:cxn ang="0">
                    <a:pos x="136" y="38"/>
                  </a:cxn>
                  <a:cxn ang="0">
                    <a:pos x="144" y="54"/>
                  </a:cxn>
                  <a:cxn ang="0">
                    <a:pos x="147" y="71"/>
                  </a:cxn>
                </a:cxnLst>
                <a:rect l="0" t="0" r="r" b="b"/>
                <a:pathLst>
                  <a:path w="147" h="136">
                    <a:moveTo>
                      <a:pt x="147" y="71"/>
                    </a:moveTo>
                    <a:lnTo>
                      <a:pt x="144" y="86"/>
                    </a:lnTo>
                    <a:lnTo>
                      <a:pt x="136" y="101"/>
                    </a:lnTo>
                    <a:lnTo>
                      <a:pt x="123" y="115"/>
                    </a:lnTo>
                    <a:lnTo>
                      <a:pt x="108" y="126"/>
                    </a:lnTo>
                    <a:lnTo>
                      <a:pt x="91" y="134"/>
                    </a:lnTo>
                    <a:lnTo>
                      <a:pt x="73" y="136"/>
                    </a:lnTo>
                    <a:lnTo>
                      <a:pt x="55" y="134"/>
                    </a:lnTo>
                    <a:lnTo>
                      <a:pt x="36" y="126"/>
                    </a:lnTo>
                    <a:lnTo>
                      <a:pt x="23" y="115"/>
                    </a:lnTo>
                    <a:lnTo>
                      <a:pt x="11" y="101"/>
                    </a:lnTo>
                    <a:lnTo>
                      <a:pt x="3" y="86"/>
                    </a:lnTo>
                    <a:lnTo>
                      <a:pt x="0" y="71"/>
                    </a:lnTo>
                    <a:lnTo>
                      <a:pt x="3" y="54"/>
                    </a:lnTo>
                    <a:lnTo>
                      <a:pt x="11" y="38"/>
                    </a:lnTo>
                    <a:lnTo>
                      <a:pt x="23" y="22"/>
                    </a:lnTo>
                    <a:lnTo>
                      <a:pt x="36" y="13"/>
                    </a:lnTo>
                    <a:lnTo>
                      <a:pt x="55" y="5"/>
                    </a:lnTo>
                    <a:lnTo>
                      <a:pt x="73" y="0"/>
                    </a:lnTo>
                    <a:lnTo>
                      <a:pt x="91" y="5"/>
                    </a:lnTo>
                    <a:lnTo>
                      <a:pt x="108" y="13"/>
                    </a:lnTo>
                    <a:lnTo>
                      <a:pt x="123" y="22"/>
                    </a:lnTo>
                    <a:lnTo>
                      <a:pt x="136" y="38"/>
                    </a:lnTo>
                    <a:lnTo>
                      <a:pt x="144" y="54"/>
                    </a:lnTo>
                    <a:lnTo>
                      <a:pt x="147" y="7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0" name="Freeform 124"/>
              <p:cNvSpPr>
                <a:spLocks/>
              </p:cNvSpPr>
              <p:nvPr/>
            </p:nvSpPr>
            <p:spPr bwMode="auto">
              <a:xfrm rot="5400000">
                <a:off x="1462" y="639"/>
                <a:ext cx="32" cy="27"/>
              </a:xfrm>
              <a:custGeom>
                <a:avLst/>
                <a:gdLst/>
                <a:ahLst/>
                <a:cxnLst>
                  <a:cxn ang="0">
                    <a:pos x="140" y="62"/>
                  </a:cxn>
                  <a:cxn ang="0">
                    <a:pos x="138" y="78"/>
                  </a:cxn>
                  <a:cxn ang="0">
                    <a:pos x="130" y="92"/>
                  </a:cxn>
                  <a:cxn ang="0">
                    <a:pos x="120" y="106"/>
                  </a:cxn>
                  <a:cxn ang="0">
                    <a:pos x="105" y="116"/>
                  </a:cxn>
                  <a:cxn ang="0">
                    <a:pos x="88" y="123"/>
                  </a:cxn>
                  <a:cxn ang="0">
                    <a:pos x="70" y="127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9" y="92"/>
                  </a:cxn>
                  <a:cxn ang="0">
                    <a:pos x="1" y="78"/>
                  </a:cxn>
                  <a:cxn ang="0">
                    <a:pos x="0" y="62"/>
                  </a:cxn>
                  <a:cxn ang="0">
                    <a:pos x="1" y="47"/>
                  </a:cxn>
                  <a:cxn ang="0">
                    <a:pos x="9" y="32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53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5" y="8"/>
                  </a:cxn>
                  <a:cxn ang="0">
                    <a:pos x="120" y="20"/>
                  </a:cxn>
                  <a:cxn ang="0">
                    <a:pos x="130" y="32"/>
                  </a:cxn>
                  <a:cxn ang="0">
                    <a:pos x="138" y="47"/>
                  </a:cxn>
                  <a:cxn ang="0">
                    <a:pos x="140" y="62"/>
                  </a:cxn>
                </a:cxnLst>
                <a:rect l="0" t="0" r="r" b="b"/>
                <a:pathLst>
                  <a:path w="140" h="127">
                    <a:moveTo>
                      <a:pt x="140" y="62"/>
                    </a:moveTo>
                    <a:lnTo>
                      <a:pt x="138" y="78"/>
                    </a:lnTo>
                    <a:lnTo>
                      <a:pt x="130" y="92"/>
                    </a:lnTo>
                    <a:lnTo>
                      <a:pt x="120" y="106"/>
                    </a:lnTo>
                    <a:lnTo>
                      <a:pt x="105" y="116"/>
                    </a:lnTo>
                    <a:lnTo>
                      <a:pt x="88" y="123"/>
                    </a:lnTo>
                    <a:lnTo>
                      <a:pt x="70" y="127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9" y="92"/>
                    </a:lnTo>
                    <a:lnTo>
                      <a:pt x="1" y="78"/>
                    </a:lnTo>
                    <a:lnTo>
                      <a:pt x="0" y="62"/>
                    </a:lnTo>
                    <a:lnTo>
                      <a:pt x="1" y="47"/>
                    </a:lnTo>
                    <a:lnTo>
                      <a:pt x="9" y="32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53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5" y="8"/>
                    </a:lnTo>
                    <a:lnTo>
                      <a:pt x="120" y="20"/>
                    </a:lnTo>
                    <a:lnTo>
                      <a:pt x="130" y="32"/>
                    </a:lnTo>
                    <a:lnTo>
                      <a:pt x="138" y="47"/>
                    </a:lnTo>
                    <a:lnTo>
                      <a:pt x="14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1" name="Freeform 125"/>
              <p:cNvSpPr>
                <a:spLocks/>
              </p:cNvSpPr>
              <p:nvPr/>
            </p:nvSpPr>
            <p:spPr bwMode="auto">
              <a:xfrm rot="5400000">
                <a:off x="1542" y="669"/>
                <a:ext cx="33" cy="27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0" y="77"/>
                  </a:cxn>
                  <a:cxn ang="0">
                    <a:pos x="132" y="93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3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3" y="44"/>
                  </a:cxn>
                  <a:cxn ang="0">
                    <a:pos x="11" y="31"/>
                  </a:cxn>
                  <a:cxn ang="0">
                    <a:pos x="24" y="19"/>
                  </a:cxn>
                  <a:cxn ang="0">
                    <a:pos x="39" y="8"/>
                  </a:cxn>
                  <a:cxn ang="0">
                    <a:pos x="56" y="1"/>
                  </a:cxn>
                  <a:cxn ang="0">
                    <a:pos x="73" y="0"/>
                  </a:cxn>
                  <a:cxn ang="0">
                    <a:pos x="91" y="1"/>
                  </a:cxn>
                  <a:cxn ang="0">
                    <a:pos x="108" y="8"/>
                  </a:cxn>
                  <a:cxn ang="0">
                    <a:pos x="122" y="19"/>
                  </a:cxn>
                  <a:cxn ang="0">
                    <a:pos x="133" y="31"/>
                  </a:cxn>
                  <a:cxn ang="0">
                    <a:pos x="141" y="44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3">
                    <a:moveTo>
                      <a:pt x="144" y="61"/>
                    </a:moveTo>
                    <a:lnTo>
                      <a:pt x="140" y="77"/>
                    </a:lnTo>
                    <a:lnTo>
                      <a:pt x="132" y="93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3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3" y="44"/>
                    </a:lnTo>
                    <a:lnTo>
                      <a:pt x="11" y="31"/>
                    </a:lnTo>
                    <a:lnTo>
                      <a:pt x="24" y="19"/>
                    </a:lnTo>
                    <a:lnTo>
                      <a:pt x="39" y="8"/>
                    </a:lnTo>
                    <a:lnTo>
                      <a:pt x="56" y="1"/>
                    </a:lnTo>
                    <a:lnTo>
                      <a:pt x="73" y="0"/>
                    </a:lnTo>
                    <a:lnTo>
                      <a:pt x="91" y="1"/>
                    </a:lnTo>
                    <a:lnTo>
                      <a:pt x="108" y="8"/>
                    </a:lnTo>
                    <a:lnTo>
                      <a:pt x="122" y="19"/>
                    </a:lnTo>
                    <a:lnTo>
                      <a:pt x="133" y="31"/>
                    </a:lnTo>
                    <a:lnTo>
                      <a:pt x="141" y="44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2" name="Freeform 126"/>
              <p:cNvSpPr>
                <a:spLocks/>
              </p:cNvSpPr>
              <p:nvPr/>
            </p:nvSpPr>
            <p:spPr bwMode="auto">
              <a:xfrm rot="5400000">
                <a:off x="1434" y="641"/>
                <a:ext cx="33" cy="27"/>
              </a:xfrm>
              <a:custGeom>
                <a:avLst/>
                <a:gdLst/>
                <a:ahLst/>
                <a:cxnLst>
                  <a:cxn ang="0">
                    <a:pos x="140" y="63"/>
                  </a:cxn>
                  <a:cxn ang="0">
                    <a:pos x="138" y="78"/>
                  </a:cxn>
                  <a:cxn ang="0">
                    <a:pos x="130" y="93"/>
                  </a:cxn>
                  <a:cxn ang="0">
                    <a:pos x="119" y="106"/>
                  </a:cxn>
                  <a:cxn ang="0">
                    <a:pos x="105" y="116"/>
                  </a:cxn>
                  <a:cxn ang="0">
                    <a:pos x="89" y="123"/>
                  </a:cxn>
                  <a:cxn ang="0">
                    <a:pos x="70" y="126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0"/>
                  </a:cxn>
                  <a:cxn ang="0">
                    <a:pos x="36" y="8"/>
                  </a:cxn>
                  <a:cxn ang="0">
                    <a:pos x="52" y="1"/>
                  </a:cxn>
                  <a:cxn ang="0">
                    <a:pos x="69" y="0"/>
                  </a:cxn>
                  <a:cxn ang="0">
                    <a:pos x="87" y="1"/>
                  </a:cxn>
                  <a:cxn ang="0">
                    <a:pos x="105" y="8"/>
                  </a:cxn>
                  <a:cxn ang="0">
                    <a:pos x="119" y="20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</a:cxnLst>
                <a:rect l="0" t="0" r="r" b="b"/>
                <a:pathLst>
                  <a:path w="140" h="126">
                    <a:moveTo>
                      <a:pt x="140" y="63"/>
                    </a:moveTo>
                    <a:lnTo>
                      <a:pt x="138" y="78"/>
                    </a:lnTo>
                    <a:lnTo>
                      <a:pt x="130" y="93"/>
                    </a:lnTo>
                    <a:lnTo>
                      <a:pt x="119" y="106"/>
                    </a:lnTo>
                    <a:lnTo>
                      <a:pt x="105" y="116"/>
                    </a:lnTo>
                    <a:lnTo>
                      <a:pt x="89" y="123"/>
                    </a:lnTo>
                    <a:lnTo>
                      <a:pt x="70" y="126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10" y="33"/>
                    </a:lnTo>
                    <a:lnTo>
                      <a:pt x="21" y="20"/>
                    </a:lnTo>
                    <a:lnTo>
                      <a:pt x="36" y="8"/>
                    </a:lnTo>
                    <a:lnTo>
                      <a:pt x="52" y="1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8"/>
                    </a:lnTo>
                    <a:lnTo>
                      <a:pt x="119" y="20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127"/>
            <p:cNvGrpSpPr>
              <a:grpSpLocks/>
            </p:cNvGrpSpPr>
            <p:nvPr/>
          </p:nvGrpSpPr>
          <p:grpSpPr bwMode="auto">
            <a:xfrm>
              <a:off x="3369" y="1385"/>
              <a:ext cx="697" cy="169"/>
              <a:chOff x="867" y="636"/>
              <a:chExt cx="353" cy="73"/>
            </a:xfrm>
          </p:grpSpPr>
          <p:sp>
            <p:nvSpPr>
              <p:cNvPr id="244864" name="Freeform 128"/>
              <p:cNvSpPr>
                <a:spLocks/>
              </p:cNvSpPr>
              <p:nvPr/>
            </p:nvSpPr>
            <p:spPr bwMode="auto">
              <a:xfrm rot="5400000">
                <a:off x="1054" y="682"/>
                <a:ext cx="31" cy="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48"/>
                  </a:cxn>
                  <a:cxn ang="0">
                    <a:pos x="10" y="34"/>
                  </a:cxn>
                  <a:cxn ang="0">
                    <a:pos x="23" y="22"/>
                  </a:cxn>
                  <a:cxn ang="0">
                    <a:pos x="36" y="10"/>
                  </a:cxn>
                  <a:cxn ang="0">
                    <a:pos x="52" y="3"/>
                  </a:cxn>
                  <a:cxn ang="0">
                    <a:pos x="70" y="0"/>
                  </a:cxn>
                  <a:cxn ang="0">
                    <a:pos x="89" y="3"/>
                  </a:cxn>
                  <a:cxn ang="0">
                    <a:pos x="106" y="10"/>
                  </a:cxn>
                  <a:cxn ang="0">
                    <a:pos x="121" y="22"/>
                  </a:cxn>
                  <a:cxn ang="0">
                    <a:pos x="133" y="34"/>
                  </a:cxn>
                  <a:cxn ang="0">
                    <a:pos x="141" y="48"/>
                  </a:cxn>
                  <a:cxn ang="0">
                    <a:pos x="145" y="64"/>
                  </a:cxn>
                  <a:cxn ang="0">
                    <a:pos x="141" y="80"/>
                  </a:cxn>
                  <a:cxn ang="0">
                    <a:pos x="133" y="94"/>
                  </a:cxn>
                  <a:cxn ang="0">
                    <a:pos x="122" y="107"/>
                  </a:cxn>
                  <a:cxn ang="0">
                    <a:pos x="106" y="117"/>
                  </a:cxn>
                  <a:cxn ang="0">
                    <a:pos x="90" y="124"/>
                  </a:cxn>
                  <a:cxn ang="0">
                    <a:pos x="72" y="126"/>
                  </a:cxn>
                  <a:cxn ang="0">
                    <a:pos x="53" y="124"/>
                  </a:cxn>
                  <a:cxn ang="0">
                    <a:pos x="37" y="117"/>
                  </a:cxn>
                  <a:cxn ang="0">
                    <a:pos x="23" y="107"/>
                  </a:cxn>
                  <a:cxn ang="0">
                    <a:pos x="10" y="94"/>
                  </a:cxn>
                  <a:cxn ang="0">
                    <a:pos x="3" y="80"/>
                  </a:cxn>
                  <a:cxn ang="0">
                    <a:pos x="0" y="64"/>
                  </a:cxn>
                </a:cxnLst>
                <a:rect l="0" t="0" r="r" b="b"/>
                <a:pathLst>
                  <a:path w="145" h="126">
                    <a:moveTo>
                      <a:pt x="0" y="64"/>
                    </a:moveTo>
                    <a:lnTo>
                      <a:pt x="2" y="48"/>
                    </a:lnTo>
                    <a:lnTo>
                      <a:pt x="10" y="34"/>
                    </a:lnTo>
                    <a:lnTo>
                      <a:pt x="23" y="22"/>
                    </a:lnTo>
                    <a:lnTo>
                      <a:pt x="36" y="10"/>
                    </a:lnTo>
                    <a:lnTo>
                      <a:pt x="52" y="3"/>
                    </a:lnTo>
                    <a:lnTo>
                      <a:pt x="70" y="0"/>
                    </a:lnTo>
                    <a:lnTo>
                      <a:pt x="89" y="3"/>
                    </a:lnTo>
                    <a:lnTo>
                      <a:pt x="106" y="10"/>
                    </a:lnTo>
                    <a:lnTo>
                      <a:pt x="121" y="22"/>
                    </a:lnTo>
                    <a:lnTo>
                      <a:pt x="133" y="34"/>
                    </a:lnTo>
                    <a:lnTo>
                      <a:pt x="141" y="48"/>
                    </a:lnTo>
                    <a:lnTo>
                      <a:pt x="145" y="64"/>
                    </a:lnTo>
                    <a:lnTo>
                      <a:pt x="141" y="80"/>
                    </a:lnTo>
                    <a:lnTo>
                      <a:pt x="133" y="94"/>
                    </a:lnTo>
                    <a:lnTo>
                      <a:pt x="122" y="107"/>
                    </a:lnTo>
                    <a:lnTo>
                      <a:pt x="106" y="117"/>
                    </a:lnTo>
                    <a:lnTo>
                      <a:pt x="90" y="124"/>
                    </a:lnTo>
                    <a:lnTo>
                      <a:pt x="72" y="126"/>
                    </a:lnTo>
                    <a:lnTo>
                      <a:pt x="53" y="124"/>
                    </a:lnTo>
                    <a:lnTo>
                      <a:pt x="37" y="117"/>
                    </a:lnTo>
                    <a:lnTo>
                      <a:pt x="23" y="107"/>
                    </a:lnTo>
                    <a:lnTo>
                      <a:pt x="10" y="94"/>
                    </a:lnTo>
                    <a:lnTo>
                      <a:pt x="3" y="8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5" name="Freeform 129"/>
              <p:cNvSpPr>
                <a:spLocks/>
              </p:cNvSpPr>
              <p:nvPr/>
            </p:nvSpPr>
            <p:spPr bwMode="auto">
              <a:xfrm rot="5400000">
                <a:off x="1029" y="680"/>
                <a:ext cx="33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8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9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2" y="32"/>
                  </a:cxn>
                  <a:cxn ang="0">
                    <a:pos x="140" y="46"/>
                  </a:cxn>
                  <a:cxn ang="0">
                    <a:pos x="144" y="62"/>
                  </a:cxn>
                  <a:cxn ang="0">
                    <a:pos x="140" y="77"/>
                  </a:cxn>
                  <a:cxn ang="0">
                    <a:pos x="132" y="91"/>
                  </a:cxn>
                  <a:cxn ang="0">
                    <a:pos x="121" y="106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2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2"/>
                  </a:cxn>
                  <a:cxn ang="0">
                    <a:pos x="2" y="77"/>
                  </a:cxn>
                  <a:cxn ang="0">
                    <a:pos x="0" y="63"/>
                  </a:cxn>
                </a:cxnLst>
                <a:rect l="0" t="0" r="r" b="b"/>
                <a:pathLst>
                  <a:path w="144" h="124">
                    <a:moveTo>
                      <a:pt x="0" y="63"/>
                    </a:moveTo>
                    <a:lnTo>
                      <a:pt x="2" y="48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9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2" y="32"/>
                    </a:lnTo>
                    <a:lnTo>
                      <a:pt x="140" y="46"/>
                    </a:lnTo>
                    <a:lnTo>
                      <a:pt x="144" y="62"/>
                    </a:lnTo>
                    <a:lnTo>
                      <a:pt x="140" y="77"/>
                    </a:lnTo>
                    <a:lnTo>
                      <a:pt x="132" y="91"/>
                    </a:lnTo>
                    <a:lnTo>
                      <a:pt x="121" y="106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2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2"/>
                    </a:lnTo>
                    <a:lnTo>
                      <a:pt x="2" y="7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6" name="Freeform 130"/>
              <p:cNvSpPr>
                <a:spLocks/>
              </p:cNvSpPr>
              <p:nvPr/>
            </p:nvSpPr>
            <p:spPr bwMode="auto">
              <a:xfrm rot="5400000">
                <a:off x="864" y="676"/>
                <a:ext cx="31" cy="25"/>
              </a:xfrm>
              <a:custGeom>
                <a:avLst/>
                <a:gdLst/>
                <a:ahLst/>
                <a:cxnLst>
                  <a:cxn ang="0">
                    <a:pos x="139" y="62"/>
                  </a:cxn>
                  <a:cxn ang="0">
                    <a:pos x="137" y="80"/>
                  </a:cxn>
                  <a:cxn ang="0">
                    <a:pos x="129" y="93"/>
                  </a:cxn>
                  <a:cxn ang="0">
                    <a:pos x="119" y="106"/>
                  </a:cxn>
                  <a:cxn ang="0">
                    <a:pos x="105" y="115"/>
                  </a:cxn>
                  <a:cxn ang="0">
                    <a:pos x="89" y="122"/>
                  </a:cxn>
                  <a:cxn ang="0">
                    <a:pos x="70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2" y="45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3" y="1"/>
                  </a:cxn>
                  <a:cxn ang="0">
                    <a:pos x="70" y="0"/>
                  </a:cxn>
                  <a:cxn ang="0">
                    <a:pos x="89" y="1"/>
                  </a:cxn>
                  <a:cxn ang="0">
                    <a:pos x="105" y="9"/>
                  </a:cxn>
                  <a:cxn ang="0">
                    <a:pos x="119" y="20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2"/>
                  </a:cxn>
                </a:cxnLst>
                <a:rect l="0" t="0" r="r" b="b"/>
                <a:pathLst>
                  <a:path w="139" h="123">
                    <a:moveTo>
                      <a:pt x="139" y="62"/>
                    </a:moveTo>
                    <a:lnTo>
                      <a:pt x="137" y="80"/>
                    </a:lnTo>
                    <a:lnTo>
                      <a:pt x="129" y="93"/>
                    </a:lnTo>
                    <a:lnTo>
                      <a:pt x="119" y="106"/>
                    </a:lnTo>
                    <a:lnTo>
                      <a:pt x="105" y="115"/>
                    </a:lnTo>
                    <a:lnTo>
                      <a:pt x="89" y="122"/>
                    </a:lnTo>
                    <a:lnTo>
                      <a:pt x="70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9" y="1"/>
                    </a:lnTo>
                    <a:lnTo>
                      <a:pt x="105" y="9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7" name="Freeform 131"/>
              <p:cNvSpPr>
                <a:spLocks/>
              </p:cNvSpPr>
              <p:nvPr/>
            </p:nvSpPr>
            <p:spPr bwMode="auto">
              <a:xfrm rot="5400000">
                <a:off x="891" y="679"/>
                <a:ext cx="34" cy="24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2" y="79"/>
                  </a:cxn>
                  <a:cxn ang="0">
                    <a:pos x="134" y="93"/>
                  </a:cxn>
                  <a:cxn ang="0">
                    <a:pos x="122" y="107"/>
                  </a:cxn>
                  <a:cxn ang="0">
                    <a:pos x="109" y="118"/>
                  </a:cxn>
                  <a:cxn ang="0">
                    <a:pos x="92" y="124"/>
                  </a:cxn>
                  <a:cxn ang="0">
                    <a:pos x="73" y="126"/>
                  </a:cxn>
                  <a:cxn ang="0">
                    <a:pos x="56" y="124"/>
                  </a:cxn>
                  <a:cxn ang="0">
                    <a:pos x="39" y="118"/>
                  </a:cxn>
                  <a:cxn ang="0">
                    <a:pos x="24" y="107"/>
                  </a:cxn>
                  <a:cxn ang="0">
                    <a:pos x="12" y="93"/>
                  </a:cxn>
                  <a:cxn ang="0">
                    <a:pos x="4" y="79"/>
                  </a:cxn>
                  <a:cxn ang="0">
                    <a:pos x="0" y="61"/>
                  </a:cxn>
                  <a:cxn ang="0">
                    <a:pos x="4" y="48"/>
                  </a:cxn>
                  <a:cxn ang="0">
                    <a:pos x="12" y="33"/>
                  </a:cxn>
                  <a:cxn ang="0">
                    <a:pos x="24" y="19"/>
                  </a:cxn>
                  <a:cxn ang="0">
                    <a:pos x="40" y="10"/>
                  </a:cxn>
                  <a:cxn ang="0">
                    <a:pos x="56" y="2"/>
                  </a:cxn>
                  <a:cxn ang="0">
                    <a:pos x="74" y="0"/>
                  </a:cxn>
                  <a:cxn ang="0">
                    <a:pos x="93" y="2"/>
                  </a:cxn>
                  <a:cxn ang="0">
                    <a:pos x="109" y="10"/>
                  </a:cxn>
                  <a:cxn ang="0">
                    <a:pos x="122" y="19"/>
                  </a:cxn>
                  <a:cxn ang="0">
                    <a:pos x="134" y="33"/>
                  </a:cxn>
                  <a:cxn ang="0">
                    <a:pos x="142" y="48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6">
                    <a:moveTo>
                      <a:pt x="144" y="61"/>
                    </a:moveTo>
                    <a:lnTo>
                      <a:pt x="142" y="79"/>
                    </a:lnTo>
                    <a:lnTo>
                      <a:pt x="134" y="93"/>
                    </a:lnTo>
                    <a:lnTo>
                      <a:pt x="122" y="107"/>
                    </a:lnTo>
                    <a:lnTo>
                      <a:pt x="109" y="118"/>
                    </a:lnTo>
                    <a:lnTo>
                      <a:pt x="92" y="124"/>
                    </a:lnTo>
                    <a:lnTo>
                      <a:pt x="73" y="126"/>
                    </a:lnTo>
                    <a:lnTo>
                      <a:pt x="56" y="124"/>
                    </a:lnTo>
                    <a:lnTo>
                      <a:pt x="39" y="118"/>
                    </a:lnTo>
                    <a:lnTo>
                      <a:pt x="24" y="107"/>
                    </a:lnTo>
                    <a:lnTo>
                      <a:pt x="12" y="93"/>
                    </a:lnTo>
                    <a:lnTo>
                      <a:pt x="4" y="79"/>
                    </a:lnTo>
                    <a:lnTo>
                      <a:pt x="0" y="61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4" y="19"/>
                    </a:lnTo>
                    <a:lnTo>
                      <a:pt x="40" y="10"/>
                    </a:lnTo>
                    <a:lnTo>
                      <a:pt x="56" y="2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09" y="10"/>
                    </a:lnTo>
                    <a:lnTo>
                      <a:pt x="122" y="19"/>
                    </a:lnTo>
                    <a:lnTo>
                      <a:pt x="134" y="33"/>
                    </a:lnTo>
                    <a:lnTo>
                      <a:pt x="142" y="48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8" name="Freeform 132"/>
              <p:cNvSpPr>
                <a:spLocks/>
              </p:cNvSpPr>
              <p:nvPr/>
            </p:nvSpPr>
            <p:spPr bwMode="auto">
              <a:xfrm rot="5400000">
                <a:off x="1031" y="648"/>
                <a:ext cx="31" cy="26"/>
              </a:xfrm>
              <a:custGeom>
                <a:avLst/>
                <a:gdLst/>
                <a:ahLst/>
                <a:cxnLst>
                  <a:cxn ang="0">
                    <a:pos x="139" y="61"/>
                  </a:cxn>
                  <a:cxn ang="0">
                    <a:pos x="136" y="46"/>
                  </a:cxn>
                  <a:cxn ang="0">
                    <a:pos x="128" y="32"/>
                  </a:cxn>
                  <a:cxn ang="0">
                    <a:pos x="118" y="19"/>
                  </a:cxn>
                  <a:cxn ang="0">
                    <a:pos x="103" y="9"/>
                  </a:cxn>
                  <a:cxn ang="0">
                    <a:pos x="87" y="2"/>
                  </a:cxn>
                  <a:cxn ang="0">
                    <a:pos x="69" y="0"/>
                  </a:cxn>
                  <a:cxn ang="0">
                    <a:pos x="52" y="2"/>
                  </a:cxn>
                  <a:cxn ang="0">
                    <a:pos x="36" y="9"/>
                  </a:cxn>
                  <a:cxn ang="0">
                    <a:pos x="21" y="19"/>
                  </a:cxn>
                  <a:cxn ang="0">
                    <a:pos x="10" y="32"/>
                  </a:cxn>
                  <a:cxn ang="0">
                    <a:pos x="2" y="46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7"/>
                  </a:cxn>
                  <a:cxn ang="0">
                    <a:pos x="52" y="123"/>
                  </a:cxn>
                  <a:cxn ang="0">
                    <a:pos x="69" y="125"/>
                  </a:cxn>
                  <a:cxn ang="0">
                    <a:pos x="87" y="123"/>
                  </a:cxn>
                  <a:cxn ang="0">
                    <a:pos x="103" y="117"/>
                  </a:cxn>
                  <a:cxn ang="0">
                    <a:pos x="118" y="107"/>
                  </a:cxn>
                  <a:cxn ang="0">
                    <a:pos x="128" y="93"/>
                  </a:cxn>
                  <a:cxn ang="0">
                    <a:pos x="136" y="78"/>
                  </a:cxn>
                  <a:cxn ang="0">
                    <a:pos x="139" y="61"/>
                  </a:cxn>
                </a:cxnLst>
                <a:rect l="0" t="0" r="r" b="b"/>
                <a:pathLst>
                  <a:path w="139" h="125">
                    <a:moveTo>
                      <a:pt x="139" y="61"/>
                    </a:moveTo>
                    <a:lnTo>
                      <a:pt x="136" y="46"/>
                    </a:lnTo>
                    <a:lnTo>
                      <a:pt x="128" y="32"/>
                    </a:lnTo>
                    <a:lnTo>
                      <a:pt x="118" y="19"/>
                    </a:lnTo>
                    <a:lnTo>
                      <a:pt x="103" y="9"/>
                    </a:lnTo>
                    <a:lnTo>
                      <a:pt x="87" y="2"/>
                    </a:lnTo>
                    <a:lnTo>
                      <a:pt x="69" y="0"/>
                    </a:lnTo>
                    <a:lnTo>
                      <a:pt x="52" y="2"/>
                    </a:lnTo>
                    <a:lnTo>
                      <a:pt x="36" y="9"/>
                    </a:lnTo>
                    <a:lnTo>
                      <a:pt x="21" y="19"/>
                    </a:lnTo>
                    <a:lnTo>
                      <a:pt x="10" y="32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7"/>
                    </a:lnTo>
                    <a:lnTo>
                      <a:pt x="52" y="123"/>
                    </a:lnTo>
                    <a:lnTo>
                      <a:pt x="69" y="125"/>
                    </a:lnTo>
                    <a:lnTo>
                      <a:pt x="87" y="123"/>
                    </a:lnTo>
                    <a:lnTo>
                      <a:pt x="103" y="117"/>
                    </a:lnTo>
                    <a:lnTo>
                      <a:pt x="118" y="107"/>
                    </a:lnTo>
                    <a:lnTo>
                      <a:pt x="128" y="93"/>
                    </a:lnTo>
                    <a:lnTo>
                      <a:pt x="136" y="78"/>
                    </a:lnTo>
                    <a:lnTo>
                      <a:pt x="139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9" name="Freeform 133"/>
              <p:cNvSpPr>
                <a:spLocks/>
              </p:cNvSpPr>
              <p:nvPr/>
            </p:nvSpPr>
            <p:spPr bwMode="auto">
              <a:xfrm rot="5400000">
                <a:off x="1004" y="655"/>
                <a:ext cx="32" cy="27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39" y="47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3" y="107"/>
                  </a:cxn>
                  <a:cxn ang="0">
                    <a:pos x="35" y="115"/>
                  </a:cxn>
                  <a:cxn ang="0">
                    <a:pos x="52" y="122"/>
                  </a:cxn>
                  <a:cxn ang="0">
                    <a:pos x="71" y="124"/>
                  </a:cxn>
                  <a:cxn ang="0">
                    <a:pos x="88" y="122"/>
                  </a:cxn>
                  <a:cxn ang="0">
                    <a:pos x="105" y="115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9"/>
                  </a:cxn>
                  <a:cxn ang="0">
                    <a:pos x="141" y="61"/>
                  </a:cxn>
                </a:cxnLst>
                <a:rect l="0" t="0" r="r" b="b"/>
                <a:pathLst>
                  <a:path w="141" h="124">
                    <a:moveTo>
                      <a:pt x="141" y="61"/>
                    </a:moveTo>
                    <a:lnTo>
                      <a:pt x="139" y="47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2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3" y="107"/>
                    </a:lnTo>
                    <a:lnTo>
                      <a:pt x="35" y="115"/>
                    </a:lnTo>
                    <a:lnTo>
                      <a:pt x="52" y="122"/>
                    </a:lnTo>
                    <a:lnTo>
                      <a:pt x="71" y="124"/>
                    </a:lnTo>
                    <a:lnTo>
                      <a:pt x="88" y="122"/>
                    </a:lnTo>
                    <a:lnTo>
                      <a:pt x="105" y="115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9"/>
                    </a:lnTo>
                    <a:lnTo>
                      <a:pt x="141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0" name="Freeform 134"/>
              <p:cNvSpPr>
                <a:spLocks/>
              </p:cNvSpPr>
              <p:nvPr/>
            </p:nvSpPr>
            <p:spPr bwMode="auto">
              <a:xfrm rot="5400000">
                <a:off x="979" y="668"/>
                <a:ext cx="33" cy="27"/>
              </a:xfrm>
              <a:custGeom>
                <a:avLst/>
                <a:gdLst/>
                <a:ahLst/>
                <a:cxnLst>
                  <a:cxn ang="0">
                    <a:pos x="142" y="61"/>
                  </a:cxn>
                  <a:cxn ang="0">
                    <a:pos x="139" y="46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0"/>
                  </a:cxn>
                  <a:cxn ang="0">
                    <a:pos x="11" y="33"/>
                  </a:cxn>
                  <a:cxn ang="0">
                    <a:pos x="3" y="48"/>
                  </a:cxn>
                  <a:cxn ang="0">
                    <a:pos x="0" y="64"/>
                  </a:cxn>
                  <a:cxn ang="0">
                    <a:pos x="3" y="80"/>
                  </a:cxn>
                  <a:cxn ang="0">
                    <a:pos x="11" y="93"/>
                  </a:cxn>
                  <a:cxn ang="0">
                    <a:pos x="23" y="107"/>
                  </a:cxn>
                  <a:cxn ang="0">
                    <a:pos x="36" y="116"/>
                  </a:cxn>
                  <a:cxn ang="0">
                    <a:pos x="53" y="122"/>
                  </a:cxn>
                  <a:cxn ang="0">
                    <a:pos x="71" y="125"/>
                  </a:cxn>
                  <a:cxn ang="0">
                    <a:pos x="89" y="122"/>
                  </a:cxn>
                  <a:cxn ang="0">
                    <a:pos x="105" y="116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8"/>
                  </a:cxn>
                  <a:cxn ang="0">
                    <a:pos x="142" y="61"/>
                  </a:cxn>
                </a:cxnLst>
                <a:rect l="0" t="0" r="r" b="b"/>
                <a:pathLst>
                  <a:path w="142" h="125">
                    <a:moveTo>
                      <a:pt x="142" y="61"/>
                    </a:moveTo>
                    <a:lnTo>
                      <a:pt x="139" y="46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0"/>
                    </a:lnTo>
                    <a:lnTo>
                      <a:pt x="11" y="33"/>
                    </a:lnTo>
                    <a:lnTo>
                      <a:pt x="3" y="48"/>
                    </a:lnTo>
                    <a:lnTo>
                      <a:pt x="0" y="64"/>
                    </a:lnTo>
                    <a:lnTo>
                      <a:pt x="3" y="80"/>
                    </a:lnTo>
                    <a:lnTo>
                      <a:pt x="11" y="93"/>
                    </a:lnTo>
                    <a:lnTo>
                      <a:pt x="23" y="107"/>
                    </a:lnTo>
                    <a:lnTo>
                      <a:pt x="36" y="116"/>
                    </a:lnTo>
                    <a:lnTo>
                      <a:pt x="53" y="122"/>
                    </a:lnTo>
                    <a:lnTo>
                      <a:pt x="71" y="125"/>
                    </a:lnTo>
                    <a:lnTo>
                      <a:pt x="89" y="122"/>
                    </a:lnTo>
                    <a:lnTo>
                      <a:pt x="105" y="116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8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1" name="Freeform 135"/>
              <p:cNvSpPr>
                <a:spLocks/>
              </p:cNvSpPr>
              <p:nvPr/>
            </p:nvSpPr>
            <p:spPr bwMode="auto">
              <a:xfrm rot="5400000">
                <a:off x="950" y="676"/>
                <a:ext cx="32" cy="27"/>
              </a:xfrm>
              <a:custGeom>
                <a:avLst/>
                <a:gdLst/>
                <a:ahLst/>
                <a:cxnLst>
                  <a:cxn ang="0">
                    <a:pos x="143" y="61"/>
                  </a:cxn>
                  <a:cxn ang="0">
                    <a:pos x="139" y="45"/>
                  </a:cxn>
                  <a:cxn ang="0">
                    <a:pos x="132" y="32"/>
                  </a:cxn>
                  <a:cxn ang="0">
                    <a:pos x="120" y="20"/>
                  </a:cxn>
                  <a:cxn ang="0">
                    <a:pos x="106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4" y="2"/>
                  </a:cxn>
                  <a:cxn ang="0">
                    <a:pos x="37" y="9"/>
                  </a:cxn>
                  <a:cxn ang="0">
                    <a:pos x="23" y="20"/>
                  </a:cxn>
                  <a:cxn ang="0">
                    <a:pos x="10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3" y="106"/>
                  </a:cxn>
                  <a:cxn ang="0">
                    <a:pos x="37" y="115"/>
                  </a:cxn>
                  <a:cxn ang="0">
                    <a:pos x="54" y="121"/>
                  </a:cxn>
                  <a:cxn ang="0">
                    <a:pos x="71" y="125"/>
                  </a:cxn>
                  <a:cxn ang="0">
                    <a:pos x="89" y="121"/>
                  </a:cxn>
                  <a:cxn ang="0">
                    <a:pos x="106" y="115"/>
                  </a:cxn>
                  <a:cxn ang="0">
                    <a:pos x="120" y="106"/>
                  </a:cxn>
                  <a:cxn ang="0">
                    <a:pos x="132" y="93"/>
                  </a:cxn>
                  <a:cxn ang="0">
                    <a:pos x="139" y="78"/>
                  </a:cxn>
                  <a:cxn ang="0">
                    <a:pos x="143" y="61"/>
                  </a:cxn>
                </a:cxnLst>
                <a:rect l="0" t="0" r="r" b="b"/>
                <a:pathLst>
                  <a:path w="143" h="125">
                    <a:moveTo>
                      <a:pt x="143" y="61"/>
                    </a:moveTo>
                    <a:lnTo>
                      <a:pt x="139" y="45"/>
                    </a:lnTo>
                    <a:lnTo>
                      <a:pt x="132" y="32"/>
                    </a:lnTo>
                    <a:lnTo>
                      <a:pt x="120" y="20"/>
                    </a:lnTo>
                    <a:lnTo>
                      <a:pt x="106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4" y="2"/>
                    </a:lnTo>
                    <a:lnTo>
                      <a:pt x="37" y="9"/>
                    </a:lnTo>
                    <a:lnTo>
                      <a:pt x="23" y="20"/>
                    </a:lnTo>
                    <a:lnTo>
                      <a:pt x="10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3" y="106"/>
                    </a:lnTo>
                    <a:lnTo>
                      <a:pt x="37" y="115"/>
                    </a:lnTo>
                    <a:lnTo>
                      <a:pt x="54" y="121"/>
                    </a:lnTo>
                    <a:lnTo>
                      <a:pt x="71" y="125"/>
                    </a:lnTo>
                    <a:lnTo>
                      <a:pt x="89" y="121"/>
                    </a:lnTo>
                    <a:lnTo>
                      <a:pt x="106" y="115"/>
                    </a:lnTo>
                    <a:lnTo>
                      <a:pt x="120" y="106"/>
                    </a:lnTo>
                    <a:lnTo>
                      <a:pt x="132" y="93"/>
                    </a:lnTo>
                    <a:lnTo>
                      <a:pt x="139" y="78"/>
                    </a:lnTo>
                    <a:lnTo>
                      <a:pt x="143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2" name="Freeform 136"/>
              <p:cNvSpPr>
                <a:spLocks/>
              </p:cNvSpPr>
              <p:nvPr/>
            </p:nvSpPr>
            <p:spPr bwMode="auto">
              <a:xfrm rot="5400000">
                <a:off x="978" y="662"/>
                <a:ext cx="32" cy="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6"/>
                  </a:cxn>
                  <a:cxn ang="0">
                    <a:pos x="9" y="32"/>
                  </a:cxn>
                  <a:cxn ang="0">
                    <a:pos x="20" y="19"/>
                  </a:cxn>
                  <a:cxn ang="0">
                    <a:pos x="33" y="10"/>
                  </a:cxn>
                  <a:cxn ang="0">
                    <a:pos x="50" y="3"/>
                  </a:cxn>
                  <a:cxn ang="0">
                    <a:pos x="66" y="0"/>
                  </a:cxn>
                  <a:cxn ang="0">
                    <a:pos x="84" y="3"/>
                  </a:cxn>
                  <a:cxn ang="0">
                    <a:pos x="101" y="10"/>
                  </a:cxn>
                  <a:cxn ang="0">
                    <a:pos x="117" y="19"/>
                  </a:cxn>
                  <a:cxn ang="0">
                    <a:pos x="129" y="32"/>
                  </a:cxn>
                  <a:cxn ang="0">
                    <a:pos x="137" y="46"/>
                  </a:cxn>
                  <a:cxn ang="0">
                    <a:pos x="140" y="62"/>
                  </a:cxn>
                  <a:cxn ang="0">
                    <a:pos x="137" y="78"/>
                  </a:cxn>
                  <a:cxn ang="0">
                    <a:pos x="129" y="93"/>
                  </a:cxn>
                  <a:cxn ang="0">
                    <a:pos x="117" y="106"/>
                  </a:cxn>
                  <a:cxn ang="0">
                    <a:pos x="101" y="115"/>
                  </a:cxn>
                  <a:cxn ang="0">
                    <a:pos x="84" y="123"/>
                  </a:cxn>
                  <a:cxn ang="0">
                    <a:pos x="66" y="125"/>
                  </a:cxn>
                  <a:cxn ang="0">
                    <a:pos x="50" y="123"/>
                  </a:cxn>
                  <a:cxn ang="0">
                    <a:pos x="33" y="115"/>
                  </a:cxn>
                  <a:cxn ang="0">
                    <a:pos x="20" y="106"/>
                  </a:cxn>
                  <a:cxn ang="0">
                    <a:pos x="9" y="93"/>
                  </a:cxn>
                  <a:cxn ang="0">
                    <a:pos x="2" y="78"/>
                  </a:cxn>
                  <a:cxn ang="0">
                    <a:pos x="0" y="62"/>
                  </a:cxn>
                </a:cxnLst>
                <a:rect l="0" t="0" r="r" b="b"/>
                <a:pathLst>
                  <a:path w="140" h="125">
                    <a:moveTo>
                      <a:pt x="0" y="62"/>
                    </a:moveTo>
                    <a:lnTo>
                      <a:pt x="2" y="46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10"/>
                    </a:lnTo>
                    <a:lnTo>
                      <a:pt x="50" y="3"/>
                    </a:lnTo>
                    <a:lnTo>
                      <a:pt x="66" y="0"/>
                    </a:lnTo>
                    <a:lnTo>
                      <a:pt x="84" y="3"/>
                    </a:lnTo>
                    <a:lnTo>
                      <a:pt x="101" y="10"/>
                    </a:lnTo>
                    <a:lnTo>
                      <a:pt x="117" y="19"/>
                    </a:lnTo>
                    <a:lnTo>
                      <a:pt x="129" y="32"/>
                    </a:lnTo>
                    <a:lnTo>
                      <a:pt x="137" y="46"/>
                    </a:lnTo>
                    <a:lnTo>
                      <a:pt x="140" y="62"/>
                    </a:lnTo>
                    <a:lnTo>
                      <a:pt x="137" y="78"/>
                    </a:lnTo>
                    <a:lnTo>
                      <a:pt x="129" y="93"/>
                    </a:lnTo>
                    <a:lnTo>
                      <a:pt x="117" y="106"/>
                    </a:lnTo>
                    <a:lnTo>
                      <a:pt x="101" y="115"/>
                    </a:lnTo>
                    <a:lnTo>
                      <a:pt x="84" y="123"/>
                    </a:lnTo>
                    <a:lnTo>
                      <a:pt x="66" y="125"/>
                    </a:lnTo>
                    <a:lnTo>
                      <a:pt x="50" y="123"/>
                    </a:lnTo>
                    <a:lnTo>
                      <a:pt x="33" y="115"/>
                    </a:lnTo>
                    <a:lnTo>
                      <a:pt x="20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3" name="Freeform 137"/>
              <p:cNvSpPr>
                <a:spLocks/>
              </p:cNvSpPr>
              <p:nvPr/>
            </p:nvSpPr>
            <p:spPr bwMode="auto">
              <a:xfrm rot="5400000">
                <a:off x="921" y="679"/>
                <a:ext cx="34" cy="24"/>
              </a:xfrm>
              <a:custGeom>
                <a:avLst/>
                <a:gdLst/>
                <a:ahLst/>
                <a:cxnLst>
                  <a:cxn ang="0">
                    <a:pos x="141" y="60"/>
                  </a:cxn>
                  <a:cxn ang="0">
                    <a:pos x="139" y="44"/>
                  </a:cxn>
                  <a:cxn ang="0">
                    <a:pos x="131" y="31"/>
                  </a:cxn>
                  <a:cxn ang="0">
                    <a:pos x="119" y="18"/>
                  </a:cxn>
                  <a:cxn ang="0">
                    <a:pos x="106" y="9"/>
                  </a:cxn>
                  <a:cxn ang="0">
                    <a:pos x="90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7" y="9"/>
                  </a:cxn>
                  <a:cxn ang="0">
                    <a:pos x="22" y="18"/>
                  </a:cxn>
                  <a:cxn ang="0">
                    <a:pos x="10" y="31"/>
                  </a:cxn>
                  <a:cxn ang="0">
                    <a:pos x="3" y="44"/>
                  </a:cxn>
                  <a:cxn ang="0">
                    <a:pos x="0" y="60"/>
                  </a:cxn>
                  <a:cxn ang="0">
                    <a:pos x="2" y="76"/>
                  </a:cxn>
                  <a:cxn ang="0">
                    <a:pos x="10" y="91"/>
                  </a:cxn>
                  <a:cxn ang="0">
                    <a:pos x="22" y="104"/>
                  </a:cxn>
                  <a:cxn ang="0">
                    <a:pos x="36" y="114"/>
                  </a:cxn>
                  <a:cxn ang="0">
                    <a:pos x="53" y="121"/>
                  </a:cxn>
                  <a:cxn ang="0">
                    <a:pos x="70" y="123"/>
                  </a:cxn>
                  <a:cxn ang="0">
                    <a:pos x="89" y="121"/>
                  </a:cxn>
                  <a:cxn ang="0">
                    <a:pos x="106" y="114"/>
                  </a:cxn>
                  <a:cxn ang="0">
                    <a:pos x="119" y="104"/>
                  </a:cxn>
                  <a:cxn ang="0">
                    <a:pos x="131" y="91"/>
                  </a:cxn>
                  <a:cxn ang="0">
                    <a:pos x="139" y="76"/>
                  </a:cxn>
                  <a:cxn ang="0">
                    <a:pos x="141" y="60"/>
                  </a:cxn>
                </a:cxnLst>
                <a:rect l="0" t="0" r="r" b="b"/>
                <a:pathLst>
                  <a:path w="141" h="123">
                    <a:moveTo>
                      <a:pt x="141" y="60"/>
                    </a:moveTo>
                    <a:lnTo>
                      <a:pt x="139" y="44"/>
                    </a:lnTo>
                    <a:lnTo>
                      <a:pt x="131" y="31"/>
                    </a:lnTo>
                    <a:lnTo>
                      <a:pt x="119" y="18"/>
                    </a:lnTo>
                    <a:lnTo>
                      <a:pt x="106" y="9"/>
                    </a:lnTo>
                    <a:lnTo>
                      <a:pt x="90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7" y="9"/>
                    </a:lnTo>
                    <a:lnTo>
                      <a:pt x="22" y="18"/>
                    </a:lnTo>
                    <a:lnTo>
                      <a:pt x="10" y="31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10" y="91"/>
                    </a:lnTo>
                    <a:lnTo>
                      <a:pt x="22" y="104"/>
                    </a:lnTo>
                    <a:lnTo>
                      <a:pt x="36" y="114"/>
                    </a:lnTo>
                    <a:lnTo>
                      <a:pt x="53" y="121"/>
                    </a:lnTo>
                    <a:lnTo>
                      <a:pt x="70" y="123"/>
                    </a:lnTo>
                    <a:lnTo>
                      <a:pt x="89" y="121"/>
                    </a:lnTo>
                    <a:lnTo>
                      <a:pt x="106" y="114"/>
                    </a:lnTo>
                    <a:lnTo>
                      <a:pt x="119" y="104"/>
                    </a:lnTo>
                    <a:lnTo>
                      <a:pt x="131" y="91"/>
                    </a:lnTo>
                    <a:lnTo>
                      <a:pt x="139" y="76"/>
                    </a:lnTo>
                    <a:lnTo>
                      <a:pt x="141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4" name="Freeform 138"/>
              <p:cNvSpPr>
                <a:spLocks/>
              </p:cNvSpPr>
              <p:nvPr/>
            </p:nvSpPr>
            <p:spPr bwMode="auto">
              <a:xfrm rot="5400000">
                <a:off x="1004" y="670"/>
                <a:ext cx="31" cy="27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" y="48"/>
                  </a:cxn>
                  <a:cxn ang="0">
                    <a:pos x="11" y="33"/>
                  </a:cxn>
                  <a:cxn ang="0">
                    <a:pos x="22" y="21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4" y="9"/>
                  </a:cxn>
                  <a:cxn ang="0">
                    <a:pos x="119" y="21"/>
                  </a:cxn>
                  <a:cxn ang="0">
                    <a:pos x="132" y="33"/>
                  </a:cxn>
                  <a:cxn ang="0">
                    <a:pos x="138" y="48"/>
                  </a:cxn>
                  <a:cxn ang="0">
                    <a:pos x="142" y="63"/>
                  </a:cxn>
                  <a:cxn ang="0">
                    <a:pos x="138" y="80"/>
                  </a:cxn>
                  <a:cxn ang="0">
                    <a:pos x="132" y="95"/>
                  </a:cxn>
                  <a:cxn ang="0">
                    <a:pos x="119" y="107"/>
                  </a:cxn>
                  <a:cxn ang="0">
                    <a:pos x="104" y="116"/>
                  </a:cxn>
                  <a:cxn ang="0">
                    <a:pos x="88" y="123"/>
                  </a:cxn>
                  <a:cxn ang="0">
                    <a:pos x="70" y="126"/>
                  </a:cxn>
                  <a:cxn ang="0">
                    <a:pos x="52" y="123"/>
                  </a:cxn>
                  <a:cxn ang="0">
                    <a:pos x="36" y="116"/>
                  </a:cxn>
                  <a:cxn ang="0">
                    <a:pos x="22" y="107"/>
                  </a:cxn>
                  <a:cxn ang="0">
                    <a:pos x="11" y="95"/>
                  </a:cxn>
                  <a:cxn ang="0">
                    <a:pos x="3" y="80"/>
                  </a:cxn>
                  <a:cxn ang="0">
                    <a:pos x="0" y="63"/>
                  </a:cxn>
                </a:cxnLst>
                <a:rect l="0" t="0" r="r" b="b"/>
                <a:pathLst>
                  <a:path w="142" h="126">
                    <a:moveTo>
                      <a:pt x="0" y="63"/>
                    </a:moveTo>
                    <a:lnTo>
                      <a:pt x="3" y="48"/>
                    </a:lnTo>
                    <a:lnTo>
                      <a:pt x="11" y="33"/>
                    </a:lnTo>
                    <a:lnTo>
                      <a:pt x="22" y="21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4" y="9"/>
                    </a:lnTo>
                    <a:lnTo>
                      <a:pt x="119" y="21"/>
                    </a:lnTo>
                    <a:lnTo>
                      <a:pt x="132" y="33"/>
                    </a:lnTo>
                    <a:lnTo>
                      <a:pt x="138" y="48"/>
                    </a:lnTo>
                    <a:lnTo>
                      <a:pt x="142" y="63"/>
                    </a:lnTo>
                    <a:lnTo>
                      <a:pt x="138" y="80"/>
                    </a:lnTo>
                    <a:lnTo>
                      <a:pt x="132" y="95"/>
                    </a:lnTo>
                    <a:lnTo>
                      <a:pt x="119" y="107"/>
                    </a:lnTo>
                    <a:lnTo>
                      <a:pt x="104" y="116"/>
                    </a:lnTo>
                    <a:lnTo>
                      <a:pt x="88" y="123"/>
                    </a:lnTo>
                    <a:lnTo>
                      <a:pt x="70" y="126"/>
                    </a:lnTo>
                    <a:lnTo>
                      <a:pt x="52" y="123"/>
                    </a:lnTo>
                    <a:lnTo>
                      <a:pt x="36" y="116"/>
                    </a:lnTo>
                    <a:lnTo>
                      <a:pt x="22" y="107"/>
                    </a:lnTo>
                    <a:lnTo>
                      <a:pt x="11" y="95"/>
                    </a:lnTo>
                    <a:lnTo>
                      <a:pt x="3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5" name="Freeform 139"/>
              <p:cNvSpPr>
                <a:spLocks/>
              </p:cNvSpPr>
              <p:nvPr/>
            </p:nvSpPr>
            <p:spPr bwMode="auto">
              <a:xfrm rot="5400000">
                <a:off x="952" y="652"/>
                <a:ext cx="31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1"/>
                  </a:cxn>
                  <a:cxn ang="0">
                    <a:pos x="36" y="10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8" y="4"/>
                  </a:cxn>
                  <a:cxn ang="0">
                    <a:pos x="105" y="10"/>
                  </a:cxn>
                  <a:cxn ang="0">
                    <a:pos x="118" y="21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  <a:cxn ang="0">
                    <a:pos x="137" y="79"/>
                  </a:cxn>
                  <a:cxn ang="0">
                    <a:pos x="130" y="94"/>
                  </a:cxn>
                  <a:cxn ang="0">
                    <a:pos x="117" y="106"/>
                  </a:cxn>
                  <a:cxn ang="0">
                    <a:pos x="104" y="117"/>
                  </a:cxn>
                  <a:cxn ang="0">
                    <a:pos x="86" y="124"/>
                  </a:cxn>
                  <a:cxn ang="0">
                    <a:pos x="68" y="127"/>
                  </a:cxn>
                  <a:cxn ang="0">
                    <a:pos x="50" y="124"/>
                  </a:cxn>
                  <a:cxn ang="0">
                    <a:pos x="35" y="117"/>
                  </a:cxn>
                  <a:cxn ang="0">
                    <a:pos x="21" y="106"/>
                  </a:cxn>
                  <a:cxn ang="0">
                    <a:pos x="10" y="94"/>
                  </a:cxn>
                  <a:cxn ang="0">
                    <a:pos x="2" y="79"/>
                  </a:cxn>
                  <a:cxn ang="0">
                    <a:pos x="0" y="63"/>
                  </a:cxn>
                </a:cxnLst>
                <a:rect l="0" t="0" r="r" b="b"/>
                <a:pathLst>
                  <a:path w="140" h="127">
                    <a:moveTo>
                      <a:pt x="0" y="63"/>
                    </a:moveTo>
                    <a:lnTo>
                      <a:pt x="2" y="47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105" y="10"/>
                    </a:lnTo>
                    <a:lnTo>
                      <a:pt x="118" y="21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lnTo>
                      <a:pt x="137" y="79"/>
                    </a:lnTo>
                    <a:lnTo>
                      <a:pt x="130" y="94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86" y="124"/>
                    </a:lnTo>
                    <a:lnTo>
                      <a:pt x="68" y="127"/>
                    </a:lnTo>
                    <a:lnTo>
                      <a:pt x="50" y="124"/>
                    </a:lnTo>
                    <a:lnTo>
                      <a:pt x="35" y="117"/>
                    </a:lnTo>
                    <a:lnTo>
                      <a:pt x="21" y="106"/>
                    </a:lnTo>
                    <a:lnTo>
                      <a:pt x="10" y="94"/>
                    </a:lnTo>
                    <a:lnTo>
                      <a:pt x="2" y="7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6" name="Oval 140"/>
              <p:cNvSpPr>
                <a:spLocks noChangeArrowheads="1"/>
              </p:cNvSpPr>
              <p:nvPr/>
            </p:nvSpPr>
            <p:spPr bwMode="auto">
              <a:xfrm rot="5400000">
                <a:off x="1083" y="680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7" name="Oval 141"/>
              <p:cNvSpPr>
                <a:spLocks noChangeArrowheads="1"/>
              </p:cNvSpPr>
              <p:nvPr/>
            </p:nvSpPr>
            <p:spPr bwMode="auto">
              <a:xfrm rot="5400000">
                <a:off x="870" y="636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8" name="Oval 142"/>
              <p:cNvSpPr>
                <a:spLocks noChangeArrowheads="1"/>
              </p:cNvSpPr>
              <p:nvPr/>
            </p:nvSpPr>
            <p:spPr bwMode="auto">
              <a:xfrm rot="5400000">
                <a:off x="1108" y="679"/>
                <a:ext cx="30" cy="29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9" name="Oval 143"/>
              <p:cNvSpPr>
                <a:spLocks noChangeArrowheads="1"/>
              </p:cNvSpPr>
              <p:nvPr/>
            </p:nvSpPr>
            <p:spPr bwMode="auto">
              <a:xfrm rot="5400000">
                <a:off x="902" y="641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0" name="Oval 144"/>
              <p:cNvSpPr>
                <a:spLocks noChangeArrowheads="1"/>
              </p:cNvSpPr>
              <p:nvPr/>
            </p:nvSpPr>
            <p:spPr bwMode="auto">
              <a:xfrm rot="5400000">
                <a:off x="1133" y="672"/>
                <a:ext cx="31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1" name="Freeform 145"/>
              <p:cNvSpPr>
                <a:spLocks/>
              </p:cNvSpPr>
              <p:nvPr/>
            </p:nvSpPr>
            <p:spPr bwMode="auto">
              <a:xfrm rot="5400000">
                <a:off x="926" y="644"/>
                <a:ext cx="34" cy="26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" y="45"/>
                  </a:cxn>
                  <a:cxn ang="0">
                    <a:pos x="11" y="31"/>
                  </a:cxn>
                  <a:cxn ang="0">
                    <a:pos x="23" y="19"/>
                  </a:cxn>
                  <a:cxn ang="0">
                    <a:pos x="38" y="9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0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1" y="31"/>
                  </a:cxn>
                  <a:cxn ang="0">
                    <a:pos x="139" y="45"/>
                  </a:cxn>
                  <a:cxn ang="0">
                    <a:pos x="142" y="60"/>
                  </a:cxn>
                  <a:cxn ang="0">
                    <a:pos x="139" y="76"/>
                  </a:cxn>
                  <a:cxn ang="0">
                    <a:pos x="131" y="90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4" y="122"/>
                  </a:cxn>
                  <a:cxn ang="0">
                    <a:pos x="37" y="115"/>
                  </a:cxn>
                  <a:cxn ang="0">
                    <a:pos x="23" y="103"/>
                  </a:cxn>
                  <a:cxn ang="0">
                    <a:pos x="11" y="90"/>
                  </a:cxn>
                  <a:cxn ang="0">
                    <a:pos x="3" y="76"/>
                  </a:cxn>
                  <a:cxn ang="0">
                    <a:pos x="0" y="60"/>
                  </a:cxn>
                </a:cxnLst>
                <a:rect l="0" t="0" r="r" b="b"/>
                <a:pathLst>
                  <a:path w="142" h="124">
                    <a:moveTo>
                      <a:pt x="0" y="60"/>
                    </a:moveTo>
                    <a:lnTo>
                      <a:pt x="4" y="45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8" y="9"/>
                    </a:lnTo>
                    <a:lnTo>
                      <a:pt x="55" y="2"/>
                    </a:lnTo>
                    <a:lnTo>
                      <a:pt x="72" y="0"/>
                    </a:lnTo>
                    <a:lnTo>
                      <a:pt x="90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1" y="31"/>
                    </a:lnTo>
                    <a:lnTo>
                      <a:pt x="139" y="45"/>
                    </a:lnTo>
                    <a:lnTo>
                      <a:pt x="142" y="60"/>
                    </a:lnTo>
                    <a:lnTo>
                      <a:pt x="139" y="76"/>
                    </a:lnTo>
                    <a:lnTo>
                      <a:pt x="131" y="90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4" y="122"/>
                    </a:lnTo>
                    <a:lnTo>
                      <a:pt x="37" y="115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2" name="Oval 146"/>
              <p:cNvSpPr>
                <a:spLocks noChangeArrowheads="1"/>
              </p:cNvSpPr>
              <p:nvPr/>
            </p:nvSpPr>
            <p:spPr bwMode="auto">
              <a:xfrm rot="5400000">
                <a:off x="1160" y="65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3" name="Oval 147"/>
              <p:cNvSpPr>
                <a:spLocks noChangeArrowheads="1"/>
              </p:cNvSpPr>
              <p:nvPr/>
            </p:nvSpPr>
            <p:spPr bwMode="auto">
              <a:xfrm rot="5400000">
                <a:off x="1190" y="649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4" name="Freeform 148"/>
              <p:cNvSpPr>
                <a:spLocks/>
              </p:cNvSpPr>
              <p:nvPr/>
            </p:nvSpPr>
            <p:spPr bwMode="auto">
              <a:xfrm rot="5400000">
                <a:off x="1056" y="650"/>
                <a:ext cx="33" cy="24"/>
              </a:xfrm>
              <a:custGeom>
                <a:avLst/>
                <a:gdLst/>
                <a:ahLst/>
                <a:cxnLst>
                  <a:cxn ang="0">
                    <a:pos x="140" y="61"/>
                  </a:cxn>
                  <a:cxn ang="0">
                    <a:pos x="137" y="47"/>
                  </a:cxn>
                  <a:cxn ang="0">
                    <a:pos x="129" y="32"/>
                  </a:cxn>
                  <a:cxn ang="0">
                    <a:pos x="120" y="19"/>
                  </a:cxn>
                  <a:cxn ang="0">
                    <a:pos x="106" y="9"/>
                  </a:cxn>
                  <a:cxn ang="0">
                    <a:pos x="90" y="1"/>
                  </a:cxn>
                  <a:cxn ang="0">
                    <a:pos x="71" y="0"/>
                  </a:cxn>
                  <a:cxn ang="0">
                    <a:pos x="54" y="1"/>
                  </a:cxn>
                  <a:cxn ang="0">
                    <a:pos x="37" y="9"/>
                  </a:cxn>
                  <a:cxn ang="0">
                    <a:pos x="22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6"/>
                  </a:cxn>
                  <a:cxn ang="0">
                    <a:pos x="52" y="123"/>
                  </a:cxn>
                  <a:cxn ang="0">
                    <a:pos x="69" y="123"/>
                  </a:cxn>
                  <a:cxn ang="0">
                    <a:pos x="87" y="123"/>
                  </a:cxn>
                  <a:cxn ang="0">
                    <a:pos x="104" y="116"/>
                  </a:cxn>
                  <a:cxn ang="0">
                    <a:pos x="119" y="106"/>
                  </a:cxn>
                  <a:cxn ang="0">
                    <a:pos x="129" y="93"/>
                  </a:cxn>
                  <a:cxn ang="0">
                    <a:pos x="137" y="77"/>
                  </a:cxn>
                  <a:cxn ang="0">
                    <a:pos x="140" y="61"/>
                  </a:cxn>
                </a:cxnLst>
                <a:rect l="0" t="0" r="r" b="b"/>
                <a:pathLst>
                  <a:path w="140" h="123">
                    <a:moveTo>
                      <a:pt x="140" y="61"/>
                    </a:moveTo>
                    <a:lnTo>
                      <a:pt x="137" y="47"/>
                    </a:lnTo>
                    <a:lnTo>
                      <a:pt x="129" y="32"/>
                    </a:lnTo>
                    <a:lnTo>
                      <a:pt x="120" y="19"/>
                    </a:lnTo>
                    <a:lnTo>
                      <a:pt x="106" y="9"/>
                    </a:lnTo>
                    <a:lnTo>
                      <a:pt x="90" y="1"/>
                    </a:lnTo>
                    <a:lnTo>
                      <a:pt x="71" y="0"/>
                    </a:lnTo>
                    <a:lnTo>
                      <a:pt x="54" y="1"/>
                    </a:lnTo>
                    <a:lnTo>
                      <a:pt x="37" y="9"/>
                    </a:lnTo>
                    <a:lnTo>
                      <a:pt x="22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6"/>
                    </a:lnTo>
                    <a:lnTo>
                      <a:pt x="52" y="123"/>
                    </a:lnTo>
                    <a:lnTo>
                      <a:pt x="69" y="123"/>
                    </a:lnTo>
                    <a:lnTo>
                      <a:pt x="87" y="123"/>
                    </a:lnTo>
                    <a:lnTo>
                      <a:pt x="104" y="116"/>
                    </a:lnTo>
                    <a:lnTo>
                      <a:pt x="119" y="106"/>
                    </a:lnTo>
                    <a:lnTo>
                      <a:pt x="129" y="93"/>
                    </a:lnTo>
                    <a:lnTo>
                      <a:pt x="137" y="77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5" name="Freeform 149"/>
              <p:cNvSpPr>
                <a:spLocks/>
              </p:cNvSpPr>
              <p:nvPr/>
            </p:nvSpPr>
            <p:spPr bwMode="auto">
              <a:xfrm rot="5400000">
                <a:off x="1135" y="657"/>
                <a:ext cx="31" cy="24"/>
              </a:xfrm>
              <a:custGeom>
                <a:avLst/>
                <a:gdLst/>
                <a:ahLst/>
                <a:cxnLst>
                  <a:cxn ang="0">
                    <a:pos x="139" y="65"/>
                  </a:cxn>
                  <a:cxn ang="0">
                    <a:pos x="137" y="79"/>
                  </a:cxn>
                  <a:cxn ang="0">
                    <a:pos x="129" y="94"/>
                  </a:cxn>
                  <a:cxn ang="0">
                    <a:pos x="118" y="107"/>
                  </a:cxn>
                  <a:cxn ang="0">
                    <a:pos x="103" y="117"/>
                  </a:cxn>
                  <a:cxn ang="0">
                    <a:pos x="87" y="125"/>
                  </a:cxn>
                  <a:cxn ang="0">
                    <a:pos x="70" y="126"/>
                  </a:cxn>
                  <a:cxn ang="0">
                    <a:pos x="52" y="125"/>
                  </a:cxn>
                  <a:cxn ang="0">
                    <a:pos x="35" y="117"/>
                  </a:cxn>
                  <a:cxn ang="0">
                    <a:pos x="23" y="107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6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5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7" y="2"/>
                  </a:cxn>
                  <a:cxn ang="0">
                    <a:pos x="103" y="9"/>
                  </a:cxn>
                  <a:cxn ang="0">
                    <a:pos x="118" y="19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5"/>
                  </a:cxn>
                </a:cxnLst>
                <a:rect l="0" t="0" r="r" b="b"/>
                <a:pathLst>
                  <a:path w="139" h="126">
                    <a:moveTo>
                      <a:pt x="139" y="65"/>
                    </a:moveTo>
                    <a:lnTo>
                      <a:pt x="137" y="79"/>
                    </a:lnTo>
                    <a:lnTo>
                      <a:pt x="129" y="94"/>
                    </a:lnTo>
                    <a:lnTo>
                      <a:pt x="118" y="107"/>
                    </a:lnTo>
                    <a:lnTo>
                      <a:pt x="103" y="117"/>
                    </a:lnTo>
                    <a:lnTo>
                      <a:pt x="87" y="125"/>
                    </a:lnTo>
                    <a:lnTo>
                      <a:pt x="70" y="126"/>
                    </a:lnTo>
                    <a:lnTo>
                      <a:pt x="52" y="125"/>
                    </a:lnTo>
                    <a:lnTo>
                      <a:pt x="35" y="117"/>
                    </a:lnTo>
                    <a:lnTo>
                      <a:pt x="23" y="107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7" y="2"/>
                    </a:lnTo>
                    <a:lnTo>
                      <a:pt x="103" y="9"/>
                    </a:lnTo>
                    <a:lnTo>
                      <a:pt x="118" y="19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5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6" name="Freeform 150"/>
              <p:cNvSpPr>
                <a:spLocks/>
              </p:cNvSpPr>
              <p:nvPr/>
            </p:nvSpPr>
            <p:spPr bwMode="auto">
              <a:xfrm rot="5400000">
                <a:off x="1159" y="667"/>
                <a:ext cx="34" cy="27"/>
              </a:xfrm>
              <a:custGeom>
                <a:avLst/>
                <a:gdLst/>
                <a:ahLst/>
                <a:cxnLst>
                  <a:cxn ang="0">
                    <a:pos x="147" y="71"/>
                  </a:cxn>
                  <a:cxn ang="0">
                    <a:pos x="144" y="86"/>
                  </a:cxn>
                  <a:cxn ang="0">
                    <a:pos x="136" y="101"/>
                  </a:cxn>
                  <a:cxn ang="0">
                    <a:pos x="123" y="115"/>
                  </a:cxn>
                  <a:cxn ang="0">
                    <a:pos x="108" y="126"/>
                  </a:cxn>
                  <a:cxn ang="0">
                    <a:pos x="91" y="134"/>
                  </a:cxn>
                  <a:cxn ang="0">
                    <a:pos x="73" y="136"/>
                  </a:cxn>
                  <a:cxn ang="0">
                    <a:pos x="55" y="134"/>
                  </a:cxn>
                  <a:cxn ang="0">
                    <a:pos x="36" y="126"/>
                  </a:cxn>
                  <a:cxn ang="0">
                    <a:pos x="23" y="115"/>
                  </a:cxn>
                  <a:cxn ang="0">
                    <a:pos x="11" y="101"/>
                  </a:cxn>
                  <a:cxn ang="0">
                    <a:pos x="3" y="86"/>
                  </a:cxn>
                  <a:cxn ang="0">
                    <a:pos x="0" y="71"/>
                  </a:cxn>
                  <a:cxn ang="0">
                    <a:pos x="3" y="54"/>
                  </a:cxn>
                  <a:cxn ang="0">
                    <a:pos x="11" y="38"/>
                  </a:cxn>
                  <a:cxn ang="0">
                    <a:pos x="23" y="22"/>
                  </a:cxn>
                  <a:cxn ang="0">
                    <a:pos x="36" y="13"/>
                  </a:cxn>
                  <a:cxn ang="0">
                    <a:pos x="55" y="5"/>
                  </a:cxn>
                  <a:cxn ang="0">
                    <a:pos x="73" y="0"/>
                  </a:cxn>
                  <a:cxn ang="0">
                    <a:pos x="91" y="5"/>
                  </a:cxn>
                  <a:cxn ang="0">
                    <a:pos x="108" y="13"/>
                  </a:cxn>
                  <a:cxn ang="0">
                    <a:pos x="123" y="22"/>
                  </a:cxn>
                  <a:cxn ang="0">
                    <a:pos x="136" y="38"/>
                  </a:cxn>
                  <a:cxn ang="0">
                    <a:pos x="144" y="54"/>
                  </a:cxn>
                  <a:cxn ang="0">
                    <a:pos x="147" y="71"/>
                  </a:cxn>
                </a:cxnLst>
                <a:rect l="0" t="0" r="r" b="b"/>
                <a:pathLst>
                  <a:path w="147" h="136">
                    <a:moveTo>
                      <a:pt x="147" y="71"/>
                    </a:moveTo>
                    <a:lnTo>
                      <a:pt x="144" y="86"/>
                    </a:lnTo>
                    <a:lnTo>
                      <a:pt x="136" y="101"/>
                    </a:lnTo>
                    <a:lnTo>
                      <a:pt x="123" y="115"/>
                    </a:lnTo>
                    <a:lnTo>
                      <a:pt x="108" y="126"/>
                    </a:lnTo>
                    <a:lnTo>
                      <a:pt x="91" y="134"/>
                    </a:lnTo>
                    <a:lnTo>
                      <a:pt x="73" y="136"/>
                    </a:lnTo>
                    <a:lnTo>
                      <a:pt x="55" y="134"/>
                    </a:lnTo>
                    <a:lnTo>
                      <a:pt x="36" y="126"/>
                    </a:lnTo>
                    <a:lnTo>
                      <a:pt x="23" y="115"/>
                    </a:lnTo>
                    <a:lnTo>
                      <a:pt x="11" y="101"/>
                    </a:lnTo>
                    <a:lnTo>
                      <a:pt x="3" y="86"/>
                    </a:lnTo>
                    <a:lnTo>
                      <a:pt x="0" y="71"/>
                    </a:lnTo>
                    <a:lnTo>
                      <a:pt x="3" y="54"/>
                    </a:lnTo>
                    <a:lnTo>
                      <a:pt x="11" y="38"/>
                    </a:lnTo>
                    <a:lnTo>
                      <a:pt x="23" y="22"/>
                    </a:lnTo>
                    <a:lnTo>
                      <a:pt x="36" y="13"/>
                    </a:lnTo>
                    <a:lnTo>
                      <a:pt x="55" y="5"/>
                    </a:lnTo>
                    <a:lnTo>
                      <a:pt x="73" y="0"/>
                    </a:lnTo>
                    <a:lnTo>
                      <a:pt x="91" y="5"/>
                    </a:lnTo>
                    <a:lnTo>
                      <a:pt x="108" y="13"/>
                    </a:lnTo>
                    <a:lnTo>
                      <a:pt x="123" y="22"/>
                    </a:lnTo>
                    <a:lnTo>
                      <a:pt x="136" y="38"/>
                    </a:lnTo>
                    <a:lnTo>
                      <a:pt x="144" y="54"/>
                    </a:lnTo>
                    <a:lnTo>
                      <a:pt x="147" y="7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7" name="Freeform 151"/>
              <p:cNvSpPr>
                <a:spLocks/>
              </p:cNvSpPr>
              <p:nvPr/>
            </p:nvSpPr>
            <p:spPr bwMode="auto">
              <a:xfrm rot="5400000">
                <a:off x="1109" y="646"/>
                <a:ext cx="32" cy="27"/>
              </a:xfrm>
              <a:custGeom>
                <a:avLst/>
                <a:gdLst/>
                <a:ahLst/>
                <a:cxnLst>
                  <a:cxn ang="0">
                    <a:pos x="140" y="62"/>
                  </a:cxn>
                  <a:cxn ang="0">
                    <a:pos x="138" y="78"/>
                  </a:cxn>
                  <a:cxn ang="0">
                    <a:pos x="130" y="92"/>
                  </a:cxn>
                  <a:cxn ang="0">
                    <a:pos x="120" y="106"/>
                  </a:cxn>
                  <a:cxn ang="0">
                    <a:pos x="105" y="116"/>
                  </a:cxn>
                  <a:cxn ang="0">
                    <a:pos x="88" y="123"/>
                  </a:cxn>
                  <a:cxn ang="0">
                    <a:pos x="70" y="127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9" y="92"/>
                  </a:cxn>
                  <a:cxn ang="0">
                    <a:pos x="1" y="78"/>
                  </a:cxn>
                  <a:cxn ang="0">
                    <a:pos x="0" y="62"/>
                  </a:cxn>
                  <a:cxn ang="0">
                    <a:pos x="1" y="47"/>
                  </a:cxn>
                  <a:cxn ang="0">
                    <a:pos x="9" y="32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53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5" y="8"/>
                  </a:cxn>
                  <a:cxn ang="0">
                    <a:pos x="120" y="20"/>
                  </a:cxn>
                  <a:cxn ang="0">
                    <a:pos x="130" y="32"/>
                  </a:cxn>
                  <a:cxn ang="0">
                    <a:pos x="138" y="47"/>
                  </a:cxn>
                  <a:cxn ang="0">
                    <a:pos x="140" y="62"/>
                  </a:cxn>
                </a:cxnLst>
                <a:rect l="0" t="0" r="r" b="b"/>
                <a:pathLst>
                  <a:path w="140" h="127">
                    <a:moveTo>
                      <a:pt x="140" y="62"/>
                    </a:moveTo>
                    <a:lnTo>
                      <a:pt x="138" y="78"/>
                    </a:lnTo>
                    <a:lnTo>
                      <a:pt x="130" y="92"/>
                    </a:lnTo>
                    <a:lnTo>
                      <a:pt x="120" y="106"/>
                    </a:lnTo>
                    <a:lnTo>
                      <a:pt x="105" y="116"/>
                    </a:lnTo>
                    <a:lnTo>
                      <a:pt x="88" y="123"/>
                    </a:lnTo>
                    <a:lnTo>
                      <a:pt x="70" y="127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9" y="92"/>
                    </a:lnTo>
                    <a:lnTo>
                      <a:pt x="1" y="78"/>
                    </a:lnTo>
                    <a:lnTo>
                      <a:pt x="0" y="62"/>
                    </a:lnTo>
                    <a:lnTo>
                      <a:pt x="1" y="47"/>
                    </a:lnTo>
                    <a:lnTo>
                      <a:pt x="9" y="32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53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5" y="8"/>
                    </a:lnTo>
                    <a:lnTo>
                      <a:pt x="120" y="20"/>
                    </a:lnTo>
                    <a:lnTo>
                      <a:pt x="130" y="32"/>
                    </a:lnTo>
                    <a:lnTo>
                      <a:pt x="138" y="47"/>
                    </a:lnTo>
                    <a:lnTo>
                      <a:pt x="14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8" name="Freeform 152"/>
              <p:cNvSpPr>
                <a:spLocks/>
              </p:cNvSpPr>
              <p:nvPr/>
            </p:nvSpPr>
            <p:spPr bwMode="auto">
              <a:xfrm rot="5400000">
                <a:off x="1189" y="676"/>
                <a:ext cx="33" cy="27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0" y="77"/>
                  </a:cxn>
                  <a:cxn ang="0">
                    <a:pos x="132" y="93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3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3" y="44"/>
                  </a:cxn>
                  <a:cxn ang="0">
                    <a:pos x="11" y="31"/>
                  </a:cxn>
                  <a:cxn ang="0">
                    <a:pos x="24" y="19"/>
                  </a:cxn>
                  <a:cxn ang="0">
                    <a:pos x="39" y="8"/>
                  </a:cxn>
                  <a:cxn ang="0">
                    <a:pos x="56" y="1"/>
                  </a:cxn>
                  <a:cxn ang="0">
                    <a:pos x="73" y="0"/>
                  </a:cxn>
                  <a:cxn ang="0">
                    <a:pos x="91" y="1"/>
                  </a:cxn>
                  <a:cxn ang="0">
                    <a:pos x="108" y="8"/>
                  </a:cxn>
                  <a:cxn ang="0">
                    <a:pos x="122" y="19"/>
                  </a:cxn>
                  <a:cxn ang="0">
                    <a:pos x="133" y="31"/>
                  </a:cxn>
                  <a:cxn ang="0">
                    <a:pos x="141" y="44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3">
                    <a:moveTo>
                      <a:pt x="144" y="61"/>
                    </a:moveTo>
                    <a:lnTo>
                      <a:pt x="140" y="77"/>
                    </a:lnTo>
                    <a:lnTo>
                      <a:pt x="132" y="93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3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3" y="44"/>
                    </a:lnTo>
                    <a:lnTo>
                      <a:pt x="11" y="31"/>
                    </a:lnTo>
                    <a:lnTo>
                      <a:pt x="24" y="19"/>
                    </a:lnTo>
                    <a:lnTo>
                      <a:pt x="39" y="8"/>
                    </a:lnTo>
                    <a:lnTo>
                      <a:pt x="56" y="1"/>
                    </a:lnTo>
                    <a:lnTo>
                      <a:pt x="73" y="0"/>
                    </a:lnTo>
                    <a:lnTo>
                      <a:pt x="91" y="1"/>
                    </a:lnTo>
                    <a:lnTo>
                      <a:pt x="108" y="8"/>
                    </a:lnTo>
                    <a:lnTo>
                      <a:pt x="122" y="19"/>
                    </a:lnTo>
                    <a:lnTo>
                      <a:pt x="133" y="31"/>
                    </a:lnTo>
                    <a:lnTo>
                      <a:pt x="141" y="44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9" name="Freeform 153"/>
              <p:cNvSpPr>
                <a:spLocks/>
              </p:cNvSpPr>
              <p:nvPr/>
            </p:nvSpPr>
            <p:spPr bwMode="auto">
              <a:xfrm rot="5400000">
                <a:off x="1081" y="648"/>
                <a:ext cx="33" cy="27"/>
              </a:xfrm>
              <a:custGeom>
                <a:avLst/>
                <a:gdLst/>
                <a:ahLst/>
                <a:cxnLst>
                  <a:cxn ang="0">
                    <a:pos x="140" y="63"/>
                  </a:cxn>
                  <a:cxn ang="0">
                    <a:pos x="138" y="78"/>
                  </a:cxn>
                  <a:cxn ang="0">
                    <a:pos x="130" y="93"/>
                  </a:cxn>
                  <a:cxn ang="0">
                    <a:pos x="119" y="106"/>
                  </a:cxn>
                  <a:cxn ang="0">
                    <a:pos x="105" y="116"/>
                  </a:cxn>
                  <a:cxn ang="0">
                    <a:pos x="89" y="123"/>
                  </a:cxn>
                  <a:cxn ang="0">
                    <a:pos x="70" y="126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0"/>
                  </a:cxn>
                  <a:cxn ang="0">
                    <a:pos x="36" y="8"/>
                  </a:cxn>
                  <a:cxn ang="0">
                    <a:pos x="52" y="1"/>
                  </a:cxn>
                  <a:cxn ang="0">
                    <a:pos x="69" y="0"/>
                  </a:cxn>
                  <a:cxn ang="0">
                    <a:pos x="87" y="1"/>
                  </a:cxn>
                  <a:cxn ang="0">
                    <a:pos x="105" y="8"/>
                  </a:cxn>
                  <a:cxn ang="0">
                    <a:pos x="119" y="20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</a:cxnLst>
                <a:rect l="0" t="0" r="r" b="b"/>
                <a:pathLst>
                  <a:path w="140" h="126">
                    <a:moveTo>
                      <a:pt x="140" y="63"/>
                    </a:moveTo>
                    <a:lnTo>
                      <a:pt x="138" y="78"/>
                    </a:lnTo>
                    <a:lnTo>
                      <a:pt x="130" y="93"/>
                    </a:lnTo>
                    <a:lnTo>
                      <a:pt x="119" y="106"/>
                    </a:lnTo>
                    <a:lnTo>
                      <a:pt x="105" y="116"/>
                    </a:lnTo>
                    <a:lnTo>
                      <a:pt x="89" y="123"/>
                    </a:lnTo>
                    <a:lnTo>
                      <a:pt x="70" y="126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10" y="33"/>
                    </a:lnTo>
                    <a:lnTo>
                      <a:pt x="21" y="20"/>
                    </a:lnTo>
                    <a:lnTo>
                      <a:pt x="36" y="8"/>
                    </a:lnTo>
                    <a:lnTo>
                      <a:pt x="52" y="1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8"/>
                    </a:lnTo>
                    <a:lnTo>
                      <a:pt x="119" y="20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154"/>
            <p:cNvGrpSpPr>
              <a:grpSpLocks/>
            </p:cNvGrpSpPr>
            <p:nvPr/>
          </p:nvGrpSpPr>
          <p:grpSpPr bwMode="auto">
            <a:xfrm rot="-5400000">
              <a:off x="3719" y="2916"/>
              <a:ext cx="154" cy="707"/>
              <a:chOff x="749" y="608"/>
              <a:chExt cx="65" cy="357"/>
            </a:xfrm>
          </p:grpSpPr>
          <p:sp>
            <p:nvSpPr>
              <p:cNvPr id="244891" name="Freeform 155"/>
              <p:cNvSpPr>
                <a:spLocks/>
              </p:cNvSpPr>
              <p:nvPr/>
            </p:nvSpPr>
            <p:spPr bwMode="auto">
              <a:xfrm>
                <a:off x="783" y="746"/>
                <a:ext cx="31" cy="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48"/>
                  </a:cxn>
                  <a:cxn ang="0">
                    <a:pos x="10" y="34"/>
                  </a:cxn>
                  <a:cxn ang="0">
                    <a:pos x="23" y="22"/>
                  </a:cxn>
                  <a:cxn ang="0">
                    <a:pos x="36" y="10"/>
                  </a:cxn>
                  <a:cxn ang="0">
                    <a:pos x="52" y="3"/>
                  </a:cxn>
                  <a:cxn ang="0">
                    <a:pos x="70" y="0"/>
                  </a:cxn>
                  <a:cxn ang="0">
                    <a:pos x="89" y="3"/>
                  </a:cxn>
                  <a:cxn ang="0">
                    <a:pos x="106" y="10"/>
                  </a:cxn>
                  <a:cxn ang="0">
                    <a:pos x="121" y="22"/>
                  </a:cxn>
                  <a:cxn ang="0">
                    <a:pos x="133" y="34"/>
                  </a:cxn>
                  <a:cxn ang="0">
                    <a:pos x="141" y="48"/>
                  </a:cxn>
                  <a:cxn ang="0">
                    <a:pos x="145" y="64"/>
                  </a:cxn>
                  <a:cxn ang="0">
                    <a:pos x="141" y="80"/>
                  </a:cxn>
                  <a:cxn ang="0">
                    <a:pos x="133" y="94"/>
                  </a:cxn>
                  <a:cxn ang="0">
                    <a:pos x="122" y="107"/>
                  </a:cxn>
                  <a:cxn ang="0">
                    <a:pos x="106" y="117"/>
                  </a:cxn>
                  <a:cxn ang="0">
                    <a:pos x="90" y="124"/>
                  </a:cxn>
                  <a:cxn ang="0">
                    <a:pos x="72" y="126"/>
                  </a:cxn>
                  <a:cxn ang="0">
                    <a:pos x="53" y="124"/>
                  </a:cxn>
                  <a:cxn ang="0">
                    <a:pos x="37" y="117"/>
                  </a:cxn>
                  <a:cxn ang="0">
                    <a:pos x="23" y="107"/>
                  </a:cxn>
                  <a:cxn ang="0">
                    <a:pos x="10" y="94"/>
                  </a:cxn>
                  <a:cxn ang="0">
                    <a:pos x="3" y="80"/>
                  </a:cxn>
                  <a:cxn ang="0">
                    <a:pos x="0" y="64"/>
                  </a:cxn>
                </a:cxnLst>
                <a:rect l="0" t="0" r="r" b="b"/>
                <a:pathLst>
                  <a:path w="145" h="126">
                    <a:moveTo>
                      <a:pt x="0" y="64"/>
                    </a:moveTo>
                    <a:lnTo>
                      <a:pt x="2" y="48"/>
                    </a:lnTo>
                    <a:lnTo>
                      <a:pt x="10" y="34"/>
                    </a:lnTo>
                    <a:lnTo>
                      <a:pt x="23" y="22"/>
                    </a:lnTo>
                    <a:lnTo>
                      <a:pt x="36" y="10"/>
                    </a:lnTo>
                    <a:lnTo>
                      <a:pt x="52" y="3"/>
                    </a:lnTo>
                    <a:lnTo>
                      <a:pt x="70" y="0"/>
                    </a:lnTo>
                    <a:lnTo>
                      <a:pt x="89" y="3"/>
                    </a:lnTo>
                    <a:lnTo>
                      <a:pt x="106" y="10"/>
                    </a:lnTo>
                    <a:lnTo>
                      <a:pt x="121" y="22"/>
                    </a:lnTo>
                    <a:lnTo>
                      <a:pt x="133" y="34"/>
                    </a:lnTo>
                    <a:lnTo>
                      <a:pt x="141" y="48"/>
                    </a:lnTo>
                    <a:lnTo>
                      <a:pt x="145" y="64"/>
                    </a:lnTo>
                    <a:lnTo>
                      <a:pt x="141" y="80"/>
                    </a:lnTo>
                    <a:lnTo>
                      <a:pt x="133" y="94"/>
                    </a:lnTo>
                    <a:lnTo>
                      <a:pt x="122" y="107"/>
                    </a:lnTo>
                    <a:lnTo>
                      <a:pt x="106" y="117"/>
                    </a:lnTo>
                    <a:lnTo>
                      <a:pt x="90" y="124"/>
                    </a:lnTo>
                    <a:lnTo>
                      <a:pt x="72" y="126"/>
                    </a:lnTo>
                    <a:lnTo>
                      <a:pt x="53" y="124"/>
                    </a:lnTo>
                    <a:lnTo>
                      <a:pt x="37" y="117"/>
                    </a:lnTo>
                    <a:lnTo>
                      <a:pt x="23" y="107"/>
                    </a:lnTo>
                    <a:lnTo>
                      <a:pt x="10" y="94"/>
                    </a:lnTo>
                    <a:lnTo>
                      <a:pt x="3" y="8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2" name="Freeform 156"/>
              <p:cNvSpPr>
                <a:spLocks/>
              </p:cNvSpPr>
              <p:nvPr/>
            </p:nvSpPr>
            <p:spPr bwMode="auto">
              <a:xfrm>
                <a:off x="780" y="770"/>
                <a:ext cx="33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8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9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2" y="32"/>
                  </a:cxn>
                  <a:cxn ang="0">
                    <a:pos x="140" y="46"/>
                  </a:cxn>
                  <a:cxn ang="0">
                    <a:pos x="144" y="62"/>
                  </a:cxn>
                  <a:cxn ang="0">
                    <a:pos x="140" y="77"/>
                  </a:cxn>
                  <a:cxn ang="0">
                    <a:pos x="132" y="91"/>
                  </a:cxn>
                  <a:cxn ang="0">
                    <a:pos x="121" y="106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2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2"/>
                  </a:cxn>
                  <a:cxn ang="0">
                    <a:pos x="2" y="77"/>
                  </a:cxn>
                  <a:cxn ang="0">
                    <a:pos x="0" y="63"/>
                  </a:cxn>
                </a:cxnLst>
                <a:rect l="0" t="0" r="r" b="b"/>
                <a:pathLst>
                  <a:path w="144" h="124">
                    <a:moveTo>
                      <a:pt x="0" y="63"/>
                    </a:moveTo>
                    <a:lnTo>
                      <a:pt x="2" y="48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9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2" y="32"/>
                    </a:lnTo>
                    <a:lnTo>
                      <a:pt x="140" y="46"/>
                    </a:lnTo>
                    <a:lnTo>
                      <a:pt x="144" y="62"/>
                    </a:lnTo>
                    <a:lnTo>
                      <a:pt x="140" y="77"/>
                    </a:lnTo>
                    <a:lnTo>
                      <a:pt x="132" y="91"/>
                    </a:lnTo>
                    <a:lnTo>
                      <a:pt x="121" y="106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2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2"/>
                    </a:lnTo>
                    <a:lnTo>
                      <a:pt x="2" y="7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3" name="Freeform 157"/>
              <p:cNvSpPr>
                <a:spLocks/>
              </p:cNvSpPr>
              <p:nvPr/>
            </p:nvSpPr>
            <p:spPr bwMode="auto">
              <a:xfrm>
                <a:off x="778" y="935"/>
                <a:ext cx="31" cy="25"/>
              </a:xfrm>
              <a:custGeom>
                <a:avLst/>
                <a:gdLst/>
                <a:ahLst/>
                <a:cxnLst>
                  <a:cxn ang="0">
                    <a:pos x="139" y="62"/>
                  </a:cxn>
                  <a:cxn ang="0">
                    <a:pos x="137" y="80"/>
                  </a:cxn>
                  <a:cxn ang="0">
                    <a:pos x="129" y="93"/>
                  </a:cxn>
                  <a:cxn ang="0">
                    <a:pos x="119" y="106"/>
                  </a:cxn>
                  <a:cxn ang="0">
                    <a:pos x="105" y="115"/>
                  </a:cxn>
                  <a:cxn ang="0">
                    <a:pos x="89" y="122"/>
                  </a:cxn>
                  <a:cxn ang="0">
                    <a:pos x="70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2" y="45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3" y="1"/>
                  </a:cxn>
                  <a:cxn ang="0">
                    <a:pos x="70" y="0"/>
                  </a:cxn>
                  <a:cxn ang="0">
                    <a:pos x="89" y="1"/>
                  </a:cxn>
                  <a:cxn ang="0">
                    <a:pos x="105" y="9"/>
                  </a:cxn>
                  <a:cxn ang="0">
                    <a:pos x="119" y="20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2"/>
                  </a:cxn>
                </a:cxnLst>
                <a:rect l="0" t="0" r="r" b="b"/>
                <a:pathLst>
                  <a:path w="139" h="123">
                    <a:moveTo>
                      <a:pt x="139" y="62"/>
                    </a:moveTo>
                    <a:lnTo>
                      <a:pt x="137" y="80"/>
                    </a:lnTo>
                    <a:lnTo>
                      <a:pt x="129" y="93"/>
                    </a:lnTo>
                    <a:lnTo>
                      <a:pt x="119" y="106"/>
                    </a:lnTo>
                    <a:lnTo>
                      <a:pt x="105" y="115"/>
                    </a:lnTo>
                    <a:lnTo>
                      <a:pt x="89" y="122"/>
                    </a:lnTo>
                    <a:lnTo>
                      <a:pt x="70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9" y="1"/>
                    </a:lnTo>
                    <a:lnTo>
                      <a:pt x="105" y="9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4" name="Freeform 158"/>
              <p:cNvSpPr>
                <a:spLocks/>
              </p:cNvSpPr>
              <p:nvPr/>
            </p:nvSpPr>
            <p:spPr bwMode="auto">
              <a:xfrm>
                <a:off x="779" y="908"/>
                <a:ext cx="34" cy="24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2" y="79"/>
                  </a:cxn>
                  <a:cxn ang="0">
                    <a:pos x="134" y="93"/>
                  </a:cxn>
                  <a:cxn ang="0">
                    <a:pos x="122" y="107"/>
                  </a:cxn>
                  <a:cxn ang="0">
                    <a:pos x="109" y="118"/>
                  </a:cxn>
                  <a:cxn ang="0">
                    <a:pos x="92" y="124"/>
                  </a:cxn>
                  <a:cxn ang="0">
                    <a:pos x="73" y="126"/>
                  </a:cxn>
                  <a:cxn ang="0">
                    <a:pos x="56" y="124"/>
                  </a:cxn>
                  <a:cxn ang="0">
                    <a:pos x="39" y="118"/>
                  </a:cxn>
                  <a:cxn ang="0">
                    <a:pos x="24" y="107"/>
                  </a:cxn>
                  <a:cxn ang="0">
                    <a:pos x="12" y="93"/>
                  </a:cxn>
                  <a:cxn ang="0">
                    <a:pos x="4" y="79"/>
                  </a:cxn>
                  <a:cxn ang="0">
                    <a:pos x="0" y="61"/>
                  </a:cxn>
                  <a:cxn ang="0">
                    <a:pos x="4" y="48"/>
                  </a:cxn>
                  <a:cxn ang="0">
                    <a:pos x="12" y="33"/>
                  </a:cxn>
                  <a:cxn ang="0">
                    <a:pos x="24" y="19"/>
                  </a:cxn>
                  <a:cxn ang="0">
                    <a:pos x="40" y="10"/>
                  </a:cxn>
                  <a:cxn ang="0">
                    <a:pos x="56" y="2"/>
                  </a:cxn>
                  <a:cxn ang="0">
                    <a:pos x="74" y="0"/>
                  </a:cxn>
                  <a:cxn ang="0">
                    <a:pos x="93" y="2"/>
                  </a:cxn>
                  <a:cxn ang="0">
                    <a:pos x="109" y="10"/>
                  </a:cxn>
                  <a:cxn ang="0">
                    <a:pos x="122" y="19"/>
                  </a:cxn>
                  <a:cxn ang="0">
                    <a:pos x="134" y="33"/>
                  </a:cxn>
                  <a:cxn ang="0">
                    <a:pos x="142" y="48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6">
                    <a:moveTo>
                      <a:pt x="144" y="61"/>
                    </a:moveTo>
                    <a:lnTo>
                      <a:pt x="142" y="79"/>
                    </a:lnTo>
                    <a:lnTo>
                      <a:pt x="134" y="93"/>
                    </a:lnTo>
                    <a:lnTo>
                      <a:pt x="122" y="107"/>
                    </a:lnTo>
                    <a:lnTo>
                      <a:pt x="109" y="118"/>
                    </a:lnTo>
                    <a:lnTo>
                      <a:pt x="92" y="124"/>
                    </a:lnTo>
                    <a:lnTo>
                      <a:pt x="73" y="126"/>
                    </a:lnTo>
                    <a:lnTo>
                      <a:pt x="56" y="124"/>
                    </a:lnTo>
                    <a:lnTo>
                      <a:pt x="39" y="118"/>
                    </a:lnTo>
                    <a:lnTo>
                      <a:pt x="24" y="107"/>
                    </a:lnTo>
                    <a:lnTo>
                      <a:pt x="12" y="93"/>
                    </a:lnTo>
                    <a:lnTo>
                      <a:pt x="4" y="79"/>
                    </a:lnTo>
                    <a:lnTo>
                      <a:pt x="0" y="61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4" y="19"/>
                    </a:lnTo>
                    <a:lnTo>
                      <a:pt x="40" y="10"/>
                    </a:lnTo>
                    <a:lnTo>
                      <a:pt x="56" y="2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09" y="10"/>
                    </a:lnTo>
                    <a:lnTo>
                      <a:pt x="122" y="19"/>
                    </a:lnTo>
                    <a:lnTo>
                      <a:pt x="134" y="33"/>
                    </a:lnTo>
                    <a:lnTo>
                      <a:pt x="142" y="48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5" name="Freeform 159"/>
              <p:cNvSpPr>
                <a:spLocks/>
              </p:cNvSpPr>
              <p:nvPr/>
            </p:nvSpPr>
            <p:spPr bwMode="auto">
              <a:xfrm>
                <a:off x="750" y="768"/>
                <a:ext cx="31" cy="26"/>
              </a:xfrm>
              <a:custGeom>
                <a:avLst/>
                <a:gdLst/>
                <a:ahLst/>
                <a:cxnLst>
                  <a:cxn ang="0">
                    <a:pos x="139" y="61"/>
                  </a:cxn>
                  <a:cxn ang="0">
                    <a:pos x="136" y="46"/>
                  </a:cxn>
                  <a:cxn ang="0">
                    <a:pos x="128" y="32"/>
                  </a:cxn>
                  <a:cxn ang="0">
                    <a:pos x="118" y="19"/>
                  </a:cxn>
                  <a:cxn ang="0">
                    <a:pos x="103" y="9"/>
                  </a:cxn>
                  <a:cxn ang="0">
                    <a:pos x="87" y="2"/>
                  </a:cxn>
                  <a:cxn ang="0">
                    <a:pos x="69" y="0"/>
                  </a:cxn>
                  <a:cxn ang="0">
                    <a:pos x="52" y="2"/>
                  </a:cxn>
                  <a:cxn ang="0">
                    <a:pos x="36" y="9"/>
                  </a:cxn>
                  <a:cxn ang="0">
                    <a:pos x="21" y="19"/>
                  </a:cxn>
                  <a:cxn ang="0">
                    <a:pos x="10" y="32"/>
                  </a:cxn>
                  <a:cxn ang="0">
                    <a:pos x="2" y="46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7"/>
                  </a:cxn>
                  <a:cxn ang="0">
                    <a:pos x="52" y="123"/>
                  </a:cxn>
                  <a:cxn ang="0">
                    <a:pos x="69" y="125"/>
                  </a:cxn>
                  <a:cxn ang="0">
                    <a:pos x="87" y="123"/>
                  </a:cxn>
                  <a:cxn ang="0">
                    <a:pos x="103" y="117"/>
                  </a:cxn>
                  <a:cxn ang="0">
                    <a:pos x="118" y="107"/>
                  </a:cxn>
                  <a:cxn ang="0">
                    <a:pos x="128" y="93"/>
                  </a:cxn>
                  <a:cxn ang="0">
                    <a:pos x="136" y="78"/>
                  </a:cxn>
                  <a:cxn ang="0">
                    <a:pos x="139" y="61"/>
                  </a:cxn>
                </a:cxnLst>
                <a:rect l="0" t="0" r="r" b="b"/>
                <a:pathLst>
                  <a:path w="139" h="125">
                    <a:moveTo>
                      <a:pt x="139" y="61"/>
                    </a:moveTo>
                    <a:lnTo>
                      <a:pt x="136" y="46"/>
                    </a:lnTo>
                    <a:lnTo>
                      <a:pt x="128" y="32"/>
                    </a:lnTo>
                    <a:lnTo>
                      <a:pt x="118" y="19"/>
                    </a:lnTo>
                    <a:lnTo>
                      <a:pt x="103" y="9"/>
                    </a:lnTo>
                    <a:lnTo>
                      <a:pt x="87" y="2"/>
                    </a:lnTo>
                    <a:lnTo>
                      <a:pt x="69" y="0"/>
                    </a:lnTo>
                    <a:lnTo>
                      <a:pt x="52" y="2"/>
                    </a:lnTo>
                    <a:lnTo>
                      <a:pt x="36" y="9"/>
                    </a:lnTo>
                    <a:lnTo>
                      <a:pt x="21" y="19"/>
                    </a:lnTo>
                    <a:lnTo>
                      <a:pt x="10" y="32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7"/>
                    </a:lnTo>
                    <a:lnTo>
                      <a:pt x="52" y="123"/>
                    </a:lnTo>
                    <a:lnTo>
                      <a:pt x="69" y="125"/>
                    </a:lnTo>
                    <a:lnTo>
                      <a:pt x="87" y="123"/>
                    </a:lnTo>
                    <a:lnTo>
                      <a:pt x="103" y="117"/>
                    </a:lnTo>
                    <a:lnTo>
                      <a:pt x="118" y="107"/>
                    </a:lnTo>
                    <a:lnTo>
                      <a:pt x="128" y="93"/>
                    </a:lnTo>
                    <a:lnTo>
                      <a:pt x="136" y="78"/>
                    </a:lnTo>
                    <a:lnTo>
                      <a:pt x="139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6" name="Freeform 160"/>
              <p:cNvSpPr>
                <a:spLocks/>
              </p:cNvSpPr>
              <p:nvPr/>
            </p:nvSpPr>
            <p:spPr bwMode="auto">
              <a:xfrm>
                <a:off x="758" y="794"/>
                <a:ext cx="32" cy="27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39" y="47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3" y="107"/>
                  </a:cxn>
                  <a:cxn ang="0">
                    <a:pos x="35" y="115"/>
                  </a:cxn>
                  <a:cxn ang="0">
                    <a:pos x="52" y="122"/>
                  </a:cxn>
                  <a:cxn ang="0">
                    <a:pos x="71" y="124"/>
                  </a:cxn>
                  <a:cxn ang="0">
                    <a:pos x="88" y="122"/>
                  </a:cxn>
                  <a:cxn ang="0">
                    <a:pos x="105" y="115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9"/>
                  </a:cxn>
                  <a:cxn ang="0">
                    <a:pos x="141" y="61"/>
                  </a:cxn>
                </a:cxnLst>
                <a:rect l="0" t="0" r="r" b="b"/>
                <a:pathLst>
                  <a:path w="141" h="124">
                    <a:moveTo>
                      <a:pt x="141" y="61"/>
                    </a:moveTo>
                    <a:lnTo>
                      <a:pt x="139" y="47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2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3" y="107"/>
                    </a:lnTo>
                    <a:lnTo>
                      <a:pt x="35" y="115"/>
                    </a:lnTo>
                    <a:lnTo>
                      <a:pt x="52" y="122"/>
                    </a:lnTo>
                    <a:lnTo>
                      <a:pt x="71" y="124"/>
                    </a:lnTo>
                    <a:lnTo>
                      <a:pt x="88" y="122"/>
                    </a:lnTo>
                    <a:lnTo>
                      <a:pt x="105" y="115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9"/>
                    </a:lnTo>
                    <a:lnTo>
                      <a:pt x="141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7" name="Freeform 161"/>
              <p:cNvSpPr>
                <a:spLocks/>
              </p:cNvSpPr>
              <p:nvPr/>
            </p:nvSpPr>
            <p:spPr bwMode="auto">
              <a:xfrm>
                <a:off x="770" y="818"/>
                <a:ext cx="33" cy="27"/>
              </a:xfrm>
              <a:custGeom>
                <a:avLst/>
                <a:gdLst/>
                <a:ahLst/>
                <a:cxnLst>
                  <a:cxn ang="0">
                    <a:pos x="142" y="61"/>
                  </a:cxn>
                  <a:cxn ang="0">
                    <a:pos x="139" y="46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0"/>
                  </a:cxn>
                  <a:cxn ang="0">
                    <a:pos x="11" y="33"/>
                  </a:cxn>
                  <a:cxn ang="0">
                    <a:pos x="3" y="48"/>
                  </a:cxn>
                  <a:cxn ang="0">
                    <a:pos x="0" y="64"/>
                  </a:cxn>
                  <a:cxn ang="0">
                    <a:pos x="3" y="80"/>
                  </a:cxn>
                  <a:cxn ang="0">
                    <a:pos x="11" y="93"/>
                  </a:cxn>
                  <a:cxn ang="0">
                    <a:pos x="23" y="107"/>
                  </a:cxn>
                  <a:cxn ang="0">
                    <a:pos x="36" y="116"/>
                  </a:cxn>
                  <a:cxn ang="0">
                    <a:pos x="53" y="122"/>
                  </a:cxn>
                  <a:cxn ang="0">
                    <a:pos x="71" y="125"/>
                  </a:cxn>
                  <a:cxn ang="0">
                    <a:pos x="89" y="122"/>
                  </a:cxn>
                  <a:cxn ang="0">
                    <a:pos x="105" y="116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8"/>
                  </a:cxn>
                  <a:cxn ang="0">
                    <a:pos x="142" y="61"/>
                  </a:cxn>
                </a:cxnLst>
                <a:rect l="0" t="0" r="r" b="b"/>
                <a:pathLst>
                  <a:path w="142" h="125">
                    <a:moveTo>
                      <a:pt x="142" y="61"/>
                    </a:moveTo>
                    <a:lnTo>
                      <a:pt x="139" y="46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0"/>
                    </a:lnTo>
                    <a:lnTo>
                      <a:pt x="11" y="33"/>
                    </a:lnTo>
                    <a:lnTo>
                      <a:pt x="3" y="48"/>
                    </a:lnTo>
                    <a:lnTo>
                      <a:pt x="0" y="64"/>
                    </a:lnTo>
                    <a:lnTo>
                      <a:pt x="3" y="80"/>
                    </a:lnTo>
                    <a:lnTo>
                      <a:pt x="11" y="93"/>
                    </a:lnTo>
                    <a:lnTo>
                      <a:pt x="23" y="107"/>
                    </a:lnTo>
                    <a:lnTo>
                      <a:pt x="36" y="116"/>
                    </a:lnTo>
                    <a:lnTo>
                      <a:pt x="53" y="122"/>
                    </a:lnTo>
                    <a:lnTo>
                      <a:pt x="71" y="125"/>
                    </a:lnTo>
                    <a:lnTo>
                      <a:pt x="89" y="122"/>
                    </a:lnTo>
                    <a:lnTo>
                      <a:pt x="105" y="116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8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8" name="Freeform 162"/>
              <p:cNvSpPr>
                <a:spLocks/>
              </p:cNvSpPr>
              <p:nvPr/>
            </p:nvSpPr>
            <p:spPr bwMode="auto">
              <a:xfrm>
                <a:off x="779" y="848"/>
                <a:ext cx="32" cy="27"/>
              </a:xfrm>
              <a:custGeom>
                <a:avLst/>
                <a:gdLst/>
                <a:ahLst/>
                <a:cxnLst>
                  <a:cxn ang="0">
                    <a:pos x="143" y="61"/>
                  </a:cxn>
                  <a:cxn ang="0">
                    <a:pos x="139" y="45"/>
                  </a:cxn>
                  <a:cxn ang="0">
                    <a:pos x="132" y="32"/>
                  </a:cxn>
                  <a:cxn ang="0">
                    <a:pos x="120" y="20"/>
                  </a:cxn>
                  <a:cxn ang="0">
                    <a:pos x="106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4" y="2"/>
                  </a:cxn>
                  <a:cxn ang="0">
                    <a:pos x="37" y="9"/>
                  </a:cxn>
                  <a:cxn ang="0">
                    <a:pos x="23" y="20"/>
                  </a:cxn>
                  <a:cxn ang="0">
                    <a:pos x="10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3" y="106"/>
                  </a:cxn>
                  <a:cxn ang="0">
                    <a:pos x="37" y="115"/>
                  </a:cxn>
                  <a:cxn ang="0">
                    <a:pos x="54" y="121"/>
                  </a:cxn>
                  <a:cxn ang="0">
                    <a:pos x="71" y="125"/>
                  </a:cxn>
                  <a:cxn ang="0">
                    <a:pos x="89" y="121"/>
                  </a:cxn>
                  <a:cxn ang="0">
                    <a:pos x="106" y="115"/>
                  </a:cxn>
                  <a:cxn ang="0">
                    <a:pos x="120" y="106"/>
                  </a:cxn>
                  <a:cxn ang="0">
                    <a:pos x="132" y="93"/>
                  </a:cxn>
                  <a:cxn ang="0">
                    <a:pos x="139" y="78"/>
                  </a:cxn>
                  <a:cxn ang="0">
                    <a:pos x="143" y="61"/>
                  </a:cxn>
                </a:cxnLst>
                <a:rect l="0" t="0" r="r" b="b"/>
                <a:pathLst>
                  <a:path w="143" h="125">
                    <a:moveTo>
                      <a:pt x="143" y="61"/>
                    </a:moveTo>
                    <a:lnTo>
                      <a:pt x="139" y="45"/>
                    </a:lnTo>
                    <a:lnTo>
                      <a:pt x="132" y="32"/>
                    </a:lnTo>
                    <a:lnTo>
                      <a:pt x="120" y="20"/>
                    </a:lnTo>
                    <a:lnTo>
                      <a:pt x="106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4" y="2"/>
                    </a:lnTo>
                    <a:lnTo>
                      <a:pt x="37" y="9"/>
                    </a:lnTo>
                    <a:lnTo>
                      <a:pt x="23" y="20"/>
                    </a:lnTo>
                    <a:lnTo>
                      <a:pt x="10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3" y="106"/>
                    </a:lnTo>
                    <a:lnTo>
                      <a:pt x="37" y="115"/>
                    </a:lnTo>
                    <a:lnTo>
                      <a:pt x="54" y="121"/>
                    </a:lnTo>
                    <a:lnTo>
                      <a:pt x="71" y="125"/>
                    </a:lnTo>
                    <a:lnTo>
                      <a:pt x="89" y="121"/>
                    </a:lnTo>
                    <a:lnTo>
                      <a:pt x="106" y="115"/>
                    </a:lnTo>
                    <a:lnTo>
                      <a:pt x="120" y="106"/>
                    </a:lnTo>
                    <a:lnTo>
                      <a:pt x="132" y="93"/>
                    </a:lnTo>
                    <a:lnTo>
                      <a:pt x="139" y="78"/>
                    </a:lnTo>
                    <a:lnTo>
                      <a:pt x="143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9" name="Freeform 163"/>
              <p:cNvSpPr>
                <a:spLocks/>
              </p:cNvSpPr>
              <p:nvPr/>
            </p:nvSpPr>
            <p:spPr bwMode="auto">
              <a:xfrm>
                <a:off x="764" y="821"/>
                <a:ext cx="32" cy="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6"/>
                  </a:cxn>
                  <a:cxn ang="0">
                    <a:pos x="9" y="32"/>
                  </a:cxn>
                  <a:cxn ang="0">
                    <a:pos x="20" y="19"/>
                  </a:cxn>
                  <a:cxn ang="0">
                    <a:pos x="33" y="10"/>
                  </a:cxn>
                  <a:cxn ang="0">
                    <a:pos x="50" y="3"/>
                  </a:cxn>
                  <a:cxn ang="0">
                    <a:pos x="66" y="0"/>
                  </a:cxn>
                  <a:cxn ang="0">
                    <a:pos x="84" y="3"/>
                  </a:cxn>
                  <a:cxn ang="0">
                    <a:pos x="101" y="10"/>
                  </a:cxn>
                  <a:cxn ang="0">
                    <a:pos x="117" y="19"/>
                  </a:cxn>
                  <a:cxn ang="0">
                    <a:pos x="129" y="32"/>
                  </a:cxn>
                  <a:cxn ang="0">
                    <a:pos x="137" y="46"/>
                  </a:cxn>
                  <a:cxn ang="0">
                    <a:pos x="140" y="62"/>
                  </a:cxn>
                  <a:cxn ang="0">
                    <a:pos x="137" y="78"/>
                  </a:cxn>
                  <a:cxn ang="0">
                    <a:pos x="129" y="93"/>
                  </a:cxn>
                  <a:cxn ang="0">
                    <a:pos x="117" y="106"/>
                  </a:cxn>
                  <a:cxn ang="0">
                    <a:pos x="101" y="115"/>
                  </a:cxn>
                  <a:cxn ang="0">
                    <a:pos x="84" y="123"/>
                  </a:cxn>
                  <a:cxn ang="0">
                    <a:pos x="66" y="125"/>
                  </a:cxn>
                  <a:cxn ang="0">
                    <a:pos x="50" y="123"/>
                  </a:cxn>
                  <a:cxn ang="0">
                    <a:pos x="33" y="115"/>
                  </a:cxn>
                  <a:cxn ang="0">
                    <a:pos x="20" y="106"/>
                  </a:cxn>
                  <a:cxn ang="0">
                    <a:pos x="9" y="93"/>
                  </a:cxn>
                  <a:cxn ang="0">
                    <a:pos x="2" y="78"/>
                  </a:cxn>
                  <a:cxn ang="0">
                    <a:pos x="0" y="62"/>
                  </a:cxn>
                </a:cxnLst>
                <a:rect l="0" t="0" r="r" b="b"/>
                <a:pathLst>
                  <a:path w="140" h="125">
                    <a:moveTo>
                      <a:pt x="0" y="62"/>
                    </a:moveTo>
                    <a:lnTo>
                      <a:pt x="2" y="46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10"/>
                    </a:lnTo>
                    <a:lnTo>
                      <a:pt x="50" y="3"/>
                    </a:lnTo>
                    <a:lnTo>
                      <a:pt x="66" y="0"/>
                    </a:lnTo>
                    <a:lnTo>
                      <a:pt x="84" y="3"/>
                    </a:lnTo>
                    <a:lnTo>
                      <a:pt x="101" y="10"/>
                    </a:lnTo>
                    <a:lnTo>
                      <a:pt x="117" y="19"/>
                    </a:lnTo>
                    <a:lnTo>
                      <a:pt x="129" y="32"/>
                    </a:lnTo>
                    <a:lnTo>
                      <a:pt x="137" y="46"/>
                    </a:lnTo>
                    <a:lnTo>
                      <a:pt x="140" y="62"/>
                    </a:lnTo>
                    <a:lnTo>
                      <a:pt x="137" y="78"/>
                    </a:lnTo>
                    <a:lnTo>
                      <a:pt x="129" y="93"/>
                    </a:lnTo>
                    <a:lnTo>
                      <a:pt x="117" y="106"/>
                    </a:lnTo>
                    <a:lnTo>
                      <a:pt x="101" y="115"/>
                    </a:lnTo>
                    <a:lnTo>
                      <a:pt x="84" y="123"/>
                    </a:lnTo>
                    <a:lnTo>
                      <a:pt x="66" y="125"/>
                    </a:lnTo>
                    <a:lnTo>
                      <a:pt x="50" y="123"/>
                    </a:lnTo>
                    <a:lnTo>
                      <a:pt x="33" y="115"/>
                    </a:lnTo>
                    <a:lnTo>
                      <a:pt x="20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0" name="Freeform 164"/>
              <p:cNvSpPr>
                <a:spLocks/>
              </p:cNvSpPr>
              <p:nvPr/>
            </p:nvSpPr>
            <p:spPr bwMode="auto">
              <a:xfrm>
                <a:off x="779" y="878"/>
                <a:ext cx="34" cy="24"/>
              </a:xfrm>
              <a:custGeom>
                <a:avLst/>
                <a:gdLst/>
                <a:ahLst/>
                <a:cxnLst>
                  <a:cxn ang="0">
                    <a:pos x="141" y="60"/>
                  </a:cxn>
                  <a:cxn ang="0">
                    <a:pos x="139" y="44"/>
                  </a:cxn>
                  <a:cxn ang="0">
                    <a:pos x="131" y="31"/>
                  </a:cxn>
                  <a:cxn ang="0">
                    <a:pos x="119" y="18"/>
                  </a:cxn>
                  <a:cxn ang="0">
                    <a:pos x="106" y="9"/>
                  </a:cxn>
                  <a:cxn ang="0">
                    <a:pos x="90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7" y="9"/>
                  </a:cxn>
                  <a:cxn ang="0">
                    <a:pos x="22" y="18"/>
                  </a:cxn>
                  <a:cxn ang="0">
                    <a:pos x="10" y="31"/>
                  </a:cxn>
                  <a:cxn ang="0">
                    <a:pos x="3" y="44"/>
                  </a:cxn>
                  <a:cxn ang="0">
                    <a:pos x="0" y="60"/>
                  </a:cxn>
                  <a:cxn ang="0">
                    <a:pos x="2" y="76"/>
                  </a:cxn>
                  <a:cxn ang="0">
                    <a:pos x="10" y="91"/>
                  </a:cxn>
                  <a:cxn ang="0">
                    <a:pos x="22" y="104"/>
                  </a:cxn>
                  <a:cxn ang="0">
                    <a:pos x="36" y="114"/>
                  </a:cxn>
                  <a:cxn ang="0">
                    <a:pos x="53" y="121"/>
                  </a:cxn>
                  <a:cxn ang="0">
                    <a:pos x="70" y="123"/>
                  </a:cxn>
                  <a:cxn ang="0">
                    <a:pos x="89" y="121"/>
                  </a:cxn>
                  <a:cxn ang="0">
                    <a:pos x="106" y="114"/>
                  </a:cxn>
                  <a:cxn ang="0">
                    <a:pos x="119" y="104"/>
                  </a:cxn>
                  <a:cxn ang="0">
                    <a:pos x="131" y="91"/>
                  </a:cxn>
                  <a:cxn ang="0">
                    <a:pos x="139" y="76"/>
                  </a:cxn>
                  <a:cxn ang="0">
                    <a:pos x="141" y="60"/>
                  </a:cxn>
                </a:cxnLst>
                <a:rect l="0" t="0" r="r" b="b"/>
                <a:pathLst>
                  <a:path w="141" h="123">
                    <a:moveTo>
                      <a:pt x="141" y="60"/>
                    </a:moveTo>
                    <a:lnTo>
                      <a:pt x="139" y="44"/>
                    </a:lnTo>
                    <a:lnTo>
                      <a:pt x="131" y="31"/>
                    </a:lnTo>
                    <a:lnTo>
                      <a:pt x="119" y="18"/>
                    </a:lnTo>
                    <a:lnTo>
                      <a:pt x="106" y="9"/>
                    </a:lnTo>
                    <a:lnTo>
                      <a:pt x="90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7" y="9"/>
                    </a:lnTo>
                    <a:lnTo>
                      <a:pt x="22" y="18"/>
                    </a:lnTo>
                    <a:lnTo>
                      <a:pt x="10" y="31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10" y="91"/>
                    </a:lnTo>
                    <a:lnTo>
                      <a:pt x="22" y="104"/>
                    </a:lnTo>
                    <a:lnTo>
                      <a:pt x="36" y="114"/>
                    </a:lnTo>
                    <a:lnTo>
                      <a:pt x="53" y="121"/>
                    </a:lnTo>
                    <a:lnTo>
                      <a:pt x="70" y="123"/>
                    </a:lnTo>
                    <a:lnTo>
                      <a:pt x="89" y="121"/>
                    </a:lnTo>
                    <a:lnTo>
                      <a:pt x="106" y="114"/>
                    </a:lnTo>
                    <a:lnTo>
                      <a:pt x="119" y="104"/>
                    </a:lnTo>
                    <a:lnTo>
                      <a:pt x="131" y="91"/>
                    </a:lnTo>
                    <a:lnTo>
                      <a:pt x="139" y="76"/>
                    </a:lnTo>
                    <a:lnTo>
                      <a:pt x="141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1" name="Freeform 165"/>
              <p:cNvSpPr>
                <a:spLocks/>
              </p:cNvSpPr>
              <p:nvPr/>
            </p:nvSpPr>
            <p:spPr bwMode="auto">
              <a:xfrm>
                <a:off x="773" y="794"/>
                <a:ext cx="31" cy="27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" y="48"/>
                  </a:cxn>
                  <a:cxn ang="0">
                    <a:pos x="11" y="33"/>
                  </a:cxn>
                  <a:cxn ang="0">
                    <a:pos x="22" y="21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4" y="9"/>
                  </a:cxn>
                  <a:cxn ang="0">
                    <a:pos x="119" y="21"/>
                  </a:cxn>
                  <a:cxn ang="0">
                    <a:pos x="132" y="33"/>
                  </a:cxn>
                  <a:cxn ang="0">
                    <a:pos x="138" y="48"/>
                  </a:cxn>
                  <a:cxn ang="0">
                    <a:pos x="142" y="63"/>
                  </a:cxn>
                  <a:cxn ang="0">
                    <a:pos x="138" y="80"/>
                  </a:cxn>
                  <a:cxn ang="0">
                    <a:pos x="132" y="95"/>
                  </a:cxn>
                  <a:cxn ang="0">
                    <a:pos x="119" y="107"/>
                  </a:cxn>
                  <a:cxn ang="0">
                    <a:pos x="104" y="116"/>
                  </a:cxn>
                  <a:cxn ang="0">
                    <a:pos x="88" y="123"/>
                  </a:cxn>
                  <a:cxn ang="0">
                    <a:pos x="70" y="126"/>
                  </a:cxn>
                  <a:cxn ang="0">
                    <a:pos x="52" y="123"/>
                  </a:cxn>
                  <a:cxn ang="0">
                    <a:pos x="36" y="116"/>
                  </a:cxn>
                  <a:cxn ang="0">
                    <a:pos x="22" y="107"/>
                  </a:cxn>
                  <a:cxn ang="0">
                    <a:pos x="11" y="95"/>
                  </a:cxn>
                  <a:cxn ang="0">
                    <a:pos x="3" y="80"/>
                  </a:cxn>
                  <a:cxn ang="0">
                    <a:pos x="0" y="63"/>
                  </a:cxn>
                </a:cxnLst>
                <a:rect l="0" t="0" r="r" b="b"/>
                <a:pathLst>
                  <a:path w="142" h="126">
                    <a:moveTo>
                      <a:pt x="0" y="63"/>
                    </a:moveTo>
                    <a:lnTo>
                      <a:pt x="3" y="48"/>
                    </a:lnTo>
                    <a:lnTo>
                      <a:pt x="11" y="33"/>
                    </a:lnTo>
                    <a:lnTo>
                      <a:pt x="22" y="21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4" y="9"/>
                    </a:lnTo>
                    <a:lnTo>
                      <a:pt x="119" y="21"/>
                    </a:lnTo>
                    <a:lnTo>
                      <a:pt x="132" y="33"/>
                    </a:lnTo>
                    <a:lnTo>
                      <a:pt x="138" y="48"/>
                    </a:lnTo>
                    <a:lnTo>
                      <a:pt x="142" y="63"/>
                    </a:lnTo>
                    <a:lnTo>
                      <a:pt x="138" y="80"/>
                    </a:lnTo>
                    <a:lnTo>
                      <a:pt x="132" y="95"/>
                    </a:lnTo>
                    <a:lnTo>
                      <a:pt x="119" y="107"/>
                    </a:lnTo>
                    <a:lnTo>
                      <a:pt x="104" y="116"/>
                    </a:lnTo>
                    <a:lnTo>
                      <a:pt x="88" y="123"/>
                    </a:lnTo>
                    <a:lnTo>
                      <a:pt x="70" y="126"/>
                    </a:lnTo>
                    <a:lnTo>
                      <a:pt x="52" y="123"/>
                    </a:lnTo>
                    <a:lnTo>
                      <a:pt x="36" y="116"/>
                    </a:lnTo>
                    <a:lnTo>
                      <a:pt x="22" y="107"/>
                    </a:lnTo>
                    <a:lnTo>
                      <a:pt x="11" y="95"/>
                    </a:lnTo>
                    <a:lnTo>
                      <a:pt x="3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2" name="Freeform 166"/>
              <p:cNvSpPr>
                <a:spLocks/>
              </p:cNvSpPr>
              <p:nvPr/>
            </p:nvSpPr>
            <p:spPr bwMode="auto">
              <a:xfrm>
                <a:off x="753" y="848"/>
                <a:ext cx="31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1"/>
                  </a:cxn>
                  <a:cxn ang="0">
                    <a:pos x="36" y="10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8" y="4"/>
                  </a:cxn>
                  <a:cxn ang="0">
                    <a:pos x="105" y="10"/>
                  </a:cxn>
                  <a:cxn ang="0">
                    <a:pos x="118" y="21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  <a:cxn ang="0">
                    <a:pos x="137" y="79"/>
                  </a:cxn>
                  <a:cxn ang="0">
                    <a:pos x="130" y="94"/>
                  </a:cxn>
                  <a:cxn ang="0">
                    <a:pos x="117" y="106"/>
                  </a:cxn>
                  <a:cxn ang="0">
                    <a:pos x="104" y="117"/>
                  </a:cxn>
                  <a:cxn ang="0">
                    <a:pos x="86" y="124"/>
                  </a:cxn>
                  <a:cxn ang="0">
                    <a:pos x="68" y="127"/>
                  </a:cxn>
                  <a:cxn ang="0">
                    <a:pos x="50" y="124"/>
                  </a:cxn>
                  <a:cxn ang="0">
                    <a:pos x="35" y="117"/>
                  </a:cxn>
                  <a:cxn ang="0">
                    <a:pos x="21" y="106"/>
                  </a:cxn>
                  <a:cxn ang="0">
                    <a:pos x="10" y="94"/>
                  </a:cxn>
                  <a:cxn ang="0">
                    <a:pos x="2" y="79"/>
                  </a:cxn>
                  <a:cxn ang="0">
                    <a:pos x="0" y="63"/>
                  </a:cxn>
                </a:cxnLst>
                <a:rect l="0" t="0" r="r" b="b"/>
                <a:pathLst>
                  <a:path w="140" h="127">
                    <a:moveTo>
                      <a:pt x="0" y="63"/>
                    </a:moveTo>
                    <a:lnTo>
                      <a:pt x="2" y="47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105" y="10"/>
                    </a:lnTo>
                    <a:lnTo>
                      <a:pt x="118" y="21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lnTo>
                      <a:pt x="137" y="79"/>
                    </a:lnTo>
                    <a:lnTo>
                      <a:pt x="130" y="94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86" y="124"/>
                    </a:lnTo>
                    <a:lnTo>
                      <a:pt x="68" y="127"/>
                    </a:lnTo>
                    <a:lnTo>
                      <a:pt x="50" y="124"/>
                    </a:lnTo>
                    <a:lnTo>
                      <a:pt x="35" y="117"/>
                    </a:lnTo>
                    <a:lnTo>
                      <a:pt x="21" y="106"/>
                    </a:lnTo>
                    <a:lnTo>
                      <a:pt x="10" y="94"/>
                    </a:lnTo>
                    <a:lnTo>
                      <a:pt x="2" y="7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3" name="Oval 167"/>
              <p:cNvSpPr>
                <a:spLocks noChangeArrowheads="1"/>
              </p:cNvSpPr>
              <p:nvPr/>
            </p:nvSpPr>
            <p:spPr bwMode="auto">
              <a:xfrm>
                <a:off x="784" y="716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4" name="Oval 168"/>
              <p:cNvSpPr>
                <a:spLocks noChangeArrowheads="1"/>
              </p:cNvSpPr>
              <p:nvPr/>
            </p:nvSpPr>
            <p:spPr bwMode="auto">
              <a:xfrm>
                <a:off x="753" y="932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5" name="Oval 169"/>
              <p:cNvSpPr>
                <a:spLocks noChangeArrowheads="1"/>
              </p:cNvSpPr>
              <p:nvPr/>
            </p:nvSpPr>
            <p:spPr bwMode="auto">
              <a:xfrm>
                <a:off x="784" y="690"/>
                <a:ext cx="30" cy="29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6" name="Oval 170"/>
              <p:cNvSpPr>
                <a:spLocks noChangeArrowheads="1"/>
              </p:cNvSpPr>
              <p:nvPr/>
            </p:nvSpPr>
            <p:spPr bwMode="auto">
              <a:xfrm>
                <a:off x="753" y="905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7" name="Oval 171"/>
              <p:cNvSpPr>
                <a:spLocks noChangeArrowheads="1"/>
              </p:cNvSpPr>
              <p:nvPr/>
            </p:nvSpPr>
            <p:spPr bwMode="auto">
              <a:xfrm>
                <a:off x="775" y="665"/>
                <a:ext cx="31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8" name="Freeform 172"/>
              <p:cNvSpPr>
                <a:spLocks/>
              </p:cNvSpPr>
              <p:nvPr/>
            </p:nvSpPr>
            <p:spPr bwMode="auto">
              <a:xfrm>
                <a:off x="749" y="876"/>
                <a:ext cx="34" cy="26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" y="45"/>
                  </a:cxn>
                  <a:cxn ang="0">
                    <a:pos x="11" y="31"/>
                  </a:cxn>
                  <a:cxn ang="0">
                    <a:pos x="23" y="19"/>
                  </a:cxn>
                  <a:cxn ang="0">
                    <a:pos x="38" y="9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0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1" y="31"/>
                  </a:cxn>
                  <a:cxn ang="0">
                    <a:pos x="139" y="45"/>
                  </a:cxn>
                  <a:cxn ang="0">
                    <a:pos x="142" y="60"/>
                  </a:cxn>
                  <a:cxn ang="0">
                    <a:pos x="139" y="76"/>
                  </a:cxn>
                  <a:cxn ang="0">
                    <a:pos x="131" y="90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4" y="122"/>
                  </a:cxn>
                  <a:cxn ang="0">
                    <a:pos x="37" y="115"/>
                  </a:cxn>
                  <a:cxn ang="0">
                    <a:pos x="23" y="103"/>
                  </a:cxn>
                  <a:cxn ang="0">
                    <a:pos x="11" y="90"/>
                  </a:cxn>
                  <a:cxn ang="0">
                    <a:pos x="3" y="76"/>
                  </a:cxn>
                  <a:cxn ang="0">
                    <a:pos x="0" y="60"/>
                  </a:cxn>
                </a:cxnLst>
                <a:rect l="0" t="0" r="r" b="b"/>
                <a:pathLst>
                  <a:path w="142" h="124">
                    <a:moveTo>
                      <a:pt x="0" y="60"/>
                    </a:moveTo>
                    <a:lnTo>
                      <a:pt x="4" y="45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8" y="9"/>
                    </a:lnTo>
                    <a:lnTo>
                      <a:pt x="55" y="2"/>
                    </a:lnTo>
                    <a:lnTo>
                      <a:pt x="72" y="0"/>
                    </a:lnTo>
                    <a:lnTo>
                      <a:pt x="90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1" y="31"/>
                    </a:lnTo>
                    <a:lnTo>
                      <a:pt x="139" y="45"/>
                    </a:lnTo>
                    <a:lnTo>
                      <a:pt x="142" y="60"/>
                    </a:lnTo>
                    <a:lnTo>
                      <a:pt x="139" y="76"/>
                    </a:lnTo>
                    <a:lnTo>
                      <a:pt x="131" y="90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4" y="122"/>
                    </a:lnTo>
                    <a:lnTo>
                      <a:pt x="37" y="115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9" name="Oval 173"/>
              <p:cNvSpPr>
                <a:spLocks noChangeArrowheads="1"/>
              </p:cNvSpPr>
              <p:nvPr/>
            </p:nvSpPr>
            <p:spPr bwMode="auto">
              <a:xfrm>
                <a:off x="763" y="63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0" name="Oval 174"/>
              <p:cNvSpPr>
                <a:spLocks noChangeArrowheads="1"/>
              </p:cNvSpPr>
              <p:nvPr/>
            </p:nvSpPr>
            <p:spPr bwMode="auto">
              <a:xfrm>
                <a:off x="754" y="60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1" name="Freeform 175"/>
              <p:cNvSpPr>
                <a:spLocks/>
              </p:cNvSpPr>
              <p:nvPr/>
            </p:nvSpPr>
            <p:spPr bwMode="auto">
              <a:xfrm>
                <a:off x="750" y="743"/>
                <a:ext cx="33" cy="24"/>
              </a:xfrm>
              <a:custGeom>
                <a:avLst/>
                <a:gdLst/>
                <a:ahLst/>
                <a:cxnLst>
                  <a:cxn ang="0">
                    <a:pos x="140" y="61"/>
                  </a:cxn>
                  <a:cxn ang="0">
                    <a:pos x="137" y="47"/>
                  </a:cxn>
                  <a:cxn ang="0">
                    <a:pos x="129" y="32"/>
                  </a:cxn>
                  <a:cxn ang="0">
                    <a:pos x="120" y="19"/>
                  </a:cxn>
                  <a:cxn ang="0">
                    <a:pos x="106" y="9"/>
                  </a:cxn>
                  <a:cxn ang="0">
                    <a:pos x="90" y="1"/>
                  </a:cxn>
                  <a:cxn ang="0">
                    <a:pos x="71" y="0"/>
                  </a:cxn>
                  <a:cxn ang="0">
                    <a:pos x="54" y="1"/>
                  </a:cxn>
                  <a:cxn ang="0">
                    <a:pos x="37" y="9"/>
                  </a:cxn>
                  <a:cxn ang="0">
                    <a:pos x="22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6"/>
                  </a:cxn>
                  <a:cxn ang="0">
                    <a:pos x="52" y="123"/>
                  </a:cxn>
                  <a:cxn ang="0">
                    <a:pos x="69" y="123"/>
                  </a:cxn>
                  <a:cxn ang="0">
                    <a:pos x="87" y="123"/>
                  </a:cxn>
                  <a:cxn ang="0">
                    <a:pos x="104" y="116"/>
                  </a:cxn>
                  <a:cxn ang="0">
                    <a:pos x="119" y="106"/>
                  </a:cxn>
                  <a:cxn ang="0">
                    <a:pos x="129" y="93"/>
                  </a:cxn>
                  <a:cxn ang="0">
                    <a:pos x="137" y="77"/>
                  </a:cxn>
                  <a:cxn ang="0">
                    <a:pos x="140" y="61"/>
                  </a:cxn>
                </a:cxnLst>
                <a:rect l="0" t="0" r="r" b="b"/>
                <a:pathLst>
                  <a:path w="140" h="123">
                    <a:moveTo>
                      <a:pt x="140" y="61"/>
                    </a:moveTo>
                    <a:lnTo>
                      <a:pt x="137" y="47"/>
                    </a:lnTo>
                    <a:lnTo>
                      <a:pt x="129" y="32"/>
                    </a:lnTo>
                    <a:lnTo>
                      <a:pt x="120" y="19"/>
                    </a:lnTo>
                    <a:lnTo>
                      <a:pt x="106" y="9"/>
                    </a:lnTo>
                    <a:lnTo>
                      <a:pt x="90" y="1"/>
                    </a:lnTo>
                    <a:lnTo>
                      <a:pt x="71" y="0"/>
                    </a:lnTo>
                    <a:lnTo>
                      <a:pt x="54" y="1"/>
                    </a:lnTo>
                    <a:lnTo>
                      <a:pt x="37" y="9"/>
                    </a:lnTo>
                    <a:lnTo>
                      <a:pt x="22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6"/>
                    </a:lnTo>
                    <a:lnTo>
                      <a:pt x="52" y="123"/>
                    </a:lnTo>
                    <a:lnTo>
                      <a:pt x="69" y="123"/>
                    </a:lnTo>
                    <a:lnTo>
                      <a:pt x="87" y="123"/>
                    </a:lnTo>
                    <a:lnTo>
                      <a:pt x="104" y="116"/>
                    </a:lnTo>
                    <a:lnTo>
                      <a:pt x="119" y="106"/>
                    </a:lnTo>
                    <a:lnTo>
                      <a:pt x="129" y="93"/>
                    </a:lnTo>
                    <a:lnTo>
                      <a:pt x="137" y="77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2" name="Freeform 176"/>
              <p:cNvSpPr>
                <a:spLocks/>
              </p:cNvSpPr>
              <p:nvPr/>
            </p:nvSpPr>
            <p:spPr bwMode="auto">
              <a:xfrm>
                <a:off x="758" y="665"/>
                <a:ext cx="31" cy="24"/>
              </a:xfrm>
              <a:custGeom>
                <a:avLst/>
                <a:gdLst/>
                <a:ahLst/>
                <a:cxnLst>
                  <a:cxn ang="0">
                    <a:pos x="139" y="65"/>
                  </a:cxn>
                  <a:cxn ang="0">
                    <a:pos x="137" y="79"/>
                  </a:cxn>
                  <a:cxn ang="0">
                    <a:pos x="129" y="94"/>
                  </a:cxn>
                  <a:cxn ang="0">
                    <a:pos x="118" y="107"/>
                  </a:cxn>
                  <a:cxn ang="0">
                    <a:pos x="103" y="117"/>
                  </a:cxn>
                  <a:cxn ang="0">
                    <a:pos x="87" y="125"/>
                  </a:cxn>
                  <a:cxn ang="0">
                    <a:pos x="70" y="126"/>
                  </a:cxn>
                  <a:cxn ang="0">
                    <a:pos x="52" y="125"/>
                  </a:cxn>
                  <a:cxn ang="0">
                    <a:pos x="35" y="117"/>
                  </a:cxn>
                  <a:cxn ang="0">
                    <a:pos x="23" y="107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6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5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7" y="2"/>
                  </a:cxn>
                  <a:cxn ang="0">
                    <a:pos x="103" y="9"/>
                  </a:cxn>
                  <a:cxn ang="0">
                    <a:pos x="118" y="19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5"/>
                  </a:cxn>
                </a:cxnLst>
                <a:rect l="0" t="0" r="r" b="b"/>
                <a:pathLst>
                  <a:path w="139" h="126">
                    <a:moveTo>
                      <a:pt x="139" y="65"/>
                    </a:moveTo>
                    <a:lnTo>
                      <a:pt x="137" y="79"/>
                    </a:lnTo>
                    <a:lnTo>
                      <a:pt x="129" y="94"/>
                    </a:lnTo>
                    <a:lnTo>
                      <a:pt x="118" y="107"/>
                    </a:lnTo>
                    <a:lnTo>
                      <a:pt x="103" y="117"/>
                    </a:lnTo>
                    <a:lnTo>
                      <a:pt x="87" y="125"/>
                    </a:lnTo>
                    <a:lnTo>
                      <a:pt x="70" y="126"/>
                    </a:lnTo>
                    <a:lnTo>
                      <a:pt x="52" y="125"/>
                    </a:lnTo>
                    <a:lnTo>
                      <a:pt x="35" y="117"/>
                    </a:lnTo>
                    <a:lnTo>
                      <a:pt x="23" y="107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7" y="2"/>
                    </a:lnTo>
                    <a:lnTo>
                      <a:pt x="103" y="9"/>
                    </a:lnTo>
                    <a:lnTo>
                      <a:pt x="118" y="19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5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3" name="Freeform 177"/>
              <p:cNvSpPr>
                <a:spLocks/>
              </p:cNvSpPr>
              <p:nvPr/>
            </p:nvSpPr>
            <p:spPr bwMode="auto">
              <a:xfrm>
                <a:off x="769" y="638"/>
                <a:ext cx="34" cy="27"/>
              </a:xfrm>
              <a:custGeom>
                <a:avLst/>
                <a:gdLst/>
                <a:ahLst/>
                <a:cxnLst>
                  <a:cxn ang="0">
                    <a:pos x="147" y="71"/>
                  </a:cxn>
                  <a:cxn ang="0">
                    <a:pos x="144" y="86"/>
                  </a:cxn>
                  <a:cxn ang="0">
                    <a:pos x="136" y="101"/>
                  </a:cxn>
                  <a:cxn ang="0">
                    <a:pos x="123" y="115"/>
                  </a:cxn>
                  <a:cxn ang="0">
                    <a:pos x="108" y="126"/>
                  </a:cxn>
                  <a:cxn ang="0">
                    <a:pos x="91" y="134"/>
                  </a:cxn>
                  <a:cxn ang="0">
                    <a:pos x="73" y="136"/>
                  </a:cxn>
                  <a:cxn ang="0">
                    <a:pos x="55" y="134"/>
                  </a:cxn>
                  <a:cxn ang="0">
                    <a:pos x="36" y="126"/>
                  </a:cxn>
                  <a:cxn ang="0">
                    <a:pos x="23" y="115"/>
                  </a:cxn>
                  <a:cxn ang="0">
                    <a:pos x="11" y="101"/>
                  </a:cxn>
                  <a:cxn ang="0">
                    <a:pos x="3" y="86"/>
                  </a:cxn>
                  <a:cxn ang="0">
                    <a:pos x="0" y="71"/>
                  </a:cxn>
                  <a:cxn ang="0">
                    <a:pos x="3" y="54"/>
                  </a:cxn>
                  <a:cxn ang="0">
                    <a:pos x="11" y="38"/>
                  </a:cxn>
                  <a:cxn ang="0">
                    <a:pos x="23" y="22"/>
                  </a:cxn>
                  <a:cxn ang="0">
                    <a:pos x="36" y="13"/>
                  </a:cxn>
                  <a:cxn ang="0">
                    <a:pos x="55" y="5"/>
                  </a:cxn>
                  <a:cxn ang="0">
                    <a:pos x="73" y="0"/>
                  </a:cxn>
                  <a:cxn ang="0">
                    <a:pos x="91" y="5"/>
                  </a:cxn>
                  <a:cxn ang="0">
                    <a:pos x="108" y="13"/>
                  </a:cxn>
                  <a:cxn ang="0">
                    <a:pos x="123" y="22"/>
                  </a:cxn>
                  <a:cxn ang="0">
                    <a:pos x="136" y="38"/>
                  </a:cxn>
                  <a:cxn ang="0">
                    <a:pos x="144" y="54"/>
                  </a:cxn>
                  <a:cxn ang="0">
                    <a:pos x="147" y="71"/>
                  </a:cxn>
                </a:cxnLst>
                <a:rect l="0" t="0" r="r" b="b"/>
                <a:pathLst>
                  <a:path w="147" h="136">
                    <a:moveTo>
                      <a:pt x="147" y="71"/>
                    </a:moveTo>
                    <a:lnTo>
                      <a:pt x="144" y="86"/>
                    </a:lnTo>
                    <a:lnTo>
                      <a:pt x="136" y="101"/>
                    </a:lnTo>
                    <a:lnTo>
                      <a:pt x="123" y="115"/>
                    </a:lnTo>
                    <a:lnTo>
                      <a:pt x="108" y="126"/>
                    </a:lnTo>
                    <a:lnTo>
                      <a:pt x="91" y="134"/>
                    </a:lnTo>
                    <a:lnTo>
                      <a:pt x="73" y="136"/>
                    </a:lnTo>
                    <a:lnTo>
                      <a:pt x="55" y="134"/>
                    </a:lnTo>
                    <a:lnTo>
                      <a:pt x="36" y="126"/>
                    </a:lnTo>
                    <a:lnTo>
                      <a:pt x="23" y="115"/>
                    </a:lnTo>
                    <a:lnTo>
                      <a:pt x="11" y="101"/>
                    </a:lnTo>
                    <a:lnTo>
                      <a:pt x="3" y="86"/>
                    </a:lnTo>
                    <a:lnTo>
                      <a:pt x="0" y="71"/>
                    </a:lnTo>
                    <a:lnTo>
                      <a:pt x="3" y="54"/>
                    </a:lnTo>
                    <a:lnTo>
                      <a:pt x="11" y="38"/>
                    </a:lnTo>
                    <a:lnTo>
                      <a:pt x="23" y="22"/>
                    </a:lnTo>
                    <a:lnTo>
                      <a:pt x="36" y="13"/>
                    </a:lnTo>
                    <a:lnTo>
                      <a:pt x="55" y="5"/>
                    </a:lnTo>
                    <a:lnTo>
                      <a:pt x="73" y="0"/>
                    </a:lnTo>
                    <a:lnTo>
                      <a:pt x="91" y="5"/>
                    </a:lnTo>
                    <a:lnTo>
                      <a:pt x="108" y="13"/>
                    </a:lnTo>
                    <a:lnTo>
                      <a:pt x="123" y="22"/>
                    </a:lnTo>
                    <a:lnTo>
                      <a:pt x="136" y="38"/>
                    </a:lnTo>
                    <a:lnTo>
                      <a:pt x="144" y="54"/>
                    </a:lnTo>
                    <a:lnTo>
                      <a:pt x="147" y="7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4" name="Freeform 178"/>
              <p:cNvSpPr>
                <a:spLocks/>
              </p:cNvSpPr>
              <p:nvPr/>
            </p:nvSpPr>
            <p:spPr bwMode="auto">
              <a:xfrm>
                <a:off x="749" y="689"/>
                <a:ext cx="32" cy="27"/>
              </a:xfrm>
              <a:custGeom>
                <a:avLst/>
                <a:gdLst/>
                <a:ahLst/>
                <a:cxnLst>
                  <a:cxn ang="0">
                    <a:pos x="140" y="62"/>
                  </a:cxn>
                  <a:cxn ang="0">
                    <a:pos x="138" y="78"/>
                  </a:cxn>
                  <a:cxn ang="0">
                    <a:pos x="130" y="92"/>
                  </a:cxn>
                  <a:cxn ang="0">
                    <a:pos x="120" y="106"/>
                  </a:cxn>
                  <a:cxn ang="0">
                    <a:pos x="105" y="116"/>
                  </a:cxn>
                  <a:cxn ang="0">
                    <a:pos x="88" y="123"/>
                  </a:cxn>
                  <a:cxn ang="0">
                    <a:pos x="70" y="127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9" y="92"/>
                  </a:cxn>
                  <a:cxn ang="0">
                    <a:pos x="1" y="78"/>
                  </a:cxn>
                  <a:cxn ang="0">
                    <a:pos x="0" y="62"/>
                  </a:cxn>
                  <a:cxn ang="0">
                    <a:pos x="1" y="47"/>
                  </a:cxn>
                  <a:cxn ang="0">
                    <a:pos x="9" y="32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53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5" y="8"/>
                  </a:cxn>
                  <a:cxn ang="0">
                    <a:pos x="120" y="20"/>
                  </a:cxn>
                  <a:cxn ang="0">
                    <a:pos x="130" y="32"/>
                  </a:cxn>
                  <a:cxn ang="0">
                    <a:pos x="138" y="47"/>
                  </a:cxn>
                  <a:cxn ang="0">
                    <a:pos x="140" y="62"/>
                  </a:cxn>
                </a:cxnLst>
                <a:rect l="0" t="0" r="r" b="b"/>
                <a:pathLst>
                  <a:path w="140" h="127">
                    <a:moveTo>
                      <a:pt x="140" y="62"/>
                    </a:moveTo>
                    <a:lnTo>
                      <a:pt x="138" y="78"/>
                    </a:lnTo>
                    <a:lnTo>
                      <a:pt x="130" y="92"/>
                    </a:lnTo>
                    <a:lnTo>
                      <a:pt x="120" y="106"/>
                    </a:lnTo>
                    <a:lnTo>
                      <a:pt x="105" y="116"/>
                    </a:lnTo>
                    <a:lnTo>
                      <a:pt x="88" y="123"/>
                    </a:lnTo>
                    <a:lnTo>
                      <a:pt x="70" y="127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9" y="92"/>
                    </a:lnTo>
                    <a:lnTo>
                      <a:pt x="1" y="78"/>
                    </a:lnTo>
                    <a:lnTo>
                      <a:pt x="0" y="62"/>
                    </a:lnTo>
                    <a:lnTo>
                      <a:pt x="1" y="47"/>
                    </a:lnTo>
                    <a:lnTo>
                      <a:pt x="9" y="32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53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5" y="8"/>
                    </a:lnTo>
                    <a:lnTo>
                      <a:pt x="120" y="20"/>
                    </a:lnTo>
                    <a:lnTo>
                      <a:pt x="130" y="32"/>
                    </a:lnTo>
                    <a:lnTo>
                      <a:pt x="138" y="47"/>
                    </a:lnTo>
                    <a:lnTo>
                      <a:pt x="14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5" name="Freeform 179"/>
              <p:cNvSpPr>
                <a:spLocks/>
              </p:cNvSpPr>
              <p:nvPr/>
            </p:nvSpPr>
            <p:spPr bwMode="auto">
              <a:xfrm>
                <a:off x="778" y="608"/>
                <a:ext cx="33" cy="27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0" y="77"/>
                  </a:cxn>
                  <a:cxn ang="0">
                    <a:pos x="132" y="93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3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3" y="44"/>
                  </a:cxn>
                  <a:cxn ang="0">
                    <a:pos x="11" y="31"/>
                  </a:cxn>
                  <a:cxn ang="0">
                    <a:pos x="24" y="19"/>
                  </a:cxn>
                  <a:cxn ang="0">
                    <a:pos x="39" y="8"/>
                  </a:cxn>
                  <a:cxn ang="0">
                    <a:pos x="56" y="1"/>
                  </a:cxn>
                  <a:cxn ang="0">
                    <a:pos x="73" y="0"/>
                  </a:cxn>
                  <a:cxn ang="0">
                    <a:pos x="91" y="1"/>
                  </a:cxn>
                  <a:cxn ang="0">
                    <a:pos x="108" y="8"/>
                  </a:cxn>
                  <a:cxn ang="0">
                    <a:pos x="122" y="19"/>
                  </a:cxn>
                  <a:cxn ang="0">
                    <a:pos x="133" y="31"/>
                  </a:cxn>
                  <a:cxn ang="0">
                    <a:pos x="141" y="44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3">
                    <a:moveTo>
                      <a:pt x="144" y="61"/>
                    </a:moveTo>
                    <a:lnTo>
                      <a:pt x="140" y="77"/>
                    </a:lnTo>
                    <a:lnTo>
                      <a:pt x="132" y="93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3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3" y="44"/>
                    </a:lnTo>
                    <a:lnTo>
                      <a:pt x="11" y="31"/>
                    </a:lnTo>
                    <a:lnTo>
                      <a:pt x="24" y="19"/>
                    </a:lnTo>
                    <a:lnTo>
                      <a:pt x="39" y="8"/>
                    </a:lnTo>
                    <a:lnTo>
                      <a:pt x="56" y="1"/>
                    </a:lnTo>
                    <a:lnTo>
                      <a:pt x="73" y="0"/>
                    </a:lnTo>
                    <a:lnTo>
                      <a:pt x="91" y="1"/>
                    </a:lnTo>
                    <a:lnTo>
                      <a:pt x="108" y="8"/>
                    </a:lnTo>
                    <a:lnTo>
                      <a:pt x="122" y="19"/>
                    </a:lnTo>
                    <a:lnTo>
                      <a:pt x="133" y="31"/>
                    </a:lnTo>
                    <a:lnTo>
                      <a:pt x="141" y="44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6" name="Freeform 180"/>
              <p:cNvSpPr>
                <a:spLocks/>
              </p:cNvSpPr>
              <p:nvPr/>
            </p:nvSpPr>
            <p:spPr bwMode="auto">
              <a:xfrm>
                <a:off x="750" y="716"/>
                <a:ext cx="33" cy="27"/>
              </a:xfrm>
              <a:custGeom>
                <a:avLst/>
                <a:gdLst/>
                <a:ahLst/>
                <a:cxnLst>
                  <a:cxn ang="0">
                    <a:pos x="140" y="63"/>
                  </a:cxn>
                  <a:cxn ang="0">
                    <a:pos x="138" y="78"/>
                  </a:cxn>
                  <a:cxn ang="0">
                    <a:pos x="130" y="93"/>
                  </a:cxn>
                  <a:cxn ang="0">
                    <a:pos x="119" y="106"/>
                  </a:cxn>
                  <a:cxn ang="0">
                    <a:pos x="105" y="116"/>
                  </a:cxn>
                  <a:cxn ang="0">
                    <a:pos x="89" y="123"/>
                  </a:cxn>
                  <a:cxn ang="0">
                    <a:pos x="70" y="126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0"/>
                  </a:cxn>
                  <a:cxn ang="0">
                    <a:pos x="36" y="8"/>
                  </a:cxn>
                  <a:cxn ang="0">
                    <a:pos x="52" y="1"/>
                  </a:cxn>
                  <a:cxn ang="0">
                    <a:pos x="69" y="0"/>
                  </a:cxn>
                  <a:cxn ang="0">
                    <a:pos x="87" y="1"/>
                  </a:cxn>
                  <a:cxn ang="0">
                    <a:pos x="105" y="8"/>
                  </a:cxn>
                  <a:cxn ang="0">
                    <a:pos x="119" y="20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</a:cxnLst>
                <a:rect l="0" t="0" r="r" b="b"/>
                <a:pathLst>
                  <a:path w="140" h="126">
                    <a:moveTo>
                      <a:pt x="140" y="63"/>
                    </a:moveTo>
                    <a:lnTo>
                      <a:pt x="138" y="78"/>
                    </a:lnTo>
                    <a:lnTo>
                      <a:pt x="130" y="93"/>
                    </a:lnTo>
                    <a:lnTo>
                      <a:pt x="119" y="106"/>
                    </a:lnTo>
                    <a:lnTo>
                      <a:pt x="105" y="116"/>
                    </a:lnTo>
                    <a:lnTo>
                      <a:pt x="89" y="123"/>
                    </a:lnTo>
                    <a:lnTo>
                      <a:pt x="70" y="126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10" y="33"/>
                    </a:lnTo>
                    <a:lnTo>
                      <a:pt x="21" y="20"/>
                    </a:lnTo>
                    <a:lnTo>
                      <a:pt x="36" y="8"/>
                    </a:lnTo>
                    <a:lnTo>
                      <a:pt x="52" y="1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8"/>
                    </a:lnTo>
                    <a:lnTo>
                      <a:pt x="119" y="20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181"/>
            <p:cNvGrpSpPr>
              <a:grpSpLocks/>
            </p:cNvGrpSpPr>
            <p:nvPr/>
          </p:nvGrpSpPr>
          <p:grpSpPr bwMode="auto">
            <a:xfrm rot="-5400000">
              <a:off x="4417" y="2905"/>
              <a:ext cx="154" cy="705"/>
              <a:chOff x="749" y="608"/>
              <a:chExt cx="65" cy="357"/>
            </a:xfrm>
          </p:grpSpPr>
          <p:sp>
            <p:nvSpPr>
              <p:cNvPr id="244918" name="Freeform 182"/>
              <p:cNvSpPr>
                <a:spLocks/>
              </p:cNvSpPr>
              <p:nvPr/>
            </p:nvSpPr>
            <p:spPr bwMode="auto">
              <a:xfrm>
                <a:off x="783" y="746"/>
                <a:ext cx="31" cy="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48"/>
                  </a:cxn>
                  <a:cxn ang="0">
                    <a:pos x="10" y="34"/>
                  </a:cxn>
                  <a:cxn ang="0">
                    <a:pos x="23" y="22"/>
                  </a:cxn>
                  <a:cxn ang="0">
                    <a:pos x="36" y="10"/>
                  </a:cxn>
                  <a:cxn ang="0">
                    <a:pos x="52" y="3"/>
                  </a:cxn>
                  <a:cxn ang="0">
                    <a:pos x="70" y="0"/>
                  </a:cxn>
                  <a:cxn ang="0">
                    <a:pos x="89" y="3"/>
                  </a:cxn>
                  <a:cxn ang="0">
                    <a:pos x="106" y="10"/>
                  </a:cxn>
                  <a:cxn ang="0">
                    <a:pos x="121" y="22"/>
                  </a:cxn>
                  <a:cxn ang="0">
                    <a:pos x="133" y="34"/>
                  </a:cxn>
                  <a:cxn ang="0">
                    <a:pos x="141" y="48"/>
                  </a:cxn>
                  <a:cxn ang="0">
                    <a:pos x="145" y="64"/>
                  </a:cxn>
                  <a:cxn ang="0">
                    <a:pos x="141" y="80"/>
                  </a:cxn>
                  <a:cxn ang="0">
                    <a:pos x="133" y="94"/>
                  </a:cxn>
                  <a:cxn ang="0">
                    <a:pos x="122" y="107"/>
                  </a:cxn>
                  <a:cxn ang="0">
                    <a:pos x="106" y="117"/>
                  </a:cxn>
                  <a:cxn ang="0">
                    <a:pos x="90" y="124"/>
                  </a:cxn>
                  <a:cxn ang="0">
                    <a:pos x="72" y="126"/>
                  </a:cxn>
                  <a:cxn ang="0">
                    <a:pos x="53" y="124"/>
                  </a:cxn>
                  <a:cxn ang="0">
                    <a:pos x="37" y="117"/>
                  </a:cxn>
                  <a:cxn ang="0">
                    <a:pos x="23" y="107"/>
                  </a:cxn>
                  <a:cxn ang="0">
                    <a:pos x="10" y="94"/>
                  </a:cxn>
                  <a:cxn ang="0">
                    <a:pos x="3" y="80"/>
                  </a:cxn>
                  <a:cxn ang="0">
                    <a:pos x="0" y="64"/>
                  </a:cxn>
                </a:cxnLst>
                <a:rect l="0" t="0" r="r" b="b"/>
                <a:pathLst>
                  <a:path w="145" h="126">
                    <a:moveTo>
                      <a:pt x="0" y="64"/>
                    </a:moveTo>
                    <a:lnTo>
                      <a:pt x="2" y="48"/>
                    </a:lnTo>
                    <a:lnTo>
                      <a:pt x="10" y="34"/>
                    </a:lnTo>
                    <a:lnTo>
                      <a:pt x="23" y="22"/>
                    </a:lnTo>
                    <a:lnTo>
                      <a:pt x="36" y="10"/>
                    </a:lnTo>
                    <a:lnTo>
                      <a:pt x="52" y="3"/>
                    </a:lnTo>
                    <a:lnTo>
                      <a:pt x="70" y="0"/>
                    </a:lnTo>
                    <a:lnTo>
                      <a:pt x="89" y="3"/>
                    </a:lnTo>
                    <a:lnTo>
                      <a:pt x="106" y="10"/>
                    </a:lnTo>
                    <a:lnTo>
                      <a:pt x="121" y="22"/>
                    </a:lnTo>
                    <a:lnTo>
                      <a:pt x="133" y="34"/>
                    </a:lnTo>
                    <a:lnTo>
                      <a:pt x="141" y="48"/>
                    </a:lnTo>
                    <a:lnTo>
                      <a:pt x="145" y="64"/>
                    </a:lnTo>
                    <a:lnTo>
                      <a:pt x="141" y="80"/>
                    </a:lnTo>
                    <a:lnTo>
                      <a:pt x="133" y="94"/>
                    </a:lnTo>
                    <a:lnTo>
                      <a:pt x="122" y="107"/>
                    </a:lnTo>
                    <a:lnTo>
                      <a:pt x="106" y="117"/>
                    </a:lnTo>
                    <a:lnTo>
                      <a:pt x="90" y="124"/>
                    </a:lnTo>
                    <a:lnTo>
                      <a:pt x="72" y="126"/>
                    </a:lnTo>
                    <a:lnTo>
                      <a:pt x="53" y="124"/>
                    </a:lnTo>
                    <a:lnTo>
                      <a:pt x="37" y="117"/>
                    </a:lnTo>
                    <a:lnTo>
                      <a:pt x="23" y="107"/>
                    </a:lnTo>
                    <a:lnTo>
                      <a:pt x="10" y="94"/>
                    </a:lnTo>
                    <a:lnTo>
                      <a:pt x="3" y="8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9" name="Freeform 183"/>
              <p:cNvSpPr>
                <a:spLocks/>
              </p:cNvSpPr>
              <p:nvPr/>
            </p:nvSpPr>
            <p:spPr bwMode="auto">
              <a:xfrm>
                <a:off x="780" y="770"/>
                <a:ext cx="33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8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9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2" y="32"/>
                  </a:cxn>
                  <a:cxn ang="0">
                    <a:pos x="140" y="46"/>
                  </a:cxn>
                  <a:cxn ang="0">
                    <a:pos x="144" y="62"/>
                  </a:cxn>
                  <a:cxn ang="0">
                    <a:pos x="140" y="77"/>
                  </a:cxn>
                  <a:cxn ang="0">
                    <a:pos x="132" y="91"/>
                  </a:cxn>
                  <a:cxn ang="0">
                    <a:pos x="121" y="106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2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2"/>
                  </a:cxn>
                  <a:cxn ang="0">
                    <a:pos x="2" y="77"/>
                  </a:cxn>
                  <a:cxn ang="0">
                    <a:pos x="0" y="63"/>
                  </a:cxn>
                </a:cxnLst>
                <a:rect l="0" t="0" r="r" b="b"/>
                <a:pathLst>
                  <a:path w="144" h="124">
                    <a:moveTo>
                      <a:pt x="0" y="63"/>
                    </a:moveTo>
                    <a:lnTo>
                      <a:pt x="2" y="48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9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2" y="32"/>
                    </a:lnTo>
                    <a:lnTo>
                      <a:pt x="140" y="46"/>
                    </a:lnTo>
                    <a:lnTo>
                      <a:pt x="144" y="62"/>
                    </a:lnTo>
                    <a:lnTo>
                      <a:pt x="140" y="77"/>
                    </a:lnTo>
                    <a:lnTo>
                      <a:pt x="132" y="91"/>
                    </a:lnTo>
                    <a:lnTo>
                      <a:pt x="121" y="106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2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2"/>
                    </a:lnTo>
                    <a:lnTo>
                      <a:pt x="2" y="7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0" name="Freeform 184"/>
              <p:cNvSpPr>
                <a:spLocks/>
              </p:cNvSpPr>
              <p:nvPr/>
            </p:nvSpPr>
            <p:spPr bwMode="auto">
              <a:xfrm>
                <a:off x="778" y="935"/>
                <a:ext cx="31" cy="25"/>
              </a:xfrm>
              <a:custGeom>
                <a:avLst/>
                <a:gdLst/>
                <a:ahLst/>
                <a:cxnLst>
                  <a:cxn ang="0">
                    <a:pos x="139" y="62"/>
                  </a:cxn>
                  <a:cxn ang="0">
                    <a:pos x="137" y="80"/>
                  </a:cxn>
                  <a:cxn ang="0">
                    <a:pos x="129" y="93"/>
                  </a:cxn>
                  <a:cxn ang="0">
                    <a:pos x="119" y="106"/>
                  </a:cxn>
                  <a:cxn ang="0">
                    <a:pos x="105" y="115"/>
                  </a:cxn>
                  <a:cxn ang="0">
                    <a:pos x="89" y="122"/>
                  </a:cxn>
                  <a:cxn ang="0">
                    <a:pos x="70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2" y="45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3" y="1"/>
                  </a:cxn>
                  <a:cxn ang="0">
                    <a:pos x="70" y="0"/>
                  </a:cxn>
                  <a:cxn ang="0">
                    <a:pos x="89" y="1"/>
                  </a:cxn>
                  <a:cxn ang="0">
                    <a:pos x="105" y="9"/>
                  </a:cxn>
                  <a:cxn ang="0">
                    <a:pos x="119" y="20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2"/>
                  </a:cxn>
                </a:cxnLst>
                <a:rect l="0" t="0" r="r" b="b"/>
                <a:pathLst>
                  <a:path w="139" h="123">
                    <a:moveTo>
                      <a:pt x="139" y="62"/>
                    </a:moveTo>
                    <a:lnTo>
                      <a:pt x="137" y="80"/>
                    </a:lnTo>
                    <a:lnTo>
                      <a:pt x="129" y="93"/>
                    </a:lnTo>
                    <a:lnTo>
                      <a:pt x="119" y="106"/>
                    </a:lnTo>
                    <a:lnTo>
                      <a:pt x="105" y="115"/>
                    </a:lnTo>
                    <a:lnTo>
                      <a:pt x="89" y="122"/>
                    </a:lnTo>
                    <a:lnTo>
                      <a:pt x="70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9" y="1"/>
                    </a:lnTo>
                    <a:lnTo>
                      <a:pt x="105" y="9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1" name="Freeform 185"/>
              <p:cNvSpPr>
                <a:spLocks/>
              </p:cNvSpPr>
              <p:nvPr/>
            </p:nvSpPr>
            <p:spPr bwMode="auto">
              <a:xfrm>
                <a:off x="779" y="908"/>
                <a:ext cx="34" cy="24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2" y="79"/>
                  </a:cxn>
                  <a:cxn ang="0">
                    <a:pos x="134" y="93"/>
                  </a:cxn>
                  <a:cxn ang="0">
                    <a:pos x="122" y="107"/>
                  </a:cxn>
                  <a:cxn ang="0">
                    <a:pos x="109" y="118"/>
                  </a:cxn>
                  <a:cxn ang="0">
                    <a:pos x="92" y="124"/>
                  </a:cxn>
                  <a:cxn ang="0">
                    <a:pos x="73" y="126"/>
                  </a:cxn>
                  <a:cxn ang="0">
                    <a:pos x="56" y="124"/>
                  </a:cxn>
                  <a:cxn ang="0">
                    <a:pos x="39" y="118"/>
                  </a:cxn>
                  <a:cxn ang="0">
                    <a:pos x="24" y="107"/>
                  </a:cxn>
                  <a:cxn ang="0">
                    <a:pos x="12" y="93"/>
                  </a:cxn>
                  <a:cxn ang="0">
                    <a:pos x="4" y="79"/>
                  </a:cxn>
                  <a:cxn ang="0">
                    <a:pos x="0" y="61"/>
                  </a:cxn>
                  <a:cxn ang="0">
                    <a:pos x="4" y="48"/>
                  </a:cxn>
                  <a:cxn ang="0">
                    <a:pos x="12" y="33"/>
                  </a:cxn>
                  <a:cxn ang="0">
                    <a:pos x="24" y="19"/>
                  </a:cxn>
                  <a:cxn ang="0">
                    <a:pos x="40" y="10"/>
                  </a:cxn>
                  <a:cxn ang="0">
                    <a:pos x="56" y="2"/>
                  </a:cxn>
                  <a:cxn ang="0">
                    <a:pos x="74" y="0"/>
                  </a:cxn>
                  <a:cxn ang="0">
                    <a:pos x="93" y="2"/>
                  </a:cxn>
                  <a:cxn ang="0">
                    <a:pos x="109" y="10"/>
                  </a:cxn>
                  <a:cxn ang="0">
                    <a:pos x="122" y="19"/>
                  </a:cxn>
                  <a:cxn ang="0">
                    <a:pos x="134" y="33"/>
                  </a:cxn>
                  <a:cxn ang="0">
                    <a:pos x="142" y="48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6">
                    <a:moveTo>
                      <a:pt x="144" y="61"/>
                    </a:moveTo>
                    <a:lnTo>
                      <a:pt x="142" y="79"/>
                    </a:lnTo>
                    <a:lnTo>
                      <a:pt x="134" y="93"/>
                    </a:lnTo>
                    <a:lnTo>
                      <a:pt x="122" y="107"/>
                    </a:lnTo>
                    <a:lnTo>
                      <a:pt x="109" y="118"/>
                    </a:lnTo>
                    <a:lnTo>
                      <a:pt x="92" y="124"/>
                    </a:lnTo>
                    <a:lnTo>
                      <a:pt x="73" y="126"/>
                    </a:lnTo>
                    <a:lnTo>
                      <a:pt x="56" y="124"/>
                    </a:lnTo>
                    <a:lnTo>
                      <a:pt x="39" y="118"/>
                    </a:lnTo>
                    <a:lnTo>
                      <a:pt x="24" y="107"/>
                    </a:lnTo>
                    <a:lnTo>
                      <a:pt x="12" y="93"/>
                    </a:lnTo>
                    <a:lnTo>
                      <a:pt x="4" y="79"/>
                    </a:lnTo>
                    <a:lnTo>
                      <a:pt x="0" y="61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4" y="19"/>
                    </a:lnTo>
                    <a:lnTo>
                      <a:pt x="40" y="10"/>
                    </a:lnTo>
                    <a:lnTo>
                      <a:pt x="56" y="2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09" y="10"/>
                    </a:lnTo>
                    <a:lnTo>
                      <a:pt x="122" y="19"/>
                    </a:lnTo>
                    <a:lnTo>
                      <a:pt x="134" y="33"/>
                    </a:lnTo>
                    <a:lnTo>
                      <a:pt x="142" y="48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2" name="Freeform 186"/>
              <p:cNvSpPr>
                <a:spLocks/>
              </p:cNvSpPr>
              <p:nvPr/>
            </p:nvSpPr>
            <p:spPr bwMode="auto">
              <a:xfrm>
                <a:off x="750" y="768"/>
                <a:ext cx="31" cy="26"/>
              </a:xfrm>
              <a:custGeom>
                <a:avLst/>
                <a:gdLst/>
                <a:ahLst/>
                <a:cxnLst>
                  <a:cxn ang="0">
                    <a:pos x="139" y="61"/>
                  </a:cxn>
                  <a:cxn ang="0">
                    <a:pos x="136" y="46"/>
                  </a:cxn>
                  <a:cxn ang="0">
                    <a:pos x="128" y="32"/>
                  </a:cxn>
                  <a:cxn ang="0">
                    <a:pos x="118" y="19"/>
                  </a:cxn>
                  <a:cxn ang="0">
                    <a:pos x="103" y="9"/>
                  </a:cxn>
                  <a:cxn ang="0">
                    <a:pos x="87" y="2"/>
                  </a:cxn>
                  <a:cxn ang="0">
                    <a:pos x="69" y="0"/>
                  </a:cxn>
                  <a:cxn ang="0">
                    <a:pos x="52" y="2"/>
                  </a:cxn>
                  <a:cxn ang="0">
                    <a:pos x="36" y="9"/>
                  </a:cxn>
                  <a:cxn ang="0">
                    <a:pos x="21" y="19"/>
                  </a:cxn>
                  <a:cxn ang="0">
                    <a:pos x="10" y="32"/>
                  </a:cxn>
                  <a:cxn ang="0">
                    <a:pos x="2" y="46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7"/>
                  </a:cxn>
                  <a:cxn ang="0">
                    <a:pos x="52" y="123"/>
                  </a:cxn>
                  <a:cxn ang="0">
                    <a:pos x="69" y="125"/>
                  </a:cxn>
                  <a:cxn ang="0">
                    <a:pos x="87" y="123"/>
                  </a:cxn>
                  <a:cxn ang="0">
                    <a:pos x="103" y="117"/>
                  </a:cxn>
                  <a:cxn ang="0">
                    <a:pos x="118" y="107"/>
                  </a:cxn>
                  <a:cxn ang="0">
                    <a:pos x="128" y="93"/>
                  </a:cxn>
                  <a:cxn ang="0">
                    <a:pos x="136" y="78"/>
                  </a:cxn>
                  <a:cxn ang="0">
                    <a:pos x="139" y="61"/>
                  </a:cxn>
                </a:cxnLst>
                <a:rect l="0" t="0" r="r" b="b"/>
                <a:pathLst>
                  <a:path w="139" h="125">
                    <a:moveTo>
                      <a:pt x="139" y="61"/>
                    </a:moveTo>
                    <a:lnTo>
                      <a:pt x="136" y="46"/>
                    </a:lnTo>
                    <a:lnTo>
                      <a:pt x="128" y="32"/>
                    </a:lnTo>
                    <a:lnTo>
                      <a:pt x="118" y="19"/>
                    </a:lnTo>
                    <a:lnTo>
                      <a:pt x="103" y="9"/>
                    </a:lnTo>
                    <a:lnTo>
                      <a:pt x="87" y="2"/>
                    </a:lnTo>
                    <a:lnTo>
                      <a:pt x="69" y="0"/>
                    </a:lnTo>
                    <a:lnTo>
                      <a:pt x="52" y="2"/>
                    </a:lnTo>
                    <a:lnTo>
                      <a:pt x="36" y="9"/>
                    </a:lnTo>
                    <a:lnTo>
                      <a:pt x="21" y="19"/>
                    </a:lnTo>
                    <a:lnTo>
                      <a:pt x="10" y="32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7"/>
                    </a:lnTo>
                    <a:lnTo>
                      <a:pt x="52" y="123"/>
                    </a:lnTo>
                    <a:lnTo>
                      <a:pt x="69" y="125"/>
                    </a:lnTo>
                    <a:lnTo>
                      <a:pt x="87" y="123"/>
                    </a:lnTo>
                    <a:lnTo>
                      <a:pt x="103" y="117"/>
                    </a:lnTo>
                    <a:lnTo>
                      <a:pt x="118" y="107"/>
                    </a:lnTo>
                    <a:lnTo>
                      <a:pt x="128" y="93"/>
                    </a:lnTo>
                    <a:lnTo>
                      <a:pt x="136" y="78"/>
                    </a:lnTo>
                    <a:lnTo>
                      <a:pt x="139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3" name="Freeform 187"/>
              <p:cNvSpPr>
                <a:spLocks/>
              </p:cNvSpPr>
              <p:nvPr/>
            </p:nvSpPr>
            <p:spPr bwMode="auto">
              <a:xfrm>
                <a:off x="758" y="794"/>
                <a:ext cx="32" cy="27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39" y="47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3" y="107"/>
                  </a:cxn>
                  <a:cxn ang="0">
                    <a:pos x="35" y="115"/>
                  </a:cxn>
                  <a:cxn ang="0">
                    <a:pos x="52" y="122"/>
                  </a:cxn>
                  <a:cxn ang="0">
                    <a:pos x="71" y="124"/>
                  </a:cxn>
                  <a:cxn ang="0">
                    <a:pos x="88" y="122"/>
                  </a:cxn>
                  <a:cxn ang="0">
                    <a:pos x="105" y="115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9"/>
                  </a:cxn>
                  <a:cxn ang="0">
                    <a:pos x="141" y="61"/>
                  </a:cxn>
                </a:cxnLst>
                <a:rect l="0" t="0" r="r" b="b"/>
                <a:pathLst>
                  <a:path w="141" h="124">
                    <a:moveTo>
                      <a:pt x="141" y="61"/>
                    </a:moveTo>
                    <a:lnTo>
                      <a:pt x="139" y="47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2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3" y="107"/>
                    </a:lnTo>
                    <a:lnTo>
                      <a:pt x="35" y="115"/>
                    </a:lnTo>
                    <a:lnTo>
                      <a:pt x="52" y="122"/>
                    </a:lnTo>
                    <a:lnTo>
                      <a:pt x="71" y="124"/>
                    </a:lnTo>
                    <a:lnTo>
                      <a:pt x="88" y="122"/>
                    </a:lnTo>
                    <a:lnTo>
                      <a:pt x="105" y="115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9"/>
                    </a:lnTo>
                    <a:lnTo>
                      <a:pt x="141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4" name="Freeform 188"/>
              <p:cNvSpPr>
                <a:spLocks/>
              </p:cNvSpPr>
              <p:nvPr/>
            </p:nvSpPr>
            <p:spPr bwMode="auto">
              <a:xfrm>
                <a:off x="770" y="818"/>
                <a:ext cx="33" cy="27"/>
              </a:xfrm>
              <a:custGeom>
                <a:avLst/>
                <a:gdLst/>
                <a:ahLst/>
                <a:cxnLst>
                  <a:cxn ang="0">
                    <a:pos x="142" y="61"/>
                  </a:cxn>
                  <a:cxn ang="0">
                    <a:pos x="139" y="46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0"/>
                  </a:cxn>
                  <a:cxn ang="0">
                    <a:pos x="11" y="33"/>
                  </a:cxn>
                  <a:cxn ang="0">
                    <a:pos x="3" y="48"/>
                  </a:cxn>
                  <a:cxn ang="0">
                    <a:pos x="0" y="64"/>
                  </a:cxn>
                  <a:cxn ang="0">
                    <a:pos x="3" y="80"/>
                  </a:cxn>
                  <a:cxn ang="0">
                    <a:pos x="11" y="93"/>
                  </a:cxn>
                  <a:cxn ang="0">
                    <a:pos x="23" y="107"/>
                  </a:cxn>
                  <a:cxn ang="0">
                    <a:pos x="36" y="116"/>
                  </a:cxn>
                  <a:cxn ang="0">
                    <a:pos x="53" y="122"/>
                  </a:cxn>
                  <a:cxn ang="0">
                    <a:pos x="71" y="125"/>
                  </a:cxn>
                  <a:cxn ang="0">
                    <a:pos x="89" y="122"/>
                  </a:cxn>
                  <a:cxn ang="0">
                    <a:pos x="105" y="116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8"/>
                  </a:cxn>
                  <a:cxn ang="0">
                    <a:pos x="142" y="61"/>
                  </a:cxn>
                </a:cxnLst>
                <a:rect l="0" t="0" r="r" b="b"/>
                <a:pathLst>
                  <a:path w="142" h="125">
                    <a:moveTo>
                      <a:pt x="142" y="61"/>
                    </a:moveTo>
                    <a:lnTo>
                      <a:pt x="139" y="46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0"/>
                    </a:lnTo>
                    <a:lnTo>
                      <a:pt x="11" y="33"/>
                    </a:lnTo>
                    <a:lnTo>
                      <a:pt x="3" y="48"/>
                    </a:lnTo>
                    <a:lnTo>
                      <a:pt x="0" y="64"/>
                    </a:lnTo>
                    <a:lnTo>
                      <a:pt x="3" y="80"/>
                    </a:lnTo>
                    <a:lnTo>
                      <a:pt x="11" y="93"/>
                    </a:lnTo>
                    <a:lnTo>
                      <a:pt x="23" y="107"/>
                    </a:lnTo>
                    <a:lnTo>
                      <a:pt x="36" y="116"/>
                    </a:lnTo>
                    <a:lnTo>
                      <a:pt x="53" y="122"/>
                    </a:lnTo>
                    <a:lnTo>
                      <a:pt x="71" y="125"/>
                    </a:lnTo>
                    <a:lnTo>
                      <a:pt x="89" y="122"/>
                    </a:lnTo>
                    <a:lnTo>
                      <a:pt x="105" y="116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8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5" name="Freeform 189"/>
              <p:cNvSpPr>
                <a:spLocks/>
              </p:cNvSpPr>
              <p:nvPr/>
            </p:nvSpPr>
            <p:spPr bwMode="auto">
              <a:xfrm>
                <a:off x="779" y="848"/>
                <a:ext cx="32" cy="27"/>
              </a:xfrm>
              <a:custGeom>
                <a:avLst/>
                <a:gdLst/>
                <a:ahLst/>
                <a:cxnLst>
                  <a:cxn ang="0">
                    <a:pos x="143" y="61"/>
                  </a:cxn>
                  <a:cxn ang="0">
                    <a:pos x="139" y="45"/>
                  </a:cxn>
                  <a:cxn ang="0">
                    <a:pos x="132" y="32"/>
                  </a:cxn>
                  <a:cxn ang="0">
                    <a:pos x="120" y="20"/>
                  </a:cxn>
                  <a:cxn ang="0">
                    <a:pos x="106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4" y="2"/>
                  </a:cxn>
                  <a:cxn ang="0">
                    <a:pos x="37" y="9"/>
                  </a:cxn>
                  <a:cxn ang="0">
                    <a:pos x="23" y="20"/>
                  </a:cxn>
                  <a:cxn ang="0">
                    <a:pos x="10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3" y="106"/>
                  </a:cxn>
                  <a:cxn ang="0">
                    <a:pos x="37" y="115"/>
                  </a:cxn>
                  <a:cxn ang="0">
                    <a:pos x="54" y="121"/>
                  </a:cxn>
                  <a:cxn ang="0">
                    <a:pos x="71" y="125"/>
                  </a:cxn>
                  <a:cxn ang="0">
                    <a:pos x="89" y="121"/>
                  </a:cxn>
                  <a:cxn ang="0">
                    <a:pos x="106" y="115"/>
                  </a:cxn>
                  <a:cxn ang="0">
                    <a:pos x="120" y="106"/>
                  </a:cxn>
                  <a:cxn ang="0">
                    <a:pos x="132" y="93"/>
                  </a:cxn>
                  <a:cxn ang="0">
                    <a:pos x="139" y="78"/>
                  </a:cxn>
                  <a:cxn ang="0">
                    <a:pos x="143" y="61"/>
                  </a:cxn>
                </a:cxnLst>
                <a:rect l="0" t="0" r="r" b="b"/>
                <a:pathLst>
                  <a:path w="143" h="125">
                    <a:moveTo>
                      <a:pt x="143" y="61"/>
                    </a:moveTo>
                    <a:lnTo>
                      <a:pt x="139" y="45"/>
                    </a:lnTo>
                    <a:lnTo>
                      <a:pt x="132" y="32"/>
                    </a:lnTo>
                    <a:lnTo>
                      <a:pt x="120" y="20"/>
                    </a:lnTo>
                    <a:lnTo>
                      <a:pt x="106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4" y="2"/>
                    </a:lnTo>
                    <a:lnTo>
                      <a:pt x="37" y="9"/>
                    </a:lnTo>
                    <a:lnTo>
                      <a:pt x="23" y="20"/>
                    </a:lnTo>
                    <a:lnTo>
                      <a:pt x="10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3" y="106"/>
                    </a:lnTo>
                    <a:lnTo>
                      <a:pt x="37" y="115"/>
                    </a:lnTo>
                    <a:lnTo>
                      <a:pt x="54" y="121"/>
                    </a:lnTo>
                    <a:lnTo>
                      <a:pt x="71" y="125"/>
                    </a:lnTo>
                    <a:lnTo>
                      <a:pt x="89" y="121"/>
                    </a:lnTo>
                    <a:lnTo>
                      <a:pt x="106" y="115"/>
                    </a:lnTo>
                    <a:lnTo>
                      <a:pt x="120" y="106"/>
                    </a:lnTo>
                    <a:lnTo>
                      <a:pt x="132" y="93"/>
                    </a:lnTo>
                    <a:lnTo>
                      <a:pt x="139" y="78"/>
                    </a:lnTo>
                    <a:lnTo>
                      <a:pt x="143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6" name="Freeform 190"/>
              <p:cNvSpPr>
                <a:spLocks/>
              </p:cNvSpPr>
              <p:nvPr/>
            </p:nvSpPr>
            <p:spPr bwMode="auto">
              <a:xfrm>
                <a:off x="764" y="821"/>
                <a:ext cx="32" cy="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6"/>
                  </a:cxn>
                  <a:cxn ang="0">
                    <a:pos x="9" y="32"/>
                  </a:cxn>
                  <a:cxn ang="0">
                    <a:pos x="20" y="19"/>
                  </a:cxn>
                  <a:cxn ang="0">
                    <a:pos x="33" y="10"/>
                  </a:cxn>
                  <a:cxn ang="0">
                    <a:pos x="50" y="3"/>
                  </a:cxn>
                  <a:cxn ang="0">
                    <a:pos x="66" y="0"/>
                  </a:cxn>
                  <a:cxn ang="0">
                    <a:pos x="84" y="3"/>
                  </a:cxn>
                  <a:cxn ang="0">
                    <a:pos x="101" y="10"/>
                  </a:cxn>
                  <a:cxn ang="0">
                    <a:pos x="117" y="19"/>
                  </a:cxn>
                  <a:cxn ang="0">
                    <a:pos x="129" y="32"/>
                  </a:cxn>
                  <a:cxn ang="0">
                    <a:pos x="137" y="46"/>
                  </a:cxn>
                  <a:cxn ang="0">
                    <a:pos x="140" y="62"/>
                  </a:cxn>
                  <a:cxn ang="0">
                    <a:pos x="137" y="78"/>
                  </a:cxn>
                  <a:cxn ang="0">
                    <a:pos x="129" y="93"/>
                  </a:cxn>
                  <a:cxn ang="0">
                    <a:pos x="117" y="106"/>
                  </a:cxn>
                  <a:cxn ang="0">
                    <a:pos x="101" y="115"/>
                  </a:cxn>
                  <a:cxn ang="0">
                    <a:pos x="84" y="123"/>
                  </a:cxn>
                  <a:cxn ang="0">
                    <a:pos x="66" y="125"/>
                  </a:cxn>
                  <a:cxn ang="0">
                    <a:pos x="50" y="123"/>
                  </a:cxn>
                  <a:cxn ang="0">
                    <a:pos x="33" y="115"/>
                  </a:cxn>
                  <a:cxn ang="0">
                    <a:pos x="20" y="106"/>
                  </a:cxn>
                  <a:cxn ang="0">
                    <a:pos x="9" y="93"/>
                  </a:cxn>
                  <a:cxn ang="0">
                    <a:pos x="2" y="78"/>
                  </a:cxn>
                  <a:cxn ang="0">
                    <a:pos x="0" y="62"/>
                  </a:cxn>
                </a:cxnLst>
                <a:rect l="0" t="0" r="r" b="b"/>
                <a:pathLst>
                  <a:path w="140" h="125">
                    <a:moveTo>
                      <a:pt x="0" y="62"/>
                    </a:moveTo>
                    <a:lnTo>
                      <a:pt x="2" y="46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10"/>
                    </a:lnTo>
                    <a:lnTo>
                      <a:pt x="50" y="3"/>
                    </a:lnTo>
                    <a:lnTo>
                      <a:pt x="66" y="0"/>
                    </a:lnTo>
                    <a:lnTo>
                      <a:pt x="84" y="3"/>
                    </a:lnTo>
                    <a:lnTo>
                      <a:pt x="101" y="10"/>
                    </a:lnTo>
                    <a:lnTo>
                      <a:pt x="117" y="19"/>
                    </a:lnTo>
                    <a:lnTo>
                      <a:pt x="129" y="32"/>
                    </a:lnTo>
                    <a:lnTo>
                      <a:pt x="137" y="46"/>
                    </a:lnTo>
                    <a:lnTo>
                      <a:pt x="140" y="62"/>
                    </a:lnTo>
                    <a:lnTo>
                      <a:pt x="137" y="78"/>
                    </a:lnTo>
                    <a:lnTo>
                      <a:pt x="129" y="93"/>
                    </a:lnTo>
                    <a:lnTo>
                      <a:pt x="117" y="106"/>
                    </a:lnTo>
                    <a:lnTo>
                      <a:pt x="101" y="115"/>
                    </a:lnTo>
                    <a:lnTo>
                      <a:pt x="84" y="123"/>
                    </a:lnTo>
                    <a:lnTo>
                      <a:pt x="66" y="125"/>
                    </a:lnTo>
                    <a:lnTo>
                      <a:pt x="50" y="123"/>
                    </a:lnTo>
                    <a:lnTo>
                      <a:pt x="33" y="115"/>
                    </a:lnTo>
                    <a:lnTo>
                      <a:pt x="20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7" name="Freeform 191"/>
              <p:cNvSpPr>
                <a:spLocks/>
              </p:cNvSpPr>
              <p:nvPr/>
            </p:nvSpPr>
            <p:spPr bwMode="auto">
              <a:xfrm>
                <a:off x="779" y="878"/>
                <a:ext cx="34" cy="24"/>
              </a:xfrm>
              <a:custGeom>
                <a:avLst/>
                <a:gdLst/>
                <a:ahLst/>
                <a:cxnLst>
                  <a:cxn ang="0">
                    <a:pos x="141" y="60"/>
                  </a:cxn>
                  <a:cxn ang="0">
                    <a:pos x="139" y="44"/>
                  </a:cxn>
                  <a:cxn ang="0">
                    <a:pos x="131" y="31"/>
                  </a:cxn>
                  <a:cxn ang="0">
                    <a:pos x="119" y="18"/>
                  </a:cxn>
                  <a:cxn ang="0">
                    <a:pos x="106" y="9"/>
                  </a:cxn>
                  <a:cxn ang="0">
                    <a:pos x="90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7" y="9"/>
                  </a:cxn>
                  <a:cxn ang="0">
                    <a:pos x="22" y="18"/>
                  </a:cxn>
                  <a:cxn ang="0">
                    <a:pos x="10" y="31"/>
                  </a:cxn>
                  <a:cxn ang="0">
                    <a:pos x="3" y="44"/>
                  </a:cxn>
                  <a:cxn ang="0">
                    <a:pos x="0" y="60"/>
                  </a:cxn>
                  <a:cxn ang="0">
                    <a:pos x="2" y="76"/>
                  </a:cxn>
                  <a:cxn ang="0">
                    <a:pos x="10" y="91"/>
                  </a:cxn>
                  <a:cxn ang="0">
                    <a:pos x="22" y="104"/>
                  </a:cxn>
                  <a:cxn ang="0">
                    <a:pos x="36" y="114"/>
                  </a:cxn>
                  <a:cxn ang="0">
                    <a:pos x="53" y="121"/>
                  </a:cxn>
                  <a:cxn ang="0">
                    <a:pos x="70" y="123"/>
                  </a:cxn>
                  <a:cxn ang="0">
                    <a:pos x="89" y="121"/>
                  </a:cxn>
                  <a:cxn ang="0">
                    <a:pos x="106" y="114"/>
                  </a:cxn>
                  <a:cxn ang="0">
                    <a:pos x="119" y="104"/>
                  </a:cxn>
                  <a:cxn ang="0">
                    <a:pos x="131" y="91"/>
                  </a:cxn>
                  <a:cxn ang="0">
                    <a:pos x="139" y="76"/>
                  </a:cxn>
                  <a:cxn ang="0">
                    <a:pos x="141" y="60"/>
                  </a:cxn>
                </a:cxnLst>
                <a:rect l="0" t="0" r="r" b="b"/>
                <a:pathLst>
                  <a:path w="141" h="123">
                    <a:moveTo>
                      <a:pt x="141" y="60"/>
                    </a:moveTo>
                    <a:lnTo>
                      <a:pt x="139" y="44"/>
                    </a:lnTo>
                    <a:lnTo>
                      <a:pt x="131" y="31"/>
                    </a:lnTo>
                    <a:lnTo>
                      <a:pt x="119" y="18"/>
                    </a:lnTo>
                    <a:lnTo>
                      <a:pt x="106" y="9"/>
                    </a:lnTo>
                    <a:lnTo>
                      <a:pt x="90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7" y="9"/>
                    </a:lnTo>
                    <a:lnTo>
                      <a:pt x="22" y="18"/>
                    </a:lnTo>
                    <a:lnTo>
                      <a:pt x="10" y="31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10" y="91"/>
                    </a:lnTo>
                    <a:lnTo>
                      <a:pt x="22" y="104"/>
                    </a:lnTo>
                    <a:lnTo>
                      <a:pt x="36" y="114"/>
                    </a:lnTo>
                    <a:lnTo>
                      <a:pt x="53" y="121"/>
                    </a:lnTo>
                    <a:lnTo>
                      <a:pt x="70" y="123"/>
                    </a:lnTo>
                    <a:lnTo>
                      <a:pt x="89" y="121"/>
                    </a:lnTo>
                    <a:lnTo>
                      <a:pt x="106" y="114"/>
                    </a:lnTo>
                    <a:lnTo>
                      <a:pt x="119" y="104"/>
                    </a:lnTo>
                    <a:lnTo>
                      <a:pt x="131" y="91"/>
                    </a:lnTo>
                    <a:lnTo>
                      <a:pt x="139" y="76"/>
                    </a:lnTo>
                    <a:lnTo>
                      <a:pt x="141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8" name="Freeform 192"/>
              <p:cNvSpPr>
                <a:spLocks/>
              </p:cNvSpPr>
              <p:nvPr/>
            </p:nvSpPr>
            <p:spPr bwMode="auto">
              <a:xfrm>
                <a:off x="773" y="794"/>
                <a:ext cx="31" cy="27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" y="48"/>
                  </a:cxn>
                  <a:cxn ang="0">
                    <a:pos x="11" y="33"/>
                  </a:cxn>
                  <a:cxn ang="0">
                    <a:pos x="22" y="21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4" y="9"/>
                  </a:cxn>
                  <a:cxn ang="0">
                    <a:pos x="119" y="21"/>
                  </a:cxn>
                  <a:cxn ang="0">
                    <a:pos x="132" y="33"/>
                  </a:cxn>
                  <a:cxn ang="0">
                    <a:pos x="138" y="48"/>
                  </a:cxn>
                  <a:cxn ang="0">
                    <a:pos x="142" y="63"/>
                  </a:cxn>
                  <a:cxn ang="0">
                    <a:pos x="138" y="80"/>
                  </a:cxn>
                  <a:cxn ang="0">
                    <a:pos x="132" y="95"/>
                  </a:cxn>
                  <a:cxn ang="0">
                    <a:pos x="119" y="107"/>
                  </a:cxn>
                  <a:cxn ang="0">
                    <a:pos x="104" y="116"/>
                  </a:cxn>
                  <a:cxn ang="0">
                    <a:pos x="88" y="123"/>
                  </a:cxn>
                  <a:cxn ang="0">
                    <a:pos x="70" y="126"/>
                  </a:cxn>
                  <a:cxn ang="0">
                    <a:pos x="52" y="123"/>
                  </a:cxn>
                  <a:cxn ang="0">
                    <a:pos x="36" y="116"/>
                  </a:cxn>
                  <a:cxn ang="0">
                    <a:pos x="22" y="107"/>
                  </a:cxn>
                  <a:cxn ang="0">
                    <a:pos x="11" y="95"/>
                  </a:cxn>
                  <a:cxn ang="0">
                    <a:pos x="3" y="80"/>
                  </a:cxn>
                  <a:cxn ang="0">
                    <a:pos x="0" y="63"/>
                  </a:cxn>
                </a:cxnLst>
                <a:rect l="0" t="0" r="r" b="b"/>
                <a:pathLst>
                  <a:path w="142" h="126">
                    <a:moveTo>
                      <a:pt x="0" y="63"/>
                    </a:moveTo>
                    <a:lnTo>
                      <a:pt x="3" y="48"/>
                    </a:lnTo>
                    <a:lnTo>
                      <a:pt x="11" y="33"/>
                    </a:lnTo>
                    <a:lnTo>
                      <a:pt x="22" y="21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4" y="9"/>
                    </a:lnTo>
                    <a:lnTo>
                      <a:pt x="119" y="21"/>
                    </a:lnTo>
                    <a:lnTo>
                      <a:pt x="132" y="33"/>
                    </a:lnTo>
                    <a:lnTo>
                      <a:pt x="138" y="48"/>
                    </a:lnTo>
                    <a:lnTo>
                      <a:pt x="142" y="63"/>
                    </a:lnTo>
                    <a:lnTo>
                      <a:pt x="138" y="80"/>
                    </a:lnTo>
                    <a:lnTo>
                      <a:pt x="132" y="95"/>
                    </a:lnTo>
                    <a:lnTo>
                      <a:pt x="119" y="107"/>
                    </a:lnTo>
                    <a:lnTo>
                      <a:pt x="104" y="116"/>
                    </a:lnTo>
                    <a:lnTo>
                      <a:pt x="88" y="123"/>
                    </a:lnTo>
                    <a:lnTo>
                      <a:pt x="70" y="126"/>
                    </a:lnTo>
                    <a:lnTo>
                      <a:pt x="52" y="123"/>
                    </a:lnTo>
                    <a:lnTo>
                      <a:pt x="36" y="116"/>
                    </a:lnTo>
                    <a:lnTo>
                      <a:pt x="22" y="107"/>
                    </a:lnTo>
                    <a:lnTo>
                      <a:pt x="11" y="95"/>
                    </a:lnTo>
                    <a:lnTo>
                      <a:pt x="3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9" name="Freeform 193"/>
              <p:cNvSpPr>
                <a:spLocks/>
              </p:cNvSpPr>
              <p:nvPr/>
            </p:nvSpPr>
            <p:spPr bwMode="auto">
              <a:xfrm>
                <a:off x="753" y="848"/>
                <a:ext cx="31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1"/>
                  </a:cxn>
                  <a:cxn ang="0">
                    <a:pos x="36" y="10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8" y="4"/>
                  </a:cxn>
                  <a:cxn ang="0">
                    <a:pos x="105" y="10"/>
                  </a:cxn>
                  <a:cxn ang="0">
                    <a:pos x="118" y="21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  <a:cxn ang="0">
                    <a:pos x="137" y="79"/>
                  </a:cxn>
                  <a:cxn ang="0">
                    <a:pos x="130" y="94"/>
                  </a:cxn>
                  <a:cxn ang="0">
                    <a:pos x="117" y="106"/>
                  </a:cxn>
                  <a:cxn ang="0">
                    <a:pos x="104" y="117"/>
                  </a:cxn>
                  <a:cxn ang="0">
                    <a:pos x="86" y="124"/>
                  </a:cxn>
                  <a:cxn ang="0">
                    <a:pos x="68" y="127"/>
                  </a:cxn>
                  <a:cxn ang="0">
                    <a:pos x="50" y="124"/>
                  </a:cxn>
                  <a:cxn ang="0">
                    <a:pos x="35" y="117"/>
                  </a:cxn>
                  <a:cxn ang="0">
                    <a:pos x="21" y="106"/>
                  </a:cxn>
                  <a:cxn ang="0">
                    <a:pos x="10" y="94"/>
                  </a:cxn>
                  <a:cxn ang="0">
                    <a:pos x="2" y="79"/>
                  </a:cxn>
                  <a:cxn ang="0">
                    <a:pos x="0" y="63"/>
                  </a:cxn>
                </a:cxnLst>
                <a:rect l="0" t="0" r="r" b="b"/>
                <a:pathLst>
                  <a:path w="140" h="127">
                    <a:moveTo>
                      <a:pt x="0" y="63"/>
                    </a:moveTo>
                    <a:lnTo>
                      <a:pt x="2" y="47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105" y="10"/>
                    </a:lnTo>
                    <a:lnTo>
                      <a:pt x="118" y="21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lnTo>
                      <a:pt x="137" y="79"/>
                    </a:lnTo>
                    <a:lnTo>
                      <a:pt x="130" y="94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86" y="124"/>
                    </a:lnTo>
                    <a:lnTo>
                      <a:pt x="68" y="127"/>
                    </a:lnTo>
                    <a:lnTo>
                      <a:pt x="50" y="124"/>
                    </a:lnTo>
                    <a:lnTo>
                      <a:pt x="35" y="117"/>
                    </a:lnTo>
                    <a:lnTo>
                      <a:pt x="21" y="106"/>
                    </a:lnTo>
                    <a:lnTo>
                      <a:pt x="10" y="94"/>
                    </a:lnTo>
                    <a:lnTo>
                      <a:pt x="2" y="7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0" name="Oval 194"/>
              <p:cNvSpPr>
                <a:spLocks noChangeArrowheads="1"/>
              </p:cNvSpPr>
              <p:nvPr/>
            </p:nvSpPr>
            <p:spPr bwMode="auto">
              <a:xfrm>
                <a:off x="784" y="716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1" name="Oval 195"/>
              <p:cNvSpPr>
                <a:spLocks noChangeArrowheads="1"/>
              </p:cNvSpPr>
              <p:nvPr/>
            </p:nvSpPr>
            <p:spPr bwMode="auto">
              <a:xfrm>
                <a:off x="753" y="932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2" name="Oval 196"/>
              <p:cNvSpPr>
                <a:spLocks noChangeArrowheads="1"/>
              </p:cNvSpPr>
              <p:nvPr/>
            </p:nvSpPr>
            <p:spPr bwMode="auto">
              <a:xfrm>
                <a:off x="784" y="690"/>
                <a:ext cx="30" cy="29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3" name="Oval 197"/>
              <p:cNvSpPr>
                <a:spLocks noChangeArrowheads="1"/>
              </p:cNvSpPr>
              <p:nvPr/>
            </p:nvSpPr>
            <p:spPr bwMode="auto">
              <a:xfrm>
                <a:off x="753" y="905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4" name="Oval 198"/>
              <p:cNvSpPr>
                <a:spLocks noChangeArrowheads="1"/>
              </p:cNvSpPr>
              <p:nvPr/>
            </p:nvSpPr>
            <p:spPr bwMode="auto">
              <a:xfrm>
                <a:off x="775" y="665"/>
                <a:ext cx="31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5" name="Freeform 199"/>
              <p:cNvSpPr>
                <a:spLocks/>
              </p:cNvSpPr>
              <p:nvPr/>
            </p:nvSpPr>
            <p:spPr bwMode="auto">
              <a:xfrm>
                <a:off x="749" y="876"/>
                <a:ext cx="34" cy="26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" y="45"/>
                  </a:cxn>
                  <a:cxn ang="0">
                    <a:pos x="11" y="31"/>
                  </a:cxn>
                  <a:cxn ang="0">
                    <a:pos x="23" y="19"/>
                  </a:cxn>
                  <a:cxn ang="0">
                    <a:pos x="38" y="9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0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1" y="31"/>
                  </a:cxn>
                  <a:cxn ang="0">
                    <a:pos x="139" y="45"/>
                  </a:cxn>
                  <a:cxn ang="0">
                    <a:pos x="142" y="60"/>
                  </a:cxn>
                  <a:cxn ang="0">
                    <a:pos x="139" y="76"/>
                  </a:cxn>
                  <a:cxn ang="0">
                    <a:pos x="131" y="90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4" y="122"/>
                  </a:cxn>
                  <a:cxn ang="0">
                    <a:pos x="37" y="115"/>
                  </a:cxn>
                  <a:cxn ang="0">
                    <a:pos x="23" y="103"/>
                  </a:cxn>
                  <a:cxn ang="0">
                    <a:pos x="11" y="90"/>
                  </a:cxn>
                  <a:cxn ang="0">
                    <a:pos x="3" y="76"/>
                  </a:cxn>
                  <a:cxn ang="0">
                    <a:pos x="0" y="60"/>
                  </a:cxn>
                </a:cxnLst>
                <a:rect l="0" t="0" r="r" b="b"/>
                <a:pathLst>
                  <a:path w="142" h="124">
                    <a:moveTo>
                      <a:pt x="0" y="60"/>
                    </a:moveTo>
                    <a:lnTo>
                      <a:pt x="4" y="45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8" y="9"/>
                    </a:lnTo>
                    <a:lnTo>
                      <a:pt x="55" y="2"/>
                    </a:lnTo>
                    <a:lnTo>
                      <a:pt x="72" y="0"/>
                    </a:lnTo>
                    <a:lnTo>
                      <a:pt x="90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1" y="31"/>
                    </a:lnTo>
                    <a:lnTo>
                      <a:pt x="139" y="45"/>
                    </a:lnTo>
                    <a:lnTo>
                      <a:pt x="142" y="60"/>
                    </a:lnTo>
                    <a:lnTo>
                      <a:pt x="139" y="76"/>
                    </a:lnTo>
                    <a:lnTo>
                      <a:pt x="131" y="90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4" y="122"/>
                    </a:lnTo>
                    <a:lnTo>
                      <a:pt x="37" y="115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6" name="Oval 200"/>
              <p:cNvSpPr>
                <a:spLocks noChangeArrowheads="1"/>
              </p:cNvSpPr>
              <p:nvPr/>
            </p:nvSpPr>
            <p:spPr bwMode="auto">
              <a:xfrm>
                <a:off x="763" y="63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7" name="Oval 201"/>
              <p:cNvSpPr>
                <a:spLocks noChangeArrowheads="1"/>
              </p:cNvSpPr>
              <p:nvPr/>
            </p:nvSpPr>
            <p:spPr bwMode="auto">
              <a:xfrm>
                <a:off x="754" y="60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8" name="Freeform 202"/>
              <p:cNvSpPr>
                <a:spLocks/>
              </p:cNvSpPr>
              <p:nvPr/>
            </p:nvSpPr>
            <p:spPr bwMode="auto">
              <a:xfrm>
                <a:off x="750" y="743"/>
                <a:ext cx="33" cy="24"/>
              </a:xfrm>
              <a:custGeom>
                <a:avLst/>
                <a:gdLst/>
                <a:ahLst/>
                <a:cxnLst>
                  <a:cxn ang="0">
                    <a:pos x="140" y="61"/>
                  </a:cxn>
                  <a:cxn ang="0">
                    <a:pos x="137" y="47"/>
                  </a:cxn>
                  <a:cxn ang="0">
                    <a:pos x="129" y="32"/>
                  </a:cxn>
                  <a:cxn ang="0">
                    <a:pos x="120" y="19"/>
                  </a:cxn>
                  <a:cxn ang="0">
                    <a:pos x="106" y="9"/>
                  </a:cxn>
                  <a:cxn ang="0">
                    <a:pos x="90" y="1"/>
                  </a:cxn>
                  <a:cxn ang="0">
                    <a:pos x="71" y="0"/>
                  </a:cxn>
                  <a:cxn ang="0">
                    <a:pos x="54" y="1"/>
                  </a:cxn>
                  <a:cxn ang="0">
                    <a:pos x="37" y="9"/>
                  </a:cxn>
                  <a:cxn ang="0">
                    <a:pos x="22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6"/>
                  </a:cxn>
                  <a:cxn ang="0">
                    <a:pos x="52" y="123"/>
                  </a:cxn>
                  <a:cxn ang="0">
                    <a:pos x="69" y="123"/>
                  </a:cxn>
                  <a:cxn ang="0">
                    <a:pos x="87" y="123"/>
                  </a:cxn>
                  <a:cxn ang="0">
                    <a:pos x="104" y="116"/>
                  </a:cxn>
                  <a:cxn ang="0">
                    <a:pos x="119" y="106"/>
                  </a:cxn>
                  <a:cxn ang="0">
                    <a:pos x="129" y="93"/>
                  </a:cxn>
                  <a:cxn ang="0">
                    <a:pos x="137" y="77"/>
                  </a:cxn>
                  <a:cxn ang="0">
                    <a:pos x="140" y="61"/>
                  </a:cxn>
                </a:cxnLst>
                <a:rect l="0" t="0" r="r" b="b"/>
                <a:pathLst>
                  <a:path w="140" h="123">
                    <a:moveTo>
                      <a:pt x="140" y="61"/>
                    </a:moveTo>
                    <a:lnTo>
                      <a:pt x="137" y="47"/>
                    </a:lnTo>
                    <a:lnTo>
                      <a:pt x="129" y="32"/>
                    </a:lnTo>
                    <a:lnTo>
                      <a:pt x="120" y="19"/>
                    </a:lnTo>
                    <a:lnTo>
                      <a:pt x="106" y="9"/>
                    </a:lnTo>
                    <a:lnTo>
                      <a:pt x="90" y="1"/>
                    </a:lnTo>
                    <a:lnTo>
                      <a:pt x="71" y="0"/>
                    </a:lnTo>
                    <a:lnTo>
                      <a:pt x="54" y="1"/>
                    </a:lnTo>
                    <a:lnTo>
                      <a:pt x="37" y="9"/>
                    </a:lnTo>
                    <a:lnTo>
                      <a:pt x="22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6"/>
                    </a:lnTo>
                    <a:lnTo>
                      <a:pt x="52" y="123"/>
                    </a:lnTo>
                    <a:lnTo>
                      <a:pt x="69" y="123"/>
                    </a:lnTo>
                    <a:lnTo>
                      <a:pt x="87" y="123"/>
                    </a:lnTo>
                    <a:lnTo>
                      <a:pt x="104" y="116"/>
                    </a:lnTo>
                    <a:lnTo>
                      <a:pt x="119" y="106"/>
                    </a:lnTo>
                    <a:lnTo>
                      <a:pt x="129" y="93"/>
                    </a:lnTo>
                    <a:lnTo>
                      <a:pt x="137" y="77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9" name="Freeform 203"/>
              <p:cNvSpPr>
                <a:spLocks/>
              </p:cNvSpPr>
              <p:nvPr/>
            </p:nvSpPr>
            <p:spPr bwMode="auto">
              <a:xfrm>
                <a:off x="758" y="665"/>
                <a:ext cx="31" cy="24"/>
              </a:xfrm>
              <a:custGeom>
                <a:avLst/>
                <a:gdLst/>
                <a:ahLst/>
                <a:cxnLst>
                  <a:cxn ang="0">
                    <a:pos x="139" y="65"/>
                  </a:cxn>
                  <a:cxn ang="0">
                    <a:pos x="137" y="79"/>
                  </a:cxn>
                  <a:cxn ang="0">
                    <a:pos x="129" y="94"/>
                  </a:cxn>
                  <a:cxn ang="0">
                    <a:pos x="118" y="107"/>
                  </a:cxn>
                  <a:cxn ang="0">
                    <a:pos x="103" y="117"/>
                  </a:cxn>
                  <a:cxn ang="0">
                    <a:pos x="87" y="125"/>
                  </a:cxn>
                  <a:cxn ang="0">
                    <a:pos x="70" y="126"/>
                  </a:cxn>
                  <a:cxn ang="0">
                    <a:pos x="52" y="125"/>
                  </a:cxn>
                  <a:cxn ang="0">
                    <a:pos x="35" y="117"/>
                  </a:cxn>
                  <a:cxn ang="0">
                    <a:pos x="23" y="107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6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5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7" y="2"/>
                  </a:cxn>
                  <a:cxn ang="0">
                    <a:pos x="103" y="9"/>
                  </a:cxn>
                  <a:cxn ang="0">
                    <a:pos x="118" y="19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5"/>
                  </a:cxn>
                </a:cxnLst>
                <a:rect l="0" t="0" r="r" b="b"/>
                <a:pathLst>
                  <a:path w="139" h="126">
                    <a:moveTo>
                      <a:pt x="139" y="65"/>
                    </a:moveTo>
                    <a:lnTo>
                      <a:pt x="137" y="79"/>
                    </a:lnTo>
                    <a:lnTo>
                      <a:pt x="129" y="94"/>
                    </a:lnTo>
                    <a:lnTo>
                      <a:pt x="118" y="107"/>
                    </a:lnTo>
                    <a:lnTo>
                      <a:pt x="103" y="117"/>
                    </a:lnTo>
                    <a:lnTo>
                      <a:pt x="87" y="125"/>
                    </a:lnTo>
                    <a:lnTo>
                      <a:pt x="70" y="126"/>
                    </a:lnTo>
                    <a:lnTo>
                      <a:pt x="52" y="125"/>
                    </a:lnTo>
                    <a:lnTo>
                      <a:pt x="35" y="117"/>
                    </a:lnTo>
                    <a:lnTo>
                      <a:pt x="23" y="107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7" y="2"/>
                    </a:lnTo>
                    <a:lnTo>
                      <a:pt x="103" y="9"/>
                    </a:lnTo>
                    <a:lnTo>
                      <a:pt x="118" y="19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5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40" name="Freeform 204"/>
              <p:cNvSpPr>
                <a:spLocks/>
              </p:cNvSpPr>
              <p:nvPr/>
            </p:nvSpPr>
            <p:spPr bwMode="auto">
              <a:xfrm>
                <a:off x="769" y="638"/>
                <a:ext cx="34" cy="27"/>
              </a:xfrm>
              <a:custGeom>
                <a:avLst/>
                <a:gdLst/>
                <a:ahLst/>
                <a:cxnLst>
                  <a:cxn ang="0">
                    <a:pos x="147" y="71"/>
                  </a:cxn>
                  <a:cxn ang="0">
                    <a:pos x="144" y="86"/>
                  </a:cxn>
                  <a:cxn ang="0">
                    <a:pos x="136" y="101"/>
                  </a:cxn>
                  <a:cxn ang="0">
                    <a:pos x="123" y="115"/>
                  </a:cxn>
                  <a:cxn ang="0">
                    <a:pos x="108" y="126"/>
                  </a:cxn>
                  <a:cxn ang="0">
                    <a:pos x="91" y="134"/>
                  </a:cxn>
                  <a:cxn ang="0">
                    <a:pos x="73" y="136"/>
                  </a:cxn>
                  <a:cxn ang="0">
                    <a:pos x="55" y="134"/>
                  </a:cxn>
                  <a:cxn ang="0">
                    <a:pos x="36" y="126"/>
                  </a:cxn>
                  <a:cxn ang="0">
                    <a:pos x="23" y="115"/>
                  </a:cxn>
                  <a:cxn ang="0">
                    <a:pos x="11" y="101"/>
                  </a:cxn>
                  <a:cxn ang="0">
                    <a:pos x="3" y="86"/>
                  </a:cxn>
                  <a:cxn ang="0">
                    <a:pos x="0" y="71"/>
                  </a:cxn>
                  <a:cxn ang="0">
                    <a:pos x="3" y="54"/>
                  </a:cxn>
                  <a:cxn ang="0">
                    <a:pos x="11" y="38"/>
                  </a:cxn>
                  <a:cxn ang="0">
                    <a:pos x="23" y="22"/>
                  </a:cxn>
                  <a:cxn ang="0">
                    <a:pos x="36" y="13"/>
                  </a:cxn>
                  <a:cxn ang="0">
                    <a:pos x="55" y="5"/>
                  </a:cxn>
                  <a:cxn ang="0">
                    <a:pos x="73" y="0"/>
                  </a:cxn>
                  <a:cxn ang="0">
                    <a:pos x="91" y="5"/>
                  </a:cxn>
                  <a:cxn ang="0">
                    <a:pos x="108" y="13"/>
                  </a:cxn>
                  <a:cxn ang="0">
                    <a:pos x="123" y="22"/>
                  </a:cxn>
                  <a:cxn ang="0">
                    <a:pos x="136" y="38"/>
                  </a:cxn>
                  <a:cxn ang="0">
                    <a:pos x="144" y="54"/>
                  </a:cxn>
                  <a:cxn ang="0">
                    <a:pos x="147" y="71"/>
                  </a:cxn>
                </a:cxnLst>
                <a:rect l="0" t="0" r="r" b="b"/>
                <a:pathLst>
                  <a:path w="147" h="136">
                    <a:moveTo>
                      <a:pt x="147" y="71"/>
                    </a:moveTo>
                    <a:lnTo>
                      <a:pt x="144" y="86"/>
                    </a:lnTo>
                    <a:lnTo>
                      <a:pt x="136" y="101"/>
                    </a:lnTo>
                    <a:lnTo>
                      <a:pt x="123" y="115"/>
                    </a:lnTo>
                    <a:lnTo>
                      <a:pt x="108" y="126"/>
                    </a:lnTo>
                    <a:lnTo>
                      <a:pt x="91" y="134"/>
                    </a:lnTo>
                    <a:lnTo>
                      <a:pt x="73" y="136"/>
                    </a:lnTo>
                    <a:lnTo>
                      <a:pt x="55" y="134"/>
                    </a:lnTo>
                    <a:lnTo>
                      <a:pt x="36" y="126"/>
                    </a:lnTo>
                    <a:lnTo>
                      <a:pt x="23" y="115"/>
                    </a:lnTo>
                    <a:lnTo>
                      <a:pt x="11" y="101"/>
                    </a:lnTo>
                    <a:lnTo>
                      <a:pt x="3" y="86"/>
                    </a:lnTo>
                    <a:lnTo>
                      <a:pt x="0" y="71"/>
                    </a:lnTo>
                    <a:lnTo>
                      <a:pt x="3" y="54"/>
                    </a:lnTo>
                    <a:lnTo>
                      <a:pt x="11" y="38"/>
                    </a:lnTo>
                    <a:lnTo>
                      <a:pt x="23" y="22"/>
                    </a:lnTo>
                    <a:lnTo>
                      <a:pt x="36" y="13"/>
                    </a:lnTo>
                    <a:lnTo>
                      <a:pt x="55" y="5"/>
                    </a:lnTo>
                    <a:lnTo>
                      <a:pt x="73" y="0"/>
                    </a:lnTo>
                    <a:lnTo>
                      <a:pt x="91" y="5"/>
                    </a:lnTo>
                    <a:lnTo>
                      <a:pt x="108" y="13"/>
                    </a:lnTo>
                    <a:lnTo>
                      <a:pt x="123" y="22"/>
                    </a:lnTo>
                    <a:lnTo>
                      <a:pt x="136" y="38"/>
                    </a:lnTo>
                    <a:lnTo>
                      <a:pt x="144" y="54"/>
                    </a:lnTo>
                    <a:lnTo>
                      <a:pt x="147" y="7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41" name="Freeform 205"/>
              <p:cNvSpPr>
                <a:spLocks/>
              </p:cNvSpPr>
              <p:nvPr/>
            </p:nvSpPr>
            <p:spPr bwMode="auto">
              <a:xfrm>
                <a:off x="749" y="689"/>
                <a:ext cx="32" cy="27"/>
              </a:xfrm>
              <a:custGeom>
                <a:avLst/>
                <a:gdLst/>
                <a:ahLst/>
                <a:cxnLst>
                  <a:cxn ang="0">
                    <a:pos x="140" y="62"/>
                  </a:cxn>
                  <a:cxn ang="0">
                    <a:pos x="138" y="78"/>
                  </a:cxn>
                  <a:cxn ang="0">
                    <a:pos x="130" y="92"/>
                  </a:cxn>
                  <a:cxn ang="0">
                    <a:pos x="120" y="106"/>
                  </a:cxn>
                  <a:cxn ang="0">
                    <a:pos x="105" y="116"/>
                  </a:cxn>
                  <a:cxn ang="0">
                    <a:pos x="88" y="123"/>
                  </a:cxn>
                  <a:cxn ang="0">
                    <a:pos x="70" y="127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9" y="92"/>
                  </a:cxn>
                  <a:cxn ang="0">
                    <a:pos x="1" y="78"/>
                  </a:cxn>
                  <a:cxn ang="0">
                    <a:pos x="0" y="62"/>
                  </a:cxn>
                  <a:cxn ang="0">
                    <a:pos x="1" y="47"/>
                  </a:cxn>
                  <a:cxn ang="0">
                    <a:pos x="9" y="32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53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5" y="8"/>
                  </a:cxn>
                  <a:cxn ang="0">
                    <a:pos x="120" y="20"/>
                  </a:cxn>
                  <a:cxn ang="0">
                    <a:pos x="130" y="32"/>
                  </a:cxn>
                  <a:cxn ang="0">
                    <a:pos x="138" y="47"/>
                  </a:cxn>
                  <a:cxn ang="0">
                    <a:pos x="140" y="62"/>
                  </a:cxn>
                </a:cxnLst>
                <a:rect l="0" t="0" r="r" b="b"/>
                <a:pathLst>
                  <a:path w="140" h="127">
                    <a:moveTo>
                      <a:pt x="140" y="62"/>
                    </a:moveTo>
                    <a:lnTo>
                      <a:pt x="138" y="78"/>
                    </a:lnTo>
                    <a:lnTo>
                      <a:pt x="130" y="92"/>
                    </a:lnTo>
                    <a:lnTo>
                      <a:pt x="120" y="106"/>
                    </a:lnTo>
                    <a:lnTo>
                      <a:pt x="105" y="116"/>
                    </a:lnTo>
                    <a:lnTo>
                      <a:pt x="88" y="123"/>
                    </a:lnTo>
                    <a:lnTo>
                      <a:pt x="70" y="127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9" y="92"/>
                    </a:lnTo>
                    <a:lnTo>
                      <a:pt x="1" y="78"/>
                    </a:lnTo>
                    <a:lnTo>
                      <a:pt x="0" y="62"/>
                    </a:lnTo>
                    <a:lnTo>
                      <a:pt x="1" y="47"/>
                    </a:lnTo>
                    <a:lnTo>
                      <a:pt x="9" y="32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53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5" y="8"/>
                    </a:lnTo>
                    <a:lnTo>
                      <a:pt x="120" y="20"/>
                    </a:lnTo>
                    <a:lnTo>
                      <a:pt x="130" y="32"/>
                    </a:lnTo>
                    <a:lnTo>
                      <a:pt x="138" y="47"/>
                    </a:lnTo>
                    <a:lnTo>
                      <a:pt x="14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42" name="Freeform 206"/>
              <p:cNvSpPr>
                <a:spLocks/>
              </p:cNvSpPr>
              <p:nvPr/>
            </p:nvSpPr>
            <p:spPr bwMode="auto">
              <a:xfrm>
                <a:off x="778" y="608"/>
                <a:ext cx="33" cy="27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0" y="77"/>
                  </a:cxn>
                  <a:cxn ang="0">
                    <a:pos x="132" y="93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3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3" y="44"/>
                  </a:cxn>
                  <a:cxn ang="0">
                    <a:pos x="11" y="31"/>
                  </a:cxn>
                  <a:cxn ang="0">
                    <a:pos x="24" y="19"/>
                  </a:cxn>
                  <a:cxn ang="0">
                    <a:pos x="39" y="8"/>
                  </a:cxn>
                  <a:cxn ang="0">
                    <a:pos x="56" y="1"/>
                  </a:cxn>
                  <a:cxn ang="0">
                    <a:pos x="73" y="0"/>
                  </a:cxn>
                  <a:cxn ang="0">
                    <a:pos x="91" y="1"/>
                  </a:cxn>
                  <a:cxn ang="0">
                    <a:pos x="108" y="8"/>
                  </a:cxn>
                  <a:cxn ang="0">
                    <a:pos x="122" y="19"/>
                  </a:cxn>
                  <a:cxn ang="0">
                    <a:pos x="133" y="31"/>
                  </a:cxn>
                  <a:cxn ang="0">
                    <a:pos x="141" y="44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3">
                    <a:moveTo>
                      <a:pt x="144" y="61"/>
                    </a:moveTo>
                    <a:lnTo>
                      <a:pt x="140" y="77"/>
                    </a:lnTo>
                    <a:lnTo>
                      <a:pt x="132" y="93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3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3" y="44"/>
                    </a:lnTo>
                    <a:lnTo>
                      <a:pt x="11" y="31"/>
                    </a:lnTo>
                    <a:lnTo>
                      <a:pt x="24" y="19"/>
                    </a:lnTo>
                    <a:lnTo>
                      <a:pt x="39" y="8"/>
                    </a:lnTo>
                    <a:lnTo>
                      <a:pt x="56" y="1"/>
                    </a:lnTo>
                    <a:lnTo>
                      <a:pt x="73" y="0"/>
                    </a:lnTo>
                    <a:lnTo>
                      <a:pt x="91" y="1"/>
                    </a:lnTo>
                    <a:lnTo>
                      <a:pt x="108" y="8"/>
                    </a:lnTo>
                    <a:lnTo>
                      <a:pt x="122" y="19"/>
                    </a:lnTo>
                    <a:lnTo>
                      <a:pt x="133" y="31"/>
                    </a:lnTo>
                    <a:lnTo>
                      <a:pt x="141" y="44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43" name="Freeform 207"/>
              <p:cNvSpPr>
                <a:spLocks/>
              </p:cNvSpPr>
              <p:nvPr/>
            </p:nvSpPr>
            <p:spPr bwMode="auto">
              <a:xfrm>
                <a:off x="750" y="716"/>
                <a:ext cx="33" cy="27"/>
              </a:xfrm>
              <a:custGeom>
                <a:avLst/>
                <a:gdLst/>
                <a:ahLst/>
                <a:cxnLst>
                  <a:cxn ang="0">
                    <a:pos x="140" y="63"/>
                  </a:cxn>
                  <a:cxn ang="0">
                    <a:pos x="138" y="78"/>
                  </a:cxn>
                  <a:cxn ang="0">
                    <a:pos x="130" y="93"/>
                  </a:cxn>
                  <a:cxn ang="0">
                    <a:pos x="119" y="106"/>
                  </a:cxn>
                  <a:cxn ang="0">
                    <a:pos x="105" y="116"/>
                  </a:cxn>
                  <a:cxn ang="0">
                    <a:pos x="89" y="123"/>
                  </a:cxn>
                  <a:cxn ang="0">
                    <a:pos x="70" y="126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0"/>
                  </a:cxn>
                  <a:cxn ang="0">
                    <a:pos x="36" y="8"/>
                  </a:cxn>
                  <a:cxn ang="0">
                    <a:pos x="52" y="1"/>
                  </a:cxn>
                  <a:cxn ang="0">
                    <a:pos x="69" y="0"/>
                  </a:cxn>
                  <a:cxn ang="0">
                    <a:pos x="87" y="1"/>
                  </a:cxn>
                  <a:cxn ang="0">
                    <a:pos x="105" y="8"/>
                  </a:cxn>
                  <a:cxn ang="0">
                    <a:pos x="119" y="20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</a:cxnLst>
                <a:rect l="0" t="0" r="r" b="b"/>
                <a:pathLst>
                  <a:path w="140" h="126">
                    <a:moveTo>
                      <a:pt x="140" y="63"/>
                    </a:moveTo>
                    <a:lnTo>
                      <a:pt x="138" y="78"/>
                    </a:lnTo>
                    <a:lnTo>
                      <a:pt x="130" y="93"/>
                    </a:lnTo>
                    <a:lnTo>
                      <a:pt x="119" y="106"/>
                    </a:lnTo>
                    <a:lnTo>
                      <a:pt x="105" y="116"/>
                    </a:lnTo>
                    <a:lnTo>
                      <a:pt x="89" y="123"/>
                    </a:lnTo>
                    <a:lnTo>
                      <a:pt x="70" y="126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10" y="33"/>
                    </a:lnTo>
                    <a:lnTo>
                      <a:pt x="21" y="20"/>
                    </a:lnTo>
                    <a:lnTo>
                      <a:pt x="36" y="8"/>
                    </a:lnTo>
                    <a:lnTo>
                      <a:pt x="52" y="1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8"/>
                    </a:lnTo>
                    <a:lnTo>
                      <a:pt x="119" y="20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4944" name="Freeform 208"/>
            <p:cNvSpPr>
              <a:spLocks/>
            </p:cNvSpPr>
            <p:nvPr/>
          </p:nvSpPr>
          <p:spPr bwMode="auto">
            <a:xfrm>
              <a:off x="3112" y="1284"/>
              <a:ext cx="2648" cy="2158"/>
            </a:xfrm>
            <a:custGeom>
              <a:avLst/>
              <a:gdLst/>
              <a:ahLst/>
              <a:cxnLst>
                <a:cxn ang="0">
                  <a:pos x="447" y="0"/>
                </a:cxn>
                <a:cxn ang="0">
                  <a:pos x="424" y="1"/>
                </a:cxn>
                <a:cxn ang="0">
                  <a:pos x="400" y="2"/>
                </a:cxn>
                <a:cxn ang="0">
                  <a:pos x="376" y="6"/>
                </a:cxn>
                <a:cxn ang="0">
                  <a:pos x="355" y="10"/>
                </a:cxn>
                <a:cxn ang="0">
                  <a:pos x="331" y="16"/>
                </a:cxn>
                <a:cxn ang="0">
                  <a:pos x="308" y="23"/>
                </a:cxn>
                <a:cxn ang="0">
                  <a:pos x="288" y="31"/>
                </a:cxn>
                <a:cxn ang="0">
                  <a:pos x="265" y="40"/>
                </a:cxn>
                <a:cxn ang="0">
                  <a:pos x="243" y="51"/>
                </a:cxn>
                <a:cxn ang="0">
                  <a:pos x="224" y="61"/>
                </a:cxn>
                <a:cxn ang="0">
                  <a:pos x="204" y="73"/>
                </a:cxn>
                <a:cxn ang="0">
                  <a:pos x="184" y="87"/>
                </a:cxn>
                <a:cxn ang="0">
                  <a:pos x="166" y="101"/>
                </a:cxn>
                <a:cxn ang="0">
                  <a:pos x="148" y="117"/>
                </a:cxn>
                <a:cxn ang="0">
                  <a:pos x="131" y="132"/>
                </a:cxn>
                <a:cxn ang="0">
                  <a:pos x="116" y="150"/>
                </a:cxn>
                <a:cxn ang="0">
                  <a:pos x="100" y="167"/>
                </a:cxn>
                <a:cxn ang="0">
                  <a:pos x="85" y="187"/>
                </a:cxn>
                <a:cxn ang="0">
                  <a:pos x="73" y="206"/>
                </a:cxn>
                <a:cxn ang="0">
                  <a:pos x="60" y="227"/>
                </a:cxn>
                <a:cxn ang="0">
                  <a:pos x="50" y="246"/>
                </a:cxn>
                <a:cxn ang="0">
                  <a:pos x="40" y="268"/>
                </a:cxn>
                <a:cxn ang="0">
                  <a:pos x="31" y="291"/>
                </a:cxn>
                <a:cxn ang="0">
                  <a:pos x="23" y="312"/>
                </a:cxn>
                <a:cxn ang="0">
                  <a:pos x="16" y="335"/>
                </a:cxn>
                <a:cxn ang="0">
                  <a:pos x="10" y="359"/>
                </a:cxn>
                <a:cxn ang="0">
                  <a:pos x="5" y="380"/>
                </a:cxn>
                <a:cxn ang="0">
                  <a:pos x="2" y="405"/>
                </a:cxn>
                <a:cxn ang="0">
                  <a:pos x="1" y="429"/>
                </a:cxn>
                <a:cxn ang="0">
                  <a:pos x="0" y="452"/>
                </a:cxn>
                <a:cxn ang="0">
                  <a:pos x="0" y="5306"/>
                </a:cxn>
                <a:cxn ang="0">
                  <a:pos x="1" y="5329"/>
                </a:cxn>
                <a:cxn ang="0">
                  <a:pos x="3" y="5353"/>
                </a:cxn>
                <a:cxn ang="0">
                  <a:pos x="8" y="5376"/>
                </a:cxn>
                <a:cxn ang="0">
                  <a:pos x="12" y="5399"/>
                </a:cxn>
                <a:cxn ang="0">
                  <a:pos x="18" y="5424"/>
                </a:cxn>
                <a:cxn ang="0">
                  <a:pos x="26" y="5445"/>
                </a:cxn>
                <a:cxn ang="0">
                  <a:pos x="34" y="5467"/>
                </a:cxn>
                <a:cxn ang="0">
                  <a:pos x="44" y="5489"/>
                </a:cxn>
                <a:cxn ang="0">
                  <a:pos x="54" y="5510"/>
                </a:cxn>
                <a:cxn ang="0">
                  <a:pos x="66" y="5531"/>
                </a:cxn>
                <a:cxn ang="0">
                  <a:pos x="78" y="5551"/>
                </a:cxn>
                <a:cxn ang="0">
                  <a:pos x="93" y="5569"/>
                </a:cxn>
                <a:cxn ang="0">
                  <a:pos x="108" y="5588"/>
                </a:cxn>
                <a:cxn ang="0">
                  <a:pos x="123" y="5605"/>
                </a:cxn>
                <a:cxn ang="0">
                  <a:pos x="140" y="5621"/>
                </a:cxn>
                <a:cxn ang="0">
                  <a:pos x="157" y="5638"/>
                </a:cxn>
                <a:cxn ang="0">
                  <a:pos x="175" y="5653"/>
                </a:cxn>
                <a:cxn ang="0">
                  <a:pos x="193" y="5667"/>
                </a:cxn>
                <a:cxn ang="0">
                  <a:pos x="214" y="5680"/>
                </a:cxn>
                <a:cxn ang="0">
                  <a:pos x="234" y="5691"/>
                </a:cxn>
                <a:cxn ang="0">
                  <a:pos x="255" y="5701"/>
                </a:cxn>
                <a:cxn ang="0">
                  <a:pos x="276" y="5712"/>
                </a:cxn>
                <a:cxn ang="0">
                  <a:pos x="298" y="5720"/>
                </a:cxn>
                <a:cxn ang="0">
                  <a:pos x="320" y="5728"/>
                </a:cxn>
                <a:cxn ang="0">
                  <a:pos x="343" y="5733"/>
                </a:cxn>
                <a:cxn ang="0">
                  <a:pos x="365" y="5739"/>
                </a:cxn>
                <a:cxn ang="0">
                  <a:pos x="389" y="5744"/>
                </a:cxn>
                <a:cxn ang="0">
                  <a:pos x="413" y="5745"/>
                </a:cxn>
                <a:cxn ang="0">
                  <a:pos x="436" y="5746"/>
                </a:cxn>
                <a:cxn ang="0">
                  <a:pos x="8014" y="5745"/>
                </a:cxn>
              </a:cxnLst>
              <a:rect l="0" t="0" r="r" b="b"/>
              <a:pathLst>
                <a:path w="8014" h="5746">
                  <a:moveTo>
                    <a:pt x="8000" y="1"/>
                  </a:moveTo>
                  <a:lnTo>
                    <a:pt x="447" y="0"/>
                  </a:lnTo>
                  <a:lnTo>
                    <a:pt x="436" y="0"/>
                  </a:lnTo>
                  <a:lnTo>
                    <a:pt x="424" y="1"/>
                  </a:lnTo>
                  <a:lnTo>
                    <a:pt x="413" y="1"/>
                  </a:lnTo>
                  <a:lnTo>
                    <a:pt x="400" y="2"/>
                  </a:lnTo>
                  <a:lnTo>
                    <a:pt x="389" y="4"/>
                  </a:lnTo>
                  <a:lnTo>
                    <a:pt x="376" y="6"/>
                  </a:lnTo>
                  <a:lnTo>
                    <a:pt x="365" y="8"/>
                  </a:lnTo>
                  <a:lnTo>
                    <a:pt x="355" y="10"/>
                  </a:lnTo>
                  <a:lnTo>
                    <a:pt x="343" y="13"/>
                  </a:lnTo>
                  <a:lnTo>
                    <a:pt x="331" y="16"/>
                  </a:lnTo>
                  <a:lnTo>
                    <a:pt x="320" y="18"/>
                  </a:lnTo>
                  <a:lnTo>
                    <a:pt x="308" y="23"/>
                  </a:lnTo>
                  <a:lnTo>
                    <a:pt x="298" y="26"/>
                  </a:lnTo>
                  <a:lnTo>
                    <a:pt x="288" y="31"/>
                  </a:lnTo>
                  <a:lnTo>
                    <a:pt x="276" y="34"/>
                  </a:lnTo>
                  <a:lnTo>
                    <a:pt x="265" y="40"/>
                  </a:lnTo>
                  <a:lnTo>
                    <a:pt x="255" y="45"/>
                  </a:lnTo>
                  <a:lnTo>
                    <a:pt x="243" y="51"/>
                  </a:lnTo>
                  <a:lnTo>
                    <a:pt x="234" y="56"/>
                  </a:lnTo>
                  <a:lnTo>
                    <a:pt x="224" y="61"/>
                  </a:lnTo>
                  <a:lnTo>
                    <a:pt x="214" y="66"/>
                  </a:lnTo>
                  <a:lnTo>
                    <a:pt x="204" y="73"/>
                  </a:lnTo>
                  <a:lnTo>
                    <a:pt x="193" y="80"/>
                  </a:lnTo>
                  <a:lnTo>
                    <a:pt x="184" y="87"/>
                  </a:lnTo>
                  <a:lnTo>
                    <a:pt x="175" y="95"/>
                  </a:lnTo>
                  <a:lnTo>
                    <a:pt x="166" y="101"/>
                  </a:lnTo>
                  <a:lnTo>
                    <a:pt x="157" y="109"/>
                  </a:lnTo>
                  <a:lnTo>
                    <a:pt x="148" y="117"/>
                  </a:lnTo>
                  <a:lnTo>
                    <a:pt x="140" y="124"/>
                  </a:lnTo>
                  <a:lnTo>
                    <a:pt x="131" y="132"/>
                  </a:lnTo>
                  <a:lnTo>
                    <a:pt x="123" y="141"/>
                  </a:lnTo>
                  <a:lnTo>
                    <a:pt x="116" y="150"/>
                  </a:lnTo>
                  <a:lnTo>
                    <a:pt x="108" y="158"/>
                  </a:lnTo>
                  <a:lnTo>
                    <a:pt x="100" y="167"/>
                  </a:lnTo>
                  <a:lnTo>
                    <a:pt x="93" y="178"/>
                  </a:lnTo>
                  <a:lnTo>
                    <a:pt x="85" y="187"/>
                  </a:lnTo>
                  <a:lnTo>
                    <a:pt x="78" y="195"/>
                  </a:lnTo>
                  <a:lnTo>
                    <a:pt x="73" y="206"/>
                  </a:lnTo>
                  <a:lnTo>
                    <a:pt x="66" y="216"/>
                  </a:lnTo>
                  <a:lnTo>
                    <a:pt x="60" y="227"/>
                  </a:lnTo>
                  <a:lnTo>
                    <a:pt x="54" y="237"/>
                  </a:lnTo>
                  <a:lnTo>
                    <a:pt x="50" y="246"/>
                  </a:lnTo>
                  <a:lnTo>
                    <a:pt x="44" y="258"/>
                  </a:lnTo>
                  <a:lnTo>
                    <a:pt x="40" y="268"/>
                  </a:lnTo>
                  <a:lnTo>
                    <a:pt x="34" y="280"/>
                  </a:lnTo>
                  <a:lnTo>
                    <a:pt x="31" y="291"/>
                  </a:lnTo>
                  <a:lnTo>
                    <a:pt x="26" y="302"/>
                  </a:lnTo>
                  <a:lnTo>
                    <a:pt x="23" y="312"/>
                  </a:lnTo>
                  <a:lnTo>
                    <a:pt x="18" y="323"/>
                  </a:lnTo>
                  <a:lnTo>
                    <a:pt x="16" y="335"/>
                  </a:lnTo>
                  <a:lnTo>
                    <a:pt x="12" y="347"/>
                  </a:lnTo>
                  <a:lnTo>
                    <a:pt x="10" y="359"/>
                  </a:lnTo>
                  <a:lnTo>
                    <a:pt x="8" y="369"/>
                  </a:lnTo>
                  <a:lnTo>
                    <a:pt x="5" y="380"/>
                  </a:lnTo>
                  <a:lnTo>
                    <a:pt x="3" y="394"/>
                  </a:lnTo>
                  <a:lnTo>
                    <a:pt x="2" y="405"/>
                  </a:lnTo>
                  <a:lnTo>
                    <a:pt x="1" y="418"/>
                  </a:lnTo>
                  <a:lnTo>
                    <a:pt x="1" y="429"/>
                  </a:lnTo>
                  <a:lnTo>
                    <a:pt x="0" y="441"/>
                  </a:lnTo>
                  <a:lnTo>
                    <a:pt x="0" y="452"/>
                  </a:lnTo>
                  <a:lnTo>
                    <a:pt x="0" y="5295"/>
                  </a:lnTo>
                  <a:lnTo>
                    <a:pt x="0" y="5306"/>
                  </a:lnTo>
                  <a:lnTo>
                    <a:pt x="1" y="5317"/>
                  </a:lnTo>
                  <a:lnTo>
                    <a:pt x="1" y="5329"/>
                  </a:lnTo>
                  <a:lnTo>
                    <a:pt x="2" y="5342"/>
                  </a:lnTo>
                  <a:lnTo>
                    <a:pt x="3" y="5353"/>
                  </a:lnTo>
                  <a:lnTo>
                    <a:pt x="5" y="5366"/>
                  </a:lnTo>
                  <a:lnTo>
                    <a:pt x="8" y="5376"/>
                  </a:lnTo>
                  <a:lnTo>
                    <a:pt x="10" y="5387"/>
                  </a:lnTo>
                  <a:lnTo>
                    <a:pt x="12" y="5399"/>
                  </a:lnTo>
                  <a:lnTo>
                    <a:pt x="16" y="5411"/>
                  </a:lnTo>
                  <a:lnTo>
                    <a:pt x="18" y="5424"/>
                  </a:lnTo>
                  <a:lnTo>
                    <a:pt x="23" y="5435"/>
                  </a:lnTo>
                  <a:lnTo>
                    <a:pt x="26" y="5445"/>
                  </a:lnTo>
                  <a:lnTo>
                    <a:pt x="31" y="5456"/>
                  </a:lnTo>
                  <a:lnTo>
                    <a:pt x="34" y="5467"/>
                  </a:lnTo>
                  <a:lnTo>
                    <a:pt x="40" y="5478"/>
                  </a:lnTo>
                  <a:lnTo>
                    <a:pt x="44" y="5489"/>
                  </a:lnTo>
                  <a:lnTo>
                    <a:pt x="50" y="5499"/>
                  </a:lnTo>
                  <a:lnTo>
                    <a:pt x="54" y="5510"/>
                  </a:lnTo>
                  <a:lnTo>
                    <a:pt x="60" y="5519"/>
                  </a:lnTo>
                  <a:lnTo>
                    <a:pt x="66" y="5531"/>
                  </a:lnTo>
                  <a:lnTo>
                    <a:pt x="73" y="5540"/>
                  </a:lnTo>
                  <a:lnTo>
                    <a:pt x="78" y="5551"/>
                  </a:lnTo>
                  <a:lnTo>
                    <a:pt x="85" y="5559"/>
                  </a:lnTo>
                  <a:lnTo>
                    <a:pt x="93" y="5569"/>
                  </a:lnTo>
                  <a:lnTo>
                    <a:pt x="100" y="5579"/>
                  </a:lnTo>
                  <a:lnTo>
                    <a:pt x="108" y="5588"/>
                  </a:lnTo>
                  <a:lnTo>
                    <a:pt x="116" y="5597"/>
                  </a:lnTo>
                  <a:lnTo>
                    <a:pt x="123" y="5605"/>
                  </a:lnTo>
                  <a:lnTo>
                    <a:pt x="131" y="5614"/>
                  </a:lnTo>
                  <a:lnTo>
                    <a:pt x="140" y="5621"/>
                  </a:lnTo>
                  <a:lnTo>
                    <a:pt x="148" y="5630"/>
                  </a:lnTo>
                  <a:lnTo>
                    <a:pt x="157" y="5638"/>
                  </a:lnTo>
                  <a:lnTo>
                    <a:pt x="166" y="5646"/>
                  </a:lnTo>
                  <a:lnTo>
                    <a:pt x="175" y="5653"/>
                  </a:lnTo>
                  <a:lnTo>
                    <a:pt x="184" y="5660"/>
                  </a:lnTo>
                  <a:lnTo>
                    <a:pt x="193" y="5667"/>
                  </a:lnTo>
                  <a:lnTo>
                    <a:pt x="204" y="5673"/>
                  </a:lnTo>
                  <a:lnTo>
                    <a:pt x="214" y="5680"/>
                  </a:lnTo>
                  <a:lnTo>
                    <a:pt x="224" y="5684"/>
                  </a:lnTo>
                  <a:lnTo>
                    <a:pt x="234" y="5691"/>
                  </a:lnTo>
                  <a:lnTo>
                    <a:pt x="243" y="5696"/>
                  </a:lnTo>
                  <a:lnTo>
                    <a:pt x="255" y="5701"/>
                  </a:lnTo>
                  <a:lnTo>
                    <a:pt x="265" y="5706"/>
                  </a:lnTo>
                  <a:lnTo>
                    <a:pt x="276" y="5712"/>
                  </a:lnTo>
                  <a:lnTo>
                    <a:pt x="288" y="5715"/>
                  </a:lnTo>
                  <a:lnTo>
                    <a:pt x="298" y="5720"/>
                  </a:lnTo>
                  <a:lnTo>
                    <a:pt x="308" y="5724"/>
                  </a:lnTo>
                  <a:lnTo>
                    <a:pt x="320" y="5728"/>
                  </a:lnTo>
                  <a:lnTo>
                    <a:pt x="331" y="5731"/>
                  </a:lnTo>
                  <a:lnTo>
                    <a:pt x="343" y="5733"/>
                  </a:lnTo>
                  <a:lnTo>
                    <a:pt x="355" y="5736"/>
                  </a:lnTo>
                  <a:lnTo>
                    <a:pt x="365" y="5739"/>
                  </a:lnTo>
                  <a:lnTo>
                    <a:pt x="376" y="5740"/>
                  </a:lnTo>
                  <a:lnTo>
                    <a:pt x="389" y="5744"/>
                  </a:lnTo>
                  <a:lnTo>
                    <a:pt x="400" y="5745"/>
                  </a:lnTo>
                  <a:lnTo>
                    <a:pt x="413" y="5745"/>
                  </a:lnTo>
                  <a:lnTo>
                    <a:pt x="424" y="5745"/>
                  </a:lnTo>
                  <a:lnTo>
                    <a:pt x="436" y="5746"/>
                  </a:lnTo>
                  <a:lnTo>
                    <a:pt x="447" y="5746"/>
                  </a:lnTo>
                  <a:lnTo>
                    <a:pt x="8014" y="5745"/>
                  </a:lnTo>
                  <a:lnTo>
                    <a:pt x="4349" y="574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45" name="Freeform 209"/>
            <p:cNvSpPr>
              <a:spLocks/>
            </p:cNvSpPr>
            <p:nvPr/>
          </p:nvSpPr>
          <p:spPr bwMode="auto">
            <a:xfrm>
              <a:off x="3080" y="1235"/>
              <a:ext cx="2680" cy="2259"/>
            </a:xfrm>
            <a:custGeom>
              <a:avLst/>
              <a:gdLst/>
              <a:ahLst/>
              <a:cxnLst>
                <a:cxn ang="0">
                  <a:pos x="548" y="5"/>
                </a:cxn>
                <a:cxn ang="0">
                  <a:pos x="512" y="7"/>
                </a:cxn>
                <a:cxn ang="0">
                  <a:pos x="477" y="11"/>
                </a:cxn>
                <a:cxn ang="0">
                  <a:pos x="443" y="17"/>
                </a:cxn>
                <a:cxn ang="0">
                  <a:pos x="410" y="25"/>
                </a:cxn>
                <a:cxn ang="0">
                  <a:pos x="376" y="36"/>
                </a:cxn>
                <a:cxn ang="0">
                  <a:pos x="343" y="49"/>
                </a:cxn>
                <a:cxn ang="0">
                  <a:pos x="311" y="64"/>
                </a:cxn>
                <a:cxn ang="0">
                  <a:pos x="280" y="81"/>
                </a:cxn>
                <a:cxn ang="0">
                  <a:pos x="250" y="99"/>
                </a:cxn>
                <a:cxn ang="0">
                  <a:pos x="222" y="121"/>
                </a:cxn>
                <a:cxn ang="0">
                  <a:pos x="194" y="143"/>
                </a:cxn>
                <a:cxn ang="0">
                  <a:pos x="168" y="165"/>
                </a:cxn>
                <a:cxn ang="0">
                  <a:pos x="144" y="192"/>
                </a:cxn>
                <a:cxn ang="0">
                  <a:pos x="121" y="219"/>
                </a:cxn>
                <a:cxn ang="0">
                  <a:pos x="100" y="248"/>
                </a:cxn>
                <a:cxn ang="0">
                  <a:pos x="81" y="278"/>
                </a:cxn>
                <a:cxn ang="0">
                  <a:pos x="64" y="308"/>
                </a:cxn>
                <a:cxn ang="0">
                  <a:pos x="48" y="342"/>
                </a:cxn>
                <a:cxn ang="0">
                  <a:pos x="36" y="372"/>
                </a:cxn>
                <a:cxn ang="0">
                  <a:pos x="24" y="405"/>
                </a:cxn>
                <a:cxn ang="0">
                  <a:pos x="15" y="441"/>
                </a:cxn>
                <a:cxn ang="0">
                  <a:pos x="8" y="476"/>
                </a:cxn>
                <a:cxn ang="0">
                  <a:pos x="4" y="511"/>
                </a:cxn>
                <a:cxn ang="0">
                  <a:pos x="0" y="545"/>
                </a:cxn>
                <a:cxn ang="0">
                  <a:pos x="0" y="5373"/>
                </a:cxn>
                <a:cxn ang="0">
                  <a:pos x="1" y="5408"/>
                </a:cxn>
                <a:cxn ang="0">
                  <a:pos x="5" y="5443"/>
                </a:cxn>
                <a:cxn ang="0">
                  <a:pos x="11" y="5479"/>
                </a:cxn>
                <a:cxn ang="0">
                  <a:pos x="18" y="5514"/>
                </a:cxn>
                <a:cxn ang="0">
                  <a:pos x="28" y="5548"/>
                </a:cxn>
                <a:cxn ang="0">
                  <a:pos x="40" y="5581"/>
                </a:cxn>
                <a:cxn ang="0">
                  <a:pos x="54" y="5614"/>
                </a:cxn>
                <a:cxn ang="0">
                  <a:pos x="70" y="5645"/>
                </a:cxn>
                <a:cxn ang="0">
                  <a:pos x="88" y="5675"/>
                </a:cxn>
                <a:cxn ang="0">
                  <a:pos x="106" y="5705"/>
                </a:cxn>
                <a:cxn ang="0">
                  <a:pos x="129" y="5732"/>
                </a:cxn>
                <a:cxn ang="0">
                  <a:pos x="153" y="5758"/>
                </a:cxn>
                <a:cxn ang="0">
                  <a:pos x="177" y="5784"/>
                </a:cxn>
                <a:cxn ang="0">
                  <a:pos x="203" y="5809"/>
                </a:cxn>
                <a:cxn ang="0">
                  <a:pos x="230" y="5830"/>
                </a:cxn>
                <a:cxn ang="0">
                  <a:pos x="260" y="5850"/>
                </a:cxn>
                <a:cxn ang="0">
                  <a:pos x="290" y="5867"/>
                </a:cxn>
                <a:cxn ang="0">
                  <a:pos x="321" y="5884"/>
                </a:cxn>
                <a:cxn ang="0">
                  <a:pos x="353" y="5898"/>
                </a:cxn>
                <a:cxn ang="0">
                  <a:pos x="386" y="5910"/>
                </a:cxn>
                <a:cxn ang="0">
                  <a:pos x="420" y="5919"/>
                </a:cxn>
                <a:cxn ang="0">
                  <a:pos x="454" y="5927"/>
                </a:cxn>
                <a:cxn ang="0">
                  <a:pos x="488" y="5933"/>
                </a:cxn>
                <a:cxn ang="0">
                  <a:pos x="525" y="5937"/>
                </a:cxn>
                <a:cxn ang="0">
                  <a:pos x="559" y="5937"/>
                </a:cxn>
              </a:cxnLst>
              <a:rect l="0" t="0" r="r" b="b"/>
              <a:pathLst>
                <a:path w="8126" h="5938">
                  <a:moveTo>
                    <a:pt x="8112" y="0"/>
                  </a:moveTo>
                  <a:lnTo>
                    <a:pt x="559" y="5"/>
                  </a:lnTo>
                  <a:lnTo>
                    <a:pt x="548" y="5"/>
                  </a:lnTo>
                  <a:lnTo>
                    <a:pt x="536" y="5"/>
                  </a:lnTo>
                  <a:lnTo>
                    <a:pt x="525" y="6"/>
                  </a:lnTo>
                  <a:lnTo>
                    <a:pt x="512" y="7"/>
                  </a:lnTo>
                  <a:lnTo>
                    <a:pt x="501" y="8"/>
                  </a:lnTo>
                  <a:lnTo>
                    <a:pt x="488" y="9"/>
                  </a:lnTo>
                  <a:lnTo>
                    <a:pt x="477" y="11"/>
                  </a:lnTo>
                  <a:lnTo>
                    <a:pt x="467" y="13"/>
                  </a:lnTo>
                  <a:lnTo>
                    <a:pt x="454" y="15"/>
                  </a:lnTo>
                  <a:lnTo>
                    <a:pt x="443" y="17"/>
                  </a:lnTo>
                  <a:lnTo>
                    <a:pt x="432" y="21"/>
                  </a:lnTo>
                  <a:lnTo>
                    <a:pt x="420" y="23"/>
                  </a:lnTo>
                  <a:lnTo>
                    <a:pt x="410" y="25"/>
                  </a:lnTo>
                  <a:lnTo>
                    <a:pt x="397" y="29"/>
                  </a:lnTo>
                  <a:lnTo>
                    <a:pt x="386" y="33"/>
                  </a:lnTo>
                  <a:lnTo>
                    <a:pt x="376" y="36"/>
                  </a:lnTo>
                  <a:lnTo>
                    <a:pt x="364" y="40"/>
                  </a:lnTo>
                  <a:lnTo>
                    <a:pt x="353" y="44"/>
                  </a:lnTo>
                  <a:lnTo>
                    <a:pt x="343" y="49"/>
                  </a:lnTo>
                  <a:lnTo>
                    <a:pt x="333" y="54"/>
                  </a:lnTo>
                  <a:lnTo>
                    <a:pt x="321" y="58"/>
                  </a:lnTo>
                  <a:lnTo>
                    <a:pt x="311" y="64"/>
                  </a:lnTo>
                  <a:lnTo>
                    <a:pt x="300" y="70"/>
                  </a:lnTo>
                  <a:lnTo>
                    <a:pt x="290" y="75"/>
                  </a:lnTo>
                  <a:lnTo>
                    <a:pt x="280" y="81"/>
                  </a:lnTo>
                  <a:lnTo>
                    <a:pt x="270" y="87"/>
                  </a:lnTo>
                  <a:lnTo>
                    <a:pt x="260" y="94"/>
                  </a:lnTo>
                  <a:lnTo>
                    <a:pt x="250" y="99"/>
                  </a:lnTo>
                  <a:lnTo>
                    <a:pt x="240" y="105"/>
                  </a:lnTo>
                  <a:lnTo>
                    <a:pt x="230" y="112"/>
                  </a:lnTo>
                  <a:lnTo>
                    <a:pt x="222" y="121"/>
                  </a:lnTo>
                  <a:lnTo>
                    <a:pt x="212" y="128"/>
                  </a:lnTo>
                  <a:lnTo>
                    <a:pt x="203" y="135"/>
                  </a:lnTo>
                  <a:lnTo>
                    <a:pt x="194" y="143"/>
                  </a:lnTo>
                  <a:lnTo>
                    <a:pt x="185" y="149"/>
                  </a:lnTo>
                  <a:lnTo>
                    <a:pt x="177" y="157"/>
                  </a:lnTo>
                  <a:lnTo>
                    <a:pt x="168" y="165"/>
                  </a:lnTo>
                  <a:lnTo>
                    <a:pt x="161" y="174"/>
                  </a:lnTo>
                  <a:lnTo>
                    <a:pt x="153" y="184"/>
                  </a:lnTo>
                  <a:lnTo>
                    <a:pt x="144" y="192"/>
                  </a:lnTo>
                  <a:lnTo>
                    <a:pt x="137" y="201"/>
                  </a:lnTo>
                  <a:lnTo>
                    <a:pt x="129" y="210"/>
                  </a:lnTo>
                  <a:lnTo>
                    <a:pt x="121" y="219"/>
                  </a:lnTo>
                  <a:lnTo>
                    <a:pt x="114" y="228"/>
                  </a:lnTo>
                  <a:lnTo>
                    <a:pt x="106" y="237"/>
                  </a:lnTo>
                  <a:lnTo>
                    <a:pt x="100" y="248"/>
                  </a:lnTo>
                  <a:lnTo>
                    <a:pt x="95" y="256"/>
                  </a:lnTo>
                  <a:lnTo>
                    <a:pt x="88" y="268"/>
                  </a:lnTo>
                  <a:lnTo>
                    <a:pt x="81" y="278"/>
                  </a:lnTo>
                  <a:lnTo>
                    <a:pt x="75" y="286"/>
                  </a:lnTo>
                  <a:lnTo>
                    <a:pt x="70" y="297"/>
                  </a:lnTo>
                  <a:lnTo>
                    <a:pt x="64" y="308"/>
                  </a:lnTo>
                  <a:lnTo>
                    <a:pt x="58" y="319"/>
                  </a:lnTo>
                  <a:lnTo>
                    <a:pt x="54" y="329"/>
                  </a:lnTo>
                  <a:lnTo>
                    <a:pt x="48" y="342"/>
                  </a:lnTo>
                  <a:lnTo>
                    <a:pt x="44" y="350"/>
                  </a:lnTo>
                  <a:lnTo>
                    <a:pt x="40" y="362"/>
                  </a:lnTo>
                  <a:lnTo>
                    <a:pt x="36" y="372"/>
                  </a:lnTo>
                  <a:lnTo>
                    <a:pt x="32" y="385"/>
                  </a:lnTo>
                  <a:lnTo>
                    <a:pt x="28" y="395"/>
                  </a:lnTo>
                  <a:lnTo>
                    <a:pt x="24" y="405"/>
                  </a:lnTo>
                  <a:lnTo>
                    <a:pt x="21" y="418"/>
                  </a:lnTo>
                  <a:lnTo>
                    <a:pt x="18" y="429"/>
                  </a:lnTo>
                  <a:lnTo>
                    <a:pt x="15" y="441"/>
                  </a:lnTo>
                  <a:lnTo>
                    <a:pt x="13" y="452"/>
                  </a:lnTo>
                  <a:lnTo>
                    <a:pt x="11" y="465"/>
                  </a:lnTo>
                  <a:lnTo>
                    <a:pt x="8" y="476"/>
                  </a:lnTo>
                  <a:lnTo>
                    <a:pt x="6" y="486"/>
                  </a:lnTo>
                  <a:lnTo>
                    <a:pt x="5" y="499"/>
                  </a:lnTo>
                  <a:lnTo>
                    <a:pt x="4" y="511"/>
                  </a:lnTo>
                  <a:lnTo>
                    <a:pt x="3" y="523"/>
                  </a:lnTo>
                  <a:lnTo>
                    <a:pt x="1" y="534"/>
                  </a:lnTo>
                  <a:lnTo>
                    <a:pt x="0" y="545"/>
                  </a:lnTo>
                  <a:lnTo>
                    <a:pt x="0" y="558"/>
                  </a:lnTo>
                  <a:lnTo>
                    <a:pt x="0" y="570"/>
                  </a:lnTo>
                  <a:lnTo>
                    <a:pt x="0" y="5373"/>
                  </a:lnTo>
                  <a:lnTo>
                    <a:pt x="0" y="5384"/>
                  </a:lnTo>
                  <a:lnTo>
                    <a:pt x="0" y="5397"/>
                  </a:lnTo>
                  <a:lnTo>
                    <a:pt x="1" y="5408"/>
                  </a:lnTo>
                  <a:lnTo>
                    <a:pt x="3" y="5421"/>
                  </a:lnTo>
                  <a:lnTo>
                    <a:pt x="4" y="5431"/>
                  </a:lnTo>
                  <a:lnTo>
                    <a:pt x="5" y="5443"/>
                  </a:lnTo>
                  <a:lnTo>
                    <a:pt x="6" y="5456"/>
                  </a:lnTo>
                  <a:lnTo>
                    <a:pt x="8" y="5467"/>
                  </a:lnTo>
                  <a:lnTo>
                    <a:pt x="11" y="5479"/>
                  </a:lnTo>
                  <a:lnTo>
                    <a:pt x="13" y="5490"/>
                  </a:lnTo>
                  <a:lnTo>
                    <a:pt x="15" y="5501"/>
                  </a:lnTo>
                  <a:lnTo>
                    <a:pt x="18" y="5514"/>
                  </a:lnTo>
                  <a:lnTo>
                    <a:pt x="21" y="5524"/>
                  </a:lnTo>
                  <a:lnTo>
                    <a:pt x="24" y="5537"/>
                  </a:lnTo>
                  <a:lnTo>
                    <a:pt x="28" y="5548"/>
                  </a:lnTo>
                  <a:lnTo>
                    <a:pt x="32" y="5558"/>
                  </a:lnTo>
                  <a:lnTo>
                    <a:pt x="36" y="5570"/>
                  </a:lnTo>
                  <a:lnTo>
                    <a:pt x="40" y="5581"/>
                  </a:lnTo>
                  <a:lnTo>
                    <a:pt x="44" y="5592"/>
                  </a:lnTo>
                  <a:lnTo>
                    <a:pt x="48" y="5601"/>
                  </a:lnTo>
                  <a:lnTo>
                    <a:pt x="54" y="5614"/>
                  </a:lnTo>
                  <a:lnTo>
                    <a:pt x="58" y="5623"/>
                  </a:lnTo>
                  <a:lnTo>
                    <a:pt x="64" y="5636"/>
                  </a:lnTo>
                  <a:lnTo>
                    <a:pt x="70" y="5645"/>
                  </a:lnTo>
                  <a:lnTo>
                    <a:pt x="75" y="5656"/>
                  </a:lnTo>
                  <a:lnTo>
                    <a:pt x="81" y="5665"/>
                  </a:lnTo>
                  <a:lnTo>
                    <a:pt x="88" y="5675"/>
                  </a:lnTo>
                  <a:lnTo>
                    <a:pt x="95" y="5686"/>
                  </a:lnTo>
                  <a:lnTo>
                    <a:pt x="100" y="5695"/>
                  </a:lnTo>
                  <a:lnTo>
                    <a:pt x="106" y="5705"/>
                  </a:lnTo>
                  <a:lnTo>
                    <a:pt x="114" y="5715"/>
                  </a:lnTo>
                  <a:lnTo>
                    <a:pt x="121" y="5723"/>
                  </a:lnTo>
                  <a:lnTo>
                    <a:pt x="129" y="5732"/>
                  </a:lnTo>
                  <a:lnTo>
                    <a:pt x="137" y="5743"/>
                  </a:lnTo>
                  <a:lnTo>
                    <a:pt x="144" y="5752"/>
                  </a:lnTo>
                  <a:lnTo>
                    <a:pt x="153" y="5758"/>
                  </a:lnTo>
                  <a:lnTo>
                    <a:pt x="161" y="5769"/>
                  </a:lnTo>
                  <a:lnTo>
                    <a:pt x="168" y="5777"/>
                  </a:lnTo>
                  <a:lnTo>
                    <a:pt x="177" y="5784"/>
                  </a:lnTo>
                  <a:lnTo>
                    <a:pt x="185" y="5793"/>
                  </a:lnTo>
                  <a:lnTo>
                    <a:pt x="194" y="5799"/>
                  </a:lnTo>
                  <a:lnTo>
                    <a:pt x="203" y="5809"/>
                  </a:lnTo>
                  <a:lnTo>
                    <a:pt x="212" y="5815"/>
                  </a:lnTo>
                  <a:lnTo>
                    <a:pt x="222" y="5823"/>
                  </a:lnTo>
                  <a:lnTo>
                    <a:pt x="230" y="5830"/>
                  </a:lnTo>
                  <a:lnTo>
                    <a:pt x="240" y="5837"/>
                  </a:lnTo>
                  <a:lnTo>
                    <a:pt x="250" y="5843"/>
                  </a:lnTo>
                  <a:lnTo>
                    <a:pt x="260" y="5850"/>
                  </a:lnTo>
                  <a:lnTo>
                    <a:pt x="270" y="5856"/>
                  </a:lnTo>
                  <a:lnTo>
                    <a:pt x="280" y="5862"/>
                  </a:lnTo>
                  <a:lnTo>
                    <a:pt x="290" y="5867"/>
                  </a:lnTo>
                  <a:lnTo>
                    <a:pt x="300" y="5873"/>
                  </a:lnTo>
                  <a:lnTo>
                    <a:pt x="311" y="5879"/>
                  </a:lnTo>
                  <a:lnTo>
                    <a:pt x="321" y="5884"/>
                  </a:lnTo>
                  <a:lnTo>
                    <a:pt x="333" y="5889"/>
                  </a:lnTo>
                  <a:lnTo>
                    <a:pt x="343" y="5894"/>
                  </a:lnTo>
                  <a:lnTo>
                    <a:pt x="353" y="5898"/>
                  </a:lnTo>
                  <a:lnTo>
                    <a:pt x="364" y="5903"/>
                  </a:lnTo>
                  <a:lnTo>
                    <a:pt x="376" y="5905"/>
                  </a:lnTo>
                  <a:lnTo>
                    <a:pt x="386" y="5910"/>
                  </a:lnTo>
                  <a:lnTo>
                    <a:pt x="397" y="5913"/>
                  </a:lnTo>
                  <a:lnTo>
                    <a:pt x="410" y="5917"/>
                  </a:lnTo>
                  <a:lnTo>
                    <a:pt x="420" y="5919"/>
                  </a:lnTo>
                  <a:lnTo>
                    <a:pt x="432" y="5923"/>
                  </a:lnTo>
                  <a:lnTo>
                    <a:pt x="443" y="5925"/>
                  </a:lnTo>
                  <a:lnTo>
                    <a:pt x="454" y="5927"/>
                  </a:lnTo>
                  <a:lnTo>
                    <a:pt x="467" y="5930"/>
                  </a:lnTo>
                  <a:lnTo>
                    <a:pt x="477" y="5931"/>
                  </a:lnTo>
                  <a:lnTo>
                    <a:pt x="488" y="5933"/>
                  </a:lnTo>
                  <a:lnTo>
                    <a:pt x="501" y="5934"/>
                  </a:lnTo>
                  <a:lnTo>
                    <a:pt x="512" y="5936"/>
                  </a:lnTo>
                  <a:lnTo>
                    <a:pt x="525" y="5937"/>
                  </a:lnTo>
                  <a:lnTo>
                    <a:pt x="536" y="5937"/>
                  </a:lnTo>
                  <a:lnTo>
                    <a:pt x="548" y="5937"/>
                  </a:lnTo>
                  <a:lnTo>
                    <a:pt x="559" y="5937"/>
                  </a:lnTo>
                  <a:lnTo>
                    <a:pt x="8126" y="5938"/>
                  </a:lnTo>
                  <a:lnTo>
                    <a:pt x="4471" y="593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46" name="Freeform 210"/>
            <p:cNvSpPr>
              <a:spLocks/>
            </p:cNvSpPr>
            <p:nvPr/>
          </p:nvSpPr>
          <p:spPr bwMode="auto">
            <a:xfrm>
              <a:off x="2749" y="1989"/>
              <a:ext cx="503" cy="476"/>
            </a:xfrm>
            <a:custGeom>
              <a:avLst/>
              <a:gdLst/>
              <a:ahLst/>
              <a:cxnLst>
                <a:cxn ang="0">
                  <a:pos x="1390" y="175"/>
                </a:cxn>
                <a:cxn ang="0">
                  <a:pos x="1192" y="0"/>
                </a:cxn>
                <a:cxn ang="0">
                  <a:pos x="0" y="1055"/>
                </a:cxn>
                <a:cxn ang="0">
                  <a:pos x="197" y="1231"/>
                </a:cxn>
                <a:cxn ang="0">
                  <a:pos x="1390" y="175"/>
                </a:cxn>
              </a:cxnLst>
              <a:rect l="0" t="0" r="r" b="b"/>
              <a:pathLst>
                <a:path w="1390" h="1231">
                  <a:moveTo>
                    <a:pt x="1390" y="175"/>
                  </a:moveTo>
                  <a:lnTo>
                    <a:pt x="1192" y="0"/>
                  </a:lnTo>
                  <a:lnTo>
                    <a:pt x="0" y="1055"/>
                  </a:lnTo>
                  <a:lnTo>
                    <a:pt x="197" y="1231"/>
                  </a:lnTo>
                  <a:lnTo>
                    <a:pt x="1390" y="175"/>
                  </a:lnTo>
                  <a:close/>
                </a:path>
              </a:pathLst>
            </a:custGeom>
            <a:solidFill>
              <a:srgbClr val="0066CC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47" name="Freeform 211"/>
            <p:cNvSpPr>
              <a:spLocks/>
            </p:cNvSpPr>
            <p:nvPr/>
          </p:nvSpPr>
          <p:spPr bwMode="auto">
            <a:xfrm>
              <a:off x="2549" y="1986"/>
              <a:ext cx="500" cy="474"/>
            </a:xfrm>
            <a:custGeom>
              <a:avLst/>
              <a:gdLst/>
              <a:ahLst/>
              <a:cxnLst>
                <a:cxn ang="0">
                  <a:pos x="0" y="1051"/>
                </a:cxn>
                <a:cxn ang="0">
                  <a:pos x="196" y="1225"/>
                </a:cxn>
                <a:cxn ang="0">
                  <a:pos x="1387" y="174"/>
                </a:cxn>
                <a:cxn ang="0">
                  <a:pos x="1189" y="0"/>
                </a:cxn>
                <a:cxn ang="0">
                  <a:pos x="0" y="1051"/>
                </a:cxn>
              </a:cxnLst>
              <a:rect l="0" t="0" r="r" b="b"/>
              <a:pathLst>
                <a:path w="1387" h="1225">
                  <a:moveTo>
                    <a:pt x="0" y="1051"/>
                  </a:moveTo>
                  <a:lnTo>
                    <a:pt x="196" y="1225"/>
                  </a:lnTo>
                  <a:lnTo>
                    <a:pt x="1387" y="174"/>
                  </a:lnTo>
                  <a:lnTo>
                    <a:pt x="1189" y="0"/>
                  </a:lnTo>
                  <a:lnTo>
                    <a:pt x="0" y="1051"/>
                  </a:lnTo>
                  <a:close/>
                </a:path>
              </a:pathLst>
            </a:custGeom>
            <a:solidFill>
              <a:srgbClr val="0066CC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48" name="Oval 212"/>
            <p:cNvSpPr>
              <a:spLocks noChangeArrowheads="1"/>
            </p:cNvSpPr>
            <p:nvPr/>
          </p:nvSpPr>
          <p:spPr bwMode="auto">
            <a:xfrm>
              <a:off x="2784" y="2235"/>
              <a:ext cx="101" cy="104"/>
            </a:xfrm>
            <a:prstGeom prst="ellipse">
              <a:avLst/>
            </a:prstGeom>
            <a:solidFill>
              <a:srgbClr val="FF99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49" name="Oval 213"/>
            <p:cNvSpPr>
              <a:spLocks noChangeArrowheads="1"/>
            </p:cNvSpPr>
            <p:nvPr/>
          </p:nvSpPr>
          <p:spPr bwMode="auto">
            <a:xfrm>
              <a:off x="2901" y="2127"/>
              <a:ext cx="97" cy="108"/>
            </a:xfrm>
            <a:prstGeom prst="ellipse">
              <a:avLst/>
            </a:prstGeom>
            <a:solidFill>
              <a:srgbClr val="FF99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50" name="Rectangle 214"/>
            <p:cNvSpPr>
              <a:spLocks noChangeArrowheads="1"/>
            </p:cNvSpPr>
            <p:nvPr/>
          </p:nvSpPr>
          <p:spPr bwMode="auto">
            <a:xfrm>
              <a:off x="2696" y="2463"/>
              <a:ext cx="420" cy="11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/>
              <a:r>
                <a:rPr lang="en-US" sz="1100" b="1">
                  <a:latin typeface="Arial" charset="0"/>
                  <a:ea typeface="Osaka" charset="-128"/>
                </a:rPr>
                <a:t>Cadherin</a:t>
              </a:r>
              <a:endParaRPr lang="en-US" sz="1100" b="1">
                <a:ea typeface="Osaka" charset="-128"/>
              </a:endParaRPr>
            </a:p>
          </p:txBody>
        </p:sp>
        <p:sp>
          <p:nvSpPr>
            <p:cNvPr id="244951" name="Rectangle 215"/>
            <p:cNvSpPr>
              <a:spLocks noChangeArrowheads="1"/>
            </p:cNvSpPr>
            <p:nvPr/>
          </p:nvSpPr>
          <p:spPr bwMode="auto">
            <a:xfrm>
              <a:off x="4887" y="2727"/>
              <a:ext cx="873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982663" eaLnBrk="1" hangingPunct="1">
                <a:lnSpc>
                  <a:spcPct val="85000"/>
                </a:lnSpc>
              </a:pPr>
              <a:r>
                <a:rPr lang="en-US" sz="1600" b="1" dirty="0">
                  <a:latin typeface="Arial" charset="0"/>
                  <a:ea typeface="Osaka" charset="-128"/>
                </a:rPr>
                <a:t>Focal adhesion assembly/ disassembly</a:t>
              </a:r>
            </a:p>
          </p:txBody>
        </p:sp>
        <p:sp>
          <p:nvSpPr>
            <p:cNvPr id="244952" name="Freeform 216"/>
            <p:cNvSpPr>
              <a:spLocks/>
            </p:cNvSpPr>
            <p:nvPr/>
          </p:nvSpPr>
          <p:spPr bwMode="auto">
            <a:xfrm>
              <a:off x="4685" y="2680"/>
              <a:ext cx="99" cy="49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0" y="0"/>
                </a:cxn>
                <a:cxn ang="0">
                  <a:pos x="100" y="1412"/>
                </a:cxn>
                <a:cxn ang="0">
                  <a:pos x="0" y="1412"/>
                </a:cxn>
              </a:cxnLst>
              <a:rect l="0" t="0" r="r" b="b"/>
              <a:pathLst>
                <a:path w="100" h="1412">
                  <a:moveTo>
                    <a:pt x="5" y="0"/>
                  </a:moveTo>
                  <a:lnTo>
                    <a:pt x="100" y="0"/>
                  </a:lnTo>
                  <a:lnTo>
                    <a:pt x="100" y="1412"/>
                  </a:lnTo>
                  <a:lnTo>
                    <a:pt x="0" y="1412"/>
                  </a:lnTo>
                </a:path>
              </a:pathLst>
            </a:custGeom>
            <a:noFill/>
            <a:ln w="1111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53" name="Line 217"/>
            <p:cNvSpPr>
              <a:spLocks noChangeShapeType="1"/>
            </p:cNvSpPr>
            <p:nvPr/>
          </p:nvSpPr>
          <p:spPr bwMode="auto">
            <a:xfrm>
              <a:off x="4775" y="2915"/>
              <a:ext cx="67" cy="0"/>
            </a:xfrm>
            <a:prstGeom prst="line">
              <a:avLst/>
            </a:prstGeom>
            <a:noFill/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54" name="Freeform 218"/>
            <p:cNvSpPr>
              <a:spLocks/>
            </p:cNvSpPr>
            <p:nvPr/>
          </p:nvSpPr>
          <p:spPr bwMode="auto">
            <a:xfrm>
              <a:off x="4335" y="3278"/>
              <a:ext cx="90" cy="277"/>
            </a:xfrm>
            <a:custGeom>
              <a:avLst/>
              <a:gdLst/>
              <a:ahLst/>
              <a:cxnLst>
                <a:cxn ang="0">
                  <a:pos x="102" y="629"/>
                </a:cxn>
                <a:cxn ang="0">
                  <a:pos x="64" y="629"/>
                </a:cxn>
                <a:cxn ang="0">
                  <a:pos x="29" y="583"/>
                </a:cxn>
                <a:cxn ang="0">
                  <a:pos x="0" y="503"/>
                </a:cxn>
                <a:cxn ang="0">
                  <a:pos x="0" y="401"/>
                </a:cxn>
                <a:cxn ang="0">
                  <a:pos x="12" y="300"/>
                </a:cxn>
                <a:cxn ang="0">
                  <a:pos x="64" y="196"/>
                </a:cxn>
                <a:cxn ang="0">
                  <a:pos x="115" y="127"/>
                </a:cxn>
                <a:cxn ang="0">
                  <a:pos x="166" y="37"/>
                </a:cxn>
                <a:cxn ang="0">
                  <a:pos x="204" y="0"/>
                </a:cxn>
                <a:cxn ang="0">
                  <a:pos x="218" y="24"/>
                </a:cxn>
                <a:cxn ang="0">
                  <a:pos x="185" y="74"/>
                </a:cxn>
                <a:cxn ang="0">
                  <a:pos x="153" y="127"/>
                </a:cxn>
                <a:cxn ang="0">
                  <a:pos x="102" y="219"/>
                </a:cxn>
                <a:cxn ang="0">
                  <a:pos x="86" y="293"/>
                </a:cxn>
                <a:cxn ang="0">
                  <a:pos x="90" y="355"/>
                </a:cxn>
                <a:cxn ang="0">
                  <a:pos x="153" y="355"/>
                </a:cxn>
                <a:cxn ang="0">
                  <a:pos x="217" y="401"/>
                </a:cxn>
                <a:cxn ang="0">
                  <a:pos x="231" y="459"/>
                </a:cxn>
                <a:cxn ang="0">
                  <a:pos x="217" y="560"/>
                </a:cxn>
                <a:cxn ang="0">
                  <a:pos x="180" y="617"/>
                </a:cxn>
                <a:cxn ang="0">
                  <a:pos x="102" y="629"/>
                </a:cxn>
              </a:cxnLst>
              <a:rect l="0" t="0" r="r" b="b"/>
              <a:pathLst>
                <a:path w="231" h="629">
                  <a:moveTo>
                    <a:pt x="102" y="629"/>
                  </a:moveTo>
                  <a:lnTo>
                    <a:pt x="64" y="629"/>
                  </a:lnTo>
                  <a:lnTo>
                    <a:pt x="29" y="583"/>
                  </a:lnTo>
                  <a:lnTo>
                    <a:pt x="0" y="503"/>
                  </a:lnTo>
                  <a:lnTo>
                    <a:pt x="0" y="401"/>
                  </a:lnTo>
                  <a:lnTo>
                    <a:pt x="12" y="300"/>
                  </a:lnTo>
                  <a:lnTo>
                    <a:pt x="64" y="196"/>
                  </a:lnTo>
                  <a:lnTo>
                    <a:pt x="115" y="127"/>
                  </a:lnTo>
                  <a:lnTo>
                    <a:pt x="166" y="37"/>
                  </a:lnTo>
                  <a:lnTo>
                    <a:pt x="204" y="0"/>
                  </a:lnTo>
                  <a:lnTo>
                    <a:pt x="218" y="24"/>
                  </a:lnTo>
                  <a:lnTo>
                    <a:pt x="185" y="74"/>
                  </a:lnTo>
                  <a:lnTo>
                    <a:pt x="153" y="127"/>
                  </a:lnTo>
                  <a:lnTo>
                    <a:pt x="102" y="219"/>
                  </a:lnTo>
                  <a:lnTo>
                    <a:pt x="86" y="293"/>
                  </a:lnTo>
                  <a:lnTo>
                    <a:pt x="90" y="355"/>
                  </a:lnTo>
                  <a:lnTo>
                    <a:pt x="153" y="355"/>
                  </a:lnTo>
                  <a:lnTo>
                    <a:pt x="217" y="401"/>
                  </a:lnTo>
                  <a:lnTo>
                    <a:pt x="231" y="459"/>
                  </a:lnTo>
                  <a:lnTo>
                    <a:pt x="217" y="560"/>
                  </a:lnTo>
                  <a:lnTo>
                    <a:pt x="180" y="617"/>
                  </a:lnTo>
                  <a:lnTo>
                    <a:pt x="102" y="629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55" name="Freeform 219"/>
            <p:cNvSpPr>
              <a:spLocks/>
            </p:cNvSpPr>
            <p:nvPr/>
          </p:nvSpPr>
          <p:spPr bwMode="auto">
            <a:xfrm>
              <a:off x="4425" y="3273"/>
              <a:ext cx="85" cy="279"/>
            </a:xfrm>
            <a:custGeom>
              <a:avLst/>
              <a:gdLst/>
              <a:ahLst/>
              <a:cxnLst>
                <a:cxn ang="0">
                  <a:pos x="130" y="716"/>
                </a:cxn>
                <a:cxn ang="0">
                  <a:pos x="168" y="716"/>
                </a:cxn>
                <a:cxn ang="0">
                  <a:pos x="202" y="670"/>
                </a:cxn>
                <a:cxn ang="0">
                  <a:pos x="234" y="590"/>
                </a:cxn>
                <a:cxn ang="0">
                  <a:pos x="234" y="486"/>
                </a:cxn>
                <a:cxn ang="0">
                  <a:pos x="219" y="384"/>
                </a:cxn>
                <a:cxn ang="0">
                  <a:pos x="168" y="283"/>
                </a:cxn>
                <a:cxn ang="0">
                  <a:pos x="144" y="207"/>
                </a:cxn>
                <a:cxn ang="0">
                  <a:pos x="120" y="122"/>
                </a:cxn>
                <a:cxn ang="0">
                  <a:pos x="63" y="0"/>
                </a:cxn>
                <a:cxn ang="0">
                  <a:pos x="3" y="4"/>
                </a:cxn>
                <a:cxn ang="0">
                  <a:pos x="49" y="89"/>
                </a:cxn>
                <a:cxn ang="0">
                  <a:pos x="96" y="207"/>
                </a:cxn>
                <a:cxn ang="0">
                  <a:pos x="130" y="305"/>
                </a:cxn>
                <a:cxn ang="0">
                  <a:pos x="145" y="377"/>
                </a:cxn>
                <a:cxn ang="0">
                  <a:pos x="141" y="441"/>
                </a:cxn>
                <a:cxn ang="0">
                  <a:pos x="78" y="441"/>
                </a:cxn>
                <a:cxn ang="0">
                  <a:pos x="13" y="486"/>
                </a:cxn>
                <a:cxn ang="0">
                  <a:pos x="0" y="544"/>
                </a:cxn>
                <a:cxn ang="0">
                  <a:pos x="13" y="646"/>
                </a:cxn>
                <a:cxn ang="0">
                  <a:pos x="53" y="704"/>
                </a:cxn>
                <a:cxn ang="0">
                  <a:pos x="130" y="716"/>
                </a:cxn>
              </a:cxnLst>
              <a:rect l="0" t="0" r="r" b="b"/>
              <a:pathLst>
                <a:path w="234" h="716">
                  <a:moveTo>
                    <a:pt x="130" y="716"/>
                  </a:moveTo>
                  <a:lnTo>
                    <a:pt x="168" y="716"/>
                  </a:lnTo>
                  <a:lnTo>
                    <a:pt x="202" y="670"/>
                  </a:lnTo>
                  <a:lnTo>
                    <a:pt x="234" y="590"/>
                  </a:lnTo>
                  <a:lnTo>
                    <a:pt x="234" y="486"/>
                  </a:lnTo>
                  <a:lnTo>
                    <a:pt x="219" y="384"/>
                  </a:lnTo>
                  <a:lnTo>
                    <a:pt x="168" y="283"/>
                  </a:lnTo>
                  <a:lnTo>
                    <a:pt x="144" y="207"/>
                  </a:lnTo>
                  <a:lnTo>
                    <a:pt x="120" y="122"/>
                  </a:lnTo>
                  <a:lnTo>
                    <a:pt x="63" y="0"/>
                  </a:lnTo>
                  <a:lnTo>
                    <a:pt x="3" y="4"/>
                  </a:lnTo>
                  <a:lnTo>
                    <a:pt x="49" y="89"/>
                  </a:lnTo>
                  <a:lnTo>
                    <a:pt x="96" y="207"/>
                  </a:lnTo>
                  <a:lnTo>
                    <a:pt x="130" y="305"/>
                  </a:lnTo>
                  <a:lnTo>
                    <a:pt x="145" y="377"/>
                  </a:lnTo>
                  <a:lnTo>
                    <a:pt x="141" y="441"/>
                  </a:lnTo>
                  <a:lnTo>
                    <a:pt x="78" y="441"/>
                  </a:lnTo>
                  <a:lnTo>
                    <a:pt x="13" y="486"/>
                  </a:lnTo>
                  <a:lnTo>
                    <a:pt x="0" y="544"/>
                  </a:lnTo>
                  <a:lnTo>
                    <a:pt x="13" y="646"/>
                  </a:lnTo>
                  <a:lnTo>
                    <a:pt x="53" y="704"/>
                  </a:lnTo>
                  <a:lnTo>
                    <a:pt x="130" y="716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56" name="Rectangle 220"/>
            <p:cNvSpPr>
              <a:spLocks noChangeArrowheads="1"/>
            </p:cNvSpPr>
            <p:nvPr/>
          </p:nvSpPr>
          <p:spPr bwMode="auto">
            <a:xfrm>
              <a:off x="4351" y="3413"/>
              <a:ext cx="83" cy="1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/>
              <a:r>
                <a:rPr lang="en-US" sz="1500" b="1">
                  <a:solidFill>
                    <a:schemeClr val="bg1"/>
                  </a:solidFill>
                  <a:latin typeface="Symbol" pitchFamily="18" charset="2"/>
                  <a:ea typeface="Osaka" charset="-128"/>
                </a:rPr>
                <a:t>a</a:t>
              </a:r>
              <a:endParaRPr lang="en-US" sz="2400" b="1">
                <a:solidFill>
                  <a:schemeClr val="bg1"/>
                </a:solidFill>
                <a:ea typeface="Osaka" charset="-128"/>
              </a:endParaRPr>
            </a:p>
          </p:txBody>
        </p:sp>
        <p:sp>
          <p:nvSpPr>
            <p:cNvPr id="244957" name="Rectangle 221"/>
            <p:cNvSpPr>
              <a:spLocks noChangeArrowheads="1"/>
            </p:cNvSpPr>
            <p:nvPr/>
          </p:nvSpPr>
          <p:spPr bwMode="auto">
            <a:xfrm>
              <a:off x="4441" y="3429"/>
              <a:ext cx="72" cy="1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/>
              <a:r>
                <a:rPr lang="en-US" sz="1500" b="1">
                  <a:solidFill>
                    <a:schemeClr val="bg1"/>
                  </a:solidFill>
                  <a:latin typeface="Symbol" pitchFamily="18" charset="2"/>
                  <a:ea typeface="Osaka" charset="-128"/>
                </a:rPr>
                <a:t>b</a:t>
              </a:r>
              <a:endParaRPr lang="en-US" sz="2400" b="1">
                <a:solidFill>
                  <a:schemeClr val="bg1"/>
                </a:solidFill>
                <a:ea typeface="Osaka" charset="-128"/>
              </a:endParaRPr>
            </a:p>
          </p:txBody>
        </p:sp>
        <p:sp>
          <p:nvSpPr>
            <p:cNvPr id="244958" name="Rectangle 222"/>
            <p:cNvSpPr>
              <a:spLocks noChangeArrowheads="1"/>
            </p:cNvSpPr>
            <p:nvPr/>
          </p:nvSpPr>
          <p:spPr bwMode="auto">
            <a:xfrm>
              <a:off x="3890" y="3312"/>
              <a:ext cx="454" cy="14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/>
              <a:r>
                <a:rPr lang="en-US" sz="1400" b="1" dirty="0" err="1">
                  <a:latin typeface="Arial" charset="0"/>
                  <a:ea typeface="Osaka" charset="-128"/>
                </a:rPr>
                <a:t>Integrin</a:t>
              </a:r>
              <a:endParaRPr lang="en-US" sz="1400" b="1" dirty="0">
                <a:latin typeface="Arial" charset="0"/>
                <a:ea typeface="Osaka" charset="-128"/>
              </a:endParaRPr>
            </a:p>
          </p:txBody>
        </p:sp>
        <p:sp>
          <p:nvSpPr>
            <p:cNvPr id="244959" name="Oval 223"/>
            <p:cNvSpPr>
              <a:spLocks noChangeArrowheads="1"/>
            </p:cNvSpPr>
            <p:nvPr/>
          </p:nvSpPr>
          <p:spPr bwMode="auto">
            <a:xfrm>
              <a:off x="2665" y="1288"/>
              <a:ext cx="213" cy="154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60" name="Oval 224"/>
            <p:cNvSpPr>
              <a:spLocks noChangeArrowheads="1"/>
            </p:cNvSpPr>
            <p:nvPr/>
          </p:nvSpPr>
          <p:spPr bwMode="auto">
            <a:xfrm>
              <a:off x="2665" y="1455"/>
              <a:ext cx="213" cy="150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61" name="Oval 225"/>
            <p:cNvSpPr>
              <a:spLocks noChangeArrowheads="1"/>
            </p:cNvSpPr>
            <p:nvPr/>
          </p:nvSpPr>
          <p:spPr bwMode="auto">
            <a:xfrm>
              <a:off x="2906" y="1288"/>
              <a:ext cx="210" cy="154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62" name="Oval 226"/>
            <p:cNvSpPr>
              <a:spLocks noChangeArrowheads="1"/>
            </p:cNvSpPr>
            <p:nvPr/>
          </p:nvSpPr>
          <p:spPr bwMode="auto">
            <a:xfrm>
              <a:off x="2906" y="1455"/>
              <a:ext cx="210" cy="150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63" name="Rectangle 227"/>
            <p:cNvSpPr>
              <a:spLocks noChangeArrowheads="1"/>
            </p:cNvSpPr>
            <p:nvPr/>
          </p:nvSpPr>
          <p:spPr bwMode="auto">
            <a:xfrm>
              <a:off x="2695" y="1140"/>
              <a:ext cx="413" cy="11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 eaLnBrk="1" hangingPunct="1"/>
              <a:r>
                <a:rPr lang="en-US" sz="1100" b="1">
                  <a:latin typeface="Arial" charset="0"/>
                  <a:ea typeface="Osaka" charset="-128"/>
                </a:rPr>
                <a:t>Occludin</a:t>
              </a:r>
              <a:endParaRPr lang="en-US" sz="1300" b="1">
                <a:latin typeface="Arial" charset="0"/>
                <a:ea typeface="Osaka" charset="-128"/>
              </a:endParaRPr>
            </a:p>
          </p:txBody>
        </p:sp>
        <p:sp>
          <p:nvSpPr>
            <p:cNvPr id="244964" name="Line 228"/>
            <p:cNvSpPr>
              <a:spLocks noChangeShapeType="1"/>
            </p:cNvSpPr>
            <p:nvPr/>
          </p:nvSpPr>
          <p:spPr bwMode="auto">
            <a:xfrm flipH="1">
              <a:off x="2940" y="1955"/>
              <a:ext cx="0" cy="14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4965" name="Line 229"/>
            <p:cNvSpPr>
              <a:spLocks noChangeShapeType="1"/>
            </p:cNvSpPr>
            <p:nvPr/>
          </p:nvSpPr>
          <p:spPr bwMode="auto">
            <a:xfrm flipH="1">
              <a:off x="2843" y="1955"/>
              <a:ext cx="48" cy="24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4966" name="Line 230"/>
            <p:cNvSpPr>
              <a:spLocks noChangeShapeType="1"/>
            </p:cNvSpPr>
            <p:nvPr/>
          </p:nvSpPr>
          <p:spPr bwMode="auto">
            <a:xfrm>
              <a:off x="3819" y="2298"/>
              <a:ext cx="196" cy="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4967" name="Oval 231"/>
            <p:cNvSpPr>
              <a:spLocks noChangeArrowheads="1"/>
            </p:cNvSpPr>
            <p:nvPr/>
          </p:nvSpPr>
          <p:spPr bwMode="auto">
            <a:xfrm>
              <a:off x="3090" y="1366"/>
              <a:ext cx="292" cy="2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4968" name="Text Box 232"/>
            <p:cNvSpPr txBox="1">
              <a:spLocks noChangeArrowheads="1"/>
            </p:cNvSpPr>
            <p:nvPr/>
          </p:nvSpPr>
          <p:spPr bwMode="auto">
            <a:xfrm>
              <a:off x="3073" y="1404"/>
              <a:ext cx="32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ZO-1</a:t>
              </a:r>
              <a:endParaRPr lang="en-US" sz="1000" b="1">
                <a:solidFill>
                  <a:srgbClr val="FFFFFF"/>
                </a:solidFill>
                <a:latin typeface="Arial" charset="0"/>
                <a:ea typeface="Osaka" charset="-128"/>
              </a:endParaRPr>
            </a:p>
          </p:txBody>
        </p:sp>
        <p:grpSp>
          <p:nvGrpSpPr>
            <p:cNvPr id="11" name="Group 233"/>
            <p:cNvGrpSpPr>
              <a:grpSpLocks/>
            </p:cNvGrpSpPr>
            <p:nvPr/>
          </p:nvGrpSpPr>
          <p:grpSpPr bwMode="auto">
            <a:xfrm>
              <a:off x="557" y="1171"/>
              <a:ext cx="1750" cy="165"/>
              <a:chOff x="864" y="865"/>
              <a:chExt cx="1728" cy="162"/>
            </a:xfrm>
          </p:grpSpPr>
          <p:sp>
            <p:nvSpPr>
              <p:cNvPr id="244970" name="Oval 234"/>
              <p:cNvSpPr>
                <a:spLocks noChangeArrowheads="1"/>
              </p:cNvSpPr>
              <p:nvPr/>
            </p:nvSpPr>
            <p:spPr bwMode="auto">
              <a:xfrm>
                <a:off x="1638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71" name="Freeform 235"/>
              <p:cNvSpPr>
                <a:spLocks/>
              </p:cNvSpPr>
              <p:nvPr/>
            </p:nvSpPr>
            <p:spPr bwMode="auto">
              <a:xfrm>
                <a:off x="1636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72" name="Freeform 236"/>
              <p:cNvSpPr>
                <a:spLocks/>
              </p:cNvSpPr>
              <p:nvPr/>
            </p:nvSpPr>
            <p:spPr bwMode="auto">
              <a:xfrm>
                <a:off x="1649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73" name="Oval 237"/>
              <p:cNvSpPr>
                <a:spLocks noChangeArrowheads="1"/>
              </p:cNvSpPr>
              <p:nvPr/>
            </p:nvSpPr>
            <p:spPr bwMode="auto">
              <a:xfrm>
                <a:off x="166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74" name="Freeform 238"/>
              <p:cNvSpPr>
                <a:spLocks/>
              </p:cNvSpPr>
              <p:nvPr/>
            </p:nvSpPr>
            <p:spPr bwMode="auto">
              <a:xfrm>
                <a:off x="166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75" name="Freeform 239"/>
              <p:cNvSpPr>
                <a:spLocks/>
              </p:cNvSpPr>
              <p:nvPr/>
            </p:nvSpPr>
            <p:spPr bwMode="auto">
              <a:xfrm>
                <a:off x="167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76" name="Oval 240"/>
              <p:cNvSpPr>
                <a:spLocks noChangeArrowheads="1"/>
              </p:cNvSpPr>
              <p:nvPr/>
            </p:nvSpPr>
            <p:spPr bwMode="auto">
              <a:xfrm>
                <a:off x="1689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77" name="Freeform 241"/>
              <p:cNvSpPr>
                <a:spLocks/>
              </p:cNvSpPr>
              <p:nvPr/>
            </p:nvSpPr>
            <p:spPr bwMode="auto">
              <a:xfrm>
                <a:off x="1687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78" name="Freeform 242"/>
              <p:cNvSpPr>
                <a:spLocks/>
              </p:cNvSpPr>
              <p:nvPr/>
            </p:nvSpPr>
            <p:spPr bwMode="auto">
              <a:xfrm>
                <a:off x="170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79" name="Oval 243"/>
              <p:cNvSpPr>
                <a:spLocks noChangeArrowheads="1"/>
              </p:cNvSpPr>
              <p:nvPr/>
            </p:nvSpPr>
            <p:spPr bwMode="auto">
              <a:xfrm>
                <a:off x="171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80" name="Freeform 244"/>
              <p:cNvSpPr>
                <a:spLocks/>
              </p:cNvSpPr>
              <p:nvPr/>
            </p:nvSpPr>
            <p:spPr bwMode="auto">
              <a:xfrm>
                <a:off x="171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81" name="Freeform 245"/>
              <p:cNvSpPr>
                <a:spLocks/>
              </p:cNvSpPr>
              <p:nvPr/>
            </p:nvSpPr>
            <p:spPr bwMode="auto">
              <a:xfrm>
                <a:off x="172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82" name="Oval 246"/>
              <p:cNvSpPr>
                <a:spLocks noChangeArrowheads="1"/>
              </p:cNvSpPr>
              <p:nvPr/>
            </p:nvSpPr>
            <p:spPr bwMode="auto">
              <a:xfrm>
                <a:off x="1741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83" name="Freeform 247"/>
              <p:cNvSpPr>
                <a:spLocks/>
              </p:cNvSpPr>
              <p:nvPr/>
            </p:nvSpPr>
            <p:spPr bwMode="auto">
              <a:xfrm>
                <a:off x="1739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84" name="Freeform 248"/>
              <p:cNvSpPr>
                <a:spLocks/>
              </p:cNvSpPr>
              <p:nvPr/>
            </p:nvSpPr>
            <p:spPr bwMode="auto">
              <a:xfrm>
                <a:off x="175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85" name="Oval 249"/>
              <p:cNvSpPr>
                <a:spLocks noChangeArrowheads="1"/>
              </p:cNvSpPr>
              <p:nvPr/>
            </p:nvSpPr>
            <p:spPr bwMode="auto">
              <a:xfrm>
                <a:off x="176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86" name="Freeform 250"/>
              <p:cNvSpPr>
                <a:spLocks/>
              </p:cNvSpPr>
              <p:nvPr/>
            </p:nvSpPr>
            <p:spPr bwMode="auto">
              <a:xfrm>
                <a:off x="176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87" name="Freeform 251"/>
              <p:cNvSpPr>
                <a:spLocks/>
              </p:cNvSpPr>
              <p:nvPr/>
            </p:nvSpPr>
            <p:spPr bwMode="auto">
              <a:xfrm>
                <a:off x="177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88" name="Oval 252"/>
              <p:cNvSpPr>
                <a:spLocks noChangeArrowheads="1"/>
              </p:cNvSpPr>
              <p:nvPr/>
            </p:nvSpPr>
            <p:spPr bwMode="auto">
              <a:xfrm>
                <a:off x="179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89" name="Freeform 253"/>
              <p:cNvSpPr>
                <a:spLocks/>
              </p:cNvSpPr>
              <p:nvPr/>
            </p:nvSpPr>
            <p:spPr bwMode="auto">
              <a:xfrm>
                <a:off x="179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90" name="Freeform 254"/>
              <p:cNvSpPr>
                <a:spLocks/>
              </p:cNvSpPr>
              <p:nvPr/>
            </p:nvSpPr>
            <p:spPr bwMode="auto">
              <a:xfrm>
                <a:off x="180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91" name="Oval 255"/>
              <p:cNvSpPr>
                <a:spLocks noChangeArrowheads="1"/>
              </p:cNvSpPr>
              <p:nvPr/>
            </p:nvSpPr>
            <p:spPr bwMode="auto">
              <a:xfrm>
                <a:off x="181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92" name="Freeform 256"/>
              <p:cNvSpPr>
                <a:spLocks/>
              </p:cNvSpPr>
              <p:nvPr/>
            </p:nvSpPr>
            <p:spPr bwMode="auto">
              <a:xfrm>
                <a:off x="1817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93" name="Freeform 257"/>
              <p:cNvSpPr>
                <a:spLocks/>
              </p:cNvSpPr>
              <p:nvPr/>
            </p:nvSpPr>
            <p:spPr bwMode="auto">
              <a:xfrm>
                <a:off x="183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94" name="Oval 258"/>
              <p:cNvSpPr>
                <a:spLocks noChangeArrowheads="1"/>
              </p:cNvSpPr>
              <p:nvPr/>
            </p:nvSpPr>
            <p:spPr bwMode="auto">
              <a:xfrm>
                <a:off x="1844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95" name="Freeform 259"/>
              <p:cNvSpPr>
                <a:spLocks/>
              </p:cNvSpPr>
              <p:nvPr/>
            </p:nvSpPr>
            <p:spPr bwMode="auto">
              <a:xfrm>
                <a:off x="184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96" name="Freeform 260"/>
              <p:cNvSpPr>
                <a:spLocks/>
              </p:cNvSpPr>
              <p:nvPr/>
            </p:nvSpPr>
            <p:spPr bwMode="auto">
              <a:xfrm>
                <a:off x="185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97" name="Oval 261"/>
              <p:cNvSpPr>
                <a:spLocks noChangeArrowheads="1"/>
              </p:cNvSpPr>
              <p:nvPr/>
            </p:nvSpPr>
            <p:spPr bwMode="auto">
              <a:xfrm>
                <a:off x="187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98" name="Freeform 262"/>
              <p:cNvSpPr>
                <a:spLocks/>
              </p:cNvSpPr>
              <p:nvPr/>
            </p:nvSpPr>
            <p:spPr bwMode="auto">
              <a:xfrm>
                <a:off x="1868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99" name="Freeform 263"/>
              <p:cNvSpPr>
                <a:spLocks/>
              </p:cNvSpPr>
              <p:nvPr/>
            </p:nvSpPr>
            <p:spPr bwMode="auto">
              <a:xfrm>
                <a:off x="188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00" name="Oval 264"/>
              <p:cNvSpPr>
                <a:spLocks noChangeArrowheads="1"/>
              </p:cNvSpPr>
              <p:nvPr/>
            </p:nvSpPr>
            <p:spPr bwMode="auto">
              <a:xfrm>
                <a:off x="189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01" name="Freeform 265"/>
              <p:cNvSpPr>
                <a:spLocks/>
              </p:cNvSpPr>
              <p:nvPr/>
            </p:nvSpPr>
            <p:spPr bwMode="auto">
              <a:xfrm>
                <a:off x="1894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02" name="Freeform 266"/>
              <p:cNvSpPr>
                <a:spLocks/>
              </p:cNvSpPr>
              <p:nvPr/>
            </p:nvSpPr>
            <p:spPr bwMode="auto">
              <a:xfrm>
                <a:off x="1908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03" name="Oval 267"/>
              <p:cNvSpPr>
                <a:spLocks noChangeArrowheads="1"/>
              </p:cNvSpPr>
              <p:nvPr/>
            </p:nvSpPr>
            <p:spPr bwMode="auto">
              <a:xfrm>
                <a:off x="192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04" name="Freeform 268"/>
              <p:cNvSpPr>
                <a:spLocks/>
              </p:cNvSpPr>
              <p:nvPr/>
            </p:nvSpPr>
            <p:spPr bwMode="auto">
              <a:xfrm>
                <a:off x="191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05" name="Freeform 269"/>
              <p:cNvSpPr>
                <a:spLocks/>
              </p:cNvSpPr>
              <p:nvPr/>
            </p:nvSpPr>
            <p:spPr bwMode="auto">
              <a:xfrm>
                <a:off x="1934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06" name="Oval 270"/>
              <p:cNvSpPr>
                <a:spLocks noChangeArrowheads="1"/>
              </p:cNvSpPr>
              <p:nvPr/>
            </p:nvSpPr>
            <p:spPr bwMode="auto">
              <a:xfrm>
                <a:off x="194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07" name="Freeform 271"/>
              <p:cNvSpPr>
                <a:spLocks/>
              </p:cNvSpPr>
              <p:nvPr/>
            </p:nvSpPr>
            <p:spPr bwMode="auto">
              <a:xfrm>
                <a:off x="194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08" name="Freeform 272"/>
              <p:cNvSpPr>
                <a:spLocks/>
              </p:cNvSpPr>
              <p:nvPr/>
            </p:nvSpPr>
            <p:spPr bwMode="auto">
              <a:xfrm>
                <a:off x="195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09" name="Oval 273"/>
              <p:cNvSpPr>
                <a:spLocks noChangeArrowheads="1"/>
              </p:cNvSpPr>
              <p:nvPr/>
            </p:nvSpPr>
            <p:spPr bwMode="auto">
              <a:xfrm>
                <a:off x="1973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10" name="Freeform 274"/>
              <p:cNvSpPr>
                <a:spLocks/>
              </p:cNvSpPr>
              <p:nvPr/>
            </p:nvSpPr>
            <p:spPr bwMode="auto">
              <a:xfrm>
                <a:off x="197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11" name="Freeform 275"/>
              <p:cNvSpPr>
                <a:spLocks/>
              </p:cNvSpPr>
              <p:nvPr/>
            </p:nvSpPr>
            <p:spPr bwMode="auto">
              <a:xfrm>
                <a:off x="198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12" name="Oval 276"/>
              <p:cNvSpPr>
                <a:spLocks noChangeArrowheads="1"/>
              </p:cNvSpPr>
              <p:nvPr/>
            </p:nvSpPr>
            <p:spPr bwMode="auto">
              <a:xfrm>
                <a:off x="2000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13" name="Freeform 277"/>
              <p:cNvSpPr>
                <a:spLocks/>
              </p:cNvSpPr>
              <p:nvPr/>
            </p:nvSpPr>
            <p:spPr bwMode="auto">
              <a:xfrm>
                <a:off x="199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14" name="Freeform 278"/>
              <p:cNvSpPr>
                <a:spLocks/>
              </p:cNvSpPr>
              <p:nvPr/>
            </p:nvSpPr>
            <p:spPr bwMode="auto">
              <a:xfrm>
                <a:off x="2011" y="948"/>
                <a:ext cx="13" cy="63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8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15" name="Oval 279"/>
              <p:cNvSpPr>
                <a:spLocks noChangeArrowheads="1"/>
              </p:cNvSpPr>
              <p:nvPr/>
            </p:nvSpPr>
            <p:spPr bwMode="auto">
              <a:xfrm>
                <a:off x="202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16" name="Freeform 280"/>
              <p:cNvSpPr>
                <a:spLocks/>
              </p:cNvSpPr>
              <p:nvPr/>
            </p:nvSpPr>
            <p:spPr bwMode="auto">
              <a:xfrm>
                <a:off x="202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17" name="Freeform 281"/>
              <p:cNvSpPr>
                <a:spLocks/>
              </p:cNvSpPr>
              <p:nvPr/>
            </p:nvSpPr>
            <p:spPr bwMode="auto">
              <a:xfrm>
                <a:off x="2037" y="948"/>
                <a:ext cx="12" cy="63"/>
              </a:xfrm>
              <a:custGeom>
                <a:avLst/>
                <a:gdLst/>
                <a:ahLst/>
                <a:cxnLst>
                  <a:cxn ang="0">
                    <a:pos x="9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9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18" name="Oval 282"/>
              <p:cNvSpPr>
                <a:spLocks noChangeArrowheads="1"/>
              </p:cNvSpPr>
              <p:nvPr/>
            </p:nvSpPr>
            <p:spPr bwMode="auto">
              <a:xfrm>
                <a:off x="205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19" name="Freeform 283"/>
              <p:cNvSpPr>
                <a:spLocks/>
              </p:cNvSpPr>
              <p:nvPr/>
            </p:nvSpPr>
            <p:spPr bwMode="auto">
              <a:xfrm>
                <a:off x="2049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20" name="Freeform 284"/>
              <p:cNvSpPr>
                <a:spLocks/>
              </p:cNvSpPr>
              <p:nvPr/>
            </p:nvSpPr>
            <p:spPr bwMode="auto">
              <a:xfrm>
                <a:off x="206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21" name="Oval 285"/>
              <p:cNvSpPr>
                <a:spLocks noChangeArrowheads="1"/>
              </p:cNvSpPr>
              <p:nvPr/>
            </p:nvSpPr>
            <p:spPr bwMode="auto">
              <a:xfrm>
                <a:off x="207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22" name="Freeform 286"/>
              <p:cNvSpPr>
                <a:spLocks/>
              </p:cNvSpPr>
              <p:nvPr/>
            </p:nvSpPr>
            <p:spPr bwMode="auto">
              <a:xfrm>
                <a:off x="207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23" name="Freeform 287"/>
              <p:cNvSpPr>
                <a:spLocks/>
              </p:cNvSpPr>
              <p:nvPr/>
            </p:nvSpPr>
            <p:spPr bwMode="auto">
              <a:xfrm>
                <a:off x="208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24" name="Oval 288"/>
              <p:cNvSpPr>
                <a:spLocks noChangeArrowheads="1"/>
              </p:cNvSpPr>
              <p:nvPr/>
            </p:nvSpPr>
            <p:spPr bwMode="auto">
              <a:xfrm>
                <a:off x="210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25" name="Freeform 289"/>
              <p:cNvSpPr>
                <a:spLocks/>
              </p:cNvSpPr>
              <p:nvPr/>
            </p:nvSpPr>
            <p:spPr bwMode="auto">
              <a:xfrm>
                <a:off x="210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26" name="Freeform 290"/>
              <p:cNvSpPr>
                <a:spLocks/>
              </p:cNvSpPr>
              <p:nvPr/>
            </p:nvSpPr>
            <p:spPr bwMode="auto">
              <a:xfrm>
                <a:off x="211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27" name="Oval 291"/>
              <p:cNvSpPr>
                <a:spLocks noChangeArrowheads="1"/>
              </p:cNvSpPr>
              <p:nvPr/>
            </p:nvSpPr>
            <p:spPr bwMode="auto">
              <a:xfrm>
                <a:off x="2129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28" name="Freeform 292"/>
              <p:cNvSpPr>
                <a:spLocks/>
              </p:cNvSpPr>
              <p:nvPr/>
            </p:nvSpPr>
            <p:spPr bwMode="auto">
              <a:xfrm>
                <a:off x="2127" y="948"/>
                <a:ext cx="12" cy="63"/>
              </a:xfrm>
              <a:custGeom>
                <a:avLst/>
                <a:gdLst/>
                <a:ahLst/>
                <a:cxnLst>
                  <a:cxn ang="0">
                    <a:pos x="13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3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29" name="Freeform 293"/>
              <p:cNvSpPr>
                <a:spLocks/>
              </p:cNvSpPr>
              <p:nvPr/>
            </p:nvSpPr>
            <p:spPr bwMode="auto">
              <a:xfrm>
                <a:off x="214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30" name="Oval 294"/>
              <p:cNvSpPr>
                <a:spLocks noChangeArrowheads="1"/>
              </p:cNvSpPr>
              <p:nvPr/>
            </p:nvSpPr>
            <p:spPr bwMode="auto">
              <a:xfrm>
                <a:off x="2155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31" name="Freeform 295"/>
              <p:cNvSpPr>
                <a:spLocks/>
              </p:cNvSpPr>
              <p:nvPr/>
            </p:nvSpPr>
            <p:spPr bwMode="auto">
              <a:xfrm>
                <a:off x="215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32" name="Freeform 296"/>
              <p:cNvSpPr>
                <a:spLocks/>
              </p:cNvSpPr>
              <p:nvPr/>
            </p:nvSpPr>
            <p:spPr bwMode="auto">
              <a:xfrm>
                <a:off x="2166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33" name="Oval 297"/>
              <p:cNvSpPr>
                <a:spLocks noChangeArrowheads="1"/>
              </p:cNvSpPr>
              <p:nvPr/>
            </p:nvSpPr>
            <p:spPr bwMode="auto">
              <a:xfrm>
                <a:off x="218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34" name="Freeform 298"/>
              <p:cNvSpPr>
                <a:spLocks/>
              </p:cNvSpPr>
              <p:nvPr/>
            </p:nvSpPr>
            <p:spPr bwMode="auto">
              <a:xfrm>
                <a:off x="217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35" name="Freeform 299"/>
              <p:cNvSpPr>
                <a:spLocks/>
              </p:cNvSpPr>
              <p:nvPr/>
            </p:nvSpPr>
            <p:spPr bwMode="auto">
              <a:xfrm>
                <a:off x="219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36" name="Oval 300"/>
              <p:cNvSpPr>
                <a:spLocks noChangeArrowheads="1"/>
              </p:cNvSpPr>
              <p:nvPr/>
            </p:nvSpPr>
            <p:spPr bwMode="auto">
              <a:xfrm>
                <a:off x="220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37" name="Freeform 301"/>
              <p:cNvSpPr>
                <a:spLocks/>
              </p:cNvSpPr>
              <p:nvPr/>
            </p:nvSpPr>
            <p:spPr bwMode="auto">
              <a:xfrm>
                <a:off x="2204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38" name="Freeform 302"/>
              <p:cNvSpPr>
                <a:spLocks/>
              </p:cNvSpPr>
              <p:nvPr/>
            </p:nvSpPr>
            <p:spPr bwMode="auto">
              <a:xfrm>
                <a:off x="221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39" name="Oval 303"/>
              <p:cNvSpPr>
                <a:spLocks noChangeArrowheads="1"/>
              </p:cNvSpPr>
              <p:nvPr/>
            </p:nvSpPr>
            <p:spPr bwMode="auto">
              <a:xfrm>
                <a:off x="223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40" name="Freeform 304"/>
              <p:cNvSpPr>
                <a:spLocks/>
              </p:cNvSpPr>
              <p:nvPr/>
            </p:nvSpPr>
            <p:spPr bwMode="auto">
              <a:xfrm>
                <a:off x="2229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41" name="Freeform 305"/>
              <p:cNvSpPr>
                <a:spLocks/>
              </p:cNvSpPr>
              <p:nvPr/>
            </p:nvSpPr>
            <p:spPr bwMode="auto">
              <a:xfrm>
                <a:off x="2244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42" name="Oval 306"/>
              <p:cNvSpPr>
                <a:spLocks noChangeArrowheads="1"/>
              </p:cNvSpPr>
              <p:nvPr/>
            </p:nvSpPr>
            <p:spPr bwMode="auto">
              <a:xfrm>
                <a:off x="225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43" name="Freeform 307"/>
              <p:cNvSpPr>
                <a:spLocks/>
              </p:cNvSpPr>
              <p:nvPr/>
            </p:nvSpPr>
            <p:spPr bwMode="auto">
              <a:xfrm>
                <a:off x="225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44" name="Freeform 308"/>
              <p:cNvSpPr>
                <a:spLocks/>
              </p:cNvSpPr>
              <p:nvPr/>
            </p:nvSpPr>
            <p:spPr bwMode="auto">
              <a:xfrm>
                <a:off x="226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45" name="Oval 309"/>
              <p:cNvSpPr>
                <a:spLocks noChangeArrowheads="1"/>
              </p:cNvSpPr>
              <p:nvPr/>
            </p:nvSpPr>
            <p:spPr bwMode="auto">
              <a:xfrm>
                <a:off x="228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46" name="Freeform 310"/>
              <p:cNvSpPr>
                <a:spLocks/>
              </p:cNvSpPr>
              <p:nvPr/>
            </p:nvSpPr>
            <p:spPr bwMode="auto">
              <a:xfrm>
                <a:off x="228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47" name="Freeform 311"/>
              <p:cNvSpPr>
                <a:spLocks/>
              </p:cNvSpPr>
              <p:nvPr/>
            </p:nvSpPr>
            <p:spPr bwMode="auto">
              <a:xfrm>
                <a:off x="229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48" name="Oval 312"/>
              <p:cNvSpPr>
                <a:spLocks noChangeArrowheads="1"/>
              </p:cNvSpPr>
              <p:nvPr/>
            </p:nvSpPr>
            <p:spPr bwMode="auto">
              <a:xfrm>
                <a:off x="231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49" name="Freeform 313"/>
              <p:cNvSpPr>
                <a:spLocks/>
              </p:cNvSpPr>
              <p:nvPr/>
            </p:nvSpPr>
            <p:spPr bwMode="auto">
              <a:xfrm>
                <a:off x="2308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50" name="Freeform 314"/>
              <p:cNvSpPr>
                <a:spLocks/>
              </p:cNvSpPr>
              <p:nvPr/>
            </p:nvSpPr>
            <p:spPr bwMode="auto">
              <a:xfrm>
                <a:off x="232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51" name="Oval 315"/>
              <p:cNvSpPr>
                <a:spLocks noChangeArrowheads="1"/>
              </p:cNvSpPr>
              <p:nvPr/>
            </p:nvSpPr>
            <p:spPr bwMode="auto">
              <a:xfrm>
                <a:off x="233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52" name="Freeform 316"/>
              <p:cNvSpPr>
                <a:spLocks/>
              </p:cNvSpPr>
              <p:nvPr/>
            </p:nvSpPr>
            <p:spPr bwMode="auto">
              <a:xfrm>
                <a:off x="233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53" name="Freeform 317"/>
              <p:cNvSpPr>
                <a:spLocks/>
              </p:cNvSpPr>
              <p:nvPr/>
            </p:nvSpPr>
            <p:spPr bwMode="auto">
              <a:xfrm>
                <a:off x="2347" y="948"/>
                <a:ext cx="12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54" name="Oval 318"/>
              <p:cNvSpPr>
                <a:spLocks noChangeArrowheads="1"/>
              </p:cNvSpPr>
              <p:nvPr/>
            </p:nvSpPr>
            <p:spPr bwMode="auto">
              <a:xfrm>
                <a:off x="86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55" name="Freeform 319"/>
              <p:cNvSpPr>
                <a:spLocks/>
              </p:cNvSpPr>
              <p:nvPr/>
            </p:nvSpPr>
            <p:spPr bwMode="auto">
              <a:xfrm>
                <a:off x="87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56" name="Oval 320"/>
              <p:cNvSpPr>
                <a:spLocks noChangeArrowheads="1"/>
              </p:cNvSpPr>
              <p:nvPr/>
            </p:nvSpPr>
            <p:spPr bwMode="auto">
              <a:xfrm>
                <a:off x="89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57" name="Freeform 321"/>
              <p:cNvSpPr>
                <a:spLocks/>
              </p:cNvSpPr>
              <p:nvPr/>
            </p:nvSpPr>
            <p:spPr bwMode="auto">
              <a:xfrm>
                <a:off x="888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58" name="Freeform 322"/>
              <p:cNvSpPr>
                <a:spLocks/>
              </p:cNvSpPr>
              <p:nvPr/>
            </p:nvSpPr>
            <p:spPr bwMode="auto">
              <a:xfrm>
                <a:off x="90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59" name="Oval 323"/>
              <p:cNvSpPr>
                <a:spLocks noChangeArrowheads="1"/>
              </p:cNvSpPr>
              <p:nvPr/>
            </p:nvSpPr>
            <p:spPr bwMode="auto">
              <a:xfrm>
                <a:off x="91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60" name="Freeform 324"/>
              <p:cNvSpPr>
                <a:spLocks/>
              </p:cNvSpPr>
              <p:nvPr/>
            </p:nvSpPr>
            <p:spPr bwMode="auto">
              <a:xfrm>
                <a:off x="914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61" name="Freeform 325"/>
              <p:cNvSpPr>
                <a:spLocks/>
              </p:cNvSpPr>
              <p:nvPr/>
            </p:nvSpPr>
            <p:spPr bwMode="auto">
              <a:xfrm>
                <a:off x="929" y="948"/>
                <a:ext cx="12" cy="63"/>
              </a:xfrm>
              <a:custGeom>
                <a:avLst/>
                <a:gdLst/>
                <a:ahLst/>
                <a:cxnLst>
                  <a:cxn ang="0">
                    <a:pos x="13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3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62" name="Oval 326"/>
              <p:cNvSpPr>
                <a:spLocks noChangeArrowheads="1"/>
              </p:cNvSpPr>
              <p:nvPr/>
            </p:nvSpPr>
            <p:spPr bwMode="auto">
              <a:xfrm>
                <a:off x="941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63" name="Freeform 327"/>
              <p:cNvSpPr>
                <a:spLocks/>
              </p:cNvSpPr>
              <p:nvPr/>
            </p:nvSpPr>
            <p:spPr bwMode="auto">
              <a:xfrm>
                <a:off x="939" y="948"/>
                <a:ext cx="13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64" name="Freeform 328"/>
              <p:cNvSpPr>
                <a:spLocks/>
              </p:cNvSpPr>
              <p:nvPr/>
            </p:nvSpPr>
            <p:spPr bwMode="auto">
              <a:xfrm>
                <a:off x="954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65" name="Oval 329"/>
              <p:cNvSpPr>
                <a:spLocks noChangeArrowheads="1"/>
              </p:cNvSpPr>
              <p:nvPr/>
            </p:nvSpPr>
            <p:spPr bwMode="auto">
              <a:xfrm>
                <a:off x="968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66" name="Freeform 330"/>
              <p:cNvSpPr>
                <a:spLocks/>
              </p:cNvSpPr>
              <p:nvPr/>
            </p:nvSpPr>
            <p:spPr bwMode="auto">
              <a:xfrm>
                <a:off x="96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67" name="Freeform 331"/>
              <p:cNvSpPr>
                <a:spLocks/>
              </p:cNvSpPr>
              <p:nvPr/>
            </p:nvSpPr>
            <p:spPr bwMode="auto">
              <a:xfrm>
                <a:off x="980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68" name="Oval 332"/>
              <p:cNvSpPr>
                <a:spLocks noChangeArrowheads="1"/>
              </p:cNvSpPr>
              <p:nvPr/>
            </p:nvSpPr>
            <p:spPr bwMode="auto">
              <a:xfrm>
                <a:off x="99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69" name="Freeform 333"/>
              <p:cNvSpPr>
                <a:spLocks/>
              </p:cNvSpPr>
              <p:nvPr/>
            </p:nvSpPr>
            <p:spPr bwMode="auto">
              <a:xfrm>
                <a:off x="99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70" name="Freeform 334"/>
              <p:cNvSpPr>
                <a:spLocks/>
              </p:cNvSpPr>
              <p:nvPr/>
            </p:nvSpPr>
            <p:spPr bwMode="auto">
              <a:xfrm>
                <a:off x="100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71" name="Oval 335"/>
              <p:cNvSpPr>
                <a:spLocks noChangeArrowheads="1"/>
              </p:cNvSpPr>
              <p:nvPr/>
            </p:nvSpPr>
            <p:spPr bwMode="auto">
              <a:xfrm>
                <a:off x="1019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72" name="Freeform 336"/>
              <p:cNvSpPr>
                <a:spLocks/>
              </p:cNvSpPr>
              <p:nvPr/>
            </p:nvSpPr>
            <p:spPr bwMode="auto">
              <a:xfrm>
                <a:off x="101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73" name="Freeform 337"/>
              <p:cNvSpPr>
                <a:spLocks/>
              </p:cNvSpPr>
              <p:nvPr/>
            </p:nvSpPr>
            <p:spPr bwMode="auto">
              <a:xfrm>
                <a:off x="103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74" name="Oval 338"/>
              <p:cNvSpPr>
                <a:spLocks noChangeArrowheads="1"/>
              </p:cNvSpPr>
              <p:nvPr/>
            </p:nvSpPr>
            <p:spPr bwMode="auto">
              <a:xfrm>
                <a:off x="1046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75" name="Freeform 339"/>
              <p:cNvSpPr>
                <a:spLocks/>
              </p:cNvSpPr>
              <p:nvPr/>
            </p:nvSpPr>
            <p:spPr bwMode="auto">
              <a:xfrm>
                <a:off x="1043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76" name="Freeform 340"/>
              <p:cNvSpPr>
                <a:spLocks/>
              </p:cNvSpPr>
              <p:nvPr/>
            </p:nvSpPr>
            <p:spPr bwMode="auto">
              <a:xfrm>
                <a:off x="105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77" name="Oval 341"/>
              <p:cNvSpPr>
                <a:spLocks noChangeArrowheads="1"/>
              </p:cNvSpPr>
              <p:nvPr/>
            </p:nvSpPr>
            <p:spPr bwMode="auto">
              <a:xfrm>
                <a:off x="1071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78" name="Freeform 342"/>
              <p:cNvSpPr>
                <a:spLocks/>
              </p:cNvSpPr>
              <p:nvPr/>
            </p:nvSpPr>
            <p:spPr bwMode="auto">
              <a:xfrm>
                <a:off x="1069" y="948"/>
                <a:ext cx="13" cy="63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8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79" name="Freeform 343"/>
              <p:cNvSpPr>
                <a:spLocks/>
              </p:cNvSpPr>
              <p:nvPr/>
            </p:nvSpPr>
            <p:spPr bwMode="auto">
              <a:xfrm>
                <a:off x="108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80" name="Oval 344"/>
              <p:cNvSpPr>
                <a:spLocks noChangeArrowheads="1"/>
              </p:cNvSpPr>
              <p:nvPr/>
            </p:nvSpPr>
            <p:spPr bwMode="auto">
              <a:xfrm>
                <a:off x="109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81" name="Freeform 345"/>
              <p:cNvSpPr>
                <a:spLocks/>
              </p:cNvSpPr>
              <p:nvPr/>
            </p:nvSpPr>
            <p:spPr bwMode="auto">
              <a:xfrm>
                <a:off x="109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82" name="Freeform 346"/>
              <p:cNvSpPr>
                <a:spLocks/>
              </p:cNvSpPr>
              <p:nvPr/>
            </p:nvSpPr>
            <p:spPr bwMode="auto">
              <a:xfrm>
                <a:off x="110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83" name="Oval 347"/>
              <p:cNvSpPr>
                <a:spLocks noChangeArrowheads="1"/>
              </p:cNvSpPr>
              <p:nvPr/>
            </p:nvSpPr>
            <p:spPr bwMode="auto">
              <a:xfrm>
                <a:off x="112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84" name="Freeform 348"/>
              <p:cNvSpPr>
                <a:spLocks/>
              </p:cNvSpPr>
              <p:nvPr/>
            </p:nvSpPr>
            <p:spPr bwMode="auto">
              <a:xfrm>
                <a:off x="1120" y="948"/>
                <a:ext cx="13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85" name="Freeform 349"/>
              <p:cNvSpPr>
                <a:spLocks/>
              </p:cNvSpPr>
              <p:nvPr/>
            </p:nvSpPr>
            <p:spPr bwMode="auto">
              <a:xfrm>
                <a:off x="113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86" name="Oval 350"/>
              <p:cNvSpPr>
                <a:spLocks noChangeArrowheads="1"/>
              </p:cNvSpPr>
              <p:nvPr/>
            </p:nvSpPr>
            <p:spPr bwMode="auto">
              <a:xfrm>
                <a:off x="1148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87" name="Freeform 351"/>
              <p:cNvSpPr>
                <a:spLocks/>
              </p:cNvSpPr>
              <p:nvPr/>
            </p:nvSpPr>
            <p:spPr bwMode="auto">
              <a:xfrm>
                <a:off x="114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88" name="Freeform 352"/>
              <p:cNvSpPr>
                <a:spLocks/>
              </p:cNvSpPr>
              <p:nvPr/>
            </p:nvSpPr>
            <p:spPr bwMode="auto">
              <a:xfrm>
                <a:off x="1161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89" name="Oval 353"/>
              <p:cNvSpPr>
                <a:spLocks noChangeArrowheads="1"/>
              </p:cNvSpPr>
              <p:nvPr/>
            </p:nvSpPr>
            <p:spPr bwMode="auto">
              <a:xfrm>
                <a:off x="1175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90" name="Freeform 354"/>
              <p:cNvSpPr>
                <a:spLocks/>
              </p:cNvSpPr>
              <p:nvPr/>
            </p:nvSpPr>
            <p:spPr bwMode="auto">
              <a:xfrm>
                <a:off x="1173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91" name="Freeform 355"/>
              <p:cNvSpPr>
                <a:spLocks/>
              </p:cNvSpPr>
              <p:nvPr/>
            </p:nvSpPr>
            <p:spPr bwMode="auto">
              <a:xfrm>
                <a:off x="118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92" name="Oval 356"/>
              <p:cNvSpPr>
                <a:spLocks noChangeArrowheads="1"/>
              </p:cNvSpPr>
              <p:nvPr/>
            </p:nvSpPr>
            <p:spPr bwMode="auto">
              <a:xfrm>
                <a:off x="1200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93" name="Freeform 357"/>
              <p:cNvSpPr>
                <a:spLocks/>
              </p:cNvSpPr>
              <p:nvPr/>
            </p:nvSpPr>
            <p:spPr bwMode="auto">
              <a:xfrm>
                <a:off x="1197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94" name="Freeform 358"/>
              <p:cNvSpPr>
                <a:spLocks/>
              </p:cNvSpPr>
              <p:nvPr/>
            </p:nvSpPr>
            <p:spPr bwMode="auto">
              <a:xfrm>
                <a:off x="121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95" name="Oval 359"/>
              <p:cNvSpPr>
                <a:spLocks noChangeArrowheads="1"/>
              </p:cNvSpPr>
              <p:nvPr/>
            </p:nvSpPr>
            <p:spPr bwMode="auto">
              <a:xfrm>
                <a:off x="1227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96" name="Freeform 360"/>
              <p:cNvSpPr>
                <a:spLocks/>
              </p:cNvSpPr>
              <p:nvPr/>
            </p:nvSpPr>
            <p:spPr bwMode="auto">
              <a:xfrm>
                <a:off x="1224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97" name="Freeform 361"/>
              <p:cNvSpPr>
                <a:spLocks/>
              </p:cNvSpPr>
              <p:nvPr/>
            </p:nvSpPr>
            <p:spPr bwMode="auto">
              <a:xfrm>
                <a:off x="123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98" name="Oval 362"/>
              <p:cNvSpPr>
                <a:spLocks noChangeArrowheads="1"/>
              </p:cNvSpPr>
              <p:nvPr/>
            </p:nvSpPr>
            <p:spPr bwMode="auto">
              <a:xfrm>
                <a:off x="125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99" name="Freeform 363"/>
              <p:cNvSpPr>
                <a:spLocks/>
              </p:cNvSpPr>
              <p:nvPr/>
            </p:nvSpPr>
            <p:spPr bwMode="auto">
              <a:xfrm>
                <a:off x="125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00" name="Freeform 364"/>
              <p:cNvSpPr>
                <a:spLocks/>
              </p:cNvSpPr>
              <p:nvPr/>
            </p:nvSpPr>
            <p:spPr bwMode="auto">
              <a:xfrm>
                <a:off x="126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01" name="Oval 365"/>
              <p:cNvSpPr>
                <a:spLocks noChangeArrowheads="1"/>
              </p:cNvSpPr>
              <p:nvPr/>
            </p:nvSpPr>
            <p:spPr bwMode="auto">
              <a:xfrm>
                <a:off x="127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02" name="Freeform 366"/>
              <p:cNvSpPr>
                <a:spLocks/>
              </p:cNvSpPr>
              <p:nvPr/>
            </p:nvSpPr>
            <p:spPr bwMode="auto">
              <a:xfrm>
                <a:off x="1275" y="948"/>
                <a:ext cx="12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03" name="Freeform 367"/>
              <p:cNvSpPr>
                <a:spLocks/>
              </p:cNvSpPr>
              <p:nvPr/>
            </p:nvSpPr>
            <p:spPr bwMode="auto">
              <a:xfrm>
                <a:off x="1290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04" name="Oval 368"/>
              <p:cNvSpPr>
                <a:spLocks noChangeArrowheads="1"/>
              </p:cNvSpPr>
              <p:nvPr/>
            </p:nvSpPr>
            <p:spPr bwMode="auto">
              <a:xfrm>
                <a:off x="130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05" name="Freeform 369"/>
              <p:cNvSpPr>
                <a:spLocks/>
              </p:cNvSpPr>
              <p:nvPr/>
            </p:nvSpPr>
            <p:spPr bwMode="auto">
              <a:xfrm>
                <a:off x="130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06" name="Freeform 370"/>
              <p:cNvSpPr>
                <a:spLocks/>
              </p:cNvSpPr>
              <p:nvPr/>
            </p:nvSpPr>
            <p:spPr bwMode="auto">
              <a:xfrm>
                <a:off x="131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07" name="Oval 371"/>
              <p:cNvSpPr>
                <a:spLocks noChangeArrowheads="1"/>
              </p:cNvSpPr>
              <p:nvPr/>
            </p:nvSpPr>
            <p:spPr bwMode="auto">
              <a:xfrm>
                <a:off x="133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08" name="Freeform 372"/>
              <p:cNvSpPr>
                <a:spLocks/>
              </p:cNvSpPr>
              <p:nvPr/>
            </p:nvSpPr>
            <p:spPr bwMode="auto">
              <a:xfrm>
                <a:off x="1327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09" name="Freeform 373"/>
              <p:cNvSpPr>
                <a:spLocks/>
              </p:cNvSpPr>
              <p:nvPr/>
            </p:nvSpPr>
            <p:spPr bwMode="auto">
              <a:xfrm>
                <a:off x="134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10" name="Oval 374"/>
              <p:cNvSpPr>
                <a:spLocks noChangeArrowheads="1"/>
              </p:cNvSpPr>
              <p:nvPr/>
            </p:nvSpPr>
            <p:spPr bwMode="auto">
              <a:xfrm>
                <a:off x="1355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11" name="Freeform 375"/>
              <p:cNvSpPr>
                <a:spLocks/>
              </p:cNvSpPr>
              <p:nvPr/>
            </p:nvSpPr>
            <p:spPr bwMode="auto">
              <a:xfrm>
                <a:off x="135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12" name="Freeform 376"/>
              <p:cNvSpPr>
                <a:spLocks/>
              </p:cNvSpPr>
              <p:nvPr/>
            </p:nvSpPr>
            <p:spPr bwMode="auto">
              <a:xfrm>
                <a:off x="1367" y="948"/>
                <a:ext cx="13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13" name="Oval 377"/>
              <p:cNvSpPr>
                <a:spLocks noChangeArrowheads="1"/>
              </p:cNvSpPr>
              <p:nvPr/>
            </p:nvSpPr>
            <p:spPr bwMode="auto">
              <a:xfrm>
                <a:off x="1381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14" name="Freeform 378"/>
              <p:cNvSpPr>
                <a:spLocks/>
              </p:cNvSpPr>
              <p:nvPr/>
            </p:nvSpPr>
            <p:spPr bwMode="auto">
              <a:xfrm>
                <a:off x="137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15" name="Freeform 379"/>
              <p:cNvSpPr>
                <a:spLocks/>
              </p:cNvSpPr>
              <p:nvPr/>
            </p:nvSpPr>
            <p:spPr bwMode="auto">
              <a:xfrm>
                <a:off x="139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16" name="Oval 380"/>
              <p:cNvSpPr>
                <a:spLocks noChangeArrowheads="1"/>
              </p:cNvSpPr>
              <p:nvPr/>
            </p:nvSpPr>
            <p:spPr bwMode="auto">
              <a:xfrm>
                <a:off x="1407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17" name="Freeform 381"/>
              <p:cNvSpPr>
                <a:spLocks/>
              </p:cNvSpPr>
              <p:nvPr/>
            </p:nvSpPr>
            <p:spPr bwMode="auto">
              <a:xfrm>
                <a:off x="140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8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8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18" name="Freeform 382"/>
              <p:cNvSpPr>
                <a:spLocks/>
              </p:cNvSpPr>
              <p:nvPr/>
            </p:nvSpPr>
            <p:spPr bwMode="auto">
              <a:xfrm>
                <a:off x="141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19" name="Oval 383"/>
              <p:cNvSpPr>
                <a:spLocks noChangeArrowheads="1"/>
              </p:cNvSpPr>
              <p:nvPr/>
            </p:nvSpPr>
            <p:spPr bwMode="auto">
              <a:xfrm>
                <a:off x="143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20" name="Freeform 384"/>
              <p:cNvSpPr>
                <a:spLocks/>
              </p:cNvSpPr>
              <p:nvPr/>
            </p:nvSpPr>
            <p:spPr bwMode="auto">
              <a:xfrm>
                <a:off x="143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21" name="Freeform 385"/>
              <p:cNvSpPr>
                <a:spLocks/>
              </p:cNvSpPr>
              <p:nvPr/>
            </p:nvSpPr>
            <p:spPr bwMode="auto">
              <a:xfrm>
                <a:off x="144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22" name="Oval 386"/>
              <p:cNvSpPr>
                <a:spLocks noChangeArrowheads="1"/>
              </p:cNvSpPr>
              <p:nvPr/>
            </p:nvSpPr>
            <p:spPr bwMode="auto">
              <a:xfrm>
                <a:off x="1459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23" name="Freeform 387"/>
              <p:cNvSpPr>
                <a:spLocks/>
              </p:cNvSpPr>
              <p:nvPr/>
            </p:nvSpPr>
            <p:spPr bwMode="auto">
              <a:xfrm>
                <a:off x="145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24" name="Freeform 388"/>
              <p:cNvSpPr>
                <a:spLocks/>
              </p:cNvSpPr>
              <p:nvPr/>
            </p:nvSpPr>
            <p:spPr bwMode="auto">
              <a:xfrm>
                <a:off x="147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25" name="Oval 389"/>
              <p:cNvSpPr>
                <a:spLocks noChangeArrowheads="1"/>
              </p:cNvSpPr>
              <p:nvPr/>
            </p:nvSpPr>
            <p:spPr bwMode="auto">
              <a:xfrm>
                <a:off x="1485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26" name="Freeform 390"/>
              <p:cNvSpPr>
                <a:spLocks/>
              </p:cNvSpPr>
              <p:nvPr/>
            </p:nvSpPr>
            <p:spPr bwMode="auto">
              <a:xfrm>
                <a:off x="1483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27" name="Freeform 391"/>
              <p:cNvSpPr>
                <a:spLocks/>
              </p:cNvSpPr>
              <p:nvPr/>
            </p:nvSpPr>
            <p:spPr bwMode="auto">
              <a:xfrm>
                <a:off x="1497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28" name="Oval 392"/>
              <p:cNvSpPr>
                <a:spLocks noChangeArrowheads="1"/>
              </p:cNvSpPr>
              <p:nvPr/>
            </p:nvSpPr>
            <p:spPr bwMode="auto">
              <a:xfrm>
                <a:off x="151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29" name="Freeform 393"/>
              <p:cNvSpPr>
                <a:spLocks/>
              </p:cNvSpPr>
              <p:nvPr/>
            </p:nvSpPr>
            <p:spPr bwMode="auto">
              <a:xfrm>
                <a:off x="1508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30" name="Freeform 394"/>
              <p:cNvSpPr>
                <a:spLocks/>
              </p:cNvSpPr>
              <p:nvPr/>
            </p:nvSpPr>
            <p:spPr bwMode="auto">
              <a:xfrm>
                <a:off x="152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31" name="Oval 395"/>
              <p:cNvSpPr>
                <a:spLocks noChangeArrowheads="1"/>
              </p:cNvSpPr>
              <p:nvPr/>
            </p:nvSpPr>
            <p:spPr bwMode="auto">
              <a:xfrm>
                <a:off x="153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32" name="Freeform 396"/>
              <p:cNvSpPr>
                <a:spLocks/>
              </p:cNvSpPr>
              <p:nvPr/>
            </p:nvSpPr>
            <p:spPr bwMode="auto">
              <a:xfrm>
                <a:off x="1534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33" name="Freeform 397"/>
              <p:cNvSpPr>
                <a:spLocks/>
              </p:cNvSpPr>
              <p:nvPr/>
            </p:nvSpPr>
            <p:spPr bwMode="auto">
              <a:xfrm>
                <a:off x="154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34" name="Oval 398"/>
              <p:cNvSpPr>
                <a:spLocks noChangeArrowheads="1"/>
              </p:cNvSpPr>
              <p:nvPr/>
            </p:nvSpPr>
            <p:spPr bwMode="auto">
              <a:xfrm>
                <a:off x="156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35" name="Freeform 399"/>
              <p:cNvSpPr>
                <a:spLocks/>
              </p:cNvSpPr>
              <p:nvPr/>
            </p:nvSpPr>
            <p:spPr bwMode="auto">
              <a:xfrm>
                <a:off x="1559" y="948"/>
                <a:ext cx="13" cy="63"/>
              </a:xfrm>
              <a:custGeom>
                <a:avLst/>
                <a:gdLst/>
                <a:ahLst/>
                <a:cxnLst>
                  <a:cxn ang="0">
                    <a:pos x="9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9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36" name="Freeform 400"/>
              <p:cNvSpPr>
                <a:spLocks/>
              </p:cNvSpPr>
              <p:nvPr/>
            </p:nvSpPr>
            <p:spPr bwMode="auto">
              <a:xfrm>
                <a:off x="157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37" name="Oval 401"/>
              <p:cNvSpPr>
                <a:spLocks noChangeArrowheads="1"/>
              </p:cNvSpPr>
              <p:nvPr/>
            </p:nvSpPr>
            <p:spPr bwMode="auto">
              <a:xfrm>
                <a:off x="1588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38" name="Freeform 402"/>
              <p:cNvSpPr>
                <a:spLocks/>
              </p:cNvSpPr>
              <p:nvPr/>
            </p:nvSpPr>
            <p:spPr bwMode="auto">
              <a:xfrm>
                <a:off x="158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39" name="Freeform 403"/>
              <p:cNvSpPr>
                <a:spLocks/>
              </p:cNvSpPr>
              <p:nvPr/>
            </p:nvSpPr>
            <p:spPr bwMode="auto">
              <a:xfrm>
                <a:off x="1600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40" name="Oval 404"/>
              <p:cNvSpPr>
                <a:spLocks noChangeArrowheads="1"/>
              </p:cNvSpPr>
              <p:nvPr/>
            </p:nvSpPr>
            <p:spPr bwMode="auto">
              <a:xfrm>
                <a:off x="1614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41" name="Freeform 405"/>
              <p:cNvSpPr>
                <a:spLocks/>
              </p:cNvSpPr>
              <p:nvPr/>
            </p:nvSpPr>
            <p:spPr bwMode="auto">
              <a:xfrm>
                <a:off x="1612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42" name="Freeform 406"/>
              <p:cNvSpPr>
                <a:spLocks/>
              </p:cNvSpPr>
              <p:nvPr/>
            </p:nvSpPr>
            <p:spPr bwMode="auto">
              <a:xfrm>
                <a:off x="162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43" name="Oval 407"/>
              <p:cNvSpPr>
                <a:spLocks noChangeArrowheads="1"/>
              </p:cNvSpPr>
              <p:nvPr/>
            </p:nvSpPr>
            <p:spPr bwMode="auto">
              <a:xfrm>
                <a:off x="1638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44" name="Freeform 408"/>
              <p:cNvSpPr>
                <a:spLocks/>
              </p:cNvSpPr>
              <p:nvPr/>
            </p:nvSpPr>
            <p:spPr bwMode="auto">
              <a:xfrm>
                <a:off x="1636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45" name="Freeform 409"/>
              <p:cNvSpPr>
                <a:spLocks/>
              </p:cNvSpPr>
              <p:nvPr/>
            </p:nvSpPr>
            <p:spPr bwMode="auto">
              <a:xfrm>
                <a:off x="1649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46" name="Oval 410"/>
              <p:cNvSpPr>
                <a:spLocks noChangeArrowheads="1"/>
              </p:cNvSpPr>
              <p:nvPr/>
            </p:nvSpPr>
            <p:spPr bwMode="auto">
              <a:xfrm>
                <a:off x="166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47" name="Freeform 411"/>
              <p:cNvSpPr>
                <a:spLocks/>
              </p:cNvSpPr>
              <p:nvPr/>
            </p:nvSpPr>
            <p:spPr bwMode="auto">
              <a:xfrm>
                <a:off x="166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48" name="Freeform 412"/>
              <p:cNvSpPr>
                <a:spLocks/>
              </p:cNvSpPr>
              <p:nvPr/>
            </p:nvSpPr>
            <p:spPr bwMode="auto">
              <a:xfrm>
                <a:off x="1675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5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5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49" name="Oval 413"/>
              <p:cNvSpPr>
                <a:spLocks noChangeArrowheads="1"/>
              </p:cNvSpPr>
              <p:nvPr/>
            </p:nvSpPr>
            <p:spPr bwMode="auto">
              <a:xfrm>
                <a:off x="1689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50" name="Freeform 414"/>
              <p:cNvSpPr>
                <a:spLocks/>
              </p:cNvSpPr>
              <p:nvPr/>
            </p:nvSpPr>
            <p:spPr bwMode="auto">
              <a:xfrm>
                <a:off x="1687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51" name="Freeform 415"/>
              <p:cNvSpPr>
                <a:spLocks/>
              </p:cNvSpPr>
              <p:nvPr/>
            </p:nvSpPr>
            <p:spPr bwMode="auto">
              <a:xfrm>
                <a:off x="170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52" name="Oval 416"/>
              <p:cNvSpPr>
                <a:spLocks noChangeArrowheads="1"/>
              </p:cNvSpPr>
              <p:nvPr/>
            </p:nvSpPr>
            <p:spPr bwMode="auto">
              <a:xfrm>
                <a:off x="171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53" name="Freeform 417"/>
              <p:cNvSpPr>
                <a:spLocks/>
              </p:cNvSpPr>
              <p:nvPr/>
            </p:nvSpPr>
            <p:spPr bwMode="auto">
              <a:xfrm>
                <a:off x="1713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54" name="Freeform 418"/>
              <p:cNvSpPr>
                <a:spLocks/>
              </p:cNvSpPr>
              <p:nvPr/>
            </p:nvSpPr>
            <p:spPr bwMode="auto">
              <a:xfrm>
                <a:off x="172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55" name="Oval 419"/>
              <p:cNvSpPr>
                <a:spLocks noChangeArrowheads="1"/>
              </p:cNvSpPr>
              <p:nvPr/>
            </p:nvSpPr>
            <p:spPr bwMode="auto">
              <a:xfrm>
                <a:off x="1741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56" name="Freeform 420"/>
              <p:cNvSpPr>
                <a:spLocks/>
              </p:cNvSpPr>
              <p:nvPr/>
            </p:nvSpPr>
            <p:spPr bwMode="auto">
              <a:xfrm>
                <a:off x="1739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57" name="Freeform 421"/>
              <p:cNvSpPr>
                <a:spLocks/>
              </p:cNvSpPr>
              <p:nvPr/>
            </p:nvSpPr>
            <p:spPr bwMode="auto">
              <a:xfrm>
                <a:off x="175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58" name="Oval 422"/>
              <p:cNvSpPr>
                <a:spLocks noChangeArrowheads="1"/>
              </p:cNvSpPr>
              <p:nvPr/>
            </p:nvSpPr>
            <p:spPr bwMode="auto">
              <a:xfrm>
                <a:off x="176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59" name="Freeform 423"/>
              <p:cNvSpPr>
                <a:spLocks/>
              </p:cNvSpPr>
              <p:nvPr/>
            </p:nvSpPr>
            <p:spPr bwMode="auto">
              <a:xfrm>
                <a:off x="1764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60" name="Freeform 424"/>
              <p:cNvSpPr>
                <a:spLocks/>
              </p:cNvSpPr>
              <p:nvPr/>
            </p:nvSpPr>
            <p:spPr bwMode="auto">
              <a:xfrm>
                <a:off x="177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8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8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61" name="Oval 425"/>
              <p:cNvSpPr>
                <a:spLocks noChangeArrowheads="1"/>
              </p:cNvSpPr>
              <p:nvPr/>
            </p:nvSpPr>
            <p:spPr bwMode="auto">
              <a:xfrm>
                <a:off x="179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62" name="Freeform 426"/>
              <p:cNvSpPr>
                <a:spLocks/>
              </p:cNvSpPr>
              <p:nvPr/>
            </p:nvSpPr>
            <p:spPr bwMode="auto">
              <a:xfrm>
                <a:off x="1790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63" name="Freeform 427"/>
              <p:cNvSpPr>
                <a:spLocks/>
              </p:cNvSpPr>
              <p:nvPr/>
            </p:nvSpPr>
            <p:spPr bwMode="auto">
              <a:xfrm>
                <a:off x="1804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64" name="Oval 428"/>
              <p:cNvSpPr>
                <a:spLocks noChangeArrowheads="1"/>
              </p:cNvSpPr>
              <p:nvPr/>
            </p:nvSpPr>
            <p:spPr bwMode="auto">
              <a:xfrm>
                <a:off x="181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65" name="Freeform 429"/>
              <p:cNvSpPr>
                <a:spLocks/>
              </p:cNvSpPr>
              <p:nvPr/>
            </p:nvSpPr>
            <p:spPr bwMode="auto">
              <a:xfrm>
                <a:off x="1817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66" name="Freeform 430"/>
              <p:cNvSpPr>
                <a:spLocks/>
              </p:cNvSpPr>
              <p:nvPr/>
            </p:nvSpPr>
            <p:spPr bwMode="auto">
              <a:xfrm>
                <a:off x="1830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67" name="Oval 431"/>
              <p:cNvSpPr>
                <a:spLocks noChangeArrowheads="1"/>
              </p:cNvSpPr>
              <p:nvPr/>
            </p:nvSpPr>
            <p:spPr bwMode="auto">
              <a:xfrm>
                <a:off x="1844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68" name="Freeform 432"/>
              <p:cNvSpPr>
                <a:spLocks/>
              </p:cNvSpPr>
              <p:nvPr/>
            </p:nvSpPr>
            <p:spPr bwMode="auto">
              <a:xfrm>
                <a:off x="184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69" name="Freeform 433"/>
              <p:cNvSpPr>
                <a:spLocks/>
              </p:cNvSpPr>
              <p:nvPr/>
            </p:nvSpPr>
            <p:spPr bwMode="auto">
              <a:xfrm>
                <a:off x="185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70" name="Oval 434"/>
              <p:cNvSpPr>
                <a:spLocks noChangeArrowheads="1"/>
              </p:cNvSpPr>
              <p:nvPr/>
            </p:nvSpPr>
            <p:spPr bwMode="auto">
              <a:xfrm>
                <a:off x="187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71" name="Freeform 435"/>
              <p:cNvSpPr>
                <a:spLocks/>
              </p:cNvSpPr>
              <p:nvPr/>
            </p:nvSpPr>
            <p:spPr bwMode="auto">
              <a:xfrm>
                <a:off x="1868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72" name="Freeform 436"/>
              <p:cNvSpPr>
                <a:spLocks/>
              </p:cNvSpPr>
              <p:nvPr/>
            </p:nvSpPr>
            <p:spPr bwMode="auto">
              <a:xfrm>
                <a:off x="1882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73" name="Oval 437"/>
              <p:cNvSpPr>
                <a:spLocks noChangeArrowheads="1"/>
              </p:cNvSpPr>
              <p:nvPr/>
            </p:nvSpPr>
            <p:spPr bwMode="auto">
              <a:xfrm>
                <a:off x="189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74" name="Freeform 438"/>
              <p:cNvSpPr>
                <a:spLocks/>
              </p:cNvSpPr>
              <p:nvPr/>
            </p:nvSpPr>
            <p:spPr bwMode="auto">
              <a:xfrm>
                <a:off x="1894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75" name="Freeform 439"/>
              <p:cNvSpPr>
                <a:spLocks/>
              </p:cNvSpPr>
              <p:nvPr/>
            </p:nvSpPr>
            <p:spPr bwMode="auto">
              <a:xfrm>
                <a:off x="1908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76" name="Oval 440"/>
              <p:cNvSpPr>
                <a:spLocks noChangeArrowheads="1"/>
              </p:cNvSpPr>
              <p:nvPr/>
            </p:nvSpPr>
            <p:spPr bwMode="auto">
              <a:xfrm>
                <a:off x="192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77" name="Freeform 441"/>
              <p:cNvSpPr>
                <a:spLocks/>
              </p:cNvSpPr>
              <p:nvPr/>
            </p:nvSpPr>
            <p:spPr bwMode="auto">
              <a:xfrm>
                <a:off x="191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78" name="Freeform 442"/>
              <p:cNvSpPr>
                <a:spLocks/>
              </p:cNvSpPr>
              <p:nvPr/>
            </p:nvSpPr>
            <p:spPr bwMode="auto">
              <a:xfrm>
                <a:off x="1934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79" name="Oval 443"/>
              <p:cNvSpPr>
                <a:spLocks noChangeArrowheads="1"/>
              </p:cNvSpPr>
              <p:nvPr/>
            </p:nvSpPr>
            <p:spPr bwMode="auto">
              <a:xfrm>
                <a:off x="194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80" name="Freeform 444"/>
              <p:cNvSpPr>
                <a:spLocks/>
              </p:cNvSpPr>
              <p:nvPr/>
            </p:nvSpPr>
            <p:spPr bwMode="auto">
              <a:xfrm>
                <a:off x="194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81" name="Freeform 445"/>
              <p:cNvSpPr>
                <a:spLocks/>
              </p:cNvSpPr>
              <p:nvPr/>
            </p:nvSpPr>
            <p:spPr bwMode="auto">
              <a:xfrm>
                <a:off x="195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82" name="Oval 446"/>
              <p:cNvSpPr>
                <a:spLocks noChangeArrowheads="1"/>
              </p:cNvSpPr>
              <p:nvPr/>
            </p:nvSpPr>
            <p:spPr bwMode="auto">
              <a:xfrm>
                <a:off x="1973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83" name="Freeform 447"/>
              <p:cNvSpPr>
                <a:spLocks/>
              </p:cNvSpPr>
              <p:nvPr/>
            </p:nvSpPr>
            <p:spPr bwMode="auto">
              <a:xfrm>
                <a:off x="1971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84" name="Freeform 448"/>
              <p:cNvSpPr>
                <a:spLocks/>
              </p:cNvSpPr>
              <p:nvPr/>
            </p:nvSpPr>
            <p:spPr bwMode="auto">
              <a:xfrm>
                <a:off x="1985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85" name="Oval 449"/>
              <p:cNvSpPr>
                <a:spLocks noChangeArrowheads="1"/>
              </p:cNvSpPr>
              <p:nvPr/>
            </p:nvSpPr>
            <p:spPr bwMode="auto">
              <a:xfrm>
                <a:off x="2000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86" name="Freeform 450"/>
              <p:cNvSpPr>
                <a:spLocks/>
              </p:cNvSpPr>
              <p:nvPr/>
            </p:nvSpPr>
            <p:spPr bwMode="auto">
              <a:xfrm>
                <a:off x="1997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4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4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87" name="Freeform 451"/>
              <p:cNvSpPr>
                <a:spLocks/>
              </p:cNvSpPr>
              <p:nvPr/>
            </p:nvSpPr>
            <p:spPr bwMode="auto">
              <a:xfrm>
                <a:off x="2011" y="883"/>
                <a:ext cx="13" cy="6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8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88" name="Oval 452"/>
              <p:cNvSpPr>
                <a:spLocks noChangeArrowheads="1"/>
              </p:cNvSpPr>
              <p:nvPr/>
            </p:nvSpPr>
            <p:spPr bwMode="auto">
              <a:xfrm>
                <a:off x="202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89" name="Freeform 453"/>
              <p:cNvSpPr>
                <a:spLocks/>
              </p:cNvSpPr>
              <p:nvPr/>
            </p:nvSpPr>
            <p:spPr bwMode="auto">
              <a:xfrm>
                <a:off x="2023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90" name="Freeform 454"/>
              <p:cNvSpPr>
                <a:spLocks/>
              </p:cNvSpPr>
              <p:nvPr/>
            </p:nvSpPr>
            <p:spPr bwMode="auto">
              <a:xfrm>
                <a:off x="2037" y="883"/>
                <a:ext cx="12" cy="6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9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91" name="Oval 455"/>
              <p:cNvSpPr>
                <a:spLocks noChangeArrowheads="1"/>
              </p:cNvSpPr>
              <p:nvPr/>
            </p:nvSpPr>
            <p:spPr bwMode="auto">
              <a:xfrm>
                <a:off x="205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92" name="Freeform 456"/>
              <p:cNvSpPr>
                <a:spLocks/>
              </p:cNvSpPr>
              <p:nvPr/>
            </p:nvSpPr>
            <p:spPr bwMode="auto">
              <a:xfrm>
                <a:off x="2049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93" name="Freeform 457"/>
              <p:cNvSpPr>
                <a:spLocks/>
              </p:cNvSpPr>
              <p:nvPr/>
            </p:nvSpPr>
            <p:spPr bwMode="auto">
              <a:xfrm>
                <a:off x="206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94" name="Oval 458"/>
              <p:cNvSpPr>
                <a:spLocks noChangeArrowheads="1"/>
              </p:cNvSpPr>
              <p:nvPr/>
            </p:nvSpPr>
            <p:spPr bwMode="auto">
              <a:xfrm>
                <a:off x="207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95" name="Freeform 459"/>
              <p:cNvSpPr>
                <a:spLocks/>
              </p:cNvSpPr>
              <p:nvPr/>
            </p:nvSpPr>
            <p:spPr bwMode="auto">
              <a:xfrm>
                <a:off x="2075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96" name="Freeform 460"/>
              <p:cNvSpPr>
                <a:spLocks/>
              </p:cNvSpPr>
              <p:nvPr/>
            </p:nvSpPr>
            <p:spPr bwMode="auto">
              <a:xfrm>
                <a:off x="208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97" name="Oval 461"/>
              <p:cNvSpPr>
                <a:spLocks noChangeArrowheads="1"/>
              </p:cNvSpPr>
              <p:nvPr/>
            </p:nvSpPr>
            <p:spPr bwMode="auto">
              <a:xfrm>
                <a:off x="210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98" name="Freeform 462"/>
              <p:cNvSpPr>
                <a:spLocks/>
              </p:cNvSpPr>
              <p:nvPr/>
            </p:nvSpPr>
            <p:spPr bwMode="auto">
              <a:xfrm>
                <a:off x="2100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99" name="Freeform 463"/>
              <p:cNvSpPr>
                <a:spLocks/>
              </p:cNvSpPr>
              <p:nvPr/>
            </p:nvSpPr>
            <p:spPr bwMode="auto">
              <a:xfrm>
                <a:off x="2115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00" name="Oval 464"/>
              <p:cNvSpPr>
                <a:spLocks noChangeArrowheads="1"/>
              </p:cNvSpPr>
              <p:nvPr/>
            </p:nvSpPr>
            <p:spPr bwMode="auto">
              <a:xfrm>
                <a:off x="2129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01" name="Freeform 465"/>
              <p:cNvSpPr>
                <a:spLocks/>
              </p:cNvSpPr>
              <p:nvPr/>
            </p:nvSpPr>
            <p:spPr bwMode="auto">
              <a:xfrm>
                <a:off x="2127" y="882"/>
                <a:ext cx="12" cy="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3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02" name="Freeform 466"/>
              <p:cNvSpPr>
                <a:spLocks/>
              </p:cNvSpPr>
              <p:nvPr/>
            </p:nvSpPr>
            <p:spPr bwMode="auto">
              <a:xfrm>
                <a:off x="214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03" name="Oval 467"/>
              <p:cNvSpPr>
                <a:spLocks noChangeArrowheads="1"/>
              </p:cNvSpPr>
              <p:nvPr/>
            </p:nvSpPr>
            <p:spPr bwMode="auto">
              <a:xfrm>
                <a:off x="2155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04" name="Freeform 468"/>
              <p:cNvSpPr>
                <a:spLocks/>
              </p:cNvSpPr>
              <p:nvPr/>
            </p:nvSpPr>
            <p:spPr bwMode="auto">
              <a:xfrm>
                <a:off x="2152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05" name="Freeform 469"/>
              <p:cNvSpPr>
                <a:spLocks/>
              </p:cNvSpPr>
              <p:nvPr/>
            </p:nvSpPr>
            <p:spPr bwMode="auto">
              <a:xfrm>
                <a:off x="2166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06" name="Oval 470"/>
              <p:cNvSpPr>
                <a:spLocks noChangeArrowheads="1"/>
              </p:cNvSpPr>
              <p:nvPr/>
            </p:nvSpPr>
            <p:spPr bwMode="auto">
              <a:xfrm>
                <a:off x="218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07" name="Freeform 471"/>
              <p:cNvSpPr>
                <a:spLocks/>
              </p:cNvSpPr>
              <p:nvPr/>
            </p:nvSpPr>
            <p:spPr bwMode="auto">
              <a:xfrm>
                <a:off x="2178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4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4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08" name="Freeform 472"/>
              <p:cNvSpPr>
                <a:spLocks/>
              </p:cNvSpPr>
              <p:nvPr/>
            </p:nvSpPr>
            <p:spPr bwMode="auto">
              <a:xfrm>
                <a:off x="2192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8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8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09" name="Oval 473"/>
              <p:cNvSpPr>
                <a:spLocks noChangeArrowheads="1"/>
              </p:cNvSpPr>
              <p:nvPr/>
            </p:nvSpPr>
            <p:spPr bwMode="auto">
              <a:xfrm>
                <a:off x="220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10" name="Freeform 474"/>
              <p:cNvSpPr>
                <a:spLocks/>
              </p:cNvSpPr>
              <p:nvPr/>
            </p:nvSpPr>
            <p:spPr bwMode="auto">
              <a:xfrm>
                <a:off x="2204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11" name="Freeform 475"/>
              <p:cNvSpPr>
                <a:spLocks/>
              </p:cNvSpPr>
              <p:nvPr/>
            </p:nvSpPr>
            <p:spPr bwMode="auto">
              <a:xfrm>
                <a:off x="221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12" name="Oval 476"/>
              <p:cNvSpPr>
                <a:spLocks noChangeArrowheads="1"/>
              </p:cNvSpPr>
              <p:nvPr/>
            </p:nvSpPr>
            <p:spPr bwMode="auto">
              <a:xfrm>
                <a:off x="223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13" name="Freeform 477"/>
              <p:cNvSpPr>
                <a:spLocks/>
              </p:cNvSpPr>
              <p:nvPr/>
            </p:nvSpPr>
            <p:spPr bwMode="auto">
              <a:xfrm>
                <a:off x="2229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14" name="Freeform 478"/>
              <p:cNvSpPr>
                <a:spLocks/>
              </p:cNvSpPr>
              <p:nvPr/>
            </p:nvSpPr>
            <p:spPr bwMode="auto">
              <a:xfrm>
                <a:off x="2244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15" name="Oval 479"/>
              <p:cNvSpPr>
                <a:spLocks noChangeArrowheads="1"/>
              </p:cNvSpPr>
              <p:nvPr/>
            </p:nvSpPr>
            <p:spPr bwMode="auto">
              <a:xfrm>
                <a:off x="225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16" name="Freeform 480"/>
              <p:cNvSpPr>
                <a:spLocks/>
              </p:cNvSpPr>
              <p:nvPr/>
            </p:nvSpPr>
            <p:spPr bwMode="auto">
              <a:xfrm>
                <a:off x="225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17" name="Freeform 481"/>
              <p:cNvSpPr>
                <a:spLocks/>
              </p:cNvSpPr>
              <p:nvPr/>
            </p:nvSpPr>
            <p:spPr bwMode="auto">
              <a:xfrm>
                <a:off x="226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18" name="Oval 482"/>
              <p:cNvSpPr>
                <a:spLocks noChangeArrowheads="1"/>
              </p:cNvSpPr>
              <p:nvPr/>
            </p:nvSpPr>
            <p:spPr bwMode="auto">
              <a:xfrm>
                <a:off x="228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19" name="Freeform 483"/>
              <p:cNvSpPr>
                <a:spLocks/>
              </p:cNvSpPr>
              <p:nvPr/>
            </p:nvSpPr>
            <p:spPr bwMode="auto">
              <a:xfrm>
                <a:off x="2281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20" name="Freeform 484"/>
              <p:cNvSpPr>
                <a:spLocks/>
              </p:cNvSpPr>
              <p:nvPr/>
            </p:nvSpPr>
            <p:spPr bwMode="auto">
              <a:xfrm>
                <a:off x="2295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21" name="Oval 485"/>
              <p:cNvSpPr>
                <a:spLocks noChangeArrowheads="1"/>
              </p:cNvSpPr>
              <p:nvPr/>
            </p:nvSpPr>
            <p:spPr bwMode="auto">
              <a:xfrm>
                <a:off x="231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22" name="Freeform 486"/>
              <p:cNvSpPr>
                <a:spLocks/>
              </p:cNvSpPr>
              <p:nvPr/>
            </p:nvSpPr>
            <p:spPr bwMode="auto">
              <a:xfrm>
                <a:off x="2308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23" name="Freeform 487"/>
              <p:cNvSpPr>
                <a:spLocks/>
              </p:cNvSpPr>
              <p:nvPr/>
            </p:nvSpPr>
            <p:spPr bwMode="auto">
              <a:xfrm>
                <a:off x="232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24" name="Oval 488"/>
              <p:cNvSpPr>
                <a:spLocks noChangeArrowheads="1"/>
              </p:cNvSpPr>
              <p:nvPr/>
            </p:nvSpPr>
            <p:spPr bwMode="auto">
              <a:xfrm>
                <a:off x="233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25" name="Freeform 489"/>
              <p:cNvSpPr>
                <a:spLocks/>
              </p:cNvSpPr>
              <p:nvPr/>
            </p:nvSpPr>
            <p:spPr bwMode="auto">
              <a:xfrm>
                <a:off x="2333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26" name="Freeform 490"/>
              <p:cNvSpPr>
                <a:spLocks/>
              </p:cNvSpPr>
              <p:nvPr/>
            </p:nvSpPr>
            <p:spPr bwMode="auto">
              <a:xfrm>
                <a:off x="2347" y="883"/>
                <a:ext cx="12" cy="6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1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27" name="Oval 491"/>
              <p:cNvSpPr>
                <a:spLocks noChangeArrowheads="1"/>
              </p:cNvSpPr>
              <p:nvPr/>
            </p:nvSpPr>
            <p:spPr bwMode="auto">
              <a:xfrm>
                <a:off x="2362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28" name="Freeform 492"/>
              <p:cNvSpPr>
                <a:spLocks/>
              </p:cNvSpPr>
              <p:nvPr/>
            </p:nvSpPr>
            <p:spPr bwMode="auto">
              <a:xfrm>
                <a:off x="235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29" name="Freeform 493"/>
              <p:cNvSpPr>
                <a:spLocks/>
              </p:cNvSpPr>
              <p:nvPr/>
            </p:nvSpPr>
            <p:spPr bwMode="auto">
              <a:xfrm>
                <a:off x="237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30" name="Oval 494"/>
              <p:cNvSpPr>
                <a:spLocks noChangeArrowheads="1"/>
              </p:cNvSpPr>
              <p:nvPr/>
            </p:nvSpPr>
            <p:spPr bwMode="auto">
              <a:xfrm>
                <a:off x="238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31" name="Freeform 495"/>
              <p:cNvSpPr>
                <a:spLocks/>
              </p:cNvSpPr>
              <p:nvPr/>
            </p:nvSpPr>
            <p:spPr bwMode="auto">
              <a:xfrm>
                <a:off x="238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32" name="Freeform 496"/>
              <p:cNvSpPr>
                <a:spLocks/>
              </p:cNvSpPr>
              <p:nvPr/>
            </p:nvSpPr>
            <p:spPr bwMode="auto">
              <a:xfrm>
                <a:off x="239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33" name="Oval 497"/>
              <p:cNvSpPr>
                <a:spLocks noChangeArrowheads="1"/>
              </p:cNvSpPr>
              <p:nvPr/>
            </p:nvSpPr>
            <p:spPr bwMode="auto">
              <a:xfrm>
                <a:off x="241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34" name="Freeform 498"/>
              <p:cNvSpPr>
                <a:spLocks/>
              </p:cNvSpPr>
              <p:nvPr/>
            </p:nvSpPr>
            <p:spPr bwMode="auto">
              <a:xfrm>
                <a:off x="2410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35" name="Freeform 499"/>
              <p:cNvSpPr>
                <a:spLocks/>
              </p:cNvSpPr>
              <p:nvPr/>
            </p:nvSpPr>
            <p:spPr bwMode="auto">
              <a:xfrm>
                <a:off x="242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36" name="Oval 500"/>
              <p:cNvSpPr>
                <a:spLocks noChangeArrowheads="1"/>
              </p:cNvSpPr>
              <p:nvPr/>
            </p:nvSpPr>
            <p:spPr bwMode="auto">
              <a:xfrm>
                <a:off x="243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37" name="Freeform 501"/>
              <p:cNvSpPr>
                <a:spLocks/>
              </p:cNvSpPr>
              <p:nvPr/>
            </p:nvSpPr>
            <p:spPr bwMode="auto">
              <a:xfrm>
                <a:off x="2437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38" name="Freeform 502"/>
              <p:cNvSpPr>
                <a:spLocks/>
              </p:cNvSpPr>
              <p:nvPr/>
            </p:nvSpPr>
            <p:spPr bwMode="auto">
              <a:xfrm>
                <a:off x="245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39" name="Oval 503"/>
              <p:cNvSpPr>
                <a:spLocks noChangeArrowheads="1"/>
              </p:cNvSpPr>
              <p:nvPr/>
            </p:nvSpPr>
            <p:spPr bwMode="auto">
              <a:xfrm>
                <a:off x="246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40" name="Freeform 504"/>
              <p:cNvSpPr>
                <a:spLocks/>
              </p:cNvSpPr>
              <p:nvPr/>
            </p:nvSpPr>
            <p:spPr bwMode="auto">
              <a:xfrm>
                <a:off x="246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41" name="Freeform 505"/>
              <p:cNvSpPr>
                <a:spLocks/>
              </p:cNvSpPr>
              <p:nvPr/>
            </p:nvSpPr>
            <p:spPr bwMode="auto">
              <a:xfrm>
                <a:off x="247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42" name="Oval 506"/>
              <p:cNvSpPr>
                <a:spLocks noChangeArrowheads="1"/>
              </p:cNvSpPr>
              <p:nvPr/>
            </p:nvSpPr>
            <p:spPr bwMode="auto">
              <a:xfrm>
                <a:off x="2490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43" name="Freeform 507"/>
              <p:cNvSpPr>
                <a:spLocks/>
              </p:cNvSpPr>
              <p:nvPr/>
            </p:nvSpPr>
            <p:spPr bwMode="auto">
              <a:xfrm>
                <a:off x="2488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44" name="Freeform 508"/>
              <p:cNvSpPr>
                <a:spLocks/>
              </p:cNvSpPr>
              <p:nvPr/>
            </p:nvSpPr>
            <p:spPr bwMode="auto">
              <a:xfrm>
                <a:off x="250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45" name="Oval 509"/>
              <p:cNvSpPr>
                <a:spLocks noChangeArrowheads="1"/>
              </p:cNvSpPr>
              <p:nvPr/>
            </p:nvSpPr>
            <p:spPr bwMode="auto">
              <a:xfrm>
                <a:off x="251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46" name="Freeform 510"/>
              <p:cNvSpPr>
                <a:spLocks/>
              </p:cNvSpPr>
              <p:nvPr/>
            </p:nvSpPr>
            <p:spPr bwMode="auto">
              <a:xfrm>
                <a:off x="251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47" name="Freeform 511"/>
              <p:cNvSpPr>
                <a:spLocks/>
              </p:cNvSpPr>
              <p:nvPr/>
            </p:nvSpPr>
            <p:spPr bwMode="auto">
              <a:xfrm>
                <a:off x="252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48" name="Oval 512"/>
              <p:cNvSpPr>
                <a:spLocks noChangeArrowheads="1"/>
              </p:cNvSpPr>
              <p:nvPr/>
            </p:nvSpPr>
            <p:spPr bwMode="auto">
              <a:xfrm>
                <a:off x="254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49" name="Freeform 513"/>
              <p:cNvSpPr>
                <a:spLocks/>
              </p:cNvSpPr>
              <p:nvPr/>
            </p:nvSpPr>
            <p:spPr bwMode="auto">
              <a:xfrm>
                <a:off x="253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50" name="Freeform 514"/>
              <p:cNvSpPr>
                <a:spLocks/>
              </p:cNvSpPr>
              <p:nvPr/>
            </p:nvSpPr>
            <p:spPr bwMode="auto">
              <a:xfrm>
                <a:off x="2554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51" name="Oval 515"/>
              <p:cNvSpPr>
                <a:spLocks noChangeArrowheads="1"/>
              </p:cNvSpPr>
              <p:nvPr/>
            </p:nvSpPr>
            <p:spPr bwMode="auto">
              <a:xfrm>
                <a:off x="2568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52" name="Freeform 516"/>
              <p:cNvSpPr>
                <a:spLocks/>
              </p:cNvSpPr>
              <p:nvPr/>
            </p:nvSpPr>
            <p:spPr bwMode="auto">
              <a:xfrm>
                <a:off x="256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53" name="Freeform 517"/>
              <p:cNvSpPr>
                <a:spLocks/>
              </p:cNvSpPr>
              <p:nvPr/>
            </p:nvSpPr>
            <p:spPr bwMode="auto">
              <a:xfrm>
                <a:off x="257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54" name="Oval 518"/>
              <p:cNvSpPr>
                <a:spLocks noChangeArrowheads="1"/>
              </p:cNvSpPr>
              <p:nvPr/>
            </p:nvSpPr>
            <p:spPr bwMode="auto">
              <a:xfrm>
                <a:off x="2362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55" name="Freeform 519"/>
              <p:cNvSpPr>
                <a:spLocks/>
              </p:cNvSpPr>
              <p:nvPr/>
            </p:nvSpPr>
            <p:spPr bwMode="auto">
              <a:xfrm>
                <a:off x="235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56" name="Freeform 520"/>
              <p:cNvSpPr>
                <a:spLocks/>
              </p:cNvSpPr>
              <p:nvPr/>
            </p:nvSpPr>
            <p:spPr bwMode="auto">
              <a:xfrm>
                <a:off x="2373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57" name="Oval 521"/>
              <p:cNvSpPr>
                <a:spLocks noChangeArrowheads="1"/>
              </p:cNvSpPr>
              <p:nvPr/>
            </p:nvSpPr>
            <p:spPr bwMode="auto">
              <a:xfrm>
                <a:off x="238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58" name="Freeform 522"/>
              <p:cNvSpPr>
                <a:spLocks/>
              </p:cNvSpPr>
              <p:nvPr/>
            </p:nvSpPr>
            <p:spPr bwMode="auto">
              <a:xfrm>
                <a:off x="238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59" name="Freeform 523"/>
              <p:cNvSpPr>
                <a:spLocks/>
              </p:cNvSpPr>
              <p:nvPr/>
            </p:nvSpPr>
            <p:spPr bwMode="auto">
              <a:xfrm>
                <a:off x="239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60" name="Oval 524"/>
              <p:cNvSpPr>
                <a:spLocks noChangeArrowheads="1"/>
              </p:cNvSpPr>
              <p:nvPr/>
            </p:nvSpPr>
            <p:spPr bwMode="auto">
              <a:xfrm>
                <a:off x="241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61" name="Freeform 525"/>
              <p:cNvSpPr>
                <a:spLocks/>
              </p:cNvSpPr>
              <p:nvPr/>
            </p:nvSpPr>
            <p:spPr bwMode="auto">
              <a:xfrm>
                <a:off x="2410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62" name="Freeform 526"/>
              <p:cNvSpPr>
                <a:spLocks/>
              </p:cNvSpPr>
              <p:nvPr/>
            </p:nvSpPr>
            <p:spPr bwMode="auto">
              <a:xfrm>
                <a:off x="2425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63" name="Oval 527"/>
              <p:cNvSpPr>
                <a:spLocks noChangeArrowheads="1"/>
              </p:cNvSpPr>
              <p:nvPr/>
            </p:nvSpPr>
            <p:spPr bwMode="auto">
              <a:xfrm>
                <a:off x="243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64" name="Freeform 528"/>
              <p:cNvSpPr>
                <a:spLocks/>
              </p:cNvSpPr>
              <p:nvPr/>
            </p:nvSpPr>
            <p:spPr bwMode="auto">
              <a:xfrm>
                <a:off x="2437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65" name="Freeform 529"/>
              <p:cNvSpPr>
                <a:spLocks/>
              </p:cNvSpPr>
              <p:nvPr/>
            </p:nvSpPr>
            <p:spPr bwMode="auto">
              <a:xfrm>
                <a:off x="2451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66" name="Oval 530"/>
              <p:cNvSpPr>
                <a:spLocks noChangeArrowheads="1"/>
              </p:cNvSpPr>
              <p:nvPr/>
            </p:nvSpPr>
            <p:spPr bwMode="auto">
              <a:xfrm>
                <a:off x="246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67" name="Freeform 531"/>
              <p:cNvSpPr>
                <a:spLocks/>
              </p:cNvSpPr>
              <p:nvPr/>
            </p:nvSpPr>
            <p:spPr bwMode="auto">
              <a:xfrm>
                <a:off x="2462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68" name="Freeform 532"/>
              <p:cNvSpPr>
                <a:spLocks/>
              </p:cNvSpPr>
              <p:nvPr/>
            </p:nvSpPr>
            <p:spPr bwMode="auto">
              <a:xfrm>
                <a:off x="2476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69" name="Oval 533"/>
              <p:cNvSpPr>
                <a:spLocks noChangeArrowheads="1"/>
              </p:cNvSpPr>
              <p:nvPr/>
            </p:nvSpPr>
            <p:spPr bwMode="auto">
              <a:xfrm>
                <a:off x="2490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70" name="Freeform 534"/>
              <p:cNvSpPr>
                <a:spLocks/>
              </p:cNvSpPr>
              <p:nvPr/>
            </p:nvSpPr>
            <p:spPr bwMode="auto">
              <a:xfrm>
                <a:off x="2488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71" name="Freeform 535"/>
              <p:cNvSpPr>
                <a:spLocks/>
              </p:cNvSpPr>
              <p:nvPr/>
            </p:nvSpPr>
            <p:spPr bwMode="auto">
              <a:xfrm>
                <a:off x="2502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72" name="Oval 536"/>
              <p:cNvSpPr>
                <a:spLocks noChangeArrowheads="1"/>
              </p:cNvSpPr>
              <p:nvPr/>
            </p:nvSpPr>
            <p:spPr bwMode="auto">
              <a:xfrm>
                <a:off x="251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73" name="Freeform 537"/>
              <p:cNvSpPr>
                <a:spLocks/>
              </p:cNvSpPr>
              <p:nvPr/>
            </p:nvSpPr>
            <p:spPr bwMode="auto">
              <a:xfrm>
                <a:off x="2513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74" name="Freeform 538"/>
              <p:cNvSpPr>
                <a:spLocks/>
              </p:cNvSpPr>
              <p:nvPr/>
            </p:nvSpPr>
            <p:spPr bwMode="auto">
              <a:xfrm>
                <a:off x="252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75" name="Oval 539"/>
              <p:cNvSpPr>
                <a:spLocks noChangeArrowheads="1"/>
              </p:cNvSpPr>
              <p:nvPr/>
            </p:nvSpPr>
            <p:spPr bwMode="auto">
              <a:xfrm>
                <a:off x="254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76" name="Freeform 540"/>
              <p:cNvSpPr>
                <a:spLocks/>
              </p:cNvSpPr>
              <p:nvPr/>
            </p:nvSpPr>
            <p:spPr bwMode="auto">
              <a:xfrm>
                <a:off x="253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77" name="Freeform 541"/>
              <p:cNvSpPr>
                <a:spLocks/>
              </p:cNvSpPr>
              <p:nvPr/>
            </p:nvSpPr>
            <p:spPr bwMode="auto">
              <a:xfrm>
                <a:off x="2554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78" name="Oval 542"/>
              <p:cNvSpPr>
                <a:spLocks noChangeArrowheads="1"/>
              </p:cNvSpPr>
              <p:nvPr/>
            </p:nvSpPr>
            <p:spPr bwMode="auto">
              <a:xfrm>
                <a:off x="2568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79" name="Freeform 543"/>
              <p:cNvSpPr>
                <a:spLocks/>
              </p:cNvSpPr>
              <p:nvPr/>
            </p:nvSpPr>
            <p:spPr bwMode="auto">
              <a:xfrm>
                <a:off x="2565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80" name="Freeform 544"/>
              <p:cNvSpPr>
                <a:spLocks/>
              </p:cNvSpPr>
              <p:nvPr/>
            </p:nvSpPr>
            <p:spPr bwMode="auto">
              <a:xfrm>
                <a:off x="257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81" name="Oval 545"/>
              <p:cNvSpPr>
                <a:spLocks noChangeArrowheads="1"/>
              </p:cNvSpPr>
              <p:nvPr/>
            </p:nvSpPr>
            <p:spPr bwMode="auto">
              <a:xfrm>
                <a:off x="86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82" name="Freeform 546"/>
              <p:cNvSpPr>
                <a:spLocks/>
              </p:cNvSpPr>
              <p:nvPr/>
            </p:nvSpPr>
            <p:spPr bwMode="auto">
              <a:xfrm>
                <a:off x="877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83" name="Oval 547"/>
              <p:cNvSpPr>
                <a:spLocks noChangeArrowheads="1"/>
              </p:cNvSpPr>
              <p:nvPr/>
            </p:nvSpPr>
            <p:spPr bwMode="auto">
              <a:xfrm>
                <a:off x="89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84" name="Freeform 548"/>
              <p:cNvSpPr>
                <a:spLocks/>
              </p:cNvSpPr>
              <p:nvPr/>
            </p:nvSpPr>
            <p:spPr bwMode="auto">
              <a:xfrm>
                <a:off x="888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85" name="Freeform 549"/>
              <p:cNvSpPr>
                <a:spLocks/>
              </p:cNvSpPr>
              <p:nvPr/>
            </p:nvSpPr>
            <p:spPr bwMode="auto">
              <a:xfrm>
                <a:off x="902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86" name="Oval 550"/>
              <p:cNvSpPr>
                <a:spLocks noChangeArrowheads="1"/>
              </p:cNvSpPr>
              <p:nvPr/>
            </p:nvSpPr>
            <p:spPr bwMode="auto">
              <a:xfrm>
                <a:off x="91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87" name="Freeform 551"/>
              <p:cNvSpPr>
                <a:spLocks/>
              </p:cNvSpPr>
              <p:nvPr/>
            </p:nvSpPr>
            <p:spPr bwMode="auto">
              <a:xfrm>
                <a:off x="914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88" name="Freeform 552"/>
              <p:cNvSpPr>
                <a:spLocks/>
              </p:cNvSpPr>
              <p:nvPr/>
            </p:nvSpPr>
            <p:spPr bwMode="auto">
              <a:xfrm>
                <a:off x="929" y="883"/>
                <a:ext cx="12" cy="6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3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89" name="Oval 553"/>
              <p:cNvSpPr>
                <a:spLocks noChangeArrowheads="1"/>
              </p:cNvSpPr>
              <p:nvPr/>
            </p:nvSpPr>
            <p:spPr bwMode="auto">
              <a:xfrm>
                <a:off x="941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90" name="Freeform 554"/>
              <p:cNvSpPr>
                <a:spLocks/>
              </p:cNvSpPr>
              <p:nvPr/>
            </p:nvSpPr>
            <p:spPr bwMode="auto">
              <a:xfrm>
                <a:off x="939" y="882"/>
                <a:ext cx="13" cy="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1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91" name="Freeform 555"/>
              <p:cNvSpPr>
                <a:spLocks/>
              </p:cNvSpPr>
              <p:nvPr/>
            </p:nvSpPr>
            <p:spPr bwMode="auto">
              <a:xfrm>
                <a:off x="954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92" name="Oval 556"/>
              <p:cNvSpPr>
                <a:spLocks noChangeArrowheads="1"/>
              </p:cNvSpPr>
              <p:nvPr/>
            </p:nvSpPr>
            <p:spPr bwMode="auto">
              <a:xfrm>
                <a:off x="968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93" name="Freeform 557"/>
              <p:cNvSpPr>
                <a:spLocks/>
              </p:cNvSpPr>
              <p:nvPr/>
            </p:nvSpPr>
            <p:spPr bwMode="auto">
              <a:xfrm>
                <a:off x="965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94" name="Freeform 558"/>
              <p:cNvSpPr>
                <a:spLocks/>
              </p:cNvSpPr>
              <p:nvPr/>
            </p:nvSpPr>
            <p:spPr bwMode="auto">
              <a:xfrm>
                <a:off x="980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95" name="Oval 559"/>
              <p:cNvSpPr>
                <a:spLocks noChangeArrowheads="1"/>
              </p:cNvSpPr>
              <p:nvPr/>
            </p:nvSpPr>
            <p:spPr bwMode="auto">
              <a:xfrm>
                <a:off x="99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96" name="Freeform 560"/>
              <p:cNvSpPr>
                <a:spLocks/>
              </p:cNvSpPr>
              <p:nvPr/>
            </p:nvSpPr>
            <p:spPr bwMode="auto">
              <a:xfrm>
                <a:off x="99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97" name="Freeform 561"/>
              <p:cNvSpPr>
                <a:spLocks/>
              </p:cNvSpPr>
              <p:nvPr/>
            </p:nvSpPr>
            <p:spPr bwMode="auto">
              <a:xfrm>
                <a:off x="100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98" name="Oval 562"/>
              <p:cNvSpPr>
                <a:spLocks noChangeArrowheads="1"/>
              </p:cNvSpPr>
              <p:nvPr/>
            </p:nvSpPr>
            <p:spPr bwMode="auto">
              <a:xfrm>
                <a:off x="1019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99" name="Freeform 563"/>
              <p:cNvSpPr>
                <a:spLocks/>
              </p:cNvSpPr>
              <p:nvPr/>
            </p:nvSpPr>
            <p:spPr bwMode="auto">
              <a:xfrm>
                <a:off x="1017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00" name="Freeform 564"/>
              <p:cNvSpPr>
                <a:spLocks/>
              </p:cNvSpPr>
              <p:nvPr/>
            </p:nvSpPr>
            <p:spPr bwMode="auto">
              <a:xfrm>
                <a:off x="103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01" name="Oval 565"/>
              <p:cNvSpPr>
                <a:spLocks noChangeArrowheads="1"/>
              </p:cNvSpPr>
              <p:nvPr/>
            </p:nvSpPr>
            <p:spPr bwMode="auto">
              <a:xfrm>
                <a:off x="1046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02" name="Freeform 566"/>
              <p:cNvSpPr>
                <a:spLocks/>
              </p:cNvSpPr>
              <p:nvPr/>
            </p:nvSpPr>
            <p:spPr bwMode="auto">
              <a:xfrm>
                <a:off x="1043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03" name="Freeform 567"/>
              <p:cNvSpPr>
                <a:spLocks/>
              </p:cNvSpPr>
              <p:nvPr/>
            </p:nvSpPr>
            <p:spPr bwMode="auto">
              <a:xfrm>
                <a:off x="1057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04" name="Oval 568"/>
              <p:cNvSpPr>
                <a:spLocks noChangeArrowheads="1"/>
              </p:cNvSpPr>
              <p:nvPr/>
            </p:nvSpPr>
            <p:spPr bwMode="auto">
              <a:xfrm>
                <a:off x="1071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05" name="Freeform 569"/>
              <p:cNvSpPr>
                <a:spLocks/>
              </p:cNvSpPr>
              <p:nvPr/>
            </p:nvSpPr>
            <p:spPr bwMode="auto">
              <a:xfrm>
                <a:off x="1069" y="882"/>
                <a:ext cx="13" cy="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1" y="89"/>
                  </a:cxn>
                </a:cxnLst>
                <a:rect l="0" t="0" r="r" b="b"/>
                <a:pathLst>
                  <a:path w="17" h="90">
                    <a:moveTo>
                      <a:pt x="8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1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06" name="Freeform 570"/>
              <p:cNvSpPr>
                <a:spLocks/>
              </p:cNvSpPr>
              <p:nvPr/>
            </p:nvSpPr>
            <p:spPr bwMode="auto">
              <a:xfrm>
                <a:off x="108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07" name="Oval 571"/>
              <p:cNvSpPr>
                <a:spLocks noChangeArrowheads="1"/>
              </p:cNvSpPr>
              <p:nvPr/>
            </p:nvSpPr>
            <p:spPr bwMode="auto">
              <a:xfrm>
                <a:off x="109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08" name="Freeform 572"/>
              <p:cNvSpPr>
                <a:spLocks/>
              </p:cNvSpPr>
              <p:nvPr/>
            </p:nvSpPr>
            <p:spPr bwMode="auto">
              <a:xfrm>
                <a:off x="109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09" name="Freeform 573"/>
              <p:cNvSpPr>
                <a:spLocks/>
              </p:cNvSpPr>
              <p:nvPr/>
            </p:nvSpPr>
            <p:spPr bwMode="auto">
              <a:xfrm>
                <a:off x="110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10" name="Oval 574"/>
              <p:cNvSpPr>
                <a:spLocks noChangeArrowheads="1"/>
              </p:cNvSpPr>
              <p:nvPr/>
            </p:nvSpPr>
            <p:spPr bwMode="auto">
              <a:xfrm>
                <a:off x="112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11" name="Freeform 575"/>
              <p:cNvSpPr>
                <a:spLocks/>
              </p:cNvSpPr>
              <p:nvPr/>
            </p:nvSpPr>
            <p:spPr bwMode="auto">
              <a:xfrm>
                <a:off x="1120" y="882"/>
                <a:ext cx="13" cy="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1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12" name="Freeform 576"/>
              <p:cNvSpPr>
                <a:spLocks/>
              </p:cNvSpPr>
              <p:nvPr/>
            </p:nvSpPr>
            <p:spPr bwMode="auto">
              <a:xfrm>
                <a:off x="1135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13" name="Oval 577"/>
              <p:cNvSpPr>
                <a:spLocks noChangeArrowheads="1"/>
              </p:cNvSpPr>
              <p:nvPr/>
            </p:nvSpPr>
            <p:spPr bwMode="auto">
              <a:xfrm>
                <a:off x="1148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14" name="Freeform 578"/>
              <p:cNvSpPr>
                <a:spLocks/>
              </p:cNvSpPr>
              <p:nvPr/>
            </p:nvSpPr>
            <p:spPr bwMode="auto">
              <a:xfrm>
                <a:off x="1146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15" name="Freeform 579"/>
              <p:cNvSpPr>
                <a:spLocks/>
              </p:cNvSpPr>
              <p:nvPr/>
            </p:nvSpPr>
            <p:spPr bwMode="auto">
              <a:xfrm>
                <a:off x="1161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16" name="Oval 580"/>
              <p:cNvSpPr>
                <a:spLocks noChangeArrowheads="1"/>
              </p:cNvSpPr>
              <p:nvPr/>
            </p:nvSpPr>
            <p:spPr bwMode="auto">
              <a:xfrm>
                <a:off x="1175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17" name="Freeform 581"/>
              <p:cNvSpPr>
                <a:spLocks/>
              </p:cNvSpPr>
              <p:nvPr/>
            </p:nvSpPr>
            <p:spPr bwMode="auto">
              <a:xfrm>
                <a:off x="1173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18" name="Freeform 582"/>
              <p:cNvSpPr>
                <a:spLocks/>
              </p:cNvSpPr>
              <p:nvPr/>
            </p:nvSpPr>
            <p:spPr bwMode="auto">
              <a:xfrm>
                <a:off x="118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19" name="Oval 583"/>
              <p:cNvSpPr>
                <a:spLocks noChangeArrowheads="1"/>
              </p:cNvSpPr>
              <p:nvPr/>
            </p:nvSpPr>
            <p:spPr bwMode="auto">
              <a:xfrm>
                <a:off x="1200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20" name="Freeform 584"/>
              <p:cNvSpPr>
                <a:spLocks/>
              </p:cNvSpPr>
              <p:nvPr/>
            </p:nvSpPr>
            <p:spPr bwMode="auto">
              <a:xfrm>
                <a:off x="1197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21" name="Freeform 585"/>
              <p:cNvSpPr>
                <a:spLocks/>
              </p:cNvSpPr>
              <p:nvPr/>
            </p:nvSpPr>
            <p:spPr bwMode="auto">
              <a:xfrm>
                <a:off x="1212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8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8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22" name="Oval 586"/>
              <p:cNvSpPr>
                <a:spLocks noChangeArrowheads="1"/>
              </p:cNvSpPr>
              <p:nvPr/>
            </p:nvSpPr>
            <p:spPr bwMode="auto">
              <a:xfrm>
                <a:off x="1227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23" name="Freeform 587"/>
              <p:cNvSpPr>
                <a:spLocks/>
              </p:cNvSpPr>
              <p:nvPr/>
            </p:nvSpPr>
            <p:spPr bwMode="auto">
              <a:xfrm>
                <a:off x="1224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24" name="Freeform 588"/>
              <p:cNvSpPr>
                <a:spLocks/>
              </p:cNvSpPr>
              <p:nvPr/>
            </p:nvSpPr>
            <p:spPr bwMode="auto">
              <a:xfrm>
                <a:off x="123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25" name="Oval 589"/>
              <p:cNvSpPr>
                <a:spLocks noChangeArrowheads="1"/>
              </p:cNvSpPr>
              <p:nvPr/>
            </p:nvSpPr>
            <p:spPr bwMode="auto">
              <a:xfrm>
                <a:off x="125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26" name="Freeform 590"/>
              <p:cNvSpPr>
                <a:spLocks/>
              </p:cNvSpPr>
              <p:nvPr/>
            </p:nvSpPr>
            <p:spPr bwMode="auto">
              <a:xfrm>
                <a:off x="1250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27" name="Freeform 591"/>
              <p:cNvSpPr>
                <a:spLocks/>
              </p:cNvSpPr>
              <p:nvPr/>
            </p:nvSpPr>
            <p:spPr bwMode="auto">
              <a:xfrm>
                <a:off x="1263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5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5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28" name="Oval 592"/>
              <p:cNvSpPr>
                <a:spLocks noChangeArrowheads="1"/>
              </p:cNvSpPr>
              <p:nvPr/>
            </p:nvSpPr>
            <p:spPr bwMode="auto">
              <a:xfrm>
                <a:off x="127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29" name="Freeform 593"/>
              <p:cNvSpPr>
                <a:spLocks/>
              </p:cNvSpPr>
              <p:nvPr/>
            </p:nvSpPr>
            <p:spPr bwMode="auto">
              <a:xfrm>
                <a:off x="1275" y="882"/>
                <a:ext cx="12" cy="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1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30" name="Freeform 594"/>
              <p:cNvSpPr>
                <a:spLocks/>
              </p:cNvSpPr>
              <p:nvPr/>
            </p:nvSpPr>
            <p:spPr bwMode="auto">
              <a:xfrm>
                <a:off x="1290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31" name="Oval 595"/>
              <p:cNvSpPr>
                <a:spLocks noChangeArrowheads="1"/>
              </p:cNvSpPr>
              <p:nvPr/>
            </p:nvSpPr>
            <p:spPr bwMode="auto">
              <a:xfrm>
                <a:off x="130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32" name="Freeform 596"/>
              <p:cNvSpPr>
                <a:spLocks/>
              </p:cNvSpPr>
              <p:nvPr/>
            </p:nvSpPr>
            <p:spPr bwMode="auto">
              <a:xfrm>
                <a:off x="1301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33" name="Freeform 597"/>
              <p:cNvSpPr>
                <a:spLocks/>
              </p:cNvSpPr>
              <p:nvPr/>
            </p:nvSpPr>
            <p:spPr bwMode="auto">
              <a:xfrm>
                <a:off x="131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34" name="Oval 598"/>
              <p:cNvSpPr>
                <a:spLocks noChangeArrowheads="1"/>
              </p:cNvSpPr>
              <p:nvPr/>
            </p:nvSpPr>
            <p:spPr bwMode="auto">
              <a:xfrm>
                <a:off x="133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35" name="Freeform 599"/>
              <p:cNvSpPr>
                <a:spLocks/>
              </p:cNvSpPr>
              <p:nvPr/>
            </p:nvSpPr>
            <p:spPr bwMode="auto">
              <a:xfrm>
                <a:off x="1327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36" name="Freeform 600"/>
              <p:cNvSpPr>
                <a:spLocks/>
              </p:cNvSpPr>
              <p:nvPr/>
            </p:nvSpPr>
            <p:spPr bwMode="auto">
              <a:xfrm>
                <a:off x="134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37" name="Oval 601"/>
              <p:cNvSpPr>
                <a:spLocks noChangeArrowheads="1"/>
              </p:cNvSpPr>
              <p:nvPr/>
            </p:nvSpPr>
            <p:spPr bwMode="auto">
              <a:xfrm>
                <a:off x="1355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38" name="Freeform 602"/>
              <p:cNvSpPr>
                <a:spLocks/>
              </p:cNvSpPr>
              <p:nvPr/>
            </p:nvSpPr>
            <p:spPr bwMode="auto">
              <a:xfrm>
                <a:off x="1353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39" name="Freeform 603"/>
              <p:cNvSpPr>
                <a:spLocks/>
              </p:cNvSpPr>
              <p:nvPr/>
            </p:nvSpPr>
            <p:spPr bwMode="auto">
              <a:xfrm>
                <a:off x="1367" y="883"/>
                <a:ext cx="13" cy="6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1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40" name="Oval 604"/>
              <p:cNvSpPr>
                <a:spLocks noChangeArrowheads="1"/>
              </p:cNvSpPr>
              <p:nvPr/>
            </p:nvSpPr>
            <p:spPr bwMode="auto">
              <a:xfrm>
                <a:off x="1381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41" name="Freeform 605"/>
              <p:cNvSpPr>
                <a:spLocks/>
              </p:cNvSpPr>
              <p:nvPr/>
            </p:nvSpPr>
            <p:spPr bwMode="auto">
              <a:xfrm>
                <a:off x="137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42" name="Freeform 606"/>
              <p:cNvSpPr>
                <a:spLocks/>
              </p:cNvSpPr>
              <p:nvPr/>
            </p:nvSpPr>
            <p:spPr bwMode="auto">
              <a:xfrm>
                <a:off x="139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43" name="Oval 607"/>
              <p:cNvSpPr>
                <a:spLocks noChangeArrowheads="1"/>
              </p:cNvSpPr>
              <p:nvPr/>
            </p:nvSpPr>
            <p:spPr bwMode="auto">
              <a:xfrm>
                <a:off x="1407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44" name="Freeform 608"/>
              <p:cNvSpPr>
                <a:spLocks/>
              </p:cNvSpPr>
              <p:nvPr/>
            </p:nvSpPr>
            <p:spPr bwMode="auto">
              <a:xfrm>
                <a:off x="1404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8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45" name="Freeform 609"/>
              <p:cNvSpPr>
                <a:spLocks/>
              </p:cNvSpPr>
              <p:nvPr/>
            </p:nvSpPr>
            <p:spPr bwMode="auto">
              <a:xfrm>
                <a:off x="141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46" name="Oval 610"/>
              <p:cNvSpPr>
                <a:spLocks noChangeArrowheads="1"/>
              </p:cNvSpPr>
              <p:nvPr/>
            </p:nvSpPr>
            <p:spPr bwMode="auto">
              <a:xfrm>
                <a:off x="143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47" name="Freeform 611"/>
              <p:cNvSpPr>
                <a:spLocks/>
              </p:cNvSpPr>
              <p:nvPr/>
            </p:nvSpPr>
            <p:spPr bwMode="auto">
              <a:xfrm>
                <a:off x="143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48" name="Freeform 612"/>
              <p:cNvSpPr>
                <a:spLocks/>
              </p:cNvSpPr>
              <p:nvPr/>
            </p:nvSpPr>
            <p:spPr bwMode="auto">
              <a:xfrm>
                <a:off x="1445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49" name="Oval 613"/>
              <p:cNvSpPr>
                <a:spLocks noChangeArrowheads="1"/>
              </p:cNvSpPr>
              <p:nvPr/>
            </p:nvSpPr>
            <p:spPr bwMode="auto">
              <a:xfrm>
                <a:off x="1459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50" name="Freeform 614"/>
              <p:cNvSpPr>
                <a:spLocks/>
              </p:cNvSpPr>
              <p:nvPr/>
            </p:nvSpPr>
            <p:spPr bwMode="auto">
              <a:xfrm>
                <a:off x="1456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51" name="Freeform 615"/>
              <p:cNvSpPr>
                <a:spLocks/>
              </p:cNvSpPr>
              <p:nvPr/>
            </p:nvSpPr>
            <p:spPr bwMode="auto">
              <a:xfrm>
                <a:off x="1471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52" name="Oval 616"/>
              <p:cNvSpPr>
                <a:spLocks noChangeArrowheads="1"/>
              </p:cNvSpPr>
              <p:nvPr/>
            </p:nvSpPr>
            <p:spPr bwMode="auto">
              <a:xfrm>
                <a:off x="1485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53" name="Freeform 617"/>
              <p:cNvSpPr>
                <a:spLocks/>
              </p:cNvSpPr>
              <p:nvPr/>
            </p:nvSpPr>
            <p:spPr bwMode="auto">
              <a:xfrm>
                <a:off x="1483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54" name="Freeform 618"/>
              <p:cNvSpPr>
                <a:spLocks/>
              </p:cNvSpPr>
              <p:nvPr/>
            </p:nvSpPr>
            <p:spPr bwMode="auto">
              <a:xfrm>
                <a:off x="1497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55" name="Oval 619"/>
              <p:cNvSpPr>
                <a:spLocks noChangeArrowheads="1"/>
              </p:cNvSpPr>
              <p:nvPr/>
            </p:nvSpPr>
            <p:spPr bwMode="auto">
              <a:xfrm>
                <a:off x="151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56" name="Freeform 620"/>
              <p:cNvSpPr>
                <a:spLocks/>
              </p:cNvSpPr>
              <p:nvPr/>
            </p:nvSpPr>
            <p:spPr bwMode="auto">
              <a:xfrm>
                <a:off x="1508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57" name="Freeform 621"/>
              <p:cNvSpPr>
                <a:spLocks/>
              </p:cNvSpPr>
              <p:nvPr/>
            </p:nvSpPr>
            <p:spPr bwMode="auto">
              <a:xfrm>
                <a:off x="1522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58" name="Oval 622"/>
              <p:cNvSpPr>
                <a:spLocks noChangeArrowheads="1"/>
              </p:cNvSpPr>
              <p:nvPr/>
            </p:nvSpPr>
            <p:spPr bwMode="auto">
              <a:xfrm>
                <a:off x="153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59" name="Freeform 623"/>
              <p:cNvSpPr>
                <a:spLocks/>
              </p:cNvSpPr>
              <p:nvPr/>
            </p:nvSpPr>
            <p:spPr bwMode="auto">
              <a:xfrm>
                <a:off x="1534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60" name="Freeform 624"/>
              <p:cNvSpPr>
                <a:spLocks/>
              </p:cNvSpPr>
              <p:nvPr/>
            </p:nvSpPr>
            <p:spPr bwMode="auto">
              <a:xfrm>
                <a:off x="154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61" name="Oval 625"/>
              <p:cNvSpPr>
                <a:spLocks noChangeArrowheads="1"/>
              </p:cNvSpPr>
              <p:nvPr/>
            </p:nvSpPr>
            <p:spPr bwMode="auto">
              <a:xfrm>
                <a:off x="156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62" name="Freeform 626"/>
              <p:cNvSpPr>
                <a:spLocks/>
              </p:cNvSpPr>
              <p:nvPr/>
            </p:nvSpPr>
            <p:spPr bwMode="auto">
              <a:xfrm>
                <a:off x="1559" y="882"/>
                <a:ext cx="13" cy="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9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63" name="Freeform 627"/>
              <p:cNvSpPr>
                <a:spLocks/>
              </p:cNvSpPr>
              <p:nvPr/>
            </p:nvSpPr>
            <p:spPr bwMode="auto">
              <a:xfrm>
                <a:off x="1574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64" name="Oval 628"/>
              <p:cNvSpPr>
                <a:spLocks noChangeArrowheads="1"/>
              </p:cNvSpPr>
              <p:nvPr/>
            </p:nvSpPr>
            <p:spPr bwMode="auto">
              <a:xfrm>
                <a:off x="1588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65" name="Freeform 629"/>
              <p:cNvSpPr>
                <a:spLocks/>
              </p:cNvSpPr>
              <p:nvPr/>
            </p:nvSpPr>
            <p:spPr bwMode="auto">
              <a:xfrm>
                <a:off x="1585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66" name="Freeform 630"/>
              <p:cNvSpPr>
                <a:spLocks/>
              </p:cNvSpPr>
              <p:nvPr/>
            </p:nvSpPr>
            <p:spPr bwMode="auto">
              <a:xfrm>
                <a:off x="1600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67" name="Oval 631"/>
              <p:cNvSpPr>
                <a:spLocks noChangeArrowheads="1"/>
              </p:cNvSpPr>
              <p:nvPr/>
            </p:nvSpPr>
            <p:spPr bwMode="auto">
              <a:xfrm>
                <a:off x="1614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68" name="Freeform 632"/>
              <p:cNvSpPr>
                <a:spLocks/>
              </p:cNvSpPr>
              <p:nvPr/>
            </p:nvSpPr>
            <p:spPr bwMode="auto">
              <a:xfrm>
                <a:off x="1612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69" name="Freeform 633"/>
              <p:cNvSpPr>
                <a:spLocks/>
              </p:cNvSpPr>
              <p:nvPr/>
            </p:nvSpPr>
            <p:spPr bwMode="auto">
              <a:xfrm>
                <a:off x="1626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70" name="Line 634"/>
              <p:cNvSpPr>
                <a:spLocks noChangeShapeType="1"/>
              </p:cNvSpPr>
              <p:nvPr/>
            </p:nvSpPr>
            <p:spPr bwMode="auto">
              <a:xfrm flipH="1">
                <a:off x="1293" y="933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E5D7E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5371" name="Freeform 635"/>
            <p:cNvSpPr>
              <a:spLocks/>
            </p:cNvSpPr>
            <p:nvPr/>
          </p:nvSpPr>
          <p:spPr bwMode="auto">
            <a:xfrm flipH="1">
              <a:off x="3231" y="2196"/>
              <a:ext cx="509" cy="203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403" y="0"/>
                </a:cxn>
                <a:cxn ang="0">
                  <a:pos x="577" y="191"/>
                </a:cxn>
                <a:cxn ang="0">
                  <a:pos x="577" y="409"/>
                </a:cxn>
                <a:cxn ang="0">
                  <a:pos x="403" y="603"/>
                </a:cxn>
                <a:cxn ang="0">
                  <a:pos x="202" y="573"/>
                </a:cxn>
                <a:cxn ang="0">
                  <a:pos x="0" y="465"/>
                </a:cxn>
                <a:cxn ang="0">
                  <a:pos x="28" y="161"/>
                </a:cxn>
                <a:cxn ang="0">
                  <a:pos x="202" y="0"/>
                </a:cxn>
              </a:cxnLst>
              <a:rect l="0" t="0" r="r" b="b"/>
              <a:pathLst>
                <a:path w="577" h="603">
                  <a:moveTo>
                    <a:pt x="202" y="0"/>
                  </a:moveTo>
                  <a:lnTo>
                    <a:pt x="403" y="0"/>
                  </a:lnTo>
                  <a:lnTo>
                    <a:pt x="577" y="191"/>
                  </a:lnTo>
                  <a:lnTo>
                    <a:pt x="577" y="409"/>
                  </a:lnTo>
                  <a:lnTo>
                    <a:pt x="403" y="603"/>
                  </a:lnTo>
                  <a:lnTo>
                    <a:pt x="202" y="573"/>
                  </a:lnTo>
                  <a:lnTo>
                    <a:pt x="0" y="465"/>
                  </a:lnTo>
                  <a:lnTo>
                    <a:pt x="28" y="161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5372" name="Rectangle 636"/>
            <p:cNvSpPr>
              <a:spLocks noChangeArrowheads="1"/>
            </p:cNvSpPr>
            <p:nvPr/>
          </p:nvSpPr>
          <p:spPr bwMode="auto">
            <a:xfrm flipH="1">
              <a:off x="3592" y="2244"/>
              <a:ext cx="115" cy="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450850"/>
              <a:r>
                <a:rPr lang="en-US" sz="900" b="1">
                  <a:solidFill>
                    <a:schemeClr val="bg1"/>
                  </a:solidFill>
                  <a:latin typeface="Symbol" pitchFamily="18" charset="2"/>
                  <a:ea typeface="Osaka" charset="-128"/>
                </a:rPr>
                <a:t>b/g</a:t>
              </a:r>
              <a:endParaRPr lang="en-US" sz="900" b="1">
                <a:solidFill>
                  <a:schemeClr val="bg1"/>
                </a:solidFill>
                <a:ea typeface="Osaka" charset="-128"/>
              </a:endParaRPr>
            </a:p>
          </p:txBody>
        </p:sp>
        <p:sp>
          <p:nvSpPr>
            <p:cNvPr id="245373" name="Rectangle 637"/>
            <p:cNvSpPr>
              <a:spLocks noChangeArrowheads="1"/>
            </p:cNvSpPr>
            <p:nvPr/>
          </p:nvSpPr>
          <p:spPr bwMode="auto">
            <a:xfrm flipH="1">
              <a:off x="3251" y="2228"/>
              <a:ext cx="35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2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catenin</a:t>
              </a:r>
            </a:p>
          </p:txBody>
        </p:sp>
        <p:sp>
          <p:nvSpPr>
            <p:cNvPr id="245374" name="Oval 638"/>
            <p:cNvSpPr>
              <a:spLocks noChangeArrowheads="1"/>
            </p:cNvSpPr>
            <p:nvPr/>
          </p:nvSpPr>
          <p:spPr bwMode="auto">
            <a:xfrm flipH="1">
              <a:off x="3231" y="2070"/>
              <a:ext cx="569" cy="136"/>
            </a:xfrm>
            <a:prstGeom prst="ellipse">
              <a:avLst/>
            </a:prstGeom>
            <a:solidFill>
              <a:srgbClr val="00CC99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75" name="Rectangle 639"/>
            <p:cNvSpPr>
              <a:spLocks noChangeArrowheads="1"/>
            </p:cNvSpPr>
            <p:nvPr/>
          </p:nvSpPr>
          <p:spPr bwMode="auto">
            <a:xfrm flipH="1">
              <a:off x="3292" y="2062"/>
              <a:ext cx="518" cy="12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450850"/>
              <a:r>
                <a:rPr lang="en-US" sz="1200" b="1">
                  <a:solidFill>
                    <a:srgbClr val="FFFFFF"/>
                  </a:solidFill>
                  <a:latin typeface="Symbol" pitchFamily="18" charset="2"/>
                  <a:ea typeface="Osaka" charset="-128"/>
                </a:rPr>
                <a:t>a-</a:t>
              </a:r>
              <a:r>
                <a:rPr lang="en-US" sz="1200" b="1">
                  <a:solidFill>
                    <a:srgbClr val="FFFFFF"/>
                  </a:solidFill>
                  <a:latin typeface="Arial" charset="0"/>
                  <a:ea typeface="Osaka" charset="-128"/>
                </a:rPr>
                <a:t>catenin</a:t>
              </a:r>
              <a:endParaRPr lang="en-US" sz="1200" b="1">
                <a:solidFill>
                  <a:srgbClr val="FFFFFF"/>
                </a:solidFill>
                <a:ea typeface="Osaka" charset="-128"/>
              </a:endParaRPr>
            </a:p>
          </p:txBody>
        </p:sp>
        <p:sp>
          <p:nvSpPr>
            <p:cNvPr id="245376" name="Text Box 640"/>
            <p:cNvSpPr txBox="1">
              <a:spLocks noChangeArrowheads="1"/>
            </p:cNvSpPr>
            <p:nvPr/>
          </p:nvSpPr>
          <p:spPr bwMode="auto">
            <a:xfrm>
              <a:off x="2745" y="1808"/>
              <a:ext cx="43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400" b="1">
                  <a:latin typeface="Arial" charset="0"/>
                  <a:ea typeface="Osaka" charset="-128"/>
                </a:rPr>
                <a:t>Ca</a:t>
              </a:r>
              <a:r>
                <a:rPr lang="en-US" sz="1400" b="1" baseline="30000">
                  <a:latin typeface="Arial" charset="0"/>
                  <a:ea typeface="Osaka" charset="-128"/>
                </a:rPr>
                <a:t>2+</a:t>
              </a:r>
            </a:p>
          </p:txBody>
        </p:sp>
        <p:sp>
          <p:nvSpPr>
            <p:cNvPr id="245377" name="Rectangle 641"/>
            <p:cNvSpPr>
              <a:spLocks noChangeArrowheads="1"/>
            </p:cNvSpPr>
            <p:nvPr/>
          </p:nvSpPr>
          <p:spPr bwMode="auto">
            <a:xfrm>
              <a:off x="613" y="1819"/>
              <a:ext cx="1230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 eaLnBrk="1" hangingPunct="1"/>
              <a:r>
                <a:rPr lang="en-US" sz="1600" b="1" dirty="0" err="1">
                  <a:latin typeface="Arial" charset="0"/>
                  <a:ea typeface="Osaka" charset="-128"/>
                </a:rPr>
                <a:t>Actin</a:t>
              </a:r>
              <a:r>
                <a:rPr lang="en-US" sz="1600" b="1" dirty="0">
                  <a:latin typeface="Arial" charset="0"/>
                  <a:ea typeface="Osaka" charset="-128"/>
                </a:rPr>
                <a:t> stress fibers</a:t>
              </a:r>
              <a:endParaRPr lang="en-US" sz="1600" dirty="0">
                <a:latin typeface="Arial" charset="0"/>
                <a:ea typeface="Osaka" charset="-128"/>
              </a:endParaRPr>
            </a:p>
          </p:txBody>
        </p:sp>
        <p:sp>
          <p:nvSpPr>
            <p:cNvPr id="245378" name="Rectangle 642"/>
            <p:cNvSpPr>
              <a:spLocks noChangeArrowheads="1"/>
            </p:cNvSpPr>
            <p:nvPr/>
          </p:nvSpPr>
          <p:spPr bwMode="auto">
            <a:xfrm>
              <a:off x="793" y="2566"/>
              <a:ext cx="4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 eaLnBrk="1" hangingPunct="1"/>
              <a:r>
                <a:rPr lang="en-US" sz="1600" b="1" dirty="0">
                  <a:latin typeface="Arial" charset="0"/>
                  <a:ea typeface="Osaka" charset="-128"/>
                </a:rPr>
                <a:t>Myosin</a:t>
              </a:r>
              <a:endParaRPr lang="en-US" sz="1600" dirty="0">
                <a:latin typeface="Arial" charset="0"/>
                <a:ea typeface="Osaka" charset="-128"/>
              </a:endParaRPr>
            </a:p>
          </p:txBody>
        </p:sp>
        <p:sp>
          <p:nvSpPr>
            <p:cNvPr id="245379" name="Freeform 643"/>
            <p:cNvSpPr>
              <a:spLocks/>
            </p:cNvSpPr>
            <p:nvPr/>
          </p:nvSpPr>
          <p:spPr bwMode="auto">
            <a:xfrm flipH="1">
              <a:off x="1089" y="2054"/>
              <a:ext cx="42" cy="7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48"/>
                </a:cxn>
                <a:cxn ang="0">
                  <a:pos x="10" y="34"/>
                </a:cxn>
                <a:cxn ang="0">
                  <a:pos x="23" y="22"/>
                </a:cxn>
                <a:cxn ang="0">
                  <a:pos x="36" y="10"/>
                </a:cxn>
                <a:cxn ang="0">
                  <a:pos x="52" y="3"/>
                </a:cxn>
                <a:cxn ang="0">
                  <a:pos x="70" y="0"/>
                </a:cxn>
                <a:cxn ang="0">
                  <a:pos x="89" y="3"/>
                </a:cxn>
                <a:cxn ang="0">
                  <a:pos x="106" y="10"/>
                </a:cxn>
                <a:cxn ang="0">
                  <a:pos x="121" y="22"/>
                </a:cxn>
                <a:cxn ang="0">
                  <a:pos x="133" y="34"/>
                </a:cxn>
                <a:cxn ang="0">
                  <a:pos x="141" y="48"/>
                </a:cxn>
                <a:cxn ang="0">
                  <a:pos x="145" y="64"/>
                </a:cxn>
                <a:cxn ang="0">
                  <a:pos x="141" y="80"/>
                </a:cxn>
                <a:cxn ang="0">
                  <a:pos x="133" y="94"/>
                </a:cxn>
                <a:cxn ang="0">
                  <a:pos x="122" y="107"/>
                </a:cxn>
                <a:cxn ang="0">
                  <a:pos x="106" y="117"/>
                </a:cxn>
                <a:cxn ang="0">
                  <a:pos x="90" y="124"/>
                </a:cxn>
                <a:cxn ang="0">
                  <a:pos x="72" y="126"/>
                </a:cxn>
                <a:cxn ang="0">
                  <a:pos x="53" y="124"/>
                </a:cxn>
                <a:cxn ang="0">
                  <a:pos x="37" y="117"/>
                </a:cxn>
                <a:cxn ang="0">
                  <a:pos x="23" y="107"/>
                </a:cxn>
                <a:cxn ang="0">
                  <a:pos x="10" y="94"/>
                </a:cxn>
                <a:cxn ang="0">
                  <a:pos x="3" y="80"/>
                </a:cxn>
                <a:cxn ang="0">
                  <a:pos x="0" y="64"/>
                </a:cxn>
              </a:cxnLst>
              <a:rect l="0" t="0" r="r" b="b"/>
              <a:pathLst>
                <a:path w="145" h="126">
                  <a:moveTo>
                    <a:pt x="0" y="64"/>
                  </a:moveTo>
                  <a:lnTo>
                    <a:pt x="2" y="48"/>
                  </a:lnTo>
                  <a:lnTo>
                    <a:pt x="10" y="34"/>
                  </a:lnTo>
                  <a:lnTo>
                    <a:pt x="23" y="22"/>
                  </a:lnTo>
                  <a:lnTo>
                    <a:pt x="36" y="10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89" y="3"/>
                  </a:lnTo>
                  <a:lnTo>
                    <a:pt x="106" y="10"/>
                  </a:lnTo>
                  <a:lnTo>
                    <a:pt x="121" y="22"/>
                  </a:lnTo>
                  <a:lnTo>
                    <a:pt x="133" y="34"/>
                  </a:lnTo>
                  <a:lnTo>
                    <a:pt x="141" y="48"/>
                  </a:lnTo>
                  <a:lnTo>
                    <a:pt x="145" y="64"/>
                  </a:lnTo>
                  <a:lnTo>
                    <a:pt x="141" y="80"/>
                  </a:lnTo>
                  <a:lnTo>
                    <a:pt x="133" y="94"/>
                  </a:lnTo>
                  <a:lnTo>
                    <a:pt x="122" y="107"/>
                  </a:lnTo>
                  <a:lnTo>
                    <a:pt x="106" y="117"/>
                  </a:lnTo>
                  <a:lnTo>
                    <a:pt x="90" y="124"/>
                  </a:lnTo>
                  <a:lnTo>
                    <a:pt x="72" y="126"/>
                  </a:lnTo>
                  <a:lnTo>
                    <a:pt x="53" y="124"/>
                  </a:lnTo>
                  <a:lnTo>
                    <a:pt x="37" y="117"/>
                  </a:lnTo>
                  <a:lnTo>
                    <a:pt x="23" y="107"/>
                  </a:lnTo>
                  <a:lnTo>
                    <a:pt x="10" y="94"/>
                  </a:lnTo>
                  <a:lnTo>
                    <a:pt x="3" y="8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0" name="Oval 644"/>
            <p:cNvSpPr>
              <a:spLocks noChangeArrowheads="1"/>
            </p:cNvSpPr>
            <p:nvPr/>
          </p:nvSpPr>
          <p:spPr bwMode="auto">
            <a:xfrm flipH="1">
              <a:off x="1048" y="2000"/>
              <a:ext cx="41" cy="8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1" name="Oval 645"/>
            <p:cNvSpPr>
              <a:spLocks noChangeArrowheads="1"/>
            </p:cNvSpPr>
            <p:nvPr/>
          </p:nvSpPr>
          <p:spPr bwMode="auto">
            <a:xfrm flipH="1">
              <a:off x="1011" y="2019"/>
              <a:ext cx="41" cy="8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2" name="Freeform 646"/>
            <p:cNvSpPr>
              <a:spLocks/>
            </p:cNvSpPr>
            <p:nvPr/>
          </p:nvSpPr>
          <p:spPr bwMode="auto">
            <a:xfrm flipH="1">
              <a:off x="1111" y="2052"/>
              <a:ext cx="44" cy="71"/>
            </a:xfrm>
            <a:custGeom>
              <a:avLst/>
              <a:gdLst/>
              <a:ahLst/>
              <a:cxnLst>
                <a:cxn ang="0">
                  <a:pos x="140" y="61"/>
                </a:cxn>
                <a:cxn ang="0">
                  <a:pos x="137" y="47"/>
                </a:cxn>
                <a:cxn ang="0">
                  <a:pos x="129" y="32"/>
                </a:cxn>
                <a:cxn ang="0">
                  <a:pos x="120" y="19"/>
                </a:cxn>
                <a:cxn ang="0">
                  <a:pos x="106" y="9"/>
                </a:cxn>
                <a:cxn ang="0">
                  <a:pos x="90" y="1"/>
                </a:cxn>
                <a:cxn ang="0">
                  <a:pos x="71" y="0"/>
                </a:cxn>
                <a:cxn ang="0">
                  <a:pos x="54" y="1"/>
                </a:cxn>
                <a:cxn ang="0">
                  <a:pos x="37" y="9"/>
                </a:cxn>
                <a:cxn ang="0">
                  <a:pos x="22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6"/>
                </a:cxn>
                <a:cxn ang="0">
                  <a:pos x="52" y="123"/>
                </a:cxn>
                <a:cxn ang="0">
                  <a:pos x="69" y="123"/>
                </a:cxn>
                <a:cxn ang="0">
                  <a:pos x="87" y="123"/>
                </a:cxn>
                <a:cxn ang="0">
                  <a:pos x="104" y="116"/>
                </a:cxn>
                <a:cxn ang="0">
                  <a:pos x="119" y="106"/>
                </a:cxn>
                <a:cxn ang="0">
                  <a:pos x="129" y="93"/>
                </a:cxn>
                <a:cxn ang="0">
                  <a:pos x="137" y="77"/>
                </a:cxn>
                <a:cxn ang="0">
                  <a:pos x="140" y="61"/>
                </a:cxn>
              </a:cxnLst>
              <a:rect l="0" t="0" r="r" b="b"/>
              <a:pathLst>
                <a:path w="140" h="123">
                  <a:moveTo>
                    <a:pt x="140" y="61"/>
                  </a:moveTo>
                  <a:lnTo>
                    <a:pt x="137" y="47"/>
                  </a:lnTo>
                  <a:lnTo>
                    <a:pt x="129" y="32"/>
                  </a:lnTo>
                  <a:lnTo>
                    <a:pt x="120" y="19"/>
                  </a:lnTo>
                  <a:lnTo>
                    <a:pt x="106" y="9"/>
                  </a:lnTo>
                  <a:lnTo>
                    <a:pt x="90" y="1"/>
                  </a:lnTo>
                  <a:lnTo>
                    <a:pt x="71" y="0"/>
                  </a:lnTo>
                  <a:lnTo>
                    <a:pt x="54" y="1"/>
                  </a:lnTo>
                  <a:lnTo>
                    <a:pt x="37" y="9"/>
                  </a:lnTo>
                  <a:lnTo>
                    <a:pt x="22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6"/>
                  </a:lnTo>
                  <a:lnTo>
                    <a:pt x="52" y="123"/>
                  </a:lnTo>
                  <a:lnTo>
                    <a:pt x="69" y="123"/>
                  </a:lnTo>
                  <a:lnTo>
                    <a:pt x="87" y="123"/>
                  </a:lnTo>
                  <a:lnTo>
                    <a:pt x="104" y="116"/>
                  </a:lnTo>
                  <a:lnTo>
                    <a:pt x="119" y="106"/>
                  </a:lnTo>
                  <a:lnTo>
                    <a:pt x="129" y="93"/>
                  </a:lnTo>
                  <a:lnTo>
                    <a:pt x="137" y="77"/>
                  </a:lnTo>
                  <a:lnTo>
                    <a:pt x="140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3" name="Freeform 647"/>
            <p:cNvSpPr>
              <a:spLocks/>
            </p:cNvSpPr>
            <p:nvPr/>
          </p:nvSpPr>
          <p:spPr bwMode="auto">
            <a:xfrm flipH="1">
              <a:off x="1020" y="2112"/>
              <a:ext cx="42" cy="72"/>
            </a:xfrm>
            <a:custGeom>
              <a:avLst/>
              <a:gdLst/>
              <a:ahLst/>
              <a:cxnLst>
                <a:cxn ang="0">
                  <a:pos x="139" y="65"/>
                </a:cxn>
                <a:cxn ang="0">
                  <a:pos x="137" y="79"/>
                </a:cxn>
                <a:cxn ang="0">
                  <a:pos x="129" y="94"/>
                </a:cxn>
                <a:cxn ang="0">
                  <a:pos x="118" y="107"/>
                </a:cxn>
                <a:cxn ang="0">
                  <a:pos x="103" y="117"/>
                </a:cxn>
                <a:cxn ang="0">
                  <a:pos x="87" y="125"/>
                </a:cxn>
                <a:cxn ang="0">
                  <a:pos x="70" y="126"/>
                </a:cxn>
                <a:cxn ang="0">
                  <a:pos x="52" y="125"/>
                </a:cxn>
                <a:cxn ang="0">
                  <a:pos x="35" y="117"/>
                </a:cxn>
                <a:cxn ang="0">
                  <a:pos x="23" y="107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7" y="2"/>
                </a:cxn>
                <a:cxn ang="0">
                  <a:pos x="103" y="9"/>
                </a:cxn>
                <a:cxn ang="0">
                  <a:pos x="118" y="19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5"/>
                </a:cxn>
              </a:cxnLst>
              <a:rect l="0" t="0" r="r" b="b"/>
              <a:pathLst>
                <a:path w="139" h="126">
                  <a:moveTo>
                    <a:pt x="139" y="65"/>
                  </a:moveTo>
                  <a:lnTo>
                    <a:pt x="137" y="79"/>
                  </a:lnTo>
                  <a:lnTo>
                    <a:pt x="129" y="94"/>
                  </a:lnTo>
                  <a:lnTo>
                    <a:pt x="118" y="107"/>
                  </a:lnTo>
                  <a:lnTo>
                    <a:pt x="103" y="117"/>
                  </a:lnTo>
                  <a:lnTo>
                    <a:pt x="87" y="125"/>
                  </a:lnTo>
                  <a:lnTo>
                    <a:pt x="70" y="126"/>
                  </a:lnTo>
                  <a:lnTo>
                    <a:pt x="52" y="125"/>
                  </a:lnTo>
                  <a:lnTo>
                    <a:pt x="35" y="117"/>
                  </a:lnTo>
                  <a:lnTo>
                    <a:pt x="23" y="107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7" y="2"/>
                  </a:lnTo>
                  <a:lnTo>
                    <a:pt x="103" y="9"/>
                  </a:lnTo>
                  <a:lnTo>
                    <a:pt x="118" y="19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5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4" name="Freeform 648"/>
            <p:cNvSpPr>
              <a:spLocks/>
            </p:cNvSpPr>
            <p:nvPr/>
          </p:nvSpPr>
          <p:spPr bwMode="auto">
            <a:xfrm flipH="1">
              <a:off x="1044" y="2064"/>
              <a:ext cx="42" cy="81"/>
            </a:xfrm>
            <a:custGeom>
              <a:avLst/>
              <a:gdLst/>
              <a:ahLst/>
              <a:cxnLst>
                <a:cxn ang="0">
                  <a:pos x="140" y="62"/>
                </a:cxn>
                <a:cxn ang="0">
                  <a:pos x="138" y="78"/>
                </a:cxn>
                <a:cxn ang="0">
                  <a:pos x="130" y="92"/>
                </a:cxn>
                <a:cxn ang="0">
                  <a:pos x="120" y="106"/>
                </a:cxn>
                <a:cxn ang="0">
                  <a:pos x="105" y="116"/>
                </a:cxn>
                <a:cxn ang="0">
                  <a:pos x="88" y="123"/>
                </a:cxn>
                <a:cxn ang="0">
                  <a:pos x="70" y="127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9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" y="47"/>
                </a:cxn>
                <a:cxn ang="0">
                  <a:pos x="9" y="32"/>
                </a:cxn>
                <a:cxn ang="0">
                  <a:pos x="22" y="20"/>
                </a:cxn>
                <a:cxn ang="0">
                  <a:pos x="36" y="8"/>
                </a:cxn>
                <a:cxn ang="0">
                  <a:pos x="53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5" y="8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8" y="47"/>
                </a:cxn>
                <a:cxn ang="0">
                  <a:pos x="140" y="62"/>
                </a:cxn>
              </a:cxnLst>
              <a:rect l="0" t="0" r="r" b="b"/>
              <a:pathLst>
                <a:path w="140" h="127">
                  <a:moveTo>
                    <a:pt x="140" y="62"/>
                  </a:moveTo>
                  <a:lnTo>
                    <a:pt x="138" y="78"/>
                  </a:lnTo>
                  <a:lnTo>
                    <a:pt x="130" y="92"/>
                  </a:lnTo>
                  <a:lnTo>
                    <a:pt x="120" y="106"/>
                  </a:lnTo>
                  <a:lnTo>
                    <a:pt x="105" y="116"/>
                  </a:lnTo>
                  <a:lnTo>
                    <a:pt x="88" y="123"/>
                  </a:lnTo>
                  <a:lnTo>
                    <a:pt x="70" y="127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9" y="92"/>
                  </a:lnTo>
                  <a:lnTo>
                    <a:pt x="1" y="78"/>
                  </a:lnTo>
                  <a:lnTo>
                    <a:pt x="0" y="62"/>
                  </a:lnTo>
                  <a:lnTo>
                    <a:pt x="1" y="47"/>
                  </a:lnTo>
                  <a:lnTo>
                    <a:pt x="9" y="32"/>
                  </a:lnTo>
                  <a:lnTo>
                    <a:pt x="22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8" y="47"/>
                  </a:lnTo>
                  <a:lnTo>
                    <a:pt x="14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5" name="Freeform 649"/>
            <p:cNvSpPr>
              <a:spLocks/>
            </p:cNvSpPr>
            <p:nvPr/>
          </p:nvSpPr>
          <p:spPr bwMode="auto">
            <a:xfrm flipH="1">
              <a:off x="1011" y="2127"/>
              <a:ext cx="44" cy="81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6" name="Freeform 650"/>
            <p:cNvSpPr>
              <a:spLocks/>
            </p:cNvSpPr>
            <p:nvPr/>
          </p:nvSpPr>
          <p:spPr bwMode="auto">
            <a:xfrm flipH="1">
              <a:off x="1077" y="2019"/>
              <a:ext cx="45" cy="82"/>
            </a:xfrm>
            <a:custGeom>
              <a:avLst/>
              <a:gdLst/>
              <a:ahLst/>
              <a:cxnLst>
                <a:cxn ang="0">
                  <a:pos x="140" y="63"/>
                </a:cxn>
                <a:cxn ang="0">
                  <a:pos x="138" y="78"/>
                </a:cxn>
                <a:cxn ang="0">
                  <a:pos x="130" y="93"/>
                </a:cxn>
                <a:cxn ang="0">
                  <a:pos x="119" y="106"/>
                </a:cxn>
                <a:cxn ang="0">
                  <a:pos x="105" y="116"/>
                </a:cxn>
                <a:cxn ang="0">
                  <a:pos x="89" y="123"/>
                </a:cxn>
                <a:cxn ang="0">
                  <a:pos x="70" y="126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0"/>
                </a:cxn>
                <a:cxn ang="0">
                  <a:pos x="36" y="8"/>
                </a:cxn>
                <a:cxn ang="0">
                  <a:pos x="52" y="1"/>
                </a:cxn>
                <a:cxn ang="0">
                  <a:pos x="69" y="0"/>
                </a:cxn>
                <a:cxn ang="0">
                  <a:pos x="87" y="1"/>
                </a:cxn>
                <a:cxn ang="0">
                  <a:pos x="105" y="8"/>
                </a:cxn>
                <a:cxn ang="0">
                  <a:pos x="119" y="20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</a:cxnLst>
              <a:rect l="0" t="0" r="r" b="b"/>
              <a:pathLst>
                <a:path w="140" h="126">
                  <a:moveTo>
                    <a:pt x="140" y="63"/>
                  </a:moveTo>
                  <a:lnTo>
                    <a:pt x="138" y="78"/>
                  </a:lnTo>
                  <a:lnTo>
                    <a:pt x="130" y="93"/>
                  </a:lnTo>
                  <a:lnTo>
                    <a:pt x="119" y="106"/>
                  </a:lnTo>
                  <a:lnTo>
                    <a:pt x="105" y="116"/>
                  </a:lnTo>
                  <a:lnTo>
                    <a:pt x="89" y="123"/>
                  </a:lnTo>
                  <a:lnTo>
                    <a:pt x="70" y="126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6" y="8"/>
                  </a:lnTo>
                  <a:lnTo>
                    <a:pt x="52" y="1"/>
                  </a:lnTo>
                  <a:lnTo>
                    <a:pt x="69" y="0"/>
                  </a:lnTo>
                  <a:lnTo>
                    <a:pt x="87" y="1"/>
                  </a:lnTo>
                  <a:lnTo>
                    <a:pt x="105" y="8"/>
                  </a:lnTo>
                  <a:lnTo>
                    <a:pt x="119" y="20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7" name="Freeform 651"/>
            <p:cNvSpPr>
              <a:spLocks/>
            </p:cNvSpPr>
            <p:nvPr/>
          </p:nvSpPr>
          <p:spPr bwMode="auto">
            <a:xfrm rot="16200000" flipH="1">
              <a:off x="223" y="2160"/>
              <a:ext cx="95" cy="3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48"/>
                </a:cxn>
                <a:cxn ang="0">
                  <a:pos x="10" y="34"/>
                </a:cxn>
                <a:cxn ang="0">
                  <a:pos x="23" y="22"/>
                </a:cxn>
                <a:cxn ang="0">
                  <a:pos x="36" y="10"/>
                </a:cxn>
                <a:cxn ang="0">
                  <a:pos x="52" y="3"/>
                </a:cxn>
                <a:cxn ang="0">
                  <a:pos x="70" y="0"/>
                </a:cxn>
                <a:cxn ang="0">
                  <a:pos x="89" y="3"/>
                </a:cxn>
                <a:cxn ang="0">
                  <a:pos x="106" y="10"/>
                </a:cxn>
                <a:cxn ang="0">
                  <a:pos x="121" y="22"/>
                </a:cxn>
                <a:cxn ang="0">
                  <a:pos x="133" y="34"/>
                </a:cxn>
                <a:cxn ang="0">
                  <a:pos x="141" y="48"/>
                </a:cxn>
                <a:cxn ang="0">
                  <a:pos x="145" y="64"/>
                </a:cxn>
                <a:cxn ang="0">
                  <a:pos x="141" y="80"/>
                </a:cxn>
                <a:cxn ang="0">
                  <a:pos x="133" y="94"/>
                </a:cxn>
                <a:cxn ang="0">
                  <a:pos x="122" y="107"/>
                </a:cxn>
                <a:cxn ang="0">
                  <a:pos x="106" y="117"/>
                </a:cxn>
                <a:cxn ang="0">
                  <a:pos x="90" y="124"/>
                </a:cxn>
                <a:cxn ang="0">
                  <a:pos x="72" y="126"/>
                </a:cxn>
                <a:cxn ang="0">
                  <a:pos x="53" y="124"/>
                </a:cxn>
                <a:cxn ang="0">
                  <a:pos x="37" y="117"/>
                </a:cxn>
                <a:cxn ang="0">
                  <a:pos x="23" y="107"/>
                </a:cxn>
                <a:cxn ang="0">
                  <a:pos x="10" y="94"/>
                </a:cxn>
                <a:cxn ang="0">
                  <a:pos x="3" y="80"/>
                </a:cxn>
                <a:cxn ang="0">
                  <a:pos x="0" y="64"/>
                </a:cxn>
              </a:cxnLst>
              <a:rect l="0" t="0" r="r" b="b"/>
              <a:pathLst>
                <a:path w="145" h="126">
                  <a:moveTo>
                    <a:pt x="0" y="64"/>
                  </a:moveTo>
                  <a:lnTo>
                    <a:pt x="2" y="48"/>
                  </a:lnTo>
                  <a:lnTo>
                    <a:pt x="10" y="34"/>
                  </a:lnTo>
                  <a:lnTo>
                    <a:pt x="23" y="22"/>
                  </a:lnTo>
                  <a:lnTo>
                    <a:pt x="36" y="10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89" y="3"/>
                  </a:lnTo>
                  <a:lnTo>
                    <a:pt x="106" y="10"/>
                  </a:lnTo>
                  <a:lnTo>
                    <a:pt x="121" y="22"/>
                  </a:lnTo>
                  <a:lnTo>
                    <a:pt x="133" y="34"/>
                  </a:lnTo>
                  <a:lnTo>
                    <a:pt x="141" y="48"/>
                  </a:lnTo>
                  <a:lnTo>
                    <a:pt x="145" y="64"/>
                  </a:lnTo>
                  <a:lnTo>
                    <a:pt x="141" y="80"/>
                  </a:lnTo>
                  <a:lnTo>
                    <a:pt x="133" y="94"/>
                  </a:lnTo>
                  <a:lnTo>
                    <a:pt x="122" y="107"/>
                  </a:lnTo>
                  <a:lnTo>
                    <a:pt x="106" y="117"/>
                  </a:lnTo>
                  <a:lnTo>
                    <a:pt x="90" y="124"/>
                  </a:lnTo>
                  <a:lnTo>
                    <a:pt x="72" y="126"/>
                  </a:lnTo>
                  <a:lnTo>
                    <a:pt x="53" y="124"/>
                  </a:lnTo>
                  <a:lnTo>
                    <a:pt x="37" y="117"/>
                  </a:lnTo>
                  <a:lnTo>
                    <a:pt x="23" y="107"/>
                  </a:lnTo>
                  <a:lnTo>
                    <a:pt x="10" y="94"/>
                  </a:lnTo>
                  <a:lnTo>
                    <a:pt x="3" y="8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8" name="Freeform 652"/>
            <p:cNvSpPr>
              <a:spLocks/>
            </p:cNvSpPr>
            <p:nvPr/>
          </p:nvSpPr>
          <p:spPr bwMode="auto">
            <a:xfrm rot="16200000" flipH="1">
              <a:off x="254" y="2153"/>
              <a:ext cx="100" cy="3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8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1" y="0"/>
                </a:cxn>
                <a:cxn ang="0">
                  <a:pos x="89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2" y="32"/>
                </a:cxn>
                <a:cxn ang="0">
                  <a:pos x="140" y="46"/>
                </a:cxn>
                <a:cxn ang="0">
                  <a:pos x="144" y="62"/>
                </a:cxn>
                <a:cxn ang="0">
                  <a:pos x="140" y="77"/>
                </a:cxn>
                <a:cxn ang="0">
                  <a:pos x="132" y="91"/>
                </a:cxn>
                <a:cxn ang="0">
                  <a:pos x="121" y="106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2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2"/>
                </a:cxn>
                <a:cxn ang="0">
                  <a:pos x="2" y="77"/>
                </a:cxn>
                <a:cxn ang="0">
                  <a:pos x="0" y="63"/>
                </a:cxn>
              </a:cxnLst>
              <a:rect l="0" t="0" r="r" b="b"/>
              <a:pathLst>
                <a:path w="144" h="124">
                  <a:moveTo>
                    <a:pt x="0" y="63"/>
                  </a:moveTo>
                  <a:lnTo>
                    <a:pt x="2" y="48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1" y="0"/>
                  </a:lnTo>
                  <a:lnTo>
                    <a:pt x="89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2" y="32"/>
                  </a:lnTo>
                  <a:lnTo>
                    <a:pt x="140" y="46"/>
                  </a:lnTo>
                  <a:lnTo>
                    <a:pt x="144" y="62"/>
                  </a:lnTo>
                  <a:lnTo>
                    <a:pt x="140" y="77"/>
                  </a:lnTo>
                  <a:lnTo>
                    <a:pt x="132" y="91"/>
                  </a:lnTo>
                  <a:lnTo>
                    <a:pt x="121" y="106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2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2"/>
                  </a:lnTo>
                  <a:lnTo>
                    <a:pt x="2" y="7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9" name="Freeform 653"/>
            <p:cNvSpPr>
              <a:spLocks/>
            </p:cNvSpPr>
            <p:nvPr/>
          </p:nvSpPr>
          <p:spPr bwMode="auto">
            <a:xfrm rot="16200000" flipH="1">
              <a:off x="480" y="2145"/>
              <a:ext cx="93" cy="32"/>
            </a:xfrm>
            <a:custGeom>
              <a:avLst/>
              <a:gdLst/>
              <a:ahLst/>
              <a:cxnLst>
                <a:cxn ang="0">
                  <a:pos x="139" y="62"/>
                </a:cxn>
                <a:cxn ang="0">
                  <a:pos x="137" y="80"/>
                </a:cxn>
                <a:cxn ang="0">
                  <a:pos x="129" y="93"/>
                </a:cxn>
                <a:cxn ang="0">
                  <a:pos x="119" y="106"/>
                </a:cxn>
                <a:cxn ang="0">
                  <a:pos x="105" y="115"/>
                </a:cxn>
                <a:cxn ang="0">
                  <a:pos x="89" y="122"/>
                </a:cxn>
                <a:cxn ang="0">
                  <a:pos x="70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2" y="45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3" y="1"/>
                </a:cxn>
                <a:cxn ang="0">
                  <a:pos x="70" y="0"/>
                </a:cxn>
                <a:cxn ang="0">
                  <a:pos x="89" y="1"/>
                </a:cxn>
                <a:cxn ang="0">
                  <a:pos x="105" y="9"/>
                </a:cxn>
                <a:cxn ang="0">
                  <a:pos x="119" y="20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2"/>
                </a:cxn>
              </a:cxnLst>
              <a:rect l="0" t="0" r="r" b="b"/>
              <a:pathLst>
                <a:path w="139" h="123">
                  <a:moveTo>
                    <a:pt x="139" y="62"/>
                  </a:moveTo>
                  <a:lnTo>
                    <a:pt x="137" y="80"/>
                  </a:lnTo>
                  <a:lnTo>
                    <a:pt x="129" y="93"/>
                  </a:lnTo>
                  <a:lnTo>
                    <a:pt x="119" y="106"/>
                  </a:lnTo>
                  <a:lnTo>
                    <a:pt x="105" y="115"/>
                  </a:lnTo>
                  <a:lnTo>
                    <a:pt x="89" y="122"/>
                  </a:lnTo>
                  <a:lnTo>
                    <a:pt x="70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2" y="45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3" y="1"/>
                  </a:lnTo>
                  <a:lnTo>
                    <a:pt x="70" y="0"/>
                  </a:lnTo>
                  <a:lnTo>
                    <a:pt x="89" y="1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0" name="Freeform 654"/>
            <p:cNvSpPr>
              <a:spLocks/>
            </p:cNvSpPr>
            <p:nvPr/>
          </p:nvSpPr>
          <p:spPr bwMode="auto">
            <a:xfrm rot="16200000" flipH="1">
              <a:off x="437" y="2153"/>
              <a:ext cx="103" cy="32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2" y="79"/>
                </a:cxn>
                <a:cxn ang="0">
                  <a:pos x="134" y="93"/>
                </a:cxn>
                <a:cxn ang="0">
                  <a:pos x="122" y="107"/>
                </a:cxn>
                <a:cxn ang="0">
                  <a:pos x="109" y="118"/>
                </a:cxn>
                <a:cxn ang="0">
                  <a:pos x="92" y="124"/>
                </a:cxn>
                <a:cxn ang="0">
                  <a:pos x="73" y="126"/>
                </a:cxn>
                <a:cxn ang="0">
                  <a:pos x="56" y="124"/>
                </a:cxn>
                <a:cxn ang="0">
                  <a:pos x="39" y="118"/>
                </a:cxn>
                <a:cxn ang="0">
                  <a:pos x="24" y="107"/>
                </a:cxn>
                <a:cxn ang="0">
                  <a:pos x="12" y="93"/>
                </a:cxn>
                <a:cxn ang="0">
                  <a:pos x="4" y="79"/>
                </a:cxn>
                <a:cxn ang="0">
                  <a:pos x="0" y="61"/>
                </a:cxn>
                <a:cxn ang="0">
                  <a:pos x="4" y="48"/>
                </a:cxn>
                <a:cxn ang="0">
                  <a:pos x="12" y="33"/>
                </a:cxn>
                <a:cxn ang="0">
                  <a:pos x="24" y="19"/>
                </a:cxn>
                <a:cxn ang="0">
                  <a:pos x="40" y="10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3" y="2"/>
                </a:cxn>
                <a:cxn ang="0">
                  <a:pos x="109" y="10"/>
                </a:cxn>
                <a:cxn ang="0">
                  <a:pos x="122" y="19"/>
                </a:cxn>
                <a:cxn ang="0">
                  <a:pos x="134" y="33"/>
                </a:cxn>
                <a:cxn ang="0">
                  <a:pos x="142" y="48"/>
                </a:cxn>
                <a:cxn ang="0">
                  <a:pos x="144" y="61"/>
                </a:cxn>
              </a:cxnLst>
              <a:rect l="0" t="0" r="r" b="b"/>
              <a:pathLst>
                <a:path w="144" h="126">
                  <a:moveTo>
                    <a:pt x="144" y="61"/>
                  </a:moveTo>
                  <a:lnTo>
                    <a:pt x="142" y="79"/>
                  </a:lnTo>
                  <a:lnTo>
                    <a:pt x="134" y="93"/>
                  </a:lnTo>
                  <a:lnTo>
                    <a:pt x="122" y="107"/>
                  </a:lnTo>
                  <a:lnTo>
                    <a:pt x="109" y="118"/>
                  </a:lnTo>
                  <a:lnTo>
                    <a:pt x="92" y="124"/>
                  </a:lnTo>
                  <a:lnTo>
                    <a:pt x="73" y="126"/>
                  </a:lnTo>
                  <a:lnTo>
                    <a:pt x="56" y="124"/>
                  </a:lnTo>
                  <a:lnTo>
                    <a:pt x="39" y="118"/>
                  </a:lnTo>
                  <a:lnTo>
                    <a:pt x="24" y="107"/>
                  </a:lnTo>
                  <a:lnTo>
                    <a:pt x="12" y="93"/>
                  </a:lnTo>
                  <a:lnTo>
                    <a:pt x="4" y="79"/>
                  </a:lnTo>
                  <a:lnTo>
                    <a:pt x="0" y="61"/>
                  </a:lnTo>
                  <a:lnTo>
                    <a:pt x="4" y="48"/>
                  </a:lnTo>
                  <a:lnTo>
                    <a:pt x="12" y="33"/>
                  </a:lnTo>
                  <a:lnTo>
                    <a:pt x="24" y="19"/>
                  </a:lnTo>
                  <a:lnTo>
                    <a:pt x="40" y="10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93" y="2"/>
                  </a:lnTo>
                  <a:lnTo>
                    <a:pt x="109" y="10"/>
                  </a:lnTo>
                  <a:lnTo>
                    <a:pt x="122" y="19"/>
                  </a:lnTo>
                  <a:lnTo>
                    <a:pt x="134" y="33"/>
                  </a:lnTo>
                  <a:lnTo>
                    <a:pt x="142" y="48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1" name="Freeform 655"/>
            <p:cNvSpPr>
              <a:spLocks/>
            </p:cNvSpPr>
            <p:nvPr/>
          </p:nvSpPr>
          <p:spPr bwMode="auto">
            <a:xfrm rot="16200000" flipH="1">
              <a:off x="256" y="2058"/>
              <a:ext cx="94" cy="35"/>
            </a:xfrm>
            <a:custGeom>
              <a:avLst/>
              <a:gdLst/>
              <a:ahLst/>
              <a:cxnLst>
                <a:cxn ang="0">
                  <a:pos x="139" y="61"/>
                </a:cxn>
                <a:cxn ang="0">
                  <a:pos x="136" y="46"/>
                </a:cxn>
                <a:cxn ang="0">
                  <a:pos x="128" y="32"/>
                </a:cxn>
                <a:cxn ang="0">
                  <a:pos x="118" y="19"/>
                </a:cxn>
                <a:cxn ang="0">
                  <a:pos x="103" y="9"/>
                </a:cxn>
                <a:cxn ang="0">
                  <a:pos x="87" y="2"/>
                </a:cxn>
                <a:cxn ang="0">
                  <a:pos x="69" y="0"/>
                </a:cxn>
                <a:cxn ang="0">
                  <a:pos x="52" y="2"/>
                </a:cxn>
                <a:cxn ang="0">
                  <a:pos x="36" y="9"/>
                </a:cxn>
                <a:cxn ang="0">
                  <a:pos x="21" y="19"/>
                </a:cxn>
                <a:cxn ang="0">
                  <a:pos x="10" y="32"/>
                </a:cxn>
                <a:cxn ang="0">
                  <a:pos x="2" y="46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7"/>
                </a:cxn>
                <a:cxn ang="0">
                  <a:pos x="52" y="123"/>
                </a:cxn>
                <a:cxn ang="0">
                  <a:pos x="69" y="125"/>
                </a:cxn>
                <a:cxn ang="0">
                  <a:pos x="87" y="123"/>
                </a:cxn>
                <a:cxn ang="0">
                  <a:pos x="103" y="117"/>
                </a:cxn>
                <a:cxn ang="0">
                  <a:pos x="118" y="107"/>
                </a:cxn>
                <a:cxn ang="0">
                  <a:pos x="128" y="93"/>
                </a:cxn>
                <a:cxn ang="0">
                  <a:pos x="136" y="78"/>
                </a:cxn>
                <a:cxn ang="0">
                  <a:pos x="139" y="61"/>
                </a:cxn>
              </a:cxnLst>
              <a:rect l="0" t="0" r="r" b="b"/>
              <a:pathLst>
                <a:path w="139" h="125">
                  <a:moveTo>
                    <a:pt x="139" y="61"/>
                  </a:moveTo>
                  <a:lnTo>
                    <a:pt x="136" y="46"/>
                  </a:lnTo>
                  <a:lnTo>
                    <a:pt x="128" y="32"/>
                  </a:lnTo>
                  <a:lnTo>
                    <a:pt x="118" y="19"/>
                  </a:lnTo>
                  <a:lnTo>
                    <a:pt x="103" y="9"/>
                  </a:lnTo>
                  <a:lnTo>
                    <a:pt x="87" y="2"/>
                  </a:lnTo>
                  <a:lnTo>
                    <a:pt x="69" y="0"/>
                  </a:lnTo>
                  <a:lnTo>
                    <a:pt x="52" y="2"/>
                  </a:lnTo>
                  <a:lnTo>
                    <a:pt x="36" y="9"/>
                  </a:lnTo>
                  <a:lnTo>
                    <a:pt x="21" y="19"/>
                  </a:lnTo>
                  <a:lnTo>
                    <a:pt x="10" y="32"/>
                  </a:lnTo>
                  <a:lnTo>
                    <a:pt x="2" y="46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7"/>
                  </a:lnTo>
                  <a:lnTo>
                    <a:pt x="52" y="123"/>
                  </a:lnTo>
                  <a:lnTo>
                    <a:pt x="69" y="125"/>
                  </a:lnTo>
                  <a:lnTo>
                    <a:pt x="87" y="123"/>
                  </a:lnTo>
                  <a:lnTo>
                    <a:pt x="103" y="117"/>
                  </a:lnTo>
                  <a:lnTo>
                    <a:pt x="118" y="107"/>
                  </a:lnTo>
                  <a:lnTo>
                    <a:pt x="128" y="93"/>
                  </a:lnTo>
                  <a:lnTo>
                    <a:pt x="136" y="78"/>
                  </a:lnTo>
                  <a:lnTo>
                    <a:pt x="139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2" name="Freeform 656"/>
            <p:cNvSpPr>
              <a:spLocks/>
            </p:cNvSpPr>
            <p:nvPr/>
          </p:nvSpPr>
          <p:spPr bwMode="auto">
            <a:xfrm rot="16200000" flipH="1">
              <a:off x="292" y="2084"/>
              <a:ext cx="96" cy="35"/>
            </a:xfrm>
            <a:custGeom>
              <a:avLst/>
              <a:gdLst/>
              <a:ahLst/>
              <a:cxnLst>
                <a:cxn ang="0">
                  <a:pos x="141" y="61"/>
                </a:cxn>
                <a:cxn ang="0">
                  <a:pos x="139" y="47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2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3" y="107"/>
                </a:cxn>
                <a:cxn ang="0">
                  <a:pos x="35" y="115"/>
                </a:cxn>
                <a:cxn ang="0">
                  <a:pos x="52" y="122"/>
                </a:cxn>
                <a:cxn ang="0">
                  <a:pos x="71" y="124"/>
                </a:cxn>
                <a:cxn ang="0">
                  <a:pos x="88" y="122"/>
                </a:cxn>
                <a:cxn ang="0">
                  <a:pos x="105" y="115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9"/>
                </a:cxn>
                <a:cxn ang="0">
                  <a:pos x="141" y="61"/>
                </a:cxn>
              </a:cxnLst>
              <a:rect l="0" t="0" r="r" b="b"/>
              <a:pathLst>
                <a:path w="141" h="124">
                  <a:moveTo>
                    <a:pt x="141" y="61"/>
                  </a:moveTo>
                  <a:lnTo>
                    <a:pt x="139" y="47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2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3" y="107"/>
                  </a:lnTo>
                  <a:lnTo>
                    <a:pt x="35" y="115"/>
                  </a:lnTo>
                  <a:lnTo>
                    <a:pt x="52" y="122"/>
                  </a:lnTo>
                  <a:lnTo>
                    <a:pt x="71" y="124"/>
                  </a:lnTo>
                  <a:lnTo>
                    <a:pt x="88" y="122"/>
                  </a:lnTo>
                  <a:lnTo>
                    <a:pt x="105" y="115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9"/>
                  </a:lnTo>
                  <a:lnTo>
                    <a:pt x="141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3" name="Freeform 657"/>
            <p:cNvSpPr>
              <a:spLocks/>
            </p:cNvSpPr>
            <p:nvPr/>
          </p:nvSpPr>
          <p:spPr bwMode="auto">
            <a:xfrm rot="16200000" flipH="1">
              <a:off x="322" y="2122"/>
              <a:ext cx="100" cy="35"/>
            </a:xfrm>
            <a:custGeom>
              <a:avLst/>
              <a:gdLst/>
              <a:ahLst/>
              <a:cxnLst>
                <a:cxn ang="0">
                  <a:pos x="142" y="61"/>
                </a:cxn>
                <a:cxn ang="0">
                  <a:pos x="139" y="46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0"/>
                </a:cxn>
                <a:cxn ang="0">
                  <a:pos x="11" y="33"/>
                </a:cxn>
                <a:cxn ang="0">
                  <a:pos x="3" y="48"/>
                </a:cxn>
                <a:cxn ang="0">
                  <a:pos x="0" y="64"/>
                </a:cxn>
                <a:cxn ang="0">
                  <a:pos x="3" y="80"/>
                </a:cxn>
                <a:cxn ang="0">
                  <a:pos x="11" y="93"/>
                </a:cxn>
                <a:cxn ang="0">
                  <a:pos x="23" y="107"/>
                </a:cxn>
                <a:cxn ang="0">
                  <a:pos x="36" y="116"/>
                </a:cxn>
                <a:cxn ang="0">
                  <a:pos x="53" y="122"/>
                </a:cxn>
                <a:cxn ang="0">
                  <a:pos x="71" y="125"/>
                </a:cxn>
                <a:cxn ang="0">
                  <a:pos x="89" y="122"/>
                </a:cxn>
                <a:cxn ang="0">
                  <a:pos x="105" y="116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8"/>
                </a:cxn>
                <a:cxn ang="0">
                  <a:pos x="142" y="61"/>
                </a:cxn>
              </a:cxnLst>
              <a:rect l="0" t="0" r="r" b="b"/>
              <a:pathLst>
                <a:path w="142" h="125">
                  <a:moveTo>
                    <a:pt x="142" y="61"/>
                  </a:moveTo>
                  <a:lnTo>
                    <a:pt x="139" y="46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0"/>
                  </a:lnTo>
                  <a:lnTo>
                    <a:pt x="11" y="33"/>
                  </a:lnTo>
                  <a:lnTo>
                    <a:pt x="3" y="48"/>
                  </a:lnTo>
                  <a:lnTo>
                    <a:pt x="0" y="64"/>
                  </a:lnTo>
                  <a:lnTo>
                    <a:pt x="3" y="80"/>
                  </a:lnTo>
                  <a:lnTo>
                    <a:pt x="11" y="93"/>
                  </a:lnTo>
                  <a:lnTo>
                    <a:pt x="23" y="107"/>
                  </a:lnTo>
                  <a:lnTo>
                    <a:pt x="36" y="116"/>
                  </a:lnTo>
                  <a:lnTo>
                    <a:pt x="53" y="122"/>
                  </a:lnTo>
                  <a:lnTo>
                    <a:pt x="71" y="125"/>
                  </a:lnTo>
                  <a:lnTo>
                    <a:pt x="89" y="122"/>
                  </a:lnTo>
                  <a:lnTo>
                    <a:pt x="105" y="116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8"/>
                  </a:lnTo>
                  <a:lnTo>
                    <a:pt x="142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4" name="Freeform 658"/>
            <p:cNvSpPr>
              <a:spLocks/>
            </p:cNvSpPr>
            <p:nvPr/>
          </p:nvSpPr>
          <p:spPr bwMode="auto">
            <a:xfrm rot="16200000" flipH="1">
              <a:off x="365" y="2146"/>
              <a:ext cx="96" cy="37"/>
            </a:xfrm>
            <a:custGeom>
              <a:avLst/>
              <a:gdLst/>
              <a:ahLst/>
              <a:cxnLst>
                <a:cxn ang="0">
                  <a:pos x="143" y="61"/>
                </a:cxn>
                <a:cxn ang="0">
                  <a:pos x="139" y="45"/>
                </a:cxn>
                <a:cxn ang="0">
                  <a:pos x="132" y="32"/>
                </a:cxn>
                <a:cxn ang="0">
                  <a:pos x="120" y="20"/>
                </a:cxn>
                <a:cxn ang="0">
                  <a:pos x="106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4" y="2"/>
                </a:cxn>
                <a:cxn ang="0">
                  <a:pos x="37" y="9"/>
                </a:cxn>
                <a:cxn ang="0">
                  <a:pos x="23" y="20"/>
                </a:cxn>
                <a:cxn ang="0">
                  <a:pos x="10" y="32"/>
                </a:cxn>
                <a:cxn ang="0">
                  <a:pos x="2" y="45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3" y="106"/>
                </a:cxn>
                <a:cxn ang="0">
                  <a:pos x="37" y="115"/>
                </a:cxn>
                <a:cxn ang="0">
                  <a:pos x="54" y="121"/>
                </a:cxn>
                <a:cxn ang="0">
                  <a:pos x="71" y="125"/>
                </a:cxn>
                <a:cxn ang="0">
                  <a:pos x="89" y="121"/>
                </a:cxn>
                <a:cxn ang="0">
                  <a:pos x="106" y="115"/>
                </a:cxn>
                <a:cxn ang="0">
                  <a:pos x="120" y="106"/>
                </a:cxn>
                <a:cxn ang="0">
                  <a:pos x="132" y="93"/>
                </a:cxn>
                <a:cxn ang="0">
                  <a:pos x="139" y="78"/>
                </a:cxn>
                <a:cxn ang="0">
                  <a:pos x="143" y="61"/>
                </a:cxn>
              </a:cxnLst>
              <a:rect l="0" t="0" r="r" b="b"/>
              <a:pathLst>
                <a:path w="143" h="125">
                  <a:moveTo>
                    <a:pt x="143" y="61"/>
                  </a:moveTo>
                  <a:lnTo>
                    <a:pt x="139" y="45"/>
                  </a:lnTo>
                  <a:lnTo>
                    <a:pt x="132" y="32"/>
                  </a:lnTo>
                  <a:lnTo>
                    <a:pt x="120" y="20"/>
                  </a:lnTo>
                  <a:lnTo>
                    <a:pt x="106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4" y="2"/>
                  </a:lnTo>
                  <a:lnTo>
                    <a:pt x="37" y="9"/>
                  </a:lnTo>
                  <a:lnTo>
                    <a:pt x="23" y="20"/>
                  </a:lnTo>
                  <a:lnTo>
                    <a:pt x="10" y="32"/>
                  </a:lnTo>
                  <a:lnTo>
                    <a:pt x="2" y="45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3" y="106"/>
                  </a:lnTo>
                  <a:lnTo>
                    <a:pt x="37" y="115"/>
                  </a:lnTo>
                  <a:lnTo>
                    <a:pt x="54" y="121"/>
                  </a:lnTo>
                  <a:lnTo>
                    <a:pt x="71" y="125"/>
                  </a:lnTo>
                  <a:lnTo>
                    <a:pt x="89" y="121"/>
                  </a:lnTo>
                  <a:lnTo>
                    <a:pt x="106" y="115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39" y="78"/>
                  </a:lnTo>
                  <a:lnTo>
                    <a:pt x="143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5" name="Freeform 659"/>
            <p:cNvSpPr>
              <a:spLocks/>
            </p:cNvSpPr>
            <p:nvPr/>
          </p:nvSpPr>
          <p:spPr bwMode="auto">
            <a:xfrm rot="16200000" flipH="1">
              <a:off x="326" y="2103"/>
              <a:ext cx="96" cy="3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2" y="46"/>
                </a:cxn>
                <a:cxn ang="0">
                  <a:pos x="9" y="32"/>
                </a:cxn>
                <a:cxn ang="0">
                  <a:pos x="20" y="19"/>
                </a:cxn>
                <a:cxn ang="0">
                  <a:pos x="33" y="10"/>
                </a:cxn>
                <a:cxn ang="0">
                  <a:pos x="50" y="3"/>
                </a:cxn>
                <a:cxn ang="0">
                  <a:pos x="66" y="0"/>
                </a:cxn>
                <a:cxn ang="0">
                  <a:pos x="84" y="3"/>
                </a:cxn>
                <a:cxn ang="0">
                  <a:pos x="101" y="10"/>
                </a:cxn>
                <a:cxn ang="0">
                  <a:pos x="117" y="19"/>
                </a:cxn>
                <a:cxn ang="0">
                  <a:pos x="129" y="32"/>
                </a:cxn>
                <a:cxn ang="0">
                  <a:pos x="137" y="46"/>
                </a:cxn>
                <a:cxn ang="0">
                  <a:pos x="140" y="62"/>
                </a:cxn>
                <a:cxn ang="0">
                  <a:pos x="137" y="78"/>
                </a:cxn>
                <a:cxn ang="0">
                  <a:pos x="129" y="93"/>
                </a:cxn>
                <a:cxn ang="0">
                  <a:pos x="117" y="106"/>
                </a:cxn>
                <a:cxn ang="0">
                  <a:pos x="101" y="115"/>
                </a:cxn>
                <a:cxn ang="0">
                  <a:pos x="84" y="123"/>
                </a:cxn>
                <a:cxn ang="0">
                  <a:pos x="66" y="125"/>
                </a:cxn>
                <a:cxn ang="0">
                  <a:pos x="50" y="123"/>
                </a:cxn>
                <a:cxn ang="0">
                  <a:pos x="33" y="115"/>
                </a:cxn>
                <a:cxn ang="0">
                  <a:pos x="20" y="106"/>
                </a:cxn>
                <a:cxn ang="0">
                  <a:pos x="9" y="93"/>
                </a:cxn>
                <a:cxn ang="0">
                  <a:pos x="2" y="78"/>
                </a:cxn>
                <a:cxn ang="0">
                  <a:pos x="0" y="62"/>
                </a:cxn>
              </a:cxnLst>
              <a:rect l="0" t="0" r="r" b="b"/>
              <a:pathLst>
                <a:path w="140" h="125">
                  <a:moveTo>
                    <a:pt x="0" y="62"/>
                  </a:moveTo>
                  <a:lnTo>
                    <a:pt x="2" y="46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10"/>
                  </a:lnTo>
                  <a:lnTo>
                    <a:pt x="50" y="3"/>
                  </a:lnTo>
                  <a:lnTo>
                    <a:pt x="66" y="0"/>
                  </a:lnTo>
                  <a:lnTo>
                    <a:pt x="84" y="3"/>
                  </a:lnTo>
                  <a:lnTo>
                    <a:pt x="101" y="10"/>
                  </a:lnTo>
                  <a:lnTo>
                    <a:pt x="117" y="19"/>
                  </a:lnTo>
                  <a:lnTo>
                    <a:pt x="129" y="32"/>
                  </a:lnTo>
                  <a:lnTo>
                    <a:pt x="137" y="46"/>
                  </a:lnTo>
                  <a:lnTo>
                    <a:pt x="140" y="62"/>
                  </a:lnTo>
                  <a:lnTo>
                    <a:pt x="137" y="78"/>
                  </a:lnTo>
                  <a:lnTo>
                    <a:pt x="129" y="93"/>
                  </a:lnTo>
                  <a:lnTo>
                    <a:pt x="117" y="106"/>
                  </a:lnTo>
                  <a:lnTo>
                    <a:pt x="101" y="115"/>
                  </a:lnTo>
                  <a:lnTo>
                    <a:pt x="84" y="123"/>
                  </a:lnTo>
                  <a:lnTo>
                    <a:pt x="66" y="125"/>
                  </a:lnTo>
                  <a:lnTo>
                    <a:pt x="50" y="123"/>
                  </a:lnTo>
                  <a:lnTo>
                    <a:pt x="33" y="115"/>
                  </a:lnTo>
                  <a:lnTo>
                    <a:pt x="20" y="106"/>
                  </a:lnTo>
                  <a:lnTo>
                    <a:pt x="9" y="93"/>
                  </a:lnTo>
                  <a:lnTo>
                    <a:pt x="2" y="7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6" name="Freeform 660"/>
            <p:cNvSpPr>
              <a:spLocks/>
            </p:cNvSpPr>
            <p:nvPr/>
          </p:nvSpPr>
          <p:spPr bwMode="auto">
            <a:xfrm rot="16200000" flipH="1">
              <a:off x="397" y="2153"/>
              <a:ext cx="103" cy="32"/>
            </a:xfrm>
            <a:custGeom>
              <a:avLst/>
              <a:gdLst/>
              <a:ahLst/>
              <a:cxnLst>
                <a:cxn ang="0">
                  <a:pos x="141" y="60"/>
                </a:cxn>
                <a:cxn ang="0">
                  <a:pos x="139" y="44"/>
                </a:cxn>
                <a:cxn ang="0">
                  <a:pos x="131" y="31"/>
                </a:cxn>
                <a:cxn ang="0">
                  <a:pos x="119" y="18"/>
                </a:cxn>
                <a:cxn ang="0">
                  <a:pos x="106" y="9"/>
                </a:cxn>
                <a:cxn ang="0">
                  <a:pos x="90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7" y="9"/>
                </a:cxn>
                <a:cxn ang="0">
                  <a:pos x="22" y="18"/>
                </a:cxn>
                <a:cxn ang="0">
                  <a:pos x="10" y="31"/>
                </a:cxn>
                <a:cxn ang="0">
                  <a:pos x="3" y="44"/>
                </a:cxn>
                <a:cxn ang="0">
                  <a:pos x="0" y="60"/>
                </a:cxn>
                <a:cxn ang="0">
                  <a:pos x="2" y="76"/>
                </a:cxn>
                <a:cxn ang="0">
                  <a:pos x="10" y="91"/>
                </a:cxn>
                <a:cxn ang="0">
                  <a:pos x="22" y="104"/>
                </a:cxn>
                <a:cxn ang="0">
                  <a:pos x="36" y="114"/>
                </a:cxn>
                <a:cxn ang="0">
                  <a:pos x="53" y="121"/>
                </a:cxn>
                <a:cxn ang="0">
                  <a:pos x="70" y="123"/>
                </a:cxn>
                <a:cxn ang="0">
                  <a:pos x="89" y="121"/>
                </a:cxn>
                <a:cxn ang="0">
                  <a:pos x="106" y="114"/>
                </a:cxn>
                <a:cxn ang="0">
                  <a:pos x="119" y="104"/>
                </a:cxn>
                <a:cxn ang="0">
                  <a:pos x="131" y="91"/>
                </a:cxn>
                <a:cxn ang="0">
                  <a:pos x="139" y="76"/>
                </a:cxn>
                <a:cxn ang="0">
                  <a:pos x="141" y="60"/>
                </a:cxn>
              </a:cxnLst>
              <a:rect l="0" t="0" r="r" b="b"/>
              <a:pathLst>
                <a:path w="141" h="123">
                  <a:moveTo>
                    <a:pt x="141" y="60"/>
                  </a:moveTo>
                  <a:lnTo>
                    <a:pt x="139" y="44"/>
                  </a:lnTo>
                  <a:lnTo>
                    <a:pt x="131" y="31"/>
                  </a:lnTo>
                  <a:lnTo>
                    <a:pt x="119" y="18"/>
                  </a:lnTo>
                  <a:lnTo>
                    <a:pt x="106" y="9"/>
                  </a:lnTo>
                  <a:lnTo>
                    <a:pt x="90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7" y="9"/>
                  </a:lnTo>
                  <a:lnTo>
                    <a:pt x="22" y="18"/>
                  </a:lnTo>
                  <a:lnTo>
                    <a:pt x="10" y="31"/>
                  </a:lnTo>
                  <a:lnTo>
                    <a:pt x="3" y="44"/>
                  </a:lnTo>
                  <a:lnTo>
                    <a:pt x="0" y="60"/>
                  </a:lnTo>
                  <a:lnTo>
                    <a:pt x="2" y="76"/>
                  </a:lnTo>
                  <a:lnTo>
                    <a:pt x="10" y="91"/>
                  </a:lnTo>
                  <a:lnTo>
                    <a:pt x="22" y="104"/>
                  </a:lnTo>
                  <a:lnTo>
                    <a:pt x="36" y="114"/>
                  </a:lnTo>
                  <a:lnTo>
                    <a:pt x="53" y="121"/>
                  </a:lnTo>
                  <a:lnTo>
                    <a:pt x="70" y="123"/>
                  </a:lnTo>
                  <a:lnTo>
                    <a:pt x="89" y="121"/>
                  </a:lnTo>
                  <a:lnTo>
                    <a:pt x="106" y="114"/>
                  </a:lnTo>
                  <a:lnTo>
                    <a:pt x="119" y="104"/>
                  </a:lnTo>
                  <a:lnTo>
                    <a:pt x="131" y="91"/>
                  </a:lnTo>
                  <a:lnTo>
                    <a:pt x="139" y="76"/>
                  </a:lnTo>
                  <a:lnTo>
                    <a:pt x="141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7" name="Freeform 661"/>
            <p:cNvSpPr>
              <a:spLocks/>
            </p:cNvSpPr>
            <p:nvPr/>
          </p:nvSpPr>
          <p:spPr bwMode="auto">
            <a:xfrm rot="16200000" flipH="1">
              <a:off x="292" y="2129"/>
              <a:ext cx="95" cy="35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48"/>
                </a:cxn>
                <a:cxn ang="0">
                  <a:pos x="11" y="33"/>
                </a:cxn>
                <a:cxn ang="0">
                  <a:pos x="22" y="21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4" y="9"/>
                </a:cxn>
                <a:cxn ang="0">
                  <a:pos x="119" y="21"/>
                </a:cxn>
                <a:cxn ang="0">
                  <a:pos x="132" y="33"/>
                </a:cxn>
                <a:cxn ang="0">
                  <a:pos x="138" y="48"/>
                </a:cxn>
                <a:cxn ang="0">
                  <a:pos x="142" y="63"/>
                </a:cxn>
                <a:cxn ang="0">
                  <a:pos x="138" y="80"/>
                </a:cxn>
                <a:cxn ang="0">
                  <a:pos x="132" y="95"/>
                </a:cxn>
                <a:cxn ang="0">
                  <a:pos x="119" y="107"/>
                </a:cxn>
                <a:cxn ang="0">
                  <a:pos x="104" y="116"/>
                </a:cxn>
                <a:cxn ang="0">
                  <a:pos x="88" y="123"/>
                </a:cxn>
                <a:cxn ang="0">
                  <a:pos x="70" y="126"/>
                </a:cxn>
                <a:cxn ang="0">
                  <a:pos x="52" y="123"/>
                </a:cxn>
                <a:cxn ang="0">
                  <a:pos x="36" y="116"/>
                </a:cxn>
                <a:cxn ang="0">
                  <a:pos x="22" y="107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0" y="63"/>
                </a:cxn>
              </a:cxnLst>
              <a:rect l="0" t="0" r="r" b="b"/>
              <a:pathLst>
                <a:path w="142" h="126">
                  <a:moveTo>
                    <a:pt x="0" y="63"/>
                  </a:moveTo>
                  <a:lnTo>
                    <a:pt x="3" y="48"/>
                  </a:lnTo>
                  <a:lnTo>
                    <a:pt x="11" y="33"/>
                  </a:lnTo>
                  <a:lnTo>
                    <a:pt x="22" y="21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4" y="9"/>
                  </a:lnTo>
                  <a:lnTo>
                    <a:pt x="119" y="21"/>
                  </a:lnTo>
                  <a:lnTo>
                    <a:pt x="132" y="33"/>
                  </a:lnTo>
                  <a:lnTo>
                    <a:pt x="138" y="48"/>
                  </a:lnTo>
                  <a:lnTo>
                    <a:pt x="142" y="63"/>
                  </a:lnTo>
                  <a:lnTo>
                    <a:pt x="138" y="80"/>
                  </a:lnTo>
                  <a:lnTo>
                    <a:pt x="132" y="95"/>
                  </a:lnTo>
                  <a:lnTo>
                    <a:pt x="119" y="107"/>
                  </a:lnTo>
                  <a:lnTo>
                    <a:pt x="104" y="116"/>
                  </a:lnTo>
                  <a:lnTo>
                    <a:pt x="88" y="123"/>
                  </a:lnTo>
                  <a:lnTo>
                    <a:pt x="70" y="126"/>
                  </a:lnTo>
                  <a:lnTo>
                    <a:pt x="52" y="123"/>
                  </a:lnTo>
                  <a:lnTo>
                    <a:pt x="36" y="116"/>
                  </a:lnTo>
                  <a:lnTo>
                    <a:pt x="22" y="107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8" name="Freeform 662"/>
            <p:cNvSpPr>
              <a:spLocks/>
            </p:cNvSpPr>
            <p:nvPr/>
          </p:nvSpPr>
          <p:spPr bwMode="auto">
            <a:xfrm rot="16200000" flipH="1">
              <a:off x="362" y="2069"/>
              <a:ext cx="93" cy="32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1"/>
                </a:cxn>
                <a:cxn ang="0">
                  <a:pos x="36" y="10"/>
                </a:cxn>
                <a:cxn ang="0">
                  <a:pos x="51" y="4"/>
                </a:cxn>
                <a:cxn ang="0">
                  <a:pos x="69" y="0"/>
                </a:cxn>
                <a:cxn ang="0">
                  <a:pos x="88" y="4"/>
                </a:cxn>
                <a:cxn ang="0">
                  <a:pos x="105" y="10"/>
                </a:cxn>
                <a:cxn ang="0">
                  <a:pos x="118" y="21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  <a:cxn ang="0">
                  <a:pos x="137" y="79"/>
                </a:cxn>
                <a:cxn ang="0">
                  <a:pos x="130" y="94"/>
                </a:cxn>
                <a:cxn ang="0">
                  <a:pos x="117" y="106"/>
                </a:cxn>
                <a:cxn ang="0">
                  <a:pos x="104" y="117"/>
                </a:cxn>
                <a:cxn ang="0">
                  <a:pos x="86" y="124"/>
                </a:cxn>
                <a:cxn ang="0">
                  <a:pos x="68" y="127"/>
                </a:cxn>
                <a:cxn ang="0">
                  <a:pos x="50" y="124"/>
                </a:cxn>
                <a:cxn ang="0">
                  <a:pos x="35" y="117"/>
                </a:cxn>
                <a:cxn ang="0">
                  <a:pos x="21" y="106"/>
                </a:cxn>
                <a:cxn ang="0">
                  <a:pos x="10" y="94"/>
                </a:cxn>
                <a:cxn ang="0">
                  <a:pos x="2" y="79"/>
                </a:cxn>
                <a:cxn ang="0">
                  <a:pos x="0" y="63"/>
                </a:cxn>
              </a:cxnLst>
              <a:rect l="0" t="0" r="r" b="b"/>
              <a:pathLst>
                <a:path w="140" h="127">
                  <a:moveTo>
                    <a:pt x="0" y="63"/>
                  </a:moveTo>
                  <a:lnTo>
                    <a:pt x="2" y="47"/>
                  </a:lnTo>
                  <a:lnTo>
                    <a:pt x="10" y="33"/>
                  </a:lnTo>
                  <a:lnTo>
                    <a:pt x="21" y="21"/>
                  </a:lnTo>
                  <a:lnTo>
                    <a:pt x="36" y="10"/>
                  </a:lnTo>
                  <a:lnTo>
                    <a:pt x="51" y="4"/>
                  </a:lnTo>
                  <a:lnTo>
                    <a:pt x="69" y="0"/>
                  </a:lnTo>
                  <a:lnTo>
                    <a:pt x="88" y="4"/>
                  </a:lnTo>
                  <a:lnTo>
                    <a:pt x="105" y="10"/>
                  </a:lnTo>
                  <a:lnTo>
                    <a:pt x="118" y="21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lnTo>
                    <a:pt x="137" y="79"/>
                  </a:lnTo>
                  <a:lnTo>
                    <a:pt x="130" y="94"/>
                  </a:lnTo>
                  <a:lnTo>
                    <a:pt x="117" y="106"/>
                  </a:lnTo>
                  <a:lnTo>
                    <a:pt x="104" y="117"/>
                  </a:lnTo>
                  <a:lnTo>
                    <a:pt x="86" y="124"/>
                  </a:lnTo>
                  <a:lnTo>
                    <a:pt x="68" y="127"/>
                  </a:lnTo>
                  <a:lnTo>
                    <a:pt x="50" y="124"/>
                  </a:lnTo>
                  <a:lnTo>
                    <a:pt x="35" y="117"/>
                  </a:lnTo>
                  <a:lnTo>
                    <a:pt x="21" y="106"/>
                  </a:lnTo>
                  <a:lnTo>
                    <a:pt x="10" y="94"/>
                  </a:lnTo>
                  <a:lnTo>
                    <a:pt x="2" y="7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9" name="Oval 663"/>
            <p:cNvSpPr>
              <a:spLocks noChangeArrowheads="1"/>
            </p:cNvSpPr>
            <p:nvPr/>
          </p:nvSpPr>
          <p:spPr bwMode="auto">
            <a:xfrm rot="16200000" flipH="1">
              <a:off x="190" y="2159"/>
              <a:ext cx="92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0" name="Oval 664"/>
            <p:cNvSpPr>
              <a:spLocks noChangeArrowheads="1"/>
            </p:cNvSpPr>
            <p:nvPr/>
          </p:nvSpPr>
          <p:spPr bwMode="auto">
            <a:xfrm rot="16200000" flipH="1">
              <a:off x="478" y="2066"/>
              <a:ext cx="101" cy="4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1" name="Oval 665"/>
            <p:cNvSpPr>
              <a:spLocks noChangeArrowheads="1"/>
            </p:cNvSpPr>
            <p:nvPr/>
          </p:nvSpPr>
          <p:spPr bwMode="auto">
            <a:xfrm rot="16200000" flipH="1">
              <a:off x="156" y="2158"/>
              <a:ext cx="92" cy="3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2" name="Oval 666"/>
            <p:cNvSpPr>
              <a:spLocks noChangeArrowheads="1"/>
            </p:cNvSpPr>
            <p:nvPr/>
          </p:nvSpPr>
          <p:spPr bwMode="auto">
            <a:xfrm rot="16200000" flipH="1">
              <a:off x="443" y="2065"/>
              <a:ext cx="90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3" name="Oval 667"/>
            <p:cNvSpPr>
              <a:spLocks noChangeArrowheads="1"/>
            </p:cNvSpPr>
            <p:nvPr/>
          </p:nvSpPr>
          <p:spPr bwMode="auto">
            <a:xfrm rot="16200000" flipH="1">
              <a:off x="119" y="2135"/>
              <a:ext cx="95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4" name="Freeform 668"/>
            <p:cNvSpPr>
              <a:spLocks/>
            </p:cNvSpPr>
            <p:nvPr/>
          </p:nvSpPr>
          <p:spPr bwMode="auto">
            <a:xfrm rot="16200000" flipH="1">
              <a:off x="397" y="2061"/>
              <a:ext cx="101" cy="3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45"/>
                </a:cxn>
                <a:cxn ang="0">
                  <a:pos x="11" y="31"/>
                </a:cxn>
                <a:cxn ang="0">
                  <a:pos x="23" y="19"/>
                </a:cxn>
                <a:cxn ang="0">
                  <a:pos x="38" y="9"/>
                </a:cxn>
                <a:cxn ang="0">
                  <a:pos x="55" y="2"/>
                </a:cxn>
                <a:cxn ang="0">
                  <a:pos x="72" y="0"/>
                </a:cxn>
                <a:cxn ang="0">
                  <a:pos x="90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1" y="31"/>
                </a:cxn>
                <a:cxn ang="0">
                  <a:pos x="139" y="45"/>
                </a:cxn>
                <a:cxn ang="0">
                  <a:pos x="142" y="60"/>
                </a:cxn>
                <a:cxn ang="0">
                  <a:pos x="139" y="76"/>
                </a:cxn>
                <a:cxn ang="0">
                  <a:pos x="131" y="90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4" y="122"/>
                </a:cxn>
                <a:cxn ang="0">
                  <a:pos x="37" y="115"/>
                </a:cxn>
                <a:cxn ang="0">
                  <a:pos x="23" y="103"/>
                </a:cxn>
                <a:cxn ang="0">
                  <a:pos x="11" y="90"/>
                </a:cxn>
                <a:cxn ang="0">
                  <a:pos x="3" y="76"/>
                </a:cxn>
                <a:cxn ang="0">
                  <a:pos x="0" y="60"/>
                </a:cxn>
              </a:cxnLst>
              <a:rect l="0" t="0" r="r" b="b"/>
              <a:pathLst>
                <a:path w="142" h="124">
                  <a:moveTo>
                    <a:pt x="0" y="60"/>
                  </a:moveTo>
                  <a:lnTo>
                    <a:pt x="4" y="45"/>
                  </a:lnTo>
                  <a:lnTo>
                    <a:pt x="11" y="31"/>
                  </a:lnTo>
                  <a:lnTo>
                    <a:pt x="23" y="19"/>
                  </a:lnTo>
                  <a:lnTo>
                    <a:pt x="38" y="9"/>
                  </a:lnTo>
                  <a:lnTo>
                    <a:pt x="55" y="2"/>
                  </a:lnTo>
                  <a:lnTo>
                    <a:pt x="72" y="0"/>
                  </a:lnTo>
                  <a:lnTo>
                    <a:pt x="90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1" y="31"/>
                  </a:lnTo>
                  <a:lnTo>
                    <a:pt x="139" y="45"/>
                  </a:lnTo>
                  <a:lnTo>
                    <a:pt x="142" y="60"/>
                  </a:lnTo>
                  <a:lnTo>
                    <a:pt x="139" y="76"/>
                  </a:lnTo>
                  <a:lnTo>
                    <a:pt x="131" y="90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4" y="122"/>
                  </a:lnTo>
                  <a:lnTo>
                    <a:pt x="37" y="115"/>
                  </a:lnTo>
                  <a:lnTo>
                    <a:pt x="23" y="103"/>
                  </a:lnTo>
                  <a:lnTo>
                    <a:pt x="11" y="90"/>
                  </a:lnTo>
                  <a:lnTo>
                    <a:pt x="3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5" name="Oval 669"/>
            <p:cNvSpPr>
              <a:spLocks noChangeArrowheads="1"/>
            </p:cNvSpPr>
            <p:nvPr/>
          </p:nvSpPr>
          <p:spPr bwMode="auto">
            <a:xfrm rot="16200000" flipH="1">
              <a:off x="85" y="2094"/>
              <a:ext cx="91" cy="41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6" name="Oval 670"/>
            <p:cNvSpPr>
              <a:spLocks noChangeArrowheads="1"/>
            </p:cNvSpPr>
            <p:nvPr/>
          </p:nvSpPr>
          <p:spPr bwMode="auto">
            <a:xfrm rot="16200000" flipH="1">
              <a:off x="46" y="2067"/>
              <a:ext cx="89" cy="39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7" name="Freeform 671"/>
            <p:cNvSpPr>
              <a:spLocks/>
            </p:cNvSpPr>
            <p:nvPr/>
          </p:nvSpPr>
          <p:spPr bwMode="auto">
            <a:xfrm rot="16200000" flipH="1">
              <a:off x="218" y="2062"/>
              <a:ext cx="99" cy="33"/>
            </a:xfrm>
            <a:custGeom>
              <a:avLst/>
              <a:gdLst/>
              <a:ahLst/>
              <a:cxnLst>
                <a:cxn ang="0">
                  <a:pos x="140" y="61"/>
                </a:cxn>
                <a:cxn ang="0">
                  <a:pos x="137" y="47"/>
                </a:cxn>
                <a:cxn ang="0">
                  <a:pos x="129" y="32"/>
                </a:cxn>
                <a:cxn ang="0">
                  <a:pos x="120" y="19"/>
                </a:cxn>
                <a:cxn ang="0">
                  <a:pos x="106" y="9"/>
                </a:cxn>
                <a:cxn ang="0">
                  <a:pos x="90" y="1"/>
                </a:cxn>
                <a:cxn ang="0">
                  <a:pos x="71" y="0"/>
                </a:cxn>
                <a:cxn ang="0">
                  <a:pos x="54" y="1"/>
                </a:cxn>
                <a:cxn ang="0">
                  <a:pos x="37" y="9"/>
                </a:cxn>
                <a:cxn ang="0">
                  <a:pos x="22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6"/>
                </a:cxn>
                <a:cxn ang="0">
                  <a:pos x="52" y="123"/>
                </a:cxn>
                <a:cxn ang="0">
                  <a:pos x="69" y="123"/>
                </a:cxn>
                <a:cxn ang="0">
                  <a:pos x="87" y="123"/>
                </a:cxn>
                <a:cxn ang="0">
                  <a:pos x="104" y="116"/>
                </a:cxn>
                <a:cxn ang="0">
                  <a:pos x="119" y="106"/>
                </a:cxn>
                <a:cxn ang="0">
                  <a:pos x="129" y="93"/>
                </a:cxn>
                <a:cxn ang="0">
                  <a:pos x="137" y="77"/>
                </a:cxn>
                <a:cxn ang="0">
                  <a:pos x="140" y="61"/>
                </a:cxn>
              </a:cxnLst>
              <a:rect l="0" t="0" r="r" b="b"/>
              <a:pathLst>
                <a:path w="140" h="123">
                  <a:moveTo>
                    <a:pt x="140" y="61"/>
                  </a:moveTo>
                  <a:lnTo>
                    <a:pt x="137" y="47"/>
                  </a:lnTo>
                  <a:lnTo>
                    <a:pt x="129" y="32"/>
                  </a:lnTo>
                  <a:lnTo>
                    <a:pt x="120" y="19"/>
                  </a:lnTo>
                  <a:lnTo>
                    <a:pt x="106" y="9"/>
                  </a:lnTo>
                  <a:lnTo>
                    <a:pt x="90" y="1"/>
                  </a:lnTo>
                  <a:lnTo>
                    <a:pt x="71" y="0"/>
                  </a:lnTo>
                  <a:lnTo>
                    <a:pt x="54" y="1"/>
                  </a:lnTo>
                  <a:lnTo>
                    <a:pt x="37" y="9"/>
                  </a:lnTo>
                  <a:lnTo>
                    <a:pt x="22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6"/>
                  </a:lnTo>
                  <a:lnTo>
                    <a:pt x="52" y="123"/>
                  </a:lnTo>
                  <a:lnTo>
                    <a:pt x="69" y="123"/>
                  </a:lnTo>
                  <a:lnTo>
                    <a:pt x="87" y="123"/>
                  </a:lnTo>
                  <a:lnTo>
                    <a:pt x="104" y="116"/>
                  </a:lnTo>
                  <a:lnTo>
                    <a:pt x="119" y="106"/>
                  </a:lnTo>
                  <a:lnTo>
                    <a:pt x="129" y="93"/>
                  </a:lnTo>
                  <a:lnTo>
                    <a:pt x="137" y="77"/>
                  </a:lnTo>
                  <a:lnTo>
                    <a:pt x="140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8" name="Freeform 672"/>
            <p:cNvSpPr>
              <a:spLocks/>
            </p:cNvSpPr>
            <p:nvPr/>
          </p:nvSpPr>
          <p:spPr bwMode="auto">
            <a:xfrm rot="16200000" flipH="1">
              <a:off x="116" y="2085"/>
              <a:ext cx="93" cy="32"/>
            </a:xfrm>
            <a:custGeom>
              <a:avLst/>
              <a:gdLst/>
              <a:ahLst/>
              <a:cxnLst>
                <a:cxn ang="0">
                  <a:pos x="139" y="65"/>
                </a:cxn>
                <a:cxn ang="0">
                  <a:pos x="137" y="79"/>
                </a:cxn>
                <a:cxn ang="0">
                  <a:pos x="129" y="94"/>
                </a:cxn>
                <a:cxn ang="0">
                  <a:pos x="118" y="107"/>
                </a:cxn>
                <a:cxn ang="0">
                  <a:pos x="103" y="117"/>
                </a:cxn>
                <a:cxn ang="0">
                  <a:pos x="87" y="125"/>
                </a:cxn>
                <a:cxn ang="0">
                  <a:pos x="70" y="126"/>
                </a:cxn>
                <a:cxn ang="0">
                  <a:pos x="52" y="125"/>
                </a:cxn>
                <a:cxn ang="0">
                  <a:pos x="35" y="117"/>
                </a:cxn>
                <a:cxn ang="0">
                  <a:pos x="23" y="107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7" y="2"/>
                </a:cxn>
                <a:cxn ang="0">
                  <a:pos x="103" y="9"/>
                </a:cxn>
                <a:cxn ang="0">
                  <a:pos x="118" y="19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5"/>
                </a:cxn>
              </a:cxnLst>
              <a:rect l="0" t="0" r="r" b="b"/>
              <a:pathLst>
                <a:path w="139" h="126">
                  <a:moveTo>
                    <a:pt x="139" y="65"/>
                  </a:moveTo>
                  <a:lnTo>
                    <a:pt x="137" y="79"/>
                  </a:lnTo>
                  <a:lnTo>
                    <a:pt x="129" y="94"/>
                  </a:lnTo>
                  <a:lnTo>
                    <a:pt x="118" y="107"/>
                  </a:lnTo>
                  <a:lnTo>
                    <a:pt x="103" y="117"/>
                  </a:lnTo>
                  <a:lnTo>
                    <a:pt x="87" y="125"/>
                  </a:lnTo>
                  <a:lnTo>
                    <a:pt x="70" y="126"/>
                  </a:lnTo>
                  <a:lnTo>
                    <a:pt x="52" y="125"/>
                  </a:lnTo>
                  <a:lnTo>
                    <a:pt x="35" y="117"/>
                  </a:lnTo>
                  <a:lnTo>
                    <a:pt x="23" y="107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7" y="2"/>
                  </a:lnTo>
                  <a:lnTo>
                    <a:pt x="103" y="9"/>
                  </a:lnTo>
                  <a:lnTo>
                    <a:pt x="118" y="19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5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9" name="Freeform 673"/>
            <p:cNvSpPr>
              <a:spLocks/>
            </p:cNvSpPr>
            <p:nvPr/>
          </p:nvSpPr>
          <p:spPr bwMode="auto">
            <a:xfrm rot="16200000" flipH="1">
              <a:off x="79" y="2121"/>
              <a:ext cx="103" cy="36"/>
            </a:xfrm>
            <a:custGeom>
              <a:avLst/>
              <a:gdLst/>
              <a:ahLst/>
              <a:cxnLst>
                <a:cxn ang="0">
                  <a:pos x="147" y="71"/>
                </a:cxn>
                <a:cxn ang="0">
                  <a:pos x="144" y="86"/>
                </a:cxn>
                <a:cxn ang="0">
                  <a:pos x="136" y="101"/>
                </a:cxn>
                <a:cxn ang="0">
                  <a:pos x="123" y="115"/>
                </a:cxn>
                <a:cxn ang="0">
                  <a:pos x="108" y="126"/>
                </a:cxn>
                <a:cxn ang="0">
                  <a:pos x="91" y="134"/>
                </a:cxn>
                <a:cxn ang="0">
                  <a:pos x="73" y="136"/>
                </a:cxn>
                <a:cxn ang="0">
                  <a:pos x="55" y="134"/>
                </a:cxn>
                <a:cxn ang="0">
                  <a:pos x="36" y="126"/>
                </a:cxn>
                <a:cxn ang="0">
                  <a:pos x="23" y="115"/>
                </a:cxn>
                <a:cxn ang="0">
                  <a:pos x="11" y="101"/>
                </a:cxn>
                <a:cxn ang="0">
                  <a:pos x="3" y="86"/>
                </a:cxn>
                <a:cxn ang="0">
                  <a:pos x="0" y="71"/>
                </a:cxn>
                <a:cxn ang="0">
                  <a:pos x="3" y="54"/>
                </a:cxn>
                <a:cxn ang="0">
                  <a:pos x="11" y="38"/>
                </a:cxn>
                <a:cxn ang="0">
                  <a:pos x="23" y="22"/>
                </a:cxn>
                <a:cxn ang="0">
                  <a:pos x="36" y="13"/>
                </a:cxn>
                <a:cxn ang="0">
                  <a:pos x="55" y="5"/>
                </a:cxn>
                <a:cxn ang="0">
                  <a:pos x="73" y="0"/>
                </a:cxn>
                <a:cxn ang="0">
                  <a:pos x="91" y="5"/>
                </a:cxn>
                <a:cxn ang="0">
                  <a:pos x="108" y="13"/>
                </a:cxn>
                <a:cxn ang="0">
                  <a:pos x="123" y="22"/>
                </a:cxn>
                <a:cxn ang="0">
                  <a:pos x="136" y="38"/>
                </a:cxn>
                <a:cxn ang="0">
                  <a:pos x="144" y="54"/>
                </a:cxn>
                <a:cxn ang="0">
                  <a:pos x="147" y="71"/>
                </a:cxn>
              </a:cxnLst>
              <a:rect l="0" t="0" r="r" b="b"/>
              <a:pathLst>
                <a:path w="147" h="136">
                  <a:moveTo>
                    <a:pt x="147" y="71"/>
                  </a:moveTo>
                  <a:lnTo>
                    <a:pt x="144" y="86"/>
                  </a:lnTo>
                  <a:lnTo>
                    <a:pt x="136" y="101"/>
                  </a:lnTo>
                  <a:lnTo>
                    <a:pt x="123" y="115"/>
                  </a:lnTo>
                  <a:lnTo>
                    <a:pt x="108" y="126"/>
                  </a:lnTo>
                  <a:lnTo>
                    <a:pt x="91" y="134"/>
                  </a:lnTo>
                  <a:lnTo>
                    <a:pt x="73" y="136"/>
                  </a:lnTo>
                  <a:lnTo>
                    <a:pt x="55" y="134"/>
                  </a:lnTo>
                  <a:lnTo>
                    <a:pt x="36" y="126"/>
                  </a:lnTo>
                  <a:lnTo>
                    <a:pt x="23" y="115"/>
                  </a:lnTo>
                  <a:lnTo>
                    <a:pt x="11" y="101"/>
                  </a:lnTo>
                  <a:lnTo>
                    <a:pt x="3" y="86"/>
                  </a:lnTo>
                  <a:lnTo>
                    <a:pt x="0" y="71"/>
                  </a:lnTo>
                  <a:lnTo>
                    <a:pt x="3" y="54"/>
                  </a:lnTo>
                  <a:lnTo>
                    <a:pt x="11" y="38"/>
                  </a:lnTo>
                  <a:lnTo>
                    <a:pt x="23" y="22"/>
                  </a:lnTo>
                  <a:lnTo>
                    <a:pt x="36" y="13"/>
                  </a:lnTo>
                  <a:lnTo>
                    <a:pt x="55" y="5"/>
                  </a:lnTo>
                  <a:lnTo>
                    <a:pt x="73" y="0"/>
                  </a:lnTo>
                  <a:lnTo>
                    <a:pt x="91" y="5"/>
                  </a:lnTo>
                  <a:lnTo>
                    <a:pt x="108" y="13"/>
                  </a:lnTo>
                  <a:lnTo>
                    <a:pt x="123" y="22"/>
                  </a:lnTo>
                  <a:lnTo>
                    <a:pt x="136" y="38"/>
                  </a:lnTo>
                  <a:lnTo>
                    <a:pt x="144" y="54"/>
                  </a:lnTo>
                  <a:lnTo>
                    <a:pt x="147" y="7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0" name="Freeform 674"/>
            <p:cNvSpPr>
              <a:spLocks/>
            </p:cNvSpPr>
            <p:nvPr/>
          </p:nvSpPr>
          <p:spPr bwMode="auto">
            <a:xfrm rot="16200000" flipH="1">
              <a:off x="152" y="2056"/>
              <a:ext cx="96" cy="37"/>
            </a:xfrm>
            <a:custGeom>
              <a:avLst/>
              <a:gdLst/>
              <a:ahLst/>
              <a:cxnLst>
                <a:cxn ang="0">
                  <a:pos x="140" y="62"/>
                </a:cxn>
                <a:cxn ang="0">
                  <a:pos x="138" y="78"/>
                </a:cxn>
                <a:cxn ang="0">
                  <a:pos x="130" y="92"/>
                </a:cxn>
                <a:cxn ang="0">
                  <a:pos x="120" y="106"/>
                </a:cxn>
                <a:cxn ang="0">
                  <a:pos x="105" y="116"/>
                </a:cxn>
                <a:cxn ang="0">
                  <a:pos x="88" y="123"/>
                </a:cxn>
                <a:cxn ang="0">
                  <a:pos x="70" y="127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9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" y="47"/>
                </a:cxn>
                <a:cxn ang="0">
                  <a:pos x="9" y="32"/>
                </a:cxn>
                <a:cxn ang="0">
                  <a:pos x="22" y="20"/>
                </a:cxn>
                <a:cxn ang="0">
                  <a:pos x="36" y="8"/>
                </a:cxn>
                <a:cxn ang="0">
                  <a:pos x="53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5" y="8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8" y="47"/>
                </a:cxn>
                <a:cxn ang="0">
                  <a:pos x="140" y="62"/>
                </a:cxn>
              </a:cxnLst>
              <a:rect l="0" t="0" r="r" b="b"/>
              <a:pathLst>
                <a:path w="140" h="127">
                  <a:moveTo>
                    <a:pt x="140" y="62"/>
                  </a:moveTo>
                  <a:lnTo>
                    <a:pt x="138" y="78"/>
                  </a:lnTo>
                  <a:lnTo>
                    <a:pt x="130" y="92"/>
                  </a:lnTo>
                  <a:lnTo>
                    <a:pt x="120" y="106"/>
                  </a:lnTo>
                  <a:lnTo>
                    <a:pt x="105" y="116"/>
                  </a:lnTo>
                  <a:lnTo>
                    <a:pt x="88" y="123"/>
                  </a:lnTo>
                  <a:lnTo>
                    <a:pt x="70" y="127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9" y="92"/>
                  </a:lnTo>
                  <a:lnTo>
                    <a:pt x="1" y="78"/>
                  </a:lnTo>
                  <a:lnTo>
                    <a:pt x="0" y="62"/>
                  </a:lnTo>
                  <a:lnTo>
                    <a:pt x="1" y="47"/>
                  </a:lnTo>
                  <a:lnTo>
                    <a:pt x="9" y="32"/>
                  </a:lnTo>
                  <a:lnTo>
                    <a:pt x="22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8" y="47"/>
                  </a:lnTo>
                  <a:lnTo>
                    <a:pt x="14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1" name="Freeform 675"/>
            <p:cNvSpPr>
              <a:spLocks/>
            </p:cNvSpPr>
            <p:nvPr/>
          </p:nvSpPr>
          <p:spPr bwMode="auto">
            <a:xfrm rot="16200000" flipH="1">
              <a:off x="41" y="2146"/>
              <a:ext cx="99" cy="36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2" name="Freeform 676"/>
            <p:cNvSpPr>
              <a:spLocks/>
            </p:cNvSpPr>
            <p:nvPr/>
          </p:nvSpPr>
          <p:spPr bwMode="auto">
            <a:xfrm rot="16200000" flipH="1">
              <a:off x="186" y="2061"/>
              <a:ext cx="99" cy="36"/>
            </a:xfrm>
            <a:custGeom>
              <a:avLst/>
              <a:gdLst/>
              <a:ahLst/>
              <a:cxnLst>
                <a:cxn ang="0">
                  <a:pos x="140" y="63"/>
                </a:cxn>
                <a:cxn ang="0">
                  <a:pos x="138" y="78"/>
                </a:cxn>
                <a:cxn ang="0">
                  <a:pos x="130" y="93"/>
                </a:cxn>
                <a:cxn ang="0">
                  <a:pos x="119" y="106"/>
                </a:cxn>
                <a:cxn ang="0">
                  <a:pos x="105" y="116"/>
                </a:cxn>
                <a:cxn ang="0">
                  <a:pos x="89" y="123"/>
                </a:cxn>
                <a:cxn ang="0">
                  <a:pos x="70" y="126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0"/>
                </a:cxn>
                <a:cxn ang="0">
                  <a:pos x="36" y="8"/>
                </a:cxn>
                <a:cxn ang="0">
                  <a:pos x="52" y="1"/>
                </a:cxn>
                <a:cxn ang="0">
                  <a:pos x="69" y="0"/>
                </a:cxn>
                <a:cxn ang="0">
                  <a:pos x="87" y="1"/>
                </a:cxn>
                <a:cxn ang="0">
                  <a:pos x="105" y="8"/>
                </a:cxn>
                <a:cxn ang="0">
                  <a:pos x="119" y="20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</a:cxnLst>
              <a:rect l="0" t="0" r="r" b="b"/>
              <a:pathLst>
                <a:path w="140" h="126">
                  <a:moveTo>
                    <a:pt x="140" y="63"/>
                  </a:moveTo>
                  <a:lnTo>
                    <a:pt x="138" y="78"/>
                  </a:lnTo>
                  <a:lnTo>
                    <a:pt x="130" y="93"/>
                  </a:lnTo>
                  <a:lnTo>
                    <a:pt x="119" y="106"/>
                  </a:lnTo>
                  <a:lnTo>
                    <a:pt x="105" y="116"/>
                  </a:lnTo>
                  <a:lnTo>
                    <a:pt x="89" y="123"/>
                  </a:lnTo>
                  <a:lnTo>
                    <a:pt x="70" y="126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6" y="8"/>
                  </a:lnTo>
                  <a:lnTo>
                    <a:pt x="52" y="1"/>
                  </a:lnTo>
                  <a:lnTo>
                    <a:pt x="69" y="0"/>
                  </a:lnTo>
                  <a:lnTo>
                    <a:pt x="87" y="1"/>
                  </a:lnTo>
                  <a:lnTo>
                    <a:pt x="105" y="8"/>
                  </a:lnTo>
                  <a:lnTo>
                    <a:pt x="119" y="20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3" name="Freeform 677"/>
            <p:cNvSpPr>
              <a:spLocks/>
            </p:cNvSpPr>
            <p:nvPr/>
          </p:nvSpPr>
          <p:spPr bwMode="auto">
            <a:xfrm rot="16200000" flipH="1">
              <a:off x="700" y="2178"/>
              <a:ext cx="91" cy="3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48"/>
                </a:cxn>
                <a:cxn ang="0">
                  <a:pos x="10" y="34"/>
                </a:cxn>
                <a:cxn ang="0">
                  <a:pos x="23" y="22"/>
                </a:cxn>
                <a:cxn ang="0">
                  <a:pos x="36" y="10"/>
                </a:cxn>
                <a:cxn ang="0">
                  <a:pos x="52" y="3"/>
                </a:cxn>
                <a:cxn ang="0">
                  <a:pos x="70" y="0"/>
                </a:cxn>
                <a:cxn ang="0">
                  <a:pos x="89" y="3"/>
                </a:cxn>
                <a:cxn ang="0">
                  <a:pos x="106" y="10"/>
                </a:cxn>
                <a:cxn ang="0">
                  <a:pos x="121" y="22"/>
                </a:cxn>
                <a:cxn ang="0">
                  <a:pos x="133" y="34"/>
                </a:cxn>
                <a:cxn ang="0">
                  <a:pos x="141" y="48"/>
                </a:cxn>
                <a:cxn ang="0">
                  <a:pos x="145" y="64"/>
                </a:cxn>
                <a:cxn ang="0">
                  <a:pos x="141" y="80"/>
                </a:cxn>
                <a:cxn ang="0">
                  <a:pos x="133" y="94"/>
                </a:cxn>
                <a:cxn ang="0">
                  <a:pos x="122" y="107"/>
                </a:cxn>
                <a:cxn ang="0">
                  <a:pos x="106" y="117"/>
                </a:cxn>
                <a:cxn ang="0">
                  <a:pos x="90" y="124"/>
                </a:cxn>
                <a:cxn ang="0">
                  <a:pos x="72" y="126"/>
                </a:cxn>
                <a:cxn ang="0">
                  <a:pos x="53" y="124"/>
                </a:cxn>
                <a:cxn ang="0">
                  <a:pos x="37" y="117"/>
                </a:cxn>
                <a:cxn ang="0">
                  <a:pos x="23" y="107"/>
                </a:cxn>
                <a:cxn ang="0">
                  <a:pos x="10" y="94"/>
                </a:cxn>
                <a:cxn ang="0">
                  <a:pos x="3" y="80"/>
                </a:cxn>
                <a:cxn ang="0">
                  <a:pos x="0" y="64"/>
                </a:cxn>
              </a:cxnLst>
              <a:rect l="0" t="0" r="r" b="b"/>
              <a:pathLst>
                <a:path w="145" h="126">
                  <a:moveTo>
                    <a:pt x="0" y="64"/>
                  </a:moveTo>
                  <a:lnTo>
                    <a:pt x="2" y="48"/>
                  </a:lnTo>
                  <a:lnTo>
                    <a:pt x="10" y="34"/>
                  </a:lnTo>
                  <a:lnTo>
                    <a:pt x="23" y="22"/>
                  </a:lnTo>
                  <a:lnTo>
                    <a:pt x="36" y="10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89" y="3"/>
                  </a:lnTo>
                  <a:lnTo>
                    <a:pt x="106" y="10"/>
                  </a:lnTo>
                  <a:lnTo>
                    <a:pt x="121" y="22"/>
                  </a:lnTo>
                  <a:lnTo>
                    <a:pt x="133" y="34"/>
                  </a:lnTo>
                  <a:lnTo>
                    <a:pt x="141" y="48"/>
                  </a:lnTo>
                  <a:lnTo>
                    <a:pt x="145" y="64"/>
                  </a:lnTo>
                  <a:lnTo>
                    <a:pt x="141" y="80"/>
                  </a:lnTo>
                  <a:lnTo>
                    <a:pt x="133" y="94"/>
                  </a:lnTo>
                  <a:lnTo>
                    <a:pt x="122" y="107"/>
                  </a:lnTo>
                  <a:lnTo>
                    <a:pt x="106" y="117"/>
                  </a:lnTo>
                  <a:lnTo>
                    <a:pt x="90" y="124"/>
                  </a:lnTo>
                  <a:lnTo>
                    <a:pt x="72" y="126"/>
                  </a:lnTo>
                  <a:lnTo>
                    <a:pt x="53" y="124"/>
                  </a:lnTo>
                  <a:lnTo>
                    <a:pt x="37" y="117"/>
                  </a:lnTo>
                  <a:lnTo>
                    <a:pt x="23" y="107"/>
                  </a:lnTo>
                  <a:lnTo>
                    <a:pt x="10" y="94"/>
                  </a:lnTo>
                  <a:lnTo>
                    <a:pt x="3" y="8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4" name="Freeform 678"/>
            <p:cNvSpPr>
              <a:spLocks/>
            </p:cNvSpPr>
            <p:nvPr/>
          </p:nvSpPr>
          <p:spPr bwMode="auto">
            <a:xfrm rot="16200000" flipH="1">
              <a:off x="730" y="2171"/>
              <a:ext cx="98" cy="3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8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1" y="0"/>
                </a:cxn>
                <a:cxn ang="0">
                  <a:pos x="89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2" y="32"/>
                </a:cxn>
                <a:cxn ang="0">
                  <a:pos x="140" y="46"/>
                </a:cxn>
                <a:cxn ang="0">
                  <a:pos x="144" y="62"/>
                </a:cxn>
                <a:cxn ang="0">
                  <a:pos x="140" y="77"/>
                </a:cxn>
                <a:cxn ang="0">
                  <a:pos x="132" y="91"/>
                </a:cxn>
                <a:cxn ang="0">
                  <a:pos x="121" y="106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2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2"/>
                </a:cxn>
                <a:cxn ang="0">
                  <a:pos x="2" y="77"/>
                </a:cxn>
                <a:cxn ang="0">
                  <a:pos x="0" y="63"/>
                </a:cxn>
              </a:cxnLst>
              <a:rect l="0" t="0" r="r" b="b"/>
              <a:pathLst>
                <a:path w="144" h="124">
                  <a:moveTo>
                    <a:pt x="0" y="63"/>
                  </a:moveTo>
                  <a:lnTo>
                    <a:pt x="2" y="48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1" y="0"/>
                  </a:lnTo>
                  <a:lnTo>
                    <a:pt x="89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2" y="32"/>
                  </a:lnTo>
                  <a:lnTo>
                    <a:pt x="140" y="46"/>
                  </a:lnTo>
                  <a:lnTo>
                    <a:pt x="144" y="62"/>
                  </a:lnTo>
                  <a:lnTo>
                    <a:pt x="140" y="77"/>
                  </a:lnTo>
                  <a:lnTo>
                    <a:pt x="132" y="91"/>
                  </a:lnTo>
                  <a:lnTo>
                    <a:pt x="121" y="106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2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2"/>
                  </a:lnTo>
                  <a:lnTo>
                    <a:pt x="2" y="7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5" name="Freeform 679"/>
            <p:cNvSpPr>
              <a:spLocks/>
            </p:cNvSpPr>
            <p:nvPr/>
          </p:nvSpPr>
          <p:spPr bwMode="auto">
            <a:xfrm rot="16200000" flipH="1">
              <a:off x="955" y="2162"/>
              <a:ext cx="91" cy="34"/>
            </a:xfrm>
            <a:custGeom>
              <a:avLst/>
              <a:gdLst/>
              <a:ahLst/>
              <a:cxnLst>
                <a:cxn ang="0">
                  <a:pos x="139" y="62"/>
                </a:cxn>
                <a:cxn ang="0">
                  <a:pos x="137" y="80"/>
                </a:cxn>
                <a:cxn ang="0">
                  <a:pos x="129" y="93"/>
                </a:cxn>
                <a:cxn ang="0">
                  <a:pos x="119" y="106"/>
                </a:cxn>
                <a:cxn ang="0">
                  <a:pos x="105" y="115"/>
                </a:cxn>
                <a:cxn ang="0">
                  <a:pos x="89" y="122"/>
                </a:cxn>
                <a:cxn ang="0">
                  <a:pos x="70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2" y="45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3" y="1"/>
                </a:cxn>
                <a:cxn ang="0">
                  <a:pos x="70" y="0"/>
                </a:cxn>
                <a:cxn ang="0">
                  <a:pos x="89" y="1"/>
                </a:cxn>
                <a:cxn ang="0">
                  <a:pos x="105" y="9"/>
                </a:cxn>
                <a:cxn ang="0">
                  <a:pos x="119" y="20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2"/>
                </a:cxn>
              </a:cxnLst>
              <a:rect l="0" t="0" r="r" b="b"/>
              <a:pathLst>
                <a:path w="139" h="123">
                  <a:moveTo>
                    <a:pt x="139" y="62"/>
                  </a:moveTo>
                  <a:lnTo>
                    <a:pt x="137" y="80"/>
                  </a:lnTo>
                  <a:lnTo>
                    <a:pt x="129" y="93"/>
                  </a:lnTo>
                  <a:lnTo>
                    <a:pt x="119" y="106"/>
                  </a:lnTo>
                  <a:lnTo>
                    <a:pt x="105" y="115"/>
                  </a:lnTo>
                  <a:lnTo>
                    <a:pt x="89" y="122"/>
                  </a:lnTo>
                  <a:lnTo>
                    <a:pt x="70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2" y="45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3" y="1"/>
                  </a:lnTo>
                  <a:lnTo>
                    <a:pt x="70" y="0"/>
                  </a:lnTo>
                  <a:lnTo>
                    <a:pt x="89" y="1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6" name="Freeform 680"/>
            <p:cNvSpPr>
              <a:spLocks/>
            </p:cNvSpPr>
            <p:nvPr/>
          </p:nvSpPr>
          <p:spPr bwMode="auto">
            <a:xfrm rot="16200000" flipH="1">
              <a:off x="912" y="2171"/>
              <a:ext cx="101" cy="31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2" y="79"/>
                </a:cxn>
                <a:cxn ang="0">
                  <a:pos x="134" y="93"/>
                </a:cxn>
                <a:cxn ang="0">
                  <a:pos x="122" y="107"/>
                </a:cxn>
                <a:cxn ang="0">
                  <a:pos x="109" y="118"/>
                </a:cxn>
                <a:cxn ang="0">
                  <a:pos x="92" y="124"/>
                </a:cxn>
                <a:cxn ang="0">
                  <a:pos x="73" y="126"/>
                </a:cxn>
                <a:cxn ang="0">
                  <a:pos x="56" y="124"/>
                </a:cxn>
                <a:cxn ang="0">
                  <a:pos x="39" y="118"/>
                </a:cxn>
                <a:cxn ang="0">
                  <a:pos x="24" y="107"/>
                </a:cxn>
                <a:cxn ang="0">
                  <a:pos x="12" y="93"/>
                </a:cxn>
                <a:cxn ang="0">
                  <a:pos x="4" y="79"/>
                </a:cxn>
                <a:cxn ang="0">
                  <a:pos x="0" y="61"/>
                </a:cxn>
                <a:cxn ang="0">
                  <a:pos x="4" y="48"/>
                </a:cxn>
                <a:cxn ang="0">
                  <a:pos x="12" y="33"/>
                </a:cxn>
                <a:cxn ang="0">
                  <a:pos x="24" y="19"/>
                </a:cxn>
                <a:cxn ang="0">
                  <a:pos x="40" y="10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3" y="2"/>
                </a:cxn>
                <a:cxn ang="0">
                  <a:pos x="109" y="10"/>
                </a:cxn>
                <a:cxn ang="0">
                  <a:pos x="122" y="19"/>
                </a:cxn>
                <a:cxn ang="0">
                  <a:pos x="134" y="33"/>
                </a:cxn>
                <a:cxn ang="0">
                  <a:pos x="142" y="48"/>
                </a:cxn>
                <a:cxn ang="0">
                  <a:pos x="144" y="61"/>
                </a:cxn>
              </a:cxnLst>
              <a:rect l="0" t="0" r="r" b="b"/>
              <a:pathLst>
                <a:path w="144" h="126">
                  <a:moveTo>
                    <a:pt x="144" y="61"/>
                  </a:moveTo>
                  <a:lnTo>
                    <a:pt x="142" y="79"/>
                  </a:lnTo>
                  <a:lnTo>
                    <a:pt x="134" y="93"/>
                  </a:lnTo>
                  <a:lnTo>
                    <a:pt x="122" y="107"/>
                  </a:lnTo>
                  <a:lnTo>
                    <a:pt x="109" y="118"/>
                  </a:lnTo>
                  <a:lnTo>
                    <a:pt x="92" y="124"/>
                  </a:lnTo>
                  <a:lnTo>
                    <a:pt x="73" y="126"/>
                  </a:lnTo>
                  <a:lnTo>
                    <a:pt x="56" y="124"/>
                  </a:lnTo>
                  <a:lnTo>
                    <a:pt x="39" y="118"/>
                  </a:lnTo>
                  <a:lnTo>
                    <a:pt x="24" y="107"/>
                  </a:lnTo>
                  <a:lnTo>
                    <a:pt x="12" y="93"/>
                  </a:lnTo>
                  <a:lnTo>
                    <a:pt x="4" y="79"/>
                  </a:lnTo>
                  <a:lnTo>
                    <a:pt x="0" y="61"/>
                  </a:lnTo>
                  <a:lnTo>
                    <a:pt x="4" y="48"/>
                  </a:lnTo>
                  <a:lnTo>
                    <a:pt x="12" y="33"/>
                  </a:lnTo>
                  <a:lnTo>
                    <a:pt x="24" y="19"/>
                  </a:lnTo>
                  <a:lnTo>
                    <a:pt x="40" y="10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93" y="2"/>
                  </a:lnTo>
                  <a:lnTo>
                    <a:pt x="109" y="10"/>
                  </a:lnTo>
                  <a:lnTo>
                    <a:pt x="122" y="19"/>
                  </a:lnTo>
                  <a:lnTo>
                    <a:pt x="134" y="33"/>
                  </a:lnTo>
                  <a:lnTo>
                    <a:pt x="142" y="48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7" name="Freeform 681"/>
            <p:cNvSpPr>
              <a:spLocks/>
            </p:cNvSpPr>
            <p:nvPr/>
          </p:nvSpPr>
          <p:spPr bwMode="auto">
            <a:xfrm rot="16200000" flipH="1">
              <a:off x="732" y="2079"/>
              <a:ext cx="91" cy="35"/>
            </a:xfrm>
            <a:custGeom>
              <a:avLst/>
              <a:gdLst/>
              <a:ahLst/>
              <a:cxnLst>
                <a:cxn ang="0">
                  <a:pos x="139" y="61"/>
                </a:cxn>
                <a:cxn ang="0">
                  <a:pos x="136" y="46"/>
                </a:cxn>
                <a:cxn ang="0">
                  <a:pos x="128" y="32"/>
                </a:cxn>
                <a:cxn ang="0">
                  <a:pos x="118" y="19"/>
                </a:cxn>
                <a:cxn ang="0">
                  <a:pos x="103" y="9"/>
                </a:cxn>
                <a:cxn ang="0">
                  <a:pos x="87" y="2"/>
                </a:cxn>
                <a:cxn ang="0">
                  <a:pos x="69" y="0"/>
                </a:cxn>
                <a:cxn ang="0">
                  <a:pos x="52" y="2"/>
                </a:cxn>
                <a:cxn ang="0">
                  <a:pos x="36" y="9"/>
                </a:cxn>
                <a:cxn ang="0">
                  <a:pos x="21" y="19"/>
                </a:cxn>
                <a:cxn ang="0">
                  <a:pos x="10" y="32"/>
                </a:cxn>
                <a:cxn ang="0">
                  <a:pos x="2" y="46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7"/>
                </a:cxn>
                <a:cxn ang="0">
                  <a:pos x="52" y="123"/>
                </a:cxn>
                <a:cxn ang="0">
                  <a:pos x="69" y="125"/>
                </a:cxn>
                <a:cxn ang="0">
                  <a:pos x="87" y="123"/>
                </a:cxn>
                <a:cxn ang="0">
                  <a:pos x="103" y="117"/>
                </a:cxn>
                <a:cxn ang="0">
                  <a:pos x="118" y="107"/>
                </a:cxn>
                <a:cxn ang="0">
                  <a:pos x="128" y="93"/>
                </a:cxn>
                <a:cxn ang="0">
                  <a:pos x="136" y="78"/>
                </a:cxn>
                <a:cxn ang="0">
                  <a:pos x="139" y="61"/>
                </a:cxn>
              </a:cxnLst>
              <a:rect l="0" t="0" r="r" b="b"/>
              <a:pathLst>
                <a:path w="139" h="125">
                  <a:moveTo>
                    <a:pt x="139" y="61"/>
                  </a:moveTo>
                  <a:lnTo>
                    <a:pt x="136" y="46"/>
                  </a:lnTo>
                  <a:lnTo>
                    <a:pt x="128" y="32"/>
                  </a:lnTo>
                  <a:lnTo>
                    <a:pt x="118" y="19"/>
                  </a:lnTo>
                  <a:lnTo>
                    <a:pt x="103" y="9"/>
                  </a:lnTo>
                  <a:lnTo>
                    <a:pt x="87" y="2"/>
                  </a:lnTo>
                  <a:lnTo>
                    <a:pt x="69" y="0"/>
                  </a:lnTo>
                  <a:lnTo>
                    <a:pt x="52" y="2"/>
                  </a:lnTo>
                  <a:lnTo>
                    <a:pt x="36" y="9"/>
                  </a:lnTo>
                  <a:lnTo>
                    <a:pt x="21" y="19"/>
                  </a:lnTo>
                  <a:lnTo>
                    <a:pt x="10" y="32"/>
                  </a:lnTo>
                  <a:lnTo>
                    <a:pt x="2" y="46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7"/>
                  </a:lnTo>
                  <a:lnTo>
                    <a:pt x="52" y="123"/>
                  </a:lnTo>
                  <a:lnTo>
                    <a:pt x="69" y="125"/>
                  </a:lnTo>
                  <a:lnTo>
                    <a:pt x="87" y="123"/>
                  </a:lnTo>
                  <a:lnTo>
                    <a:pt x="103" y="117"/>
                  </a:lnTo>
                  <a:lnTo>
                    <a:pt x="118" y="107"/>
                  </a:lnTo>
                  <a:lnTo>
                    <a:pt x="128" y="93"/>
                  </a:lnTo>
                  <a:lnTo>
                    <a:pt x="136" y="78"/>
                  </a:lnTo>
                  <a:lnTo>
                    <a:pt x="139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8" name="Freeform 682"/>
            <p:cNvSpPr>
              <a:spLocks/>
            </p:cNvSpPr>
            <p:nvPr/>
          </p:nvSpPr>
          <p:spPr bwMode="auto">
            <a:xfrm rot="16200000" flipH="1">
              <a:off x="766" y="2103"/>
              <a:ext cx="96" cy="37"/>
            </a:xfrm>
            <a:custGeom>
              <a:avLst/>
              <a:gdLst/>
              <a:ahLst/>
              <a:cxnLst>
                <a:cxn ang="0">
                  <a:pos x="141" y="61"/>
                </a:cxn>
                <a:cxn ang="0">
                  <a:pos x="139" y="47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2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3" y="107"/>
                </a:cxn>
                <a:cxn ang="0">
                  <a:pos x="35" y="115"/>
                </a:cxn>
                <a:cxn ang="0">
                  <a:pos x="52" y="122"/>
                </a:cxn>
                <a:cxn ang="0">
                  <a:pos x="71" y="124"/>
                </a:cxn>
                <a:cxn ang="0">
                  <a:pos x="88" y="122"/>
                </a:cxn>
                <a:cxn ang="0">
                  <a:pos x="105" y="115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9"/>
                </a:cxn>
                <a:cxn ang="0">
                  <a:pos x="141" y="61"/>
                </a:cxn>
              </a:cxnLst>
              <a:rect l="0" t="0" r="r" b="b"/>
              <a:pathLst>
                <a:path w="141" h="124">
                  <a:moveTo>
                    <a:pt x="141" y="61"/>
                  </a:moveTo>
                  <a:lnTo>
                    <a:pt x="139" y="47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2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3" y="107"/>
                  </a:lnTo>
                  <a:lnTo>
                    <a:pt x="35" y="115"/>
                  </a:lnTo>
                  <a:lnTo>
                    <a:pt x="52" y="122"/>
                  </a:lnTo>
                  <a:lnTo>
                    <a:pt x="71" y="124"/>
                  </a:lnTo>
                  <a:lnTo>
                    <a:pt x="88" y="122"/>
                  </a:lnTo>
                  <a:lnTo>
                    <a:pt x="105" y="115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9"/>
                  </a:lnTo>
                  <a:lnTo>
                    <a:pt x="141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9" name="Freeform 683"/>
            <p:cNvSpPr>
              <a:spLocks/>
            </p:cNvSpPr>
            <p:nvPr/>
          </p:nvSpPr>
          <p:spPr bwMode="auto">
            <a:xfrm rot="16200000" flipH="1">
              <a:off x="797" y="2140"/>
              <a:ext cx="97" cy="38"/>
            </a:xfrm>
            <a:custGeom>
              <a:avLst/>
              <a:gdLst/>
              <a:ahLst/>
              <a:cxnLst>
                <a:cxn ang="0">
                  <a:pos x="142" y="61"/>
                </a:cxn>
                <a:cxn ang="0">
                  <a:pos x="139" y="46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0"/>
                </a:cxn>
                <a:cxn ang="0">
                  <a:pos x="11" y="33"/>
                </a:cxn>
                <a:cxn ang="0">
                  <a:pos x="3" y="48"/>
                </a:cxn>
                <a:cxn ang="0">
                  <a:pos x="0" y="64"/>
                </a:cxn>
                <a:cxn ang="0">
                  <a:pos x="3" y="80"/>
                </a:cxn>
                <a:cxn ang="0">
                  <a:pos x="11" y="93"/>
                </a:cxn>
                <a:cxn ang="0">
                  <a:pos x="23" y="107"/>
                </a:cxn>
                <a:cxn ang="0">
                  <a:pos x="36" y="116"/>
                </a:cxn>
                <a:cxn ang="0">
                  <a:pos x="53" y="122"/>
                </a:cxn>
                <a:cxn ang="0">
                  <a:pos x="71" y="125"/>
                </a:cxn>
                <a:cxn ang="0">
                  <a:pos x="89" y="122"/>
                </a:cxn>
                <a:cxn ang="0">
                  <a:pos x="105" y="116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8"/>
                </a:cxn>
                <a:cxn ang="0">
                  <a:pos x="142" y="61"/>
                </a:cxn>
              </a:cxnLst>
              <a:rect l="0" t="0" r="r" b="b"/>
              <a:pathLst>
                <a:path w="142" h="125">
                  <a:moveTo>
                    <a:pt x="142" y="61"/>
                  </a:moveTo>
                  <a:lnTo>
                    <a:pt x="139" y="46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0"/>
                  </a:lnTo>
                  <a:lnTo>
                    <a:pt x="11" y="33"/>
                  </a:lnTo>
                  <a:lnTo>
                    <a:pt x="3" y="48"/>
                  </a:lnTo>
                  <a:lnTo>
                    <a:pt x="0" y="64"/>
                  </a:lnTo>
                  <a:lnTo>
                    <a:pt x="3" y="80"/>
                  </a:lnTo>
                  <a:lnTo>
                    <a:pt x="11" y="93"/>
                  </a:lnTo>
                  <a:lnTo>
                    <a:pt x="23" y="107"/>
                  </a:lnTo>
                  <a:lnTo>
                    <a:pt x="36" y="116"/>
                  </a:lnTo>
                  <a:lnTo>
                    <a:pt x="53" y="122"/>
                  </a:lnTo>
                  <a:lnTo>
                    <a:pt x="71" y="125"/>
                  </a:lnTo>
                  <a:lnTo>
                    <a:pt x="89" y="122"/>
                  </a:lnTo>
                  <a:lnTo>
                    <a:pt x="105" y="116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8"/>
                  </a:lnTo>
                  <a:lnTo>
                    <a:pt x="142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0" name="Freeform 684"/>
            <p:cNvSpPr>
              <a:spLocks/>
            </p:cNvSpPr>
            <p:nvPr/>
          </p:nvSpPr>
          <p:spPr bwMode="auto">
            <a:xfrm rot="16200000" flipH="1">
              <a:off x="839" y="2165"/>
              <a:ext cx="94" cy="36"/>
            </a:xfrm>
            <a:custGeom>
              <a:avLst/>
              <a:gdLst/>
              <a:ahLst/>
              <a:cxnLst>
                <a:cxn ang="0">
                  <a:pos x="143" y="61"/>
                </a:cxn>
                <a:cxn ang="0">
                  <a:pos x="139" y="45"/>
                </a:cxn>
                <a:cxn ang="0">
                  <a:pos x="132" y="32"/>
                </a:cxn>
                <a:cxn ang="0">
                  <a:pos x="120" y="20"/>
                </a:cxn>
                <a:cxn ang="0">
                  <a:pos x="106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4" y="2"/>
                </a:cxn>
                <a:cxn ang="0">
                  <a:pos x="37" y="9"/>
                </a:cxn>
                <a:cxn ang="0">
                  <a:pos x="23" y="20"/>
                </a:cxn>
                <a:cxn ang="0">
                  <a:pos x="10" y="32"/>
                </a:cxn>
                <a:cxn ang="0">
                  <a:pos x="2" y="45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3" y="106"/>
                </a:cxn>
                <a:cxn ang="0">
                  <a:pos x="37" y="115"/>
                </a:cxn>
                <a:cxn ang="0">
                  <a:pos x="54" y="121"/>
                </a:cxn>
                <a:cxn ang="0">
                  <a:pos x="71" y="125"/>
                </a:cxn>
                <a:cxn ang="0">
                  <a:pos x="89" y="121"/>
                </a:cxn>
                <a:cxn ang="0">
                  <a:pos x="106" y="115"/>
                </a:cxn>
                <a:cxn ang="0">
                  <a:pos x="120" y="106"/>
                </a:cxn>
                <a:cxn ang="0">
                  <a:pos x="132" y="93"/>
                </a:cxn>
                <a:cxn ang="0">
                  <a:pos x="139" y="78"/>
                </a:cxn>
                <a:cxn ang="0">
                  <a:pos x="143" y="61"/>
                </a:cxn>
              </a:cxnLst>
              <a:rect l="0" t="0" r="r" b="b"/>
              <a:pathLst>
                <a:path w="143" h="125">
                  <a:moveTo>
                    <a:pt x="143" y="61"/>
                  </a:moveTo>
                  <a:lnTo>
                    <a:pt x="139" y="45"/>
                  </a:lnTo>
                  <a:lnTo>
                    <a:pt x="132" y="32"/>
                  </a:lnTo>
                  <a:lnTo>
                    <a:pt x="120" y="20"/>
                  </a:lnTo>
                  <a:lnTo>
                    <a:pt x="106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4" y="2"/>
                  </a:lnTo>
                  <a:lnTo>
                    <a:pt x="37" y="9"/>
                  </a:lnTo>
                  <a:lnTo>
                    <a:pt x="23" y="20"/>
                  </a:lnTo>
                  <a:lnTo>
                    <a:pt x="10" y="32"/>
                  </a:lnTo>
                  <a:lnTo>
                    <a:pt x="2" y="45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3" y="106"/>
                  </a:lnTo>
                  <a:lnTo>
                    <a:pt x="37" y="115"/>
                  </a:lnTo>
                  <a:lnTo>
                    <a:pt x="54" y="121"/>
                  </a:lnTo>
                  <a:lnTo>
                    <a:pt x="71" y="125"/>
                  </a:lnTo>
                  <a:lnTo>
                    <a:pt x="89" y="121"/>
                  </a:lnTo>
                  <a:lnTo>
                    <a:pt x="106" y="115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39" y="78"/>
                  </a:lnTo>
                  <a:lnTo>
                    <a:pt x="143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1" name="Freeform 685"/>
            <p:cNvSpPr>
              <a:spLocks/>
            </p:cNvSpPr>
            <p:nvPr/>
          </p:nvSpPr>
          <p:spPr bwMode="auto">
            <a:xfrm rot="16200000" flipH="1">
              <a:off x="801" y="2122"/>
              <a:ext cx="96" cy="3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2" y="46"/>
                </a:cxn>
                <a:cxn ang="0">
                  <a:pos x="9" y="32"/>
                </a:cxn>
                <a:cxn ang="0">
                  <a:pos x="20" y="19"/>
                </a:cxn>
                <a:cxn ang="0">
                  <a:pos x="33" y="10"/>
                </a:cxn>
                <a:cxn ang="0">
                  <a:pos x="50" y="3"/>
                </a:cxn>
                <a:cxn ang="0">
                  <a:pos x="66" y="0"/>
                </a:cxn>
                <a:cxn ang="0">
                  <a:pos x="84" y="3"/>
                </a:cxn>
                <a:cxn ang="0">
                  <a:pos x="101" y="10"/>
                </a:cxn>
                <a:cxn ang="0">
                  <a:pos x="117" y="19"/>
                </a:cxn>
                <a:cxn ang="0">
                  <a:pos x="129" y="32"/>
                </a:cxn>
                <a:cxn ang="0">
                  <a:pos x="137" y="46"/>
                </a:cxn>
                <a:cxn ang="0">
                  <a:pos x="140" y="62"/>
                </a:cxn>
                <a:cxn ang="0">
                  <a:pos x="137" y="78"/>
                </a:cxn>
                <a:cxn ang="0">
                  <a:pos x="129" y="93"/>
                </a:cxn>
                <a:cxn ang="0">
                  <a:pos x="117" y="106"/>
                </a:cxn>
                <a:cxn ang="0">
                  <a:pos x="101" y="115"/>
                </a:cxn>
                <a:cxn ang="0">
                  <a:pos x="84" y="123"/>
                </a:cxn>
                <a:cxn ang="0">
                  <a:pos x="66" y="125"/>
                </a:cxn>
                <a:cxn ang="0">
                  <a:pos x="50" y="123"/>
                </a:cxn>
                <a:cxn ang="0">
                  <a:pos x="33" y="115"/>
                </a:cxn>
                <a:cxn ang="0">
                  <a:pos x="20" y="106"/>
                </a:cxn>
                <a:cxn ang="0">
                  <a:pos x="9" y="93"/>
                </a:cxn>
                <a:cxn ang="0">
                  <a:pos x="2" y="78"/>
                </a:cxn>
                <a:cxn ang="0">
                  <a:pos x="0" y="62"/>
                </a:cxn>
              </a:cxnLst>
              <a:rect l="0" t="0" r="r" b="b"/>
              <a:pathLst>
                <a:path w="140" h="125">
                  <a:moveTo>
                    <a:pt x="0" y="62"/>
                  </a:moveTo>
                  <a:lnTo>
                    <a:pt x="2" y="46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10"/>
                  </a:lnTo>
                  <a:lnTo>
                    <a:pt x="50" y="3"/>
                  </a:lnTo>
                  <a:lnTo>
                    <a:pt x="66" y="0"/>
                  </a:lnTo>
                  <a:lnTo>
                    <a:pt x="84" y="3"/>
                  </a:lnTo>
                  <a:lnTo>
                    <a:pt x="101" y="10"/>
                  </a:lnTo>
                  <a:lnTo>
                    <a:pt x="117" y="19"/>
                  </a:lnTo>
                  <a:lnTo>
                    <a:pt x="129" y="32"/>
                  </a:lnTo>
                  <a:lnTo>
                    <a:pt x="137" y="46"/>
                  </a:lnTo>
                  <a:lnTo>
                    <a:pt x="140" y="62"/>
                  </a:lnTo>
                  <a:lnTo>
                    <a:pt x="137" y="78"/>
                  </a:lnTo>
                  <a:lnTo>
                    <a:pt x="129" y="93"/>
                  </a:lnTo>
                  <a:lnTo>
                    <a:pt x="117" y="106"/>
                  </a:lnTo>
                  <a:lnTo>
                    <a:pt x="101" y="115"/>
                  </a:lnTo>
                  <a:lnTo>
                    <a:pt x="84" y="123"/>
                  </a:lnTo>
                  <a:lnTo>
                    <a:pt x="66" y="125"/>
                  </a:lnTo>
                  <a:lnTo>
                    <a:pt x="50" y="123"/>
                  </a:lnTo>
                  <a:lnTo>
                    <a:pt x="33" y="115"/>
                  </a:lnTo>
                  <a:lnTo>
                    <a:pt x="20" y="106"/>
                  </a:lnTo>
                  <a:lnTo>
                    <a:pt x="9" y="93"/>
                  </a:lnTo>
                  <a:lnTo>
                    <a:pt x="2" y="7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2" name="Freeform 686"/>
            <p:cNvSpPr>
              <a:spLocks/>
            </p:cNvSpPr>
            <p:nvPr/>
          </p:nvSpPr>
          <p:spPr bwMode="auto">
            <a:xfrm rot="16200000" flipH="1">
              <a:off x="872" y="2170"/>
              <a:ext cx="101" cy="33"/>
            </a:xfrm>
            <a:custGeom>
              <a:avLst/>
              <a:gdLst/>
              <a:ahLst/>
              <a:cxnLst>
                <a:cxn ang="0">
                  <a:pos x="141" y="60"/>
                </a:cxn>
                <a:cxn ang="0">
                  <a:pos x="139" y="44"/>
                </a:cxn>
                <a:cxn ang="0">
                  <a:pos x="131" y="31"/>
                </a:cxn>
                <a:cxn ang="0">
                  <a:pos x="119" y="18"/>
                </a:cxn>
                <a:cxn ang="0">
                  <a:pos x="106" y="9"/>
                </a:cxn>
                <a:cxn ang="0">
                  <a:pos x="90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7" y="9"/>
                </a:cxn>
                <a:cxn ang="0">
                  <a:pos x="22" y="18"/>
                </a:cxn>
                <a:cxn ang="0">
                  <a:pos x="10" y="31"/>
                </a:cxn>
                <a:cxn ang="0">
                  <a:pos x="3" y="44"/>
                </a:cxn>
                <a:cxn ang="0">
                  <a:pos x="0" y="60"/>
                </a:cxn>
                <a:cxn ang="0">
                  <a:pos x="2" y="76"/>
                </a:cxn>
                <a:cxn ang="0">
                  <a:pos x="10" y="91"/>
                </a:cxn>
                <a:cxn ang="0">
                  <a:pos x="22" y="104"/>
                </a:cxn>
                <a:cxn ang="0">
                  <a:pos x="36" y="114"/>
                </a:cxn>
                <a:cxn ang="0">
                  <a:pos x="53" y="121"/>
                </a:cxn>
                <a:cxn ang="0">
                  <a:pos x="70" y="123"/>
                </a:cxn>
                <a:cxn ang="0">
                  <a:pos x="89" y="121"/>
                </a:cxn>
                <a:cxn ang="0">
                  <a:pos x="106" y="114"/>
                </a:cxn>
                <a:cxn ang="0">
                  <a:pos x="119" y="104"/>
                </a:cxn>
                <a:cxn ang="0">
                  <a:pos x="131" y="91"/>
                </a:cxn>
                <a:cxn ang="0">
                  <a:pos x="139" y="76"/>
                </a:cxn>
                <a:cxn ang="0">
                  <a:pos x="141" y="60"/>
                </a:cxn>
              </a:cxnLst>
              <a:rect l="0" t="0" r="r" b="b"/>
              <a:pathLst>
                <a:path w="141" h="123">
                  <a:moveTo>
                    <a:pt x="141" y="60"/>
                  </a:moveTo>
                  <a:lnTo>
                    <a:pt x="139" y="44"/>
                  </a:lnTo>
                  <a:lnTo>
                    <a:pt x="131" y="31"/>
                  </a:lnTo>
                  <a:lnTo>
                    <a:pt x="119" y="18"/>
                  </a:lnTo>
                  <a:lnTo>
                    <a:pt x="106" y="9"/>
                  </a:lnTo>
                  <a:lnTo>
                    <a:pt x="90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7" y="9"/>
                  </a:lnTo>
                  <a:lnTo>
                    <a:pt x="22" y="18"/>
                  </a:lnTo>
                  <a:lnTo>
                    <a:pt x="10" y="31"/>
                  </a:lnTo>
                  <a:lnTo>
                    <a:pt x="3" y="44"/>
                  </a:lnTo>
                  <a:lnTo>
                    <a:pt x="0" y="60"/>
                  </a:lnTo>
                  <a:lnTo>
                    <a:pt x="2" y="76"/>
                  </a:lnTo>
                  <a:lnTo>
                    <a:pt x="10" y="91"/>
                  </a:lnTo>
                  <a:lnTo>
                    <a:pt x="22" y="104"/>
                  </a:lnTo>
                  <a:lnTo>
                    <a:pt x="36" y="114"/>
                  </a:lnTo>
                  <a:lnTo>
                    <a:pt x="53" y="121"/>
                  </a:lnTo>
                  <a:lnTo>
                    <a:pt x="70" y="123"/>
                  </a:lnTo>
                  <a:lnTo>
                    <a:pt x="89" y="121"/>
                  </a:lnTo>
                  <a:lnTo>
                    <a:pt x="106" y="114"/>
                  </a:lnTo>
                  <a:lnTo>
                    <a:pt x="119" y="104"/>
                  </a:lnTo>
                  <a:lnTo>
                    <a:pt x="131" y="91"/>
                  </a:lnTo>
                  <a:lnTo>
                    <a:pt x="139" y="76"/>
                  </a:lnTo>
                  <a:lnTo>
                    <a:pt x="141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3" name="Freeform 687"/>
            <p:cNvSpPr>
              <a:spLocks/>
            </p:cNvSpPr>
            <p:nvPr/>
          </p:nvSpPr>
          <p:spPr bwMode="auto">
            <a:xfrm rot="16200000" flipH="1">
              <a:off x="768" y="2145"/>
              <a:ext cx="92" cy="37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48"/>
                </a:cxn>
                <a:cxn ang="0">
                  <a:pos x="11" y="33"/>
                </a:cxn>
                <a:cxn ang="0">
                  <a:pos x="22" y="21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4" y="9"/>
                </a:cxn>
                <a:cxn ang="0">
                  <a:pos x="119" y="21"/>
                </a:cxn>
                <a:cxn ang="0">
                  <a:pos x="132" y="33"/>
                </a:cxn>
                <a:cxn ang="0">
                  <a:pos x="138" y="48"/>
                </a:cxn>
                <a:cxn ang="0">
                  <a:pos x="142" y="63"/>
                </a:cxn>
                <a:cxn ang="0">
                  <a:pos x="138" y="80"/>
                </a:cxn>
                <a:cxn ang="0">
                  <a:pos x="132" y="95"/>
                </a:cxn>
                <a:cxn ang="0">
                  <a:pos x="119" y="107"/>
                </a:cxn>
                <a:cxn ang="0">
                  <a:pos x="104" y="116"/>
                </a:cxn>
                <a:cxn ang="0">
                  <a:pos x="88" y="123"/>
                </a:cxn>
                <a:cxn ang="0">
                  <a:pos x="70" y="126"/>
                </a:cxn>
                <a:cxn ang="0">
                  <a:pos x="52" y="123"/>
                </a:cxn>
                <a:cxn ang="0">
                  <a:pos x="36" y="116"/>
                </a:cxn>
                <a:cxn ang="0">
                  <a:pos x="22" y="107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0" y="63"/>
                </a:cxn>
              </a:cxnLst>
              <a:rect l="0" t="0" r="r" b="b"/>
              <a:pathLst>
                <a:path w="142" h="126">
                  <a:moveTo>
                    <a:pt x="0" y="63"/>
                  </a:moveTo>
                  <a:lnTo>
                    <a:pt x="3" y="48"/>
                  </a:lnTo>
                  <a:lnTo>
                    <a:pt x="11" y="33"/>
                  </a:lnTo>
                  <a:lnTo>
                    <a:pt x="22" y="21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4" y="9"/>
                  </a:lnTo>
                  <a:lnTo>
                    <a:pt x="119" y="21"/>
                  </a:lnTo>
                  <a:lnTo>
                    <a:pt x="132" y="33"/>
                  </a:lnTo>
                  <a:lnTo>
                    <a:pt x="138" y="48"/>
                  </a:lnTo>
                  <a:lnTo>
                    <a:pt x="142" y="63"/>
                  </a:lnTo>
                  <a:lnTo>
                    <a:pt x="138" y="80"/>
                  </a:lnTo>
                  <a:lnTo>
                    <a:pt x="132" y="95"/>
                  </a:lnTo>
                  <a:lnTo>
                    <a:pt x="119" y="107"/>
                  </a:lnTo>
                  <a:lnTo>
                    <a:pt x="104" y="116"/>
                  </a:lnTo>
                  <a:lnTo>
                    <a:pt x="88" y="123"/>
                  </a:lnTo>
                  <a:lnTo>
                    <a:pt x="70" y="126"/>
                  </a:lnTo>
                  <a:lnTo>
                    <a:pt x="52" y="123"/>
                  </a:lnTo>
                  <a:lnTo>
                    <a:pt x="36" y="116"/>
                  </a:lnTo>
                  <a:lnTo>
                    <a:pt x="22" y="107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4" name="Freeform 688"/>
            <p:cNvSpPr>
              <a:spLocks/>
            </p:cNvSpPr>
            <p:nvPr/>
          </p:nvSpPr>
          <p:spPr bwMode="auto">
            <a:xfrm rot="16200000" flipH="1">
              <a:off x="836" y="2089"/>
              <a:ext cx="91" cy="32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1"/>
                </a:cxn>
                <a:cxn ang="0">
                  <a:pos x="36" y="10"/>
                </a:cxn>
                <a:cxn ang="0">
                  <a:pos x="51" y="4"/>
                </a:cxn>
                <a:cxn ang="0">
                  <a:pos x="69" y="0"/>
                </a:cxn>
                <a:cxn ang="0">
                  <a:pos x="88" y="4"/>
                </a:cxn>
                <a:cxn ang="0">
                  <a:pos x="105" y="10"/>
                </a:cxn>
                <a:cxn ang="0">
                  <a:pos x="118" y="21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  <a:cxn ang="0">
                  <a:pos x="137" y="79"/>
                </a:cxn>
                <a:cxn ang="0">
                  <a:pos x="130" y="94"/>
                </a:cxn>
                <a:cxn ang="0">
                  <a:pos x="117" y="106"/>
                </a:cxn>
                <a:cxn ang="0">
                  <a:pos x="104" y="117"/>
                </a:cxn>
                <a:cxn ang="0">
                  <a:pos x="86" y="124"/>
                </a:cxn>
                <a:cxn ang="0">
                  <a:pos x="68" y="127"/>
                </a:cxn>
                <a:cxn ang="0">
                  <a:pos x="50" y="124"/>
                </a:cxn>
                <a:cxn ang="0">
                  <a:pos x="35" y="117"/>
                </a:cxn>
                <a:cxn ang="0">
                  <a:pos x="21" y="106"/>
                </a:cxn>
                <a:cxn ang="0">
                  <a:pos x="10" y="94"/>
                </a:cxn>
                <a:cxn ang="0">
                  <a:pos x="2" y="79"/>
                </a:cxn>
                <a:cxn ang="0">
                  <a:pos x="0" y="63"/>
                </a:cxn>
              </a:cxnLst>
              <a:rect l="0" t="0" r="r" b="b"/>
              <a:pathLst>
                <a:path w="140" h="127">
                  <a:moveTo>
                    <a:pt x="0" y="63"/>
                  </a:moveTo>
                  <a:lnTo>
                    <a:pt x="2" y="47"/>
                  </a:lnTo>
                  <a:lnTo>
                    <a:pt x="10" y="33"/>
                  </a:lnTo>
                  <a:lnTo>
                    <a:pt x="21" y="21"/>
                  </a:lnTo>
                  <a:lnTo>
                    <a:pt x="36" y="10"/>
                  </a:lnTo>
                  <a:lnTo>
                    <a:pt x="51" y="4"/>
                  </a:lnTo>
                  <a:lnTo>
                    <a:pt x="69" y="0"/>
                  </a:lnTo>
                  <a:lnTo>
                    <a:pt x="88" y="4"/>
                  </a:lnTo>
                  <a:lnTo>
                    <a:pt x="105" y="10"/>
                  </a:lnTo>
                  <a:lnTo>
                    <a:pt x="118" y="21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lnTo>
                    <a:pt x="137" y="79"/>
                  </a:lnTo>
                  <a:lnTo>
                    <a:pt x="130" y="94"/>
                  </a:lnTo>
                  <a:lnTo>
                    <a:pt x="117" y="106"/>
                  </a:lnTo>
                  <a:lnTo>
                    <a:pt x="104" y="117"/>
                  </a:lnTo>
                  <a:lnTo>
                    <a:pt x="86" y="124"/>
                  </a:lnTo>
                  <a:lnTo>
                    <a:pt x="68" y="127"/>
                  </a:lnTo>
                  <a:lnTo>
                    <a:pt x="50" y="124"/>
                  </a:lnTo>
                  <a:lnTo>
                    <a:pt x="35" y="117"/>
                  </a:lnTo>
                  <a:lnTo>
                    <a:pt x="21" y="106"/>
                  </a:lnTo>
                  <a:lnTo>
                    <a:pt x="10" y="94"/>
                  </a:lnTo>
                  <a:lnTo>
                    <a:pt x="2" y="7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5" name="Oval 689"/>
            <p:cNvSpPr>
              <a:spLocks noChangeArrowheads="1"/>
            </p:cNvSpPr>
            <p:nvPr/>
          </p:nvSpPr>
          <p:spPr bwMode="auto">
            <a:xfrm rot="16200000" flipH="1">
              <a:off x="664" y="2177"/>
              <a:ext cx="90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6" name="Oval 690"/>
            <p:cNvSpPr>
              <a:spLocks noChangeArrowheads="1"/>
            </p:cNvSpPr>
            <p:nvPr/>
          </p:nvSpPr>
          <p:spPr bwMode="auto">
            <a:xfrm rot="16200000" flipH="1">
              <a:off x="942" y="2051"/>
              <a:ext cx="98" cy="4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7" name="Oval 691"/>
            <p:cNvSpPr>
              <a:spLocks noChangeArrowheads="1"/>
            </p:cNvSpPr>
            <p:nvPr/>
          </p:nvSpPr>
          <p:spPr bwMode="auto">
            <a:xfrm rot="16200000" flipH="1">
              <a:off x="631" y="2175"/>
              <a:ext cx="90" cy="39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8" name="Oval 692"/>
            <p:cNvSpPr>
              <a:spLocks noChangeArrowheads="1"/>
            </p:cNvSpPr>
            <p:nvPr/>
          </p:nvSpPr>
          <p:spPr bwMode="auto">
            <a:xfrm rot="16200000" flipH="1">
              <a:off x="906" y="2062"/>
              <a:ext cx="90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9" name="Oval 693"/>
            <p:cNvSpPr>
              <a:spLocks noChangeArrowheads="1"/>
            </p:cNvSpPr>
            <p:nvPr/>
          </p:nvSpPr>
          <p:spPr bwMode="auto">
            <a:xfrm rot="16200000" flipH="1">
              <a:off x="595" y="2153"/>
              <a:ext cx="91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0" name="Freeform 694"/>
            <p:cNvSpPr>
              <a:spLocks/>
            </p:cNvSpPr>
            <p:nvPr/>
          </p:nvSpPr>
          <p:spPr bwMode="auto">
            <a:xfrm rot="16200000" flipH="1">
              <a:off x="865" y="2068"/>
              <a:ext cx="101" cy="3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45"/>
                </a:cxn>
                <a:cxn ang="0">
                  <a:pos x="11" y="31"/>
                </a:cxn>
                <a:cxn ang="0">
                  <a:pos x="23" y="19"/>
                </a:cxn>
                <a:cxn ang="0">
                  <a:pos x="38" y="9"/>
                </a:cxn>
                <a:cxn ang="0">
                  <a:pos x="55" y="2"/>
                </a:cxn>
                <a:cxn ang="0">
                  <a:pos x="72" y="0"/>
                </a:cxn>
                <a:cxn ang="0">
                  <a:pos x="90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1" y="31"/>
                </a:cxn>
                <a:cxn ang="0">
                  <a:pos x="139" y="45"/>
                </a:cxn>
                <a:cxn ang="0">
                  <a:pos x="142" y="60"/>
                </a:cxn>
                <a:cxn ang="0">
                  <a:pos x="139" y="76"/>
                </a:cxn>
                <a:cxn ang="0">
                  <a:pos x="131" y="90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4" y="122"/>
                </a:cxn>
                <a:cxn ang="0">
                  <a:pos x="37" y="115"/>
                </a:cxn>
                <a:cxn ang="0">
                  <a:pos x="23" y="103"/>
                </a:cxn>
                <a:cxn ang="0">
                  <a:pos x="11" y="90"/>
                </a:cxn>
                <a:cxn ang="0">
                  <a:pos x="3" y="76"/>
                </a:cxn>
                <a:cxn ang="0">
                  <a:pos x="0" y="60"/>
                </a:cxn>
              </a:cxnLst>
              <a:rect l="0" t="0" r="r" b="b"/>
              <a:pathLst>
                <a:path w="142" h="124">
                  <a:moveTo>
                    <a:pt x="0" y="60"/>
                  </a:moveTo>
                  <a:lnTo>
                    <a:pt x="4" y="45"/>
                  </a:lnTo>
                  <a:lnTo>
                    <a:pt x="11" y="31"/>
                  </a:lnTo>
                  <a:lnTo>
                    <a:pt x="23" y="19"/>
                  </a:lnTo>
                  <a:lnTo>
                    <a:pt x="38" y="9"/>
                  </a:lnTo>
                  <a:lnTo>
                    <a:pt x="55" y="2"/>
                  </a:lnTo>
                  <a:lnTo>
                    <a:pt x="72" y="0"/>
                  </a:lnTo>
                  <a:lnTo>
                    <a:pt x="90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1" y="31"/>
                  </a:lnTo>
                  <a:lnTo>
                    <a:pt x="139" y="45"/>
                  </a:lnTo>
                  <a:lnTo>
                    <a:pt x="142" y="60"/>
                  </a:lnTo>
                  <a:lnTo>
                    <a:pt x="139" y="76"/>
                  </a:lnTo>
                  <a:lnTo>
                    <a:pt x="131" y="90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4" y="122"/>
                  </a:lnTo>
                  <a:lnTo>
                    <a:pt x="37" y="115"/>
                  </a:lnTo>
                  <a:lnTo>
                    <a:pt x="23" y="103"/>
                  </a:lnTo>
                  <a:lnTo>
                    <a:pt x="11" y="90"/>
                  </a:lnTo>
                  <a:lnTo>
                    <a:pt x="3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1" name="Oval 695"/>
            <p:cNvSpPr>
              <a:spLocks noChangeArrowheads="1"/>
            </p:cNvSpPr>
            <p:nvPr/>
          </p:nvSpPr>
          <p:spPr bwMode="auto">
            <a:xfrm rot="16200000" flipH="1">
              <a:off x="561" y="2114"/>
              <a:ext cx="88" cy="4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2" name="Oval 696"/>
            <p:cNvSpPr>
              <a:spLocks noChangeArrowheads="1"/>
            </p:cNvSpPr>
            <p:nvPr/>
          </p:nvSpPr>
          <p:spPr bwMode="auto">
            <a:xfrm rot="16200000" flipH="1">
              <a:off x="521" y="2086"/>
              <a:ext cx="88" cy="4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3" name="Freeform 697"/>
            <p:cNvSpPr>
              <a:spLocks/>
            </p:cNvSpPr>
            <p:nvPr/>
          </p:nvSpPr>
          <p:spPr bwMode="auto">
            <a:xfrm rot="16200000" flipH="1">
              <a:off x="693" y="2083"/>
              <a:ext cx="98" cy="33"/>
            </a:xfrm>
            <a:custGeom>
              <a:avLst/>
              <a:gdLst/>
              <a:ahLst/>
              <a:cxnLst>
                <a:cxn ang="0">
                  <a:pos x="140" y="61"/>
                </a:cxn>
                <a:cxn ang="0">
                  <a:pos x="137" y="47"/>
                </a:cxn>
                <a:cxn ang="0">
                  <a:pos x="129" y="32"/>
                </a:cxn>
                <a:cxn ang="0">
                  <a:pos x="120" y="19"/>
                </a:cxn>
                <a:cxn ang="0">
                  <a:pos x="106" y="9"/>
                </a:cxn>
                <a:cxn ang="0">
                  <a:pos x="90" y="1"/>
                </a:cxn>
                <a:cxn ang="0">
                  <a:pos x="71" y="0"/>
                </a:cxn>
                <a:cxn ang="0">
                  <a:pos x="54" y="1"/>
                </a:cxn>
                <a:cxn ang="0">
                  <a:pos x="37" y="9"/>
                </a:cxn>
                <a:cxn ang="0">
                  <a:pos x="22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6"/>
                </a:cxn>
                <a:cxn ang="0">
                  <a:pos x="52" y="123"/>
                </a:cxn>
                <a:cxn ang="0">
                  <a:pos x="69" y="123"/>
                </a:cxn>
                <a:cxn ang="0">
                  <a:pos x="87" y="123"/>
                </a:cxn>
                <a:cxn ang="0">
                  <a:pos x="104" y="116"/>
                </a:cxn>
                <a:cxn ang="0">
                  <a:pos x="119" y="106"/>
                </a:cxn>
                <a:cxn ang="0">
                  <a:pos x="129" y="93"/>
                </a:cxn>
                <a:cxn ang="0">
                  <a:pos x="137" y="77"/>
                </a:cxn>
                <a:cxn ang="0">
                  <a:pos x="140" y="61"/>
                </a:cxn>
              </a:cxnLst>
              <a:rect l="0" t="0" r="r" b="b"/>
              <a:pathLst>
                <a:path w="140" h="123">
                  <a:moveTo>
                    <a:pt x="140" y="61"/>
                  </a:moveTo>
                  <a:lnTo>
                    <a:pt x="137" y="47"/>
                  </a:lnTo>
                  <a:lnTo>
                    <a:pt x="129" y="32"/>
                  </a:lnTo>
                  <a:lnTo>
                    <a:pt x="120" y="19"/>
                  </a:lnTo>
                  <a:lnTo>
                    <a:pt x="106" y="9"/>
                  </a:lnTo>
                  <a:lnTo>
                    <a:pt x="90" y="1"/>
                  </a:lnTo>
                  <a:lnTo>
                    <a:pt x="71" y="0"/>
                  </a:lnTo>
                  <a:lnTo>
                    <a:pt x="54" y="1"/>
                  </a:lnTo>
                  <a:lnTo>
                    <a:pt x="37" y="9"/>
                  </a:lnTo>
                  <a:lnTo>
                    <a:pt x="22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6"/>
                  </a:lnTo>
                  <a:lnTo>
                    <a:pt x="52" y="123"/>
                  </a:lnTo>
                  <a:lnTo>
                    <a:pt x="69" y="123"/>
                  </a:lnTo>
                  <a:lnTo>
                    <a:pt x="87" y="123"/>
                  </a:lnTo>
                  <a:lnTo>
                    <a:pt x="104" y="116"/>
                  </a:lnTo>
                  <a:lnTo>
                    <a:pt x="119" y="106"/>
                  </a:lnTo>
                  <a:lnTo>
                    <a:pt x="129" y="93"/>
                  </a:lnTo>
                  <a:lnTo>
                    <a:pt x="137" y="77"/>
                  </a:lnTo>
                  <a:lnTo>
                    <a:pt x="140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4" name="Freeform 698"/>
            <p:cNvSpPr>
              <a:spLocks/>
            </p:cNvSpPr>
            <p:nvPr/>
          </p:nvSpPr>
          <p:spPr bwMode="auto">
            <a:xfrm rot="16200000" flipH="1">
              <a:off x="592" y="2103"/>
              <a:ext cx="91" cy="33"/>
            </a:xfrm>
            <a:custGeom>
              <a:avLst/>
              <a:gdLst/>
              <a:ahLst/>
              <a:cxnLst>
                <a:cxn ang="0">
                  <a:pos x="139" y="65"/>
                </a:cxn>
                <a:cxn ang="0">
                  <a:pos x="137" y="79"/>
                </a:cxn>
                <a:cxn ang="0">
                  <a:pos x="129" y="94"/>
                </a:cxn>
                <a:cxn ang="0">
                  <a:pos x="118" y="107"/>
                </a:cxn>
                <a:cxn ang="0">
                  <a:pos x="103" y="117"/>
                </a:cxn>
                <a:cxn ang="0">
                  <a:pos x="87" y="125"/>
                </a:cxn>
                <a:cxn ang="0">
                  <a:pos x="70" y="126"/>
                </a:cxn>
                <a:cxn ang="0">
                  <a:pos x="52" y="125"/>
                </a:cxn>
                <a:cxn ang="0">
                  <a:pos x="35" y="117"/>
                </a:cxn>
                <a:cxn ang="0">
                  <a:pos x="23" y="107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7" y="2"/>
                </a:cxn>
                <a:cxn ang="0">
                  <a:pos x="103" y="9"/>
                </a:cxn>
                <a:cxn ang="0">
                  <a:pos x="118" y="19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5"/>
                </a:cxn>
              </a:cxnLst>
              <a:rect l="0" t="0" r="r" b="b"/>
              <a:pathLst>
                <a:path w="139" h="126">
                  <a:moveTo>
                    <a:pt x="139" y="65"/>
                  </a:moveTo>
                  <a:lnTo>
                    <a:pt x="137" y="79"/>
                  </a:lnTo>
                  <a:lnTo>
                    <a:pt x="129" y="94"/>
                  </a:lnTo>
                  <a:lnTo>
                    <a:pt x="118" y="107"/>
                  </a:lnTo>
                  <a:lnTo>
                    <a:pt x="103" y="117"/>
                  </a:lnTo>
                  <a:lnTo>
                    <a:pt x="87" y="125"/>
                  </a:lnTo>
                  <a:lnTo>
                    <a:pt x="70" y="126"/>
                  </a:lnTo>
                  <a:lnTo>
                    <a:pt x="52" y="125"/>
                  </a:lnTo>
                  <a:lnTo>
                    <a:pt x="35" y="117"/>
                  </a:lnTo>
                  <a:lnTo>
                    <a:pt x="23" y="107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7" y="2"/>
                  </a:lnTo>
                  <a:lnTo>
                    <a:pt x="103" y="9"/>
                  </a:lnTo>
                  <a:lnTo>
                    <a:pt x="118" y="19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5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5" name="Freeform 699"/>
            <p:cNvSpPr>
              <a:spLocks/>
            </p:cNvSpPr>
            <p:nvPr/>
          </p:nvSpPr>
          <p:spPr bwMode="auto">
            <a:xfrm rot="16200000" flipH="1">
              <a:off x="555" y="2138"/>
              <a:ext cx="100" cy="37"/>
            </a:xfrm>
            <a:custGeom>
              <a:avLst/>
              <a:gdLst/>
              <a:ahLst/>
              <a:cxnLst>
                <a:cxn ang="0">
                  <a:pos x="147" y="71"/>
                </a:cxn>
                <a:cxn ang="0">
                  <a:pos x="144" y="86"/>
                </a:cxn>
                <a:cxn ang="0">
                  <a:pos x="136" y="101"/>
                </a:cxn>
                <a:cxn ang="0">
                  <a:pos x="123" y="115"/>
                </a:cxn>
                <a:cxn ang="0">
                  <a:pos x="108" y="126"/>
                </a:cxn>
                <a:cxn ang="0">
                  <a:pos x="91" y="134"/>
                </a:cxn>
                <a:cxn ang="0">
                  <a:pos x="73" y="136"/>
                </a:cxn>
                <a:cxn ang="0">
                  <a:pos x="55" y="134"/>
                </a:cxn>
                <a:cxn ang="0">
                  <a:pos x="36" y="126"/>
                </a:cxn>
                <a:cxn ang="0">
                  <a:pos x="23" y="115"/>
                </a:cxn>
                <a:cxn ang="0">
                  <a:pos x="11" y="101"/>
                </a:cxn>
                <a:cxn ang="0">
                  <a:pos x="3" y="86"/>
                </a:cxn>
                <a:cxn ang="0">
                  <a:pos x="0" y="71"/>
                </a:cxn>
                <a:cxn ang="0">
                  <a:pos x="3" y="54"/>
                </a:cxn>
                <a:cxn ang="0">
                  <a:pos x="11" y="38"/>
                </a:cxn>
                <a:cxn ang="0">
                  <a:pos x="23" y="22"/>
                </a:cxn>
                <a:cxn ang="0">
                  <a:pos x="36" y="13"/>
                </a:cxn>
                <a:cxn ang="0">
                  <a:pos x="55" y="5"/>
                </a:cxn>
                <a:cxn ang="0">
                  <a:pos x="73" y="0"/>
                </a:cxn>
                <a:cxn ang="0">
                  <a:pos x="91" y="5"/>
                </a:cxn>
                <a:cxn ang="0">
                  <a:pos x="108" y="13"/>
                </a:cxn>
                <a:cxn ang="0">
                  <a:pos x="123" y="22"/>
                </a:cxn>
                <a:cxn ang="0">
                  <a:pos x="136" y="38"/>
                </a:cxn>
                <a:cxn ang="0">
                  <a:pos x="144" y="54"/>
                </a:cxn>
                <a:cxn ang="0">
                  <a:pos x="147" y="71"/>
                </a:cxn>
              </a:cxnLst>
              <a:rect l="0" t="0" r="r" b="b"/>
              <a:pathLst>
                <a:path w="147" h="136">
                  <a:moveTo>
                    <a:pt x="147" y="71"/>
                  </a:moveTo>
                  <a:lnTo>
                    <a:pt x="144" y="86"/>
                  </a:lnTo>
                  <a:lnTo>
                    <a:pt x="136" y="101"/>
                  </a:lnTo>
                  <a:lnTo>
                    <a:pt x="123" y="115"/>
                  </a:lnTo>
                  <a:lnTo>
                    <a:pt x="108" y="126"/>
                  </a:lnTo>
                  <a:lnTo>
                    <a:pt x="91" y="134"/>
                  </a:lnTo>
                  <a:lnTo>
                    <a:pt x="73" y="136"/>
                  </a:lnTo>
                  <a:lnTo>
                    <a:pt x="55" y="134"/>
                  </a:lnTo>
                  <a:lnTo>
                    <a:pt x="36" y="126"/>
                  </a:lnTo>
                  <a:lnTo>
                    <a:pt x="23" y="115"/>
                  </a:lnTo>
                  <a:lnTo>
                    <a:pt x="11" y="101"/>
                  </a:lnTo>
                  <a:lnTo>
                    <a:pt x="3" y="86"/>
                  </a:lnTo>
                  <a:lnTo>
                    <a:pt x="0" y="71"/>
                  </a:lnTo>
                  <a:lnTo>
                    <a:pt x="3" y="54"/>
                  </a:lnTo>
                  <a:lnTo>
                    <a:pt x="11" y="38"/>
                  </a:lnTo>
                  <a:lnTo>
                    <a:pt x="23" y="22"/>
                  </a:lnTo>
                  <a:lnTo>
                    <a:pt x="36" y="13"/>
                  </a:lnTo>
                  <a:lnTo>
                    <a:pt x="55" y="5"/>
                  </a:lnTo>
                  <a:lnTo>
                    <a:pt x="73" y="0"/>
                  </a:lnTo>
                  <a:lnTo>
                    <a:pt x="91" y="5"/>
                  </a:lnTo>
                  <a:lnTo>
                    <a:pt x="108" y="13"/>
                  </a:lnTo>
                  <a:lnTo>
                    <a:pt x="123" y="22"/>
                  </a:lnTo>
                  <a:lnTo>
                    <a:pt x="136" y="38"/>
                  </a:lnTo>
                  <a:lnTo>
                    <a:pt x="144" y="54"/>
                  </a:lnTo>
                  <a:lnTo>
                    <a:pt x="147" y="7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6" name="Freeform 700"/>
            <p:cNvSpPr>
              <a:spLocks/>
            </p:cNvSpPr>
            <p:nvPr/>
          </p:nvSpPr>
          <p:spPr bwMode="auto">
            <a:xfrm rot="16200000" flipH="1">
              <a:off x="625" y="2077"/>
              <a:ext cx="95" cy="36"/>
            </a:xfrm>
            <a:custGeom>
              <a:avLst/>
              <a:gdLst/>
              <a:ahLst/>
              <a:cxnLst>
                <a:cxn ang="0">
                  <a:pos x="140" y="62"/>
                </a:cxn>
                <a:cxn ang="0">
                  <a:pos x="138" y="78"/>
                </a:cxn>
                <a:cxn ang="0">
                  <a:pos x="130" y="92"/>
                </a:cxn>
                <a:cxn ang="0">
                  <a:pos x="120" y="106"/>
                </a:cxn>
                <a:cxn ang="0">
                  <a:pos x="105" y="116"/>
                </a:cxn>
                <a:cxn ang="0">
                  <a:pos x="88" y="123"/>
                </a:cxn>
                <a:cxn ang="0">
                  <a:pos x="70" y="127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9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" y="47"/>
                </a:cxn>
                <a:cxn ang="0">
                  <a:pos x="9" y="32"/>
                </a:cxn>
                <a:cxn ang="0">
                  <a:pos x="22" y="20"/>
                </a:cxn>
                <a:cxn ang="0">
                  <a:pos x="36" y="8"/>
                </a:cxn>
                <a:cxn ang="0">
                  <a:pos x="53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5" y="8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8" y="47"/>
                </a:cxn>
                <a:cxn ang="0">
                  <a:pos x="140" y="62"/>
                </a:cxn>
              </a:cxnLst>
              <a:rect l="0" t="0" r="r" b="b"/>
              <a:pathLst>
                <a:path w="140" h="127">
                  <a:moveTo>
                    <a:pt x="140" y="62"/>
                  </a:moveTo>
                  <a:lnTo>
                    <a:pt x="138" y="78"/>
                  </a:lnTo>
                  <a:lnTo>
                    <a:pt x="130" y="92"/>
                  </a:lnTo>
                  <a:lnTo>
                    <a:pt x="120" y="106"/>
                  </a:lnTo>
                  <a:lnTo>
                    <a:pt x="105" y="116"/>
                  </a:lnTo>
                  <a:lnTo>
                    <a:pt x="88" y="123"/>
                  </a:lnTo>
                  <a:lnTo>
                    <a:pt x="70" y="127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9" y="92"/>
                  </a:lnTo>
                  <a:lnTo>
                    <a:pt x="1" y="78"/>
                  </a:lnTo>
                  <a:lnTo>
                    <a:pt x="0" y="62"/>
                  </a:lnTo>
                  <a:lnTo>
                    <a:pt x="1" y="47"/>
                  </a:lnTo>
                  <a:lnTo>
                    <a:pt x="9" y="32"/>
                  </a:lnTo>
                  <a:lnTo>
                    <a:pt x="22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8" y="47"/>
                  </a:lnTo>
                  <a:lnTo>
                    <a:pt x="14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7" name="Freeform 701"/>
            <p:cNvSpPr>
              <a:spLocks/>
            </p:cNvSpPr>
            <p:nvPr/>
          </p:nvSpPr>
          <p:spPr bwMode="auto">
            <a:xfrm rot="16200000" flipH="1">
              <a:off x="517" y="2163"/>
              <a:ext cx="97" cy="37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8" name="Freeform 702"/>
            <p:cNvSpPr>
              <a:spLocks/>
            </p:cNvSpPr>
            <p:nvPr/>
          </p:nvSpPr>
          <p:spPr bwMode="auto">
            <a:xfrm rot="16200000" flipH="1">
              <a:off x="660" y="2082"/>
              <a:ext cx="98" cy="36"/>
            </a:xfrm>
            <a:custGeom>
              <a:avLst/>
              <a:gdLst/>
              <a:ahLst/>
              <a:cxnLst>
                <a:cxn ang="0">
                  <a:pos x="140" y="63"/>
                </a:cxn>
                <a:cxn ang="0">
                  <a:pos x="138" y="78"/>
                </a:cxn>
                <a:cxn ang="0">
                  <a:pos x="130" y="93"/>
                </a:cxn>
                <a:cxn ang="0">
                  <a:pos x="119" y="106"/>
                </a:cxn>
                <a:cxn ang="0">
                  <a:pos x="105" y="116"/>
                </a:cxn>
                <a:cxn ang="0">
                  <a:pos x="89" y="123"/>
                </a:cxn>
                <a:cxn ang="0">
                  <a:pos x="70" y="126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0"/>
                </a:cxn>
                <a:cxn ang="0">
                  <a:pos x="36" y="8"/>
                </a:cxn>
                <a:cxn ang="0">
                  <a:pos x="52" y="1"/>
                </a:cxn>
                <a:cxn ang="0">
                  <a:pos x="69" y="0"/>
                </a:cxn>
                <a:cxn ang="0">
                  <a:pos x="87" y="1"/>
                </a:cxn>
                <a:cxn ang="0">
                  <a:pos x="105" y="8"/>
                </a:cxn>
                <a:cxn ang="0">
                  <a:pos x="119" y="20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</a:cxnLst>
              <a:rect l="0" t="0" r="r" b="b"/>
              <a:pathLst>
                <a:path w="140" h="126">
                  <a:moveTo>
                    <a:pt x="140" y="63"/>
                  </a:moveTo>
                  <a:lnTo>
                    <a:pt x="138" y="78"/>
                  </a:lnTo>
                  <a:lnTo>
                    <a:pt x="130" y="93"/>
                  </a:lnTo>
                  <a:lnTo>
                    <a:pt x="119" y="106"/>
                  </a:lnTo>
                  <a:lnTo>
                    <a:pt x="105" y="116"/>
                  </a:lnTo>
                  <a:lnTo>
                    <a:pt x="89" y="123"/>
                  </a:lnTo>
                  <a:lnTo>
                    <a:pt x="70" y="126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6" y="8"/>
                  </a:lnTo>
                  <a:lnTo>
                    <a:pt x="52" y="1"/>
                  </a:lnTo>
                  <a:lnTo>
                    <a:pt x="69" y="0"/>
                  </a:lnTo>
                  <a:lnTo>
                    <a:pt x="87" y="1"/>
                  </a:lnTo>
                  <a:lnTo>
                    <a:pt x="105" y="8"/>
                  </a:lnTo>
                  <a:lnTo>
                    <a:pt x="119" y="20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9" name="Freeform 703"/>
            <p:cNvSpPr>
              <a:spLocks/>
            </p:cNvSpPr>
            <p:nvPr/>
          </p:nvSpPr>
          <p:spPr bwMode="auto">
            <a:xfrm flipH="1">
              <a:off x="2192" y="2054"/>
              <a:ext cx="42" cy="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48"/>
                </a:cxn>
                <a:cxn ang="0">
                  <a:pos x="10" y="34"/>
                </a:cxn>
                <a:cxn ang="0">
                  <a:pos x="23" y="22"/>
                </a:cxn>
                <a:cxn ang="0">
                  <a:pos x="36" y="10"/>
                </a:cxn>
                <a:cxn ang="0">
                  <a:pos x="52" y="3"/>
                </a:cxn>
                <a:cxn ang="0">
                  <a:pos x="70" y="0"/>
                </a:cxn>
                <a:cxn ang="0">
                  <a:pos x="89" y="3"/>
                </a:cxn>
                <a:cxn ang="0">
                  <a:pos x="106" y="10"/>
                </a:cxn>
                <a:cxn ang="0">
                  <a:pos x="121" y="22"/>
                </a:cxn>
                <a:cxn ang="0">
                  <a:pos x="133" y="34"/>
                </a:cxn>
                <a:cxn ang="0">
                  <a:pos x="141" y="48"/>
                </a:cxn>
                <a:cxn ang="0">
                  <a:pos x="145" y="64"/>
                </a:cxn>
                <a:cxn ang="0">
                  <a:pos x="141" y="80"/>
                </a:cxn>
                <a:cxn ang="0">
                  <a:pos x="133" y="94"/>
                </a:cxn>
                <a:cxn ang="0">
                  <a:pos x="122" y="107"/>
                </a:cxn>
                <a:cxn ang="0">
                  <a:pos x="106" y="117"/>
                </a:cxn>
                <a:cxn ang="0">
                  <a:pos x="90" y="124"/>
                </a:cxn>
                <a:cxn ang="0">
                  <a:pos x="72" y="126"/>
                </a:cxn>
                <a:cxn ang="0">
                  <a:pos x="53" y="124"/>
                </a:cxn>
                <a:cxn ang="0">
                  <a:pos x="37" y="117"/>
                </a:cxn>
                <a:cxn ang="0">
                  <a:pos x="23" y="107"/>
                </a:cxn>
                <a:cxn ang="0">
                  <a:pos x="10" y="94"/>
                </a:cxn>
                <a:cxn ang="0">
                  <a:pos x="3" y="80"/>
                </a:cxn>
                <a:cxn ang="0">
                  <a:pos x="0" y="64"/>
                </a:cxn>
              </a:cxnLst>
              <a:rect l="0" t="0" r="r" b="b"/>
              <a:pathLst>
                <a:path w="145" h="126">
                  <a:moveTo>
                    <a:pt x="0" y="64"/>
                  </a:moveTo>
                  <a:lnTo>
                    <a:pt x="2" y="48"/>
                  </a:lnTo>
                  <a:lnTo>
                    <a:pt x="10" y="34"/>
                  </a:lnTo>
                  <a:lnTo>
                    <a:pt x="23" y="22"/>
                  </a:lnTo>
                  <a:lnTo>
                    <a:pt x="36" y="10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89" y="3"/>
                  </a:lnTo>
                  <a:lnTo>
                    <a:pt x="106" y="10"/>
                  </a:lnTo>
                  <a:lnTo>
                    <a:pt x="121" y="22"/>
                  </a:lnTo>
                  <a:lnTo>
                    <a:pt x="133" y="34"/>
                  </a:lnTo>
                  <a:lnTo>
                    <a:pt x="141" y="48"/>
                  </a:lnTo>
                  <a:lnTo>
                    <a:pt x="145" y="64"/>
                  </a:lnTo>
                  <a:lnTo>
                    <a:pt x="141" y="80"/>
                  </a:lnTo>
                  <a:lnTo>
                    <a:pt x="133" y="94"/>
                  </a:lnTo>
                  <a:lnTo>
                    <a:pt x="122" y="107"/>
                  </a:lnTo>
                  <a:lnTo>
                    <a:pt x="106" y="117"/>
                  </a:lnTo>
                  <a:lnTo>
                    <a:pt x="90" y="124"/>
                  </a:lnTo>
                  <a:lnTo>
                    <a:pt x="72" y="126"/>
                  </a:lnTo>
                  <a:lnTo>
                    <a:pt x="53" y="124"/>
                  </a:lnTo>
                  <a:lnTo>
                    <a:pt x="37" y="117"/>
                  </a:lnTo>
                  <a:lnTo>
                    <a:pt x="23" y="107"/>
                  </a:lnTo>
                  <a:lnTo>
                    <a:pt x="10" y="94"/>
                  </a:lnTo>
                  <a:lnTo>
                    <a:pt x="3" y="8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0" name="Oval 704"/>
            <p:cNvSpPr>
              <a:spLocks noChangeArrowheads="1"/>
            </p:cNvSpPr>
            <p:nvPr/>
          </p:nvSpPr>
          <p:spPr bwMode="auto">
            <a:xfrm flipH="1">
              <a:off x="2152" y="2000"/>
              <a:ext cx="40" cy="81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1" name="Oval 705"/>
            <p:cNvSpPr>
              <a:spLocks noChangeArrowheads="1"/>
            </p:cNvSpPr>
            <p:nvPr/>
          </p:nvSpPr>
          <p:spPr bwMode="auto">
            <a:xfrm flipH="1">
              <a:off x="2115" y="2019"/>
              <a:ext cx="40" cy="8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2" name="Freeform 706"/>
            <p:cNvSpPr>
              <a:spLocks/>
            </p:cNvSpPr>
            <p:nvPr/>
          </p:nvSpPr>
          <p:spPr bwMode="auto">
            <a:xfrm flipH="1">
              <a:off x="2215" y="2052"/>
              <a:ext cx="44" cy="71"/>
            </a:xfrm>
            <a:custGeom>
              <a:avLst/>
              <a:gdLst/>
              <a:ahLst/>
              <a:cxnLst>
                <a:cxn ang="0">
                  <a:pos x="140" y="61"/>
                </a:cxn>
                <a:cxn ang="0">
                  <a:pos x="137" y="47"/>
                </a:cxn>
                <a:cxn ang="0">
                  <a:pos x="129" y="32"/>
                </a:cxn>
                <a:cxn ang="0">
                  <a:pos x="120" y="19"/>
                </a:cxn>
                <a:cxn ang="0">
                  <a:pos x="106" y="9"/>
                </a:cxn>
                <a:cxn ang="0">
                  <a:pos x="90" y="1"/>
                </a:cxn>
                <a:cxn ang="0">
                  <a:pos x="71" y="0"/>
                </a:cxn>
                <a:cxn ang="0">
                  <a:pos x="54" y="1"/>
                </a:cxn>
                <a:cxn ang="0">
                  <a:pos x="37" y="9"/>
                </a:cxn>
                <a:cxn ang="0">
                  <a:pos x="22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6"/>
                </a:cxn>
                <a:cxn ang="0">
                  <a:pos x="52" y="123"/>
                </a:cxn>
                <a:cxn ang="0">
                  <a:pos x="69" y="123"/>
                </a:cxn>
                <a:cxn ang="0">
                  <a:pos x="87" y="123"/>
                </a:cxn>
                <a:cxn ang="0">
                  <a:pos x="104" y="116"/>
                </a:cxn>
                <a:cxn ang="0">
                  <a:pos x="119" y="106"/>
                </a:cxn>
                <a:cxn ang="0">
                  <a:pos x="129" y="93"/>
                </a:cxn>
                <a:cxn ang="0">
                  <a:pos x="137" y="77"/>
                </a:cxn>
                <a:cxn ang="0">
                  <a:pos x="140" y="61"/>
                </a:cxn>
              </a:cxnLst>
              <a:rect l="0" t="0" r="r" b="b"/>
              <a:pathLst>
                <a:path w="140" h="123">
                  <a:moveTo>
                    <a:pt x="140" y="61"/>
                  </a:moveTo>
                  <a:lnTo>
                    <a:pt x="137" y="47"/>
                  </a:lnTo>
                  <a:lnTo>
                    <a:pt x="129" y="32"/>
                  </a:lnTo>
                  <a:lnTo>
                    <a:pt x="120" y="19"/>
                  </a:lnTo>
                  <a:lnTo>
                    <a:pt x="106" y="9"/>
                  </a:lnTo>
                  <a:lnTo>
                    <a:pt x="90" y="1"/>
                  </a:lnTo>
                  <a:lnTo>
                    <a:pt x="71" y="0"/>
                  </a:lnTo>
                  <a:lnTo>
                    <a:pt x="54" y="1"/>
                  </a:lnTo>
                  <a:lnTo>
                    <a:pt x="37" y="9"/>
                  </a:lnTo>
                  <a:lnTo>
                    <a:pt x="22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6"/>
                  </a:lnTo>
                  <a:lnTo>
                    <a:pt x="52" y="123"/>
                  </a:lnTo>
                  <a:lnTo>
                    <a:pt x="69" y="123"/>
                  </a:lnTo>
                  <a:lnTo>
                    <a:pt x="87" y="123"/>
                  </a:lnTo>
                  <a:lnTo>
                    <a:pt x="104" y="116"/>
                  </a:lnTo>
                  <a:lnTo>
                    <a:pt x="119" y="106"/>
                  </a:lnTo>
                  <a:lnTo>
                    <a:pt x="129" y="93"/>
                  </a:lnTo>
                  <a:lnTo>
                    <a:pt x="137" y="77"/>
                  </a:lnTo>
                  <a:lnTo>
                    <a:pt x="140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3" name="Freeform 707"/>
            <p:cNvSpPr>
              <a:spLocks/>
            </p:cNvSpPr>
            <p:nvPr/>
          </p:nvSpPr>
          <p:spPr bwMode="auto">
            <a:xfrm flipH="1">
              <a:off x="2124" y="2112"/>
              <a:ext cx="41" cy="71"/>
            </a:xfrm>
            <a:custGeom>
              <a:avLst/>
              <a:gdLst/>
              <a:ahLst/>
              <a:cxnLst>
                <a:cxn ang="0">
                  <a:pos x="139" y="65"/>
                </a:cxn>
                <a:cxn ang="0">
                  <a:pos x="137" y="79"/>
                </a:cxn>
                <a:cxn ang="0">
                  <a:pos x="129" y="94"/>
                </a:cxn>
                <a:cxn ang="0">
                  <a:pos x="118" y="107"/>
                </a:cxn>
                <a:cxn ang="0">
                  <a:pos x="103" y="117"/>
                </a:cxn>
                <a:cxn ang="0">
                  <a:pos x="87" y="125"/>
                </a:cxn>
                <a:cxn ang="0">
                  <a:pos x="70" y="126"/>
                </a:cxn>
                <a:cxn ang="0">
                  <a:pos x="52" y="125"/>
                </a:cxn>
                <a:cxn ang="0">
                  <a:pos x="35" y="117"/>
                </a:cxn>
                <a:cxn ang="0">
                  <a:pos x="23" y="107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7" y="2"/>
                </a:cxn>
                <a:cxn ang="0">
                  <a:pos x="103" y="9"/>
                </a:cxn>
                <a:cxn ang="0">
                  <a:pos x="118" y="19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5"/>
                </a:cxn>
              </a:cxnLst>
              <a:rect l="0" t="0" r="r" b="b"/>
              <a:pathLst>
                <a:path w="139" h="126">
                  <a:moveTo>
                    <a:pt x="139" y="65"/>
                  </a:moveTo>
                  <a:lnTo>
                    <a:pt x="137" y="79"/>
                  </a:lnTo>
                  <a:lnTo>
                    <a:pt x="129" y="94"/>
                  </a:lnTo>
                  <a:lnTo>
                    <a:pt x="118" y="107"/>
                  </a:lnTo>
                  <a:lnTo>
                    <a:pt x="103" y="117"/>
                  </a:lnTo>
                  <a:lnTo>
                    <a:pt x="87" y="125"/>
                  </a:lnTo>
                  <a:lnTo>
                    <a:pt x="70" y="126"/>
                  </a:lnTo>
                  <a:lnTo>
                    <a:pt x="52" y="125"/>
                  </a:lnTo>
                  <a:lnTo>
                    <a:pt x="35" y="117"/>
                  </a:lnTo>
                  <a:lnTo>
                    <a:pt x="23" y="107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7" y="2"/>
                  </a:lnTo>
                  <a:lnTo>
                    <a:pt x="103" y="9"/>
                  </a:lnTo>
                  <a:lnTo>
                    <a:pt x="118" y="19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5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4" name="Freeform 708"/>
            <p:cNvSpPr>
              <a:spLocks/>
            </p:cNvSpPr>
            <p:nvPr/>
          </p:nvSpPr>
          <p:spPr bwMode="auto">
            <a:xfrm flipH="1">
              <a:off x="2146" y="2064"/>
              <a:ext cx="43" cy="81"/>
            </a:xfrm>
            <a:custGeom>
              <a:avLst/>
              <a:gdLst/>
              <a:ahLst/>
              <a:cxnLst>
                <a:cxn ang="0">
                  <a:pos x="140" y="62"/>
                </a:cxn>
                <a:cxn ang="0">
                  <a:pos x="138" y="78"/>
                </a:cxn>
                <a:cxn ang="0">
                  <a:pos x="130" y="92"/>
                </a:cxn>
                <a:cxn ang="0">
                  <a:pos x="120" y="106"/>
                </a:cxn>
                <a:cxn ang="0">
                  <a:pos x="105" y="116"/>
                </a:cxn>
                <a:cxn ang="0">
                  <a:pos x="88" y="123"/>
                </a:cxn>
                <a:cxn ang="0">
                  <a:pos x="70" y="127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9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" y="47"/>
                </a:cxn>
                <a:cxn ang="0">
                  <a:pos x="9" y="32"/>
                </a:cxn>
                <a:cxn ang="0">
                  <a:pos x="22" y="20"/>
                </a:cxn>
                <a:cxn ang="0">
                  <a:pos x="36" y="8"/>
                </a:cxn>
                <a:cxn ang="0">
                  <a:pos x="53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5" y="8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8" y="47"/>
                </a:cxn>
                <a:cxn ang="0">
                  <a:pos x="140" y="62"/>
                </a:cxn>
              </a:cxnLst>
              <a:rect l="0" t="0" r="r" b="b"/>
              <a:pathLst>
                <a:path w="140" h="127">
                  <a:moveTo>
                    <a:pt x="140" y="62"/>
                  </a:moveTo>
                  <a:lnTo>
                    <a:pt x="138" y="78"/>
                  </a:lnTo>
                  <a:lnTo>
                    <a:pt x="130" y="92"/>
                  </a:lnTo>
                  <a:lnTo>
                    <a:pt x="120" y="106"/>
                  </a:lnTo>
                  <a:lnTo>
                    <a:pt x="105" y="116"/>
                  </a:lnTo>
                  <a:lnTo>
                    <a:pt x="88" y="123"/>
                  </a:lnTo>
                  <a:lnTo>
                    <a:pt x="70" y="127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9" y="92"/>
                  </a:lnTo>
                  <a:lnTo>
                    <a:pt x="1" y="78"/>
                  </a:lnTo>
                  <a:lnTo>
                    <a:pt x="0" y="62"/>
                  </a:lnTo>
                  <a:lnTo>
                    <a:pt x="1" y="47"/>
                  </a:lnTo>
                  <a:lnTo>
                    <a:pt x="9" y="32"/>
                  </a:lnTo>
                  <a:lnTo>
                    <a:pt x="22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8" y="47"/>
                  </a:lnTo>
                  <a:lnTo>
                    <a:pt x="14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5" name="Freeform 709"/>
            <p:cNvSpPr>
              <a:spLocks/>
            </p:cNvSpPr>
            <p:nvPr/>
          </p:nvSpPr>
          <p:spPr bwMode="auto">
            <a:xfrm flipH="1">
              <a:off x="2115" y="2126"/>
              <a:ext cx="42" cy="82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6" name="Freeform 710"/>
            <p:cNvSpPr>
              <a:spLocks/>
            </p:cNvSpPr>
            <p:nvPr/>
          </p:nvSpPr>
          <p:spPr bwMode="auto">
            <a:xfrm flipH="1">
              <a:off x="2180" y="2019"/>
              <a:ext cx="45" cy="81"/>
            </a:xfrm>
            <a:custGeom>
              <a:avLst/>
              <a:gdLst/>
              <a:ahLst/>
              <a:cxnLst>
                <a:cxn ang="0">
                  <a:pos x="140" y="63"/>
                </a:cxn>
                <a:cxn ang="0">
                  <a:pos x="138" y="78"/>
                </a:cxn>
                <a:cxn ang="0">
                  <a:pos x="130" y="93"/>
                </a:cxn>
                <a:cxn ang="0">
                  <a:pos x="119" y="106"/>
                </a:cxn>
                <a:cxn ang="0">
                  <a:pos x="105" y="116"/>
                </a:cxn>
                <a:cxn ang="0">
                  <a:pos x="89" y="123"/>
                </a:cxn>
                <a:cxn ang="0">
                  <a:pos x="70" y="126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0"/>
                </a:cxn>
                <a:cxn ang="0">
                  <a:pos x="36" y="8"/>
                </a:cxn>
                <a:cxn ang="0">
                  <a:pos x="52" y="1"/>
                </a:cxn>
                <a:cxn ang="0">
                  <a:pos x="69" y="0"/>
                </a:cxn>
                <a:cxn ang="0">
                  <a:pos x="87" y="1"/>
                </a:cxn>
                <a:cxn ang="0">
                  <a:pos x="105" y="8"/>
                </a:cxn>
                <a:cxn ang="0">
                  <a:pos x="119" y="20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</a:cxnLst>
              <a:rect l="0" t="0" r="r" b="b"/>
              <a:pathLst>
                <a:path w="140" h="126">
                  <a:moveTo>
                    <a:pt x="140" y="63"/>
                  </a:moveTo>
                  <a:lnTo>
                    <a:pt x="138" y="78"/>
                  </a:lnTo>
                  <a:lnTo>
                    <a:pt x="130" y="93"/>
                  </a:lnTo>
                  <a:lnTo>
                    <a:pt x="119" y="106"/>
                  </a:lnTo>
                  <a:lnTo>
                    <a:pt x="105" y="116"/>
                  </a:lnTo>
                  <a:lnTo>
                    <a:pt x="89" y="123"/>
                  </a:lnTo>
                  <a:lnTo>
                    <a:pt x="70" y="126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6" y="8"/>
                  </a:lnTo>
                  <a:lnTo>
                    <a:pt x="52" y="1"/>
                  </a:lnTo>
                  <a:lnTo>
                    <a:pt x="69" y="0"/>
                  </a:lnTo>
                  <a:lnTo>
                    <a:pt x="87" y="1"/>
                  </a:lnTo>
                  <a:lnTo>
                    <a:pt x="105" y="8"/>
                  </a:lnTo>
                  <a:lnTo>
                    <a:pt x="119" y="20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7" name="Freeform 711"/>
            <p:cNvSpPr>
              <a:spLocks/>
            </p:cNvSpPr>
            <p:nvPr/>
          </p:nvSpPr>
          <p:spPr bwMode="auto">
            <a:xfrm rot="16200000" flipH="1">
              <a:off x="1329" y="2158"/>
              <a:ext cx="94" cy="3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48"/>
                </a:cxn>
                <a:cxn ang="0">
                  <a:pos x="10" y="34"/>
                </a:cxn>
                <a:cxn ang="0">
                  <a:pos x="23" y="22"/>
                </a:cxn>
                <a:cxn ang="0">
                  <a:pos x="36" y="10"/>
                </a:cxn>
                <a:cxn ang="0">
                  <a:pos x="52" y="3"/>
                </a:cxn>
                <a:cxn ang="0">
                  <a:pos x="70" y="0"/>
                </a:cxn>
                <a:cxn ang="0">
                  <a:pos x="89" y="3"/>
                </a:cxn>
                <a:cxn ang="0">
                  <a:pos x="106" y="10"/>
                </a:cxn>
                <a:cxn ang="0">
                  <a:pos x="121" y="22"/>
                </a:cxn>
                <a:cxn ang="0">
                  <a:pos x="133" y="34"/>
                </a:cxn>
                <a:cxn ang="0">
                  <a:pos x="141" y="48"/>
                </a:cxn>
                <a:cxn ang="0">
                  <a:pos x="145" y="64"/>
                </a:cxn>
                <a:cxn ang="0">
                  <a:pos x="141" y="80"/>
                </a:cxn>
                <a:cxn ang="0">
                  <a:pos x="133" y="94"/>
                </a:cxn>
                <a:cxn ang="0">
                  <a:pos x="122" y="107"/>
                </a:cxn>
                <a:cxn ang="0">
                  <a:pos x="106" y="117"/>
                </a:cxn>
                <a:cxn ang="0">
                  <a:pos x="90" y="124"/>
                </a:cxn>
                <a:cxn ang="0">
                  <a:pos x="72" y="126"/>
                </a:cxn>
                <a:cxn ang="0">
                  <a:pos x="53" y="124"/>
                </a:cxn>
                <a:cxn ang="0">
                  <a:pos x="37" y="117"/>
                </a:cxn>
                <a:cxn ang="0">
                  <a:pos x="23" y="107"/>
                </a:cxn>
                <a:cxn ang="0">
                  <a:pos x="10" y="94"/>
                </a:cxn>
                <a:cxn ang="0">
                  <a:pos x="3" y="80"/>
                </a:cxn>
                <a:cxn ang="0">
                  <a:pos x="0" y="64"/>
                </a:cxn>
              </a:cxnLst>
              <a:rect l="0" t="0" r="r" b="b"/>
              <a:pathLst>
                <a:path w="145" h="126">
                  <a:moveTo>
                    <a:pt x="0" y="64"/>
                  </a:moveTo>
                  <a:lnTo>
                    <a:pt x="2" y="48"/>
                  </a:lnTo>
                  <a:lnTo>
                    <a:pt x="10" y="34"/>
                  </a:lnTo>
                  <a:lnTo>
                    <a:pt x="23" y="22"/>
                  </a:lnTo>
                  <a:lnTo>
                    <a:pt x="36" y="10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89" y="3"/>
                  </a:lnTo>
                  <a:lnTo>
                    <a:pt x="106" y="10"/>
                  </a:lnTo>
                  <a:lnTo>
                    <a:pt x="121" y="22"/>
                  </a:lnTo>
                  <a:lnTo>
                    <a:pt x="133" y="34"/>
                  </a:lnTo>
                  <a:lnTo>
                    <a:pt x="141" y="48"/>
                  </a:lnTo>
                  <a:lnTo>
                    <a:pt x="145" y="64"/>
                  </a:lnTo>
                  <a:lnTo>
                    <a:pt x="141" y="80"/>
                  </a:lnTo>
                  <a:lnTo>
                    <a:pt x="133" y="94"/>
                  </a:lnTo>
                  <a:lnTo>
                    <a:pt x="122" y="107"/>
                  </a:lnTo>
                  <a:lnTo>
                    <a:pt x="106" y="117"/>
                  </a:lnTo>
                  <a:lnTo>
                    <a:pt x="90" y="124"/>
                  </a:lnTo>
                  <a:lnTo>
                    <a:pt x="72" y="126"/>
                  </a:lnTo>
                  <a:lnTo>
                    <a:pt x="53" y="124"/>
                  </a:lnTo>
                  <a:lnTo>
                    <a:pt x="37" y="117"/>
                  </a:lnTo>
                  <a:lnTo>
                    <a:pt x="23" y="107"/>
                  </a:lnTo>
                  <a:lnTo>
                    <a:pt x="10" y="94"/>
                  </a:lnTo>
                  <a:lnTo>
                    <a:pt x="3" y="8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8" name="Freeform 712"/>
            <p:cNvSpPr>
              <a:spLocks/>
            </p:cNvSpPr>
            <p:nvPr/>
          </p:nvSpPr>
          <p:spPr bwMode="auto">
            <a:xfrm rot="16200000" flipH="1">
              <a:off x="1359" y="2153"/>
              <a:ext cx="99" cy="3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8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1" y="0"/>
                </a:cxn>
                <a:cxn ang="0">
                  <a:pos x="89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2" y="32"/>
                </a:cxn>
                <a:cxn ang="0">
                  <a:pos x="140" y="46"/>
                </a:cxn>
                <a:cxn ang="0">
                  <a:pos x="144" y="62"/>
                </a:cxn>
                <a:cxn ang="0">
                  <a:pos x="140" y="77"/>
                </a:cxn>
                <a:cxn ang="0">
                  <a:pos x="132" y="91"/>
                </a:cxn>
                <a:cxn ang="0">
                  <a:pos x="121" y="106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2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2"/>
                </a:cxn>
                <a:cxn ang="0">
                  <a:pos x="2" y="77"/>
                </a:cxn>
                <a:cxn ang="0">
                  <a:pos x="0" y="63"/>
                </a:cxn>
              </a:cxnLst>
              <a:rect l="0" t="0" r="r" b="b"/>
              <a:pathLst>
                <a:path w="144" h="124">
                  <a:moveTo>
                    <a:pt x="0" y="63"/>
                  </a:moveTo>
                  <a:lnTo>
                    <a:pt x="2" y="48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1" y="0"/>
                  </a:lnTo>
                  <a:lnTo>
                    <a:pt x="89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2" y="32"/>
                  </a:lnTo>
                  <a:lnTo>
                    <a:pt x="140" y="46"/>
                  </a:lnTo>
                  <a:lnTo>
                    <a:pt x="144" y="62"/>
                  </a:lnTo>
                  <a:lnTo>
                    <a:pt x="140" y="77"/>
                  </a:lnTo>
                  <a:lnTo>
                    <a:pt x="132" y="91"/>
                  </a:lnTo>
                  <a:lnTo>
                    <a:pt x="121" y="106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2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2"/>
                  </a:lnTo>
                  <a:lnTo>
                    <a:pt x="2" y="7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9" name="Freeform 713"/>
            <p:cNvSpPr>
              <a:spLocks/>
            </p:cNvSpPr>
            <p:nvPr/>
          </p:nvSpPr>
          <p:spPr bwMode="auto">
            <a:xfrm rot="16200000" flipH="1">
              <a:off x="1583" y="2144"/>
              <a:ext cx="93" cy="32"/>
            </a:xfrm>
            <a:custGeom>
              <a:avLst/>
              <a:gdLst/>
              <a:ahLst/>
              <a:cxnLst>
                <a:cxn ang="0">
                  <a:pos x="139" y="62"/>
                </a:cxn>
                <a:cxn ang="0">
                  <a:pos x="137" y="80"/>
                </a:cxn>
                <a:cxn ang="0">
                  <a:pos x="129" y="93"/>
                </a:cxn>
                <a:cxn ang="0">
                  <a:pos x="119" y="106"/>
                </a:cxn>
                <a:cxn ang="0">
                  <a:pos x="105" y="115"/>
                </a:cxn>
                <a:cxn ang="0">
                  <a:pos x="89" y="122"/>
                </a:cxn>
                <a:cxn ang="0">
                  <a:pos x="70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2" y="45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3" y="1"/>
                </a:cxn>
                <a:cxn ang="0">
                  <a:pos x="70" y="0"/>
                </a:cxn>
                <a:cxn ang="0">
                  <a:pos x="89" y="1"/>
                </a:cxn>
                <a:cxn ang="0">
                  <a:pos x="105" y="9"/>
                </a:cxn>
                <a:cxn ang="0">
                  <a:pos x="119" y="20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2"/>
                </a:cxn>
              </a:cxnLst>
              <a:rect l="0" t="0" r="r" b="b"/>
              <a:pathLst>
                <a:path w="139" h="123">
                  <a:moveTo>
                    <a:pt x="139" y="62"/>
                  </a:moveTo>
                  <a:lnTo>
                    <a:pt x="137" y="80"/>
                  </a:lnTo>
                  <a:lnTo>
                    <a:pt x="129" y="93"/>
                  </a:lnTo>
                  <a:lnTo>
                    <a:pt x="119" y="106"/>
                  </a:lnTo>
                  <a:lnTo>
                    <a:pt x="105" y="115"/>
                  </a:lnTo>
                  <a:lnTo>
                    <a:pt x="89" y="122"/>
                  </a:lnTo>
                  <a:lnTo>
                    <a:pt x="70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2" y="45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3" y="1"/>
                  </a:lnTo>
                  <a:lnTo>
                    <a:pt x="70" y="0"/>
                  </a:lnTo>
                  <a:lnTo>
                    <a:pt x="89" y="1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0" name="Freeform 714"/>
            <p:cNvSpPr>
              <a:spLocks/>
            </p:cNvSpPr>
            <p:nvPr/>
          </p:nvSpPr>
          <p:spPr bwMode="auto">
            <a:xfrm rot="16200000" flipH="1">
              <a:off x="1542" y="2151"/>
              <a:ext cx="102" cy="33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2" y="79"/>
                </a:cxn>
                <a:cxn ang="0">
                  <a:pos x="134" y="93"/>
                </a:cxn>
                <a:cxn ang="0">
                  <a:pos x="122" y="107"/>
                </a:cxn>
                <a:cxn ang="0">
                  <a:pos x="109" y="118"/>
                </a:cxn>
                <a:cxn ang="0">
                  <a:pos x="92" y="124"/>
                </a:cxn>
                <a:cxn ang="0">
                  <a:pos x="73" y="126"/>
                </a:cxn>
                <a:cxn ang="0">
                  <a:pos x="56" y="124"/>
                </a:cxn>
                <a:cxn ang="0">
                  <a:pos x="39" y="118"/>
                </a:cxn>
                <a:cxn ang="0">
                  <a:pos x="24" y="107"/>
                </a:cxn>
                <a:cxn ang="0">
                  <a:pos x="12" y="93"/>
                </a:cxn>
                <a:cxn ang="0">
                  <a:pos x="4" y="79"/>
                </a:cxn>
                <a:cxn ang="0">
                  <a:pos x="0" y="61"/>
                </a:cxn>
                <a:cxn ang="0">
                  <a:pos x="4" y="48"/>
                </a:cxn>
                <a:cxn ang="0">
                  <a:pos x="12" y="33"/>
                </a:cxn>
                <a:cxn ang="0">
                  <a:pos x="24" y="19"/>
                </a:cxn>
                <a:cxn ang="0">
                  <a:pos x="40" y="10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3" y="2"/>
                </a:cxn>
                <a:cxn ang="0">
                  <a:pos x="109" y="10"/>
                </a:cxn>
                <a:cxn ang="0">
                  <a:pos x="122" y="19"/>
                </a:cxn>
                <a:cxn ang="0">
                  <a:pos x="134" y="33"/>
                </a:cxn>
                <a:cxn ang="0">
                  <a:pos x="142" y="48"/>
                </a:cxn>
                <a:cxn ang="0">
                  <a:pos x="144" y="61"/>
                </a:cxn>
              </a:cxnLst>
              <a:rect l="0" t="0" r="r" b="b"/>
              <a:pathLst>
                <a:path w="144" h="126">
                  <a:moveTo>
                    <a:pt x="144" y="61"/>
                  </a:moveTo>
                  <a:lnTo>
                    <a:pt x="142" y="79"/>
                  </a:lnTo>
                  <a:lnTo>
                    <a:pt x="134" y="93"/>
                  </a:lnTo>
                  <a:lnTo>
                    <a:pt x="122" y="107"/>
                  </a:lnTo>
                  <a:lnTo>
                    <a:pt x="109" y="118"/>
                  </a:lnTo>
                  <a:lnTo>
                    <a:pt x="92" y="124"/>
                  </a:lnTo>
                  <a:lnTo>
                    <a:pt x="73" y="126"/>
                  </a:lnTo>
                  <a:lnTo>
                    <a:pt x="56" y="124"/>
                  </a:lnTo>
                  <a:lnTo>
                    <a:pt x="39" y="118"/>
                  </a:lnTo>
                  <a:lnTo>
                    <a:pt x="24" y="107"/>
                  </a:lnTo>
                  <a:lnTo>
                    <a:pt x="12" y="93"/>
                  </a:lnTo>
                  <a:lnTo>
                    <a:pt x="4" y="79"/>
                  </a:lnTo>
                  <a:lnTo>
                    <a:pt x="0" y="61"/>
                  </a:lnTo>
                  <a:lnTo>
                    <a:pt x="4" y="48"/>
                  </a:lnTo>
                  <a:lnTo>
                    <a:pt x="12" y="33"/>
                  </a:lnTo>
                  <a:lnTo>
                    <a:pt x="24" y="19"/>
                  </a:lnTo>
                  <a:lnTo>
                    <a:pt x="40" y="10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93" y="2"/>
                  </a:lnTo>
                  <a:lnTo>
                    <a:pt x="109" y="10"/>
                  </a:lnTo>
                  <a:lnTo>
                    <a:pt x="122" y="19"/>
                  </a:lnTo>
                  <a:lnTo>
                    <a:pt x="134" y="33"/>
                  </a:lnTo>
                  <a:lnTo>
                    <a:pt x="142" y="48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1" name="Freeform 715"/>
            <p:cNvSpPr>
              <a:spLocks/>
            </p:cNvSpPr>
            <p:nvPr/>
          </p:nvSpPr>
          <p:spPr bwMode="auto">
            <a:xfrm rot="16200000" flipH="1">
              <a:off x="1360" y="2058"/>
              <a:ext cx="94" cy="36"/>
            </a:xfrm>
            <a:custGeom>
              <a:avLst/>
              <a:gdLst/>
              <a:ahLst/>
              <a:cxnLst>
                <a:cxn ang="0">
                  <a:pos x="139" y="61"/>
                </a:cxn>
                <a:cxn ang="0">
                  <a:pos x="136" y="46"/>
                </a:cxn>
                <a:cxn ang="0">
                  <a:pos x="128" y="32"/>
                </a:cxn>
                <a:cxn ang="0">
                  <a:pos x="118" y="19"/>
                </a:cxn>
                <a:cxn ang="0">
                  <a:pos x="103" y="9"/>
                </a:cxn>
                <a:cxn ang="0">
                  <a:pos x="87" y="2"/>
                </a:cxn>
                <a:cxn ang="0">
                  <a:pos x="69" y="0"/>
                </a:cxn>
                <a:cxn ang="0">
                  <a:pos x="52" y="2"/>
                </a:cxn>
                <a:cxn ang="0">
                  <a:pos x="36" y="9"/>
                </a:cxn>
                <a:cxn ang="0">
                  <a:pos x="21" y="19"/>
                </a:cxn>
                <a:cxn ang="0">
                  <a:pos x="10" y="32"/>
                </a:cxn>
                <a:cxn ang="0">
                  <a:pos x="2" y="46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7"/>
                </a:cxn>
                <a:cxn ang="0">
                  <a:pos x="52" y="123"/>
                </a:cxn>
                <a:cxn ang="0">
                  <a:pos x="69" y="125"/>
                </a:cxn>
                <a:cxn ang="0">
                  <a:pos x="87" y="123"/>
                </a:cxn>
                <a:cxn ang="0">
                  <a:pos x="103" y="117"/>
                </a:cxn>
                <a:cxn ang="0">
                  <a:pos x="118" y="107"/>
                </a:cxn>
                <a:cxn ang="0">
                  <a:pos x="128" y="93"/>
                </a:cxn>
                <a:cxn ang="0">
                  <a:pos x="136" y="78"/>
                </a:cxn>
                <a:cxn ang="0">
                  <a:pos x="139" y="61"/>
                </a:cxn>
              </a:cxnLst>
              <a:rect l="0" t="0" r="r" b="b"/>
              <a:pathLst>
                <a:path w="139" h="125">
                  <a:moveTo>
                    <a:pt x="139" y="61"/>
                  </a:moveTo>
                  <a:lnTo>
                    <a:pt x="136" y="46"/>
                  </a:lnTo>
                  <a:lnTo>
                    <a:pt x="128" y="32"/>
                  </a:lnTo>
                  <a:lnTo>
                    <a:pt x="118" y="19"/>
                  </a:lnTo>
                  <a:lnTo>
                    <a:pt x="103" y="9"/>
                  </a:lnTo>
                  <a:lnTo>
                    <a:pt x="87" y="2"/>
                  </a:lnTo>
                  <a:lnTo>
                    <a:pt x="69" y="0"/>
                  </a:lnTo>
                  <a:lnTo>
                    <a:pt x="52" y="2"/>
                  </a:lnTo>
                  <a:lnTo>
                    <a:pt x="36" y="9"/>
                  </a:lnTo>
                  <a:lnTo>
                    <a:pt x="21" y="19"/>
                  </a:lnTo>
                  <a:lnTo>
                    <a:pt x="10" y="32"/>
                  </a:lnTo>
                  <a:lnTo>
                    <a:pt x="2" y="46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7"/>
                  </a:lnTo>
                  <a:lnTo>
                    <a:pt x="52" y="123"/>
                  </a:lnTo>
                  <a:lnTo>
                    <a:pt x="69" y="125"/>
                  </a:lnTo>
                  <a:lnTo>
                    <a:pt x="87" y="123"/>
                  </a:lnTo>
                  <a:lnTo>
                    <a:pt x="103" y="117"/>
                  </a:lnTo>
                  <a:lnTo>
                    <a:pt x="118" y="107"/>
                  </a:lnTo>
                  <a:lnTo>
                    <a:pt x="128" y="93"/>
                  </a:lnTo>
                  <a:lnTo>
                    <a:pt x="136" y="78"/>
                  </a:lnTo>
                  <a:lnTo>
                    <a:pt x="139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2" name="Freeform 716"/>
            <p:cNvSpPr>
              <a:spLocks/>
            </p:cNvSpPr>
            <p:nvPr/>
          </p:nvSpPr>
          <p:spPr bwMode="auto">
            <a:xfrm rot="16200000" flipH="1">
              <a:off x="1395" y="2084"/>
              <a:ext cx="96" cy="36"/>
            </a:xfrm>
            <a:custGeom>
              <a:avLst/>
              <a:gdLst/>
              <a:ahLst/>
              <a:cxnLst>
                <a:cxn ang="0">
                  <a:pos x="141" y="61"/>
                </a:cxn>
                <a:cxn ang="0">
                  <a:pos x="139" y="47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2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3" y="107"/>
                </a:cxn>
                <a:cxn ang="0">
                  <a:pos x="35" y="115"/>
                </a:cxn>
                <a:cxn ang="0">
                  <a:pos x="52" y="122"/>
                </a:cxn>
                <a:cxn ang="0">
                  <a:pos x="71" y="124"/>
                </a:cxn>
                <a:cxn ang="0">
                  <a:pos x="88" y="122"/>
                </a:cxn>
                <a:cxn ang="0">
                  <a:pos x="105" y="115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9"/>
                </a:cxn>
                <a:cxn ang="0">
                  <a:pos x="141" y="61"/>
                </a:cxn>
              </a:cxnLst>
              <a:rect l="0" t="0" r="r" b="b"/>
              <a:pathLst>
                <a:path w="141" h="124">
                  <a:moveTo>
                    <a:pt x="141" y="61"/>
                  </a:moveTo>
                  <a:lnTo>
                    <a:pt x="139" y="47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2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3" y="107"/>
                  </a:lnTo>
                  <a:lnTo>
                    <a:pt x="35" y="115"/>
                  </a:lnTo>
                  <a:lnTo>
                    <a:pt x="52" y="122"/>
                  </a:lnTo>
                  <a:lnTo>
                    <a:pt x="71" y="124"/>
                  </a:lnTo>
                  <a:lnTo>
                    <a:pt x="88" y="122"/>
                  </a:lnTo>
                  <a:lnTo>
                    <a:pt x="105" y="115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9"/>
                  </a:lnTo>
                  <a:lnTo>
                    <a:pt x="141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3" name="Freeform 717"/>
            <p:cNvSpPr>
              <a:spLocks/>
            </p:cNvSpPr>
            <p:nvPr/>
          </p:nvSpPr>
          <p:spPr bwMode="auto">
            <a:xfrm rot="16200000" flipH="1">
              <a:off x="1424" y="2122"/>
              <a:ext cx="100" cy="36"/>
            </a:xfrm>
            <a:custGeom>
              <a:avLst/>
              <a:gdLst/>
              <a:ahLst/>
              <a:cxnLst>
                <a:cxn ang="0">
                  <a:pos x="142" y="61"/>
                </a:cxn>
                <a:cxn ang="0">
                  <a:pos x="139" y="46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0"/>
                </a:cxn>
                <a:cxn ang="0">
                  <a:pos x="11" y="33"/>
                </a:cxn>
                <a:cxn ang="0">
                  <a:pos x="3" y="48"/>
                </a:cxn>
                <a:cxn ang="0">
                  <a:pos x="0" y="64"/>
                </a:cxn>
                <a:cxn ang="0">
                  <a:pos x="3" y="80"/>
                </a:cxn>
                <a:cxn ang="0">
                  <a:pos x="11" y="93"/>
                </a:cxn>
                <a:cxn ang="0">
                  <a:pos x="23" y="107"/>
                </a:cxn>
                <a:cxn ang="0">
                  <a:pos x="36" y="116"/>
                </a:cxn>
                <a:cxn ang="0">
                  <a:pos x="53" y="122"/>
                </a:cxn>
                <a:cxn ang="0">
                  <a:pos x="71" y="125"/>
                </a:cxn>
                <a:cxn ang="0">
                  <a:pos x="89" y="122"/>
                </a:cxn>
                <a:cxn ang="0">
                  <a:pos x="105" y="116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8"/>
                </a:cxn>
                <a:cxn ang="0">
                  <a:pos x="142" y="61"/>
                </a:cxn>
              </a:cxnLst>
              <a:rect l="0" t="0" r="r" b="b"/>
              <a:pathLst>
                <a:path w="142" h="125">
                  <a:moveTo>
                    <a:pt x="142" y="61"/>
                  </a:moveTo>
                  <a:lnTo>
                    <a:pt x="139" y="46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0"/>
                  </a:lnTo>
                  <a:lnTo>
                    <a:pt x="11" y="33"/>
                  </a:lnTo>
                  <a:lnTo>
                    <a:pt x="3" y="48"/>
                  </a:lnTo>
                  <a:lnTo>
                    <a:pt x="0" y="64"/>
                  </a:lnTo>
                  <a:lnTo>
                    <a:pt x="3" y="80"/>
                  </a:lnTo>
                  <a:lnTo>
                    <a:pt x="11" y="93"/>
                  </a:lnTo>
                  <a:lnTo>
                    <a:pt x="23" y="107"/>
                  </a:lnTo>
                  <a:lnTo>
                    <a:pt x="36" y="116"/>
                  </a:lnTo>
                  <a:lnTo>
                    <a:pt x="53" y="122"/>
                  </a:lnTo>
                  <a:lnTo>
                    <a:pt x="71" y="125"/>
                  </a:lnTo>
                  <a:lnTo>
                    <a:pt x="89" y="122"/>
                  </a:lnTo>
                  <a:lnTo>
                    <a:pt x="105" y="116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8"/>
                  </a:lnTo>
                  <a:lnTo>
                    <a:pt x="142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4" name="Freeform 718"/>
            <p:cNvSpPr>
              <a:spLocks/>
            </p:cNvSpPr>
            <p:nvPr/>
          </p:nvSpPr>
          <p:spPr bwMode="auto">
            <a:xfrm rot="16200000" flipH="1">
              <a:off x="1468" y="2146"/>
              <a:ext cx="96" cy="37"/>
            </a:xfrm>
            <a:custGeom>
              <a:avLst/>
              <a:gdLst/>
              <a:ahLst/>
              <a:cxnLst>
                <a:cxn ang="0">
                  <a:pos x="143" y="61"/>
                </a:cxn>
                <a:cxn ang="0">
                  <a:pos x="139" y="45"/>
                </a:cxn>
                <a:cxn ang="0">
                  <a:pos x="132" y="32"/>
                </a:cxn>
                <a:cxn ang="0">
                  <a:pos x="120" y="20"/>
                </a:cxn>
                <a:cxn ang="0">
                  <a:pos x="106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4" y="2"/>
                </a:cxn>
                <a:cxn ang="0">
                  <a:pos x="37" y="9"/>
                </a:cxn>
                <a:cxn ang="0">
                  <a:pos x="23" y="20"/>
                </a:cxn>
                <a:cxn ang="0">
                  <a:pos x="10" y="32"/>
                </a:cxn>
                <a:cxn ang="0">
                  <a:pos x="2" y="45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3" y="106"/>
                </a:cxn>
                <a:cxn ang="0">
                  <a:pos x="37" y="115"/>
                </a:cxn>
                <a:cxn ang="0">
                  <a:pos x="54" y="121"/>
                </a:cxn>
                <a:cxn ang="0">
                  <a:pos x="71" y="125"/>
                </a:cxn>
                <a:cxn ang="0">
                  <a:pos x="89" y="121"/>
                </a:cxn>
                <a:cxn ang="0">
                  <a:pos x="106" y="115"/>
                </a:cxn>
                <a:cxn ang="0">
                  <a:pos x="120" y="106"/>
                </a:cxn>
                <a:cxn ang="0">
                  <a:pos x="132" y="93"/>
                </a:cxn>
                <a:cxn ang="0">
                  <a:pos x="139" y="78"/>
                </a:cxn>
                <a:cxn ang="0">
                  <a:pos x="143" y="61"/>
                </a:cxn>
              </a:cxnLst>
              <a:rect l="0" t="0" r="r" b="b"/>
              <a:pathLst>
                <a:path w="143" h="125">
                  <a:moveTo>
                    <a:pt x="143" y="61"/>
                  </a:moveTo>
                  <a:lnTo>
                    <a:pt x="139" y="45"/>
                  </a:lnTo>
                  <a:lnTo>
                    <a:pt x="132" y="32"/>
                  </a:lnTo>
                  <a:lnTo>
                    <a:pt x="120" y="20"/>
                  </a:lnTo>
                  <a:lnTo>
                    <a:pt x="106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4" y="2"/>
                  </a:lnTo>
                  <a:lnTo>
                    <a:pt x="37" y="9"/>
                  </a:lnTo>
                  <a:lnTo>
                    <a:pt x="23" y="20"/>
                  </a:lnTo>
                  <a:lnTo>
                    <a:pt x="10" y="32"/>
                  </a:lnTo>
                  <a:lnTo>
                    <a:pt x="2" y="45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3" y="106"/>
                  </a:lnTo>
                  <a:lnTo>
                    <a:pt x="37" y="115"/>
                  </a:lnTo>
                  <a:lnTo>
                    <a:pt x="54" y="121"/>
                  </a:lnTo>
                  <a:lnTo>
                    <a:pt x="71" y="125"/>
                  </a:lnTo>
                  <a:lnTo>
                    <a:pt x="89" y="121"/>
                  </a:lnTo>
                  <a:lnTo>
                    <a:pt x="106" y="115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39" y="78"/>
                  </a:lnTo>
                  <a:lnTo>
                    <a:pt x="143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5" name="Freeform 719"/>
            <p:cNvSpPr>
              <a:spLocks/>
            </p:cNvSpPr>
            <p:nvPr/>
          </p:nvSpPr>
          <p:spPr bwMode="auto">
            <a:xfrm rot="16200000" flipH="1">
              <a:off x="1430" y="2103"/>
              <a:ext cx="96" cy="3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2" y="46"/>
                </a:cxn>
                <a:cxn ang="0">
                  <a:pos x="9" y="32"/>
                </a:cxn>
                <a:cxn ang="0">
                  <a:pos x="20" y="19"/>
                </a:cxn>
                <a:cxn ang="0">
                  <a:pos x="33" y="10"/>
                </a:cxn>
                <a:cxn ang="0">
                  <a:pos x="50" y="3"/>
                </a:cxn>
                <a:cxn ang="0">
                  <a:pos x="66" y="0"/>
                </a:cxn>
                <a:cxn ang="0">
                  <a:pos x="84" y="3"/>
                </a:cxn>
                <a:cxn ang="0">
                  <a:pos x="101" y="10"/>
                </a:cxn>
                <a:cxn ang="0">
                  <a:pos x="117" y="19"/>
                </a:cxn>
                <a:cxn ang="0">
                  <a:pos x="129" y="32"/>
                </a:cxn>
                <a:cxn ang="0">
                  <a:pos x="137" y="46"/>
                </a:cxn>
                <a:cxn ang="0">
                  <a:pos x="140" y="62"/>
                </a:cxn>
                <a:cxn ang="0">
                  <a:pos x="137" y="78"/>
                </a:cxn>
                <a:cxn ang="0">
                  <a:pos x="129" y="93"/>
                </a:cxn>
                <a:cxn ang="0">
                  <a:pos x="117" y="106"/>
                </a:cxn>
                <a:cxn ang="0">
                  <a:pos x="101" y="115"/>
                </a:cxn>
                <a:cxn ang="0">
                  <a:pos x="84" y="123"/>
                </a:cxn>
                <a:cxn ang="0">
                  <a:pos x="66" y="125"/>
                </a:cxn>
                <a:cxn ang="0">
                  <a:pos x="50" y="123"/>
                </a:cxn>
                <a:cxn ang="0">
                  <a:pos x="33" y="115"/>
                </a:cxn>
                <a:cxn ang="0">
                  <a:pos x="20" y="106"/>
                </a:cxn>
                <a:cxn ang="0">
                  <a:pos x="9" y="93"/>
                </a:cxn>
                <a:cxn ang="0">
                  <a:pos x="2" y="78"/>
                </a:cxn>
                <a:cxn ang="0">
                  <a:pos x="0" y="62"/>
                </a:cxn>
              </a:cxnLst>
              <a:rect l="0" t="0" r="r" b="b"/>
              <a:pathLst>
                <a:path w="140" h="125">
                  <a:moveTo>
                    <a:pt x="0" y="62"/>
                  </a:moveTo>
                  <a:lnTo>
                    <a:pt x="2" y="46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10"/>
                  </a:lnTo>
                  <a:lnTo>
                    <a:pt x="50" y="3"/>
                  </a:lnTo>
                  <a:lnTo>
                    <a:pt x="66" y="0"/>
                  </a:lnTo>
                  <a:lnTo>
                    <a:pt x="84" y="3"/>
                  </a:lnTo>
                  <a:lnTo>
                    <a:pt x="101" y="10"/>
                  </a:lnTo>
                  <a:lnTo>
                    <a:pt x="117" y="19"/>
                  </a:lnTo>
                  <a:lnTo>
                    <a:pt x="129" y="32"/>
                  </a:lnTo>
                  <a:lnTo>
                    <a:pt x="137" y="46"/>
                  </a:lnTo>
                  <a:lnTo>
                    <a:pt x="140" y="62"/>
                  </a:lnTo>
                  <a:lnTo>
                    <a:pt x="137" y="78"/>
                  </a:lnTo>
                  <a:lnTo>
                    <a:pt x="129" y="93"/>
                  </a:lnTo>
                  <a:lnTo>
                    <a:pt x="117" y="106"/>
                  </a:lnTo>
                  <a:lnTo>
                    <a:pt x="101" y="115"/>
                  </a:lnTo>
                  <a:lnTo>
                    <a:pt x="84" y="123"/>
                  </a:lnTo>
                  <a:lnTo>
                    <a:pt x="66" y="125"/>
                  </a:lnTo>
                  <a:lnTo>
                    <a:pt x="50" y="123"/>
                  </a:lnTo>
                  <a:lnTo>
                    <a:pt x="33" y="115"/>
                  </a:lnTo>
                  <a:lnTo>
                    <a:pt x="20" y="106"/>
                  </a:lnTo>
                  <a:lnTo>
                    <a:pt x="9" y="93"/>
                  </a:lnTo>
                  <a:lnTo>
                    <a:pt x="2" y="7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6" name="Freeform 720"/>
            <p:cNvSpPr>
              <a:spLocks/>
            </p:cNvSpPr>
            <p:nvPr/>
          </p:nvSpPr>
          <p:spPr bwMode="auto">
            <a:xfrm rot="16200000" flipH="1">
              <a:off x="1501" y="2151"/>
              <a:ext cx="102" cy="33"/>
            </a:xfrm>
            <a:custGeom>
              <a:avLst/>
              <a:gdLst/>
              <a:ahLst/>
              <a:cxnLst>
                <a:cxn ang="0">
                  <a:pos x="141" y="60"/>
                </a:cxn>
                <a:cxn ang="0">
                  <a:pos x="139" y="44"/>
                </a:cxn>
                <a:cxn ang="0">
                  <a:pos x="131" y="31"/>
                </a:cxn>
                <a:cxn ang="0">
                  <a:pos x="119" y="18"/>
                </a:cxn>
                <a:cxn ang="0">
                  <a:pos x="106" y="9"/>
                </a:cxn>
                <a:cxn ang="0">
                  <a:pos x="90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7" y="9"/>
                </a:cxn>
                <a:cxn ang="0">
                  <a:pos x="22" y="18"/>
                </a:cxn>
                <a:cxn ang="0">
                  <a:pos x="10" y="31"/>
                </a:cxn>
                <a:cxn ang="0">
                  <a:pos x="3" y="44"/>
                </a:cxn>
                <a:cxn ang="0">
                  <a:pos x="0" y="60"/>
                </a:cxn>
                <a:cxn ang="0">
                  <a:pos x="2" y="76"/>
                </a:cxn>
                <a:cxn ang="0">
                  <a:pos x="10" y="91"/>
                </a:cxn>
                <a:cxn ang="0">
                  <a:pos x="22" y="104"/>
                </a:cxn>
                <a:cxn ang="0">
                  <a:pos x="36" y="114"/>
                </a:cxn>
                <a:cxn ang="0">
                  <a:pos x="53" y="121"/>
                </a:cxn>
                <a:cxn ang="0">
                  <a:pos x="70" y="123"/>
                </a:cxn>
                <a:cxn ang="0">
                  <a:pos x="89" y="121"/>
                </a:cxn>
                <a:cxn ang="0">
                  <a:pos x="106" y="114"/>
                </a:cxn>
                <a:cxn ang="0">
                  <a:pos x="119" y="104"/>
                </a:cxn>
                <a:cxn ang="0">
                  <a:pos x="131" y="91"/>
                </a:cxn>
                <a:cxn ang="0">
                  <a:pos x="139" y="76"/>
                </a:cxn>
                <a:cxn ang="0">
                  <a:pos x="141" y="60"/>
                </a:cxn>
              </a:cxnLst>
              <a:rect l="0" t="0" r="r" b="b"/>
              <a:pathLst>
                <a:path w="141" h="123">
                  <a:moveTo>
                    <a:pt x="141" y="60"/>
                  </a:moveTo>
                  <a:lnTo>
                    <a:pt x="139" y="44"/>
                  </a:lnTo>
                  <a:lnTo>
                    <a:pt x="131" y="31"/>
                  </a:lnTo>
                  <a:lnTo>
                    <a:pt x="119" y="18"/>
                  </a:lnTo>
                  <a:lnTo>
                    <a:pt x="106" y="9"/>
                  </a:lnTo>
                  <a:lnTo>
                    <a:pt x="90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7" y="9"/>
                  </a:lnTo>
                  <a:lnTo>
                    <a:pt x="22" y="18"/>
                  </a:lnTo>
                  <a:lnTo>
                    <a:pt x="10" y="31"/>
                  </a:lnTo>
                  <a:lnTo>
                    <a:pt x="3" y="44"/>
                  </a:lnTo>
                  <a:lnTo>
                    <a:pt x="0" y="60"/>
                  </a:lnTo>
                  <a:lnTo>
                    <a:pt x="2" y="76"/>
                  </a:lnTo>
                  <a:lnTo>
                    <a:pt x="10" y="91"/>
                  </a:lnTo>
                  <a:lnTo>
                    <a:pt x="22" y="104"/>
                  </a:lnTo>
                  <a:lnTo>
                    <a:pt x="36" y="114"/>
                  </a:lnTo>
                  <a:lnTo>
                    <a:pt x="53" y="121"/>
                  </a:lnTo>
                  <a:lnTo>
                    <a:pt x="70" y="123"/>
                  </a:lnTo>
                  <a:lnTo>
                    <a:pt x="89" y="121"/>
                  </a:lnTo>
                  <a:lnTo>
                    <a:pt x="106" y="114"/>
                  </a:lnTo>
                  <a:lnTo>
                    <a:pt x="119" y="104"/>
                  </a:lnTo>
                  <a:lnTo>
                    <a:pt x="131" y="91"/>
                  </a:lnTo>
                  <a:lnTo>
                    <a:pt x="139" y="76"/>
                  </a:lnTo>
                  <a:lnTo>
                    <a:pt x="141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7" name="Freeform 721"/>
            <p:cNvSpPr>
              <a:spLocks/>
            </p:cNvSpPr>
            <p:nvPr/>
          </p:nvSpPr>
          <p:spPr bwMode="auto">
            <a:xfrm rot="16200000" flipH="1">
              <a:off x="1396" y="2128"/>
              <a:ext cx="94" cy="36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48"/>
                </a:cxn>
                <a:cxn ang="0">
                  <a:pos x="11" y="33"/>
                </a:cxn>
                <a:cxn ang="0">
                  <a:pos x="22" y="21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4" y="9"/>
                </a:cxn>
                <a:cxn ang="0">
                  <a:pos x="119" y="21"/>
                </a:cxn>
                <a:cxn ang="0">
                  <a:pos x="132" y="33"/>
                </a:cxn>
                <a:cxn ang="0">
                  <a:pos x="138" y="48"/>
                </a:cxn>
                <a:cxn ang="0">
                  <a:pos x="142" y="63"/>
                </a:cxn>
                <a:cxn ang="0">
                  <a:pos x="138" y="80"/>
                </a:cxn>
                <a:cxn ang="0">
                  <a:pos x="132" y="95"/>
                </a:cxn>
                <a:cxn ang="0">
                  <a:pos x="119" y="107"/>
                </a:cxn>
                <a:cxn ang="0">
                  <a:pos x="104" y="116"/>
                </a:cxn>
                <a:cxn ang="0">
                  <a:pos x="88" y="123"/>
                </a:cxn>
                <a:cxn ang="0">
                  <a:pos x="70" y="126"/>
                </a:cxn>
                <a:cxn ang="0">
                  <a:pos x="52" y="123"/>
                </a:cxn>
                <a:cxn ang="0">
                  <a:pos x="36" y="116"/>
                </a:cxn>
                <a:cxn ang="0">
                  <a:pos x="22" y="107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0" y="63"/>
                </a:cxn>
              </a:cxnLst>
              <a:rect l="0" t="0" r="r" b="b"/>
              <a:pathLst>
                <a:path w="142" h="126">
                  <a:moveTo>
                    <a:pt x="0" y="63"/>
                  </a:moveTo>
                  <a:lnTo>
                    <a:pt x="3" y="48"/>
                  </a:lnTo>
                  <a:lnTo>
                    <a:pt x="11" y="33"/>
                  </a:lnTo>
                  <a:lnTo>
                    <a:pt x="22" y="21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4" y="9"/>
                  </a:lnTo>
                  <a:lnTo>
                    <a:pt x="119" y="21"/>
                  </a:lnTo>
                  <a:lnTo>
                    <a:pt x="132" y="33"/>
                  </a:lnTo>
                  <a:lnTo>
                    <a:pt x="138" y="48"/>
                  </a:lnTo>
                  <a:lnTo>
                    <a:pt x="142" y="63"/>
                  </a:lnTo>
                  <a:lnTo>
                    <a:pt x="138" y="80"/>
                  </a:lnTo>
                  <a:lnTo>
                    <a:pt x="132" y="95"/>
                  </a:lnTo>
                  <a:lnTo>
                    <a:pt x="119" y="107"/>
                  </a:lnTo>
                  <a:lnTo>
                    <a:pt x="104" y="116"/>
                  </a:lnTo>
                  <a:lnTo>
                    <a:pt x="88" y="123"/>
                  </a:lnTo>
                  <a:lnTo>
                    <a:pt x="70" y="126"/>
                  </a:lnTo>
                  <a:lnTo>
                    <a:pt x="52" y="123"/>
                  </a:lnTo>
                  <a:lnTo>
                    <a:pt x="36" y="116"/>
                  </a:lnTo>
                  <a:lnTo>
                    <a:pt x="22" y="107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8" name="Freeform 722"/>
            <p:cNvSpPr>
              <a:spLocks/>
            </p:cNvSpPr>
            <p:nvPr/>
          </p:nvSpPr>
          <p:spPr bwMode="auto">
            <a:xfrm rot="16200000" flipH="1">
              <a:off x="1466" y="2068"/>
              <a:ext cx="93" cy="3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1"/>
                </a:cxn>
                <a:cxn ang="0">
                  <a:pos x="36" y="10"/>
                </a:cxn>
                <a:cxn ang="0">
                  <a:pos x="51" y="4"/>
                </a:cxn>
                <a:cxn ang="0">
                  <a:pos x="69" y="0"/>
                </a:cxn>
                <a:cxn ang="0">
                  <a:pos x="88" y="4"/>
                </a:cxn>
                <a:cxn ang="0">
                  <a:pos x="105" y="10"/>
                </a:cxn>
                <a:cxn ang="0">
                  <a:pos x="118" y="21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  <a:cxn ang="0">
                  <a:pos x="137" y="79"/>
                </a:cxn>
                <a:cxn ang="0">
                  <a:pos x="130" y="94"/>
                </a:cxn>
                <a:cxn ang="0">
                  <a:pos x="117" y="106"/>
                </a:cxn>
                <a:cxn ang="0">
                  <a:pos x="104" y="117"/>
                </a:cxn>
                <a:cxn ang="0">
                  <a:pos x="86" y="124"/>
                </a:cxn>
                <a:cxn ang="0">
                  <a:pos x="68" y="127"/>
                </a:cxn>
                <a:cxn ang="0">
                  <a:pos x="50" y="124"/>
                </a:cxn>
                <a:cxn ang="0">
                  <a:pos x="35" y="117"/>
                </a:cxn>
                <a:cxn ang="0">
                  <a:pos x="21" y="106"/>
                </a:cxn>
                <a:cxn ang="0">
                  <a:pos x="10" y="94"/>
                </a:cxn>
                <a:cxn ang="0">
                  <a:pos x="2" y="79"/>
                </a:cxn>
                <a:cxn ang="0">
                  <a:pos x="0" y="63"/>
                </a:cxn>
              </a:cxnLst>
              <a:rect l="0" t="0" r="r" b="b"/>
              <a:pathLst>
                <a:path w="140" h="127">
                  <a:moveTo>
                    <a:pt x="0" y="63"/>
                  </a:moveTo>
                  <a:lnTo>
                    <a:pt x="2" y="47"/>
                  </a:lnTo>
                  <a:lnTo>
                    <a:pt x="10" y="33"/>
                  </a:lnTo>
                  <a:lnTo>
                    <a:pt x="21" y="21"/>
                  </a:lnTo>
                  <a:lnTo>
                    <a:pt x="36" y="10"/>
                  </a:lnTo>
                  <a:lnTo>
                    <a:pt x="51" y="4"/>
                  </a:lnTo>
                  <a:lnTo>
                    <a:pt x="69" y="0"/>
                  </a:lnTo>
                  <a:lnTo>
                    <a:pt x="88" y="4"/>
                  </a:lnTo>
                  <a:lnTo>
                    <a:pt x="105" y="10"/>
                  </a:lnTo>
                  <a:lnTo>
                    <a:pt x="118" y="21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lnTo>
                    <a:pt x="137" y="79"/>
                  </a:lnTo>
                  <a:lnTo>
                    <a:pt x="130" y="94"/>
                  </a:lnTo>
                  <a:lnTo>
                    <a:pt x="117" y="106"/>
                  </a:lnTo>
                  <a:lnTo>
                    <a:pt x="104" y="117"/>
                  </a:lnTo>
                  <a:lnTo>
                    <a:pt x="86" y="124"/>
                  </a:lnTo>
                  <a:lnTo>
                    <a:pt x="68" y="127"/>
                  </a:lnTo>
                  <a:lnTo>
                    <a:pt x="50" y="124"/>
                  </a:lnTo>
                  <a:lnTo>
                    <a:pt x="35" y="117"/>
                  </a:lnTo>
                  <a:lnTo>
                    <a:pt x="21" y="106"/>
                  </a:lnTo>
                  <a:lnTo>
                    <a:pt x="10" y="94"/>
                  </a:lnTo>
                  <a:lnTo>
                    <a:pt x="2" y="7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9" name="Oval 723"/>
            <p:cNvSpPr>
              <a:spLocks noChangeArrowheads="1"/>
            </p:cNvSpPr>
            <p:nvPr/>
          </p:nvSpPr>
          <p:spPr bwMode="auto">
            <a:xfrm rot="16200000" flipH="1">
              <a:off x="1293" y="2159"/>
              <a:ext cx="91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0" name="Oval 724"/>
            <p:cNvSpPr>
              <a:spLocks noChangeArrowheads="1"/>
            </p:cNvSpPr>
            <p:nvPr/>
          </p:nvSpPr>
          <p:spPr bwMode="auto">
            <a:xfrm rot="16200000" flipH="1">
              <a:off x="1582" y="2066"/>
              <a:ext cx="101" cy="4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1" name="Oval 725"/>
            <p:cNvSpPr>
              <a:spLocks noChangeArrowheads="1"/>
            </p:cNvSpPr>
            <p:nvPr/>
          </p:nvSpPr>
          <p:spPr bwMode="auto">
            <a:xfrm rot="16200000" flipH="1">
              <a:off x="1259" y="2157"/>
              <a:ext cx="91" cy="39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2" name="Oval 726"/>
            <p:cNvSpPr>
              <a:spLocks noChangeArrowheads="1"/>
            </p:cNvSpPr>
            <p:nvPr/>
          </p:nvSpPr>
          <p:spPr bwMode="auto">
            <a:xfrm rot="16200000" flipH="1">
              <a:off x="1547" y="2065"/>
              <a:ext cx="90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3" name="Oval 727"/>
            <p:cNvSpPr>
              <a:spLocks noChangeArrowheads="1"/>
            </p:cNvSpPr>
            <p:nvPr/>
          </p:nvSpPr>
          <p:spPr bwMode="auto">
            <a:xfrm rot="16200000" flipH="1">
              <a:off x="1222" y="2135"/>
              <a:ext cx="95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4" name="Freeform 728"/>
            <p:cNvSpPr>
              <a:spLocks/>
            </p:cNvSpPr>
            <p:nvPr/>
          </p:nvSpPr>
          <p:spPr bwMode="auto">
            <a:xfrm rot="16200000" flipH="1">
              <a:off x="1500" y="2061"/>
              <a:ext cx="101" cy="3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45"/>
                </a:cxn>
                <a:cxn ang="0">
                  <a:pos x="11" y="31"/>
                </a:cxn>
                <a:cxn ang="0">
                  <a:pos x="23" y="19"/>
                </a:cxn>
                <a:cxn ang="0">
                  <a:pos x="38" y="9"/>
                </a:cxn>
                <a:cxn ang="0">
                  <a:pos x="55" y="2"/>
                </a:cxn>
                <a:cxn ang="0">
                  <a:pos x="72" y="0"/>
                </a:cxn>
                <a:cxn ang="0">
                  <a:pos x="90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1" y="31"/>
                </a:cxn>
                <a:cxn ang="0">
                  <a:pos x="139" y="45"/>
                </a:cxn>
                <a:cxn ang="0">
                  <a:pos x="142" y="60"/>
                </a:cxn>
                <a:cxn ang="0">
                  <a:pos x="139" y="76"/>
                </a:cxn>
                <a:cxn ang="0">
                  <a:pos x="131" y="90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4" y="122"/>
                </a:cxn>
                <a:cxn ang="0">
                  <a:pos x="37" y="115"/>
                </a:cxn>
                <a:cxn ang="0">
                  <a:pos x="23" y="103"/>
                </a:cxn>
                <a:cxn ang="0">
                  <a:pos x="11" y="90"/>
                </a:cxn>
                <a:cxn ang="0">
                  <a:pos x="3" y="76"/>
                </a:cxn>
                <a:cxn ang="0">
                  <a:pos x="0" y="60"/>
                </a:cxn>
              </a:cxnLst>
              <a:rect l="0" t="0" r="r" b="b"/>
              <a:pathLst>
                <a:path w="142" h="124">
                  <a:moveTo>
                    <a:pt x="0" y="60"/>
                  </a:moveTo>
                  <a:lnTo>
                    <a:pt x="4" y="45"/>
                  </a:lnTo>
                  <a:lnTo>
                    <a:pt x="11" y="31"/>
                  </a:lnTo>
                  <a:lnTo>
                    <a:pt x="23" y="19"/>
                  </a:lnTo>
                  <a:lnTo>
                    <a:pt x="38" y="9"/>
                  </a:lnTo>
                  <a:lnTo>
                    <a:pt x="55" y="2"/>
                  </a:lnTo>
                  <a:lnTo>
                    <a:pt x="72" y="0"/>
                  </a:lnTo>
                  <a:lnTo>
                    <a:pt x="90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1" y="31"/>
                  </a:lnTo>
                  <a:lnTo>
                    <a:pt x="139" y="45"/>
                  </a:lnTo>
                  <a:lnTo>
                    <a:pt x="142" y="60"/>
                  </a:lnTo>
                  <a:lnTo>
                    <a:pt x="139" y="76"/>
                  </a:lnTo>
                  <a:lnTo>
                    <a:pt x="131" y="90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4" y="122"/>
                  </a:lnTo>
                  <a:lnTo>
                    <a:pt x="37" y="115"/>
                  </a:lnTo>
                  <a:lnTo>
                    <a:pt x="23" y="103"/>
                  </a:lnTo>
                  <a:lnTo>
                    <a:pt x="11" y="90"/>
                  </a:lnTo>
                  <a:lnTo>
                    <a:pt x="3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5" name="Oval 729"/>
            <p:cNvSpPr>
              <a:spLocks noChangeArrowheads="1"/>
            </p:cNvSpPr>
            <p:nvPr/>
          </p:nvSpPr>
          <p:spPr bwMode="auto">
            <a:xfrm rot="16200000" flipH="1">
              <a:off x="1189" y="2093"/>
              <a:ext cx="92" cy="41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6" name="Oval 730"/>
            <p:cNvSpPr>
              <a:spLocks noChangeArrowheads="1"/>
            </p:cNvSpPr>
            <p:nvPr/>
          </p:nvSpPr>
          <p:spPr bwMode="auto">
            <a:xfrm rot="16200000" flipH="1">
              <a:off x="1149" y="2067"/>
              <a:ext cx="89" cy="4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7" name="Freeform 731"/>
            <p:cNvSpPr>
              <a:spLocks/>
            </p:cNvSpPr>
            <p:nvPr/>
          </p:nvSpPr>
          <p:spPr bwMode="auto">
            <a:xfrm rot="16200000" flipH="1">
              <a:off x="1322" y="2062"/>
              <a:ext cx="99" cy="33"/>
            </a:xfrm>
            <a:custGeom>
              <a:avLst/>
              <a:gdLst/>
              <a:ahLst/>
              <a:cxnLst>
                <a:cxn ang="0">
                  <a:pos x="140" y="61"/>
                </a:cxn>
                <a:cxn ang="0">
                  <a:pos x="137" y="47"/>
                </a:cxn>
                <a:cxn ang="0">
                  <a:pos x="129" y="32"/>
                </a:cxn>
                <a:cxn ang="0">
                  <a:pos x="120" y="19"/>
                </a:cxn>
                <a:cxn ang="0">
                  <a:pos x="106" y="9"/>
                </a:cxn>
                <a:cxn ang="0">
                  <a:pos x="90" y="1"/>
                </a:cxn>
                <a:cxn ang="0">
                  <a:pos x="71" y="0"/>
                </a:cxn>
                <a:cxn ang="0">
                  <a:pos x="54" y="1"/>
                </a:cxn>
                <a:cxn ang="0">
                  <a:pos x="37" y="9"/>
                </a:cxn>
                <a:cxn ang="0">
                  <a:pos x="22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6"/>
                </a:cxn>
                <a:cxn ang="0">
                  <a:pos x="52" y="123"/>
                </a:cxn>
                <a:cxn ang="0">
                  <a:pos x="69" y="123"/>
                </a:cxn>
                <a:cxn ang="0">
                  <a:pos x="87" y="123"/>
                </a:cxn>
                <a:cxn ang="0">
                  <a:pos x="104" y="116"/>
                </a:cxn>
                <a:cxn ang="0">
                  <a:pos x="119" y="106"/>
                </a:cxn>
                <a:cxn ang="0">
                  <a:pos x="129" y="93"/>
                </a:cxn>
                <a:cxn ang="0">
                  <a:pos x="137" y="77"/>
                </a:cxn>
                <a:cxn ang="0">
                  <a:pos x="140" y="61"/>
                </a:cxn>
              </a:cxnLst>
              <a:rect l="0" t="0" r="r" b="b"/>
              <a:pathLst>
                <a:path w="140" h="123">
                  <a:moveTo>
                    <a:pt x="140" y="61"/>
                  </a:moveTo>
                  <a:lnTo>
                    <a:pt x="137" y="47"/>
                  </a:lnTo>
                  <a:lnTo>
                    <a:pt x="129" y="32"/>
                  </a:lnTo>
                  <a:lnTo>
                    <a:pt x="120" y="19"/>
                  </a:lnTo>
                  <a:lnTo>
                    <a:pt x="106" y="9"/>
                  </a:lnTo>
                  <a:lnTo>
                    <a:pt x="90" y="1"/>
                  </a:lnTo>
                  <a:lnTo>
                    <a:pt x="71" y="0"/>
                  </a:lnTo>
                  <a:lnTo>
                    <a:pt x="54" y="1"/>
                  </a:lnTo>
                  <a:lnTo>
                    <a:pt x="37" y="9"/>
                  </a:lnTo>
                  <a:lnTo>
                    <a:pt x="22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6"/>
                  </a:lnTo>
                  <a:lnTo>
                    <a:pt x="52" y="123"/>
                  </a:lnTo>
                  <a:lnTo>
                    <a:pt x="69" y="123"/>
                  </a:lnTo>
                  <a:lnTo>
                    <a:pt x="87" y="123"/>
                  </a:lnTo>
                  <a:lnTo>
                    <a:pt x="104" y="116"/>
                  </a:lnTo>
                  <a:lnTo>
                    <a:pt x="119" y="106"/>
                  </a:lnTo>
                  <a:lnTo>
                    <a:pt x="129" y="93"/>
                  </a:lnTo>
                  <a:lnTo>
                    <a:pt x="137" y="77"/>
                  </a:lnTo>
                  <a:lnTo>
                    <a:pt x="140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8" name="Freeform 732"/>
            <p:cNvSpPr>
              <a:spLocks/>
            </p:cNvSpPr>
            <p:nvPr/>
          </p:nvSpPr>
          <p:spPr bwMode="auto">
            <a:xfrm rot="16200000" flipH="1">
              <a:off x="1220" y="2084"/>
              <a:ext cx="93" cy="33"/>
            </a:xfrm>
            <a:custGeom>
              <a:avLst/>
              <a:gdLst/>
              <a:ahLst/>
              <a:cxnLst>
                <a:cxn ang="0">
                  <a:pos x="139" y="65"/>
                </a:cxn>
                <a:cxn ang="0">
                  <a:pos x="137" y="79"/>
                </a:cxn>
                <a:cxn ang="0">
                  <a:pos x="129" y="94"/>
                </a:cxn>
                <a:cxn ang="0">
                  <a:pos x="118" y="107"/>
                </a:cxn>
                <a:cxn ang="0">
                  <a:pos x="103" y="117"/>
                </a:cxn>
                <a:cxn ang="0">
                  <a:pos x="87" y="125"/>
                </a:cxn>
                <a:cxn ang="0">
                  <a:pos x="70" y="126"/>
                </a:cxn>
                <a:cxn ang="0">
                  <a:pos x="52" y="125"/>
                </a:cxn>
                <a:cxn ang="0">
                  <a:pos x="35" y="117"/>
                </a:cxn>
                <a:cxn ang="0">
                  <a:pos x="23" y="107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7" y="2"/>
                </a:cxn>
                <a:cxn ang="0">
                  <a:pos x="103" y="9"/>
                </a:cxn>
                <a:cxn ang="0">
                  <a:pos x="118" y="19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5"/>
                </a:cxn>
              </a:cxnLst>
              <a:rect l="0" t="0" r="r" b="b"/>
              <a:pathLst>
                <a:path w="139" h="126">
                  <a:moveTo>
                    <a:pt x="139" y="65"/>
                  </a:moveTo>
                  <a:lnTo>
                    <a:pt x="137" y="79"/>
                  </a:lnTo>
                  <a:lnTo>
                    <a:pt x="129" y="94"/>
                  </a:lnTo>
                  <a:lnTo>
                    <a:pt x="118" y="107"/>
                  </a:lnTo>
                  <a:lnTo>
                    <a:pt x="103" y="117"/>
                  </a:lnTo>
                  <a:lnTo>
                    <a:pt x="87" y="125"/>
                  </a:lnTo>
                  <a:lnTo>
                    <a:pt x="70" y="126"/>
                  </a:lnTo>
                  <a:lnTo>
                    <a:pt x="52" y="125"/>
                  </a:lnTo>
                  <a:lnTo>
                    <a:pt x="35" y="117"/>
                  </a:lnTo>
                  <a:lnTo>
                    <a:pt x="23" y="107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7" y="2"/>
                  </a:lnTo>
                  <a:lnTo>
                    <a:pt x="103" y="9"/>
                  </a:lnTo>
                  <a:lnTo>
                    <a:pt x="118" y="19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5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9" name="Freeform 733"/>
            <p:cNvSpPr>
              <a:spLocks/>
            </p:cNvSpPr>
            <p:nvPr/>
          </p:nvSpPr>
          <p:spPr bwMode="auto">
            <a:xfrm rot="16200000" flipH="1">
              <a:off x="1182" y="2119"/>
              <a:ext cx="104" cy="37"/>
            </a:xfrm>
            <a:custGeom>
              <a:avLst/>
              <a:gdLst/>
              <a:ahLst/>
              <a:cxnLst>
                <a:cxn ang="0">
                  <a:pos x="147" y="71"/>
                </a:cxn>
                <a:cxn ang="0">
                  <a:pos x="144" y="86"/>
                </a:cxn>
                <a:cxn ang="0">
                  <a:pos x="136" y="101"/>
                </a:cxn>
                <a:cxn ang="0">
                  <a:pos x="123" y="115"/>
                </a:cxn>
                <a:cxn ang="0">
                  <a:pos x="108" y="126"/>
                </a:cxn>
                <a:cxn ang="0">
                  <a:pos x="91" y="134"/>
                </a:cxn>
                <a:cxn ang="0">
                  <a:pos x="73" y="136"/>
                </a:cxn>
                <a:cxn ang="0">
                  <a:pos x="55" y="134"/>
                </a:cxn>
                <a:cxn ang="0">
                  <a:pos x="36" y="126"/>
                </a:cxn>
                <a:cxn ang="0">
                  <a:pos x="23" y="115"/>
                </a:cxn>
                <a:cxn ang="0">
                  <a:pos x="11" y="101"/>
                </a:cxn>
                <a:cxn ang="0">
                  <a:pos x="3" y="86"/>
                </a:cxn>
                <a:cxn ang="0">
                  <a:pos x="0" y="71"/>
                </a:cxn>
                <a:cxn ang="0">
                  <a:pos x="3" y="54"/>
                </a:cxn>
                <a:cxn ang="0">
                  <a:pos x="11" y="38"/>
                </a:cxn>
                <a:cxn ang="0">
                  <a:pos x="23" y="22"/>
                </a:cxn>
                <a:cxn ang="0">
                  <a:pos x="36" y="13"/>
                </a:cxn>
                <a:cxn ang="0">
                  <a:pos x="55" y="5"/>
                </a:cxn>
                <a:cxn ang="0">
                  <a:pos x="73" y="0"/>
                </a:cxn>
                <a:cxn ang="0">
                  <a:pos x="91" y="5"/>
                </a:cxn>
                <a:cxn ang="0">
                  <a:pos x="108" y="13"/>
                </a:cxn>
                <a:cxn ang="0">
                  <a:pos x="123" y="22"/>
                </a:cxn>
                <a:cxn ang="0">
                  <a:pos x="136" y="38"/>
                </a:cxn>
                <a:cxn ang="0">
                  <a:pos x="144" y="54"/>
                </a:cxn>
                <a:cxn ang="0">
                  <a:pos x="147" y="71"/>
                </a:cxn>
              </a:cxnLst>
              <a:rect l="0" t="0" r="r" b="b"/>
              <a:pathLst>
                <a:path w="147" h="136">
                  <a:moveTo>
                    <a:pt x="147" y="71"/>
                  </a:moveTo>
                  <a:lnTo>
                    <a:pt x="144" y="86"/>
                  </a:lnTo>
                  <a:lnTo>
                    <a:pt x="136" y="101"/>
                  </a:lnTo>
                  <a:lnTo>
                    <a:pt x="123" y="115"/>
                  </a:lnTo>
                  <a:lnTo>
                    <a:pt x="108" y="126"/>
                  </a:lnTo>
                  <a:lnTo>
                    <a:pt x="91" y="134"/>
                  </a:lnTo>
                  <a:lnTo>
                    <a:pt x="73" y="136"/>
                  </a:lnTo>
                  <a:lnTo>
                    <a:pt x="55" y="134"/>
                  </a:lnTo>
                  <a:lnTo>
                    <a:pt x="36" y="126"/>
                  </a:lnTo>
                  <a:lnTo>
                    <a:pt x="23" y="115"/>
                  </a:lnTo>
                  <a:lnTo>
                    <a:pt x="11" y="101"/>
                  </a:lnTo>
                  <a:lnTo>
                    <a:pt x="3" y="86"/>
                  </a:lnTo>
                  <a:lnTo>
                    <a:pt x="0" y="71"/>
                  </a:lnTo>
                  <a:lnTo>
                    <a:pt x="3" y="54"/>
                  </a:lnTo>
                  <a:lnTo>
                    <a:pt x="11" y="38"/>
                  </a:lnTo>
                  <a:lnTo>
                    <a:pt x="23" y="22"/>
                  </a:lnTo>
                  <a:lnTo>
                    <a:pt x="36" y="13"/>
                  </a:lnTo>
                  <a:lnTo>
                    <a:pt x="55" y="5"/>
                  </a:lnTo>
                  <a:lnTo>
                    <a:pt x="73" y="0"/>
                  </a:lnTo>
                  <a:lnTo>
                    <a:pt x="91" y="5"/>
                  </a:lnTo>
                  <a:lnTo>
                    <a:pt x="108" y="13"/>
                  </a:lnTo>
                  <a:lnTo>
                    <a:pt x="123" y="22"/>
                  </a:lnTo>
                  <a:lnTo>
                    <a:pt x="136" y="38"/>
                  </a:lnTo>
                  <a:lnTo>
                    <a:pt x="144" y="54"/>
                  </a:lnTo>
                  <a:lnTo>
                    <a:pt x="147" y="7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0" name="Freeform 734"/>
            <p:cNvSpPr>
              <a:spLocks/>
            </p:cNvSpPr>
            <p:nvPr/>
          </p:nvSpPr>
          <p:spPr bwMode="auto">
            <a:xfrm rot="16200000" flipH="1">
              <a:off x="1255" y="2057"/>
              <a:ext cx="96" cy="36"/>
            </a:xfrm>
            <a:custGeom>
              <a:avLst/>
              <a:gdLst/>
              <a:ahLst/>
              <a:cxnLst>
                <a:cxn ang="0">
                  <a:pos x="140" y="62"/>
                </a:cxn>
                <a:cxn ang="0">
                  <a:pos x="138" y="78"/>
                </a:cxn>
                <a:cxn ang="0">
                  <a:pos x="130" y="92"/>
                </a:cxn>
                <a:cxn ang="0">
                  <a:pos x="120" y="106"/>
                </a:cxn>
                <a:cxn ang="0">
                  <a:pos x="105" y="116"/>
                </a:cxn>
                <a:cxn ang="0">
                  <a:pos x="88" y="123"/>
                </a:cxn>
                <a:cxn ang="0">
                  <a:pos x="70" y="127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9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" y="47"/>
                </a:cxn>
                <a:cxn ang="0">
                  <a:pos x="9" y="32"/>
                </a:cxn>
                <a:cxn ang="0">
                  <a:pos x="22" y="20"/>
                </a:cxn>
                <a:cxn ang="0">
                  <a:pos x="36" y="8"/>
                </a:cxn>
                <a:cxn ang="0">
                  <a:pos x="53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5" y="8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8" y="47"/>
                </a:cxn>
                <a:cxn ang="0">
                  <a:pos x="140" y="62"/>
                </a:cxn>
              </a:cxnLst>
              <a:rect l="0" t="0" r="r" b="b"/>
              <a:pathLst>
                <a:path w="140" h="127">
                  <a:moveTo>
                    <a:pt x="140" y="62"/>
                  </a:moveTo>
                  <a:lnTo>
                    <a:pt x="138" y="78"/>
                  </a:lnTo>
                  <a:lnTo>
                    <a:pt x="130" y="92"/>
                  </a:lnTo>
                  <a:lnTo>
                    <a:pt x="120" y="106"/>
                  </a:lnTo>
                  <a:lnTo>
                    <a:pt x="105" y="116"/>
                  </a:lnTo>
                  <a:lnTo>
                    <a:pt x="88" y="123"/>
                  </a:lnTo>
                  <a:lnTo>
                    <a:pt x="70" y="127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9" y="92"/>
                  </a:lnTo>
                  <a:lnTo>
                    <a:pt x="1" y="78"/>
                  </a:lnTo>
                  <a:lnTo>
                    <a:pt x="0" y="62"/>
                  </a:lnTo>
                  <a:lnTo>
                    <a:pt x="1" y="47"/>
                  </a:lnTo>
                  <a:lnTo>
                    <a:pt x="9" y="32"/>
                  </a:lnTo>
                  <a:lnTo>
                    <a:pt x="22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8" y="47"/>
                  </a:lnTo>
                  <a:lnTo>
                    <a:pt x="14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1" name="Freeform 735"/>
            <p:cNvSpPr>
              <a:spLocks/>
            </p:cNvSpPr>
            <p:nvPr/>
          </p:nvSpPr>
          <p:spPr bwMode="auto">
            <a:xfrm rot="16200000" flipH="1">
              <a:off x="1145" y="2144"/>
              <a:ext cx="100" cy="37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2" name="Freeform 736"/>
            <p:cNvSpPr>
              <a:spLocks/>
            </p:cNvSpPr>
            <p:nvPr/>
          </p:nvSpPr>
          <p:spPr bwMode="auto">
            <a:xfrm rot="16200000" flipH="1">
              <a:off x="1289" y="2061"/>
              <a:ext cx="99" cy="35"/>
            </a:xfrm>
            <a:custGeom>
              <a:avLst/>
              <a:gdLst/>
              <a:ahLst/>
              <a:cxnLst>
                <a:cxn ang="0">
                  <a:pos x="140" y="63"/>
                </a:cxn>
                <a:cxn ang="0">
                  <a:pos x="138" y="78"/>
                </a:cxn>
                <a:cxn ang="0">
                  <a:pos x="130" y="93"/>
                </a:cxn>
                <a:cxn ang="0">
                  <a:pos x="119" y="106"/>
                </a:cxn>
                <a:cxn ang="0">
                  <a:pos x="105" y="116"/>
                </a:cxn>
                <a:cxn ang="0">
                  <a:pos x="89" y="123"/>
                </a:cxn>
                <a:cxn ang="0">
                  <a:pos x="70" y="126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0"/>
                </a:cxn>
                <a:cxn ang="0">
                  <a:pos x="36" y="8"/>
                </a:cxn>
                <a:cxn ang="0">
                  <a:pos x="52" y="1"/>
                </a:cxn>
                <a:cxn ang="0">
                  <a:pos x="69" y="0"/>
                </a:cxn>
                <a:cxn ang="0">
                  <a:pos x="87" y="1"/>
                </a:cxn>
                <a:cxn ang="0">
                  <a:pos x="105" y="8"/>
                </a:cxn>
                <a:cxn ang="0">
                  <a:pos x="119" y="20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</a:cxnLst>
              <a:rect l="0" t="0" r="r" b="b"/>
              <a:pathLst>
                <a:path w="140" h="126">
                  <a:moveTo>
                    <a:pt x="140" y="63"/>
                  </a:moveTo>
                  <a:lnTo>
                    <a:pt x="138" y="78"/>
                  </a:lnTo>
                  <a:lnTo>
                    <a:pt x="130" y="93"/>
                  </a:lnTo>
                  <a:lnTo>
                    <a:pt x="119" y="106"/>
                  </a:lnTo>
                  <a:lnTo>
                    <a:pt x="105" y="116"/>
                  </a:lnTo>
                  <a:lnTo>
                    <a:pt x="89" y="123"/>
                  </a:lnTo>
                  <a:lnTo>
                    <a:pt x="70" y="126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6" y="8"/>
                  </a:lnTo>
                  <a:lnTo>
                    <a:pt x="52" y="1"/>
                  </a:lnTo>
                  <a:lnTo>
                    <a:pt x="69" y="0"/>
                  </a:lnTo>
                  <a:lnTo>
                    <a:pt x="87" y="1"/>
                  </a:lnTo>
                  <a:lnTo>
                    <a:pt x="105" y="8"/>
                  </a:lnTo>
                  <a:lnTo>
                    <a:pt x="119" y="20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3" name="Freeform 737"/>
            <p:cNvSpPr>
              <a:spLocks/>
            </p:cNvSpPr>
            <p:nvPr/>
          </p:nvSpPr>
          <p:spPr bwMode="auto">
            <a:xfrm rot="16200000" flipH="1">
              <a:off x="1803" y="2178"/>
              <a:ext cx="92" cy="3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48"/>
                </a:cxn>
                <a:cxn ang="0">
                  <a:pos x="10" y="34"/>
                </a:cxn>
                <a:cxn ang="0">
                  <a:pos x="23" y="22"/>
                </a:cxn>
                <a:cxn ang="0">
                  <a:pos x="36" y="10"/>
                </a:cxn>
                <a:cxn ang="0">
                  <a:pos x="52" y="3"/>
                </a:cxn>
                <a:cxn ang="0">
                  <a:pos x="70" y="0"/>
                </a:cxn>
                <a:cxn ang="0">
                  <a:pos x="89" y="3"/>
                </a:cxn>
                <a:cxn ang="0">
                  <a:pos x="106" y="10"/>
                </a:cxn>
                <a:cxn ang="0">
                  <a:pos x="121" y="22"/>
                </a:cxn>
                <a:cxn ang="0">
                  <a:pos x="133" y="34"/>
                </a:cxn>
                <a:cxn ang="0">
                  <a:pos x="141" y="48"/>
                </a:cxn>
                <a:cxn ang="0">
                  <a:pos x="145" y="64"/>
                </a:cxn>
                <a:cxn ang="0">
                  <a:pos x="141" y="80"/>
                </a:cxn>
                <a:cxn ang="0">
                  <a:pos x="133" y="94"/>
                </a:cxn>
                <a:cxn ang="0">
                  <a:pos x="122" y="107"/>
                </a:cxn>
                <a:cxn ang="0">
                  <a:pos x="106" y="117"/>
                </a:cxn>
                <a:cxn ang="0">
                  <a:pos x="90" y="124"/>
                </a:cxn>
                <a:cxn ang="0">
                  <a:pos x="72" y="126"/>
                </a:cxn>
                <a:cxn ang="0">
                  <a:pos x="53" y="124"/>
                </a:cxn>
                <a:cxn ang="0">
                  <a:pos x="37" y="117"/>
                </a:cxn>
                <a:cxn ang="0">
                  <a:pos x="23" y="107"/>
                </a:cxn>
                <a:cxn ang="0">
                  <a:pos x="10" y="94"/>
                </a:cxn>
                <a:cxn ang="0">
                  <a:pos x="3" y="80"/>
                </a:cxn>
                <a:cxn ang="0">
                  <a:pos x="0" y="64"/>
                </a:cxn>
              </a:cxnLst>
              <a:rect l="0" t="0" r="r" b="b"/>
              <a:pathLst>
                <a:path w="145" h="126">
                  <a:moveTo>
                    <a:pt x="0" y="64"/>
                  </a:moveTo>
                  <a:lnTo>
                    <a:pt x="2" y="48"/>
                  </a:lnTo>
                  <a:lnTo>
                    <a:pt x="10" y="34"/>
                  </a:lnTo>
                  <a:lnTo>
                    <a:pt x="23" y="22"/>
                  </a:lnTo>
                  <a:lnTo>
                    <a:pt x="36" y="10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89" y="3"/>
                  </a:lnTo>
                  <a:lnTo>
                    <a:pt x="106" y="10"/>
                  </a:lnTo>
                  <a:lnTo>
                    <a:pt x="121" y="22"/>
                  </a:lnTo>
                  <a:lnTo>
                    <a:pt x="133" y="34"/>
                  </a:lnTo>
                  <a:lnTo>
                    <a:pt x="141" y="48"/>
                  </a:lnTo>
                  <a:lnTo>
                    <a:pt x="145" y="64"/>
                  </a:lnTo>
                  <a:lnTo>
                    <a:pt x="141" y="80"/>
                  </a:lnTo>
                  <a:lnTo>
                    <a:pt x="133" y="94"/>
                  </a:lnTo>
                  <a:lnTo>
                    <a:pt x="122" y="107"/>
                  </a:lnTo>
                  <a:lnTo>
                    <a:pt x="106" y="117"/>
                  </a:lnTo>
                  <a:lnTo>
                    <a:pt x="90" y="124"/>
                  </a:lnTo>
                  <a:lnTo>
                    <a:pt x="72" y="126"/>
                  </a:lnTo>
                  <a:lnTo>
                    <a:pt x="53" y="124"/>
                  </a:lnTo>
                  <a:lnTo>
                    <a:pt x="37" y="117"/>
                  </a:lnTo>
                  <a:lnTo>
                    <a:pt x="23" y="107"/>
                  </a:lnTo>
                  <a:lnTo>
                    <a:pt x="10" y="94"/>
                  </a:lnTo>
                  <a:lnTo>
                    <a:pt x="3" y="8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4" name="Freeform 738"/>
            <p:cNvSpPr>
              <a:spLocks/>
            </p:cNvSpPr>
            <p:nvPr/>
          </p:nvSpPr>
          <p:spPr bwMode="auto">
            <a:xfrm rot="16200000" flipH="1">
              <a:off x="1832" y="2172"/>
              <a:ext cx="97" cy="32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8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1" y="0"/>
                </a:cxn>
                <a:cxn ang="0">
                  <a:pos x="89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2" y="32"/>
                </a:cxn>
                <a:cxn ang="0">
                  <a:pos x="140" y="46"/>
                </a:cxn>
                <a:cxn ang="0">
                  <a:pos x="144" y="62"/>
                </a:cxn>
                <a:cxn ang="0">
                  <a:pos x="140" y="77"/>
                </a:cxn>
                <a:cxn ang="0">
                  <a:pos x="132" y="91"/>
                </a:cxn>
                <a:cxn ang="0">
                  <a:pos x="121" y="106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2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2"/>
                </a:cxn>
                <a:cxn ang="0">
                  <a:pos x="2" y="77"/>
                </a:cxn>
                <a:cxn ang="0">
                  <a:pos x="0" y="63"/>
                </a:cxn>
              </a:cxnLst>
              <a:rect l="0" t="0" r="r" b="b"/>
              <a:pathLst>
                <a:path w="144" h="124">
                  <a:moveTo>
                    <a:pt x="0" y="63"/>
                  </a:moveTo>
                  <a:lnTo>
                    <a:pt x="2" y="48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1" y="0"/>
                  </a:lnTo>
                  <a:lnTo>
                    <a:pt x="89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2" y="32"/>
                  </a:lnTo>
                  <a:lnTo>
                    <a:pt x="140" y="46"/>
                  </a:lnTo>
                  <a:lnTo>
                    <a:pt x="144" y="62"/>
                  </a:lnTo>
                  <a:lnTo>
                    <a:pt x="140" y="77"/>
                  </a:lnTo>
                  <a:lnTo>
                    <a:pt x="132" y="91"/>
                  </a:lnTo>
                  <a:lnTo>
                    <a:pt x="121" y="106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2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2"/>
                  </a:lnTo>
                  <a:lnTo>
                    <a:pt x="2" y="7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5" name="Freeform 739"/>
            <p:cNvSpPr>
              <a:spLocks/>
            </p:cNvSpPr>
            <p:nvPr/>
          </p:nvSpPr>
          <p:spPr bwMode="auto">
            <a:xfrm rot="16200000" flipH="1">
              <a:off x="2058" y="2161"/>
              <a:ext cx="91" cy="35"/>
            </a:xfrm>
            <a:custGeom>
              <a:avLst/>
              <a:gdLst/>
              <a:ahLst/>
              <a:cxnLst>
                <a:cxn ang="0">
                  <a:pos x="139" y="62"/>
                </a:cxn>
                <a:cxn ang="0">
                  <a:pos x="137" y="80"/>
                </a:cxn>
                <a:cxn ang="0">
                  <a:pos x="129" y="93"/>
                </a:cxn>
                <a:cxn ang="0">
                  <a:pos x="119" y="106"/>
                </a:cxn>
                <a:cxn ang="0">
                  <a:pos x="105" y="115"/>
                </a:cxn>
                <a:cxn ang="0">
                  <a:pos x="89" y="122"/>
                </a:cxn>
                <a:cxn ang="0">
                  <a:pos x="70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2" y="45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3" y="1"/>
                </a:cxn>
                <a:cxn ang="0">
                  <a:pos x="70" y="0"/>
                </a:cxn>
                <a:cxn ang="0">
                  <a:pos x="89" y="1"/>
                </a:cxn>
                <a:cxn ang="0">
                  <a:pos x="105" y="9"/>
                </a:cxn>
                <a:cxn ang="0">
                  <a:pos x="119" y="20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2"/>
                </a:cxn>
              </a:cxnLst>
              <a:rect l="0" t="0" r="r" b="b"/>
              <a:pathLst>
                <a:path w="139" h="123">
                  <a:moveTo>
                    <a:pt x="139" y="62"/>
                  </a:moveTo>
                  <a:lnTo>
                    <a:pt x="137" y="80"/>
                  </a:lnTo>
                  <a:lnTo>
                    <a:pt x="129" y="93"/>
                  </a:lnTo>
                  <a:lnTo>
                    <a:pt x="119" y="106"/>
                  </a:lnTo>
                  <a:lnTo>
                    <a:pt x="105" y="115"/>
                  </a:lnTo>
                  <a:lnTo>
                    <a:pt x="89" y="122"/>
                  </a:lnTo>
                  <a:lnTo>
                    <a:pt x="70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2" y="45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3" y="1"/>
                  </a:lnTo>
                  <a:lnTo>
                    <a:pt x="70" y="0"/>
                  </a:lnTo>
                  <a:lnTo>
                    <a:pt x="89" y="1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6" name="Freeform 740"/>
            <p:cNvSpPr>
              <a:spLocks/>
            </p:cNvSpPr>
            <p:nvPr/>
          </p:nvSpPr>
          <p:spPr bwMode="auto">
            <a:xfrm rot="16200000" flipH="1">
              <a:off x="2016" y="2170"/>
              <a:ext cx="100" cy="32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2" y="79"/>
                </a:cxn>
                <a:cxn ang="0">
                  <a:pos x="134" y="93"/>
                </a:cxn>
                <a:cxn ang="0">
                  <a:pos x="122" y="107"/>
                </a:cxn>
                <a:cxn ang="0">
                  <a:pos x="109" y="118"/>
                </a:cxn>
                <a:cxn ang="0">
                  <a:pos x="92" y="124"/>
                </a:cxn>
                <a:cxn ang="0">
                  <a:pos x="73" y="126"/>
                </a:cxn>
                <a:cxn ang="0">
                  <a:pos x="56" y="124"/>
                </a:cxn>
                <a:cxn ang="0">
                  <a:pos x="39" y="118"/>
                </a:cxn>
                <a:cxn ang="0">
                  <a:pos x="24" y="107"/>
                </a:cxn>
                <a:cxn ang="0">
                  <a:pos x="12" y="93"/>
                </a:cxn>
                <a:cxn ang="0">
                  <a:pos x="4" y="79"/>
                </a:cxn>
                <a:cxn ang="0">
                  <a:pos x="0" y="61"/>
                </a:cxn>
                <a:cxn ang="0">
                  <a:pos x="4" y="48"/>
                </a:cxn>
                <a:cxn ang="0">
                  <a:pos x="12" y="33"/>
                </a:cxn>
                <a:cxn ang="0">
                  <a:pos x="24" y="19"/>
                </a:cxn>
                <a:cxn ang="0">
                  <a:pos x="40" y="10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3" y="2"/>
                </a:cxn>
                <a:cxn ang="0">
                  <a:pos x="109" y="10"/>
                </a:cxn>
                <a:cxn ang="0">
                  <a:pos x="122" y="19"/>
                </a:cxn>
                <a:cxn ang="0">
                  <a:pos x="134" y="33"/>
                </a:cxn>
                <a:cxn ang="0">
                  <a:pos x="142" y="48"/>
                </a:cxn>
                <a:cxn ang="0">
                  <a:pos x="144" y="61"/>
                </a:cxn>
              </a:cxnLst>
              <a:rect l="0" t="0" r="r" b="b"/>
              <a:pathLst>
                <a:path w="144" h="126">
                  <a:moveTo>
                    <a:pt x="144" y="61"/>
                  </a:moveTo>
                  <a:lnTo>
                    <a:pt x="142" y="79"/>
                  </a:lnTo>
                  <a:lnTo>
                    <a:pt x="134" y="93"/>
                  </a:lnTo>
                  <a:lnTo>
                    <a:pt x="122" y="107"/>
                  </a:lnTo>
                  <a:lnTo>
                    <a:pt x="109" y="118"/>
                  </a:lnTo>
                  <a:lnTo>
                    <a:pt x="92" y="124"/>
                  </a:lnTo>
                  <a:lnTo>
                    <a:pt x="73" y="126"/>
                  </a:lnTo>
                  <a:lnTo>
                    <a:pt x="56" y="124"/>
                  </a:lnTo>
                  <a:lnTo>
                    <a:pt x="39" y="118"/>
                  </a:lnTo>
                  <a:lnTo>
                    <a:pt x="24" y="107"/>
                  </a:lnTo>
                  <a:lnTo>
                    <a:pt x="12" y="93"/>
                  </a:lnTo>
                  <a:lnTo>
                    <a:pt x="4" y="79"/>
                  </a:lnTo>
                  <a:lnTo>
                    <a:pt x="0" y="61"/>
                  </a:lnTo>
                  <a:lnTo>
                    <a:pt x="4" y="48"/>
                  </a:lnTo>
                  <a:lnTo>
                    <a:pt x="12" y="33"/>
                  </a:lnTo>
                  <a:lnTo>
                    <a:pt x="24" y="19"/>
                  </a:lnTo>
                  <a:lnTo>
                    <a:pt x="40" y="10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93" y="2"/>
                  </a:lnTo>
                  <a:lnTo>
                    <a:pt x="109" y="10"/>
                  </a:lnTo>
                  <a:lnTo>
                    <a:pt x="122" y="19"/>
                  </a:lnTo>
                  <a:lnTo>
                    <a:pt x="134" y="33"/>
                  </a:lnTo>
                  <a:lnTo>
                    <a:pt x="142" y="48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7" name="Freeform 741"/>
            <p:cNvSpPr>
              <a:spLocks/>
            </p:cNvSpPr>
            <p:nvPr/>
          </p:nvSpPr>
          <p:spPr bwMode="auto">
            <a:xfrm rot="16200000" flipH="1">
              <a:off x="1834" y="2080"/>
              <a:ext cx="91" cy="34"/>
            </a:xfrm>
            <a:custGeom>
              <a:avLst/>
              <a:gdLst/>
              <a:ahLst/>
              <a:cxnLst>
                <a:cxn ang="0">
                  <a:pos x="139" y="61"/>
                </a:cxn>
                <a:cxn ang="0">
                  <a:pos x="136" y="46"/>
                </a:cxn>
                <a:cxn ang="0">
                  <a:pos x="128" y="32"/>
                </a:cxn>
                <a:cxn ang="0">
                  <a:pos x="118" y="19"/>
                </a:cxn>
                <a:cxn ang="0">
                  <a:pos x="103" y="9"/>
                </a:cxn>
                <a:cxn ang="0">
                  <a:pos x="87" y="2"/>
                </a:cxn>
                <a:cxn ang="0">
                  <a:pos x="69" y="0"/>
                </a:cxn>
                <a:cxn ang="0">
                  <a:pos x="52" y="2"/>
                </a:cxn>
                <a:cxn ang="0">
                  <a:pos x="36" y="9"/>
                </a:cxn>
                <a:cxn ang="0">
                  <a:pos x="21" y="19"/>
                </a:cxn>
                <a:cxn ang="0">
                  <a:pos x="10" y="32"/>
                </a:cxn>
                <a:cxn ang="0">
                  <a:pos x="2" y="46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7"/>
                </a:cxn>
                <a:cxn ang="0">
                  <a:pos x="52" y="123"/>
                </a:cxn>
                <a:cxn ang="0">
                  <a:pos x="69" y="125"/>
                </a:cxn>
                <a:cxn ang="0">
                  <a:pos x="87" y="123"/>
                </a:cxn>
                <a:cxn ang="0">
                  <a:pos x="103" y="117"/>
                </a:cxn>
                <a:cxn ang="0">
                  <a:pos x="118" y="107"/>
                </a:cxn>
                <a:cxn ang="0">
                  <a:pos x="128" y="93"/>
                </a:cxn>
                <a:cxn ang="0">
                  <a:pos x="136" y="78"/>
                </a:cxn>
                <a:cxn ang="0">
                  <a:pos x="139" y="61"/>
                </a:cxn>
              </a:cxnLst>
              <a:rect l="0" t="0" r="r" b="b"/>
              <a:pathLst>
                <a:path w="139" h="125">
                  <a:moveTo>
                    <a:pt x="139" y="61"/>
                  </a:moveTo>
                  <a:lnTo>
                    <a:pt x="136" y="46"/>
                  </a:lnTo>
                  <a:lnTo>
                    <a:pt x="128" y="32"/>
                  </a:lnTo>
                  <a:lnTo>
                    <a:pt x="118" y="19"/>
                  </a:lnTo>
                  <a:lnTo>
                    <a:pt x="103" y="9"/>
                  </a:lnTo>
                  <a:lnTo>
                    <a:pt x="87" y="2"/>
                  </a:lnTo>
                  <a:lnTo>
                    <a:pt x="69" y="0"/>
                  </a:lnTo>
                  <a:lnTo>
                    <a:pt x="52" y="2"/>
                  </a:lnTo>
                  <a:lnTo>
                    <a:pt x="36" y="9"/>
                  </a:lnTo>
                  <a:lnTo>
                    <a:pt x="21" y="19"/>
                  </a:lnTo>
                  <a:lnTo>
                    <a:pt x="10" y="32"/>
                  </a:lnTo>
                  <a:lnTo>
                    <a:pt x="2" y="46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7"/>
                  </a:lnTo>
                  <a:lnTo>
                    <a:pt x="52" y="123"/>
                  </a:lnTo>
                  <a:lnTo>
                    <a:pt x="69" y="125"/>
                  </a:lnTo>
                  <a:lnTo>
                    <a:pt x="87" y="123"/>
                  </a:lnTo>
                  <a:lnTo>
                    <a:pt x="103" y="117"/>
                  </a:lnTo>
                  <a:lnTo>
                    <a:pt x="118" y="107"/>
                  </a:lnTo>
                  <a:lnTo>
                    <a:pt x="128" y="93"/>
                  </a:lnTo>
                  <a:lnTo>
                    <a:pt x="136" y="78"/>
                  </a:lnTo>
                  <a:lnTo>
                    <a:pt x="139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8" name="Freeform 742"/>
            <p:cNvSpPr>
              <a:spLocks/>
            </p:cNvSpPr>
            <p:nvPr/>
          </p:nvSpPr>
          <p:spPr bwMode="auto">
            <a:xfrm rot="16200000" flipH="1">
              <a:off x="1869" y="2102"/>
              <a:ext cx="96" cy="37"/>
            </a:xfrm>
            <a:custGeom>
              <a:avLst/>
              <a:gdLst/>
              <a:ahLst/>
              <a:cxnLst>
                <a:cxn ang="0">
                  <a:pos x="141" y="61"/>
                </a:cxn>
                <a:cxn ang="0">
                  <a:pos x="139" y="47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2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3" y="107"/>
                </a:cxn>
                <a:cxn ang="0">
                  <a:pos x="35" y="115"/>
                </a:cxn>
                <a:cxn ang="0">
                  <a:pos x="52" y="122"/>
                </a:cxn>
                <a:cxn ang="0">
                  <a:pos x="71" y="124"/>
                </a:cxn>
                <a:cxn ang="0">
                  <a:pos x="88" y="122"/>
                </a:cxn>
                <a:cxn ang="0">
                  <a:pos x="105" y="115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9"/>
                </a:cxn>
                <a:cxn ang="0">
                  <a:pos x="141" y="61"/>
                </a:cxn>
              </a:cxnLst>
              <a:rect l="0" t="0" r="r" b="b"/>
              <a:pathLst>
                <a:path w="141" h="124">
                  <a:moveTo>
                    <a:pt x="141" y="61"/>
                  </a:moveTo>
                  <a:lnTo>
                    <a:pt x="139" y="47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2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3" y="107"/>
                  </a:lnTo>
                  <a:lnTo>
                    <a:pt x="35" y="115"/>
                  </a:lnTo>
                  <a:lnTo>
                    <a:pt x="52" y="122"/>
                  </a:lnTo>
                  <a:lnTo>
                    <a:pt x="71" y="124"/>
                  </a:lnTo>
                  <a:lnTo>
                    <a:pt x="88" y="122"/>
                  </a:lnTo>
                  <a:lnTo>
                    <a:pt x="105" y="115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9"/>
                  </a:lnTo>
                  <a:lnTo>
                    <a:pt x="141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9" name="Freeform 743"/>
            <p:cNvSpPr>
              <a:spLocks/>
            </p:cNvSpPr>
            <p:nvPr/>
          </p:nvSpPr>
          <p:spPr bwMode="auto">
            <a:xfrm rot="16200000" flipH="1">
              <a:off x="1901" y="2140"/>
              <a:ext cx="96" cy="36"/>
            </a:xfrm>
            <a:custGeom>
              <a:avLst/>
              <a:gdLst/>
              <a:ahLst/>
              <a:cxnLst>
                <a:cxn ang="0">
                  <a:pos x="142" y="61"/>
                </a:cxn>
                <a:cxn ang="0">
                  <a:pos x="139" y="46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0"/>
                </a:cxn>
                <a:cxn ang="0">
                  <a:pos x="11" y="33"/>
                </a:cxn>
                <a:cxn ang="0">
                  <a:pos x="3" y="48"/>
                </a:cxn>
                <a:cxn ang="0">
                  <a:pos x="0" y="64"/>
                </a:cxn>
                <a:cxn ang="0">
                  <a:pos x="3" y="80"/>
                </a:cxn>
                <a:cxn ang="0">
                  <a:pos x="11" y="93"/>
                </a:cxn>
                <a:cxn ang="0">
                  <a:pos x="23" y="107"/>
                </a:cxn>
                <a:cxn ang="0">
                  <a:pos x="36" y="116"/>
                </a:cxn>
                <a:cxn ang="0">
                  <a:pos x="53" y="122"/>
                </a:cxn>
                <a:cxn ang="0">
                  <a:pos x="71" y="125"/>
                </a:cxn>
                <a:cxn ang="0">
                  <a:pos x="89" y="122"/>
                </a:cxn>
                <a:cxn ang="0">
                  <a:pos x="105" y="116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8"/>
                </a:cxn>
                <a:cxn ang="0">
                  <a:pos x="142" y="61"/>
                </a:cxn>
              </a:cxnLst>
              <a:rect l="0" t="0" r="r" b="b"/>
              <a:pathLst>
                <a:path w="142" h="125">
                  <a:moveTo>
                    <a:pt x="142" y="61"/>
                  </a:moveTo>
                  <a:lnTo>
                    <a:pt x="139" y="46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0"/>
                  </a:lnTo>
                  <a:lnTo>
                    <a:pt x="11" y="33"/>
                  </a:lnTo>
                  <a:lnTo>
                    <a:pt x="3" y="48"/>
                  </a:lnTo>
                  <a:lnTo>
                    <a:pt x="0" y="64"/>
                  </a:lnTo>
                  <a:lnTo>
                    <a:pt x="3" y="80"/>
                  </a:lnTo>
                  <a:lnTo>
                    <a:pt x="11" y="93"/>
                  </a:lnTo>
                  <a:lnTo>
                    <a:pt x="23" y="107"/>
                  </a:lnTo>
                  <a:lnTo>
                    <a:pt x="36" y="116"/>
                  </a:lnTo>
                  <a:lnTo>
                    <a:pt x="53" y="122"/>
                  </a:lnTo>
                  <a:lnTo>
                    <a:pt x="71" y="125"/>
                  </a:lnTo>
                  <a:lnTo>
                    <a:pt x="89" y="122"/>
                  </a:lnTo>
                  <a:lnTo>
                    <a:pt x="105" y="116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8"/>
                  </a:lnTo>
                  <a:lnTo>
                    <a:pt x="142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0" name="Freeform 744"/>
            <p:cNvSpPr>
              <a:spLocks/>
            </p:cNvSpPr>
            <p:nvPr/>
          </p:nvSpPr>
          <p:spPr bwMode="auto">
            <a:xfrm rot="16200000" flipH="1">
              <a:off x="1942" y="2165"/>
              <a:ext cx="94" cy="35"/>
            </a:xfrm>
            <a:custGeom>
              <a:avLst/>
              <a:gdLst/>
              <a:ahLst/>
              <a:cxnLst>
                <a:cxn ang="0">
                  <a:pos x="143" y="61"/>
                </a:cxn>
                <a:cxn ang="0">
                  <a:pos x="139" y="45"/>
                </a:cxn>
                <a:cxn ang="0">
                  <a:pos x="132" y="32"/>
                </a:cxn>
                <a:cxn ang="0">
                  <a:pos x="120" y="20"/>
                </a:cxn>
                <a:cxn ang="0">
                  <a:pos x="106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4" y="2"/>
                </a:cxn>
                <a:cxn ang="0">
                  <a:pos x="37" y="9"/>
                </a:cxn>
                <a:cxn ang="0">
                  <a:pos x="23" y="20"/>
                </a:cxn>
                <a:cxn ang="0">
                  <a:pos x="10" y="32"/>
                </a:cxn>
                <a:cxn ang="0">
                  <a:pos x="2" y="45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3" y="106"/>
                </a:cxn>
                <a:cxn ang="0">
                  <a:pos x="37" y="115"/>
                </a:cxn>
                <a:cxn ang="0">
                  <a:pos x="54" y="121"/>
                </a:cxn>
                <a:cxn ang="0">
                  <a:pos x="71" y="125"/>
                </a:cxn>
                <a:cxn ang="0">
                  <a:pos x="89" y="121"/>
                </a:cxn>
                <a:cxn ang="0">
                  <a:pos x="106" y="115"/>
                </a:cxn>
                <a:cxn ang="0">
                  <a:pos x="120" y="106"/>
                </a:cxn>
                <a:cxn ang="0">
                  <a:pos x="132" y="93"/>
                </a:cxn>
                <a:cxn ang="0">
                  <a:pos x="139" y="78"/>
                </a:cxn>
                <a:cxn ang="0">
                  <a:pos x="143" y="61"/>
                </a:cxn>
              </a:cxnLst>
              <a:rect l="0" t="0" r="r" b="b"/>
              <a:pathLst>
                <a:path w="143" h="125">
                  <a:moveTo>
                    <a:pt x="143" y="61"/>
                  </a:moveTo>
                  <a:lnTo>
                    <a:pt x="139" y="45"/>
                  </a:lnTo>
                  <a:lnTo>
                    <a:pt x="132" y="32"/>
                  </a:lnTo>
                  <a:lnTo>
                    <a:pt x="120" y="20"/>
                  </a:lnTo>
                  <a:lnTo>
                    <a:pt x="106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4" y="2"/>
                  </a:lnTo>
                  <a:lnTo>
                    <a:pt x="37" y="9"/>
                  </a:lnTo>
                  <a:lnTo>
                    <a:pt x="23" y="20"/>
                  </a:lnTo>
                  <a:lnTo>
                    <a:pt x="10" y="32"/>
                  </a:lnTo>
                  <a:lnTo>
                    <a:pt x="2" y="45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3" y="106"/>
                  </a:lnTo>
                  <a:lnTo>
                    <a:pt x="37" y="115"/>
                  </a:lnTo>
                  <a:lnTo>
                    <a:pt x="54" y="121"/>
                  </a:lnTo>
                  <a:lnTo>
                    <a:pt x="71" y="125"/>
                  </a:lnTo>
                  <a:lnTo>
                    <a:pt x="89" y="121"/>
                  </a:lnTo>
                  <a:lnTo>
                    <a:pt x="106" y="115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39" y="78"/>
                  </a:lnTo>
                  <a:lnTo>
                    <a:pt x="143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1" name="Freeform 745"/>
            <p:cNvSpPr>
              <a:spLocks/>
            </p:cNvSpPr>
            <p:nvPr/>
          </p:nvSpPr>
          <p:spPr bwMode="auto">
            <a:xfrm rot="16200000" flipH="1">
              <a:off x="1904" y="2122"/>
              <a:ext cx="96" cy="3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2" y="46"/>
                </a:cxn>
                <a:cxn ang="0">
                  <a:pos x="9" y="32"/>
                </a:cxn>
                <a:cxn ang="0">
                  <a:pos x="20" y="19"/>
                </a:cxn>
                <a:cxn ang="0">
                  <a:pos x="33" y="10"/>
                </a:cxn>
                <a:cxn ang="0">
                  <a:pos x="50" y="3"/>
                </a:cxn>
                <a:cxn ang="0">
                  <a:pos x="66" y="0"/>
                </a:cxn>
                <a:cxn ang="0">
                  <a:pos x="84" y="3"/>
                </a:cxn>
                <a:cxn ang="0">
                  <a:pos x="101" y="10"/>
                </a:cxn>
                <a:cxn ang="0">
                  <a:pos x="117" y="19"/>
                </a:cxn>
                <a:cxn ang="0">
                  <a:pos x="129" y="32"/>
                </a:cxn>
                <a:cxn ang="0">
                  <a:pos x="137" y="46"/>
                </a:cxn>
                <a:cxn ang="0">
                  <a:pos x="140" y="62"/>
                </a:cxn>
                <a:cxn ang="0">
                  <a:pos x="137" y="78"/>
                </a:cxn>
                <a:cxn ang="0">
                  <a:pos x="129" y="93"/>
                </a:cxn>
                <a:cxn ang="0">
                  <a:pos x="117" y="106"/>
                </a:cxn>
                <a:cxn ang="0">
                  <a:pos x="101" y="115"/>
                </a:cxn>
                <a:cxn ang="0">
                  <a:pos x="84" y="123"/>
                </a:cxn>
                <a:cxn ang="0">
                  <a:pos x="66" y="125"/>
                </a:cxn>
                <a:cxn ang="0">
                  <a:pos x="50" y="123"/>
                </a:cxn>
                <a:cxn ang="0">
                  <a:pos x="33" y="115"/>
                </a:cxn>
                <a:cxn ang="0">
                  <a:pos x="20" y="106"/>
                </a:cxn>
                <a:cxn ang="0">
                  <a:pos x="9" y="93"/>
                </a:cxn>
                <a:cxn ang="0">
                  <a:pos x="2" y="78"/>
                </a:cxn>
                <a:cxn ang="0">
                  <a:pos x="0" y="62"/>
                </a:cxn>
              </a:cxnLst>
              <a:rect l="0" t="0" r="r" b="b"/>
              <a:pathLst>
                <a:path w="140" h="125">
                  <a:moveTo>
                    <a:pt x="0" y="62"/>
                  </a:moveTo>
                  <a:lnTo>
                    <a:pt x="2" y="46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10"/>
                  </a:lnTo>
                  <a:lnTo>
                    <a:pt x="50" y="3"/>
                  </a:lnTo>
                  <a:lnTo>
                    <a:pt x="66" y="0"/>
                  </a:lnTo>
                  <a:lnTo>
                    <a:pt x="84" y="3"/>
                  </a:lnTo>
                  <a:lnTo>
                    <a:pt x="101" y="10"/>
                  </a:lnTo>
                  <a:lnTo>
                    <a:pt x="117" y="19"/>
                  </a:lnTo>
                  <a:lnTo>
                    <a:pt x="129" y="32"/>
                  </a:lnTo>
                  <a:lnTo>
                    <a:pt x="137" y="46"/>
                  </a:lnTo>
                  <a:lnTo>
                    <a:pt x="140" y="62"/>
                  </a:lnTo>
                  <a:lnTo>
                    <a:pt x="137" y="78"/>
                  </a:lnTo>
                  <a:lnTo>
                    <a:pt x="129" y="93"/>
                  </a:lnTo>
                  <a:lnTo>
                    <a:pt x="117" y="106"/>
                  </a:lnTo>
                  <a:lnTo>
                    <a:pt x="101" y="115"/>
                  </a:lnTo>
                  <a:lnTo>
                    <a:pt x="84" y="123"/>
                  </a:lnTo>
                  <a:lnTo>
                    <a:pt x="66" y="125"/>
                  </a:lnTo>
                  <a:lnTo>
                    <a:pt x="50" y="123"/>
                  </a:lnTo>
                  <a:lnTo>
                    <a:pt x="33" y="115"/>
                  </a:lnTo>
                  <a:lnTo>
                    <a:pt x="20" y="106"/>
                  </a:lnTo>
                  <a:lnTo>
                    <a:pt x="9" y="93"/>
                  </a:lnTo>
                  <a:lnTo>
                    <a:pt x="2" y="7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2" name="Freeform 746"/>
            <p:cNvSpPr>
              <a:spLocks/>
            </p:cNvSpPr>
            <p:nvPr/>
          </p:nvSpPr>
          <p:spPr bwMode="auto">
            <a:xfrm rot="16200000" flipH="1">
              <a:off x="1976" y="2170"/>
              <a:ext cx="100" cy="32"/>
            </a:xfrm>
            <a:custGeom>
              <a:avLst/>
              <a:gdLst/>
              <a:ahLst/>
              <a:cxnLst>
                <a:cxn ang="0">
                  <a:pos x="141" y="60"/>
                </a:cxn>
                <a:cxn ang="0">
                  <a:pos x="139" y="44"/>
                </a:cxn>
                <a:cxn ang="0">
                  <a:pos x="131" y="31"/>
                </a:cxn>
                <a:cxn ang="0">
                  <a:pos x="119" y="18"/>
                </a:cxn>
                <a:cxn ang="0">
                  <a:pos x="106" y="9"/>
                </a:cxn>
                <a:cxn ang="0">
                  <a:pos x="90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7" y="9"/>
                </a:cxn>
                <a:cxn ang="0">
                  <a:pos x="22" y="18"/>
                </a:cxn>
                <a:cxn ang="0">
                  <a:pos x="10" y="31"/>
                </a:cxn>
                <a:cxn ang="0">
                  <a:pos x="3" y="44"/>
                </a:cxn>
                <a:cxn ang="0">
                  <a:pos x="0" y="60"/>
                </a:cxn>
                <a:cxn ang="0">
                  <a:pos x="2" y="76"/>
                </a:cxn>
                <a:cxn ang="0">
                  <a:pos x="10" y="91"/>
                </a:cxn>
                <a:cxn ang="0">
                  <a:pos x="22" y="104"/>
                </a:cxn>
                <a:cxn ang="0">
                  <a:pos x="36" y="114"/>
                </a:cxn>
                <a:cxn ang="0">
                  <a:pos x="53" y="121"/>
                </a:cxn>
                <a:cxn ang="0">
                  <a:pos x="70" y="123"/>
                </a:cxn>
                <a:cxn ang="0">
                  <a:pos x="89" y="121"/>
                </a:cxn>
                <a:cxn ang="0">
                  <a:pos x="106" y="114"/>
                </a:cxn>
                <a:cxn ang="0">
                  <a:pos x="119" y="104"/>
                </a:cxn>
                <a:cxn ang="0">
                  <a:pos x="131" y="91"/>
                </a:cxn>
                <a:cxn ang="0">
                  <a:pos x="139" y="76"/>
                </a:cxn>
                <a:cxn ang="0">
                  <a:pos x="141" y="60"/>
                </a:cxn>
              </a:cxnLst>
              <a:rect l="0" t="0" r="r" b="b"/>
              <a:pathLst>
                <a:path w="141" h="123">
                  <a:moveTo>
                    <a:pt x="141" y="60"/>
                  </a:moveTo>
                  <a:lnTo>
                    <a:pt x="139" y="44"/>
                  </a:lnTo>
                  <a:lnTo>
                    <a:pt x="131" y="31"/>
                  </a:lnTo>
                  <a:lnTo>
                    <a:pt x="119" y="18"/>
                  </a:lnTo>
                  <a:lnTo>
                    <a:pt x="106" y="9"/>
                  </a:lnTo>
                  <a:lnTo>
                    <a:pt x="90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7" y="9"/>
                  </a:lnTo>
                  <a:lnTo>
                    <a:pt x="22" y="18"/>
                  </a:lnTo>
                  <a:lnTo>
                    <a:pt x="10" y="31"/>
                  </a:lnTo>
                  <a:lnTo>
                    <a:pt x="3" y="44"/>
                  </a:lnTo>
                  <a:lnTo>
                    <a:pt x="0" y="60"/>
                  </a:lnTo>
                  <a:lnTo>
                    <a:pt x="2" y="76"/>
                  </a:lnTo>
                  <a:lnTo>
                    <a:pt x="10" y="91"/>
                  </a:lnTo>
                  <a:lnTo>
                    <a:pt x="22" y="104"/>
                  </a:lnTo>
                  <a:lnTo>
                    <a:pt x="36" y="114"/>
                  </a:lnTo>
                  <a:lnTo>
                    <a:pt x="53" y="121"/>
                  </a:lnTo>
                  <a:lnTo>
                    <a:pt x="70" y="123"/>
                  </a:lnTo>
                  <a:lnTo>
                    <a:pt x="89" y="121"/>
                  </a:lnTo>
                  <a:lnTo>
                    <a:pt x="106" y="114"/>
                  </a:lnTo>
                  <a:lnTo>
                    <a:pt x="119" y="104"/>
                  </a:lnTo>
                  <a:lnTo>
                    <a:pt x="131" y="91"/>
                  </a:lnTo>
                  <a:lnTo>
                    <a:pt x="139" y="76"/>
                  </a:lnTo>
                  <a:lnTo>
                    <a:pt x="141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3" name="Freeform 747"/>
            <p:cNvSpPr>
              <a:spLocks/>
            </p:cNvSpPr>
            <p:nvPr/>
          </p:nvSpPr>
          <p:spPr bwMode="auto">
            <a:xfrm rot="16200000" flipH="1">
              <a:off x="1871" y="2145"/>
              <a:ext cx="91" cy="37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48"/>
                </a:cxn>
                <a:cxn ang="0">
                  <a:pos x="11" y="33"/>
                </a:cxn>
                <a:cxn ang="0">
                  <a:pos x="22" y="21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4" y="9"/>
                </a:cxn>
                <a:cxn ang="0">
                  <a:pos x="119" y="21"/>
                </a:cxn>
                <a:cxn ang="0">
                  <a:pos x="132" y="33"/>
                </a:cxn>
                <a:cxn ang="0">
                  <a:pos x="138" y="48"/>
                </a:cxn>
                <a:cxn ang="0">
                  <a:pos x="142" y="63"/>
                </a:cxn>
                <a:cxn ang="0">
                  <a:pos x="138" y="80"/>
                </a:cxn>
                <a:cxn ang="0">
                  <a:pos x="132" y="95"/>
                </a:cxn>
                <a:cxn ang="0">
                  <a:pos x="119" y="107"/>
                </a:cxn>
                <a:cxn ang="0">
                  <a:pos x="104" y="116"/>
                </a:cxn>
                <a:cxn ang="0">
                  <a:pos x="88" y="123"/>
                </a:cxn>
                <a:cxn ang="0">
                  <a:pos x="70" y="126"/>
                </a:cxn>
                <a:cxn ang="0">
                  <a:pos x="52" y="123"/>
                </a:cxn>
                <a:cxn ang="0">
                  <a:pos x="36" y="116"/>
                </a:cxn>
                <a:cxn ang="0">
                  <a:pos x="22" y="107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0" y="63"/>
                </a:cxn>
              </a:cxnLst>
              <a:rect l="0" t="0" r="r" b="b"/>
              <a:pathLst>
                <a:path w="142" h="126">
                  <a:moveTo>
                    <a:pt x="0" y="63"/>
                  </a:moveTo>
                  <a:lnTo>
                    <a:pt x="3" y="48"/>
                  </a:lnTo>
                  <a:lnTo>
                    <a:pt x="11" y="33"/>
                  </a:lnTo>
                  <a:lnTo>
                    <a:pt x="22" y="21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4" y="9"/>
                  </a:lnTo>
                  <a:lnTo>
                    <a:pt x="119" y="21"/>
                  </a:lnTo>
                  <a:lnTo>
                    <a:pt x="132" y="33"/>
                  </a:lnTo>
                  <a:lnTo>
                    <a:pt x="138" y="48"/>
                  </a:lnTo>
                  <a:lnTo>
                    <a:pt x="142" y="63"/>
                  </a:lnTo>
                  <a:lnTo>
                    <a:pt x="138" y="80"/>
                  </a:lnTo>
                  <a:lnTo>
                    <a:pt x="132" y="95"/>
                  </a:lnTo>
                  <a:lnTo>
                    <a:pt x="119" y="107"/>
                  </a:lnTo>
                  <a:lnTo>
                    <a:pt x="104" y="116"/>
                  </a:lnTo>
                  <a:lnTo>
                    <a:pt x="88" y="123"/>
                  </a:lnTo>
                  <a:lnTo>
                    <a:pt x="70" y="126"/>
                  </a:lnTo>
                  <a:lnTo>
                    <a:pt x="52" y="123"/>
                  </a:lnTo>
                  <a:lnTo>
                    <a:pt x="36" y="116"/>
                  </a:lnTo>
                  <a:lnTo>
                    <a:pt x="22" y="107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4" name="Freeform 748"/>
            <p:cNvSpPr>
              <a:spLocks/>
            </p:cNvSpPr>
            <p:nvPr/>
          </p:nvSpPr>
          <p:spPr bwMode="auto">
            <a:xfrm rot="16200000" flipH="1">
              <a:off x="1940" y="2089"/>
              <a:ext cx="91" cy="32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1"/>
                </a:cxn>
                <a:cxn ang="0">
                  <a:pos x="36" y="10"/>
                </a:cxn>
                <a:cxn ang="0">
                  <a:pos x="51" y="4"/>
                </a:cxn>
                <a:cxn ang="0">
                  <a:pos x="69" y="0"/>
                </a:cxn>
                <a:cxn ang="0">
                  <a:pos x="88" y="4"/>
                </a:cxn>
                <a:cxn ang="0">
                  <a:pos x="105" y="10"/>
                </a:cxn>
                <a:cxn ang="0">
                  <a:pos x="118" y="21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  <a:cxn ang="0">
                  <a:pos x="137" y="79"/>
                </a:cxn>
                <a:cxn ang="0">
                  <a:pos x="130" y="94"/>
                </a:cxn>
                <a:cxn ang="0">
                  <a:pos x="117" y="106"/>
                </a:cxn>
                <a:cxn ang="0">
                  <a:pos x="104" y="117"/>
                </a:cxn>
                <a:cxn ang="0">
                  <a:pos x="86" y="124"/>
                </a:cxn>
                <a:cxn ang="0">
                  <a:pos x="68" y="127"/>
                </a:cxn>
                <a:cxn ang="0">
                  <a:pos x="50" y="124"/>
                </a:cxn>
                <a:cxn ang="0">
                  <a:pos x="35" y="117"/>
                </a:cxn>
                <a:cxn ang="0">
                  <a:pos x="21" y="106"/>
                </a:cxn>
                <a:cxn ang="0">
                  <a:pos x="10" y="94"/>
                </a:cxn>
                <a:cxn ang="0">
                  <a:pos x="2" y="79"/>
                </a:cxn>
                <a:cxn ang="0">
                  <a:pos x="0" y="63"/>
                </a:cxn>
              </a:cxnLst>
              <a:rect l="0" t="0" r="r" b="b"/>
              <a:pathLst>
                <a:path w="140" h="127">
                  <a:moveTo>
                    <a:pt x="0" y="63"/>
                  </a:moveTo>
                  <a:lnTo>
                    <a:pt x="2" y="47"/>
                  </a:lnTo>
                  <a:lnTo>
                    <a:pt x="10" y="33"/>
                  </a:lnTo>
                  <a:lnTo>
                    <a:pt x="21" y="21"/>
                  </a:lnTo>
                  <a:lnTo>
                    <a:pt x="36" y="10"/>
                  </a:lnTo>
                  <a:lnTo>
                    <a:pt x="51" y="4"/>
                  </a:lnTo>
                  <a:lnTo>
                    <a:pt x="69" y="0"/>
                  </a:lnTo>
                  <a:lnTo>
                    <a:pt x="88" y="4"/>
                  </a:lnTo>
                  <a:lnTo>
                    <a:pt x="105" y="10"/>
                  </a:lnTo>
                  <a:lnTo>
                    <a:pt x="118" y="21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lnTo>
                    <a:pt x="137" y="79"/>
                  </a:lnTo>
                  <a:lnTo>
                    <a:pt x="130" y="94"/>
                  </a:lnTo>
                  <a:lnTo>
                    <a:pt x="117" y="106"/>
                  </a:lnTo>
                  <a:lnTo>
                    <a:pt x="104" y="117"/>
                  </a:lnTo>
                  <a:lnTo>
                    <a:pt x="86" y="124"/>
                  </a:lnTo>
                  <a:lnTo>
                    <a:pt x="68" y="127"/>
                  </a:lnTo>
                  <a:lnTo>
                    <a:pt x="50" y="124"/>
                  </a:lnTo>
                  <a:lnTo>
                    <a:pt x="35" y="117"/>
                  </a:lnTo>
                  <a:lnTo>
                    <a:pt x="21" y="106"/>
                  </a:lnTo>
                  <a:lnTo>
                    <a:pt x="10" y="94"/>
                  </a:lnTo>
                  <a:lnTo>
                    <a:pt x="2" y="7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5" name="Oval 749"/>
            <p:cNvSpPr>
              <a:spLocks noChangeArrowheads="1"/>
            </p:cNvSpPr>
            <p:nvPr/>
          </p:nvSpPr>
          <p:spPr bwMode="auto">
            <a:xfrm rot="16200000" flipH="1">
              <a:off x="1768" y="2176"/>
              <a:ext cx="90" cy="37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6" name="Oval 750"/>
            <p:cNvSpPr>
              <a:spLocks noChangeArrowheads="1"/>
            </p:cNvSpPr>
            <p:nvPr/>
          </p:nvSpPr>
          <p:spPr bwMode="auto">
            <a:xfrm rot="16200000" flipH="1">
              <a:off x="2046" y="2051"/>
              <a:ext cx="97" cy="4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7" name="Oval 751"/>
            <p:cNvSpPr>
              <a:spLocks noChangeArrowheads="1"/>
            </p:cNvSpPr>
            <p:nvPr/>
          </p:nvSpPr>
          <p:spPr bwMode="auto">
            <a:xfrm rot="16200000" flipH="1">
              <a:off x="1734" y="2176"/>
              <a:ext cx="90" cy="3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8" name="Oval 752"/>
            <p:cNvSpPr>
              <a:spLocks noChangeArrowheads="1"/>
            </p:cNvSpPr>
            <p:nvPr/>
          </p:nvSpPr>
          <p:spPr bwMode="auto">
            <a:xfrm rot="16200000" flipH="1">
              <a:off x="2010" y="2061"/>
              <a:ext cx="90" cy="37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9" name="Oval 753"/>
            <p:cNvSpPr>
              <a:spLocks noChangeArrowheads="1"/>
            </p:cNvSpPr>
            <p:nvPr/>
          </p:nvSpPr>
          <p:spPr bwMode="auto">
            <a:xfrm rot="16200000" flipH="1">
              <a:off x="1699" y="2152"/>
              <a:ext cx="91" cy="37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0" name="Freeform 754"/>
            <p:cNvSpPr>
              <a:spLocks/>
            </p:cNvSpPr>
            <p:nvPr/>
          </p:nvSpPr>
          <p:spPr bwMode="auto">
            <a:xfrm rot="16200000" flipH="1">
              <a:off x="1968" y="2069"/>
              <a:ext cx="101" cy="3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45"/>
                </a:cxn>
                <a:cxn ang="0">
                  <a:pos x="11" y="31"/>
                </a:cxn>
                <a:cxn ang="0">
                  <a:pos x="23" y="19"/>
                </a:cxn>
                <a:cxn ang="0">
                  <a:pos x="38" y="9"/>
                </a:cxn>
                <a:cxn ang="0">
                  <a:pos x="55" y="2"/>
                </a:cxn>
                <a:cxn ang="0">
                  <a:pos x="72" y="0"/>
                </a:cxn>
                <a:cxn ang="0">
                  <a:pos x="90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1" y="31"/>
                </a:cxn>
                <a:cxn ang="0">
                  <a:pos x="139" y="45"/>
                </a:cxn>
                <a:cxn ang="0">
                  <a:pos x="142" y="60"/>
                </a:cxn>
                <a:cxn ang="0">
                  <a:pos x="139" y="76"/>
                </a:cxn>
                <a:cxn ang="0">
                  <a:pos x="131" y="90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4" y="122"/>
                </a:cxn>
                <a:cxn ang="0">
                  <a:pos x="37" y="115"/>
                </a:cxn>
                <a:cxn ang="0">
                  <a:pos x="23" y="103"/>
                </a:cxn>
                <a:cxn ang="0">
                  <a:pos x="11" y="90"/>
                </a:cxn>
                <a:cxn ang="0">
                  <a:pos x="3" y="76"/>
                </a:cxn>
                <a:cxn ang="0">
                  <a:pos x="0" y="60"/>
                </a:cxn>
              </a:cxnLst>
              <a:rect l="0" t="0" r="r" b="b"/>
              <a:pathLst>
                <a:path w="142" h="124">
                  <a:moveTo>
                    <a:pt x="0" y="60"/>
                  </a:moveTo>
                  <a:lnTo>
                    <a:pt x="4" y="45"/>
                  </a:lnTo>
                  <a:lnTo>
                    <a:pt x="11" y="31"/>
                  </a:lnTo>
                  <a:lnTo>
                    <a:pt x="23" y="19"/>
                  </a:lnTo>
                  <a:lnTo>
                    <a:pt x="38" y="9"/>
                  </a:lnTo>
                  <a:lnTo>
                    <a:pt x="55" y="2"/>
                  </a:lnTo>
                  <a:lnTo>
                    <a:pt x="72" y="0"/>
                  </a:lnTo>
                  <a:lnTo>
                    <a:pt x="90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1" y="31"/>
                  </a:lnTo>
                  <a:lnTo>
                    <a:pt x="139" y="45"/>
                  </a:lnTo>
                  <a:lnTo>
                    <a:pt x="142" y="60"/>
                  </a:lnTo>
                  <a:lnTo>
                    <a:pt x="139" y="76"/>
                  </a:lnTo>
                  <a:lnTo>
                    <a:pt x="131" y="90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4" y="122"/>
                  </a:lnTo>
                  <a:lnTo>
                    <a:pt x="37" y="115"/>
                  </a:lnTo>
                  <a:lnTo>
                    <a:pt x="23" y="103"/>
                  </a:lnTo>
                  <a:lnTo>
                    <a:pt x="11" y="90"/>
                  </a:lnTo>
                  <a:lnTo>
                    <a:pt x="3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1" name="Oval 755"/>
            <p:cNvSpPr>
              <a:spLocks noChangeArrowheads="1"/>
            </p:cNvSpPr>
            <p:nvPr/>
          </p:nvSpPr>
          <p:spPr bwMode="auto">
            <a:xfrm rot="16200000" flipH="1">
              <a:off x="1664" y="2113"/>
              <a:ext cx="88" cy="41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2" name="Oval 756"/>
            <p:cNvSpPr>
              <a:spLocks noChangeArrowheads="1"/>
            </p:cNvSpPr>
            <p:nvPr/>
          </p:nvSpPr>
          <p:spPr bwMode="auto">
            <a:xfrm rot="16200000" flipH="1">
              <a:off x="1624" y="2086"/>
              <a:ext cx="88" cy="39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3" name="Freeform 757"/>
            <p:cNvSpPr>
              <a:spLocks/>
            </p:cNvSpPr>
            <p:nvPr/>
          </p:nvSpPr>
          <p:spPr bwMode="auto">
            <a:xfrm rot="16200000" flipH="1">
              <a:off x="1796" y="2083"/>
              <a:ext cx="97" cy="33"/>
            </a:xfrm>
            <a:custGeom>
              <a:avLst/>
              <a:gdLst/>
              <a:ahLst/>
              <a:cxnLst>
                <a:cxn ang="0">
                  <a:pos x="140" y="61"/>
                </a:cxn>
                <a:cxn ang="0">
                  <a:pos x="137" y="47"/>
                </a:cxn>
                <a:cxn ang="0">
                  <a:pos x="129" y="32"/>
                </a:cxn>
                <a:cxn ang="0">
                  <a:pos x="120" y="19"/>
                </a:cxn>
                <a:cxn ang="0">
                  <a:pos x="106" y="9"/>
                </a:cxn>
                <a:cxn ang="0">
                  <a:pos x="90" y="1"/>
                </a:cxn>
                <a:cxn ang="0">
                  <a:pos x="71" y="0"/>
                </a:cxn>
                <a:cxn ang="0">
                  <a:pos x="54" y="1"/>
                </a:cxn>
                <a:cxn ang="0">
                  <a:pos x="37" y="9"/>
                </a:cxn>
                <a:cxn ang="0">
                  <a:pos x="22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6"/>
                </a:cxn>
                <a:cxn ang="0">
                  <a:pos x="52" y="123"/>
                </a:cxn>
                <a:cxn ang="0">
                  <a:pos x="69" y="123"/>
                </a:cxn>
                <a:cxn ang="0">
                  <a:pos x="87" y="123"/>
                </a:cxn>
                <a:cxn ang="0">
                  <a:pos x="104" y="116"/>
                </a:cxn>
                <a:cxn ang="0">
                  <a:pos x="119" y="106"/>
                </a:cxn>
                <a:cxn ang="0">
                  <a:pos x="129" y="93"/>
                </a:cxn>
                <a:cxn ang="0">
                  <a:pos x="137" y="77"/>
                </a:cxn>
                <a:cxn ang="0">
                  <a:pos x="140" y="61"/>
                </a:cxn>
              </a:cxnLst>
              <a:rect l="0" t="0" r="r" b="b"/>
              <a:pathLst>
                <a:path w="140" h="123">
                  <a:moveTo>
                    <a:pt x="140" y="61"/>
                  </a:moveTo>
                  <a:lnTo>
                    <a:pt x="137" y="47"/>
                  </a:lnTo>
                  <a:lnTo>
                    <a:pt x="129" y="32"/>
                  </a:lnTo>
                  <a:lnTo>
                    <a:pt x="120" y="19"/>
                  </a:lnTo>
                  <a:lnTo>
                    <a:pt x="106" y="9"/>
                  </a:lnTo>
                  <a:lnTo>
                    <a:pt x="90" y="1"/>
                  </a:lnTo>
                  <a:lnTo>
                    <a:pt x="71" y="0"/>
                  </a:lnTo>
                  <a:lnTo>
                    <a:pt x="54" y="1"/>
                  </a:lnTo>
                  <a:lnTo>
                    <a:pt x="37" y="9"/>
                  </a:lnTo>
                  <a:lnTo>
                    <a:pt x="22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6"/>
                  </a:lnTo>
                  <a:lnTo>
                    <a:pt x="52" y="123"/>
                  </a:lnTo>
                  <a:lnTo>
                    <a:pt x="69" y="123"/>
                  </a:lnTo>
                  <a:lnTo>
                    <a:pt x="87" y="123"/>
                  </a:lnTo>
                  <a:lnTo>
                    <a:pt x="104" y="116"/>
                  </a:lnTo>
                  <a:lnTo>
                    <a:pt x="119" y="106"/>
                  </a:lnTo>
                  <a:lnTo>
                    <a:pt x="129" y="93"/>
                  </a:lnTo>
                  <a:lnTo>
                    <a:pt x="137" y="77"/>
                  </a:lnTo>
                  <a:lnTo>
                    <a:pt x="140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4" name="Freeform 758"/>
            <p:cNvSpPr>
              <a:spLocks/>
            </p:cNvSpPr>
            <p:nvPr/>
          </p:nvSpPr>
          <p:spPr bwMode="auto">
            <a:xfrm rot="16200000" flipH="1">
              <a:off x="1695" y="2103"/>
              <a:ext cx="92" cy="31"/>
            </a:xfrm>
            <a:custGeom>
              <a:avLst/>
              <a:gdLst/>
              <a:ahLst/>
              <a:cxnLst>
                <a:cxn ang="0">
                  <a:pos x="139" y="65"/>
                </a:cxn>
                <a:cxn ang="0">
                  <a:pos x="137" y="79"/>
                </a:cxn>
                <a:cxn ang="0">
                  <a:pos x="129" y="94"/>
                </a:cxn>
                <a:cxn ang="0">
                  <a:pos x="118" y="107"/>
                </a:cxn>
                <a:cxn ang="0">
                  <a:pos x="103" y="117"/>
                </a:cxn>
                <a:cxn ang="0">
                  <a:pos x="87" y="125"/>
                </a:cxn>
                <a:cxn ang="0">
                  <a:pos x="70" y="126"/>
                </a:cxn>
                <a:cxn ang="0">
                  <a:pos x="52" y="125"/>
                </a:cxn>
                <a:cxn ang="0">
                  <a:pos x="35" y="117"/>
                </a:cxn>
                <a:cxn ang="0">
                  <a:pos x="23" y="107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7" y="2"/>
                </a:cxn>
                <a:cxn ang="0">
                  <a:pos x="103" y="9"/>
                </a:cxn>
                <a:cxn ang="0">
                  <a:pos x="118" y="19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5"/>
                </a:cxn>
              </a:cxnLst>
              <a:rect l="0" t="0" r="r" b="b"/>
              <a:pathLst>
                <a:path w="139" h="126">
                  <a:moveTo>
                    <a:pt x="139" y="65"/>
                  </a:moveTo>
                  <a:lnTo>
                    <a:pt x="137" y="79"/>
                  </a:lnTo>
                  <a:lnTo>
                    <a:pt x="129" y="94"/>
                  </a:lnTo>
                  <a:lnTo>
                    <a:pt x="118" y="107"/>
                  </a:lnTo>
                  <a:lnTo>
                    <a:pt x="103" y="117"/>
                  </a:lnTo>
                  <a:lnTo>
                    <a:pt x="87" y="125"/>
                  </a:lnTo>
                  <a:lnTo>
                    <a:pt x="70" y="126"/>
                  </a:lnTo>
                  <a:lnTo>
                    <a:pt x="52" y="125"/>
                  </a:lnTo>
                  <a:lnTo>
                    <a:pt x="35" y="117"/>
                  </a:lnTo>
                  <a:lnTo>
                    <a:pt x="23" y="107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7" y="2"/>
                  </a:lnTo>
                  <a:lnTo>
                    <a:pt x="103" y="9"/>
                  </a:lnTo>
                  <a:lnTo>
                    <a:pt x="118" y="19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5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5" name="Freeform 759"/>
            <p:cNvSpPr>
              <a:spLocks/>
            </p:cNvSpPr>
            <p:nvPr/>
          </p:nvSpPr>
          <p:spPr bwMode="auto">
            <a:xfrm rot="16200000" flipH="1">
              <a:off x="1658" y="2139"/>
              <a:ext cx="99" cy="36"/>
            </a:xfrm>
            <a:custGeom>
              <a:avLst/>
              <a:gdLst/>
              <a:ahLst/>
              <a:cxnLst>
                <a:cxn ang="0">
                  <a:pos x="147" y="71"/>
                </a:cxn>
                <a:cxn ang="0">
                  <a:pos x="144" y="86"/>
                </a:cxn>
                <a:cxn ang="0">
                  <a:pos x="136" y="101"/>
                </a:cxn>
                <a:cxn ang="0">
                  <a:pos x="123" y="115"/>
                </a:cxn>
                <a:cxn ang="0">
                  <a:pos x="108" y="126"/>
                </a:cxn>
                <a:cxn ang="0">
                  <a:pos x="91" y="134"/>
                </a:cxn>
                <a:cxn ang="0">
                  <a:pos x="73" y="136"/>
                </a:cxn>
                <a:cxn ang="0">
                  <a:pos x="55" y="134"/>
                </a:cxn>
                <a:cxn ang="0">
                  <a:pos x="36" y="126"/>
                </a:cxn>
                <a:cxn ang="0">
                  <a:pos x="23" y="115"/>
                </a:cxn>
                <a:cxn ang="0">
                  <a:pos x="11" y="101"/>
                </a:cxn>
                <a:cxn ang="0">
                  <a:pos x="3" y="86"/>
                </a:cxn>
                <a:cxn ang="0">
                  <a:pos x="0" y="71"/>
                </a:cxn>
                <a:cxn ang="0">
                  <a:pos x="3" y="54"/>
                </a:cxn>
                <a:cxn ang="0">
                  <a:pos x="11" y="38"/>
                </a:cxn>
                <a:cxn ang="0">
                  <a:pos x="23" y="22"/>
                </a:cxn>
                <a:cxn ang="0">
                  <a:pos x="36" y="13"/>
                </a:cxn>
                <a:cxn ang="0">
                  <a:pos x="55" y="5"/>
                </a:cxn>
                <a:cxn ang="0">
                  <a:pos x="73" y="0"/>
                </a:cxn>
                <a:cxn ang="0">
                  <a:pos x="91" y="5"/>
                </a:cxn>
                <a:cxn ang="0">
                  <a:pos x="108" y="13"/>
                </a:cxn>
                <a:cxn ang="0">
                  <a:pos x="123" y="22"/>
                </a:cxn>
                <a:cxn ang="0">
                  <a:pos x="136" y="38"/>
                </a:cxn>
                <a:cxn ang="0">
                  <a:pos x="144" y="54"/>
                </a:cxn>
                <a:cxn ang="0">
                  <a:pos x="147" y="71"/>
                </a:cxn>
              </a:cxnLst>
              <a:rect l="0" t="0" r="r" b="b"/>
              <a:pathLst>
                <a:path w="147" h="136">
                  <a:moveTo>
                    <a:pt x="147" y="71"/>
                  </a:moveTo>
                  <a:lnTo>
                    <a:pt x="144" y="86"/>
                  </a:lnTo>
                  <a:lnTo>
                    <a:pt x="136" y="101"/>
                  </a:lnTo>
                  <a:lnTo>
                    <a:pt x="123" y="115"/>
                  </a:lnTo>
                  <a:lnTo>
                    <a:pt x="108" y="126"/>
                  </a:lnTo>
                  <a:lnTo>
                    <a:pt x="91" y="134"/>
                  </a:lnTo>
                  <a:lnTo>
                    <a:pt x="73" y="136"/>
                  </a:lnTo>
                  <a:lnTo>
                    <a:pt x="55" y="134"/>
                  </a:lnTo>
                  <a:lnTo>
                    <a:pt x="36" y="126"/>
                  </a:lnTo>
                  <a:lnTo>
                    <a:pt x="23" y="115"/>
                  </a:lnTo>
                  <a:lnTo>
                    <a:pt x="11" y="101"/>
                  </a:lnTo>
                  <a:lnTo>
                    <a:pt x="3" y="86"/>
                  </a:lnTo>
                  <a:lnTo>
                    <a:pt x="0" y="71"/>
                  </a:lnTo>
                  <a:lnTo>
                    <a:pt x="3" y="54"/>
                  </a:lnTo>
                  <a:lnTo>
                    <a:pt x="11" y="38"/>
                  </a:lnTo>
                  <a:lnTo>
                    <a:pt x="23" y="22"/>
                  </a:lnTo>
                  <a:lnTo>
                    <a:pt x="36" y="13"/>
                  </a:lnTo>
                  <a:lnTo>
                    <a:pt x="55" y="5"/>
                  </a:lnTo>
                  <a:lnTo>
                    <a:pt x="73" y="0"/>
                  </a:lnTo>
                  <a:lnTo>
                    <a:pt x="91" y="5"/>
                  </a:lnTo>
                  <a:lnTo>
                    <a:pt x="108" y="13"/>
                  </a:lnTo>
                  <a:lnTo>
                    <a:pt x="123" y="22"/>
                  </a:lnTo>
                  <a:lnTo>
                    <a:pt x="136" y="38"/>
                  </a:lnTo>
                  <a:lnTo>
                    <a:pt x="144" y="54"/>
                  </a:lnTo>
                  <a:lnTo>
                    <a:pt x="147" y="7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6" name="Freeform 760"/>
            <p:cNvSpPr>
              <a:spLocks/>
            </p:cNvSpPr>
            <p:nvPr/>
          </p:nvSpPr>
          <p:spPr bwMode="auto">
            <a:xfrm rot="16200000" flipH="1">
              <a:off x="1728" y="2076"/>
              <a:ext cx="96" cy="36"/>
            </a:xfrm>
            <a:custGeom>
              <a:avLst/>
              <a:gdLst/>
              <a:ahLst/>
              <a:cxnLst>
                <a:cxn ang="0">
                  <a:pos x="140" y="62"/>
                </a:cxn>
                <a:cxn ang="0">
                  <a:pos x="138" y="78"/>
                </a:cxn>
                <a:cxn ang="0">
                  <a:pos x="130" y="92"/>
                </a:cxn>
                <a:cxn ang="0">
                  <a:pos x="120" y="106"/>
                </a:cxn>
                <a:cxn ang="0">
                  <a:pos x="105" y="116"/>
                </a:cxn>
                <a:cxn ang="0">
                  <a:pos x="88" y="123"/>
                </a:cxn>
                <a:cxn ang="0">
                  <a:pos x="70" y="127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9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" y="47"/>
                </a:cxn>
                <a:cxn ang="0">
                  <a:pos x="9" y="32"/>
                </a:cxn>
                <a:cxn ang="0">
                  <a:pos x="22" y="20"/>
                </a:cxn>
                <a:cxn ang="0">
                  <a:pos x="36" y="8"/>
                </a:cxn>
                <a:cxn ang="0">
                  <a:pos x="53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5" y="8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8" y="47"/>
                </a:cxn>
                <a:cxn ang="0">
                  <a:pos x="140" y="62"/>
                </a:cxn>
              </a:cxnLst>
              <a:rect l="0" t="0" r="r" b="b"/>
              <a:pathLst>
                <a:path w="140" h="127">
                  <a:moveTo>
                    <a:pt x="140" y="62"/>
                  </a:moveTo>
                  <a:lnTo>
                    <a:pt x="138" y="78"/>
                  </a:lnTo>
                  <a:lnTo>
                    <a:pt x="130" y="92"/>
                  </a:lnTo>
                  <a:lnTo>
                    <a:pt x="120" y="106"/>
                  </a:lnTo>
                  <a:lnTo>
                    <a:pt x="105" y="116"/>
                  </a:lnTo>
                  <a:lnTo>
                    <a:pt x="88" y="123"/>
                  </a:lnTo>
                  <a:lnTo>
                    <a:pt x="70" y="127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9" y="92"/>
                  </a:lnTo>
                  <a:lnTo>
                    <a:pt x="1" y="78"/>
                  </a:lnTo>
                  <a:lnTo>
                    <a:pt x="0" y="62"/>
                  </a:lnTo>
                  <a:lnTo>
                    <a:pt x="1" y="47"/>
                  </a:lnTo>
                  <a:lnTo>
                    <a:pt x="9" y="32"/>
                  </a:lnTo>
                  <a:lnTo>
                    <a:pt x="22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8" y="47"/>
                  </a:lnTo>
                  <a:lnTo>
                    <a:pt x="14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7" name="Freeform 761"/>
            <p:cNvSpPr>
              <a:spLocks/>
            </p:cNvSpPr>
            <p:nvPr/>
          </p:nvSpPr>
          <p:spPr bwMode="auto">
            <a:xfrm rot="16200000" flipH="1">
              <a:off x="1619" y="2164"/>
              <a:ext cx="97" cy="36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8" name="Freeform 762"/>
            <p:cNvSpPr>
              <a:spLocks/>
            </p:cNvSpPr>
            <p:nvPr/>
          </p:nvSpPr>
          <p:spPr bwMode="auto">
            <a:xfrm rot="16200000" flipH="1">
              <a:off x="1764" y="2081"/>
              <a:ext cx="97" cy="37"/>
            </a:xfrm>
            <a:custGeom>
              <a:avLst/>
              <a:gdLst/>
              <a:ahLst/>
              <a:cxnLst>
                <a:cxn ang="0">
                  <a:pos x="140" y="63"/>
                </a:cxn>
                <a:cxn ang="0">
                  <a:pos x="138" y="78"/>
                </a:cxn>
                <a:cxn ang="0">
                  <a:pos x="130" y="93"/>
                </a:cxn>
                <a:cxn ang="0">
                  <a:pos x="119" y="106"/>
                </a:cxn>
                <a:cxn ang="0">
                  <a:pos x="105" y="116"/>
                </a:cxn>
                <a:cxn ang="0">
                  <a:pos x="89" y="123"/>
                </a:cxn>
                <a:cxn ang="0">
                  <a:pos x="70" y="126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0"/>
                </a:cxn>
                <a:cxn ang="0">
                  <a:pos x="36" y="8"/>
                </a:cxn>
                <a:cxn ang="0">
                  <a:pos x="52" y="1"/>
                </a:cxn>
                <a:cxn ang="0">
                  <a:pos x="69" y="0"/>
                </a:cxn>
                <a:cxn ang="0">
                  <a:pos x="87" y="1"/>
                </a:cxn>
                <a:cxn ang="0">
                  <a:pos x="105" y="8"/>
                </a:cxn>
                <a:cxn ang="0">
                  <a:pos x="119" y="20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</a:cxnLst>
              <a:rect l="0" t="0" r="r" b="b"/>
              <a:pathLst>
                <a:path w="140" h="126">
                  <a:moveTo>
                    <a:pt x="140" y="63"/>
                  </a:moveTo>
                  <a:lnTo>
                    <a:pt x="138" y="78"/>
                  </a:lnTo>
                  <a:lnTo>
                    <a:pt x="130" y="93"/>
                  </a:lnTo>
                  <a:lnTo>
                    <a:pt x="119" y="106"/>
                  </a:lnTo>
                  <a:lnTo>
                    <a:pt x="105" y="116"/>
                  </a:lnTo>
                  <a:lnTo>
                    <a:pt x="89" y="123"/>
                  </a:lnTo>
                  <a:lnTo>
                    <a:pt x="70" y="126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6" y="8"/>
                  </a:lnTo>
                  <a:lnTo>
                    <a:pt x="52" y="1"/>
                  </a:lnTo>
                  <a:lnTo>
                    <a:pt x="69" y="0"/>
                  </a:lnTo>
                  <a:lnTo>
                    <a:pt x="87" y="1"/>
                  </a:lnTo>
                  <a:lnTo>
                    <a:pt x="105" y="8"/>
                  </a:lnTo>
                  <a:lnTo>
                    <a:pt x="119" y="20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9" name="Freeform 763"/>
            <p:cNvSpPr>
              <a:spLocks/>
            </p:cNvSpPr>
            <p:nvPr/>
          </p:nvSpPr>
          <p:spPr bwMode="auto">
            <a:xfrm rot="16200000" flipH="1">
              <a:off x="1106" y="2171"/>
              <a:ext cx="100" cy="37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0" name="Freeform 764"/>
            <p:cNvSpPr>
              <a:spLocks/>
            </p:cNvSpPr>
            <p:nvPr/>
          </p:nvSpPr>
          <p:spPr bwMode="auto">
            <a:xfrm rot="16200000" flipH="1">
              <a:off x="1068" y="2179"/>
              <a:ext cx="99" cy="36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1" name="Freeform 765"/>
            <p:cNvSpPr>
              <a:spLocks/>
            </p:cNvSpPr>
            <p:nvPr/>
          </p:nvSpPr>
          <p:spPr bwMode="auto">
            <a:xfrm rot="16200000" flipH="1">
              <a:off x="1033" y="2149"/>
              <a:ext cx="99" cy="36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2" name="Oval 766"/>
            <p:cNvSpPr>
              <a:spLocks noChangeArrowheads="1"/>
            </p:cNvSpPr>
            <p:nvPr/>
          </p:nvSpPr>
          <p:spPr bwMode="auto">
            <a:xfrm rot="16200000" flipH="1">
              <a:off x="1116" y="2076"/>
              <a:ext cx="89" cy="39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3" name="Freeform 767"/>
            <p:cNvSpPr>
              <a:spLocks/>
            </p:cNvSpPr>
            <p:nvPr/>
          </p:nvSpPr>
          <p:spPr bwMode="auto">
            <a:xfrm rot="862572">
              <a:off x="1052" y="2453"/>
              <a:ext cx="159" cy="75"/>
            </a:xfrm>
            <a:custGeom>
              <a:avLst/>
              <a:gdLst/>
              <a:ahLst/>
              <a:cxnLst>
                <a:cxn ang="0">
                  <a:pos x="250" y="308"/>
                </a:cxn>
                <a:cxn ang="0">
                  <a:pos x="227" y="308"/>
                </a:cxn>
                <a:cxn ang="0">
                  <a:pos x="199" y="300"/>
                </a:cxn>
                <a:cxn ang="0">
                  <a:pos x="169" y="296"/>
                </a:cxn>
                <a:cxn ang="0">
                  <a:pos x="133" y="292"/>
                </a:cxn>
                <a:cxn ang="0">
                  <a:pos x="102" y="286"/>
                </a:cxn>
                <a:cxn ang="0">
                  <a:pos x="71" y="268"/>
                </a:cxn>
                <a:cxn ang="0">
                  <a:pos x="44" y="250"/>
                </a:cxn>
                <a:cxn ang="0">
                  <a:pos x="30" y="237"/>
                </a:cxn>
                <a:cxn ang="0">
                  <a:pos x="14" y="205"/>
                </a:cxn>
                <a:cxn ang="0">
                  <a:pos x="0" y="175"/>
                </a:cxn>
                <a:cxn ang="0">
                  <a:pos x="0" y="135"/>
                </a:cxn>
                <a:cxn ang="0">
                  <a:pos x="6" y="103"/>
                </a:cxn>
                <a:cxn ang="0">
                  <a:pos x="25" y="76"/>
                </a:cxn>
                <a:cxn ang="0">
                  <a:pos x="44" y="62"/>
                </a:cxn>
                <a:cxn ang="0">
                  <a:pos x="67" y="42"/>
                </a:cxn>
                <a:cxn ang="0">
                  <a:pos x="98" y="24"/>
                </a:cxn>
                <a:cxn ang="0">
                  <a:pos x="131" y="17"/>
                </a:cxn>
                <a:cxn ang="0">
                  <a:pos x="163" y="11"/>
                </a:cxn>
                <a:cxn ang="0">
                  <a:pos x="193" y="11"/>
                </a:cxn>
                <a:cxn ang="0">
                  <a:pos x="225" y="4"/>
                </a:cxn>
                <a:cxn ang="0">
                  <a:pos x="250" y="4"/>
                </a:cxn>
                <a:cxn ang="0">
                  <a:pos x="268" y="0"/>
                </a:cxn>
                <a:cxn ang="0">
                  <a:pos x="300" y="0"/>
                </a:cxn>
                <a:cxn ang="0">
                  <a:pos x="328" y="4"/>
                </a:cxn>
                <a:cxn ang="0">
                  <a:pos x="362" y="11"/>
                </a:cxn>
                <a:cxn ang="0">
                  <a:pos x="393" y="11"/>
                </a:cxn>
                <a:cxn ang="0">
                  <a:pos x="425" y="24"/>
                </a:cxn>
                <a:cxn ang="0">
                  <a:pos x="452" y="35"/>
                </a:cxn>
                <a:cxn ang="0">
                  <a:pos x="478" y="56"/>
                </a:cxn>
                <a:cxn ang="0">
                  <a:pos x="500" y="76"/>
                </a:cxn>
                <a:cxn ang="0">
                  <a:pos x="516" y="103"/>
                </a:cxn>
                <a:cxn ang="0">
                  <a:pos x="521" y="135"/>
                </a:cxn>
                <a:cxn ang="0">
                  <a:pos x="524" y="169"/>
                </a:cxn>
                <a:cxn ang="0">
                  <a:pos x="516" y="200"/>
                </a:cxn>
                <a:cxn ang="0">
                  <a:pos x="502" y="231"/>
                </a:cxn>
                <a:cxn ang="0">
                  <a:pos x="484" y="250"/>
                </a:cxn>
                <a:cxn ang="0">
                  <a:pos x="455" y="268"/>
                </a:cxn>
                <a:cxn ang="0">
                  <a:pos x="428" y="283"/>
                </a:cxn>
                <a:cxn ang="0">
                  <a:pos x="394" y="289"/>
                </a:cxn>
                <a:cxn ang="0">
                  <a:pos x="362" y="296"/>
                </a:cxn>
                <a:cxn ang="0">
                  <a:pos x="333" y="300"/>
                </a:cxn>
                <a:cxn ang="0">
                  <a:pos x="300" y="300"/>
                </a:cxn>
                <a:cxn ang="0">
                  <a:pos x="276" y="300"/>
                </a:cxn>
              </a:cxnLst>
              <a:rect l="0" t="0" r="r" b="b"/>
              <a:pathLst>
                <a:path w="524" h="308">
                  <a:moveTo>
                    <a:pt x="263" y="308"/>
                  </a:moveTo>
                  <a:lnTo>
                    <a:pt x="250" y="308"/>
                  </a:lnTo>
                  <a:lnTo>
                    <a:pt x="237" y="308"/>
                  </a:lnTo>
                  <a:lnTo>
                    <a:pt x="227" y="308"/>
                  </a:lnTo>
                  <a:lnTo>
                    <a:pt x="209" y="308"/>
                  </a:lnTo>
                  <a:lnTo>
                    <a:pt x="199" y="300"/>
                  </a:lnTo>
                  <a:lnTo>
                    <a:pt x="183" y="300"/>
                  </a:lnTo>
                  <a:lnTo>
                    <a:pt x="169" y="296"/>
                  </a:lnTo>
                  <a:lnTo>
                    <a:pt x="148" y="296"/>
                  </a:lnTo>
                  <a:lnTo>
                    <a:pt x="133" y="292"/>
                  </a:lnTo>
                  <a:lnTo>
                    <a:pt x="117" y="286"/>
                  </a:lnTo>
                  <a:lnTo>
                    <a:pt x="102" y="286"/>
                  </a:lnTo>
                  <a:lnTo>
                    <a:pt x="89" y="272"/>
                  </a:lnTo>
                  <a:lnTo>
                    <a:pt x="71" y="268"/>
                  </a:lnTo>
                  <a:lnTo>
                    <a:pt x="60" y="256"/>
                  </a:lnTo>
                  <a:lnTo>
                    <a:pt x="44" y="250"/>
                  </a:lnTo>
                  <a:lnTo>
                    <a:pt x="35" y="242"/>
                  </a:lnTo>
                  <a:lnTo>
                    <a:pt x="30" y="237"/>
                  </a:lnTo>
                  <a:lnTo>
                    <a:pt x="18" y="218"/>
                  </a:lnTo>
                  <a:lnTo>
                    <a:pt x="14" y="205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6" y="103"/>
                  </a:lnTo>
                  <a:lnTo>
                    <a:pt x="16" y="88"/>
                  </a:lnTo>
                  <a:lnTo>
                    <a:pt x="25" y="76"/>
                  </a:lnTo>
                  <a:lnTo>
                    <a:pt x="34" y="66"/>
                  </a:lnTo>
                  <a:lnTo>
                    <a:pt x="44" y="62"/>
                  </a:lnTo>
                  <a:lnTo>
                    <a:pt x="58" y="50"/>
                  </a:lnTo>
                  <a:lnTo>
                    <a:pt x="67" y="42"/>
                  </a:lnTo>
                  <a:lnTo>
                    <a:pt x="84" y="35"/>
                  </a:lnTo>
                  <a:lnTo>
                    <a:pt x="98" y="24"/>
                  </a:lnTo>
                  <a:lnTo>
                    <a:pt x="114" y="24"/>
                  </a:lnTo>
                  <a:lnTo>
                    <a:pt x="131" y="17"/>
                  </a:lnTo>
                  <a:lnTo>
                    <a:pt x="145" y="11"/>
                  </a:lnTo>
                  <a:lnTo>
                    <a:pt x="163" y="11"/>
                  </a:lnTo>
                  <a:lnTo>
                    <a:pt x="180" y="11"/>
                  </a:lnTo>
                  <a:lnTo>
                    <a:pt x="193" y="11"/>
                  </a:lnTo>
                  <a:lnTo>
                    <a:pt x="205" y="4"/>
                  </a:lnTo>
                  <a:lnTo>
                    <a:pt x="225" y="4"/>
                  </a:lnTo>
                  <a:lnTo>
                    <a:pt x="237" y="4"/>
                  </a:lnTo>
                  <a:lnTo>
                    <a:pt x="250" y="4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6" y="0"/>
                  </a:lnTo>
                  <a:lnTo>
                    <a:pt x="328" y="4"/>
                  </a:lnTo>
                  <a:lnTo>
                    <a:pt x="342" y="11"/>
                  </a:lnTo>
                  <a:lnTo>
                    <a:pt x="362" y="11"/>
                  </a:lnTo>
                  <a:lnTo>
                    <a:pt x="377" y="11"/>
                  </a:lnTo>
                  <a:lnTo>
                    <a:pt x="393" y="11"/>
                  </a:lnTo>
                  <a:lnTo>
                    <a:pt x="406" y="17"/>
                  </a:lnTo>
                  <a:lnTo>
                    <a:pt x="425" y="24"/>
                  </a:lnTo>
                  <a:lnTo>
                    <a:pt x="437" y="33"/>
                  </a:lnTo>
                  <a:lnTo>
                    <a:pt x="452" y="35"/>
                  </a:lnTo>
                  <a:lnTo>
                    <a:pt x="466" y="46"/>
                  </a:lnTo>
                  <a:lnTo>
                    <a:pt x="478" y="56"/>
                  </a:lnTo>
                  <a:lnTo>
                    <a:pt x="488" y="64"/>
                  </a:lnTo>
                  <a:lnTo>
                    <a:pt x="500" y="76"/>
                  </a:lnTo>
                  <a:lnTo>
                    <a:pt x="507" y="88"/>
                  </a:lnTo>
                  <a:lnTo>
                    <a:pt x="516" y="103"/>
                  </a:lnTo>
                  <a:lnTo>
                    <a:pt x="519" y="122"/>
                  </a:lnTo>
                  <a:lnTo>
                    <a:pt x="521" y="135"/>
                  </a:lnTo>
                  <a:lnTo>
                    <a:pt x="524" y="154"/>
                  </a:lnTo>
                  <a:lnTo>
                    <a:pt x="524" y="169"/>
                  </a:lnTo>
                  <a:lnTo>
                    <a:pt x="521" y="185"/>
                  </a:lnTo>
                  <a:lnTo>
                    <a:pt x="516" y="200"/>
                  </a:lnTo>
                  <a:lnTo>
                    <a:pt x="509" y="216"/>
                  </a:lnTo>
                  <a:lnTo>
                    <a:pt x="502" y="231"/>
                  </a:lnTo>
                  <a:lnTo>
                    <a:pt x="491" y="241"/>
                  </a:lnTo>
                  <a:lnTo>
                    <a:pt x="484" y="250"/>
                  </a:lnTo>
                  <a:lnTo>
                    <a:pt x="466" y="256"/>
                  </a:lnTo>
                  <a:lnTo>
                    <a:pt x="455" y="268"/>
                  </a:lnTo>
                  <a:lnTo>
                    <a:pt x="441" y="272"/>
                  </a:lnTo>
                  <a:lnTo>
                    <a:pt x="428" y="283"/>
                  </a:lnTo>
                  <a:lnTo>
                    <a:pt x="407" y="286"/>
                  </a:lnTo>
                  <a:lnTo>
                    <a:pt x="394" y="289"/>
                  </a:lnTo>
                  <a:lnTo>
                    <a:pt x="378" y="292"/>
                  </a:lnTo>
                  <a:lnTo>
                    <a:pt x="362" y="296"/>
                  </a:lnTo>
                  <a:lnTo>
                    <a:pt x="345" y="296"/>
                  </a:lnTo>
                  <a:lnTo>
                    <a:pt x="333" y="300"/>
                  </a:lnTo>
                  <a:lnTo>
                    <a:pt x="316" y="300"/>
                  </a:lnTo>
                  <a:lnTo>
                    <a:pt x="300" y="300"/>
                  </a:lnTo>
                  <a:lnTo>
                    <a:pt x="289" y="300"/>
                  </a:lnTo>
                  <a:lnTo>
                    <a:pt x="276" y="300"/>
                  </a:lnTo>
                  <a:lnTo>
                    <a:pt x="263" y="308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4" name="Freeform 768"/>
            <p:cNvSpPr>
              <a:spLocks/>
            </p:cNvSpPr>
            <p:nvPr/>
          </p:nvSpPr>
          <p:spPr bwMode="auto">
            <a:xfrm>
              <a:off x="1211" y="2461"/>
              <a:ext cx="159" cy="76"/>
            </a:xfrm>
            <a:custGeom>
              <a:avLst/>
              <a:gdLst/>
              <a:ahLst/>
              <a:cxnLst>
                <a:cxn ang="0">
                  <a:pos x="253" y="308"/>
                </a:cxn>
                <a:cxn ang="0">
                  <a:pos x="227" y="308"/>
                </a:cxn>
                <a:cxn ang="0">
                  <a:pos x="197" y="300"/>
                </a:cxn>
                <a:cxn ang="0">
                  <a:pos x="165" y="296"/>
                </a:cxn>
                <a:cxn ang="0">
                  <a:pos x="134" y="292"/>
                </a:cxn>
                <a:cxn ang="0">
                  <a:pos x="105" y="286"/>
                </a:cxn>
                <a:cxn ang="0">
                  <a:pos x="75" y="268"/>
                </a:cxn>
                <a:cxn ang="0">
                  <a:pos x="51" y="250"/>
                </a:cxn>
                <a:cxn ang="0">
                  <a:pos x="26" y="237"/>
                </a:cxn>
                <a:cxn ang="0">
                  <a:pos x="10" y="205"/>
                </a:cxn>
                <a:cxn ang="0">
                  <a:pos x="6" y="175"/>
                </a:cxn>
                <a:cxn ang="0">
                  <a:pos x="0" y="135"/>
                </a:cxn>
                <a:cxn ang="0">
                  <a:pos x="7" y="103"/>
                </a:cxn>
                <a:cxn ang="0">
                  <a:pos x="24" y="76"/>
                </a:cxn>
                <a:cxn ang="0">
                  <a:pos x="44" y="62"/>
                </a:cxn>
                <a:cxn ang="0">
                  <a:pos x="73" y="42"/>
                </a:cxn>
                <a:cxn ang="0">
                  <a:pos x="98" y="24"/>
                </a:cxn>
                <a:cxn ang="0">
                  <a:pos x="133" y="17"/>
                </a:cxn>
                <a:cxn ang="0">
                  <a:pos x="161" y="11"/>
                </a:cxn>
                <a:cxn ang="0">
                  <a:pos x="194" y="11"/>
                </a:cxn>
                <a:cxn ang="0">
                  <a:pos x="225" y="4"/>
                </a:cxn>
                <a:cxn ang="0">
                  <a:pos x="249" y="4"/>
                </a:cxn>
                <a:cxn ang="0">
                  <a:pos x="275" y="0"/>
                </a:cxn>
                <a:cxn ang="0">
                  <a:pos x="300" y="0"/>
                </a:cxn>
                <a:cxn ang="0">
                  <a:pos x="330" y="4"/>
                </a:cxn>
                <a:cxn ang="0">
                  <a:pos x="360" y="11"/>
                </a:cxn>
                <a:cxn ang="0">
                  <a:pos x="395" y="11"/>
                </a:cxn>
                <a:cxn ang="0">
                  <a:pos x="424" y="24"/>
                </a:cxn>
                <a:cxn ang="0">
                  <a:pos x="454" y="35"/>
                </a:cxn>
                <a:cxn ang="0">
                  <a:pos x="476" y="56"/>
                </a:cxn>
                <a:cxn ang="0">
                  <a:pos x="499" y="76"/>
                </a:cxn>
                <a:cxn ang="0">
                  <a:pos x="518" y="103"/>
                </a:cxn>
                <a:cxn ang="0">
                  <a:pos x="527" y="135"/>
                </a:cxn>
                <a:cxn ang="0">
                  <a:pos x="528" y="169"/>
                </a:cxn>
                <a:cxn ang="0">
                  <a:pos x="522" y="200"/>
                </a:cxn>
                <a:cxn ang="0">
                  <a:pos x="500" y="231"/>
                </a:cxn>
                <a:cxn ang="0">
                  <a:pos x="479" y="250"/>
                </a:cxn>
                <a:cxn ang="0">
                  <a:pos x="456" y="268"/>
                </a:cxn>
                <a:cxn ang="0">
                  <a:pos x="428" y="283"/>
                </a:cxn>
                <a:cxn ang="0">
                  <a:pos x="395" y="289"/>
                </a:cxn>
                <a:cxn ang="0">
                  <a:pos x="361" y="296"/>
                </a:cxn>
                <a:cxn ang="0">
                  <a:pos x="330" y="300"/>
                </a:cxn>
                <a:cxn ang="0">
                  <a:pos x="302" y="300"/>
                </a:cxn>
                <a:cxn ang="0">
                  <a:pos x="277" y="300"/>
                </a:cxn>
              </a:cxnLst>
              <a:rect l="0" t="0" r="r" b="b"/>
              <a:pathLst>
                <a:path w="528" h="308">
                  <a:moveTo>
                    <a:pt x="265" y="308"/>
                  </a:moveTo>
                  <a:lnTo>
                    <a:pt x="253" y="308"/>
                  </a:lnTo>
                  <a:lnTo>
                    <a:pt x="242" y="308"/>
                  </a:lnTo>
                  <a:lnTo>
                    <a:pt x="227" y="308"/>
                  </a:lnTo>
                  <a:lnTo>
                    <a:pt x="211" y="308"/>
                  </a:lnTo>
                  <a:lnTo>
                    <a:pt x="197" y="300"/>
                  </a:lnTo>
                  <a:lnTo>
                    <a:pt x="183" y="300"/>
                  </a:lnTo>
                  <a:lnTo>
                    <a:pt x="165" y="296"/>
                  </a:lnTo>
                  <a:lnTo>
                    <a:pt x="151" y="296"/>
                  </a:lnTo>
                  <a:lnTo>
                    <a:pt x="134" y="292"/>
                  </a:lnTo>
                  <a:lnTo>
                    <a:pt x="120" y="286"/>
                  </a:lnTo>
                  <a:lnTo>
                    <a:pt x="105" y="286"/>
                  </a:lnTo>
                  <a:lnTo>
                    <a:pt x="86" y="272"/>
                  </a:lnTo>
                  <a:lnTo>
                    <a:pt x="75" y="268"/>
                  </a:lnTo>
                  <a:lnTo>
                    <a:pt x="60" y="256"/>
                  </a:lnTo>
                  <a:lnTo>
                    <a:pt x="51" y="250"/>
                  </a:lnTo>
                  <a:lnTo>
                    <a:pt x="42" y="242"/>
                  </a:lnTo>
                  <a:lnTo>
                    <a:pt x="26" y="237"/>
                  </a:lnTo>
                  <a:lnTo>
                    <a:pt x="20" y="218"/>
                  </a:lnTo>
                  <a:lnTo>
                    <a:pt x="10" y="205"/>
                  </a:lnTo>
                  <a:lnTo>
                    <a:pt x="6" y="188"/>
                  </a:lnTo>
                  <a:lnTo>
                    <a:pt x="6" y="175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6" y="122"/>
                  </a:lnTo>
                  <a:lnTo>
                    <a:pt x="7" y="103"/>
                  </a:lnTo>
                  <a:lnTo>
                    <a:pt x="14" y="92"/>
                  </a:lnTo>
                  <a:lnTo>
                    <a:pt x="24" y="76"/>
                  </a:lnTo>
                  <a:lnTo>
                    <a:pt x="39" y="66"/>
                  </a:lnTo>
                  <a:lnTo>
                    <a:pt x="44" y="62"/>
                  </a:lnTo>
                  <a:lnTo>
                    <a:pt x="60" y="50"/>
                  </a:lnTo>
                  <a:lnTo>
                    <a:pt x="73" y="42"/>
                  </a:lnTo>
                  <a:lnTo>
                    <a:pt x="83" y="35"/>
                  </a:lnTo>
                  <a:lnTo>
                    <a:pt x="98" y="24"/>
                  </a:lnTo>
                  <a:lnTo>
                    <a:pt x="119" y="24"/>
                  </a:lnTo>
                  <a:lnTo>
                    <a:pt x="133" y="17"/>
                  </a:lnTo>
                  <a:lnTo>
                    <a:pt x="147" y="11"/>
                  </a:lnTo>
                  <a:lnTo>
                    <a:pt x="161" y="11"/>
                  </a:lnTo>
                  <a:lnTo>
                    <a:pt x="180" y="11"/>
                  </a:lnTo>
                  <a:lnTo>
                    <a:pt x="194" y="11"/>
                  </a:lnTo>
                  <a:lnTo>
                    <a:pt x="211" y="4"/>
                  </a:lnTo>
                  <a:lnTo>
                    <a:pt x="225" y="4"/>
                  </a:lnTo>
                  <a:lnTo>
                    <a:pt x="236" y="4"/>
                  </a:lnTo>
                  <a:lnTo>
                    <a:pt x="249" y="4"/>
                  </a:lnTo>
                  <a:lnTo>
                    <a:pt x="265" y="0"/>
                  </a:lnTo>
                  <a:lnTo>
                    <a:pt x="275" y="0"/>
                  </a:lnTo>
                  <a:lnTo>
                    <a:pt x="288" y="0"/>
                  </a:lnTo>
                  <a:lnTo>
                    <a:pt x="300" y="0"/>
                  </a:lnTo>
                  <a:lnTo>
                    <a:pt x="317" y="0"/>
                  </a:lnTo>
                  <a:lnTo>
                    <a:pt x="330" y="4"/>
                  </a:lnTo>
                  <a:lnTo>
                    <a:pt x="344" y="11"/>
                  </a:lnTo>
                  <a:lnTo>
                    <a:pt x="360" y="11"/>
                  </a:lnTo>
                  <a:lnTo>
                    <a:pt x="376" y="11"/>
                  </a:lnTo>
                  <a:lnTo>
                    <a:pt x="395" y="11"/>
                  </a:lnTo>
                  <a:lnTo>
                    <a:pt x="409" y="17"/>
                  </a:lnTo>
                  <a:lnTo>
                    <a:pt x="424" y="24"/>
                  </a:lnTo>
                  <a:lnTo>
                    <a:pt x="440" y="33"/>
                  </a:lnTo>
                  <a:lnTo>
                    <a:pt x="454" y="35"/>
                  </a:lnTo>
                  <a:lnTo>
                    <a:pt x="466" y="46"/>
                  </a:lnTo>
                  <a:lnTo>
                    <a:pt x="476" y="56"/>
                  </a:lnTo>
                  <a:lnTo>
                    <a:pt x="491" y="64"/>
                  </a:lnTo>
                  <a:lnTo>
                    <a:pt x="499" y="76"/>
                  </a:lnTo>
                  <a:lnTo>
                    <a:pt x="509" y="88"/>
                  </a:lnTo>
                  <a:lnTo>
                    <a:pt x="518" y="103"/>
                  </a:lnTo>
                  <a:lnTo>
                    <a:pt x="522" y="122"/>
                  </a:lnTo>
                  <a:lnTo>
                    <a:pt x="527" y="135"/>
                  </a:lnTo>
                  <a:lnTo>
                    <a:pt x="528" y="154"/>
                  </a:lnTo>
                  <a:lnTo>
                    <a:pt x="528" y="169"/>
                  </a:lnTo>
                  <a:lnTo>
                    <a:pt x="527" y="185"/>
                  </a:lnTo>
                  <a:lnTo>
                    <a:pt x="522" y="200"/>
                  </a:lnTo>
                  <a:lnTo>
                    <a:pt x="509" y="216"/>
                  </a:lnTo>
                  <a:lnTo>
                    <a:pt x="500" y="231"/>
                  </a:lnTo>
                  <a:lnTo>
                    <a:pt x="493" y="241"/>
                  </a:lnTo>
                  <a:lnTo>
                    <a:pt x="479" y="250"/>
                  </a:lnTo>
                  <a:lnTo>
                    <a:pt x="469" y="256"/>
                  </a:lnTo>
                  <a:lnTo>
                    <a:pt x="456" y="268"/>
                  </a:lnTo>
                  <a:lnTo>
                    <a:pt x="442" y="272"/>
                  </a:lnTo>
                  <a:lnTo>
                    <a:pt x="428" y="283"/>
                  </a:lnTo>
                  <a:lnTo>
                    <a:pt x="410" y="286"/>
                  </a:lnTo>
                  <a:lnTo>
                    <a:pt x="395" y="289"/>
                  </a:lnTo>
                  <a:lnTo>
                    <a:pt x="380" y="292"/>
                  </a:lnTo>
                  <a:lnTo>
                    <a:pt x="361" y="296"/>
                  </a:lnTo>
                  <a:lnTo>
                    <a:pt x="348" y="296"/>
                  </a:lnTo>
                  <a:lnTo>
                    <a:pt x="330" y="300"/>
                  </a:lnTo>
                  <a:lnTo>
                    <a:pt x="319" y="300"/>
                  </a:lnTo>
                  <a:lnTo>
                    <a:pt x="302" y="300"/>
                  </a:lnTo>
                  <a:lnTo>
                    <a:pt x="289" y="300"/>
                  </a:lnTo>
                  <a:lnTo>
                    <a:pt x="277" y="300"/>
                  </a:lnTo>
                  <a:lnTo>
                    <a:pt x="265" y="308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5" name="Freeform 769"/>
            <p:cNvSpPr>
              <a:spLocks/>
            </p:cNvSpPr>
            <p:nvPr/>
          </p:nvSpPr>
          <p:spPr bwMode="auto">
            <a:xfrm rot="654117">
              <a:off x="1368" y="2456"/>
              <a:ext cx="156" cy="88"/>
            </a:xfrm>
            <a:custGeom>
              <a:avLst/>
              <a:gdLst/>
              <a:ahLst/>
              <a:cxnLst>
                <a:cxn ang="0">
                  <a:pos x="304" y="323"/>
                </a:cxn>
                <a:cxn ang="0">
                  <a:pos x="283" y="332"/>
                </a:cxn>
                <a:cxn ang="0">
                  <a:pos x="255" y="339"/>
                </a:cxn>
                <a:cxn ang="0">
                  <a:pos x="230" y="341"/>
                </a:cxn>
                <a:cxn ang="0">
                  <a:pos x="201" y="354"/>
                </a:cxn>
                <a:cxn ang="0">
                  <a:pos x="172" y="360"/>
                </a:cxn>
                <a:cxn ang="0">
                  <a:pos x="143" y="360"/>
                </a:cxn>
                <a:cxn ang="0">
                  <a:pos x="117" y="348"/>
                </a:cxn>
                <a:cxn ang="0">
                  <a:pos x="89" y="341"/>
                </a:cxn>
                <a:cxn ang="0">
                  <a:pos x="65" y="332"/>
                </a:cxn>
                <a:cxn ang="0">
                  <a:pos x="41" y="316"/>
                </a:cxn>
                <a:cxn ang="0">
                  <a:pos x="27" y="298"/>
                </a:cxn>
                <a:cxn ang="0">
                  <a:pos x="9" y="265"/>
                </a:cxn>
                <a:cxn ang="0">
                  <a:pos x="4" y="234"/>
                </a:cxn>
                <a:cxn ang="0">
                  <a:pos x="0" y="211"/>
                </a:cxn>
                <a:cxn ang="0">
                  <a:pos x="8" y="187"/>
                </a:cxn>
                <a:cxn ang="0">
                  <a:pos x="18" y="158"/>
                </a:cxn>
                <a:cxn ang="0">
                  <a:pos x="32" y="138"/>
                </a:cxn>
                <a:cxn ang="0">
                  <a:pos x="52" y="116"/>
                </a:cxn>
                <a:cxn ang="0">
                  <a:pos x="78" y="102"/>
                </a:cxn>
                <a:cxn ang="0">
                  <a:pos x="98" y="85"/>
                </a:cxn>
                <a:cxn ang="0">
                  <a:pos x="122" y="70"/>
                </a:cxn>
                <a:cxn ang="0">
                  <a:pos x="147" y="60"/>
                </a:cxn>
                <a:cxn ang="0">
                  <a:pos x="171" y="52"/>
                </a:cxn>
                <a:cxn ang="0">
                  <a:pos x="191" y="38"/>
                </a:cxn>
                <a:cxn ang="0">
                  <a:pos x="210" y="28"/>
                </a:cxn>
                <a:cxn ang="0">
                  <a:pos x="232" y="28"/>
                </a:cxn>
                <a:cxn ang="0">
                  <a:pos x="256" y="22"/>
                </a:cxn>
                <a:cxn ang="0">
                  <a:pos x="284" y="13"/>
                </a:cxn>
                <a:cxn ang="0">
                  <a:pos x="313" y="7"/>
                </a:cxn>
                <a:cxn ang="0">
                  <a:pos x="341" y="0"/>
                </a:cxn>
                <a:cxn ang="0">
                  <a:pos x="370" y="0"/>
                </a:cxn>
                <a:cxn ang="0">
                  <a:pos x="395" y="7"/>
                </a:cxn>
                <a:cxn ang="0">
                  <a:pos x="423" y="19"/>
                </a:cxn>
                <a:cxn ang="0">
                  <a:pos x="447" y="28"/>
                </a:cxn>
                <a:cxn ang="0">
                  <a:pos x="474" y="38"/>
                </a:cxn>
                <a:cxn ang="0">
                  <a:pos x="489" y="63"/>
                </a:cxn>
                <a:cxn ang="0">
                  <a:pos x="504" y="96"/>
                </a:cxn>
                <a:cxn ang="0">
                  <a:pos x="511" y="122"/>
                </a:cxn>
                <a:cxn ang="0">
                  <a:pos x="512" y="147"/>
                </a:cxn>
                <a:cxn ang="0">
                  <a:pos x="505" y="173"/>
                </a:cxn>
                <a:cxn ang="0">
                  <a:pos x="495" y="199"/>
                </a:cxn>
                <a:cxn ang="0">
                  <a:pos x="480" y="222"/>
                </a:cxn>
                <a:cxn ang="0">
                  <a:pos x="458" y="240"/>
                </a:cxn>
                <a:cxn ang="0">
                  <a:pos x="435" y="258"/>
                </a:cxn>
                <a:cxn ang="0">
                  <a:pos x="415" y="272"/>
                </a:cxn>
                <a:cxn ang="0">
                  <a:pos x="389" y="289"/>
                </a:cxn>
                <a:cxn ang="0">
                  <a:pos x="368" y="298"/>
                </a:cxn>
                <a:cxn ang="0">
                  <a:pos x="343" y="308"/>
                </a:cxn>
                <a:cxn ang="0">
                  <a:pos x="321" y="323"/>
                </a:cxn>
              </a:cxnLst>
              <a:rect l="0" t="0" r="r" b="b"/>
              <a:pathLst>
                <a:path w="512" h="360">
                  <a:moveTo>
                    <a:pt x="310" y="323"/>
                  </a:moveTo>
                  <a:lnTo>
                    <a:pt x="304" y="323"/>
                  </a:lnTo>
                  <a:lnTo>
                    <a:pt x="290" y="328"/>
                  </a:lnTo>
                  <a:lnTo>
                    <a:pt x="283" y="332"/>
                  </a:lnTo>
                  <a:lnTo>
                    <a:pt x="268" y="335"/>
                  </a:lnTo>
                  <a:lnTo>
                    <a:pt x="255" y="339"/>
                  </a:lnTo>
                  <a:lnTo>
                    <a:pt x="243" y="341"/>
                  </a:lnTo>
                  <a:lnTo>
                    <a:pt x="230" y="341"/>
                  </a:lnTo>
                  <a:lnTo>
                    <a:pt x="219" y="348"/>
                  </a:lnTo>
                  <a:lnTo>
                    <a:pt x="201" y="354"/>
                  </a:lnTo>
                  <a:lnTo>
                    <a:pt x="183" y="354"/>
                  </a:lnTo>
                  <a:lnTo>
                    <a:pt x="172" y="360"/>
                  </a:lnTo>
                  <a:lnTo>
                    <a:pt x="156" y="360"/>
                  </a:lnTo>
                  <a:lnTo>
                    <a:pt x="143" y="360"/>
                  </a:lnTo>
                  <a:lnTo>
                    <a:pt x="135" y="360"/>
                  </a:lnTo>
                  <a:lnTo>
                    <a:pt x="117" y="348"/>
                  </a:lnTo>
                  <a:lnTo>
                    <a:pt x="99" y="346"/>
                  </a:lnTo>
                  <a:lnTo>
                    <a:pt x="89" y="341"/>
                  </a:lnTo>
                  <a:lnTo>
                    <a:pt x="78" y="339"/>
                  </a:lnTo>
                  <a:lnTo>
                    <a:pt x="65" y="332"/>
                  </a:lnTo>
                  <a:lnTo>
                    <a:pt x="52" y="323"/>
                  </a:lnTo>
                  <a:lnTo>
                    <a:pt x="41" y="316"/>
                  </a:lnTo>
                  <a:lnTo>
                    <a:pt x="32" y="302"/>
                  </a:lnTo>
                  <a:lnTo>
                    <a:pt x="27" y="298"/>
                  </a:lnTo>
                  <a:lnTo>
                    <a:pt x="18" y="283"/>
                  </a:lnTo>
                  <a:lnTo>
                    <a:pt x="9" y="265"/>
                  </a:lnTo>
                  <a:lnTo>
                    <a:pt x="5" y="253"/>
                  </a:lnTo>
                  <a:lnTo>
                    <a:pt x="4" y="234"/>
                  </a:lnTo>
                  <a:lnTo>
                    <a:pt x="0" y="226"/>
                  </a:lnTo>
                  <a:lnTo>
                    <a:pt x="0" y="211"/>
                  </a:lnTo>
                  <a:lnTo>
                    <a:pt x="4" y="194"/>
                  </a:lnTo>
                  <a:lnTo>
                    <a:pt x="8" y="187"/>
                  </a:lnTo>
                  <a:lnTo>
                    <a:pt x="9" y="173"/>
                  </a:lnTo>
                  <a:lnTo>
                    <a:pt x="18" y="158"/>
                  </a:lnTo>
                  <a:lnTo>
                    <a:pt x="24" y="147"/>
                  </a:lnTo>
                  <a:lnTo>
                    <a:pt x="32" y="138"/>
                  </a:lnTo>
                  <a:lnTo>
                    <a:pt x="39" y="132"/>
                  </a:lnTo>
                  <a:lnTo>
                    <a:pt x="52" y="116"/>
                  </a:lnTo>
                  <a:lnTo>
                    <a:pt x="63" y="110"/>
                  </a:lnTo>
                  <a:lnTo>
                    <a:pt x="78" y="102"/>
                  </a:lnTo>
                  <a:lnTo>
                    <a:pt x="88" y="96"/>
                  </a:lnTo>
                  <a:lnTo>
                    <a:pt x="98" y="85"/>
                  </a:lnTo>
                  <a:lnTo>
                    <a:pt x="112" y="80"/>
                  </a:lnTo>
                  <a:lnTo>
                    <a:pt x="122" y="70"/>
                  </a:lnTo>
                  <a:lnTo>
                    <a:pt x="137" y="63"/>
                  </a:lnTo>
                  <a:lnTo>
                    <a:pt x="147" y="60"/>
                  </a:lnTo>
                  <a:lnTo>
                    <a:pt x="161" y="55"/>
                  </a:lnTo>
                  <a:lnTo>
                    <a:pt x="171" y="52"/>
                  </a:lnTo>
                  <a:lnTo>
                    <a:pt x="179" y="46"/>
                  </a:lnTo>
                  <a:lnTo>
                    <a:pt x="191" y="38"/>
                  </a:lnTo>
                  <a:lnTo>
                    <a:pt x="203" y="36"/>
                  </a:lnTo>
                  <a:lnTo>
                    <a:pt x="210" y="28"/>
                  </a:lnTo>
                  <a:lnTo>
                    <a:pt x="222" y="28"/>
                  </a:lnTo>
                  <a:lnTo>
                    <a:pt x="232" y="28"/>
                  </a:lnTo>
                  <a:lnTo>
                    <a:pt x="243" y="22"/>
                  </a:lnTo>
                  <a:lnTo>
                    <a:pt x="256" y="22"/>
                  </a:lnTo>
                  <a:lnTo>
                    <a:pt x="272" y="19"/>
                  </a:lnTo>
                  <a:lnTo>
                    <a:pt x="284" y="13"/>
                  </a:lnTo>
                  <a:lnTo>
                    <a:pt x="296" y="13"/>
                  </a:lnTo>
                  <a:lnTo>
                    <a:pt x="313" y="7"/>
                  </a:lnTo>
                  <a:lnTo>
                    <a:pt x="323" y="7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0" y="0"/>
                  </a:lnTo>
                  <a:lnTo>
                    <a:pt x="380" y="4"/>
                  </a:lnTo>
                  <a:lnTo>
                    <a:pt x="395" y="7"/>
                  </a:lnTo>
                  <a:lnTo>
                    <a:pt x="413" y="13"/>
                  </a:lnTo>
                  <a:lnTo>
                    <a:pt x="423" y="19"/>
                  </a:lnTo>
                  <a:lnTo>
                    <a:pt x="435" y="22"/>
                  </a:lnTo>
                  <a:lnTo>
                    <a:pt x="447" y="28"/>
                  </a:lnTo>
                  <a:lnTo>
                    <a:pt x="457" y="28"/>
                  </a:lnTo>
                  <a:lnTo>
                    <a:pt x="474" y="38"/>
                  </a:lnTo>
                  <a:lnTo>
                    <a:pt x="481" y="55"/>
                  </a:lnTo>
                  <a:lnTo>
                    <a:pt x="489" y="63"/>
                  </a:lnTo>
                  <a:lnTo>
                    <a:pt x="495" y="80"/>
                  </a:lnTo>
                  <a:lnTo>
                    <a:pt x="504" y="96"/>
                  </a:lnTo>
                  <a:lnTo>
                    <a:pt x="511" y="107"/>
                  </a:lnTo>
                  <a:lnTo>
                    <a:pt x="511" y="122"/>
                  </a:lnTo>
                  <a:lnTo>
                    <a:pt x="512" y="134"/>
                  </a:lnTo>
                  <a:lnTo>
                    <a:pt x="512" y="147"/>
                  </a:lnTo>
                  <a:lnTo>
                    <a:pt x="511" y="165"/>
                  </a:lnTo>
                  <a:lnTo>
                    <a:pt x="505" y="173"/>
                  </a:lnTo>
                  <a:lnTo>
                    <a:pt x="504" y="187"/>
                  </a:lnTo>
                  <a:lnTo>
                    <a:pt x="495" y="199"/>
                  </a:lnTo>
                  <a:lnTo>
                    <a:pt x="489" y="211"/>
                  </a:lnTo>
                  <a:lnTo>
                    <a:pt x="480" y="222"/>
                  </a:lnTo>
                  <a:lnTo>
                    <a:pt x="474" y="228"/>
                  </a:lnTo>
                  <a:lnTo>
                    <a:pt x="458" y="240"/>
                  </a:lnTo>
                  <a:lnTo>
                    <a:pt x="453" y="253"/>
                  </a:lnTo>
                  <a:lnTo>
                    <a:pt x="435" y="258"/>
                  </a:lnTo>
                  <a:lnTo>
                    <a:pt x="425" y="265"/>
                  </a:lnTo>
                  <a:lnTo>
                    <a:pt x="415" y="272"/>
                  </a:lnTo>
                  <a:lnTo>
                    <a:pt x="401" y="283"/>
                  </a:lnTo>
                  <a:lnTo>
                    <a:pt x="389" y="289"/>
                  </a:lnTo>
                  <a:lnTo>
                    <a:pt x="377" y="292"/>
                  </a:lnTo>
                  <a:lnTo>
                    <a:pt x="368" y="298"/>
                  </a:lnTo>
                  <a:lnTo>
                    <a:pt x="357" y="302"/>
                  </a:lnTo>
                  <a:lnTo>
                    <a:pt x="343" y="308"/>
                  </a:lnTo>
                  <a:lnTo>
                    <a:pt x="329" y="311"/>
                  </a:lnTo>
                  <a:lnTo>
                    <a:pt x="321" y="323"/>
                  </a:lnTo>
                  <a:lnTo>
                    <a:pt x="310" y="323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6" name="Freeform 770"/>
            <p:cNvSpPr>
              <a:spLocks/>
            </p:cNvSpPr>
            <p:nvPr/>
          </p:nvSpPr>
          <p:spPr bwMode="auto">
            <a:xfrm>
              <a:off x="1467" y="2202"/>
              <a:ext cx="169" cy="219"/>
            </a:xfrm>
            <a:custGeom>
              <a:avLst/>
              <a:gdLst/>
              <a:ahLst/>
              <a:cxnLst>
                <a:cxn ang="0">
                  <a:pos x="537" y="906"/>
                </a:cxn>
                <a:cxn ang="0">
                  <a:pos x="512" y="853"/>
                </a:cxn>
                <a:cxn ang="0">
                  <a:pos x="477" y="832"/>
                </a:cxn>
                <a:cxn ang="0">
                  <a:pos x="435" y="825"/>
                </a:cxn>
                <a:cxn ang="0">
                  <a:pos x="385" y="825"/>
                </a:cxn>
                <a:cxn ang="0">
                  <a:pos x="349" y="802"/>
                </a:cxn>
                <a:cxn ang="0">
                  <a:pos x="313" y="772"/>
                </a:cxn>
                <a:cxn ang="0">
                  <a:pos x="265" y="733"/>
                </a:cxn>
                <a:cxn ang="0">
                  <a:pos x="229" y="709"/>
                </a:cxn>
                <a:cxn ang="0">
                  <a:pos x="193" y="679"/>
                </a:cxn>
                <a:cxn ang="0">
                  <a:pos x="160" y="657"/>
                </a:cxn>
                <a:cxn ang="0">
                  <a:pos x="134" y="614"/>
                </a:cxn>
                <a:cxn ang="0">
                  <a:pos x="109" y="565"/>
                </a:cxn>
                <a:cxn ang="0">
                  <a:pos x="85" y="518"/>
                </a:cxn>
                <a:cxn ang="0">
                  <a:pos x="68" y="447"/>
                </a:cxn>
                <a:cxn ang="0">
                  <a:pos x="47" y="403"/>
                </a:cxn>
                <a:cxn ang="0">
                  <a:pos x="22" y="353"/>
                </a:cxn>
                <a:cxn ang="0">
                  <a:pos x="40" y="305"/>
                </a:cxn>
                <a:cxn ang="0">
                  <a:pos x="14" y="266"/>
                </a:cxn>
                <a:cxn ang="0">
                  <a:pos x="0" y="191"/>
                </a:cxn>
                <a:cxn ang="0">
                  <a:pos x="22" y="144"/>
                </a:cxn>
                <a:cxn ang="0">
                  <a:pos x="40" y="104"/>
                </a:cxn>
                <a:cxn ang="0">
                  <a:pos x="44" y="43"/>
                </a:cxn>
                <a:cxn ang="0">
                  <a:pos x="100" y="29"/>
                </a:cxn>
                <a:cxn ang="0">
                  <a:pos x="155" y="7"/>
                </a:cxn>
                <a:cxn ang="0">
                  <a:pos x="190" y="31"/>
                </a:cxn>
                <a:cxn ang="0">
                  <a:pos x="229" y="0"/>
                </a:cxn>
                <a:cxn ang="0">
                  <a:pos x="269" y="6"/>
                </a:cxn>
                <a:cxn ang="0">
                  <a:pos x="319" y="12"/>
                </a:cxn>
                <a:cxn ang="0">
                  <a:pos x="349" y="31"/>
                </a:cxn>
                <a:cxn ang="0">
                  <a:pos x="387" y="62"/>
                </a:cxn>
                <a:cxn ang="0">
                  <a:pos x="423" y="85"/>
                </a:cxn>
                <a:cxn ang="0">
                  <a:pos x="404" y="131"/>
                </a:cxn>
                <a:cxn ang="0">
                  <a:pos x="426" y="178"/>
                </a:cxn>
                <a:cxn ang="0">
                  <a:pos x="453" y="222"/>
                </a:cxn>
                <a:cxn ang="0">
                  <a:pos x="483" y="250"/>
                </a:cxn>
                <a:cxn ang="0">
                  <a:pos x="480" y="305"/>
                </a:cxn>
                <a:cxn ang="0">
                  <a:pos x="509" y="353"/>
                </a:cxn>
                <a:cxn ang="0">
                  <a:pos x="533" y="403"/>
                </a:cxn>
                <a:cxn ang="0">
                  <a:pos x="530" y="459"/>
                </a:cxn>
                <a:cxn ang="0">
                  <a:pos x="545" y="529"/>
                </a:cxn>
                <a:cxn ang="0">
                  <a:pos x="545" y="582"/>
                </a:cxn>
                <a:cxn ang="0">
                  <a:pos x="538" y="641"/>
                </a:cxn>
                <a:cxn ang="0">
                  <a:pos x="563" y="689"/>
                </a:cxn>
                <a:cxn ang="0">
                  <a:pos x="562" y="745"/>
                </a:cxn>
                <a:cxn ang="0">
                  <a:pos x="539" y="788"/>
                </a:cxn>
                <a:cxn ang="0">
                  <a:pos x="538" y="844"/>
                </a:cxn>
              </a:cxnLst>
              <a:rect l="0" t="0" r="r" b="b"/>
              <a:pathLst>
                <a:path w="563" h="906">
                  <a:moveTo>
                    <a:pt x="537" y="906"/>
                  </a:moveTo>
                  <a:lnTo>
                    <a:pt x="512" y="853"/>
                  </a:lnTo>
                  <a:lnTo>
                    <a:pt x="477" y="832"/>
                  </a:lnTo>
                  <a:lnTo>
                    <a:pt x="435" y="825"/>
                  </a:lnTo>
                  <a:lnTo>
                    <a:pt x="385" y="825"/>
                  </a:lnTo>
                  <a:lnTo>
                    <a:pt x="349" y="802"/>
                  </a:lnTo>
                  <a:lnTo>
                    <a:pt x="313" y="772"/>
                  </a:lnTo>
                  <a:lnTo>
                    <a:pt x="265" y="733"/>
                  </a:lnTo>
                  <a:lnTo>
                    <a:pt x="229" y="709"/>
                  </a:lnTo>
                  <a:lnTo>
                    <a:pt x="193" y="679"/>
                  </a:lnTo>
                  <a:lnTo>
                    <a:pt x="160" y="657"/>
                  </a:lnTo>
                  <a:lnTo>
                    <a:pt x="134" y="614"/>
                  </a:lnTo>
                  <a:lnTo>
                    <a:pt x="109" y="565"/>
                  </a:lnTo>
                  <a:lnTo>
                    <a:pt x="85" y="518"/>
                  </a:lnTo>
                  <a:lnTo>
                    <a:pt x="68" y="447"/>
                  </a:lnTo>
                  <a:lnTo>
                    <a:pt x="47" y="403"/>
                  </a:lnTo>
                  <a:lnTo>
                    <a:pt x="22" y="353"/>
                  </a:lnTo>
                  <a:lnTo>
                    <a:pt x="40" y="305"/>
                  </a:lnTo>
                  <a:lnTo>
                    <a:pt x="14" y="266"/>
                  </a:lnTo>
                  <a:lnTo>
                    <a:pt x="0" y="191"/>
                  </a:lnTo>
                  <a:lnTo>
                    <a:pt x="22" y="144"/>
                  </a:lnTo>
                  <a:lnTo>
                    <a:pt x="40" y="104"/>
                  </a:lnTo>
                  <a:lnTo>
                    <a:pt x="44" y="43"/>
                  </a:lnTo>
                  <a:lnTo>
                    <a:pt x="100" y="29"/>
                  </a:lnTo>
                  <a:lnTo>
                    <a:pt x="155" y="7"/>
                  </a:lnTo>
                  <a:lnTo>
                    <a:pt x="190" y="31"/>
                  </a:lnTo>
                  <a:lnTo>
                    <a:pt x="229" y="0"/>
                  </a:lnTo>
                  <a:lnTo>
                    <a:pt x="269" y="6"/>
                  </a:lnTo>
                  <a:lnTo>
                    <a:pt x="319" y="12"/>
                  </a:lnTo>
                  <a:lnTo>
                    <a:pt x="349" y="31"/>
                  </a:lnTo>
                  <a:lnTo>
                    <a:pt x="387" y="62"/>
                  </a:lnTo>
                  <a:lnTo>
                    <a:pt x="423" y="85"/>
                  </a:lnTo>
                  <a:lnTo>
                    <a:pt x="404" y="131"/>
                  </a:lnTo>
                  <a:lnTo>
                    <a:pt x="426" y="178"/>
                  </a:lnTo>
                  <a:lnTo>
                    <a:pt x="453" y="222"/>
                  </a:lnTo>
                  <a:lnTo>
                    <a:pt x="483" y="250"/>
                  </a:lnTo>
                  <a:lnTo>
                    <a:pt x="480" y="305"/>
                  </a:lnTo>
                  <a:lnTo>
                    <a:pt x="509" y="353"/>
                  </a:lnTo>
                  <a:lnTo>
                    <a:pt x="533" y="403"/>
                  </a:lnTo>
                  <a:lnTo>
                    <a:pt x="530" y="459"/>
                  </a:lnTo>
                  <a:lnTo>
                    <a:pt x="545" y="529"/>
                  </a:lnTo>
                  <a:lnTo>
                    <a:pt x="545" y="582"/>
                  </a:lnTo>
                  <a:lnTo>
                    <a:pt x="538" y="641"/>
                  </a:lnTo>
                  <a:lnTo>
                    <a:pt x="563" y="689"/>
                  </a:lnTo>
                  <a:lnTo>
                    <a:pt x="562" y="745"/>
                  </a:lnTo>
                  <a:lnTo>
                    <a:pt x="539" y="788"/>
                  </a:lnTo>
                  <a:lnTo>
                    <a:pt x="538" y="844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7" name="Freeform 771"/>
            <p:cNvSpPr>
              <a:spLocks/>
            </p:cNvSpPr>
            <p:nvPr/>
          </p:nvSpPr>
          <p:spPr bwMode="auto">
            <a:xfrm>
              <a:off x="1654" y="2208"/>
              <a:ext cx="157" cy="234"/>
            </a:xfrm>
            <a:custGeom>
              <a:avLst/>
              <a:gdLst/>
              <a:ahLst/>
              <a:cxnLst>
                <a:cxn ang="0">
                  <a:pos x="23" y="965"/>
                </a:cxn>
                <a:cxn ang="0">
                  <a:pos x="38" y="913"/>
                </a:cxn>
                <a:cxn ang="0">
                  <a:pos x="38" y="862"/>
                </a:cxn>
                <a:cxn ang="0">
                  <a:pos x="23" y="810"/>
                </a:cxn>
                <a:cxn ang="0">
                  <a:pos x="0" y="759"/>
                </a:cxn>
                <a:cxn ang="0">
                  <a:pos x="0" y="708"/>
                </a:cxn>
                <a:cxn ang="0">
                  <a:pos x="0" y="654"/>
                </a:cxn>
                <a:cxn ang="0">
                  <a:pos x="0" y="582"/>
                </a:cxn>
                <a:cxn ang="0">
                  <a:pos x="0" y="531"/>
                </a:cxn>
                <a:cxn ang="0">
                  <a:pos x="0" y="478"/>
                </a:cxn>
                <a:cxn ang="0">
                  <a:pos x="0" y="430"/>
                </a:cxn>
                <a:cxn ang="0">
                  <a:pos x="23" y="375"/>
                </a:cxn>
                <a:cxn ang="0">
                  <a:pos x="38" y="324"/>
                </a:cxn>
                <a:cxn ang="0">
                  <a:pos x="61" y="270"/>
                </a:cxn>
                <a:cxn ang="0">
                  <a:pos x="103" y="225"/>
                </a:cxn>
                <a:cxn ang="0">
                  <a:pos x="121" y="173"/>
                </a:cxn>
                <a:cxn ang="0">
                  <a:pos x="140" y="121"/>
                </a:cxn>
                <a:cxn ang="0">
                  <a:pos x="181" y="121"/>
                </a:cxn>
                <a:cxn ang="0">
                  <a:pos x="201" y="71"/>
                </a:cxn>
                <a:cxn ang="0">
                  <a:pos x="241" y="25"/>
                </a:cxn>
                <a:cxn ang="0">
                  <a:pos x="280" y="25"/>
                </a:cxn>
                <a:cxn ang="0">
                  <a:pos x="320" y="25"/>
                </a:cxn>
                <a:cxn ang="0">
                  <a:pos x="362" y="0"/>
                </a:cxn>
                <a:cxn ang="0">
                  <a:pos x="407" y="50"/>
                </a:cxn>
                <a:cxn ang="0">
                  <a:pos x="445" y="102"/>
                </a:cxn>
                <a:cxn ang="0">
                  <a:pos x="445" y="149"/>
                </a:cxn>
                <a:cxn ang="0">
                  <a:pos x="483" y="173"/>
                </a:cxn>
                <a:cxn ang="0">
                  <a:pos x="505" y="225"/>
                </a:cxn>
                <a:cxn ang="0">
                  <a:pos x="526" y="270"/>
                </a:cxn>
                <a:cxn ang="0">
                  <a:pos x="526" y="324"/>
                </a:cxn>
                <a:cxn ang="0">
                  <a:pos x="526" y="375"/>
                </a:cxn>
                <a:cxn ang="0">
                  <a:pos x="526" y="430"/>
                </a:cxn>
                <a:cxn ang="0">
                  <a:pos x="483" y="430"/>
                </a:cxn>
                <a:cxn ang="0">
                  <a:pos x="467" y="478"/>
                </a:cxn>
                <a:cxn ang="0">
                  <a:pos x="445" y="531"/>
                </a:cxn>
                <a:cxn ang="0">
                  <a:pos x="445" y="582"/>
                </a:cxn>
                <a:cxn ang="0">
                  <a:pos x="407" y="609"/>
                </a:cxn>
                <a:cxn ang="0">
                  <a:pos x="384" y="654"/>
                </a:cxn>
                <a:cxn ang="0">
                  <a:pos x="362" y="708"/>
                </a:cxn>
                <a:cxn ang="0">
                  <a:pos x="320" y="728"/>
                </a:cxn>
                <a:cxn ang="0">
                  <a:pos x="280" y="777"/>
                </a:cxn>
                <a:cxn ang="0">
                  <a:pos x="241" y="810"/>
                </a:cxn>
                <a:cxn ang="0">
                  <a:pos x="201" y="835"/>
                </a:cxn>
                <a:cxn ang="0">
                  <a:pos x="181" y="882"/>
                </a:cxn>
                <a:cxn ang="0">
                  <a:pos x="140" y="913"/>
                </a:cxn>
                <a:cxn ang="0">
                  <a:pos x="103" y="913"/>
                </a:cxn>
                <a:cxn ang="0">
                  <a:pos x="61" y="939"/>
                </a:cxn>
              </a:cxnLst>
              <a:rect l="0" t="0" r="r" b="b"/>
              <a:pathLst>
                <a:path w="526" h="965">
                  <a:moveTo>
                    <a:pt x="23" y="965"/>
                  </a:moveTo>
                  <a:lnTo>
                    <a:pt x="38" y="913"/>
                  </a:lnTo>
                  <a:lnTo>
                    <a:pt x="38" y="862"/>
                  </a:lnTo>
                  <a:lnTo>
                    <a:pt x="23" y="810"/>
                  </a:lnTo>
                  <a:lnTo>
                    <a:pt x="0" y="759"/>
                  </a:lnTo>
                  <a:lnTo>
                    <a:pt x="0" y="708"/>
                  </a:lnTo>
                  <a:lnTo>
                    <a:pt x="0" y="654"/>
                  </a:lnTo>
                  <a:lnTo>
                    <a:pt x="0" y="582"/>
                  </a:lnTo>
                  <a:lnTo>
                    <a:pt x="0" y="531"/>
                  </a:lnTo>
                  <a:lnTo>
                    <a:pt x="0" y="478"/>
                  </a:lnTo>
                  <a:lnTo>
                    <a:pt x="0" y="430"/>
                  </a:lnTo>
                  <a:lnTo>
                    <a:pt x="23" y="375"/>
                  </a:lnTo>
                  <a:lnTo>
                    <a:pt x="38" y="324"/>
                  </a:lnTo>
                  <a:lnTo>
                    <a:pt x="61" y="270"/>
                  </a:lnTo>
                  <a:lnTo>
                    <a:pt x="103" y="225"/>
                  </a:lnTo>
                  <a:lnTo>
                    <a:pt x="121" y="173"/>
                  </a:lnTo>
                  <a:lnTo>
                    <a:pt x="140" y="121"/>
                  </a:lnTo>
                  <a:lnTo>
                    <a:pt x="181" y="121"/>
                  </a:lnTo>
                  <a:lnTo>
                    <a:pt x="201" y="71"/>
                  </a:lnTo>
                  <a:lnTo>
                    <a:pt x="241" y="25"/>
                  </a:lnTo>
                  <a:lnTo>
                    <a:pt x="280" y="25"/>
                  </a:lnTo>
                  <a:lnTo>
                    <a:pt x="320" y="25"/>
                  </a:lnTo>
                  <a:lnTo>
                    <a:pt x="362" y="0"/>
                  </a:lnTo>
                  <a:lnTo>
                    <a:pt x="407" y="50"/>
                  </a:lnTo>
                  <a:lnTo>
                    <a:pt x="445" y="102"/>
                  </a:lnTo>
                  <a:lnTo>
                    <a:pt x="445" y="149"/>
                  </a:lnTo>
                  <a:lnTo>
                    <a:pt x="483" y="173"/>
                  </a:lnTo>
                  <a:lnTo>
                    <a:pt x="505" y="225"/>
                  </a:lnTo>
                  <a:lnTo>
                    <a:pt x="526" y="270"/>
                  </a:lnTo>
                  <a:lnTo>
                    <a:pt x="526" y="324"/>
                  </a:lnTo>
                  <a:lnTo>
                    <a:pt x="526" y="375"/>
                  </a:lnTo>
                  <a:lnTo>
                    <a:pt x="526" y="430"/>
                  </a:lnTo>
                  <a:lnTo>
                    <a:pt x="483" y="430"/>
                  </a:lnTo>
                  <a:lnTo>
                    <a:pt x="467" y="478"/>
                  </a:lnTo>
                  <a:lnTo>
                    <a:pt x="445" y="531"/>
                  </a:lnTo>
                  <a:lnTo>
                    <a:pt x="445" y="582"/>
                  </a:lnTo>
                  <a:lnTo>
                    <a:pt x="407" y="609"/>
                  </a:lnTo>
                  <a:lnTo>
                    <a:pt x="384" y="654"/>
                  </a:lnTo>
                  <a:lnTo>
                    <a:pt x="362" y="708"/>
                  </a:lnTo>
                  <a:lnTo>
                    <a:pt x="320" y="728"/>
                  </a:lnTo>
                  <a:lnTo>
                    <a:pt x="280" y="777"/>
                  </a:lnTo>
                  <a:lnTo>
                    <a:pt x="241" y="810"/>
                  </a:lnTo>
                  <a:lnTo>
                    <a:pt x="201" y="835"/>
                  </a:lnTo>
                  <a:lnTo>
                    <a:pt x="181" y="882"/>
                  </a:lnTo>
                  <a:lnTo>
                    <a:pt x="140" y="913"/>
                  </a:lnTo>
                  <a:lnTo>
                    <a:pt x="103" y="913"/>
                  </a:lnTo>
                  <a:lnTo>
                    <a:pt x="61" y="939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8" name="Freeform 772"/>
            <p:cNvSpPr>
              <a:spLocks/>
            </p:cNvSpPr>
            <p:nvPr/>
          </p:nvSpPr>
          <p:spPr bwMode="auto">
            <a:xfrm>
              <a:off x="1451" y="2180"/>
              <a:ext cx="83" cy="45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" y="166"/>
                </a:cxn>
                <a:cxn ang="0">
                  <a:pos x="6" y="155"/>
                </a:cxn>
                <a:cxn ang="0">
                  <a:pos x="12" y="143"/>
                </a:cxn>
                <a:cxn ang="0">
                  <a:pos x="18" y="135"/>
                </a:cxn>
                <a:cxn ang="0">
                  <a:pos x="30" y="117"/>
                </a:cxn>
                <a:cxn ang="0">
                  <a:pos x="35" y="110"/>
                </a:cxn>
                <a:cxn ang="0">
                  <a:pos x="42" y="93"/>
                </a:cxn>
                <a:cxn ang="0">
                  <a:pos x="50" y="81"/>
                </a:cxn>
                <a:cxn ang="0">
                  <a:pos x="62" y="79"/>
                </a:cxn>
                <a:cxn ang="0">
                  <a:pos x="73" y="63"/>
                </a:cxn>
                <a:cxn ang="0">
                  <a:pos x="85" y="51"/>
                </a:cxn>
                <a:cxn ang="0">
                  <a:pos x="96" y="45"/>
                </a:cxn>
                <a:cxn ang="0">
                  <a:pos x="108" y="41"/>
                </a:cxn>
                <a:cxn ang="0">
                  <a:pos x="119" y="29"/>
                </a:cxn>
                <a:cxn ang="0">
                  <a:pos x="134" y="24"/>
                </a:cxn>
                <a:cxn ang="0">
                  <a:pos x="147" y="15"/>
                </a:cxn>
                <a:cxn ang="0">
                  <a:pos x="162" y="11"/>
                </a:cxn>
                <a:cxn ang="0">
                  <a:pos x="175" y="8"/>
                </a:cxn>
                <a:cxn ang="0">
                  <a:pos x="189" y="4"/>
                </a:cxn>
                <a:cxn ang="0">
                  <a:pos x="208" y="4"/>
                </a:cxn>
                <a:cxn ang="0">
                  <a:pos x="221" y="0"/>
                </a:cxn>
                <a:cxn ang="0">
                  <a:pos x="236" y="0"/>
                </a:cxn>
                <a:cxn ang="0">
                  <a:pos x="254" y="4"/>
                </a:cxn>
                <a:cxn ang="0">
                  <a:pos x="272" y="4"/>
                </a:cxn>
              </a:cxnLst>
              <a:rect l="0" t="0" r="r" b="b"/>
              <a:pathLst>
                <a:path w="272" h="181">
                  <a:moveTo>
                    <a:pt x="0" y="181"/>
                  </a:moveTo>
                  <a:lnTo>
                    <a:pt x="2" y="166"/>
                  </a:lnTo>
                  <a:lnTo>
                    <a:pt x="6" y="155"/>
                  </a:lnTo>
                  <a:lnTo>
                    <a:pt x="12" y="143"/>
                  </a:lnTo>
                  <a:lnTo>
                    <a:pt x="18" y="135"/>
                  </a:lnTo>
                  <a:lnTo>
                    <a:pt x="30" y="117"/>
                  </a:lnTo>
                  <a:lnTo>
                    <a:pt x="35" y="110"/>
                  </a:lnTo>
                  <a:lnTo>
                    <a:pt x="42" y="93"/>
                  </a:lnTo>
                  <a:lnTo>
                    <a:pt x="50" y="81"/>
                  </a:lnTo>
                  <a:lnTo>
                    <a:pt x="62" y="79"/>
                  </a:lnTo>
                  <a:lnTo>
                    <a:pt x="73" y="63"/>
                  </a:lnTo>
                  <a:lnTo>
                    <a:pt x="85" y="51"/>
                  </a:lnTo>
                  <a:lnTo>
                    <a:pt x="96" y="45"/>
                  </a:lnTo>
                  <a:lnTo>
                    <a:pt x="108" y="41"/>
                  </a:lnTo>
                  <a:lnTo>
                    <a:pt x="119" y="29"/>
                  </a:lnTo>
                  <a:lnTo>
                    <a:pt x="134" y="24"/>
                  </a:lnTo>
                  <a:lnTo>
                    <a:pt x="147" y="15"/>
                  </a:lnTo>
                  <a:lnTo>
                    <a:pt x="162" y="11"/>
                  </a:lnTo>
                  <a:lnTo>
                    <a:pt x="175" y="8"/>
                  </a:lnTo>
                  <a:lnTo>
                    <a:pt x="189" y="4"/>
                  </a:lnTo>
                  <a:lnTo>
                    <a:pt x="208" y="4"/>
                  </a:lnTo>
                  <a:lnTo>
                    <a:pt x="221" y="0"/>
                  </a:lnTo>
                  <a:lnTo>
                    <a:pt x="236" y="0"/>
                  </a:lnTo>
                  <a:lnTo>
                    <a:pt x="254" y="4"/>
                  </a:lnTo>
                  <a:lnTo>
                    <a:pt x="272" y="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9" name="Freeform 773"/>
            <p:cNvSpPr>
              <a:spLocks/>
            </p:cNvSpPr>
            <p:nvPr/>
          </p:nvSpPr>
          <p:spPr bwMode="auto">
            <a:xfrm>
              <a:off x="1740" y="2192"/>
              <a:ext cx="78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4" y="0"/>
                </a:cxn>
                <a:cxn ang="0">
                  <a:pos x="38" y="0"/>
                </a:cxn>
                <a:cxn ang="0">
                  <a:pos x="52" y="5"/>
                </a:cxn>
                <a:cxn ang="0">
                  <a:pos x="67" y="5"/>
                </a:cxn>
                <a:cxn ang="0">
                  <a:pos x="84" y="5"/>
                </a:cxn>
                <a:cxn ang="0">
                  <a:pos x="96" y="9"/>
                </a:cxn>
                <a:cxn ang="0">
                  <a:pos x="107" y="15"/>
                </a:cxn>
                <a:cxn ang="0">
                  <a:pos x="120" y="15"/>
                </a:cxn>
                <a:cxn ang="0">
                  <a:pos x="137" y="27"/>
                </a:cxn>
                <a:cxn ang="0">
                  <a:pos x="152" y="36"/>
                </a:cxn>
                <a:cxn ang="0">
                  <a:pos x="163" y="43"/>
                </a:cxn>
                <a:cxn ang="0">
                  <a:pos x="172" y="51"/>
                </a:cxn>
                <a:cxn ang="0">
                  <a:pos x="186" y="57"/>
                </a:cxn>
                <a:cxn ang="0">
                  <a:pos x="197" y="74"/>
                </a:cxn>
                <a:cxn ang="0">
                  <a:pos x="208" y="76"/>
                </a:cxn>
                <a:cxn ang="0">
                  <a:pos x="215" y="88"/>
                </a:cxn>
                <a:cxn ang="0">
                  <a:pos x="226" y="105"/>
                </a:cxn>
                <a:cxn ang="0">
                  <a:pos x="233" y="113"/>
                </a:cxn>
                <a:cxn ang="0">
                  <a:pos x="244" y="128"/>
                </a:cxn>
                <a:cxn ang="0">
                  <a:pos x="247" y="145"/>
                </a:cxn>
                <a:cxn ang="0">
                  <a:pos x="253" y="155"/>
                </a:cxn>
                <a:cxn ang="0">
                  <a:pos x="255" y="169"/>
                </a:cxn>
                <a:cxn ang="0">
                  <a:pos x="259" y="186"/>
                </a:cxn>
              </a:cxnLst>
              <a:rect l="0" t="0" r="r" b="b"/>
              <a:pathLst>
                <a:path w="259" h="186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2" y="5"/>
                  </a:lnTo>
                  <a:lnTo>
                    <a:pt x="67" y="5"/>
                  </a:lnTo>
                  <a:lnTo>
                    <a:pt x="84" y="5"/>
                  </a:lnTo>
                  <a:lnTo>
                    <a:pt x="96" y="9"/>
                  </a:lnTo>
                  <a:lnTo>
                    <a:pt x="107" y="15"/>
                  </a:lnTo>
                  <a:lnTo>
                    <a:pt x="120" y="15"/>
                  </a:lnTo>
                  <a:lnTo>
                    <a:pt x="137" y="27"/>
                  </a:lnTo>
                  <a:lnTo>
                    <a:pt x="152" y="36"/>
                  </a:lnTo>
                  <a:lnTo>
                    <a:pt x="163" y="43"/>
                  </a:lnTo>
                  <a:lnTo>
                    <a:pt x="172" y="51"/>
                  </a:lnTo>
                  <a:lnTo>
                    <a:pt x="186" y="57"/>
                  </a:lnTo>
                  <a:lnTo>
                    <a:pt x="197" y="74"/>
                  </a:lnTo>
                  <a:lnTo>
                    <a:pt x="208" y="76"/>
                  </a:lnTo>
                  <a:lnTo>
                    <a:pt x="215" y="88"/>
                  </a:lnTo>
                  <a:lnTo>
                    <a:pt x="226" y="105"/>
                  </a:lnTo>
                  <a:lnTo>
                    <a:pt x="233" y="113"/>
                  </a:lnTo>
                  <a:lnTo>
                    <a:pt x="244" y="128"/>
                  </a:lnTo>
                  <a:lnTo>
                    <a:pt x="247" y="145"/>
                  </a:lnTo>
                  <a:lnTo>
                    <a:pt x="253" y="155"/>
                  </a:lnTo>
                  <a:lnTo>
                    <a:pt x="255" y="169"/>
                  </a:lnTo>
                  <a:lnTo>
                    <a:pt x="259" y="18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0" name="Freeform 774"/>
            <p:cNvSpPr>
              <a:spLocks/>
            </p:cNvSpPr>
            <p:nvPr/>
          </p:nvSpPr>
          <p:spPr bwMode="auto">
            <a:xfrm>
              <a:off x="1445" y="2283"/>
              <a:ext cx="73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8" y="74"/>
                </a:cxn>
                <a:cxn ang="0">
                  <a:pos x="21" y="119"/>
                </a:cxn>
                <a:cxn ang="0">
                  <a:pos x="31" y="156"/>
                </a:cxn>
                <a:cxn ang="0">
                  <a:pos x="49" y="204"/>
                </a:cxn>
                <a:cxn ang="0">
                  <a:pos x="61" y="242"/>
                </a:cxn>
                <a:cxn ang="0">
                  <a:pos x="87" y="288"/>
                </a:cxn>
                <a:cxn ang="0">
                  <a:pos x="106" y="333"/>
                </a:cxn>
                <a:cxn ang="0">
                  <a:pos x="128" y="370"/>
                </a:cxn>
                <a:cxn ang="0">
                  <a:pos x="152" y="404"/>
                </a:cxn>
                <a:cxn ang="0">
                  <a:pos x="182" y="436"/>
                </a:cxn>
                <a:cxn ang="0">
                  <a:pos x="208" y="470"/>
                </a:cxn>
                <a:cxn ang="0">
                  <a:pos x="240" y="503"/>
                </a:cxn>
                <a:cxn ang="0">
                  <a:pos x="242" y="503"/>
                </a:cxn>
              </a:cxnLst>
              <a:rect l="0" t="0" r="r" b="b"/>
              <a:pathLst>
                <a:path w="242" h="503">
                  <a:moveTo>
                    <a:pt x="0" y="0"/>
                  </a:moveTo>
                  <a:lnTo>
                    <a:pt x="0" y="32"/>
                  </a:lnTo>
                  <a:lnTo>
                    <a:pt x="8" y="74"/>
                  </a:lnTo>
                  <a:lnTo>
                    <a:pt x="21" y="119"/>
                  </a:lnTo>
                  <a:lnTo>
                    <a:pt x="31" y="156"/>
                  </a:lnTo>
                  <a:lnTo>
                    <a:pt x="49" y="204"/>
                  </a:lnTo>
                  <a:lnTo>
                    <a:pt x="61" y="242"/>
                  </a:lnTo>
                  <a:lnTo>
                    <a:pt x="87" y="288"/>
                  </a:lnTo>
                  <a:lnTo>
                    <a:pt x="106" y="333"/>
                  </a:lnTo>
                  <a:lnTo>
                    <a:pt x="128" y="370"/>
                  </a:lnTo>
                  <a:lnTo>
                    <a:pt x="152" y="404"/>
                  </a:lnTo>
                  <a:lnTo>
                    <a:pt x="182" y="436"/>
                  </a:lnTo>
                  <a:lnTo>
                    <a:pt x="208" y="470"/>
                  </a:lnTo>
                  <a:lnTo>
                    <a:pt x="240" y="503"/>
                  </a:lnTo>
                  <a:lnTo>
                    <a:pt x="242" y="503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1" name="Freeform 775"/>
            <p:cNvSpPr>
              <a:spLocks/>
            </p:cNvSpPr>
            <p:nvPr/>
          </p:nvSpPr>
          <p:spPr bwMode="auto">
            <a:xfrm>
              <a:off x="1783" y="2278"/>
              <a:ext cx="53" cy="126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82" y="32"/>
                </a:cxn>
                <a:cxn ang="0">
                  <a:pos x="181" y="70"/>
                </a:cxn>
                <a:cxn ang="0">
                  <a:pos x="173" y="109"/>
                </a:cxn>
                <a:cxn ang="0">
                  <a:pos x="167" y="150"/>
                </a:cxn>
                <a:cxn ang="0">
                  <a:pos x="160" y="189"/>
                </a:cxn>
                <a:cxn ang="0">
                  <a:pos x="149" y="229"/>
                </a:cxn>
                <a:cxn ang="0">
                  <a:pos x="131" y="276"/>
                </a:cxn>
                <a:cxn ang="0">
                  <a:pos x="116" y="317"/>
                </a:cxn>
                <a:cxn ang="0">
                  <a:pos x="103" y="348"/>
                </a:cxn>
                <a:cxn ang="0">
                  <a:pos x="83" y="387"/>
                </a:cxn>
                <a:cxn ang="0">
                  <a:pos x="70" y="425"/>
                </a:cxn>
                <a:cxn ang="0">
                  <a:pos x="43" y="457"/>
                </a:cxn>
                <a:cxn ang="0">
                  <a:pos x="27" y="491"/>
                </a:cxn>
                <a:cxn ang="0">
                  <a:pos x="0" y="524"/>
                </a:cxn>
              </a:cxnLst>
              <a:rect l="0" t="0" r="r" b="b"/>
              <a:pathLst>
                <a:path w="182" h="524">
                  <a:moveTo>
                    <a:pt x="182" y="0"/>
                  </a:moveTo>
                  <a:lnTo>
                    <a:pt x="182" y="32"/>
                  </a:lnTo>
                  <a:lnTo>
                    <a:pt x="181" y="70"/>
                  </a:lnTo>
                  <a:lnTo>
                    <a:pt x="173" y="109"/>
                  </a:lnTo>
                  <a:lnTo>
                    <a:pt x="167" y="150"/>
                  </a:lnTo>
                  <a:lnTo>
                    <a:pt x="160" y="189"/>
                  </a:lnTo>
                  <a:lnTo>
                    <a:pt x="149" y="229"/>
                  </a:lnTo>
                  <a:lnTo>
                    <a:pt x="131" y="276"/>
                  </a:lnTo>
                  <a:lnTo>
                    <a:pt x="116" y="317"/>
                  </a:lnTo>
                  <a:lnTo>
                    <a:pt x="103" y="348"/>
                  </a:lnTo>
                  <a:lnTo>
                    <a:pt x="83" y="387"/>
                  </a:lnTo>
                  <a:lnTo>
                    <a:pt x="70" y="425"/>
                  </a:lnTo>
                  <a:lnTo>
                    <a:pt x="43" y="457"/>
                  </a:lnTo>
                  <a:lnTo>
                    <a:pt x="27" y="491"/>
                  </a:lnTo>
                  <a:lnTo>
                    <a:pt x="0" y="52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2" name="Oval 776"/>
            <p:cNvSpPr>
              <a:spLocks noChangeArrowheads="1"/>
            </p:cNvSpPr>
            <p:nvPr/>
          </p:nvSpPr>
          <p:spPr bwMode="auto">
            <a:xfrm>
              <a:off x="1725" y="2197"/>
              <a:ext cx="582" cy="29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MLCK</a:t>
              </a:r>
            </a:p>
          </p:txBody>
        </p:sp>
        <p:sp>
          <p:nvSpPr>
            <p:cNvPr id="245513" name="Freeform 777"/>
            <p:cNvSpPr>
              <a:spLocks/>
            </p:cNvSpPr>
            <p:nvPr/>
          </p:nvSpPr>
          <p:spPr bwMode="auto">
            <a:xfrm>
              <a:off x="183" y="2481"/>
              <a:ext cx="95" cy="6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282" y="0"/>
                </a:cxn>
                <a:cxn ang="0">
                  <a:pos x="282" y="51"/>
                </a:cxn>
                <a:cxn ang="0">
                  <a:pos x="261" y="100"/>
                </a:cxn>
                <a:cxn ang="0">
                  <a:pos x="241" y="156"/>
                </a:cxn>
                <a:cxn ang="0">
                  <a:pos x="201" y="156"/>
                </a:cxn>
                <a:cxn ang="0">
                  <a:pos x="158" y="175"/>
                </a:cxn>
                <a:cxn ang="0">
                  <a:pos x="120" y="204"/>
                </a:cxn>
                <a:cxn ang="0">
                  <a:pos x="80" y="231"/>
                </a:cxn>
                <a:cxn ang="0">
                  <a:pos x="38" y="231"/>
                </a:cxn>
                <a:cxn ang="0">
                  <a:pos x="0" y="204"/>
                </a:cxn>
              </a:cxnLst>
              <a:rect l="0" t="0" r="r" b="b"/>
              <a:pathLst>
                <a:path w="324" h="231">
                  <a:moveTo>
                    <a:pt x="324" y="0"/>
                  </a:moveTo>
                  <a:lnTo>
                    <a:pt x="282" y="0"/>
                  </a:lnTo>
                  <a:lnTo>
                    <a:pt x="282" y="51"/>
                  </a:lnTo>
                  <a:lnTo>
                    <a:pt x="261" y="100"/>
                  </a:lnTo>
                  <a:lnTo>
                    <a:pt x="241" y="156"/>
                  </a:lnTo>
                  <a:lnTo>
                    <a:pt x="201" y="156"/>
                  </a:lnTo>
                  <a:lnTo>
                    <a:pt x="158" y="175"/>
                  </a:lnTo>
                  <a:lnTo>
                    <a:pt x="120" y="204"/>
                  </a:lnTo>
                  <a:lnTo>
                    <a:pt x="80" y="231"/>
                  </a:lnTo>
                  <a:lnTo>
                    <a:pt x="38" y="231"/>
                  </a:lnTo>
                  <a:lnTo>
                    <a:pt x="0" y="204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4" name="Freeform 778"/>
            <p:cNvSpPr>
              <a:spLocks/>
            </p:cNvSpPr>
            <p:nvPr/>
          </p:nvSpPr>
          <p:spPr bwMode="auto">
            <a:xfrm rot="-817453">
              <a:off x="733" y="2433"/>
              <a:ext cx="155" cy="76"/>
            </a:xfrm>
            <a:custGeom>
              <a:avLst/>
              <a:gdLst/>
              <a:ahLst/>
              <a:cxnLst>
                <a:cxn ang="0">
                  <a:pos x="252" y="308"/>
                </a:cxn>
                <a:cxn ang="0">
                  <a:pos x="226" y="308"/>
                </a:cxn>
                <a:cxn ang="0">
                  <a:pos x="197" y="300"/>
                </a:cxn>
                <a:cxn ang="0">
                  <a:pos x="167" y="296"/>
                </a:cxn>
                <a:cxn ang="0">
                  <a:pos x="134" y="292"/>
                </a:cxn>
                <a:cxn ang="0">
                  <a:pos x="97" y="286"/>
                </a:cxn>
                <a:cxn ang="0">
                  <a:pos x="71" y="268"/>
                </a:cxn>
                <a:cxn ang="0">
                  <a:pos x="49" y="250"/>
                </a:cxn>
                <a:cxn ang="0">
                  <a:pos x="23" y="237"/>
                </a:cxn>
                <a:cxn ang="0">
                  <a:pos x="9" y="205"/>
                </a:cxn>
                <a:cxn ang="0">
                  <a:pos x="2" y="175"/>
                </a:cxn>
                <a:cxn ang="0">
                  <a:pos x="0" y="135"/>
                </a:cxn>
                <a:cxn ang="0">
                  <a:pos x="7" y="103"/>
                </a:cxn>
                <a:cxn ang="0">
                  <a:pos x="20" y="76"/>
                </a:cxn>
                <a:cxn ang="0">
                  <a:pos x="47" y="62"/>
                </a:cxn>
                <a:cxn ang="0">
                  <a:pos x="68" y="42"/>
                </a:cxn>
                <a:cxn ang="0">
                  <a:pos x="97" y="24"/>
                </a:cxn>
                <a:cxn ang="0">
                  <a:pos x="133" y="17"/>
                </a:cxn>
                <a:cxn ang="0">
                  <a:pos x="162" y="11"/>
                </a:cxn>
                <a:cxn ang="0">
                  <a:pos x="192" y="11"/>
                </a:cxn>
                <a:cxn ang="0">
                  <a:pos x="222" y="4"/>
                </a:cxn>
                <a:cxn ang="0">
                  <a:pos x="252" y="4"/>
                </a:cxn>
                <a:cxn ang="0">
                  <a:pos x="271" y="0"/>
                </a:cxn>
                <a:cxn ang="0">
                  <a:pos x="295" y="0"/>
                </a:cxn>
                <a:cxn ang="0">
                  <a:pos x="329" y="4"/>
                </a:cxn>
                <a:cxn ang="0">
                  <a:pos x="359" y="11"/>
                </a:cxn>
                <a:cxn ang="0">
                  <a:pos x="394" y="11"/>
                </a:cxn>
                <a:cxn ang="0">
                  <a:pos x="423" y="24"/>
                </a:cxn>
                <a:cxn ang="0">
                  <a:pos x="454" y="35"/>
                </a:cxn>
                <a:cxn ang="0">
                  <a:pos x="475" y="56"/>
                </a:cxn>
                <a:cxn ang="0">
                  <a:pos x="498" y="76"/>
                </a:cxn>
                <a:cxn ang="0">
                  <a:pos x="515" y="103"/>
                </a:cxn>
                <a:cxn ang="0">
                  <a:pos x="522" y="135"/>
                </a:cxn>
                <a:cxn ang="0">
                  <a:pos x="526" y="169"/>
                </a:cxn>
                <a:cxn ang="0">
                  <a:pos x="519" y="200"/>
                </a:cxn>
                <a:cxn ang="0">
                  <a:pos x="502" y="231"/>
                </a:cxn>
                <a:cxn ang="0">
                  <a:pos x="480" y="250"/>
                </a:cxn>
                <a:cxn ang="0">
                  <a:pos x="454" y="268"/>
                </a:cxn>
                <a:cxn ang="0">
                  <a:pos x="424" y="283"/>
                </a:cxn>
                <a:cxn ang="0">
                  <a:pos x="395" y="289"/>
                </a:cxn>
                <a:cxn ang="0">
                  <a:pos x="359" y="296"/>
                </a:cxn>
                <a:cxn ang="0">
                  <a:pos x="331" y="300"/>
                </a:cxn>
                <a:cxn ang="0">
                  <a:pos x="302" y="300"/>
                </a:cxn>
                <a:cxn ang="0">
                  <a:pos x="275" y="300"/>
                </a:cxn>
              </a:cxnLst>
              <a:rect l="0" t="0" r="r" b="b"/>
              <a:pathLst>
                <a:path w="526" h="308">
                  <a:moveTo>
                    <a:pt x="263" y="308"/>
                  </a:moveTo>
                  <a:lnTo>
                    <a:pt x="252" y="308"/>
                  </a:lnTo>
                  <a:lnTo>
                    <a:pt x="236" y="308"/>
                  </a:lnTo>
                  <a:lnTo>
                    <a:pt x="226" y="308"/>
                  </a:lnTo>
                  <a:lnTo>
                    <a:pt x="209" y="308"/>
                  </a:lnTo>
                  <a:lnTo>
                    <a:pt x="197" y="300"/>
                  </a:lnTo>
                  <a:lnTo>
                    <a:pt x="182" y="300"/>
                  </a:lnTo>
                  <a:lnTo>
                    <a:pt x="167" y="296"/>
                  </a:lnTo>
                  <a:lnTo>
                    <a:pt x="150" y="296"/>
                  </a:lnTo>
                  <a:lnTo>
                    <a:pt x="134" y="292"/>
                  </a:lnTo>
                  <a:lnTo>
                    <a:pt x="117" y="286"/>
                  </a:lnTo>
                  <a:lnTo>
                    <a:pt x="97" y="286"/>
                  </a:lnTo>
                  <a:lnTo>
                    <a:pt x="85" y="272"/>
                  </a:lnTo>
                  <a:lnTo>
                    <a:pt x="71" y="268"/>
                  </a:lnTo>
                  <a:lnTo>
                    <a:pt x="59" y="256"/>
                  </a:lnTo>
                  <a:lnTo>
                    <a:pt x="49" y="250"/>
                  </a:lnTo>
                  <a:lnTo>
                    <a:pt x="33" y="242"/>
                  </a:lnTo>
                  <a:lnTo>
                    <a:pt x="23" y="237"/>
                  </a:lnTo>
                  <a:lnTo>
                    <a:pt x="15" y="218"/>
                  </a:lnTo>
                  <a:lnTo>
                    <a:pt x="9" y="205"/>
                  </a:lnTo>
                  <a:lnTo>
                    <a:pt x="2" y="188"/>
                  </a:lnTo>
                  <a:lnTo>
                    <a:pt x="2" y="175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2" y="122"/>
                  </a:lnTo>
                  <a:lnTo>
                    <a:pt x="7" y="103"/>
                  </a:lnTo>
                  <a:lnTo>
                    <a:pt x="13" y="88"/>
                  </a:lnTo>
                  <a:lnTo>
                    <a:pt x="20" y="76"/>
                  </a:lnTo>
                  <a:lnTo>
                    <a:pt x="33" y="66"/>
                  </a:lnTo>
                  <a:lnTo>
                    <a:pt x="47" y="62"/>
                  </a:lnTo>
                  <a:lnTo>
                    <a:pt x="57" y="50"/>
                  </a:lnTo>
                  <a:lnTo>
                    <a:pt x="68" y="42"/>
                  </a:lnTo>
                  <a:lnTo>
                    <a:pt x="85" y="35"/>
                  </a:lnTo>
                  <a:lnTo>
                    <a:pt x="97" y="24"/>
                  </a:lnTo>
                  <a:lnTo>
                    <a:pt x="115" y="24"/>
                  </a:lnTo>
                  <a:lnTo>
                    <a:pt x="133" y="17"/>
                  </a:lnTo>
                  <a:lnTo>
                    <a:pt x="146" y="11"/>
                  </a:lnTo>
                  <a:lnTo>
                    <a:pt x="162" y="11"/>
                  </a:lnTo>
                  <a:lnTo>
                    <a:pt x="180" y="11"/>
                  </a:lnTo>
                  <a:lnTo>
                    <a:pt x="192" y="11"/>
                  </a:lnTo>
                  <a:lnTo>
                    <a:pt x="206" y="4"/>
                  </a:lnTo>
                  <a:lnTo>
                    <a:pt x="222" y="4"/>
                  </a:lnTo>
                  <a:lnTo>
                    <a:pt x="234" y="4"/>
                  </a:lnTo>
                  <a:lnTo>
                    <a:pt x="252" y="4"/>
                  </a:lnTo>
                  <a:lnTo>
                    <a:pt x="263" y="0"/>
                  </a:lnTo>
                  <a:lnTo>
                    <a:pt x="271" y="0"/>
                  </a:lnTo>
                  <a:lnTo>
                    <a:pt x="284" y="0"/>
                  </a:lnTo>
                  <a:lnTo>
                    <a:pt x="295" y="0"/>
                  </a:lnTo>
                  <a:lnTo>
                    <a:pt x="317" y="0"/>
                  </a:lnTo>
                  <a:lnTo>
                    <a:pt x="329" y="4"/>
                  </a:lnTo>
                  <a:lnTo>
                    <a:pt x="346" y="11"/>
                  </a:lnTo>
                  <a:lnTo>
                    <a:pt x="359" y="11"/>
                  </a:lnTo>
                  <a:lnTo>
                    <a:pt x="376" y="11"/>
                  </a:lnTo>
                  <a:lnTo>
                    <a:pt x="394" y="11"/>
                  </a:lnTo>
                  <a:lnTo>
                    <a:pt x="407" y="17"/>
                  </a:lnTo>
                  <a:lnTo>
                    <a:pt x="423" y="24"/>
                  </a:lnTo>
                  <a:lnTo>
                    <a:pt x="441" y="33"/>
                  </a:lnTo>
                  <a:lnTo>
                    <a:pt x="454" y="35"/>
                  </a:lnTo>
                  <a:lnTo>
                    <a:pt x="465" y="46"/>
                  </a:lnTo>
                  <a:lnTo>
                    <a:pt x="475" y="56"/>
                  </a:lnTo>
                  <a:lnTo>
                    <a:pt x="486" y="64"/>
                  </a:lnTo>
                  <a:lnTo>
                    <a:pt x="498" y="76"/>
                  </a:lnTo>
                  <a:lnTo>
                    <a:pt x="504" y="88"/>
                  </a:lnTo>
                  <a:lnTo>
                    <a:pt x="515" y="103"/>
                  </a:lnTo>
                  <a:lnTo>
                    <a:pt x="520" y="122"/>
                  </a:lnTo>
                  <a:lnTo>
                    <a:pt x="522" y="135"/>
                  </a:lnTo>
                  <a:lnTo>
                    <a:pt x="526" y="154"/>
                  </a:lnTo>
                  <a:lnTo>
                    <a:pt x="526" y="169"/>
                  </a:lnTo>
                  <a:lnTo>
                    <a:pt x="522" y="185"/>
                  </a:lnTo>
                  <a:lnTo>
                    <a:pt x="519" y="200"/>
                  </a:lnTo>
                  <a:lnTo>
                    <a:pt x="507" y="216"/>
                  </a:lnTo>
                  <a:lnTo>
                    <a:pt x="502" y="231"/>
                  </a:lnTo>
                  <a:lnTo>
                    <a:pt x="491" y="241"/>
                  </a:lnTo>
                  <a:lnTo>
                    <a:pt x="480" y="250"/>
                  </a:lnTo>
                  <a:lnTo>
                    <a:pt x="469" y="256"/>
                  </a:lnTo>
                  <a:lnTo>
                    <a:pt x="454" y="268"/>
                  </a:lnTo>
                  <a:lnTo>
                    <a:pt x="441" y="272"/>
                  </a:lnTo>
                  <a:lnTo>
                    <a:pt x="424" y="283"/>
                  </a:lnTo>
                  <a:lnTo>
                    <a:pt x="408" y="286"/>
                  </a:lnTo>
                  <a:lnTo>
                    <a:pt x="395" y="289"/>
                  </a:lnTo>
                  <a:lnTo>
                    <a:pt x="376" y="292"/>
                  </a:lnTo>
                  <a:lnTo>
                    <a:pt x="359" y="296"/>
                  </a:lnTo>
                  <a:lnTo>
                    <a:pt x="346" y="296"/>
                  </a:lnTo>
                  <a:lnTo>
                    <a:pt x="331" y="300"/>
                  </a:lnTo>
                  <a:lnTo>
                    <a:pt x="318" y="300"/>
                  </a:lnTo>
                  <a:lnTo>
                    <a:pt x="302" y="300"/>
                  </a:lnTo>
                  <a:lnTo>
                    <a:pt x="286" y="300"/>
                  </a:lnTo>
                  <a:lnTo>
                    <a:pt x="275" y="300"/>
                  </a:lnTo>
                  <a:lnTo>
                    <a:pt x="263" y="308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5" name="Freeform 779"/>
            <p:cNvSpPr>
              <a:spLocks/>
            </p:cNvSpPr>
            <p:nvPr/>
          </p:nvSpPr>
          <p:spPr bwMode="auto">
            <a:xfrm>
              <a:off x="183" y="2430"/>
              <a:ext cx="83" cy="51"/>
            </a:xfrm>
            <a:custGeom>
              <a:avLst/>
              <a:gdLst/>
              <a:ahLst/>
              <a:cxnLst>
                <a:cxn ang="0">
                  <a:pos x="280" y="202"/>
                </a:cxn>
                <a:cxn ang="0">
                  <a:pos x="263" y="150"/>
                </a:cxn>
                <a:cxn ang="0">
                  <a:pos x="243" y="98"/>
                </a:cxn>
                <a:cxn ang="0">
                  <a:pos x="202" y="98"/>
                </a:cxn>
                <a:cxn ang="0">
                  <a:pos x="202" y="47"/>
                </a:cxn>
                <a:cxn ang="0">
                  <a:pos x="165" y="47"/>
                </a:cxn>
                <a:cxn ang="0">
                  <a:pos x="122" y="0"/>
                </a:cxn>
                <a:cxn ang="0">
                  <a:pos x="80" y="0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280" h="202">
                  <a:moveTo>
                    <a:pt x="280" y="202"/>
                  </a:moveTo>
                  <a:lnTo>
                    <a:pt x="263" y="150"/>
                  </a:lnTo>
                  <a:lnTo>
                    <a:pt x="243" y="98"/>
                  </a:lnTo>
                  <a:lnTo>
                    <a:pt x="202" y="98"/>
                  </a:lnTo>
                  <a:lnTo>
                    <a:pt x="202" y="47"/>
                  </a:lnTo>
                  <a:lnTo>
                    <a:pt x="165" y="47"/>
                  </a:lnTo>
                  <a:lnTo>
                    <a:pt x="122" y="0"/>
                  </a:lnTo>
                  <a:lnTo>
                    <a:pt x="80" y="0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6" name="Freeform 780"/>
            <p:cNvSpPr>
              <a:spLocks/>
            </p:cNvSpPr>
            <p:nvPr/>
          </p:nvSpPr>
          <p:spPr bwMode="auto">
            <a:xfrm>
              <a:off x="591" y="2453"/>
              <a:ext cx="155" cy="75"/>
            </a:xfrm>
            <a:custGeom>
              <a:avLst/>
              <a:gdLst/>
              <a:ahLst/>
              <a:cxnLst>
                <a:cxn ang="0">
                  <a:pos x="252" y="308"/>
                </a:cxn>
                <a:cxn ang="0">
                  <a:pos x="226" y="308"/>
                </a:cxn>
                <a:cxn ang="0">
                  <a:pos x="197" y="300"/>
                </a:cxn>
                <a:cxn ang="0">
                  <a:pos x="167" y="296"/>
                </a:cxn>
                <a:cxn ang="0">
                  <a:pos x="134" y="292"/>
                </a:cxn>
                <a:cxn ang="0">
                  <a:pos x="97" y="286"/>
                </a:cxn>
                <a:cxn ang="0">
                  <a:pos x="71" y="268"/>
                </a:cxn>
                <a:cxn ang="0">
                  <a:pos x="49" y="250"/>
                </a:cxn>
                <a:cxn ang="0">
                  <a:pos x="23" y="237"/>
                </a:cxn>
                <a:cxn ang="0">
                  <a:pos x="9" y="205"/>
                </a:cxn>
                <a:cxn ang="0">
                  <a:pos x="2" y="175"/>
                </a:cxn>
                <a:cxn ang="0">
                  <a:pos x="0" y="135"/>
                </a:cxn>
                <a:cxn ang="0">
                  <a:pos x="7" y="103"/>
                </a:cxn>
                <a:cxn ang="0">
                  <a:pos x="20" y="76"/>
                </a:cxn>
                <a:cxn ang="0">
                  <a:pos x="47" y="62"/>
                </a:cxn>
                <a:cxn ang="0">
                  <a:pos x="68" y="42"/>
                </a:cxn>
                <a:cxn ang="0">
                  <a:pos x="97" y="24"/>
                </a:cxn>
                <a:cxn ang="0">
                  <a:pos x="133" y="17"/>
                </a:cxn>
                <a:cxn ang="0">
                  <a:pos x="162" y="11"/>
                </a:cxn>
                <a:cxn ang="0">
                  <a:pos x="192" y="11"/>
                </a:cxn>
                <a:cxn ang="0">
                  <a:pos x="222" y="4"/>
                </a:cxn>
                <a:cxn ang="0">
                  <a:pos x="252" y="4"/>
                </a:cxn>
                <a:cxn ang="0">
                  <a:pos x="271" y="0"/>
                </a:cxn>
                <a:cxn ang="0">
                  <a:pos x="295" y="0"/>
                </a:cxn>
                <a:cxn ang="0">
                  <a:pos x="329" y="4"/>
                </a:cxn>
                <a:cxn ang="0">
                  <a:pos x="359" y="11"/>
                </a:cxn>
                <a:cxn ang="0">
                  <a:pos x="394" y="11"/>
                </a:cxn>
                <a:cxn ang="0">
                  <a:pos x="423" y="24"/>
                </a:cxn>
                <a:cxn ang="0">
                  <a:pos x="454" y="35"/>
                </a:cxn>
                <a:cxn ang="0">
                  <a:pos x="475" y="56"/>
                </a:cxn>
                <a:cxn ang="0">
                  <a:pos x="498" y="76"/>
                </a:cxn>
                <a:cxn ang="0">
                  <a:pos x="515" y="103"/>
                </a:cxn>
                <a:cxn ang="0">
                  <a:pos x="522" y="135"/>
                </a:cxn>
                <a:cxn ang="0">
                  <a:pos x="526" y="169"/>
                </a:cxn>
                <a:cxn ang="0">
                  <a:pos x="519" y="200"/>
                </a:cxn>
                <a:cxn ang="0">
                  <a:pos x="502" y="231"/>
                </a:cxn>
                <a:cxn ang="0">
                  <a:pos x="480" y="250"/>
                </a:cxn>
                <a:cxn ang="0">
                  <a:pos x="454" y="268"/>
                </a:cxn>
                <a:cxn ang="0">
                  <a:pos x="424" y="283"/>
                </a:cxn>
                <a:cxn ang="0">
                  <a:pos x="395" y="289"/>
                </a:cxn>
                <a:cxn ang="0">
                  <a:pos x="359" y="296"/>
                </a:cxn>
                <a:cxn ang="0">
                  <a:pos x="331" y="300"/>
                </a:cxn>
                <a:cxn ang="0">
                  <a:pos x="302" y="300"/>
                </a:cxn>
                <a:cxn ang="0">
                  <a:pos x="275" y="300"/>
                </a:cxn>
              </a:cxnLst>
              <a:rect l="0" t="0" r="r" b="b"/>
              <a:pathLst>
                <a:path w="526" h="308">
                  <a:moveTo>
                    <a:pt x="263" y="308"/>
                  </a:moveTo>
                  <a:lnTo>
                    <a:pt x="252" y="308"/>
                  </a:lnTo>
                  <a:lnTo>
                    <a:pt x="236" y="308"/>
                  </a:lnTo>
                  <a:lnTo>
                    <a:pt x="226" y="308"/>
                  </a:lnTo>
                  <a:lnTo>
                    <a:pt x="209" y="308"/>
                  </a:lnTo>
                  <a:lnTo>
                    <a:pt x="197" y="300"/>
                  </a:lnTo>
                  <a:lnTo>
                    <a:pt x="182" y="300"/>
                  </a:lnTo>
                  <a:lnTo>
                    <a:pt x="167" y="296"/>
                  </a:lnTo>
                  <a:lnTo>
                    <a:pt x="150" y="296"/>
                  </a:lnTo>
                  <a:lnTo>
                    <a:pt x="134" y="292"/>
                  </a:lnTo>
                  <a:lnTo>
                    <a:pt x="117" y="286"/>
                  </a:lnTo>
                  <a:lnTo>
                    <a:pt x="97" y="286"/>
                  </a:lnTo>
                  <a:lnTo>
                    <a:pt x="85" y="272"/>
                  </a:lnTo>
                  <a:lnTo>
                    <a:pt x="71" y="268"/>
                  </a:lnTo>
                  <a:lnTo>
                    <a:pt x="59" y="256"/>
                  </a:lnTo>
                  <a:lnTo>
                    <a:pt x="49" y="250"/>
                  </a:lnTo>
                  <a:lnTo>
                    <a:pt x="33" y="242"/>
                  </a:lnTo>
                  <a:lnTo>
                    <a:pt x="23" y="237"/>
                  </a:lnTo>
                  <a:lnTo>
                    <a:pt x="15" y="218"/>
                  </a:lnTo>
                  <a:lnTo>
                    <a:pt x="9" y="205"/>
                  </a:lnTo>
                  <a:lnTo>
                    <a:pt x="2" y="188"/>
                  </a:lnTo>
                  <a:lnTo>
                    <a:pt x="2" y="175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2" y="122"/>
                  </a:lnTo>
                  <a:lnTo>
                    <a:pt x="7" y="103"/>
                  </a:lnTo>
                  <a:lnTo>
                    <a:pt x="13" y="88"/>
                  </a:lnTo>
                  <a:lnTo>
                    <a:pt x="20" y="76"/>
                  </a:lnTo>
                  <a:lnTo>
                    <a:pt x="33" y="66"/>
                  </a:lnTo>
                  <a:lnTo>
                    <a:pt x="47" y="62"/>
                  </a:lnTo>
                  <a:lnTo>
                    <a:pt x="57" y="50"/>
                  </a:lnTo>
                  <a:lnTo>
                    <a:pt x="68" y="42"/>
                  </a:lnTo>
                  <a:lnTo>
                    <a:pt x="85" y="35"/>
                  </a:lnTo>
                  <a:lnTo>
                    <a:pt x="97" y="24"/>
                  </a:lnTo>
                  <a:lnTo>
                    <a:pt x="115" y="24"/>
                  </a:lnTo>
                  <a:lnTo>
                    <a:pt x="133" y="17"/>
                  </a:lnTo>
                  <a:lnTo>
                    <a:pt x="146" y="11"/>
                  </a:lnTo>
                  <a:lnTo>
                    <a:pt x="162" y="11"/>
                  </a:lnTo>
                  <a:lnTo>
                    <a:pt x="180" y="11"/>
                  </a:lnTo>
                  <a:lnTo>
                    <a:pt x="192" y="11"/>
                  </a:lnTo>
                  <a:lnTo>
                    <a:pt x="206" y="4"/>
                  </a:lnTo>
                  <a:lnTo>
                    <a:pt x="222" y="4"/>
                  </a:lnTo>
                  <a:lnTo>
                    <a:pt x="234" y="4"/>
                  </a:lnTo>
                  <a:lnTo>
                    <a:pt x="252" y="4"/>
                  </a:lnTo>
                  <a:lnTo>
                    <a:pt x="263" y="0"/>
                  </a:lnTo>
                  <a:lnTo>
                    <a:pt x="271" y="0"/>
                  </a:lnTo>
                  <a:lnTo>
                    <a:pt x="284" y="0"/>
                  </a:lnTo>
                  <a:lnTo>
                    <a:pt x="295" y="0"/>
                  </a:lnTo>
                  <a:lnTo>
                    <a:pt x="317" y="0"/>
                  </a:lnTo>
                  <a:lnTo>
                    <a:pt x="329" y="4"/>
                  </a:lnTo>
                  <a:lnTo>
                    <a:pt x="346" y="11"/>
                  </a:lnTo>
                  <a:lnTo>
                    <a:pt x="359" y="11"/>
                  </a:lnTo>
                  <a:lnTo>
                    <a:pt x="376" y="11"/>
                  </a:lnTo>
                  <a:lnTo>
                    <a:pt x="394" y="11"/>
                  </a:lnTo>
                  <a:lnTo>
                    <a:pt x="407" y="17"/>
                  </a:lnTo>
                  <a:lnTo>
                    <a:pt x="423" y="24"/>
                  </a:lnTo>
                  <a:lnTo>
                    <a:pt x="441" y="33"/>
                  </a:lnTo>
                  <a:lnTo>
                    <a:pt x="454" y="35"/>
                  </a:lnTo>
                  <a:lnTo>
                    <a:pt x="465" y="46"/>
                  </a:lnTo>
                  <a:lnTo>
                    <a:pt x="475" y="56"/>
                  </a:lnTo>
                  <a:lnTo>
                    <a:pt x="486" y="64"/>
                  </a:lnTo>
                  <a:lnTo>
                    <a:pt x="498" y="76"/>
                  </a:lnTo>
                  <a:lnTo>
                    <a:pt x="504" y="88"/>
                  </a:lnTo>
                  <a:lnTo>
                    <a:pt x="515" y="103"/>
                  </a:lnTo>
                  <a:lnTo>
                    <a:pt x="520" y="122"/>
                  </a:lnTo>
                  <a:lnTo>
                    <a:pt x="522" y="135"/>
                  </a:lnTo>
                  <a:lnTo>
                    <a:pt x="526" y="154"/>
                  </a:lnTo>
                  <a:lnTo>
                    <a:pt x="526" y="169"/>
                  </a:lnTo>
                  <a:lnTo>
                    <a:pt x="522" y="185"/>
                  </a:lnTo>
                  <a:lnTo>
                    <a:pt x="519" y="200"/>
                  </a:lnTo>
                  <a:lnTo>
                    <a:pt x="507" y="216"/>
                  </a:lnTo>
                  <a:lnTo>
                    <a:pt x="502" y="231"/>
                  </a:lnTo>
                  <a:lnTo>
                    <a:pt x="491" y="241"/>
                  </a:lnTo>
                  <a:lnTo>
                    <a:pt x="480" y="250"/>
                  </a:lnTo>
                  <a:lnTo>
                    <a:pt x="469" y="256"/>
                  </a:lnTo>
                  <a:lnTo>
                    <a:pt x="454" y="268"/>
                  </a:lnTo>
                  <a:lnTo>
                    <a:pt x="441" y="272"/>
                  </a:lnTo>
                  <a:lnTo>
                    <a:pt x="424" y="283"/>
                  </a:lnTo>
                  <a:lnTo>
                    <a:pt x="408" y="286"/>
                  </a:lnTo>
                  <a:lnTo>
                    <a:pt x="395" y="289"/>
                  </a:lnTo>
                  <a:lnTo>
                    <a:pt x="376" y="292"/>
                  </a:lnTo>
                  <a:lnTo>
                    <a:pt x="359" y="296"/>
                  </a:lnTo>
                  <a:lnTo>
                    <a:pt x="346" y="296"/>
                  </a:lnTo>
                  <a:lnTo>
                    <a:pt x="331" y="300"/>
                  </a:lnTo>
                  <a:lnTo>
                    <a:pt x="318" y="300"/>
                  </a:lnTo>
                  <a:lnTo>
                    <a:pt x="302" y="300"/>
                  </a:lnTo>
                  <a:lnTo>
                    <a:pt x="286" y="300"/>
                  </a:lnTo>
                  <a:lnTo>
                    <a:pt x="275" y="300"/>
                  </a:lnTo>
                  <a:lnTo>
                    <a:pt x="263" y="308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7" name="Freeform 781"/>
            <p:cNvSpPr>
              <a:spLocks/>
            </p:cNvSpPr>
            <p:nvPr/>
          </p:nvSpPr>
          <p:spPr bwMode="auto">
            <a:xfrm>
              <a:off x="725" y="2214"/>
              <a:ext cx="170" cy="219"/>
            </a:xfrm>
            <a:custGeom>
              <a:avLst/>
              <a:gdLst/>
              <a:ahLst/>
              <a:cxnLst>
                <a:cxn ang="0">
                  <a:pos x="537" y="906"/>
                </a:cxn>
                <a:cxn ang="0">
                  <a:pos x="512" y="853"/>
                </a:cxn>
                <a:cxn ang="0">
                  <a:pos x="477" y="832"/>
                </a:cxn>
                <a:cxn ang="0">
                  <a:pos x="435" y="825"/>
                </a:cxn>
                <a:cxn ang="0">
                  <a:pos x="385" y="825"/>
                </a:cxn>
                <a:cxn ang="0">
                  <a:pos x="349" y="802"/>
                </a:cxn>
                <a:cxn ang="0">
                  <a:pos x="313" y="772"/>
                </a:cxn>
                <a:cxn ang="0">
                  <a:pos x="265" y="733"/>
                </a:cxn>
                <a:cxn ang="0">
                  <a:pos x="229" y="709"/>
                </a:cxn>
                <a:cxn ang="0">
                  <a:pos x="193" y="679"/>
                </a:cxn>
                <a:cxn ang="0">
                  <a:pos x="160" y="657"/>
                </a:cxn>
                <a:cxn ang="0">
                  <a:pos x="134" y="614"/>
                </a:cxn>
                <a:cxn ang="0">
                  <a:pos x="109" y="565"/>
                </a:cxn>
                <a:cxn ang="0">
                  <a:pos x="85" y="518"/>
                </a:cxn>
                <a:cxn ang="0">
                  <a:pos x="68" y="447"/>
                </a:cxn>
                <a:cxn ang="0">
                  <a:pos x="47" y="403"/>
                </a:cxn>
                <a:cxn ang="0">
                  <a:pos x="22" y="353"/>
                </a:cxn>
                <a:cxn ang="0">
                  <a:pos x="40" y="305"/>
                </a:cxn>
                <a:cxn ang="0">
                  <a:pos x="14" y="266"/>
                </a:cxn>
                <a:cxn ang="0">
                  <a:pos x="0" y="191"/>
                </a:cxn>
                <a:cxn ang="0">
                  <a:pos x="22" y="144"/>
                </a:cxn>
                <a:cxn ang="0">
                  <a:pos x="40" y="104"/>
                </a:cxn>
                <a:cxn ang="0">
                  <a:pos x="44" y="43"/>
                </a:cxn>
                <a:cxn ang="0">
                  <a:pos x="100" y="29"/>
                </a:cxn>
                <a:cxn ang="0">
                  <a:pos x="155" y="7"/>
                </a:cxn>
                <a:cxn ang="0">
                  <a:pos x="190" y="31"/>
                </a:cxn>
                <a:cxn ang="0">
                  <a:pos x="229" y="0"/>
                </a:cxn>
                <a:cxn ang="0">
                  <a:pos x="269" y="6"/>
                </a:cxn>
                <a:cxn ang="0">
                  <a:pos x="319" y="12"/>
                </a:cxn>
                <a:cxn ang="0">
                  <a:pos x="349" y="31"/>
                </a:cxn>
                <a:cxn ang="0">
                  <a:pos x="387" y="62"/>
                </a:cxn>
                <a:cxn ang="0">
                  <a:pos x="423" y="85"/>
                </a:cxn>
                <a:cxn ang="0">
                  <a:pos x="404" y="131"/>
                </a:cxn>
                <a:cxn ang="0">
                  <a:pos x="426" y="178"/>
                </a:cxn>
                <a:cxn ang="0">
                  <a:pos x="453" y="222"/>
                </a:cxn>
                <a:cxn ang="0">
                  <a:pos x="483" y="250"/>
                </a:cxn>
                <a:cxn ang="0">
                  <a:pos x="480" y="305"/>
                </a:cxn>
                <a:cxn ang="0">
                  <a:pos x="509" y="353"/>
                </a:cxn>
                <a:cxn ang="0">
                  <a:pos x="533" y="403"/>
                </a:cxn>
                <a:cxn ang="0">
                  <a:pos x="530" y="459"/>
                </a:cxn>
                <a:cxn ang="0">
                  <a:pos x="545" y="529"/>
                </a:cxn>
                <a:cxn ang="0">
                  <a:pos x="545" y="582"/>
                </a:cxn>
                <a:cxn ang="0">
                  <a:pos x="538" y="641"/>
                </a:cxn>
                <a:cxn ang="0">
                  <a:pos x="563" y="689"/>
                </a:cxn>
                <a:cxn ang="0">
                  <a:pos x="562" y="745"/>
                </a:cxn>
                <a:cxn ang="0">
                  <a:pos x="539" y="788"/>
                </a:cxn>
                <a:cxn ang="0">
                  <a:pos x="538" y="844"/>
                </a:cxn>
              </a:cxnLst>
              <a:rect l="0" t="0" r="r" b="b"/>
              <a:pathLst>
                <a:path w="563" h="906">
                  <a:moveTo>
                    <a:pt x="537" y="906"/>
                  </a:moveTo>
                  <a:lnTo>
                    <a:pt x="512" y="853"/>
                  </a:lnTo>
                  <a:lnTo>
                    <a:pt x="477" y="832"/>
                  </a:lnTo>
                  <a:lnTo>
                    <a:pt x="435" y="825"/>
                  </a:lnTo>
                  <a:lnTo>
                    <a:pt x="385" y="825"/>
                  </a:lnTo>
                  <a:lnTo>
                    <a:pt x="349" y="802"/>
                  </a:lnTo>
                  <a:lnTo>
                    <a:pt x="313" y="772"/>
                  </a:lnTo>
                  <a:lnTo>
                    <a:pt x="265" y="733"/>
                  </a:lnTo>
                  <a:lnTo>
                    <a:pt x="229" y="709"/>
                  </a:lnTo>
                  <a:lnTo>
                    <a:pt x="193" y="679"/>
                  </a:lnTo>
                  <a:lnTo>
                    <a:pt x="160" y="657"/>
                  </a:lnTo>
                  <a:lnTo>
                    <a:pt x="134" y="614"/>
                  </a:lnTo>
                  <a:lnTo>
                    <a:pt x="109" y="565"/>
                  </a:lnTo>
                  <a:lnTo>
                    <a:pt x="85" y="518"/>
                  </a:lnTo>
                  <a:lnTo>
                    <a:pt x="68" y="447"/>
                  </a:lnTo>
                  <a:lnTo>
                    <a:pt x="47" y="403"/>
                  </a:lnTo>
                  <a:lnTo>
                    <a:pt x="22" y="353"/>
                  </a:lnTo>
                  <a:lnTo>
                    <a:pt x="40" y="305"/>
                  </a:lnTo>
                  <a:lnTo>
                    <a:pt x="14" y="266"/>
                  </a:lnTo>
                  <a:lnTo>
                    <a:pt x="0" y="191"/>
                  </a:lnTo>
                  <a:lnTo>
                    <a:pt x="22" y="144"/>
                  </a:lnTo>
                  <a:lnTo>
                    <a:pt x="40" y="104"/>
                  </a:lnTo>
                  <a:lnTo>
                    <a:pt x="44" y="43"/>
                  </a:lnTo>
                  <a:lnTo>
                    <a:pt x="100" y="29"/>
                  </a:lnTo>
                  <a:lnTo>
                    <a:pt x="155" y="7"/>
                  </a:lnTo>
                  <a:lnTo>
                    <a:pt x="190" y="31"/>
                  </a:lnTo>
                  <a:lnTo>
                    <a:pt x="229" y="0"/>
                  </a:lnTo>
                  <a:lnTo>
                    <a:pt x="269" y="6"/>
                  </a:lnTo>
                  <a:lnTo>
                    <a:pt x="319" y="12"/>
                  </a:lnTo>
                  <a:lnTo>
                    <a:pt x="349" y="31"/>
                  </a:lnTo>
                  <a:lnTo>
                    <a:pt x="387" y="62"/>
                  </a:lnTo>
                  <a:lnTo>
                    <a:pt x="423" y="85"/>
                  </a:lnTo>
                  <a:lnTo>
                    <a:pt x="404" y="131"/>
                  </a:lnTo>
                  <a:lnTo>
                    <a:pt x="426" y="178"/>
                  </a:lnTo>
                  <a:lnTo>
                    <a:pt x="453" y="222"/>
                  </a:lnTo>
                  <a:lnTo>
                    <a:pt x="483" y="250"/>
                  </a:lnTo>
                  <a:lnTo>
                    <a:pt x="480" y="305"/>
                  </a:lnTo>
                  <a:lnTo>
                    <a:pt x="509" y="353"/>
                  </a:lnTo>
                  <a:lnTo>
                    <a:pt x="533" y="403"/>
                  </a:lnTo>
                  <a:lnTo>
                    <a:pt x="530" y="459"/>
                  </a:lnTo>
                  <a:lnTo>
                    <a:pt x="545" y="529"/>
                  </a:lnTo>
                  <a:lnTo>
                    <a:pt x="545" y="582"/>
                  </a:lnTo>
                  <a:lnTo>
                    <a:pt x="538" y="641"/>
                  </a:lnTo>
                  <a:lnTo>
                    <a:pt x="563" y="689"/>
                  </a:lnTo>
                  <a:lnTo>
                    <a:pt x="562" y="745"/>
                  </a:lnTo>
                  <a:lnTo>
                    <a:pt x="539" y="788"/>
                  </a:lnTo>
                  <a:lnTo>
                    <a:pt x="538" y="844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8" name="Freeform 782"/>
            <p:cNvSpPr>
              <a:spLocks/>
            </p:cNvSpPr>
            <p:nvPr/>
          </p:nvSpPr>
          <p:spPr bwMode="auto">
            <a:xfrm>
              <a:off x="912" y="2210"/>
              <a:ext cx="158" cy="234"/>
            </a:xfrm>
            <a:custGeom>
              <a:avLst/>
              <a:gdLst/>
              <a:ahLst/>
              <a:cxnLst>
                <a:cxn ang="0">
                  <a:pos x="23" y="965"/>
                </a:cxn>
                <a:cxn ang="0">
                  <a:pos x="38" y="913"/>
                </a:cxn>
                <a:cxn ang="0">
                  <a:pos x="38" y="862"/>
                </a:cxn>
                <a:cxn ang="0">
                  <a:pos x="23" y="810"/>
                </a:cxn>
                <a:cxn ang="0">
                  <a:pos x="0" y="759"/>
                </a:cxn>
                <a:cxn ang="0">
                  <a:pos x="0" y="708"/>
                </a:cxn>
                <a:cxn ang="0">
                  <a:pos x="0" y="654"/>
                </a:cxn>
                <a:cxn ang="0">
                  <a:pos x="0" y="582"/>
                </a:cxn>
                <a:cxn ang="0">
                  <a:pos x="0" y="531"/>
                </a:cxn>
                <a:cxn ang="0">
                  <a:pos x="0" y="478"/>
                </a:cxn>
                <a:cxn ang="0">
                  <a:pos x="0" y="430"/>
                </a:cxn>
                <a:cxn ang="0">
                  <a:pos x="23" y="375"/>
                </a:cxn>
                <a:cxn ang="0">
                  <a:pos x="38" y="324"/>
                </a:cxn>
                <a:cxn ang="0">
                  <a:pos x="61" y="270"/>
                </a:cxn>
                <a:cxn ang="0">
                  <a:pos x="103" y="225"/>
                </a:cxn>
                <a:cxn ang="0">
                  <a:pos x="121" y="173"/>
                </a:cxn>
                <a:cxn ang="0">
                  <a:pos x="140" y="121"/>
                </a:cxn>
                <a:cxn ang="0">
                  <a:pos x="181" y="121"/>
                </a:cxn>
                <a:cxn ang="0">
                  <a:pos x="201" y="71"/>
                </a:cxn>
                <a:cxn ang="0">
                  <a:pos x="241" y="25"/>
                </a:cxn>
                <a:cxn ang="0">
                  <a:pos x="280" y="25"/>
                </a:cxn>
                <a:cxn ang="0">
                  <a:pos x="320" y="25"/>
                </a:cxn>
                <a:cxn ang="0">
                  <a:pos x="362" y="0"/>
                </a:cxn>
                <a:cxn ang="0">
                  <a:pos x="407" y="50"/>
                </a:cxn>
                <a:cxn ang="0">
                  <a:pos x="445" y="102"/>
                </a:cxn>
                <a:cxn ang="0">
                  <a:pos x="445" y="149"/>
                </a:cxn>
                <a:cxn ang="0">
                  <a:pos x="483" y="173"/>
                </a:cxn>
                <a:cxn ang="0">
                  <a:pos x="505" y="225"/>
                </a:cxn>
                <a:cxn ang="0">
                  <a:pos x="526" y="270"/>
                </a:cxn>
                <a:cxn ang="0">
                  <a:pos x="526" y="324"/>
                </a:cxn>
                <a:cxn ang="0">
                  <a:pos x="526" y="375"/>
                </a:cxn>
                <a:cxn ang="0">
                  <a:pos x="526" y="430"/>
                </a:cxn>
                <a:cxn ang="0">
                  <a:pos x="483" y="430"/>
                </a:cxn>
                <a:cxn ang="0">
                  <a:pos x="467" y="478"/>
                </a:cxn>
                <a:cxn ang="0">
                  <a:pos x="445" y="531"/>
                </a:cxn>
                <a:cxn ang="0">
                  <a:pos x="445" y="582"/>
                </a:cxn>
                <a:cxn ang="0">
                  <a:pos x="407" y="609"/>
                </a:cxn>
                <a:cxn ang="0">
                  <a:pos x="384" y="654"/>
                </a:cxn>
                <a:cxn ang="0">
                  <a:pos x="362" y="708"/>
                </a:cxn>
                <a:cxn ang="0">
                  <a:pos x="320" y="728"/>
                </a:cxn>
                <a:cxn ang="0">
                  <a:pos x="280" y="777"/>
                </a:cxn>
                <a:cxn ang="0">
                  <a:pos x="241" y="810"/>
                </a:cxn>
                <a:cxn ang="0">
                  <a:pos x="201" y="835"/>
                </a:cxn>
                <a:cxn ang="0">
                  <a:pos x="181" y="882"/>
                </a:cxn>
                <a:cxn ang="0">
                  <a:pos x="140" y="913"/>
                </a:cxn>
                <a:cxn ang="0">
                  <a:pos x="103" y="913"/>
                </a:cxn>
                <a:cxn ang="0">
                  <a:pos x="61" y="939"/>
                </a:cxn>
              </a:cxnLst>
              <a:rect l="0" t="0" r="r" b="b"/>
              <a:pathLst>
                <a:path w="526" h="965">
                  <a:moveTo>
                    <a:pt x="23" y="965"/>
                  </a:moveTo>
                  <a:lnTo>
                    <a:pt x="38" y="913"/>
                  </a:lnTo>
                  <a:lnTo>
                    <a:pt x="38" y="862"/>
                  </a:lnTo>
                  <a:lnTo>
                    <a:pt x="23" y="810"/>
                  </a:lnTo>
                  <a:lnTo>
                    <a:pt x="0" y="759"/>
                  </a:lnTo>
                  <a:lnTo>
                    <a:pt x="0" y="708"/>
                  </a:lnTo>
                  <a:lnTo>
                    <a:pt x="0" y="654"/>
                  </a:lnTo>
                  <a:lnTo>
                    <a:pt x="0" y="582"/>
                  </a:lnTo>
                  <a:lnTo>
                    <a:pt x="0" y="531"/>
                  </a:lnTo>
                  <a:lnTo>
                    <a:pt x="0" y="478"/>
                  </a:lnTo>
                  <a:lnTo>
                    <a:pt x="0" y="430"/>
                  </a:lnTo>
                  <a:lnTo>
                    <a:pt x="23" y="375"/>
                  </a:lnTo>
                  <a:lnTo>
                    <a:pt x="38" y="324"/>
                  </a:lnTo>
                  <a:lnTo>
                    <a:pt x="61" y="270"/>
                  </a:lnTo>
                  <a:lnTo>
                    <a:pt x="103" y="225"/>
                  </a:lnTo>
                  <a:lnTo>
                    <a:pt x="121" y="173"/>
                  </a:lnTo>
                  <a:lnTo>
                    <a:pt x="140" y="121"/>
                  </a:lnTo>
                  <a:lnTo>
                    <a:pt x="181" y="121"/>
                  </a:lnTo>
                  <a:lnTo>
                    <a:pt x="201" y="71"/>
                  </a:lnTo>
                  <a:lnTo>
                    <a:pt x="241" y="25"/>
                  </a:lnTo>
                  <a:lnTo>
                    <a:pt x="280" y="25"/>
                  </a:lnTo>
                  <a:lnTo>
                    <a:pt x="320" y="25"/>
                  </a:lnTo>
                  <a:lnTo>
                    <a:pt x="362" y="0"/>
                  </a:lnTo>
                  <a:lnTo>
                    <a:pt x="407" y="50"/>
                  </a:lnTo>
                  <a:lnTo>
                    <a:pt x="445" y="102"/>
                  </a:lnTo>
                  <a:lnTo>
                    <a:pt x="445" y="149"/>
                  </a:lnTo>
                  <a:lnTo>
                    <a:pt x="483" y="173"/>
                  </a:lnTo>
                  <a:lnTo>
                    <a:pt x="505" y="225"/>
                  </a:lnTo>
                  <a:lnTo>
                    <a:pt x="526" y="270"/>
                  </a:lnTo>
                  <a:lnTo>
                    <a:pt x="526" y="324"/>
                  </a:lnTo>
                  <a:lnTo>
                    <a:pt x="526" y="375"/>
                  </a:lnTo>
                  <a:lnTo>
                    <a:pt x="526" y="430"/>
                  </a:lnTo>
                  <a:lnTo>
                    <a:pt x="483" y="430"/>
                  </a:lnTo>
                  <a:lnTo>
                    <a:pt x="467" y="478"/>
                  </a:lnTo>
                  <a:lnTo>
                    <a:pt x="445" y="531"/>
                  </a:lnTo>
                  <a:lnTo>
                    <a:pt x="445" y="582"/>
                  </a:lnTo>
                  <a:lnTo>
                    <a:pt x="407" y="609"/>
                  </a:lnTo>
                  <a:lnTo>
                    <a:pt x="384" y="654"/>
                  </a:lnTo>
                  <a:lnTo>
                    <a:pt x="362" y="708"/>
                  </a:lnTo>
                  <a:lnTo>
                    <a:pt x="320" y="728"/>
                  </a:lnTo>
                  <a:lnTo>
                    <a:pt x="280" y="777"/>
                  </a:lnTo>
                  <a:lnTo>
                    <a:pt x="241" y="810"/>
                  </a:lnTo>
                  <a:lnTo>
                    <a:pt x="201" y="835"/>
                  </a:lnTo>
                  <a:lnTo>
                    <a:pt x="181" y="882"/>
                  </a:lnTo>
                  <a:lnTo>
                    <a:pt x="140" y="913"/>
                  </a:lnTo>
                  <a:lnTo>
                    <a:pt x="103" y="913"/>
                  </a:lnTo>
                  <a:lnTo>
                    <a:pt x="61" y="939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9" name="Freeform 783"/>
            <p:cNvSpPr>
              <a:spLocks/>
            </p:cNvSpPr>
            <p:nvPr/>
          </p:nvSpPr>
          <p:spPr bwMode="auto">
            <a:xfrm>
              <a:off x="709" y="2193"/>
              <a:ext cx="83" cy="45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" y="166"/>
                </a:cxn>
                <a:cxn ang="0">
                  <a:pos x="6" y="155"/>
                </a:cxn>
                <a:cxn ang="0">
                  <a:pos x="12" y="143"/>
                </a:cxn>
                <a:cxn ang="0">
                  <a:pos x="18" y="135"/>
                </a:cxn>
                <a:cxn ang="0">
                  <a:pos x="30" y="117"/>
                </a:cxn>
                <a:cxn ang="0">
                  <a:pos x="35" y="110"/>
                </a:cxn>
                <a:cxn ang="0">
                  <a:pos x="42" y="93"/>
                </a:cxn>
                <a:cxn ang="0">
                  <a:pos x="50" y="81"/>
                </a:cxn>
                <a:cxn ang="0">
                  <a:pos x="62" y="79"/>
                </a:cxn>
                <a:cxn ang="0">
                  <a:pos x="73" y="63"/>
                </a:cxn>
                <a:cxn ang="0">
                  <a:pos x="85" y="51"/>
                </a:cxn>
                <a:cxn ang="0">
                  <a:pos x="96" y="45"/>
                </a:cxn>
                <a:cxn ang="0">
                  <a:pos x="108" y="41"/>
                </a:cxn>
                <a:cxn ang="0">
                  <a:pos x="119" y="29"/>
                </a:cxn>
                <a:cxn ang="0">
                  <a:pos x="134" y="24"/>
                </a:cxn>
                <a:cxn ang="0">
                  <a:pos x="147" y="15"/>
                </a:cxn>
                <a:cxn ang="0">
                  <a:pos x="162" y="11"/>
                </a:cxn>
                <a:cxn ang="0">
                  <a:pos x="175" y="8"/>
                </a:cxn>
                <a:cxn ang="0">
                  <a:pos x="189" y="4"/>
                </a:cxn>
                <a:cxn ang="0">
                  <a:pos x="208" y="4"/>
                </a:cxn>
                <a:cxn ang="0">
                  <a:pos x="221" y="0"/>
                </a:cxn>
                <a:cxn ang="0">
                  <a:pos x="236" y="0"/>
                </a:cxn>
                <a:cxn ang="0">
                  <a:pos x="254" y="4"/>
                </a:cxn>
                <a:cxn ang="0">
                  <a:pos x="272" y="4"/>
                </a:cxn>
              </a:cxnLst>
              <a:rect l="0" t="0" r="r" b="b"/>
              <a:pathLst>
                <a:path w="272" h="181">
                  <a:moveTo>
                    <a:pt x="0" y="181"/>
                  </a:moveTo>
                  <a:lnTo>
                    <a:pt x="2" y="166"/>
                  </a:lnTo>
                  <a:lnTo>
                    <a:pt x="6" y="155"/>
                  </a:lnTo>
                  <a:lnTo>
                    <a:pt x="12" y="143"/>
                  </a:lnTo>
                  <a:lnTo>
                    <a:pt x="18" y="135"/>
                  </a:lnTo>
                  <a:lnTo>
                    <a:pt x="30" y="117"/>
                  </a:lnTo>
                  <a:lnTo>
                    <a:pt x="35" y="110"/>
                  </a:lnTo>
                  <a:lnTo>
                    <a:pt x="42" y="93"/>
                  </a:lnTo>
                  <a:lnTo>
                    <a:pt x="50" y="81"/>
                  </a:lnTo>
                  <a:lnTo>
                    <a:pt x="62" y="79"/>
                  </a:lnTo>
                  <a:lnTo>
                    <a:pt x="73" y="63"/>
                  </a:lnTo>
                  <a:lnTo>
                    <a:pt x="85" y="51"/>
                  </a:lnTo>
                  <a:lnTo>
                    <a:pt x="96" y="45"/>
                  </a:lnTo>
                  <a:lnTo>
                    <a:pt x="108" y="41"/>
                  </a:lnTo>
                  <a:lnTo>
                    <a:pt x="119" y="29"/>
                  </a:lnTo>
                  <a:lnTo>
                    <a:pt x="134" y="24"/>
                  </a:lnTo>
                  <a:lnTo>
                    <a:pt x="147" y="15"/>
                  </a:lnTo>
                  <a:lnTo>
                    <a:pt x="162" y="11"/>
                  </a:lnTo>
                  <a:lnTo>
                    <a:pt x="175" y="8"/>
                  </a:lnTo>
                  <a:lnTo>
                    <a:pt x="189" y="4"/>
                  </a:lnTo>
                  <a:lnTo>
                    <a:pt x="208" y="4"/>
                  </a:lnTo>
                  <a:lnTo>
                    <a:pt x="221" y="0"/>
                  </a:lnTo>
                  <a:lnTo>
                    <a:pt x="236" y="0"/>
                  </a:lnTo>
                  <a:lnTo>
                    <a:pt x="254" y="4"/>
                  </a:lnTo>
                  <a:lnTo>
                    <a:pt x="272" y="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20" name="Freeform 784"/>
            <p:cNvSpPr>
              <a:spLocks/>
            </p:cNvSpPr>
            <p:nvPr/>
          </p:nvSpPr>
          <p:spPr bwMode="auto">
            <a:xfrm>
              <a:off x="999" y="2194"/>
              <a:ext cx="78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4" y="0"/>
                </a:cxn>
                <a:cxn ang="0">
                  <a:pos x="38" y="0"/>
                </a:cxn>
                <a:cxn ang="0">
                  <a:pos x="52" y="5"/>
                </a:cxn>
                <a:cxn ang="0">
                  <a:pos x="67" y="5"/>
                </a:cxn>
                <a:cxn ang="0">
                  <a:pos x="84" y="5"/>
                </a:cxn>
                <a:cxn ang="0">
                  <a:pos x="96" y="9"/>
                </a:cxn>
                <a:cxn ang="0">
                  <a:pos x="107" y="15"/>
                </a:cxn>
                <a:cxn ang="0">
                  <a:pos x="120" y="15"/>
                </a:cxn>
                <a:cxn ang="0">
                  <a:pos x="137" y="27"/>
                </a:cxn>
                <a:cxn ang="0">
                  <a:pos x="152" y="36"/>
                </a:cxn>
                <a:cxn ang="0">
                  <a:pos x="163" y="43"/>
                </a:cxn>
                <a:cxn ang="0">
                  <a:pos x="172" y="51"/>
                </a:cxn>
                <a:cxn ang="0">
                  <a:pos x="186" y="57"/>
                </a:cxn>
                <a:cxn ang="0">
                  <a:pos x="197" y="74"/>
                </a:cxn>
                <a:cxn ang="0">
                  <a:pos x="208" y="76"/>
                </a:cxn>
                <a:cxn ang="0">
                  <a:pos x="215" y="88"/>
                </a:cxn>
                <a:cxn ang="0">
                  <a:pos x="226" y="105"/>
                </a:cxn>
                <a:cxn ang="0">
                  <a:pos x="233" y="113"/>
                </a:cxn>
                <a:cxn ang="0">
                  <a:pos x="244" y="128"/>
                </a:cxn>
                <a:cxn ang="0">
                  <a:pos x="247" y="145"/>
                </a:cxn>
                <a:cxn ang="0">
                  <a:pos x="253" y="155"/>
                </a:cxn>
                <a:cxn ang="0">
                  <a:pos x="255" y="169"/>
                </a:cxn>
                <a:cxn ang="0">
                  <a:pos x="259" y="186"/>
                </a:cxn>
              </a:cxnLst>
              <a:rect l="0" t="0" r="r" b="b"/>
              <a:pathLst>
                <a:path w="259" h="186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2" y="5"/>
                  </a:lnTo>
                  <a:lnTo>
                    <a:pt x="67" y="5"/>
                  </a:lnTo>
                  <a:lnTo>
                    <a:pt x="84" y="5"/>
                  </a:lnTo>
                  <a:lnTo>
                    <a:pt x="96" y="9"/>
                  </a:lnTo>
                  <a:lnTo>
                    <a:pt x="107" y="15"/>
                  </a:lnTo>
                  <a:lnTo>
                    <a:pt x="120" y="15"/>
                  </a:lnTo>
                  <a:lnTo>
                    <a:pt x="137" y="27"/>
                  </a:lnTo>
                  <a:lnTo>
                    <a:pt x="152" y="36"/>
                  </a:lnTo>
                  <a:lnTo>
                    <a:pt x="163" y="43"/>
                  </a:lnTo>
                  <a:lnTo>
                    <a:pt x="172" y="51"/>
                  </a:lnTo>
                  <a:lnTo>
                    <a:pt x="186" y="57"/>
                  </a:lnTo>
                  <a:lnTo>
                    <a:pt x="197" y="74"/>
                  </a:lnTo>
                  <a:lnTo>
                    <a:pt x="208" y="76"/>
                  </a:lnTo>
                  <a:lnTo>
                    <a:pt x="215" y="88"/>
                  </a:lnTo>
                  <a:lnTo>
                    <a:pt x="226" y="105"/>
                  </a:lnTo>
                  <a:lnTo>
                    <a:pt x="233" y="113"/>
                  </a:lnTo>
                  <a:lnTo>
                    <a:pt x="244" y="128"/>
                  </a:lnTo>
                  <a:lnTo>
                    <a:pt x="247" y="145"/>
                  </a:lnTo>
                  <a:lnTo>
                    <a:pt x="253" y="155"/>
                  </a:lnTo>
                  <a:lnTo>
                    <a:pt x="255" y="169"/>
                  </a:lnTo>
                  <a:lnTo>
                    <a:pt x="259" y="18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21" name="Freeform 785"/>
            <p:cNvSpPr>
              <a:spLocks/>
            </p:cNvSpPr>
            <p:nvPr/>
          </p:nvSpPr>
          <p:spPr bwMode="auto">
            <a:xfrm>
              <a:off x="703" y="2295"/>
              <a:ext cx="74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8" y="74"/>
                </a:cxn>
                <a:cxn ang="0">
                  <a:pos x="21" y="119"/>
                </a:cxn>
                <a:cxn ang="0">
                  <a:pos x="31" y="156"/>
                </a:cxn>
                <a:cxn ang="0">
                  <a:pos x="49" y="204"/>
                </a:cxn>
                <a:cxn ang="0">
                  <a:pos x="61" y="242"/>
                </a:cxn>
                <a:cxn ang="0">
                  <a:pos x="87" y="288"/>
                </a:cxn>
                <a:cxn ang="0">
                  <a:pos x="106" y="333"/>
                </a:cxn>
                <a:cxn ang="0">
                  <a:pos x="128" y="370"/>
                </a:cxn>
                <a:cxn ang="0">
                  <a:pos x="152" y="404"/>
                </a:cxn>
                <a:cxn ang="0">
                  <a:pos x="182" y="436"/>
                </a:cxn>
                <a:cxn ang="0">
                  <a:pos x="208" y="470"/>
                </a:cxn>
                <a:cxn ang="0">
                  <a:pos x="240" y="503"/>
                </a:cxn>
                <a:cxn ang="0">
                  <a:pos x="242" y="503"/>
                </a:cxn>
              </a:cxnLst>
              <a:rect l="0" t="0" r="r" b="b"/>
              <a:pathLst>
                <a:path w="242" h="503">
                  <a:moveTo>
                    <a:pt x="0" y="0"/>
                  </a:moveTo>
                  <a:lnTo>
                    <a:pt x="0" y="32"/>
                  </a:lnTo>
                  <a:lnTo>
                    <a:pt x="8" y="74"/>
                  </a:lnTo>
                  <a:lnTo>
                    <a:pt x="21" y="119"/>
                  </a:lnTo>
                  <a:lnTo>
                    <a:pt x="31" y="156"/>
                  </a:lnTo>
                  <a:lnTo>
                    <a:pt x="49" y="204"/>
                  </a:lnTo>
                  <a:lnTo>
                    <a:pt x="61" y="242"/>
                  </a:lnTo>
                  <a:lnTo>
                    <a:pt x="87" y="288"/>
                  </a:lnTo>
                  <a:lnTo>
                    <a:pt x="106" y="333"/>
                  </a:lnTo>
                  <a:lnTo>
                    <a:pt x="128" y="370"/>
                  </a:lnTo>
                  <a:lnTo>
                    <a:pt x="152" y="404"/>
                  </a:lnTo>
                  <a:lnTo>
                    <a:pt x="182" y="436"/>
                  </a:lnTo>
                  <a:lnTo>
                    <a:pt x="208" y="470"/>
                  </a:lnTo>
                  <a:lnTo>
                    <a:pt x="240" y="503"/>
                  </a:lnTo>
                  <a:lnTo>
                    <a:pt x="242" y="503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22" name="Freeform 786"/>
            <p:cNvSpPr>
              <a:spLocks/>
            </p:cNvSpPr>
            <p:nvPr/>
          </p:nvSpPr>
          <p:spPr bwMode="auto">
            <a:xfrm>
              <a:off x="1038" y="2280"/>
              <a:ext cx="54" cy="126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82" y="32"/>
                </a:cxn>
                <a:cxn ang="0">
                  <a:pos x="181" y="70"/>
                </a:cxn>
                <a:cxn ang="0">
                  <a:pos x="173" y="109"/>
                </a:cxn>
                <a:cxn ang="0">
                  <a:pos x="167" y="150"/>
                </a:cxn>
                <a:cxn ang="0">
                  <a:pos x="160" y="189"/>
                </a:cxn>
                <a:cxn ang="0">
                  <a:pos x="149" y="229"/>
                </a:cxn>
                <a:cxn ang="0">
                  <a:pos x="131" y="276"/>
                </a:cxn>
                <a:cxn ang="0">
                  <a:pos x="116" y="317"/>
                </a:cxn>
                <a:cxn ang="0">
                  <a:pos x="103" y="348"/>
                </a:cxn>
                <a:cxn ang="0">
                  <a:pos x="83" y="387"/>
                </a:cxn>
                <a:cxn ang="0">
                  <a:pos x="70" y="425"/>
                </a:cxn>
                <a:cxn ang="0">
                  <a:pos x="43" y="457"/>
                </a:cxn>
                <a:cxn ang="0">
                  <a:pos x="27" y="491"/>
                </a:cxn>
                <a:cxn ang="0">
                  <a:pos x="0" y="524"/>
                </a:cxn>
              </a:cxnLst>
              <a:rect l="0" t="0" r="r" b="b"/>
              <a:pathLst>
                <a:path w="182" h="524">
                  <a:moveTo>
                    <a:pt x="182" y="0"/>
                  </a:moveTo>
                  <a:lnTo>
                    <a:pt x="182" y="32"/>
                  </a:lnTo>
                  <a:lnTo>
                    <a:pt x="181" y="70"/>
                  </a:lnTo>
                  <a:lnTo>
                    <a:pt x="173" y="109"/>
                  </a:lnTo>
                  <a:lnTo>
                    <a:pt x="167" y="150"/>
                  </a:lnTo>
                  <a:lnTo>
                    <a:pt x="160" y="189"/>
                  </a:lnTo>
                  <a:lnTo>
                    <a:pt x="149" y="229"/>
                  </a:lnTo>
                  <a:lnTo>
                    <a:pt x="131" y="276"/>
                  </a:lnTo>
                  <a:lnTo>
                    <a:pt x="116" y="317"/>
                  </a:lnTo>
                  <a:lnTo>
                    <a:pt x="103" y="348"/>
                  </a:lnTo>
                  <a:lnTo>
                    <a:pt x="83" y="387"/>
                  </a:lnTo>
                  <a:lnTo>
                    <a:pt x="70" y="425"/>
                  </a:lnTo>
                  <a:lnTo>
                    <a:pt x="43" y="457"/>
                  </a:lnTo>
                  <a:lnTo>
                    <a:pt x="27" y="491"/>
                  </a:lnTo>
                  <a:lnTo>
                    <a:pt x="0" y="52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23" name="Freeform 787"/>
            <p:cNvSpPr>
              <a:spLocks/>
            </p:cNvSpPr>
            <p:nvPr/>
          </p:nvSpPr>
          <p:spPr bwMode="auto">
            <a:xfrm rot="862572">
              <a:off x="431" y="2433"/>
              <a:ext cx="159" cy="76"/>
            </a:xfrm>
            <a:custGeom>
              <a:avLst/>
              <a:gdLst/>
              <a:ahLst/>
              <a:cxnLst>
                <a:cxn ang="0">
                  <a:pos x="250" y="308"/>
                </a:cxn>
                <a:cxn ang="0">
                  <a:pos x="227" y="308"/>
                </a:cxn>
                <a:cxn ang="0">
                  <a:pos x="199" y="300"/>
                </a:cxn>
                <a:cxn ang="0">
                  <a:pos x="169" y="296"/>
                </a:cxn>
                <a:cxn ang="0">
                  <a:pos x="133" y="292"/>
                </a:cxn>
                <a:cxn ang="0">
                  <a:pos x="102" y="286"/>
                </a:cxn>
                <a:cxn ang="0">
                  <a:pos x="71" y="268"/>
                </a:cxn>
                <a:cxn ang="0">
                  <a:pos x="44" y="250"/>
                </a:cxn>
                <a:cxn ang="0">
                  <a:pos x="30" y="237"/>
                </a:cxn>
                <a:cxn ang="0">
                  <a:pos x="14" y="205"/>
                </a:cxn>
                <a:cxn ang="0">
                  <a:pos x="0" y="175"/>
                </a:cxn>
                <a:cxn ang="0">
                  <a:pos x="0" y="135"/>
                </a:cxn>
                <a:cxn ang="0">
                  <a:pos x="6" y="103"/>
                </a:cxn>
                <a:cxn ang="0">
                  <a:pos x="25" y="76"/>
                </a:cxn>
                <a:cxn ang="0">
                  <a:pos x="44" y="62"/>
                </a:cxn>
                <a:cxn ang="0">
                  <a:pos x="67" y="42"/>
                </a:cxn>
                <a:cxn ang="0">
                  <a:pos x="98" y="24"/>
                </a:cxn>
                <a:cxn ang="0">
                  <a:pos x="131" y="17"/>
                </a:cxn>
                <a:cxn ang="0">
                  <a:pos x="163" y="11"/>
                </a:cxn>
                <a:cxn ang="0">
                  <a:pos x="193" y="11"/>
                </a:cxn>
                <a:cxn ang="0">
                  <a:pos x="225" y="4"/>
                </a:cxn>
                <a:cxn ang="0">
                  <a:pos x="250" y="4"/>
                </a:cxn>
                <a:cxn ang="0">
                  <a:pos x="268" y="0"/>
                </a:cxn>
                <a:cxn ang="0">
                  <a:pos x="300" y="0"/>
                </a:cxn>
                <a:cxn ang="0">
                  <a:pos x="328" y="4"/>
                </a:cxn>
                <a:cxn ang="0">
                  <a:pos x="362" y="11"/>
                </a:cxn>
                <a:cxn ang="0">
                  <a:pos x="393" y="11"/>
                </a:cxn>
                <a:cxn ang="0">
                  <a:pos x="425" y="24"/>
                </a:cxn>
                <a:cxn ang="0">
                  <a:pos x="452" y="35"/>
                </a:cxn>
                <a:cxn ang="0">
                  <a:pos x="478" y="56"/>
                </a:cxn>
                <a:cxn ang="0">
                  <a:pos x="500" y="76"/>
                </a:cxn>
                <a:cxn ang="0">
                  <a:pos x="516" y="103"/>
                </a:cxn>
                <a:cxn ang="0">
                  <a:pos x="521" y="135"/>
                </a:cxn>
                <a:cxn ang="0">
                  <a:pos x="524" y="169"/>
                </a:cxn>
                <a:cxn ang="0">
                  <a:pos x="516" y="200"/>
                </a:cxn>
                <a:cxn ang="0">
                  <a:pos x="502" y="231"/>
                </a:cxn>
                <a:cxn ang="0">
                  <a:pos x="484" y="250"/>
                </a:cxn>
                <a:cxn ang="0">
                  <a:pos x="455" y="268"/>
                </a:cxn>
                <a:cxn ang="0">
                  <a:pos x="428" y="283"/>
                </a:cxn>
                <a:cxn ang="0">
                  <a:pos x="394" y="289"/>
                </a:cxn>
                <a:cxn ang="0">
                  <a:pos x="362" y="296"/>
                </a:cxn>
                <a:cxn ang="0">
                  <a:pos x="333" y="300"/>
                </a:cxn>
                <a:cxn ang="0">
                  <a:pos x="300" y="300"/>
                </a:cxn>
                <a:cxn ang="0">
                  <a:pos x="276" y="300"/>
                </a:cxn>
              </a:cxnLst>
              <a:rect l="0" t="0" r="r" b="b"/>
              <a:pathLst>
                <a:path w="524" h="308">
                  <a:moveTo>
                    <a:pt x="263" y="308"/>
                  </a:moveTo>
                  <a:lnTo>
                    <a:pt x="250" y="308"/>
                  </a:lnTo>
                  <a:lnTo>
                    <a:pt x="237" y="308"/>
                  </a:lnTo>
                  <a:lnTo>
                    <a:pt x="227" y="308"/>
                  </a:lnTo>
                  <a:lnTo>
                    <a:pt x="209" y="308"/>
                  </a:lnTo>
                  <a:lnTo>
                    <a:pt x="199" y="300"/>
                  </a:lnTo>
                  <a:lnTo>
                    <a:pt x="183" y="300"/>
                  </a:lnTo>
                  <a:lnTo>
                    <a:pt x="169" y="296"/>
                  </a:lnTo>
                  <a:lnTo>
                    <a:pt x="148" y="296"/>
                  </a:lnTo>
                  <a:lnTo>
                    <a:pt x="133" y="292"/>
                  </a:lnTo>
                  <a:lnTo>
                    <a:pt x="117" y="286"/>
                  </a:lnTo>
                  <a:lnTo>
                    <a:pt x="102" y="286"/>
                  </a:lnTo>
                  <a:lnTo>
                    <a:pt x="89" y="272"/>
                  </a:lnTo>
                  <a:lnTo>
                    <a:pt x="71" y="268"/>
                  </a:lnTo>
                  <a:lnTo>
                    <a:pt x="60" y="256"/>
                  </a:lnTo>
                  <a:lnTo>
                    <a:pt x="44" y="250"/>
                  </a:lnTo>
                  <a:lnTo>
                    <a:pt x="35" y="242"/>
                  </a:lnTo>
                  <a:lnTo>
                    <a:pt x="30" y="237"/>
                  </a:lnTo>
                  <a:lnTo>
                    <a:pt x="18" y="218"/>
                  </a:lnTo>
                  <a:lnTo>
                    <a:pt x="14" y="205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6" y="103"/>
                  </a:lnTo>
                  <a:lnTo>
                    <a:pt x="16" y="88"/>
                  </a:lnTo>
                  <a:lnTo>
                    <a:pt x="25" y="76"/>
                  </a:lnTo>
                  <a:lnTo>
                    <a:pt x="34" y="66"/>
                  </a:lnTo>
                  <a:lnTo>
                    <a:pt x="44" y="62"/>
                  </a:lnTo>
                  <a:lnTo>
                    <a:pt x="58" y="50"/>
                  </a:lnTo>
                  <a:lnTo>
                    <a:pt x="67" y="42"/>
                  </a:lnTo>
                  <a:lnTo>
                    <a:pt x="84" y="35"/>
                  </a:lnTo>
                  <a:lnTo>
                    <a:pt x="98" y="24"/>
                  </a:lnTo>
                  <a:lnTo>
                    <a:pt x="114" y="24"/>
                  </a:lnTo>
                  <a:lnTo>
                    <a:pt x="131" y="17"/>
                  </a:lnTo>
                  <a:lnTo>
                    <a:pt x="145" y="11"/>
                  </a:lnTo>
                  <a:lnTo>
                    <a:pt x="163" y="11"/>
                  </a:lnTo>
                  <a:lnTo>
                    <a:pt x="180" y="11"/>
                  </a:lnTo>
                  <a:lnTo>
                    <a:pt x="193" y="11"/>
                  </a:lnTo>
                  <a:lnTo>
                    <a:pt x="205" y="4"/>
                  </a:lnTo>
                  <a:lnTo>
                    <a:pt x="225" y="4"/>
                  </a:lnTo>
                  <a:lnTo>
                    <a:pt x="237" y="4"/>
                  </a:lnTo>
                  <a:lnTo>
                    <a:pt x="250" y="4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6" y="0"/>
                  </a:lnTo>
                  <a:lnTo>
                    <a:pt x="328" y="4"/>
                  </a:lnTo>
                  <a:lnTo>
                    <a:pt x="342" y="11"/>
                  </a:lnTo>
                  <a:lnTo>
                    <a:pt x="362" y="11"/>
                  </a:lnTo>
                  <a:lnTo>
                    <a:pt x="377" y="11"/>
                  </a:lnTo>
                  <a:lnTo>
                    <a:pt x="393" y="11"/>
                  </a:lnTo>
                  <a:lnTo>
                    <a:pt x="406" y="17"/>
                  </a:lnTo>
                  <a:lnTo>
                    <a:pt x="425" y="24"/>
                  </a:lnTo>
                  <a:lnTo>
                    <a:pt x="437" y="33"/>
                  </a:lnTo>
                  <a:lnTo>
                    <a:pt x="452" y="35"/>
                  </a:lnTo>
                  <a:lnTo>
                    <a:pt x="466" y="46"/>
                  </a:lnTo>
                  <a:lnTo>
                    <a:pt x="478" y="56"/>
                  </a:lnTo>
                  <a:lnTo>
                    <a:pt x="488" y="64"/>
                  </a:lnTo>
                  <a:lnTo>
                    <a:pt x="500" y="76"/>
                  </a:lnTo>
                  <a:lnTo>
                    <a:pt x="507" y="88"/>
                  </a:lnTo>
                  <a:lnTo>
                    <a:pt x="516" y="103"/>
                  </a:lnTo>
                  <a:lnTo>
                    <a:pt x="519" y="122"/>
                  </a:lnTo>
                  <a:lnTo>
                    <a:pt x="521" y="135"/>
                  </a:lnTo>
                  <a:lnTo>
                    <a:pt x="524" y="154"/>
                  </a:lnTo>
                  <a:lnTo>
                    <a:pt x="524" y="169"/>
                  </a:lnTo>
                  <a:lnTo>
                    <a:pt x="521" y="185"/>
                  </a:lnTo>
                  <a:lnTo>
                    <a:pt x="516" y="200"/>
                  </a:lnTo>
                  <a:lnTo>
                    <a:pt x="509" y="216"/>
                  </a:lnTo>
                  <a:lnTo>
                    <a:pt x="502" y="231"/>
                  </a:lnTo>
                  <a:lnTo>
                    <a:pt x="491" y="241"/>
                  </a:lnTo>
                  <a:lnTo>
                    <a:pt x="484" y="250"/>
                  </a:lnTo>
                  <a:lnTo>
                    <a:pt x="466" y="256"/>
                  </a:lnTo>
                  <a:lnTo>
                    <a:pt x="455" y="268"/>
                  </a:lnTo>
                  <a:lnTo>
                    <a:pt x="441" y="272"/>
                  </a:lnTo>
                  <a:lnTo>
                    <a:pt x="428" y="283"/>
                  </a:lnTo>
                  <a:lnTo>
                    <a:pt x="407" y="286"/>
                  </a:lnTo>
                  <a:lnTo>
                    <a:pt x="394" y="289"/>
                  </a:lnTo>
                  <a:lnTo>
                    <a:pt x="378" y="292"/>
                  </a:lnTo>
                  <a:lnTo>
                    <a:pt x="362" y="296"/>
                  </a:lnTo>
                  <a:lnTo>
                    <a:pt x="345" y="296"/>
                  </a:lnTo>
                  <a:lnTo>
                    <a:pt x="333" y="300"/>
                  </a:lnTo>
                  <a:lnTo>
                    <a:pt x="316" y="300"/>
                  </a:lnTo>
                  <a:lnTo>
                    <a:pt x="300" y="300"/>
                  </a:lnTo>
                  <a:lnTo>
                    <a:pt x="289" y="300"/>
                  </a:lnTo>
                  <a:lnTo>
                    <a:pt x="276" y="300"/>
                  </a:lnTo>
                  <a:lnTo>
                    <a:pt x="263" y="308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24" name="Freeform 788"/>
            <p:cNvSpPr>
              <a:spLocks/>
            </p:cNvSpPr>
            <p:nvPr/>
          </p:nvSpPr>
          <p:spPr bwMode="auto">
            <a:xfrm rot="-817453">
              <a:off x="276" y="2419"/>
              <a:ext cx="157" cy="76"/>
            </a:xfrm>
            <a:custGeom>
              <a:avLst/>
              <a:gdLst/>
              <a:ahLst/>
              <a:cxnLst>
                <a:cxn ang="0">
                  <a:pos x="252" y="308"/>
                </a:cxn>
                <a:cxn ang="0">
                  <a:pos x="226" y="308"/>
                </a:cxn>
                <a:cxn ang="0">
                  <a:pos x="197" y="300"/>
                </a:cxn>
                <a:cxn ang="0">
                  <a:pos x="167" y="296"/>
                </a:cxn>
                <a:cxn ang="0">
                  <a:pos x="134" y="292"/>
                </a:cxn>
                <a:cxn ang="0">
                  <a:pos x="97" y="286"/>
                </a:cxn>
                <a:cxn ang="0">
                  <a:pos x="71" y="268"/>
                </a:cxn>
                <a:cxn ang="0">
                  <a:pos x="49" y="250"/>
                </a:cxn>
                <a:cxn ang="0">
                  <a:pos x="23" y="237"/>
                </a:cxn>
                <a:cxn ang="0">
                  <a:pos x="9" y="205"/>
                </a:cxn>
                <a:cxn ang="0">
                  <a:pos x="2" y="175"/>
                </a:cxn>
                <a:cxn ang="0">
                  <a:pos x="0" y="135"/>
                </a:cxn>
                <a:cxn ang="0">
                  <a:pos x="7" y="103"/>
                </a:cxn>
                <a:cxn ang="0">
                  <a:pos x="20" y="76"/>
                </a:cxn>
                <a:cxn ang="0">
                  <a:pos x="47" y="62"/>
                </a:cxn>
                <a:cxn ang="0">
                  <a:pos x="68" y="42"/>
                </a:cxn>
                <a:cxn ang="0">
                  <a:pos x="97" y="24"/>
                </a:cxn>
                <a:cxn ang="0">
                  <a:pos x="133" y="17"/>
                </a:cxn>
                <a:cxn ang="0">
                  <a:pos x="162" y="11"/>
                </a:cxn>
                <a:cxn ang="0">
                  <a:pos x="192" y="11"/>
                </a:cxn>
                <a:cxn ang="0">
                  <a:pos x="222" y="4"/>
                </a:cxn>
                <a:cxn ang="0">
                  <a:pos x="252" y="4"/>
                </a:cxn>
                <a:cxn ang="0">
                  <a:pos x="271" y="0"/>
                </a:cxn>
                <a:cxn ang="0">
                  <a:pos x="295" y="0"/>
                </a:cxn>
                <a:cxn ang="0">
                  <a:pos x="329" y="4"/>
                </a:cxn>
                <a:cxn ang="0">
                  <a:pos x="359" y="11"/>
                </a:cxn>
                <a:cxn ang="0">
                  <a:pos x="394" y="11"/>
                </a:cxn>
                <a:cxn ang="0">
                  <a:pos x="423" y="24"/>
                </a:cxn>
                <a:cxn ang="0">
                  <a:pos x="454" y="35"/>
                </a:cxn>
                <a:cxn ang="0">
                  <a:pos x="475" y="56"/>
                </a:cxn>
                <a:cxn ang="0">
                  <a:pos x="498" y="76"/>
                </a:cxn>
                <a:cxn ang="0">
                  <a:pos x="515" y="103"/>
                </a:cxn>
                <a:cxn ang="0">
                  <a:pos x="522" y="135"/>
                </a:cxn>
                <a:cxn ang="0">
                  <a:pos x="526" y="169"/>
                </a:cxn>
                <a:cxn ang="0">
                  <a:pos x="519" y="200"/>
                </a:cxn>
                <a:cxn ang="0">
                  <a:pos x="502" y="231"/>
                </a:cxn>
                <a:cxn ang="0">
                  <a:pos x="480" y="250"/>
                </a:cxn>
                <a:cxn ang="0">
                  <a:pos x="454" y="268"/>
                </a:cxn>
                <a:cxn ang="0">
                  <a:pos x="424" y="283"/>
                </a:cxn>
                <a:cxn ang="0">
                  <a:pos x="395" y="289"/>
                </a:cxn>
                <a:cxn ang="0">
                  <a:pos x="359" y="296"/>
                </a:cxn>
                <a:cxn ang="0">
                  <a:pos x="331" y="300"/>
                </a:cxn>
                <a:cxn ang="0">
                  <a:pos x="302" y="300"/>
                </a:cxn>
                <a:cxn ang="0">
                  <a:pos x="275" y="300"/>
                </a:cxn>
              </a:cxnLst>
              <a:rect l="0" t="0" r="r" b="b"/>
              <a:pathLst>
                <a:path w="526" h="308">
                  <a:moveTo>
                    <a:pt x="263" y="308"/>
                  </a:moveTo>
                  <a:lnTo>
                    <a:pt x="252" y="308"/>
                  </a:lnTo>
                  <a:lnTo>
                    <a:pt x="236" y="308"/>
                  </a:lnTo>
                  <a:lnTo>
                    <a:pt x="226" y="308"/>
                  </a:lnTo>
                  <a:lnTo>
                    <a:pt x="209" y="308"/>
                  </a:lnTo>
                  <a:lnTo>
                    <a:pt x="197" y="300"/>
                  </a:lnTo>
                  <a:lnTo>
                    <a:pt x="182" y="300"/>
                  </a:lnTo>
                  <a:lnTo>
                    <a:pt x="167" y="296"/>
                  </a:lnTo>
                  <a:lnTo>
                    <a:pt x="150" y="296"/>
                  </a:lnTo>
                  <a:lnTo>
                    <a:pt x="134" y="292"/>
                  </a:lnTo>
                  <a:lnTo>
                    <a:pt x="117" y="286"/>
                  </a:lnTo>
                  <a:lnTo>
                    <a:pt x="97" y="286"/>
                  </a:lnTo>
                  <a:lnTo>
                    <a:pt x="85" y="272"/>
                  </a:lnTo>
                  <a:lnTo>
                    <a:pt x="71" y="268"/>
                  </a:lnTo>
                  <a:lnTo>
                    <a:pt x="59" y="256"/>
                  </a:lnTo>
                  <a:lnTo>
                    <a:pt x="49" y="250"/>
                  </a:lnTo>
                  <a:lnTo>
                    <a:pt x="33" y="242"/>
                  </a:lnTo>
                  <a:lnTo>
                    <a:pt x="23" y="237"/>
                  </a:lnTo>
                  <a:lnTo>
                    <a:pt x="15" y="218"/>
                  </a:lnTo>
                  <a:lnTo>
                    <a:pt x="9" y="205"/>
                  </a:lnTo>
                  <a:lnTo>
                    <a:pt x="2" y="188"/>
                  </a:lnTo>
                  <a:lnTo>
                    <a:pt x="2" y="175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2" y="122"/>
                  </a:lnTo>
                  <a:lnTo>
                    <a:pt x="7" y="103"/>
                  </a:lnTo>
                  <a:lnTo>
                    <a:pt x="13" y="88"/>
                  </a:lnTo>
                  <a:lnTo>
                    <a:pt x="20" y="76"/>
                  </a:lnTo>
                  <a:lnTo>
                    <a:pt x="33" y="66"/>
                  </a:lnTo>
                  <a:lnTo>
                    <a:pt x="47" y="62"/>
                  </a:lnTo>
                  <a:lnTo>
                    <a:pt x="57" y="50"/>
                  </a:lnTo>
                  <a:lnTo>
                    <a:pt x="68" y="42"/>
                  </a:lnTo>
                  <a:lnTo>
                    <a:pt x="85" y="35"/>
                  </a:lnTo>
                  <a:lnTo>
                    <a:pt x="97" y="24"/>
                  </a:lnTo>
                  <a:lnTo>
                    <a:pt x="115" y="24"/>
                  </a:lnTo>
                  <a:lnTo>
                    <a:pt x="133" y="17"/>
                  </a:lnTo>
                  <a:lnTo>
                    <a:pt x="146" y="11"/>
                  </a:lnTo>
                  <a:lnTo>
                    <a:pt x="162" y="11"/>
                  </a:lnTo>
                  <a:lnTo>
                    <a:pt x="180" y="11"/>
                  </a:lnTo>
                  <a:lnTo>
                    <a:pt x="192" y="11"/>
                  </a:lnTo>
                  <a:lnTo>
                    <a:pt x="206" y="4"/>
                  </a:lnTo>
                  <a:lnTo>
                    <a:pt x="222" y="4"/>
                  </a:lnTo>
                  <a:lnTo>
                    <a:pt x="234" y="4"/>
                  </a:lnTo>
                  <a:lnTo>
                    <a:pt x="252" y="4"/>
                  </a:lnTo>
                  <a:lnTo>
                    <a:pt x="263" y="0"/>
                  </a:lnTo>
                  <a:lnTo>
                    <a:pt x="271" y="0"/>
                  </a:lnTo>
                  <a:lnTo>
                    <a:pt x="284" y="0"/>
                  </a:lnTo>
                  <a:lnTo>
                    <a:pt x="295" y="0"/>
                  </a:lnTo>
                  <a:lnTo>
                    <a:pt x="317" y="0"/>
                  </a:lnTo>
                  <a:lnTo>
                    <a:pt x="329" y="4"/>
                  </a:lnTo>
                  <a:lnTo>
                    <a:pt x="346" y="11"/>
                  </a:lnTo>
                  <a:lnTo>
                    <a:pt x="359" y="11"/>
                  </a:lnTo>
                  <a:lnTo>
                    <a:pt x="376" y="11"/>
                  </a:lnTo>
                  <a:lnTo>
                    <a:pt x="394" y="11"/>
                  </a:lnTo>
                  <a:lnTo>
                    <a:pt x="407" y="17"/>
                  </a:lnTo>
                  <a:lnTo>
                    <a:pt x="423" y="24"/>
                  </a:lnTo>
                  <a:lnTo>
                    <a:pt x="441" y="33"/>
                  </a:lnTo>
                  <a:lnTo>
                    <a:pt x="454" y="35"/>
                  </a:lnTo>
                  <a:lnTo>
                    <a:pt x="465" y="46"/>
                  </a:lnTo>
                  <a:lnTo>
                    <a:pt x="475" y="56"/>
                  </a:lnTo>
                  <a:lnTo>
                    <a:pt x="486" y="64"/>
                  </a:lnTo>
                  <a:lnTo>
                    <a:pt x="498" y="76"/>
                  </a:lnTo>
                  <a:lnTo>
                    <a:pt x="504" y="88"/>
                  </a:lnTo>
                  <a:lnTo>
                    <a:pt x="515" y="103"/>
                  </a:lnTo>
                  <a:lnTo>
                    <a:pt x="520" y="122"/>
                  </a:lnTo>
                  <a:lnTo>
                    <a:pt x="522" y="135"/>
                  </a:lnTo>
                  <a:lnTo>
                    <a:pt x="526" y="154"/>
                  </a:lnTo>
                  <a:lnTo>
                    <a:pt x="526" y="169"/>
                  </a:lnTo>
                  <a:lnTo>
                    <a:pt x="522" y="185"/>
                  </a:lnTo>
                  <a:lnTo>
                    <a:pt x="519" y="200"/>
                  </a:lnTo>
                  <a:lnTo>
                    <a:pt x="507" y="216"/>
                  </a:lnTo>
                  <a:lnTo>
                    <a:pt x="502" y="231"/>
                  </a:lnTo>
                  <a:lnTo>
                    <a:pt x="491" y="241"/>
                  </a:lnTo>
                  <a:lnTo>
                    <a:pt x="480" y="250"/>
                  </a:lnTo>
                  <a:lnTo>
                    <a:pt x="469" y="256"/>
                  </a:lnTo>
                  <a:lnTo>
                    <a:pt x="454" y="268"/>
                  </a:lnTo>
                  <a:lnTo>
                    <a:pt x="441" y="272"/>
                  </a:lnTo>
                  <a:lnTo>
                    <a:pt x="424" y="283"/>
                  </a:lnTo>
                  <a:lnTo>
                    <a:pt x="408" y="286"/>
                  </a:lnTo>
                  <a:lnTo>
                    <a:pt x="395" y="289"/>
                  </a:lnTo>
                  <a:lnTo>
                    <a:pt x="376" y="292"/>
                  </a:lnTo>
                  <a:lnTo>
                    <a:pt x="359" y="296"/>
                  </a:lnTo>
                  <a:lnTo>
                    <a:pt x="346" y="296"/>
                  </a:lnTo>
                  <a:lnTo>
                    <a:pt x="331" y="300"/>
                  </a:lnTo>
                  <a:lnTo>
                    <a:pt x="318" y="300"/>
                  </a:lnTo>
                  <a:lnTo>
                    <a:pt x="302" y="300"/>
                  </a:lnTo>
                  <a:lnTo>
                    <a:pt x="286" y="300"/>
                  </a:lnTo>
                  <a:lnTo>
                    <a:pt x="275" y="300"/>
                  </a:lnTo>
                  <a:lnTo>
                    <a:pt x="263" y="308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25" name="Oval 789"/>
            <p:cNvSpPr>
              <a:spLocks noChangeArrowheads="1"/>
            </p:cNvSpPr>
            <p:nvPr/>
          </p:nvSpPr>
          <p:spPr bwMode="auto">
            <a:xfrm>
              <a:off x="71" y="2172"/>
              <a:ext cx="584" cy="29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MLCK</a:t>
              </a:r>
            </a:p>
          </p:txBody>
        </p:sp>
        <p:sp>
          <p:nvSpPr>
            <p:cNvPr id="245526" name="Oval 790"/>
            <p:cNvSpPr>
              <a:spLocks noChangeArrowheads="1"/>
            </p:cNvSpPr>
            <p:nvPr/>
          </p:nvSpPr>
          <p:spPr bwMode="auto">
            <a:xfrm>
              <a:off x="3410" y="1546"/>
              <a:ext cx="681" cy="243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Cortactin</a:t>
              </a:r>
            </a:p>
          </p:txBody>
        </p:sp>
        <p:sp>
          <p:nvSpPr>
            <p:cNvPr id="245527" name="Oval 791"/>
            <p:cNvSpPr>
              <a:spLocks noChangeArrowheads="1"/>
            </p:cNvSpPr>
            <p:nvPr/>
          </p:nvSpPr>
          <p:spPr bwMode="auto">
            <a:xfrm>
              <a:off x="1627" y="2775"/>
              <a:ext cx="680" cy="2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400" b="1">
                  <a:solidFill>
                    <a:srgbClr val="FFFFFF"/>
                  </a:solidFill>
                  <a:latin typeface="Arial" charset="0"/>
                  <a:ea typeface="Osaka" charset="-128"/>
                </a:rPr>
                <a:t>Rho</a:t>
              </a:r>
            </a:p>
          </p:txBody>
        </p:sp>
        <p:sp>
          <p:nvSpPr>
            <p:cNvPr id="245528" name="Freeform 792"/>
            <p:cNvSpPr>
              <a:spLocks/>
            </p:cNvSpPr>
            <p:nvPr/>
          </p:nvSpPr>
          <p:spPr bwMode="auto">
            <a:xfrm rot="-322537">
              <a:off x="1521" y="2422"/>
              <a:ext cx="154" cy="88"/>
            </a:xfrm>
            <a:custGeom>
              <a:avLst/>
              <a:gdLst/>
              <a:ahLst/>
              <a:cxnLst>
                <a:cxn ang="0">
                  <a:pos x="304" y="323"/>
                </a:cxn>
                <a:cxn ang="0">
                  <a:pos x="283" y="332"/>
                </a:cxn>
                <a:cxn ang="0">
                  <a:pos x="255" y="339"/>
                </a:cxn>
                <a:cxn ang="0">
                  <a:pos x="230" y="341"/>
                </a:cxn>
                <a:cxn ang="0">
                  <a:pos x="201" y="354"/>
                </a:cxn>
                <a:cxn ang="0">
                  <a:pos x="172" y="360"/>
                </a:cxn>
                <a:cxn ang="0">
                  <a:pos x="143" y="360"/>
                </a:cxn>
                <a:cxn ang="0">
                  <a:pos x="117" y="348"/>
                </a:cxn>
                <a:cxn ang="0">
                  <a:pos x="89" y="341"/>
                </a:cxn>
                <a:cxn ang="0">
                  <a:pos x="65" y="332"/>
                </a:cxn>
                <a:cxn ang="0">
                  <a:pos x="41" y="316"/>
                </a:cxn>
                <a:cxn ang="0">
                  <a:pos x="27" y="298"/>
                </a:cxn>
                <a:cxn ang="0">
                  <a:pos x="9" y="265"/>
                </a:cxn>
                <a:cxn ang="0">
                  <a:pos x="4" y="234"/>
                </a:cxn>
                <a:cxn ang="0">
                  <a:pos x="0" y="211"/>
                </a:cxn>
                <a:cxn ang="0">
                  <a:pos x="8" y="187"/>
                </a:cxn>
                <a:cxn ang="0">
                  <a:pos x="18" y="158"/>
                </a:cxn>
                <a:cxn ang="0">
                  <a:pos x="32" y="138"/>
                </a:cxn>
                <a:cxn ang="0">
                  <a:pos x="52" y="116"/>
                </a:cxn>
                <a:cxn ang="0">
                  <a:pos x="78" y="102"/>
                </a:cxn>
                <a:cxn ang="0">
                  <a:pos x="98" y="85"/>
                </a:cxn>
                <a:cxn ang="0">
                  <a:pos x="122" y="70"/>
                </a:cxn>
                <a:cxn ang="0">
                  <a:pos x="147" y="60"/>
                </a:cxn>
                <a:cxn ang="0">
                  <a:pos x="171" y="52"/>
                </a:cxn>
                <a:cxn ang="0">
                  <a:pos x="191" y="38"/>
                </a:cxn>
                <a:cxn ang="0">
                  <a:pos x="210" y="28"/>
                </a:cxn>
                <a:cxn ang="0">
                  <a:pos x="232" y="28"/>
                </a:cxn>
                <a:cxn ang="0">
                  <a:pos x="256" y="22"/>
                </a:cxn>
                <a:cxn ang="0">
                  <a:pos x="284" y="13"/>
                </a:cxn>
                <a:cxn ang="0">
                  <a:pos x="313" y="7"/>
                </a:cxn>
                <a:cxn ang="0">
                  <a:pos x="341" y="0"/>
                </a:cxn>
                <a:cxn ang="0">
                  <a:pos x="370" y="0"/>
                </a:cxn>
                <a:cxn ang="0">
                  <a:pos x="395" y="7"/>
                </a:cxn>
                <a:cxn ang="0">
                  <a:pos x="423" y="19"/>
                </a:cxn>
                <a:cxn ang="0">
                  <a:pos x="447" y="28"/>
                </a:cxn>
                <a:cxn ang="0">
                  <a:pos x="474" y="38"/>
                </a:cxn>
                <a:cxn ang="0">
                  <a:pos x="489" y="63"/>
                </a:cxn>
                <a:cxn ang="0">
                  <a:pos x="504" y="96"/>
                </a:cxn>
                <a:cxn ang="0">
                  <a:pos x="511" y="122"/>
                </a:cxn>
                <a:cxn ang="0">
                  <a:pos x="512" y="147"/>
                </a:cxn>
                <a:cxn ang="0">
                  <a:pos x="505" y="173"/>
                </a:cxn>
                <a:cxn ang="0">
                  <a:pos x="495" y="199"/>
                </a:cxn>
                <a:cxn ang="0">
                  <a:pos x="480" y="222"/>
                </a:cxn>
                <a:cxn ang="0">
                  <a:pos x="458" y="240"/>
                </a:cxn>
                <a:cxn ang="0">
                  <a:pos x="435" y="258"/>
                </a:cxn>
                <a:cxn ang="0">
                  <a:pos x="415" y="272"/>
                </a:cxn>
                <a:cxn ang="0">
                  <a:pos x="389" y="289"/>
                </a:cxn>
                <a:cxn ang="0">
                  <a:pos x="368" y="298"/>
                </a:cxn>
                <a:cxn ang="0">
                  <a:pos x="343" y="308"/>
                </a:cxn>
                <a:cxn ang="0">
                  <a:pos x="321" y="323"/>
                </a:cxn>
              </a:cxnLst>
              <a:rect l="0" t="0" r="r" b="b"/>
              <a:pathLst>
                <a:path w="512" h="360">
                  <a:moveTo>
                    <a:pt x="310" y="323"/>
                  </a:moveTo>
                  <a:lnTo>
                    <a:pt x="304" y="323"/>
                  </a:lnTo>
                  <a:lnTo>
                    <a:pt x="290" y="328"/>
                  </a:lnTo>
                  <a:lnTo>
                    <a:pt x="283" y="332"/>
                  </a:lnTo>
                  <a:lnTo>
                    <a:pt x="268" y="335"/>
                  </a:lnTo>
                  <a:lnTo>
                    <a:pt x="255" y="339"/>
                  </a:lnTo>
                  <a:lnTo>
                    <a:pt x="243" y="341"/>
                  </a:lnTo>
                  <a:lnTo>
                    <a:pt x="230" y="341"/>
                  </a:lnTo>
                  <a:lnTo>
                    <a:pt x="219" y="348"/>
                  </a:lnTo>
                  <a:lnTo>
                    <a:pt x="201" y="354"/>
                  </a:lnTo>
                  <a:lnTo>
                    <a:pt x="183" y="354"/>
                  </a:lnTo>
                  <a:lnTo>
                    <a:pt x="172" y="360"/>
                  </a:lnTo>
                  <a:lnTo>
                    <a:pt x="156" y="360"/>
                  </a:lnTo>
                  <a:lnTo>
                    <a:pt x="143" y="360"/>
                  </a:lnTo>
                  <a:lnTo>
                    <a:pt x="135" y="360"/>
                  </a:lnTo>
                  <a:lnTo>
                    <a:pt x="117" y="348"/>
                  </a:lnTo>
                  <a:lnTo>
                    <a:pt x="99" y="346"/>
                  </a:lnTo>
                  <a:lnTo>
                    <a:pt x="89" y="341"/>
                  </a:lnTo>
                  <a:lnTo>
                    <a:pt x="78" y="339"/>
                  </a:lnTo>
                  <a:lnTo>
                    <a:pt x="65" y="332"/>
                  </a:lnTo>
                  <a:lnTo>
                    <a:pt x="52" y="323"/>
                  </a:lnTo>
                  <a:lnTo>
                    <a:pt x="41" y="316"/>
                  </a:lnTo>
                  <a:lnTo>
                    <a:pt x="32" y="302"/>
                  </a:lnTo>
                  <a:lnTo>
                    <a:pt x="27" y="298"/>
                  </a:lnTo>
                  <a:lnTo>
                    <a:pt x="18" y="283"/>
                  </a:lnTo>
                  <a:lnTo>
                    <a:pt x="9" y="265"/>
                  </a:lnTo>
                  <a:lnTo>
                    <a:pt x="5" y="253"/>
                  </a:lnTo>
                  <a:lnTo>
                    <a:pt x="4" y="234"/>
                  </a:lnTo>
                  <a:lnTo>
                    <a:pt x="0" y="226"/>
                  </a:lnTo>
                  <a:lnTo>
                    <a:pt x="0" y="211"/>
                  </a:lnTo>
                  <a:lnTo>
                    <a:pt x="4" y="194"/>
                  </a:lnTo>
                  <a:lnTo>
                    <a:pt x="8" y="187"/>
                  </a:lnTo>
                  <a:lnTo>
                    <a:pt x="9" y="173"/>
                  </a:lnTo>
                  <a:lnTo>
                    <a:pt x="18" y="158"/>
                  </a:lnTo>
                  <a:lnTo>
                    <a:pt x="24" y="147"/>
                  </a:lnTo>
                  <a:lnTo>
                    <a:pt x="32" y="138"/>
                  </a:lnTo>
                  <a:lnTo>
                    <a:pt x="39" y="132"/>
                  </a:lnTo>
                  <a:lnTo>
                    <a:pt x="52" y="116"/>
                  </a:lnTo>
                  <a:lnTo>
                    <a:pt x="63" y="110"/>
                  </a:lnTo>
                  <a:lnTo>
                    <a:pt x="78" y="102"/>
                  </a:lnTo>
                  <a:lnTo>
                    <a:pt x="88" y="96"/>
                  </a:lnTo>
                  <a:lnTo>
                    <a:pt x="98" y="85"/>
                  </a:lnTo>
                  <a:lnTo>
                    <a:pt x="112" y="80"/>
                  </a:lnTo>
                  <a:lnTo>
                    <a:pt x="122" y="70"/>
                  </a:lnTo>
                  <a:lnTo>
                    <a:pt x="137" y="63"/>
                  </a:lnTo>
                  <a:lnTo>
                    <a:pt x="147" y="60"/>
                  </a:lnTo>
                  <a:lnTo>
                    <a:pt x="161" y="55"/>
                  </a:lnTo>
                  <a:lnTo>
                    <a:pt x="171" y="52"/>
                  </a:lnTo>
                  <a:lnTo>
                    <a:pt x="179" y="46"/>
                  </a:lnTo>
                  <a:lnTo>
                    <a:pt x="191" y="38"/>
                  </a:lnTo>
                  <a:lnTo>
                    <a:pt x="203" y="36"/>
                  </a:lnTo>
                  <a:lnTo>
                    <a:pt x="210" y="28"/>
                  </a:lnTo>
                  <a:lnTo>
                    <a:pt x="222" y="28"/>
                  </a:lnTo>
                  <a:lnTo>
                    <a:pt x="232" y="28"/>
                  </a:lnTo>
                  <a:lnTo>
                    <a:pt x="243" y="22"/>
                  </a:lnTo>
                  <a:lnTo>
                    <a:pt x="256" y="22"/>
                  </a:lnTo>
                  <a:lnTo>
                    <a:pt x="272" y="19"/>
                  </a:lnTo>
                  <a:lnTo>
                    <a:pt x="284" y="13"/>
                  </a:lnTo>
                  <a:lnTo>
                    <a:pt x="296" y="13"/>
                  </a:lnTo>
                  <a:lnTo>
                    <a:pt x="313" y="7"/>
                  </a:lnTo>
                  <a:lnTo>
                    <a:pt x="323" y="7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0" y="0"/>
                  </a:lnTo>
                  <a:lnTo>
                    <a:pt x="380" y="4"/>
                  </a:lnTo>
                  <a:lnTo>
                    <a:pt x="395" y="7"/>
                  </a:lnTo>
                  <a:lnTo>
                    <a:pt x="413" y="13"/>
                  </a:lnTo>
                  <a:lnTo>
                    <a:pt x="423" y="19"/>
                  </a:lnTo>
                  <a:lnTo>
                    <a:pt x="435" y="22"/>
                  </a:lnTo>
                  <a:lnTo>
                    <a:pt x="447" y="28"/>
                  </a:lnTo>
                  <a:lnTo>
                    <a:pt x="457" y="28"/>
                  </a:lnTo>
                  <a:lnTo>
                    <a:pt x="474" y="38"/>
                  </a:lnTo>
                  <a:lnTo>
                    <a:pt x="481" y="55"/>
                  </a:lnTo>
                  <a:lnTo>
                    <a:pt x="489" y="63"/>
                  </a:lnTo>
                  <a:lnTo>
                    <a:pt x="495" y="80"/>
                  </a:lnTo>
                  <a:lnTo>
                    <a:pt x="504" y="96"/>
                  </a:lnTo>
                  <a:lnTo>
                    <a:pt x="511" y="107"/>
                  </a:lnTo>
                  <a:lnTo>
                    <a:pt x="511" y="122"/>
                  </a:lnTo>
                  <a:lnTo>
                    <a:pt x="512" y="134"/>
                  </a:lnTo>
                  <a:lnTo>
                    <a:pt x="512" y="147"/>
                  </a:lnTo>
                  <a:lnTo>
                    <a:pt x="511" y="165"/>
                  </a:lnTo>
                  <a:lnTo>
                    <a:pt x="505" y="173"/>
                  </a:lnTo>
                  <a:lnTo>
                    <a:pt x="504" y="187"/>
                  </a:lnTo>
                  <a:lnTo>
                    <a:pt x="495" y="199"/>
                  </a:lnTo>
                  <a:lnTo>
                    <a:pt x="489" y="211"/>
                  </a:lnTo>
                  <a:lnTo>
                    <a:pt x="480" y="222"/>
                  </a:lnTo>
                  <a:lnTo>
                    <a:pt x="474" y="228"/>
                  </a:lnTo>
                  <a:lnTo>
                    <a:pt x="458" y="240"/>
                  </a:lnTo>
                  <a:lnTo>
                    <a:pt x="453" y="253"/>
                  </a:lnTo>
                  <a:lnTo>
                    <a:pt x="435" y="258"/>
                  </a:lnTo>
                  <a:lnTo>
                    <a:pt x="425" y="265"/>
                  </a:lnTo>
                  <a:lnTo>
                    <a:pt x="415" y="272"/>
                  </a:lnTo>
                  <a:lnTo>
                    <a:pt x="401" y="283"/>
                  </a:lnTo>
                  <a:lnTo>
                    <a:pt x="389" y="289"/>
                  </a:lnTo>
                  <a:lnTo>
                    <a:pt x="377" y="292"/>
                  </a:lnTo>
                  <a:lnTo>
                    <a:pt x="368" y="298"/>
                  </a:lnTo>
                  <a:lnTo>
                    <a:pt x="357" y="302"/>
                  </a:lnTo>
                  <a:lnTo>
                    <a:pt x="343" y="308"/>
                  </a:lnTo>
                  <a:lnTo>
                    <a:pt x="329" y="311"/>
                  </a:lnTo>
                  <a:lnTo>
                    <a:pt x="321" y="323"/>
                  </a:lnTo>
                  <a:lnTo>
                    <a:pt x="310" y="323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" name="Group 793"/>
            <p:cNvGrpSpPr>
              <a:grpSpLocks/>
            </p:cNvGrpSpPr>
            <p:nvPr/>
          </p:nvGrpSpPr>
          <p:grpSpPr bwMode="auto">
            <a:xfrm>
              <a:off x="3718" y="1170"/>
              <a:ext cx="1750" cy="165"/>
              <a:chOff x="864" y="865"/>
              <a:chExt cx="1728" cy="162"/>
            </a:xfrm>
          </p:grpSpPr>
          <p:sp>
            <p:nvSpPr>
              <p:cNvPr id="245530" name="Oval 794"/>
              <p:cNvSpPr>
                <a:spLocks noChangeArrowheads="1"/>
              </p:cNvSpPr>
              <p:nvPr/>
            </p:nvSpPr>
            <p:spPr bwMode="auto">
              <a:xfrm>
                <a:off x="1638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31" name="Freeform 795"/>
              <p:cNvSpPr>
                <a:spLocks/>
              </p:cNvSpPr>
              <p:nvPr/>
            </p:nvSpPr>
            <p:spPr bwMode="auto">
              <a:xfrm>
                <a:off x="1636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32" name="Freeform 796"/>
              <p:cNvSpPr>
                <a:spLocks/>
              </p:cNvSpPr>
              <p:nvPr/>
            </p:nvSpPr>
            <p:spPr bwMode="auto">
              <a:xfrm>
                <a:off x="1649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33" name="Oval 797"/>
              <p:cNvSpPr>
                <a:spLocks noChangeArrowheads="1"/>
              </p:cNvSpPr>
              <p:nvPr/>
            </p:nvSpPr>
            <p:spPr bwMode="auto">
              <a:xfrm>
                <a:off x="166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34" name="Freeform 798"/>
              <p:cNvSpPr>
                <a:spLocks/>
              </p:cNvSpPr>
              <p:nvPr/>
            </p:nvSpPr>
            <p:spPr bwMode="auto">
              <a:xfrm>
                <a:off x="166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35" name="Freeform 799"/>
              <p:cNvSpPr>
                <a:spLocks/>
              </p:cNvSpPr>
              <p:nvPr/>
            </p:nvSpPr>
            <p:spPr bwMode="auto">
              <a:xfrm>
                <a:off x="167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36" name="Oval 800"/>
              <p:cNvSpPr>
                <a:spLocks noChangeArrowheads="1"/>
              </p:cNvSpPr>
              <p:nvPr/>
            </p:nvSpPr>
            <p:spPr bwMode="auto">
              <a:xfrm>
                <a:off x="1689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37" name="Freeform 801"/>
              <p:cNvSpPr>
                <a:spLocks/>
              </p:cNvSpPr>
              <p:nvPr/>
            </p:nvSpPr>
            <p:spPr bwMode="auto">
              <a:xfrm>
                <a:off x="1687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38" name="Freeform 802"/>
              <p:cNvSpPr>
                <a:spLocks/>
              </p:cNvSpPr>
              <p:nvPr/>
            </p:nvSpPr>
            <p:spPr bwMode="auto">
              <a:xfrm>
                <a:off x="170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39" name="Oval 803"/>
              <p:cNvSpPr>
                <a:spLocks noChangeArrowheads="1"/>
              </p:cNvSpPr>
              <p:nvPr/>
            </p:nvSpPr>
            <p:spPr bwMode="auto">
              <a:xfrm>
                <a:off x="171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40" name="Freeform 804"/>
              <p:cNvSpPr>
                <a:spLocks/>
              </p:cNvSpPr>
              <p:nvPr/>
            </p:nvSpPr>
            <p:spPr bwMode="auto">
              <a:xfrm>
                <a:off x="171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41" name="Freeform 805"/>
              <p:cNvSpPr>
                <a:spLocks/>
              </p:cNvSpPr>
              <p:nvPr/>
            </p:nvSpPr>
            <p:spPr bwMode="auto">
              <a:xfrm>
                <a:off x="172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42" name="Oval 806"/>
              <p:cNvSpPr>
                <a:spLocks noChangeArrowheads="1"/>
              </p:cNvSpPr>
              <p:nvPr/>
            </p:nvSpPr>
            <p:spPr bwMode="auto">
              <a:xfrm>
                <a:off x="1741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43" name="Freeform 807"/>
              <p:cNvSpPr>
                <a:spLocks/>
              </p:cNvSpPr>
              <p:nvPr/>
            </p:nvSpPr>
            <p:spPr bwMode="auto">
              <a:xfrm>
                <a:off x="1739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44" name="Freeform 808"/>
              <p:cNvSpPr>
                <a:spLocks/>
              </p:cNvSpPr>
              <p:nvPr/>
            </p:nvSpPr>
            <p:spPr bwMode="auto">
              <a:xfrm>
                <a:off x="175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45" name="Oval 809"/>
              <p:cNvSpPr>
                <a:spLocks noChangeArrowheads="1"/>
              </p:cNvSpPr>
              <p:nvPr/>
            </p:nvSpPr>
            <p:spPr bwMode="auto">
              <a:xfrm>
                <a:off x="176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46" name="Freeform 810"/>
              <p:cNvSpPr>
                <a:spLocks/>
              </p:cNvSpPr>
              <p:nvPr/>
            </p:nvSpPr>
            <p:spPr bwMode="auto">
              <a:xfrm>
                <a:off x="176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47" name="Freeform 811"/>
              <p:cNvSpPr>
                <a:spLocks/>
              </p:cNvSpPr>
              <p:nvPr/>
            </p:nvSpPr>
            <p:spPr bwMode="auto">
              <a:xfrm>
                <a:off x="177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48" name="Oval 812"/>
              <p:cNvSpPr>
                <a:spLocks noChangeArrowheads="1"/>
              </p:cNvSpPr>
              <p:nvPr/>
            </p:nvSpPr>
            <p:spPr bwMode="auto">
              <a:xfrm>
                <a:off x="179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49" name="Freeform 813"/>
              <p:cNvSpPr>
                <a:spLocks/>
              </p:cNvSpPr>
              <p:nvPr/>
            </p:nvSpPr>
            <p:spPr bwMode="auto">
              <a:xfrm>
                <a:off x="179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50" name="Freeform 814"/>
              <p:cNvSpPr>
                <a:spLocks/>
              </p:cNvSpPr>
              <p:nvPr/>
            </p:nvSpPr>
            <p:spPr bwMode="auto">
              <a:xfrm>
                <a:off x="180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51" name="Oval 815"/>
              <p:cNvSpPr>
                <a:spLocks noChangeArrowheads="1"/>
              </p:cNvSpPr>
              <p:nvPr/>
            </p:nvSpPr>
            <p:spPr bwMode="auto">
              <a:xfrm>
                <a:off x="181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52" name="Freeform 816"/>
              <p:cNvSpPr>
                <a:spLocks/>
              </p:cNvSpPr>
              <p:nvPr/>
            </p:nvSpPr>
            <p:spPr bwMode="auto">
              <a:xfrm>
                <a:off x="1817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53" name="Freeform 817"/>
              <p:cNvSpPr>
                <a:spLocks/>
              </p:cNvSpPr>
              <p:nvPr/>
            </p:nvSpPr>
            <p:spPr bwMode="auto">
              <a:xfrm>
                <a:off x="183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54" name="Oval 818"/>
              <p:cNvSpPr>
                <a:spLocks noChangeArrowheads="1"/>
              </p:cNvSpPr>
              <p:nvPr/>
            </p:nvSpPr>
            <p:spPr bwMode="auto">
              <a:xfrm>
                <a:off x="1844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55" name="Freeform 819"/>
              <p:cNvSpPr>
                <a:spLocks/>
              </p:cNvSpPr>
              <p:nvPr/>
            </p:nvSpPr>
            <p:spPr bwMode="auto">
              <a:xfrm>
                <a:off x="184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56" name="Freeform 820"/>
              <p:cNvSpPr>
                <a:spLocks/>
              </p:cNvSpPr>
              <p:nvPr/>
            </p:nvSpPr>
            <p:spPr bwMode="auto">
              <a:xfrm>
                <a:off x="185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57" name="Oval 821"/>
              <p:cNvSpPr>
                <a:spLocks noChangeArrowheads="1"/>
              </p:cNvSpPr>
              <p:nvPr/>
            </p:nvSpPr>
            <p:spPr bwMode="auto">
              <a:xfrm>
                <a:off x="187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58" name="Freeform 822"/>
              <p:cNvSpPr>
                <a:spLocks/>
              </p:cNvSpPr>
              <p:nvPr/>
            </p:nvSpPr>
            <p:spPr bwMode="auto">
              <a:xfrm>
                <a:off x="1868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59" name="Freeform 823"/>
              <p:cNvSpPr>
                <a:spLocks/>
              </p:cNvSpPr>
              <p:nvPr/>
            </p:nvSpPr>
            <p:spPr bwMode="auto">
              <a:xfrm>
                <a:off x="188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60" name="Oval 824"/>
              <p:cNvSpPr>
                <a:spLocks noChangeArrowheads="1"/>
              </p:cNvSpPr>
              <p:nvPr/>
            </p:nvSpPr>
            <p:spPr bwMode="auto">
              <a:xfrm>
                <a:off x="189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61" name="Freeform 825"/>
              <p:cNvSpPr>
                <a:spLocks/>
              </p:cNvSpPr>
              <p:nvPr/>
            </p:nvSpPr>
            <p:spPr bwMode="auto">
              <a:xfrm>
                <a:off x="1894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62" name="Freeform 826"/>
              <p:cNvSpPr>
                <a:spLocks/>
              </p:cNvSpPr>
              <p:nvPr/>
            </p:nvSpPr>
            <p:spPr bwMode="auto">
              <a:xfrm>
                <a:off x="1908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63" name="Oval 827"/>
              <p:cNvSpPr>
                <a:spLocks noChangeArrowheads="1"/>
              </p:cNvSpPr>
              <p:nvPr/>
            </p:nvSpPr>
            <p:spPr bwMode="auto">
              <a:xfrm>
                <a:off x="192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64" name="Freeform 828"/>
              <p:cNvSpPr>
                <a:spLocks/>
              </p:cNvSpPr>
              <p:nvPr/>
            </p:nvSpPr>
            <p:spPr bwMode="auto">
              <a:xfrm>
                <a:off x="191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65" name="Freeform 829"/>
              <p:cNvSpPr>
                <a:spLocks/>
              </p:cNvSpPr>
              <p:nvPr/>
            </p:nvSpPr>
            <p:spPr bwMode="auto">
              <a:xfrm>
                <a:off x="1934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66" name="Oval 830"/>
              <p:cNvSpPr>
                <a:spLocks noChangeArrowheads="1"/>
              </p:cNvSpPr>
              <p:nvPr/>
            </p:nvSpPr>
            <p:spPr bwMode="auto">
              <a:xfrm>
                <a:off x="194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67" name="Freeform 831"/>
              <p:cNvSpPr>
                <a:spLocks/>
              </p:cNvSpPr>
              <p:nvPr/>
            </p:nvSpPr>
            <p:spPr bwMode="auto">
              <a:xfrm>
                <a:off x="194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68" name="Freeform 832"/>
              <p:cNvSpPr>
                <a:spLocks/>
              </p:cNvSpPr>
              <p:nvPr/>
            </p:nvSpPr>
            <p:spPr bwMode="auto">
              <a:xfrm>
                <a:off x="195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69" name="Oval 833"/>
              <p:cNvSpPr>
                <a:spLocks noChangeArrowheads="1"/>
              </p:cNvSpPr>
              <p:nvPr/>
            </p:nvSpPr>
            <p:spPr bwMode="auto">
              <a:xfrm>
                <a:off x="1973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70" name="Freeform 834"/>
              <p:cNvSpPr>
                <a:spLocks/>
              </p:cNvSpPr>
              <p:nvPr/>
            </p:nvSpPr>
            <p:spPr bwMode="auto">
              <a:xfrm>
                <a:off x="197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71" name="Freeform 835"/>
              <p:cNvSpPr>
                <a:spLocks/>
              </p:cNvSpPr>
              <p:nvPr/>
            </p:nvSpPr>
            <p:spPr bwMode="auto">
              <a:xfrm>
                <a:off x="198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72" name="Oval 836"/>
              <p:cNvSpPr>
                <a:spLocks noChangeArrowheads="1"/>
              </p:cNvSpPr>
              <p:nvPr/>
            </p:nvSpPr>
            <p:spPr bwMode="auto">
              <a:xfrm>
                <a:off x="2000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73" name="Freeform 837"/>
              <p:cNvSpPr>
                <a:spLocks/>
              </p:cNvSpPr>
              <p:nvPr/>
            </p:nvSpPr>
            <p:spPr bwMode="auto">
              <a:xfrm>
                <a:off x="199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74" name="Freeform 838"/>
              <p:cNvSpPr>
                <a:spLocks/>
              </p:cNvSpPr>
              <p:nvPr/>
            </p:nvSpPr>
            <p:spPr bwMode="auto">
              <a:xfrm>
                <a:off x="2011" y="948"/>
                <a:ext cx="13" cy="63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8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75" name="Oval 839"/>
              <p:cNvSpPr>
                <a:spLocks noChangeArrowheads="1"/>
              </p:cNvSpPr>
              <p:nvPr/>
            </p:nvSpPr>
            <p:spPr bwMode="auto">
              <a:xfrm>
                <a:off x="202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76" name="Freeform 840"/>
              <p:cNvSpPr>
                <a:spLocks/>
              </p:cNvSpPr>
              <p:nvPr/>
            </p:nvSpPr>
            <p:spPr bwMode="auto">
              <a:xfrm>
                <a:off x="202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77" name="Freeform 841"/>
              <p:cNvSpPr>
                <a:spLocks/>
              </p:cNvSpPr>
              <p:nvPr/>
            </p:nvSpPr>
            <p:spPr bwMode="auto">
              <a:xfrm>
                <a:off x="2037" y="948"/>
                <a:ext cx="12" cy="63"/>
              </a:xfrm>
              <a:custGeom>
                <a:avLst/>
                <a:gdLst/>
                <a:ahLst/>
                <a:cxnLst>
                  <a:cxn ang="0">
                    <a:pos x="9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9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78" name="Oval 842"/>
              <p:cNvSpPr>
                <a:spLocks noChangeArrowheads="1"/>
              </p:cNvSpPr>
              <p:nvPr/>
            </p:nvSpPr>
            <p:spPr bwMode="auto">
              <a:xfrm>
                <a:off x="205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79" name="Freeform 843"/>
              <p:cNvSpPr>
                <a:spLocks/>
              </p:cNvSpPr>
              <p:nvPr/>
            </p:nvSpPr>
            <p:spPr bwMode="auto">
              <a:xfrm>
                <a:off x="2049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80" name="Freeform 844"/>
              <p:cNvSpPr>
                <a:spLocks/>
              </p:cNvSpPr>
              <p:nvPr/>
            </p:nvSpPr>
            <p:spPr bwMode="auto">
              <a:xfrm>
                <a:off x="206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81" name="Oval 845"/>
              <p:cNvSpPr>
                <a:spLocks noChangeArrowheads="1"/>
              </p:cNvSpPr>
              <p:nvPr/>
            </p:nvSpPr>
            <p:spPr bwMode="auto">
              <a:xfrm>
                <a:off x="207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82" name="Freeform 846"/>
              <p:cNvSpPr>
                <a:spLocks/>
              </p:cNvSpPr>
              <p:nvPr/>
            </p:nvSpPr>
            <p:spPr bwMode="auto">
              <a:xfrm>
                <a:off x="207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83" name="Freeform 847"/>
              <p:cNvSpPr>
                <a:spLocks/>
              </p:cNvSpPr>
              <p:nvPr/>
            </p:nvSpPr>
            <p:spPr bwMode="auto">
              <a:xfrm>
                <a:off x="208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84" name="Oval 848"/>
              <p:cNvSpPr>
                <a:spLocks noChangeArrowheads="1"/>
              </p:cNvSpPr>
              <p:nvPr/>
            </p:nvSpPr>
            <p:spPr bwMode="auto">
              <a:xfrm>
                <a:off x="210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85" name="Freeform 849"/>
              <p:cNvSpPr>
                <a:spLocks/>
              </p:cNvSpPr>
              <p:nvPr/>
            </p:nvSpPr>
            <p:spPr bwMode="auto">
              <a:xfrm>
                <a:off x="210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86" name="Freeform 850"/>
              <p:cNvSpPr>
                <a:spLocks/>
              </p:cNvSpPr>
              <p:nvPr/>
            </p:nvSpPr>
            <p:spPr bwMode="auto">
              <a:xfrm>
                <a:off x="211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87" name="Oval 851"/>
              <p:cNvSpPr>
                <a:spLocks noChangeArrowheads="1"/>
              </p:cNvSpPr>
              <p:nvPr/>
            </p:nvSpPr>
            <p:spPr bwMode="auto">
              <a:xfrm>
                <a:off x="2129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88" name="Freeform 852"/>
              <p:cNvSpPr>
                <a:spLocks/>
              </p:cNvSpPr>
              <p:nvPr/>
            </p:nvSpPr>
            <p:spPr bwMode="auto">
              <a:xfrm>
                <a:off x="2127" y="948"/>
                <a:ext cx="12" cy="63"/>
              </a:xfrm>
              <a:custGeom>
                <a:avLst/>
                <a:gdLst/>
                <a:ahLst/>
                <a:cxnLst>
                  <a:cxn ang="0">
                    <a:pos x="13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3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89" name="Freeform 853"/>
              <p:cNvSpPr>
                <a:spLocks/>
              </p:cNvSpPr>
              <p:nvPr/>
            </p:nvSpPr>
            <p:spPr bwMode="auto">
              <a:xfrm>
                <a:off x="214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90" name="Oval 854"/>
              <p:cNvSpPr>
                <a:spLocks noChangeArrowheads="1"/>
              </p:cNvSpPr>
              <p:nvPr/>
            </p:nvSpPr>
            <p:spPr bwMode="auto">
              <a:xfrm>
                <a:off x="2155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91" name="Freeform 855"/>
              <p:cNvSpPr>
                <a:spLocks/>
              </p:cNvSpPr>
              <p:nvPr/>
            </p:nvSpPr>
            <p:spPr bwMode="auto">
              <a:xfrm>
                <a:off x="215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92" name="Freeform 856"/>
              <p:cNvSpPr>
                <a:spLocks/>
              </p:cNvSpPr>
              <p:nvPr/>
            </p:nvSpPr>
            <p:spPr bwMode="auto">
              <a:xfrm>
                <a:off x="2166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93" name="Oval 857"/>
              <p:cNvSpPr>
                <a:spLocks noChangeArrowheads="1"/>
              </p:cNvSpPr>
              <p:nvPr/>
            </p:nvSpPr>
            <p:spPr bwMode="auto">
              <a:xfrm>
                <a:off x="218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94" name="Freeform 858"/>
              <p:cNvSpPr>
                <a:spLocks/>
              </p:cNvSpPr>
              <p:nvPr/>
            </p:nvSpPr>
            <p:spPr bwMode="auto">
              <a:xfrm>
                <a:off x="217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95" name="Freeform 859"/>
              <p:cNvSpPr>
                <a:spLocks/>
              </p:cNvSpPr>
              <p:nvPr/>
            </p:nvSpPr>
            <p:spPr bwMode="auto">
              <a:xfrm>
                <a:off x="219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96" name="Oval 860"/>
              <p:cNvSpPr>
                <a:spLocks noChangeArrowheads="1"/>
              </p:cNvSpPr>
              <p:nvPr/>
            </p:nvSpPr>
            <p:spPr bwMode="auto">
              <a:xfrm>
                <a:off x="220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97" name="Freeform 861"/>
              <p:cNvSpPr>
                <a:spLocks/>
              </p:cNvSpPr>
              <p:nvPr/>
            </p:nvSpPr>
            <p:spPr bwMode="auto">
              <a:xfrm>
                <a:off x="2204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98" name="Freeform 862"/>
              <p:cNvSpPr>
                <a:spLocks/>
              </p:cNvSpPr>
              <p:nvPr/>
            </p:nvSpPr>
            <p:spPr bwMode="auto">
              <a:xfrm>
                <a:off x="221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99" name="Oval 863"/>
              <p:cNvSpPr>
                <a:spLocks noChangeArrowheads="1"/>
              </p:cNvSpPr>
              <p:nvPr/>
            </p:nvSpPr>
            <p:spPr bwMode="auto">
              <a:xfrm>
                <a:off x="223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00" name="Freeform 864"/>
              <p:cNvSpPr>
                <a:spLocks/>
              </p:cNvSpPr>
              <p:nvPr/>
            </p:nvSpPr>
            <p:spPr bwMode="auto">
              <a:xfrm>
                <a:off x="2229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01" name="Freeform 865"/>
              <p:cNvSpPr>
                <a:spLocks/>
              </p:cNvSpPr>
              <p:nvPr/>
            </p:nvSpPr>
            <p:spPr bwMode="auto">
              <a:xfrm>
                <a:off x="2244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02" name="Oval 866"/>
              <p:cNvSpPr>
                <a:spLocks noChangeArrowheads="1"/>
              </p:cNvSpPr>
              <p:nvPr/>
            </p:nvSpPr>
            <p:spPr bwMode="auto">
              <a:xfrm>
                <a:off x="225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03" name="Freeform 867"/>
              <p:cNvSpPr>
                <a:spLocks/>
              </p:cNvSpPr>
              <p:nvPr/>
            </p:nvSpPr>
            <p:spPr bwMode="auto">
              <a:xfrm>
                <a:off x="225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04" name="Freeform 868"/>
              <p:cNvSpPr>
                <a:spLocks/>
              </p:cNvSpPr>
              <p:nvPr/>
            </p:nvSpPr>
            <p:spPr bwMode="auto">
              <a:xfrm>
                <a:off x="226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05" name="Oval 869"/>
              <p:cNvSpPr>
                <a:spLocks noChangeArrowheads="1"/>
              </p:cNvSpPr>
              <p:nvPr/>
            </p:nvSpPr>
            <p:spPr bwMode="auto">
              <a:xfrm>
                <a:off x="228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06" name="Freeform 870"/>
              <p:cNvSpPr>
                <a:spLocks/>
              </p:cNvSpPr>
              <p:nvPr/>
            </p:nvSpPr>
            <p:spPr bwMode="auto">
              <a:xfrm>
                <a:off x="228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07" name="Freeform 871"/>
              <p:cNvSpPr>
                <a:spLocks/>
              </p:cNvSpPr>
              <p:nvPr/>
            </p:nvSpPr>
            <p:spPr bwMode="auto">
              <a:xfrm>
                <a:off x="229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08" name="Oval 872"/>
              <p:cNvSpPr>
                <a:spLocks noChangeArrowheads="1"/>
              </p:cNvSpPr>
              <p:nvPr/>
            </p:nvSpPr>
            <p:spPr bwMode="auto">
              <a:xfrm>
                <a:off x="231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09" name="Freeform 873"/>
              <p:cNvSpPr>
                <a:spLocks/>
              </p:cNvSpPr>
              <p:nvPr/>
            </p:nvSpPr>
            <p:spPr bwMode="auto">
              <a:xfrm>
                <a:off x="2308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10" name="Freeform 874"/>
              <p:cNvSpPr>
                <a:spLocks/>
              </p:cNvSpPr>
              <p:nvPr/>
            </p:nvSpPr>
            <p:spPr bwMode="auto">
              <a:xfrm>
                <a:off x="232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11" name="Oval 875"/>
              <p:cNvSpPr>
                <a:spLocks noChangeArrowheads="1"/>
              </p:cNvSpPr>
              <p:nvPr/>
            </p:nvSpPr>
            <p:spPr bwMode="auto">
              <a:xfrm>
                <a:off x="233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12" name="Freeform 876"/>
              <p:cNvSpPr>
                <a:spLocks/>
              </p:cNvSpPr>
              <p:nvPr/>
            </p:nvSpPr>
            <p:spPr bwMode="auto">
              <a:xfrm>
                <a:off x="233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13" name="Freeform 877"/>
              <p:cNvSpPr>
                <a:spLocks/>
              </p:cNvSpPr>
              <p:nvPr/>
            </p:nvSpPr>
            <p:spPr bwMode="auto">
              <a:xfrm>
                <a:off x="2347" y="948"/>
                <a:ext cx="12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14" name="Oval 878"/>
              <p:cNvSpPr>
                <a:spLocks noChangeArrowheads="1"/>
              </p:cNvSpPr>
              <p:nvPr/>
            </p:nvSpPr>
            <p:spPr bwMode="auto">
              <a:xfrm>
                <a:off x="86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15" name="Freeform 879"/>
              <p:cNvSpPr>
                <a:spLocks/>
              </p:cNvSpPr>
              <p:nvPr/>
            </p:nvSpPr>
            <p:spPr bwMode="auto">
              <a:xfrm>
                <a:off x="87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16" name="Oval 880"/>
              <p:cNvSpPr>
                <a:spLocks noChangeArrowheads="1"/>
              </p:cNvSpPr>
              <p:nvPr/>
            </p:nvSpPr>
            <p:spPr bwMode="auto">
              <a:xfrm>
                <a:off x="89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17" name="Freeform 881"/>
              <p:cNvSpPr>
                <a:spLocks/>
              </p:cNvSpPr>
              <p:nvPr/>
            </p:nvSpPr>
            <p:spPr bwMode="auto">
              <a:xfrm>
                <a:off x="888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18" name="Freeform 882"/>
              <p:cNvSpPr>
                <a:spLocks/>
              </p:cNvSpPr>
              <p:nvPr/>
            </p:nvSpPr>
            <p:spPr bwMode="auto">
              <a:xfrm>
                <a:off x="90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19" name="Oval 883"/>
              <p:cNvSpPr>
                <a:spLocks noChangeArrowheads="1"/>
              </p:cNvSpPr>
              <p:nvPr/>
            </p:nvSpPr>
            <p:spPr bwMode="auto">
              <a:xfrm>
                <a:off x="91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20" name="Freeform 884"/>
              <p:cNvSpPr>
                <a:spLocks/>
              </p:cNvSpPr>
              <p:nvPr/>
            </p:nvSpPr>
            <p:spPr bwMode="auto">
              <a:xfrm>
                <a:off x="914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21" name="Freeform 885"/>
              <p:cNvSpPr>
                <a:spLocks/>
              </p:cNvSpPr>
              <p:nvPr/>
            </p:nvSpPr>
            <p:spPr bwMode="auto">
              <a:xfrm>
                <a:off x="929" y="948"/>
                <a:ext cx="12" cy="63"/>
              </a:xfrm>
              <a:custGeom>
                <a:avLst/>
                <a:gdLst/>
                <a:ahLst/>
                <a:cxnLst>
                  <a:cxn ang="0">
                    <a:pos x="13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3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22" name="Oval 886"/>
              <p:cNvSpPr>
                <a:spLocks noChangeArrowheads="1"/>
              </p:cNvSpPr>
              <p:nvPr/>
            </p:nvSpPr>
            <p:spPr bwMode="auto">
              <a:xfrm>
                <a:off x="941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23" name="Freeform 887"/>
              <p:cNvSpPr>
                <a:spLocks/>
              </p:cNvSpPr>
              <p:nvPr/>
            </p:nvSpPr>
            <p:spPr bwMode="auto">
              <a:xfrm>
                <a:off x="939" y="948"/>
                <a:ext cx="13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24" name="Freeform 888"/>
              <p:cNvSpPr>
                <a:spLocks/>
              </p:cNvSpPr>
              <p:nvPr/>
            </p:nvSpPr>
            <p:spPr bwMode="auto">
              <a:xfrm>
                <a:off x="954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25" name="Oval 889"/>
              <p:cNvSpPr>
                <a:spLocks noChangeArrowheads="1"/>
              </p:cNvSpPr>
              <p:nvPr/>
            </p:nvSpPr>
            <p:spPr bwMode="auto">
              <a:xfrm>
                <a:off x="968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26" name="Freeform 890"/>
              <p:cNvSpPr>
                <a:spLocks/>
              </p:cNvSpPr>
              <p:nvPr/>
            </p:nvSpPr>
            <p:spPr bwMode="auto">
              <a:xfrm>
                <a:off x="96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27" name="Freeform 891"/>
              <p:cNvSpPr>
                <a:spLocks/>
              </p:cNvSpPr>
              <p:nvPr/>
            </p:nvSpPr>
            <p:spPr bwMode="auto">
              <a:xfrm>
                <a:off x="980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28" name="Oval 892"/>
              <p:cNvSpPr>
                <a:spLocks noChangeArrowheads="1"/>
              </p:cNvSpPr>
              <p:nvPr/>
            </p:nvSpPr>
            <p:spPr bwMode="auto">
              <a:xfrm>
                <a:off x="99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29" name="Freeform 893"/>
              <p:cNvSpPr>
                <a:spLocks/>
              </p:cNvSpPr>
              <p:nvPr/>
            </p:nvSpPr>
            <p:spPr bwMode="auto">
              <a:xfrm>
                <a:off x="99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30" name="Freeform 894"/>
              <p:cNvSpPr>
                <a:spLocks/>
              </p:cNvSpPr>
              <p:nvPr/>
            </p:nvSpPr>
            <p:spPr bwMode="auto">
              <a:xfrm>
                <a:off x="100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31" name="Oval 895"/>
              <p:cNvSpPr>
                <a:spLocks noChangeArrowheads="1"/>
              </p:cNvSpPr>
              <p:nvPr/>
            </p:nvSpPr>
            <p:spPr bwMode="auto">
              <a:xfrm>
                <a:off x="1019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32" name="Freeform 896"/>
              <p:cNvSpPr>
                <a:spLocks/>
              </p:cNvSpPr>
              <p:nvPr/>
            </p:nvSpPr>
            <p:spPr bwMode="auto">
              <a:xfrm>
                <a:off x="101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33" name="Freeform 897"/>
              <p:cNvSpPr>
                <a:spLocks/>
              </p:cNvSpPr>
              <p:nvPr/>
            </p:nvSpPr>
            <p:spPr bwMode="auto">
              <a:xfrm>
                <a:off x="103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34" name="Oval 898"/>
              <p:cNvSpPr>
                <a:spLocks noChangeArrowheads="1"/>
              </p:cNvSpPr>
              <p:nvPr/>
            </p:nvSpPr>
            <p:spPr bwMode="auto">
              <a:xfrm>
                <a:off x="1046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35" name="Freeform 899"/>
              <p:cNvSpPr>
                <a:spLocks/>
              </p:cNvSpPr>
              <p:nvPr/>
            </p:nvSpPr>
            <p:spPr bwMode="auto">
              <a:xfrm>
                <a:off x="1043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36" name="Freeform 900"/>
              <p:cNvSpPr>
                <a:spLocks/>
              </p:cNvSpPr>
              <p:nvPr/>
            </p:nvSpPr>
            <p:spPr bwMode="auto">
              <a:xfrm>
                <a:off x="105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37" name="Oval 901"/>
              <p:cNvSpPr>
                <a:spLocks noChangeArrowheads="1"/>
              </p:cNvSpPr>
              <p:nvPr/>
            </p:nvSpPr>
            <p:spPr bwMode="auto">
              <a:xfrm>
                <a:off x="1071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38" name="Freeform 902"/>
              <p:cNvSpPr>
                <a:spLocks/>
              </p:cNvSpPr>
              <p:nvPr/>
            </p:nvSpPr>
            <p:spPr bwMode="auto">
              <a:xfrm>
                <a:off x="1069" y="948"/>
                <a:ext cx="13" cy="63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8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39" name="Freeform 903"/>
              <p:cNvSpPr>
                <a:spLocks/>
              </p:cNvSpPr>
              <p:nvPr/>
            </p:nvSpPr>
            <p:spPr bwMode="auto">
              <a:xfrm>
                <a:off x="108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40" name="Oval 904"/>
              <p:cNvSpPr>
                <a:spLocks noChangeArrowheads="1"/>
              </p:cNvSpPr>
              <p:nvPr/>
            </p:nvSpPr>
            <p:spPr bwMode="auto">
              <a:xfrm>
                <a:off x="109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41" name="Freeform 905"/>
              <p:cNvSpPr>
                <a:spLocks/>
              </p:cNvSpPr>
              <p:nvPr/>
            </p:nvSpPr>
            <p:spPr bwMode="auto">
              <a:xfrm>
                <a:off x="109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42" name="Freeform 906"/>
              <p:cNvSpPr>
                <a:spLocks/>
              </p:cNvSpPr>
              <p:nvPr/>
            </p:nvSpPr>
            <p:spPr bwMode="auto">
              <a:xfrm>
                <a:off x="110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43" name="Oval 907"/>
              <p:cNvSpPr>
                <a:spLocks noChangeArrowheads="1"/>
              </p:cNvSpPr>
              <p:nvPr/>
            </p:nvSpPr>
            <p:spPr bwMode="auto">
              <a:xfrm>
                <a:off x="112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44" name="Freeform 908"/>
              <p:cNvSpPr>
                <a:spLocks/>
              </p:cNvSpPr>
              <p:nvPr/>
            </p:nvSpPr>
            <p:spPr bwMode="auto">
              <a:xfrm>
                <a:off x="1120" y="948"/>
                <a:ext cx="13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45" name="Freeform 909"/>
              <p:cNvSpPr>
                <a:spLocks/>
              </p:cNvSpPr>
              <p:nvPr/>
            </p:nvSpPr>
            <p:spPr bwMode="auto">
              <a:xfrm>
                <a:off x="113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46" name="Oval 910"/>
              <p:cNvSpPr>
                <a:spLocks noChangeArrowheads="1"/>
              </p:cNvSpPr>
              <p:nvPr/>
            </p:nvSpPr>
            <p:spPr bwMode="auto">
              <a:xfrm>
                <a:off x="1148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47" name="Freeform 911"/>
              <p:cNvSpPr>
                <a:spLocks/>
              </p:cNvSpPr>
              <p:nvPr/>
            </p:nvSpPr>
            <p:spPr bwMode="auto">
              <a:xfrm>
                <a:off x="114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48" name="Freeform 912"/>
              <p:cNvSpPr>
                <a:spLocks/>
              </p:cNvSpPr>
              <p:nvPr/>
            </p:nvSpPr>
            <p:spPr bwMode="auto">
              <a:xfrm>
                <a:off x="1161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49" name="Oval 913"/>
              <p:cNvSpPr>
                <a:spLocks noChangeArrowheads="1"/>
              </p:cNvSpPr>
              <p:nvPr/>
            </p:nvSpPr>
            <p:spPr bwMode="auto">
              <a:xfrm>
                <a:off x="1175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50" name="Freeform 914"/>
              <p:cNvSpPr>
                <a:spLocks/>
              </p:cNvSpPr>
              <p:nvPr/>
            </p:nvSpPr>
            <p:spPr bwMode="auto">
              <a:xfrm>
                <a:off x="1173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51" name="Freeform 915"/>
              <p:cNvSpPr>
                <a:spLocks/>
              </p:cNvSpPr>
              <p:nvPr/>
            </p:nvSpPr>
            <p:spPr bwMode="auto">
              <a:xfrm>
                <a:off x="118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52" name="Oval 916"/>
              <p:cNvSpPr>
                <a:spLocks noChangeArrowheads="1"/>
              </p:cNvSpPr>
              <p:nvPr/>
            </p:nvSpPr>
            <p:spPr bwMode="auto">
              <a:xfrm>
                <a:off x="1200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53" name="Freeform 917"/>
              <p:cNvSpPr>
                <a:spLocks/>
              </p:cNvSpPr>
              <p:nvPr/>
            </p:nvSpPr>
            <p:spPr bwMode="auto">
              <a:xfrm>
                <a:off x="1197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54" name="Freeform 918"/>
              <p:cNvSpPr>
                <a:spLocks/>
              </p:cNvSpPr>
              <p:nvPr/>
            </p:nvSpPr>
            <p:spPr bwMode="auto">
              <a:xfrm>
                <a:off x="121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55" name="Oval 919"/>
              <p:cNvSpPr>
                <a:spLocks noChangeArrowheads="1"/>
              </p:cNvSpPr>
              <p:nvPr/>
            </p:nvSpPr>
            <p:spPr bwMode="auto">
              <a:xfrm>
                <a:off x="1227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56" name="Freeform 920"/>
              <p:cNvSpPr>
                <a:spLocks/>
              </p:cNvSpPr>
              <p:nvPr/>
            </p:nvSpPr>
            <p:spPr bwMode="auto">
              <a:xfrm>
                <a:off x="1224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57" name="Freeform 921"/>
              <p:cNvSpPr>
                <a:spLocks/>
              </p:cNvSpPr>
              <p:nvPr/>
            </p:nvSpPr>
            <p:spPr bwMode="auto">
              <a:xfrm>
                <a:off x="123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58" name="Oval 922"/>
              <p:cNvSpPr>
                <a:spLocks noChangeArrowheads="1"/>
              </p:cNvSpPr>
              <p:nvPr/>
            </p:nvSpPr>
            <p:spPr bwMode="auto">
              <a:xfrm>
                <a:off x="125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59" name="Freeform 923"/>
              <p:cNvSpPr>
                <a:spLocks/>
              </p:cNvSpPr>
              <p:nvPr/>
            </p:nvSpPr>
            <p:spPr bwMode="auto">
              <a:xfrm>
                <a:off x="125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60" name="Freeform 924"/>
              <p:cNvSpPr>
                <a:spLocks/>
              </p:cNvSpPr>
              <p:nvPr/>
            </p:nvSpPr>
            <p:spPr bwMode="auto">
              <a:xfrm>
                <a:off x="126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61" name="Oval 925"/>
              <p:cNvSpPr>
                <a:spLocks noChangeArrowheads="1"/>
              </p:cNvSpPr>
              <p:nvPr/>
            </p:nvSpPr>
            <p:spPr bwMode="auto">
              <a:xfrm>
                <a:off x="127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62" name="Freeform 926"/>
              <p:cNvSpPr>
                <a:spLocks/>
              </p:cNvSpPr>
              <p:nvPr/>
            </p:nvSpPr>
            <p:spPr bwMode="auto">
              <a:xfrm>
                <a:off x="1275" y="948"/>
                <a:ext cx="12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63" name="Freeform 927"/>
              <p:cNvSpPr>
                <a:spLocks/>
              </p:cNvSpPr>
              <p:nvPr/>
            </p:nvSpPr>
            <p:spPr bwMode="auto">
              <a:xfrm>
                <a:off x="1290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64" name="Oval 928"/>
              <p:cNvSpPr>
                <a:spLocks noChangeArrowheads="1"/>
              </p:cNvSpPr>
              <p:nvPr/>
            </p:nvSpPr>
            <p:spPr bwMode="auto">
              <a:xfrm>
                <a:off x="130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65" name="Freeform 929"/>
              <p:cNvSpPr>
                <a:spLocks/>
              </p:cNvSpPr>
              <p:nvPr/>
            </p:nvSpPr>
            <p:spPr bwMode="auto">
              <a:xfrm>
                <a:off x="130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66" name="Freeform 930"/>
              <p:cNvSpPr>
                <a:spLocks/>
              </p:cNvSpPr>
              <p:nvPr/>
            </p:nvSpPr>
            <p:spPr bwMode="auto">
              <a:xfrm>
                <a:off x="131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67" name="Oval 931"/>
              <p:cNvSpPr>
                <a:spLocks noChangeArrowheads="1"/>
              </p:cNvSpPr>
              <p:nvPr/>
            </p:nvSpPr>
            <p:spPr bwMode="auto">
              <a:xfrm>
                <a:off x="133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68" name="Freeform 932"/>
              <p:cNvSpPr>
                <a:spLocks/>
              </p:cNvSpPr>
              <p:nvPr/>
            </p:nvSpPr>
            <p:spPr bwMode="auto">
              <a:xfrm>
                <a:off x="1327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69" name="Freeform 933"/>
              <p:cNvSpPr>
                <a:spLocks/>
              </p:cNvSpPr>
              <p:nvPr/>
            </p:nvSpPr>
            <p:spPr bwMode="auto">
              <a:xfrm>
                <a:off x="134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70" name="Oval 934"/>
              <p:cNvSpPr>
                <a:spLocks noChangeArrowheads="1"/>
              </p:cNvSpPr>
              <p:nvPr/>
            </p:nvSpPr>
            <p:spPr bwMode="auto">
              <a:xfrm>
                <a:off x="1355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71" name="Freeform 935"/>
              <p:cNvSpPr>
                <a:spLocks/>
              </p:cNvSpPr>
              <p:nvPr/>
            </p:nvSpPr>
            <p:spPr bwMode="auto">
              <a:xfrm>
                <a:off x="135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72" name="Freeform 936"/>
              <p:cNvSpPr>
                <a:spLocks/>
              </p:cNvSpPr>
              <p:nvPr/>
            </p:nvSpPr>
            <p:spPr bwMode="auto">
              <a:xfrm>
                <a:off x="1367" y="948"/>
                <a:ext cx="13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73" name="Oval 937"/>
              <p:cNvSpPr>
                <a:spLocks noChangeArrowheads="1"/>
              </p:cNvSpPr>
              <p:nvPr/>
            </p:nvSpPr>
            <p:spPr bwMode="auto">
              <a:xfrm>
                <a:off x="1381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74" name="Freeform 938"/>
              <p:cNvSpPr>
                <a:spLocks/>
              </p:cNvSpPr>
              <p:nvPr/>
            </p:nvSpPr>
            <p:spPr bwMode="auto">
              <a:xfrm>
                <a:off x="137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75" name="Freeform 939"/>
              <p:cNvSpPr>
                <a:spLocks/>
              </p:cNvSpPr>
              <p:nvPr/>
            </p:nvSpPr>
            <p:spPr bwMode="auto">
              <a:xfrm>
                <a:off x="139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76" name="Oval 940"/>
              <p:cNvSpPr>
                <a:spLocks noChangeArrowheads="1"/>
              </p:cNvSpPr>
              <p:nvPr/>
            </p:nvSpPr>
            <p:spPr bwMode="auto">
              <a:xfrm>
                <a:off x="1407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77" name="Freeform 941"/>
              <p:cNvSpPr>
                <a:spLocks/>
              </p:cNvSpPr>
              <p:nvPr/>
            </p:nvSpPr>
            <p:spPr bwMode="auto">
              <a:xfrm>
                <a:off x="140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8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8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78" name="Freeform 942"/>
              <p:cNvSpPr>
                <a:spLocks/>
              </p:cNvSpPr>
              <p:nvPr/>
            </p:nvSpPr>
            <p:spPr bwMode="auto">
              <a:xfrm>
                <a:off x="141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79" name="Oval 943"/>
              <p:cNvSpPr>
                <a:spLocks noChangeArrowheads="1"/>
              </p:cNvSpPr>
              <p:nvPr/>
            </p:nvSpPr>
            <p:spPr bwMode="auto">
              <a:xfrm>
                <a:off x="143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80" name="Freeform 944"/>
              <p:cNvSpPr>
                <a:spLocks/>
              </p:cNvSpPr>
              <p:nvPr/>
            </p:nvSpPr>
            <p:spPr bwMode="auto">
              <a:xfrm>
                <a:off x="143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81" name="Freeform 945"/>
              <p:cNvSpPr>
                <a:spLocks/>
              </p:cNvSpPr>
              <p:nvPr/>
            </p:nvSpPr>
            <p:spPr bwMode="auto">
              <a:xfrm>
                <a:off x="144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82" name="Oval 946"/>
              <p:cNvSpPr>
                <a:spLocks noChangeArrowheads="1"/>
              </p:cNvSpPr>
              <p:nvPr/>
            </p:nvSpPr>
            <p:spPr bwMode="auto">
              <a:xfrm>
                <a:off x="1459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83" name="Freeform 947"/>
              <p:cNvSpPr>
                <a:spLocks/>
              </p:cNvSpPr>
              <p:nvPr/>
            </p:nvSpPr>
            <p:spPr bwMode="auto">
              <a:xfrm>
                <a:off x="145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84" name="Freeform 948"/>
              <p:cNvSpPr>
                <a:spLocks/>
              </p:cNvSpPr>
              <p:nvPr/>
            </p:nvSpPr>
            <p:spPr bwMode="auto">
              <a:xfrm>
                <a:off x="147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85" name="Oval 949"/>
              <p:cNvSpPr>
                <a:spLocks noChangeArrowheads="1"/>
              </p:cNvSpPr>
              <p:nvPr/>
            </p:nvSpPr>
            <p:spPr bwMode="auto">
              <a:xfrm>
                <a:off x="1485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86" name="Freeform 950"/>
              <p:cNvSpPr>
                <a:spLocks/>
              </p:cNvSpPr>
              <p:nvPr/>
            </p:nvSpPr>
            <p:spPr bwMode="auto">
              <a:xfrm>
                <a:off x="1483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87" name="Freeform 951"/>
              <p:cNvSpPr>
                <a:spLocks/>
              </p:cNvSpPr>
              <p:nvPr/>
            </p:nvSpPr>
            <p:spPr bwMode="auto">
              <a:xfrm>
                <a:off x="1497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88" name="Oval 952"/>
              <p:cNvSpPr>
                <a:spLocks noChangeArrowheads="1"/>
              </p:cNvSpPr>
              <p:nvPr/>
            </p:nvSpPr>
            <p:spPr bwMode="auto">
              <a:xfrm>
                <a:off x="151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89" name="Freeform 953"/>
              <p:cNvSpPr>
                <a:spLocks/>
              </p:cNvSpPr>
              <p:nvPr/>
            </p:nvSpPr>
            <p:spPr bwMode="auto">
              <a:xfrm>
                <a:off x="1508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90" name="Freeform 954"/>
              <p:cNvSpPr>
                <a:spLocks/>
              </p:cNvSpPr>
              <p:nvPr/>
            </p:nvSpPr>
            <p:spPr bwMode="auto">
              <a:xfrm>
                <a:off x="152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91" name="Oval 955"/>
              <p:cNvSpPr>
                <a:spLocks noChangeArrowheads="1"/>
              </p:cNvSpPr>
              <p:nvPr/>
            </p:nvSpPr>
            <p:spPr bwMode="auto">
              <a:xfrm>
                <a:off x="153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92" name="Freeform 956"/>
              <p:cNvSpPr>
                <a:spLocks/>
              </p:cNvSpPr>
              <p:nvPr/>
            </p:nvSpPr>
            <p:spPr bwMode="auto">
              <a:xfrm>
                <a:off x="1534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93" name="Freeform 957"/>
              <p:cNvSpPr>
                <a:spLocks/>
              </p:cNvSpPr>
              <p:nvPr/>
            </p:nvSpPr>
            <p:spPr bwMode="auto">
              <a:xfrm>
                <a:off x="154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94" name="Oval 958"/>
              <p:cNvSpPr>
                <a:spLocks noChangeArrowheads="1"/>
              </p:cNvSpPr>
              <p:nvPr/>
            </p:nvSpPr>
            <p:spPr bwMode="auto">
              <a:xfrm>
                <a:off x="156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95" name="Freeform 959"/>
              <p:cNvSpPr>
                <a:spLocks/>
              </p:cNvSpPr>
              <p:nvPr/>
            </p:nvSpPr>
            <p:spPr bwMode="auto">
              <a:xfrm>
                <a:off x="1559" y="948"/>
                <a:ext cx="13" cy="63"/>
              </a:xfrm>
              <a:custGeom>
                <a:avLst/>
                <a:gdLst/>
                <a:ahLst/>
                <a:cxnLst>
                  <a:cxn ang="0">
                    <a:pos x="9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9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96" name="Freeform 960"/>
              <p:cNvSpPr>
                <a:spLocks/>
              </p:cNvSpPr>
              <p:nvPr/>
            </p:nvSpPr>
            <p:spPr bwMode="auto">
              <a:xfrm>
                <a:off x="157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97" name="Oval 961"/>
              <p:cNvSpPr>
                <a:spLocks noChangeArrowheads="1"/>
              </p:cNvSpPr>
              <p:nvPr/>
            </p:nvSpPr>
            <p:spPr bwMode="auto">
              <a:xfrm>
                <a:off x="1588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98" name="Freeform 962"/>
              <p:cNvSpPr>
                <a:spLocks/>
              </p:cNvSpPr>
              <p:nvPr/>
            </p:nvSpPr>
            <p:spPr bwMode="auto">
              <a:xfrm>
                <a:off x="158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99" name="Freeform 963"/>
              <p:cNvSpPr>
                <a:spLocks/>
              </p:cNvSpPr>
              <p:nvPr/>
            </p:nvSpPr>
            <p:spPr bwMode="auto">
              <a:xfrm>
                <a:off x="1600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00" name="Oval 964"/>
              <p:cNvSpPr>
                <a:spLocks noChangeArrowheads="1"/>
              </p:cNvSpPr>
              <p:nvPr/>
            </p:nvSpPr>
            <p:spPr bwMode="auto">
              <a:xfrm>
                <a:off x="1614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01" name="Freeform 965"/>
              <p:cNvSpPr>
                <a:spLocks/>
              </p:cNvSpPr>
              <p:nvPr/>
            </p:nvSpPr>
            <p:spPr bwMode="auto">
              <a:xfrm>
                <a:off x="1612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02" name="Freeform 966"/>
              <p:cNvSpPr>
                <a:spLocks/>
              </p:cNvSpPr>
              <p:nvPr/>
            </p:nvSpPr>
            <p:spPr bwMode="auto">
              <a:xfrm>
                <a:off x="162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03" name="Oval 967"/>
              <p:cNvSpPr>
                <a:spLocks noChangeArrowheads="1"/>
              </p:cNvSpPr>
              <p:nvPr/>
            </p:nvSpPr>
            <p:spPr bwMode="auto">
              <a:xfrm>
                <a:off x="1638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04" name="Freeform 968"/>
              <p:cNvSpPr>
                <a:spLocks/>
              </p:cNvSpPr>
              <p:nvPr/>
            </p:nvSpPr>
            <p:spPr bwMode="auto">
              <a:xfrm>
                <a:off x="1636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05" name="Freeform 969"/>
              <p:cNvSpPr>
                <a:spLocks/>
              </p:cNvSpPr>
              <p:nvPr/>
            </p:nvSpPr>
            <p:spPr bwMode="auto">
              <a:xfrm>
                <a:off x="1649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06" name="Oval 970"/>
              <p:cNvSpPr>
                <a:spLocks noChangeArrowheads="1"/>
              </p:cNvSpPr>
              <p:nvPr/>
            </p:nvSpPr>
            <p:spPr bwMode="auto">
              <a:xfrm>
                <a:off x="166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07" name="Freeform 971"/>
              <p:cNvSpPr>
                <a:spLocks/>
              </p:cNvSpPr>
              <p:nvPr/>
            </p:nvSpPr>
            <p:spPr bwMode="auto">
              <a:xfrm>
                <a:off x="166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08" name="Freeform 972"/>
              <p:cNvSpPr>
                <a:spLocks/>
              </p:cNvSpPr>
              <p:nvPr/>
            </p:nvSpPr>
            <p:spPr bwMode="auto">
              <a:xfrm>
                <a:off x="1675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5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5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09" name="Oval 973"/>
              <p:cNvSpPr>
                <a:spLocks noChangeArrowheads="1"/>
              </p:cNvSpPr>
              <p:nvPr/>
            </p:nvSpPr>
            <p:spPr bwMode="auto">
              <a:xfrm>
                <a:off x="1689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10" name="Freeform 974"/>
              <p:cNvSpPr>
                <a:spLocks/>
              </p:cNvSpPr>
              <p:nvPr/>
            </p:nvSpPr>
            <p:spPr bwMode="auto">
              <a:xfrm>
                <a:off x="1687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11" name="Freeform 975"/>
              <p:cNvSpPr>
                <a:spLocks/>
              </p:cNvSpPr>
              <p:nvPr/>
            </p:nvSpPr>
            <p:spPr bwMode="auto">
              <a:xfrm>
                <a:off x="170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12" name="Oval 976"/>
              <p:cNvSpPr>
                <a:spLocks noChangeArrowheads="1"/>
              </p:cNvSpPr>
              <p:nvPr/>
            </p:nvSpPr>
            <p:spPr bwMode="auto">
              <a:xfrm>
                <a:off x="171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13" name="Freeform 977"/>
              <p:cNvSpPr>
                <a:spLocks/>
              </p:cNvSpPr>
              <p:nvPr/>
            </p:nvSpPr>
            <p:spPr bwMode="auto">
              <a:xfrm>
                <a:off x="1713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14" name="Freeform 978"/>
              <p:cNvSpPr>
                <a:spLocks/>
              </p:cNvSpPr>
              <p:nvPr/>
            </p:nvSpPr>
            <p:spPr bwMode="auto">
              <a:xfrm>
                <a:off x="172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15" name="Oval 979"/>
              <p:cNvSpPr>
                <a:spLocks noChangeArrowheads="1"/>
              </p:cNvSpPr>
              <p:nvPr/>
            </p:nvSpPr>
            <p:spPr bwMode="auto">
              <a:xfrm>
                <a:off x="1741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16" name="Freeform 980"/>
              <p:cNvSpPr>
                <a:spLocks/>
              </p:cNvSpPr>
              <p:nvPr/>
            </p:nvSpPr>
            <p:spPr bwMode="auto">
              <a:xfrm>
                <a:off x="1739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17" name="Freeform 981"/>
              <p:cNvSpPr>
                <a:spLocks/>
              </p:cNvSpPr>
              <p:nvPr/>
            </p:nvSpPr>
            <p:spPr bwMode="auto">
              <a:xfrm>
                <a:off x="175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18" name="Oval 982"/>
              <p:cNvSpPr>
                <a:spLocks noChangeArrowheads="1"/>
              </p:cNvSpPr>
              <p:nvPr/>
            </p:nvSpPr>
            <p:spPr bwMode="auto">
              <a:xfrm>
                <a:off x="176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19" name="Freeform 983"/>
              <p:cNvSpPr>
                <a:spLocks/>
              </p:cNvSpPr>
              <p:nvPr/>
            </p:nvSpPr>
            <p:spPr bwMode="auto">
              <a:xfrm>
                <a:off x="1764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20" name="Freeform 984"/>
              <p:cNvSpPr>
                <a:spLocks/>
              </p:cNvSpPr>
              <p:nvPr/>
            </p:nvSpPr>
            <p:spPr bwMode="auto">
              <a:xfrm>
                <a:off x="177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8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8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21" name="Oval 985"/>
              <p:cNvSpPr>
                <a:spLocks noChangeArrowheads="1"/>
              </p:cNvSpPr>
              <p:nvPr/>
            </p:nvSpPr>
            <p:spPr bwMode="auto">
              <a:xfrm>
                <a:off x="179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22" name="Freeform 986"/>
              <p:cNvSpPr>
                <a:spLocks/>
              </p:cNvSpPr>
              <p:nvPr/>
            </p:nvSpPr>
            <p:spPr bwMode="auto">
              <a:xfrm>
                <a:off x="1790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23" name="Freeform 987"/>
              <p:cNvSpPr>
                <a:spLocks/>
              </p:cNvSpPr>
              <p:nvPr/>
            </p:nvSpPr>
            <p:spPr bwMode="auto">
              <a:xfrm>
                <a:off x="1804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24" name="Oval 988"/>
              <p:cNvSpPr>
                <a:spLocks noChangeArrowheads="1"/>
              </p:cNvSpPr>
              <p:nvPr/>
            </p:nvSpPr>
            <p:spPr bwMode="auto">
              <a:xfrm>
                <a:off x="181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25" name="Freeform 989"/>
              <p:cNvSpPr>
                <a:spLocks/>
              </p:cNvSpPr>
              <p:nvPr/>
            </p:nvSpPr>
            <p:spPr bwMode="auto">
              <a:xfrm>
                <a:off x="1817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26" name="Freeform 990"/>
              <p:cNvSpPr>
                <a:spLocks/>
              </p:cNvSpPr>
              <p:nvPr/>
            </p:nvSpPr>
            <p:spPr bwMode="auto">
              <a:xfrm>
                <a:off x="1830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27" name="Oval 991"/>
              <p:cNvSpPr>
                <a:spLocks noChangeArrowheads="1"/>
              </p:cNvSpPr>
              <p:nvPr/>
            </p:nvSpPr>
            <p:spPr bwMode="auto">
              <a:xfrm>
                <a:off x="1844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28" name="Freeform 992"/>
              <p:cNvSpPr>
                <a:spLocks/>
              </p:cNvSpPr>
              <p:nvPr/>
            </p:nvSpPr>
            <p:spPr bwMode="auto">
              <a:xfrm>
                <a:off x="184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29" name="Freeform 993"/>
              <p:cNvSpPr>
                <a:spLocks/>
              </p:cNvSpPr>
              <p:nvPr/>
            </p:nvSpPr>
            <p:spPr bwMode="auto">
              <a:xfrm>
                <a:off x="185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30" name="Oval 994"/>
              <p:cNvSpPr>
                <a:spLocks noChangeArrowheads="1"/>
              </p:cNvSpPr>
              <p:nvPr/>
            </p:nvSpPr>
            <p:spPr bwMode="auto">
              <a:xfrm>
                <a:off x="187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31" name="Freeform 995"/>
              <p:cNvSpPr>
                <a:spLocks/>
              </p:cNvSpPr>
              <p:nvPr/>
            </p:nvSpPr>
            <p:spPr bwMode="auto">
              <a:xfrm>
                <a:off x="1868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32" name="Freeform 996"/>
              <p:cNvSpPr>
                <a:spLocks/>
              </p:cNvSpPr>
              <p:nvPr/>
            </p:nvSpPr>
            <p:spPr bwMode="auto">
              <a:xfrm>
                <a:off x="1882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33" name="Oval 997"/>
              <p:cNvSpPr>
                <a:spLocks noChangeArrowheads="1"/>
              </p:cNvSpPr>
              <p:nvPr/>
            </p:nvSpPr>
            <p:spPr bwMode="auto">
              <a:xfrm>
                <a:off x="189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34" name="Freeform 998"/>
              <p:cNvSpPr>
                <a:spLocks/>
              </p:cNvSpPr>
              <p:nvPr/>
            </p:nvSpPr>
            <p:spPr bwMode="auto">
              <a:xfrm>
                <a:off x="1894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35" name="Freeform 999"/>
              <p:cNvSpPr>
                <a:spLocks/>
              </p:cNvSpPr>
              <p:nvPr/>
            </p:nvSpPr>
            <p:spPr bwMode="auto">
              <a:xfrm>
                <a:off x="1908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36" name="Oval 1000"/>
              <p:cNvSpPr>
                <a:spLocks noChangeArrowheads="1"/>
              </p:cNvSpPr>
              <p:nvPr/>
            </p:nvSpPr>
            <p:spPr bwMode="auto">
              <a:xfrm>
                <a:off x="192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37" name="Freeform 1001"/>
              <p:cNvSpPr>
                <a:spLocks/>
              </p:cNvSpPr>
              <p:nvPr/>
            </p:nvSpPr>
            <p:spPr bwMode="auto">
              <a:xfrm>
                <a:off x="191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38" name="Freeform 1002"/>
              <p:cNvSpPr>
                <a:spLocks/>
              </p:cNvSpPr>
              <p:nvPr/>
            </p:nvSpPr>
            <p:spPr bwMode="auto">
              <a:xfrm>
                <a:off x="1934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39" name="Oval 1003"/>
              <p:cNvSpPr>
                <a:spLocks noChangeArrowheads="1"/>
              </p:cNvSpPr>
              <p:nvPr/>
            </p:nvSpPr>
            <p:spPr bwMode="auto">
              <a:xfrm>
                <a:off x="194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40" name="Freeform 1004"/>
              <p:cNvSpPr>
                <a:spLocks/>
              </p:cNvSpPr>
              <p:nvPr/>
            </p:nvSpPr>
            <p:spPr bwMode="auto">
              <a:xfrm>
                <a:off x="194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41" name="Freeform 1005"/>
              <p:cNvSpPr>
                <a:spLocks/>
              </p:cNvSpPr>
              <p:nvPr/>
            </p:nvSpPr>
            <p:spPr bwMode="auto">
              <a:xfrm>
                <a:off x="195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42" name="Oval 1006"/>
              <p:cNvSpPr>
                <a:spLocks noChangeArrowheads="1"/>
              </p:cNvSpPr>
              <p:nvPr/>
            </p:nvSpPr>
            <p:spPr bwMode="auto">
              <a:xfrm>
                <a:off x="1973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43" name="Freeform 1007"/>
              <p:cNvSpPr>
                <a:spLocks/>
              </p:cNvSpPr>
              <p:nvPr/>
            </p:nvSpPr>
            <p:spPr bwMode="auto">
              <a:xfrm>
                <a:off x="1971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44" name="Freeform 1008"/>
              <p:cNvSpPr>
                <a:spLocks/>
              </p:cNvSpPr>
              <p:nvPr/>
            </p:nvSpPr>
            <p:spPr bwMode="auto">
              <a:xfrm>
                <a:off x="1985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45" name="Oval 1009"/>
              <p:cNvSpPr>
                <a:spLocks noChangeArrowheads="1"/>
              </p:cNvSpPr>
              <p:nvPr/>
            </p:nvSpPr>
            <p:spPr bwMode="auto">
              <a:xfrm>
                <a:off x="2000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46" name="Freeform 1010"/>
              <p:cNvSpPr>
                <a:spLocks/>
              </p:cNvSpPr>
              <p:nvPr/>
            </p:nvSpPr>
            <p:spPr bwMode="auto">
              <a:xfrm>
                <a:off x="1997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4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4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47" name="Freeform 1011"/>
              <p:cNvSpPr>
                <a:spLocks/>
              </p:cNvSpPr>
              <p:nvPr/>
            </p:nvSpPr>
            <p:spPr bwMode="auto">
              <a:xfrm>
                <a:off x="2011" y="883"/>
                <a:ext cx="13" cy="6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8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48" name="Oval 1012"/>
              <p:cNvSpPr>
                <a:spLocks noChangeArrowheads="1"/>
              </p:cNvSpPr>
              <p:nvPr/>
            </p:nvSpPr>
            <p:spPr bwMode="auto">
              <a:xfrm>
                <a:off x="202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49" name="Freeform 1013"/>
              <p:cNvSpPr>
                <a:spLocks/>
              </p:cNvSpPr>
              <p:nvPr/>
            </p:nvSpPr>
            <p:spPr bwMode="auto">
              <a:xfrm>
                <a:off x="2023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50" name="Freeform 1014"/>
              <p:cNvSpPr>
                <a:spLocks/>
              </p:cNvSpPr>
              <p:nvPr/>
            </p:nvSpPr>
            <p:spPr bwMode="auto">
              <a:xfrm>
                <a:off x="2037" y="883"/>
                <a:ext cx="12" cy="6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9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51" name="Oval 1015"/>
              <p:cNvSpPr>
                <a:spLocks noChangeArrowheads="1"/>
              </p:cNvSpPr>
              <p:nvPr/>
            </p:nvSpPr>
            <p:spPr bwMode="auto">
              <a:xfrm>
                <a:off x="205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52" name="Freeform 1016"/>
              <p:cNvSpPr>
                <a:spLocks/>
              </p:cNvSpPr>
              <p:nvPr/>
            </p:nvSpPr>
            <p:spPr bwMode="auto">
              <a:xfrm>
                <a:off x="2049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53" name="Freeform 1017"/>
              <p:cNvSpPr>
                <a:spLocks/>
              </p:cNvSpPr>
              <p:nvPr/>
            </p:nvSpPr>
            <p:spPr bwMode="auto">
              <a:xfrm>
                <a:off x="206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54" name="Oval 1018"/>
              <p:cNvSpPr>
                <a:spLocks noChangeArrowheads="1"/>
              </p:cNvSpPr>
              <p:nvPr/>
            </p:nvSpPr>
            <p:spPr bwMode="auto">
              <a:xfrm>
                <a:off x="207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55" name="Freeform 1019"/>
              <p:cNvSpPr>
                <a:spLocks/>
              </p:cNvSpPr>
              <p:nvPr/>
            </p:nvSpPr>
            <p:spPr bwMode="auto">
              <a:xfrm>
                <a:off x="2075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56" name="Freeform 1020"/>
              <p:cNvSpPr>
                <a:spLocks/>
              </p:cNvSpPr>
              <p:nvPr/>
            </p:nvSpPr>
            <p:spPr bwMode="auto">
              <a:xfrm>
                <a:off x="208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57" name="Oval 1021"/>
              <p:cNvSpPr>
                <a:spLocks noChangeArrowheads="1"/>
              </p:cNvSpPr>
              <p:nvPr/>
            </p:nvSpPr>
            <p:spPr bwMode="auto">
              <a:xfrm>
                <a:off x="210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58" name="Freeform 1022"/>
              <p:cNvSpPr>
                <a:spLocks/>
              </p:cNvSpPr>
              <p:nvPr/>
            </p:nvSpPr>
            <p:spPr bwMode="auto">
              <a:xfrm>
                <a:off x="2100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59" name="Freeform 1023"/>
              <p:cNvSpPr>
                <a:spLocks/>
              </p:cNvSpPr>
              <p:nvPr/>
            </p:nvSpPr>
            <p:spPr bwMode="auto">
              <a:xfrm>
                <a:off x="2115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60" name="Oval 1024"/>
              <p:cNvSpPr>
                <a:spLocks noChangeArrowheads="1"/>
              </p:cNvSpPr>
              <p:nvPr/>
            </p:nvSpPr>
            <p:spPr bwMode="auto">
              <a:xfrm>
                <a:off x="2129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61" name="Freeform 1025"/>
              <p:cNvSpPr>
                <a:spLocks/>
              </p:cNvSpPr>
              <p:nvPr/>
            </p:nvSpPr>
            <p:spPr bwMode="auto">
              <a:xfrm>
                <a:off x="2127" y="882"/>
                <a:ext cx="12" cy="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3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62" name="Freeform 1026"/>
              <p:cNvSpPr>
                <a:spLocks/>
              </p:cNvSpPr>
              <p:nvPr/>
            </p:nvSpPr>
            <p:spPr bwMode="auto">
              <a:xfrm>
                <a:off x="214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63" name="Oval 1027"/>
              <p:cNvSpPr>
                <a:spLocks noChangeArrowheads="1"/>
              </p:cNvSpPr>
              <p:nvPr/>
            </p:nvSpPr>
            <p:spPr bwMode="auto">
              <a:xfrm>
                <a:off x="2155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64" name="Freeform 1028"/>
              <p:cNvSpPr>
                <a:spLocks/>
              </p:cNvSpPr>
              <p:nvPr/>
            </p:nvSpPr>
            <p:spPr bwMode="auto">
              <a:xfrm>
                <a:off x="2152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65" name="Freeform 1029"/>
              <p:cNvSpPr>
                <a:spLocks/>
              </p:cNvSpPr>
              <p:nvPr/>
            </p:nvSpPr>
            <p:spPr bwMode="auto">
              <a:xfrm>
                <a:off x="2166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66" name="Oval 1030"/>
              <p:cNvSpPr>
                <a:spLocks noChangeArrowheads="1"/>
              </p:cNvSpPr>
              <p:nvPr/>
            </p:nvSpPr>
            <p:spPr bwMode="auto">
              <a:xfrm>
                <a:off x="218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67" name="Freeform 1031"/>
              <p:cNvSpPr>
                <a:spLocks/>
              </p:cNvSpPr>
              <p:nvPr/>
            </p:nvSpPr>
            <p:spPr bwMode="auto">
              <a:xfrm>
                <a:off x="2178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4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4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68" name="Freeform 1032"/>
              <p:cNvSpPr>
                <a:spLocks/>
              </p:cNvSpPr>
              <p:nvPr/>
            </p:nvSpPr>
            <p:spPr bwMode="auto">
              <a:xfrm>
                <a:off x="2192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8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8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69" name="Oval 1033"/>
              <p:cNvSpPr>
                <a:spLocks noChangeArrowheads="1"/>
              </p:cNvSpPr>
              <p:nvPr/>
            </p:nvSpPr>
            <p:spPr bwMode="auto">
              <a:xfrm>
                <a:off x="220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70" name="Freeform 1034"/>
              <p:cNvSpPr>
                <a:spLocks/>
              </p:cNvSpPr>
              <p:nvPr/>
            </p:nvSpPr>
            <p:spPr bwMode="auto">
              <a:xfrm>
                <a:off x="2204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1" name="Freeform 1035"/>
              <p:cNvSpPr>
                <a:spLocks/>
              </p:cNvSpPr>
              <p:nvPr/>
            </p:nvSpPr>
            <p:spPr bwMode="auto">
              <a:xfrm>
                <a:off x="221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2" name="Oval 1036"/>
              <p:cNvSpPr>
                <a:spLocks noChangeArrowheads="1"/>
              </p:cNvSpPr>
              <p:nvPr/>
            </p:nvSpPr>
            <p:spPr bwMode="auto">
              <a:xfrm>
                <a:off x="223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73" name="Freeform 1037"/>
              <p:cNvSpPr>
                <a:spLocks/>
              </p:cNvSpPr>
              <p:nvPr/>
            </p:nvSpPr>
            <p:spPr bwMode="auto">
              <a:xfrm>
                <a:off x="2229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4" name="Freeform 1038"/>
              <p:cNvSpPr>
                <a:spLocks/>
              </p:cNvSpPr>
              <p:nvPr/>
            </p:nvSpPr>
            <p:spPr bwMode="auto">
              <a:xfrm>
                <a:off x="2244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5" name="Oval 1039"/>
              <p:cNvSpPr>
                <a:spLocks noChangeArrowheads="1"/>
              </p:cNvSpPr>
              <p:nvPr/>
            </p:nvSpPr>
            <p:spPr bwMode="auto">
              <a:xfrm>
                <a:off x="225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76" name="Freeform 1040"/>
              <p:cNvSpPr>
                <a:spLocks/>
              </p:cNvSpPr>
              <p:nvPr/>
            </p:nvSpPr>
            <p:spPr bwMode="auto">
              <a:xfrm>
                <a:off x="225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7" name="Freeform 1041"/>
              <p:cNvSpPr>
                <a:spLocks/>
              </p:cNvSpPr>
              <p:nvPr/>
            </p:nvSpPr>
            <p:spPr bwMode="auto">
              <a:xfrm>
                <a:off x="226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8" name="Oval 1042"/>
              <p:cNvSpPr>
                <a:spLocks noChangeArrowheads="1"/>
              </p:cNvSpPr>
              <p:nvPr/>
            </p:nvSpPr>
            <p:spPr bwMode="auto">
              <a:xfrm>
                <a:off x="228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79" name="Freeform 1043"/>
              <p:cNvSpPr>
                <a:spLocks/>
              </p:cNvSpPr>
              <p:nvPr/>
            </p:nvSpPr>
            <p:spPr bwMode="auto">
              <a:xfrm>
                <a:off x="2281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0" name="Freeform 1044"/>
              <p:cNvSpPr>
                <a:spLocks/>
              </p:cNvSpPr>
              <p:nvPr/>
            </p:nvSpPr>
            <p:spPr bwMode="auto">
              <a:xfrm>
                <a:off x="2295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1" name="Oval 1045"/>
              <p:cNvSpPr>
                <a:spLocks noChangeArrowheads="1"/>
              </p:cNvSpPr>
              <p:nvPr/>
            </p:nvSpPr>
            <p:spPr bwMode="auto">
              <a:xfrm>
                <a:off x="231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82" name="Freeform 1046"/>
              <p:cNvSpPr>
                <a:spLocks/>
              </p:cNvSpPr>
              <p:nvPr/>
            </p:nvSpPr>
            <p:spPr bwMode="auto">
              <a:xfrm>
                <a:off x="2308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3" name="Freeform 1047"/>
              <p:cNvSpPr>
                <a:spLocks/>
              </p:cNvSpPr>
              <p:nvPr/>
            </p:nvSpPr>
            <p:spPr bwMode="auto">
              <a:xfrm>
                <a:off x="232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4" name="Oval 1048"/>
              <p:cNvSpPr>
                <a:spLocks noChangeArrowheads="1"/>
              </p:cNvSpPr>
              <p:nvPr/>
            </p:nvSpPr>
            <p:spPr bwMode="auto">
              <a:xfrm>
                <a:off x="233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85" name="Freeform 1049"/>
              <p:cNvSpPr>
                <a:spLocks/>
              </p:cNvSpPr>
              <p:nvPr/>
            </p:nvSpPr>
            <p:spPr bwMode="auto">
              <a:xfrm>
                <a:off x="2333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6" name="Freeform 1050"/>
              <p:cNvSpPr>
                <a:spLocks/>
              </p:cNvSpPr>
              <p:nvPr/>
            </p:nvSpPr>
            <p:spPr bwMode="auto">
              <a:xfrm>
                <a:off x="2347" y="883"/>
                <a:ext cx="12" cy="6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1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7" name="Oval 1051"/>
              <p:cNvSpPr>
                <a:spLocks noChangeArrowheads="1"/>
              </p:cNvSpPr>
              <p:nvPr/>
            </p:nvSpPr>
            <p:spPr bwMode="auto">
              <a:xfrm>
                <a:off x="2362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88" name="Freeform 1052"/>
              <p:cNvSpPr>
                <a:spLocks/>
              </p:cNvSpPr>
              <p:nvPr/>
            </p:nvSpPr>
            <p:spPr bwMode="auto">
              <a:xfrm>
                <a:off x="235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9" name="Freeform 1053"/>
              <p:cNvSpPr>
                <a:spLocks/>
              </p:cNvSpPr>
              <p:nvPr/>
            </p:nvSpPr>
            <p:spPr bwMode="auto">
              <a:xfrm>
                <a:off x="237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0" name="Oval 1054"/>
              <p:cNvSpPr>
                <a:spLocks noChangeArrowheads="1"/>
              </p:cNvSpPr>
              <p:nvPr/>
            </p:nvSpPr>
            <p:spPr bwMode="auto">
              <a:xfrm>
                <a:off x="238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91" name="Freeform 1055"/>
              <p:cNvSpPr>
                <a:spLocks/>
              </p:cNvSpPr>
              <p:nvPr/>
            </p:nvSpPr>
            <p:spPr bwMode="auto">
              <a:xfrm>
                <a:off x="238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2" name="Freeform 1056"/>
              <p:cNvSpPr>
                <a:spLocks/>
              </p:cNvSpPr>
              <p:nvPr/>
            </p:nvSpPr>
            <p:spPr bwMode="auto">
              <a:xfrm>
                <a:off x="239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3" name="Oval 1057"/>
              <p:cNvSpPr>
                <a:spLocks noChangeArrowheads="1"/>
              </p:cNvSpPr>
              <p:nvPr/>
            </p:nvSpPr>
            <p:spPr bwMode="auto">
              <a:xfrm>
                <a:off x="241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94" name="Freeform 1058"/>
              <p:cNvSpPr>
                <a:spLocks/>
              </p:cNvSpPr>
              <p:nvPr/>
            </p:nvSpPr>
            <p:spPr bwMode="auto">
              <a:xfrm>
                <a:off x="2410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5" name="Freeform 1059"/>
              <p:cNvSpPr>
                <a:spLocks/>
              </p:cNvSpPr>
              <p:nvPr/>
            </p:nvSpPr>
            <p:spPr bwMode="auto">
              <a:xfrm>
                <a:off x="242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6" name="Oval 1060"/>
              <p:cNvSpPr>
                <a:spLocks noChangeArrowheads="1"/>
              </p:cNvSpPr>
              <p:nvPr/>
            </p:nvSpPr>
            <p:spPr bwMode="auto">
              <a:xfrm>
                <a:off x="243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97" name="Freeform 1061"/>
              <p:cNvSpPr>
                <a:spLocks/>
              </p:cNvSpPr>
              <p:nvPr/>
            </p:nvSpPr>
            <p:spPr bwMode="auto">
              <a:xfrm>
                <a:off x="2437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8" name="Freeform 1062"/>
              <p:cNvSpPr>
                <a:spLocks/>
              </p:cNvSpPr>
              <p:nvPr/>
            </p:nvSpPr>
            <p:spPr bwMode="auto">
              <a:xfrm>
                <a:off x="245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9" name="Oval 1063"/>
              <p:cNvSpPr>
                <a:spLocks noChangeArrowheads="1"/>
              </p:cNvSpPr>
              <p:nvPr/>
            </p:nvSpPr>
            <p:spPr bwMode="auto">
              <a:xfrm>
                <a:off x="246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00" name="Freeform 1064"/>
              <p:cNvSpPr>
                <a:spLocks/>
              </p:cNvSpPr>
              <p:nvPr/>
            </p:nvSpPr>
            <p:spPr bwMode="auto">
              <a:xfrm>
                <a:off x="246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1" name="Freeform 1065"/>
              <p:cNvSpPr>
                <a:spLocks/>
              </p:cNvSpPr>
              <p:nvPr/>
            </p:nvSpPr>
            <p:spPr bwMode="auto">
              <a:xfrm>
                <a:off x="247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2" name="Oval 1066"/>
              <p:cNvSpPr>
                <a:spLocks noChangeArrowheads="1"/>
              </p:cNvSpPr>
              <p:nvPr/>
            </p:nvSpPr>
            <p:spPr bwMode="auto">
              <a:xfrm>
                <a:off x="2490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03" name="Freeform 1067"/>
              <p:cNvSpPr>
                <a:spLocks/>
              </p:cNvSpPr>
              <p:nvPr/>
            </p:nvSpPr>
            <p:spPr bwMode="auto">
              <a:xfrm>
                <a:off x="2488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4" name="Freeform 1068"/>
              <p:cNvSpPr>
                <a:spLocks/>
              </p:cNvSpPr>
              <p:nvPr/>
            </p:nvSpPr>
            <p:spPr bwMode="auto">
              <a:xfrm>
                <a:off x="250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5" name="Oval 1069"/>
              <p:cNvSpPr>
                <a:spLocks noChangeArrowheads="1"/>
              </p:cNvSpPr>
              <p:nvPr/>
            </p:nvSpPr>
            <p:spPr bwMode="auto">
              <a:xfrm>
                <a:off x="251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06" name="Freeform 1070"/>
              <p:cNvSpPr>
                <a:spLocks/>
              </p:cNvSpPr>
              <p:nvPr/>
            </p:nvSpPr>
            <p:spPr bwMode="auto">
              <a:xfrm>
                <a:off x="251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7" name="Freeform 1071"/>
              <p:cNvSpPr>
                <a:spLocks/>
              </p:cNvSpPr>
              <p:nvPr/>
            </p:nvSpPr>
            <p:spPr bwMode="auto">
              <a:xfrm>
                <a:off x="252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8" name="Oval 1072"/>
              <p:cNvSpPr>
                <a:spLocks noChangeArrowheads="1"/>
              </p:cNvSpPr>
              <p:nvPr/>
            </p:nvSpPr>
            <p:spPr bwMode="auto">
              <a:xfrm>
                <a:off x="254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09" name="Freeform 1073"/>
              <p:cNvSpPr>
                <a:spLocks/>
              </p:cNvSpPr>
              <p:nvPr/>
            </p:nvSpPr>
            <p:spPr bwMode="auto">
              <a:xfrm>
                <a:off x="253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0" name="Freeform 1074"/>
              <p:cNvSpPr>
                <a:spLocks/>
              </p:cNvSpPr>
              <p:nvPr/>
            </p:nvSpPr>
            <p:spPr bwMode="auto">
              <a:xfrm>
                <a:off x="2554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1" name="Oval 1075"/>
              <p:cNvSpPr>
                <a:spLocks noChangeArrowheads="1"/>
              </p:cNvSpPr>
              <p:nvPr/>
            </p:nvSpPr>
            <p:spPr bwMode="auto">
              <a:xfrm>
                <a:off x="2568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12" name="Freeform 1076"/>
              <p:cNvSpPr>
                <a:spLocks/>
              </p:cNvSpPr>
              <p:nvPr/>
            </p:nvSpPr>
            <p:spPr bwMode="auto">
              <a:xfrm>
                <a:off x="256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3" name="Freeform 1077"/>
              <p:cNvSpPr>
                <a:spLocks/>
              </p:cNvSpPr>
              <p:nvPr/>
            </p:nvSpPr>
            <p:spPr bwMode="auto">
              <a:xfrm>
                <a:off x="257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4" name="Oval 1078"/>
              <p:cNvSpPr>
                <a:spLocks noChangeArrowheads="1"/>
              </p:cNvSpPr>
              <p:nvPr/>
            </p:nvSpPr>
            <p:spPr bwMode="auto">
              <a:xfrm>
                <a:off x="2362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15" name="Freeform 1079"/>
              <p:cNvSpPr>
                <a:spLocks/>
              </p:cNvSpPr>
              <p:nvPr/>
            </p:nvSpPr>
            <p:spPr bwMode="auto">
              <a:xfrm>
                <a:off x="235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6" name="Freeform 1080"/>
              <p:cNvSpPr>
                <a:spLocks/>
              </p:cNvSpPr>
              <p:nvPr/>
            </p:nvSpPr>
            <p:spPr bwMode="auto">
              <a:xfrm>
                <a:off x="2373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7" name="Oval 1081"/>
              <p:cNvSpPr>
                <a:spLocks noChangeArrowheads="1"/>
              </p:cNvSpPr>
              <p:nvPr/>
            </p:nvSpPr>
            <p:spPr bwMode="auto">
              <a:xfrm>
                <a:off x="238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18" name="Freeform 1082"/>
              <p:cNvSpPr>
                <a:spLocks/>
              </p:cNvSpPr>
              <p:nvPr/>
            </p:nvSpPr>
            <p:spPr bwMode="auto">
              <a:xfrm>
                <a:off x="238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9" name="Freeform 1083"/>
              <p:cNvSpPr>
                <a:spLocks/>
              </p:cNvSpPr>
              <p:nvPr/>
            </p:nvSpPr>
            <p:spPr bwMode="auto">
              <a:xfrm>
                <a:off x="239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0" name="Oval 1084"/>
              <p:cNvSpPr>
                <a:spLocks noChangeArrowheads="1"/>
              </p:cNvSpPr>
              <p:nvPr/>
            </p:nvSpPr>
            <p:spPr bwMode="auto">
              <a:xfrm>
                <a:off x="241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21" name="Freeform 1085"/>
              <p:cNvSpPr>
                <a:spLocks/>
              </p:cNvSpPr>
              <p:nvPr/>
            </p:nvSpPr>
            <p:spPr bwMode="auto">
              <a:xfrm>
                <a:off x="2410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2" name="Freeform 1086"/>
              <p:cNvSpPr>
                <a:spLocks/>
              </p:cNvSpPr>
              <p:nvPr/>
            </p:nvSpPr>
            <p:spPr bwMode="auto">
              <a:xfrm>
                <a:off x="2425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3" name="Oval 1087"/>
              <p:cNvSpPr>
                <a:spLocks noChangeArrowheads="1"/>
              </p:cNvSpPr>
              <p:nvPr/>
            </p:nvSpPr>
            <p:spPr bwMode="auto">
              <a:xfrm>
                <a:off x="243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24" name="Freeform 1088"/>
              <p:cNvSpPr>
                <a:spLocks/>
              </p:cNvSpPr>
              <p:nvPr/>
            </p:nvSpPr>
            <p:spPr bwMode="auto">
              <a:xfrm>
                <a:off x="2437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5" name="Freeform 1089"/>
              <p:cNvSpPr>
                <a:spLocks/>
              </p:cNvSpPr>
              <p:nvPr/>
            </p:nvSpPr>
            <p:spPr bwMode="auto">
              <a:xfrm>
                <a:off x="2451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6" name="Oval 1090"/>
              <p:cNvSpPr>
                <a:spLocks noChangeArrowheads="1"/>
              </p:cNvSpPr>
              <p:nvPr/>
            </p:nvSpPr>
            <p:spPr bwMode="auto">
              <a:xfrm>
                <a:off x="246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27" name="Freeform 1091"/>
              <p:cNvSpPr>
                <a:spLocks/>
              </p:cNvSpPr>
              <p:nvPr/>
            </p:nvSpPr>
            <p:spPr bwMode="auto">
              <a:xfrm>
                <a:off x="2462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8" name="Freeform 1092"/>
              <p:cNvSpPr>
                <a:spLocks/>
              </p:cNvSpPr>
              <p:nvPr/>
            </p:nvSpPr>
            <p:spPr bwMode="auto">
              <a:xfrm>
                <a:off x="2476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9" name="Oval 1093"/>
              <p:cNvSpPr>
                <a:spLocks noChangeArrowheads="1"/>
              </p:cNvSpPr>
              <p:nvPr/>
            </p:nvSpPr>
            <p:spPr bwMode="auto">
              <a:xfrm>
                <a:off x="2490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30" name="Freeform 1094"/>
              <p:cNvSpPr>
                <a:spLocks/>
              </p:cNvSpPr>
              <p:nvPr/>
            </p:nvSpPr>
            <p:spPr bwMode="auto">
              <a:xfrm>
                <a:off x="2488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1" name="Freeform 1095"/>
              <p:cNvSpPr>
                <a:spLocks/>
              </p:cNvSpPr>
              <p:nvPr/>
            </p:nvSpPr>
            <p:spPr bwMode="auto">
              <a:xfrm>
                <a:off x="2502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2" name="Oval 1096"/>
              <p:cNvSpPr>
                <a:spLocks noChangeArrowheads="1"/>
              </p:cNvSpPr>
              <p:nvPr/>
            </p:nvSpPr>
            <p:spPr bwMode="auto">
              <a:xfrm>
                <a:off x="251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33" name="Freeform 1097"/>
              <p:cNvSpPr>
                <a:spLocks/>
              </p:cNvSpPr>
              <p:nvPr/>
            </p:nvSpPr>
            <p:spPr bwMode="auto">
              <a:xfrm>
                <a:off x="2513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4" name="Freeform 1098"/>
              <p:cNvSpPr>
                <a:spLocks/>
              </p:cNvSpPr>
              <p:nvPr/>
            </p:nvSpPr>
            <p:spPr bwMode="auto">
              <a:xfrm>
                <a:off x="252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5" name="Oval 1099"/>
              <p:cNvSpPr>
                <a:spLocks noChangeArrowheads="1"/>
              </p:cNvSpPr>
              <p:nvPr/>
            </p:nvSpPr>
            <p:spPr bwMode="auto">
              <a:xfrm>
                <a:off x="254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36" name="Freeform 1100"/>
              <p:cNvSpPr>
                <a:spLocks/>
              </p:cNvSpPr>
              <p:nvPr/>
            </p:nvSpPr>
            <p:spPr bwMode="auto">
              <a:xfrm>
                <a:off x="253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7" name="Freeform 1101"/>
              <p:cNvSpPr>
                <a:spLocks/>
              </p:cNvSpPr>
              <p:nvPr/>
            </p:nvSpPr>
            <p:spPr bwMode="auto">
              <a:xfrm>
                <a:off x="2554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8" name="Oval 1102"/>
              <p:cNvSpPr>
                <a:spLocks noChangeArrowheads="1"/>
              </p:cNvSpPr>
              <p:nvPr/>
            </p:nvSpPr>
            <p:spPr bwMode="auto">
              <a:xfrm>
                <a:off x="2568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39" name="Freeform 1103"/>
              <p:cNvSpPr>
                <a:spLocks/>
              </p:cNvSpPr>
              <p:nvPr/>
            </p:nvSpPr>
            <p:spPr bwMode="auto">
              <a:xfrm>
                <a:off x="2565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0" name="Freeform 1104"/>
              <p:cNvSpPr>
                <a:spLocks/>
              </p:cNvSpPr>
              <p:nvPr/>
            </p:nvSpPr>
            <p:spPr bwMode="auto">
              <a:xfrm>
                <a:off x="257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1" name="Oval 1105"/>
              <p:cNvSpPr>
                <a:spLocks noChangeArrowheads="1"/>
              </p:cNvSpPr>
              <p:nvPr/>
            </p:nvSpPr>
            <p:spPr bwMode="auto">
              <a:xfrm>
                <a:off x="86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42" name="Freeform 1106"/>
              <p:cNvSpPr>
                <a:spLocks/>
              </p:cNvSpPr>
              <p:nvPr/>
            </p:nvSpPr>
            <p:spPr bwMode="auto">
              <a:xfrm>
                <a:off x="877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3" name="Oval 1107"/>
              <p:cNvSpPr>
                <a:spLocks noChangeArrowheads="1"/>
              </p:cNvSpPr>
              <p:nvPr/>
            </p:nvSpPr>
            <p:spPr bwMode="auto">
              <a:xfrm>
                <a:off x="89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44" name="Freeform 1108"/>
              <p:cNvSpPr>
                <a:spLocks/>
              </p:cNvSpPr>
              <p:nvPr/>
            </p:nvSpPr>
            <p:spPr bwMode="auto">
              <a:xfrm>
                <a:off x="888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5" name="Freeform 1109"/>
              <p:cNvSpPr>
                <a:spLocks/>
              </p:cNvSpPr>
              <p:nvPr/>
            </p:nvSpPr>
            <p:spPr bwMode="auto">
              <a:xfrm>
                <a:off x="902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6" name="Oval 1110"/>
              <p:cNvSpPr>
                <a:spLocks noChangeArrowheads="1"/>
              </p:cNvSpPr>
              <p:nvPr/>
            </p:nvSpPr>
            <p:spPr bwMode="auto">
              <a:xfrm>
                <a:off x="91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47" name="Freeform 1111"/>
              <p:cNvSpPr>
                <a:spLocks/>
              </p:cNvSpPr>
              <p:nvPr/>
            </p:nvSpPr>
            <p:spPr bwMode="auto">
              <a:xfrm>
                <a:off x="914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8" name="Freeform 1112"/>
              <p:cNvSpPr>
                <a:spLocks/>
              </p:cNvSpPr>
              <p:nvPr/>
            </p:nvSpPr>
            <p:spPr bwMode="auto">
              <a:xfrm>
                <a:off x="929" y="883"/>
                <a:ext cx="12" cy="6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3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9" name="Oval 1113"/>
              <p:cNvSpPr>
                <a:spLocks noChangeArrowheads="1"/>
              </p:cNvSpPr>
              <p:nvPr/>
            </p:nvSpPr>
            <p:spPr bwMode="auto">
              <a:xfrm>
                <a:off x="941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50" name="Freeform 1114"/>
              <p:cNvSpPr>
                <a:spLocks/>
              </p:cNvSpPr>
              <p:nvPr/>
            </p:nvSpPr>
            <p:spPr bwMode="auto">
              <a:xfrm>
                <a:off x="939" y="882"/>
                <a:ext cx="13" cy="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1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1" name="Freeform 1115"/>
              <p:cNvSpPr>
                <a:spLocks/>
              </p:cNvSpPr>
              <p:nvPr/>
            </p:nvSpPr>
            <p:spPr bwMode="auto">
              <a:xfrm>
                <a:off x="954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2" name="Oval 1116"/>
              <p:cNvSpPr>
                <a:spLocks noChangeArrowheads="1"/>
              </p:cNvSpPr>
              <p:nvPr/>
            </p:nvSpPr>
            <p:spPr bwMode="auto">
              <a:xfrm>
                <a:off x="968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53" name="Freeform 1117"/>
              <p:cNvSpPr>
                <a:spLocks/>
              </p:cNvSpPr>
              <p:nvPr/>
            </p:nvSpPr>
            <p:spPr bwMode="auto">
              <a:xfrm>
                <a:off x="965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4" name="Freeform 1118"/>
              <p:cNvSpPr>
                <a:spLocks/>
              </p:cNvSpPr>
              <p:nvPr/>
            </p:nvSpPr>
            <p:spPr bwMode="auto">
              <a:xfrm>
                <a:off x="980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5" name="Oval 1119"/>
              <p:cNvSpPr>
                <a:spLocks noChangeArrowheads="1"/>
              </p:cNvSpPr>
              <p:nvPr/>
            </p:nvSpPr>
            <p:spPr bwMode="auto">
              <a:xfrm>
                <a:off x="99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56" name="Freeform 1120"/>
              <p:cNvSpPr>
                <a:spLocks/>
              </p:cNvSpPr>
              <p:nvPr/>
            </p:nvSpPr>
            <p:spPr bwMode="auto">
              <a:xfrm>
                <a:off x="99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7" name="Freeform 1121"/>
              <p:cNvSpPr>
                <a:spLocks/>
              </p:cNvSpPr>
              <p:nvPr/>
            </p:nvSpPr>
            <p:spPr bwMode="auto">
              <a:xfrm>
                <a:off x="100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8" name="Oval 1122"/>
              <p:cNvSpPr>
                <a:spLocks noChangeArrowheads="1"/>
              </p:cNvSpPr>
              <p:nvPr/>
            </p:nvSpPr>
            <p:spPr bwMode="auto">
              <a:xfrm>
                <a:off x="1019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59" name="Freeform 1123"/>
              <p:cNvSpPr>
                <a:spLocks/>
              </p:cNvSpPr>
              <p:nvPr/>
            </p:nvSpPr>
            <p:spPr bwMode="auto">
              <a:xfrm>
                <a:off x="1017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0" name="Freeform 1124"/>
              <p:cNvSpPr>
                <a:spLocks/>
              </p:cNvSpPr>
              <p:nvPr/>
            </p:nvSpPr>
            <p:spPr bwMode="auto">
              <a:xfrm>
                <a:off x="103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1" name="Oval 1125"/>
              <p:cNvSpPr>
                <a:spLocks noChangeArrowheads="1"/>
              </p:cNvSpPr>
              <p:nvPr/>
            </p:nvSpPr>
            <p:spPr bwMode="auto">
              <a:xfrm>
                <a:off x="1046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62" name="Freeform 1126"/>
              <p:cNvSpPr>
                <a:spLocks/>
              </p:cNvSpPr>
              <p:nvPr/>
            </p:nvSpPr>
            <p:spPr bwMode="auto">
              <a:xfrm>
                <a:off x="1043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3" name="Freeform 1127"/>
              <p:cNvSpPr>
                <a:spLocks/>
              </p:cNvSpPr>
              <p:nvPr/>
            </p:nvSpPr>
            <p:spPr bwMode="auto">
              <a:xfrm>
                <a:off x="1057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4" name="Oval 1128"/>
              <p:cNvSpPr>
                <a:spLocks noChangeArrowheads="1"/>
              </p:cNvSpPr>
              <p:nvPr/>
            </p:nvSpPr>
            <p:spPr bwMode="auto">
              <a:xfrm>
                <a:off x="1071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65" name="Freeform 1129"/>
              <p:cNvSpPr>
                <a:spLocks/>
              </p:cNvSpPr>
              <p:nvPr/>
            </p:nvSpPr>
            <p:spPr bwMode="auto">
              <a:xfrm>
                <a:off x="1069" y="882"/>
                <a:ext cx="13" cy="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1" y="89"/>
                  </a:cxn>
                </a:cxnLst>
                <a:rect l="0" t="0" r="r" b="b"/>
                <a:pathLst>
                  <a:path w="17" h="90">
                    <a:moveTo>
                      <a:pt x="8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1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6" name="Freeform 1130"/>
              <p:cNvSpPr>
                <a:spLocks/>
              </p:cNvSpPr>
              <p:nvPr/>
            </p:nvSpPr>
            <p:spPr bwMode="auto">
              <a:xfrm>
                <a:off x="108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7" name="Oval 1131"/>
              <p:cNvSpPr>
                <a:spLocks noChangeArrowheads="1"/>
              </p:cNvSpPr>
              <p:nvPr/>
            </p:nvSpPr>
            <p:spPr bwMode="auto">
              <a:xfrm>
                <a:off x="109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68" name="Freeform 1132"/>
              <p:cNvSpPr>
                <a:spLocks/>
              </p:cNvSpPr>
              <p:nvPr/>
            </p:nvSpPr>
            <p:spPr bwMode="auto">
              <a:xfrm>
                <a:off x="109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9" name="Freeform 1133"/>
              <p:cNvSpPr>
                <a:spLocks/>
              </p:cNvSpPr>
              <p:nvPr/>
            </p:nvSpPr>
            <p:spPr bwMode="auto">
              <a:xfrm>
                <a:off x="110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0" name="Oval 1134"/>
              <p:cNvSpPr>
                <a:spLocks noChangeArrowheads="1"/>
              </p:cNvSpPr>
              <p:nvPr/>
            </p:nvSpPr>
            <p:spPr bwMode="auto">
              <a:xfrm>
                <a:off x="112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71" name="Freeform 1135"/>
              <p:cNvSpPr>
                <a:spLocks/>
              </p:cNvSpPr>
              <p:nvPr/>
            </p:nvSpPr>
            <p:spPr bwMode="auto">
              <a:xfrm>
                <a:off x="1120" y="882"/>
                <a:ext cx="13" cy="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1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2" name="Freeform 1136"/>
              <p:cNvSpPr>
                <a:spLocks/>
              </p:cNvSpPr>
              <p:nvPr/>
            </p:nvSpPr>
            <p:spPr bwMode="auto">
              <a:xfrm>
                <a:off x="1135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3" name="Oval 1137"/>
              <p:cNvSpPr>
                <a:spLocks noChangeArrowheads="1"/>
              </p:cNvSpPr>
              <p:nvPr/>
            </p:nvSpPr>
            <p:spPr bwMode="auto">
              <a:xfrm>
                <a:off x="1148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74" name="Freeform 1138"/>
              <p:cNvSpPr>
                <a:spLocks/>
              </p:cNvSpPr>
              <p:nvPr/>
            </p:nvSpPr>
            <p:spPr bwMode="auto">
              <a:xfrm>
                <a:off x="1146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5" name="Freeform 1139"/>
              <p:cNvSpPr>
                <a:spLocks/>
              </p:cNvSpPr>
              <p:nvPr/>
            </p:nvSpPr>
            <p:spPr bwMode="auto">
              <a:xfrm>
                <a:off x="1161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6" name="Oval 1140"/>
              <p:cNvSpPr>
                <a:spLocks noChangeArrowheads="1"/>
              </p:cNvSpPr>
              <p:nvPr/>
            </p:nvSpPr>
            <p:spPr bwMode="auto">
              <a:xfrm>
                <a:off x="1175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77" name="Freeform 1141"/>
              <p:cNvSpPr>
                <a:spLocks/>
              </p:cNvSpPr>
              <p:nvPr/>
            </p:nvSpPr>
            <p:spPr bwMode="auto">
              <a:xfrm>
                <a:off x="1173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8" name="Freeform 1142"/>
              <p:cNvSpPr>
                <a:spLocks/>
              </p:cNvSpPr>
              <p:nvPr/>
            </p:nvSpPr>
            <p:spPr bwMode="auto">
              <a:xfrm>
                <a:off x="118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9" name="Oval 1143"/>
              <p:cNvSpPr>
                <a:spLocks noChangeArrowheads="1"/>
              </p:cNvSpPr>
              <p:nvPr/>
            </p:nvSpPr>
            <p:spPr bwMode="auto">
              <a:xfrm>
                <a:off x="1200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80" name="Freeform 1144"/>
              <p:cNvSpPr>
                <a:spLocks/>
              </p:cNvSpPr>
              <p:nvPr/>
            </p:nvSpPr>
            <p:spPr bwMode="auto">
              <a:xfrm>
                <a:off x="1197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1" name="Freeform 1145"/>
              <p:cNvSpPr>
                <a:spLocks/>
              </p:cNvSpPr>
              <p:nvPr/>
            </p:nvSpPr>
            <p:spPr bwMode="auto">
              <a:xfrm>
                <a:off x="1212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8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8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2" name="Oval 1146"/>
              <p:cNvSpPr>
                <a:spLocks noChangeArrowheads="1"/>
              </p:cNvSpPr>
              <p:nvPr/>
            </p:nvSpPr>
            <p:spPr bwMode="auto">
              <a:xfrm>
                <a:off x="1227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83" name="Freeform 1147"/>
              <p:cNvSpPr>
                <a:spLocks/>
              </p:cNvSpPr>
              <p:nvPr/>
            </p:nvSpPr>
            <p:spPr bwMode="auto">
              <a:xfrm>
                <a:off x="1224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4" name="Freeform 1148"/>
              <p:cNvSpPr>
                <a:spLocks/>
              </p:cNvSpPr>
              <p:nvPr/>
            </p:nvSpPr>
            <p:spPr bwMode="auto">
              <a:xfrm>
                <a:off x="123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5" name="Oval 1149"/>
              <p:cNvSpPr>
                <a:spLocks noChangeArrowheads="1"/>
              </p:cNvSpPr>
              <p:nvPr/>
            </p:nvSpPr>
            <p:spPr bwMode="auto">
              <a:xfrm>
                <a:off x="125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86" name="Freeform 1150"/>
              <p:cNvSpPr>
                <a:spLocks/>
              </p:cNvSpPr>
              <p:nvPr/>
            </p:nvSpPr>
            <p:spPr bwMode="auto">
              <a:xfrm>
                <a:off x="1250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7" name="Freeform 1151"/>
              <p:cNvSpPr>
                <a:spLocks/>
              </p:cNvSpPr>
              <p:nvPr/>
            </p:nvSpPr>
            <p:spPr bwMode="auto">
              <a:xfrm>
                <a:off x="1263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5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5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8" name="Oval 1152"/>
              <p:cNvSpPr>
                <a:spLocks noChangeArrowheads="1"/>
              </p:cNvSpPr>
              <p:nvPr/>
            </p:nvSpPr>
            <p:spPr bwMode="auto">
              <a:xfrm>
                <a:off x="127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89" name="Freeform 1153"/>
              <p:cNvSpPr>
                <a:spLocks/>
              </p:cNvSpPr>
              <p:nvPr/>
            </p:nvSpPr>
            <p:spPr bwMode="auto">
              <a:xfrm>
                <a:off x="1275" y="882"/>
                <a:ext cx="12" cy="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1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0" name="Freeform 1154"/>
              <p:cNvSpPr>
                <a:spLocks/>
              </p:cNvSpPr>
              <p:nvPr/>
            </p:nvSpPr>
            <p:spPr bwMode="auto">
              <a:xfrm>
                <a:off x="1290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1" name="Oval 1155"/>
              <p:cNvSpPr>
                <a:spLocks noChangeArrowheads="1"/>
              </p:cNvSpPr>
              <p:nvPr/>
            </p:nvSpPr>
            <p:spPr bwMode="auto">
              <a:xfrm>
                <a:off x="130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92" name="Freeform 1156"/>
              <p:cNvSpPr>
                <a:spLocks/>
              </p:cNvSpPr>
              <p:nvPr/>
            </p:nvSpPr>
            <p:spPr bwMode="auto">
              <a:xfrm>
                <a:off x="1301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3" name="Freeform 1157"/>
              <p:cNvSpPr>
                <a:spLocks/>
              </p:cNvSpPr>
              <p:nvPr/>
            </p:nvSpPr>
            <p:spPr bwMode="auto">
              <a:xfrm>
                <a:off x="131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4" name="Oval 1158"/>
              <p:cNvSpPr>
                <a:spLocks noChangeArrowheads="1"/>
              </p:cNvSpPr>
              <p:nvPr/>
            </p:nvSpPr>
            <p:spPr bwMode="auto">
              <a:xfrm>
                <a:off x="133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95" name="Freeform 1159"/>
              <p:cNvSpPr>
                <a:spLocks/>
              </p:cNvSpPr>
              <p:nvPr/>
            </p:nvSpPr>
            <p:spPr bwMode="auto">
              <a:xfrm>
                <a:off x="1327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6" name="Freeform 1160"/>
              <p:cNvSpPr>
                <a:spLocks/>
              </p:cNvSpPr>
              <p:nvPr/>
            </p:nvSpPr>
            <p:spPr bwMode="auto">
              <a:xfrm>
                <a:off x="134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7" name="Oval 1161"/>
              <p:cNvSpPr>
                <a:spLocks noChangeArrowheads="1"/>
              </p:cNvSpPr>
              <p:nvPr/>
            </p:nvSpPr>
            <p:spPr bwMode="auto">
              <a:xfrm>
                <a:off x="1355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98" name="Freeform 1162"/>
              <p:cNvSpPr>
                <a:spLocks/>
              </p:cNvSpPr>
              <p:nvPr/>
            </p:nvSpPr>
            <p:spPr bwMode="auto">
              <a:xfrm>
                <a:off x="1353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9" name="Freeform 1163"/>
              <p:cNvSpPr>
                <a:spLocks/>
              </p:cNvSpPr>
              <p:nvPr/>
            </p:nvSpPr>
            <p:spPr bwMode="auto">
              <a:xfrm>
                <a:off x="1367" y="883"/>
                <a:ext cx="13" cy="6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1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0" name="Oval 1164"/>
              <p:cNvSpPr>
                <a:spLocks noChangeArrowheads="1"/>
              </p:cNvSpPr>
              <p:nvPr/>
            </p:nvSpPr>
            <p:spPr bwMode="auto">
              <a:xfrm>
                <a:off x="1381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01" name="Freeform 1165"/>
              <p:cNvSpPr>
                <a:spLocks/>
              </p:cNvSpPr>
              <p:nvPr/>
            </p:nvSpPr>
            <p:spPr bwMode="auto">
              <a:xfrm>
                <a:off x="137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2" name="Freeform 1166"/>
              <p:cNvSpPr>
                <a:spLocks/>
              </p:cNvSpPr>
              <p:nvPr/>
            </p:nvSpPr>
            <p:spPr bwMode="auto">
              <a:xfrm>
                <a:off x="139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3" name="Oval 1167"/>
              <p:cNvSpPr>
                <a:spLocks noChangeArrowheads="1"/>
              </p:cNvSpPr>
              <p:nvPr/>
            </p:nvSpPr>
            <p:spPr bwMode="auto">
              <a:xfrm>
                <a:off x="1407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04" name="Freeform 1168"/>
              <p:cNvSpPr>
                <a:spLocks/>
              </p:cNvSpPr>
              <p:nvPr/>
            </p:nvSpPr>
            <p:spPr bwMode="auto">
              <a:xfrm>
                <a:off x="1404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8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5" name="Freeform 1169"/>
              <p:cNvSpPr>
                <a:spLocks/>
              </p:cNvSpPr>
              <p:nvPr/>
            </p:nvSpPr>
            <p:spPr bwMode="auto">
              <a:xfrm>
                <a:off x="141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6" name="Oval 1170"/>
              <p:cNvSpPr>
                <a:spLocks noChangeArrowheads="1"/>
              </p:cNvSpPr>
              <p:nvPr/>
            </p:nvSpPr>
            <p:spPr bwMode="auto">
              <a:xfrm>
                <a:off x="143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07" name="Freeform 1171"/>
              <p:cNvSpPr>
                <a:spLocks/>
              </p:cNvSpPr>
              <p:nvPr/>
            </p:nvSpPr>
            <p:spPr bwMode="auto">
              <a:xfrm>
                <a:off x="143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8" name="Freeform 1172"/>
              <p:cNvSpPr>
                <a:spLocks/>
              </p:cNvSpPr>
              <p:nvPr/>
            </p:nvSpPr>
            <p:spPr bwMode="auto">
              <a:xfrm>
                <a:off x="1445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9" name="Oval 1173"/>
              <p:cNvSpPr>
                <a:spLocks noChangeArrowheads="1"/>
              </p:cNvSpPr>
              <p:nvPr/>
            </p:nvSpPr>
            <p:spPr bwMode="auto">
              <a:xfrm>
                <a:off x="1459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10" name="Freeform 1174"/>
              <p:cNvSpPr>
                <a:spLocks/>
              </p:cNvSpPr>
              <p:nvPr/>
            </p:nvSpPr>
            <p:spPr bwMode="auto">
              <a:xfrm>
                <a:off x="1456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1" name="Freeform 1175"/>
              <p:cNvSpPr>
                <a:spLocks/>
              </p:cNvSpPr>
              <p:nvPr/>
            </p:nvSpPr>
            <p:spPr bwMode="auto">
              <a:xfrm>
                <a:off x="1471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2" name="Oval 1176"/>
              <p:cNvSpPr>
                <a:spLocks noChangeArrowheads="1"/>
              </p:cNvSpPr>
              <p:nvPr/>
            </p:nvSpPr>
            <p:spPr bwMode="auto">
              <a:xfrm>
                <a:off x="1485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13" name="Freeform 1177"/>
              <p:cNvSpPr>
                <a:spLocks/>
              </p:cNvSpPr>
              <p:nvPr/>
            </p:nvSpPr>
            <p:spPr bwMode="auto">
              <a:xfrm>
                <a:off x="1483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4" name="Freeform 1178"/>
              <p:cNvSpPr>
                <a:spLocks/>
              </p:cNvSpPr>
              <p:nvPr/>
            </p:nvSpPr>
            <p:spPr bwMode="auto">
              <a:xfrm>
                <a:off x="1497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5" name="Oval 1179"/>
              <p:cNvSpPr>
                <a:spLocks noChangeArrowheads="1"/>
              </p:cNvSpPr>
              <p:nvPr/>
            </p:nvSpPr>
            <p:spPr bwMode="auto">
              <a:xfrm>
                <a:off x="151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16" name="Freeform 1180"/>
              <p:cNvSpPr>
                <a:spLocks/>
              </p:cNvSpPr>
              <p:nvPr/>
            </p:nvSpPr>
            <p:spPr bwMode="auto">
              <a:xfrm>
                <a:off x="1508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7" name="Freeform 1181"/>
              <p:cNvSpPr>
                <a:spLocks/>
              </p:cNvSpPr>
              <p:nvPr/>
            </p:nvSpPr>
            <p:spPr bwMode="auto">
              <a:xfrm>
                <a:off x="1522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8" name="Oval 1182"/>
              <p:cNvSpPr>
                <a:spLocks noChangeArrowheads="1"/>
              </p:cNvSpPr>
              <p:nvPr/>
            </p:nvSpPr>
            <p:spPr bwMode="auto">
              <a:xfrm>
                <a:off x="153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19" name="Freeform 1183"/>
              <p:cNvSpPr>
                <a:spLocks/>
              </p:cNvSpPr>
              <p:nvPr/>
            </p:nvSpPr>
            <p:spPr bwMode="auto">
              <a:xfrm>
                <a:off x="1534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0" name="Freeform 1184"/>
              <p:cNvSpPr>
                <a:spLocks/>
              </p:cNvSpPr>
              <p:nvPr/>
            </p:nvSpPr>
            <p:spPr bwMode="auto">
              <a:xfrm>
                <a:off x="154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1" name="Oval 1185"/>
              <p:cNvSpPr>
                <a:spLocks noChangeArrowheads="1"/>
              </p:cNvSpPr>
              <p:nvPr/>
            </p:nvSpPr>
            <p:spPr bwMode="auto">
              <a:xfrm>
                <a:off x="156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22" name="Freeform 1186"/>
              <p:cNvSpPr>
                <a:spLocks/>
              </p:cNvSpPr>
              <p:nvPr/>
            </p:nvSpPr>
            <p:spPr bwMode="auto">
              <a:xfrm>
                <a:off x="1559" y="882"/>
                <a:ext cx="13" cy="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9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3" name="Freeform 1187"/>
              <p:cNvSpPr>
                <a:spLocks/>
              </p:cNvSpPr>
              <p:nvPr/>
            </p:nvSpPr>
            <p:spPr bwMode="auto">
              <a:xfrm>
                <a:off x="1574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4" name="Oval 1188"/>
              <p:cNvSpPr>
                <a:spLocks noChangeArrowheads="1"/>
              </p:cNvSpPr>
              <p:nvPr/>
            </p:nvSpPr>
            <p:spPr bwMode="auto">
              <a:xfrm>
                <a:off x="1588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25" name="Freeform 1189"/>
              <p:cNvSpPr>
                <a:spLocks/>
              </p:cNvSpPr>
              <p:nvPr/>
            </p:nvSpPr>
            <p:spPr bwMode="auto">
              <a:xfrm>
                <a:off x="1585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6" name="Freeform 1190"/>
              <p:cNvSpPr>
                <a:spLocks/>
              </p:cNvSpPr>
              <p:nvPr/>
            </p:nvSpPr>
            <p:spPr bwMode="auto">
              <a:xfrm>
                <a:off x="1600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7" name="Oval 1191"/>
              <p:cNvSpPr>
                <a:spLocks noChangeArrowheads="1"/>
              </p:cNvSpPr>
              <p:nvPr/>
            </p:nvSpPr>
            <p:spPr bwMode="auto">
              <a:xfrm>
                <a:off x="1614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28" name="Freeform 1192"/>
              <p:cNvSpPr>
                <a:spLocks/>
              </p:cNvSpPr>
              <p:nvPr/>
            </p:nvSpPr>
            <p:spPr bwMode="auto">
              <a:xfrm>
                <a:off x="1612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9" name="Freeform 1193"/>
              <p:cNvSpPr>
                <a:spLocks/>
              </p:cNvSpPr>
              <p:nvPr/>
            </p:nvSpPr>
            <p:spPr bwMode="auto">
              <a:xfrm>
                <a:off x="1626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30" name="Line 1194"/>
              <p:cNvSpPr>
                <a:spLocks noChangeShapeType="1"/>
              </p:cNvSpPr>
              <p:nvPr/>
            </p:nvSpPr>
            <p:spPr bwMode="auto">
              <a:xfrm flipH="1">
                <a:off x="1293" y="933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E5D7E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245932" name="Picture 119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8" y="932"/>
              <a:ext cx="777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933" name="Picture 119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" y="556"/>
              <a:ext cx="1098" cy="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5934" name="Text Box 1198"/>
            <p:cNvSpPr txBox="1">
              <a:spLocks noChangeArrowheads="1"/>
            </p:cNvSpPr>
            <p:nvPr/>
          </p:nvSpPr>
          <p:spPr bwMode="auto">
            <a:xfrm>
              <a:off x="524" y="736"/>
              <a:ext cx="8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1">
                  <a:solidFill>
                    <a:srgbClr val="FF9900"/>
                  </a:solidFill>
                  <a:latin typeface="Arial" charset="0"/>
                  <a:ea typeface="Osaka" charset="-128"/>
                </a:rPr>
                <a:t>Thrombin</a:t>
              </a:r>
            </a:p>
          </p:txBody>
        </p:sp>
        <p:grpSp>
          <p:nvGrpSpPr>
            <p:cNvPr id="13" name="Group 1199"/>
            <p:cNvGrpSpPr>
              <a:grpSpLocks/>
            </p:cNvGrpSpPr>
            <p:nvPr/>
          </p:nvGrpSpPr>
          <p:grpSpPr bwMode="auto">
            <a:xfrm>
              <a:off x="1212" y="2504"/>
              <a:ext cx="669" cy="344"/>
              <a:chOff x="259" y="1920"/>
              <a:chExt cx="668" cy="336"/>
            </a:xfrm>
          </p:grpSpPr>
          <p:sp>
            <p:nvSpPr>
              <p:cNvPr id="245936" name="Oval 1200"/>
              <p:cNvSpPr>
                <a:spLocks noChangeArrowheads="1"/>
              </p:cNvSpPr>
              <p:nvPr/>
            </p:nvSpPr>
            <p:spPr bwMode="auto">
              <a:xfrm>
                <a:off x="336" y="1920"/>
                <a:ext cx="528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37" name="Text Box 1201"/>
              <p:cNvSpPr txBox="1">
                <a:spLocks noChangeArrowheads="1"/>
              </p:cNvSpPr>
              <p:nvPr/>
            </p:nvSpPr>
            <p:spPr bwMode="auto">
              <a:xfrm>
                <a:off x="259" y="1920"/>
                <a:ext cx="668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ea typeface="Osaka" charset="-128"/>
                  </a:rPr>
                  <a:t>MLC</a:t>
                </a:r>
              </a:p>
              <a:p>
                <a:pPr eaLnBrk="1" hangingPunct="1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ea typeface="Osaka" charset="-128"/>
                  </a:rPr>
                  <a:t>phosphatase</a:t>
                </a:r>
              </a:p>
            </p:txBody>
          </p:sp>
        </p:grpSp>
        <p:sp>
          <p:nvSpPr>
            <p:cNvPr id="245938" name="Rectangle 1202"/>
            <p:cNvSpPr>
              <a:spLocks noChangeArrowheads="1"/>
            </p:cNvSpPr>
            <p:nvPr/>
          </p:nvSpPr>
          <p:spPr bwMode="auto">
            <a:xfrm>
              <a:off x="1641" y="2705"/>
              <a:ext cx="118" cy="20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 eaLnBrk="1" hangingPunct="1"/>
              <a:r>
                <a:rPr lang="en-US" sz="20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X</a:t>
              </a:r>
              <a:endParaRPr lang="en-US" sz="2000">
                <a:solidFill>
                  <a:schemeClr val="bg1"/>
                </a:solidFill>
                <a:ea typeface="Osaka" charset="-128"/>
              </a:endParaRPr>
            </a:p>
          </p:txBody>
        </p:sp>
        <p:sp>
          <p:nvSpPr>
            <p:cNvPr id="245939" name="Oval 1203"/>
            <p:cNvSpPr>
              <a:spLocks noChangeArrowheads="1"/>
            </p:cNvSpPr>
            <p:nvPr/>
          </p:nvSpPr>
          <p:spPr bwMode="auto">
            <a:xfrm>
              <a:off x="4115" y="1482"/>
              <a:ext cx="680" cy="2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" charset="0"/>
                  <a:ea typeface="Osaka" charset="-128"/>
                </a:rPr>
                <a:t>Rac</a:t>
              </a:r>
            </a:p>
          </p:txBody>
        </p:sp>
        <p:sp>
          <p:nvSpPr>
            <p:cNvPr id="245940" name="Oval 1204"/>
            <p:cNvSpPr>
              <a:spLocks noChangeArrowheads="1"/>
            </p:cNvSpPr>
            <p:nvPr/>
          </p:nvSpPr>
          <p:spPr bwMode="auto">
            <a:xfrm>
              <a:off x="1046" y="1482"/>
              <a:ext cx="401" cy="29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400" b="1">
                  <a:solidFill>
                    <a:srgbClr val="FFFFFF"/>
                  </a:solidFill>
                  <a:latin typeface="Arial" charset="0"/>
                  <a:ea typeface="Osaka" charset="-128"/>
                </a:rPr>
                <a:t>Rho</a:t>
              </a:r>
            </a:p>
          </p:txBody>
        </p:sp>
        <p:sp>
          <p:nvSpPr>
            <p:cNvPr id="245941" name="Oval 1205"/>
            <p:cNvSpPr>
              <a:spLocks noChangeArrowheads="1"/>
            </p:cNvSpPr>
            <p:nvPr/>
          </p:nvSpPr>
          <p:spPr bwMode="auto">
            <a:xfrm>
              <a:off x="3229" y="1770"/>
              <a:ext cx="583" cy="29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MLCK</a:t>
              </a:r>
            </a:p>
          </p:txBody>
        </p:sp>
        <p:grpSp>
          <p:nvGrpSpPr>
            <p:cNvPr id="14" name="Group 1206"/>
            <p:cNvGrpSpPr>
              <a:grpSpLocks/>
            </p:cNvGrpSpPr>
            <p:nvPr/>
          </p:nvGrpSpPr>
          <p:grpSpPr bwMode="auto">
            <a:xfrm>
              <a:off x="3734" y="1722"/>
              <a:ext cx="440" cy="297"/>
              <a:chOff x="4946" y="1344"/>
              <a:chExt cx="342" cy="254"/>
            </a:xfrm>
          </p:grpSpPr>
          <p:sp>
            <p:nvSpPr>
              <p:cNvPr id="245943" name="Oval 1207"/>
              <p:cNvSpPr>
                <a:spLocks noChangeArrowheads="1"/>
              </p:cNvSpPr>
              <p:nvPr/>
            </p:nvSpPr>
            <p:spPr bwMode="auto">
              <a:xfrm flipH="1">
                <a:off x="4946" y="1344"/>
                <a:ext cx="342" cy="254"/>
              </a:xfrm>
              <a:prstGeom prst="ellipse">
                <a:avLst/>
              </a:prstGeom>
              <a:solidFill>
                <a:srgbClr val="009999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39904" tIns="19952" rIns="39904" bIns="19952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45944" name="Text Box 1208"/>
              <p:cNvSpPr txBox="1">
                <a:spLocks noChangeArrowheads="1"/>
              </p:cNvSpPr>
              <p:nvPr/>
            </p:nvSpPr>
            <p:spPr bwMode="auto">
              <a:xfrm>
                <a:off x="4976" y="1404"/>
                <a:ext cx="310" cy="13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39897" tIns="19949" rIns="39897" bIns="19949">
                <a:spAutoFit/>
              </a:bodyPr>
              <a:lstStyle/>
              <a:p>
                <a:pPr algn="l" defTabSz="400050" eaLnBrk="1" hangingPunct="1"/>
                <a:r>
                  <a:rPr lang="en-US" sz="1200" b="1">
                    <a:solidFill>
                      <a:srgbClr val="FFFFFF"/>
                    </a:solidFill>
                    <a:latin typeface="Arial" charset="0"/>
                    <a:ea typeface="Osaka" charset="-128"/>
                  </a:rPr>
                  <a:t>P60src</a:t>
                </a:r>
                <a:endParaRPr lang="en-US" sz="1200" b="1">
                  <a:solidFill>
                    <a:srgbClr val="FFFFFF"/>
                  </a:solidFill>
                  <a:latin typeface="Symbol" pitchFamily="18" charset="2"/>
                  <a:ea typeface="Osaka" charset="-128"/>
                </a:endParaRPr>
              </a:p>
            </p:txBody>
          </p:sp>
        </p:grpSp>
        <p:sp>
          <p:nvSpPr>
            <p:cNvPr id="245945" name="Oval 1209"/>
            <p:cNvSpPr>
              <a:spLocks noChangeArrowheads="1"/>
            </p:cNvSpPr>
            <p:nvPr/>
          </p:nvSpPr>
          <p:spPr bwMode="auto">
            <a:xfrm>
              <a:off x="3709" y="2989"/>
              <a:ext cx="264" cy="203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  <a:ea typeface="Osaka" charset="-128"/>
                </a:rPr>
                <a:t>GIT1</a:t>
              </a:r>
              <a:endParaRPr lang="en-US" sz="1400" b="1">
                <a:solidFill>
                  <a:srgbClr val="000000"/>
                </a:solidFill>
                <a:latin typeface="Arial" charset="0"/>
                <a:ea typeface="Osaka" charset="-128"/>
              </a:endParaRPr>
            </a:p>
          </p:txBody>
        </p:sp>
        <p:sp>
          <p:nvSpPr>
            <p:cNvPr id="245946" name="Oval 1210"/>
            <p:cNvSpPr>
              <a:spLocks noChangeArrowheads="1"/>
            </p:cNvSpPr>
            <p:nvPr/>
          </p:nvSpPr>
          <p:spPr bwMode="auto">
            <a:xfrm>
              <a:off x="3796" y="2891"/>
              <a:ext cx="265" cy="1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  <a:ea typeface="Osaka" charset="-128"/>
                </a:rPr>
                <a:t>PAX</a:t>
              </a:r>
              <a:endParaRPr lang="en-US" sz="1400" b="1">
                <a:solidFill>
                  <a:srgbClr val="000000"/>
                </a:solidFill>
                <a:latin typeface="Arial" charset="0"/>
                <a:ea typeface="Osaka" charset="-128"/>
              </a:endParaRPr>
            </a:p>
          </p:txBody>
        </p:sp>
        <p:sp>
          <p:nvSpPr>
            <p:cNvPr id="245947" name="Oval 1211"/>
            <p:cNvSpPr>
              <a:spLocks noChangeArrowheads="1"/>
            </p:cNvSpPr>
            <p:nvPr/>
          </p:nvSpPr>
          <p:spPr bwMode="auto">
            <a:xfrm>
              <a:off x="3971" y="2989"/>
              <a:ext cx="264" cy="2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200" b="1">
                  <a:latin typeface="Arial" charset="0"/>
                  <a:ea typeface="Osaka" charset="-128"/>
                </a:rPr>
                <a:t>FAK</a:t>
              </a:r>
              <a:endParaRPr lang="en-US" sz="1400" b="1">
                <a:latin typeface="Arial" charset="0"/>
                <a:ea typeface="Osaka" charset="-128"/>
              </a:endParaRPr>
            </a:p>
          </p:txBody>
        </p:sp>
        <p:sp>
          <p:nvSpPr>
            <p:cNvPr id="245948" name="Oval 1212"/>
            <p:cNvSpPr>
              <a:spLocks noChangeArrowheads="1"/>
            </p:cNvSpPr>
            <p:nvPr/>
          </p:nvSpPr>
          <p:spPr bwMode="auto">
            <a:xfrm>
              <a:off x="4102" y="2891"/>
              <a:ext cx="262" cy="147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  <a:ea typeface="Osaka" charset="-128"/>
                </a:rPr>
                <a:t>Talin</a:t>
              </a:r>
              <a:endParaRPr lang="en-US" sz="1400">
                <a:solidFill>
                  <a:srgbClr val="000000"/>
                </a:solidFill>
                <a:latin typeface="Arial" charset="0"/>
                <a:ea typeface="Osaka" charset="-128"/>
              </a:endParaRPr>
            </a:p>
          </p:txBody>
        </p:sp>
        <p:sp>
          <p:nvSpPr>
            <p:cNvPr id="245949" name="Oval 1213"/>
            <p:cNvSpPr>
              <a:spLocks noChangeArrowheads="1"/>
            </p:cNvSpPr>
            <p:nvPr/>
          </p:nvSpPr>
          <p:spPr bwMode="auto">
            <a:xfrm>
              <a:off x="4320" y="2940"/>
              <a:ext cx="305" cy="147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  <a:ea typeface="Osaka" charset="-128"/>
                </a:rPr>
                <a:t>Vinculin</a:t>
              </a:r>
              <a:endParaRPr lang="en-US" sz="1400">
                <a:solidFill>
                  <a:srgbClr val="000000"/>
                </a:solidFill>
                <a:latin typeface="Arial" charset="0"/>
                <a:ea typeface="Osaka" charset="-128"/>
              </a:endParaRPr>
            </a:p>
          </p:txBody>
        </p:sp>
      </p:grpSp>
      <p:sp>
        <p:nvSpPr>
          <p:cNvPr id="245950" name="Text Box 1214"/>
          <p:cNvSpPr txBox="1">
            <a:spLocks noChangeArrowheads="1"/>
          </p:cNvSpPr>
          <p:nvPr/>
        </p:nvSpPr>
        <p:spPr bwMode="auto">
          <a:xfrm>
            <a:off x="4284663" y="6580188"/>
            <a:ext cx="453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Arial" charset="0"/>
                <a:ea typeface="Osaka" charset="-128"/>
              </a:rPr>
              <a:t>Adapted from Jacobson et al. AJRCMB 2004;30:662</a:t>
            </a:r>
            <a:r>
              <a:rPr lang="en-US" sz="1400">
                <a:solidFill>
                  <a:srgbClr val="FFFF00"/>
                </a:solidFill>
                <a:latin typeface="Arial" charset="0"/>
                <a:ea typeface="Osaka" charset="-12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92188"/>
            <a:ext cx="5827713" cy="4873625"/>
          </a:xfrm>
          <a:prstGeom prst="rect">
            <a:avLst/>
          </a:prstGeom>
          <a:noFill/>
        </p:spPr>
      </p:pic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79388" y="6678613"/>
            <a:ext cx="8783637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800">
                <a:latin typeface="Arial" charset="0"/>
              </a:rPr>
              <a:t>Copyright ©2005 American Physiological Society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021210" y="6230069"/>
            <a:ext cx="67992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err="1">
                <a:solidFill>
                  <a:schemeClr val="tx2"/>
                </a:solidFill>
              </a:rPr>
              <a:t>Maina</a:t>
            </a:r>
            <a:r>
              <a:rPr lang="en-GB" sz="2000" b="1" dirty="0">
                <a:solidFill>
                  <a:schemeClr val="tx2"/>
                </a:solidFill>
              </a:rPr>
              <a:t> JN and West JB. 2005. </a:t>
            </a:r>
            <a:r>
              <a:rPr lang="en-GB" sz="2000" b="1" i="1" dirty="0" err="1">
                <a:solidFill>
                  <a:schemeClr val="tx2"/>
                </a:solidFill>
              </a:rPr>
              <a:t>Physiol</a:t>
            </a:r>
            <a:r>
              <a:rPr lang="en-GB" sz="2000" b="1" i="1" dirty="0">
                <a:solidFill>
                  <a:schemeClr val="tx2"/>
                </a:solidFill>
              </a:rPr>
              <a:t> Rev</a:t>
            </a:r>
            <a:r>
              <a:rPr lang="en-GB" sz="2000" b="1" dirty="0">
                <a:solidFill>
                  <a:schemeClr val="tx2"/>
                </a:solidFill>
              </a:rPr>
              <a:t> 85:811-844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179388" y="257247"/>
            <a:ext cx="8783637" cy="47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/>
              <a:t>Stress failure in pulmonary capillaries</a:t>
            </a:r>
          </a:p>
        </p:txBody>
      </p:sp>
      <p:pic>
        <p:nvPicPr>
          <p:cNvPr id="207879" name="Picture 7" descr="fibr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981075"/>
            <a:ext cx="2590800" cy="2895600"/>
          </a:xfrm>
          <a:prstGeom prst="rect">
            <a:avLst/>
          </a:prstGeom>
          <a:noFill/>
        </p:spPr>
      </p:pic>
      <p:pic>
        <p:nvPicPr>
          <p:cNvPr id="207880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860800"/>
            <a:ext cx="2736850" cy="201612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09550"/>
            <a:ext cx="8893175" cy="915988"/>
          </a:xfrm>
        </p:spPr>
        <p:txBody>
          <a:bodyPr/>
          <a:lstStyle/>
          <a:p>
            <a:r>
              <a:rPr lang="en-US" sz="3200" b="1" dirty="0">
                <a:ea typeface="Osaka" charset="-128"/>
              </a:rPr>
              <a:t>Microvascular obstruction &amp; remodelling in ARDS</a:t>
            </a:r>
          </a:p>
        </p:txBody>
      </p:sp>
      <p:pic>
        <p:nvPicPr>
          <p:cNvPr id="247811" name="Picture 3" descr="Untitled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3657600" cy="3352800"/>
          </a:xfrm>
          <a:prstGeom prst="rect">
            <a:avLst/>
          </a:prstGeom>
          <a:noFill/>
        </p:spPr>
      </p:pic>
      <p:pic>
        <p:nvPicPr>
          <p:cNvPr id="247812" name="Picture 4" descr="Untitled-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3657600" cy="3352800"/>
          </a:xfrm>
          <a:prstGeom prst="rect">
            <a:avLst/>
          </a:prstGeom>
          <a:noFill/>
        </p:spPr>
      </p:pic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331946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1" tIns="44447" rIns="90481" bIns="44447">
            <a:spAutoFit/>
          </a:bodyPr>
          <a:lstStyle/>
          <a:p>
            <a:pPr algn="l"/>
            <a:r>
              <a:rPr lang="en-US" sz="1800">
                <a:latin typeface="Arial" charset="0"/>
                <a:ea typeface="Osaka" charset="-128"/>
              </a:rPr>
              <a:t>Normal human lung capillaries </a:t>
            </a: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5029200" y="1371600"/>
            <a:ext cx="316706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1" tIns="44447" rIns="90481" bIns="44447">
            <a:spAutoFit/>
          </a:bodyPr>
          <a:lstStyle/>
          <a:p>
            <a:pPr algn="l"/>
            <a:r>
              <a:rPr lang="en-US" sz="1800">
                <a:latin typeface="Arial" charset="0"/>
                <a:ea typeface="Osaka" charset="-128"/>
              </a:rPr>
              <a:t>Lung capillaries p 14 d ARDS</a:t>
            </a: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3881438" y="6378575"/>
            <a:ext cx="5083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1" tIns="44447" rIns="90481" bIns="44447">
            <a:spAutoFit/>
          </a:bodyPr>
          <a:lstStyle/>
          <a:p>
            <a:pPr algn="l"/>
            <a:r>
              <a:rPr lang="en-US" sz="1800">
                <a:latin typeface="Helvetica" charset="0"/>
                <a:ea typeface="Osaka" charset="-128"/>
              </a:rPr>
              <a:t>Zapol et al </a:t>
            </a:r>
            <a:r>
              <a:rPr lang="en-US" sz="1800" i="1">
                <a:latin typeface="Helvetica" charset="0"/>
                <a:ea typeface="Osaka" charset="-128"/>
              </a:rPr>
              <a:t>Chest</a:t>
            </a:r>
            <a:r>
              <a:rPr lang="en-US" sz="1800">
                <a:latin typeface="Helvetica" charset="0"/>
                <a:ea typeface="Osaka" charset="-128"/>
              </a:rPr>
              <a:t>, 1977;  Snow et al </a:t>
            </a:r>
            <a:r>
              <a:rPr lang="en-US" sz="1800" i="1">
                <a:latin typeface="Helvetica" charset="0"/>
                <a:ea typeface="Osaka" charset="-128"/>
              </a:rPr>
              <a:t>ARRD</a:t>
            </a:r>
            <a:r>
              <a:rPr lang="en-US" sz="1800">
                <a:latin typeface="Helvetica" charset="0"/>
                <a:ea typeface="Osaka" charset="-128"/>
              </a:rPr>
              <a:t> 1982</a:t>
            </a:r>
            <a:endParaRPr lang="en-US" sz="1800">
              <a:ea typeface="Osaka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Alveolar epithelium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r>
              <a:rPr lang="en-GB"/>
              <a:t>Contribution to acute inflammation</a:t>
            </a:r>
          </a:p>
          <a:p>
            <a:r>
              <a:rPr lang="en-GB"/>
              <a:t>Repair of the alveolar-capillary membrane</a:t>
            </a:r>
          </a:p>
          <a:p>
            <a:r>
              <a:rPr lang="en-GB"/>
              <a:t>Fibrosis and death</a:t>
            </a:r>
          </a:p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Oval 2"/>
          <p:cNvSpPr>
            <a:spLocks noChangeArrowheads="1"/>
          </p:cNvSpPr>
          <p:nvPr/>
        </p:nvSpPr>
        <p:spPr bwMode="auto">
          <a:xfrm>
            <a:off x="3886200" y="609600"/>
            <a:ext cx="5105400" cy="4953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43363" name="Line 3"/>
          <p:cNvSpPr>
            <a:spLocks noChangeShapeType="1"/>
          </p:cNvSpPr>
          <p:nvPr/>
        </p:nvSpPr>
        <p:spPr bwMode="auto">
          <a:xfrm>
            <a:off x="2590800" y="228600"/>
            <a:ext cx="0" cy="6858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>
            <a:off x="2895600" y="228600"/>
            <a:ext cx="0" cy="6858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>
            <a:off x="2895600" y="914400"/>
            <a:ext cx="381000" cy="5334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90800" y="1143000"/>
            <a:ext cx="381000" cy="304800"/>
            <a:chOff x="864" y="960"/>
            <a:chExt cx="240" cy="192"/>
          </a:xfrm>
        </p:grpSpPr>
        <p:sp>
          <p:nvSpPr>
            <p:cNvPr id="143367" name="Line 7"/>
            <p:cNvSpPr>
              <a:spLocks noChangeShapeType="1"/>
            </p:cNvSpPr>
            <p:nvPr/>
          </p:nvSpPr>
          <p:spPr bwMode="auto">
            <a:xfrm flipV="1">
              <a:off x="864" y="960"/>
              <a:ext cx="96" cy="192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368" name="Line 8"/>
            <p:cNvSpPr>
              <a:spLocks noChangeShapeType="1"/>
            </p:cNvSpPr>
            <p:nvPr/>
          </p:nvSpPr>
          <p:spPr bwMode="auto">
            <a:xfrm flipH="1" flipV="1">
              <a:off x="960" y="960"/>
              <a:ext cx="144" cy="192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43369" name="Line 9"/>
          <p:cNvSpPr>
            <a:spLocks noChangeShapeType="1"/>
          </p:cNvSpPr>
          <p:nvPr/>
        </p:nvSpPr>
        <p:spPr bwMode="auto">
          <a:xfrm>
            <a:off x="3276600" y="1447800"/>
            <a:ext cx="1524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0" name="Line 10"/>
          <p:cNvSpPr>
            <a:spLocks noChangeShapeType="1"/>
          </p:cNvSpPr>
          <p:nvPr/>
        </p:nvSpPr>
        <p:spPr bwMode="auto">
          <a:xfrm>
            <a:off x="3276600" y="1524000"/>
            <a:ext cx="1524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1" name="Line 11"/>
          <p:cNvSpPr>
            <a:spLocks noChangeShapeType="1"/>
          </p:cNvSpPr>
          <p:nvPr/>
        </p:nvSpPr>
        <p:spPr bwMode="auto">
          <a:xfrm>
            <a:off x="2971800" y="1447800"/>
            <a:ext cx="76200" cy="3810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2" name="Line 12"/>
          <p:cNvSpPr>
            <a:spLocks noChangeShapeType="1"/>
          </p:cNvSpPr>
          <p:nvPr/>
        </p:nvSpPr>
        <p:spPr bwMode="auto">
          <a:xfrm>
            <a:off x="3276600" y="1524000"/>
            <a:ext cx="0" cy="3048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3" name="Line 13"/>
          <p:cNvSpPr>
            <a:spLocks noChangeShapeType="1"/>
          </p:cNvSpPr>
          <p:nvPr/>
        </p:nvSpPr>
        <p:spPr bwMode="auto">
          <a:xfrm>
            <a:off x="3276600" y="1828800"/>
            <a:ext cx="152400" cy="1524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4" name="Line 14"/>
          <p:cNvSpPr>
            <a:spLocks noChangeShapeType="1"/>
          </p:cNvSpPr>
          <p:nvPr/>
        </p:nvSpPr>
        <p:spPr bwMode="auto">
          <a:xfrm>
            <a:off x="3200400" y="1905000"/>
            <a:ext cx="152400" cy="1524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5" name="Line 15"/>
          <p:cNvSpPr>
            <a:spLocks noChangeShapeType="1"/>
          </p:cNvSpPr>
          <p:nvPr/>
        </p:nvSpPr>
        <p:spPr bwMode="auto">
          <a:xfrm rot="21353342" flipH="1">
            <a:off x="2895600" y="1828800"/>
            <a:ext cx="152400" cy="2286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6" name="Line 16"/>
          <p:cNvSpPr>
            <a:spLocks noChangeShapeType="1"/>
          </p:cNvSpPr>
          <p:nvPr/>
        </p:nvSpPr>
        <p:spPr bwMode="auto">
          <a:xfrm flipH="1">
            <a:off x="3048000" y="1905000"/>
            <a:ext cx="152400" cy="2286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>
            <a:off x="3048000" y="2133600"/>
            <a:ext cx="0" cy="2286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8" name="Line 18"/>
          <p:cNvSpPr>
            <a:spLocks noChangeShapeType="1"/>
          </p:cNvSpPr>
          <p:nvPr/>
        </p:nvSpPr>
        <p:spPr bwMode="auto">
          <a:xfrm>
            <a:off x="2971800" y="2209800"/>
            <a:ext cx="0" cy="2286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 flipH="1">
            <a:off x="2819400" y="2209800"/>
            <a:ext cx="152400" cy="3048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 flipH="1">
            <a:off x="2743200" y="2057400"/>
            <a:ext cx="152400" cy="762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81" name="Line 21"/>
          <p:cNvSpPr>
            <a:spLocks noChangeShapeType="1"/>
          </p:cNvSpPr>
          <p:nvPr/>
        </p:nvSpPr>
        <p:spPr bwMode="auto">
          <a:xfrm flipH="1">
            <a:off x="2743200" y="2133600"/>
            <a:ext cx="152400" cy="762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82" name="Line 22"/>
          <p:cNvSpPr>
            <a:spLocks noChangeShapeType="1"/>
          </p:cNvSpPr>
          <p:nvPr/>
        </p:nvSpPr>
        <p:spPr bwMode="auto">
          <a:xfrm>
            <a:off x="2819400" y="2057400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83" name="Line 23"/>
          <p:cNvSpPr>
            <a:spLocks noChangeShapeType="1"/>
          </p:cNvSpPr>
          <p:nvPr/>
        </p:nvSpPr>
        <p:spPr bwMode="auto">
          <a:xfrm flipH="1">
            <a:off x="2743200" y="2133600"/>
            <a:ext cx="152400" cy="3810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84" name="Line 24"/>
          <p:cNvSpPr>
            <a:spLocks noChangeShapeType="1"/>
          </p:cNvSpPr>
          <p:nvPr/>
        </p:nvSpPr>
        <p:spPr bwMode="auto">
          <a:xfrm flipH="1">
            <a:off x="2438400" y="914400"/>
            <a:ext cx="152400" cy="4572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85" name="Line 25"/>
          <p:cNvSpPr>
            <a:spLocks noChangeShapeType="1"/>
          </p:cNvSpPr>
          <p:nvPr/>
        </p:nvSpPr>
        <p:spPr bwMode="auto">
          <a:xfrm>
            <a:off x="2438400" y="2819400"/>
            <a:ext cx="0" cy="3810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86" name="Line 26"/>
          <p:cNvSpPr>
            <a:spLocks noChangeShapeType="1"/>
          </p:cNvSpPr>
          <p:nvPr/>
        </p:nvSpPr>
        <p:spPr bwMode="auto">
          <a:xfrm>
            <a:off x="2667000" y="2819400"/>
            <a:ext cx="0" cy="3810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057400" y="3200400"/>
            <a:ext cx="381000" cy="381000"/>
            <a:chOff x="528" y="2256"/>
            <a:chExt cx="240" cy="240"/>
          </a:xfrm>
        </p:grpSpPr>
        <p:sp>
          <p:nvSpPr>
            <p:cNvPr id="143388" name="Line 28"/>
            <p:cNvSpPr>
              <a:spLocks noChangeShapeType="1"/>
            </p:cNvSpPr>
            <p:nvPr/>
          </p:nvSpPr>
          <p:spPr bwMode="auto">
            <a:xfrm flipH="1">
              <a:off x="672" y="2256"/>
              <a:ext cx="96" cy="96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389" name="Line 29"/>
            <p:cNvSpPr>
              <a:spLocks noChangeShapeType="1"/>
            </p:cNvSpPr>
            <p:nvPr/>
          </p:nvSpPr>
          <p:spPr bwMode="auto">
            <a:xfrm flipH="1">
              <a:off x="528" y="2400"/>
              <a:ext cx="96" cy="96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390" name="Freeform 30"/>
            <p:cNvSpPr>
              <a:spLocks/>
            </p:cNvSpPr>
            <p:nvPr/>
          </p:nvSpPr>
          <p:spPr bwMode="auto">
            <a:xfrm>
              <a:off x="616" y="2344"/>
              <a:ext cx="56" cy="56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8" y="8"/>
                </a:cxn>
                <a:cxn ang="0">
                  <a:pos x="56" y="8"/>
                </a:cxn>
              </a:cxnLst>
              <a:rect l="0" t="0" r="r" b="b"/>
              <a:pathLst>
                <a:path w="56" h="56">
                  <a:moveTo>
                    <a:pt x="8" y="56"/>
                  </a:moveTo>
                  <a:cubicBezTo>
                    <a:pt x="4" y="36"/>
                    <a:pt x="0" y="16"/>
                    <a:pt x="8" y="8"/>
                  </a:cubicBezTo>
                  <a:cubicBezTo>
                    <a:pt x="16" y="0"/>
                    <a:pt x="48" y="8"/>
                    <a:pt x="56" y="8"/>
                  </a:cubicBezTo>
                </a:path>
              </a:pathLst>
            </a:custGeom>
            <a:noFill/>
            <a:ln w="19050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 rot="-16102383">
            <a:off x="2667000" y="3200400"/>
            <a:ext cx="381000" cy="381000"/>
            <a:chOff x="528" y="2256"/>
            <a:chExt cx="240" cy="240"/>
          </a:xfrm>
        </p:grpSpPr>
        <p:sp>
          <p:nvSpPr>
            <p:cNvPr id="143392" name="Line 32"/>
            <p:cNvSpPr>
              <a:spLocks noChangeShapeType="1"/>
            </p:cNvSpPr>
            <p:nvPr/>
          </p:nvSpPr>
          <p:spPr bwMode="auto">
            <a:xfrm flipH="1">
              <a:off x="672" y="2256"/>
              <a:ext cx="96" cy="96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393" name="Line 33"/>
            <p:cNvSpPr>
              <a:spLocks noChangeShapeType="1"/>
            </p:cNvSpPr>
            <p:nvPr/>
          </p:nvSpPr>
          <p:spPr bwMode="auto">
            <a:xfrm flipH="1">
              <a:off x="528" y="2400"/>
              <a:ext cx="96" cy="96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394" name="Freeform 34"/>
            <p:cNvSpPr>
              <a:spLocks/>
            </p:cNvSpPr>
            <p:nvPr/>
          </p:nvSpPr>
          <p:spPr bwMode="auto">
            <a:xfrm>
              <a:off x="616" y="2344"/>
              <a:ext cx="56" cy="56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8" y="8"/>
                </a:cxn>
                <a:cxn ang="0">
                  <a:pos x="56" y="8"/>
                </a:cxn>
              </a:cxnLst>
              <a:rect l="0" t="0" r="r" b="b"/>
              <a:pathLst>
                <a:path w="56" h="56">
                  <a:moveTo>
                    <a:pt x="8" y="56"/>
                  </a:moveTo>
                  <a:cubicBezTo>
                    <a:pt x="4" y="36"/>
                    <a:pt x="0" y="16"/>
                    <a:pt x="8" y="8"/>
                  </a:cubicBezTo>
                  <a:cubicBezTo>
                    <a:pt x="16" y="0"/>
                    <a:pt x="48" y="8"/>
                    <a:pt x="56" y="8"/>
                  </a:cubicBezTo>
                </a:path>
              </a:pathLst>
            </a:custGeom>
            <a:noFill/>
            <a:ln w="19050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286000" y="3352800"/>
            <a:ext cx="457200" cy="228600"/>
            <a:chOff x="672" y="2352"/>
            <a:chExt cx="288" cy="144"/>
          </a:xfrm>
        </p:grpSpPr>
        <p:sp>
          <p:nvSpPr>
            <p:cNvPr id="143396" name="Line 36"/>
            <p:cNvSpPr>
              <a:spLocks noChangeShapeType="1"/>
            </p:cNvSpPr>
            <p:nvPr/>
          </p:nvSpPr>
          <p:spPr bwMode="auto">
            <a:xfrm flipV="1">
              <a:off x="672" y="2352"/>
              <a:ext cx="144" cy="144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397" name="Line 37"/>
            <p:cNvSpPr>
              <a:spLocks noChangeShapeType="1"/>
            </p:cNvSpPr>
            <p:nvPr/>
          </p:nvSpPr>
          <p:spPr bwMode="auto">
            <a:xfrm>
              <a:off x="816" y="2352"/>
              <a:ext cx="144" cy="144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43398" name="Line 38"/>
          <p:cNvSpPr>
            <a:spLocks noChangeShapeType="1"/>
          </p:cNvSpPr>
          <p:nvPr/>
        </p:nvSpPr>
        <p:spPr bwMode="auto">
          <a:xfrm>
            <a:off x="2743200" y="3581400"/>
            <a:ext cx="0" cy="1524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99" name="Line 39"/>
          <p:cNvSpPr>
            <a:spLocks noChangeShapeType="1"/>
          </p:cNvSpPr>
          <p:nvPr/>
        </p:nvSpPr>
        <p:spPr bwMode="auto">
          <a:xfrm>
            <a:off x="2895600" y="3657600"/>
            <a:ext cx="0" cy="3048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00" name="Line 40"/>
          <p:cNvSpPr>
            <a:spLocks noChangeShapeType="1"/>
          </p:cNvSpPr>
          <p:nvPr/>
        </p:nvSpPr>
        <p:spPr bwMode="auto">
          <a:xfrm>
            <a:off x="2895600" y="3657600"/>
            <a:ext cx="152400" cy="762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01" name="Freeform 41"/>
          <p:cNvSpPr>
            <a:spLocks/>
          </p:cNvSpPr>
          <p:nvPr/>
        </p:nvSpPr>
        <p:spPr bwMode="auto">
          <a:xfrm>
            <a:off x="2654300" y="3721100"/>
            <a:ext cx="88900" cy="177800"/>
          </a:xfrm>
          <a:custGeom>
            <a:avLst/>
            <a:gdLst/>
            <a:ahLst/>
            <a:cxnLst>
              <a:cxn ang="0">
                <a:pos x="56" y="8"/>
              </a:cxn>
              <a:cxn ang="0">
                <a:pos x="8" y="8"/>
              </a:cxn>
              <a:cxn ang="0">
                <a:pos x="8" y="56"/>
              </a:cxn>
              <a:cxn ang="0">
                <a:pos x="56" y="56"/>
              </a:cxn>
              <a:cxn ang="0">
                <a:pos x="8" y="56"/>
              </a:cxn>
              <a:cxn ang="0">
                <a:pos x="8" y="104"/>
              </a:cxn>
              <a:cxn ang="0">
                <a:pos x="56" y="104"/>
              </a:cxn>
            </a:cxnLst>
            <a:rect l="0" t="0" r="r" b="b"/>
            <a:pathLst>
              <a:path w="56" h="112">
                <a:moveTo>
                  <a:pt x="56" y="8"/>
                </a:moveTo>
                <a:cubicBezTo>
                  <a:pt x="36" y="4"/>
                  <a:pt x="16" y="0"/>
                  <a:pt x="8" y="8"/>
                </a:cubicBezTo>
                <a:cubicBezTo>
                  <a:pt x="0" y="16"/>
                  <a:pt x="0" y="48"/>
                  <a:pt x="8" y="56"/>
                </a:cubicBezTo>
                <a:cubicBezTo>
                  <a:pt x="16" y="64"/>
                  <a:pt x="56" y="56"/>
                  <a:pt x="56" y="56"/>
                </a:cubicBezTo>
                <a:cubicBezTo>
                  <a:pt x="56" y="56"/>
                  <a:pt x="16" y="48"/>
                  <a:pt x="8" y="56"/>
                </a:cubicBezTo>
                <a:cubicBezTo>
                  <a:pt x="0" y="64"/>
                  <a:pt x="0" y="96"/>
                  <a:pt x="8" y="104"/>
                </a:cubicBezTo>
                <a:cubicBezTo>
                  <a:pt x="16" y="112"/>
                  <a:pt x="48" y="104"/>
                  <a:pt x="56" y="104"/>
                </a:cubicBezTo>
              </a:path>
            </a:pathLst>
          </a:custGeom>
          <a:noFill/>
          <a:ln w="1905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02" name="Line 42"/>
          <p:cNvSpPr>
            <a:spLocks noChangeShapeType="1"/>
          </p:cNvSpPr>
          <p:nvPr/>
        </p:nvSpPr>
        <p:spPr bwMode="auto">
          <a:xfrm>
            <a:off x="2743200" y="3886200"/>
            <a:ext cx="0" cy="762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03" name="Freeform 43"/>
          <p:cNvSpPr>
            <a:spLocks/>
          </p:cNvSpPr>
          <p:nvPr/>
        </p:nvSpPr>
        <p:spPr bwMode="auto">
          <a:xfrm rot="2369463">
            <a:off x="2514600" y="4038600"/>
            <a:ext cx="88900" cy="177800"/>
          </a:xfrm>
          <a:custGeom>
            <a:avLst/>
            <a:gdLst/>
            <a:ahLst/>
            <a:cxnLst>
              <a:cxn ang="0">
                <a:pos x="56" y="8"/>
              </a:cxn>
              <a:cxn ang="0">
                <a:pos x="8" y="8"/>
              </a:cxn>
              <a:cxn ang="0">
                <a:pos x="8" y="56"/>
              </a:cxn>
              <a:cxn ang="0">
                <a:pos x="56" y="56"/>
              </a:cxn>
              <a:cxn ang="0">
                <a:pos x="8" y="56"/>
              </a:cxn>
              <a:cxn ang="0">
                <a:pos x="8" y="104"/>
              </a:cxn>
              <a:cxn ang="0">
                <a:pos x="56" y="104"/>
              </a:cxn>
            </a:cxnLst>
            <a:rect l="0" t="0" r="r" b="b"/>
            <a:pathLst>
              <a:path w="56" h="112">
                <a:moveTo>
                  <a:pt x="56" y="8"/>
                </a:moveTo>
                <a:cubicBezTo>
                  <a:pt x="36" y="4"/>
                  <a:pt x="16" y="0"/>
                  <a:pt x="8" y="8"/>
                </a:cubicBezTo>
                <a:cubicBezTo>
                  <a:pt x="0" y="16"/>
                  <a:pt x="0" y="48"/>
                  <a:pt x="8" y="56"/>
                </a:cubicBezTo>
                <a:cubicBezTo>
                  <a:pt x="16" y="64"/>
                  <a:pt x="56" y="56"/>
                  <a:pt x="56" y="56"/>
                </a:cubicBezTo>
                <a:cubicBezTo>
                  <a:pt x="56" y="56"/>
                  <a:pt x="16" y="48"/>
                  <a:pt x="8" y="56"/>
                </a:cubicBezTo>
                <a:cubicBezTo>
                  <a:pt x="0" y="64"/>
                  <a:pt x="0" y="96"/>
                  <a:pt x="8" y="104"/>
                </a:cubicBezTo>
                <a:cubicBezTo>
                  <a:pt x="16" y="112"/>
                  <a:pt x="48" y="104"/>
                  <a:pt x="56" y="104"/>
                </a:cubicBezTo>
              </a:path>
            </a:pathLst>
          </a:custGeom>
          <a:noFill/>
          <a:ln w="1905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3404" name="AutoShape 44"/>
          <p:cNvCxnSpPr>
            <a:cxnSpLocks noChangeShapeType="1"/>
            <a:stCxn id="143403" idx="0"/>
          </p:cNvCxnSpPr>
          <p:nvPr/>
        </p:nvCxnSpPr>
        <p:spPr bwMode="auto">
          <a:xfrm flipV="1">
            <a:off x="2647950" y="3954463"/>
            <a:ext cx="101600" cy="133350"/>
          </a:xfrm>
          <a:prstGeom prst="straightConnector1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</p:cxnSp>
      <p:sp>
        <p:nvSpPr>
          <p:cNvPr id="143405" name="Line 45"/>
          <p:cNvSpPr>
            <a:spLocks noChangeShapeType="1"/>
          </p:cNvSpPr>
          <p:nvPr/>
        </p:nvSpPr>
        <p:spPr bwMode="auto">
          <a:xfrm>
            <a:off x="2895600" y="3962400"/>
            <a:ext cx="76200" cy="762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06" name="Line 46"/>
          <p:cNvSpPr>
            <a:spLocks noChangeShapeType="1"/>
          </p:cNvSpPr>
          <p:nvPr/>
        </p:nvSpPr>
        <p:spPr bwMode="auto">
          <a:xfrm flipV="1">
            <a:off x="2667000" y="4038600"/>
            <a:ext cx="152400" cy="2286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07" name="Line 47"/>
          <p:cNvSpPr>
            <a:spLocks noChangeShapeType="1"/>
          </p:cNvSpPr>
          <p:nvPr/>
        </p:nvSpPr>
        <p:spPr bwMode="auto">
          <a:xfrm>
            <a:off x="2819400" y="4038600"/>
            <a:ext cx="152400" cy="1524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2362200" y="4419600"/>
            <a:ext cx="241300" cy="330200"/>
            <a:chOff x="720" y="3024"/>
            <a:chExt cx="152" cy="208"/>
          </a:xfrm>
        </p:grpSpPr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720" y="3024"/>
              <a:ext cx="56" cy="208"/>
              <a:chOff x="720" y="3024"/>
              <a:chExt cx="56" cy="208"/>
            </a:xfrm>
          </p:grpSpPr>
          <p:sp>
            <p:nvSpPr>
              <p:cNvPr id="143410" name="Freeform 50"/>
              <p:cNvSpPr>
                <a:spLocks/>
              </p:cNvSpPr>
              <p:nvPr/>
            </p:nvSpPr>
            <p:spPr bwMode="auto">
              <a:xfrm>
                <a:off x="720" y="3024"/>
                <a:ext cx="56" cy="112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8" y="8"/>
                  </a:cxn>
                  <a:cxn ang="0">
                    <a:pos x="8" y="56"/>
                  </a:cxn>
                  <a:cxn ang="0">
                    <a:pos x="56" y="56"/>
                  </a:cxn>
                  <a:cxn ang="0">
                    <a:pos x="8" y="56"/>
                  </a:cxn>
                  <a:cxn ang="0">
                    <a:pos x="8" y="104"/>
                  </a:cxn>
                  <a:cxn ang="0">
                    <a:pos x="56" y="104"/>
                  </a:cxn>
                </a:cxnLst>
                <a:rect l="0" t="0" r="r" b="b"/>
                <a:pathLst>
                  <a:path w="56" h="112">
                    <a:moveTo>
                      <a:pt x="56" y="8"/>
                    </a:moveTo>
                    <a:cubicBezTo>
                      <a:pt x="36" y="4"/>
                      <a:pt x="16" y="0"/>
                      <a:pt x="8" y="8"/>
                    </a:cubicBezTo>
                    <a:cubicBezTo>
                      <a:pt x="0" y="16"/>
                      <a:pt x="0" y="48"/>
                      <a:pt x="8" y="56"/>
                    </a:cubicBezTo>
                    <a:cubicBezTo>
                      <a:pt x="16" y="64"/>
                      <a:pt x="56" y="56"/>
                      <a:pt x="56" y="56"/>
                    </a:cubicBezTo>
                    <a:cubicBezTo>
                      <a:pt x="56" y="56"/>
                      <a:pt x="16" y="48"/>
                      <a:pt x="8" y="56"/>
                    </a:cubicBezTo>
                    <a:cubicBezTo>
                      <a:pt x="0" y="64"/>
                      <a:pt x="0" y="96"/>
                      <a:pt x="8" y="104"/>
                    </a:cubicBezTo>
                    <a:cubicBezTo>
                      <a:pt x="16" y="112"/>
                      <a:pt x="48" y="104"/>
                      <a:pt x="56" y="104"/>
                    </a:cubicBezTo>
                  </a:path>
                </a:pathLst>
              </a:custGeom>
              <a:noFill/>
              <a:ln w="19050" cmpd="sng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43411" name="Freeform 51"/>
              <p:cNvSpPr>
                <a:spLocks/>
              </p:cNvSpPr>
              <p:nvPr/>
            </p:nvSpPr>
            <p:spPr bwMode="auto">
              <a:xfrm>
                <a:off x="720" y="3120"/>
                <a:ext cx="56" cy="112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8" y="8"/>
                  </a:cxn>
                  <a:cxn ang="0">
                    <a:pos x="8" y="56"/>
                  </a:cxn>
                  <a:cxn ang="0">
                    <a:pos x="56" y="56"/>
                  </a:cxn>
                  <a:cxn ang="0">
                    <a:pos x="8" y="56"/>
                  </a:cxn>
                  <a:cxn ang="0">
                    <a:pos x="8" y="104"/>
                  </a:cxn>
                  <a:cxn ang="0">
                    <a:pos x="56" y="104"/>
                  </a:cxn>
                </a:cxnLst>
                <a:rect l="0" t="0" r="r" b="b"/>
                <a:pathLst>
                  <a:path w="56" h="112">
                    <a:moveTo>
                      <a:pt x="56" y="8"/>
                    </a:moveTo>
                    <a:cubicBezTo>
                      <a:pt x="36" y="4"/>
                      <a:pt x="16" y="0"/>
                      <a:pt x="8" y="8"/>
                    </a:cubicBezTo>
                    <a:cubicBezTo>
                      <a:pt x="0" y="16"/>
                      <a:pt x="0" y="48"/>
                      <a:pt x="8" y="56"/>
                    </a:cubicBezTo>
                    <a:cubicBezTo>
                      <a:pt x="16" y="64"/>
                      <a:pt x="56" y="56"/>
                      <a:pt x="56" y="56"/>
                    </a:cubicBezTo>
                    <a:cubicBezTo>
                      <a:pt x="56" y="56"/>
                      <a:pt x="16" y="48"/>
                      <a:pt x="8" y="56"/>
                    </a:cubicBezTo>
                    <a:cubicBezTo>
                      <a:pt x="0" y="64"/>
                      <a:pt x="0" y="96"/>
                      <a:pt x="8" y="104"/>
                    </a:cubicBezTo>
                    <a:cubicBezTo>
                      <a:pt x="16" y="112"/>
                      <a:pt x="48" y="104"/>
                      <a:pt x="56" y="104"/>
                    </a:cubicBezTo>
                  </a:path>
                </a:pathLst>
              </a:custGeom>
              <a:noFill/>
              <a:ln w="19050" cmpd="sng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8" name="Group 52"/>
            <p:cNvGrpSpPr>
              <a:grpSpLocks/>
            </p:cNvGrpSpPr>
            <p:nvPr/>
          </p:nvGrpSpPr>
          <p:grpSpPr bwMode="auto">
            <a:xfrm rot="-10638218">
              <a:off x="816" y="3024"/>
              <a:ext cx="56" cy="208"/>
              <a:chOff x="720" y="3024"/>
              <a:chExt cx="56" cy="208"/>
            </a:xfrm>
          </p:grpSpPr>
          <p:sp>
            <p:nvSpPr>
              <p:cNvPr id="143413" name="Freeform 53"/>
              <p:cNvSpPr>
                <a:spLocks/>
              </p:cNvSpPr>
              <p:nvPr/>
            </p:nvSpPr>
            <p:spPr bwMode="auto">
              <a:xfrm>
                <a:off x="720" y="3024"/>
                <a:ext cx="56" cy="112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8" y="8"/>
                  </a:cxn>
                  <a:cxn ang="0">
                    <a:pos x="8" y="56"/>
                  </a:cxn>
                  <a:cxn ang="0">
                    <a:pos x="56" y="56"/>
                  </a:cxn>
                  <a:cxn ang="0">
                    <a:pos x="8" y="56"/>
                  </a:cxn>
                  <a:cxn ang="0">
                    <a:pos x="8" y="104"/>
                  </a:cxn>
                  <a:cxn ang="0">
                    <a:pos x="56" y="104"/>
                  </a:cxn>
                </a:cxnLst>
                <a:rect l="0" t="0" r="r" b="b"/>
                <a:pathLst>
                  <a:path w="56" h="112">
                    <a:moveTo>
                      <a:pt x="56" y="8"/>
                    </a:moveTo>
                    <a:cubicBezTo>
                      <a:pt x="36" y="4"/>
                      <a:pt x="16" y="0"/>
                      <a:pt x="8" y="8"/>
                    </a:cubicBezTo>
                    <a:cubicBezTo>
                      <a:pt x="0" y="16"/>
                      <a:pt x="0" y="48"/>
                      <a:pt x="8" y="56"/>
                    </a:cubicBezTo>
                    <a:cubicBezTo>
                      <a:pt x="16" y="64"/>
                      <a:pt x="56" y="56"/>
                      <a:pt x="56" y="56"/>
                    </a:cubicBezTo>
                    <a:cubicBezTo>
                      <a:pt x="56" y="56"/>
                      <a:pt x="16" y="48"/>
                      <a:pt x="8" y="56"/>
                    </a:cubicBezTo>
                    <a:cubicBezTo>
                      <a:pt x="0" y="64"/>
                      <a:pt x="0" y="96"/>
                      <a:pt x="8" y="104"/>
                    </a:cubicBezTo>
                    <a:cubicBezTo>
                      <a:pt x="16" y="112"/>
                      <a:pt x="48" y="104"/>
                      <a:pt x="56" y="104"/>
                    </a:cubicBezTo>
                  </a:path>
                </a:pathLst>
              </a:custGeom>
              <a:noFill/>
              <a:ln w="19050" cmpd="sng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43414" name="Freeform 54"/>
              <p:cNvSpPr>
                <a:spLocks/>
              </p:cNvSpPr>
              <p:nvPr/>
            </p:nvSpPr>
            <p:spPr bwMode="auto">
              <a:xfrm>
                <a:off x="720" y="3120"/>
                <a:ext cx="56" cy="112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8" y="8"/>
                  </a:cxn>
                  <a:cxn ang="0">
                    <a:pos x="8" y="56"/>
                  </a:cxn>
                  <a:cxn ang="0">
                    <a:pos x="56" y="56"/>
                  </a:cxn>
                  <a:cxn ang="0">
                    <a:pos x="8" y="56"/>
                  </a:cxn>
                  <a:cxn ang="0">
                    <a:pos x="8" y="104"/>
                  </a:cxn>
                  <a:cxn ang="0">
                    <a:pos x="56" y="104"/>
                  </a:cxn>
                </a:cxnLst>
                <a:rect l="0" t="0" r="r" b="b"/>
                <a:pathLst>
                  <a:path w="56" h="112">
                    <a:moveTo>
                      <a:pt x="56" y="8"/>
                    </a:moveTo>
                    <a:cubicBezTo>
                      <a:pt x="36" y="4"/>
                      <a:pt x="16" y="0"/>
                      <a:pt x="8" y="8"/>
                    </a:cubicBezTo>
                    <a:cubicBezTo>
                      <a:pt x="0" y="16"/>
                      <a:pt x="0" y="48"/>
                      <a:pt x="8" y="56"/>
                    </a:cubicBezTo>
                    <a:cubicBezTo>
                      <a:pt x="16" y="64"/>
                      <a:pt x="56" y="56"/>
                      <a:pt x="56" y="56"/>
                    </a:cubicBezTo>
                    <a:cubicBezTo>
                      <a:pt x="56" y="56"/>
                      <a:pt x="16" y="48"/>
                      <a:pt x="8" y="56"/>
                    </a:cubicBezTo>
                    <a:cubicBezTo>
                      <a:pt x="0" y="64"/>
                      <a:pt x="0" y="96"/>
                      <a:pt x="8" y="104"/>
                    </a:cubicBezTo>
                    <a:cubicBezTo>
                      <a:pt x="16" y="112"/>
                      <a:pt x="48" y="104"/>
                      <a:pt x="56" y="104"/>
                    </a:cubicBezTo>
                  </a:path>
                </a:pathLst>
              </a:custGeom>
              <a:noFill/>
              <a:ln w="19050" cmpd="sng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9" name="Group 55"/>
          <p:cNvGrpSpPr>
            <a:grpSpLocks/>
          </p:cNvGrpSpPr>
          <p:nvPr/>
        </p:nvGrpSpPr>
        <p:grpSpPr bwMode="auto">
          <a:xfrm rot="1564996">
            <a:off x="2273300" y="4724400"/>
            <a:ext cx="88900" cy="330200"/>
            <a:chOff x="720" y="3024"/>
            <a:chExt cx="56" cy="208"/>
          </a:xfrm>
        </p:grpSpPr>
        <p:sp>
          <p:nvSpPr>
            <p:cNvPr id="143416" name="Freeform 56"/>
            <p:cNvSpPr>
              <a:spLocks/>
            </p:cNvSpPr>
            <p:nvPr/>
          </p:nvSpPr>
          <p:spPr bwMode="auto">
            <a:xfrm>
              <a:off x="720" y="3024"/>
              <a:ext cx="56" cy="112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8" y="8"/>
                </a:cxn>
                <a:cxn ang="0">
                  <a:pos x="8" y="56"/>
                </a:cxn>
                <a:cxn ang="0">
                  <a:pos x="56" y="56"/>
                </a:cxn>
                <a:cxn ang="0">
                  <a:pos x="8" y="56"/>
                </a:cxn>
                <a:cxn ang="0">
                  <a:pos x="8" y="104"/>
                </a:cxn>
                <a:cxn ang="0">
                  <a:pos x="56" y="104"/>
                </a:cxn>
              </a:cxnLst>
              <a:rect l="0" t="0" r="r" b="b"/>
              <a:pathLst>
                <a:path w="56" h="112">
                  <a:moveTo>
                    <a:pt x="56" y="8"/>
                  </a:moveTo>
                  <a:cubicBezTo>
                    <a:pt x="36" y="4"/>
                    <a:pt x="16" y="0"/>
                    <a:pt x="8" y="8"/>
                  </a:cubicBezTo>
                  <a:cubicBezTo>
                    <a:pt x="0" y="16"/>
                    <a:pt x="0" y="48"/>
                    <a:pt x="8" y="56"/>
                  </a:cubicBezTo>
                  <a:cubicBezTo>
                    <a:pt x="16" y="64"/>
                    <a:pt x="56" y="56"/>
                    <a:pt x="56" y="56"/>
                  </a:cubicBezTo>
                  <a:cubicBezTo>
                    <a:pt x="56" y="56"/>
                    <a:pt x="16" y="48"/>
                    <a:pt x="8" y="56"/>
                  </a:cubicBezTo>
                  <a:cubicBezTo>
                    <a:pt x="0" y="64"/>
                    <a:pt x="0" y="96"/>
                    <a:pt x="8" y="104"/>
                  </a:cubicBezTo>
                  <a:cubicBezTo>
                    <a:pt x="16" y="112"/>
                    <a:pt x="48" y="104"/>
                    <a:pt x="56" y="104"/>
                  </a:cubicBezTo>
                </a:path>
              </a:pathLst>
            </a:custGeom>
            <a:noFill/>
            <a:ln w="19050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417" name="Freeform 57"/>
            <p:cNvSpPr>
              <a:spLocks/>
            </p:cNvSpPr>
            <p:nvPr/>
          </p:nvSpPr>
          <p:spPr bwMode="auto">
            <a:xfrm>
              <a:off x="720" y="3120"/>
              <a:ext cx="56" cy="112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8" y="8"/>
                </a:cxn>
                <a:cxn ang="0">
                  <a:pos x="8" y="56"/>
                </a:cxn>
                <a:cxn ang="0">
                  <a:pos x="56" y="56"/>
                </a:cxn>
                <a:cxn ang="0">
                  <a:pos x="8" y="56"/>
                </a:cxn>
                <a:cxn ang="0">
                  <a:pos x="8" y="104"/>
                </a:cxn>
                <a:cxn ang="0">
                  <a:pos x="56" y="104"/>
                </a:cxn>
              </a:cxnLst>
              <a:rect l="0" t="0" r="r" b="b"/>
              <a:pathLst>
                <a:path w="56" h="112">
                  <a:moveTo>
                    <a:pt x="56" y="8"/>
                  </a:moveTo>
                  <a:cubicBezTo>
                    <a:pt x="36" y="4"/>
                    <a:pt x="16" y="0"/>
                    <a:pt x="8" y="8"/>
                  </a:cubicBezTo>
                  <a:cubicBezTo>
                    <a:pt x="0" y="16"/>
                    <a:pt x="0" y="48"/>
                    <a:pt x="8" y="56"/>
                  </a:cubicBezTo>
                  <a:cubicBezTo>
                    <a:pt x="16" y="64"/>
                    <a:pt x="56" y="56"/>
                    <a:pt x="56" y="56"/>
                  </a:cubicBezTo>
                  <a:cubicBezTo>
                    <a:pt x="56" y="56"/>
                    <a:pt x="16" y="48"/>
                    <a:pt x="8" y="56"/>
                  </a:cubicBezTo>
                  <a:cubicBezTo>
                    <a:pt x="0" y="64"/>
                    <a:pt x="0" y="96"/>
                    <a:pt x="8" y="104"/>
                  </a:cubicBezTo>
                  <a:cubicBezTo>
                    <a:pt x="16" y="112"/>
                    <a:pt x="48" y="104"/>
                    <a:pt x="56" y="104"/>
                  </a:cubicBezTo>
                </a:path>
              </a:pathLst>
            </a:custGeom>
            <a:noFill/>
            <a:ln w="19050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43418" name="Freeform 58"/>
          <p:cNvSpPr>
            <a:spLocks/>
          </p:cNvSpPr>
          <p:nvPr/>
        </p:nvSpPr>
        <p:spPr bwMode="auto">
          <a:xfrm rot="-9106958">
            <a:off x="2425700" y="4927600"/>
            <a:ext cx="88900" cy="177800"/>
          </a:xfrm>
          <a:custGeom>
            <a:avLst/>
            <a:gdLst/>
            <a:ahLst/>
            <a:cxnLst>
              <a:cxn ang="0">
                <a:pos x="56" y="8"/>
              </a:cxn>
              <a:cxn ang="0">
                <a:pos x="8" y="8"/>
              </a:cxn>
              <a:cxn ang="0">
                <a:pos x="8" y="56"/>
              </a:cxn>
              <a:cxn ang="0">
                <a:pos x="56" y="56"/>
              </a:cxn>
              <a:cxn ang="0">
                <a:pos x="8" y="56"/>
              </a:cxn>
              <a:cxn ang="0">
                <a:pos x="8" y="104"/>
              </a:cxn>
              <a:cxn ang="0">
                <a:pos x="56" y="104"/>
              </a:cxn>
            </a:cxnLst>
            <a:rect l="0" t="0" r="r" b="b"/>
            <a:pathLst>
              <a:path w="56" h="112">
                <a:moveTo>
                  <a:pt x="56" y="8"/>
                </a:moveTo>
                <a:cubicBezTo>
                  <a:pt x="36" y="4"/>
                  <a:pt x="16" y="0"/>
                  <a:pt x="8" y="8"/>
                </a:cubicBezTo>
                <a:cubicBezTo>
                  <a:pt x="0" y="16"/>
                  <a:pt x="0" y="48"/>
                  <a:pt x="8" y="56"/>
                </a:cubicBezTo>
                <a:cubicBezTo>
                  <a:pt x="16" y="64"/>
                  <a:pt x="56" y="56"/>
                  <a:pt x="56" y="56"/>
                </a:cubicBezTo>
                <a:cubicBezTo>
                  <a:pt x="56" y="56"/>
                  <a:pt x="16" y="48"/>
                  <a:pt x="8" y="56"/>
                </a:cubicBezTo>
                <a:cubicBezTo>
                  <a:pt x="0" y="64"/>
                  <a:pt x="0" y="96"/>
                  <a:pt x="8" y="104"/>
                </a:cubicBezTo>
                <a:cubicBezTo>
                  <a:pt x="16" y="112"/>
                  <a:pt x="48" y="104"/>
                  <a:pt x="56" y="104"/>
                </a:cubicBezTo>
              </a:path>
            </a:pathLst>
          </a:custGeom>
          <a:noFill/>
          <a:ln w="1905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19" name="Freeform 59"/>
          <p:cNvSpPr>
            <a:spLocks/>
          </p:cNvSpPr>
          <p:nvPr/>
        </p:nvSpPr>
        <p:spPr bwMode="auto">
          <a:xfrm rot="-2716696">
            <a:off x="2559050" y="4908550"/>
            <a:ext cx="88900" cy="177800"/>
          </a:xfrm>
          <a:custGeom>
            <a:avLst/>
            <a:gdLst/>
            <a:ahLst/>
            <a:cxnLst>
              <a:cxn ang="0">
                <a:pos x="56" y="8"/>
              </a:cxn>
              <a:cxn ang="0">
                <a:pos x="8" y="8"/>
              </a:cxn>
              <a:cxn ang="0">
                <a:pos x="8" y="56"/>
              </a:cxn>
              <a:cxn ang="0">
                <a:pos x="56" y="56"/>
              </a:cxn>
              <a:cxn ang="0">
                <a:pos x="8" y="56"/>
              </a:cxn>
              <a:cxn ang="0">
                <a:pos x="8" y="104"/>
              </a:cxn>
              <a:cxn ang="0">
                <a:pos x="56" y="104"/>
              </a:cxn>
            </a:cxnLst>
            <a:rect l="0" t="0" r="r" b="b"/>
            <a:pathLst>
              <a:path w="56" h="112">
                <a:moveTo>
                  <a:pt x="56" y="8"/>
                </a:moveTo>
                <a:cubicBezTo>
                  <a:pt x="36" y="4"/>
                  <a:pt x="16" y="0"/>
                  <a:pt x="8" y="8"/>
                </a:cubicBezTo>
                <a:cubicBezTo>
                  <a:pt x="0" y="16"/>
                  <a:pt x="0" y="48"/>
                  <a:pt x="8" y="56"/>
                </a:cubicBezTo>
                <a:cubicBezTo>
                  <a:pt x="16" y="64"/>
                  <a:pt x="56" y="56"/>
                  <a:pt x="56" y="56"/>
                </a:cubicBezTo>
                <a:cubicBezTo>
                  <a:pt x="56" y="56"/>
                  <a:pt x="16" y="48"/>
                  <a:pt x="8" y="56"/>
                </a:cubicBezTo>
                <a:cubicBezTo>
                  <a:pt x="0" y="64"/>
                  <a:pt x="0" y="96"/>
                  <a:pt x="8" y="104"/>
                </a:cubicBezTo>
                <a:cubicBezTo>
                  <a:pt x="16" y="112"/>
                  <a:pt x="48" y="104"/>
                  <a:pt x="56" y="104"/>
                </a:cubicBezTo>
              </a:path>
            </a:pathLst>
          </a:custGeom>
          <a:noFill/>
          <a:ln w="1905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20" name="Freeform 60"/>
          <p:cNvSpPr>
            <a:spLocks/>
          </p:cNvSpPr>
          <p:nvPr/>
        </p:nvSpPr>
        <p:spPr bwMode="auto">
          <a:xfrm>
            <a:off x="1905000" y="5257800"/>
            <a:ext cx="1066800" cy="1066800"/>
          </a:xfrm>
          <a:custGeom>
            <a:avLst/>
            <a:gdLst/>
            <a:ahLst/>
            <a:cxnLst>
              <a:cxn ang="0">
                <a:pos x="436" y="56"/>
              </a:cxn>
              <a:cxn ang="0">
                <a:pos x="436" y="156"/>
              </a:cxn>
              <a:cxn ang="0">
                <a:pos x="624" y="240"/>
              </a:cxn>
              <a:cxn ang="0">
                <a:pos x="672" y="480"/>
              </a:cxn>
              <a:cxn ang="0">
                <a:pos x="528" y="672"/>
              </a:cxn>
              <a:cxn ang="0">
                <a:pos x="192" y="672"/>
              </a:cxn>
              <a:cxn ang="0">
                <a:pos x="48" y="528"/>
              </a:cxn>
              <a:cxn ang="0">
                <a:pos x="0" y="288"/>
              </a:cxn>
              <a:cxn ang="0">
                <a:pos x="144" y="144"/>
              </a:cxn>
              <a:cxn ang="0">
                <a:pos x="288" y="96"/>
              </a:cxn>
              <a:cxn ang="0">
                <a:pos x="336" y="0"/>
              </a:cxn>
            </a:cxnLst>
            <a:rect l="0" t="0" r="r" b="b"/>
            <a:pathLst>
              <a:path w="672" h="672">
                <a:moveTo>
                  <a:pt x="436" y="56"/>
                </a:moveTo>
                <a:cubicBezTo>
                  <a:pt x="436" y="89"/>
                  <a:pt x="436" y="123"/>
                  <a:pt x="436" y="156"/>
                </a:cubicBezTo>
                <a:lnTo>
                  <a:pt x="624" y="240"/>
                </a:lnTo>
                <a:lnTo>
                  <a:pt x="672" y="480"/>
                </a:lnTo>
                <a:lnTo>
                  <a:pt x="528" y="672"/>
                </a:lnTo>
                <a:lnTo>
                  <a:pt x="192" y="672"/>
                </a:lnTo>
                <a:lnTo>
                  <a:pt x="48" y="528"/>
                </a:lnTo>
                <a:lnTo>
                  <a:pt x="0" y="288"/>
                </a:lnTo>
                <a:lnTo>
                  <a:pt x="144" y="144"/>
                </a:lnTo>
                <a:lnTo>
                  <a:pt x="288" y="96"/>
                </a:lnTo>
                <a:lnTo>
                  <a:pt x="336" y="0"/>
                </a:lnTo>
              </a:path>
            </a:pathLst>
          </a:custGeom>
          <a:noFill/>
          <a:ln w="1905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21" name="Text Box 61"/>
          <p:cNvSpPr txBox="1">
            <a:spLocks noChangeArrowheads="1"/>
          </p:cNvSpPr>
          <p:nvPr/>
        </p:nvSpPr>
        <p:spPr bwMode="auto">
          <a:xfrm>
            <a:off x="365125" y="212725"/>
            <a:ext cx="1512888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Trachea</a:t>
            </a: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Bronchi</a:t>
            </a: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Bronchioles</a:t>
            </a: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Terminal</a:t>
            </a: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Bronchioles</a:t>
            </a: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Respiratory</a:t>
            </a: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Bronchioles</a:t>
            </a: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Alveolar </a:t>
            </a: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ducts</a:t>
            </a: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Alveolar </a:t>
            </a: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sacs</a:t>
            </a:r>
          </a:p>
        </p:txBody>
      </p:sp>
      <p:grpSp>
        <p:nvGrpSpPr>
          <p:cNvPr id="10" name="Group 62"/>
          <p:cNvGrpSpPr>
            <a:grpSpLocks/>
          </p:cNvGrpSpPr>
          <p:nvPr/>
        </p:nvGrpSpPr>
        <p:grpSpPr bwMode="auto">
          <a:xfrm rot="-13888392">
            <a:off x="2635250" y="4679950"/>
            <a:ext cx="88900" cy="330200"/>
            <a:chOff x="720" y="3024"/>
            <a:chExt cx="56" cy="208"/>
          </a:xfrm>
        </p:grpSpPr>
        <p:sp>
          <p:nvSpPr>
            <p:cNvPr id="143423" name="Freeform 63"/>
            <p:cNvSpPr>
              <a:spLocks/>
            </p:cNvSpPr>
            <p:nvPr/>
          </p:nvSpPr>
          <p:spPr bwMode="auto">
            <a:xfrm>
              <a:off x="720" y="3024"/>
              <a:ext cx="56" cy="112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8" y="8"/>
                </a:cxn>
                <a:cxn ang="0">
                  <a:pos x="8" y="56"/>
                </a:cxn>
                <a:cxn ang="0">
                  <a:pos x="56" y="56"/>
                </a:cxn>
                <a:cxn ang="0">
                  <a:pos x="8" y="56"/>
                </a:cxn>
                <a:cxn ang="0">
                  <a:pos x="8" y="104"/>
                </a:cxn>
                <a:cxn ang="0">
                  <a:pos x="56" y="104"/>
                </a:cxn>
              </a:cxnLst>
              <a:rect l="0" t="0" r="r" b="b"/>
              <a:pathLst>
                <a:path w="56" h="112">
                  <a:moveTo>
                    <a:pt x="56" y="8"/>
                  </a:moveTo>
                  <a:cubicBezTo>
                    <a:pt x="36" y="4"/>
                    <a:pt x="16" y="0"/>
                    <a:pt x="8" y="8"/>
                  </a:cubicBezTo>
                  <a:cubicBezTo>
                    <a:pt x="0" y="16"/>
                    <a:pt x="0" y="48"/>
                    <a:pt x="8" y="56"/>
                  </a:cubicBezTo>
                  <a:cubicBezTo>
                    <a:pt x="16" y="64"/>
                    <a:pt x="56" y="56"/>
                    <a:pt x="56" y="56"/>
                  </a:cubicBezTo>
                  <a:cubicBezTo>
                    <a:pt x="56" y="56"/>
                    <a:pt x="16" y="48"/>
                    <a:pt x="8" y="56"/>
                  </a:cubicBezTo>
                  <a:cubicBezTo>
                    <a:pt x="0" y="64"/>
                    <a:pt x="0" y="96"/>
                    <a:pt x="8" y="104"/>
                  </a:cubicBezTo>
                  <a:cubicBezTo>
                    <a:pt x="16" y="112"/>
                    <a:pt x="48" y="104"/>
                    <a:pt x="56" y="104"/>
                  </a:cubicBezTo>
                </a:path>
              </a:pathLst>
            </a:custGeom>
            <a:noFill/>
            <a:ln w="19050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424" name="Freeform 64"/>
            <p:cNvSpPr>
              <a:spLocks/>
            </p:cNvSpPr>
            <p:nvPr/>
          </p:nvSpPr>
          <p:spPr bwMode="auto">
            <a:xfrm>
              <a:off x="720" y="3120"/>
              <a:ext cx="56" cy="112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8" y="8"/>
                </a:cxn>
                <a:cxn ang="0">
                  <a:pos x="8" y="56"/>
                </a:cxn>
                <a:cxn ang="0">
                  <a:pos x="56" y="56"/>
                </a:cxn>
                <a:cxn ang="0">
                  <a:pos x="8" y="56"/>
                </a:cxn>
                <a:cxn ang="0">
                  <a:pos x="8" y="104"/>
                </a:cxn>
                <a:cxn ang="0">
                  <a:pos x="56" y="104"/>
                </a:cxn>
              </a:cxnLst>
              <a:rect l="0" t="0" r="r" b="b"/>
              <a:pathLst>
                <a:path w="56" h="112">
                  <a:moveTo>
                    <a:pt x="56" y="8"/>
                  </a:moveTo>
                  <a:cubicBezTo>
                    <a:pt x="36" y="4"/>
                    <a:pt x="16" y="0"/>
                    <a:pt x="8" y="8"/>
                  </a:cubicBezTo>
                  <a:cubicBezTo>
                    <a:pt x="0" y="16"/>
                    <a:pt x="0" y="48"/>
                    <a:pt x="8" y="56"/>
                  </a:cubicBezTo>
                  <a:cubicBezTo>
                    <a:pt x="16" y="64"/>
                    <a:pt x="56" y="56"/>
                    <a:pt x="56" y="56"/>
                  </a:cubicBezTo>
                  <a:cubicBezTo>
                    <a:pt x="56" y="56"/>
                    <a:pt x="16" y="48"/>
                    <a:pt x="8" y="56"/>
                  </a:cubicBezTo>
                  <a:cubicBezTo>
                    <a:pt x="0" y="64"/>
                    <a:pt x="0" y="96"/>
                    <a:pt x="8" y="104"/>
                  </a:cubicBezTo>
                  <a:cubicBezTo>
                    <a:pt x="16" y="112"/>
                    <a:pt x="48" y="104"/>
                    <a:pt x="56" y="104"/>
                  </a:cubicBezTo>
                </a:path>
              </a:pathLst>
            </a:custGeom>
            <a:noFill/>
            <a:ln w="19050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43425" name="Oval 65"/>
          <p:cNvSpPr>
            <a:spLocks noChangeArrowheads="1"/>
          </p:cNvSpPr>
          <p:nvPr/>
        </p:nvSpPr>
        <p:spPr bwMode="auto">
          <a:xfrm>
            <a:off x="2555776" y="5805264"/>
            <a:ext cx="304800" cy="45720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26" name="Line 66"/>
          <p:cNvSpPr>
            <a:spLocks noChangeShapeType="1"/>
          </p:cNvSpPr>
          <p:nvPr/>
        </p:nvSpPr>
        <p:spPr bwMode="auto">
          <a:xfrm flipV="1">
            <a:off x="2915816" y="4581128"/>
            <a:ext cx="1600200" cy="1447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27" name="Freeform 67"/>
          <p:cNvSpPr>
            <a:spLocks/>
          </p:cNvSpPr>
          <p:nvPr/>
        </p:nvSpPr>
        <p:spPr bwMode="auto">
          <a:xfrm>
            <a:off x="5029200" y="1676400"/>
            <a:ext cx="3352800" cy="2590800"/>
          </a:xfrm>
          <a:custGeom>
            <a:avLst/>
            <a:gdLst/>
            <a:ahLst/>
            <a:cxnLst>
              <a:cxn ang="0">
                <a:pos x="0" y="1672"/>
              </a:cxn>
              <a:cxn ang="0">
                <a:pos x="584" y="1632"/>
              </a:cxn>
              <a:cxn ang="0">
                <a:pos x="1080" y="1648"/>
              </a:cxn>
              <a:cxn ang="0">
                <a:pos x="1864" y="1056"/>
              </a:cxn>
              <a:cxn ang="0">
                <a:pos x="2248" y="0"/>
              </a:cxn>
            </a:cxnLst>
            <a:rect l="0" t="0" r="r" b="b"/>
            <a:pathLst>
              <a:path w="2248" h="1672">
                <a:moveTo>
                  <a:pt x="0" y="1672"/>
                </a:moveTo>
                <a:cubicBezTo>
                  <a:pt x="195" y="1660"/>
                  <a:pt x="389" y="1646"/>
                  <a:pt x="584" y="1632"/>
                </a:cubicBezTo>
                <a:cubicBezTo>
                  <a:pt x="989" y="1650"/>
                  <a:pt x="824" y="1648"/>
                  <a:pt x="1080" y="1648"/>
                </a:cubicBezTo>
                <a:lnTo>
                  <a:pt x="1864" y="1056"/>
                </a:lnTo>
                <a:lnTo>
                  <a:pt x="2248" y="0"/>
                </a:lnTo>
              </a:path>
            </a:pathLst>
          </a:custGeom>
          <a:noFill/>
          <a:ln w="76200" cap="flat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28" name="Oval 68"/>
          <p:cNvSpPr>
            <a:spLocks noChangeArrowheads="1"/>
          </p:cNvSpPr>
          <p:nvPr/>
        </p:nvSpPr>
        <p:spPr bwMode="auto">
          <a:xfrm rot="-2173824">
            <a:off x="6324600" y="3808413"/>
            <a:ext cx="1879600" cy="2301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29" name="Freeform 69"/>
          <p:cNvSpPr>
            <a:spLocks/>
          </p:cNvSpPr>
          <p:nvPr/>
        </p:nvSpPr>
        <p:spPr bwMode="auto">
          <a:xfrm>
            <a:off x="6515100" y="1570038"/>
            <a:ext cx="1827213" cy="2633662"/>
          </a:xfrm>
          <a:custGeom>
            <a:avLst/>
            <a:gdLst/>
            <a:ahLst/>
            <a:cxnLst>
              <a:cxn ang="0">
                <a:pos x="0" y="1659"/>
              </a:cxn>
              <a:cxn ang="0">
                <a:pos x="56" y="1643"/>
              </a:cxn>
              <a:cxn ang="0">
                <a:pos x="128" y="1603"/>
              </a:cxn>
              <a:cxn ang="0">
                <a:pos x="184" y="1555"/>
              </a:cxn>
              <a:cxn ang="0">
                <a:pos x="288" y="1467"/>
              </a:cxn>
              <a:cxn ang="0">
                <a:pos x="336" y="1419"/>
              </a:cxn>
              <a:cxn ang="0">
                <a:pos x="384" y="1387"/>
              </a:cxn>
              <a:cxn ang="0">
                <a:pos x="472" y="1331"/>
              </a:cxn>
              <a:cxn ang="0">
                <a:pos x="480" y="1307"/>
              </a:cxn>
              <a:cxn ang="0">
                <a:pos x="584" y="1283"/>
              </a:cxn>
              <a:cxn ang="0">
                <a:pos x="648" y="1203"/>
              </a:cxn>
              <a:cxn ang="0">
                <a:pos x="688" y="1155"/>
              </a:cxn>
              <a:cxn ang="0">
                <a:pos x="760" y="1059"/>
              </a:cxn>
              <a:cxn ang="0">
                <a:pos x="816" y="931"/>
              </a:cxn>
              <a:cxn ang="0">
                <a:pos x="832" y="883"/>
              </a:cxn>
              <a:cxn ang="0">
                <a:pos x="848" y="859"/>
              </a:cxn>
              <a:cxn ang="0">
                <a:pos x="880" y="763"/>
              </a:cxn>
              <a:cxn ang="0">
                <a:pos x="936" y="675"/>
              </a:cxn>
              <a:cxn ang="0">
                <a:pos x="968" y="627"/>
              </a:cxn>
              <a:cxn ang="0">
                <a:pos x="992" y="475"/>
              </a:cxn>
              <a:cxn ang="0">
                <a:pos x="1008" y="451"/>
              </a:cxn>
              <a:cxn ang="0">
                <a:pos x="1040" y="371"/>
              </a:cxn>
              <a:cxn ang="0">
                <a:pos x="1056" y="299"/>
              </a:cxn>
              <a:cxn ang="0">
                <a:pos x="1072" y="275"/>
              </a:cxn>
              <a:cxn ang="0">
                <a:pos x="1136" y="99"/>
              </a:cxn>
              <a:cxn ang="0">
                <a:pos x="1144" y="11"/>
              </a:cxn>
              <a:cxn ang="0">
                <a:pos x="1120" y="35"/>
              </a:cxn>
              <a:cxn ang="0">
                <a:pos x="1112" y="59"/>
              </a:cxn>
              <a:cxn ang="0">
                <a:pos x="1080" y="131"/>
              </a:cxn>
              <a:cxn ang="0">
                <a:pos x="1024" y="387"/>
              </a:cxn>
              <a:cxn ang="0">
                <a:pos x="792" y="835"/>
              </a:cxn>
              <a:cxn ang="0">
                <a:pos x="728" y="1051"/>
              </a:cxn>
              <a:cxn ang="0">
                <a:pos x="648" y="1107"/>
              </a:cxn>
              <a:cxn ang="0">
                <a:pos x="616" y="1155"/>
              </a:cxn>
              <a:cxn ang="0">
                <a:pos x="608" y="1179"/>
              </a:cxn>
              <a:cxn ang="0">
                <a:pos x="520" y="1203"/>
              </a:cxn>
              <a:cxn ang="0">
                <a:pos x="424" y="1259"/>
              </a:cxn>
              <a:cxn ang="0">
                <a:pos x="400" y="1275"/>
              </a:cxn>
              <a:cxn ang="0">
                <a:pos x="376" y="1291"/>
              </a:cxn>
              <a:cxn ang="0">
                <a:pos x="288" y="1395"/>
              </a:cxn>
              <a:cxn ang="0">
                <a:pos x="144" y="1483"/>
              </a:cxn>
              <a:cxn ang="0">
                <a:pos x="72" y="1579"/>
              </a:cxn>
              <a:cxn ang="0">
                <a:pos x="0" y="1659"/>
              </a:cxn>
            </a:cxnLst>
            <a:rect l="0" t="0" r="r" b="b"/>
            <a:pathLst>
              <a:path w="1151" h="1659">
                <a:moveTo>
                  <a:pt x="0" y="1659"/>
                </a:moveTo>
                <a:cubicBezTo>
                  <a:pt x="18" y="1653"/>
                  <a:pt x="39" y="1652"/>
                  <a:pt x="56" y="1643"/>
                </a:cubicBezTo>
                <a:cubicBezTo>
                  <a:pt x="166" y="1588"/>
                  <a:pt x="62" y="1625"/>
                  <a:pt x="128" y="1603"/>
                </a:cubicBezTo>
                <a:cubicBezTo>
                  <a:pt x="139" y="1571"/>
                  <a:pt x="153" y="1565"/>
                  <a:pt x="184" y="1555"/>
                </a:cubicBezTo>
                <a:cubicBezTo>
                  <a:pt x="199" y="1511"/>
                  <a:pt x="250" y="1492"/>
                  <a:pt x="288" y="1467"/>
                </a:cubicBezTo>
                <a:cubicBezTo>
                  <a:pt x="307" y="1454"/>
                  <a:pt x="320" y="1435"/>
                  <a:pt x="336" y="1419"/>
                </a:cubicBezTo>
                <a:cubicBezTo>
                  <a:pt x="350" y="1405"/>
                  <a:pt x="384" y="1387"/>
                  <a:pt x="384" y="1387"/>
                </a:cubicBezTo>
                <a:cubicBezTo>
                  <a:pt x="404" y="1357"/>
                  <a:pt x="438" y="1342"/>
                  <a:pt x="472" y="1331"/>
                </a:cubicBezTo>
                <a:cubicBezTo>
                  <a:pt x="475" y="1323"/>
                  <a:pt x="473" y="1312"/>
                  <a:pt x="480" y="1307"/>
                </a:cubicBezTo>
                <a:cubicBezTo>
                  <a:pt x="498" y="1293"/>
                  <a:pt x="558" y="1292"/>
                  <a:pt x="584" y="1283"/>
                </a:cubicBezTo>
                <a:cubicBezTo>
                  <a:pt x="599" y="1238"/>
                  <a:pt x="601" y="1219"/>
                  <a:pt x="648" y="1203"/>
                </a:cubicBezTo>
                <a:cubicBezTo>
                  <a:pt x="663" y="1188"/>
                  <a:pt x="673" y="1170"/>
                  <a:pt x="688" y="1155"/>
                </a:cubicBezTo>
                <a:cubicBezTo>
                  <a:pt x="723" y="1120"/>
                  <a:pt x="744" y="1108"/>
                  <a:pt x="760" y="1059"/>
                </a:cubicBezTo>
                <a:cubicBezTo>
                  <a:pt x="769" y="995"/>
                  <a:pt x="781" y="983"/>
                  <a:pt x="816" y="931"/>
                </a:cubicBezTo>
                <a:cubicBezTo>
                  <a:pt x="825" y="917"/>
                  <a:pt x="827" y="899"/>
                  <a:pt x="832" y="883"/>
                </a:cubicBezTo>
                <a:cubicBezTo>
                  <a:pt x="835" y="874"/>
                  <a:pt x="844" y="868"/>
                  <a:pt x="848" y="859"/>
                </a:cubicBezTo>
                <a:cubicBezTo>
                  <a:pt x="861" y="829"/>
                  <a:pt x="870" y="794"/>
                  <a:pt x="880" y="763"/>
                </a:cubicBezTo>
                <a:cubicBezTo>
                  <a:pt x="893" y="725"/>
                  <a:pt x="893" y="689"/>
                  <a:pt x="936" y="675"/>
                </a:cubicBezTo>
                <a:cubicBezTo>
                  <a:pt x="947" y="659"/>
                  <a:pt x="957" y="643"/>
                  <a:pt x="968" y="627"/>
                </a:cubicBezTo>
                <a:cubicBezTo>
                  <a:pt x="974" y="618"/>
                  <a:pt x="983" y="503"/>
                  <a:pt x="992" y="475"/>
                </a:cubicBezTo>
                <a:cubicBezTo>
                  <a:pt x="995" y="466"/>
                  <a:pt x="1004" y="460"/>
                  <a:pt x="1008" y="451"/>
                </a:cubicBezTo>
                <a:cubicBezTo>
                  <a:pt x="1021" y="425"/>
                  <a:pt x="1027" y="397"/>
                  <a:pt x="1040" y="371"/>
                </a:cubicBezTo>
                <a:cubicBezTo>
                  <a:pt x="1055" y="342"/>
                  <a:pt x="1044" y="336"/>
                  <a:pt x="1056" y="299"/>
                </a:cubicBezTo>
                <a:cubicBezTo>
                  <a:pt x="1059" y="290"/>
                  <a:pt x="1068" y="284"/>
                  <a:pt x="1072" y="275"/>
                </a:cubicBezTo>
                <a:cubicBezTo>
                  <a:pt x="1097" y="219"/>
                  <a:pt x="1103" y="149"/>
                  <a:pt x="1136" y="99"/>
                </a:cubicBezTo>
                <a:cubicBezTo>
                  <a:pt x="1139" y="70"/>
                  <a:pt x="1151" y="40"/>
                  <a:pt x="1144" y="11"/>
                </a:cubicBezTo>
                <a:cubicBezTo>
                  <a:pt x="1141" y="0"/>
                  <a:pt x="1126" y="26"/>
                  <a:pt x="1120" y="35"/>
                </a:cubicBezTo>
                <a:cubicBezTo>
                  <a:pt x="1115" y="42"/>
                  <a:pt x="1116" y="51"/>
                  <a:pt x="1112" y="59"/>
                </a:cubicBezTo>
                <a:cubicBezTo>
                  <a:pt x="1100" y="82"/>
                  <a:pt x="1095" y="109"/>
                  <a:pt x="1080" y="131"/>
                </a:cubicBezTo>
                <a:cubicBezTo>
                  <a:pt x="1029" y="207"/>
                  <a:pt x="1024" y="299"/>
                  <a:pt x="1024" y="387"/>
                </a:cubicBezTo>
                <a:cubicBezTo>
                  <a:pt x="947" y="536"/>
                  <a:pt x="865" y="684"/>
                  <a:pt x="792" y="835"/>
                </a:cubicBezTo>
                <a:cubicBezTo>
                  <a:pt x="764" y="893"/>
                  <a:pt x="767" y="992"/>
                  <a:pt x="728" y="1051"/>
                </a:cubicBezTo>
                <a:cubicBezTo>
                  <a:pt x="714" y="1072"/>
                  <a:pt x="670" y="1092"/>
                  <a:pt x="648" y="1107"/>
                </a:cubicBezTo>
                <a:cubicBezTo>
                  <a:pt x="637" y="1123"/>
                  <a:pt x="622" y="1137"/>
                  <a:pt x="616" y="1155"/>
                </a:cubicBezTo>
                <a:cubicBezTo>
                  <a:pt x="613" y="1163"/>
                  <a:pt x="615" y="1174"/>
                  <a:pt x="608" y="1179"/>
                </a:cubicBezTo>
                <a:cubicBezTo>
                  <a:pt x="592" y="1190"/>
                  <a:pt x="540" y="1199"/>
                  <a:pt x="520" y="1203"/>
                </a:cubicBezTo>
                <a:cubicBezTo>
                  <a:pt x="488" y="1224"/>
                  <a:pt x="457" y="1237"/>
                  <a:pt x="424" y="1259"/>
                </a:cubicBezTo>
                <a:cubicBezTo>
                  <a:pt x="416" y="1264"/>
                  <a:pt x="408" y="1270"/>
                  <a:pt x="400" y="1275"/>
                </a:cubicBezTo>
                <a:cubicBezTo>
                  <a:pt x="392" y="1280"/>
                  <a:pt x="376" y="1291"/>
                  <a:pt x="376" y="1291"/>
                </a:cubicBezTo>
                <a:cubicBezTo>
                  <a:pt x="361" y="1337"/>
                  <a:pt x="334" y="1380"/>
                  <a:pt x="288" y="1395"/>
                </a:cubicBezTo>
                <a:cubicBezTo>
                  <a:pt x="248" y="1435"/>
                  <a:pt x="191" y="1452"/>
                  <a:pt x="144" y="1483"/>
                </a:cubicBezTo>
                <a:cubicBezTo>
                  <a:pt x="123" y="1514"/>
                  <a:pt x="103" y="1555"/>
                  <a:pt x="72" y="1579"/>
                </a:cubicBezTo>
                <a:cubicBezTo>
                  <a:pt x="20" y="1620"/>
                  <a:pt x="0" y="1600"/>
                  <a:pt x="0" y="165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1" name="Group 70"/>
          <p:cNvGrpSpPr>
            <a:grpSpLocks/>
          </p:cNvGrpSpPr>
          <p:nvPr/>
        </p:nvGrpSpPr>
        <p:grpSpPr bwMode="auto">
          <a:xfrm rot="811626">
            <a:off x="5029200" y="3238500"/>
            <a:ext cx="1600200" cy="1181100"/>
            <a:chOff x="3024" y="2040"/>
            <a:chExt cx="1082" cy="744"/>
          </a:xfrm>
        </p:grpSpPr>
        <p:sp>
          <p:nvSpPr>
            <p:cNvPr id="143431" name="Freeform 71"/>
            <p:cNvSpPr>
              <a:spLocks/>
            </p:cNvSpPr>
            <p:nvPr/>
          </p:nvSpPr>
          <p:spPr bwMode="auto">
            <a:xfrm>
              <a:off x="3024" y="2040"/>
              <a:ext cx="1082" cy="744"/>
            </a:xfrm>
            <a:custGeom>
              <a:avLst/>
              <a:gdLst/>
              <a:ahLst/>
              <a:cxnLst>
                <a:cxn ang="0">
                  <a:pos x="0" y="744"/>
                </a:cxn>
                <a:cxn ang="0">
                  <a:pos x="40" y="472"/>
                </a:cxn>
                <a:cxn ang="0">
                  <a:pos x="168" y="120"/>
                </a:cxn>
                <a:cxn ang="0">
                  <a:pos x="192" y="64"/>
                </a:cxn>
                <a:cxn ang="0">
                  <a:pos x="368" y="24"/>
                </a:cxn>
                <a:cxn ang="0">
                  <a:pos x="464" y="0"/>
                </a:cxn>
                <a:cxn ang="0">
                  <a:pos x="728" y="40"/>
                </a:cxn>
                <a:cxn ang="0">
                  <a:pos x="808" y="64"/>
                </a:cxn>
                <a:cxn ang="0">
                  <a:pos x="880" y="104"/>
                </a:cxn>
                <a:cxn ang="0">
                  <a:pos x="936" y="160"/>
                </a:cxn>
                <a:cxn ang="0">
                  <a:pos x="992" y="240"/>
                </a:cxn>
                <a:cxn ang="0">
                  <a:pos x="1032" y="384"/>
                </a:cxn>
                <a:cxn ang="0">
                  <a:pos x="1056" y="432"/>
                </a:cxn>
                <a:cxn ang="0">
                  <a:pos x="1080" y="736"/>
                </a:cxn>
                <a:cxn ang="0">
                  <a:pos x="0" y="744"/>
                </a:cxn>
              </a:cxnLst>
              <a:rect l="0" t="0" r="r" b="b"/>
              <a:pathLst>
                <a:path w="1082" h="744">
                  <a:moveTo>
                    <a:pt x="0" y="744"/>
                  </a:moveTo>
                  <a:cubicBezTo>
                    <a:pt x="15" y="653"/>
                    <a:pt x="31" y="563"/>
                    <a:pt x="40" y="472"/>
                  </a:cubicBezTo>
                  <a:cubicBezTo>
                    <a:pt x="47" y="282"/>
                    <a:pt x="16" y="221"/>
                    <a:pt x="168" y="120"/>
                  </a:cubicBezTo>
                  <a:cubicBezTo>
                    <a:pt x="172" y="107"/>
                    <a:pt x="183" y="72"/>
                    <a:pt x="192" y="64"/>
                  </a:cubicBezTo>
                  <a:cubicBezTo>
                    <a:pt x="231" y="30"/>
                    <a:pt x="324" y="29"/>
                    <a:pt x="368" y="24"/>
                  </a:cubicBezTo>
                  <a:cubicBezTo>
                    <a:pt x="399" y="14"/>
                    <a:pt x="432" y="8"/>
                    <a:pt x="464" y="0"/>
                  </a:cubicBezTo>
                  <a:cubicBezTo>
                    <a:pt x="578" y="5"/>
                    <a:pt x="634" y="5"/>
                    <a:pt x="728" y="40"/>
                  </a:cubicBezTo>
                  <a:cubicBezTo>
                    <a:pt x="774" y="57"/>
                    <a:pt x="753" y="37"/>
                    <a:pt x="808" y="64"/>
                  </a:cubicBezTo>
                  <a:cubicBezTo>
                    <a:pt x="822" y="71"/>
                    <a:pt x="864" y="89"/>
                    <a:pt x="880" y="104"/>
                  </a:cubicBezTo>
                  <a:cubicBezTo>
                    <a:pt x="900" y="122"/>
                    <a:pt x="936" y="160"/>
                    <a:pt x="936" y="160"/>
                  </a:cubicBezTo>
                  <a:cubicBezTo>
                    <a:pt x="947" y="193"/>
                    <a:pt x="973" y="211"/>
                    <a:pt x="992" y="240"/>
                  </a:cubicBezTo>
                  <a:cubicBezTo>
                    <a:pt x="999" y="282"/>
                    <a:pt x="1007" y="347"/>
                    <a:pt x="1032" y="384"/>
                  </a:cubicBezTo>
                  <a:cubicBezTo>
                    <a:pt x="1048" y="407"/>
                    <a:pt x="1049" y="406"/>
                    <a:pt x="1056" y="432"/>
                  </a:cubicBezTo>
                  <a:cubicBezTo>
                    <a:pt x="1082" y="535"/>
                    <a:pt x="1080" y="628"/>
                    <a:pt x="1080" y="736"/>
                  </a:cubicBezTo>
                  <a:lnTo>
                    <a:pt x="0" y="744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432" name="Freeform 72"/>
            <p:cNvSpPr>
              <a:spLocks/>
            </p:cNvSpPr>
            <p:nvPr/>
          </p:nvSpPr>
          <p:spPr bwMode="auto">
            <a:xfrm>
              <a:off x="3264" y="2208"/>
              <a:ext cx="464" cy="428"/>
            </a:xfrm>
            <a:custGeom>
              <a:avLst/>
              <a:gdLst/>
              <a:ahLst/>
              <a:cxnLst>
                <a:cxn ang="0">
                  <a:pos x="32" y="92"/>
                </a:cxn>
                <a:cxn ang="0">
                  <a:pos x="0" y="204"/>
                </a:cxn>
                <a:cxn ang="0">
                  <a:pos x="8" y="308"/>
                </a:cxn>
                <a:cxn ang="0">
                  <a:pos x="24" y="332"/>
                </a:cxn>
                <a:cxn ang="0">
                  <a:pos x="152" y="428"/>
                </a:cxn>
                <a:cxn ang="0">
                  <a:pos x="344" y="420"/>
                </a:cxn>
                <a:cxn ang="0">
                  <a:pos x="392" y="404"/>
                </a:cxn>
                <a:cxn ang="0">
                  <a:pos x="440" y="340"/>
                </a:cxn>
                <a:cxn ang="0">
                  <a:pos x="456" y="292"/>
                </a:cxn>
                <a:cxn ang="0">
                  <a:pos x="464" y="268"/>
                </a:cxn>
                <a:cxn ang="0">
                  <a:pos x="328" y="52"/>
                </a:cxn>
                <a:cxn ang="0">
                  <a:pos x="256" y="12"/>
                </a:cxn>
                <a:cxn ang="0">
                  <a:pos x="232" y="4"/>
                </a:cxn>
                <a:cxn ang="0">
                  <a:pos x="40" y="68"/>
                </a:cxn>
                <a:cxn ang="0">
                  <a:pos x="32" y="92"/>
                </a:cxn>
              </a:cxnLst>
              <a:rect l="0" t="0" r="r" b="b"/>
              <a:pathLst>
                <a:path w="464" h="428">
                  <a:moveTo>
                    <a:pt x="32" y="92"/>
                  </a:moveTo>
                  <a:cubicBezTo>
                    <a:pt x="20" y="129"/>
                    <a:pt x="12" y="167"/>
                    <a:pt x="0" y="204"/>
                  </a:cubicBezTo>
                  <a:cubicBezTo>
                    <a:pt x="3" y="239"/>
                    <a:pt x="2" y="274"/>
                    <a:pt x="8" y="308"/>
                  </a:cubicBezTo>
                  <a:cubicBezTo>
                    <a:pt x="10" y="317"/>
                    <a:pt x="20" y="323"/>
                    <a:pt x="24" y="332"/>
                  </a:cubicBezTo>
                  <a:cubicBezTo>
                    <a:pt x="51" y="386"/>
                    <a:pt x="92" y="416"/>
                    <a:pt x="152" y="428"/>
                  </a:cubicBezTo>
                  <a:cubicBezTo>
                    <a:pt x="216" y="425"/>
                    <a:pt x="280" y="426"/>
                    <a:pt x="344" y="420"/>
                  </a:cubicBezTo>
                  <a:cubicBezTo>
                    <a:pt x="361" y="418"/>
                    <a:pt x="392" y="404"/>
                    <a:pt x="392" y="404"/>
                  </a:cubicBezTo>
                  <a:cubicBezTo>
                    <a:pt x="408" y="383"/>
                    <a:pt x="432" y="365"/>
                    <a:pt x="440" y="340"/>
                  </a:cubicBezTo>
                  <a:cubicBezTo>
                    <a:pt x="445" y="324"/>
                    <a:pt x="451" y="308"/>
                    <a:pt x="456" y="292"/>
                  </a:cubicBezTo>
                  <a:cubicBezTo>
                    <a:pt x="459" y="284"/>
                    <a:pt x="464" y="268"/>
                    <a:pt x="464" y="268"/>
                  </a:cubicBezTo>
                  <a:cubicBezTo>
                    <a:pt x="453" y="163"/>
                    <a:pt x="438" y="89"/>
                    <a:pt x="328" y="52"/>
                  </a:cubicBezTo>
                  <a:cubicBezTo>
                    <a:pt x="292" y="16"/>
                    <a:pt x="315" y="32"/>
                    <a:pt x="256" y="12"/>
                  </a:cubicBezTo>
                  <a:cubicBezTo>
                    <a:pt x="248" y="9"/>
                    <a:pt x="232" y="4"/>
                    <a:pt x="232" y="4"/>
                  </a:cubicBezTo>
                  <a:cubicBezTo>
                    <a:pt x="118" y="12"/>
                    <a:pt x="108" y="0"/>
                    <a:pt x="40" y="68"/>
                  </a:cubicBezTo>
                  <a:cubicBezTo>
                    <a:pt x="37" y="76"/>
                    <a:pt x="32" y="92"/>
                    <a:pt x="32" y="92"/>
                  </a:cubicBez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433" name="Freeform 73"/>
            <p:cNvSpPr>
              <a:spLocks/>
            </p:cNvSpPr>
            <p:nvPr/>
          </p:nvSpPr>
          <p:spPr bwMode="auto">
            <a:xfrm>
              <a:off x="3696" y="2160"/>
              <a:ext cx="166" cy="143"/>
            </a:xfrm>
            <a:custGeom>
              <a:avLst/>
              <a:gdLst/>
              <a:ahLst/>
              <a:cxnLst>
                <a:cxn ang="0">
                  <a:pos x="79" y="24"/>
                </a:cxn>
                <a:cxn ang="0">
                  <a:pos x="71" y="48"/>
                </a:cxn>
                <a:cxn ang="0">
                  <a:pos x="111" y="48"/>
                </a:cxn>
                <a:cxn ang="0">
                  <a:pos x="55" y="16"/>
                </a:cxn>
                <a:cxn ang="0">
                  <a:pos x="87" y="96"/>
                </a:cxn>
                <a:cxn ang="0">
                  <a:pos x="111" y="88"/>
                </a:cxn>
                <a:cxn ang="0">
                  <a:pos x="111" y="24"/>
                </a:cxn>
                <a:cxn ang="0">
                  <a:pos x="63" y="8"/>
                </a:cxn>
                <a:cxn ang="0">
                  <a:pos x="23" y="16"/>
                </a:cxn>
                <a:cxn ang="0">
                  <a:pos x="39" y="104"/>
                </a:cxn>
                <a:cxn ang="0">
                  <a:pos x="71" y="112"/>
                </a:cxn>
                <a:cxn ang="0">
                  <a:pos x="143" y="96"/>
                </a:cxn>
                <a:cxn ang="0">
                  <a:pos x="127" y="40"/>
                </a:cxn>
                <a:cxn ang="0">
                  <a:pos x="63" y="0"/>
                </a:cxn>
                <a:cxn ang="0">
                  <a:pos x="39" y="8"/>
                </a:cxn>
                <a:cxn ang="0">
                  <a:pos x="23" y="56"/>
                </a:cxn>
                <a:cxn ang="0">
                  <a:pos x="87" y="112"/>
                </a:cxn>
                <a:cxn ang="0">
                  <a:pos x="119" y="104"/>
                </a:cxn>
                <a:cxn ang="0">
                  <a:pos x="95" y="40"/>
                </a:cxn>
                <a:cxn ang="0">
                  <a:pos x="55" y="48"/>
                </a:cxn>
                <a:cxn ang="0">
                  <a:pos x="111" y="120"/>
                </a:cxn>
                <a:cxn ang="0">
                  <a:pos x="111" y="32"/>
                </a:cxn>
                <a:cxn ang="0">
                  <a:pos x="79" y="24"/>
                </a:cxn>
              </a:cxnLst>
              <a:rect l="0" t="0" r="r" b="b"/>
              <a:pathLst>
                <a:path w="166" h="143">
                  <a:moveTo>
                    <a:pt x="79" y="24"/>
                  </a:moveTo>
                  <a:cubicBezTo>
                    <a:pt x="76" y="32"/>
                    <a:pt x="67" y="40"/>
                    <a:pt x="71" y="48"/>
                  </a:cubicBezTo>
                  <a:cubicBezTo>
                    <a:pt x="100" y="106"/>
                    <a:pt x="105" y="66"/>
                    <a:pt x="111" y="48"/>
                  </a:cubicBezTo>
                  <a:cubicBezTo>
                    <a:pt x="100" y="4"/>
                    <a:pt x="98" y="2"/>
                    <a:pt x="55" y="16"/>
                  </a:cubicBezTo>
                  <a:cubicBezTo>
                    <a:pt x="45" y="55"/>
                    <a:pt x="45" y="82"/>
                    <a:pt x="87" y="96"/>
                  </a:cubicBezTo>
                  <a:cubicBezTo>
                    <a:pt x="95" y="93"/>
                    <a:pt x="105" y="94"/>
                    <a:pt x="111" y="88"/>
                  </a:cubicBezTo>
                  <a:cubicBezTo>
                    <a:pt x="124" y="75"/>
                    <a:pt x="120" y="33"/>
                    <a:pt x="111" y="24"/>
                  </a:cubicBezTo>
                  <a:cubicBezTo>
                    <a:pt x="99" y="12"/>
                    <a:pt x="63" y="8"/>
                    <a:pt x="63" y="8"/>
                  </a:cubicBezTo>
                  <a:cubicBezTo>
                    <a:pt x="50" y="11"/>
                    <a:pt x="34" y="8"/>
                    <a:pt x="23" y="16"/>
                  </a:cubicBezTo>
                  <a:cubicBezTo>
                    <a:pt x="0" y="31"/>
                    <a:pt x="21" y="92"/>
                    <a:pt x="39" y="104"/>
                  </a:cubicBezTo>
                  <a:cubicBezTo>
                    <a:pt x="48" y="110"/>
                    <a:pt x="60" y="109"/>
                    <a:pt x="71" y="112"/>
                  </a:cubicBezTo>
                  <a:cubicBezTo>
                    <a:pt x="106" y="135"/>
                    <a:pt x="127" y="143"/>
                    <a:pt x="143" y="96"/>
                  </a:cubicBezTo>
                  <a:cubicBezTo>
                    <a:pt x="138" y="77"/>
                    <a:pt x="139" y="55"/>
                    <a:pt x="127" y="40"/>
                  </a:cubicBezTo>
                  <a:cubicBezTo>
                    <a:pt x="111" y="21"/>
                    <a:pt x="63" y="0"/>
                    <a:pt x="63" y="0"/>
                  </a:cubicBezTo>
                  <a:cubicBezTo>
                    <a:pt x="55" y="3"/>
                    <a:pt x="44" y="1"/>
                    <a:pt x="39" y="8"/>
                  </a:cubicBezTo>
                  <a:cubicBezTo>
                    <a:pt x="29" y="22"/>
                    <a:pt x="23" y="56"/>
                    <a:pt x="23" y="56"/>
                  </a:cubicBezTo>
                  <a:cubicBezTo>
                    <a:pt x="79" y="93"/>
                    <a:pt x="60" y="72"/>
                    <a:pt x="87" y="112"/>
                  </a:cubicBezTo>
                  <a:cubicBezTo>
                    <a:pt x="98" y="109"/>
                    <a:pt x="110" y="111"/>
                    <a:pt x="119" y="104"/>
                  </a:cubicBezTo>
                  <a:cubicBezTo>
                    <a:pt x="148" y="80"/>
                    <a:pt x="111" y="50"/>
                    <a:pt x="95" y="40"/>
                  </a:cubicBezTo>
                  <a:cubicBezTo>
                    <a:pt x="82" y="43"/>
                    <a:pt x="62" y="36"/>
                    <a:pt x="55" y="48"/>
                  </a:cubicBezTo>
                  <a:cubicBezTo>
                    <a:pt x="29" y="94"/>
                    <a:pt x="89" y="105"/>
                    <a:pt x="111" y="120"/>
                  </a:cubicBezTo>
                  <a:cubicBezTo>
                    <a:pt x="166" y="102"/>
                    <a:pt x="133" y="65"/>
                    <a:pt x="111" y="32"/>
                  </a:cubicBezTo>
                  <a:cubicBezTo>
                    <a:pt x="35" y="41"/>
                    <a:pt x="28" y="50"/>
                    <a:pt x="79" y="24"/>
                  </a:cubicBez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434" name="Freeform 74"/>
            <p:cNvSpPr>
              <a:spLocks/>
            </p:cNvSpPr>
            <p:nvPr/>
          </p:nvSpPr>
          <p:spPr bwMode="auto">
            <a:xfrm rot="6450338">
              <a:off x="3781" y="2363"/>
              <a:ext cx="166" cy="143"/>
            </a:xfrm>
            <a:custGeom>
              <a:avLst/>
              <a:gdLst/>
              <a:ahLst/>
              <a:cxnLst>
                <a:cxn ang="0">
                  <a:pos x="79" y="24"/>
                </a:cxn>
                <a:cxn ang="0">
                  <a:pos x="71" y="48"/>
                </a:cxn>
                <a:cxn ang="0">
                  <a:pos x="111" y="48"/>
                </a:cxn>
                <a:cxn ang="0">
                  <a:pos x="55" y="16"/>
                </a:cxn>
                <a:cxn ang="0">
                  <a:pos x="87" y="96"/>
                </a:cxn>
                <a:cxn ang="0">
                  <a:pos x="111" y="88"/>
                </a:cxn>
                <a:cxn ang="0">
                  <a:pos x="111" y="24"/>
                </a:cxn>
                <a:cxn ang="0">
                  <a:pos x="63" y="8"/>
                </a:cxn>
                <a:cxn ang="0">
                  <a:pos x="23" y="16"/>
                </a:cxn>
                <a:cxn ang="0">
                  <a:pos x="39" y="104"/>
                </a:cxn>
                <a:cxn ang="0">
                  <a:pos x="71" y="112"/>
                </a:cxn>
                <a:cxn ang="0">
                  <a:pos x="143" y="96"/>
                </a:cxn>
                <a:cxn ang="0">
                  <a:pos x="127" y="40"/>
                </a:cxn>
                <a:cxn ang="0">
                  <a:pos x="63" y="0"/>
                </a:cxn>
                <a:cxn ang="0">
                  <a:pos x="39" y="8"/>
                </a:cxn>
                <a:cxn ang="0">
                  <a:pos x="23" y="56"/>
                </a:cxn>
                <a:cxn ang="0">
                  <a:pos x="87" y="112"/>
                </a:cxn>
                <a:cxn ang="0">
                  <a:pos x="119" y="104"/>
                </a:cxn>
                <a:cxn ang="0">
                  <a:pos x="95" y="40"/>
                </a:cxn>
                <a:cxn ang="0">
                  <a:pos x="55" y="48"/>
                </a:cxn>
                <a:cxn ang="0">
                  <a:pos x="111" y="120"/>
                </a:cxn>
                <a:cxn ang="0">
                  <a:pos x="111" y="32"/>
                </a:cxn>
                <a:cxn ang="0">
                  <a:pos x="79" y="24"/>
                </a:cxn>
              </a:cxnLst>
              <a:rect l="0" t="0" r="r" b="b"/>
              <a:pathLst>
                <a:path w="166" h="143">
                  <a:moveTo>
                    <a:pt x="79" y="24"/>
                  </a:moveTo>
                  <a:cubicBezTo>
                    <a:pt x="76" y="32"/>
                    <a:pt x="67" y="40"/>
                    <a:pt x="71" y="48"/>
                  </a:cubicBezTo>
                  <a:cubicBezTo>
                    <a:pt x="100" y="106"/>
                    <a:pt x="105" y="66"/>
                    <a:pt x="111" y="48"/>
                  </a:cubicBezTo>
                  <a:cubicBezTo>
                    <a:pt x="100" y="4"/>
                    <a:pt x="98" y="2"/>
                    <a:pt x="55" y="16"/>
                  </a:cubicBezTo>
                  <a:cubicBezTo>
                    <a:pt x="45" y="55"/>
                    <a:pt x="45" y="82"/>
                    <a:pt x="87" y="96"/>
                  </a:cubicBezTo>
                  <a:cubicBezTo>
                    <a:pt x="95" y="93"/>
                    <a:pt x="105" y="94"/>
                    <a:pt x="111" y="88"/>
                  </a:cubicBezTo>
                  <a:cubicBezTo>
                    <a:pt x="124" y="75"/>
                    <a:pt x="120" y="33"/>
                    <a:pt x="111" y="24"/>
                  </a:cubicBezTo>
                  <a:cubicBezTo>
                    <a:pt x="99" y="12"/>
                    <a:pt x="63" y="8"/>
                    <a:pt x="63" y="8"/>
                  </a:cubicBezTo>
                  <a:cubicBezTo>
                    <a:pt x="50" y="11"/>
                    <a:pt x="34" y="8"/>
                    <a:pt x="23" y="16"/>
                  </a:cubicBezTo>
                  <a:cubicBezTo>
                    <a:pt x="0" y="31"/>
                    <a:pt x="21" y="92"/>
                    <a:pt x="39" y="104"/>
                  </a:cubicBezTo>
                  <a:cubicBezTo>
                    <a:pt x="48" y="110"/>
                    <a:pt x="60" y="109"/>
                    <a:pt x="71" y="112"/>
                  </a:cubicBezTo>
                  <a:cubicBezTo>
                    <a:pt x="106" y="135"/>
                    <a:pt x="127" y="143"/>
                    <a:pt x="143" y="96"/>
                  </a:cubicBezTo>
                  <a:cubicBezTo>
                    <a:pt x="138" y="77"/>
                    <a:pt x="139" y="55"/>
                    <a:pt x="127" y="40"/>
                  </a:cubicBezTo>
                  <a:cubicBezTo>
                    <a:pt x="111" y="21"/>
                    <a:pt x="63" y="0"/>
                    <a:pt x="63" y="0"/>
                  </a:cubicBezTo>
                  <a:cubicBezTo>
                    <a:pt x="55" y="3"/>
                    <a:pt x="44" y="1"/>
                    <a:pt x="39" y="8"/>
                  </a:cubicBezTo>
                  <a:cubicBezTo>
                    <a:pt x="29" y="22"/>
                    <a:pt x="23" y="56"/>
                    <a:pt x="23" y="56"/>
                  </a:cubicBezTo>
                  <a:cubicBezTo>
                    <a:pt x="79" y="93"/>
                    <a:pt x="60" y="72"/>
                    <a:pt x="87" y="112"/>
                  </a:cubicBezTo>
                  <a:cubicBezTo>
                    <a:pt x="98" y="109"/>
                    <a:pt x="110" y="111"/>
                    <a:pt x="119" y="104"/>
                  </a:cubicBezTo>
                  <a:cubicBezTo>
                    <a:pt x="148" y="80"/>
                    <a:pt x="111" y="50"/>
                    <a:pt x="95" y="40"/>
                  </a:cubicBezTo>
                  <a:cubicBezTo>
                    <a:pt x="82" y="43"/>
                    <a:pt x="62" y="36"/>
                    <a:pt x="55" y="48"/>
                  </a:cubicBezTo>
                  <a:cubicBezTo>
                    <a:pt x="29" y="94"/>
                    <a:pt x="89" y="105"/>
                    <a:pt x="111" y="120"/>
                  </a:cubicBezTo>
                  <a:cubicBezTo>
                    <a:pt x="166" y="102"/>
                    <a:pt x="133" y="65"/>
                    <a:pt x="111" y="32"/>
                  </a:cubicBezTo>
                  <a:cubicBezTo>
                    <a:pt x="35" y="41"/>
                    <a:pt x="28" y="50"/>
                    <a:pt x="79" y="24"/>
                  </a:cubicBez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435" name="Freeform 75"/>
            <p:cNvSpPr>
              <a:spLocks/>
            </p:cNvSpPr>
            <p:nvPr/>
          </p:nvSpPr>
          <p:spPr bwMode="auto">
            <a:xfrm>
              <a:off x="3792" y="2544"/>
              <a:ext cx="166" cy="143"/>
            </a:xfrm>
            <a:custGeom>
              <a:avLst/>
              <a:gdLst/>
              <a:ahLst/>
              <a:cxnLst>
                <a:cxn ang="0">
                  <a:pos x="79" y="24"/>
                </a:cxn>
                <a:cxn ang="0">
                  <a:pos x="71" y="48"/>
                </a:cxn>
                <a:cxn ang="0">
                  <a:pos x="111" y="48"/>
                </a:cxn>
                <a:cxn ang="0">
                  <a:pos x="55" y="16"/>
                </a:cxn>
                <a:cxn ang="0">
                  <a:pos x="87" y="96"/>
                </a:cxn>
                <a:cxn ang="0">
                  <a:pos x="111" y="88"/>
                </a:cxn>
                <a:cxn ang="0">
                  <a:pos x="111" y="24"/>
                </a:cxn>
                <a:cxn ang="0">
                  <a:pos x="63" y="8"/>
                </a:cxn>
                <a:cxn ang="0">
                  <a:pos x="23" y="16"/>
                </a:cxn>
                <a:cxn ang="0">
                  <a:pos x="39" y="104"/>
                </a:cxn>
                <a:cxn ang="0">
                  <a:pos x="71" y="112"/>
                </a:cxn>
                <a:cxn ang="0">
                  <a:pos x="143" y="96"/>
                </a:cxn>
                <a:cxn ang="0">
                  <a:pos x="127" y="40"/>
                </a:cxn>
                <a:cxn ang="0">
                  <a:pos x="63" y="0"/>
                </a:cxn>
                <a:cxn ang="0">
                  <a:pos x="39" y="8"/>
                </a:cxn>
                <a:cxn ang="0">
                  <a:pos x="23" y="56"/>
                </a:cxn>
                <a:cxn ang="0">
                  <a:pos x="87" y="112"/>
                </a:cxn>
                <a:cxn ang="0">
                  <a:pos x="119" y="104"/>
                </a:cxn>
                <a:cxn ang="0">
                  <a:pos x="95" y="40"/>
                </a:cxn>
                <a:cxn ang="0">
                  <a:pos x="55" y="48"/>
                </a:cxn>
                <a:cxn ang="0">
                  <a:pos x="111" y="120"/>
                </a:cxn>
                <a:cxn ang="0">
                  <a:pos x="111" y="32"/>
                </a:cxn>
                <a:cxn ang="0">
                  <a:pos x="79" y="24"/>
                </a:cxn>
              </a:cxnLst>
              <a:rect l="0" t="0" r="r" b="b"/>
              <a:pathLst>
                <a:path w="166" h="143">
                  <a:moveTo>
                    <a:pt x="79" y="24"/>
                  </a:moveTo>
                  <a:cubicBezTo>
                    <a:pt x="76" y="32"/>
                    <a:pt x="67" y="40"/>
                    <a:pt x="71" y="48"/>
                  </a:cubicBezTo>
                  <a:cubicBezTo>
                    <a:pt x="100" y="106"/>
                    <a:pt x="105" y="66"/>
                    <a:pt x="111" y="48"/>
                  </a:cubicBezTo>
                  <a:cubicBezTo>
                    <a:pt x="100" y="4"/>
                    <a:pt x="98" y="2"/>
                    <a:pt x="55" y="16"/>
                  </a:cubicBezTo>
                  <a:cubicBezTo>
                    <a:pt x="45" y="55"/>
                    <a:pt x="45" y="82"/>
                    <a:pt x="87" y="96"/>
                  </a:cubicBezTo>
                  <a:cubicBezTo>
                    <a:pt x="95" y="93"/>
                    <a:pt x="105" y="94"/>
                    <a:pt x="111" y="88"/>
                  </a:cubicBezTo>
                  <a:cubicBezTo>
                    <a:pt x="124" y="75"/>
                    <a:pt x="120" y="33"/>
                    <a:pt x="111" y="24"/>
                  </a:cubicBezTo>
                  <a:cubicBezTo>
                    <a:pt x="99" y="12"/>
                    <a:pt x="63" y="8"/>
                    <a:pt x="63" y="8"/>
                  </a:cubicBezTo>
                  <a:cubicBezTo>
                    <a:pt x="50" y="11"/>
                    <a:pt x="34" y="8"/>
                    <a:pt x="23" y="16"/>
                  </a:cubicBezTo>
                  <a:cubicBezTo>
                    <a:pt x="0" y="31"/>
                    <a:pt x="21" y="92"/>
                    <a:pt x="39" y="104"/>
                  </a:cubicBezTo>
                  <a:cubicBezTo>
                    <a:pt x="48" y="110"/>
                    <a:pt x="60" y="109"/>
                    <a:pt x="71" y="112"/>
                  </a:cubicBezTo>
                  <a:cubicBezTo>
                    <a:pt x="106" y="135"/>
                    <a:pt x="127" y="143"/>
                    <a:pt x="143" y="96"/>
                  </a:cubicBezTo>
                  <a:cubicBezTo>
                    <a:pt x="138" y="77"/>
                    <a:pt x="139" y="55"/>
                    <a:pt x="127" y="40"/>
                  </a:cubicBezTo>
                  <a:cubicBezTo>
                    <a:pt x="111" y="21"/>
                    <a:pt x="63" y="0"/>
                    <a:pt x="63" y="0"/>
                  </a:cubicBezTo>
                  <a:cubicBezTo>
                    <a:pt x="55" y="3"/>
                    <a:pt x="44" y="1"/>
                    <a:pt x="39" y="8"/>
                  </a:cubicBezTo>
                  <a:cubicBezTo>
                    <a:pt x="29" y="22"/>
                    <a:pt x="23" y="56"/>
                    <a:pt x="23" y="56"/>
                  </a:cubicBezTo>
                  <a:cubicBezTo>
                    <a:pt x="79" y="93"/>
                    <a:pt x="60" y="72"/>
                    <a:pt x="87" y="112"/>
                  </a:cubicBezTo>
                  <a:cubicBezTo>
                    <a:pt x="98" y="109"/>
                    <a:pt x="110" y="111"/>
                    <a:pt x="119" y="104"/>
                  </a:cubicBezTo>
                  <a:cubicBezTo>
                    <a:pt x="148" y="80"/>
                    <a:pt x="111" y="50"/>
                    <a:pt x="95" y="40"/>
                  </a:cubicBezTo>
                  <a:cubicBezTo>
                    <a:pt x="82" y="43"/>
                    <a:pt x="62" y="36"/>
                    <a:pt x="55" y="48"/>
                  </a:cubicBezTo>
                  <a:cubicBezTo>
                    <a:pt x="29" y="94"/>
                    <a:pt x="89" y="105"/>
                    <a:pt x="111" y="120"/>
                  </a:cubicBezTo>
                  <a:cubicBezTo>
                    <a:pt x="166" y="102"/>
                    <a:pt x="133" y="65"/>
                    <a:pt x="111" y="32"/>
                  </a:cubicBezTo>
                  <a:cubicBezTo>
                    <a:pt x="35" y="41"/>
                    <a:pt x="28" y="50"/>
                    <a:pt x="79" y="24"/>
                  </a:cubicBez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436" name="Freeform 76"/>
            <p:cNvSpPr>
              <a:spLocks/>
            </p:cNvSpPr>
            <p:nvPr/>
          </p:nvSpPr>
          <p:spPr bwMode="auto">
            <a:xfrm rot="6450338">
              <a:off x="3109" y="2267"/>
              <a:ext cx="166" cy="143"/>
            </a:xfrm>
            <a:custGeom>
              <a:avLst/>
              <a:gdLst/>
              <a:ahLst/>
              <a:cxnLst>
                <a:cxn ang="0">
                  <a:pos x="79" y="24"/>
                </a:cxn>
                <a:cxn ang="0">
                  <a:pos x="71" y="48"/>
                </a:cxn>
                <a:cxn ang="0">
                  <a:pos x="111" y="48"/>
                </a:cxn>
                <a:cxn ang="0">
                  <a:pos x="55" y="16"/>
                </a:cxn>
                <a:cxn ang="0">
                  <a:pos x="87" y="96"/>
                </a:cxn>
                <a:cxn ang="0">
                  <a:pos x="111" y="88"/>
                </a:cxn>
                <a:cxn ang="0">
                  <a:pos x="111" y="24"/>
                </a:cxn>
                <a:cxn ang="0">
                  <a:pos x="63" y="8"/>
                </a:cxn>
                <a:cxn ang="0">
                  <a:pos x="23" y="16"/>
                </a:cxn>
                <a:cxn ang="0">
                  <a:pos x="39" y="104"/>
                </a:cxn>
                <a:cxn ang="0">
                  <a:pos x="71" y="112"/>
                </a:cxn>
                <a:cxn ang="0">
                  <a:pos x="143" y="96"/>
                </a:cxn>
                <a:cxn ang="0">
                  <a:pos x="127" y="40"/>
                </a:cxn>
                <a:cxn ang="0">
                  <a:pos x="63" y="0"/>
                </a:cxn>
                <a:cxn ang="0">
                  <a:pos x="39" y="8"/>
                </a:cxn>
                <a:cxn ang="0">
                  <a:pos x="23" y="56"/>
                </a:cxn>
                <a:cxn ang="0">
                  <a:pos x="87" y="112"/>
                </a:cxn>
                <a:cxn ang="0">
                  <a:pos x="119" y="104"/>
                </a:cxn>
                <a:cxn ang="0">
                  <a:pos x="95" y="40"/>
                </a:cxn>
                <a:cxn ang="0">
                  <a:pos x="55" y="48"/>
                </a:cxn>
                <a:cxn ang="0">
                  <a:pos x="111" y="120"/>
                </a:cxn>
                <a:cxn ang="0">
                  <a:pos x="111" y="32"/>
                </a:cxn>
                <a:cxn ang="0">
                  <a:pos x="79" y="24"/>
                </a:cxn>
              </a:cxnLst>
              <a:rect l="0" t="0" r="r" b="b"/>
              <a:pathLst>
                <a:path w="166" h="143">
                  <a:moveTo>
                    <a:pt x="79" y="24"/>
                  </a:moveTo>
                  <a:cubicBezTo>
                    <a:pt x="76" y="32"/>
                    <a:pt x="67" y="40"/>
                    <a:pt x="71" y="48"/>
                  </a:cubicBezTo>
                  <a:cubicBezTo>
                    <a:pt x="100" y="106"/>
                    <a:pt x="105" y="66"/>
                    <a:pt x="111" y="48"/>
                  </a:cubicBezTo>
                  <a:cubicBezTo>
                    <a:pt x="100" y="4"/>
                    <a:pt x="98" y="2"/>
                    <a:pt x="55" y="16"/>
                  </a:cubicBezTo>
                  <a:cubicBezTo>
                    <a:pt x="45" y="55"/>
                    <a:pt x="45" y="82"/>
                    <a:pt x="87" y="96"/>
                  </a:cubicBezTo>
                  <a:cubicBezTo>
                    <a:pt x="95" y="93"/>
                    <a:pt x="105" y="94"/>
                    <a:pt x="111" y="88"/>
                  </a:cubicBezTo>
                  <a:cubicBezTo>
                    <a:pt x="124" y="75"/>
                    <a:pt x="120" y="33"/>
                    <a:pt x="111" y="24"/>
                  </a:cubicBezTo>
                  <a:cubicBezTo>
                    <a:pt x="99" y="12"/>
                    <a:pt x="63" y="8"/>
                    <a:pt x="63" y="8"/>
                  </a:cubicBezTo>
                  <a:cubicBezTo>
                    <a:pt x="50" y="11"/>
                    <a:pt x="34" y="8"/>
                    <a:pt x="23" y="16"/>
                  </a:cubicBezTo>
                  <a:cubicBezTo>
                    <a:pt x="0" y="31"/>
                    <a:pt x="21" y="92"/>
                    <a:pt x="39" y="104"/>
                  </a:cubicBezTo>
                  <a:cubicBezTo>
                    <a:pt x="48" y="110"/>
                    <a:pt x="60" y="109"/>
                    <a:pt x="71" y="112"/>
                  </a:cubicBezTo>
                  <a:cubicBezTo>
                    <a:pt x="106" y="135"/>
                    <a:pt x="127" y="143"/>
                    <a:pt x="143" y="96"/>
                  </a:cubicBezTo>
                  <a:cubicBezTo>
                    <a:pt x="138" y="77"/>
                    <a:pt x="139" y="55"/>
                    <a:pt x="127" y="40"/>
                  </a:cubicBezTo>
                  <a:cubicBezTo>
                    <a:pt x="111" y="21"/>
                    <a:pt x="63" y="0"/>
                    <a:pt x="63" y="0"/>
                  </a:cubicBezTo>
                  <a:cubicBezTo>
                    <a:pt x="55" y="3"/>
                    <a:pt x="44" y="1"/>
                    <a:pt x="39" y="8"/>
                  </a:cubicBezTo>
                  <a:cubicBezTo>
                    <a:pt x="29" y="22"/>
                    <a:pt x="23" y="56"/>
                    <a:pt x="23" y="56"/>
                  </a:cubicBezTo>
                  <a:cubicBezTo>
                    <a:pt x="79" y="93"/>
                    <a:pt x="60" y="72"/>
                    <a:pt x="87" y="112"/>
                  </a:cubicBezTo>
                  <a:cubicBezTo>
                    <a:pt x="98" y="109"/>
                    <a:pt x="110" y="111"/>
                    <a:pt x="119" y="104"/>
                  </a:cubicBezTo>
                  <a:cubicBezTo>
                    <a:pt x="148" y="80"/>
                    <a:pt x="111" y="50"/>
                    <a:pt x="95" y="40"/>
                  </a:cubicBezTo>
                  <a:cubicBezTo>
                    <a:pt x="82" y="43"/>
                    <a:pt x="62" y="36"/>
                    <a:pt x="55" y="48"/>
                  </a:cubicBezTo>
                  <a:cubicBezTo>
                    <a:pt x="29" y="94"/>
                    <a:pt x="89" y="105"/>
                    <a:pt x="111" y="120"/>
                  </a:cubicBezTo>
                  <a:cubicBezTo>
                    <a:pt x="166" y="102"/>
                    <a:pt x="133" y="65"/>
                    <a:pt x="111" y="32"/>
                  </a:cubicBezTo>
                  <a:cubicBezTo>
                    <a:pt x="35" y="41"/>
                    <a:pt x="28" y="50"/>
                    <a:pt x="79" y="24"/>
                  </a:cubicBez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437" name="Freeform 77"/>
            <p:cNvSpPr>
              <a:spLocks/>
            </p:cNvSpPr>
            <p:nvPr/>
          </p:nvSpPr>
          <p:spPr bwMode="auto">
            <a:xfrm rot="6450338">
              <a:off x="3109" y="2603"/>
              <a:ext cx="166" cy="143"/>
            </a:xfrm>
            <a:custGeom>
              <a:avLst/>
              <a:gdLst/>
              <a:ahLst/>
              <a:cxnLst>
                <a:cxn ang="0">
                  <a:pos x="79" y="24"/>
                </a:cxn>
                <a:cxn ang="0">
                  <a:pos x="71" y="48"/>
                </a:cxn>
                <a:cxn ang="0">
                  <a:pos x="111" y="48"/>
                </a:cxn>
                <a:cxn ang="0">
                  <a:pos x="55" y="16"/>
                </a:cxn>
                <a:cxn ang="0">
                  <a:pos x="87" y="96"/>
                </a:cxn>
                <a:cxn ang="0">
                  <a:pos x="111" y="88"/>
                </a:cxn>
                <a:cxn ang="0">
                  <a:pos x="111" y="24"/>
                </a:cxn>
                <a:cxn ang="0">
                  <a:pos x="63" y="8"/>
                </a:cxn>
                <a:cxn ang="0">
                  <a:pos x="23" y="16"/>
                </a:cxn>
                <a:cxn ang="0">
                  <a:pos x="39" y="104"/>
                </a:cxn>
                <a:cxn ang="0">
                  <a:pos x="71" y="112"/>
                </a:cxn>
                <a:cxn ang="0">
                  <a:pos x="143" y="96"/>
                </a:cxn>
                <a:cxn ang="0">
                  <a:pos x="127" y="40"/>
                </a:cxn>
                <a:cxn ang="0">
                  <a:pos x="63" y="0"/>
                </a:cxn>
                <a:cxn ang="0">
                  <a:pos x="39" y="8"/>
                </a:cxn>
                <a:cxn ang="0">
                  <a:pos x="23" y="56"/>
                </a:cxn>
                <a:cxn ang="0">
                  <a:pos x="87" y="112"/>
                </a:cxn>
                <a:cxn ang="0">
                  <a:pos x="119" y="104"/>
                </a:cxn>
                <a:cxn ang="0">
                  <a:pos x="95" y="40"/>
                </a:cxn>
                <a:cxn ang="0">
                  <a:pos x="55" y="48"/>
                </a:cxn>
                <a:cxn ang="0">
                  <a:pos x="111" y="120"/>
                </a:cxn>
                <a:cxn ang="0">
                  <a:pos x="111" y="32"/>
                </a:cxn>
                <a:cxn ang="0">
                  <a:pos x="79" y="24"/>
                </a:cxn>
              </a:cxnLst>
              <a:rect l="0" t="0" r="r" b="b"/>
              <a:pathLst>
                <a:path w="166" h="143">
                  <a:moveTo>
                    <a:pt x="79" y="24"/>
                  </a:moveTo>
                  <a:cubicBezTo>
                    <a:pt x="76" y="32"/>
                    <a:pt x="67" y="40"/>
                    <a:pt x="71" y="48"/>
                  </a:cubicBezTo>
                  <a:cubicBezTo>
                    <a:pt x="100" y="106"/>
                    <a:pt x="105" y="66"/>
                    <a:pt x="111" y="48"/>
                  </a:cubicBezTo>
                  <a:cubicBezTo>
                    <a:pt x="100" y="4"/>
                    <a:pt x="98" y="2"/>
                    <a:pt x="55" y="16"/>
                  </a:cubicBezTo>
                  <a:cubicBezTo>
                    <a:pt x="45" y="55"/>
                    <a:pt x="45" y="82"/>
                    <a:pt x="87" y="96"/>
                  </a:cubicBezTo>
                  <a:cubicBezTo>
                    <a:pt x="95" y="93"/>
                    <a:pt x="105" y="94"/>
                    <a:pt x="111" y="88"/>
                  </a:cubicBezTo>
                  <a:cubicBezTo>
                    <a:pt x="124" y="75"/>
                    <a:pt x="120" y="33"/>
                    <a:pt x="111" y="24"/>
                  </a:cubicBezTo>
                  <a:cubicBezTo>
                    <a:pt x="99" y="12"/>
                    <a:pt x="63" y="8"/>
                    <a:pt x="63" y="8"/>
                  </a:cubicBezTo>
                  <a:cubicBezTo>
                    <a:pt x="50" y="11"/>
                    <a:pt x="34" y="8"/>
                    <a:pt x="23" y="16"/>
                  </a:cubicBezTo>
                  <a:cubicBezTo>
                    <a:pt x="0" y="31"/>
                    <a:pt x="21" y="92"/>
                    <a:pt x="39" y="104"/>
                  </a:cubicBezTo>
                  <a:cubicBezTo>
                    <a:pt x="48" y="110"/>
                    <a:pt x="60" y="109"/>
                    <a:pt x="71" y="112"/>
                  </a:cubicBezTo>
                  <a:cubicBezTo>
                    <a:pt x="106" y="135"/>
                    <a:pt x="127" y="143"/>
                    <a:pt x="143" y="96"/>
                  </a:cubicBezTo>
                  <a:cubicBezTo>
                    <a:pt x="138" y="77"/>
                    <a:pt x="139" y="55"/>
                    <a:pt x="127" y="40"/>
                  </a:cubicBezTo>
                  <a:cubicBezTo>
                    <a:pt x="111" y="21"/>
                    <a:pt x="63" y="0"/>
                    <a:pt x="63" y="0"/>
                  </a:cubicBezTo>
                  <a:cubicBezTo>
                    <a:pt x="55" y="3"/>
                    <a:pt x="44" y="1"/>
                    <a:pt x="39" y="8"/>
                  </a:cubicBezTo>
                  <a:cubicBezTo>
                    <a:pt x="29" y="22"/>
                    <a:pt x="23" y="56"/>
                    <a:pt x="23" y="56"/>
                  </a:cubicBezTo>
                  <a:cubicBezTo>
                    <a:pt x="79" y="93"/>
                    <a:pt x="60" y="72"/>
                    <a:pt x="87" y="112"/>
                  </a:cubicBezTo>
                  <a:cubicBezTo>
                    <a:pt x="98" y="109"/>
                    <a:pt x="110" y="111"/>
                    <a:pt x="119" y="104"/>
                  </a:cubicBezTo>
                  <a:cubicBezTo>
                    <a:pt x="148" y="80"/>
                    <a:pt x="111" y="50"/>
                    <a:pt x="95" y="40"/>
                  </a:cubicBezTo>
                  <a:cubicBezTo>
                    <a:pt x="82" y="43"/>
                    <a:pt x="62" y="36"/>
                    <a:pt x="55" y="48"/>
                  </a:cubicBezTo>
                  <a:cubicBezTo>
                    <a:pt x="29" y="94"/>
                    <a:pt x="89" y="105"/>
                    <a:pt x="111" y="120"/>
                  </a:cubicBezTo>
                  <a:cubicBezTo>
                    <a:pt x="166" y="102"/>
                    <a:pt x="133" y="65"/>
                    <a:pt x="111" y="32"/>
                  </a:cubicBezTo>
                  <a:cubicBezTo>
                    <a:pt x="35" y="41"/>
                    <a:pt x="28" y="50"/>
                    <a:pt x="79" y="24"/>
                  </a:cubicBez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438" name="Rectangle 78"/>
          <p:cNvSpPr>
            <a:spLocks noChangeArrowheads="1"/>
          </p:cNvSpPr>
          <p:nvPr/>
        </p:nvSpPr>
        <p:spPr bwMode="auto">
          <a:xfrm>
            <a:off x="5105400" y="1066800"/>
            <a:ext cx="166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2800">
                <a:solidFill>
                  <a:srgbClr val="000000"/>
                </a:solidFill>
                <a:latin typeface="Arial" charset="0"/>
              </a:rPr>
              <a:t>Air space</a:t>
            </a:r>
          </a:p>
        </p:txBody>
      </p:sp>
      <p:sp>
        <p:nvSpPr>
          <p:cNvPr id="143439" name="Text Box 79"/>
          <p:cNvSpPr txBox="1">
            <a:spLocks noChangeArrowheads="1"/>
          </p:cNvSpPr>
          <p:nvPr/>
        </p:nvSpPr>
        <p:spPr bwMode="auto">
          <a:xfrm>
            <a:off x="5105400" y="45720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2400" b="1">
                <a:solidFill>
                  <a:srgbClr val="000000"/>
                </a:solidFill>
                <a:latin typeface="Arial" charset="0"/>
              </a:rPr>
              <a:t>Matrix</a:t>
            </a:r>
          </a:p>
        </p:txBody>
      </p:sp>
      <p:sp>
        <p:nvSpPr>
          <p:cNvPr id="143440" name="Text Box 80"/>
          <p:cNvSpPr txBox="1">
            <a:spLocks noChangeArrowheads="1"/>
          </p:cNvSpPr>
          <p:nvPr/>
        </p:nvSpPr>
        <p:spPr bwMode="auto">
          <a:xfrm>
            <a:off x="4038600" y="25908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2400" b="1">
                <a:solidFill>
                  <a:srgbClr val="000000"/>
                </a:solidFill>
                <a:latin typeface="Arial" charset="0"/>
              </a:rPr>
              <a:t>Type 2 cell</a:t>
            </a:r>
          </a:p>
        </p:txBody>
      </p:sp>
      <p:sp>
        <p:nvSpPr>
          <p:cNvPr id="143441" name="Text Box 81"/>
          <p:cNvSpPr txBox="1">
            <a:spLocks noChangeArrowheads="1"/>
          </p:cNvSpPr>
          <p:nvPr/>
        </p:nvSpPr>
        <p:spPr bwMode="auto">
          <a:xfrm>
            <a:off x="6324600" y="17526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2400" b="1">
                <a:solidFill>
                  <a:srgbClr val="000000"/>
                </a:solidFill>
                <a:latin typeface="Arial" charset="0"/>
              </a:rPr>
              <a:t>Type 1 cell</a:t>
            </a:r>
          </a:p>
        </p:txBody>
      </p:sp>
      <p:sp>
        <p:nvSpPr>
          <p:cNvPr id="143442" name="Line 82"/>
          <p:cNvSpPr>
            <a:spLocks noChangeShapeType="1"/>
          </p:cNvSpPr>
          <p:nvPr/>
        </p:nvSpPr>
        <p:spPr bwMode="auto">
          <a:xfrm>
            <a:off x="4191000" y="3581400"/>
            <a:ext cx="762000" cy="609600"/>
          </a:xfrm>
          <a:prstGeom prst="line">
            <a:avLst/>
          </a:prstGeom>
          <a:noFill/>
          <a:ln w="762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43" name="Line 83"/>
          <p:cNvSpPr>
            <a:spLocks noChangeShapeType="1"/>
          </p:cNvSpPr>
          <p:nvPr/>
        </p:nvSpPr>
        <p:spPr bwMode="auto">
          <a:xfrm>
            <a:off x="4191000" y="3429000"/>
            <a:ext cx="762000" cy="609600"/>
          </a:xfrm>
          <a:prstGeom prst="line">
            <a:avLst/>
          </a:prstGeom>
          <a:noFill/>
          <a:ln w="762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44" name="Freeform 84"/>
          <p:cNvSpPr>
            <a:spLocks/>
          </p:cNvSpPr>
          <p:nvPr/>
        </p:nvSpPr>
        <p:spPr bwMode="auto">
          <a:xfrm>
            <a:off x="4095750" y="1854200"/>
            <a:ext cx="4421188" cy="2805113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182" y="1254"/>
              </a:cxn>
              <a:cxn ang="0">
                <a:pos x="237" y="1302"/>
              </a:cxn>
              <a:cxn ang="0">
                <a:pos x="253" y="1333"/>
              </a:cxn>
              <a:cxn ang="0">
                <a:pos x="300" y="1365"/>
              </a:cxn>
              <a:cxn ang="0">
                <a:pos x="347" y="1404"/>
              </a:cxn>
              <a:cxn ang="0">
                <a:pos x="363" y="1428"/>
              </a:cxn>
              <a:cxn ang="0">
                <a:pos x="442" y="1475"/>
              </a:cxn>
              <a:cxn ang="0">
                <a:pos x="481" y="1523"/>
              </a:cxn>
              <a:cxn ang="0">
                <a:pos x="489" y="1546"/>
              </a:cxn>
              <a:cxn ang="0">
                <a:pos x="624" y="1570"/>
              </a:cxn>
              <a:cxn ang="0">
                <a:pos x="829" y="1625"/>
              </a:cxn>
              <a:cxn ang="0">
                <a:pos x="986" y="1657"/>
              </a:cxn>
              <a:cxn ang="0">
                <a:pos x="1057" y="1680"/>
              </a:cxn>
              <a:cxn ang="0">
                <a:pos x="1460" y="1767"/>
              </a:cxn>
              <a:cxn ang="0">
                <a:pos x="1531" y="1759"/>
              </a:cxn>
              <a:cxn ang="0">
                <a:pos x="1578" y="1744"/>
              </a:cxn>
              <a:cxn ang="0">
                <a:pos x="1649" y="1712"/>
              </a:cxn>
              <a:cxn ang="0">
                <a:pos x="1744" y="1649"/>
              </a:cxn>
              <a:cxn ang="0">
                <a:pos x="1886" y="1570"/>
              </a:cxn>
              <a:cxn ang="0">
                <a:pos x="1965" y="1523"/>
              </a:cxn>
              <a:cxn ang="0">
                <a:pos x="2012" y="1507"/>
              </a:cxn>
              <a:cxn ang="0">
                <a:pos x="2075" y="1444"/>
              </a:cxn>
              <a:cxn ang="0">
                <a:pos x="2123" y="1428"/>
              </a:cxn>
              <a:cxn ang="0">
                <a:pos x="2194" y="1381"/>
              </a:cxn>
              <a:cxn ang="0">
                <a:pos x="2241" y="1333"/>
              </a:cxn>
              <a:cxn ang="0">
                <a:pos x="2320" y="1270"/>
              </a:cxn>
              <a:cxn ang="0">
                <a:pos x="2383" y="1207"/>
              </a:cxn>
              <a:cxn ang="0">
                <a:pos x="2446" y="1144"/>
              </a:cxn>
              <a:cxn ang="0">
                <a:pos x="2494" y="1081"/>
              </a:cxn>
              <a:cxn ang="0">
                <a:pos x="2549" y="986"/>
              </a:cxn>
              <a:cxn ang="0">
                <a:pos x="2588" y="686"/>
              </a:cxn>
              <a:cxn ang="0">
                <a:pos x="2628" y="576"/>
              </a:cxn>
              <a:cxn ang="0">
                <a:pos x="2636" y="473"/>
              </a:cxn>
              <a:cxn ang="0">
                <a:pos x="2659" y="457"/>
              </a:cxn>
              <a:cxn ang="0">
                <a:pos x="2667" y="426"/>
              </a:cxn>
              <a:cxn ang="0">
                <a:pos x="2707" y="260"/>
              </a:cxn>
              <a:cxn ang="0">
                <a:pos x="2730" y="173"/>
              </a:cxn>
              <a:cxn ang="0">
                <a:pos x="2785" y="0"/>
              </a:cxn>
            </a:cxnLst>
            <a:rect l="0" t="0" r="r" b="b"/>
            <a:pathLst>
              <a:path w="2785" h="1767">
                <a:moveTo>
                  <a:pt x="0" y="1104"/>
                </a:moveTo>
                <a:cubicBezTo>
                  <a:pt x="63" y="1151"/>
                  <a:pt x="106" y="1229"/>
                  <a:pt x="182" y="1254"/>
                </a:cubicBezTo>
                <a:cubicBezTo>
                  <a:pt x="198" y="1266"/>
                  <a:pt x="225" y="1285"/>
                  <a:pt x="237" y="1302"/>
                </a:cubicBezTo>
                <a:cubicBezTo>
                  <a:pt x="244" y="1311"/>
                  <a:pt x="245" y="1325"/>
                  <a:pt x="253" y="1333"/>
                </a:cubicBezTo>
                <a:cubicBezTo>
                  <a:pt x="266" y="1346"/>
                  <a:pt x="300" y="1365"/>
                  <a:pt x="300" y="1365"/>
                </a:cubicBezTo>
                <a:cubicBezTo>
                  <a:pt x="341" y="1423"/>
                  <a:pt x="285" y="1351"/>
                  <a:pt x="347" y="1404"/>
                </a:cubicBezTo>
                <a:cubicBezTo>
                  <a:pt x="354" y="1410"/>
                  <a:pt x="356" y="1421"/>
                  <a:pt x="363" y="1428"/>
                </a:cubicBezTo>
                <a:cubicBezTo>
                  <a:pt x="385" y="1450"/>
                  <a:pt x="418" y="1456"/>
                  <a:pt x="442" y="1475"/>
                </a:cubicBezTo>
                <a:cubicBezTo>
                  <a:pt x="459" y="1489"/>
                  <a:pt x="471" y="1504"/>
                  <a:pt x="481" y="1523"/>
                </a:cubicBezTo>
                <a:cubicBezTo>
                  <a:pt x="485" y="1530"/>
                  <a:pt x="483" y="1540"/>
                  <a:pt x="489" y="1546"/>
                </a:cubicBezTo>
                <a:cubicBezTo>
                  <a:pt x="522" y="1578"/>
                  <a:pt x="624" y="1570"/>
                  <a:pt x="624" y="1570"/>
                </a:cubicBezTo>
                <a:cubicBezTo>
                  <a:pt x="693" y="1594"/>
                  <a:pt x="756" y="1616"/>
                  <a:pt x="829" y="1625"/>
                </a:cubicBezTo>
                <a:cubicBezTo>
                  <a:pt x="881" y="1638"/>
                  <a:pt x="935" y="1643"/>
                  <a:pt x="986" y="1657"/>
                </a:cubicBezTo>
                <a:cubicBezTo>
                  <a:pt x="1010" y="1664"/>
                  <a:pt x="1032" y="1676"/>
                  <a:pt x="1057" y="1680"/>
                </a:cubicBezTo>
                <a:cubicBezTo>
                  <a:pt x="1194" y="1703"/>
                  <a:pt x="1329" y="1723"/>
                  <a:pt x="1460" y="1767"/>
                </a:cubicBezTo>
                <a:cubicBezTo>
                  <a:pt x="1484" y="1764"/>
                  <a:pt x="1508" y="1764"/>
                  <a:pt x="1531" y="1759"/>
                </a:cubicBezTo>
                <a:cubicBezTo>
                  <a:pt x="1547" y="1756"/>
                  <a:pt x="1578" y="1744"/>
                  <a:pt x="1578" y="1744"/>
                </a:cubicBezTo>
                <a:cubicBezTo>
                  <a:pt x="1616" y="1719"/>
                  <a:pt x="1593" y="1731"/>
                  <a:pt x="1649" y="1712"/>
                </a:cubicBezTo>
                <a:cubicBezTo>
                  <a:pt x="1684" y="1700"/>
                  <a:pt x="1709" y="1661"/>
                  <a:pt x="1744" y="1649"/>
                </a:cubicBezTo>
                <a:cubicBezTo>
                  <a:pt x="1799" y="1630"/>
                  <a:pt x="1838" y="1602"/>
                  <a:pt x="1886" y="1570"/>
                </a:cubicBezTo>
                <a:cubicBezTo>
                  <a:pt x="1917" y="1549"/>
                  <a:pt x="1927" y="1535"/>
                  <a:pt x="1965" y="1523"/>
                </a:cubicBezTo>
                <a:cubicBezTo>
                  <a:pt x="1981" y="1518"/>
                  <a:pt x="2012" y="1507"/>
                  <a:pt x="2012" y="1507"/>
                </a:cubicBezTo>
                <a:cubicBezTo>
                  <a:pt x="2028" y="1483"/>
                  <a:pt x="2047" y="1456"/>
                  <a:pt x="2075" y="1444"/>
                </a:cubicBezTo>
                <a:cubicBezTo>
                  <a:pt x="2090" y="1437"/>
                  <a:pt x="2123" y="1428"/>
                  <a:pt x="2123" y="1428"/>
                </a:cubicBezTo>
                <a:cubicBezTo>
                  <a:pt x="2178" y="1391"/>
                  <a:pt x="2154" y="1406"/>
                  <a:pt x="2194" y="1381"/>
                </a:cubicBezTo>
                <a:cubicBezTo>
                  <a:pt x="2213" y="1369"/>
                  <a:pt x="2225" y="1349"/>
                  <a:pt x="2241" y="1333"/>
                </a:cubicBezTo>
                <a:cubicBezTo>
                  <a:pt x="2265" y="1309"/>
                  <a:pt x="2291" y="1289"/>
                  <a:pt x="2320" y="1270"/>
                </a:cubicBezTo>
                <a:cubicBezTo>
                  <a:pt x="2338" y="1243"/>
                  <a:pt x="2356" y="1225"/>
                  <a:pt x="2383" y="1207"/>
                </a:cubicBezTo>
                <a:cubicBezTo>
                  <a:pt x="2401" y="1179"/>
                  <a:pt x="2425" y="1170"/>
                  <a:pt x="2446" y="1144"/>
                </a:cubicBezTo>
                <a:cubicBezTo>
                  <a:pt x="2468" y="1117"/>
                  <a:pt x="2464" y="1101"/>
                  <a:pt x="2494" y="1081"/>
                </a:cubicBezTo>
                <a:cubicBezTo>
                  <a:pt x="2512" y="1049"/>
                  <a:pt x="2529" y="1017"/>
                  <a:pt x="2549" y="986"/>
                </a:cubicBezTo>
                <a:cubicBezTo>
                  <a:pt x="2564" y="886"/>
                  <a:pt x="2569" y="786"/>
                  <a:pt x="2588" y="686"/>
                </a:cubicBezTo>
                <a:cubicBezTo>
                  <a:pt x="2595" y="647"/>
                  <a:pt x="2618" y="615"/>
                  <a:pt x="2628" y="576"/>
                </a:cubicBezTo>
                <a:cubicBezTo>
                  <a:pt x="2631" y="542"/>
                  <a:pt x="2627" y="506"/>
                  <a:pt x="2636" y="473"/>
                </a:cubicBezTo>
                <a:cubicBezTo>
                  <a:pt x="2638" y="464"/>
                  <a:pt x="2654" y="465"/>
                  <a:pt x="2659" y="457"/>
                </a:cubicBezTo>
                <a:cubicBezTo>
                  <a:pt x="2665" y="448"/>
                  <a:pt x="2665" y="436"/>
                  <a:pt x="2667" y="426"/>
                </a:cubicBezTo>
                <a:cubicBezTo>
                  <a:pt x="2677" y="372"/>
                  <a:pt x="2676" y="306"/>
                  <a:pt x="2707" y="260"/>
                </a:cubicBezTo>
                <a:cubicBezTo>
                  <a:pt x="2720" y="215"/>
                  <a:pt x="2712" y="244"/>
                  <a:pt x="2730" y="173"/>
                </a:cubicBezTo>
                <a:cubicBezTo>
                  <a:pt x="2745" y="113"/>
                  <a:pt x="2785" y="63"/>
                  <a:pt x="2785" y="0"/>
                </a:cubicBezTo>
              </a:path>
            </a:pathLst>
          </a:custGeom>
          <a:noFill/>
          <a:ln w="92075" cap="flat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45" name="Freeform 85"/>
          <p:cNvSpPr>
            <a:spLocks/>
          </p:cNvSpPr>
          <p:nvPr/>
        </p:nvSpPr>
        <p:spPr bwMode="auto">
          <a:xfrm>
            <a:off x="7999413" y="1941513"/>
            <a:ext cx="393700" cy="1352550"/>
          </a:xfrm>
          <a:custGeom>
            <a:avLst/>
            <a:gdLst/>
            <a:ahLst/>
            <a:cxnLst>
              <a:cxn ang="0">
                <a:pos x="3" y="852"/>
              </a:cxn>
              <a:cxn ang="0">
                <a:pos x="35" y="702"/>
              </a:cxn>
              <a:cxn ang="0">
                <a:pos x="74" y="608"/>
              </a:cxn>
              <a:cxn ang="0">
                <a:pos x="90" y="560"/>
              </a:cxn>
              <a:cxn ang="0">
                <a:pos x="98" y="537"/>
              </a:cxn>
              <a:cxn ang="0">
                <a:pos x="106" y="513"/>
              </a:cxn>
              <a:cxn ang="0">
                <a:pos x="145" y="308"/>
              </a:cxn>
              <a:cxn ang="0">
                <a:pos x="161" y="229"/>
              </a:cxn>
              <a:cxn ang="0">
                <a:pos x="208" y="158"/>
              </a:cxn>
              <a:cxn ang="0">
                <a:pos x="240" y="24"/>
              </a:cxn>
              <a:cxn ang="0">
                <a:pos x="248" y="0"/>
              </a:cxn>
            </a:cxnLst>
            <a:rect l="0" t="0" r="r" b="b"/>
            <a:pathLst>
              <a:path w="248" h="852">
                <a:moveTo>
                  <a:pt x="3" y="852"/>
                </a:moveTo>
                <a:cubicBezTo>
                  <a:pt x="9" y="779"/>
                  <a:pt x="0" y="754"/>
                  <a:pt x="35" y="702"/>
                </a:cubicBezTo>
                <a:cubicBezTo>
                  <a:pt x="47" y="665"/>
                  <a:pt x="53" y="639"/>
                  <a:pt x="74" y="608"/>
                </a:cubicBezTo>
                <a:cubicBezTo>
                  <a:pt x="79" y="592"/>
                  <a:pt x="85" y="576"/>
                  <a:pt x="90" y="560"/>
                </a:cubicBezTo>
                <a:cubicBezTo>
                  <a:pt x="93" y="552"/>
                  <a:pt x="95" y="545"/>
                  <a:pt x="98" y="537"/>
                </a:cubicBezTo>
                <a:cubicBezTo>
                  <a:pt x="101" y="529"/>
                  <a:pt x="106" y="513"/>
                  <a:pt x="106" y="513"/>
                </a:cubicBezTo>
                <a:cubicBezTo>
                  <a:pt x="112" y="441"/>
                  <a:pt x="129" y="378"/>
                  <a:pt x="145" y="308"/>
                </a:cubicBezTo>
                <a:cubicBezTo>
                  <a:pt x="151" y="282"/>
                  <a:pt x="146" y="252"/>
                  <a:pt x="161" y="229"/>
                </a:cubicBezTo>
                <a:cubicBezTo>
                  <a:pt x="197" y="173"/>
                  <a:pt x="181" y="197"/>
                  <a:pt x="208" y="158"/>
                </a:cubicBezTo>
                <a:cubicBezTo>
                  <a:pt x="223" y="112"/>
                  <a:pt x="211" y="65"/>
                  <a:pt x="240" y="24"/>
                </a:cubicBezTo>
                <a:cubicBezTo>
                  <a:pt x="243" y="16"/>
                  <a:pt x="248" y="0"/>
                  <a:pt x="248" y="0"/>
                </a:cubicBezTo>
              </a:path>
            </a:pathLst>
          </a:custGeom>
          <a:noFill/>
          <a:ln w="88900" cap="flat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46" name="Freeform 86"/>
          <p:cNvSpPr>
            <a:spLocks/>
          </p:cNvSpPr>
          <p:nvPr/>
        </p:nvSpPr>
        <p:spPr bwMode="auto">
          <a:xfrm>
            <a:off x="4183063" y="3268663"/>
            <a:ext cx="827087" cy="76835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11" y="135"/>
              </a:cxn>
              <a:cxn ang="0">
                <a:pos x="127" y="158"/>
              </a:cxn>
              <a:cxn ang="0">
                <a:pos x="174" y="190"/>
              </a:cxn>
              <a:cxn ang="0">
                <a:pos x="308" y="300"/>
              </a:cxn>
              <a:cxn ang="0">
                <a:pos x="379" y="355"/>
              </a:cxn>
              <a:cxn ang="0">
                <a:pos x="434" y="426"/>
              </a:cxn>
              <a:cxn ang="0">
                <a:pos x="466" y="434"/>
              </a:cxn>
              <a:cxn ang="0">
                <a:pos x="521" y="442"/>
              </a:cxn>
              <a:cxn ang="0">
                <a:pos x="419" y="332"/>
              </a:cxn>
              <a:cxn ang="0">
                <a:pos x="316" y="253"/>
              </a:cxn>
              <a:cxn ang="0">
                <a:pos x="284" y="229"/>
              </a:cxn>
              <a:cxn ang="0">
                <a:pos x="253" y="190"/>
              </a:cxn>
              <a:cxn ang="0">
                <a:pos x="245" y="166"/>
              </a:cxn>
              <a:cxn ang="0">
                <a:pos x="221" y="158"/>
              </a:cxn>
              <a:cxn ang="0">
                <a:pos x="150" y="103"/>
              </a:cxn>
              <a:cxn ang="0">
                <a:pos x="103" y="71"/>
              </a:cxn>
              <a:cxn ang="0">
                <a:pos x="79" y="56"/>
              </a:cxn>
              <a:cxn ang="0">
                <a:pos x="24" y="0"/>
              </a:cxn>
              <a:cxn ang="0">
                <a:pos x="0" y="56"/>
              </a:cxn>
            </a:cxnLst>
            <a:rect l="0" t="0" r="r" b="b"/>
            <a:pathLst>
              <a:path w="521" h="484">
                <a:moveTo>
                  <a:pt x="0" y="56"/>
                </a:moveTo>
                <a:cubicBezTo>
                  <a:pt x="45" y="71"/>
                  <a:pt x="58" y="117"/>
                  <a:pt x="111" y="135"/>
                </a:cubicBezTo>
                <a:cubicBezTo>
                  <a:pt x="116" y="143"/>
                  <a:pt x="120" y="152"/>
                  <a:pt x="127" y="158"/>
                </a:cubicBezTo>
                <a:cubicBezTo>
                  <a:pt x="141" y="170"/>
                  <a:pt x="174" y="190"/>
                  <a:pt x="174" y="190"/>
                </a:cubicBezTo>
                <a:cubicBezTo>
                  <a:pt x="212" y="245"/>
                  <a:pt x="265" y="257"/>
                  <a:pt x="308" y="300"/>
                </a:cubicBezTo>
                <a:cubicBezTo>
                  <a:pt x="331" y="323"/>
                  <a:pt x="352" y="338"/>
                  <a:pt x="379" y="355"/>
                </a:cubicBezTo>
                <a:cubicBezTo>
                  <a:pt x="385" y="365"/>
                  <a:pt x="427" y="422"/>
                  <a:pt x="434" y="426"/>
                </a:cubicBezTo>
                <a:cubicBezTo>
                  <a:pt x="443" y="432"/>
                  <a:pt x="455" y="431"/>
                  <a:pt x="466" y="434"/>
                </a:cubicBezTo>
                <a:cubicBezTo>
                  <a:pt x="520" y="471"/>
                  <a:pt x="507" y="484"/>
                  <a:pt x="521" y="442"/>
                </a:cubicBezTo>
                <a:cubicBezTo>
                  <a:pt x="497" y="396"/>
                  <a:pt x="457" y="366"/>
                  <a:pt x="419" y="332"/>
                </a:cubicBezTo>
                <a:cubicBezTo>
                  <a:pt x="382" y="298"/>
                  <a:pt x="364" y="269"/>
                  <a:pt x="316" y="253"/>
                </a:cubicBezTo>
                <a:cubicBezTo>
                  <a:pt x="305" y="245"/>
                  <a:pt x="293" y="239"/>
                  <a:pt x="284" y="229"/>
                </a:cubicBezTo>
                <a:cubicBezTo>
                  <a:pt x="236" y="172"/>
                  <a:pt x="329" y="241"/>
                  <a:pt x="253" y="190"/>
                </a:cubicBezTo>
                <a:cubicBezTo>
                  <a:pt x="250" y="182"/>
                  <a:pt x="251" y="172"/>
                  <a:pt x="245" y="166"/>
                </a:cubicBezTo>
                <a:cubicBezTo>
                  <a:pt x="239" y="160"/>
                  <a:pt x="228" y="163"/>
                  <a:pt x="221" y="158"/>
                </a:cubicBezTo>
                <a:cubicBezTo>
                  <a:pt x="196" y="142"/>
                  <a:pt x="175" y="120"/>
                  <a:pt x="150" y="103"/>
                </a:cubicBezTo>
                <a:cubicBezTo>
                  <a:pt x="120" y="83"/>
                  <a:pt x="133" y="91"/>
                  <a:pt x="103" y="71"/>
                </a:cubicBezTo>
                <a:cubicBezTo>
                  <a:pt x="95" y="66"/>
                  <a:pt x="79" y="56"/>
                  <a:pt x="79" y="56"/>
                </a:cubicBezTo>
                <a:cubicBezTo>
                  <a:pt x="61" y="26"/>
                  <a:pt x="43" y="29"/>
                  <a:pt x="24" y="0"/>
                </a:cubicBezTo>
                <a:cubicBezTo>
                  <a:pt x="12" y="18"/>
                  <a:pt x="0" y="33"/>
                  <a:pt x="0" y="56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6156176" y="6381328"/>
            <a:ext cx="45719" cy="288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GB" sz="4800" b="1" dirty="0"/>
              <a:t>Acute lung injury</a:t>
            </a:r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3657600" y="1447800"/>
            <a:ext cx="5105400" cy="4953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44390" name="Freeform 6"/>
          <p:cNvSpPr>
            <a:spLocks/>
          </p:cNvSpPr>
          <p:nvPr/>
        </p:nvSpPr>
        <p:spPr bwMode="auto">
          <a:xfrm>
            <a:off x="4584700" y="2590800"/>
            <a:ext cx="3568700" cy="2654300"/>
          </a:xfrm>
          <a:custGeom>
            <a:avLst/>
            <a:gdLst/>
            <a:ahLst/>
            <a:cxnLst>
              <a:cxn ang="0">
                <a:pos x="0" y="1672"/>
              </a:cxn>
              <a:cxn ang="0">
                <a:pos x="584" y="1632"/>
              </a:cxn>
              <a:cxn ang="0">
                <a:pos x="1080" y="1648"/>
              </a:cxn>
              <a:cxn ang="0">
                <a:pos x="1864" y="1056"/>
              </a:cxn>
              <a:cxn ang="0">
                <a:pos x="2248" y="0"/>
              </a:cxn>
            </a:cxnLst>
            <a:rect l="0" t="0" r="r" b="b"/>
            <a:pathLst>
              <a:path w="2248" h="1672">
                <a:moveTo>
                  <a:pt x="0" y="1672"/>
                </a:moveTo>
                <a:cubicBezTo>
                  <a:pt x="195" y="1660"/>
                  <a:pt x="389" y="1646"/>
                  <a:pt x="584" y="1632"/>
                </a:cubicBezTo>
                <a:cubicBezTo>
                  <a:pt x="989" y="1650"/>
                  <a:pt x="824" y="1648"/>
                  <a:pt x="1080" y="1648"/>
                </a:cubicBezTo>
                <a:lnTo>
                  <a:pt x="1864" y="1056"/>
                </a:lnTo>
                <a:lnTo>
                  <a:pt x="2248" y="0"/>
                </a:lnTo>
              </a:path>
            </a:pathLst>
          </a:custGeom>
          <a:noFill/>
          <a:ln w="76200" cap="flat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 rot="-2173824">
            <a:off x="5986463" y="4772025"/>
            <a:ext cx="1879600" cy="2301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92" name="Freeform 8"/>
          <p:cNvSpPr>
            <a:spLocks/>
          </p:cNvSpPr>
          <p:nvPr/>
        </p:nvSpPr>
        <p:spPr bwMode="auto">
          <a:xfrm>
            <a:off x="4572000" y="3987800"/>
            <a:ext cx="1717675" cy="1181100"/>
          </a:xfrm>
          <a:custGeom>
            <a:avLst/>
            <a:gdLst/>
            <a:ahLst/>
            <a:cxnLst>
              <a:cxn ang="0">
                <a:pos x="0" y="744"/>
              </a:cxn>
              <a:cxn ang="0">
                <a:pos x="40" y="472"/>
              </a:cxn>
              <a:cxn ang="0">
                <a:pos x="168" y="120"/>
              </a:cxn>
              <a:cxn ang="0">
                <a:pos x="192" y="64"/>
              </a:cxn>
              <a:cxn ang="0">
                <a:pos x="368" y="24"/>
              </a:cxn>
              <a:cxn ang="0">
                <a:pos x="464" y="0"/>
              </a:cxn>
              <a:cxn ang="0">
                <a:pos x="728" y="40"/>
              </a:cxn>
              <a:cxn ang="0">
                <a:pos x="808" y="64"/>
              </a:cxn>
              <a:cxn ang="0">
                <a:pos x="880" y="104"/>
              </a:cxn>
              <a:cxn ang="0">
                <a:pos x="936" y="160"/>
              </a:cxn>
              <a:cxn ang="0">
                <a:pos x="992" y="240"/>
              </a:cxn>
              <a:cxn ang="0">
                <a:pos x="1032" y="384"/>
              </a:cxn>
              <a:cxn ang="0">
                <a:pos x="1056" y="432"/>
              </a:cxn>
              <a:cxn ang="0">
                <a:pos x="1080" y="736"/>
              </a:cxn>
              <a:cxn ang="0">
                <a:pos x="0" y="744"/>
              </a:cxn>
            </a:cxnLst>
            <a:rect l="0" t="0" r="r" b="b"/>
            <a:pathLst>
              <a:path w="1082" h="744">
                <a:moveTo>
                  <a:pt x="0" y="744"/>
                </a:moveTo>
                <a:cubicBezTo>
                  <a:pt x="15" y="653"/>
                  <a:pt x="31" y="563"/>
                  <a:pt x="40" y="472"/>
                </a:cubicBezTo>
                <a:cubicBezTo>
                  <a:pt x="47" y="282"/>
                  <a:pt x="16" y="221"/>
                  <a:pt x="168" y="120"/>
                </a:cubicBezTo>
                <a:cubicBezTo>
                  <a:pt x="172" y="107"/>
                  <a:pt x="183" y="72"/>
                  <a:pt x="192" y="64"/>
                </a:cubicBezTo>
                <a:cubicBezTo>
                  <a:pt x="231" y="30"/>
                  <a:pt x="324" y="29"/>
                  <a:pt x="368" y="24"/>
                </a:cubicBezTo>
                <a:cubicBezTo>
                  <a:pt x="399" y="14"/>
                  <a:pt x="432" y="8"/>
                  <a:pt x="464" y="0"/>
                </a:cubicBezTo>
                <a:cubicBezTo>
                  <a:pt x="578" y="5"/>
                  <a:pt x="634" y="5"/>
                  <a:pt x="728" y="40"/>
                </a:cubicBezTo>
                <a:cubicBezTo>
                  <a:pt x="774" y="57"/>
                  <a:pt x="753" y="37"/>
                  <a:pt x="808" y="64"/>
                </a:cubicBezTo>
                <a:cubicBezTo>
                  <a:pt x="822" y="71"/>
                  <a:pt x="864" y="89"/>
                  <a:pt x="880" y="104"/>
                </a:cubicBezTo>
                <a:cubicBezTo>
                  <a:pt x="900" y="122"/>
                  <a:pt x="936" y="160"/>
                  <a:pt x="936" y="160"/>
                </a:cubicBezTo>
                <a:cubicBezTo>
                  <a:pt x="947" y="193"/>
                  <a:pt x="973" y="211"/>
                  <a:pt x="992" y="240"/>
                </a:cubicBezTo>
                <a:cubicBezTo>
                  <a:pt x="999" y="282"/>
                  <a:pt x="1007" y="347"/>
                  <a:pt x="1032" y="384"/>
                </a:cubicBezTo>
                <a:cubicBezTo>
                  <a:pt x="1048" y="407"/>
                  <a:pt x="1049" y="406"/>
                  <a:pt x="1056" y="432"/>
                </a:cubicBezTo>
                <a:cubicBezTo>
                  <a:pt x="1082" y="535"/>
                  <a:pt x="1080" y="628"/>
                  <a:pt x="1080" y="736"/>
                </a:cubicBezTo>
                <a:lnTo>
                  <a:pt x="0" y="744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3" name="Freeform 9"/>
          <p:cNvSpPr>
            <a:spLocks/>
          </p:cNvSpPr>
          <p:nvPr/>
        </p:nvSpPr>
        <p:spPr bwMode="auto">
          <a:xfrm>
            <a:off x="4851400" y="4260850"/>
            <a:ext cx="736600" cy="679450"/>
          </a:xfrm>
          <a:custGeom>
            <a:avLst/>
            <a:gdLst/>
            <a:ahLst/>
            <a:cxnLst>
              <a:cxn ang="0">
                <a:pos x="32" y="92"/>
              </a:cxn>
              <a:cxn ang="0">
                <a:pos x="0" y="204"/>
              </a:cxn>
              <a:cxn ang="0">
                <a:pos x="8" y="308"/>
              </a:cxn>
              <a:cxn ang="0">
                <a:pos x="24" y="332"/>
              </a:cxn>
              <a:cxn ang="0">
                <a:pos x="152" y="428"/>
              </a:cxn>
              <a:cxn ang="0">
                <a:pos x="344" y="420"/>
              </a:cxn>
              <a:cxn ang="0">
                <a:pos x="392" y="404"/>
              </a:cxn>
              <a:cxn ang="0">
                <a:pos x="440" y="340"/>
              </a:cxn>
              <a:cxn ang="0">
                <a:pos x="456" y="292"/>
              </a:cxn>
              <a:cxn ang="0">
                <a:pos x="464" y="268"/>
              </a:cxn>
              <a:cxn ang="0">
                <a:pos x="328" y="52"/>
              </a:cxn>
              <a:cxn ang="0">
                <a:pos x="256" y="12"/>
              </a:cxn>
              <a:cxn ang="0">
                <a:pos x="232" y="4"/>
              </a:cxn>
              <a:cxn ang="0">
                <a:pos x="40" y="68"/>
              </a:cxn>
              <a:cxn ang="0">
                <a:pos x="32" y="92"/>
              </a:cxn>
            </a:cxnLst>
            <a:rect l="0" t="0" r="r" b="b"/>
            <a:pathLst>
              <a:path w="464" h="428">
                <a:moveTo>
                  <a:pt x="32" y="92"/>
                </a:moveTo>
                <a:cubicBezTo>
                  <a:pt x="20" y="129"/>
                  <a:pt x="12" y="167"/>
                  <a:pt x="0" y="204"/>
                </a:cubicBezTo>
                <a:cubicBezTo>
                  <a:pt x="3" y="239"/>
                  <a:pt x="2" y="274"/>
                  <a:pt x="8" y="308"/>
                </a:cubicBezTo>
                <a:cubicBezTo>
                  <a:pt x="10" y="317"/>
                  <a:pt x="20" y="323"/>
                  <a:pt x="24" y="332"/>
                </a:cubicBezTo>
                <a:cubicBezTo>
                  <a:pt x="51" y="386"/>
                  <a:pt x="92" y="416"/>
                  <a:pt x="152" y="428"/>
                </a:cubicBezTo>
                <a:cubicBezTo>
                  <a:pt x="216" y="425"/>
                  <a:pt x="280" y="426"/>
                  <a:pt x="344" y="420"/>
                </a:cubicBezTo>
                <a:cubicBezTo>
                  <a:pt x="361" y="418"/>
                  <a:pt x="392" y="404"/>
                  <a:pt x="392" y="404"/>
                </a:cubicBezTo>
                <a:cubicBezTo>
                  <a:pt x="408" y="383"/>
                  <a:pt x="432" y="365"/>
                  <a:pt x="440" y="340"/>
                </a:cubicBezTo>
                <a:cubicBezTo>
                  <a:pt x="445" y="324"/>
                  <a:pt x="451" y="308"/>
                  <a:pt x="456" y="292"/>
                </a:cubicBezTo>
                <a:cubicBezTo>
                  <a:pt x="459" y="284"/>
                  <a:pt x="464" y="268"/>
                  <a:pt x="464" y="268"/>
                </a:cubicBezTo>
                <a:cubicBezTo>
                  <a:pt x="453" y="163"/>
                  <a:pt x="438" y="89"/>
                  <a:pt x="328" y="52"/>
                </a:cubicBezTo>
                <a:cubicBezTo>
                  <a:pt x="292" y="16"/>
                  <a:pt x="315" y="32"/>
                  <a:pt x="256" y="12"/>
                </a:cubicBezTo>
                <a:cubicBezTo>
                  <a:pt x="248" y="9"/>
                  <a:pt x="232" y="4"/>
                  <a:pt x="232" y="4"/>
                </a:cubicBezTo>
                <a:cubicBezTo>
                  <a:pt x="118" y="12"/>
                  <a:pt x="108" y="0"/>
                  <a:pt x="40" y="68"/>
                </a:cubicBezTo>
                <a:cubicBezTo>
                  <a:pt x="37" y="76"/>
                  <a:pt x="32" y="92"/>
                  <a:pt x="32" y="92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4" name="Freeform 10"/>
          <p:cNvSpPr>
            <a:spLocks/>
          </p:cNvSpPr>
          <p:nvPr/>
        </p:nvSpPr>
        <p:spPr bwMode="auto">
          <a:xfrm>
            <a:off x="5373688" y="4127500"/>
            <a:ext cx="263525" cy="227013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5" name="Freeform 11"/>
          <p:cNvSpPr>
            <a:spLocks/>
          </p:cNvSpPr>
          <p:nvPr/>
        </p:nvSpPr>
        <p:spPr bwMode="auto">
          <a:xfrm rot="6450338">
            <a:off x="5790406" y="4267995"/>
            <a:ext cx="263525" cy="227012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6" name="Freeform 12"/>
          <p:cNvSpPr>
            <a:spLocks/>
          </p:cNvSpPr>
          <p:nvPr/>
        </p:nvSpPr>
        <p:spPr bwMode="auto">
          <a:xfrm>
            <a:off x="5867400" y="4724400"/>
            <a:ext cx="263525" cy="227013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7" name="Freeform 13"/>
          <p:cNvSpPr>
            <a:spLocks/>
          </p:cNvSpPr>
          <p:nvPr/>
        </p:nvSpPr>
        <p:spPr bwMode="auto">
          <a:xfrm rot="6450338">
            <a:off x="4629944" y="4285456"/>
            <a:ext cx="263525" cy="227013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8" name="Freeform 14"/>
          <p:cNvSpPr>
            <a:spLocks/>
          </p:cNvSpPr>
          <p:nvPr/>
        </p:nvSpPr>
        <p:spPr bwMode="auto">
          <a:xfrm rot="6450338">
            <a:off x="4629944" y="4895056"/>
            <a:ext cx="263525" cy="227013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 rot="21378230">
            <a:off x="4570413" y="5330825"/>
            <a:ext cx="1600200" cy="76200"/>
          </a:xfrm>
          <a:prstGeom prst="line">
            <a:avLst/>
          </a:prstGeom>
          <a:noFill/>
          <a:ln w="76200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 rot="21378230">
            <a:off x="4646613" y="5251450"/>
            <a:ext cx="1676400" cy="76200"/>
          </a:xfrm>
          <a:prstGeom prst="line">
            <a:avLst/>
          </a:prstGeom>
          <a:noFill/>
          <a:ln w="76200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01" name="Line 17"/>
          <p:cNvSpPr>
            <a:spLocks noChangeShapeType="1"/>
          </p:cNvSpPr>
          <p:nvPr/>
        </p:nvSpPr>
        <p:spPr bwMode="auto">
          <a:xfrm flipV="1">
            <a:off x="7620000" y="2667000"/>
            <a:ext cx="609600" cy="1600200"/>
          </a:xfrm>
          <a:prstGeom prst="line">
            <a:avLst/>
          </a:prstGeom>
          <a:noFill/>
          <a:ln w="76200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06" name="Freeform 22"/>
          <p:cNvSpPr>
            <a:spLocks/>
          </p:cNvSpPr>
          <p:nvPr/>
        </p:nvSpPr>
        <p:spPr bwMode="auto">
          <a:xfrm rot="-7639">
            <a:off x="4572000" y="2590800"/>
            <a:ext cx="3581400" cy="2682875"/>
          </a:xfrm>
          <a:custGeom>
            <a:avLst/>
            <a:gdLst/>
            <a:ahLst/>
            <a:cxnLst>
              <a:cxn ang="0">
                <a:pos x="0" y="1664"/>
              </a:cxn>
              <a:cxn ang="0">
                <a:pos x="288" y="1680"/>
              </a:cxn>
              <a:cxn ang="0">
                <a:pos x="328" y="1672"/>
              </a:cxn>
              <a:cxn ang="0">
                <a:pos x="1104" y="1632"/>
              </a:cxn>
              <a:cxn ang="0">
                <a:pos x="1872" y="1008"/>
              </a:cxn>
              <a:cxn ang="0">
                <a:pos x="2256" y="0"/>
              </a:cxn>
            </a:cxnLst>
            <a:rect l="0" t="0" r="r" b="b"/>
            <a:pathLst>
              <a:path w="2256" h="1690">
                <a:moveTo>
                  <a:pt x="0" y="1664"/>
                </a:moveTo>
                <a:cubicBezTo>
                  <a:pt x="132" y="1677"/>
                  <a:pt x="170" y="1690"/>
                  <a:pt x="288" y="1680"/>
                </a:cubicBezTo>
                <a:cubicBezTo>
                  <a:pt x="323" y="1671"/>
                  <a:pt x="309" y="1672"/>
                  <a:pt x="328" y="1672"/>
                </a:cubicBezTo>
                <a:lnTo>
                  <a:pt x="1104" y="1632"/>
                </a:lnTo>
                <a:lnTo>
                  <a:pt x="1872" y="1008"/>
                </a:lnTo>
                <a:lnTo>
                  <a:pt x="2256" y="0"/>
                </a:lnTo>
              </a:path>
            </a:pathLst>
          </a:custGeom>
          <a:noFill/>
          <a:ln w="127000" cap="flat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07" name="Freeform 23"/>
          <p:cNvSpPr>
            <a:spLocks/>
          </p:cNvSpPr>
          <p:nvPr/>
        </p:nvSpPr>
        <p:spPr bwMode="auto">
          <a:xfrm>
            <a:off x="4648200" y="2590800"/>
            <a:ext cx="3352800" cy="2438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144" y="912"/>
              </a:cxn>
              <a:cxn ang="0">
                <a:pos x="384" y="816"/>
              </a:cxn>
              <a:cxn ang="0">
                <a:pos x="768" y="912"/>
              </a:cxn>
              <a:cxn ang="0">
                <a:pos x="960" y="1056"/>
              </a:cxn>
              <a:cxn ang="0">
                <a:pos x="1056" y="1296"/>
              </a:cxn>
              <a:cxn ang="0">
                <a:pos x="1056" y="1488"/>
              </a:cxn>
              <a:cxn ang="0">
                <a:pos x="1056" y="1536"/>
              </a:cxn>
              <a:cxn ang="0">
                <a:pos x="1728" y="960"/>
              </a:cxn>
              <a:cxn ang="0">
                <a:pos x="2112" y="48"/>
              </a:cxn>
              <a:cxn ang="0">
                <a:pos x="2112" y="0"/>
              </a:cxn>
            </a:cxnLst>
            <a:rect l="0" t="0" r="r" b="b"/>
            <a:pathLst>
              <a:path w="2112" h="1536">
                <a:moveTo>
                  <a:pt x="0" y="1056"/>
                </a:moveTo>
                <a:lnTo>
                  <a:pt x="144" y="912"/>
                </a:lnTo>
                <a:lnTo>
                  <a:pt x="384" y="816"/>
                </a:lnTo>
                <a:lnTo>
                  <a:pt x="768" y="912"/>
                </a:lnTo>
                <a:lnTo>
                  <a:pt x="960" y="1056"/>
                </a:lnTo>
                <a:lnTo>
                  <a:pt x="1056" y="1296"/>
                </a:lnTo>
                <a:lnTo>
                  <a:pt x="1056" y="1488"/>
                </a:lnTo>
                <a:lnTo>
                  <a:pt x="1056" y="1536"/>
                </a:lnTo>
                <a:lnTo>
                  <a:pt x="1728" y="960"/>
                </a:lnTo>
                <a:lnTo>
                  <a:pt x="2112" y="48"/>
                </a:lnTo>
                <a:lnTo>
                  <a:pt x="2112" y="0"/>
                </a:lnTo>
              </a:path>
            </a:pathLst>
          </a:custGeom>
          <a:noFill/>
          <a:ln w="127000" cap="rnd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08" name="AutoShape 24"/>
          <p:cNvSpPr>
            <a:spLocks noChangeArrowheads="1"/>
          </p:cNvSpPr>
          <p:nvPr/>
        </p:nvSpPr>
        <p:spPr bwMode="auto">
          <a:xfrm rot="4277314">
            <a:off x="5486400" y="2743200"/>
            <a:ext cx="914400" cy="914400"/>
          </a:xfrm>
          <a:prstGeom prst="lightningBolt">
            <a:avLst/>
          </a:prstGeom>
          <a:solidFill>
            <a:schemeClr val="tx1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409" name="Text Box 25"/>
          <p:cNvSpPr txBox="1">
            <a:spLocks noChangeArrowheads="1"/>
          </p:cNvSpPr>
          <p:nvPr/>
        </p:nvSpPr>
        <p:spPr bwMode="auto">
          <a:xfrm>
            <a:off x="228600" y="2252663"/>
            <a:ext cx="370681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2800" dirty="0">
                <a:latin typeface="Arial" charset="0"/>
              </a:rPr>
              <a:t>Type 1 cell death</a:t>
            </a:r>
          </a:p>
          <a:p>
            <a:pPr algn="l" eaLnBrk="1" hangingPunct="1"/>
            <a:endParaRPr lang="en-GB" sz="2800" dirty="0">
              <a:latin typeface="Arial" charset="0"/>
            </a:endParaRPr>
          </a:p>
          <a:p>
            <a:pPr algn="l" eaLnBrk="1" hangingPunct="1"/>
            <a:r>
              <a:rPr lang="en-GB" sz="2800" dirty="0">
                <a:latin typeface="Arial" charset="0"/>
              </a:rPr>
              <a:t>Acute inflammation</a:t>
            </a:r>
          </a:p>
          <a:p>
            <a:pPr algn="l" eaLnBrk="1" hangingPunct="1"/>
            <a:endParaRPr lang="en-GB" sz="2800" dirty="0">
              <a:latin typeface="Arial" charset="0"/>
            </a:endParaRPr>
          </a:p>
          <a:p>
            <a:pPr algn="l" eaLnBrk="1" hangingPunct="1"/>
            <a:r>
              <a:rPr lang="en-GB" sz="2800" dirty="0">
                <a:latin typeface="Arial" charset="0"/>
              </a:rPr>
              <a:t>Provisional matrix</a:t>
            </a:r>
          </a:p>
          <a:p>
            <a:pPr algn="l" eaLnBrk="1" hangingPunct="1"/>
            <a:endParaRPr lang="en-GB" sz="2800" dirty="0">
              <a:latin typeface="Arial" charset="0"/>
            </a:endParaRPr>
          </a:p>
          <a:p>
            <a:pPr algn="l" eaLnBrk="1" hangingPunct="1"/>
            <a:r>
              <a:rPr lang="en-GB" sz="2800" dirty="0">
                <a:latin typeface="Arial" charset="0"/>
              </a:rPr>
              <a:t>Surfactant dysfunction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274638"/>
            <a:ext cx="8435280" cy="1143000"/>
          </a:xfrm>
        </p:spPr>
        <p:txBody>
          <a:bodyPr/>
          <a:lstStyle/>
          <a:p>
            <a:r>
              <a:rPr lang="en-GB" b="1" dirty="0"/>
              <a:t>Surfactant dysfunction / deficiency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848600" cy="3886200"/>
          </a:xfrm>
        </p:spPr>
        <p:txBody>
          <a:bodyPr/>
          <a:lstStyle/>
          <a:p>
            <a:r>
              <a:rPr lang="en-GB"/>
              <a:t>Decreased surfactant production</a:t>
            </a:r>
          </a:p>
          <a:p>
            <a:r>
              <a:rPr lang="en-GB"/>
              <a:t>Inactivation by inflammatory exudate</a:t>
            </a:r>
          </a:p>
          <a:p>
            <a:r>
              <a:rPr lang="en-GB"/>
              <a:t>Loss of host </a:t>
            </a:r>
          </a:p>
          <a:p>
            <a:pPr>
              <a:buFontTx/>
              <a:buNone/>
            </a:pPr>
            <a:r>
              <a:rPr lang="en-GB"/>
              <a:t>	defence function</a:t>
            </a:r>
          </a:p>
        </p:txBody>
      </p:sp>
      <p:pic>
        <p:nvPicPr>
          <p:cNvPr id="193539" name="Picture 3" descr="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713163"/>
            <a:ext cx="4648200" cy="2535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GB" sz="4800" b="1" dirty="0"/>
              <a:t>Pulmonary repair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1600200"/>
            <a:ext cx="5105400" cy="4953000"/>
            <a:chOff x="2448" y="1008"/>
            <a:chExt cx="3216" cy="312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48" y="1008"/>
              <a:ext cx="3216" cy="3120"/>
              <a:chOff x="2448" y="288"/>
              <a:chExt cx="3216" cy="3120"/>
            </a:xfrm>
          </p:grpSpPr>
          <p:sp>
            <p:nvSpPr>
              <p:cNvPr id="145413" name="Oval 5"/>
              <p:cNvSpPr>
                <a:spLocks noChangeArrowheads="1"/>
              </p:cNvSpPr>
              <p:nvPr/>
            </p:nvSpPr>
            <p:spPr bwMode="auto">
              <a:xfrm>
                <a:off x="2448" y="288"/>
                <a:ext cx="3216" cy="3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145414" name="Freeform 6"/>
              <p:cNvSpPr>
                <a:spLocks/>
              </p:cNvSpPr>
              <p:nvPr/>
            </p:nvSpPr>
            <p:spPr bwMode="auto">
              <a:xfrm>
                <a:off x="3032" y="1056"/>
                <a:ext cx="2248" cy="1672"/>
              </a:xfrm>
              <a:custGeom>
                <a:avLst/>
                <a:gdLst/>
                <a:ahLst/>
                <a:cxnLst>
                  <a:cxn ang="0">
                    <a:pos x="0" y="1672"/>
                  </a:cxn>
                  <a:cxn ang="0">
                    <a:pos x="584" y="1632"/>
                  </a:cxn>
                  <a:cxn ang="0">
                    <a:pos x="1080" y="1648"/>
                  </a:cxn>
                  <a:cxn ang="0">
                    <a:pos x="1864" y="1056"/>
                  </a:cxn>
                  <a:cxn ang="0">
                    <a:pos x="2248" y="0"/>
                  </a:cxn>
                </a:cxnLst>
                <a:rect l="0" t="0" r="r" b="b"/>
                <a:pathLst>
                  <a:path w="2248" h="1672">
                    <a:moveTo>
                      <a:pt x="0" y="1672"/>
                    </a:moveTo>
                    <a:cubicBezTo>
                      <a:pt x="195" y="1660"/>
                      <a:pt x="389" y="1646"/>
                      <a:pt x="584" y="1632"/>
                    </a:cubicBezTo>
                    <a:cubicBezTo>
                      <a:pt x="989" y="1650"/>
                      <a:pt x="824" y="1648"/>
                      <a:pt x="1080" y="1648"/>
                    </a:cubicBezTo>
                    <a:lnTo>
                      <a:pt x="1864" y="1056"/>
                    </a:lnTo>
                    <a:lnTo>
                      <a:pt x="2248" y="0"/>
                    </a:lnTo>
                  </a:path>
                </a:pathLst>
              </a:custGeom>
              <a:noFill/>
              <a:ln w="76200" cap="flat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415" name="Oval 7"/>
              <p:cNvSpPr>
                <a:spLocks noChangeArrowheads="1"/>
              </p:cNvSpPr>
              <p:nvPr/>
            </p:nvSpPr>
            <p:spPr bwMode="auto">
              <a:xfrm rot="-2173824">
                <a:off x="3915" y="2430"/>
                <a:ext cx="1184" cy="1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5416" name="Line 8"/>
              <p:cNvSpPr>
                <a:spLocks noChangeShapeType="1"/>
              </p:cNvSpPr>
              <p:nvPr/>
            </p:nvSpPr>
            <p:spPr bwMode="auto">
              <a:xfrm rot="21378230">
                <a:off x="3023" y="2782"/>
                <a:ext cx="1008" cy="48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417" name="Line 9"/>
              <p:cNvSpPr>
                <a:spLocks noChangeShapeType="1"/>
              </p:cNvSpPr>
              <p:nvPr/>
            </p:nvSpPr>
            <p:spPr bwMode="auto">
              <a:xfrm rot="21378230">
                <a:off x="3071" y="2732"/>
                <a:ext cx="1056" cy="48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418" name="Line 10"/>
              <p:cNvSpPr>
                <a:spLocks noChangeShapeType="1"/>
              </p:cNvSpPr>
              <p:nvPr/>
            </p:nvSpPr>
            <p:spPr bwMode="auto">
              <a:xfrm flipV="1">
                <a:off x="4944" y="1104"/>
                <a:ext cx="384" cy="1008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5419" name="Freeform 11"/>
            <p:cNvSpPr>
              <a:spLocks/>
            </p:cNvSpPr>
            <p:nvPr/>
          </p:nvSpPr>
          <p:spPr bwMode="auto">
            <a:xfrm rot="-7639">
              <a:off x="3024" y="1776"/>
              <a:ext cx="2256" cy="1690"/>
            </a:xfrm>
            <a:custGeom>
              <a:avLst/>
              <a:gdLst/>
              <a:ahLst/>
              <a:cxnLst>
                <a:cxn ang="0">
                  <a:pos x="0" y="1664"/>
                </a:cxn>
                <a:cxn ang="0">
                  <a:pos x="288" y="1680"/>
                </a:cxn>
                <a:cxn ang="0">
                  <a:pos x="328" y="1672"/>
                </a:cxn>
                <a:cxn ang="0">
                  <a:pos x="1104" y="1632"/>
                </a:cxn>
                <a:cxn ang="0">
                  <a:pos x="1872" y="1008"/>
                </a:cxn>
                <a:cxn ang="0">
                  <a:pos x="2256" y="0"/>
                </a:cxn>
              </a:cxnLst>
              <a:rect l="0" t="0" r="r" b="b"/>
              <a:pathLst>
                <a:path w="2256" h="1690">
                  <a:moveTo>
                    <a:pt x="0" y="1664"/>
                  </a:moveTo>
                  <a:cubicBezTo>
                    <a:pt x="132" y="1677"/>
                    <a:pt x="170" y="1690"/>
                    <a:pt x="288" y="1680"/>
                  </a:cubicBezTo>
                  <a:cubicBezTo>
                    <a:pt x="323" y="1671"/>
                    <a:pt x="309" y="1672"/>
                    <a:pt x="328" y="1672"/>
                  </a:cubicBezTo>
                  <a:lnTo>
                    <a:pt x="1104" y="1632"/>
                  </a:lnTo>
                  <a:lnTo>
                    <a:pt x="1872" y="1008"/>
                  </a:lnTo>
                  <a:lnTo>
                    <a:pt x="2256" y="0"/>
                  </a:lnTo>
                </a:path>
              </a:pathLst>
            </a:custGeom>
            <a:noFill/>
            <a:ln w="127000" cap="flat">
              <a:solidFill>
                <a:srgbClr val="0000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20" name="Freeform 12"/>
            <p:cNvSpPr>
              <a:spLocks/>
            </p:cNvSpPr>
            <p:nvPr/>
          </p:nvSpPr>
          <p:spPr bwMode="auto">
            <a:xfrm>
              <a:off x="3064" y="3057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21" name="Oval 13"/>
            <p:cNvSpPr>
              <a:spLocks noChangeArrowheads="1"/>
            </p:cNvSpPr>
            <p:nvPr/>
          </p:nvSpPr>
          <p:spPr bwMode="auto">
            <a:xfrm>
              <a:off x="3168" y="316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22" name="Freeform 14"/>
            <p:cNvSpPr>
              <a:spLocks/>
            </p:cNvSpPr>
            <p:nvPr/>
          </p:nvSpPr>
          <p:spPr bwMode="auto">
            <a:xfrm>
              <a:off x="3408" y="3057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23" name="Freeform 15"/>
            <p:cNvSpPr>
              <a:spLocks/>
            </p:cNvSpPr>
            <p:nvPr/>
          </p:nvSpPr>
          <p:spPr bwMode="auto">
            <a:xfrm rot="-224095">
              <a:off x="3744" y="3024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24" name="Freeform 16"/>
            <p:cNvSpPr>
              <a:spLocks/>
            </p:cNvSpPr>
            <p:nvPr/>
          </p:nvSpPr>
          <p:spPr bwMode="auto">
            <a:xfrm rot="-4028544">
              <a:off x="4816" y="1696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25" name="Freeform 17"/>
            <p:cNvSpPr>
              <a:spLocks/>
            </p:cNvSpPr>
            <p:nvPr/>
          </p:nvSpPr>
          <p:spPr bwMode="auto">
            <a:xfrm rot="-4028544">
              <a:off x="4687" y="2033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26" name="Freeform 18"/>
            <p:cNvSpPr>
              <a:spLocks/>
            </p:cNvSpPr>
            <p:nvPr/>
          </p:nvSpPr>
          <p:spPr bwMode="auto">
            <a:xfrm rot="-4028544">
              <a:off x="4543" y="2369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27" name="Oval 19"/>
            <p:cNvSpPr>
              <a:spLocks noChangeArrowheads="1"/>
            </p:cNvSpPr>
            <p:nvPr/>
          </p:nvSpPr>
          <p:spPr bwMode="auto">
            <a:xfrm>
              <a:off x="3504" y="316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28" name="Oval 20"/>
            <p:cNvSpPr>
              <a:spLocks noChangeArrowheads="1"/>
            </p:cNvSpPr>
            <p:nvPr/>
          </p:nvSpPr>
          <p:spPr bwMode="auto">
            <a:xfrm>
              <a:off x="3888" y="316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29" name="Oval 21"/>
            <p:cNvSpPr>
              <a:spLocks noChangeArrowheads="1"/>
            </p:cNvSpPr>
            <p:nvPr/>
          </p:nvSpPr>
          <p:spPr bwMode="auto">
            <a:xfrm>
              <a:off x="4656" y="249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0" name="Oval 22"/>
            <p:cNvSpPr>
              <a:spLocks noChangeArrowheads="1"/>
            </p:cNvSpPr>
            <p:nvPr/>
          </p:nvSpPr>
          <p:spPr bwMode="auto">
            <a:xfrm>
              <a:off x="4848" y="2160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1" name="Oval 23"/>
            <p:cNvSpPr>
              <a:spLocks noChangeArrowheads="1"/>
            </p:cNvSpPr>
            <p:nvPr/>
          </p:nvSpPr>
          <p:spPr bwMode="auto">
            <a:xfrm>
              <a:off x="4944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2" name="Freeform 24"/>
            <p:cNvSpPr>
              <a:spLocks/>
            </p:cNvSpPr>
            <p:nvPr/>
          </p:nvSpPr>
          <p:spPr bwMode="auto">
            <a:xfrm>
              <a:off x="4103" y="2550"/>
              <a:ext cx="1057" cy="762"/>
            </a:xfrm>
            <a:custGeom>
              <a:avLst/>
              <a:gdLst/>
              <a:ahLst/>
              <a:cxnLst>
                <a:cxn ang="0">
                  <a:pos x="33" y="762"/>
                </a:cxn>
                <a:cxn ang="0">
                  <a:pos x="225" y="642"/>
                </a:cxn>
                <a:cxn ang="0">
                  <a:pos x="289" y="578"/>
                </a:cxn>
                <a:cxn ang="0">
                  <a:pos x="641" y="386"/>
                </a:cxn>
                <a:cxn ang="0">
                  <a:pos x="769" y="354"/>
                </a:cxn>
                <a:cxn ang="0">
                  <a:pos x="841" y="338"/>
                </a:cxn>
                <a:cxn ang="0">
                  <a:pos x="1017" y="154"/>
                </a:cxn>
                <a:cxn ang="0">
                  <a:pos x="1057" y="82"/>
                </a:cxn>
                <a:cxn ang="0">
                  <a:pos x="1033" y="34"/>
                </a:cxn>
                <a:cxn ang="0">
                  <a:pos x="953" y="90"/>
                </a:cxn>
                <a:cxn ang="0">
                  <a:pos x="929" y="98"/>
                </a:cxn>
                <a:cxn ang="0">
                  <a:pos x="849" y="194"/>
                </a:cxn>
                <a:cxn ang="0">
                  <a:pos x="457" y="258"/>
                </a:cxn>
                <a:cxn ang="0">
                  <a:pos x="321" y="338"/>
                </a:cxn>
                <a:cxn ang="0">
                  <a:pos x="273" y="370"/>
                </a:cxn>
                <a:cxn ang="0">
                  <a:pos x="249" y="386"/>
                </a:cxn>
                <a:cxn ang="0">
                  <a:pos x="217" y="426"/>
                </a:cxn>
                <a:cxn ang="0">
                  <a:pos x="185" y="466"/>
                </a:cxn>
                <a:cxn ang="0">
                  <a:pos x="129" y="530"/>
                </a:cxn>
                <a:cxn ang="0">
                  <a:pos x="65" y="594"/>
                </a:cxn>
                <a:cxn ang="0">
                  <a:pos x="49" y="618"/>
                </a:cxn>
                <a:cxn ang="0">
                  <a:pos x="25" y="626"/>
                </a:cxn>
                <a:cxn ang="0">
                  <a:pos x="9" y="674"/>
                </a:cxn>
                <a:cxn ang="0">
                  <a:pos x="33" y="762"/>
                </a:cxn>
              </a:cxnLst>
              <a:rect l="0" t="0" r="r" b="b"/>
              <a:pathLst>
                <a:path w="1057" h="762">
                  <a:moveTo>
                    <a:pt x="33" y="762"/>
                  </a:moveTo>
                  <a:cubicBezTo>
                    <a:pt x="131" y="746"/>
                    <a:pt x="151" y="691"/>
                    <a:pt x="225" y="642"/>
                  </a:cubicBezTo>
                  <a:cubicBezTo>
                    <a:pt x="244" y="614"/>
                    <a:pt x="268" y="604"/>
                    <a:pt x="289" y="578"/>
                  </a:cubicBezTo>
                  <a:cubicBezTo>
                    <a:pt x="364" y="488"/>
                    <a:pt x="526" y="415"/>
                    <a:pt x="641" y="386"/>
                  </a:cubicBezTo>
                  <a:cubicBezTo>
                    <a:pt x="684" y="375"/>
                    <a:pt x="726" y="363"/>
                    <a:pt x="769" y="354"/>
                  </a:cubicBezTo>
                  <a:cubicBezTo>
                    <a:pt x="783" y="351"/>
                    <a:pt x="823" y="348"/>
                    <a:pt x="841" y="338"/>
                  </a:cubicBezTo>
                  <a:cubicBezTo>
                    <a:pt x="917" y="296"/>
                    <a:pt x="989" y="237"/>
                    <a:pt x="1017" y="154"/>
                  </a:cubicBezTo>
                  <a:cubicBezTo>
                    <a:pt x="1026" y="128"/>
                    <a:pt x="1048" y="108"/>
                    <a:pt x="1057" y="82"/>
                  </a:cubicBezTo>
                  <a:cubicBezTo>
                    <a:pt x="1049" y="66"/>
                    <a:pt x="1049" y="42"/>
                    <a:pt x="1033" y="34"/>
                  </a:cubicBezTo>
                  <a:cubicBezTo>
                    <a:pt x="965" y="0"/>
                    <a:pt x="976" y="67"/>
                    <a:pt x="953" y="90"/>
                  </a:cubicBezTo>
                  <a:cubicBezTo>
                    <a:pt x="947" y="96"/>
                    <a:pt x="937" y="95"/>
                    <a:pt x="929" y="98"/>
                  </a:cubicBezTo>
                  <a:cubicBezTo>
                    <a:pt x="907" y="131"/>
                    <a:pt x="877" y="166"/>
                    <a:pt x="849" y="194"/>
                  </a:cubicBezTo>
                  <a:cubicBezTo>
                    <a:pt x="777" y="266"/>
                    <a:pt x="499" y="257"/>
                    <a:pt x="457" y="258"/>
                  </a:cubicBezTo>
                  <a:cubicBezTo>
                    <a:pt x="397" y="273"/>
                    <a:pt x="369" y="301"/>
                    <a:pt x="321" y="338"/>
                  </a:cubicBezTo>
                  <a:cubicBezTo>
                    <a:pt x="306" y="350"/>
                    <a:pt x="289" y="359"/>
                    <a:pt x="273" y="370"/>
                  </a:cubicBezTo>
                  <a:cubicBezTo>
                    <a:pt x="265" y="375"/>
                    <a:pt x="249" y="386"/>
                    <a:pt x="249" y="386"/>
                  </a:cubicBezTo>
                  <a:cubicBezTo>
                    <a:pt x="229" y="446"/>
                    <a:pt x="258" y="374"/>
                    <a:pt x="217" y="426"/>
                  </a:cubicBezTo>
                  <a:cubicBezTo>
                    <a:pt x="173" y="481"/>
                    <a:pt x="254" y="420"/>
                    <a:pt x="185" y="466"/>
                  </a:cubicBezTo>
                  <a:cubicBezTo>
                    <a:pt x="174" y="498"/>
                    <a:pt x="157" y="511"/>
                    <a:pt x="129" y="530"/>
                  </a:cubicBezTo>
                  <a:cubicBezTo>
                    <a:pt x="111" y="558"/>
                    <a:pt x="93" y="576"/>
                    <a:pt x="65" y="594"/>
                  </a:cubicBezTo>
                  <a:cubicBezTo>
                    <a:pt x="60" y="602"/>
                    <a:pt x="57" y="612"/>
                    <a:pt x="49" y="618"/>
                  </a:cubicBezTo>
                  <a:cubicBezTo>
                    <a:pt x="42" y="623"/>
                    <a:pt x="30" y="619"/>
                    <a:pt x="25" y="626"/>
                  </a:cubicBezTo>
                  <a:cubicBezTo>
                    <a:pt x="15" y="640"/>
                    <a:pt x="9" y="674"/>
                    <a:pt x="9" y="674"/>
                  </a:cubicBezTo>
                  <a:cubicBezTo>
                    <a:pt x="18" y="753"/>
                    <a:pt x="0" y="729"/>
                    <a:pt x="33" y="76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33" name="Oval 25"/>
            <p:cNvSpPr>
              <a:spLocks noChangeArrowheads="1"/>
            </p:cNvSpPr>
            <p:nvPr/>
          </p:nvSpPr>
          <p:spPr bwMode="auto">
            <a:xfrm rot="3423737">
              <a:off x="4464" y="2808"/>
              <a:ext cx="96" cy="24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4" name="AutoShape 26"/>
            <p:cNvSpPr>
              <a:spLocks noChangeArrowheads="1"/>
            </p:cNvSpPr>
            <p:nvPr/>
          </p:nvSpPr>
          <p:spPr bwMode="auto">
            <a:xfrm rot="9281896" flipH="1">
              <a:off x="3408" y="2448"/>
              <a:ext cx="576" cy="576"/>
            </a:xfrm>
            <a:prstGeom prst="lightningBolt">
              <a:avLst/>
            </a:prstGeom>
            <a:solidFill>
              <a:schemeClr val="tx1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5" name="AutoShape 27"/>
            <p:cNvSpPr>
              <a:spLocks noChangeArrowheads="1"/>
            </p:cNvSpPr>
            <p:nvPr/>
          </p:nvSpPr>
          <p:spPr bwMode="auto">
            <a:xfrm rot="4664741" flipH="1">
              <a:off x="4128" y="1776"/>
              <a:ext cx="576" cy="576"/>
            </a:xfrm>
            <a:prstGeom prst="lightningBolt">
              <a:avLst/>
            </a:prstGeom>
            <a:solidFill>
              <a:schemeClr val="tx1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6" name="AutoShape 28"/>
            <p:cNvSpPr>
              <a:spLocks noChangeArrowheads="1"/>
            </p:cNvSpPr>
            <p:nvPr/>
          </p:nvSpPr>
          <p:spPr bwMode="auto">
            <a:xfrm>
              <a:off x="3936" y="2784"/>
              <a:ext cx="384" cy="240"/>
            </a:xfrm>
            <a:prstGeom prst="curvedDownArrow">
              <a:avLst>
                <a:gd name="adj1" fmla="val 32000"/>
                <a:gd name="adj2" fmla="val 64000"/>
                <a:gd name="adj3" fmla="val 33333"/>
              </a:avLst>
            </a:prstGeom>
            <a:solidFill>
              <a:schemeClr val="tx1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5437" name="Text Box 29"/>
          <p:cNvSpPr txBox="1">
            <a:spLocks noChangeArrowheads="1"/>
          </p:cNvSpPr>
          <p:nvPr/>
        </p:nvSpPr>
        <p:spPr bwMode="auto">
          <a:xfrm>
            <a:off x="441325" y="1774825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10000"/>
              </a:lnSpc>
            </a:pPr>
            <a:r>
              <a:rPr lang="en-GB" sz="2800" b="1">
                <a:latin typeface="Arial" charset="0"/>
              </a:rPr>
              <a:t>Wound Healing</a:t>
            </a:r>
            <a:endParaRPr lang="en-GB" sz="2800">
              <a:latin typeface="Arial" charset="0"/>
            </a:endParaRPr>
          </a:p>
          <a:p>
            <a:pPr algn="l" eaLnBrk="1" hangingPunct="1">
              <a:lnSpc>
                <a:spcPct val="110000"/>
              </a:lnSpc>
              <a:buFontTx/>
              <a:buChar char="•"/>
            </a:pPr>
            <a:r>
              <a:rPr lang="en-GB" sz="2800">
                <a:latin typeface="Arial" charset="0"/>
              </a:rPr>
              <a:t> dedifferentiation</a:t>
            </a:r>
          </a:p>
          <a:p>
            <a:pPr algn="l" eaLnBrk="1" hangingPunct="1">
              <a:buFontTx/>
              <a:buChar char="•"/>
            </a:pPr>
            <a:r>
              <a:rPr lang="en-GB" sz="2800">
                <a:latin typeface="Arial" charset="0"/>
              </a:rPr>
              <a:t> proliferation</a:t>
            </a:r>
          </a:p>
          <a:p>
            <a:pPr algn="l" eaLnBrk="1" hangingPunct="1">
              <a:buFontTx/>
              <a:buChar char="•"/>
            </a:pPr>
            <a:r>
              <a:rPr lang="en-GB" sz="2800">
                <a:latin typeface="Arial" charset="0"/>
              </a:rPr>
              <a:t> migration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n-GB" sz="2800">
                <a:latin typeface="Arial" charset="0"/>
              </a:rPr>
              <a:t> matrix modulation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endParaRPr lang="en-GB" sz="2800">
              <a:latin typeface="Arial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GB" sz="2800" b="1">
                <a:latin typeface="Arial" charset="0"/>
              </a:rPr>
              <a:t>Inflammation</a:t>
            </a:r>
            <a:endParaRPr lang="en-GB" sz="2800">
              <a:latin typeface="Arial" charset="0"/>
            </a:endParaRPr>
          </a:p>
          <a:p>
            <a:pPr algn="l" eaLnBrk="1" hangingPunct="1">
              <a:lnSpc>
                <a:spcPct val="110000"/>
              </a:lnSpc>
              <a:buFontTx/>
              <a:buChar char="•"/>
            </a:pPr>
            <a:r>
              <a:rPr lang="en-GB" sz="2800">
                <a:latin typeface="Arial" charset="0"/>
              </a:rPr>
              <a:t> cytokine &amp; growth </a:t>
            </a:r>
          </a:p>
          <a:p>
            <a:pPr algn="l" eaLnBrk="1" hangingPunct="1"/>
            <a:r>
              <a:rPr lang="en-GB" sz="2800">
                <a:latin typeface="Arial" charset="0"/>
              </a:rPr>
              <a:t>  factor secretion</a:t>
            </a:r>
          </a:p>
          <a:p>
            <a:pPr algn="l" eaLnBrk="1" hangingPunct="1">
              <a:buFontTx/>
              <a:buChar char="•"/>
            </a:pPr>
            <a:r>
              <a:rPr lang="en-GB" sz="2800">
                <a:latin typeface="Arial" charset="0"/>
              </a:rPr>
              <a:t> cell-cell contacts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MPj043874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938" y="2087563"/>
            <a:ext cx="48958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44550" y="327025"/>
            <a:ext cx="7759700" cy="2552700"/>
            <a:chOff x="532" y="206"/>
            <a:chExt cx="4888" cy="1608"/>
          </a:xfrm>
        </p:grpSpPr>
        <p:sp>
          <p:nvSpPr>
            <p:cNvPr id="51208" name="AutoShape 6"/>
            <p:cNvSpPr>
              <a:spLocks noChangeArrowheads="1"/>
            </p:cNvSpPr>
            <p:nvPr/>
          </p:nvSpPr>
          <p:spPr bwMode="auto">
            <a:xfrm>
              <a:off x="532" y="334"/>
              <a:ext cx="4445" cy="1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04 h 21600"/>
                <a:gd name="T17" fmla="*/ 6108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09" name="Text Box 10"/>
            <p:cNvSpPr txBox="1">
              <a:spLocks noChangeArrowheads="1"/>
            </p:cNvSpPr>
            <p:nvPr/>
          </p:nvSpPr>
          <p:spPr bwMode="auto">
            <a:xfrm>
              <a:off x="3436" y="206"/>
              <a:ext cx="1984" cy="865"/>
            </a:xfrm>
            <a:prstGeom prst="rect">
              <a:avLst/>
            </a:prstGeom>
            <a:solidFill>
              <a:srgbClr val="FFFF99">
                <a:alpha val="5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alibri" pitchFamily="34" charset="0"/>
                </a:rPr>
                <a:t>Pneumonia</a:t>
              </a:r>
            </a:p>
            <a:p>
              <a:r>
                <a:rPr lang="en-GB" sz="2800" b="1" dirty="0">
                  <a:latin typeface="Calibri" pitchFamily="34" charset="0"/>
                </a:rPr>
                <a:t>Aspiration of vomit</a:t>
              </a:r>
            </a:p>
            <a:p>
              <a:r>
                <a:rPr lang="en-GB" sz="2800" b="1" dirty="0">
                  <a:latin typeface="Calibri" pitchFamily="34" charset="0"/>
                </a:rPr>
                <a:t>Noxious inhalation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44550" y="3887788"/>
            <a:ext cx="7339013" cy="2565400"/>
            <a:chOff x="532" y="2449"/>
            <a:chExt cx="4623" cy="1616"/>
          </a:xfrm>
        </p:grpSpPr>
        <p:sp>
          <p:nvSpPr>
            <p:cNvPr id="51206" name="AutoShape 7"/>
            <p:cNvSpPr>
              <a:spLocks noChangeArrowheads="1"/>
            </p:cNvSpPr>
            <p:nvPr/>
          </p:nvSpPr>
          <p:spPr bwMode="auto">
            <a:xfrm flipV="1">
              <a:off x="532" y="2449"/>
              <a:ext cx="4445" cy="1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04 h 21600"/>
                <a:gd name="T17" fmla="*/ 6108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07" name="Text Box 11"/>
            <p:cNvSpPr txBox="1">
              <a:spLocks noChangeArrowheads="1"/>
            </p:cNvSpPr>
            <p:nvPr/>
          </p:nvSpPr>
          <p:spPr bwMode="auto">
            <a:xfrm>
              <a:off x="3769" y="3200"/>
              <a:ext cx="1386" cy="865"/>
            </a:xfrm>
            <a:prstGeom prst="rect">
              <a:avLst/>
            </a:prstGeom>
            <a:solidFill>
              <a:srgbClr val="FF99FF">
                <a:alpha val="5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alibri" pitchFamily="34" charset="0"/>
                </a:rPr>
                <a:t>Sepsis</a:t>
              </a:r>
            </a:p>
            <a:p>
              <a:r>
                <a:rPr lang="en-GB" sz="2800" b="1" dirty="0">
                  <a:latin typeface="Calibri" pitchFamily="34" charset="0"/>
                </a:rPr>
                <a:t>Embolisation</a:t>
              </a:r>
            </a:p>
            <a:p>
              <a:r>
                <a:rPr lang="en-GB" sz="2800" b="1" dirty="0">
                  <a:latin typeface="Calibri" pitchFamily="34" charset="0"/>
                </a:rPr>
                <a:t>TRALI</a:t>
              </a:r>
            </a:p>
          </p:txBody>
        </p:sp>
      </p:grpSp>
      <p:pic>
        <p:nvPicPr>
          <p:cNvPr id="282636" name="Picture 12" descr="MCHH01359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00338" y="2655888"/>
            <a:ext cx="2173287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MCj040399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420938"/>
            <a:ext cx="197643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51520" y="394780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/>
              <a:t>Sodium transport across alveolar epithelial cells drives alveolar fluid clearance </a:t>
            </a:r>
            <a:r>
              <a:rPr lang="en-US" sz="3200" dirty="0">
                <a:solidFill>
                  <a:srgbClr val="000090"/>
                </a:solidFill>
              </a:rPr>
              <a:t/>
            </a:r>
            <a:br>
              <a:rPr lang="en-US" sz="3200" dirty="0">
                <a:solidFill>
                  <a:srgbClr val="000090"/>
                </a:solidFill>
              </a:rPr>
            </a:b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447800" y="2209800"/>
            <a:ext cx="2971800" cy="297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-190291" y="1646938"/>
            <a:ext cx="2986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Apical (air side)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-124777" y="5379425"/>
            <a:ext cx="2568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Basolateral</a:t>
            </a: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2396610" y="4876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2396610" y="4648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3165500" y="448202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2708300" y="4876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2313560" y="1738313"/>
            <a:ext cx="0" cy="1004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2161160" y="1905000"/>
            <a:ext cx="304800" cy="609600"/>
          </a:xfrm>
          <a:prstGeom prst="can">
            <a:avLst>
              <a:gd name="adj" fmla="val 50000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2237360" y="1936750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2313560" y="1752600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5029200" y="2209800"/>
            <a:ext cx="2971800" cy="297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7486650" y="1752600"/>
            <a:ext cx="0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3" name="AutoShape 17"/>
          <p:cNvSpPr>
            <a:spLocks noChangeArrowheads="1"/>
          </p:cNvSpPr>
          <p:nvPr/>
        </p:nvSpPr>
        <p:spPr bwMode="auto">
          <a:xfrm>
            <a:off x="7334250" y="1919288"/>
            <a:ext cx="304800" cy="609600"/>
          </a:xfrm>
          <a:prstGeom prst="can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7410450" y="1951038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7486650" y="1766888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7239000" y="2743200"/>
            <a:ext cx="468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</a:t>
            </a:r>
            <a:r>
              <a:rPr lang="en-US" sz="2400" baseline="30000"/>
              <a:t>-</a:t>
            </a:r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7505700" y="4662488"/>
            <a:ext cx="0" cy="1004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8" name="AutoShape 22"/>
          <p:cNvSpPr>
            <a:spLocks noChangeArrowheads="1"/>
          </p:cNvSpPr>
          <p:nvPr/>
        </p:nvSpPr>
        <p:spPr bwMode="auto">
          <a:xfrm>
            <a:off x="7353300" y="4829175"/>
            <a:ext cx="304800" cy="609600"/>
          </a:xfrm>
          <a:prstGeom prst="can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9" name="Oval 23"/>
          <p:cNvSpPr>
            <a:spLocks noChangeArrowheads="1"/>
          </p:cNvSpPr>
          <p:nvPr/>
        </p:nvSpPr>
        <p:spPr bwMode="auto">
          <a:xfrm>
            <a:off x="7429500" y="4860925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>
            <a:off x="7505700" y="4676775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3273530" y="2279618"/>
            <a:ext cx="9885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 smtClean="0"/>
              <a:t>Tight</a:t>
            </a:r>
            <a:br>
              <a:rPr lang="en-US" b="1" dirty="0" smtClean="0"/>
            </a:br>
            <a:r>
              <a:rPr lang="en-US" b="1" dirty="0" smtClean="0"/>
              <a:t>Junction</a:t>
            </a:r>
            <a:endParaRPr lang="en-US" b="1" dirty="0"/>
          </a:p>
        </p:txBody>
      </p:sp>
      <p:sp>
        <p:nvSpPr>
          <p:cNvPr id="65581" name="Line 45"/>
          <p:cNvSpPr>
            <a:spLocks noChangeShapeType="1"/>
          </p:cNvSpPr>
          <p:nvPr/>
        </p:nvSpPr>
        <p:spPr bwMode="auto">
          <a:xfrm>
            <a:off x="6156325" y="1766888"/>
            <a:ext cx="0" cy="1004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2" name="AutoShape 46"/>
          <p:cNvSpPr>
            <a:spLocks noChangeArrowheads="1"/>
          </p:cNvSpPr>
          <p:nvPr/>
        </p:nvSpPr>
        <p:spPr bwMode="auto">
          <a:xfrm>
            <a:off x="6003925" y="1933575"/>
            <a:ext cx="304800" cy="609600"/>
          </a:xfrm>
          <a:prstGeom prst="can">
            <a:avLst>
              <a:gd name="adj" fmla="val 50000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3" name="Text Box 47"/>
          <p:cNvSpPr txBox="1">
            <a:spLocks noChangeArrowheads="1"/>
          </p:cNvSpPr>
          <p:nvPr/>
        </p:nvSpPr>
        <p:spPr bwMode="auto">
          <a:xfrm>
            <a:off x="5927725" y="27241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</a:t>
            </a:r>
            <a:r>
              <a:rPr lang="en-US" baseline="30000"/>
              <a:t>+</a:t>
            </a:r>
          </a:p>
        </p:txBody>
      </p:sp>
      <p:sp>
        <p:nvSpPr>
          <p:cNvPr id="65584" name="Oval 48"/>
          <p:cNvSpPr>
            <a:spLocks noChangeArrowheads="1"/>
          </p:cNvSpPr>
          <p:nvPr/>
        </p:nvSpPr>
        <p:spPr bwMode="auto">
          <a:xfrm>
            <a:off x="6080125" y="1965325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5" name="Line 49"/>
          <p:cNvSpPr>
            <a:spLocks noChangeShapeType="1"/>
          </p:cNvSpPr>
          <p:nvPr/>
        </p:nvSpPr>
        <p:spPr bwMode="auto">
          <a:xfrm>
            <a:off x="6156325" y="1781175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6" name="Text Box 50"/>
          <p:cNvSpPr txBox="1">
            <a:spLocks noChangeArrowheads="1"/>
          </p:cNvSpPr>
          <p:nvPr/>
        </p:nvSpPr>
        <p:spPr bwMode="auto">
          <a:xfrm>
            <a:off x="6292850" y="21844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ENaC</a:t>
            </a:r>
          </a:p>
        </p:txBody>
      </p:sp>
      <p:sp>
        <p:nvSpPr>
          <p:cNvPr id="65588" name="Text Box 52"/>
          <p:cNvSpPr txBox="1">
            <a:spLocks noChangeArrowheads="1"/>
          </p:cNvSpPr>
          <p:nvPr/>
        </p:nvSpPr>
        <p:spPr bwMode="auto">
          <a:xfrm>
            <a:off x="2053210" y="26987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</a:t>
            </a:r>
            <a:r>
              <a:rPr lang="en-US" baseline="30000"/>
              <a:t>+</a:t>
            </a:r>
          </a:p>
        </p:txBody>
      </p:sp>
      <p:sp>
        <p:nvSpPr>
          <p:cNvPr id="65589" name="Text Box 53"/>
          <p:cNvSpPr txBox="1">
            <a:spLocks noChangeArrowheads="1"/>
          </p:cNvSpPr>
          <p:nvPr/>
        </p:nvSpPr>
        <p:spPr bwMode="auto">
          <a:xfrm>
            <a:off x="2136260" y="5518150"/>
            <a:ext cx="637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3Na</a:t>
            </a:r>
            <a:r>
              <a:rPr lang="en-US" baseline="30000" dirty="0"/>
              <a:t>+</a:t>
            </a:r>
          </a:p>
        </p:txBody>
      </p:sp>
      <p:sp>
        <p:nvSpPr>
          <p:cNvPr id="65590" name="Text Box 54"/>
          <p:cNvSpPr txBox="1">
            <a:spLocks noChangeArrowheads="1"/>
          </p:cNvSpPr>
          <p:nvPr/>
        </p:nvSpPr>
        <p:spPr bwMode="auto">
          <a:xfrm>
            <a:off x="3013100" y="4101020"/>
            <a:ext cx="49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2K</a:t>
            </a:r>
            <a:r>
              <a:rPr lang="en-US" baseline="30000" dirty="0"/>
              <a:t>+</a:t>
            </a:r>
          </a:p>
        </p:txBody>
      </p:sp>
      <p:sp>
        <p:nvSpPr>
          <p:cNvPr id="65591" name="Text Box 55"/>
          <p:cNvSpPr txBox="1">
            <a:spLocks noChangeArrowheads="1"/>
          </p:cNvSpPr>
          <p:nvPr/>
        </p:nvSpPr>
        <p:spPr bwMode="auto">
          <a:xfrm>
            <a:off x="7291388" y="5621338"/>
            <a:ext cx="468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</a:t>
            </a:r>
            <a:r>
              <a:rPr lang="en-US" sz="2400" baseline="30000"/>
              <a:t>-</a:t>
            </a:r>
          </a:p>
        </p:txBody>
      </p:sp>
      <p:sp>
        <p:nvSpPr>
          <p:cNvPr id="65612" name="Line 76"/>
          <p:cNvSpPr>
            <a:spLocks noChangeShapeType="1"/>
          </p:cNvSpPr>
          <p:nvPr/>
        </p:nvSpPr>
        <p:spPr bwMode="auto">
          <a:xfrm>
            <a:off x="5730875" y="1752600"/>
            <a:ext cx="0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3" name="AutoShape 77"/>
          <p:cNvSpPr>
            <a:spLocks noChangeArrowheads="1"/>
          </p:cNvSpPr>
          <p:nvPr/>
        </p:nvSpPr>
        <p:spPr bwMode="auto">
          <a:xfrm>
            <a:off x="5578475" y="1919288"/>
            <a:ext cx="304800" cy="609600"/>
          </a:xfrm>
          <a:prstGeom prst="can">
            <a:avLst>
              <a:gd name="adj" fmla="val 50000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4" name="Oval 78"/>
          <p:cNvSpPr>
            <a:spLocks noChangeArrowheads="1"/>
          </p:cNvSpPr>
          <p:nvPr/>
        </p:nvSpPr>
        <p:spPr bwMode="auto">
          <a:xfrm>
            <a:off x="5654675" y="1951038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5" name="Line 79"/>
          <p:cNvSpPr>
            <a:spLocks noChangeShapeType="1"/>
          </p:cNvSpPr>
          <p:nvPr/>
        </p:nvSpPr>
        <p:spPr bwMode="auto">
          <a:xfrm>
            <a:off x="5730875" y="1766888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6" name="Text Box 80"/>
          <p:cNvSpPr txBox="1">
            <a:spLocks noChangeArrowheads="1"/>
          </p:cNvSpPr>
          <p:nvPr/>
        </p:nvSpPr>
        <p:spPr bwMode="auto">
          <a:xfrm>
            <a:off x="5470525" y="27130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</a:t>
            </a:r>
            <a:r>
              <a:rPr lang="en-US" baseline="30000"/>
              <a:t>+</a:t>
            </a:r>
          </a:p>
        </p:txBody>
      </p:sp>
      <p:sp>
        <p:nvSpPr>
          <p:cNvPr id="65617" name="Text Box 81"/>
          <p:cNvSpPr txBox="1">
            <a:spLocks noChangeArrowheads="1"/>
          </p:cNvSpPr>
          <p:nvPr/>
        </p:nvSpPr>
        <p:spPr bwMode="auto">
          <a:xfrm>
            <a:off x="7588250" y="187642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CFTR</a:t>
            </a:r>
          </a:p>
        </p:txBody>
      </p:sp>
      <p:sp>
        <p:nvSpPr>
          <p:cNvPr id="78" name="Oval 77"/>
          <p:cNvSpPr/>
          <p:nvPr/>
        </p:nvSpPr>
        <p:spPr>
          <a:xfrm>
            <a:off x="4178962" y="2551113"/>
            <a:ext cx="545438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723072" y="2549203"/>
            <a:ext cx="545438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2371540" y="4545415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ATPase</a:t>
            </a:r>
            <a:endParaRPr lang="en-US" dirty="0"/>
          </a:p>
        </p:txBody>
      </p:sp>
      <p:sp>
        <p:nvSpPr>
          <p:cNvPr id="81" name="Oval 7"/>
          <p:cNvSpPr>
            <a:spLocks noChangeArrowheads="1"/>
          </p:cNvSpPr>
          <p:nvPr/>
        </p:nvSpPr>
        <p:spPr bwMode="auto">
          <a:xfrm>
            <a:off x="5754615" y="496068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5754615" y="473208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9"/>
          <p:cNvSpPr>
            <a:spLocks noChangeShapeType="1"/>
          </p:cNvSpPr>
          <p:nvPr/>
        </p:nvSpPr>
        <p:spPr bwMode="auto">
          <a:xfrm flipV="1">
            <a:off x="6523505" y="45659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10"/>
          <p:cNvSpPr>
            <a:spLocks noChangeArrowheads="1"/>
          </p:cNvSpPr>
          <p:nvPr/>
        </p:nvSpPr>
        <p:spPr bwMode="auto">
          <a:xfrm>
            <a:off x="6066305" y="496068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Text Box 53"/>
          <p:cNvSpPr txBox="1">
            <a:spLocks noChangeArrowheads="1"/>
          </p:cNvSpPr>
          <p:nvPr/>
        </p:nvSpPr>
        <p:spPr bwMode="auto">
          <a:xfrm>
            <a:off x="5494265" y="5602030"/>
            <a:ext cx="637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3Na</a:t>
            </a:r>
            <a:r>
              <a:rPr lang="en-US" baseline="30000" dirty="0"/>
              <a:t>+</a:t>
            </a:r>
          </a:p>
        </p:txBody>
      </p:sp>
      <p:sp>
        <p:nvSpPr>
          <p:cNvPr id="86" name="Text Box 54"/>
          <p:cNvSpPr txBox="1">
            <a:spLocks noChangeArrowheads="1"/>
          </p:cNvSpPr>
          <p:nvPr/>
        </p:nvSpPr>
        <p:spPr bwMode="auto">
          <a:xfrm>
            <a:off x="6371105" y="4184900"/>
            <a:ext cx="49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2K</a:t>
            </a:r>
            <a:r>
              <a:rPr lang="en-US" baseline="30000" dirty="0"/>
              <a:t>+</a:t>
            </a:r>
          </a:p>
        </p:txBody>
      </p:sp>
      <p:sp>
        <p:nvSpPr>
          <p:cNvPr id="87" name="Text Box 44"/>
          <p:cNvSpPr txBox="1">
            <a:spLocks noChangeArrowheads="1"/>
          </p:cNvSpPr>
          <p:nvPr/>
        </p:nvSpPr>
        <p:spPr bwMode="auto">
          <a:xfrm>
            <a:off x="5729545" y="4629295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ATPase</a:t>
            </a:r>
            <a:endParaRPr lang="en-US" dirty="0"/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1693185" y="3469571"/>
            <a:ext cx="2568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0090"/>
                </a:solidFill>
              </a:rPr>
              <a:t>Basal Conditions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89" name="Text Box 6"/>
          <p:cNvSpPr txBox="1">
            <a:spLocks noChangeArrowheads="1"/>
          </p:cNvSpPr>
          <p:nvPr/>
        </p:nvSpPr>
        <p:spPr bwMode="auto">
          <a:xfrm>
            <a:off x="5268510" y="3479531"/>
            <a:ext cx="2568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0090"/>
                </a:solidFill>
              </a:rPr>
              <a:t>Maximal Conditions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90" name="Text Box 34"/>
          <p:cNvSpPr txBox="1">
            <a:spLocks noChangeArrowheads="1"/>
          </p:cNvSpPr>
          <p:nvPr/>
        </p:nvSpPr>
        <p:spPr bwMode="auto">
          <a:xfrm rot="16200000">
            <a:off x="413354" y="3423230"/>
            <a:ext cx="1578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/>
              <a:t>Epithelial Cells</a:t>
            </a:r>
            <a:endParaRPr lang="en-US" b="1" dirty="0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>
            <a:off x="4724400" y="19812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4375150" y="5943600"/>
            <a:ext cx="844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H</a:t>
            </a:r>
            <a:r>
              <a:rPr lang="en-US" sz="2000" baseline="-25000" dirty="0">
                <a:solidFill>
                  <a:srgbClr val="008000"/>
                </a:solidFill>
              </a:rPr>
              <a:t>2</a:t>
            </a:r>
            <a:r>
              <a:rPr lang="en-US" sz="2000" dirty="0">
                <a:solidFill>
                  <a:srgbClr val="008000"/>
                </a:solidFill>
              </a:rPr>
              <a:t>O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4185226" y="1617891"/>
            <a:ext cx="611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H</a:t>
            </a:r>
            <a:r>
              <a:rPr lang="en-US" sz="2000" baseline="-25000" dirty="0">
                <a:solidFill>
                  <a:srgbClr val="008000"/>
                </a:solidFill>
              </a:rPr>
              <a:t>2</a:t>
            </a:r>
            <a:r>
              <a:rPr lang="en-US" sz="2000" dirty="0">
                <a:solidFill>
                  <a:srgbClr val="008000"/>
                </a:solidFill>
              </a:rPr>
              <a:t>O</a:t>
            </a: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4721330" y="1585768"/>
            <a:ext cx="428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Cl</a:t>
            </a:r>
            <a:r>
              <a:rPr lang="en-US" sz="2400" baseline="30000" dirty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495800" y="5653088"/>
            <a:ext cx="428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Cl</a:t>
            </a:r>
            <a:r>
              <a:rPr lang="en-US" sz="2400" baseline="3000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</p:txBody>
      </p:sp>
      <p:grpSp>
        <p:nvGrpSpPr>
          <p:cNvPr id="2" name="Group 62"/>
          <p:cNvGrpSpPr/>
          <p:nvPr/>
        </p:nvGrpSpPr>
        <p:grpSpPr>
          <a:xfrm>
            <a:off x="3576025" y="5112040"/>
            <a:ext cx="980666" cy="1047489"/>
            <a:chOff x="3576025" y="5112040"/>
            <a:chExt cx="980666" cy="1047489"/>
          </a:xfrm>
        </p:grpSpPr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3576025" y="5697864"/>
              <a:ext cx="6463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Na</a:t>
              </a:r>
              <a:r>
                <a:rPr lang="en-US" sz="2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2" name="Curved Down Arrow 61"/>
            <p:cNvSpPr/>
            <p:nvPr/>
          </p:nvSpPr>
          <p:spPr>
            <a:xfrm rot="2392024">
              <a:off x="4136971" y="5112040"/>
              <a:ext cx="419720" cy="835580"/>
            </a:xfrm>
            <a:prstGeom prst="curvedDownArrow">
              <a:avLst/>
            </a:prstGeom>
            <a:gradFill flip="none" rotWithShape="1">
              <a:gsLst>
                <a:gs pos="46000">
                  <a:srgbClr val="FF0000">
                    <a:alpha val="70000"/>
                  </a:srgbClr>
                </a:gs>
                <a:gs pos="10000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4213" y="2060575"/>
            <a:ext cx="7185025" cy="4454525"/>
            <a:chOff x="78" y="1107"/>
            <a:chExt cx="4526" cy="2806"/>
          </a:xfrm>
        </p:grpSpPr>
        <p:sp>
          <p:nvSpPr>
            <p:cNvPr id="254979" name="Rectangle 3"/>
            <p:cNvSpPr>
              <a:spLocks noChangeArrowheads="1"/>
            </p:cNvSpPr>
            <p:nvPr/>
          </p:nvSpPr>
          <p:spPr bwMode="auto">
            <a:xfrm>
              <a:off x="1359" y="1189"/>
              <a:ext cx="3245" cy="1974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0" name="Rectangle 4"/>
            <p:cNvSpPr>
              <a:spLocks noChangeArrowheads="1"/>
            </p:cNvSpPr>
            <p:nvPr/>
          </p:nvSpPr>
          <p:spPr bwMode="auto">
            <a:xfrm>
              <a:off x="1842" y="1415"/>
              <a:ext cx="661" cy="1748"/>
            </a:xfrm>
            <a:prstGeom prst="rect">
              <a:avLst/>
            </a:prstGeom>
            <a:solidFill>
              <a:schemeClr val="tx2"/>
            </a:solidFill>
            <a:ln w="1752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1" name="Rectangle 5"/>
            <p:cNvSpPr>
              <a:spLocks noChangeArrowheads="1"/>
            </p:cNvSpPr>
            <p:nvPr/>
          </p:nvSpPr>
          <p:spPr bwMode="auto">
            <a:xfrm>
              <a:off x="3470" y="2599"/>
              <a:ext cx="651" cy="564"/>
            </a:xfrm>
            <a:prstGeom prst="rect">
              <a:avLst/>
            </a:prstGeom>
            <a:solidFill>
              <a:schemeClr val="tx1"/>
            </a:solidFill>
            <a:ln w="1752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2" name="Line 6"/>
            <p:cNvSpPr>
              <a:spLocks noChangeShapeType="1"/>
            </p:cNvSpPr>
            <p:nvPr/>
          </p:nvSpPr>
          <p:spPr bwMode="auto">
            <a:xfrm>
              <a:off x="1359" y="1189"/>
              <a:ext cx="1" cy="19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3" name="Line 7"/>
            <p:cNvSpPr>
              <a:spLocks noChangeShapeType="1"/>
            </p:cNvSpPr>
            <p:nvPr/>
          </p:nvSpPr>
          <p:spPr bwMode="auto">
            <a:xfrm>
              <a:off x="1317" y="3163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4" name="Line 8"/>
            <p:cNvSpPr>
              <a:spLocks noChangeShapeType="1"/>
            </p:cNvSpPr>
            <p:nvPr/>
          </p:nvSpPr>
          <p:spPr bwMode="auto">
            <a:xfrm>
              <a:off x="1317" y="2886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5" name="Line 9"/>
            <p:cNvSpPr>
              <a:spLocks noChangeShapeType="1"/>
            </p:cNvSpPr>
            <p:nvPr/>
          </p:nvSpPr>
          <p:spPr bwMode="auto">
            <a:xfrm>
              <a:off x="1317" y="2599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6" name="Line 10"/>
            <p:cNvSpPr>
              <a:spLocks noChangeShapeType="1"/>
            </p:cNvSpPr>
            <p:nvPr/>
          </p:nvSpPr>
          <p:spPr bwMode="auto">
            <a:xfrm>
              <a:off x="1317" y="2321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7" name="Line 11"/>
            <p:cNvSpPr>
              <a:spLocks noChangeShapeType="1"/>
            </p:cNvSpPr>
            <p:nvPr/>
          </p:nvSpPr>
          <p:spPr bwMode="auto">
            <a:xfrm>
              <a:off x="1317" y="2033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8" name="Line 12"/>
            <p:cNvSpPr>
              <a:spLocks noChangeShapeType="1"/>
            </p:cNvSpPr>
            <p:nvPr/>
          </p:nvSpPr>
          <p:spPr bwMode="auto">
            <a:xfrm>
              <a:off x="1317" y="1755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9" name="Line 13"/>
            <p:cNvSpPr>
              <a:spLocks noChangeShapeType="1"/>
            </p:cNvSpPr>
            <p:nvPr/>
          </p:nvSpPr>
          <p:spPr bwMode="auto">
            <a:xfrm>
              <a:off x="1317" y="1467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90" name="Line 14"/>
            <p:cNvSpPr>
              <a:spLocks noChangeShapeType="1"/>
            </p:cNvSpPr>
            <p:nvPr/>
          </p:nvSpPr>
          <p:spPr bwMode="auto">
            <a:xfrm>
              <a:off x="1317" y="1189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91" name="Line 15"/>
            <p:cNvSpPr>
              <a:spLocks noChangeShapeType="1"/>
            </p:cNvSpPr>
            <p:nvPr/>
          </p:nvSpPr>
          <p:spPr bwMode="auto">
            <a:xfrm>
              <a:off x="1359" y="3163"/>
              <a:ext cx="324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92" name="Line 16"/>
            <p:cNvSpPr>
              <a:spLocks noChangeShapeType="1"/>
            </p:cNvSpPr>
            <p:nvPr/>
          </p:nvSpPr>
          <p:spPr bwMode="auto">
            <a:xfrm flipV="1">
              <a:off x="1359" y="3163"/>
              <a:ext cx="1" cy="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93" name="Rectangle 17"/>
            <p:cNvSpPr>
              <a:spLocks noChangeArrowheads="1"/>
            </p:cNvSpPr>
            <p:nvPr/>
          </p:nvSpPr>
          <p:spPr bwMode="auto">
            <a:xfrm>
              <a:off x="1182" y="3082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0</a:t>
              </a:r>
            </a:p>
          </p:txBody>
        </p:sp>
        <p:sp>
          <p:nvSpPr>
            <p:cNvPr id="254994" name="Rectangle 18"/>
            <p:cNvSpPr>
              <a:spLocks noChangeArrowheads="1"/>
            </p:cNvSpPr>
            <p:nvPr/>
          </p:nvSpPr>
          <p:spPr bwMode="auto">
            <a:xfrm>
              <a:off x="1107" y="280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10</a:t>
              </a:r>
            </a:p>
          </p:txBody>
        </p:sp>
        <p:sp>
          <p:nvSpPr>
            <p:cNvPr id="254995" name="Rectangle 19"/>
            <p:cNvSpPr>
              <a:spLocks noChangeArrowheads="1"/>
            </p:cNvSpPr>
            <p:nvPr/>
          </p:nvSpPr>
          <p:spPr bwMode="auto">
            <a:xfrm>
              <a:off x="1107" y="251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20</a:t>
              </a:r>
            </a:p>
          </p:txBody>
        </p:sp>
        <p:sp>
          <p:nvSpPr>
            <p:cNvPr id="254996" name="Rectangle 20"/>
            <p:cNvSpPr>
              <a:spLocks noChangeArrowheads="1"/>
            </p:cNvSpPr>
            <p:nvPr/>
          </p:nvSpPr>
          <p:spPr bwMode="auto">
            <a:xfrm>
              <a:off x="1107" y="2238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30</a:t>
              </a:r>
            </a:p>
          </p:txBody>
        </p:sp>
        <p:sp>
          <p:nvSpPr>
            <p:cNvPr id="254997" name="Rectangle 21"/>
            <p:cNvSpPr>
              <a:spLocks noChangeArrowheads="1"/>
            </p:cNvSpPr>
            <p:nvPr/>
          </p:nvSpPr>
          <p:spPr bwMode="auto">
            <a:xfrm>
              <a:off x="1107" y="19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40</a:t>
              </a:r>
            </a:p>
          </p:txBody>
        </p:sp>
        <p:sp>
          <p:nvSpPr>
            <p:cNvPr id="254998" name="Rectangle 22"/>
            <p:cNvSpPr>
              <a:spLocks noChangeArrowheads="1"/>
            </p:cNvSpPr>
            <p:nvPr/>
          </p:nvSpPr>
          <p:spPr bwMode="auto">
            <a:xfrm>
              <a:off x="1107" y="167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50</a:t>
              </a:r>
            </a:p>
          </p:txBody>
        </p:sp>
        <p:sp>
          <p:nvSpPr>
            <p:cNvPr id="254999" name="Rectangle 23"/>
            <p:cNvSpPr>
              <a:spLocks noChangeArrowheads="1"/>
            </p:cNvSpPr>
            <p:nvPr/>
          </p:nvSpPr>
          <p:spPr bwMode="auto">
            <a:xfrm>
              <a:off x="1107" y="1385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60</a:t>
              </a:r>
            </a:p>
          </p:txBody>
        </p:sp>
        <p:sp>
          <p:nvSpPr>
            <p:cNvPr id="255000" name="Rectangle 24"/>
            <p:cNvSpPr>
              <a:spLocks noChangeArrowheads="1"/>
            </p:cNvSpPr>
            <p:nvPr/>
          </p:nvSpPr>
          <p:spPr bwMode="auto">
            <a:xfrm>
              <a:off x="1107" y="1107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70</a:t>
              </a:r>
            </a:p>
          </p:txBody>
        </p:sp>
        <p:sp>
          <p:nvSpPr>
            <p:cNvPr id="255001" name="Rectangle 25"/>
            <p:cNvSpPr>
              <a:spLocks noChangeArrowheads="1"/>
            </p:cNvSpPr>
            <p:nvPr/>
          </p:nvSpPr>
          <p:spPr bwMode="auto">
            <a:xfrm>
              <a:off x="1915" y="3249"/>
              <a:ext cx="6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2100">
                  <a:latin typeface="Arial" charset="0"/>
                  <a:ea typeface="Osaka" charset="-128"/>
                </a:rPr>
                <a:t>Impaired</a:t>
              </a:r>
            </a:p>
            <a:p>
              <a:pPr algn="l" eaLnBrk="1" hangingPunct="1"/>
              <a:r>
                <a:rPr lang="en-US" sz="2100">
                  <a:latin typeface="Arial" charset="0"/>
                  <a:ea typeface="Osaka" charset="-128"/>
                </a:rPr>
                <a:t>(n = 69)</a:t>
              </a:r>
            </a:p>
          </p:txBody>
        </p:sp>
        <p:sp>
          <p:nvSpPr>
            <p:cNvPr id="255002" name="Rectangle 26"/>
            <p:cNvSpPr>
              <a:spLocks noChangeArrowheads="1"/>
            </p:cNvSpPr>
            <p:nvPr/>
          </p:nvSpPr>
          <p:spPr bwMode="auto">
            <a:xfrm>
              <a:off x="3544" y="3249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2100">
                  <a:latin typeface="Arial" charset="0"/>
                  <a:ea typeface="Osaka" charset="-128"/>
                </a:rPr>
                <a:t>Maximal</a:t>
              </a:r>
            </a:p>
            <a:p>
              <a:pPr algn="l" eaLnBrk="1" hangingPunct="1"/>
              <a:r>
                <a:rPr lang="en-US" sz="2100">
                  <a:latin typeface="Arial" charset="0"/>
                  <a:ea typeface="Osaka" charset="-128"/>
                </a:rPr>
                <a:t>(n = 10)</a:t>
              </a:r>
            </a:p>
          </p:txBody>
        </p:sp>
        <p:sp>
          <p:nvSpPr>
            <p:cNvPr id="255003" name="Rectangle 27"/>
            <p:cNvSpPr>
              <a:spLocks noChangeArrowheads="1"/>
            </p:cNvSpPr>
            <p:nvPr/>
          </p:nvSpPr>
          <p:spPr bwMode="auto">
            <a:xfrm>
              <a:off x="2178" y="3711"/>
              <a:ext cx="173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2100">
                  <a:latin typeface="Arial" charset="0"/>
                  <a:ea typeface="Osaka" charset="-128"/>
                </a:rPr>
                <a:t>Alveolar fluid clearance</a:t>
              </a:r>
            </a:p>
          </p:txBody>
        </p:sp>
        <p:sp>
          <p:nvSpPr>
            <p:cNvPr id="255004" name="Rectangle 28"/>
            <p:cNvSpPr>
              <a:spLocks noChangeArrowheads="1"/>
            </p:cNvSpPr>
            <p:nvPr/>
          </p:nvSpPr>
          <p:spPr bwMode="auto">
            <a:xfrm rot="21600000">
              <a:off x="78" y="1877"/>
              <a:ext cx="94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100">
                  <a:latin typeface="Arial" charset="0"/>
                  <a:ea typeface="Osaka" charset="-128"/>
                </a:rPr>
                <a:t>Hospital</a:t>
              </a:r>
            </a:p>
            <a:p>
              <a:pPr eaLnBrk="1" hangingPunct="1"/>
              <a:r>
                <a:rPr lang="en-US" sz="2100">
                  <a:latin typeface="Arial" charset="0"/>
                  <a:ea typeface="Osaka" charset="-128"/>
                </a:rPr>
                <a:t>mortality (%)</a:t>
              </a:r>
            </a:p>
          </p:txBody>
        </p:sp>
        <p:sp>
          <p:nvSpPr>
            <p:cNvPr id="255005" name="Text Box 29"/>
            <p:cNvSpPr txBox="1">
              <a:spLocks noChangeArrowheads="1"/>
            </p:cNvSpPr>
            <p:nvPr/>
          </p:nvSpPr>
          <p:spPr bwMode="auto">
            <a:xfrm>
              <a:off x="3700" y="2267"/>
              <a:ext cx="2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 dirty="0">
                  <a:latin typeface="Arial" charset="0"/>
                  <a:ea typeface="Osaka" charset="-128"/>
                </a:rPr>
                <a:t>*</a:t>
              </a:r>
            </a:p>
          </p:txBody>
        </p:sp>
      </p:grpSp>
      <p:sp>
        <p:nvSpPr>
          <p:cNvPr id="255006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r>
              <a:rPr lang="en-US" sz="3200" b="1" dirty="0">
                <a:ea typeface="Osaka" charset="-128"/>
              </a:rPr>
              <a:t>Impaired alveolar fluid clearance associated with increased mortality in ARDS</a:t>
            </a:r>
            <a:br>
              <a:rPr lang="en-US" sz="3200" b="1" dirty="0">
                <a:ea typeface="Osaka" charset="-128"/>
              </a:rPr>
            </a:br>
            <a:r>
              <a:rPr lang="en-US" sz="3200" b="1" dirty="0">
                <a:ea typeface="Osaka" charset="-128"/>
              </a:rPr>
              <a:t> </a:t>
            </a:r>
            <a:r>
              <a:rPr lang="en-GB" sz="2000" dirty="0"/>
              <a:t>Ware L, Am J </a:t>
            </a:r>
            <a:r>
              <a:rPr lang="en-GB" sz="2000" dirty="0" err="1"/>
              <a:t>Respir</a:t>
            </a:r>
            <a:r>
              <a:rPr lang="en-GB" sz="2000" dirty="0"/>
              <a:t> Crit Care Med 2001;163:1376</a:t>
            </a:r>
            <a:endParaRPr lang="en-US" sz="2400" dirty="0"/>
          </a:p>
        </p:txBody>
      </p:sp>
      <p:sp>
        <p:nvSpPr>
          <p:cNvPr id="255008" name="Text Box 32"/>
          <p:cNvSpPr txBox="1">
            <a:spLocks noChangeArrowheads="1"/>
          </p:cNvSpPr>
          <p:nvPr/>
        </p:nvSpPr>
        <p:spPr bwMode="auto">
          <a:xfrm>
            <a:off x="6792913" y="256698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  <a:ea typeface="Osaka" charset="-128"/>
              </a:rPr>
              <a:t>* p&lt;0.02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z="4800" b="1" dirty="0"/>
              <a:t>Pulmonary remodelling</a:t>
            </a:r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611560" y="3645024"/>
            <a:ext cx="3276600" cy="2895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46437" name="Freeform 5"/>
          <p:cNvSpPr>
            <a:spLocks/>
          </p:cNvSpPr>
          <p:nvPr/>
        </p:nvSpPr>
        <p:spPr bwMode="auto">
          <a:xfrm>
            <a:off x="1204913" y="4370388"/>
            <a:ext cx="2290762" cy="1550987"/>
          </a:xfrm>
          <a:custGeom>
            <a:avLst/>
            <a:gdLst/>
            <a:ahLst/>
            <a:cxnLst>
              <a:cxn ang="0">
                <a:pos x="0" y="1672"/>
              </a:cxn>
              <a:cxn ang="0">
                <a:pos x="584" y="1632"/>
              </a:cxn>
              <a:cxn ang="0">
                <a:pos x="1080" y="1648"/>
              </a:cxn>
              <a:cxn ang="0">
                <a:pos x="1864" y="1056"/>
              </a:cxn>
              <a:cxn ang="0">
                <a:pos x="2248" y="0"/>
              </a:cxn>
            </a:cxnLst>
            <a:rect l="0" t="0" r="r" b="b"/>
            <a:pathLst>
              <a:path w="2248" h="1672">
                <a:moveTo>
                  <a:pt x="0" y="1672"/>
                </a:moveTo>
                <a:cubicBezTo>
                  <a:pt x="195" y="1660"/>
                  <a:pt x="389" y="1646"/>
                  <a:pt x="584" y="1632"/>
                </a:cubicBezTo>
                <a:cubicBezTo>
                  <a:pt x="989" y="1650"/>
                  <a:pt x="824" y="1648"/>
                  <a:pt x="1080" y="1648"/>
                </a:cubicBezTo>
                <a:lnTo>
                  <a:pt x="1864" y="1056"/>
                </a:lnTo>
                <a:lnTo>
                  <a:pt x="2248" y="0"/>
                </a:lnTo>
              </a:path>
            </a:pathLst>
          </a:custGeom>
          <a:noFill/>
          <a:ln w="76200" cap="flat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 rot="-2173824">
            <a:off x="2143125" y="5645150"/>
            <a:ext cx="1204913" cy="1349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6439" name="Freeform 7"/>
          <p:cNvSpPr>
            <a:spLocks/>
          </p:cNvSpPr>
          <p:nvPr/>
        </p:nvSpPr>
        <p:spPr bwMode="auto">
          <a:xfrm>
            <a:off x="1196975" y="5186363"/>
            <a:ext cx="1103313" cy="690562"/>
          </a:xfrm>
          <a:custGeom>
            <a:avLst/>
            <a:gdLst/>
            <a:ahLst/>
            <a:cxnLst>
              <a:cxn ang="0">
                <a:pos x="0" y="744"/>
              </a:cxn>
              <a:cxn ang="0">
                <a:pos x="40" y="472"/>
              </a:cxn>
              <a:cxn ang="0">
                <a:pos x="168" y="120"/>
              </a:cxn>
              <a:cxn ang="0">
                <a:pos x="192" y="64"/>
              </a:cxn>
              <a:cxn ang="0">
                <a:pos x="368" y="24"/>
              </a:cxn>
              <a:cxn ang="0">
                <a:pos x="464" y="0"/>
              </a:cxn>
              <a:cxn ang="0">
                <a:pos x="728" y="40"/>
              </a:cxn>
              <a:cxn ang="0">
                <a:pos x="808" y="64"/>
              </a:cxn>
              <a:cxn ang="0">
                <a:pos x="880" y="104"/>
              </a:cxn>
              <a:cxn ang="0">
                <a:pos x="936" y="160"/>
              </a:cxn>
              <a:cxn ang="0">
                <a:pos x="992" y="240"/>
              </a:cxn>
              <a:cxn ang="0">
                <a:pos x="1032" y="384"/>
              </a:cxn>
              <a:cxn ang="0">
                <a:pos x="1056" y="432"/>
              </a:cxn>
              <a:cxn ang="0">
                <a:pos x="1080" y="736"/>
              </a:cxn>
              <a:cxn ang="0">
                <a:pos x="0" y="744"/>
              </a:cxn>
            </a:cxnLst>
            <a:rect l="0" t="0" r="r" b="b"/>
            <a:pathLst>
              <a:path w="1082" h="744">
                <a:moveTo>
                  <a:pt x="0" y="744"/>
                </a:moveTo>
                <a:cubicBezTo>
                  <a:pt x="15" y="653"/>
                  <a:pt x="31" y="563"/>
                  <a:pt x="40" y="472"/>
                </a:cubicBezTo>
                <a:cubicBezTo>
                  <a:pt x="47" y="282"/>
                  <a:pt x="16" y="221"/>
                  <a:pt x="168" y="120"/>
                </a:cubicBezTo>
                <a:cubicBezTo>
                  <a:pt x="172" y="107"/>
                  <a:pt x="183" y="72"/>
                  <a:pt x="192" y="64"/>
                </a:cubicBezTo>
                <a:cubicBezTo>
                  <a:pt x="231" y="30"/>
                  <a:pt x="324" y="29"/>
                  <a:pt x="368" y="24"/>
                </a:cubicBezTo>
                <a:cubicBezTo>
                  <a:pt x="399" y="14"/>
                  <a:pt x="432" y="8"/>
                  <a:pt x="464" y="0"/>
                </a:cubicBezTo>
                <a:cubicBezTo>
                  <a:pt x="578" y="5"/>
                  <a:pt x="634" y="5"/>
                  <a:pt x="728" y="40"/>
                </a:cubicBezTo>
                <a:cubicBezTo>
                  <a:pt x="774" y="57"/>
                  <a:pt x="753" y="37"/>
                  <a:pt x="808" y="64"/>
                </a:cubicBezTo>
                <a:cubicBezTo>
                  <a:pt x="822" y="71"/>
                  <a:pt x="864" y="89"/>
                  <a:pt x="880" y="104"/>
                </a:cubicBezTo>
                <a:cubicBezTo>
                  <a:pt x="900" y="122"/>
                  <a:pt x="936" y="160"/>
                  <a:pt x="936" y="160"/>
                </a:cubicBezTo>
                <a:cubicBezTo>
                  <a:pt x="947" y="193"/>
                  <a:pt x="973" y="211"/>
                  <a:pt x="992" y="240"/>
                </a:cubicBezTo>
                <a:cubicBezTo>
                  <a:pt x="999" y="282"/>
                  <a:pt x="1007" y="347"/>
                  <a:pt x="1032" y="384"/>
                </a:cubicBezTo>
                <a:cubicBezTo>
                  <a:pt x="1048" y="407"/>
                  <a:pt x="1049" y="406"/>
                  <a:pt x="1056" y="432"/>
                </a:cubicBezTo>
                <a:cubicBezTo>
                  <a:pt x="1082" y="535"/>
                  <a:pt x="1080" y="628"/>
                  <a:pt x="1080" y="736"/>
                </a:cubicBezTo>
                <a:lnTo>
                  <a:pt x="0" y="744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0" name="Freeform 8"/>
          <p:cNvSpPr>
            <a:spLocks/>
          </p:cNvSpPr>
          <p:nvPr/>
        </p:nvSpPr>
        <p:spPr bwMode="auto">
          <a:xfrm>
            <a:off x="1374775" y="5346700"/>
            <a:ext cx="474663" cy="396875"/>
          </a:xfrm>
          <a:custGeom>
            <a:avLst/>
            <a:gdLst/>
            <a:ahLst/>
            <a:cxnLst>
              <a:cxn ang="0">
                <a:pos x="32" y="92"/>
              </a:cxn>
              <a:cxn ang="0">
                <a:pos x="0" y="204"/>
              </a:cxn>
              <a:cxn ang="0">
                <a:pos x="8" y="308"/>
              </a:cxn>
              <a:cxn ang="0">
                <a:pos x="24" y="332"/>
              </a:cxn>
              <a:cxn ang="0">
                <a:pos x="152" y="428"/>
              </a:cxn>
              <a:cxn ang="0">
                <a:pos x="344" y="420"/>
              </a:cxn>
              <a:cxn ang="0">
                <a:pos x="392" y="404"/>
              </a:cxn>
              <a:cxn ang="0">
                <a:pos x="440" y="340"/>
              </a:cxn>
              <a:cxn ang="0">
                <a:pos x="456" y="292"/>
              </a:cxn>
              <a:cxn ang="0">
                <a:pos x="464" y="268"/>
              </a:cxn>
              <a:cxn ang="0">
                <a:pos x="328" y="52"/>
              </a:cxn>
              <a:cxn ang="0">
                <a:pos x="256" y="12"/>
              </a:cxn>
              <a:cxn ang="0">
                <a:pos x="232" y="4"/>
              </a:cxn>
              <a:cxn ang="0">
                <a:pos x="40" y="68"/>
              </a:cxn>
              <a:cxn ang="0">
                <a:pos x="32" y="92"/>
              </a:cxn>
            </a:cxnLst>
            <a:rect l="0" t="0" r="r" b="b"/>
            <a:pathLst>
              <a:path w="464" h="428">
                <a:moveTo>
                  <a:pt x="32" y="92"/>
                </a:moveTo>
                <a:cubicBezTo>
                  <a:pt x="20" y="129"/>
                  <a:pt x="12" y="167"/>
                  <a:pt x="0" y="204"/>
                </a:cubicBezTo>
                <a:cubicBezTo>
                  <a:pt x="3" y="239"/>
                  <a:pt x="2" y="274"/>
                  <a:pt x="8" y="308"/>
                </a:cubicBezTo>
                <a:cubicBezTo>
                  <a:pt x="10" y="317"/>
                  <a:pt x="20" y="323"/>
                  <a:pt x="24" y="332"/>
                </a:cubicBezTo>
                <a:cubicBezTo>
                  <a:pt x="51" y="386"/>
                  <a:pt x="92" y="416"/>
                  <a:pt x="152" y="428"/>
                </a:cubicBezTo>
                <a:cubicBezTo>
                  <a:pt x="216" y="425"/>
                  <a:pt x="280" y="426"/>
                  <a:pt x="344" y="420"/>
                </a:cubicBezTo>
                <a:cubicBezTo>
                  <a:pt x="361" y="418"/>
                  <a:pt x="392" y="404"/>
                  <a:pt x="392" y="404"/>
                </a:cubicBezTo>
                <a:cubicBezTo>
                  <a:pt x="408" y="383"/>
                  <a:pt x="432" y="365"/>
                  <a:pt x="440" y="340"/>
                </a:cubicBezTo>
                <a:cubicBezTo>
                  <a:pt x="445" y="324"/>
                  <a:pt x="451" y="308"/>
                  <a:pt x="456" y="292"/>
                </a:cubicBezTo>
                <a:cubicBezTo>
                  <a:pt x="459" y="284"/>
                  <a:pt x="464" y="268"/>
                  <a:pt x="464" y="268"/>
                </a:cubicBezTo>
                <a:cubicBezTo>
                  <a:pt x="453" y="163"/>
                  <a:pt x="438" y="89"/>
                  <a:pt x="328" y="52"/>
                </a:cubicBezTo>
                <a:cubicBezTo>
                  <a:pt x="292" y="16"/>
                  <a:pt x="315" y="32"/>
                  <a:pt x="256" y="12"/>
                </a:cubicBezTo>
                <a:cubicBezTo>
                  <a:pt x="248" y="9"/>
                  <a:pt x="232" y="4"/>
                  <a:pt x="232" y="4"/>
                </a:cubicBezTo>
                <a:cubicBezTo>
                  <a:pt x="118" y="12"/>
                  <a:pt x="108" y="0"/>
                  <a:pt x="40" y="68"/>
                </a:cubicBezTo>
                <a:cubicBezTo>
                  <a:pt x="37" y="76"/>
                  <a:pt x="32" y="92"/>
                  <a:pt x="32" y="92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1" name="Freeform 9"/>
          <p:cNvSpPr>
            <a:spLocks/>
          </p:cNvSpPr>
          <p:nvPr/>
        </p:nvSpPr>
        <p:spPr bwMode="auto">
          <a:xfrm>
            <a:off x="1711325" y="5268913"/>
            <a:ext cx="169863" cy="133350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2" name="Freeform 10"/>
          <p:cNvSpPr>
            <a:spLocks/>
          </p:cNvSpPr>
          <p:nvPr/>
        </p:nvSpPr>
        <p:spPr bwMode="auto">
          <a:xfrm rot="6450338">
            <a:off x="1985169" y="5344319"/>
            <a:ext cx="153988" cy="146050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2028825" y="5618163"/>
            <a:ext cx="166688" cy="133350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4" name="Freeform 12"/>
          <p:cNvSpPr>
            <a:spLocks/>
          </p:cNvSpPr>
          <p:nvPr/>
        </p:nvSpPr>
        <p:spPr bwMode="auto">
          <a:xfrm rot="6450338">
            <a:off x="1242219" y="5353844"/>
            <a:ext cx="153988" cy="146050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5" name="Freeform 13"/>
          <p:cNvSpPr>
            <a:spLocks/>
          </p:cNvSpPr>
          <p:nvPr/>
        </p:nvSpPr>
        <p:spPr bwMode="auto">
          <a:xfrm rot="6450338">
            <a:off x="1242219" y="5711032"/>
            <a:ext cx="153987" cy="146050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6" name="Freeform 14"/>
          <p:cNvSpPr>
            <a:spLocks/>
          </p:cNvSpPr>
          <p:nvPr/>
        </p:nvSpPr>
        <p:spPr bwMode="auto">
          <a:xfrm>
            <a:off x="2297113" y="4308475"/>
            <a:ext cx="1171575" cy="1538288"/>
          </a:xfrm>
          <a:custGeom>
            <a:avLst/>
            <a:gdLst/>
            <a:ahLst/>
            <a:cxnLst>
              <a:cxn ang="0">
                <a:pos x="0" y="1659"/>
              </a:cxn>
              <a:cxn ang="0">
                <a:pos x="56" y="1643"/>
              </a:cxn>
              <a:cxn ang="0">
                <a:pos x="128" y="1603"/>
              </a:cxn>
              <a:cxn ang="0">
                <a:pos x="184" y="1555"/>
              </a:cxn>
              <a:cxn ang="0">
                <a:pos x="288" y="1467"/>
              </a:cxn>
              <a:cxn ang="0">
                <a:pos x="336" y="1419"/>
              </a:cxn>
              <a:cxn ang="0">
                <a:pos x="384" y="1387"/>
              </a:cxn>
              <a:cxn ang="0">
                <a:pos x="472" y="1331"/>
              </a:cxn>
              <a:cxn ang="0">
                <a:pos x="480" y="1307"/>
              </a:cxn>
              <a:cxn ang="0">
                <a:pos x="584" y="1283"/>
              </a:cxn>
              <a:cxn ang="0">
                <a:pos x="648" y="1203"/>
              </a:cxn>
              <a:cxn ang="0">
                <a:pos x="688" y="1155"/>
              </a:cxn>
              <a:cxn ang="0">
                <a:pos x="760" y="1059"/>
              </a:cxn>
              <a:cxn ang="0">
                <a:pos x="816" y="931"/>
              </a:cxn>
              <a:cxn ang="0">
                <a:pos x="832" y="883"/>
              </a:cxn>
              <a:cxn ang="0">
                <a:pos x="848" y="859"/>
              </a:cxn>
              <a:cxn ang="0">
                <a:pos x="880" y="763"/>
              </a:cxn>
              <a:cxn ang="0">
                <a:pos x="936" y="675"/>
              </a:cxn>
              <a:cxn ang="0">
                <a:pos x="968" y="627"/>
              </a:cxn>
              <a:cxn ang="0">
                <a:pos x="992" y="475"/>
              </a:cxn>
              <a:cxn ang="0">
                <a:pos x="1008" y="451"/>
              </a:cxn>
              <a:cxn ang="0">
                <a:pos x="1040" y="371"/>
              </a:cxn>
              <a:cxn ang="0">
                <a:pos x="1056" y="299"/>
              </a:cxn>
              <a:cxn ang="0">
                <a:pos x="1072" y="275"/>
              </a:cxn>
              <a:cxn ang="0">
                <a:pos x="1136" y="99"/>
              </a:cxn>
              <a:cxn ang="0">
                <a:pos x="1144" y="11"/>
              </a:cxn>
              <a:cxn ang="0">
                <a:pos x="1120" y="35"/>
              </a:cxn>
              <a:cxn ang="0">
                <a:pos x="1112" y="59"/>
              </a:cxn>
              <a:cxn ang="0">
                <a:pos x="1080" y="131"/>
              </a:cxn>
              <a:cxn ang="0">
                <a:pos x="1024" y="387"/>
              </a:cxn>
              <a:cxn ang="0">
                <a:pos x="792" y="835"/>
              </a:cxn>
              <a:cxn ang="0">
                <a:pos x="728" y="1051"/>
              </a:cxn>
              <a:cxn ang="0">
                <a:pos x="648" y="1107"/>
              </a:cxn>
              <a:cxn ang="0">
                <a:pos x="616" y="1155"/>
              </a:cxn>
              <a:cxn ang="0">
                <a:pos x="608" y="1179"/>
              </a:cxn>
              <a:cxn ang="0">
                <a:pos x="520" y="1203"/>
              </a:cxn>
              <a:cxn ang="0">
                <a:pos x="424" y="1259"/>
              </a:cxn>
              <a:cxn ang="0">
                <a:pos x="400" y="1275"/>
              </a:cxn>
              <a:cxn ang="0">
                <a:pos x="376" y="1291"/>
              </a:cxn>
              <a:cxn ang="0">
                <a:pos x="288" y="1395"/>
              </a:cxn>
              <a:cxn ang="0">
                <a:pos x="144" y="1483"/>
              </a:cxn>
              <a:cxn ang="0">
                <a:pos x="72" y="1579"/>
              </a:cxn>
              <a:cxn ang="0">
                <a:pos x="0" y="1659"/>
              </a:cxn>
            </a:cxnLst>
            <a:rect l="0" t="0" r="r" b="b"/>
            <a:pathLst>
              <a:path w="1151" h="1659">
                <a:moveTo>
                  <a:pt x="0" y="1659"/>
                </a:moveTo>
                <a:cubicBezTo>
                  <a:pt x="18" y="1653"/>
                  <a:pt x="39" y="1652"/>
                  <a:pt x="56" y="1643"/>
                </a:cubicBezTo>
                <a:cubicBezTo>
                  <a:pt x="166" y="1588"/>
                  <a:pt x="62" y="1625"/>
                  <a:pt x="128" y="1603"/>
                </a:cubicBezTo>
                <a:cubicBezTo>
                  <a:pt x="139" y="1571"/>
                  <a:pt x="153" y="1565"/>
                  <a:pt x="184" y="1555"/>
                </a:cubicBezTo>
                <a:cubicBezTo>
                  <a:pt x="199" y="1511"/>
                  <a:pt x="250" y="1492"/>
                  <a:pt x="288" y="1467"/>
                </a:cubicBezTo>
                <a:cubicBezTo>
                  <a:pt x="307" y="1454"/>
                  <a:pt x="320" y="1435"/>
                  <a:pt x="336" y="1419"/>
                </a:cubicBezTo>
                <a:cubicBezTo>
                  <a:pt x="350" y="1405"/>
                  <a:pt x="384" y="1387"/>
                  <a:pt x="384" y="1387"/>
                </a:cubicBezTo>
                <a:cubicBezTo>
                  <a:pt x="404" y="1357"/>
                  <a:pt x="438" y="1342"/>
                  <a:pt x="472" y="1331"/>
                </a:cubicBezTo>
                <a:cubicBezTo>
                  <a:pt x="475" y="1323"/>
                  <a:pt x="473" y="1312"/>
                  <a:pt x="480" y="1307"/>
                </a:cubicBezTo>
                <a:cubicBezTo>
                  <a:pt x="498" y="1293"/>
                  <a:pt x="558" y="1292"/>
                  <a:pt x="584" y="1283"/>
                </a:cubicBezTo>
                <a:cubicBezTo>
                  <a:pt x="599" y="1238"/>
                  <a:pt x="601" y="1219"/>
                  <a:pt x="648" y="1203"/>
                </a:cubicBezTo>
                <a:cubicBezTo>
                  <a:pt x="663" y="1188"/>
                  <a:pt x="673" y="1170"/>
                  <a:pt x="688" y="1155"/>
                </a:cubicBezTo>
                <a:cubicBezTo>
                  <a:pt x="723" y="1120"/>
                  <a:pt x="744" y="1108"/>
                  <a:pt x="760" y="1059"/>
                </a:cubicBezTo>
                <a:cubicBezTo>
                  <a:pt x="769" y="995"/>
                  <a:pt x="781" y="983"/>
                  <a:pt x="816" y="931"/>
                </a:cubicBezTo>
                <a:cubicBezTo>
                  <a:pt x="825" y="917"/>
                  <a:pt x="827" y="899"/>
                  <a:pt x="832" y="883"/>
                </a:cubicBezTo>
                <a:cubicBezTo>
                  <a:pt x="835" y="874"/>
                  <a:pt x="844" y="868"/>
                  <a:pt x="848" y="859"/>
                </a:cubicBezTo>
                <a:cubicBezTo>
                  <a:pt x="861" y="829"/>
                  <a:pt x="870" y="794"/>
                  <a:pt x="880" y="763"/>
                </a:cubicBezTo>
                <a:cubicBezTo>
                  <a:pt x="893" y="725"/>
                  <a:pt x="893" y="689"/>
                  <a:pt x="936" y="675"/>
                </a:cubicBezTo>
                <a:cubicBezTo>
                  <a:pt x="947" y="659"/>
                  <a:pt x="957" y="643"/>
                  <a:pt x="968" y="627"/>
                </a:cubicBezTo>
                <a:cubicBezTo>
                  <a:pt x="974" y="618"/>
                  <a:pt x="983" y="503"/>
                  <a:pt x="992" y="475"/>
                </a:cubicBezTo>
                <a:cubicBezTo>
                  <a:pt x="995" y="466"/>
                  <a:pt x="1004" y="460"/>
                  <a:pt x="1008" y="451"/>
                </a:cubicBezTo>
                <a:cubicBezTo>
                  <a:pt x="1021" y="425"/>
                  <a:pt x="1027" y="397"/>
                  <a:pt x="1040" y="371"/>
                </a:cubicBezTo>
                <a:cubicBezTo>
                  <a:pt x="1055" y="342"/>
                  <a:pt x="1044" y="336"/>
                  <a:pt x="1056" y="299"/>
                </a:cubicBezTo>
                <a:cubicBezTo>
                  <a:pt x="1059" y="290"/>
                  <a:pt x="1068" y="284"/>
                  <a:pt x="1072" y="275"/>
                </a:cubicBezTo>
                <a:cubicBezTo>
                  <a:pt x="1097" y="219"/>
                  <a:pt x="1103" y="149"/>
                  <a:pt x="1136" y="99"/>
                </a:cubicBezTo>
                <a:cubicBezTo>
                  <a:pt x="1139" y="70"/>
                  <a:pt x="1151" y="40"/>
                  <a:pt x="1144" y="11"/>
                </a:cubicBezTo>
                <a:cubicBezTo>
                  <a:pt x="1141" y="0"/>
                  <a:pt x="1126" y="26"/>
                  <a:pt x="1120" y="35"/>
                </a:cubicBezTo>
                <a:cubicBezTo>
                  <a:pt x="1115" y="42"/>
                  <a:pt x="1116" y="51"/>
                  <a:pt x="1112" y="59"/>
                </a:cubicBezTo>
                <a:cubicBezTo>
                  <a:pt x="1100" y="82"/>
                  <a:pt x="1095" y="109"/>
                  <a:pt x="1080" y="131"/>
                </a:cubicBezTo>
                <a:cubicBezTo>
                  <a:pt x="1029" y="207"/>
                  <a:pt x="1024" y="299"/>
                  <a:pt x="1024" y="387"/>
                </a:cubicBezTo>
                <a:cubicBezTo>
                  <a:pt x="947" y="536"/>
                  <a:pt x="865" y="684"/>
                  <a:pt x="792" y="835"/>
                </a:cubicBezTo>
                <a:cubicBezTo>
                  <a:pt x="764" y="893"/>
                  <a:pt x="767" y="992"/>
                  <a:pt x="728" y="1051"/>
                </a:cubicBezTo>
                <a:cubicBezTo>
                  <a:pt x="714" y="1072"/>
                  <a:pt x="670" y="1092"/>
                  <a:pt x="648" y="1107"/>
                </a:cubicBezTo>
                <a:cubicBezTo>
                  <a:pt x="637" y="1123"/>
                  <a:pt x="622" y="1137"/>
                  <a:pt x="616" y="1155"/>
                </a:cubicBezTo>
                <a:cubicBezTo>
                  <a:pt x="613" y="1163"/>
                  <a:pt x="615" y="1174"/>
                  <a:pt x="608" y="1179"/>
                </a:cubicBezTo>
                <a:cubicBezTo>
                  <a:pt x="592" y="1190"/>
                  <a:pt x="540" y="1199"/>
                  <a:pt x="520" y="1203"/>
                </a:cubicBezTo>
                <a:cubicBezTo>
                  <a:pt x="488" y="1224"/>
                  <a:pt x="457" y="1237"/>
                  <a:pt x="424" y="1259"/>
                </a:cubicBezTo>
                <a:cubicBezTo>
                  <a:pt x="416" y="1264"/>
                  <a:pt x="408" y="1270"/>
                  <a:pt x="400" y="1275"/>
                </a:cubicBezTo>
                <a:cubicBezTo>
                  <a:pt x="392" y="1280"/>
                  <a:pt x="376" y="1291"/>
                  <a:pt x="376" y="1291"/>
                </a:cubicBezTo>
                <a:cubicBezTo>
                  <a:pt x="361" y="1337"/>
                  <a:pt x="334" y="1380"/>
                  <a:pt x="288" y="1395"/>
                </a:cubicBezTo>
                <a:cubicBezTo>
                  <a:pt x="248" y="1435"/>
                  <a:pt x="191" y="1452"/>
                  <a:pt x="144" y="1483"/>
                </a:cubicBezTo>
                <a:cubicBezTo>
                  <a:pt x="123" y="1514"/>
                  <a:pt x="103" y="1555"/>
                  <a:pt x="72" y="1579"/>
                </a:cubicBezTo>
                <a:cubicBezTo>
                  <a:pt x="20" y="1620"/>
                  <a:pt x="0" y="1600"/>
                  <a:pt x="0" y="165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 rot="21378230">
            <a:off x="1196975" y="5973763"/>
            <a:ext cx="1025525" cy="42862"/>
          </a:xfrm>
          <a:prstGeom prst="line">
            <a:avLst/>
          </a:prstGeom>
          <a:noFill/>
          <a:ln w="762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 rot="21378230">
            <a:off x="1244600" y="5924550"/>
            <a:ext cx="1074738" cy="46038"/>
          </a:xfrm>
          <a:prstGeom prst="line">
            <a:avLst/>
          </a:prstGeom>
          <a:noFill/>
          <a:ln w="762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 flipV="1">
            <a:off x="3151188" y="4414838"/>
            <a:ext cx="392112" cy="935037"/>
          </a:xfrm>
          <a:prstGeom prst="line">
            <a:avLst/>
          </a:prstGeom>
          <a:noFill/>
          <a:ln w="762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838200" y="1752600"/>
            <a:ext cx="69437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GB" sz="3200">
                <a:latin typeface="Arial" charset="0"/>
              </a:rPr>
              <a:t>Differentiation			Hyperplasia</a:t>
            </a:r>
          </a:p>
          <a:p>
            <a:pPr algn="l" eaLnBrk="1" hangingPunct="1">
              <a:lnSpc>
                <a:spcPct val="120000"/>
              </a:lnSpc>
            </a:pPr>
            <a:r>
              <a:rPr lang="en-GB" sz="3200">
                <a:latin typeface="Arial" charset="0"/>
              </a:rPr>
              <a:t>Apoptsis				Recruitment</a:t>
            </a:r>
          </a:p>
          <a:p>
            <a:pPr algn="l" eaLnBrk="1" hangingPunct="1">
              <a:lnSpc>
                <a:spcPct val="120000"/>
              </a:lnSpc>
            </a:pPr>
            <a:r>
              <a:rPr lang="en-GB" sz="3200">
                <a:latin typeface="Arial" charset="0"/>
              </a:rPr>
              <a:t>Phagocytosis			Fibrosis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148064" y="3573016"/>
            <a:ext cx="3276600" cy="2971800"/>
            <a:chOff x="2448" y="1008"/>
            <a:chExt cx="3216" cy="3120"/>
          </a:xfrm>
        </p:grpSpPr>
        <p:sp>
          <p:nvSpPr>
            <p:cNvPr id="146452" name="Oval 20"/>
            <p:cNvSpPr>
              <a:spLocks noChangeArrowheads="1"/>
            </p:cNvSpPr>
            <p:nvPr/>
          </p:nvSpPr>
          <p:spPr bwMode="auto">
            <a:xfrm>
              <a:off x="2448" y="1008"/>
              <a:ext cx="3216" cy="312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46453" name="Freeform 21"/>
            <p:cNvSpPr>
              <a:spLocks/>
            </p:cNvSpPr>
            <p:nvPr/>
          </p:nvSpPr>
          <p:spPr bwMode="auto">
            <a:xfrm>
              <a:off x="3032" y="1776"/>
              <a:ext cx="2248" cy="1672"/>
            </a:xfrm>
            <a:custGeom>
              <a:avLst/>
              <a:gdLst/>
              <a:ahLst/>
              <a:cxnLst>
                <a:cxn ang="0">
                  <a:pos x="0" y="1672"/>
                </a:cxn>
                <a:cxn ang="0">
                  <a:pos x="584" y="1632"/>
                </a:cxn>
                <a:cxn ang="0">
                  <a:pos x="1080" y="1648"/>
                </a:cxn>
                <a:cxn ang="0">
                  <a:pos x="1864" y="1056"/>
                </a:cxn>
                <a:cxn ang="0">
                  <a:pos x="2248" y="0"/>
                </a:cxn>
              </a:cxnLst>
              <a:rect l="0" t="0" r="r" b="b"/>
              <a:pathLst>
                <a:path w="2248" h="1672">
                  <a:moveTo>
                    <a:pt x="0" y="1672"/>
                  </a:moveTo>
                  <a:cubicBezTo>
                    <a:pt x="195" y="1660"/>
                    <a:pt x="389" y="1646"/>
                    <a:pt x="584" y="1632"/>
                  </a:cubicBezTo>
                  <a:cubicBezTo>
                    <a:pt x="989" y="1650"/>
                    <a:pt x="824" y="1648"/>
                    <a:pt x="1080" y="1648"/>
                  </a:cubicBezTo>
                  <a:lnTo>
                    <a:pt x="1864" y="1056"/>
                  </a:lnTo>
                  <a:lnTo>
                    <a:pt x="2248" y="0"/>
                  </a:lnTo>
                </a:path>
              </a:pathLst>
            </a:custGeom>
            <a:noFill/>
            <a:ln w="76200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54" name="Oval 22"/>
            <p:cNvSpPr>
              <a:spLocks noChangeArrowheads="1"/>
            </p:cNvSpPr>
            <p:nvPr/>
          </p:nvSpPr>
          <p:spPr bwMode="auto">
            <a:xfrm rot="-2173824">
              <a:off x="3910" y="3124"/>
              <a:ext cx="1461" cy="2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55" name="Line 23"/>
            <p:cNvSpPr>
              <a:spLocks noChangeShapeType="1"/>
            </p:cNvSpPr>
            <p:nvPr/>
          </p:nvSpPr>
          <p:spPr bwMode="auto">
            <a:xfrm rot="21378230">
              <a:off x="3023" y="3502"/>
              <a:ext cx="1008" cy="4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56" name="Line 24"/>
            <p:cNvSpPr>
              <a:spLocks noChangeShapeType="1"/>
            </p:cNvSpPr>
            <p:nvPr/>
          </p:nvSpPr>
          <p:spPr bwMode="auto">
            <a:xfrm rot="21378230">
              <a:off x="3071" y="3452"/>
              <a:ext cx="1056" cy="4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57" name="Line 25"/>
            <p:cNvSpPr>
              <a:spLocks noChangeShapeType="1"/>
            </p:cNvSpPr>
            <p:nvPr/>
          </p:nvSpPr>
          <p:spPr bwMode="auto">
            <a:xfrm flipV="1">
              <a:off x="4944" y="1824"/>
              <a:ext cx="384" cy="100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58" name="Freeform 26"/>
            <p:cNvSpPr>
              <a:spLocks/>
            </p:cNvSpPr>
            <p:nvPr/>
          </p:nvSpPr>
          <p:spPr bwMode="auto">
            <a:xfrm rot="-7639">
              <a:off x="3024" y="1776"/>
              <a:ext cx="2256" cy="1690"/>
            </a:xfrm>
            <a:custGeom>
              <a:avLst/>
              <a:gdLst/>
              <a:ahLst/>
              <a:cxnLst>
                <a:cxn ang="0">
                  <a:pos x="0" y="1664"/>
                </a:cxn>
                <a:cxn ang="0">
                  <a:pos x="288" y="1680"/>
                </a:cxn>
                <a:cxn ang="0">
                  <a:pos x="328" y="1672"/>
                </a:cxn>
                <a:cxn ang="0">
                  <a:pos x="1104" y="1632"/>
                </a:cxn>
                <a:cxn ang="0">
                  <a:pos x="1872" y="1008"/>
                </a:cxn>
                <a:cxn ang="0">
                  <a:pos x="2256" y="0"/>
                </a:cxn>
              </a:cxnLst>
              <a:rect l="0" t="0" r="r" b="b"/>
              <a:pathLst>
                <a:path w="2256" h="1690">
                  <a:moveTo>
                    <a:pt x="0" y="1664"/>
                  </a:moveTo>
                  <a:cubicBezTo>
                    <a:pt x="132" y="1677"/>
                    <a:pt x="170" y="1690"/>
                    <a:pt x="288" y="1680"/>
                  </a:cubicBezTo>
                  <a:cubicBezTo>
                    <a:pt x="323" y="1671"/>
                    <a:pt x="309" y="1672"/>
                    <a:pt x="328" y="1672"/>
                  </a:cubicBezTo>
                  <a:lnTo>
                    <a:pt x="1104" y="1632"/>
                  </a:lnTo>
                  <a:lnTo>
                    <a:pt x="1872" y="1008"/>
                  </a:lnTo>
                  <a:lnTo>
                    <a:pt x="2256" y="0"/>
                  </a:lnTo>
                </a:path>
              </a:pathLst>
            </a:custGeom>
            <a:noFill/>
            <a:ln w="127000" cap="flat">
              <a:solidFill>
                <a:srgbClr val="00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59" name="Freeform 27"/>
            <p:cNvSpPr>
              <a:spLocks/>
            </p:cNvSpPr>
            <p:nvPr/>
          </p:nvSpPr>
          <p:spPr bwMode="auto">
            <a:xfrm>
              <a:off x="3064" y="3057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60" name="Oval 28"/>
            <p:cNvSpPr>
              <a:spLocks noChangeArrowheads="1"/>
            </p:cNvSpPr>
            <p:nvPr/>
          </p:nvSpPr>
          <p:spPr bwMode="auto">
            <a:xfrm>
              <a:off x="3168" y="316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61" name="Freeform 29"/>
            <p:cNvSpPr>
              <a:spLocks/>
            </p:cNvSpPr>
            <p:nvPr/>
          </p:nvSpPr>
          <p:spPr bwMode="auto">
            <a:xfrm>
              <a:off x="3408" y="3057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62" name="Freeform 30"/>
            <p:cNvSpPr>
              <a:spLocks/>
            </p:cNvSpPr>
            <p:nvPr/>
          </p:nvSpPr>
          <p:spPr bwMode="auto">
            <a:xfrm rot="-224095">
              <a:off x="3744" y="3024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63" name="Freeform 31"/>
            <p:cNvSpPr>
              <a:spLocks/>
            </p:cNvSpPr>
            <p:nvPr/>
          </p:nvSpPr>
          <p:spPr bwMode="auto">
            <a:xfrm rot="-4028544">
              <a:off x="4816" y="1696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64" name="Freeform 32"/>
            <p:cNvSpPr>
              <a:spLocks/>
            </p:cNvSpPr>
            <p:nvPr/>
          </p:nvSpPr>
          <p:spPr bwMode="auto">
            <a:xfrm rot="-4028544">
              <a:off x="4687" y="2033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65" name="Freeform 33"/>
            <p:cNvSpPr>
              <a:spLocks/>
            </p:cNvSpPr>
            <p:nvPr/>
          </p:nvSpPr>
          <p:spPr bwMode="auto">
            <a:xfrm rot="-4028544">
              <a:off x="4543" y="2369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66" name="Oval 34"/>
            <p:cNvSpPr>
              <a:spLocks noChangeArrowheads="1"/>
            </p:cNvSpPr>
            <p:nvPr/>
          </p:nvSpPr>
          <p:spPr bwMode="auto">
            <a:xfrm>
              <a:off x="3504" y="316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67" name="Oval 35"/>
            <p:cNvSpPr>
              <a:spLocks noChangeArrowheads="1"/>
            </p:cNvSpPr>
            <p:nvPr/>
          </p:nvSpPr>
          <p:spPr bwMode="auto">
            <a:xfrm>
              <a:off x="3888" y="316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68" name="Oval 36"/>
            <p:cNvSpPr>
              <a:spLocks noChangeArrowheads="1"/>
            </p:cNvSpPr>
            <p:nvPr/>
          </p:nvSpPr>
          <p:spPr bwMode="auto">
            <a:xfrm>
              <a:off x="4656" y="249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69" name="Oval 37"/>
            <p:cNvSpPr>
              <a:spLocks noChangeArrowheads="1"/>
            </p:cNvSpPr>
            <p:nvPr/>
          </p:nvSpPr>
          <p:spPr bwMode="auto">
            <a:xfrm>
              <a:off x="4848" y="2160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70" name="Oval 38"/>
            <p:cNvSpPr>
              <a:spLocks noChangeArrowheads="1"/>
            </p:cNvSpPr>
            <p:nvPr/>
          </p:nvSpPr>
          <p:spPr bwMode="auto">
            <a:xfrm>
              <a:off x="4944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71" name="Freeform 39"/>
            <p:cNvSpPr>
              <a:spLocks/>
            </p:cNvSpPr>
            <p:nvPr/>
          </p:nvSpPr>
          <p:spPr bwMode="auto">
            <a:xfrm>
              <a:off x="4103" y="2550"/>
              <a:ext cx="1057" cy="762"/>
            </a:xfrm>
            <a:custGeom>
              <a:avLst/>
              <a:gdLst/>
              <a:ahLst/>
              <a:cxnLst>
                <a:cxn ang="0">
                  <a:pos x="33" y="762"/>
                </a:cxn>
                <a:cxn ang="0">
                  <a:pos x="225" y="642"/>
                </a:cxn>
                <a:cxn ang="0">
                  <a:pos x="289" y="578"/>
                </a:cxn>
                <a:cxn ang="0">
                  <a:pos x="641" y="386"/>
                </a:cxn>
                <a:cxn ang="0">
                  <a:pos x="769" y="354"/>
                </a:cxn>
                <a:cxn ang="0">
                  <a:pos x="841" y="338"/>
                </a:cxn>
                <a:cxn ang="0">
                  <a:pos x="1017" y="154"/>
                </a:cxn>
                <a:cxn ang="0">
                  <a:pos x="1057" y="82"/>
                </a:cxn>
                <a:cxn ang="0">
                  <a:pos x="1033" y="34"/>
                </a:cxn>
                <a:cxn ang="0">
                  <a:pos x="953" y="90"/>
                </a:cxn>
                <a:cxn ang="0">
                  <a:pos x="929" y="98"/>
                </a:cxn>
                <a:cxn ang="0">
                  <a:pos x="849" y="194"/>
                </a:cxn>
                <a:cxn ang="0">
                  <a:pos x="457" y="258"/>
                </a:cxn>
                <a:cxn ang="0">
                  <a:pos x="321" y="338"/>
                </a:cxn>
                <a:cxn ang="0">
                  <a:pos x="273" y="370"/>
                </a:cxn>
                <a:cxn ang="0">
                  <a:pos x="249" y="386"/>
                </a:cxn>
                <a:cxn ang="0">
                  <a:pos x="217" y="426"/>
                </a:cxn>
                <a:cxn ang="0">
                  <a:pos x="185" y="466"/>
                </a:cxn>
                <a:cxn ang="0">
                  <a:pos x="129" y="530"/>
                </a:cxn>
                <a:cxn ang="0">
                  <a:pos x="65" y="594"/>
                </a:cxn>
                <a:cxn ang="0">
                  <a:pos x="49" y="618"/>
                </a:cxn>
                <a:cxn ang="0">
                  <a:pos x="25" y="626"/>
                </a:cxn>
                <a:cxn ang="0">
                  <a:pos x="9" y="674"/>
                </a:cxn>
                <a:cxn ang="0">
                  <a:pos x="33" y="762"/>
                </a:cxn>
              </a:cxnLst>
              <a:rect l="0" t="0" r="r" b="b"/>
              <a:pathLst>
                <a:path w="1057" h="762">
                  <a:moveTo>
                    <a:pt x="33" y="762"/>
                  </a:moveTo>
                  <a:cubicBezTo>
                    <a:pt x="131" y="746"/>
                    <a:pt x="151" y="691"/>
                    <a:pt x="225" y="642"/>
                  </a:cubicBezTo>
                  <a:cubicBezTo>
                    <a:pt x="244" y="614"/>
                    <a:pt x="268" y="604"/>
                    <a:pt x="289" y="578"/>
                  </a:cubicBezTo>
                  <a:cubicBezTo>
                    <a:pt x="364" y="488"/>
                    <a:pt x="526" y="415"/>
                    <a:pt x="641" y="386"/>
                  </a:cubicBezTo>
                  <a:cubicBezTo>
                    <a:pt x="684" y="375"/>
                    <a:pt x="726" y="363"/>
                    <a:pt x="769" y="354"/>
                  </a:cubicBezTo>
                  <a:cubicBezTo>
                    <a:pt x="783" y="351"/>
                    <a:pt x="823" y="348"/>
                    <a:pt x="841" y="338"/>
                  </a:cubicBezTo>
                  <a:cubicBezTo>
                    <a:pt x="917" y="296"/>
                    <a:pt x="989" y="237"/>
                    <a:pt x="1017" y="154"/>
                  </a:cubicBezTo>
                  <a:cubicBezTo>
                    <a:pt x="1026" y="128"/>
                    <a:pt x="1048" y="108"/>
                    <a:pt x="1057" y="82"/>
                  </a:cubicBezTo>
                  <a:cubicBezTo>
                    <a:pt x="1049" y="66"/>
                    <a:pt x="1049" y="42"/>
                    <a:pt x="1033" y="34"/>
                  </a:cubicBezTo>
                  <a:cubicBezTo>
                    <a:pt x="965" y="0"/>
                    <a:pt x="976" y="67"/>
                    <a:pt x="953" y="90"/>
                  </a:cubicBezTo>
                  <a:cubicBezTo>
                    <a:pt x="947" y="96"/>
                    <a:pt x="937" y="95"/>
                    <a:pt x="929" y="98"/>
                  </a:cubicBezTo>
                  <a:cubicBezTo>
                    <a:pt x="907" y="131"/>
                    <a:pt x="877" y="166"/>
                    <a:pt x="849" y="194"/>
                  </a:cubicBezTo>
                  <a:cubicBezTo>
                    <a:pt x="777" y="266"/>
                    <a:pt x="499" y="257"/>
                    <a:pt x="457" y="258"/>
                  </a:cubicBezTo>
                  <a:cubicBezTo>
                    <a:pt x="397" y="273"/>
                    <a:pt x="369" y="301"/>
                    <a:pt x="321" y="338"/>
                  </a:cubicBezTo>
                  <a:cubicBezTo>
                    <a:pt x="306" y="350"/>
                    <a:pt x="289" y="359"/>
                    <a:pt x="273" y="370"/>
                  </a:cubicBezTo>
                  <a:cubicBezTo>
                    <a:pt x="265" y="375"/>
                    <a:pt x="249" y="386"/>
                    <a:pt x="249" y="386"/>
                  </a:cubicBezTo>
                  <a:cubicBezTo>
                    <a:pt x="229" y="446"/>
                    <a:pt x="258" y="374"/>
                    <a:pt x="217" y="426"/>
                  </a:cubicBezTo>
                  <a:cubicBezTo>
                    <a:pt x="173" y="481"/>
                    <a:pt x="254" y="420"/>
                    <a:pt x="185" y="466"/>
                  </a:cubicBezTo>
                  <a:cubicBezTo>
                    <a:pt x="174" y="498"/>
                    <a:pt x="157" y="511"/>
                    <a:pt x="129" y="530"/>
                  </a:cubicBezTo>
                  <a:cubicBezTo>
                    <a:pt x="111" y="558"/>
                    <a:pt x="93" y="576"/>
                    <a:pt x="65" y="594"/>
                  </a:cubicBezTo>
                  <a:cubicBezTo>
                    <a:pt x="60" y="602"/>
                    <a:pt x="57" y="612"/>
                    <a:pt x="49" y="618"/>
                  </a:cubicBezTo>
                  <a:cubicBezTo>
                    <a:pt x="42" y="623"/>
                    <a:pt x="30" y="619"/>
                    <a:pt x="25" y="626"/>
                  </a:cubicBezTo>
                  <a:cubicBezTo>
                    <a:pt x="15" y="640"/>
                    <a:pt x="9" y="674"/>
                    <a:pt x="9" y="674"/>
                  </a:cubicBezTo>
                  <a:cubicBezTo>
                    <a:pt x="18" y="753"/>
                    <a:pt x="0" y="729"/>
                    <a:pt x="33" y="76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72" name="Oval 40"/>
            <p:cNvSpPr>
              <a:spLocks noChangeArrowheads="1"/>
            </p:cNvSpPr>
            <p:nvPr/>
          </p:nvSpPr>
          <p:spPr bwMode="auto">
            <a:xfrm rot="3423737">
              <a:off x="4464" y="2808"/>
              <a:ext cx="96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73" name="Freeform 41"/>
            <p:cNvSpPr>
              <a:spLocks/>
            </p:cNvSpPr>
            <p:nvPr/>
          </p:nvSpPr>
          <p:spPr bwMode="auto">
            <a:xfrm>
              <a:off x="3936" y="1728"/>
              <a:ext cx="1057" cy="762"/>
            </a:xfrm>
            <a:custGeom>
              <a:avLst/>
              <a:gdLst/>
              <a:ahLst/>
              <a:cxnLst>
                <a:cxn ang="0">
                  <a:pos x="33" y="762"/>
                </a:cxn>
                <a:cxn ang="0">
                  <a:pos x="225" y="642"/>
                </a:cxn>
                <a:cxn ang="0">
                  <a:pos x="289" y="578"/>
                </a:cxn>
                <a:cxn ang="0">
                  <a:pos x="641" y="386"/>
                </a:cxn>
                <a:cxn ang="0">
                  <a:pos x="769" y="354"/>
                </a:cxn>
                <a:cxn ang="0">
                  <a:pos x="841" y="338"/>
                </a:cxn>
                <a:cxn ang="0">
                  <a:pos x="1017" y="154"/>
                </a:cxn>
                <a:cxn ang="0">
                  <a:pos x="1057" y="82"/>
                </a:cxn>
                <a:cxn ang="0">
                  <a:pos x="1033" y="34"/>
                </a:cxn>
                <a:cxn ang="0">
                  <a:pos x="953" y="90"/>
                </a:cxn>
                <a:cxn ang="0">
                  <a:pos x="929" y="98"/>
                </a:cxn>
                <a:cxn ang="0">
                  <a:pos x="849" y="194"/>
                </a:cxn>
                <a:cxn ang="0">
                  <a:pos x="457" y="258"/>
                </a:cxn>
                <a:cxn ang="0">
                  <a:pos x="321" y="338"/>
                </a:cxn>
                <a:cxn ang="0">
                  <a:pos x="273" y="370"/>
                </a:cxn>
                <a:cxn ang="0">
                  <a:pos x="249" y="386"/>
                </a:cxn>
                <a:cxn ang="0">
                  <a:pos x="217" y="426"/>
                </a:cxn>
                <a:cxn ang="0">
                  <a:pos x="185" y="466"/>
                </a:cxn>
                <a:cxn ang="0">
                  <a:pos x="129" y="530"/>
                </a:cxn>
                <a:cxn ang="0">
                  <a:pos x="65" y="594"/>
                </a:cxn>
                <a:cxn ang="0">
                  <a:pos x="49" y="618"/>
                </a:cxn>
                <a:cxn ang="0">
                  <a:pos x="25" y="626"/>
                </a:cxn>
                <a:cxn ang="0">
                  <a:pos x="9" y="674"/>
                </a:cxn>
                <a:cxn ang="0">
                  <a:pos x="33" y="762"/>
                </a:cxn>
              </a:cxnLst>
              <a:rect l="0" t="0" r="r" b="b"/>
              <a:pathLst>
                <a:path w="1057" h="762">
                  <a:moveTo>
                    <a:pt x="33" y="762"/>
                  </a:moveTo>
                  <a:cubicBezTo>
                    <a:pt x="131" y="746"/>
                    <a:pt x="151" y="691"/>
                    <a:pt x="225" y="642"/>
                  </a:cubicBezTo>
                  <a:cubicBezTo>
                    <a:pt x="244" y="614"/>
                    <a:pt x="268" y="604"/>
                    <a:pt x="289" y="578"/>
                  </a:cubicBezTo>
                  <a:cubicBezTo>
                    <a:pt x="364" y="488"/>
                    <a:pt x="526" y="415"/>
                    <a:pt x="641" y="386"/>
                  </a:cubicBezTo>
                  <a:cubicBezTo>
                    <a:pt x="684" y="375"/>
                    <a:pt x="726" y="363"/>
                    <a:pt x="769" y="354"/>
                  </a:cubicBezTo>
                  <a:cubicBezTo>
                    <a:pt x="783" y="351"/>
                    <a:pt x="823" y="348"/>
                    <a:pt x="841" y="338"/>
                  </a:cubicBezTo>
                  <a:cubicBezTo>
                    <a:pt x="917" y="296"/>
                    <a:pt x="989" y="237"/>
                    <a:pt x="1017" y="154"/>
                  </a:cubicBezTo>
                  <a:cubicBezTo>
                    <a:pt x="1026" y="128"/>
                    <a:pt x="1048" y="108"/>
                    <a:pt x="1057" y="82"/>
                  </a:cubicBezTo>
                  <a:cubicBezTo>
                    <a:pt x="1049" y="66"/>
                    <a:pt x="1049" y="42"/>
                    <a:pt x="1033" y="34"/>
                  </a:cubicBezTo>
                  <a:cubicBezTo>
                    <a:pt x="965" y="0"/>
                    <a:pt x="976" y="67"/>
                    <a:pt x="953" y="90"/>
                  </a:cubicBezTo>
                  <a:cubicBezTo>
                    <a:pt x="947" y="96"/>
                    <a:pt x="937" y="95"/>
                    <a:pt x="929" y="98"/>
                  </a:cubicBezTo>
                  <a:cubicBezTo>
                    <a:pt x="907" y="131"/>
                    <a:pt x="877" y="166"/>
                    <a:pt x="849" y="194"/>
                  </a:cubicBezTo>
                  <a:cubicBezTo>
                    <a:pt x="777" y="266"/>
                    <a:pt x="499" y="257"/>
                    <a:pt x="457" y="258"/>
                  </a:cubicBezTo>
                  <a:cubicBezTo>
                    <a:pt x="397" y="273"/>
                    <a:pt x="369" y="301"/>
                    <a:pt x="321" y="338"/>
                  </a:cubicBezTo>
                  <a:cubicBezTo>
                    <a:pt x="306" y="350"/>
                    <a:pt x="289" y="359"/>
                    <a:pt x="273" y="370"/>
                  </a:cubicBezTo>
                  <a:cubicBezTo>
                    <a:pt x="265" y="375"/>
                    <a:pt x="249" y="386"/>
                    <a:pt x="249" y="386"/>
                  </a:cubicBezTo>
                  <a:cubicBezTo>
                    <a:pt x="229" y="446"/>
                    <a:pt x="258" y="374"/>
                    <a:pt x="217" y="426"/>
                  </a:cubicBezTo>
                  <a:cubicBezTo>
                    <a:pt x="173" y="481"/>
                    <a:pt x="254" y="420"/>
                    <a:pt x="185" y="466"/>
                  </a:cubicBezTo>
                  <a:cubicBezTo>
                    <a:pt x="174" y="498"/>
                    <a:pt x="157" y="511"/>
                    <a:pt x="129" y="530"/>
                  </a:cubicBezTo>
                  <a:cubicBezTo>
                    <a:pt x="111" y="558"/>
                    <a:pt x="93" y="576"/>
                    <a:pt x="65" y="594"/>
                  </a:cubicBezTo>
                  <a:cubicBezTo>
                    <a:pt x="60" y="602"/>
                    <a:pt x="57" y="612"/>
                    <a:pt x="49" y="618"/>
                  </a:cubicBezTo>
                  <a:cubicBezTo>
                    <a:pt x="42" y="623"/>
                    <a:pt x="30" y="619"/>
                    <a:pt x="25" y="626"/>
                  </a:cubicBezTo>
                  <a:cubicBezTo>
                    <a:pt x="15" y="640"/>
                    <a:pt x="9" y="674"/>
                    <a:pt x="9" y="674"/>
                  </a:cubicBezTo>
                  <a:cubicBezTo>
                    <a:pt x="18" y="753"/>
                    <a:pt x="0" y="729"/>
                    <a:pt x="33" y="76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74" name="Freeform 42"/>
            <p:cNvSpPr>
              <a:spLocks/>
            </p:cNvSpPr>
            <p:nvPr/>
          </p:nvSpPr>
          <p:spPr bwMode="auto">
            <a:xfrm>
              <a:off x="3168" y="2400"/>
              <a:ext cx="1057" cy="762"/>
            </a:xfrm>
            <a:custGeom>
              <a:avLst/>
              <a:gdLst/>
              <a:ahLst/>
              <a:cxnLst>
                <a:cxn ang="0">
                  <a:pos x="33" y="762"/>
                </a:cxn>
                <a:cxn ang="0">
                  <a:pos x="225" y="642"/>
                </a:cxn>
                <a:cxn ang="0">
                  <a:pos x="289" y="578"/>
                </a:cxn>
                <a:cxn ang="0">
                  <a:pos x="641" y="386"/>
                </a:cxn>
                <a:cxn ang="0">
                  <a:pos x="769" y="354"/>
                </a:cxn>
                <a:cxn ang="0">
                  <a:pos x="841" y="338"/>
                </a:cxn>
                <a:cxn ang="0">
                  <a:pos x="1017" y="154"/>
                </a:cxn>
                <a:cxn ang="0">
                  <a:pos x="1057" y="82"/>
                </a:cxn>
                <a:cxn ang="0">
                  <a:pos x="1033" y="34"/>
                </a:cxn>
                <a:cxn ang="0">
                  <a:pos x="953" y="90"/>
                </a:cxn>
                <a:cxn ang="0">
                  <a:pos x="929" y="98"/>
                </a:cxn>
                <a:cxn ang="0">
                  <a:pos x="849" y="194"/>
                </a:cxn>
                <a:cxn ang="0">
                  <a:pos x="457" y="258"/>
                </a:cxn>
                <a:cxn ang="0">
                  <a:pos x="321" y="338"/>
                </a:cxn>
                <a:cxn ang="0">
                  <a:pos x="273" y="370"/>
                </a:cxn>
                <a:cxn ang="0">
                  <a:pos x="249" y="386"/>
                </a:cxn>
                <a:cxn ang="0">
                  <a:pos x="217" y="426"/>
                </a:cxn>
                <a:cxn ang="0">
                  <a:pos x="185" y="466"/>
                </a:cxn>
                <a:cxn ang="0">
                  <a:pos x="129" y="530"/>
                </a:cxn>
                <a:cxn ang="0">
                  <a:pos x="65" y="594"/>
                </a:cxn>
                <a:cxn ang="0">
                  <a:pos x="49" y="618"/>
                </a:cxn>
                <a:cxn ang="0">
                  <a:pos x="25" y="626"/>
                </a:cxn>
                <a:cxn ang="0">
                  <a:pos x="9" y="674"/>
                </a:cxn>
                <a:cxn ang="0">
                  <a:pos x="33" y="762"/>
                </a:cxn>
              </a:cxnLst>
              <a:rect l="0" t="0" r="r" b="b"/>
              <a:pathLst>
                <a:path w="1057" h="762">
                  <a:moveTo>
                    <a:pt x="33" y="762"/>
                  </a:moveTo>
                  <a:cubicBezTo>
                    <a:pt x="131" y="746"/>
                    <a:pt x="151" y="691"/>
                    <a:pt x="225" y="642"/>
                  </a:cubicBezTo>
                  <a:cubicBezTo>
                    <a:pt x="244" y="614"/>
                    <a:pt x="268" y="604"/>
                    <a:pt x="289" y="578"/>
                  </a:cubicBezTo>
                  <a:cubicBezTo>
                    <a:pt x="364" y="488"/>
                    <a:pt x="526" y="415"/>
                    <a:pt x="641" y="386"/>
                  </a:cubicBezTo>
                  <a:cubicBezTo>
                    <a:pt x="684" y="375"/>
                    <a:pt x="726" y="363"/>
                    <a:pt x="769" y="354"/>
                  </a:cubicBezTo>
                  <a:cubicBezTo>
                    <a:pt x="783" y="351"/>
                    <a:pt x="823" y="348"/>
                    <a:pt x="841" y="338"/>
                  </a:cubicBezTo>
                  <a:cubicBezTo>
                    <a:pt x="917" y="296"/>
                    <a:pt x="989" y="237"/>
                    <a:pt x="1017" y="154"/>
                  </a:cubicBezTo>
                  <a:cubicBezTo>
                    <a:pt x="1026" y="128"/>
                    <a:pt x="1048" y="108"/>
                    <a:pt x="1057" y="82"/>
                  </a:cubicBezTo>
                  <a:cubicBezTo>
                    <a:pt x="1049" y="66"/>
                    <a:pt x="1049" y="42"/>
                    <a:pt x="1033" y="34"/>
                  </a:cubicBezTo>
                  <a:cubicBezTo>
                    <a:pt x="965" y="0"/>
                    <a:pt x="976" y="67"/>
                    <a:pt x="953" y="90"/>
                  </a:cubicBezTo>
                  <a:cubicBezTo>
                    <a:pt x="947" y="96"/>
                    <a:pt x="937" y="95"/>
                    <a:pt x="929" y="98"/>
                  </a:cubicBezTo>
                  <a:cubicBezTo>
                    <a:pt x="907" y="131"/>
                    <a:pt x="877" y="166"/>
                    <a:pt x="849" y="194"/>
                  </a:cubicBezTo>
                  <a:cubicBezTo>
                    <a:pt x="777" y="266"/>
                    <a:pt x="499" y="257"/>
                    <a:pt x="457" y="258"/>
                  </a:cubicBezTo>
                  <a:cubicBezTo>
                    <a:pt x="397" y="273"/>
                    <a:pt x="369" y="301"/>
                    <a:pt x="321" y="338"/>
                  </a:cubicBezTo>
                  <a:cubicBezTo>
                    <a:pt x="306" y="350"/>
                    <a:pt x="289" y="359"/>
                    <a:pt x="273" y="370"/>
                  </a:cubicBezTo>
                  <a:cubicBezTo>
                    <a:pt x="265" y="375"/>
                    <a:pt x="249" y="386"/>
                    <a:pt x="249" y="386"/>
                  </a:cubicBezTo>
                  <a:cubicBezTo>
                    <a:pt x="229" y="446"/>
                    <a:pt x="258" y="374"/>
                    <a:pt x="217" y="426"/>
                  </a:cubicBezTo>
                  <a:cubicBezTo>
                    <a:pt x="173" y="481"/>
                    <a:pt x="254" y="420"/>
                    <a:pt x="185" y="466"/>
                  </a:cubicBezTo>
                  <a:cubicBezTo>
                    <a:pt x="174" y="498"/>
                    <a:pt x="157" y="511"/>
                    <a:pt x="129" y="530"/>
                  </a:cubicBezTo>
                  <a:cubicBezTo>
                    <a:pt x="111" y="558"/>
                    <a:pt x="93" y="576"/>
                    <a:pt x="65" y="594"/>
                  </a:cubicBezTo>
                  <a:cubicBezTo>
                    <a:pt x="60" y="602"/>
                    <a:pt x="57" y="612"/>
                    <a:pt x="49" y="618"/>
                  </a:cubicBezTo>
                  <a:cubicBezTo>
                    <a:pt x="42" y="623"/>
                    <a:pt x="30" y="619"/>
                    <a:pt x="25" y="626"/>
                  </a:cubicBezTo>
                  <a:cubicBezTo>
                    <a:pt x="15" y="640"/>
                    <a:pt x="9" y="674"/>
                    <a:pt x="9" y="674"/>
                  </a:cubicBezTo>
                  <a:cubicBezTo>
                    <a:pt x="18" y="753"/>
                    <a:pt x="0" y="729"/>
                    <a:pt x="33" y="76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75" name="Freeform 43"/>
            <p:cNvSpPr>
              <a:spLocks/>
            </p:cNvSpPr>
            <p:nvPr/>
          </p:nvSpPr>
          <p:spPr bwMode="auto">
            <a:xfrm rot="86554">
              <a:off x="3791" y="2256"/>
              <a:ext cx="1057" cy="762"/>
            </a:xfrm>
            <a:custGeom>
              <a:avLst/>
              <a:gdLst/>
              <a:ahLst/>
              <a:cxnLst>
                <a:cxn ang="0">
                  <a:pos x="33" y="762"/>
                </a:cxn>
                <a:cxn ang="0">
                  <a:pos x="225" y="642"/>
                </a:cxn>
                <a:cxn ang="0">
                  <a:pos x="289" y="578"/>
                </a:cxn>
                <a:cxn ang="0">
                  <a:pos x="641" y="386"/>
                </a:cxn>
                <a:cxn ang="0">
                  <a:pos x="769" y="354"/>
                </a:cxn>
                <a:cxn ang="0">
                  <a:pos x="841" y="338"/>
                </a:cxn>
                <a:cxn ang="0">
                  <a:pos x="1017" y="154"/>
                </a:cxn>
                <a:cxn ang="0">
                  <a:pos x="1057" y="82"/>
                </a:cxn>
                <a:cxn ang="0">
                  <a:pos x="1033" y="34"/>
                </a:cxn>
                <a:cxn ang="0">
                  <a:pos x="953" y="90"/>
                </a:cxn>
                <a:cxn ang="0">
                  <a:pos x="929" y="98"/>
                </a:cxn>
                <a:cxn ang="0">
                  <a:pos x="849" y="194"/>
                </a:cxn>
                <a:cxn ang="0">
                  <a:pos x="457" y="258"/>
                </a:cxn>
                <a:cxn ang="0">
                  <a:pos x="321" y="338"/>
                </a:cxn>
                <a:cxn ang="0">
                  <a:pos x="273" y="370"/>
                </a:cxn>
                <a:cxn ang="0">
                  <a:pos x="249" y="386"/>
                </a:cxn>
                <a:cxn ang="0">
                  <a:pos x="217" y="426"/>
                </a:cxn>
                <a:cxn ang="0">
                  <a:pos x="185" y="466"/>
                </a:cxn>
                <a:cxn ang="0">
                  <a:pos x="129" y="530"/>
                </a:cxn>
                <a:cxn ang="0">
                  <a:pos x="65" y="594"/>
                </a:cxn>
                <a:cxn ang="0">
                  <a:pos x="49" y="618"/>
                </a:cxn>
                <a:cxn ang="0">
                  <a:pos x="25" y="626"/>
                </a:cxn>
                <a:cxn ang="0">
                  <a:pos x="9" y="674"/>
                </a:cxn>
                <a:cxn ang="0">
                  <a:pos x="33" y="762"/>
                </a:cxn>
              </a:cxnLst>
              <a:rect l="0" t="0" r="r" b="b"/>
              <a:pathLst>
                <a:path w="1057" h="762">
                  <a:moveTo>
                    <a:pt x="33" y="762"/>
                  </a:moveTo>
                  <a:cubicBezTo>
                    <a:pt x="131" y="746"/>
                    <a:pt x="151" y="691"/>
                    <a:pt x="225" y="642"/>
                  </a:cubicBezTo>
                  <a:cubicBezTo>
                    <a:pt x="244" y="614"/>
                    <a:pt x="268" y="604"/>
                    <a:pt x="289" y="578"/>
                  </a:cubicBezTo>
                  <a:cubicBezTo>
                    <a:pt x="364" y="488"/>
                    <a:pt x="526" y="415"/>
                    <a:pt x="641" y="386"/>
                  </a:cubicBezTo>
                  <a:cubicBezTo>
                    <a:pt x="684" y="375"/>
                    <a:pt x="726" y="363"/>
                    <a:pt x="769" y="354"/>
                  </a:cubicBezTo>
                  <a:cubicBezTo>
                    <a:pt x="783" y="351"/>
                    <a:pt x="823" y="348"/>
                    <a:pt x="841" y="338"/>
                  </a:cubicBezTo>
                  <a:cubicBezTo>
                    <a:pt x="917" y="296"/>
                    <a:pt x="989" y="237"/>
                    <a:pt x="1017" y="154"/>
                  </a:cubicBezTo>
                  <a:cubicBezTo>
                    <a:pt x="1026" y="128"/>
                    <a:pt x="1048" y="108"/>
                    <a:pt x="1057" y="82"/>
                  </a:cubicBezTo>
                  <a:cubicBezTo>
                    <a:pt x="1049" y="66"/>
                    <a:pt x="1049" y="42"/>
                    <a:pt x="1033" y="34"/>
                  </a:cubicBezTo>
                  <a:cubicBezTo>
                    <a:pt x="965" y="0"/>
                    <a:pt x="976" y="67"/>
                    <a:pt x="953" y="90"/>
                  </a:cubicBezTo>
                  <a:cubicBezTo>
                    <a:pt x="947" y="96"/>
                    <a:pt x="937" y="95"/>
                    <a:pt x="929" y="98"/>
                  </a:cubicBezTo>
                  <a:cubicBezTo>
                    <a:pt x="907" y="131"/>
                    <a:pt x="877" y="166"/>
                    <a:pt x="849" y="194"/>
                  </a:cubicBezTo>
                  <a:cubicBezTo>
                    <a:pt x="777" y="266"/>
                    <a:pt x="499" y="257"/>
                    <a:pt x="457" y="258"/>
                  </a:cubicBezTo>
                  <a:cubicBezTo>
                    <a:pt x="397" y="273"/>
                    <a:pt x="369" y="301"/>
                    <a:pt x="321" y="338"/>
                  </a:cubicBezTo>
                  <a:cubicBezTo>
                    <a:pt x="306" y="350"/>
                    <a:pt x="289" y="359"/>
                    <a:pt x="273" y="370"/>
                  </a:cubicBezTo>
                  <a:cubicBezTo>
                    <a:pt x="265" y="375"/>
                    <a:pt x="249" y="386"/>
                    <a:pt x="249" y="386"/>
                  </a:cubicBezTo>
                  <a:cubicBezTo>
                    <a:pt x="229" y="446"/>
                    <a:pt x="258" y="374"/>
                    <a:pt x="217" y="426"/>
                  </a:cubicBezTo>
                  <a:cubicBezTo>
                    <a:pt x="173" y="481"/>
                    <a:pt x="254" y="420"/>
                    <a:pt x="185" y="466"/>
                  </a:cubicBezTo>
                  <a:cubicBezTo>
                    <a:pt x="174" y="498"/>
                    <a:pt x="157" y="511"/>
                    <a:pt x="129" y="530"/>
                  </a:cubicBezTo>
                  <a:cubicBezTo>
                    <a:pt x="111" y="558"/>
                    <a:pt x="93" y="576"/>
                    <a:pt x="65" y="594"/>
                  </a:cubicBezTo>
                  <a:cubicBezTo>
                    <a:pt x="60" y="602"/>
                    <a:pt x="57" y="612"/>
                    <a:pt x="49" y="618"/>
                  </a:cubicBezTo>
                  <a:cubicBezTo>
                    <a:pt x="42" y="623"/>
                    <a:pt x="30" y="619"/>
                    <a:pt x="25" y="626"/>
                  </a:cubicBezTo>
                  <a:cubicBezTo>
                    <a:pt x="15" y="640"/>
                    <a:pt x="9" y="674"/>
                    <a:pt x="9" y="674"/>
                  </a:cubicBezTo>
                  <a:cubicBezTo>
                    <a:pt x="18" y="753"/>
                    <a:pt x="0" y="729"/>
                    <a:pt x="33" y="76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76" name="Oval 44"/>
            <p:cNvSpPr>
              <a:spLocks noChangeArrowheads="1"/>
            </p:cNvSpPr>
            <p:nvPr/>
          </p:nvSpPr>
          <p:spPr bwMode="auto">
            <a:xfrm rot="3423737">
              <a:off x="3480" y="2664"/>
              <a:ext cx="96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77" name="Oval 45"/>
            <p:cNvSpPr>
              <a:spLocks noChangeArrowheads="1"/>
            </p:cNvSpPr>
            <p:nvPr/>
          </p:nvSpPr>
          <p:spPr bwMode="auto">
            <a:xfrm rot="3423737">
              <a:off x="4152" y="2520"/>
              <a:ext cx="96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78" name="Oval 46"/>
            <p:cNvSpPr>
              <a:spLocks noChangeArrowheads="1"/>
            </p:cNvSpPr>
            <p:nvPr/>
          </p:nvSpPr>
          <p:spPr bwMode="auto">
            <a:xfrm rot="3423737">
              <a:off x="4296" y="1992"/>
              <a:ext cx="96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79" name="Oval 47"/>
            <p:cNvSpPr>
              <a:spLocks noChangeArrowheads="1"/>
            </p:cNvSpPr>
            <p:nvPr/>
          </p:nvSpPr>
          <p:spPr bwMode="auto">
            <a:xfrm rot="-2008013">
              <a:off x="4303" y="2995"/>
              <a:ext cx="1008" cy="152"/>
            </a:xfrm>
            <a:prstGeom prst="ellipse">
              <a:avLst/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80" name="Freeform 48"/>
            <p:cNvSpPr>
              <a:spLocks/>
            </p:cNvSpPr>
            <p:nvPr/>
          </p:nvSpPr>
          <p:spPr bwMode="auto">
            <a:xfrm>
              <a:off x="3122" y="1672"/>
              <a:ext cx="2214" cy="1816"/>
            </a:xfrm>
            <a:custGeom>
              <a:avLst/>
              <a:gdLst/>
              <a:ahLst/>
              <a:cxnLst>
                <a:cxn ang="0">
                  <a:pos x="1366" y="1664"/>
                </a:cxn>
                <a:cxn ang="0">
                  <a:pos x="1862" y="728"/>
                </a:cxn>
                <a:cxn ang="0">
                  <a:pos x="1774" y="576"/>
                </a:cxn>
                <a:cxn ang="0">
                  <a:pos x="1438" y="1112"/>
                </a:cxn>
                <a:cxn ang="0">
                  <a:pos x="174" y="1560"/>
                </a:cxn>
                <a:cxn ang="0">
                  <a:pos x="934" y="1272"/>
                </a:cxn>
                <a:cxn ang="0">
                  <a:pos x="1854" y="512"/>
                </a:cxn>
                <a:cxn ang="0">
                  <a:pos x="1574" y="704"/>
                </a:cxn>
                <a:cxn ang="0">
                  <a:pos x="310" y="1568"/>
                </a:cxn>
                <a:cxn ang="0">
                  <a:pos x="1094" y="1648"/>
                </a:cxn>
                <a:cxn ang="0">
                  <a:pos x="1718" y="952"/>
                </a:cxn>
                <a:cxn ang="0">
                  <a:pos x="1998" y="64"/>
                </a:cxn>
                <a:cxn ang="0">
                  <a:pos x="1126" y="848"/>
                </a:cxn>
                <a:cxn ang="0">
                  <a:pos x="30" y="1200"/>
                </a:cxn>
                <a:cxn ang="0">
                  <a:pos x="550" y="1192"/>
                </a:cxn>
                <a:cxn ang="0">
                  <a:pos x="1510" y="680"/>
                </a:cxn>
                <a:cxn ang="0">
                  <a:pos x="1766" y="48"/>
                </a:cxn>
                <a:cxn ang="0">
                  <a:pos x="1102" y="632"/>
                </a:cxn>
                <a:cxn ang="0">
                  <a:pos x="198" y="1192"/>
                </a:cxn>
                <a:cxn ang="0">
                  <a:pos x="1534" y="624"/>
                </a:cxn>
                <a:cxn ang="0">
                  <a:pos x="1862" y="232"/>
                </a:cxn>
                <a:cxn ang="0">
                  <a:pos x="1462" y="1360"/>
                </a:cxn>
                <a:cxn ang="0">
                  <a:pos x="118" y="1776"/>
                </a:cxn>
                <a:cxn ang="0">
                  <a:pos x="1870" y="1408"/>
                </a:cxn>
                <a:cxn ang="0">
                  <a:pos x="2214" y="400"/>
                </a:cxn>
                <a:cxn ang="0">
                  <a:pos x="1910" y="920"/>
                </a:cxn>
                <a:cxn ang="0">
                  <a:pos x="350" y="1464"/>
                </a:cxn>
                <a:cxn ang="0">
                  <a:pos x="286" y="1144"/>
                </a:cxn>
                <a:cxn ang="0">
                  <a:pos x="1014" y="824"/>
                </a:cxn>
                <a:cxn ang="0">
                  <a:pos x="1758" y="120"/>
                </a:cxn>
                <a:cxn ang="0">
                  <a:pos x="1406" y="696"/>
                </a:cxn>
                <a:cxn ang="0">
                  <a:pos x="374" y="1184"/>
                </a:cxn>
                <a:cxn ang="0">
                  <a:pos x="14" y="1280"/>
                </a:cxn>
                <a:cxn ang="0">
                  <a:pos x="1726" y="1008"/>
                </a:cxn>
                <a:cxn ang="0">
                  <a:pos x="2014" y="24"/>
                </a:cxn>
                <a:cxn ang="0">
                  <a:pos x="726" y="632"/>
                </a:cxn>
                <a:cxn ang="0">
                  <a:pos x="246" y="1032"/>
                </a:cxn>
                <a:cxn ang="0">
                  <a:pos x="862" y="832"/>
                </a:cxn>
                <a:cxn ang="0">
                  <a:pos x="1542" y="224"/>
                </a:cxn>
                <a:cxn ang="0">
                  <a:pos x="1206" y="384"/>
                </a:cxn>
                <a:cxn ang="0">
                  <a:pos x="534" y="896"/>
                </a:cxn>
                <a:cxn ang="0">
                  <a:pos x="606" y="1136"/>
                </a:cxn>
                <a:cxn ang="0">
                  <a:pos x="1542" y="304"/>
                </a:cxn>
                <a:cxn ang="0">
                  <a:pos x="1462" y="736"/>
                </a:cxn>
                <a:cxn ang="0">
                  <a:pos x="830" y="1080"/>
                </a:cxn>
                <a:cxn ang="0">
                  <a:pos x="326" y="1440"/>
                </a:cxn>
                <a:cxn ang="0">
                  <a:pos x="1142" y="1048"/>
                </a:cxn>
                <a:cxn ang="0">
                  <a:pos x="1798" y="696"/>
                </a:cxn>
                <a:cxn ang="0">
                  <a:pos x="1334" y="1200"/>
                </a:cxn>
                <a:cxn ang="0">
                  <a:pos x="230" y="1560"/>
                </a:cxn>
                <a:cxn ang="0">
                  <a:pos x="1086" y="1216"/>
                </a:cxn>
                <a:cxn ang="0">
                  <a:pos x="1582" y="856"/>
                </a:cxn>
                <a:cxn ang="0">
                  <a:pos x="1830" y="816"/>
                </a:cxn>
              </a:cxnLst>
              <a:rect l="0" t="0" r="r" b="b"/>
              <a:pathLst>
                <a:path w="2214" h="1816">
                  <a:moveTo>
                    <a:pt x="22" y="1760"/>
                  </a:moveTo>
                  <a:cubicBezTo>
                    <a:pt x="169" y="1809"/>
                    <a:pt x="49" y="1772"/>
                    <a:pt x="438" y="1760"/>
                  </a:cubicBezTo>
                  <a:cubicBezTo>
                    <a:pt x="481" y="1759"/>
                    <a:pt x="523" y="1753"/>
                    <a:pt x="566" y="1752"/>
                  </a:cubicBezTo>
                  <a:cubicBezTo>
                    <a:pt x="753" y="1748"/>
                    <a:pt x="939" y="1747"/>
                    <a:pt x="1126" y="1744"/>
                  </a:cubicBezTo>
                  <a:cubicBezTo>
                    <a:pt x="1163" y="1741"/>
                    <a:pt x="1201" y="1744"/>
                    <a:pt x="1238" y="1736"/>
                  </a:cubicBezTo>
                  <a:cubicBezTo>
                    <a:pt x="1264" y="1730"/>
                    <a:pt x="1344" y="1679"/>
                    <a:pt x="1366" y="1664"/>
                  </a:cubicBezTo>
                  <a:cubicBezTo>
                    <a:pt x="1433" y="1620"/>
                    <a:pt x="1494" y="1568"/>
                    <a:pt x="1550" y="1512"/>
                  </a:cubicBezTo>
                  <a:cubicBezTo>
                    <a:pt x="1558" y="1504"/>
                    <a:pt x="1559" y="1490"/>
                    <a:pt x="1566" y="1480"/>
                  </a:cubicBezTo>
                  <a:cubicBezTo>
                    <a:pt x="1601" y="1430"/>
                    <a:pt x="1642" y="1387"/>
                    <a:pt x="1662" y="1328"/>
                  </a:cubicBezTo>
                  <a:cubicBezTo>
                    <a:pt x="1680" y="1201"/>
                    <a:pt x="1715" y="1062"/>
                    <a:pt x="1766" y="944"/>
                  </a:cubicBezTo>
                  <a:cubicBezTo>
                    <a:pt x="1782" y="908"/>
                    <a:pt x="1804" y="875"/>
                    <a:pt x="1822" y="840"/>
                  </a:cubicBezTo>
                  <a:cubicBezTo>
                    <a:pt x="1840" y="804"/>
                    <a:pt x="1845" y="763"/>
                    <a:pt x="1862" y="728"/>
                  </a:cubicBezTo>
                  <a:cubicBezTo>
                    <a:pt x="1876" y="701"/>
                    <a:pt x="1898" y="676"/>
                    <a:pt x="1910" y="648"/>
                  </a:cubicBezTo>
                  <a:cubicBezTo>
                    <a:pt x="1945" y="568"/>
                    <a:pt x="1975" y="486"/>
                    <a:pt x="2014" y="408"/>
                  </a:cubicBezTo>
                  <a:cubicBezTo>
                    <a:pt x="2031" y="375"/>
                    <a:pt x="2033" y="343"/>
                    <a:pt x="2054" y="312"/>
                  </a:cubicBezTo>
                  <a:cubicBezTo>
                    <a:pt x="2061" y="252"/>
                    <a:pt x="2072" y="203"/>
                    <a:pt x="2062" y="144"/>
                  </a:cubicBezTo>
                  <a:cubicBezTo>
                    <a:pt x="2000" y="156"/>
                    <a:pt x="1975" y="186"/>
                    <a:pt x="1934" y="232"/>
                  </a:cubicBezTo>
                  <a:cubicBezTo>
                    <a:pt x="1845" y="332"/>
                    <a:pt x="1816" y="451"/>
                    <a:pt x="1774" y="576"/>
                  </a:cubicBezTo>
                  <a:cubicBezTo>
                    <a:pt x="1771" y="594"/>
                    <a:pt x="1764" y="651"/>
                    <a:pt x="1758" y="672"/>
                  </a:cubicBezTo>
                  <a:cubicBezTo>
                    <a:pt x="1741" y="728"/>
                    <a:pt x="1704" y="773"/>
                    <a:pt x="1678" y="824"/>
                  </a:cubicBezTo>
                  <a:cubicBezTo>
                    <a:pt x="1660" y="860"/>
                    <a:pt x="1683" y="838"/>
                    <a:pt x="1654" y="872"/>
                  </a:cubicBezTo>
                  <a:cubicBezTo>
                    <a:pt x="1647" y="881"/>
                    <a:pt x="1637" y="887"/>
                    <a:pt x="1630" y="896"/>
                  </a:cubicBezTo>
                  <a:cubicBezTo>
                    <a:pt x="1602" y="935"/>
                    <a:pt x="1583" y="965"/>
                    <a:pt x="1542" y="992"/>
                  </a:cubicBezTo>
                  <a:cubicBezTo>
                    <a:pt x="1513" y="1036"/>
                    <a:pt x="1473" y="1072"/>
                    <a:pt x="1438" y="1112"/>
                  </a:cubicBezTo>
                  <a:cubicBezTo>
                    <a:pt x="1412" y="1142"/>
                    <a:pt x="1398" y="1171"/>
                    <a:pt x="1358" y="1184"/>
                  </a:cubicBezTo>
                  <a:cubicBezTo>
                    <a:pt x="1322" y="1220"/>
                    <a:pt x="1281" y="1261"/>
                    <a:pt x="1238" y="1288"/>
                  </a:cubicBezTo>
                  <a:cubicBezTo>
                    <a:pt x="1193" y="1316"/>
                    <a:pt x="1140" y="1326"/>
                    <a:pt x="1094" y="1352"/>
                  </a:cubicBezTo>
                  <a:cubicBezTo>
                    <a:pt x="1020" y="1395"/>
                    <a:pt x="952" y="1469"/>
                    <a:pt x="870" y="1496"/>
                  </a:cubicBezTo>
                  <a:cubicBezTo>
                    <a:pt x="741" y="1539"/>
                    <a:pt x="603" y="1541"/>
                    <a:pt x="470" y="1568"/>
                  </a:cubicBezTo>
                  <a:cubicBezTo>
                    <a:pt x="371" y="1565"/>
                    <a:pt x="272" y="1573"/>
                    <a:pt x="174" y="1560"/>
                  </a:cubicBezTo>
                  <a:cubicBezTo>
                    <a:pt x="163" y="1559"/>
                    <a:pt x="165" y="1539"/>
                    <a:pt x="166" y="1528"/>
                  </a:cubicBezTo>
                  <a:cubicBezTo>
                    <a:pt x="169" y="1503"/>
                    <a:pt x="193" y="1482"/>
                    <a:pt x="214" y="1472"/>
                  </a:cubicBezTo>
                  <a:cubicBezTo>
                    <a:pt x="272" y="1443"/>
                    <a:pt x="351" y="1432"/>
                    <a:pt x="414" y="1416"/>
                  </a:cubicBezTo>
                  <a:cubicBezTo>
                    <a:pt x="503" y="1357"/>
                    <a:pt x="636" y="1325"/>
                    <a:pt x="742" y="1312"/>
                  </a:cubicBezTo>
                  <a:cubicBezTo>
                    <a:pt x="839" y="1300"/>
                    <a:pt x="785" y="1309"/>
                    <a:pt x="902" y="1280"/>
                  </a:cubicBezTo>
                  <a:cubicBezTo>
                    <a:pt x="913" y="1277"/>
                    <a:pt x="934" y="1272"/>
                    <a:pt x="934" y="1272"/>
                  </a:cubicBezTo>
                  <a:cubicBezTo>
                    <a:pt x="978" y="1242"/>
                    <a:pt x="1033" y="1232"/>
                    <a:pt x="1078" y="1200"/>
                  </a:cubicBezTo>
                  <a:cubicBezTo>
                    <a:pt x="1170" y="1133"/>
                    <a:pt x="1241" y="1043"/>
                    <a:pt x="1334" y="976"/>
                  </a:cubicBezTo>
                  <a:cubicBezTo>
                    <a:pt x="1384" y="941"/>
                    <a:pt x="1400" y="931"/>
                    <a:pt x="1446" y="904"/>
                  </a:cubicBezTo>
                  <a:cubicBezTo>
                    <a:pt x="1487" y="880"/>
                    <a:pt x="1520" y="843"/>
                    <a:pt x="1558" y="816"/>
                  </a:cubicBezTo>
                  <a:cubicBezTo>
                    <a:pt x="1568" y="809"/>
                    <a:pt x="1580" y="807"/>
                    <a:pt x="1590" y="800"/>
                  </a:cubicBezTo>
                  <a:cubicBezTo>
                    <a:pt x="1695" y="722"/>
                    <a:pt x="1776" y="615"/>
                    <a:pt x="1854" y="512"/>
                  </a:cubicBezTo>
                  <a:cubicBezTo>
                    <a:pt x="1877" y="443"/>
                    <a:pt x="1839" y="552"/>
                    <a:pt x="1886" y="448"/>
                  </a:cubicBezTo>
                  <a:cubicBezTo>
                    <a:pt x="1897" y="424"/>
                    <a:pt x="1904" y="394"/>
                    <a:pt x="1910" y="368"/>
                  </a:cubicBezTo>
                  <a:cubicBezTo>
                    <a:pt x="1905" y="288"/>
                    <a:pt x="1895" y="222"/>
                    <a:pt x="1886" y="144"/>
                  </a:cubicBezTo>
                  <a:cubicBezTo>
                    <a:pt x="1825" y="185"/>
                    <a:pt x="1798" y="248"/>
                    <a:pt x="1766" y="312"/>
                  </a:cubicBezTo>
                  <a:cubicBezTo>
                    <a:pt x="1739" y="366"/>
                    <a:pt x="1713" y="419"/>
                    <a:pt x="1686" y="472"/>
                  </a:cubicBezTo>
                  <a:cubicBezTo>
                    <a:pt x="1647" y="550"/>
                    <a:pt x="1622" y="631"/>
                    <a:pt x="1574" y="704"/>
                  </a:cubicBezTo>
                  <a:cubicBezTo>
                    <a:pt x="1559" y="763"/>
                    <a:pt x="1516" y="810"/>
                    <a:pt x="1478" y="856"/>
                  </a:cubicBezTo>
                  <a:cubicBezTo>
                    <a:pt x="1454" y="885"/>
                    <a:pt x="1438" y="914"/>
                    <a:pt x="1406" y="936"/>
                  </a:cubicBezTo>
                  <a:cubicBezTo>
                    <a:pt x="1346" y="1026"/>
                    <a:pt x="1235" y="1115"/>
                    <a:pt x="1158" y="1192"/>
                  </a:cubicBezTo>
                  <a:cubicBezTo>
                    <a:pt x="1121" y="1229"/>
                    <a:pt x="1082" y="1271"/>
                    <a:pt x="1030" y="1288"/>
                  </a:cubicBezTo>
                  <a:cubicBezTo>
                    <a:pt x="931" y="1363"/>
                    <a:pt x="868" y="1480"/>
                    <a:pt x="742" y="1512"/>
                  </a:cubicBezTo>
                  <a:cubicBezTo>
                    <a:pt x="611" y="1610"/>
                    <a:pt x="502" y="1563"/>
                    <a:pt x="310" y="1568"/>
                  </a:cubicBezTo>
                  <a:cubicBezTo>
                    <a:pt x="208" y="1577"/>
                    <a:pt x="137" y="1587"/>
                    <a:pt x="30" y="1592"/>
                  </a:cubicBezTo>
                  <a:cubicBezTo>
                    <a:pt x="25" y="1600"/>
                    <a:pt x="7" y="1609"/>
                    <a:pt x="14" y="1616"/>
                  </a:cubicBezTo>
                  <a:cubicBezTo>
                    <a:pt x="26" y="1628"/>
                    <a:pt x="113" y="1667"/>
                    <a:pt x="142" y="1672"/>
                  </a:cubicBezTo>
                  <a:cubicBezTo>
                    <a:pt x="320" y="1704"/>
                    <a:pt x="506" y="1715"/>
                    <a:pt x="686" y="1728"/>
                  </a:cubicBezTo>
                  <a:cubicBezTo>
                    <a:pt x="793" y="1725"/>
                    <a:pt x="908" y="1754"/>
                    <a:pt x="1006" y="1712"/>
                  </a:cubicBezTo>
                  <a:cubicBezTo>
                    <a:pt x="1039" y="1698"/>
                    <a:pt x="1063" y="1667"/>
                    <a:pt x="1094" y="1648"/>
                  </a:cubicBezTo>
                  <a:cubicBezTo>
                    <a:pt x="1155" y="1612"/>
                    <a:pt x="1204" y="1570"/>
                    <a:pt x="1254" y="1520"/>
                  </a:cubicBezTo>
                  <a:cubicBezTo>
                    <a:pt x="1262" y="1512"/>
                    <a:pt x="1276" y="1510"/>
                    <a:pt x="1286" y="1504"/>
                  </a:cubicBezTo>
                  <a:cubicBezTo>
                    <a:pt x="1314" y="1488"/>
                    <a:pt x="1384" y="1433"/>
                    <a:pt x="1398" y="1416"/>
                  </a:cubicBezTo>
                  <a:cubicBezTo>
                    <a:pt x="1452" y="1349"/>
                    <a:pt x="1511" y="1290"/>
                    <a:pt x="1566" y="1224"/>
                  </a:cubicBezTo>
                  <a:cubicBezTo>
                    <a:pt x="1579" y="1181"/>
                    <a:pt x="1584" y="1135"/>
                    <a:pt x="1606" y="1096"/>
                  </a:cubicBezTo>
                  <a:cubicBezTo>
                    <a:pt x="1636" y="1043"/>
                    <a:pt x="1693" y="1007"/>
                    <a:pt x="1718" y="952"/>
                  </a:cubicBezTo>
                  <a:cubicBezTo>
                    <a:pt x="1990" y="344"/>
                    <a:pt x="1658" y="855"/>
                    <a:pt x="1926" y="472"/>
                  </a:cubicBezTo>
                  <a:cubicBezTo>
                    <a:pt x="1939" y="419"/>
                    <a:pt x="1951" y="365"/>
                    <a:pt x="1966" y="312"/>
                  </a:cubicBezTo>
                  <a:cubicBezTo>
                    <a:pt x="1978" y="269"/>
                    <a:pt x="1994" y="227"/>
                    <a:pt x="2006" y="184"/>
                  </a:cubicBezTo>
                  <a:cubicBezTo>
                    <a:pt x="2016" y="147"/>
                    <a:pt x="2020" y="109"/>
                    <a:pt x="2030" y="72"/>
                  </a:cubicBezTo>
                  <a:cubicBezTo>
                    <a:pt x="2033" y="61"/>
                    <a:pt x="2051" y="51"/>
                    <a:pt x="2046" y="40"/>
                  </a:cubicBezTo>
                  <a:cubicBezTo>
                    <a:pt x="2046" y="39"/>
                    <a:pt x="2021" y="62"/>
                    <a:pt x="1998" y="64"/>
                  </a:cubicBezTo>
                  <a:cubicBezTo>
                    <a:pt x="1945" y="69"/>
                    <a:pt x="1891" y="69"/>
                    <a:pt x="1838" y="72"/>
                  </a:cubicBezTo>
                  <a:cubicBezTo>
                    <a:pt x="1749" y="102"/>
                    <a:pt x="1687" y="159"/>
                    <a:pt x="1622" y="224"/>
                  </a:cubicBezTo>
                  <a:cubicBezTo>
                    <a:pt x="1511" y="335"/>
                    <a:pt x="1422" y="460"/>
                    <a:pt x="1326" y="584"/>
                  </a:cubicBezTo>
                  <a:cubicBezTo>
                    <a:pt x="1295" y="624"/>
                    <a:pt x="1273" y="677"/>
                    <a:pt x="1238" y="712"/>
                  </a:cubicBezTo>
                  <a:cubicBezTo>
                    <a:pt x="1211" y="739"/>
                    <a:pt x="1185" y="765"/>
                    <a:pt x="1158" y="792"/>
                  </a:cubicBezTo>
                  <a:cubicBezTo>
                    <a:pt x="1137" y="813"/>
                    <a:pt x="1145" y="823"/>
                    <a:pt x="1126" y="848"/>
                  </a:cubicBezTo>
                  <a:cubicBezTo>
                    <a:pt x="1114" y="864"/>
                    <a:pt x="1080" y="893"/>
                    <a:pt x="1062" y="904"/>
                  </a:cubicBezTo>
                  <a:cubicBezTo>
                    <a:pt x="1003" y="938"/>
                    <a:pt x="945" y="976"/>
                    <a:pt x="886" y="1008"/>
                  </a:cubicBezTo>
                  <a:cubicBezTo>
                    <a:pt x="869" y="1017"/>
                    <a:pt x="819" y="1038"/>
                    <a:pt x="798" y="1056"/>
                  </a:cubicBezTo>
                  <a:cubicBezTo>
                    <a:pt x="697" y="1143"/>
                    <a:pt x="580" y="1226"/>
                    <a:pt x="446" y="1248"/>
                  </a:cubicBezTo>
                  <a:cubicBezTo>
                    <a:pt x="290" y="1244"/>
                    <a:pt x="190" y="1250"/>
                    <a:pt x="54" y="1216"/>
                  </a:cubicBezTo>
                  <a:cubicBezTo>
                    <a:pt x="46" y="1211"/>
                    <a:pt x="39" y="1196"/>
                    <a:pt x="30" y="1200"/>
                  </a:cubicBezTo>
                  <a:cubicBezTo>
                    <a:pt x="22" y="1204"/>
                    <a:pt x="33" y="1217"/>
                    <a:pt x="38" y="1224"/>
                  </a:cubicBezTo>
                  <a:cubicBezTo>
                    <a:pt x="49" y="1238"/>
                    <a:pt x="70" y="1243"/>
                    <a:pt x="86" y="1248"/>
                  </a:cubicBezTo>
                  <a:cubicBezTo>
                    <a:pt x="112" y="1274"/>
                    <a:pt x="107" y="1274"/>
                    <a:pt x="142" y="1288"/>
                  </a:cubicBezTo>
                  <a:cubicBezTo>
                    <a:pt x="158" y="1294"/>
                    <a:pt x="190" y="1304"/>
                    <a:pt x="190" y="1304"/>
                  </a:cubicBezTo>
                  <a:cubicBezTo>
                    <a:pt x="241" y="1291"/>
                    <a:pt x="286" y="1248"/>
                    <a:pt x="334" y="1224"/>
                  </a:cubicBezTo>
                  <a:cubicBezTo>
                    <a:pt x="395" y="1193"/>
                    <a:pt x="480" y="1199"/>
                    <a:pt x="550" y="1192"/>
                  </a:cubicBezTo>
                  <a:cubicBezTo>
                    <a:pt x="614" y="1185"/>
                    <a:pt x="742" y="1176"/>
                    <a:pt x="742" y="1176"/>
                  </a:cubicBezTo>
                  <a:cubicBezTo>
                    <a:pt x="817" y="1157"/>
                    <a:pt x="891" y="1147"/>
                    <a:pt x="966" y="1128"/>
                  </a:cubicBezTo>
                  <a:cubicBezTo>
                    <a:pt x="974" y="1126"/>
                    <a:pt x="1013" y="1117"/>
                    <a:pt x="1022" y="1112"/>
                  </a:cubicBezTo>
                  <a:cubicBezTo>
                    <a:pt x="1126" y="1054"/>
                    <a:pt x="1221" y="1000"/>
                    <a:pt x="1310" y="920"/>
                  </a:cubicBezTo>
                  <a:cubicBezTo>
                    <a:pt x="1366" y="870"/>
                    <a:pt x="1416" y="811"/>
                    <a:pt x="1462" y="752"/>
                  </a:cubicBezTo>
                  <a:cubicBezTo>
                    <a:pt x="1462" y="752"/>
                    <a:pt x="1502" y="692"/>
                    <a:pt x="1510" y="680"/>
                  </a:cubicBezTo>
                  <a:cubicBezTo>
                    <a:pt x="1515" y="672"/>
                    <a:pt x="1526" y="656"/>
                    <a:pt x="1526" y="656"/>
                  </a:cubicBezTo>
                  <a:cubicBezTo>
                    <a:pt x="1534" y="622"/>
                    <a:pt x="1545" y="593"/>
                    <a:pt x="1558" y="560"/>
                  </a:cubicBezTo>
                  <a:cubicBezTo>
                    <a:pt x="1566" y="512"/>
                    <a:pt x="1577" y="470"/>
                    <a:pt x="1590" y="424"/>
                  </a:cubicBezTo>
                  <a:cubicBezTo>
                    <a:pt x="1609" y="359"/>
                    <a:pt x="1601" y="352"/>
                    <a:pt x="1654" y="312"/>
                  </a:cubicBezTo>
                  <a:cubicBezTo>
                    <a:pt x="1681" y="258"/>
                    <a:pt x="1723" y="215"/>
                    <a:pt x="1750" y="160"/>
                  </a:cubicBezTo>
                  <a:cubicBezTo>
                    <a:pt x="1755" y="123"/>
                    <a:pt x="1760" y="85"/>
                    <a:pt x="1766" y="48"/>
                  </a:cubicBezTo>
                  <a:cubicBezTo>
                    <a:pt x="1768" y="35"/>
                    <a:pt x="1780" y="20"/>
                    <a:pt x="1774" y="8"/>
                  </a:cubicBezTo>
                  <a:cubicBezTo>
                    <a:pt x="1770" y="0"/>
                    <a:pt x="1758" y="13"/>
                    <a:pt x="1750" y="16"/>
                  </a:cubicBezTo>
                  <a:cubicBezTo>
                    <a:pt x="1658" y="108"/>
                    <a:pt x="1543" y="171"/>
                    <a:pt x="1438" y="248"/>
                  </a:cubicBezTo>
                  <a:cubicBezTo>
                    <a:pt x="1385" y="287"/>
                    <a:pt x="1372" y="282"/>
                    <a:pt x="1326" y="344"/>
                  </a:cubicBezTo>
                  <a:cubicBezTo>
                    <a:pt x="1288" y="395"/>
                    <a:pt x="1308" y="364"/>
                    <a:pt x="1270" y="440"/>
                  </a:cubicBezTo>
                  <a:cubicBezTo>
                    <a:pt x="1234" y="512"/>
                    <a:pt x="1155" y="572"/>
                    <a:pt x="1102" y="632"/>
                  </a:cubicBezTo>
                  <a:cubicBezTo>
                    <a:pt x="1074" y="664"/>
                    <a:pt x="1048" y="698"/>
                    <a:pt x="1006" y="712"/>
                  </a:cubicBezTo>
                  <a:cubicBezTo>
                    <a:pt x="934" y="784"/>
                    <a:pt x="858" y="848"/>
                    <a:pt x="774" y="904"/>
                  </a:cubicBezTo>
                  <a:cubicBezTo>
                    <a:pt x="746" y="923"/>
                    <a:pt x="727" y="949"/>
                    <a:pt x="694" y="960"/>
                  </a:cubicBezTo>
                  <a:cubicBezTo>
                    <a:pt x="643" y="1011"/>
                    <a:pt x="592" y="1015"/>
                    <a:pt x="526" y="1040"/>
                  </a:cubicBezTo>
                  <a:cubicBezTo>
                    <a:pt x="442" y="1072"/>
                    <a:pt x="357" y="1090"/>
                    <a:pt x="270" y="1112"/>
                  </a:cubicBezTo>
                  <a:cubicBezTo>
                    <a:pt x="226" y="1141"/>
                    <a:pt x="214" y="1144"/>
                    <a:pt x="198" y="1192"/>
                  </a:cubicBezTo>
                  <a:cubicBezTo>
                    <a:pt x="205" y="1287"/>
                    <a:pt x="192" y="1290"/>
                    <a:pt x="246" y="1344"/>
                  </a:cubicBezTo>
                  <a:cubicBezTo>
                    <a:pt x="533" y="1322"/>
                    <a:pt x="823" y="1325"/>
                    <a:pt x="1110" y="1320"/>
                  </a:cubicBezTo>
                  <a:cubicBezTo>
                    <a:pt x="1206" y="1288"/>
                    <a:pt x="1228" y="1202"/>
                    <a:pt x="1294" y="1136"/>
                  </a:cubicBezTo>
                  <a:cubicBezTo>
                    <a:pt x="1322" y="1067"/>
                    <a:pt x="1303" y="1108"/>
                    <a:pt x="1358" y="1016"/>
                  </a:cubicBezTo>
                  <a:cubicBezTo>
                    <a:pt x="1387" y="968"/>
                    <a:pt x="1386" y="908"/>
                    <a:pt x="1406" y="856"/>
                  </a:cubicBezTo>
                  <a:cubicBezTo>
                    <a:pt x="1438" y="773"/>
                    <a:pt x="1494" y="703"/>
                    <a:pt x="1534" y="624"/>
                  </a:cubicBezTo>
                  <a:cubicBezTo>
                    <a:pt x="1555" y="581"/>
                    <a:pt x="1583" y="541"/>
                    <a:pt x="1614" y="504"/>
                  </a:cubicBezTo>
                  <a:cubicBezTo>
                    <a:pt x="1633" y="481"/>
                    <a:pt x="1670" y="432"/>
                    <a:pt x="1670" y="432"/>
                  </a:cubicBezTo>
                  <a:cubicBezTo>
                    <a:pt x="1673" y="421"/>
                    <a:pt x="1673" y="410"/>
                    <a:pt x="1678" y="400"/>
                  </a:cubicBezTo>
                  <a:cubicBezTo>
                    <a:pt x="1684" y="388"/>
                    <a:pt x="1697" y="380"/>
                    <a:pt x="1702" y="368"/>
                  </a:cubicBezTo>
                  <a:cubicBezTo>
                    <a:pt x="1711" y="346"/>
                    <a:pt x="1721" y="277"/>
                    <a:pt x="1742" y="256"/>
                  </a:cubicBezTo>
                  <a:cubicBezTo>
                    <a:pt x="1761" y="237"/>
                    <a:pt x="1845" y="234"/>
                    <a:pt x="1862" y="232"/>
                  </a:cubicBezTo>
                  <a:cubicBezTo>
                    <a:pt x="1906" y="241"/>
                    <a:pt x="1945" y="257"/>
                    <a:pt x="1990" y="264"/>
                  </a:cubicBezTo>
                  <a:cubicBezTo>
                    <a:pt x="1998" y="275"/>
                    <a:pt x="2006" y="285"/>
                    <a:pt x="2014" y="296"/>
                  </a:cubicBezTo>
                  <a:cubicBezTo>
                    <a:pt x="2025" y="312"/>
                    <a:pt x="2046" y="344"/>
                    <a:pt x="2046" y="344"/>
                  </a:cubicBezTo>
                  <a:cubicBezTo>
                    <a:pt x="2036" y="501"/>
                    <a:pt x="2027" y="727"/>
                    <a:pt x="1966" y="880"/>
                  </a:cubicBezTo>
                  <a:cubicBezTo>
                    <a:pt x="1935" y="957"/>
                    <a:pt x="1879" y="1008"/>
                    <a:pt x="1830" y="1072"/>
                  </a:cubicBezTo>
                  <a:cubicBezTo>
                    <a:pt x="1742" y="1186"/>
                    <a:pt x="1606" y="1324"/>
                    <a:pt x="1462" y="1360"/>
                  </a:cubicBezTo>
                  <a:cubicBezTo>
                    <a:pt x="1403" y="1404"/>
                    <a:pt x="1322" y="1433"/>
                    <a:pt x="1254" y="1464"/>
                  </a:cubicBezTo>
                  <a:cubicBezTo>
                    <a:pt x="1199" y="1489"/>
                    <a:pt x="1130" y="1537"/>
                    <a:pt x="1070" y="1552"/>
                  </a:cubicBezTo>
                  <a:cubicBezTo>
                    <a:pt x="991" y="1572"/>
                    <a:pt x="909" y="1575"/>
                    <a:pt x="830" y="1592"/>
                  </a:cubicBezTo>
                  <a:cubicBezTo>
                    <a:pt x="692" y="1622"/>
                    <a:pt x="558" y="1662"/>
                    <a:pt x="422" y="1696"/>
                  </a:cubicBezTo>
                  <a:cubicBezTo>
                    <a:pt x="319" y="1689"/>
                    <a:pt x="216" y="1697"/>
                    <a:pt x="118" y="1664"/>
                  </a:cubicBezTo>
                  <a:cubicBezTo>
                    <a:pt x="71" y="1680"/>
                    <a:pt x="90" y="1748"/>
                    <a:pt x="118" y="1776"/>
                  </a:cubicBezTo>
                  <a:cubicBezTo>
                    <a:pt x="124" y="1782"/>
                    <a:pt x="134" y="1783"/>
                    <a:pt x="142" y="1784"/>
                  </a:cubicBezTo>
                  <a:cubicBezTo>
                    <a:pt x="219" y="1789"/>
                    <a:pt x="297" y="1789"/>
                    <a:pt x="374" y="1792"/>
                  </a:cubicBezTo>
                  <a:cubicBezTo>
                    <a:pt x="520" y="1816"/>
                    <a:pt x="683" y="1801"/>
                    <a:pt x="830" y="1776"/>
                  </a:cubicBezTo>
                  <a:cubicBezTo>
                    <a:pt x="884" y="1767"/>
                    <a:pt x="913" y="1740"/>
                    <a:pt x="974" y="1736"/>
                  </a:cubicBezTo>
                  <a:cubicBezTo>
                    <a:pt x="1190" y="1723"/>
                    <a:pt x="1434" y="1722"/>
                    <a:pt x="1638" y="1640"/>
                  </a:cubicBezTo>
                  <a:cubicBezTo>
                    <a:pt x="1716" y="1562"/>
                    <a:pt x="1793" y="1485"/>
                    <a:pt x="1870" y="1408"/>
                  </a:cubicBezTo>
                  <a:cubicBezTo>
                    <a:pt x="1909" y="1369"/>
                    <a:pt x="1957" y="1332"/>
                    <a:pt x="1990" y="1288"/>
                  </a:cubicBezTo>
                  <a:cubicBezTo>
                    <a:pt x="2026" y="1241"/>
                    <a:pt x="2060" y="1193"/>
                    <a:pt x="2078" y="1136"/>
                  </a:cubicBezTo>
                  <a:cubicBezTo>
                    <a:pt x="2084" y="1115"/>
                    <a:pt x="2089" y="1093"/>
                    <a:pt x="2094" y="1072"/>
                  </a:cubicBezTo>
                  <a:cubicBezTo>
                    <a:pt x="2097" y="1061"/>
                    <a:pt x="2102" y="1040"/>
                    <a:pt x="2102" y="1040"/>
                  </a:cubicBezTo>
                  <a:cubicBezTo>
                    <a:pt x="2105" y="925"/>
                    <a:pt x="2105" y="811"/>
                    <a:pt x="2110" y="696"/>
                  </a:cubicBezTo>
                  <a:cubicBezTo>
                    <a:pt x="2115" y="587"/>
                    <a:pt x="2189" y="502"/>
                    <a:pt x="2214" y="400"/>
                  </a:cubicBezTo>
                  <a:cubicBezTo>
                    <a:pt x="2211" y="371"/>
                    <a:pt x="2210" y="341"/>
                    <a:pt x="2206" y="312"/>
                  </a:cubicBezTo>
                  <a:cubicBezTo>
                    <a:pt x="2205" y="304"/>
                    <a:pt x="2206" y="291"/>
                    <a:pt x="2198" y="288"/>
                  </a:cubicBezTo>
                  <a:cubicBezTo>
                    <a:pt x="2188" y="284"/>
                    <a:pt x="2177" y="293"/>
                    <a:pt x="2166" y="296"/>
                  </a:cubicBezTo>
                  <a:cubicBezTo>
                    <a:pt x="2104" y="373"/>
                    <a:pt x="2055" y="478"/>
                    <a:pt x="2014" y="568"/>
                  </a:cubicBezTo>
                  <a:cubicBezTo>
                    <a:pt x="1980" y="642"/>
                    <a:pt x="1978" y="727"/>
                    <a:pt x="1942" y="800"/>
                  </a:cubicBezTo>
                  <a:cubicBezTo>
                    <a:pt x="1937" y="836"/>
                    <a:pt x="1936" y="889"/>
                    <a:pt x="1910" y="920"/>
                  </a:cubicBezTo>
                  <a:cubicBezTo>
                    <a:pt x="1883" y="952"/>
                    <a:pt x="1847" y="975"/>
                    <a:pt x="1822" y="1008"/>
                  </a:cubicBezTo>
                  <a:cubicBezTo>
                    <a:pt x="1758" y="1093"/>
                    <a:pt x="1677" y="1150"/>
                    <a:pt x="1574" y="1176"/>
                  </a:cubicBezTo>
                  <a:cubicBezTo>
                    <a:pt x="1532" y="1204"/>
                    <a:pt x="1483" y="1217"/>
                    <a:pt x="1438" y="1240"/>
                  </a:cubicBezTo>
                  <a:cubicBezTo>
                    <a:pt x="1344" y="1287"/>
                    <a:pt x="1216" y="1392"/>
                    <a:pt x="1110" y="1408"/>
                  </a:cubicBezTo>
                  <a:cubicBezTo>
                    <a:pt x="959" y="1431"/>
                    <a:pt x="803" y="1435"/>
                    <a:pt x="654" y="1472"/>
                  </a:cubicBezTo>
                  <a:cubicBezTo>
                    <a:pt x="553" y="1469"/>
                    <a:pt x="451" y="1469"/>
                    <a:pt x="350" y="1464"/>
                  </a:cubicBezTo>
                  <a:cubicBezTo>
                    <a:pt x="301" y="1462"/>
                    <a:pt x="268" y="1420"/>
                    <a:pt x="222" y="1408"/>
                  </a:cubicBezTo>
                  <a:cubicBezTo>
                    <a:pt x="214" y="1403"/>
                    <a:pt x="203" y="1400"/>
                    <a:pt x="198" y="1392"/>
                  </a:cubicBezTo>
                  <a:cubicBezTo>
                    <a:pt x="195" y="1387"/>
                    <a:pt x="161" y="1306"/>
                    <a:pt x="158" y="1296"/>
                  </a:cubicBezTo>
                  <a:cubicBezTo>
                    <a:pt x="161" y="1269"/>
                    <a:pt x="158" y="1242"/>
                    <a:pt x="166" y="1216"/>
                  </a:cubicBezTo>
                  <a:cubicBezTo>
                    <a:pt x="169" y="1206"/>
                    <a:pt x="204" y="1181"/>
                    <a:pt x="214" y="1176"/>
                  </a:cubicBezTo>
                  <a:cubicBezTo>
                    <a:pt x="237" y="1164"/>
                    <a:pt x="261" y="1151"/>
                    <a:pt x="286" y="1144"/>
                  </a:cubicBezTo>
                  <a:cubicBezTo>
                    <a:pt x="325" y="1133"/>
                    <a:pt x="368" y="1135"/>
                    <a:pt x="406" y="1120"/>
                  </a:cubicBezTo>
                  <a:cubicBezTo>
                    <a:pt x="419" y="1115"/>
                    <a:pt x="432" y="1108"/>
                    <a:pt x="446" y="1104"/>
                  </a:cubicBezTo>
                  <a:cubicBezTo>
                    <a:pt x="472" y="1097"/>
                    <a:pt x="526" y="1088"/>
                    <a:pt x="526" y="1088"/>
                  </a:cubicBezTo>
                  <a:cubicBezTo>
                    <a:pt x="552" y="1071"/>
                    <a:pt x="579" y="1064"/>
                    <a:pt x="606" y="1048"/>
                  </a:cubicBezTo>
                  <a:cubicBezTo>
                    <a:pt x="688" y="1000"/>
                    <a:pt x="768" y="948"/>
                    <a:pt x="846" y="896"/>
                  </a:cubicBezTo>
                  <a:cubicBezTo>
                    <a:pt x="893" y="865"/>
                    <a:pt x="970" y="857"/>
                    <a:pt x="1014" y="824"/>
                  </a:cubicBezTo>
                  <a:cubicBezTo>
                    <a:pt x="1078" y="776"/>
                    <a:pt x="1162" y="729"/>
                    <a:pt x="1238" y="704"/>
                  </a:cubicBezTo>
                  <a:cubicBezTo>
                    <a:pt x="1311" y="649"/>
                    <a:pt x="1374" y="584"/>
                    <a:pt x="1438" y="520"/>
                  </a:cubicBezTo>
                  <a:cubicBezTo>
                    <a:pt x="1488" y="470"/>
                    <a:pt x="1530" y="400"/>
                    <a:pt x="1590" y="360"/>
                  </a:cubicBezTo>
                  <a:cubicBezTo>
                    <a:pt x="1626" y="306"/>
                    <a:pt x="1660" y="254"/>
                    <a:pt x="1694" y="200"/>
                  </a:cubicBezTo>
                  <a:cubicBezTo>
                    <a:pt x="1724" y="152"/>
                    <a:pt x="1709" y="183"/>
                    <a:pt x="1742" y="144"/>
                  </a:cubicBezTo>
                  <a:cubicBezTo>
                    <a:pt x="1748" y="137"/>
                    <a:pt x="1765" y="113"/>
                    <a:pt x="1758" y="120"/>
                  </a:cubicBezTo>
                  <a:cubicBezTo>
                    <a:pt x="1692" y="186"/>
                    <a:pt x="1663" y="270"/>
                    <a:pt x="1622" y="352"/>
                  </a:cubicBezTo>
                  <a:cubicBezTo>
                    <a:pt x="1619" y="365"/>
                    <a:pt x="1619" y="379"/>
                    <a:pt x="1614" y="392"/>
                  </a:cubicBezTo>
                  <a:cubicBezTo>
                    <a:pt x="1611" y="401"/>
                    <a:pt x="1601" y="407"/>
                    <a:pt x="1598" y="416"/>
                  </a:cubicBezTo>
                  <a:cubicBezTo>
                    <a:pt x="1594" y="429"/>
                    <a:pt x="1592" y="471"/>
                    <a:pt x="1582" y="488"/>
                  </a:cubicBezTo>
                  <a:cubicBezTo>
                    <a:pt x="1553" y="535"/>
                    <a:pt x="1506" y="574"/>
                    <a:pt x="1470" y="616"/>
                  </a:cubicBezTo>
                  <a:cubicBezTo>
                    <a:pt x="1447" y="642"/>
                    <a:pt x="1433" y="673"/>
                    <a:pt x="1406" y="696"/>
                  </a:cubicBezTo>
                  <a:cubicBezTo>
                    <a:pt x="1375" y="722"/>
                    <a:pt x="1335" y="735"/>
                    <a:pt x="1302" y="760"/>
                  </a:cubicBezTo>
                  <a:cubicBezTo>
                    <a:pt x="1239" y="809"/>
                    <a:pt x="1181" y="863"/>
                    <a:pt x="1118" y="912"/>
                  </a:cubicBezTo>
                  <a:cubicBezTo>
                    <a:pt x="1058" y="959"/>
                    <a:pt x="983" y="985"/>
                    <a:pt x="918" y="1024"/>
                  </a:cubicBezTo>
                  <a:cubicBezTo>
                    <a:pt x="858" y="1060"/>
                    <a:pt x="798" y="1108"/>
                    <a:pt x="734" y="1136"/>
                  </a:cubicBezTo>
                  <a:cubicBezTo>
                    <a:pt x="643" y="1175"/>
                    <a:pt x="542" y="1171"/>
                    <a:pt x="446" y="1176"/>
                  </a:cubicBezTo>
                  <a:cubicBezTo>
                    <a:pt x="422" y="1179"/>
                    <a:pt x="398" y="1179"/>
                    <a:pt x="374" y="1184"/>
                  </a:cubicBezTo>
                  <a:cubicBezTo>
                    <a:pt x="357" y="1187"/>
                    <a:pt x="342" y="1195"/>
                    <a:pt x="326" y="1200"/>
                  </a:cubicBezTo>
                  <a:cubicBezTo>
                    <a:pt x="318" y="1203"/>
                    <a:pt x="302" y="1208"/>
                    <a:pt x="302" y="1208"/>
                  </a:cubicBezTo>
                  <a:cubicBezTo>
                    <a:pt x="280" y="1241"/>
                    <a:pt x="285" y="1241"/>
                    <a:pt x="238" y="1264"/>
                  </a:cubicBezTo>
                  <a:cubicBezTo>
                    <a:pt x="217" y="1275"/>
                    <a:pt x="174" y="1296"/>
                    <a:pt x="174" y="1296"/>
                  </a:cubicBezTo>
                  <a:cubicBezTo>
                    <a:pt x="150" y="1293"/>
                    <a:pt x="126" y="1290"/>
                    <a:pt x="102" y="1288"/>
                  </a:cubicBezTo>
                  <a:cubicBezTo>
                    <a:pt x="73" y="1285"/>
                    <a:pt x="39" y="1295"/>
                    <a:pt x="14" y="1280"/>
                  </a:cubicBezTo>
                  <a:cubicBezTo>
                    <a:pt x="0" y="1271"/>
                    <a:pt x="62" y="1264"/>
                    <a:pt x="62" y="1264"/>
                  </a:cubicBezTo>
                  <a:cubicBezTo>
                    <a:pt x="211" y="1314"/>
                    <a:pt x="361" y="1310"/>
                    <a:pt x="518" y="1320"/>
                  </a:cubicBezTo>
                  <a:cubicBezTo>
                    <a:pt x="745" y="1317"/>
                    <a:pt x="971" y="1319"/>
                    <a:pt x="1198" y="1312"/>
                  </a:cubicBezTo>
                  <a:cubicBezTo>
                    <a:pt x="1244" y="1310"/>
                    <a:pt x="1281" y="1273"/>
                    <a:pt x="1326" y="1264"/>
                  </a:cubicBezTo>
                  <a:cubicBezTo>
                    <a:pt x="1356" y="1258"/>
                    <a:pt x="1414" y="1240"/>
                    <a:pt x="1414" y="1240"/>
                  </a:cubicBezTo>
                  <a:cubicBezTo>
                    <a:pt x="1517" y="1158"/>
                    <a:pt x="1639" y="1116"/>
                    <a:pt x="1726" y="1008"/>
                  </a:cubicBezTo>
                  <a:cubicBezTo>
                    <a:pt x="1793" y="819"/>
                    <a:pt x="1750" y="932"/>
                    <a:pt x="1862" y="672"/>
                  </a:cubicBezTo>
                  <a:cubicBezTo>
                    <a:pt x="1900" y="584"/>
                    <a:pt x="1912" y="488"/>
                    <a:pt x="1950" y="400"/>
                  </a:cubicBezTo>
                  <a:cubicBezTo>
                    <a:pt x="1980" y="329"/>
                    <a:pt x="2015" y="269"/>
                    <a:pt x="2046" y="200"/>
                  </a:cubicBezTo>
                  <a:cubicBezTo>
                    <a:pt x="2060" y="169"/>
                    <a:pt x="2078" y="104"/>
                    <a:pt x="2078" y="104"/>
                  </a:cubicBezTo>
                  <a:cubicBezTo>
                    <a:pt x="2075" y="85"/>
                    <a:pt x="2078" y="65"/>
                    <a:pt x="2070" y="48"/>
                  </a:cubicBezTo>
                  <a:cubicBezTo>
                    <a:pt x="2064" y="34"/>
                    <a:pt x="2024" y="25"/>
                    <a:pt x="2014" y="24"/>
                  </a:cubicBezTo>
                  <a:cubicBezTo>
                    <a:pt x="1931" y="19"/>
                    <a:pt x="1849" y="19"/>
                    <a:pt x="1766" y="16"/>
                  </a:cubicBezTo>
                  <a:cubicBezTo>
                    <a:pt x="1686" y="19"/>
                    <a:pt x="1606" y="15"/>
                    <a:pt x="1526" y="24"/>
                  </a:cubicBezTo>
                  <a:cubicBezTo>
                    <a:pt x="1499" y="27"/>
                    <a:pt x="1472" y="65"/>
                    <a:pt x="1454" y="80"/>
                  </a:cubicBezTo>
                  <a:cubicBezTo>
                    <a:pt x="1418" y="111"/>
                    <a:pt x="1384" y="142"/>
                    <a:pt x="1350" y="176"/>
                  </a:cubicBezTo>
                  <a:cubicBezTo>
                    <a:pt x="1215" y="311"/>
                    <a:pt x="1027" y="369"/>
                    <a:pt x="886" y="496"/>
                  </a:cubicBezTo>
                  <a:cubicBezTo>
                    <a:pt x="835" y="542"/>
                    <a:pt x="774" y="584"/>
                    <a:pt x="726" y="632"/>
                  </a:cubicBezTo>
                  <a:cubicBezTo>
                    <a:pt x="714" y="644"/>
                    <a:pt x="707" y="660"/>
                    <a:pt x="694" y="672"/>
                  </a:cubicBezTo>
                  <a:cubicBezTo>
                    <a:pt x="650" y="712"/>
                    <a:pt x="590" y="741"/>
                    <a:pt x="534" y="760"/>
                  </a:cubicBezTo>
                  <a:cubicBezTo>
                    <a:pt x="491" y="824"/>
                    <a:pt x="547" y="747"/>
                    <a:pt x="494" y="800"/>
                  </a:cubicBezTo>
                  <a:cubicBezTo>
                    <a:pt x="466" y="828"/>
                    <a:pt x="487" y="818"/>
                    <a:pt x="470" y="848"/>
                  </a:cubicBezTo>
                  <a:cubicBezTo>
                    <a:pt x="425" y="926"/>
                    <a:pt x="358" y="994"/>
                    <a:pt x="270" y="1016"/>
                  </a:cubicBezTo>
                  <a:cubicBezTo>
                    <a:pt x="262" y="1021"/>
                    <a:pt x="246" y="1022"/>
                    <a:pt x="246" y="1032"/>
                  </a:cubicBezTo>
                  <a:cubicBezTo>
                    <a:pt x="246" y="1042"/>
                    <a:pt x="288" y="1054"/>
                    <a:pt x="294" y="1056"/>
                  </a:cubicBezTo>
                  <a:cubicBezTo>
                    <a:pt x="374" y="1051"/>
                    <a:pt x="454" y="1049"/>
                    <a:pt x="534" y="1040"/>
                  </a:cubicBezTo>
                  <a:cubicBezTo>
                    <a:pt x="578" y="1035"/>
                    <a:pt x="652" y="962"/>
                    <a:pt x="686" y="936"/>
                  </a:cubicBezTo>
                  <a:cubicBezTo>
                    <a:pt x="693" y="931"/>
                    <a:pt x="702" y="932"/>
                    <a:pt x="710" y="928"/>
                  </a:cubicBezTo>
                  <a:cubicBezTo>
                    <a:pt x="733" y="917"/>
                    <a:pt x="766" y="883"/>
                    <a:pt x="782" y="872"/>
                  </a:cubicBezTo>
                  <a:cubicBezTo>
                    <a:pt x="888" y="795"/>
                    <a:pt x="758" y="896"/>
                    <a:pt x="862" y="832"/>
                  </a:cubicBezTo>
                  <a:cubicBezTo>
                    <a:pt x="885" y="818"/>
                    <a:pt x="905" y="800"/>
                    <a:pt x="926" y="784"/>
                  </a:cubicBezTo>
                  <a:cubicBezTo>
                    <a:pt x="1006" y="724"/>
                    <a:pt x="1053" y="627"/>
                    <a:pt x="1126" y="560"/>
                  </a:cubicBezTo>
                  <a:cubicBezTo>
                    <a:pt x="1160" y="529"/>
                    <a:pt x="1206" y="512"/>
                    <a:pt x="1238" y="480"/>
                  </a:cubicBezTo>
                  <a:cubicBezTo>
                    <a:pt x="1261" y="457"/>
                    <a:pt x="1289" y="433"/>
                    <a:pt x="1318" y="416"/>
                  </a:cubicBezTo>
                  <a:cubicBezTo>
                    <a:pt x="1360" y="391"/>
                    <a:pt x="1425" y="373"/>
                    <a:pt x="1462" y="336"/>
                  </a:cubicBezTo>
                  <a:cubicBezTo>
                    <a:pt x="1496" y="302"/>
                    <a:pt x="1513" y="262"/>
                    <a:pt x="1542" y="224"/>
                  </a:cubicBezTo>
                  <a:cubicBezTo>
                    <a:pt x="1560" y="134"/>
                    <a:pt x="1535" y="231"/>
                    <a:pt x="1574" y="152"/>
                  </a:cubicBezTo>
                  <a:cubicBezTo>
                    <a:pt x="1579" y="142"/>
                    <a:pt x="1592" y="125"/>
                    <a:pt x="1582" y="120"/>
                  </a:cubicBezTo>
                  <a:cubicBezTo>
                    <a:pt x="1573" y="116"/>
                    <a:pt x="1546" y="164"/>
                    <a:pt x="1542" y="168"/>
                  </a:cubicBezTo>
                  <a:cubicBezTo>
                    <a:pt x="1521" y="189"/>
                    <a:pt x="1488" y="210"/>
                    <a:pt x="1462" y="224"/>
                  </a:cubicBezTo>
                  <a:cubicBezTo>
                    <a:pt x="1420" y="246"/>
                    <a:pt x="1372" y="259"/>
                    <a:pt x="1334" y="288"/>
                  </a:cubicBezTo>
                  <a:cubicBezTo>
                    <a:pt x="1294" y="318"/>
                    <a:pt x="1250" y="358"/>
                    <a:pt x="1206" y="384"/>
                  </a:cubicBezTo>
                  <a:cubicBezTo>
                    <a:pt x="1179" y="400"/>
                    <a:pt x="1150" y="413"/>
                    <a:pt x="1126" y="432"/>
                  </a:cubicBezTo>
                  <a:cubicBezTo>
                    <a:pt x="1065" y="481"/>
                    <a:pt x="1023" y="520"/>
                    <a:pt x="950" y="544"/>
                  </a:cubicBezTo>
                  <a:cubicBezTo>
                    <a:pt x="872" y="603"/>
                    <a:pt x="968" y="535"/>
                    <a:pt x="878" y="584"/>
                  </a:cubicBezTo>
                  <a:cubicBezTo>
                    <a:pt x="830" y="610"/>
                    <a:pt x="797" y="634"/>
                    <a:pt x="742" y="648"/>
                  </a:cubicBezTo>
                  <a:cubicBezTo>
                    <a:pt x="697" y="678"/>
                    <a:pt x="705" y="684"/>
                    <a:pt x="678" y="728"/>
                  </a:cubicBezTo>
                  <a:cubicBezTo>
                    <a:pt x="639" y="791"/>
                    <a:pt x="575" y="835"/>
                    <a:pt x="534" y="896"/>
                  </a:cubicBezTo>
                  <a:cubicBezTo>
                    <a:pt x="509" y="933"/>
                    <a:pt x="449" y="962"/>
                    <a:pt x="414" y="984"/>
                  </a:cubicBezTo>
                  <a:cubicBezTo>
                    <a:pt x="392" y="998"/>
                    <a:pt x="382" y="1028"/>
                    <a:pt x="358" y="1040"/>
                  </a:cubicBezTo>
                  <a:cubicBezTo>
                    <a:pt x="298" y="1070"/>
                    <a:pt x="239" y="1102"/>
                    <a:pt x="182" y="1136"/>
                  </a:cubicBezTo>
                  <a:cubicBezTo>
                    <a:pt x="157" y="1174"/>
                    <a:pt x="165" y="1178"/>
                    <a:pt x="206" y="1192"/>
                  </a:cubicBezTo>
                  <a:cubicBezTo>
                    <a:pt x="296" y="1185"/>
                    <a:pt x="371" y="1166"/>
                    <a:pt x="462" y="1160"/>
                  </a:cubicBezTo>
                  <a:cubicBezTo>
                    <a:pt x="510" y="1152"/>
                    <a:pt x="558" y="1143"/>
                    <a:pt x="606" y="1136"/>
                  </a:cubicBezTo>
                  <a:cubicBezTo>
                    <a:pt x="649" y="1130"/>
                    <a:pt x="693" y="1132"/>
                    <a:pt x="734" y="1120"/>
                  </a:cubicBezTo>
                  <a:cubicBezTo>
                    <a:pt x="829" y="1093"/>
                    <a:pt x="869" y="1033"/>
                    <a:pt x="934" y="968"/>
                  </a:cubicBezTo>
                  <a:cubicBezTo>
                    <a:pt x="1020" y="882"/>
                    <a:pt x="1104" y="798"/>
                    <a:pt x="1190" y="712"/>
                  </a:cubicBezTo>
                  <a:cubicBezTo>
                    <a:pt x="1216" y="686"/>
                    <a:pt x="1237" y="644"/>
                    <a:pt x="1262" y="616"/>
                  </a:cubicBezTo>
                  <a:cubicBezTo>
                    <a:pt x="1337" y="530"/>
                    <a:pt x="1413" y="441"/>
                    <a:pt x="1494" y="360"/>
                  </a:cubicBezTo>
                  <a:cubicBezTo>
                    <a:pt x="1521" y="333"/>
                    <a:pt x="1512" y="326"/>
                    <a:pt x="1542" y="304"/>
                  </a:cubicBezTo>
                  <a:cubicBezTo>
                    <a:pt x="1568" y="286"/>
                    <a:pt x="1586" y="288"/>
                    <a:pt x="1614" y="272"/>
                  </a:cubicBezTo>
                  <a:cubicBezTo>
                    <a:pt x="1677" y="237"/>
                    <a:pt x="1693" y="183"/>
                    <a:pt x="1766" y="168"/>
                  </a:cubicBezTo>
                  <a:cubicBezTo>
                    <a:pt x="1908" y="184"/>
                    <a:pt x="1853" y="153"/>
                    <a:pt x="1822" y="400"/>
                  </a:cubicBezTo>
                  <a:cubicBezTo>
                    <a:pt x="1821" y="410"/>
                    <a:pt x="1784" y="469"/>
                    <a:pt x="1782" y="472"/>
                  </a:cubicBezTo>
                  <a:cubicBezTo>
                    <a:pt x="1739" y="551"/>
                    <a:pt x="1667" y="682"/>
                    <a:pt x="1574" y="712"/>
                  </a:cubicBezTo>
                  <a:cubicBezTo>
                    <a:pt x="1538" y="723"/>
                    <a:pt x="1499" y="728"/>
                    <a:pt x="1462" y="736"/>
                  </a:cubicBezTo>
                  <a:cubicBezTo>
                    <a:pt x="1449" y="744"/>
                    <a:pt x="1436" y="753"/>
                    <a:pt x="1422" y="760"/>
                  </a:cubicBezTo>
                  <a:cubicBezTo>
                    <a:pt x="1409" y="766"/>
                    <a:pt x="1395" y="769"/>
                    <a:pt x="1382" y="776"/>
                  </a:cubicBezTo>
                  <a:cubicBezTo>
                    <a:pt x="1346" y="796"/>
                    <a:pt x="1345" y="815"/>
                    <a:pt x="1302" y="832"/>
                  </a:cubicBezTo>
                  <a:cubicBezTo>
                    <a:pt x="1257" y="850"/>
                    <a:pt x="1211" y="873"/>
                    <a:pt x="1166" y="888"/>
                  </a:cubicBezTo>
                  <a:cubicBezTo>
                    <a:pt x="1135" y="919"/>
                    <a:pt x="1108" y="924"/>
                    <a:pt x="1070" y="944"/>
                  </a:cubicBezTo>
                  <a:cubicBezTo>
                    <a:pt x="991" y="986"/>
                    <a:pt x="906" y="1033"/>
                    <a:pt x="830" y="1080"/>
                  </a:cubicBezTo>
                  <a:cubicBezTo>
                    <a:pt x="780" y="1112"/>
                    <a:pt x="724" y="1137"/>
                    <a:pt x="678" y="1176"/>
                  </a:cubicBezTo>
                  <a:cubicBezTo>
                    <a:pt x="652" y="1198"/>
                    <a:pt x="629" y="1224"/>
                    <a:pt x="598" y="1240"/>
                  </a:cubicBezTo>
                  <a:cubicBezTo>
                    <a:pt x="544" y="1267"/>
                    <a:pt x="609" y="1222"/>
                    <a:pt x="542" y="1264"/>
                  </a:cubicBezTo>
                  <a:cubicBezTo>
                    <a:pt x="491" y="1296"/>
                    <a:pt x="441" y="1337"/>
                    <a:pt x="382" y="1352"/>
                  </a:cubicBezTo>
                  <a:cubicBezTo>
                    <a:pt x="355" y="1370"/>
                    <a:pt x="341" y="1393"/>
                    <a:pt x="318" y="1416"/>
                  </a:cubicBezTo>
                  <a:cubicBezTo>
                    <a:pt x="321" y="1424"/>
                    <a:pt x="318" y="1439"/>
                    <a:pt x="326" y="1440"/>
                  </a:cubicBezTo>
                  <a:cubicBezTo>
                    <a:pt x="390" y="1446"/>
                    <a:pt x="446" y="1404"/>
                    <a:pt x="502" y="1384"/>
                  </a:cubicBezTo>
                  <a:cubicBezTo>
                    <a:pt x="568" y="1361"/>
                    <a:pt x="636" y="1356"/>
                    <a:pt x="694" y="1312"/>
                  </a:cubicBezTo>
                  <a:cubicBezTo>
                    <a:pt x="768" y="1257"/>
                    <a:pt x="818" y="1183"/>
                    <a:pt x="910" y="1160"/>
                  </a:cubicBezTo>
                  <a:cubicBezTo>
                    <a:pt x="972" y="1119"/>
                    <a:pt x="888" y="1171"/>
                    <a:pt x="974" y="1136"/>
                  </a:cubicBezTo>
                  <a:cubicBezTo>
                    <a:pt x="1005" y="1124"/>
                    <a:pt x="1064" y="1095"/>
                    <a:pt x="1094" y="1080"/>
                  </a:cubicBezTo>
                  <a:cubicBezTo>
                    <a:pt x="1111" y="1071"/>
                    <a:pt x="1124" y="1054"/>
                    <a:pt x="1142" y="1048"/>
                  </a:cubicBezTo>
                  <a:cubicBezTo>
                    <a:pt x="1178" y="1035"/>
                    <a:pt x="1217" y="1032"/>
                    <a:pt x="1254" y="1024"/>
                  </a:cubicBezTo>
                  <a:cubicBezTo>
                    <a:pt x="1339" y="981"/>
                    <a:pt x="1431" y="949"/>
                    <a:pt x="1510" y="896"/>
                  </a:cubicBezTo>
                  <a:cubicBezTo>
                    <a:pt x="1629" y="906"/>
                    <a:pt x="1578" y="903"/>
                    <a:pt x="1654" y="928"/>
                  </a:cubicBezTo>
                  <a:cubicBezTo>
                    <a:pt x="1702" y="904"/>
                    <a:pt x="1728" y="863"/>
                    <a:pt x="1750" y="816"/>
                  </a:cubicBezTo>
                  <a:cubicBezTo>
                    <a:pt x="1762" y="790"/>
                    <a:pt x="1771" y="763"/>
                    <a:pt x="1782" y="736"/>
                  </a:cubicBezTo>
                  <a:cubicBezTo>
                    <a:pt x="1787" y="723"/>
                    <a:pt x="1798" y="696"/>
                    <a:pt x="1798" y="696"/>
                  </a:cubicBezTo>
                  <a:cubicBezTo>
                    <a:pt x="1806" y="649"/>
                    <a:pt x="1846" y="580"/>
                    <a:pt x="1846" y="544"/>
                  </a:cubicBezTo>
                  <a:cubicBezTo>
                    <a:pt x="1846" y="536"/>
                    <a:pt x="1841" y="560"/>
                    <a:pt x="1838" y="568"/>
                  </a:cubicBezTo>
                  <a:cubicBezTo>
                    <a:pt x="1829" y="589"/>
                    <a:pt x="1819" y="606"/>
                    <a:pt x="1806" y="624"/>
                  </a:cubicBezTo>
                  <a:cubicBezTo>
                    <a:pt x="1778" y="662"/>
                    <a:pt x="1744" y="696"/>
                    <a:pt x="1718" y="736"/>
                  </a:cubicBezTo>
                  <a:cubicBezTo>
                    <a:pt x="1638" y="857"/>
                    <a:pt x="1552" y="972"/>
                    <a:pt x="1478" y="1096"/>
                  </a:cubicBezTo>
                  <a:cubicBezTo>
                    <a:pt x="1463" y="1121"/>
                    <a:pt x="1362" y="1181"/>
                    <a:pt x="1334" y="1200"/>
                  </a:cubicBezTo>
                  <a:cubicBezTo>
                    <a:pt x="1302" y="1248"/>
                    <a:pt x="1247" y="1285"/>
                    <a:pt x="1198" y="1312"/>
                  </a:cubicBezTo>
                  <a:cubicBezTo>
                    <a:pt x="1148" y="1339"/>
                    <a:pt x="1108" y="1372"/>
                    <a:pt x="1054" y="1392"/>
                  </a:cubicBezTo>
                  <a:cubicBezTo>
                    <a:pt x="964" y="1426"/>
                    <a:pt x="868" y="1432"/>
                    <a:pt x="774" y="1448"/>
                  </a:cubicBezTo>
                  <a:cubicBezTo>
                    <a:pt x="615" y="1475"/>
                    <a:pt x="683" y="1467"/>
                    <a:pt x="534" y="1496"/>
                  </a:cubicBezTo>
                  <a:cubicBezTo>
                    <a:pt x="449" y="1513"/>
                    <a:pt x="360" y="1517"/>
                    <a:pt x="278" y="1544"/>
                  </a:cubicBezTo>
                  <a:cubicBezTo>
                    <a:pt x="262" y="1549"/>
                    <a:pt x="245" y="1553"/>
                    <a:pt x="230" y="1560"/>
                  </a:cubicBezTo>
                  <a:cubicBezTo>
                    <a:pt x="221" y="1564"/>
                    <a:pt x="196" y="1576"/>
                    <a:pt x="206" y="1576"/>
                  </a:cubicBezTo>
                  <a:cubicBezTo>
                    <a:pt x="240" y="1576"/>
                    <a:pt x="319" y="1521"/>
                    <a:pt x="334" y="1512"/>
                  </a:cubicBezTo>
                  <a:cubicBezTo>
                    <a:pt x="363" y="1495"/>
                    <a:pt x="424" y="1473"/>
                    <a:pt x="446" y="1464"/>
                  </a:cubicBezTo>
                  <a:cubicBezTo>
                    <a:pt x="539" y="1427"/>
                    <a:pt x="414" y="1472"/>
                    <a:pt x="510" y="1424"/>
                  </a:cubicBezTo>
                  <a:cubicBezTo>
                    <a:pt x="635" y="1361"/>
                    <a:pt x="793" y="1384"/>
                    <a:pt x="910" y="1320"/>
                  </a:cubicBezTo>
                  <a:cubicBezTo>
                    <a:pt x="968" y="1289"/>
                    <a:pt x="1036" y="1258"/>
                    <a:pt x="1086" y="1216"/>
                  </a:cubicBezTo>
                  <a:cubicBezTo>
                    <a:pt x="1118" y="1189"/>
                    <a:pt x="1100" y="1195"/>
                    <a:pt x="1134" y="1176"/>
                  </a:cubicBezTo>
                  <a:cubicBezTo>
                    <a:pt x="1199" y="1140"/>
                    <a:pt x="1268" y="1113"/>
                    <a:pt x="1334" y="1080"/>
                  </a:cubicBezTo>
                  <a:cubicBezTo>
                    <a:pt x="1396" y="1049"/>
                    <a:pt x="1317" y="1081"/>
                    <a:pt x="1382" y="1040"/>
                  </a:cubicBezTo>
                  <a:cubicBezTo>
                    <a:pt x="1418" y="1017"/>
                    <a:pt x="1476" y="986"/>
                    <a:pt x="1518" y="976"/>
                  </a:cubicBezTo>
                  <a:cubicBezTo>
                    <a:pt x="1533" y="961"/>
                    <a:pt x="1549" y="948"/>
                    <a:pt x="1558" y="928"/>
                  </a:cubicBezTo>
                  <a:cubicBezTo>
                    <a:pt x="1568" y="905"/>
                    <a:pt x="1568" y="877"/>
                    <a:pt x="1582" y="856"/>
                  </a:cubicBezTo>
                  <a:cubicBezTo>
                    <a:pt x="1608" y="817"/>
                    <a:pt x="1616" y="775"/>
                    <a:pt x="1638" y="736"/>
                  </a:cubicBezTo>
                  <a:cubicBezTo>
                    <a:pt x="1663" y="691"/>
                    <a:pt x="1701" y="628"/>
                    <a:pt x="1734" y="584"/>
                  </a:cubicBezTo>
                  <a:cubicBezTo>
                    <a:pt x="1753" y="587"/>
                    <a:pt x="1776" y="580"/>
                    <a:pt x="1790" y="592"/>
                  </a:cubicBezTo>
                  <a:cubicBezTo>
                    <a:pt x="1802" y="603"/>
                    <a:pt x="1794" y="624"/>
                    <a:pt x="1798" y="640"/>
                  </a:cubicBezTo>
                  <a:cubicBezTo>
                    <a:pt x="1808" y="677"/>
                    <a:pt x="1829" y="707"/>
                    <a:pt x="1838" y="744"/>
                  </a:cubicBezTo>
                  <a:cubicBezTo>
                    <a:pt x="1835" y="768"/>
                    <a:pt x="1838" y="793"/>
                    <a:pt x="1830" y="816"/>
                  </a:cubicBezTo>
                  <a:cubicBezTo>
                    <a:pt x="1801" y="902"/>
                    <a:pt x="1682" y="964"/>
                    <a:pt x="1622" y="1024"/>
                  </a:cubicBezTo>
                  <a:cubicBezTo>
                    <a:pt x="1519" y="1127"/>
                    <a:pt x="1449" y="1263"/>
                    <a:pt x="1342" y="1360"/>
                  </a:cubicBezTo>
                  <a:cubicBezTo>
                    <a:pt x="1290" y="1407"/>
                    <a:pt x="1205" y="1460"/>
                    <a:pt x="1142" y="1488"/>
                  </a:cubicBezTo>
                  <a:cubicBezTo>
                    <a:pt x="1100" y="1507"/>
                    <a:pt x="1117" y="1504"/>
                    <a:pt x="1070" y="1520"/>
                  </a:cubicBezTo>
                  <a:cubicBezTo>
                    <a:pt x="1060" y="1523"/>
                    <a:pt x="1038" y="1528"/>
                    <a:pt x="1038" y="152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ALI = acute inflammation + alveolar capillary membrane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23528" y="1989138"/>
          <a:ext cx="5278438" cy="3960812"/>
        </p:xfrm>
        <a:graphic>
          <a:graphicData uri="http://schemas.openxmlformats.org/presentationml/2006/ole">
            <p:oleObj spid="_x0000_s49154" name="Slide" r:id="rId3" imgW="4572000" imgH="3429000" progId="PowerPoint.Slide.8">
              <p:embed/>
            </p:oleObj>
          </a:graphicData>
        </a:graphic>
      </p:graphicFrame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5652120" y="2347133"/>
            <a:ext cx="323999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latin typeface="Calibri" pitchFamily="34" charset="0"/>
              </a:rPr>
              <a:t>ACM dysfunction</a:t>
            </a:r>
          </a:p>
          <a:p>
            <a:pPr algn="ctr"/>
            <a:r>
              <a:rPr lang="en-GB" sz="2000" b="1" dirty="0" smtClean="0">
                <a:latin typeface="Calibri" pitchFamily="34" charset="0"/>
              </a:rPr>
              <a:t>Pulmonary Oedema</a:t>
            </a:r>
          </a:p>
          <a:p>
            <a:pPr algn="ctr"/>
            <a:r>
              <a:rPr lang="en-GB" sz="2000" b="1" dirty="0" smtClean="0">
                <a:latin typeface="Calibri" pitchFamily="34" charset="0"/>
              </a:rPr>
              <a:t>Surfactant dysfunction</a:t>
            </a:r>
          </a:p>
          <a:p>
            <a:pPr algn="ctr"/>
            <a:r>
              <a:rPr lang="en-GB" sz="2000" b="1" dirty="0" smtClean="0">
                <a:latin typeface="Calibri" pitchFamily="34" charset="0"/>
              </a:rPr>
              <a:t>Collapse, incompliance</a:t>
            </a:r>
            <a:endParaRPr lang="en-GB" sz="2000" b="1" dirty="0">
              <a:latin typeface="Calibri" pitchFamily="34" charset="0"/>
            </a:endParaRPr>
          </a:p>
          <a:p>
            <a:pPr algn="ctr"/>
            <a:r>
              <a:rPr lang="en-GB" sz="2000" b="1" dirty="0" smtClean="0">
                <a:latin typeface="Calibri" pitchFamily="34" charset="0"/>
              </a:rPr>
              <a:t>+</a:t>
            </a:r>
          </a:p>
          <a:p>
            <a:pPr algn="ctr"/>
            <a:r>
              <a:rPr lang="en-GB" sz="2000" b="1" dirty="0" smtClean="0">
                <a:latin typeface="Calibri" pitchFamily="34" charset="0"/>
              </a:rPr>
              <a:t>Loss of hypoxic </a:t>
            </a:r>
            <a:r>
              <a:rPr lang="en-GB" sz="2000" b="1" dirty="0" err="1" smtClean="0">
                <a:latin typeface="Calibri" pitchFamily="34" charset="0"/>
              </a:rPr>
              <a:t>PV’constrictn</a:t>
            </a:r>
            <a:endParaRPr lang="en-GB" sz="2000" b="1" dirty="0" smtClean="0">
              <a:latin typeface="Calibri" pitchFamily="34" charset="0"/>
            </a:endParaRPr>
          </a:p>
          <a:p>
            <a:pPr algn="ctr"/>
            <a:r>
              <a:rPr lang="en-GB" sz="2000" b="1" dirty="0" smtClean="0">
                <a:latin typeface="Calibri" pitchFamily="34" charset="0"/>
              </a:rPr>
              <a:t>+</a:t>
            </a:r>
          </a:p>
          <a:p>
            <a:pPr algn="ctr"/>
            <a:r>
              <a:rPr lang="en-GB" sz="2000" b="1" dirty="0" err="1" smtClean="0">
                <a:latin typeface="Calibri" pitchFamily="34" charset="0"/>
              </a:rPr>
              <a:t>Intravasc</a:t>
            </a:r>
            <a:r>
              <a:rPr lang="en-GB" sz="2000" b="1" dirty="0" smtClean="0">
                <a:latin typeface="Calibri" pitchFamily="34" charset="0"/>
              </a:rPr>
              <a:t> thrombosis</a:t>
            </a:r>
          </a:p>
          <a:p>
            <a:pPr algn="ctr"/>
            <a:r>
              <a:rPr lang="en-GB" sz="2000" b="1" dirty="0" smtClean="0">
                <a:latin typeface="Calibri" pitchFamily="34" charset="0"/>
              </a:rPr>
              <a:t>=</a:t>
            </a:r>
            <a:endParaRPr lang="en-GB" sz="2000" b="1" dirty="0">
              <a:latin typeface="Calibri" pitchFamily="34" charset="0"/>
            </a:endParaRPr>
          </a:p>
          <a:p>
            <a:pPr algn="ctr"/>
            <a:r>
              <a:rPr lang="en-GB" sz="2000" b="1" dirty="0">
                <a:latin typeface="Calibri" pitchFamily="34" charset="0"/>
              </a:rPr>
              <a:t>Respiratory failure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33375"/>
            <a:ext cx="7772400" cy="7921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288" y="1268413"/>
            <a:ext cx="86058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Calibri" pitchFamily="34" charset="0"/>
              </a:rPr>
              <a:t>ARDS is a syndrome of acute respiratory failure, it is </a:t>
            </a:r>
            <a:r>
              <a:rPr lang="en-GB" sz="3200" u="sng" dirty="0">
                <a:latin typeface="Calibri" pitchFamily="34" charset="0"/>
              </a:rPr>
              <a:t>a</a:t>
            </a:r>
            <a:r>
              <a:rPr lang="en-GB" sz="3200" dirty="0">
                <a:latin typeface="Calibri" pitchFamily="34" charset="0"/>
              </a:rPr>
              <a:t> diagnosis not </a:t>
            </a:r>
            <a:r>
              <a:rPr lang="en-GB" sz="3200" u="sng" dirty="0">
                <a:latin typeface="Calibri" pitchFamily="34" charset="0"/>
              </a:rPr>
              <a:t>the</a:t>
            </a:r>
            <a:r>
              <a:rPr lang="en-GB" sz="3200" dirty="0">
                <a:latin typeface="Calibri" pitchFamily="34" charset="0"/>
              </a:rPr>
              <a:t> </a:t>
            </a:r>
            <a:r>
              <a:rPr lang="en-GB" sz="3200" dirty="0" smtClean="0">
                <a:latin typeface="Calibri" pitchFamily="34" charset="0"/>
              </a:rPr>
              <a:t>diagnosis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 smtClean="0">
                <a:latin typeface="Calibri" pitchFamily="34" charset="0"/>
              </a:rPr>
              <a:t>Understand acute inflammation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 smtClean="0">
                <a:latin typeface="Calibri" pitchFamily="34" charset="0"/>
              </a:rPr>
              <a:t>Superimpose that on the function of the ACM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3200" smtClean="0">
                <a:latin typeface="Calibri" pitchFamily="34" charset="0"/>
              </a:rPr>
              <a:t>That’s </a:t>
            </a:r>
            <a:r>
              <a:rPr lang="en-GB" sz="3200" dirty="0" smtClean="0">
                <a:latin typeface="Calibri" pitchFamily="34" charset="0"/>
              </a:rPr>
              <a:t>it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39750" y="5084763"/>
            <a:ext cx="8218488" cy="15700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200" i="1" dirty="0">
                <a:latin typeface="+mj-lt"/>
                <a:ea typeface="+mj-ea"/>
                <a:cs typeface="+mj-cs"/>
              </a:rPr>
              <a:t>“The art of medicine consists in amusing the patient while nature cures the disease”</a:t>
            </a:r>
            <a:r>
              <a:rPr lang="en-GB" sz="3200" dirty="0">
                <a:latin typeface="+mj-lt"/>
                <a:ea typeface="+mj-ea"/>
                <a:cs typeface="+mj-cs"/>
              </a:rPr>
              <a:t/>
            </a:r>
            <a:br>
              <a:rPr lang="en-GB" sz="3200" dirty="0">
                <a:latin typeface="+mj-lt"/>
                <a:ea typeface="+mj-ea"/>
                <a:cs typeface="+mj-cs"/>
              </a:rPr>
            </a:br>
            <a:r>
              <a:rPr lang="en-GB" sz="3200" dirty="0">
                <a:latin typeface="+mj-lt"/>
                <a:ea typeface="+mj-ea"/>
                <a:cs typeface="+mj-cs"/>
                <a:hlinkClick r:id="rId2"/>
              </a:rPr>
              <a:t>Voltaire</a:t>
            </a:r>
            <a:r>
              <a:rPr lang="en-GB" sz="3200" dirty="0">
                <a:latin typeface="+mj-lt"/>
                <a:ea typeface="+mj-ea"/>
                <a:cs typeface="+mj-cs"/>
              </a:rPr>
              <a:t> </a:t>
            </a:r>
            <a:r>
              <a:rPr lang="en-GB" sz="3200" i="1" dirty="0">
                <a:latin typeface="+mj-lt"/>
                <a:ea typeface="+mj-ea"/>
                <a:cs typeface="+mj-cs"/>
              </a:rPr>
              <a:t>(1694 - 1778)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4975" y="2274912"/>
            <a:ext cx="8099425" cy="3962400"/>
            <a:chOff x="225" y="1008"/>
            <a:chExt cx="5102" cy="2496"/>
          </a:xfrm>
        </p:grpSpPr>
        <p:sp>
          <p:nvSpPr>
            <p:cNvPr id="65539" name="Text Box 3"/>
            <p:cNvSpPr txBox="1">
              <a:spLocks noChangeArrowheads="1"/>
            </p:cNvSpPr>
            <p:nvPr/>
          </p:nvSpPr>
          <p:spPr bwMode="auto">
            <a:xfrm>
              <a:off x="225" y="2211"/>
              <a:ext cx="1311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HYPERCARBIA</a:t>
              </a:r>
            </a:p>
          </p:txBody>
        </p:sp>
        <p:sp>
          <p:nvSpPr>
            <p:cNvPr id="65540" name="Text Box 4"/>
            <p:cNvSpPr txBox="1">
              <a:spLocks noChangeArrowheads="1"/>
            </p:cNvSpPr>
            <p:nvPr/>
          </p:nvSpPr>
          <p:spPr bwMode="auto">
            <a:xfrm>
              <a:off x="4416" y="2163"/>
              <a:ext cx="911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HYPOXIA</a:t>
              </a:r>
            </a:p>
          </p:txBody>
        </p:sp>
        <p:sp>
          <p:nvSpPr>
            <p:cNvPr id="65541" name="Text Box 5"/>
            <p:cNvSpPr txBox="1">
              <a:spLocks noChangeArrowheads="1"/>
            </p:cNvSpPr>
            <p:nvPr/>
          </p:nvSpPr>
          <p:spPr bwMode="auto">
            <a:xfrm>
              <a:off x="1793" y="1008"/>
              <a:ext cx="1994" cy="24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Loss of hypoxic pulmonary vasoconstriction</a:t>
              </a:r>
            </a:p>
            <a:p>
              <a:pPr algn="ctr"/>
              <a:endParaRPr lang="en-US" sz="200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en-US" sz="2000" dirty="0" err="1">
                  <a:solidFill>
                    <a:srgbClr val="000000"/>
                  </a:solidFill>
                  <a:latin typeface="Arial" charset="0"/>
                </a:rPr>
                <a:t>Atelectasis</a:t>
              </a:r>
              <a:endParaRPr lang="en-US" sz="200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endParaRPr lang="en-US" sz="200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Intra-vascular coagulation</a:t>
              </a:r>
            </a:p>
            <a:p>
              <a:pPr algn="ctr"/>
              <a:endParaRPr lang="en-US" sz="200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Extra-vascular compression</a:t>
              </a:r>
            </a:p>
            <a:p>
              <a:pPr algn="ctr"/>
              <a:endParaRPr lang="en-US" sz="200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Decreased compliance</a:t>
              </a:r>
            </a:p>
          </p:txBody>
        </p:sp>
        <p:sp>
          <p:nvSpPr>
            <p:cNvPr id="65542" name="Line 6"/>
            <p:cNvSpPr>
              <a:spLocks noChangeShapeType="1"/>
            </p:cNvSpPr>
            <p:nvPr/>
          </p:nvSpPr>
          <p:spPr bwMode="auto">
            <a:xfrm>
              <a:off x="3670" y="1179"/>
              <a:ext cx="798" cy="8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>
              <a:off x="3695" y="1835"/>
              <a:ext cx="627" cy="3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>
              <a:off x="3695" y="2303"/>
              <a:ext cx="62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 flipH="1" flipV="1">
              <a:off x="1536" y="2448"/>
              <a:ext cx="513" cy="43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6" name="Line 10"/>
            <p:cNvSpPr>
              <a:spLocks noChangeShapeType="1"/>
            </p:cNvSpPr>
            <p:nvPr/>
          </p:nvSpPr>
          <p:spPr bwMode="auto">
            <a:xfrm flipH="1" flipV="1">
              <a:off x="1296" y="2496"/>
              <a:ext cx="558" cy="61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 rot="21076630" flipH="1">
              <a:off x="1461" y="1853"/>
              <a:ext cx="624" cy="21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GB" sz="4000" b="1">
                <a:cs typeface="Arial" charset="0"/>
              </a:rPr>
              <a:t>Pathophysiology of gas exchange abnormalities in lung injury</a:t>
            </a:r>
            <a:r>
              <a:rPr lang="en-GB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LPS stimulated neutrophil mediates endothelial cell activation</a:t>
            </a:r>
            <a:endParaRPr lang="en-GB" sz="4000" b="1" dirty="0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676" y="1772816"/>
            <a:ext cx="46866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1071563"/>
            <a:ext cx="80645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Sepsis/SIRS causes ARDS - Indirect</a:t>
            </a:r>
          </a:p>
        </p:txBody>
      </p:sp>
      <p:sp>
        <p:nvSpPr>
          <p:cNvPr id="52226" name="Oval 3"/>
          <p:cNvSpPr>
            <a:spLocks noChangeArrowheads="1"/>
          </p:cNvSpPr>
          <p:nvPr/>
        </p:nvSpPr>
        <p:spPr bwMode="auto">
          <a:xfrm>
            <a:off x="381000" y="3810000"/>
            <a:ext cx="4191000" cy="1676400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52227" name="Oval 4"/>
          <p:cNvSpPr>
            <a:spLocks noChangeArrowheads="1"/>
          </p:cNvSpPr>
          <p:nvPr/>
        </p:nvSpPr>
        <p:spPr bwMode="auto">
          <a:xfrm>
            <a:off x="609600" y="4279900"/>
            <a:ext cx="1524000" cy="6858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219200" y="2362200"/>
            <a:ext cx="25908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98575" y="2362200"/>
            <a:ext cx="2400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000000"/>
                </a:solidFill>
                <a:latin typeface="+mj-lt"/>
                <a:cs typeface="+mn-cs"/>
              </a:rPr>
              <a:t>Sepsis/ SIRS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752475" y="4191000"/>
            <a:ext cx="34940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1" dirty="0">
                <a:solidFill>
                  <a:srgbClr val="FFFF00"/>
                </a:solidFill>
                <a:latin typeface="Calibri" pitchFamily="34" charset="0"/>
              </a:rPr>
              <a:t>ARDS		</a:t>
            </a:r>
            <a:r>
              <a:rPr lang="en-GB" sz="4400" dirty="0">
                <a:latin typeface="Calibri" pitchFamily="34" charset="0"/>
              </a:rPr>
              <a:t>MODS</a:t>
            </a:r>
            <a:endParaRPr lang="en-GB" sz="3600" dirty="0">
              <a:latin typeface="Calibri" pitchFamily="34" charset="0"/>
            </a:endParaRPr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2438400" y="3048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2232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32025"/>
            <a:ext cx="3870325" cy="34829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981075"/>
            <a:ext cx="7761287" cy="1143000"/>
          </a:xfrm>
          <a:prstGeom prst="rect">
            <a:avLst/>
          </a:prstGeom>
        </p:spPr>
        <p:txBody>
          <a:bodyPr/>
          <a:lstStyle/>
          <a:p>
            <a:r>
              <a:rPr lang="en-GB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Direct ARDS (leads to Sepsis/SIRS)</a:t>
            </a:r>
          </a:p>
        </p:txBody>
      </p:sp>
      <p:grpSp>
        <p:nvGrpSpPr>
          <p:cNvPr id="53250" name="Group 3"/>
          <p:cNvGrpSpPr>
            <a:grpSpLocks/>
          </p:cNvGrpSpPr>
          <p:nvPr/>
        </p:nvGrpSpPr>
        <p:grpSpPr bwMode="auto">
          <a:xfrm>
            <a:off x="533400" y="2324100"/>
            <a:ext cx="3733800" cy="3162300"/>
            <a:chOff x="216" y="1272"/>
            <a:chExt cx="2352" cy="1992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16" y="1272"/>
              <a:ext cx="23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j-lt"/>
                <a:cs typeface="+mn-cs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80" y="2784"/>
              <a:ext cx="1824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j-lt"/>
                <a:cs typeface="+mn-cs"/>
              </a:endParaRPr>
            </a:p>
          </p:txBody>
        </p:sp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888" y="2044"/>
              <a:ext cx="960" cy="407"/>
              <a:chOff x="888" y="1996"/>
              <a:chExt cx="960" cy="407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888" y="2016"/>
                <a:ext cx="960" cy="3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  <a:cs typeface="+mn-cs"/>
                </a:endParaRP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1005" y="1996"/>
                <a:ext cx="754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3600" dirty="0">
                    <a:solidFill>
                      <a:srgbClr val="000000"/>
                    </a:solidFill>
                    <a:latin typeface="+mj-lt"/>
                    <a:cs typeface="+mn-cs"/>
                  </a:rPr>
                  <a:t>ARDS</a:t>
                </a: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97" y="1276"/>
              <a:ext cx="220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600" dirty="0">
                  <a:solidFill>
                    <a:srgbClr val="000000"/>
                  </a:solidFill>
                  <a:latin typeface="+mj-lt"/>
                  <a:cs typeface="+mn-cs"/>
                </a:rPr>
                <a:t>Direct Lung Injury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646" y="2812"/>
              <a:ext cx="151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600" dirty="0">
                  <a:solidFill>
                    <a:srgbClr val="000000"/>
                  </a:solidFill>
                  <a:latin typeface="+mj-lt"/>
                  <a:cs typeface="+mn-cs"/>
                </a:rPr>
                <a:t>Sepsis/ SIRS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2" y="2440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j-lt"/>
                <a:cs typeface="+mn-cs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392" y="1712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j-lt"/>
                <a:cs typeface="+mn-cs"/>
              </a:endParaRPr>
            </a:p>
          </p:txBody>
        </p:sp>
      </p:grpSp>
      <p:pic>
        <p:nvPicPr>
          <p:cNvPr id="53251" name="Picture 13" descr="SCOTT, TA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0"/>
            <a:ext cx="381000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609600" y="1549400"/>
            <a:ext cx="8153400" cy="4876800"/>
            <a:chOff x="288" y="864"/>
            <a:chExt cx="5136" cy="3072"/>
          </a:xfrm>
        </p:grpSpPr>
        <p:sp>
          <p:nvSpPr>
            <p:cNvPr id="20485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5136" cy="30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  <p:sp>
          <p:nvSpPr>
            <p:cNvPr id="20486" name="Text Box 4"/>
            <p:cNvSpPr txBox="1">
              <a:spLocks noChangeArrowheads="1"/>
            </p:cNvSpPr>
            <p:nvPr/>
          </p:nvSpPr>
          <p:spPr bwMode="auto">
            <a:xfrm>
              <a:off x="298" y="1120"/>
              <a:ext cx="1814" cy="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Burns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Cardiopulmonary bypass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Bacteraemia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Transfusion 10u/day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Head injury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Multiple fractures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Drug OD in ICU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Pneumonia in ICU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Pulmonary contusion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Gastric aspiration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Transfusion 15u/day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Sepsis syndrome</a:t>
              </a:r>
            </a:p>
          </p:txBody>
        </p:sp>
        <p:graphicFrame>
          <p:nvGraphicFramePr>
            <p:cNvPr id="20482" name="Object 2"/>
            <p:cNvGraphicFramePr>
              <a:graphicFrameLocks noChangeAspect="1"/>
            </p:cNvGraphicFramePr>
            <p:nvPr/>
          </p:nvGraphicFramePr>
          <p:xfrm>
            <a:off x="1824" y="960"/>
            <a:ext cx="3504" cy="2544"/>
          </p:xfrm>
          <a:graphic>
            <a:graphicData uri="http://schemas.openxmlformats.org/presentationml/2006/ole">
              <p:oleObj spid="_x0000_s20482" name="Prism Project" r:id="rId3" imgW="4206240" imgH="2229480" progId="">
                <p:embed/>
              </p:oleObj>
            </a:graphicData>
          </a:graphic>
        </p:graphicFrame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2039" y="3504"/>
              <a:ext cx="31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00000"/>
                  </a:solidFill>
                  <a:latin typeface="Calibri" pitchFamily="34" charset="0"/>
                </a:rPr>
                <a:t>Patients developing ARDS %</a:t>
              </a:r>
            </a:p>
          </p:txBody>
        </p:sp>
      </p:grp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323850" y="620713"/>
            <a:ext cx="8423275" cy="863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Potency of single risk factors for 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3528" y="980306"/>
            <a:ext cx="3964410" cy="4968974"/>
            <a:chOff x="1675553" y="620713"/>
            <a:chExt cx="6753109" cy="5761037"/>
          </a:xfrm>
        </p:grpSpPr>
        <p:sp>
          <p:nvSpPr>
            <p:cNvPr id="55297" name="AutoShape 12"/>
            <p:cNvSpPr>
              <a:spLocks noChangeArrowheads="1"/>
            </p:cNvSpPr>
            <p:nvPr/>
          </p:nvSpPr>
          <p:spPr bwMode="auto">
            <a:xfrm>
              <a:off x="2555875" y="3429000"/>
              <a:ext cx="4032250" cy="29527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GB" sz="1600" b="1" dirty="0">
                  <a:latin typeface="Calibri" pitchFamily="34" charset="0"/>
                </a:rPr>
                <a:t>ICU</a:t>
              </a:r>
            </a:p>
          </p:txBody>
        </p:sp>
        <p:sp>
          <p:nvSpPr>
            <p:cNvPr id="55298" name="Down Arrow 8"/>
            <p:cNvSpPr>
              <a:spLocks noChangeArrowheads="1"/>
            </p:cNvSpPr>
            <p:nvPr/>
          </p:nvSpPr>
          <p:spPr bwMode="auto">
            <a:xfrm>
              <a:off x="4533900" y="1263650"/>
              <a:ext cx="71438" cy="3786188"/>
            </a:xfrm>
            <a:prstGeom prst="downArrow">
              <a:avLst>
                <a:gd name="adj1" fmla="val 50000"/>
                <a:gd name="adj2" fmla="val 50055"/>
              </a:avLst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GB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3970338" y="620713"/>
              <a:ext cx="1214437" cy="61277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/>
                <a:t>Primary insult</a:t>
              </a: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3515466" y="3794125"/>
              <a:ext cx="2085234" cy="61277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 smtClean="0"/>
                <a:t>ARDS</a:t>
              </a:r>
              <a:endParaRPr lang="en-GB" sz="1100" dirty="0"/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3970338" y="2579688"/>
              <a:ext cx="1214437" cy="61277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/>
                <a:t>ALI</a:t>
              </a: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3618653" y="5080000"/>
              <a:ext cx="1982047" cy="61277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/>
                <a:t>Mechanical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/>
                <a:t>ventilation</a:t>
              </a:r>
            </a:p>
          </p:txBody>
        </p:sp>
        <p:sp>
          <p:nvSpPr>
            <p:cNvPr id="55303" name="Flowchart: Alternate Process 7"/>
            <p:cNvSpPr>
              <a:spLocks noChangeArrowheads="1"/>
            </p:cNvSpPr>
            <p:nvPr/>
          </p:nvSpPr>
          <p:spPr bwMode="auto">
            <a:xfrm flipH="1">
              <a:off x="1675553" y="1447800"/>
              <a:ext cx="1534371" cy="612775"/>
            </a:xfrm>
            <a:prstGeom prst="flowChartAlternateProcess">
              <a:avLst/>
            </a:prstGeom>
            <a:solidFill>
              <a:schemeClr val="bg1"/>
            </a:solidFill>
            <a:ln w="25400" algn="ctr">
              <a:solidFill>
                <a:srgbClr val="F7964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100" dirty="0">
                  <a:solidFill>
                    <a:srgbClr val="000000"/>
                  </a:solidFill>
                  <a:latin typeface="Calibri" pitchFamily="34" charset="0"/>
                </a:rPr>
                <a:t>Secondary insults</a:t>
              </a:r>
            </a:p>
          </p:txBody>
        </p:sp>
        <p:sp>
          <p:nvSpPr>
            <p:cNvPr id="55304" name="Left Arrow 9"/>
            <p:cNvSpPr>
              <a:spLocks noChangeArrowheads="1"/>
            </p:cNvSpPr>
            <p:nvPr/>
          </p:nvSpPr>
          <p:spPr bwMode="auto">
            <a:xfrm flipH="1">
              <a:off x="3236913" y="1749425"/>
              <a:ext cx="1285875" cy="46038"/>
            </a:xfrm>
            <a:prstGeom prst="leftArrow">
              <a:avLst>
                <a:gd name="adj1" fmla="val 50000"/>
                <a:gd name="adj2" fmla="val 49655"/>
              </a:avLst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GB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305" name="TextBox 11"/>
            <p:cNvSpPr txBox="1">
              <a:spLocks noChangeArrowheads="1"/>
            </p:cNvSpPr>
            <p:nvPr/>
          </p:nvSpPr>
          <p:spPr bwMode="auto">
            <a:xfrm>
              <a:off x="5808042" y="620713"/>
              <a:ext cx="2620620" cy="1106193"/>
            </a:xfrm>
            <a:prstGeom prst="rect">
              <a:avLst/>
            </a:prstGeom>
            <a:noFill/>
            <a:ln w="76200" cmpd="tri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>
                  <a:latin typeface="Calibri" pitchFamily="34" charset="0"/>
                </a:rPr>
                <a:t>Gastric aspiration</a:t>
              </a:r>
            </a:p>
            <a:p>
              <a:pPr algn="ctr"/>
              <a:r>
                <a:rPr lang="en-GB" sz="1400" dirty="0">
                  <a:latin typeface="Calibri" pitchFamily="34" charset="0"/>
                </a:rPr>
                <a:t>CAP / bacterial</a:t>
              </a:r>
            </a:p>
            <a:p>
              <a:pPr algn="ctr"/>
              <a:r>
                <a:rPr lang="en-GB" sz="1400" dirty="0">
                  <a:latin typeface="Calibri" pitchFamily="34" charset="0"/>
                </a:rPr>
                <a:t>pH1N1 influenza A</a:t>
              </a:r>
            </a:p>
            <a:p>
              <a:pPr algn="ctr"/>
              <a:r>
                <a:rPr lang="en-GB" sz="1400" dirty="0">
                  <a:latin typeface="Calibri" pitchFamily="34" charset="0"/>
                </a:rPr>
                <a:t>Thoracic trauma</a:t>
              </a:r>
              <a:endParaRPr lang="en-GB" sz="1100" dirty="0">
                <a:latin typeface="Calibri" pitchFamily="34" charset="0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4963625" y="3416074"/>
            <a:ext cx="3308004" cy="260521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GB" b="1" dirty="0">
                <a:latin typeface="Calibri" pitchFamily="34" charset="0"/>
              </a:rPr>
              <a:t>ICU</a:t>
            </a:r>
          </a:p>
        </p:txBody>
      </p:sp>
      <p:sp>
        <p:nvSpPr>
          <p:cNvPr id="14" name="Down Arrow 8"/>
          <p:cNvSpPr>
            <a:spLocks noChangeArrowheads="1"/>
          </p:cNvSpPr>
          <p:nvPr/>
        </p:nvSpPr>
        <p:spPr bwMode="auto">
          <a:xfrm>
            <a:off x="6526210" y="1717084"/>
            <a:ext cx="44960" cy="3425267"/>
          </a:xfrm>
          <a:prstGeom prst="downArrow">
            <a:avLst>
              <a:gd name="adj1" fmla="val 50000"/>
              <a:gd name="adj2" fmla="val 50055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171531" y="1135435"/>
            <a:ext cx="764307" cy="5543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  <a:cs typeface="Arial" charset="0"/>
              </a:rPr>
              <a:t>#NOF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6100594" y="2504106"/>
            <a:ext cx="991685" cy="5543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Respiratory failure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6167535" y="5173947"/>
            <a:ext cx="764307" cy="5543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ARDS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6084168" y="3871340"/>
            <a:ext cx="991685" cy="5543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Mechanical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ventilation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7205594" y="3545330"/>
            <a:ext cx="966806" cy="5543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  <a:cs typeface="Arial" charset="0"/>
              </a:rPr>
              <a:t>Fluid ++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cs typeface="Arial" charset="0"/>
              </a:rPr>
              <a:t>Transfusion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6571169" y="3699000"/>
            <a:ext cx="613444" cy="631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/>
          </a:p>
        </p:txBody>
      </p:sp>
      <p:sp>
        <p:nvSpPr>
          <p:cNvPr id="22" name="Left Arrow 9"/>
          <p:cNvSpPr>
            <a:spLocks noChangeArrowheads="1"/>
          </p:cNvSpPr>
          <p:nvPr/>
        </p:nvSpPr>
        <p:spPr bwMode="auto">
          <a:xfrm flipH="1">
            <a:off x="5709949" y="2156552"/>
            <a:ext cx="809267" cy="41649"/>
          </a:xfrm>
          <a:prstGeom prst="leftArrow">
            <a:avLst>
              <a:gd name="adj1" fmla="val 50000"/>
              <a:gd name="adj2" fmla="val 49655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Flowchart: Alternate Process 7"/>
          <p:cNvSpPr/>
          <p:nvPr/>
        </p:nvSpPr>
        <p:spPr>
          <a:xfrm>
            <a:off x="5167440" y="4490330"/>
            <a:ext cx="811265" cy="5543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  <a:cs typeface="Arial" charset="0"/>
              </a:rPr>
              <a:t>VAP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cs typeface="Arial" charset="0"/>
              </a:rPr>
              <a:t>VALI</a:t>
            </a:r>
          </a:p>
        </p:txBody>
      </p:sp>
      <p:sp>
        <p:nvSpPr>
          <p:cNvPr id="24" name="Left Arrow 9"/>
          <p:cNvSpPr>
            <a:spLocks noChangeArrowheads="1"/>
          </p:cNvSpPr>
          <p:nvPr/>
        </p:nvSpPr>
        <p:spPr bwMode="auto">
          <a:xfrm flipH="1">
            <a:off x="6006680" y="4720117"/>
            <a:ext cx="522527" cy="63192"/>
          </a:xfrm>
          <a:prstGeom prst="leftArrow">
            <a:avLst>
              <a:gd name="adj1" fmla="val 50000"/>
              <a:gd name="adj2" fmla="val 21296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7601262" y="980728"/>
            <a:ext cx="859170" cy="847632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200" dirty="0"/>
              <a:t>Old age</a:t>
            </a:r>
          </a:p>
          <a:p>
            <a:pPr algn="ctr"/>
            <a:r>
              <a:rPr lang="en-GB" sz="1200" dirty="0"/>
              <a:t>Alcoholism</a:t>
            </a:r>
          </a:p>
          <a:p>
            <a:pPr algn="ctr"/>
            <a:r>
              <a:rPr lang="en-GB" sz="1200" dirty="0"/>
              <a:t>Pregnancy</a:t>
            </a:r>
          </a:p>
          <a:p>
            <a:pPr algn="ctr"/>
            <a:r>
              <a:rPr lang="en-GB" sz="1200" dirty="0"/>
              <a:t>“Genes”</a:t>
            </a:r>
          </a:p>
        </p:txBody>
      </p:sp>
      <p:sp>
        <p:nvSpPr>
          <p:cNvPr id="26" name="Left Arrow 9"/>
          <p:cNvSpPr/>
          <p:nvPr/>
        </p:nvSpPr>
        <p:spPr>
          <a:xfrm>
            <a:off x="6957819" y="1395382"/>
            <a:ext cx="613444" cy="631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/>
          </a:p>
        </p:txBody>
      </p:sp>
      <p:sp>
        <p:nvSpPr>
          <p:cNvPr id="21" name="Flowchart: Alternate Process 7"/>
          <p:cNvSpPr>
            <a:spLocks noChangeArrowheads="1"/>
          </p:cNvSpPr>
          <p:nvPr/>
        </p:nvSpPr>
        <p:spPr bwMode="auto">
          <a:xfrm flipH="1">
            <a:off x="4716016" y="1656765"/>
            <a:ext cx="1080120" cy="976596"/>
          </a:xfrm>
          <a:prstGeom prst="flowChartAlternateProcess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Calibri" pitchFamily="34" charset="0"/>
              </a:rPr>
              <a:t>Surgery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Calibri" pitchFamily="34" charset="0"/>
              </a:rPr>
              <a:t>UTI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Calibri" pitchFamily="34" charset="0"/>
              </a:rPr>
              <a:t>Transfusion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1691680" y="3429000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1796</Words>
  <Application>Microsoft Office PowerPoint</Application>
  <PresentationFormat>On-screen Show (4:3)</PresentationFormat>
  <Paragraphs>514</Paragraphs>
  <Slides>56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Office Theme</vt:lpstr>
      <vt:lpstr>Prism Project</vt:lpstr>
      <vt:lpstr>Slide</vt:lpstr>
      <vt:lpstr>Slide 1</vt:lpstr>
      <vt:lpstr>Acute Lung Injury: Pathophysiology Learning Objectives</vt:lpstr>
      <vt:lpstr>American / European Consensus Conference definition of Acute Lung Injury (ALI) &amp; Acute Respiratory Distress Syndrome (ARDS)</vt:lpstr>
      <vt:lpstr>Spectrum of Lung Injury</vt:lpstr>
      <vt:lpstr>Slide 5</vt:lpstr>
      <vt:lpstr>Slide 6</vt:lpstr>
      <vt:lpstr>Slide 7</vt:lpstr>
      <vt:lpstr>Slide 8</vt:lpstr>
      <vt:lpstr>Slide 9</vt:lpstr>
      <vt:lpstr>Slide 10</vt:lpstr>
      <vt:lpstr>VALI - Mechanical Ventilation</vt:lpstr>
      <vt:lpstr>Slide 12</vt:lpstr>
      <vt:lpstr>National Center for Health Statistics  10 lives / day saved in USA!</vt:lpstr>
      <vt:lpstr>“Baby Lung” in ARDS</vt:lpstr>
      <vt:lpstr>Ventilator associated Lung Injury Dreyfuss ARRD 1988;137:1159</vt:lpstr>
      <vt:lpstr>Biotrauma hypothesis</vt:lpstr>
      <vt:lpstr>Slide 17</vt:lpstr>
      <vt:lpstr>Acute neutrophilic inflammation</vt:lpstr>
      <vt:lpstr>Inflammation</vt:lpstr>
      <vt:lpstr>Slide 20</vt:lpstr>
      <vt:lpstr>Role of the innate immune system</vt:lpstr>
      <vt:lpstr>Pattern recognition receptors in ALI</vt:lpstr>
      <vt:lpstr>Slide 23</vt:lpstr>
      <vt:lpstr>Slide 24</vt:lpstr>
      <vt:lpstr>Slide 25</vt:lpstr>
      <vt:lpstr>Pulmonary capillaries are smaller</vt:lpstr>
      <vt:lpstr>Slide 27</vt:lpstr>
      <vt:lpstr>Slide 28</vt:lpstr>
      <vt:lpstr>Slide 29</vt:lpstr>
      <vt:lpstr>Resolution of acute inflammation</vt:lpstr>
      <vt:lpstr>Apoptosis vs necrosis</vt:lpstr>
      <vt:lpstr>Slide 32</vt:lpstr>
      <vt:lpstr>Alveolar-capillary membrane</vt:lpstr>
      <vt:lpstr>The lung is for gas exchange!</vt:lpstr>
      <vt:lpstr>Vasculopathy of Sepsis/ ALI</vt:lpstr>
      <vt:lpstr>Slide 36</vt:lpstr>
      <vt:lpstr>Slide 37</vt:lpstr>
      <vt:lpstr>Hypoxic Pulmonary Vasoconstriction</vt:lpstr>
      <vt:lpstr>Inhaled Vasodilators + HPV</vt:lpstr>
      <vt:lpstr>Vasodilators (iv) vs HPV</vt:lpstr>
      <vt:lpstr>Slide 41</vt:lpstr>
      <vt:lpstr>Slide 42</vt:lpstr>
      <vt:lpstr>Slide 43</vt:lpstr>
      <vt:lpstr>Microvascular obstruction &amp; remodelling in ARDS</vt:lpstr>
      <vt:lpstr>Alveolar epithelium</vt:lpstr>
      <vt:lpstr>Slide 46</vt:lpstr>
      <vt:lpstr>Acute lung injury</vt:lpstr>
      <vt:lpstr>Surfactant dysfunction / deficiency</vt:lpstr>
      <vt:lpstr>Pulmonary repair</vt:lpstr>
      <vt:lpstr>Slide 50</vt:lpstr>
      <vt:lpstr>Impaired alveolar fluid clearance associated with increased mortality in ARDS  Ware L, Am J Respir Crit Care Med 2001;163:1376</vt:lpstr>
      <vt:lpstr>Pulmonary remodelling</vt:lpstr>
      <vt:lpstr>ALI = acute inflammation + alveolar capillary membrane</vt:lpstr>
      <vt:lpstr>Slide 54</vt:lpstr>
      <vt:lpstr>Pathophysiology of gas exchange abnormalities in lung injury </vt:lpstr>
      <vt:lpstr>LPS stimulated neutrophil mediates endothelial cell activation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mgriff</dc:creator>
  <cp:lastModifiedBy>nshiel</cp:lastModifiedBy>
  <cp:revision>96</cp:revision>
  <dcterms:created xsi:type="dcterms:W3CDTF">2010-10-04T08:38:42Z</dcterms:created>
  <dcterms:modified xsi:type="dcterms:W3CDTF">2011-11-24T15:45:54Z</dcterms:modified>
</cp:coreProperties>
</file>