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471" r:id="rId2"/>
    <p:sldId id="699" r:id="rId3"/>
    <p:sldId id="781" r:id="rId4"/>
    <p:sldId id="777" r:id="rId5"/>
    <p:sldId id="778" r:id="rId6"/>
    <p:sldId id="779" r:id="rId7"/>
    <p:sldId id="780" r:id="rId8"/>
    <p:sldId id="785" r:id="rId9"/>
    <p:sldId id="782" r:id="rId10"/>
    <p:sldId id="518" r:id="rId11"/>
    <p:sldId id="528" r:id="rId12"/>
    <p:sldId id="520" r:id="rId13"/>
    <p:sldId id="519" r:id="rId14"/>
    <p:sldId id="552" r:id="rId15"/>
    <p:sldId id="486" r:id="rId16"/>
    <p:sldId id="670" r:id="rId17"/>
    <p:sldId id="783" r:id="rId18"/>
    <p:sldId id="561" r:id="rId19"/>
    <p:sldId id="564" r:id="rId20"/>
    <p:sldId id="758" r:id="rId21"/>
    <p:sldId id="704" r:id="rId22"/>
    <p:sldId id="756" r:id="rId23"/>
    <p:sldId id="566" r:id="rId24"/>
    <p:sldId id="695" r:id="rId25"/>
    <p:sldId id="638" r:id="rId26"/>
    <p:sldId id="762" r:id="rId27"/>
    <p:sldId id="761" r:id="rId28"/>
    <p:sldId id="787" r:id="rId29"/>
    <p:sldId id="788" r:id="rId30"/>
    <p:sldId id="640" r:id="rId31"/>
    <p:sldId id="642" r:id="rId32"/>
    <p:sldId id="573" r:id="rId33"/>
    <p:sldId id="700" r:id="rId34"/>
    <p:sldId id="702" r:id="rId35"/>
    <p:sldId id="721" r:id="rId36"/>
    <p:sldId id="711" r:id="rId37"/>
    <p:sldId id="786" r:id="rId38"/>
    <p:sldId id="773" r:id="rId39"/>
    <p:sldId id="774" r:id="rId40"/>
    <p:sldId id="772" r:id="rId41"/>
    <p:sldId id="757" r:id="rId42"/>
    <p:sldId id="694" r:id="rId43"/>
    <p:sldId id="691" r:id="rId44"/>
    <p:sldId id="692" r:id="rId45"/>
    <p:sldId id="765" r:id="rId46"/>
    <p:sldId id="759" r:id="rId47"/>
    <p:sldId id="784" r:id="rId48"/>
    <p:sldId id="744" r:id="rId49"/>
    <p:sldId id="745" r:id="rId50"/>
    <p:sldId id="746" r:id="rId51"/>
    <p:sldId id="750" r:id="rId52"/>
    <p:sldId id="751" r:id="rId53"/>
    <p:sldId id="752" r:id="rId54"/>
    <p:sldId id="753" r:id="rId55"/>
    <p:sldId id="754" r:id="rId56"/>
  </p:sldIdLst>
  <p:sldSz cx="9144000" cy="6858000" type="screen4x3"/>
  <p:notesSz cx="6797675" cy="9926638"/>
  <p:defaultTextStyle>
    <a:defPPr>
      <a:defRPr lang="en-GB"/>
    </a:defPPr>
    <a:lvl1pPr algn="ctr" rtl="0" eaLnBrk="0" fontAlgn="base" hangingPunct="0">
      <a:spcBef>
        <a:spcPct val="0"/>
      </a:spcBef>
      <a:spcAft>
        <a:spcPct val="0"/>
      </a:spcAft>
      <a:defRPr sz="2400" kern="1200">
        <a:solidFill>
          <a:schemeClr val="tx1"/>
        </a:solidFill>
        <a:latin typeface="Helvetica" pitchFamily="34" charset="0"/>
        <a:ea typeface="Osaka" charset="-128"/>
        <a:cs typeface="+mn-cs"/>
      </a:defRPr>
    </a:lvl1pPr>
    <a:lvl2pPr marL="457200" algn="ctr" rtl="0" eaLnBrk="0" fontAlgn="base" hangingPunct="0">
      <a:spcBef>
        <a:spcPct val="0"/>
      </a:spcBef>
      <a:spcAft>
        <a:spcPct val="0"/>
      </a:spcAft>
      <a:defRPr sz="2400" kern="1200">
        <a:solidFill>
          <a:schemeClr val="tx1"/>
        </a:solidFill>
        <a:latin typeface="Helvetica" pitchFamily="34" charset="0"/>
        <a:ea typeface="Osaka" charset="-128"/>
        <a:cs typeface="+mn-cs"/>
      </a:defRPr>
    </a:lvl2pPr>
    <a:lvl3pPr marL="914400" algn="ctr" rtl="0" eaLnBrk="0" fontAlgn="base" hangingPunct="0">
      <a:spcBef>
        <a:spcPct val="0"/>
      </a:spcBef>
      <a:spcAft>
        <a:spcPct val="0"/>
      </a:spcAft>
      <a:defRPr sz="2400" kern="1200">
        <a:solidFill>
          <a:schemeClr val="tx1"/>
        </a:solidFill>
        <a:latin typeface="Helvetica" pitchFamily="34" charset="0"/>
        <a:ea typeface="Osaka" charset="-128"/>
        <a:cs typeface="+mn-cs"/>
      </a:defRPr>
    </a:lvl3pPr>
    <a:lvl4pPr marL="1371600" algn="ctr" rtl="0" eaLnBrk="0" fontAlgn="base" hangingPunct="0">
      <a:spcBef>
        <a:spcPct val="0"/>
      </a:spcBef>
      <a:spcAft>
        <a:spcPct val="0"/>
      </a:spcAft>
      <a:defRPr sz="2400" kern="1200">
        <a:solidFill>
          <a:schemeClr val="tx1"/>
        </a:solidFill>
        <a:latin typeface="Helvetica" pitchFamily="34" charset="0"/>
        <a:ea typeface="Osaka" charset="-128"/>
        <a:cs typeface="+mn-cs"/>
      </a:defRPr>
    </a:lvl4pPr>
    <a:lvl5pPr marL="1828800" algn="ctr" rtl="0" eaLnBrk="0" fontAlgn="base" hangingPunct="0">
      <a:spcBef>
        <a:spcPct val="0"/>
      </a:spcBef>
      <a:spcAft>
        <a:spcPct val="0"/>
      </a:spcAft>
      <a:defRPr sz="2400" kern="1200">
        <a:solidFill>
          <a:schemeClr val="tx1"/>
        </a:solidFill>
        <a:latin typeface="Helvetica" pitchFamily="34" charset="0"/>
        <a:ea typeface="Osaka" charset="-128"/>
        <a:cs typeface="+mn-cs"/>
      </a:defRPr>
    </a:lvl5pPr>
    <a:lvl6pPr marL="2286000" algn="l" defTabSz="914400" rtl="0" eaLnBrk="1" latinLnBrk="0" hangingPunct="1">
      <a:defRPr sz="2400" kern="1200">
        <a:solidFill>
          <a:schemeClr val="tx1"/>
        </a:solidFill>
        <a:latin typeface="Helvetica" pitchFamily="34" charset="0"/>
        <a:ea typeface="Osaka" charset="-128"/>
        <a:cs typeface="+mn-cs"/>
      </a:defRPr>
    </a:lvl6pPr>
    <a:lvl7pPr marL="2743200" algn="l" defTabSz="914400" rtl="0" eaLnBrk="1" latinLnBrk="0" hangingPunct="1">
      <a:defRPr sz="2400" kern="1200">
        <a:solidFill>
          <a:schemeClr val="tx1"/>
        </a:solidFill>
        <a:latin typeface="Helvetica" pitchFamily="34" charset="0"/>
        <a:ea typeface="Osaka" charset="-128"/>
        <a:cs typeface="+mn-cs"/>
      </a:defRPr>
    </a:lvl7pPr>
    <a:lvl8pPr marL="3200400" algn="l" defTabSz="914400" rtl="0" eaLnBrk="1" latinLnBrk="0" hangingPunct="1">
      <a:defRPr sz="2400" kern="1200">
        <a:solidFill>
          <a:schemeClr val="tx1"/>
        </a:solidFill>
        <a:latin typeface="Helvetica" pitchFamily="34" charset="0"/>
        <a:ea typeface="Osaka" charset="-128"/>
        <a:cs typeface="+mn-cs"/>
      </a:defRPr>
    </a:lvl8pPr>
    <a:lvl9pPr marL="3657600" algn="l" defTabSz="914400" rtl="0" eaLnBrk="1" latinLnBrk="0" hangingPunct="1">
      <a:defRPr sz="2400" kern="1200">
        <a:solidFill>
          <a:schemeClr val="tx1"/>
        </a:solidFill>
        <a:latin typeface="Helvetica" pitchFamily="34" charset="0"/>
        <a:ea typeface="Osak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FF0000"/>
    <a:srgbClr val="E07B00"/>
    <a:srgbClr val="2DCA0E"/>
    <a:srgbClr val="FFCC99"/>
    <a:srgbClr val="666699"/>
    <a:srgbClr val="CC9900"/>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9759" autoAdjust="0"/>
  </p:normalViewPr>
  <p:slideViewPr>
    <p:cSldViewPr snapToGrid="0">
      <p:cViewPr>
        <p:scale>
          <a:sx n="50" d="100"/>
          <a:sy n="50" d="100"/>
        </p:scale>
        <p:origin x="-6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463" y="4714875"/>
            <a:ext cx="4984750" cy="4467225"/>
          </a:xfrm>
          <a:prstGeom prst="rect">
            <a:avLst/>
          </a:prstGeom>
          <a:noFill/>
          <a:ln w="12700">
            <a:noFill/>
            <a:miter lim="800000"/>
            <a:headEnd/>
            <a:tailEnd/>
          </a:ln>
          <a:effectLst/>
        </p:spPr>
        <p:txBody>
          <a:bodyPr vert="horz" wrap="square" lIns="92152" tIns="45268" rIns="92152" bIns="45268" numCol="1" anchor="t" anchorCtr="0" compatLnSpc="1">
            <a:prstTxWarp prst="textNoShape">
              <a:avLst/>
            </a:prstTxWarp>
          </a:bodyPr>
          <a:lstStyle/>
          <a:p>
            <a:pPr lvl="0"/>
            <a:r>
              <a:rPr lang="en-GB" altLang="ja-JP" noProof="0" smtClean="0"/>
              <a:t>Click to edit Master notes styles</a:t>
            </a:r>
          </a:p>
          <a:p>
            <a:pPr lvl="1"/>
            <a:r>
              <a:rPr lang="en-GB" altLang="ja-JP" noProof="0" smtClean="0"/>
              <a:t>Second Level</a:t>
            </a:r>
          </a:p>
          <a:p>
            <a:pPr lvl="2"/>
            <a:r>
              <a:rPr lang="en-GB" altLang="ja-JP" noProof="0" smtClean="0"/>
              <a:t>Third Level</a:t>
            </a:r>
          </a:p>
          <a:p>
            <a:pPr lvl="3"/>
            <a:r>
              <a:rPr lang="en-GB" altLang="ja-JP" noProof="0" smtClean="0"/>
              <a:t>Fourth Level</a:t>
            </a:r>
          </a:p>
          <a:p>
            <a:pPr lvl="4"/>
            <a:r>
              <a:rPr lang="en-GB" altLang="ja-JP" noProof="0" smtClean="0"/>
              <a:t>Fifth Level</a:t>
            </a:r>
          </a:p>
        </p:txBody>
      </p:sp>
      <p:sp>
        <p:nvSpPr>
          <p:cNvPr id="58371" name="Rectangle 3"/>
          <p:cNvSpPr>
            <a:spLocks noGrp="1" noRot="1" noChangeAspect="1" noChangeArrowheads="1" noTextEdit="1"/>
          </p:cNvSpPr>
          <p:nvPr>
            <p:ph type="sldImg" idx="2"/>
          </p:nvPr>
        </p:nvSpPr>
        <p:spPr bwMode="auto">
          <a:xfrm>
            <a:off x="1077913" y="865188"/>
            <a:ext cx="4641850" cy="3481387"/>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p:spPr>
        <p:txBody>
          <a:bodyPr/>
          <a:lstStyle/>
          <a:p>
            <a:r>
              <a:rPr lang="en-GB" altLang="ja-JP" smtClean="0"/>
              <a:t>Today, I</a:t>
            </a:r>
            <a:r>
              <a:rPr lang="en-GB" altLang="ja-JP" smtClean="0">
                <a:latin typeface="Times" pitchFamily="18" charset="0"/>
              </a:rPr>
              <a:t>’</a:t>
            </a:r>
            <a:r>
              <a:rPr lang="en-GB" altLang="ja-JP" smtClean="0"/>
              <a:t>m going to talk about identification of a novel regulatory factor that facilitates the expression of Na</a:t>
            </a:r>
            <a:r>
              <a:rPr lang="en-GB" altLang="ja-JP" baseline="-25000" smtClean="0"/>
              <a:t>V</a:t>
            </a:r>
            <a:r>
              <a:rPr lang="en-GB" altLang="ja-JP" smtClean="0"/>
              <a:t>1.8</a:t>
            </a:r>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081088" y="865188"/>
            <a:ext cx="4641850" cy="3481387"/>
          </a:xfrm>
          <a:ln/>
        </p:spPr>
      </p:sp>
      <p:sp>
        <p:nvSpPr>
          <p:cNvPr id="60419" name="Rectangle 3"/>
          <p:cNvSpPr>
            <a:spLocks noGrp="1" noChangeArrowheads="1"/>
          </p:cNvSpPr>
          <p:nvPr>
            <p:ph type="body" idx="1"/>
          </p:nvPr>
        </p:nvSpPr>
        <p:spPr>
          <a:xfrm>
            <a:off x="906463" y="4713288"/>
            <a:ext cx="4984750" cy="4468812"/>
          </a:xfrm>
          <a:noFill/>
          <a:ln w="9525"/>
        </p:spPr>
        <p:txBody>
          <a:bodyPr/>
          <a:lstStyle/>
          <a:p>
            <a:r>
              <a:rPr lang="en-GB" altLang="ja-JP" smtClean="0"/>
              <a:t>Voltage-gated sodium channels initiate and propagate action potentials in excitable cells.</a:t>
            </a:r>
          </a:p>
          <a:p>
            <a:r>
              <a:rPr lang="en-GB" altLang="ja-JP" smtClean="0"/>
              <a:t>These sodium channels comprise a large membrane spanning pore-forming alpha-subunits and small accessory beta-subunits.</a:t>
            </a:r>
          </a:p>
          <a:p>
            <a:r>
              <a:rPr lang="en-GB" altLang="ja-JP" smtClean="0"/>
              <a:t>So far 3 beta-subunits have been discovered, and all of them share common structure which is one transmembrane domain and extracellular Ig loops.</a:t>
            </a:r>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p:spPr>
        <p:txBody>
          <a:bodyPr/>
          <a:lstStyle/>
          <a:p>
            <a:r>
              <a:rPr lang="en-GB" altLang="ja-JP" smtClean="0"/>
              <a:t>So far, 10 distinct alpha-subunits have been identified.</a:t>
            </a:r>
          </a:p>
          <a:p>
            <a:r>
              <a:rPr lang="en-GB" altLang="ja-JP" smtClean="0"/>
              <a:t>Among them, the expression of the tetrodotoxin-resistant sodium channel Na</a:t>
            </a:r>
            <a:r>
              <a:rPr lang="en-GB" altLang="ja-JP" baseline="-25000" smtClean="0"/>
              <a:t>V</a:t>
            </a:r>
            <a:r>
              <a:rPr lang="en-GB" altLang="ja-JP" smtClean="0"/>
              <a:t>1.8 (also known as SNS or PN3) is restricted to damage sencing small diameter C-fiber associated sensory neurons.</a:t>
            </a:r>
          </a:p>
          <a:p>
            <a:r>
              <a:rPr lang="en-GB" altLang="ja-JP" smtClean="0"/>
              <a:t>Behavioral studies on Na</a:t>
            </a:r>
            <a:r>
              <a:rPr lang="en-GB" altLang="ja-JP" baseline="-25000" smtClean="0"/>
              <a:t>V</a:t>
            </a:r>
            <a:r>
              <a:rPr lang="en-GB" altLang="ja-JP" smtClean="0"/>
              <a:t>1.8 knock-out mice have demonstrated a role for Na</a:t>
            </a:r>
            <a:r>
              <a:rPr lang="en-GB" altLang="ja-JP" baseline="-25000" smtClean="0"/>
              <a:t>V</a:t>
            </a:r>
            <a:r>
              <a:rPr lang="en-GB" altLang="ja-JP" smtClean="0"/>
              <a:t>1.8 in the detection of noxious thermal, mechanical and inframmatory stimuli.</a:t>
            </a:r>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smtClean="0"/>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ja-JP" smtClean="0"/>
              <a:t>Click to edit Master subtitle style</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867400"/>
          </a:xfrm>
        </p:spPr>
        <p:txBody>
          <a:bodyPr vert="eaVert"/>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a:xfrm>
            <a:off x="609600" y="228600"/>
            <a:ext cx="5734050" cy="586740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7848600" cy="5867400"/>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sz="half" idx="1"/>
          </p:nvPr>
        </p:nvSpPr>
        <p:spPr>
          <a:xfrm>
            <a:off x="6096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Content Placeholder 3"/>
          <p:cNvSpPr>
            <a:spLocks noGrp="1"/>
          </p:cNvSpPr>
          <p:nvPr>
            <p:ph sz="half" idx="2"/>
          </p:nvPr>
        </p:nvSpPr>
        <p:spPr>
          <a:xfrm>
            <a:off x="46101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ltLang="ja-JP" smtClean="0"/>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ltLang="ja-JP" smtClean="0"/>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90147"/>
            </a:gs>
            <a:gs pos="100000">
              <a:srgbClr val="3A20FE"/>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1428750"/>
            <a:ext cx="9132888" cy="152400"/>
            <a:chOff x="0" y="900"/>
            <a:chExt cx="5753" cy="96"/>
          </a:xfrm>
        </p:grpSpPr>
        <p:sp>
          <p:nvSpPr>
            <p:cNvPr id="2" name="Rectangle 2"/>
            <p:cNvSpPr>
              <a:spLocks noChangeArrowheads="1"/>
            </p:cNvSpPr>
            <p:nvPr/>
          </p:nvSpPr>
          <p:spPr bwMode="auto">
            <a:xfrm>
              <a:off x="0" y="900"/>
              <a:ext cx="5753" cy="47"/>
            </a:xfrm>
            <a:prstGeom prst="rect">
              <a:avLst/>
            </a:prstGeom>
            <a:gradFill rotWithShape="0">
              <a:gsLst>
                <a:gs pos="0">
                  <a:srgbClr val="FAFD00">
                    <a:gamma/>
                    <a:shade val="49804"/>
                    <a:invGamma/>
                  </a:srgbClr>
                </a:gs>
                <a:gs pos="50000">
                  <a:srgbClr val="FAFD00"/>
                </a:gs>
                <a:gs pos="100000">
                  <a:srgbClr val="FAFD00">
                    <a:gamma/>
                    <a:shade val="49804"/>
                    <a:invGamma/>
                  </a:srgbClr>
                </a:gs>
              </a:gsLst>
              <a:lin ang="0" scaled="1"/>
            </a:gradFill>
            <a:ln w="12700">
              <a:noFill/>
              <a:miter lim="800000"/>
              <a:headEnd/>
              <a:tailEnd/>
            </a:ln>
            <a:effectLst/>
          </p:spPr>
          <p:txBody>
            <a:bodyPr wrap="none" anchor="ctr"/>
            <a:lstStyle/>
            <a:p>
              <a:pPr>
                <a:defRPr/>
              </a:pPr>
              <a:endParaRPr lang="ja-JP" altLang="en-US"/>
            </a:p>
          </p:txBody>
        </p:sp>
        <p:sp>
          <p:nvSpPr>
            <p:cNvPr id="3" name="Rectangle 3"/>
            <p:cNvSpPr>
              <a:spLocks noChangeArrowheads="1"/>
            </p:cNvSpPr>
            <p:nvPr/>
          </p:nvSpPr>
          <p:spPr bwMode="auto">
            <a:xfrm>
              <a:off x="0" y="972"/>
              <a:ext cx="5753" cy="24"/>
            </a:xfrm>
            <a:prstGeom prst="rect">
              <a:avLst/>
            </a:prstGeom>
            <a:gradFill rotWithShape="0">
              <a:gsLst>
                <a:gs pos="0">
                  <a:srgbClr val="D989B8">
                    <a:gamma/>
                    <a:shade val="69804"/>
                    <a:invGamma/>
                  </a:srgbClr>
                </a:gs>
                <a:gs pos="50000">
                  <a:srgbClr val="D989B8"/>
                </a:gs>
                <a:gs pos="100000">
                  <a:srgbClr val="D989B8">
                    <a:gamma/>
                    <a:shade val="69804"/>
                    <a:invGamma/>
                  </a:srgbClr>
                </a:gs>
              </a:gsLst>
              <a:lin ang="0" scaled="1"/>
            </a:gradFill>
            <a:ln w="12700">
              <a:noFill/>
              <a:miter lim="800000"/>
              <a:headEnd/>
              <a:tailEnd/>
            </a:ln>
            <a:effectLst/>
          </p:spPr>
          <p:txBody>
            <a:bodyPr wrap="none" anchor="ctr"/>
            <a:lstStyle/>
            <a:p>
              <a:pPr>
                <a:defRPr/>
              </a:pPr>
              <a:endParaRPr lang="ja-JP" altLang="en-US"/>
            </a:p>
          </p:txBody>
        </p:sp>
      </p:grpSp>
      <p:sp>
        <p:nvSpPr>
          <p:cNvPr id="1027" name="Rectangle 5"/>
          <p:cNvSpPr>
            <a:spLocks noGrp="1" noChangeArrowheads="1"/>
          </p:cNvSpPr>
          <p:nvPr>
            <p:ph type="title"/>
          </p:nvPr>
        </p:nvSpPr>
        <p:spPr bwMode="auto">
          <a:xfrm>
            <a:off x="609600" y="228600"/>
            <a:ext cx="7848600" cy="1143000"/>
          </a:xfrm>
          <a:prstGeom prst="rect">
            <a:avLst/>
          </a:prstGeom>
          <a:noFill/>
          <a:ln w="12700">
            <a:noFill/>
            <a:miter lim="800000"/>
            <a:headEnd/>
            <a:tailEnd/>
          </a:ln>
        </p:spPr>
        <p:txBody>
          <a:bodyPr vert="horz" wrap="square" lIns="90487" tIns="44450" rIns="90487" bIns="44450" numCol="1" anchor="b" anchorCtr="0" compatLnSpc="1">
            <a:prstTxWarp prst="textNoShape">
              <a:avLst/>
            </a:prstTxWarp>
          </a:bodyPr>
          <a:lstStyle/>
          <a:p>
            <a:pPr lvl="0"/>
            <a:r>
              <a:rPr lang="en-GB" altLang="ja-JP" smtClean="0"/>
              <a:t>Click to edit Master title style</a:t>
            </a:r>
          </a:p>
        </p:txBody>
      </p:sp>
      <p:sp>
        <p:nvSpPr>
          <p:cNvPr id="1028" name="Rectangle 6"/>
          <p:cNvSpPr>
            <a:spLocks noGrp="1" noChangeArrowheads="1"/>
          </p:cNvSpPr>
          <p:nvPr>
            <p:ph type="body" idx="1"/>
          </p:nvPr>
        </p:nvSpPr>
        <p:spPr bwMode="auto">
          <a:xfrm>
            <a:off x="609600" y="1981200"/>
            <a:ext cx="78486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ea typeface="Osaka" charset="-128"/>
        </a:defRPr>
      </a:lvl2pPr>
      <a:lvl3pPr algn="ctr" rtl="0" eaLnBrk="0" fontAlgn="base" hangingPunct="0">
        <a:spcBef>
          <a:spcPct val="0"/>
        </a:spcBef>
        <a:spcAft>
          <a:spcPct val="0"/>
        </a:spcAft>
        <a:defRPr sz="4400">
          <a:solidFill>
            <a:schemeClr val="tx2"/>
          </a:solidFill>
          <a:latin typeface="Book Antiqua" pitchFamily="18" charset="0"/>
          <a:ea typeface="Osaka" charset="-128"/>
        </a:defRPr>
      </a:lvl3pPr>
      <a:lvl4pPr algn="ctr" rtl="0" eaLnBrk="0" fontAlgn="base" hangingPunct="0">
        <a:spcBef>
          <a:spcPct val="0"/>
        </a:spcBef>
        <a:spcAft>
          <a:spcPct val="0"/>
        </a:spcAft>
        <a:defRPr sz="4400">
          <a:solidFill>
            <a:schemeClr val="tx2"/>
          </a:solidFill>
          <a:latin typeface="Book Antiqua" pitchFamily="18" charset="0"/>
          <a:ea typeface="Osaka" charset="-128"/>
        </a:defRPr>
      </a:lvl4pPr>
      <a:lvl5pPr algn="ctr" rtl="0" eaLnBrk="0" fontAlgn="base" hangingPunct="0">
        <a:spcBef>
          <a:spcPct val="0"/>
        </a:spcBef>
        <a:spcAft>
          <a:spcPct val="0"/>
        </a:spcAft>
        <a:defRPr sz="4400">
          <a:solidFill>
            <a:schemeClr val="tx2"/>
          </a:solidFill>
          <a:latin typeface="Book Antiqua" pitchFamily="18" charset="0"/>
          <a:ea typeface="Osaka" charset="-128"/>
        </a:defRPr>
      </a:lvl5pPr>
      <a:lvl6pPr marL="457200" algn="ctr" rtl="0" eaLnBrk="0" fontAlgn="base" hangingPunct="0">
        <a:spcBef>
          <a:spcPct val="0"/>
        </a:spcBef>
        <a:spcAft>
          <a:spcPct val="0"/>
        </a:spcAft>
        <a:defRPr sz="4400">
          <a:solidFill>
            <a:schemeClr val="tx2"/>
          </a:solidFill>
          <a:latin typeface="Book Antiqua" pitchFamily="18" charset="0"/>
          <a:ea typeface="Osaka" charset="-128"/>
        </a:defRPr>
      </a:lvl6pPr>
      <a:lvl7pPr marL="914400" algn="ctr" rtl="0" eaLnBrk="0" fontAlgn="base" hangingPunct="0">
        <a:spcBef>
          <a:spcPct val="0"/>
        </a:spcBef>
        <a:spcAft>
          <a:spcPct val="0"/>
        </a:spcAft>
        <a:defRPr sz="4400">
          <a:solidFill>
            <a:schemeClr val="tx2"/>
          </a:solidFill>
          <a:latin typeface="Book Antiqua" pitchFamily="18" charset="0"/>
          <a:ea typeface="Osaka" charset="-128"/>
        </a:defRPr>
      </a:lvl7pPr>
      <a:lvl8pPr marL="1371600" algn="ctr" rtl="0" eaLnBrk="0" fontAlgn="base" hangingPunct="0">
        <a:spcBef>
          <a:spcPct val="0"/>
        </a:spcBef>
        <a:spcAft>
          <a:spcPct val="0"/>
        </a:spcAft>
        <a:defRPr sz="4400">
          <a:solidFill>
            <a:schemeClr val="tx2"/>
          </a:solidFill>
          <a:latin typeface="Book Antiqua" pitchFamily="18" charset="0"/>
          <a:ea typeface="Osaka" charset="-128"/>
        </a:defRPr>
      </a:lvl8pPr>
      <a:lvl9pPr marL="1828800" algn="ctr" rtl="0" eaLnBrk="0" fontAlgn="base" hangingPunct="0">
        <a:spcBef>
          <a:spcPct val="0"/>
        </a:spcBef>
        <a:spcAft>
          <a:spcPct val="0"/>
        </a:spcAft>
        <a:defRPr sz="4400">
          <a:solidFill>
            <a:schemeClr val="tx2"/>
          </a:solidFill>
          <a:latin typeface="Book Antiqua" pitchFamily="18" charset="0"/>
          <a:ea typeface="Osaka" charset="-128"/>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med.uiuc.edu/histo/large/atlas/image/temneur1/5000a1.htm"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6.xml"/><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0"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endParaRPr lang="ja-JP" altLang="en-US"/>
          </a:p>
        </p:txBody>
      </p:sp>
      <p:sp>
        <p:nvSpPr>
          <p:cNvPr id="2051" name="Rectangle 3"/>
          <p:cNvSpPr>
            <a:spLocks noChangeArrowheads="1"/>
          </p:cNvSpPr>
          <p:nvPr/>
        </p:nvSpPr>
        <p:spPr bwMode="auto">
          <a:xfrm>
            <a:off x="0" y="762001"/>
            <a:ext cx="9144000" cy="2171700"/>
          </a:xfrm>
          <a:prstGeom prst="rect">
            <a:avLst/>
          </a:prstGeom>
          <a:noFill/>
          <a:ln w="12700">
            <a:noFill/>
            <a:miter lim="800000"/>
            <a:headEnd/>
            <a:tailEnd/>
          </a:ln>
        </p:spPr>
        <p:txBody>
          <a:bodyPr lIns="90487" tIns="44450" rIns="90487" bIns="44450" anchor="b"/>
          <a:lstStyle/>
          <a:p>
            <a:r>
              <a:rPr lang="en-GB" altLang="ja-JP" sz="3200" dirty="0" smtClean="0">
                <a:solidFill>
                  <a:schemeClr val="tx2"/>
                </a:solidFill>
                <a:latin typeface="Arial" pitchFamily="34" charset="0"/>
                <a:cs typeface="Arial" pitchFamily="34" charset="0"/>
              </a:rPr>
              <a:t>Molecular basis of anaesthesia and analgesia</a:t>
            </a:r>
            <a:r>
              <a:rPr lang="en-GB" altLang="ja-JP" sz="4000" dirty="0" smtClean="0">
                <a:solidFill>
                  <a:schemeClr val="tx2"/>
                </a:solidFill>
                <a:latin typeface="Arial" pitchFamily="34" charset="0"/>
                <a:cs typeface="Arial" pitchFamily="34" charset="0"/>
              </a:rPr>
              <a:t/>
            </a:r>
            <a:br>
              <a:rPr lang="en-GB" altLang="ja-JP" sz="4000" dirty="0" smtClean="0">
                <a:solidFill>
                  <a:schemeClr val="tx2"/>
                </a:solidFill>
                <a:latin typeface="Arial" pitchFamily="34" charset="0"/>
                <a:cs typeface="Arial" pitchFamily="34" charset="0"/>
              </a:rPr>
            </a:br>
            <a:r>
              <a:rPr lang="en-GB" altLang="ja-JP" sz="4000" dirty="0" smtClean="0">
                <a:solidFill>
                  <a:schemeClr val="tx2"/>
                </a:solidFill>
                <a:latin typeface="Arial" pitchFamily="34" charset="0"/>
                <a:cs typeface="Arial" pitchFamily="34" charset="0"/>
              </a:rPr>
              <a:t/>
            </a:r>
            <a:br>
              <a:rPr lang="en-GB" altLang="ja-JP" sz="4000" dirty="0" smtClean="0">
                <a:solidFill>
                  <a:schemeClr val="tx2"/>
                </a:solidFill>
                <a:latin typeface="Arial" pitchFamily="34" charset="0"/>
                <a:cs typeface="Arial" pitchFamily="34" charset="0"/>
              </a:rPr>
            </a:br>
            <a:r>
              <a:rPr lang="en-GB" altLang="ja-JP" sz="4800" dirty="0" smtClean="0">
                <a:solidFill>
                  <a:schemeClr val="tx2"/>
                </a:solidFill>
                <a:latin typeface="Arial" pitchFamily="34" charset="0"/>
                <a:cs typeface="Arial" pitchFamily="34" charset="0"/>
              </a:rPr>
              <a:t>Novel targets for pain relief</a:t>
            </a:r>
            <a:endParaRPr lang="en-GB" altLang="ja-JP" sz="4800" dirty="0">
              <a:solidFill>
                <a:schemeClr val="tx2"/>
              </a:solidFill>
              <a:latin typeface="Arial" pitchFamily="34" charset="0"/>
              <a:cs typeface="Arial" pitchFamily="34" charset="0"/>
            </a:endParaRPr>
          </a:p>
        </p:txBody>
      </p:sp>
      <p:sp>
        <p:nvSpPr>
          <p:cNvPr id="2052" name="Rectangle 4"/>
          <p:cNvSpPr>
            <a:spLocks noChangeArrowheads="1"/>
          </p:cNvSpPr>
          <p:nvPr/>
        </p:nvSpPr>
        <p:spPr bwMode="auto">
          <a:xfrm>
            <a:off x="654050" y="3940175"/>
            <a:ext cx="7924800" cy="1927225"/>
          </a:xfrm>
          <a:prstGeom prst="rect">
            <a:avLst/>
          </a:prstGeom>
          <a:noFill/>
          <a:ln w="12700">
            <a:noFill/>
            <a:miter lim="800000"/>
            <a:headEnd/>
            <a:tailEnd/>
          </a:ln>
        </p:spPr>
        <p:txBody>
          <a:bodyPr lIns="90487" tIns="44450" rIns="90487" bIns="44450" anchor="b"/>
          <a:lstStyle/>
          <a:p>
            <a:r>
              <a:rPr lang="en-GB" altLang="ja-JP" sz="1800" dirty="0">
                <a:solidFill>
                  <a:schemeClr val="accent1"/>
                </a:solidFill>
                <a:latin typeface="Arial" pitchFamily="34" charset="0"/>
                <a:cs typeface="Arial" pitchFamily="34" charset="0"/>
              </a:rPr>
              <a:t>BSc Surgery and Anaesthesia module</a:t>
            </a:r>
            <a:br>
              <a:rPr lang="en-GB" altLang="ja-JP" sz="1800" dirty="0">
                <a:solidFill>
                  <a:schemeClr val="accent1"/>
                </a:solidFill>
                <a:latin typeface="Arial" pitchFamily="34" charset="0"/>
                <a:cs typeface="Arial" pitchFamily="34" charset="0"/>
              </a:rPr>
            </a:br>
            <a:r>
              <a:rPr lang="en-GB" altLang="ja-JP" sz="1800" dirty="0">
                <a:solidFill>
                  <a:schemeClr val="accent1"/>
                </a:solidFill>
                <a:latin typeface="Arial" pitchFamily="34" charset="0"/>
                <a:cs typeface="Arial" pitchFamily="34" charset="0"/>
              </a:rPr>
              <a:t/>
            </a:r>
            <a:br>
              <a:rPr lang="en-GB" altLang="ja-JP" sz="1800" dirty="0">
                <a:solidFill>
                  <a:schemeClr val="accent1"/>
                </a:solidFill>
                <a:latin typeface="Arial" pitchFamily="34" charset="0"/>
                <a:cs typeface="Arial" pitchFamily="34" charset="0"/>
              </a:rPr>
            </a:br>
            <a:r>
              <a:rPr lang="en-GB" altLang="ja-JP" dirty="0">
                <a:solidFill>
                  <a:schemeClr val="accent1"/>
                </a:solidFill>
                <a:latin typeface="Arial" pitchFamily="34" charset="0"/>
                <a:cs typeface="Arial" pitchFamily="34" charset="0"/>
              </a:rPr>
              <a:t>Kenji OKUSE</a:t>
            </a:r>
          </a:p>
          <a:p>
            <a:r>
              <a:rPr lang="en-GB" altLang="ja-JP" sz="1800" dirty="0">
                <a:solidFill>
                  <a:schemeClr val="accent1"/>
                </a:solidFill>
                <a:latin typeface="Arial" pitchFamily="34" charset="0"/>
                <a:cs typeface="Arial" pitchFamily="34" charset="0"/>
              </a:rPr>
              <a:t>Div. Cell &amp; Molecular Biology</a:t>
            </a:r>
          </a:p>
          <a:p>
            <a:r>
              <a:rPr lang="en-GB" altLang="ja-JP" sz="1800" dirty="0">
                <a:solidFill>
                  <a:schemeClr val="accent1"/>
                </a:solidFill>
                <a:latin typeface="Arial" pitchFamily="34" charset="0"/>
                <a:cs typeface="Arial" pitchFamily="34" charset="0"/>
              </a:rPr>
              <a:t>Faculty of Natural Sciences</a:t>
            </a:r>
          </a:p>
          <a:p>
            <a:r>
              <a:rPr lang="en-GB" altLang="ja-JP" sz="1800" dirty="0">
                <a:solidFill>
                  <a:schemeClr val="accent1"/>
                </a:solidFill>
                <a:latin typeface="Arial" pitchFamily="34" charset="0"/>
                <a:cs typeface="Arial" pitchFamily="34" charset="0"/>
              </a:rPr>
              <a:t>Imperial College London</a:t>
            </a:r>
          </a:p>
        </p:txBody>
      </p:sp>
      <p:sp>
        <p:nvSpPr>
          <p:cNvPr id="2053" name="Rectangle 8"/>
          <p:cNvSpPr>
            <a:spLocks noChangeArrowheads="1"/>
          </p:cNvSpPr>
          <p:nvPr/>
        </p:nvSpPr>
        <p:spPr bwMode="auto">
          <a:xfrm>
            <a:off x="6821488" y="6521450"/>
            <a:ext cx="1854996" cy="338554"/>
          </a:xfrm>
          <a:prstGeom prst="rect">
            <a:avLst/>
          </a:prstGeom>
          <a:noFill/>
          <a:ln w="9525" algn="ctr">
            <a:noFill/>
            <a:miter lim="800000"/>
            <a:headEnd/>
            <a:tailEnd/>
          </a:ln>
        </p:spPr>
        <p:txBody>
          <a:bodyPr wrap="none">
            <a:spAutoFit/>
          </a:bodyPr>
          <a:lstStyle/>
          <a:p>
            <a:r>
              <a:rPr lang="en-US" altLang="ja-JP" sz="1600" dirty="0" smtClean="0">
                <a:solidFill>
                  <a:schemeClr val="accent1"/>
                </a:solidFill>
                <a:latin typeface="Times New Roman" pitchFamily="18" charset="0"/>
              </a:rPr>
              <a:t>13</a:t>
            </a:r>
            <a:r>
              <a:rPr lang="en-GB" altLang="ja-JP" sz="1600" baseline="30000" dirty="0" err="1" smtClean="0">
                <a:solidFill>
                  <a:schemeClr val="accent1"/>
                </a:solidFill>
                <a:latin typeface="Times New Roman" pitchFamily="18" charset="0"/>
              </a:rPr>
              <a:t>th</a:t>
            </a:r>
            <a:r>
              <a:rPr lang="en-GB" altLang="ja-JP" sz="1600" dirty="0" smtClean="0">
                <a:solidFill>
                  <a:schemeClr val="accent1"/>
                </a:solidFill>
                <a:latin typeface="Times New Roman" pitchFamily="18" charset="0"/>
              </a:rPr>
              <a:t> </a:t>
            </a:r>
            <a:r>
              <a:rPr lang="en-GB" altLang="ja-JP" sz="1600" dirty="0">
                <a:solidFill>
                  <a:schemeClr val="accent1"/>
                </a:solidFill>
                <a:latin typeface="Times New Roman" pitchFamily="18" charset="0"/>
              </a:rPr>
              <a:t>December </a:t>
            </a:r>
            <a:r>
              <a:rPr lang="en-GB" altLang="ja-JP" sz="1600" dirty="0" smtClean="0">
                <a:solidFill>
                  <a:schemeClr val="accent1"/>
                </a:solidFill>
                <a:latin typeface="Times New Roman" pitchFamily="18" charset="0"/>
              </a:rPr>
              <a:t>2011</a:t>
            </a:r>
            <a:endParaRPr lang="en-GB" altLang="ja-JP" sz="1600" dirty="0">
              <a:solidFill>
                <a:schemeClr val="accent1"/>
              </a:solidFill>
              <a:latin typeface="Times New Roman" pitchFamily="18" charset="0"/>
            </a:endParaRPr>
          </a:p>
        </p:txBody>
      </p:sp>
      <p:sp>
        <p:nvSpPr>
          <p:cNvPr id="2054" name="Rectangle 9"/>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13" descr="Descartes-reflex"/>
          <p:cNvPicPr>
            <a:picLocks noGrp="1" noChangeAspect="1" noChangeArrowheads="1"/>
          </p:cNvPicPr>
          <p:nvPr>
            <p:ph sz="half" idx="2"/>
          </p:nvPr>
        </p:nvPicPr>
        <p:blipFill>
          <a:blip r:embed="rId2" cstate="print"/>
          <a:srcRect/>
          <a:stretch>
            <a:fillRect/>
          </a:stretch>
        </p:blipFill>
        <p:spPr>
          <a:xfrm>
            <a:off x="268288" y="1612900"/>
            <a:ext cx="5175250" cy="5245100"/>
          </a:xfrm>
        </p:spPr>
      </p:pic>
      <p:sp>
        <p:nvSpPr>
          <p:cNvPr id="11267" name="Rectangle 6"/>
          <p:cNvSpPr>
            <a:spLocks noChangeArrowheads="1"/>
          </p:cNvSpPr>
          <p:nvPr/>
        </p:nvSpPr>
        <p:spPr bwMode="auto">
          <a:xfrm>
            <a:off x="5711825" y="3721100"/>
            <a:ext cx="3432175" cy="701675"/>
          </a:xfrm>
          <a:prstGeom prst="rect">
            <a:avLst/>
          </a:prstGeom>
          <a:noFill/>
          <a:ln w="9525" algn="ctr">
            <a:noFill/>
            <a:miter lim="800000"/>
            <a:headEnd/>
            <a:tailEnd/>
          </a:ln>
        </p:spPr>
        <p:txBody>
          <a:bodyPr anchor="ctr">
            <a:spAutoFit/>
          </a:bodyPr>
          <a:lstStyle/>
          <a:p>
            <a:pPr algn="l"/>
            <a:r>
              <a:rPr lang="en-GB" altLang="ja-JP" sz="2000">
                <a:solidFill>
                  <a:schemeClr val="tx2"/>
                </a:solidFill>
              </a:rPr>
              <a:t>Ren</a:t>
            </a:r>
            <a:r>
              <a:rPr lang="en-GB" altLang="ja-JP" sz="2000">
                <a:solidFill>
                  <a:schemeClr val="tx2"/>
                </a:solidFill>
                <a:latin typeface="Times" pitchFamily="18" charset="0"/>
              </a:rPr>
              <a:t>é</a:t>
            </a:r>
            <a:r>
              <a:rPr lang="en-GB" altLang="ja-JP" sz="2000">
                <a:solidFill>
                  <a:schemeClr val="tx2"/>
                </a:solidFill>
              </a:rPr>
              <a:t> Descartes</a:t>
            </a:r>
          </a:p>
          <a:p>
            <a:pPr algn="l"/>
            <a:r>
              <a:rPr lang="en-GB" altLang="ja-JP" sz="2000" i="1">
                <a:solidFill>
                  <a:schemeClr val="tx2"/>
                </a:solidFill>
              </a:rPr>
              <a:t>Le Trait</a:t>
            </a:r>
            <a:r>
              <a:rPr lang="en-GB" altLang="ja-JP" sz="2000" i="1">
                <a:solidFill>
                  <a:schemeClr val="tx2"/>
                </a:solidFill>
                <a:latin typeface="Times" pitchFamily="18" charset="0"/>
              </a:rPr>
              <a:t>é</a:t>
            </a:r>
            <a:r>
              <a:rPr lang="en-GB" altLang="ja-JP" sz="2000" i="1">
                <a:solidFill>
                  <a:schemeClr val="tx2"/>
                </a:solidFill>
              </a:rPr>
              <a:t> de l'Homme</a:t>
            </a:r>
            <a:r>
              <a:rPr lang="en-GB" altLang="ja-JP" sz="2000">
                <a:solidFill>
                  <a:schemeClr val="tx2"/>
                </a:solidFill>
              </a:rPr>
              <a:t> (1664) </a:t>
            </a:r>
          </a:p>
        </p:txBody>
      </p:sp>
      <p:sp>
        <p:nvSpPr>
          <p:cNvPr id="11268" name="Rectangle 16"/>
          <p:cNvSpPr>
            <a:spLocks noChangeArrowheads="1"/>
          </p:cNvSpPr>
          <p:nvPr/>
        </p:nvSpPr>
        <p:spPr bwMode="auto">
          <a:xfrm>
            <a:off x="0" y="217488"/>
            <a:ext cx="9144000" cy="1066800"/>
          </a:xfrm>
          <a:prstGeom prst="rect">
            <a:avLst/>
          </a:prstGeom>
          <a:noFill/>
          <a:ln w="9525" algn="ctr">
            <a:noFill/>
            <a:miter lim="800000"/>
            <a:headEnd/>
            <a:tailEnd/>
          </a:ln>
        </p:spPr>
        <p:txBody>
          <a:bodyPr anchor="ctr">
            <a:spAutoFit/>
          </a:bodyPr>
          <a:lstStyle/>
          <a:p>
            <a:r>
              <a:rPr lang="en-GB" altLang="ja-JP" sz="3200">
                <a:solidFill>
                  <a:schemeClr val="tx2"/>
                </a:solidFill>
              </a:rPr>
              <a:t>Descartes first described the human body </a:t>
            </a:r>
          </a:p>
          <a:p>
            <a:r>
              <a:rPr lang="en-GB" altLang="ja-JP" sz="3200">
                <a:solidFill>
                  <a:schemeClr val="tx2"/>
                </a:solidFill>
              </a:rPr>
              <a:t>in terms of a machine</a:t>
            </a:r>
          </a:p>
        </p:txBody>
      </p:sp>
      <p:sp>
        <p:nvSpPr>
          <p:cNvPr id="11269" name="Rectangle 17"/>
          <p:cNvSpPr>
            <a:spLocks noChangeArrowheads="1"/>
          </p:cNvSpPr>
          <p:nvPr/>
        </p:nvSpPr>
        <p:spPr bwMode="auto">
          <a:xfrm>
            <a:off x="5711825" y="2746375"/>
            <a:ext cx="3432175" cy="1006475"/>
          </a:xfrm>
          <a:prstGeom prst="rect">
            <a:avLst/>
          </a:prstGeom>
          <a:noFill/>
          <a:ln w="9525" algn="ctr">
            <a:noFill/>
            <a:miter lim="800000"/>
            <a:headEnd/>
            <a:tailEnd/>
          </a:ln>
        </p:spPr>
        <p:txBody>
          <a:bodyPr anchor="ctr">
            <a:spAutoFit/>
          </a:bodyPr>
          <a:lstStyle/>
          <a:p>
            <a:pPr algn="l"/>
            <a:r>
              <a:rPr lang="en-GB" altLang="ja-JP" sz="2000">
                <a:solidFill>
                  <a:schemeClr val="tx2"/>
                </a:solidFill>
                <a:latin typeface="Times" pitchFamily="18" charset="0"/>
              </a:rPr>
              <a:t>“</a:t>
            </a:r>
            <a:r>
              <a:rPr lang="en-GB" altLang="ja-JP" sz="2000">
                <a:solidFill>
                  <a:schemeClr val="tx2"/>
                </a:solidFill>
              </a:rPr>
              <a:t>fast moving particles of fire that disturb the filaments in the nerve</a:t>
            </a:r>
            <a:r>
              <a:rPr lang="en-GB" altLang="ja-JP" sz="2000">
                <a:solidFill>
                  <a:schemeClr val="tx2"/>
                </a:solidFill>
                <a:latin typeface="Times" pitchFamily="18" charset="0"/>
              </a:rPr>
              <a:t>”</a:t>
            </a:r>
            <a:endParaRPr lang="en-GB" altLang="ja-JP" sz="2000">
              <a:solidFill>
                <a:schemeClr val="tx2"/>
              </a:solidFill>
            </a:endParaRPr>
          </a:p>
        </p:txBody>
      </p:sp>
      <p:grpSp>
        <p:nvGrpSpPr>
          <p:cNvPr id="2" name="Group 20"/>
          <p:cNvGrpSpPr>
            <a:grpSpLocks/>
          </p:cNvGrpSpPr>
          <p:nvPr/>
        </p:nvGrpSpPr>
        <p:grpSpPr bwMode="auto">
          <a:xfrm>
            <a:off x="1465263" y="1971675"/>
            <a:ext cx="5129212" cy="4421188"/>
            <a:chOff x="923" y="1242"/>
            <a:chExt cx="3231" cy="2785"/>
          </a:xfrm>
        </p:grpSpPr>
        <p:sp>
          <p:nvSpPr>
            <p:cNvPr id="11272" name="Rectangle 18"/>
            <p:cNvSpPr>
              <a:spLocks noChangeArrowheads="1"/>
            </p:cNvSpPr>
            <p:nvPr/>
          </p:nvSpPr>
          <p:spPr bwMode="auto">
            <a:xfrm>
              <a:off x="1992" y="1242"/>
              <a:ext cx="2162" cy="250"/>
            </a:xfrm>
            <a:prstGeom prst="rect">
              <a:avLst/>
            </a:prstGeom>
            <a:noFill/>
            <a:ln w="9525" algn="ctr">
              <a:noFill/>
              <a:miter lim="800000"/>
              <a:headEnd/>
              <a:tailEnd/>
            </a:ln>
          </p:spPr>
          <p:txBody>
            <a:bodyPr anchor="ctr">
              <a:spAutoFit/>
            </a:bodyPr>
            <a:lstStyle/>
            <a:p>
              <a:pPr algn="l"/>
              <a:r>
                <a:rPr lang="en-GB" altLang="ja-JP" sz="2000" b="1">
                  <a:solidFill>
                    <a:srgbClr val="FF0000"/>
                  </a:solidFill>
                </a:rPr>
                <a:t>PAIN</a:t>
              </a:r>
            </a:p>
          </p:txBody>
        </p:sp>
        <p:sp>
          <p:nvSpPr>
            <p:cNvPr id="11273" name="Rectangle 19"/>
            <p:cNvSpPr>
              <a:spLocks noChangeArrowheads="1"/>
            </p:cNvSpPr>
            <p:nvPr/>
          </p:nvSpPr>
          <p:spPr bwMode="auto">
            <a:xfrm>
              <a:off x="923" y="3777"/>
              <a:ext cx="2162" cy="250"/>
            </a:xfrm>
            <a:prstGeom prst="rect">
              <a:avLst/>
            </a:prstGeom>
            <a:noFill/>
            <a:ln w="9525" algn="ctr">
              <a:noFill/>
              <a:miter lim="800000"/>
              <a:headEnd/>
              <a:tailEnd/>
            </a:ln>
          </p:spPr>
          <p:txBody>
            <a:bodyPr anchor="ctr">
              <a:spAutoFit/>
            </a:bodyPr>
            <a:lstStyle/>
            <a:p>
              <a:pPr algn="l"/>
              <a:r>
                <a:rPr lang="en-GB" altLang="ja-JP" sz="2000" b="1">
                  <a:solidFill>
                    <a:srgbClr val="FF0000"/>
                  </a:solidFill>
                </a:rPr>
                <a:t>NOCICEPTION</a:t>
              </a:r>
            </a:p>
          </p:txBody>
        </p:sp>
      </p:grpSp>
      <p:sp>
        <p:nvSpPr>
          <p:cNvPr id="11271" name="Rectangle 21"/>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12290" name="Picture 77" descr="Picture1"/>
          <p:cNvPicPr>
            <a:picLocks noChangeAspect="1" noChangeArrowheads="1"/>
          </p:cNvPicPr>
          <p:nvPr/>
        </p:nvPicPr>
        <p:blipFill>
          <a:blip r:embed="rId2" cstate="print"/>
          <a:srcRect/>
          <a:stretch>
            <a:fillRect/>
          </a:stretch>
        </p:blipFill>
        <p:spPr bwMode="auto">
          <a:xfrm>
            <a:off x="-11113" y="-11113"/>
            <a:ext cx="9167813" cy="6881813"/>
          </a:xfrm>
          <a:prstGeom prst="rect">
            <a:avLst/>
          </a:prstGeom>
          <a:noFill/>
          <a:ln w="9525">
            <a:noFill/>
            <a:miter lim="800000"/>
            <a:headEnd/>
            <a:tailEnd/>
          </a:ln>
        </p:spPr>
      </p:pic>
      <p:sp>
        <p:nvSpPr>
          <p:cNvPr id="12291" name="Rectangle 2"/>
          <p:cNvSpPr>
            <a:spLocks noChangeArrowheads="1"/>
          </p:cNvSpPr>
          <p:nvPr/>
        </p:nvSpPr>
        <p:spPr bwMode="auto">
          <a:xfrm>
            <a:off x="8528050" y="6380163"/>
            <a:ext cx="615950" cy="477837"/>
          </a:xfrm>
          <a:prstGeom prst="rect">
            <a:avLst/>
          </a:prstGeom>
          <a:solidFill>
            <a:schemeClr val="tx1"/>
          </a:solidFill>
          <a:ln w="9525" algn="ctr">
            <a:noFill/>
            <a:round/>
            <a:headEnd/>
            <a:tailEnd/>
          </a:ln>
        </p:spPr>
        <p:txBody>
          <a:bodyPr/>
          <a:lstStyle/>
          <a:p>
            <a:endParaRPr lang="ja-JP" altLang="en-US"/>
          </a:p>
        </p:txBody>
      </p:sp>
      <p:sp>
        <p:nvSpPr>
          <p:cNvPr id="12292" name="Rectangle 21"/>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rgbClr val="000000"/>
                </a:solidFill>
              </a:rPr>
              <a:t>11</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4" descr="Slide6"/>
          <p:cNvPicPr>
            <a:picLocks noGrp="1" noChangeAspect="1" noChangeArrowheads="1"/>
          </p:cNvPicPr>
          <p:nvPr>
            <p:ph/>
          </p:nvPr>
        </p:nvPicPr>
        <p:blipFill>
          <a:blip r:embed="rId2" cstate="print"/>
          <a:srcRect/>
          <a:stretch>
            <a:fillRect/>
          </a:stretch>
        </p:blipFill>
        <p:spPr>
          <a:xfrm>
            <a:off x="0" y="0"/>
            <a:ext cx="9144000" cy="6858000"/>
          </a:xfrm>
          <a:noFill/>
        </p:spPr>
      </p:pic>
      <p:sp>
        <p:nvSpPr>
          <p:cNvPr id="13315" name="Rectangle 6"/>
          <p:cNvSpPr>
            <a:spLocks noChangeArrowheads="1"/>
          </p:cNvSpPr>
          <p:nvPr/>
        </p:nvSpPr>
        <p:spPr bwMode="auto">
          <a:xfrm>
            <a:off x="0" y="0"/>
            <a:ext cx="8526463" cy="579438"/>
          </a:xfrm>
          <a:prstGeom prst="rect">
            <a:avLst/>
          </a:prstGeom>
          <a:solidFill>
            <a:schemeClr val="tx1"/>
          </a:solidFill>
          <a:ln w="9525" algn="ctr">
            <a:noFill/>
            <a:miter lim="800000"/>
            <a:headEnd/>
            <a:tailEnd/>
          </a:ln>
        </p:spPr>
        <p:txBody>
          <a:bodyPr>
            <a:spAutoFit/>
          </a:bodyPr>
          <a:lstStyle/>
          <a:p>
            <a:pPr algn="l"/>
            <a:r>
              <a:rPr lang="en-GB" altLang="ja-JP" sz="3200" b="1">
                <a:solidFill>
                  <a:srgbClr val="000000"/>
                </a:solidFill>
              </a:rPr>
              <a:t>Spinal Cord and Dorsal Root Ganglion</a:t>
            </a:r>
          </a:p>
        </p:txBody>
      </p:sp>
      <p:sp>
        <p:nvSpPr>
          <p:cNvPr id="13316" name="Rectangle 8"/>
          <p:cNvSpPr>
            <a:spLocks noChangeArrowheads="1"/>
          </p:cNvSpPr>
          <p:nvPr/>
        </p:nvSpPr>
        <p:spPr bwMode="auto">
          <a:xfrm>
            <a:off x="8789988" y="6521450"/>
            <a:ext cx="296862" cy="336550"/>
          </a:xfrm>
          <a:prstGeom prst="rect">
            <a:avLst/>
          </a:prstGeom>
          <a:noFill/>
          <a:ln w="9525" algn="ctr">
            <a:noFill/>
            <a:miter lim="800000"/>
            <a:headEnd/>
            <a:tailEnd/>
          </a:ln>
        </p:spPr>
        <p:txBody>
          <a:bodyPr wrap="none">
            <a:spAutoFit/>
          </a:bodyPr>
          <a:lstStyle/>
          <a:p>
            <a:r>
              <a:rPr lang="en-GB" altLang="ja-JP" sz="1600">
                <a:solidFill>
                  <a:srgbClr val="000000"/>
                </a:solidFill>
              </a:rPr>
              <a:t>6</a:t>
            </a:r>
          </a:p>
        </p:txBody>
      </p:sp>
      <p:sp>
        <p:nvSpPr>
          <p:cNvPr id="13317" name="Rectangle 4"/>
          <p:cNvSpPr>
            <a:spLocks noChangeArrowheads="1"/>
          </p:cNvSpPr>
          <p:nvPr/>
        </p:nvSpPr>
        <p:spPr bwMode="auto">
          <a:xfrm>
            <a:off x="8496300" y="6370638"/>
            <a:ext cx="647700" cy="487362"/>
          </a:xfrm>
          <a:prstGeom prst="rect">
            <a:avLst/>
          </a:prstGeom>
          <a:solidFill>
            <a:schemeClr val="tx1"/>
          </a:solidFill>
          <a:ln w="9525" algn="ctr">
            <a:noFill/>
            <a:round/>
            <a:headEnd/>
            <a:tailEnd/>
          </a:ln>
        </p:spPr>
        <p:txBody>
          <a:bodyPr/>
          <a:lstStyle/>
          <a:p>
            <a:endParaRPr lang="ja-JP" altLang="en-US"/>
          </a:p>
        </p:txBody>
      </p:sp>
      <p:sp>
        <p:nvSpPr>
          <p:cNvPr id="13318" name="Rectangle 21"/>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rgbClr val="000000"/>
                </a:solidFill>
              </a:rPr>
              <a:t>12</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3005138" y="1701800"/>
            <a:ext cx="1471612" cy="519113"/>
          </a:xfrm>
          <a:prstGeom prst="rect">
            <a:avLst/>
          </a:prstGeom>
          <a:noFill/>
          <a:ln w="9525" algn="ctr">
            <a:noFill/>
            <a:miter lim="800000"/>
            <a:headEnd/>
            <a:tailEnd/>
          </a:ln>
        </p:spPr>
        <p:txBody>
          <a:bodyPr wrap="none">
            <a:spAutoFit/>
          </a:bodyPr>
          <a:lstStyle/>
          <a:p>
            <a:r>
              <a:rPr lang="en-GB" altLang="ja-JP" sz="2800">
                <a:solidFill>
                  <a:schemeClr val="accent1"/>
                </a:solidFill>
              </a:rPr>
              <a:t>Cervical</a:t>
            </a:r>
          </a:p>
        </p:txBody>
      </p:sp>
      <p:sp>
        <p:nvSpPr>
          <p:cNvPr id="14339" name="Rectangle 10"/>
          <p:cNvSpPr>
            <a:spLocks noChangeArrowheads="1"/>
          </p:cNvSpPr>
          <p:nvPr/>
        </p:nvSpPr>
        <p:spPr bwMode="auto">
          <a:xfrm>
            <a:off x="3005138" y="3281363"/>
            <a:ext cx="1550987" cy="519112"/>
          </a:xfrm>
          <a:prstGeom prst="rect">
            <a:avLst/>
          </a:prstGeom>
          <a:noFill/>
          <a:ln w="9525" algn="ctr">
            <a:noFill/>
            <a:miter lim="800000"/>
            <a:headEnd/>
            <a:tailEnd/>
          </a:ln>
        </p:spPr>
        <p:txBody>
          <a:bodyPr wrap="none">
            <a:spAutoFit/>
          </a:bodyPr>
          <a:lstStyle/>
          <a:p>
            <a:r>
              <a:rPr lang="en-GB" altLang="ja-JP" sz="2800">
                <a:solidFill>
                  <a:schemeClr val="accent1"/>
                </a:solidFill>
              </a:rPr>
              <a:t>Thoracic</a:t>
            </a:r>
          </a:p>
        </p:txBody>
      </p:sp>
      <p:sp>
        <p:nvSpPr>
          <p:cNvPr id="14340" name="Rectangle 11"/>
          <p:cNvSpPr>
            <a:spLocks noChangeArrowheads="1"/>
          </p:cNvSpPr>
          <p:nvPr/>
        </p:nvSpPr>
        <p:spPr bwMode="auto">
          <a:xfrm>
            <a:off x="3005138" y="5226050"/>
            <a:ext cx="1393825" cy="519113"/>
          </a:xfrm>
          <a:prstGeom prst="rect">
            <a:avLst/>
          </a:prstGeom>
          <a:noFill/>
          <a:ln w="9525" algn="ctr">
            <a:noFill/>
            <a:miter lim="800000"/>
            <a:headEnd/>
            <a:tailEnd/>
          </a:ln>
        </p:spPr>
        <p:txBody>
          <a:bodyPr wrap="none">
            <a:spAutoFit/>
          </a:bodyPr>
          <a:lstStyle/>
          <a:p>
            <a:r>
              <a:rPr lang="en-GB" altLang="ja-JP" sz="2800">
                <a:solidFill>
                  <a:schemeClr val="accent1"/>
                </a:solidFill>
              </a:rPr>
              <a:t>Lumbar</a:t>
            </a:r>
          </a:p>
        </p:txBody>
      </p:sp>
      <p:sp>
        <p:nvSpPr>
          <p:cNvPr id="14341" name="Rectangle 12"/>
          <p:cNvSpPr>
            <a:spLocks noChangeArrowheads="1"/>
          </p:cNvSpPr>
          <p:nvPr/>
        </p:nvSpPr>
        <p:spPr bwMode="auto">
          <a:xfrm>
            <a:off x="3005138" y="6338888"/>
            <a:ext cx="1193800" cy="519112"/>
          </a:xfrm>
          <a:prstGeom prst="rect">
            <a:avLst/>
          </a:prstGeom>
          <a:noFill/>
          <a:ln w="9525" algn="ctr">
            <a:noFill/>
            <a:miter lim="800000"/>
            <a:headEnd/>
            <a:tailEnd/>
          </a:ln>
        </p:spPr>
        <p:txBody>
          <a:bodyPr wrap="none">
            <a:spAutoFit/>
          </a:bodyPr>
          <a:lstStyle/>
          <a:p>
            <a:r>
              <a:rPr lang="en-GB" altLang="ja-JP" sz="2800">
                <a:solidFill>
                  <a:schemeClr val="accent1"/>
                </a:solidFill>
              </a:rPr>
              <a:t>Sacral</a:t>
            </a:r>
          </a:p>
        </p:txBody>
      </p:sp>
      <p:grpSp>
        <p:nvGrpSpPr>
          <p:cNvPr id="14342" name="Group 25"/>
          <p:cNvGrpSpPr>
            <a:grpSpLocks/>
          </p:cNvGrpSpPr>
          <p:nvPr/>
        </p:nvGrpSpPr>
        <p:grpSpPr bwMode="auto">
          <a:xfrm>
            <a:off x="3000375" y="5807075"/>
            <a:ext cx="3946525" cy="800100"/>
            <a:chOff x="1895" y="3636"/>
            <a:chExt cx="2486" cy="504"/>
          </a:xfrm>
        </p:grpSpPr>
        <p:sp>
          <p:nvSpPr>
            <p:cNvPr id="14352" name="Line 17"/>
            <p:cNvSpPr>
              <a:spLocks noChangeShapeType="1"/>
            </p:cNvSpPr>
            <p:nvPr/>
          </p:nvSpPr>
          <p:spPr bwMode="auto">
            <a:xfrm>
              <a:off x="1895" y="3636"/>
              <a:ext cx="5" cy="504"/>
            </a:xfrm>
            <a:prstGeom prst="line">
              <a:avLst/>
            </a:prstGeom>
            <a:noFill/>
            <a:ln w="57150">
              <a:solidFill>
                <a:schemeClr val="accent2"/>
              </a:solidFill>
              <a:round/>
              <a:headEnd/>
              <a:tailEnd/>
            </a:ln>
          </p:spPr>
          <p:txBody>
            <a:bodyPr/>
            <a:lstStyle/>
            <a:p>
              <a:endParaRPr lang="ja-JP" altLang="en-US"/>
            </a:p>
          </p:txBody>
        </p:sp>
        <p:sp>
          <p:nvSpPr>
            <p:cNvPr id="14353" name="Rectangle 18"/>
            <p:cNvSpPr>
              <a:spLocks noChangeArrowheads="1"/>
            </p:cNvSpPr>
            <p:nvPr/>
          </p:nvSpPr>
          <p:spPr bwMode="auto">
            <a:xfrm>
              <a:off x="1940" y="3727"/>
              <a:ext cx="2441" cy="288"/>
            </a:xfrm>
            <a:prstGeom prst="rect">
              <a:avLst/>
            </a:prstGeom>
            <a:noFill/>
            <a:ln w="9525" algn="ctr">
              <a:noFill/>
              <a:miter lim="800000"/>
              <a:headEnd/>
              <a:tailEnd/>
            </a:ln>
          </p:spPr>
          <p:txBody>
            <a:bodyPr wrap="none">
              <a:spAutoFit/>
            </a:bodyPr>
            <a:lstStyle/>
            <a:p>
              <a:r>
                <a:rPr lang="en-GB" altLang="ja-JP" b="1">
                  <a:solidFill>
                    <a:schemeClr val="accent2"/>
                  </a:solidFill>
                </a:rPr>
                <a:t>Sciatic nerve (legs, foots)</a:t>
              </a:r>
            </a:p>
          </p:txBody>
        </p:sp>
      </p:grpSp>
      <p:grpSp>
        <p:nvGrpSpPr>
          <p:cNvPr id="14343" name="Group 23"/>
          <p:cNvGrpSpPr>
            <a:grpSpLocks/>
          </p:cNvGrpSpPr>
          <p:nvPr/>
        </p:nvGrpSpPr>
        <p:grpSpPr bwMode="auto">
          <a:xfrm>
            <a:off x="3000375" y="2241550"/>
            <a:ext cx="4286250" cy="817563"/>
            <a:chOff x="1895" y="1262"/>
            <a:chExt cx="2700" cy="515"/>
          </a:xfrm>
        </p:grpSpPr>
        <p:sp>
          <p:nvSpPr>
            <p:cNvPr id="14350" name="Line 19"/>
            <p:cNvSpPr>
              <a:spLocks noChangeShapeType="1"/>
            </p:cNvSpPr>
            <p:nvPr/>
          </p:nvSpPr>
          <p:spPr bwMode="auto">
            <a:xfrm>
              <a:off x="1895" y="1262"/>
              <a:ext cx="5" cy="515"/>
            </a:xfrm>
            <a:prstGeom prst="line">
              <a:avLst/>
            </a:prstGeom>
            <a:noFill/>
            <a:ln w="57150">
              <a:solidFill>
                <a:schemeClr val="accent2"/>
              </a:solidFill>
              <a:round/>
              <a:headEnd/>
              <a:tailEnd/>
            </a:ln>
          </p:spPr>
          <p:txBody>
            <a:bodyPr/>
            <a:lstStyle/>
            <a:p>
              <a:endParaRPr lang="ja-JP" altLang="en-US"/>
            </a:p>
          </p:txBody>
        </p:sp>
        <p:sp>
          <p:nvSpPr>
            <p:cNvPr id="14351" name="Rectangle 20"/>
            <p:cNvSpPr>
              <a:spLocks noChangeArrowheads="1"/>
            </p:cNvSpPr>
            <p:nvPr/>
          </p:nvSpPr>
          <p:spPr bwMode="auto">
            <a:xfrm>
              <a:off x="1940" y="1376"/>
              <a:ext cx="2655" cy="288"/>
            </a:xfrm>
            <a:prstGeom prst="rect">
              <a:avLst/>
            </a:prstGeom>
            <a:noFill/>
            <a:ln w="9525" algn="ctr">
              <a:noFill/>
              <a:miter lim="800000"/>
              <a:headEnd/>
              <a:tailEnd/>
            </a:ln>
          </p:spPr>
          <p:txBody>
            <a:bodyPr wrap="none">
              <a:spAutoFit/>
            </a:bodyPr>
            <a:lstStyle/>
            <a:p>
              <a:r>
                <a:rPr lang="en-GB" altLang="ja-JP" b="1">
                  <a:solidFill>
                    <a:schemeClr val="accent2"/>
                  </a:solidFill>
                </a:rPr>
                <a:t>Median nerve (arms, hands)</a:t>
              </a:r>
            </a:p>
          </p:txBody>
        </p:sp>
      </p:grpSp>
      <p:grpSp>
        <p:nvGrpSpPr>
          <p:cNvPr id="14344" name="Group 24"/>
          <p:cNvGrpSpPr>
            <a:grpSpLocks/>
          </p:cNvGrpSpPr>
          <p:nvPr/>
        </p:nvGrpSpPr>
        <p:grpSpPr bwMode="auto">
          <a:xfrm>
            <a:off x="3000375" y="3748088"/>
            <a:ext cx="3746500" cy="484187"/>
            <a:chOff x="1895" y="2239"/>
            <a:chExt cx="2360" cy="305"/>
          </a:xfrm>
        </p:grpSpPr>
        <p:sp>
          <p:nvSpPr>
            <p:cNvPr id="14348" name="Line 21"/>
            <p:cNvSpPr>
              <a:spLocks noChangeShapeType="1"/>
            </p:cNvSpPr>
            <p:nvPr/>
          </p:nvSpPr>
          <p:spPr bwMode="auto">
            <a:xfrm>
              <a:off x="1895" y="2239"/>
              <a:ext cx="5" cy="305"/>
            </a:xfrm>
            <a:prstGeom prst="line">
              <a:avLst/>
            </a:prstGeom>
            <a:noFill/>
            <a:ln w="57150">
              <a:solidFill>
                <a:schemeClr val="accent2"/>
              </a:solidFill>
              <a:round/>
              <a:headEnd/>
              <a:tailEnd/>
            </a:ln>
          </p:spPr>
          <p:txBody>
            <a:bodyPr/>
            <a:lstStyle/>
            <a:p>
              <a:endParaRPr lang="ja-JP" altLang="en-US"/>
            </a:p>
          </p:txBody>
        </p:sp>
        <p:sp>
          <p:nvSpPr>
            <p:cNvPr id="14349" name="Rectangle 22"/>
            <p:cNvSpPr>
              <a:spLocks noChangeArrowheads="1"/>
            </p:cNvSpPr>
            <p:nvPr/>
          </p:nvSpPr>
          <p:spPr bwMode="auto">
            <a:xfrm>
              <a:off x="1940" y="2243"/>
              <a:ext cx="2315" cy="288"/>
            </a:xfrm>
            <a:prstGeom prst="rect">
              <a:avLst/>
            </a:prstGeom>
            <a:noFill/>
            <a:ln w="9525" algn="ctr">
              <a:noFill/>
              <a:miter lim="800000"/>
              <a:headEnd/>
              <a:tailEnd/>
            </a:ln>
          </p:spPr>
          <p:txBody>
            <a:bodyPr wrap="none">
              <a:spAutoFit/>
            </a:bodyPr>
            <a:lstStyle/>
            <a:p>
              <a:r>
                <a:rPr lang="en-GB" altLang="ja-JP" b="1">
                  <a:solidFill>
                    <a:schemeClr val="accent2"/>
                  </a:solidFill>
                </a:rPr>
                <a:t>Gastric nerve (stomach)</a:t>
              </a:r>
            </a:p>
          </p:txBody>
        </p:sp>
      </p:grpSp>
      <p:sp>
        <p:nvSpPr>
          <p:cNvPr id="14345" name="Rectangle 26"/>
          <p:cNvSpPr>
            <a:spLocks noChangeArrowheads="1"/>
          </p:cNvSpPr>
          <p:nvPr/>
        </p:nvSpPr>
        <p:spPr bwMode="auto">
          <a:xfrm>
            <a:off x="0" y="419100"/>
            <a:ext cx="9144000" cy="579438"/>
          </a:xfrm>
          <a:prstGeom prst="rect">
            <a:avLst/>
          </a:prstGeom>
          <a:noFill/>
          <a:ln w="9525" algn="ctr">
            <a:noFill/>
            <a:miter lim="800000"/>
            <a:headEnd/>
            <a:tailEnd/>
          </a:ln>
        </p:spPr>
        <p:txBody>
          <a:bodyPr anchor="ctr">
            <a:spAutoFit/>
          </a:bodyPr>
          <a:lstStyle/>
          <a:p>
            <a:r>
              <a:rPr lang="en-GB" altLang="ja-JP" sz="3200">
                <a:solidFill>
                  <a:schemeClr val="tx2"/>
                </a:solidFill>
              </a:rPr>
              <a:t>Vertebral subluxation and innervation chart</a:t>
            </a:r>
          </a:p>
        </p:txBody>
      </p:sp>
      <p:sp>
        <p:nvSpPr>
          <p:cNvPr id="14346" name="Rectangle 28"/>
          <p:cNvSpPr>
            <a:spLocks noChangeArrowheads="1"/>
          </p:cNvSpPr>
          <p:nvPr/>
        </p:nvSpPr>
        <p:spPr bwMode="auto">
          <a:xfrm>
            <a:off x="867410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13</a:t>
            </a:r>
          </a:p>
        </p:txBody>
      </p:sp>
      <p:pic>
        <p:nvPicPr>
          <p:cNvPr id="14347" name="Picture 29"/>
          <p:cNvPicPr>
            <a:picLocks noChangeAspect="1" noChangeArrowheads="1"/>
          </p:cNvPicPr>
          <p:nvPr/>
        </p:nvPicPr>
        <p:blipFill>
          <a:blip r:embed="rId2" cstate="print"/>
          <a:srcRect/>
          <a:stretch>
            <a:fillRect/>
          </a:stretch>
        </p:blipFill>
        <p:spPr bwMode="auto">
          <a:xfrm>
            <a:off x="800100" y="1644650"/>
            <a:ext cx="1833563" cy="4906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10_03"/>
          <p:cNvPicPr>
            <a:picLocks noGrp="1" noChangeAspect="1" noChangeArrowheads="1"/>
          </p:cNvPicPr>
          <p:nvPr>
            <p:ph/>
          </p:nvPr>
        </p:nvPicPr>
        <p:blipFill>
          <a:blip r:embed="rId2" cstate="print"/>
          <a:srcRect/>
          <a:stretch>
            <a:fillRect/>
          </a:stretch>
        </p:blipFill>
        <p:spPr>
          <a:xfrm>
            <a:off x="2222500" y="1611313"/>
            <a:ext cx="4684713" cy="5246687"/>
          </a:xfrm>
          <a:noFill/>
        </p:spPr>
      </p:pic>
      <p:sp>
        <p:nvSpPr>
          <p:cNvPr id="15363" name="Rectangle 4"/>
          <p:cNvSpPr>
            <a:spLocks noChangeArrowheads="1"/>
          </p:cNvSpPr>
          <p:nvPr/>
        </p:nvSpPr>
        <p:spPr bwMode="auto">
          <a:xfrm>
            <a:off x="0" y="166688"/>
            <a:ext cx="9144000" cy="1066800"/>
          </a:xfrm>
          <a:prstGeom prst="rect">
            <a:avLst/>
          </a:prstGeom>
          <a:noFill/>
          <a:ln w="9525" algn="ctr">
            <a:noFill/>
            <a:miter lim="800000"/>
            <a:headEnd/>
            <a:tailEnd/>
          </a:ln>
        </p:spPr>
        <p:txBody>
          <a:bodyPr anchor="ctr">
            <a:spAutoFit/>
          </a:bodyPr>
          <a:lstStyle/>
          <a:p>
            <a:r>
              <a:rPr lang="en-GB" altLang="ja-JP" sz="3200">
                <a:solidFill>
                  <a:schemeClr val="tx2"/>
                </a:solidFill>
              </a:rPr>
              <a:t>Trigeminal ganglion neurons innervate </a:t>
            </a:r>
          </a:p>
          <a:p>
            <a:r>
              <a:rPr lang="en-GB" altLang="ja-JP" sz="3200">
                <a:solidFill>
                  <a:schemeClr val="tx2"/>
                </a:solidFill>
              </a:rPr>
              <a:t>facial nerves</a:t>
            </a:r>
          </a:p>
        </p:txBody>
      </p:sp>
      <p:sp>
        <p:nvSpPr>
          <p:cNvPr id="15364" name="Rectangle 6"/>
          <p:cNvSpPr>
            <a:spLocks noChangeArrowheads="1"/>
          </p:cNvSpPr>
          <p:nvPr/>
        </p:nvSpPr>
        <p:spPr bwMode="auto">
          <a:xfrm>
            <a:off x="867410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14</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4252913" y="1824038"/>
            <a:ext cx="2689225" cy="2586037"/>
          </a:xfrm>
          <a:prstGeom prst="ellipse">
            <a:avLst/>
          </a:prstGeom>
          <a:solidFill>
            <a:srgbClr val="CC9900"/>
          </a:solidFill>
          <a:ln w="9525" algn="ctr">
            <a:noFill/>
            <a:round/>
            <a:headEnd/>
            <a:tailEnd/>
          </a:ln>
        </p:spPr>
        <p:txBody>
          <a:bodyPr wrap="none" anchor="ctr"/>
          <a:lstStyle/>
          <a:p>
            <a:endParaRPr lang="ja-JP" altLang="en-US"/>
          </a:p>
        </p:txBody>
      </p:sp>
      <p:sp>
        <p:nvSpPr>
          <p:cNvPr id="16387" name="Rectangle 3"/>
          <p:cNvSpPr>
            <a:spLocks noChangeArrowheads="1"/>
          </p:cNvSpPr>
          <p:nvPr/>
        </p:nvSpPr>
        <p:spPr bwMode="auto">
          <a:xfrm>
            <a:off x="185738" y="384175"/>
            <a:ext cx="8958262" cy="969963"/>
          </a:xfrm>
          <a:prstGeom prst="rect">
            <a:avLst/>
          </a:prstGeom>
          <a:noFill/>
          <a:ln w="12700">
            <a:noFill/>
            <a:miter lim="800000"/>
            <a:headEnd/>
            <a:tailEnd/>
          </a:ln>
        </p:spPr>
        <p:txBody>
          <a:bodyPr lIns="90487" tIns="44450" rIns="90487" bIns="44450" anchor="b"/>
          <a:lstStyle/>
          <a:p>
            <a:r>
              <a:rPr lang="en-GB" altLang="ja-JP" sz="3200">
                <a:solidFill>
                  <a:schemeClr val="tx2"/>
                </a:solidFill>
              </a:rPr>
              <a:t>Small diameter sensory neurons </a:t>
            </a:r>
            <a:br>
              <a:rPr lang="en-GB" altLang="ja-JP" sz="3200">
                <a:solidFill>
                  <a:schemeClr val="tx2"/>
                </a:solidFill>
              </a:rPr>
            </a:br>
            <a:r>
              <a:rPr lang="en-GB" altLang="ja-JP" sz="3200">
                <a:solidFill>
                  <a:schemeClr val="tx2"/>
                </a:solidFill>
              </a:rPr>
              <a:t>are responsible for nociception</a:t>
            </a:r>
          </a:p>
        </p:txBody>
      </p:sp>
      <p:sp>
        <p:nvSpPr>
          <p:cNvPr id="16388" name="Text Box 4"/>
          <p:cNvSpPr txBox="1">
            <a:spLocks noChangeArrowheads="1"/>
          </p:cNvSpPr>
          <p:nvPr/>
        </p:nvSpPr>
        <p:spPr bwMode="auto">
          <a:xfrm>
            <a:off x="784225" y="4108450"/>
            <a:ext cx="1343025" cy="396875"/>
          </a:xfrm>
          <a:prstGeom prst="rect">
            <a:avLst/>
          </a:prstGeom>
          <a:noFill/>
          <a:ln w="9525">
            <a:noFill/>
            <a:miter lim="800000"/>
            <a:headEnd/>
            <a:tailEnd/>
          </a:ln>
        </p:spPr>
        <p:txBody>
          <a:bodyPr wrap="none">
            <a:spAutoFit/>
          </a:bodyPr>
          <a:lstStyle/>
          <a:p>
            <a:pPr algn="l"/>
            <a:r>
              <a:rPr lang="en-GB" altLang="ja-JP" sz="2000"/>
              <a:t>Peripheral</a:t>
            </a:r>
          </a:p>
        </p:txBody>
      </p:sp>
      <p:sp>
        <p:nvSpPr>
          <p:cNvPr id="16389" name="Text Box 5"/>
          <p:cNvSpPr txBox="1">
            <a:spLocks noChangeArrowheads="1"/>
          </p:cNvSpPr>
          <p:nvPr/>
        </p:nvSpPr>
        <p:spPr bwMode="auto">
          <a:xfrm>
            <a:off x="7631113" y="2447925"/>
            <a:ext cx="1512887" cy="396875"/>
          </a:xfrm>
          <a:prstGeom prst="rect">
            <a:avLst/>
          </a:prstGeom>
          <a:noFill/>
          <a:ln w="9525">
            <a:noFill/>
            <a:miter lim="800000"/>
            <a:headEnd/>
            <a:tailEnd/>
          </a:ln>
        </p:spPr>
        <p:txBody>
          <a:bodyPr wrap="none">
            <a:spAutoFit/>
          </a:bodyPr>
          <a:lstStyle/>
          <a:p>
            <a:pPr algn="l"/>
            <a:r>
              <a:rPr lang="en-GB" altLang="ja-JP" sz="2000"/>
              <a:t>Spinal Cord</a:t>
            </a:r>
          </a:p>
        </p:txBody>
      </p:sp>
      <p:sp>
        <p:nvSpPr>
          <p:cNvPr id="16390" name="Text Box 6"/>
          <p:cNvSpPr txBox="1">
            <a:spLocks noChangeArrowheads="1"/>
          </p:cNvSpPr>
          <p:nvPr/>
        </p:nvSpPr>
        <p:spPr bwMode="auto">
          <a:xfrm>
            <a:off x="3468688" y="1919288"/>
            <a:ext cx="862012" cy="457200"/>
          </a:xfrm>
          <a:prstGeom prst="rect">
            <a:avLst/>
          </a:prstGeom>
          <a:noFill/>
          <a:ln w="9525">
            <a:noFill/>
            <a:miter lim="800000"/>
            <a:headEnd/>
            <a:tailEnd/>
          </a:ln>
        </p:spPr>
        <p:txBody>
          <a:bodyPr wrap="none">
            <a:spAutoFit/>
          </a:bodyPr>
          <a:lstStyle/>
          <a:p>
            <a:pPr algn="l"/>
            <a:r>
              <a:rPr lang="en-GB" altLang="ja-JP"/>
              <a:t>DRG</a:t>
            </a:r>
          </a:p>
        </p:txBody>
      </p:sp>
      <p:sp>
        <p:nvSpPr>
          <p:cNvPr id="16391" name="Text Box 10"/>
          <p:cNvSpPr txBox="1">
            <a:spLocks noChangeArrowheads="1"/>
          </p:cNvSpPr>
          <p:nvPr/>
        </p:nvSpPr>
        <p:spPr bwMode="auto">
          <a:xfrm>
            <a:off x="1528763" y="4970463"/>
            <a:ext cx="6878637" cy="396875"/>
          </a:xfrm>
          <a:prstGeom prst="rect">
            <a:avLst/>
          </a:prstGeom>
          <a:noFill/>
          <a:ln w="9525">
            <a:noFill/>
            <a:miter lim="800000"/>
            <a:headEnd/>
            <a:tailEnd/>
          </a:ln>
        </p:spPr>
        <p:txBody>
          <a:bodyPr>
            <a:spAutoFit/>
          </a:bodyPr>
          <a:lstStyle/>
          <a:p>
            <a:pPr algn="l"/>
            <a:r>
              <a:rPr lang="en-GB" altLang="ja-JP" sz="2000">
                <a:solidFill>
                  <a:schemeClr val="accent1"/>
                </a:solidFill>
              </a:rPr>
              <a:t>Small diameter,</a:t>
            </a:r>
            <a:r>
              <a:rPr lang="en-GB" altLang="ja-JP" sz="2000">
                <a:solidFill>
                  <a:schemeClr val="tx2"/>
                </a:solidFill>
              </a:rPr>
              <a:t> unmyelinated </a:t>
            </a:r>
            <a:r>
              <a:rPr lang="en-GB" altLang="ja-JP" sz="2000" b="1" u="sng">
                <a:solidFill>
                  <a:srgbClr val="FF0000"/>
                </a:solidFill>
              </a:rPr>
              <a:t>C fibre</a:t>
            </a:r>
            <a:r>
              <a:rPr lang="en-GB" altLang="ja-JP" sz="2000">
                <a:solidFill>
                  <a:schemeClr val="tx2"/>
                </a:solidFill>
              </a:rPr>
              <a:t> neuron (</a:t>
            </a:r>
            <a:r>
              <a:rPr lang="en-GB" altLang="ja-JP" sz="2000">
                <a:solidFill>
                  <a:srgbClr val="FF0000"/>
                </a:solidFill>
              </a:rPr>
              <a:t>chronic pain</a:t>
            </a:r>
            <a:r>
              <a:rPr lang="en-GB" altLang="ja-JP" sz="2000">
                <a:solidFill>
                  <a:schemeClr val="tx2"/>
                </a:solidFill>
              </a:rPr>
              <a:t>)</a:t>
            </a:r>
          </a:p>
        </p:txBody>
      </p:sp>
      <p:sp>
        <p:nvSpPr>
          <p:cNvPr id="16392" name="Oval 11"/>
          <p:cNvSpPr>
            <a:spLocks noChangeArrowheads="1"/>
          </p:cNvSpPr>
          <p:nvPr/>
        </p:nvSpPr>
        <p:spPr bwMode="auto">
          <a:xfrm>
            <a:off x="1135063" y="5988050"/>
            <a:ext cx="428625" cy="449263"/>
          </a:xfrm>
          <a:prstGeom prst="ellipse">
            <a:avLst/>
          </a:prstGeom>
          <a:solidFill>
            <a:schemeClr val="accent2"/>
          </a:solidFill>
          <a:ln w="9525">
            <a:solidFill>
              <a:schemeClr val="tx1"/>
            </a:solidFill>
            <a:round/>
            <a:headEnd/>
            <a:tailEnd/>
          </a:ln>
        </p:spPr>
        <p:txBody>
          <a:bodyPr wrap="none" anchor="ctr"/>
          <a:lstStyle/>
          <a:p>
            <a:endParaRPr lang="ja-JP" altLang="en-US"/>
          </a:p>
        </p:txBody>
      </p:sp>
      <p:sp>
        <p:nvSpPr>
          <p:cNvPr id="16393" name="Text Box 12"/>
          <p:cNvSpPr txBox="1">
            <a:spLocks noChangeArrowheads="1"/>
          </p:cNvSpPr>
          <p:nvPr/>
        </p:nvSpPr>
        <p:spPr bwMode="auto">
          <a:xfrm>
            <a:off x="1528763" y="6035675"/>
            <a:ext cx="7070725" cy="396875"/>
          </a:xfrm>
          <a:prstGeom prst="rect">
            <a:avLst/>
          </a:prstGeom>
          <a:noFill/>
          <a:ln w="9525">
            <a:noFill/>
            <a:miter lim="800000"/>
            <a:headEnd/>
            <a:tailEnd/>
          </a:ln>
        </p:spPr>
        <p:txBody>
          <a:bodyPr>
            <a:spAutoFit/>
          </a:bodyPr>
          <a:lstStyle/>
          <a:p>
            <a:pPr algn="l"/>
            <a:r>
              <a:rPr lang="en-GB" altLang="ja-JP" sz="2000">
                <a:solidFill>
                  <a:schemeClr val="tx2"/>
                </a:solidFill>
              </a:rPr>
              <a:t>Large diameter, myelinated </a:t>
            </a:r>
            <a:r>
              <a:rPr lang="en-GB" altLang="ja-JP" sz="2000" b="1" u="sng">
                <a:solidFill>
                  <a:schemeClr val="accent2"/>
                </a:solidFill>
              </a:rPr>
              <a:t>A-</a:t>
            </a:r>
            <a:r>
              <a:rPr lang="en-GB" altLang="ja-JP" sz="2000" b="1" u="sng">
                <a:solidFill>
                  <a:schemeClr val="accent2"/>
                </a:solidFill>
                <a:latin typeface="Symbol" pitchFamily="18" charset="2"/>
              </a:rPr>
              <a:t>b</a:t>
            </a:r>
            <a:r>
              <a:rPr lang="en-GB" altLang="ja-JP" sz="2000" b="1" u="sng">
                <a:solidFill>
                  <a:schemeClr val="accent2"/>
                </a:solidFill>
              </a:rPr>
              <a:t> fibre</a:t>
            </a:r>
            <a:r>
              <a:rPr lang="en-GB" altLang="ja-JP" sz="2000">
                <a:solidFill>
                  <a:schemeClr val="accent2"/>
                </a:solidFill>
              </a:rPr>
              <a:t> </a:t>
            </a:r>
            <a:r>
              <a:rPr lang="en-GB" altLang="ja-JP" sz="2000">
                <a:solidFill>
                  <a:schemeClr val="accent1"/>
                </a:solidFill>
              </a:rPr>
              <a:t>neuron</a:t>
            </a:r>
            <a:r>
              <a:rPr lang="en-GB" altLang="ja-JP" sz="2000">
                <a:solidFill>
                  <a:schemeClr val="tx2"/>
                </a:solidFill>
              </a:rPr>
              <a:t> (</a:t>
            </a:r>
            <a:r>
              <a:rPr lang="en-GB" altLang="ja-JP" sz="2000">
                <a:solidFill>
                  <a:schemeClr val="accent2"/>
                </a:solidFill>
              </a:rPr>
              <a:t>touch</a:t>
            </a:r>
            <a:r>
              <a:rPr lang="en-GB" altLang="ja-JP" sz="2000">
                <a:solidFill>
                  <a:schemeClr val="tx2"/>
                </a:solidFill>
              </a:rPr>
              <a:t>)</a:t>
            </a:r>
          </a:p>
        </p:txBody>
      </p:sp>
      <p:sp>
        <p:nvSpPr>
          <p:cNvPr id="16394" name="Oval 13"/>
          <p:cNvSpPr>
            <a:spLocks noChangeArrowheads="1"/>
          </p:cNvSpPr>
          <p:nvPr/>
        </p:nvSpPr>
        <p:spPr bwMode="auto">
          <a:xfrm>
            <a:off x="5006975" y="2082800"/>
            <a:ext cx="458788" cy="482600"/>
          </a:xfrm>
          <a:prstGeom prst="ellipse">
            <a:avLst/>
          </a:prstGeom>
          <a:solidFill>
            <a:schemeClr val="accent2"/>
          </a:solidFill>
          <a:ln w="9525">
            <a:solidFill>
              <a:schemeClr val="tx1"/>
            </a:solidFill>
            <a:round/>
            <a:headEnd/>
            <a:tailEnd/>
          </a:ln>
        </p:spPr>
        <p:txBody>
          <a:bodyPr wrap="none" anchor="ctr"/>
          <a:lstStyle/>
          <a:p>
            <a:endParaRPr lang="ja-JP" altLang="en-US"/>
          </a:p>
        </p:txBody>
      </p:sp>
      <p:sp>
        <p:nvSpPr>
          <p:cNvPr id="16395" name="Oval 14"/>
          <p:cNvSpPr>
            <a:spLocks noChangeArrowheads="1"/>
          </p:cNvSpPr>
          <p:nvPr/>
        </p:nvSpPr>
        <p:spPr bwMode="auto">
          <a:xfrm>
            <a:off x="5721350" y="2400300"/>
            <a:ext cx="449263" cy="461963"/>
          </a:xfrm>
          <a:prstGeom prst="ellipse">
            <a:avLst/>
          </a:prstGeom>
          <a:solidFill>
            <a:schemeClr val="accent2"/>
          </a:solidFill>
          <a:ln w="9525">
            <a:solidFill>
              <a:schemeClr val="tx1"/>
            </a:solidFill>
            <a:round/>
            <a:headEnd/>
            <a:tailEnd/>
          </a:ln>
        </p:spPr>
        <p:txBody>
          <a:bodyPr wrap="none" anchor="ctr"/>
          <a:lstStyle/>
          <a:p>
            <a:endParaRPr lang="ja-JP" altLang="en-US"/>
          </a:p>
        </p:txBody>
      </p:sp>
      <p:sp>
        <p:nvSpPr>
          <p:cNvPr id="16396" name="Oval 16"/>
          <p:cNvSpPr>
            <a:spLocks noChangeArrowheads="1"/>
          </p:cNvSpPr>
          <p:nvPr/>
        </p:nvSpPr>
        <p:spPr bwMode="auto">
          <a:xfrm>
            <a:off x="5734050" y="2112963"/>
            <a:ext cx="152400" cy="165100"/>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16397" name="Oval 18"/>
          <p:cNvSpPr>
            <a:spLocks noChangeArrowheads="1"/>
          </p:cNvSpPr>
          <p:nvPr/>
        </p:nvSpPr>
        <p:spPr bwMode="auto">
          <a:xfrm>
            <a:off x="4448175" y="2673350"/>
            <a:ext cx="458788" cy="482600"/>
          </a:xfrm>
          <a:prstGeom prst="ellipse">
            <a:avLst/>
          </a:prstGeom>
          <a:solidFill>
            <a:schemeClr val="accent2"/>
          </a:solidFill>
          <a:ln w="9525">
            <a:solidFill>
              <a:schemeClr val="tx1"/>
            </a:solidFill>
            <a:round/>
            <a:headEnd/>
            <a:tailEnd/>
          </a:ln>
        </p:spPr>
        <p:txBody>
          <a:bodyPr wrap="none" anchor="ctr"/>
          <a:lstStyle/>
          <a:p>
            <a:endParaRPr lang="ja-JP" altLang="en-US"/>
          </a:p>
        </p:txBody>
      </p:sp>
      <p:sp>
        <p:nvSpPr>
          <p:cNvPr id="16398" name="Freeform 20"/>
          <p:cNvSpPr>
            <a:spLocks/>
          </p:cNvSpPr>
          <p:nvPr/>
        </p:nvSpPr>
        <p:spPr bwMode="auto">
          <a:xfrm>
            <a:off x="2336800" y="3916363"/>
            <a:ext cx="4779963" cy="681037"/>
          </a:xfrm>
          <a:custGeom>
            <a:avLst/>
            <a:gdLst>
              <a:gd name="T0" fmla="*/ 3949910 w 2672"/>
              <a:gd name="T1" fmla="*/ 0 h 624"/>
              <a:gd name="T2" fmla="*/ 4121645 w 2672"/>
              <a:gd name="T3" fmla="*/ 261937 h 624"/>
              <a:gd name="T4" fmla="*/ 0 w 2672"/>
              <a:gd name="T5" fmla="*/ 681037 h 624"/>
              <a:gd name="T6" fmla="*/ 0 60000 65536"/>
              <a:gd name="T7" fmla="*/ 0 60000 65536"/>
              <a:gd name="T8" fmla="*/ 0 60000 65536"/>
              <a:gd name="T9" fmla="*/ 0 w 2672"/>
              <a:gd name="T10" fmla="*/ 0 h 624"/>
              <a:gd name="T11" fmla="*/ 2672 w 2672"/>
              <a:gd name="T12" fmla="*/ 624 h 624"/>
            </a:gdLst>
            <a:ahLst/>
            <a:cxnLst>
              <a:cxn ang="T6">
                <a:pos x="T0" y="T1"/>
              </a:cxn>
              <a:cxn ang="T7">
                <a:pos x="T2" y="T3"/>
              </a:cxn>
              <a:cxn ang="T8">
                <a:pos x="T4" y="T5"/>
              </a:cxn>
            </a:cxnLst>
            <a:rect l="T9" t="T10" r="T11" b="T12"/>
            <a:pathLst>
              <a:path w="2672" h="624">
                <a:moveTo>
                  <a:pt x="2208" y="0"/>
                </a:moveTo>
                <a:cubicBezTo>
                  <a:pt x="2440" y="68"/>
                  <a:pt x="2672" y="136"/>
                  <a:pt x="2304" y="240"/>
                </a:cubicBezTo>
                <a:cubicBezTo>
                  <a:pt x="1936" y="344"/>
                  <a:pt x="392" y="560"/>
                  <a:pt x="0" y="624"/>
                </a:cubicBezTo>
              </a:path>
            </a:pathLst>
          </a:custGeom>
          <a:noFill/>
          <a:ln w="76200">
            <a:solidFill>
              <a:schemeClr val="tx1"/>
            </a:solidFill>
            <a:round/>
            <a:headEnd/>
            <a:tailEnd/>
          </a:ln>
        </p:spPr>
        <p:txBody>
          <a:bodyPr wrap="none" anchor="ctr"/>
          <a:lstStyle/>
          <a:p>
            <a:endParaRPr lang="ja-JP" altLang="en-US"/>
          </a:p>
        </p:txBody>
      </p:sp>
      <p:sp>
        <p:nvSpPr>
          <p:cNvPr id="16399" name="Freeform 21"/>
          <p:cNvSpPr>
            <a:spLocks/>
          </p:cNvSpPr>
          <p:nvPr/>
        </p:nvSpPr>
        <p:spPr bwMode="auto">
          <a:xfrm>
            <a:off x="6786563" y="3017838"/>
            <a:ext cx="1009650" cy="1069975"/>
          </a:xfrm>
          <a:custGeom>
            <a:avLst/>
            <a:gdLst>
              <a:gd name="T0" fmla="*/ 0 w 1104"/>
              <a:gd name="T1" fmla="*/ 1069975 h 576"/>
              <a:gd name="T2" fmla="*/ 1009650 w 1104"/>
              <a:gd name="T3" fmla="*/ 0 h 576"/>
              <a:gd name="T4" fmla="*/ 0 60000 65536"/>
              <a:gd name="T5" fmla="*/ 0 60000 65536"/>
              <a:gd name="T6" fmla="*/ 0 w 1104"/>
              <a:gd name="T7" fmla="*/ 0 h 576"/>
              <a:gd name="T8" fmla="*/ 1104 w 1104"/>
              <a:gd name="T9" fmla="*/ 576 h 576"/>
            </a:gdLst>
            <a:ahLst/>
            <a:cxnLst>
              <a:cxn ang="T4">
                <a:pos x="T0" y="T1"/>
              </a:cxn>
              <a:cxn ang="T5">
                <a:pos x="T2" y="T3"/>
              </a:cxn>
            </a:cxnLst>
            <a:rect l="T6" t="T7" r="T8" b="T9"/>
            <a:pathLst>
              <a:path w="1104" h="576">
                <a:moveTo>
                  <a:pt x="0" y="576"/>
                </a:moveTo>
                <a:cubicBezTo>
                  <a:pt x="460" y="336"/>
                  <a:pt x="920" y="96"/>
                  <a:pt x="1104" y="0"/>
                </a:cubicBezTo>
              </a:path>
            </a:pathLst>
          </a:custGeom>
          <a:noFill/>
          <a:ln w="76200">
            <a:solidFill>
              <a:schemeClr val="tx1"/>
            </a:solidFill>
            <a:round/>
            <a:headEnd/>
            <a:tailEnd/>
          </a:ln>
        </p:spPr>
        <p:txBody>
          <a:bodyPr wrap="none" anchor="ctr"/>
          <a:lstStyle/>
          <a:p>
            <a:endParaRPr lang="ja-JP" altLang="en-US"/>
          </a:p>
        </p:txBody>
      </p:sp>
      <p:sp>
        <p:nvSpPr>
          <p:cNvPr id="16400" name="Oval 22"/>
          <p:cNvSpPr>
            <a:spLocks noChangeArrowheads="1"/>
          </p:cNvSpPr>
          <p:nvPr/>
        </p:nvSpPr>
        <p:spPr bwMode="auto">
          <a:xfrm>
            <a:off x="6030913" y="3644900"/>
            <a:ext cx="430212" cy="450850"/>
          </a:xfrm>
          <a:prstGeom prst="ellipse">
            <a:avLst/>
          </a:prstGeom>
          <a:solidFill>
            <a:schemeClr val="accent2"/>
          </a:solidFill>
          <a:ln w="9525">
            <a:solidFill>
              <a:schemeClr val="tx1"/>
            </a:solidFill>
            <a:round/>
            <a:headEnd/>
            <a:tailEnd/>
          </a:ln>
        </p:spPr>
        <p:txBody>
          <a:bodyPr wrap="none" anchor="ctr"/>
          <a:lstStyle/>
          <a:p>
            <a:endParaRPr lang="ja-JP" altLang="en-US"/>
          </a:p>
        </p:txBody>
      </p:sp>
      <p:sp>
        <p:nvSpPr>
          <p:cNvPr id="16401" name="Freeform 24"/>
          <p:cNvSpPr>
            <a:spLocks/>
          </p:cNvSpPr>
          <p:nvPr/>
        </p:nvSpPr>
        <p:spPr bwMode="auto">
          <a:xfrm>
            <a:off x="2274888" y="2986088"/>
            <a:ext cx="4983162" cy="1309687"/>
          </a:xfrm>
          <a:custGeom>
            <a:avLst/>
            <a:gdLst>
              <a:gd name="T0" fmla="*/ 4117823 w 2672"/>
              <a:gd name="T1" fmla="*/ 0 h 624"/>
              <a:gd name="T2" fmla="*/ 4296859 w 2672"/>
              <a:gd name="T3" fmla="*/ 503726 h 624"/>
              <a:gd name="T4" fmla="*/ 0 w 2672"/>
              <a:gd name="T5" fmla="*/ 1309687 h 624"/>
              <a:gd name="T6" fmla="*/ 0 60000 65536"/>
              <a:gd name="T7" fmla="*/ 0 60000 65536"/>
              <a:gd name="T8" fmla="*/ 0 60000 65536"/>
              <a:gd name="T9" fmla="*/ 0 w 2672"/>
              <a:gd name="T10" fmla="*/ 0 h 624"/>
              <a:gd name="T11" fmla="*/ 2672 w 2672"/>
              <a:gd name="T12" fmla="*/ 624 h 624"/>
            </a:gdLst>
            <a:ahLst/>
            <a:cxnLst>
              <a:cxn ang="T6">
                <a:pos x="T0" y="T1"/>
              </a:cxn>
              <a:cxn ang="T7">
                <a:pos x="T2" y="T3"/>
              </a:cxn>
              <a:cxn ang="T8">
                <a:pos x="T4" y="T5"/>
              </a:cxn>
            </a:cxnLst>
            <a:rect l="T9" t="T10" r="T11" b="T12"/>
            <a:pathLst>
              <a:path w="2672" h="624">
                <a:moveTo>
                  <a:pt x="2208" y="0"/>
                </a:moveTo>
                <a:cubicBezTo>
                  <a:pt x="2440" y="68"/>
                  <a:pt x="2672" y="136"/>
                  <a:pt x="2304" y="240"/>
                </a:cubicBezTo>
                <a:cubicBezTo>
                  <a:pt x="1936" y="344"/>
                  <a:pt x="392" y="560"/>
                  <a:pt x="0" y="624"/>
                </a:cubicBezTo>
              </a:path>
            </a:pathLst>
          </a:custGeom>
          <a:noFill/>
          <a:ln w="28575">
            <a:solidFill>
              <a:schemeClr val="tx1"/>
            </a:solidFill>
            <a:round/>
            <a:headEnd/>
            <a:tailEnd/>
          </a:ln>
        </p:spPr>
        <p:txBody>
          <a:bodyPr wrap="none" anchor="ctr"/>
          <a:lstStyle/>
          <a:p>
            <a:endParaRPr lang="ja-JP" altLang="en-US"/>
          </a:p>
        </p:txBody>
      </p:sp>
      <p:sp>
        <p:nvSpPr>
          <p:cNvPr id="16402" name="Freeform 25"/>
          <p:cNvSpPr>
            <a:spLocks/>
          </p:cNvSpPr>
          <p:nvPr/>
        </p:nvSpPr>
        <p:spPr bwMode="auto">
          <a:xfrm>
            <a:off x="6910388" y="2765425"/>
            <a:ext cx="781050" cy="571500"/>
          </a:xfrm>
          <a:custGeom>
            <a:avLst/>
            <a:gdLst>
              <a:gd name="T0" fmla="*/ 0 w 1104"/>
              <a:gd name="T1" fmla="*/ 571500 h 576"/>
              <a:gd name="T2" fmla="*/ 781050 w 1104"/>
              <a:gd name="T3" fmla="*/ 0 h 576"/>
              <a:gd name="T4" fmla="*/ 0 60000 65536"/>
              <a:gd name="T5" fmla="*/ 0 60000 65536"/>
              <a:gd name="T6" fmla="*/ 0 w 1104"/>
              <a:gd name="T7" fmla="*/ 0 h 576"/>
              <a:gd name="T8" fmla="*/ 1104 w 1104"/>
              <a:gd name="T9" fmla="*/ 576 h 576"/>
            </a:gdLst>
            <a:ahLst/>
            <a:cxnLst>
              <a:cxn ang="T4">
                <a:pos x="T0" y="T1"/>
              </a:cxn>
              <a:cxn ang="T5">
                <a:pos x="T2" y="T3"/>
              </a:cxn>
            </a:cxnLst>
            <a:rect l="T6" t="T7" r="T8" b="T9"/>
            <a:pathLst>
              <a:path w="1104" h="576">
                <a:moveTo>
                  <a:pt x="0" y="576"/>
                </a:moveTo>
                <a:cubicBezTo>
                  <a:pt x="460" y="336"/>
                  <a:pt x="920" y="96"/>
                  <a:pt x="1104" y="0"/>
                </a:cubicBezTo>
              </a:path>
            </a:pathLst>
          </a:custGeom>
          <a:noFill/>
          <a:ln w="28575">
            <a:solidFill>
              <a:schemeClr val="tx1"/>
            </a:solidFill>
            <a:round/>
            <a:headEnd/>
            <a:tailEnd/>
          </a:ln>
        </p:spPr>
        <p:txBody>
          <a:bodyPr wrap="none" anchor="ctr"/>
          <a:lstStyle/>
          <a:p>
            <a:endParaRPr lang="ja-JP" altLang="en-US"/>
          </a:p>
        </p:txBody>
      </p:sp>
      <p:sp>
        <p:nvSpPr>
          <p:cNvPr id="16403" name="Oval 26"/>
          <p:cNvSpPr>
            <a:spLocks noChangeArrowheads="1"/>
          </p:cNvSpPr>
          <p:nvPr/>
        </p:nvSpPr>
        <p:spPr bwMode="auto">
          <a:xfrm>
            <a:off x="6378575" y="2903538"/>
            <a:ext cx="304800" cy="317500"/>
          </a:xfrm>
          <a:prstGeom prst="ellipse">
            <a:avLst/>
          </a:prstGeom>
          <a:solidFill>
            <a:srgbClr val="E428D2"/>
          </a:solidFill>
          <a:ln w="9525">
            <a:solidFill>
              <a:schemeClr val="tx1"/>
            </a:solidFill>
            <a:round/>
            <a:headEnd/>
            <a:tailEnd/>
          </a:ln>
        </p:spPr>
        <p:txBody>
          <a:bodyPr wrap="none" anchor="ctr"/>
          <a:lstStyle/>
          <a:p>
            <a:endParaRPr lang="ja-JP" altLang="en-US"/>
          </a:p>
        </p:txBody>
      </p:sp>
      <p:pic>
        <p:nvPicPr>
          <p:cNvPr id="16404" name="Picture 29" descr="myeline">
            <a:hlinkClick r:id="rId2"/>
          </p:cNvPr>
          <p:cNvPicPr>
            <a:picLocks noGrp="1" noChangeAspect="1" noChangeArrowheads="1"/>
          </p:cNvPicPr>
          <p:nvPr>
            <p:ph/>
          </p:nvPr>
        </p:nvPicPr>
        <p:blipFill>
          <a:blip r:embed="rId3" cstate="print"/>
          <a:srcRect/>
          <a:stretch>
            <a:fillRect/>
          </a:stretch>
        </p:blipFill>
        <p:spPr>
          <a:xfrm>
            <a:off x="0" y="1582738"/>
            <a:ext cx="2273300" cy="1828800"/>
          </a:xfrm>
        </p:spPr>
      </p:pic>
      <p:sp>
        <p:nvSpPr>
          <p:cNvPr id="16405" name="Oval 36"/>
          <p:cNvSpPr>
            <a:spLocks noChangeArrowheads="1"/>
          </p:cNvSpPr>
          <p:nvPr/>
        </p:nvSpPr>
        <p:spPr bwMode="auto">
          <a:xfrm>
            <a:off x="5072063" y="2779713"/>
            <a:ext cx="152400" cy="165100"/>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16406" name="Oval 37"/>
          <p:cNvSpPr>
            <a:spLocks noChangeArrowheads="1"/>
          </p:cNvSpPr>
          <p:nvPr/>
        </p:nvSpPr>
        <p:spPr bwMode="auto">
          <a:xfrm>
            <a:off x="4900613" y="3436938"/>
            <a:ext cx="152400" cy="165100"/>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16407" name="Oval 39"/>
          <p:cNvSpPr>
            <a:spLocks noChangeArrowheads="1"/>
          </p:cNvSpPr>
          <p:nvPr/>
        </p:nvSpPr>
        <p:spPr bwMode="auto">
          <a:xfrm>
            <a:off x="5568950" y="4038600"/>
            <a:ext cx="152400" cy="165100"/>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16408" name="Oval 40"/>
          <p:cNvSpPr>
            <a:spLocks noChangeArrowheads="1"/>
          </p:cNvSpPr>
          <p:nvPr/>
        </p:nvSpPr>
        <p:spPr bwMode="auto">
          <a:xfrm>
            <a:off x="5172075" y="3852863"/>
            <a:ext cx="304800" cy="317500"/>
          </a:xfrm>
          <a:prstGeom prst="ellipse">
            <a:avLst/>
          </a:prstGeom>
          <a:solidFill>
            <a:srgbClr val="E428D2"/>
          </a:solidFill>
          <a:ln w="9525">
            <a:solidFill>
              <a:schemeClr val="tx1"/>
            </a:solidFill>
            <a:round/>
            <a:headEnd/>
            <a:tailEnd/>
          </a:ln>
        </p:spPr>
        <p:txBody>
          <a:bodyPr wrap="none" anchor="ctr"/>
          <a:lstStyle/>
          <a:p>
            <a:endParaRPr lang="ja-JP" altLang="en-US"/>
          </a:p>
        </p:txBody>
      </p:sp>
      <p:sp>
        <p:nvSpPr>
          <p:cNvPr id="16409" name="Oval 41"/>
          <p:cNvSpPr>
            <a:spLocks noChangeArrowheads="1"/>
          </p:cNvSpPr>
          <p:nvPr/>
        </p:nvSpPr>
        <p:spPr bwMode="auto">
          <a:xfrm>
            <a:off x="5284788" y="2635250"/>
            <a:ext cx="304800" cy="317500"/>
          </a:xfrm>
          <a:prstGeom prst="ellipse">
            <a:avLst/>
          </a:prstGeom>
          <a:solidFill>
            <a:srgbClr val="E428D2"/>
          </a:solidFill>
          <a:ln w="9525">
            <a:solidFill>
              <a:schemeClr val="tx1"/>
            </a:solidFill>
            <a:round/>
            <a:headEnd/>
            <a:tailEnd/>
          </a:ln>
        </p:spPr>
        <p:txBody>
          <a:bodyPr wrap="none" anchor="ctr"/>
          <a:lstStyle/>
          <a:p>
            <a:endParaRPr lang="ja-JP" altLang="en-US"/>
          </a:p>
        </p:txBody>
      </p:sp>
      <p:sp>
        <p:nvSpPr>
          <p:cNvPr id="16410" name="Oval 42"/>
          <p:cNvSpPr>
            <a:spLocks noChangeArrowheads="1"/>
          </p:cNvSpPr>
          <p:nvPr/>
        </p:nvSpPr>
        <p:spPr bwMode="auto">
          <a:xfrm>
            <a:off x="5537200" y="3248025"/>
            <a:ext cx="304800" cy="317500"/>
          </a:xfrm>
          <a:prstGeom prst="ellipse">
            <a:avLst/>
          </a:prstGeom>
          <a:solidFill>
            <a:srgbClr val="E428D2"/>
          </a:solidFill>
          <a:ln w="9525">
            <a:solidFill>
              <a:schemeClr val="tx1"/>
            </a:solidFill>
            <a:round/>
            <a:headEnd/>
            <a:tailEnd/>
          </a:ln>
        </p:spPr>
        <p:txBody>
          <a:bodyPr wrap="none" anchor="ctr"/>
          <a:lstStyle/>
          <a:p>
            <a:endParaRPr lang="ja-JP" altLang="en-US"/>
          </a:p>
        </p:txBody>
      </p:sp>
      <p:sp>
        <p:nvSpPr>
          <p:cNvPr id="16411" name="Oval 43"/>
          <p:cNvSpPr>
            <a:spLocks noChangeArrowheads="1"/>
          </p:cNvSpPr>
          <p:nvPr/>
        </p:nvSpPr>
        <p:spPr bwMode="auto">
          <a:xfrm>
            <a:off x="1185863" y="5511800"/>
            <a:ext cx="304800" cy="317500"/>
          </a:xfrm>
          <a:prstGeom prst="ellipse">
            <a:avLst/>
          </a:prstGeom>
          <a:solidFill>
            <a:srgbClr val="E428D2"/>
          </a:solidFill>
          <a:ln w="9525">
            <a:solidFill>
              <a:schemeClr val="tx1"/>
            </a:solidFill>
            <a:round/>
            <a:headEnd/>
            <a:tailEnd/>
          </a:ln>
        </p:spPr>
        <p:txBody>
          <a:bodyPr wrap="none" anchor="ctr"/>
          <a:lstStyle/>
          <a:p>
            <a:endParaRPr lang="ja-JP" altLang="en-US"/>
          </a:p>
        </p:txBody>
      </p:sp>
      <p:sp>
        <p:nvSpPr>
          <p:cNvPr id="16412" name="Oval 44"/>
          <p:cNvSpPr>
            <a:spLocks noChangeArrowheads="1"/>
          </p:cNvSpPr>
          <p:nvPr/>
        </p:nvSpPr>
        <p:spPr bwMode="auto">
          <a:xfrm>
            <a:off x="1262063" y="5057775"/>
            <a:ext cx="152400" cy="165100"/>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16413" name="Freeform 47"/>
          <p:cNvSpPr>
            <a:spLocks/>
          </p:cNvSpPr>
          <p:nvPr/>
        </p:nvSpPr>
        <p:spPr bwMode="auto">
          <a:xfrm>
            <a:off x="2376488" y="2238375"/>
            <a:ext cx="4797425" cy="1568450"/>
          </a:xfrm>
          <a:custGeom>
            <a:avLst/>
            <a:gdLst>
              <a:gd name="T0" fmla="*/ 3964340 w 2672"/>
              <a:gd name="T1" fmla="*/ 0 h 624"/>
              <a:gd name="T2" fmla="*/ 4136702 w 2672"/>
              <a:gd name="T3" fmla="*/ 603250 h 624"/>
              <a:gd name="T4" fmla="*/ 0 w 2672"/>
              <a:gd name="T5" fmla="*/ 1568450 h 624"/>
              <a:gd name="T6" fmla="*/ 0 60000 65536"/>
              <a:gd name="T7" fmla="*/ 0 60000 65536"/>
              <a:gd name="T8" fmla="*/ 0 60000 65536"/>
              <a:gd name="T9" fmla="*/ 0 w 2672"/>
              <a:gd name="T10" fmla="*/ 0 h 624"/>
              <a:gd name="T11" fmla="*/ 2672 w 2672"/>
              <a:gd name="T12" fmla="*/ 624 h 624"/>
            </a:gdLst>
            <a:ahLst/>
            <a:cxnLst>
              <a:cxn ang="T6">
                <a:pos x="T0" y="T1"/>
              </a:cxn>
              <a:cxn ang="T7">
                <a:pos x="T2" y="T3"/>
              </a:cxn>
              <a:cxn ang="T8">
                <a:pos x="T4" y="T5"/>
              </a:cxn>
            </a:cxnLst>
            <a:rect l="T9" t="T10" r="T11" b="T12"/>
            <a:pathLst>
              <a:path w="2672" h="624">
                <a:moveTo>
                  <a:pt x="2208" y="0"/>
                </a:moveTo>
                <a:cubicBezTo>
                  <a:pt x="2440" y="68"/>
                  <a:pt x="2672" y="136"/>
                  <a:pt x="2304" y="240"/>
                </a:cubicBezTo>
                <a:cubicBezTo>
                  <a:pt x="1936" y="344"/>
                  <a:pt x="392" y="560"/>
                  <a:pt x="0" y="624"/>
                </a:cubicBezTo>
              </a:path>
            </a:pathLst>
          </a:custGeom>
          <a:noFill/>
          <a:ln w="9525">
            <a:solidFill>
              <a:schemeClr val="tx1"/>
            </a:solidFill>
            <a:round/>
            <a:headEnd/>
            <a:tailEnd/>
          </a:ln>
        </p:spPr>
        <p:txBody>
          <a:bodyPr wrap="none" anchor="ctr"/>
          <a:lstStyle/>
          <a:p>
            <a:endParaRPr lang="ja-JP" altLang="en-US"/>
          </a:p>
        </p:txBody>
      </p:sp>
      <p:sp>
        <p:nvSpPr>
          <p:cNvPr id="16414" name="Freeform 48"/>
          <p:cNvSpPr>
            <a:spLocks/>
          </p:cNvSpPr>
          <p:nvPr/>
        </p:nvSpPr>
        <p:spPr bwMode="auto">
          <a:xfrm>
            <a:off x="6859588" y="2378075"/>
            <a:ext cx="758825" cy="198438"/>
          </a:xfrm>
          <a:custGeom>
            <a:avLst/>
            <a:gdLst>
              <a:gd name="T0" fmla="*/ 0 w 1104"/>
              <a:gd name="T1" fmla="*/ 198438 h 576"/>
              <a:gd name="T2" fmla="*/ 758825 w 1104"/>
              <a:gd name="T3" fmla="*/ 0 h 576"/>
              <a:gd name="T4" fmla="*/ 0 60000 65536"/>
              <a:gd name="T5" fmla="*/ 0 60000 65536"/>
              <a:gd name="T6" fmla="*/ 0 w 1104"/>
              <a:gd name="T7" fmla="*/ 0 h 576"/>
              <a:gd name="T8" fmla="*/ 1104 w 1104"/>
              <a:gd name="T9" fmla="*/ 576 h 576"/>
            </a:gdLst>
            <a:ahLst/>
            <a:cxnLst>
              <a:cxn ang="T4">
                <a:pos x="T0" y="T1"/>
              </a:cxn>
              <a:cxn ang="T5">
                <a:pos x="T2" y="T3"/>
              </a:cxn>
            </a:cxnLst>
            <a:rect l="T6" t="T7" r="T8" b="T9"/>
            <a:pathLst>
              <a:path w="1104" h="576">
                <a:moveTo>
                  <a:pt x="0" y="576"/>
                </a:moveTo>
                <a:cubicBezTo>
                  <a:pt x="460" y="336"/>
                  <a:pt x="920" y="96"/>
                  <a:pt x="1104" y="0"/>
                </a:cubicBezTo>
              </a:path>
            </a:pathLst>
          </a:custGeom>
          <a:noFill/>
          <a:ln w="9525">
            <a:solidFill>
              <a:schemeClr val="tx1"/>
            </a:solidFill>
            <a:round/>
            <a:headEnd/>
            <a:tailEnd/>
          </a:ln>
        </p:spPr>
        <p:txBody>
          <a:bodyPr wrap="none" anchor="ctr"/>
          <a:lstStyle/>
          <a:p>
            <a:endParaRPr lang="ja-JP" altLang="en-US"/>
          </a:p>
        </p:txBody>
      </p:sp>
      <p:sp>
        <p:nvSpPr>
          <p:cNvPr id="16415" name="Oval 38"/>
          <p:cNvSpPr>
            <a:spLocks noChangeArrowheads="1"/>
          </p:cNvSpPr>
          <p:nvPr/>
        </p:nvSpPr>
        <p:spPr bwMode="auto">
          <a:xfrm>
            <a:off x="6297613" y="2187575"/>
            <a:ext cx="152400" cy="165100"/>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16416" name="Text Box 49"/>
          <p:cNvSpPr txBox="1">
            <a:spLocks noChangeArrowheads="1"/>
          </p:cNvSpPr>
          <p:nvPr/>
        </p:nvSpPr>
        <p:spPr bwMode="auto">
          <a:xfrm>
            <a:off x="1528763" y="5502275"/>
            <a:ext cx="7615237" cy="396875"/>
          </a:xfrm>
          <a:prstGeom prst="rect">
            <a:avLst/>
          </a:prstGeom>
          <a:noFill/>
          <a:ln w="9525">
            <a:noFill/>
            <a:miter lim="800000"/>
            <a:headEnd/>
            <a:tailEnd/>
          </a:ln>
        </p:spPr>
        <p:txBody>
          <a:bodyPr>
            <a:spAutoFit/>
          </a:bodyPr>
          <a:lstStyle/>
          <a:p>
            <a:pPr algn="l"/>
            <a:r>
              <a:rPr lang="en-GB" altLang="ja-JP" sz="2000">
                <a:solidFill>
                  <a:schemeClr val="tx2"/>
                </a:solidFill>
              </a:rPr>
              <a:t>Medium diameter, thinly myelinated </a:t>
            </a:r>
            <a:r>
              <a:rPr lang="en-GB" altLang="ja-JP" sz="2000" b="1" u="sng">
                <a:solidFill>
                  <a:srgbClr val="E428D2"/>
                </a:solidFill>
              </a:rPr>
              <a:t>A-</a:t>
            </a:r>
            <a:r>
              <a:rPr lang="en-GB" altLang="ja-JP" sz="2000" b="1" u="sng">
                <a:solidFill>
                  <a:srgbClr val="E428D2"/>
                </a:solidFill>
                <a:latin typeface="Symbol" pitchFamily="18" charset="2"/>
              </a:rPr>
              <a:t>d</a:t>
            </a:r>
            <a:r>
              <a:rPr lang="en-GB" altLang="ja-JP" sz="2000" b="1" u="sng">
                <a:solidFill>
                  <a:srgbClr val="E428D2"/>
                </a:solidFill>
              </a:rPr>
              <a:t> fibre</a:t>
            </a:r>
            <a:r>
              <a:rPr lang="en-GB" altLang="ja-JP" sz="2000">
                <a:solidFill>
                  <a:schemeClr val="tx2"/>
                </a:solidFill>
              </a:rPr>
              <a:t> neuron (</a:t>
            </a:r>
            <a:r>
              <a:rPr lang="en-GB" altLang="ja-JP" sz="2000">
                <a:solidFill>
                  <a:srgbClr val="E428D2"/>
                </a:solidFill>
              </a:rPr>
              <a:t>acute pain</a:t>
            </a:r>
            <a:r>
              <a:rPr lang="en-GB" altLang="ja-JP" sz="2000">
                <a:solidFill>
                  <a:schemeClr val="tx2"/>
                </a:solidFill>
              </a:rPr>
              <a:t>)</a:t>
            </a:r>
          </a:p>
        </p:txBody>
      </p:sp>
      <p:sp>
        <p:nvSpPr>
          <p:cNvPr id="16417" name="Rectangle 50"/>
          <p:cNvSpPr>
            <a:spLocks noChangeArrowheads="1"/>
          </p:cNvSpPr>
          <p:nvPr/>
        </p:nvSpPr>
        <p:spPr bwMode="auto">
          <a:xfrm>
            <a:off x="867410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15</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8959850" cy="1187450"/>
          </a:xfrm>
          <a:noFill/>
        </p:spPr>
        <p:txBody>
          <a:bodyPr/>
          <a:lstStyle/>
          <a:p>
            <a:r>
              <a:rPr lang="en-GB" altLang="ja-JP" sz="3600" smtClean="0">
                <a:latin typeface="Helvetica" pitchFamily="34" charset="0"/>
              </a:rPr>
              <a:t>Dorsal horn</a:t>
            </a:r>
          </a:p>
        </p:txBody>
      </p:sp>
      <p:sp>
        <p:nvSpPr>
          <p:cNvPr id="17411" name="Rectangle 4"/>
          <p:cNvSpPr>
            <a:spLocks noChangeArrowheads="1"/>
          </p:cNvSpPr>
          <p:nvPr/>
        </p:nvSpPr>
        <p:spPr bwMode="auto">
          <a:xfrm>
            <a:off x="100013" y="1590675"/>
            <a:ext cx="9043987" cy="2530475"/>
          </a:xfrm>
          <a:prstGeom prst="rect">
            <a:avLst/>
          </a:prstGeom>
          <a:noFill/>
          <a:ln w="9525" algn="ctr">
            <a:noFill/>
            <a:miter lim="800000"/>
            <a:headEnd/>
            <a:tailEnd/>
          </a:ln>
        </p:spPr>
        <p:txBody>
          <a:bodyPr anchor="ctr">
            <a:spAutoFit/>
          </a:bodyPr>
          <a:lstStyle/>
          <a:p>
            <a:pPr algn="l"/>
            <a:r>
              <a:rPr lang="en-GB" altLang="ja-JP" sz="2000"/>
              <a:t>The cells of the spinal cord are arranged in layers or laminae, six in the dorsal horn (I-VI), three in the ventral horn (VII-IX) and an additional column of cells clustered around the central canal as Lamina X</a:t>
            </a:r>
          </a:p>
          <a:p>
            <a:pPr algn="l"/>
            <a:endParaRPr lang="en-GB" altLang="ja-JP" sz="2000"/>
          </a:p>
          <a:p>
            <a:pPr algn="l"/>
            <a:r>
              <a:rPr lang="en-GB" altLang="ja-JP" sz="2000"/>
              <a:t>C nociceptive afferents terminate mainly in Laminae I and </a:t>
            </a:r>
            <a:r>
              <a:rPr lang="en-GB" altLang="ja-JP" sz="2000">
                <a:solidFill>
                  <a:srgbClr val="FF0000"/>
                </a:solidFill>
              </a:rPr>
              <a:t>II</a:t>
            </a:r>
          </a:p>
          <a:p>
            <a:pPr algn="l"/>
            <a:r>
              <a:rPr lang="en-GB" altLang="ja-JP" sz="2000"/>
              <a:t>A-</a:t>
            </a:r>
            <a:r>
              <a:rPr lang="en-GB" altLang="ja-JP" sz="2000">
                <a:latin typeface="Symbol" pitchFamily="18" charset="2"/>
              </a:rPr>
              <a:t>d</a:t>
            </a:r>
            <a:r>
              <a:rPr lang="en-GB" altLang="ja-JP" sz="2000"/>
              <a:t> afferents terminate mainly in Laminae I. </a:t>
            </a:r>
            <a:r>
              <a:rPr lang="en-GB" altLang="ja-JP" sz="2000">
                <a:solidFill>
                  <a:srgbClr val="FF0000"/>
                </a:solidFill>
              </a:rPr>
              <a:t>II</a:t>
            </a:r>
            <a:r>
              <a:rPr lang="en-GB" altLang="ja-JP" sz="2000"/>
              <a:t> and V</a:t>
            </a:r>
          </a:p>
          <a:p>
            <a:pPr algn="l"/>
            <a:r>
              <a:rPr lang="en-GB" altLang="ja-JP" sz="2000"/>
              <a:t>A-</a:t>
            </a:r>
            <a:r>
              <a:rPr lang="en-GB" altLang="ja-JP" sz="2000">
                <a:latin typeface="Symbol" pitchFamily="18" charset="2"/>
              </a:rPr>
              <a:t>b</a:t>
            </a:r>
            <a:r>
              <a:rPr lang="en-GB" altLang="ja-JP" sz="2000"/>
              <a:t> afferents terminate mainly in Laminae </a:t>
            </a:r>
            <a:r>
              <a:rPr lang="en-GB" altLang="ja-JP" sz="2000">
                <a:solidFill>
                  <a:srgbClr val="FF0000"/>
                </a:solidFill>
              </a:rPr>
              <a:t>V</a:t>
            </a:r>
            <a:r>
              <a:rPr lang="en-GB" altLang="ja-JP" sz="2000"/>
              <a:t>, VI</a:t>
            </a:r>
          </a:p>
          <a:p>
            <a:pPr algn="l"/>
            <a:endParaRPr lang="en-GB" altLang="ja-JP" sz="2000"/>
          </a:p>
        </p:txBody>
      </p:sp>
      <p:pic>
        <p:nvPicPr>
          <p:cNvPr id="17412" name="Picture 6" descr="Slide6"/>
          <p:cNvPicPr>
            <a:picLocks noChangeAspect="1" noChangeArrowheads="1"/>
          </p:cNvPicPr>
          <p:nvPr/>
        </p:nvPicPr>
        <p:blipFill>
          <a:blip r:embed="rId2" cstate="print"/>
          <a:srcRect l="61250" t="56805" r="11292" b="5000"/>
          <a:stretch>
            <a:fillRect/>
          </a:stretch>
        </p:blipFill>
        <p:spPr bwMode="auto">
          <a:xfrm>
            <a:off x="1225550" y="4098925"/>
            <a:ext cx="2509838" cy="2619375"/>
          </a:xfrm>
          <a:prstGeom prst="rect">
            <a:avLst/>
          </a:prstGeom>
          <a:noFill/>
          <a:ln w="9525">
            <a:noFill/>
            <a:miter lim="800000"/>
            <a:headEnd/>
            <a:tailEnd/>
          </a:ln>
        </p:spPr>
      </p:pic>
      <p:grpSp>
        <p:nvGrpSpPr>
          <p:cNvPr id="17413" name="Group 10"/>
          <p:cNvGrpSpPr>
            <a:grpSpLocks/>
          </p:cNvGrpSpPr>
          <p:nvPr/>
        </p:nvGrpSpPr>
        <p:grpSpPr bwMode="auto">
          <a:xfrm>
            <a:off x="5289550" y="3779838"/>
            <a:ext cx="2844800" cy="2925762"/>
            <a:chOff x="3332" y="2285"/>
            <a:chExt cx="1792" cy="1939"/>
          </a:xfrm>
        </p:grpSpPr>
        <p:pic>
          <p:nvPicPr>
            <p:cNvPr id="17417" name="Picture 8" descr="Image"/>
            <p:cNvPicPr>
              <a:picLocks noChangeAspect="1" noChangeArrowheads="1"/>
            </p:cNvPicPr>
            <p:nvPr/>
          </p:nvPicPr>
          <p:blipFill>
            <a:blip r:embed="rId3" cstate="print"/>
            <a:srcRect t="12663" r="54729"/>
            <a:stretch>
              <a:fillRect/>
            </a:stretch>
          </p:blipFill>
          <p:spPr bwMode="auto">
            <a:xfrm>
              <a:off x="3332" y="2285"/>
              <a:ext cx="1792" cy="1939"/>
            </a:xfrm>
            <a:prstGeom prst="rect">
              <a:avLst/>
            </a:prstGeom>
            <a:noFill/>
            <a:ln w="9525">
              <a:noFill/>
              <a:miter lim="800000"/>
              <a:headEnd/>
              <a:tailEnd/>
            </a:ln>
          </p:spPr>
        </p:pic>
        <p:sp>
          <p:nvSpPr>
            <p:cNvPr id="17418" name="AutoShape 9"/>
            <p:cNvSpPr>
              <a:spLocks noChangeArrowheads="1"/>
            </p:cNvSpPr>
            <p:nvPr/>
          </p:nvSpPr>
          <p:spPr bwMode="auto">
            <a:xfrm flipH="1" flipV="1">
              <a:off x="4647" y="3051"/>
              <a:ext cx="477" cy="604"/>
            </a:xfrm>
            <a:prstGeom prst="rtTriangle">
              <a:avLst/>
            </a:prstGeom>
            <a:solidFill>
              <a:schemeClr val="tx1"/>
            </a:solidFill>
            <a:ln w="9525" algn="ctr">
              <a:noFill/>
              <a:miter lim="800000"/>
              <a:headEnd/>
              <a:tailEnd/>
            </a:ln>
          </p:spPr>
          <p:txBody>
            <a:bodyPr wrap="none" anchor="ctr"/>
            <a:lstStyle/>
            <a:p>
              <a:endParaRPr lang="ja-JP" altLang="en-US"/>
            </a:p>
          </p:txBody>
        </p:sp>
      </p:grpSp>
      <p:sp>
        <p:nvSpPr>
          <p:cNvPr id="17414" name="Rectangle 12"/>
          <p:cNvSpPr>
            <a:spLocks noChangeArrowheads="1"/>
          </p:cNvSpPr>
          <p:nvPr/>
        </p:nvSpPr>
        <p:spPr bwMode="auto">
          <a:xfrm>
            <a:off x="2673350" y="4799013"/>
            <a:ext cx="479425" cy="452437"/>
          </a:xfrm>
          <a:prstGeom prst="rect">
            <a:avLst/>
          </a:prstGeom>
          <a:noFill/>
          <a:ln w="19050" algn="ctr">
            <a:solidFill>
              <a:srgbClr val="FF0000"/>
            </a:solidFill>
            <a:miter lim="800000"/>
            <a:headEnd/>
            <a:tailEnd/>
          </a:ln>
        </p:spPr>
        <p:txBody>
          <a:bodyPr wrap="none" anchor="ctr"/>
          <a:lstStyle/>
          <a:p>
            <a:endParaRPr lang="ja-JP" altLang="en-US"/>
          </a:p>
        </p:txBody>
      </p:sp>
      <p:sp>
        <p:nvSpPr>
          <p:cNvPr id="17415" name="Line 13"/>
          <p:cNvSpPr>
            <a:spLocks noChangeShapeType="1"/>
          </p:cNvSpPr>
          <p:nvPr/>
        </p:nvSpPr>
        <p:spPr bwMode="auto">
          <a:xfrm flipV="1">
            <a:off x="3144838" y="4981575"/>
            <a:ext cx="2044700" cy="7938"/>
          </a:xfrm>
          <a:prstGeom prst="line">
            <a:avLst/>
          </a:prstGeom>
          <a:noFill/>
          <a:ln w="38100">
            <a:solidFill>
              <a:srgbClr val="FF0000"/>
            </a:solidFill>
            <a:round/>
            <a:headEnd/>
            <a:tailEnd type="triangle" w="med" len="med"/>
          </a:ln>
        </p:spPr>
        <p:txBody>
          <a:bodyPr/>
          <a:lstStyle/>
          <a:p>
            <a:endParaRPr lang="ja-JP" altLang="en-US"/>
          </a:p>
        </p:txBody>
      </p:sp>
      <p:sp>
        <p:nvSpPr>
          <p:cNvPr id="17416" name="Rectangle 14"/>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pPr algn="r"/>
            <a:r>
              <a:rPr lang="en-GB" altLang="ja-JP" sz="1600">
                <a:solidFill>
                  <a:schemeClr val="accent1"/>
                </a:solidFill>
              </a:rPr>
              <a:t>16</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8434"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a:p>
        </p:txBody>
      </p:sp>
      <p:sp>
        <p:nvSpPr>
          <p:cNvPr id="712707" name="Rectangle 3"/>
          <p:cNvSpPr>
            <a:spLocks noChangeArrowheads="1"/>
          </p:cNvSpPr>
          <p:nvPr/>
        </p:nvSpPr>
        <p:spPr bwMode="auto">
          <a:xfrm>
            <a:off x="960438" y="1582738"/>
            <a:ext cx="7488237" cy="3538537"/>
          </a:xfrm>
          <a:prstGeom prst="rect">
            <a:avLst/>
          </a:prstGeom>
          <a:noFill/>
          <a:ln w="9525" algn="ctr">
            <a:noFill/>
            <a:miter lim="800000"/>
            <a:headEnd/>
            <a:tailEnd/>
          </a:ln>
          <a:effectLst/>
        </p:spPr>
        <p:txBody>
          <a:bodyPr anchor="ctr">
            <a:spAutoFit/>
          </a:bodyPr>
          <a:lstStyle/>
          <a:p>
            <a:pPr algn="l" fontAlgn="t">
              <a:defRPr/>
            </a:pPr>
            <a:r>
              <a:rPr lang="en-GB" altLang="ja-JP" sz="2800" dirty="0">
                <a:solidFill>
                  <a:schemeClr val="tx1">
                    <a:lumMod val="50000"/>
                  </a:schemeClr>
                </a:solidFill>
              </a:rPr>
              <a:t>Types of Pain</a:t>
            </a:r>
          </a:p>
          <a:p>
            <a:pPr algn="l" fontAlgn="t">
              <a:defRPr/>
            </a:pPr>
            <a:endParaRPr lang="en-GB" altLang="ja-JP" sz="2800" dirty="0">
              <a:solidFill>
                <a:schemeClr val="tx1">
                  <a:lumMod val="50000"/>
                </a:schemeClr>
              </a:solidFill>
            </a:endParaRPr>
          </a:p>
          <a:p>
            <a:pPr algn="l" fontAlgn="t">
              <a:defRPr/>
            </a:pPr>
            <a:r>
              <a:rPr lang="en-GB" altLang="ja-JP" sz="2800" dirty="0">
                <a:solidFill>
                  <a:schemeClr val="tx1">
                    <a:lumMod val="50000"/>
                  </a:schemeClr>
                </a:solidFill>
              </a:rPr>
              <a:t>Overview of sensory nervous system and pain pathway</a:t>
            </a:r>
          </a:p>
          <a:p>
            <a:pPr algn="l" fontAlgn="t">
              <a:defRPr/>
            </a:pPr>
            <a:endParaRPr lang="en-GB" altLang="ja-JP" sz="2800" dirty="0">
              <a:solidFill>
                <a:schemeClr val="tx2"/>
              </a:solidFill>
            </a:endParaRPr>
          </a:p>
          <a:p>
            <a:pPr algn="l" fontAlgn="t">
              <a:defRPr/>
            </a:pPr>
            <a:r>
              <a:rPr lang="en-GB" altLang="ja-JP" sz="2800" dirty="0">
                <a:solidFill>
                  <a:schemeClr val="tx2"/>
                </a:solidFill>
              </a:rPr>
              <a:t>Introduction of key molecules in pain pathway</a:t>
            </a:r>
          </a:p>
          <a:p>
            <a:pPr algn="l" fontAlgn="t">
              <a:defRPr/>
            </a:pPr>
            <a:endParaRPr lang="en-GB" altLang="ja-JP" sz="2800" dirty="0">
              <a:solidFill>
                <a:schemeClr val="tx2"/>
              </a:solidFill>
            </a:endParaRPr>
          </a:p>
          <a:p>
            <a:pPr algn="l" fontAlgn="t">
              <a:defRPr/>
            </a:pPr>
            <a:r>
              <a:rPr lang="en-GB" altLang="ja-JP" sz="2800" dirty="0">
                <a:solidFill>
                  <a:schemeClr val="tx1">
                    <a:lumMod val="50000"/>
                  </a:schemeClr>
                </a:solidFill>
              </a:rPr>
              <a:t>Pain killers</a:t>
            </a:r>
          </a:p>
        </p:txBody>
      </p:sp>
      <p:sp>
        <p:nvSpPr>
          <p:cNvPr id="18436" name="Rectangle 4"/>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17</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41" descr="Picture1"/>
          <p:cNvPicPr>
            <a:picLocks noChangeAspect="1" noChangeArrowheads="1"/>
          </p:cNvPicPr>
          <p:nvPr/>
        </p:nvPicPr>
        <p:blipFill>
          <a:blip r:embed="rId2" cstate="print"/>
          <a:srcRect/>
          <a:stretch>
            <a:fillRect/>
          </a:stretch>
        </p:blipFill>
        <p:spPr bwMode="auto">
          <a:xfrm>
            <a:off x="-11113" y="-11113"/>
            <a:ext cx="9167813" cy="6881813"/>
          </a:xfrm>
          <a:prstGeom prst="rect">
            <a:avLst/>
          </a:prstGeom>
          <a:noFill/>
          <a:ln w="9525">
            <a:noFill/>
            <a:miter lim="800000"/>
            <a:headEnd/>
            <a:tailEnd/>
          </a:ln>
        </p:spPr>
      </p:pic>
      <p:sp>
        <p:nvSpPr>
          <p:cNvPr id="468002" name="Rectangle 34"/>
          <p:cNvSpPr>
            <a:spLocks noChangeArrowheads="1"/>
          </p:cNvSpPr>
          <p:nvPr/>
        </p:nvSpPr>
        <p:spPr bwMode="auto">
          <a:xfrm>
            <a:off x="4822825" y="3727450"/>
            <a:ext cx="2168525" cy="579438"/>
          </a:xfrm>
          <a:prstGeom prst="rect">
            <a:avLst/>
          </a:prstGeom>
          <a:solidFill>
            <a:schemeClr val="bg1"/>
          </a:solidFill>
          <a:ln w="9525" algn="ctr">
            <a:noFill/>
            <a:miter lim="800000"/>
            <a:headEnd/>
            <a:tailEnd/>
          </a:ln>
        </p:spPr>
        <p:txBody>
          <a:bodyPr wrap="none">
            <a:spAutoFit/>
          </a:bodyPr>
          <a:lstStyle/>
          <a:p>
            <a:r>
              <a:rPr lang="en-GB" altLang="ja-JP" sz="3200" b="1">
                <a:solidFill>
                  <a:schemeClr val="accent1"/>
                </a:solidFill>
              </a:rPr>
              <a:t>Receptors</a:t>
            </a:r>
          </a:p>
        </p:txBody>
      </p:sp>
      <p:sp>
        <p:nvSpPr>
          <p:cNvPr id="468004" name="Rectangle 36"/>
          <p:cNvSpPr>
            <a:spLocks noChangeArrowheads="1"/>
          </p:cNvSpPr>
          <p:nvPr/>
        </p:nvSpPr>
        <p:spPr bwMode="auto">
          <a:xfrm>
            <a:off x="4848225" y="3109913"/>
            <a:ext cx="2100263" cy="579437"/>
          </a:xfrm>
          <a:prstGeom prst="rect">
            <a:avLst/>
          </a:prstGeom>
          <a:solidFill>
            <a:schemeClr val="bg1"/>
          </a:solidFill>
          <a:ln w="9525" algn="ctr">
            <a:noFill/>
            <a:miter lim="800000"/>
            <a:headEnd/>
            <a:tailEnd/>
          </a:ln>
        </p:spPr>
        <p:txBody>
          <a:bodyPr wrap="none">
            <a:spAutoFit/>
          </a:bodyPr>
          <a:lstStyle/>
          <a:p>
            <a:r>
              <a:rPr lang="en-GB" altLang="ja-JP" sz="3200" b="1">
                <a:solidFill>
                  <a:schemeClr val="accent1"/>
                </a:solidFill>
              </a:rPr>
              <a:t>Mediators</a:t>
            </a:r>
          </a:p>
        </p:txBody>
      </p:sp>
      <p:sp>
        <p:nvSpPr>
          <p:cNvPr id="19461" name="Rectangle 39"/>
          <p:cNvSpPr>
            <a:spLocks noChangeArrowheads="1"/>
          </p:cNvSpPr>
          <p:nvPr/>
        </p:nvSpPr>
        <p:spPr bwMode="auto">
          <a:xfrm>
            <a:off x="8734425" y="6521450"/>
            <a:ext cx="409575" cy="336550"/>
          </a:xfrm>
          <a:prstGeom prst="rect">
            <a:avLst/>
          </a:prstGeom>
          <a:solidFill>
            <a:schemeClr val="tx1"/>
          </a:solidFill>
          <a:ln w="9525" algn="ctr">
            <a:noFill/>
            <a:miter lim="800000"/>
            <a:headEnd/>
            <a:tailEnd/>
          </a:ln>
        </p:spPr>
        <p:txBody>
          <a:bodyPr wrap="none">
            <a:spAutoFit/>
          </a:bodyPr>
          <a:lstStyle/>
          <a:p>
            <a:r>
              <a:rPr lang="en-GB" altLang="ja-JP" sz="1600">
                <a:solidFill>
                  <a:srgbClr val="000000"/>
                </a:solidFill>
              </a:rPr>
              <a:t>12</a:t>
            </a:r>
          </a:p>
        </p:txBody>
      </p:sp>
      <p:sp>
        <p:nvSpPr>
          <p:cNvPr id="19462" name="Rectangle 5"/>
          <p:cNvSpPr>
            <a:spLocks noChangeArrowheads="1"/>
          </p:cNvSpPr>
          <p:nvPr/>
        </p:nvSpPr>
        <p:spPr bwMode="auto">
          <a:xfrm>
            <a:off x="8620125" y="6329363"/>
            <a:ext cx="523875" cy="528637"/>
          </a:xfrm>
          <a:prstGeom prst="rect">
            <a:avLst/>
          </a:prstGeom>
          <a:solidFill>
            <a:schemeClr val="tx1"/>
          </a:solidFill>
          <a:ln w="9525" algn="ctr">
            <a:noFill/>
            <a:round/>
            <a:headEnd/>
            <a:tailEnd/>
          </a:ln>
        </p:spPr>
        <p:txBody>
          <a:bodyPr/>
          <a:lstStyle/>
          <a:p>
            <a:endParaRPr lang="ja-JP" altLang="en-US"/>
          </a:p>
        </p:txBody>
      </p:sp>
      <p:sp>
        <p:nvSpPr>
          <p:cNvPr id="19463" name="Rectangle 21"/>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rgbClr val="000000"/>
                </a:solidFill>
              </a:rPr>
              <a:t>18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8004"/>
                                        </p:tgtEl>
                                        <p:attrNameLst>
                                          <p:attrName>style.visibility</p:attrName>
                                        </p:attrNameLst>
                                      </p:cBhvr>
                                      <p:to>
                                        <p:strVal val="visible"/>
                                      </p:to>
                                    </p:set>
                                    <p:animEffect transition="in" filter="fade">
                                      <p:cBhvr>
                                        <p:cTn id="7" dur="1000"/>
                                        <p:tgtEl>
                                          <p:spTgt spid="4680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8002"/>
                                        </p:tgtEl>
                                        <p:attrNameLst>
                                          <p:attrName>style.visibility</p:attrName>
                                        </p:attrNameLst>
                                      </p:cBhvr>
                                      <p:to>
                                        <p:strVal val="visible"/>
                                      </p:to>
                                    </p:set>
                                    <p:animEffect transition="in" filter="fade">
                                      <p:cBhvr>
                                        <p:cTn id="12" dur="1000"/>
                                        <p:tgtEl>
                                          <p:spTgt spid="468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002" grpId="0" animBg="1"/>
      <p:bldP spid="4680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5738" y="195263"/>
            <a:ext cx="8518525" cy="512762"/>
          </a:xfrm>
          <a:noFill/>
        </p:spPr>
        <p:txBody>
          <a:bodyPr/>
          <a:lstStyle/>
          <a:p>
            <a:r>
              <a:rPr lang="en-US" altLang="ja-JP" sz="2400" smtClean="0">
                <a:solidFill>
                  <a:schemeClr val="accent1"/>
                </a:solidFill>
                <a:latin typeface="Helvetica" pitchFamily="34" charset="0"/>
              </a:rPr>
              <a:t>Pain inducers / Inflammation mediators</a:t>
            </a:r>
            <a:endParaRPr lang="en-GB" altLang="ja-JP" sz="2400" smtClean="0">
              <a:solidFill>
                <a:schemeClr val="accent1"/>
              </a:solidFill>
              <a:latin typeface="Helvetica" pitchFamily="34" charset="0"/>
            </a:endParaRPr>
          </a:p>
        </p:txBody>
      </p:sp>
      <p:sp>
        <p:nvSpPr>
          <p:cNvPr id="20483" name="Rectangle 3"/>
          <p:cNvSpPr>
            <a:spLocks noChangeArrowheads="1"/>
          </p:cNvSpPr>
          <p:nvPr/>
        </p:nvSpPr>
        <p:spPr bwMode="auto">
          <a:xfrm>
            <a:off x="217488" y="2136775"/>
            <a:ext cx="8820150" cy="43561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Bradykinin</a:t>
            </a:r>
          </a:p>
          <a:p>
            <a:pPr algn="l"/>
            <a:r>
              <a:rPr lang="en-US" altLang="ja-JP" sz="2000">
                <a:solidFill>
                  <a:schemeClr val="tx2"/>
                </a:solidFill>
              </a:rPr>
              <a:t>	</a:t>
            </a:r>
            <a:r>
              <a:rPr lang="en-US" altLang="ja-JP" sz="2000"/>
              <a:t>- polypeptide (Arg-Pro-Gly-Phe-Ser-Pro-Phe-Arg)</a:t>
            </a:r>
          </a:p>
          <a:p>
            <a:pPr algn="l"/>
            <a:r>
              <a:rPr lang="en-US" altLang="ja-JP" sz="2000"/>
              <a:t>	- made from Kininogen by proteolysis in blood in response to </a:t>
            </a:r>
          </a:p>
          <a:p>
            <a:pPr algn="l"/>
            <a:r>
              <a:rPr lang="en-US" altLang="ja-JP" sz="2000"/>
              <a:t>	tissue damage/blood coagulation</a:t>
            </a:r>
          </a:p>
          <a:p>
            <a:pPr algn="l"/>
            <a:endParaRPr lang="en-US" altLang="ja-JP" sz="2000"/>
          </a:p>
          <a:p>
            <a:pPr algn="l"/>
            <a:r>
              <a:rPr lang="en-US" altLang="ja-JP" sz="2000">
                <a:solidFill>
                  <a:schemeClr val="tx2"/>
                </a:solidFill>
              </a:rPr>
              <a:t>Bradykinin receptors</a:t>
            </a:r>
          </a:p>
          <a:p>
            <a:pPr algn="l"/>
            <a:r>
              <a:rPr lang="en-US" altLang="ja-JP" sz="2000">
                <a:solidFill>
                  <a:schemeClr val="tx2"/>
                </a:solidFill>
              </a:rPr>
              <a:t>	</a:t>
            </a:r>
            <a:r>
              <a:rPr lang="en-US" altLang="ja-JP" sz="2000"/>
              <a:t>- B1, B2</a:t>
            </a:r>
          </a:p>
          <a:p>
            <a:pPr algn="l"/>
            <a:r>
              <a:rPr lang="en-US" altLang="ja-JP" sz="2000"/>
              <a:t>	- 7-TM G-protein coupled receptors</a:t>
            </a:r>
          </a:p>
          <a:p>
            <a:pPr algn="l"/>
            <a:r>
              <a:rPr lang="en-US" altLang="ja-JP" sz="2000"/>
              <a:t>	- linked to Gq and Gi</a:t>
            </a:r>
          </a:p>
          <a:p>
            <a:pPr algn="l"/>
            <a:r>
              <a:rPr lang="en-US" altLang="ja-JP" sz="2000"/>
              <a:t>	- Activate phospholipase C</a:t>
            </a:r>
            <a:r>
              <a:rPr lang="en-US" altLang="ja-JP" sz="2000">
                <a:latin typeface="Symbol" pitchFamily="18" charset="2"/>
              </a:rPr>
              <a:t>b </a:t>
            </a:r>
            <a:r>
              <a:rPr lang="en-US" altLang="ja-JP" sz="2000"/>
              <a:t>(PLC</a:t>
            </a:r>
            <a:r>
              <a:rPr lang="en-US" altLang="ja-JP" sz="2000">
                <a:latin typeface="Symbol" pitchFamily="18" charset="2"/>
              </a:rPr>
              <a:t>b</a:t>
            </a:r>
            <a:r>
              <a:rPr lang="en-US" altLang="ja-JP" sz="2000"/>
              <a:t>) and phospholipase A2 (PLA2) 	- Activation of PLC</a:t>
            </a:r>
            <a:r>
              <a:rPr lang="en-US" altLang="ja-JP" sz="2000">
                <a:latin typeface="Symbol" pitchFamily="18" charset="2"/>
              </a:rPr>
              <a:t>b</a:t>
            </a:r>
            <a:r>
              <a:rPr lang="en-US" altLang="ja-JP" sz="2000"/>
              <a:t> leads to protein kinaseC (PKC) activation</a:t>
            </a:r>
          </a:p>
          <a:p>
            <a:pPr algn="l"/>
            <a:r>
              <a:rPr lang="en-US" altLang="ja-JP" sz="2000"/>
              <a:t>	- Activation of PLA2 causes production of arachidonic acid (AA) </a:t>
            </a:r>
          </a:p>
          <a:p>
            <a:pPr algn="l"/>
            <a:r>
              <a:rPr lang="en-US" altLang="ja-JP" sz="2000"/>
              <a:t>	from the cellular phospholipid bilayer</a:t>
            </a:r>
          </a:p>
          <a:p>
            <a:pPr algn="l"/>
            <a:r>
              <a:rPr lang="en-US" altLang="ja-JP" sz="2000"/>
              <a:t>	- AA is converted into prostanoids</a:t>
            </a:r>
          </a:p>
        </p:txBody>
      </p:sp>
      <p:sp>
        <p:nvSpPr>
          <p:cNvPr id="20484" name="Rectangle 5"/>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pPr algn="r"/>
            <a:r>
              <a:rPr lang="en-GB" altLang="ja-JP" sz="1600">
                <a:solidFill>
                  <a:schemeClr val="accent1"/>
                </a:solidFill>
              </a:rPr>
              <a:t>19</a:t>
            </a:r>
          </a:p>
        </p:txBody>
      </p:sp>
      <p:sp>
        <p:nvSpPr>
          <p:cNvPr id="20485" name="Rectangle 6"/>
          <p:cNvSpPr>
            <a:spLocks noChangeArrowheads="1"/>
          </p:cNvSpPr>
          <p:nvPr/>
        </p:nvSpPr>
        <p:spPr bwMode="auto">
          <a:xfrm>
            <a:off x="295275" y="885825"/>
            <a:ext cx="8518525" cy="512763"/>
          </a:xfrm>
          <a:prstGeom prst="rect">
            <a:avLst/>
          </a:prstGeom>
          <a:noFill/>
          <a:ln w="12700">
            <a:noFill/>
            <a:miter lim="800000"/>
            <a:headEnd/>
            <a:tailEnd/>
          </a:ln>
        </p:spPr>
        <p:txBody>
          <a:bodyPr lIns="90487" tIns="44450" rIns="90487" bIns="44450" anchor="b"/>
          <a:lstStyle/>
          <a:p>
            <a:r>
              <a:rPr lang="en-US" altLang="ja-JP" sz="4400">
                <a:solidFill>
                  <a:schemeClr val="tx2"/>
                </a:solidFill>
                <a:latin typeface="Arial" charset="0"/>
              </a:rPr>
              <a:t>Bradykinin</a:t>
            </a:r>
            <a:endParaRPr lang="en-GB" altLang="ja-JP" sz="440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3074"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a:p>
        </p:txBody>
      </p:sp>
      <p:sp>
        <p:nvSpPr>
          <p:cNvPr id="3075" name="Rectangle 3"/>
          <p:cNvSpPr>
            <a:spLocks noChangeArrowheads="1"/>
          </p:cNvSpPr>
          <p:nvPr/>
        </p:nvSpPr>
        <p:spPr bwMode="auto">
          <a:xfrm>
            <a:off x="960438" y="1582738"/>
            <a:ext cx="7488237" cy="3538537"/>
          </a:xfrm>
          <a:prstGeom prst="rect">
            <a:avLst/>
          </a:prstGeom>
          <a:noFill/>
          <a:ln w="9525" algn="ctr">
            <a:noFill/>
            <a:miter lim="800000"/>
            <a:headEnd/>
            <a:tailEnd/>
          </a:ln>
        </p:spPr>
        <p:txBody>
          <a:bodyPr anchor="ctr">
            <a:spAutoFit/>
          </a:bodyPr>
          <a:lstStyle/>
          <a:p>
            <a:pPr algn="l" fontAlgn="t"/>
            <a:r>
              <a:rPr lang="en-GB" altLang="ja-JP" sz="2800">
                <a:solidFill>
                  <a:srgbClr val="FFFF66"/>
                </a:solidFill>
              </a:rPr>
              <a:t>Types of Pain</a:t>
            </a:r>
          </a:p>
          <a:p>
            <a:pPr algn="l" fontAlgn="t"/>
            <a:endParaRPr lang="en-GB" altLang="ja-JP" sz="2800">
              <a:solidFill>
                <a:srgbClr val="FFFF66"/>
              </a:solidFill>
            </a:endParaRPr>
          </a:p>
          <a:p>
            <a:pPr algn="l" fontAlgn="t"/>
            <a:r>
              <a:rPr lang="en-GB" altLang="ja-JP" sz="2800">
                <a:solidFill>
                  <a:srgbClr val="FFFF66"/>
                </a:solidFill>
              </a:rPr>
              <a:t>Overview of sensory nervous system and pain pathway</a:t>
            </a:r>
          </a:p>
          <a:p>
            <a:pPr algn="l" fontAlgn="t"/>
            <a:endParaRPr lang="en-GB" altLang="ja-JP" sz="2800">
              <a:solidFill>
                <a:schemeClr val="tx2"/>
              </a:solidFill>
            </a:endParaRPr>
          </a:p>
          <a:p>
            <a:pPr algn="l" fontAlgn="t"/>
            <a:r>
              <a:rPr lang="en-GB" altLang="ja-JP" sz="2800">
                <a:solidFill>
                  <a:schemeClr val="tx2"/>
                </a:solidFill>
              </a:rPr>
              <a:t>Introduction of key molecules in pain pathway</a:t>
            </a:r>
          </a:p>
          <a:p>
            <a:pPr algn="l" fontAlgn="t"/>
            <a:endParaRPr lang="en-GB" altLang="ja-JP" sz="2800">
              <a:solidFill>
                <a:schemeClr val="tx2"/>
              </a:solidFill>
            </a:endParaRPr>
          </a:p>
          <a:p>
            <a:pPr algn="l" fontAlgn="t"/>
            <a:r>
              <a:rPr lang="en-GB" altLang="ja-JP" sz="2800">
                <a:solidFill>
                  <a:schemeClr val="tx2"/>
                </a:solidFill>
              </a:rPr>
              <a:t>Pain killers</a:t>
            </a:r>
          </a:p>
        </p:txBody>
      </p:sp>
      <p:sp>
        <p:nvSpPr>
          <p:cNvPr id="3076" name="Rectangle 4"/>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2</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5738" y="195263"/>
            <a:ext cx="8518525" cy="512762"/>
          </a:xfrm>
          <a:noFill/>
        </p:spPr>
        <p:txBody>
          <a:bodyPr/>
          <a:lstStyle/>
          <a:p>
            <a:r>
              <a:rPr lang="en-US" altLang="ja-JP" sz="2400" smtClean="0">
                <a:solidFill>
                  <a:schemeClr val="accent1"/>
                </a:solidFill>
                <a:latin typeface="Helvetica" pitchFamily="34" charset="0"/>
              </a:rPr>
              <a:t>Pain inducers / Inflammation mediators</a:t>
            </a:r>
            <a:endParaRPr lang="en-GB" altLang="ja-JP" sz="2400" smtClean="0">
              <a:solidFill>
                <a:schemeClr val="accent1"/>
              </a:solidFill>
              <a:latin typeface="Helvetica" pitchFamily="34" charset="0"/>
            </a:endParaRPr>
          </a:p>
        </p:txBody>
      </p:sp>
      <p:sp>
        <p:nvSpPr>
          <p:cNvPr id="21507" name="Rectangle 3"/>
          <p:cNvSpPr>
            <a:spLocks noChangeArrowheads="1"/>
          </p:cNvSpPr>
          <p:nvPr/>
        </p:nvSpPr>
        <p:spPr bwMode="auto">
          <a:xfrm>
            <a:off x="217488" y="2136775"/>
            <a:ext cx="8820150" cy="28321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Prostaglandins (PGE</a:t>
            </a:r>
            <a:r>
              <a:rPr lang="en-US" altLang="ja-JP" sz="2000" baseline="-25000">
                <a:solidFill>
                  <a:schemeClr val="tx2"/>
                </a:solidFill>
              </a:rPr>
              <a:t>2</a:t>
            </a:r>
            <a:r>
              <a:rPr lang="en-US" altLang="ja-JP" sz="2000">
                <a:solidFill>
                  <a:schemeClr val="tx2"/>
                </a:solidFill>
                <a:sym typeface="Wingdings" pitchFamily="2" charset="2"/>
              </a:rPr>
              <a:t>)</a:t>
            </a:r>
            <a:r>
              <a:rPr lang="en-US" altLang="ja-JP" sz="2000">
                <a:solidFill>
                  <a:schemeClr val="tx2"/>
                </a:solidFill>
              </a:rPr>
              <a:t> </a:t>
            </a:r>
          </a:p>
          <a:p>
            <a:pPr algn="l"/>
            <a:r>
              <a:rPr lang="en-US" altLang="ja-JP" sz="2000">
                <a:solidFill>
                  <a:schemeClr val="tx2"/>
                </a:solidFill>
              </a:rPr>
              <a:t>	</a:t>
            </a:r>
            <a:r>
              <a:rPr lang="en-US" altLang="ja-JP" sz="2000"/>
              <a:t>- Synthesized/released from Glanulocyte, Macrophage, and 	  	  Nociceptive Neurons in response to tissue damage</a:t>
            </a:r>
          </a:p>
          <a:p>
            <a:pPr algn="l"/>
            <a:r>
              <a:rPr lang="en-US" altLang="ja-JP" sz="2000"/>
              <a:t>	- Binds to EP2 receptor expressed at free nerve endings</a:t>
            </a:r>
          </a:p>
          <a:p>
            <a:pPr algn="l"/>
            <a:r>
              <a:rPr lang="en-US" altLang="ja-JP" sz="2000"/>
              <a:t>	</a:t>
            </a:r>
          </a:p>
          <a:p>
            <a:pPr algn="l"/>
            <a:endParaRPr lang="en-US" altLang="ja-JP" sz="2000"/>
          </a:p>
          <a:p>
            <a:pPr algn="l"/>
            <a:r>
              <a:rPr lang="en-US" altLang="ja-JP" sz="2000">
                <a:solidFill>
                  <a:schemeClr val="tx2"/>
                </a:solidFill>
              </a:rPr>
              <a:t>Cyclooxygenase: </a:t>
            </a:r>
            <a:r>
              <a:rPr lang="en-US" altLang="ja-JP" sz="2000"/>
              <a:t>COX is the rate-limiting enzyme of PGE</a:t>
            </a:r>
            <a:r>
              <a:rPr lang="en-US" altLang="ja-JP" sz="2000" baseline="-25000"/>
              <a:t>2 </a:t>
            </a:r>
            <a:r>
              <a:rPr lang="en-US" altLang="ja-JP" sz="2000"/>
              <a:t>synthesis</a:t>
            </a:r>
          </a:p>
          <a:p>
            <a:pPr algn="l"/>
            <a:r>
              <a:rPr lang="en-US" altLang="ja-JP" sz="2000"/>
              <a:t>		  </a:t>
            </a:r>
            <a:r>
              <a:rPr lang="en-GB" altLang="ja-JP" sz="2000"/>
              <a:t>COX-2 can be induced by proinflammatory cytokines 		    	  such as TNF</a:t>
            </a:r>
            <a:r>
              <a:rPr lang="en-GB" altLang="ja-JP" sz="2000">
                <a:latin typeface="Symbol" pitchFamily="18" charset="2"/>
              </a:rPr>
              <a:t>a</a:t>
            </a:r>
            <a:r>
              <a:rPr lang="en-GB" altLang="ja-JP" sz="2000"/>
              <a:t> and IL-I</a:t>
            </a:r>
            <a:r>
              <a:rPr lang="en-GB" altLang="ja-JP" sz="2000">
                <a:latin typeface="Symbol" pitchFamily="18" charset="2"/>
              </a:rPr>
              <a:t>b</a:t>
            </a:r>
            <a:r>
              <a:rPr lang="en-GB" altLang="ja-JP" sz="2000"/>
              <a:t> at the site of local inflammation </a:t>
            </a:r>
            <a:endParaRPr lang="en-GB" altLang="ja-JP" sz="2000">
              <a:solidFill>
                <a:schemeClr val="accent1"/>
              </a:solidFill>
            </a:endParaRPr>
          </a:p>
        </p:txBody>
      </p:sp>
      <p:sp>
        <p:nvSpPr>
          <p:cNvPr id="21508" name="Rectangle 4"/>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20</a:t>
            </a:r>
          </a:p>
        </p:txBody>
      </p:sp>
      <p:sp>
        <p:nvSpPr>
          <p:cNvPr id="21509" name="Rectangle 5"/>
          <p:cNvSpPr>
            <a:spLocks noChangeArrowheads="1"/>
          </p:cNvSpPr>
          <p:nvPr/>
        </p:nvSpPr>
        <p:spPr bwMode="auto">
          <a:xfrm>
            <a:off x="295275" y="885825"/>
            <a:ext cx="8518525" cy="512763"/>
          </a:xfrm>
          <a:prstGeom prst="rect">
            <a:avLst/>
          </a:prstGeom>
          <a:noFill/>
          <a:ln w="12700">
            <a:noFill/>
            <a:miter lim="800000"/>
            <a:headEnd/>
            <a:tailEnd/>
          </a:ln>
        </p:spPr>
        <p:txBody>
          <a:bodyPr lIns="90487" tIns="44450" rIns="90487" bIns="44450" anchor="b"/>
          <a:lstStyle/>
          <a:p>
            <a:r>
              <a:rPr lang="en-US" altLang="ja-JP" sz="4400">
                <a:solidFill>
                  <a:schemeClr val="tx2"/>
                </a:solidFill>
                <a:latin typeface="Arial" charset="0"/>
              </a:rPr>
              <a:t>Prostanoids</a:t>
            </a:r>
            <a:endParaRPr lang="en-GB" altLang="ja-JP" sz="440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95263"/>
            <a:ext cx="9144000" cy="941387"/>
          </a:xfrm>
          <a:noFill/>
        </p:spPr>
        <p:txBody>
          <a:bodyPr/>
          <a:lstStyle/>
          <a:p>
            <a:r>
              <a:rPr lang="en-GB" altLang="ja-JP" sz="4000" smtClean="0">
                <a:latin typeface="Helvetica" pitchFamily="34" charset="0"/>
              </a:rPr>
              <a:t>Prostaglandin synthesis pathways </a:t>
            </a:r>
          </a:p>
        </p:txBody>
      </p:sp>
      <p:pic>
        <p:nvPicPr>
          <p:cNvPr id="22531" name="Picture 35" descr="Picture2"/>
          <p:cNvPicPr>
            <a:picLocks noChangeAspect="1" noChangeArrowheads="1"/>
          </p:cNvPicPr>
          <p:nvPr/>
        </p:nvPicPr>
        <p:blipFill>
          <a:blip r:embed="rId2" cstate="print"/>
          <a:srcRect/>
          <a:stretch>
            <a:fillRect/>
          </a:stretch>
        </p:blipFill>
        <p:spPr bwMode="auto">
          <a:xfrm>
            <a:off x="0" y="1590675"/>
            <a:ext cx="9144000" cy="5267325"/>
          </a:xfrm>
          <a:prstGeom prst="rect">
            <a:avLst/>
          </a:prstGeom>
          <a:noFill/>
          <a:ln w="9525">
            <a:noFill/>
            <a:miter lim="800000"/>
            <a:headEnd/>
            <a:tailEnd/>
          </a:ln>
        </p:spPr>
      </p:pic>
      <p:sp>
        <p:nvSpPr>
          <p:cNvPr id="22532" name="Rectangle 3"/>
          <p:cNvSpPr>
            <a:spLocks noChangeArrowheads="1"/>
          </p:cNvSpPr>
          <p:nvPr/>
        </p:nvSpPr>
        <p:spPr bwMode="auto">
          <a:xfrm>
            <a:off x="8661400" y="6380163"/>
            <a:ext cx="482600" cy="477837"/>
          </a:xfrm>
          <a:prstGeom prst="rect">
            <a:avLst/>
          </a:prstGeom>
          <a:solidFill>
            <a:schemeClr val="tx1"/>
          </a:solidFill>
          <a:ln w="9525" algn="ctr">
            <a:noFill/>
            <a:round/>
            <a:headEnd/>
            <a:tailEnd/>
          </a:ln>
        </p:spPr>
        <p:txBody>
          <a:bodyPr/>
          <a:lstStyle/>
          <a:p>
            <a:endParaRPr lang="ja-JP" altLang="en-US"/>
          </a:p>
        </p:txBody>
      </p:sp>
      <p:sp>
        <p:nvSpPr>
          <p:cNvPr id="22533" name="Rectangle 21"/>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rgbClr val="000000"/>
                </a:solidFill>
              </a:rPr>
              <a:t>21</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5738" y="195263"/>
            <a:ext cx="8518525" cy="512762"/>
          </a:xfrm>
          <a:noFill/>
        </p:spPr>
        <p:txBody>
          <a:bodyPr/>
          <a:lstStyle/>
          <a:p>
            <a:r>
              <a:rPr lang="en-US" altLang="ja-JP" sz="2400" smtClean="0">
                <a:solidFill>
                  <a:schemeClr val="accent1"/>
                </a:solidFill>
                <a:latin typeface="Helvetica" pitchFamily="34" charset="0"/>
              </a:rPr>
              <a:t>Pain inducers / Inflammation mediators</a:t>
            </a:r>
            <a:endParaRPr lang="en-GB" altLang="ja-JP" sz="2400" smtClean="0">
              <a:solidFill>
                <a:schemeClr val="accent1"/>
              </a:solidFill>
              <a:latin typeface="Helvetica" pitchFamily="34" charset="0"/>
            </a:endParaRPr>
          </a:p>
        </p:txBody>
      </p:sp>
      <p:sp>
        <p:nvSpPr>
          <p:cNvPr id="23555" name="Rectangle 3"/>
          <p:cNvSpPr>
            <a:spLocks noChangeArrowheads="1"/>
          </p:cNvSpPr>
          <p:nvPr/>
        </p:nvSpPr>
        <p:spPr bwMode="auto">
          <a:xfrm>
            <a:off x="217488" y="2136775"/>
            <a:ext cx="8820150" cy="37465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	</a:t>
            </a:r>
            <a:r>
              <a:rPr lang="en-US" altLang="ja-JP" sz="2000"/>
              <a:t>- DP1, DP2 </a:t>
            </a:r>
          </a:p>
          <a:p>
            <a:pPr algn="l"/>
            <a:r>
              <a:rPr lang="en-US" altLang="ja-JP" sz="2000"/>
              <a:t>	- EP1, EP2, EP3, EP4 </a:t>
            </a:r>
          </a:p>
          <a:p>
            <a:pPr algn="l"/>
            <a:r>
              <a:rPr lang="en-US" altLang="ja-JP" sz="2000"/>
              <a:t>	- FP </a:t>
            </a:r>
          </a:p>
          <a:p>
            <a:pPr algn="l"/>
            <a:r>
              <a:rPr lang="en-US" altLang="ja-JP" sz="2000"/>
              <a:t>	- IP </a:t>
            </a:r>
          </a:p>
          <a:p>
            <a:pPr algn="l"/>
            <a:endParaRPr lang="en-US" altLang="ja-JP" sz="2000"/>
          </a:p>
          <a:p>
            <a:pPr algn="l"/>
            <a:r>
              <a:rPr lang="en-US" altLang="ja-JP" sz="2000"/>
              <a:t>	- 7-TM G-protein coupled receptors</a:t>
            </a:r>
          </a:p>
          <a:p>
            <a:pPr algn="l"/>
            <a:r>
              <a:rPr lang="en-US" altLang="ja-JP" sz="2000"/>
              <a:t>	- PGE2 binds to EP2 receptor expressed at free nerve endings</a:t>
            </a:r>
          </a:p>
          <a:p>
            <a:pPr algn="l"/>
            <a:r>
              <a:rPr lang="en-US" altLang="ja-JP" sz="2000"/>
              <a:t>	- Activates adenylate cyclase via Gs</a:t>
            </a:r>
          </a:p>
          <a:p>
            <a:pPr algn="l"/>
            <a:r>
              <a:rPr lang="en-US" altLang="ja-JP" sz="2000"/>
              <a:t>	- Increases intracellular cAMP</a:t>
            </a:r>
          </a:p>
          <a:p>
            <a:pPr algn="l"/>
            <a:r>
              <a:rPr lang="en-US" altLang="ja-JP" sz="2000"/>
              <a:t>	- cAMP leads to protein kinase A (PKA) activation</a:t>
            </a:r>
          </a:p>
          <a:p>
            <a:pPr algn="l"/>
            <a:r>
              <a:rPr lang="en-US" altLang="ja-JP" sz="2000"/>
              <a:t>	- Phosphorylates channels, Lower the thresholds of nociceptive 	neurons</a:t>
            </a:r>
          </a:p>
        </p:txBody>
      </p:sp>
      <p:sp>
        <p:nvSpPr>
          <p:cNvPr id="23556" name="Rectangle 4"/>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22</a:t>
            </a:r>
          </a:p>
        </p:txBody>
      </p:sp>
      <p:sp>
        <p:nvSpPr>
          <p:cNvPr id="23557" name="Rectangle 5"/>
          <p:cNvSpPr>
            <a:spLocks noChangeArrowheads="1"/>
          </p:cNvSpPr>
          <p:nvPr/>
        </p:nvSpPr>
        <p:spPr bwMode="auto">
          <a:xfrm>
            <a:off x="295275" y="885825"/>
            <a:ext cx="8518525" cy="512763"/>
          </a:xfrm>
          <a:prstGeom prst="rect">
            <a:avLst/>
          </a:prstGeom>
          <a:noFill/>
          <a:ln w="12700">
            <a:noFill/>
            <a:miter lim="800000"/>
            <a:headEnd/>
            <a:tailEnd/>
          </a:ln>
        </p:spPr>
        <p:txBody>
          <a:bodyPr lIns="90487" tIns="44450" rIns="90487" bIns="44450" anchor="b"/>
          <a:lstStyle/>
          <a:p>
            <a:r>
              <a:rPr lang="en-US" altLang="ja-JP" sz="4400">
                <a:solidFill>
                  <a:schemeClr val="tx2"/>
                </a:solidFill>
                <a:latin typeface="Arial" charset="0"/>
              </a:rPr>
              <a:t>Prostaglandin receptors</a:t>
            </a:r>
            <a:endParaRPr lang="en-GB" altLang="ja-JP" sz="440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461963" y="2136775"/>
            <a:ext cx="8575675" cy="25273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NGF	</a:t>
            </a:r>
            <a:r>
              <a:rPr lang="en-US" altLang="ja-JP" sz="2000"/>
              <a:t>- Regulate the peripheral sensitivity of nociceptive neurons</a:t>
            </a:r>
          </a:p>
          <a:p>
            <a:pPr algn="l"/>
            <a:r>
              <a:rPr lang="en-US" altLang="ja-JP" sz="2000"/>
              <a:t>	- </a:t>
            </a:r>
            <a:r>
              <a:rPr lang="en-GB" altLang="ja-JP" sz="2000"/>
              <a:t>Increased NGF levels lead to mechanical and thermal 	hyperalgesia</a:t>
            </a:r>
          </a:p>
          <a:p>
            <a:pPr algn="l"/>
            <a:r>
              <a:rPr lang="en-US" altLang="ja-JP" sz="2000"/>
              <a:t>	- Increases functional sodium channel expression</a:t>
            </a:r>
          </a:p>
          <a:p>
            <a:pPr algn="l"/>
            <a:endParaRPr lang="en-US" altLang="ja-JP" sz="2000"/>
          </a:p>
          <a:p>
            <a:pPr algn="l"/>
            <a:r>
              <a:rPr lang="en-US" altLang="ja-JP" sz="2000">
                <a:solidFill>
                  <a:schemeClr val="tx2"/>
                </a:solidFill>
              </a:rPr>
              <a:t>TrkA	</a:t>
            </a:r>
            <a:r>
              <a:rPr lang="en-US" altLang="ja-JP" sz="2000"/>
              <a:t>- Single-TM tyrosine kinase receptor for NGF</a:t>
            </a:r>
          </a:p>
          <a:p>
            <a:pPr algn="l"/>
            <a:r>
              <a:rPr lang="en-US" altLang="ja-JP" sz="2000"/>
              <a:t>	- Selectively expressed in unmyelinated nociceptive sensory 	neurons</a:t>
            </a:r>
            <a:endParaRPr lang="en-GB" altLang="ja-JP" sz="2000"/>
          </a:p>
        </p:txBody>
      </p:sp>
      <p:sp>
        <p:nvSpPr>
          <p:cNvPr id="24579" name="Rectangle 5"/>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23</a:t>
            </a:r>
          </a:p>
        </p:txBody>
      </p:sp>
      <p:sp>
        <p:nvSpPr>
          <p:cNvPr id="24580" name="Rectangle 9"/>
          <p:cNvSpPr>
            <a:spLocks noGrp="1" noChangeArrowheads="1"/>
          </p:cNvSpPr>
          <p:nvPr>
            <p:ph type="title"/>
          </p:nvPr>
        </p:nvSpPr>
        <p:spPr>
          <a:xfrm>
            <a:off x="185738" y="195263"/>
            <a:ext cx="8518525" cy="512762"/>
          </a:xfrm>
          <a:noFill/>
        </p:spPr>
        <p:txBody>
          <a:bodyPr/>
          <a:lstStyle/>
          <a:p>
            <a:r>
              <a:rPr lang="en-US" altLang="ja-JP" sz="2400" smtClean="0">
                <a:solidFill>
                  <a:schemeClr val="accent1"/>
                </a:solidFill>
                <a:latin typeface="Helvetica" pitchFamily="34" charset="0"/>
              </a:rPr>
              <a:t>Pain inducers / Inflammation mediators</a:t>
            </a:r>
            <a:endParaRPr lang="en-GB" altLang="ja-JP" sz="2400" smtClean="0">
              <a:solidFill>
                <a:schemeClr val="accent1"/>
              </a:solidFill>
              <a:latin typeface="Helvetica" pitchFamily="34" charset="0"/>
            </a:endParaRPr>
          </a:p>
        </p:txBody>
      </p:sp>
      <p:sp>
        <p:nvSpPr>
          <p:cNvPr id="24581" name="Rectangle 10"/>
          <p:cNvSpPr>
            <a:spLocks noChangeArrowheads="1"/>
          </p:cNvSpPr>
          <p:nvPr/>
        </p:nvSpPr>
        <p:spPr bwMode="auto">
          <a:xfrm>
            <a:off x="295275" y="885825"/>
            <a:ext cx="8518525" cy="512763"/>
          </a:xfrm>
          <a:prstGeom prst="rect">
            <a:avLst/>
          </a:prstGeom>
          <a:noFill/>
          <a:ln w="12700">
            <a:noFill/>
            <a:miter lim="800000"/>
            <a:headEnd/>
            <a:tailEnd/>
          </a:ln>
        </p:spPr>
        <p:txBody>
          <a:bodyPr lIns="90487" tIns="44450" rIns="90487" bIns="44450" anchor="b"/>
          <a:lstStyle/>
          <a:p>
            <a:r>
              <a:rPr lang="en-US" altLang="ja-JP" sz="4400">
                <a:solidFill>
                  <a:schemeClr val="tx2"/>
                </a:solidFill>
                <a:latin typeface="Arial" charset="0"/>
              </a:rPr>
              <a:t>NGF (Nerve Growth Factor)</a:t>
            </a:r>
            <a:endParaRPr lang="en-GB" altLang="ja-JP" sz="4400">
              <a:solidFill>
                <a:schemeClr val="tx2"/>
              </a:solidFill>
              <a:latin typeface="Arial" charset="0"/>
            </a:endParaRPr>
          </a:p>
        </p:txBody>
      </p:sp>
      <p:sp>
        <p:nvSpPr>
          <p:cNvPr id="24582" name="Rectangle 12"/>
          <p:cNvSpPr>
            <a:spLocks noChangeArrowheads="1"/>
          </p:cNvSpPr>
          <p:nvPr/>
        </p:nvSpPr>
        <p:spPr bwMode="auto">
          <a:xfrm>
            <a:off x="1528763" y="5257800"/>
            <a:ext cx="2789237" cy="1158875"/>
          </a:xfrm>
          <a:prstGeom prst="rect">
            <a:avLst/>
          </a:prstGeom>
          <a:noFill/>
          <a:ln w="9525" algn="ctr">
            <a:noFill/>
            <a:miter lim="800000"/>
            <a:headEnd/>
            <a:tailEnd/>
          </a:ln>
        </p:spPr>
        <p:txBody>
          <a:bodyPr wrap="none" anchor="ctr">
            <a:spAutoFit/>
          </a:bodyPr>
          <a:lstStyle/>
          <a:p>
            <a:pPr algn="l"/>
            <a:r>
              <a:rPr lang="en-GB" altLang="ja-JP" sz="2000"/>
              <a:t>BDNF</a:t>
            </a:r>
            <a:r>
              <a:rPr lang="en-GB" altLang="ja-JP" sz="1000"/>
              <a:t> (brain-derived neurorophic factor)</a:t>
            </a:r>
            <a:endParaRPr lang="en-GB" altLang="ja-JP" sz="2000"/>
          </a:p>
          <a:p>
            <a:pPr algn="l"/>
            <a:r>
              <a:rPr lang="en-GB" altLang="ja-JP" sz="2000"/>
              <a:t>NT-4/5 </a:t>
            </a:r>
          </a:p>
          <a:p>
            <a:pPr algn="l"/>
            <a:r>
              <a:rPr lang="en-US" altLang="ja-JP" sz="1000"/>
              <a:t> </a:t>
            </a:r>
          </a:p>
          <a:p>
            <a:pPr algn="l"/>
            <a:r>
              <a:rPr lang="en-US" altLang="ja-JP" sz="2000"/>
              <a:t>NT-3</a:t>
            </a:r>
            <a:endParaRPr lang="en-GB" altLang="ja-JP" sz="2000"/>
          </a:p>
        </p:txBody>
      </p:sp>
      <p:sp>
        <p:nvSpPr>
          <p:cNvPr id="24583" name="Rectangle 13"/>
          <p:cNvSpPr>
            <a:spLocks noChangeArrowheads="1"/>
          </p:cNvSpPr>
          <p:nvPr/>
        </p:nvSpPr>
        <p:spPr bwMode="auto">
          <a:xfrm>
            <a:off x="4932363" y="5373688"/>
            <a:ext cx="735012" cy="1006475"/>
          </a:xfrm>
          <a:prstGeom prst="rect">
            <a:avLst/>
          </a:prstGeom>
          <a:noFill/>
          <a:ln w="9525" algn="ctr">
            <a:noFill/>
            <a:miter lim="800000"/>
            <a:headEnd/>
            <a:tailEnd/>
          </a:ln>
        </p:spPr>
        <p:txBody>
          <a:bodyPr wrap="none" anchor="ctr">
            <a:spAutoFit/>
          </a:bodyPr>
          <a:lstStyle/>
          <a:p>
            <a:pPr algn="l"/>
            <a:r>
              <a:rPr lang="en-GB" altLang="ja-JP" sz="2000"/>
              <a:t>TrkB</a:t>
            </a:r>
          </a:p>
          <a:p>
            <a:pPr algn="l"/>
            <a:endParaRPr lang="en-US" altLang="ja-JP" sz="2000"/>
          </a:p>
          <a:p>
            <a:pPr algn="l"/>
            <a:r>
              <a:rPr lang="en-US" altLang="ja-JP" sz="2000"/>
              <a:t>TrkC</a:t>
            </a:r>
            <a:endParaRPr lang="en-GB" altLang="ja-JP" sz="2000"/>
          </a:p>
        </p:txBody>
      </p:sp>
      <p:sp>
        <p:nvSpPr>
          <p:cNvPr id="24584" name="Line 14"/>
          <p:cNvSpPr>
            <a:spLocks noChangeShapeType="1"/>
          </p:cNvSpPr>
          <p:nvPr/>
        </p:nvSpPr>
        <p:spPr bwMode="auto">
          <a:xfrm>
            <a:off x="4287838" y="5603875"/>
            <a:ext cx="669925" cy="0"/>
          </a:xfrm>
          <a:prstGeom prst="line">
            <a:avLst/>
          </a:prstGeom>
          <a:noFill/>
          <a:ln w="9525">
            <a:solidFill>
              <a:schemeClr val="tx1"/>
            </a:solidFill>
            <a:round/>
            <a:headEnd/>
            <a:tailEnd type="triangle" w="med" len="med"/>
          </a:ln>
        </p:spPr>
        <p:txBody>
          <a:bodyPr/>
          <a:lstStyle/>
          <a:p>
            <a:endParaRPr lang="ja-JP" altLang="en-US"/>
          </a:p>
        </p:txBody>
      </p:sp>
      <p:sp>
        <p:nvSpPr>
          <p:cNvPr id="24585" name="Line 15"/>
          <p:cNvSpPr>
            <a:spLocks noChangeShapeType="1"/>
          </p:cNvSpPr>
          <p:nvPr/>
        </p:nvSpPr>
        <p:spPr bwMode="auto">
          <a:xfrm>
            <a:off x="4287838" y="6165850"/>
            <a:ext cx="669925" cy="0"/>
          </a:xfrm>
          <a:prstGeom prst="line">
            <a:avLst/>
          </a:prstGeom>
          <a:noFill/>
          <a:ln w="9525">
            <a:solidFill>
              <a:schemeClr val="tx1"/>
            </a:solidFill>
            <a:round/>
            <a:headEnd/>
            <a:tailEnd type="triangle" w="med" len="med"/>
          </a:ln>
        </p:spPr>
        <p:txBody>
          <a:bodyPr/>
          <a:lstStyle/>
          <a:p>
            <a:endParaRPr lang="ja-JP"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41" descr="Picture1"/>
          <p:cNvPicPr>
            <a:picLocks noChangeAspect="1" noChangeArrowheads="1"/>
          </p:cNvPicPr>
          <p:nvPr/>
        </p:nvPicPr>
        <p:blipFill>
          <a:blip r:embed="rId2" cstate="print"/>
          <a:srcRect/>
          <a:stretch>
            <a:fillRect/>
          </a:stretch>
        </p:blipFill>
        <p:spPr bwMode="auto">
          <a:xfrm>
            <a:off x="-11113" y="-11113"/>
            <a:ext cx="9167813" cy="6881813"/>
          </a:xfrm>
          <a:prstGeom prst="rect">
            <a:avLst/>
          </a:prstGeom>
          <a:noFill/>
          <a:ln w="9525">
            <a:noFill/>
            <a:miter lim="800000"/>
            <a:headEnd/>
            <a:tailEnd/>
          </a:ln>
        </p:spPr>
      </p:pic>
      <p:sp>
        <p:nvSpPr>
          <p:cNvPr id="708643" name="Rectangle 35"/>
          <p:cNvSpPr>
            <a:spLocks noChangeArrowheads="1"/>
          </p:cNvSpPr>
          <p:nvPr/>
        </p:nvSpPr>
        <p:spPr bwMode="auto">
          <a:xfrm>
            <a:off x="3605213" y="4689475"/>
            <a:ext cx="2009775" cy="579438"/>
          </a:xfrm>
          <a:prstGeom prst="rect">
            <a:avLst/>
          </a:prstGeom>
          <a:solidFill>
            <a:schemeClr val="bg1"/>
          </a:solidFill>
          <a:ln w="9525" algn="ctr">
            <a:noFill/>
            <a:miter lim="800000"/>
            <a:headEnd/>
            <a:tailEnd/>
          </a:ln>
        </p:spPr>
        <p:txBody>
          <a:bodyPr wrap="none">
            <a:spAutoFit/>
          </a:bodyPr>
          <a:lstStyle/>
          <a:p>
            <a:r>
              <a:rPr lang="en-GB" altLang="ja-JP" sz="3200" b="1">
                <a:solidFill>
                  <a:schemeClr val="accent1"/>
                </a:solidFill>
              </a:rPr>
              <a:t>Channels</a:t>
            </a:r>
          </a:p>
        </p:txBody>
      </p:sp>
      <p:sp>
        <p:nvSpPr>
          <p:cNvPr id="25604" name="Rectangle 39"/>
          <p:cNvSpPr>
            <a:spLocks noChangeArrowheads="1"/>
          </p:cNvSpPr>
          <p:nvPr/>
        </p:nvSpPr>
        <p:spPr bwMode="auto">
          <a:xfrm>
            <a:off x="8734425" y="6521450"/>
            <a:ext cx="409575" cy="336550"/>
          </a:xfrm>
          <a:prstGeom prst="rect">
            <a:avLst/>
          </a:prstGeom>
          <a:solidFill>
            <a:schemeClr val="tx1"/>
          </a:solidFill>
          <a:ln w="9525" algn="ctr">
            <a:noFill/>
            <a:miter lim="800000"/>
            <a:headEnd/>
            <a:tailEnd/>
          </a:ln>
        </p:spPr>
        <p:txBody>
          <a:bodyPr wrap="none">
            <a:spAutoFit/>
          </a:bodyPr>
          <a:lstStyle/>
          <a:p>
            <a:r>
              <a:rPr lang="en-GB" altLang="ja-JP" sz="1600">
                <a:solidFill>
                  <a:srgbClr val="000000"/>
                </a:solidFill>
              </a:rPr>
              <a:t>21</a:t>
            </a:r>
          </a:p>
        </p:txBody>
      </p:sp>
      <p:sp>
        <p:nvSpPr>
          <p:cNvPr id="25605" name="Rectangle 4"/>
          <p:cNvSpPr>
            <a:spLocks noChangeArrowheads="1"/>
          </p:cNvSpPr>
          <p:nvPr/>
        </p:nvSpPr>
        <p:spPr bwMode="auto">
          <a:xfrm>
            <a:off x="8661400" y="6442075"/>
            <a:ext cx="482600" cy="415925"/>
          </a:xfrm>
          <a:prstGeom prst="rect">
            <a:avLst/>
          </a:prstGeom>
          <a:solidFill>
            <a:schemeClr val="tx1"/>
          </a:solidFill>
          <a:ln w="9525" algn="ctr">
            <a:noFill/>
            <a:round/>
            <a:headEnd/>
            <a:tailEnd/>
          </a:ln>
        </p:spPr>
        <p:txBody>
          <a:bodyPr/>
          <a:lstStyle/>
          <a:p>
            <a:endParaRPr lang="ja-JP" altLang="en-US"/>
          </a:p>
        </p:txBody>
      </p:sp>
      <p:sp>
        <p:nvSpPr>
          <p:cNvPr id="25606" name="Rectangle 21"/>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rgbClr val="000000"/>
                </a:solidFill>
              </a:rPr>
              <a:t>24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8643"/>
                                        </p:tgtEl>
                                        <p:attrNameLst>
                                          <p:attrName>style.visibility</p:attrName>
                                        </p:attrNameLst>
                                      </p:cBhvr>
                                      <p:to>
                                        <p:strVal val="visible"/>
                                      </p:to>
                                    </p:set>
                                    <p:animEffect transition="in" filter="fade">
                                      <p:cBhvr>
                                        <p:cTn id="7" dur="1000"/>
                                        <p:tgtEl>
                                          <p:spTgt spid="708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95263"/>
            <a:ext cx="9144000" cy="1019175"/>
          </a:xfrm>
          <a:noFill/>
        </p:spPr>
        <p:txBody>
          <a:bodyPr/>
          <a:lstStyle/>
          <a:p>
            <a:r>
              <a:rPr lang="en-US" altLang="ja-JP" sz="3600" smtClean="0">
                <a:solidFill>
                  <a:schemeClr val="accent1"/>
                </a:solidFill>
                <a:latin typeface="Helvetica" pitchFamily="34" charset="0"/>
              </a:rPr>
              <a:t>TRP Channels</a:t>
            </a:r>
            <a:endParaRPr lang="en-GB" altLang="ja-JP" sz="3600" smtClean="0">
              <a:solidFill>
                <a:schemeClr val="accent1"/>
              </a:solidFill>
              <a:latin typeface="Helvetica" pitchFamily="34" charset="0"/>
            </a:endParaRPr>
          </a:p>
        </p:txBody>
      </p:sp>
      <p:pic>
        <p:nvPicPr>
          <p:cNvPr id="26627" name="Picture 6" descr="capsaicin"/>
          <p:cNvPicPr>
            <a:picLocks noChangeAspect="1" noChangeArrowheads="1"/>
          </p:cNvPicPr>
          <p:nvPr/>
        </p:nvPicPr>
        <p:blipFill>
          <a:blip r:embed="rId2" cstate="print"/>
          <a:srcRect/>
          <a:stretch>
            <a:fillRect/>
          </a:stretch>
        </p:blipFill>
        <p:spPr bwMode="auto">
          <a:xfrm>
            <a:off x="4090988" y="6075363"/>
            <a:ext cx="1468437" cy="782637"/>
          </a:xfrm>
          <a:prstGeom prst="rect">
            <a:avLst/>
          </a:prstGeom>
          <a:solidFill>
            <a:schemeClr val="tx1"/>
          </a:solidFill>
          <a:ln w="9525">
            <a:noFill/>
            <a:miter lim="800000"/>
            <a:headEnd/>
            <a:tailEnd/>
          </a:ln>
        </p:spPr>
      </p:pic>
      <p:pic>
        <p:nvPicPr>
          <p:cNvPr id="26628" name="Picture 7" descr="pepper"/>
          <p:cNvPicPr>
            <a:picLocks noChangeAspect="1" noChangeArrowheads="1"/>
          </p:cNvPicPr>
          <p:nvPr/>
        </p:nvPicPr>
        <p:blipFill>
          <a:blip r:embed="rId3" cstate="print"/>
          <a:srcRect/>
          <a:stretch>
            <a:fillRect/>
          </a:stretch>
        </p:blipFill>
        <p:spPr bwMode="auto">
          <a:xfrm>
            <a:off x="4079875" y="4424363"/>
            <a:ext cx="1473200" cy="1666875"/>
          </a:xfrm>
          <a:prstGeom prst="rect">
            <a:avLst/>
          </a:prstGeom>
          <a:noFill/>
          <a:ln w="9525">
            <a:noFill/>
            <a:miter lim="800000"/>
            <a:headEnd/>
            <a:tailEnd/>
          </a:ln>
        </p:spPr>
      </p:pic>
      <p:grpSp>
        <p:nvGrpSpPr>
          <p:cNvPr id="26629" name="Group 8"/>
          <p:cNvGrpSpPr>
            <a:grpSpLocks/>
          </p:cNvGrpSpPr>
          <p:nvPr/>
        </p:nvGrpSpPr>
        <p:grpSpPr bwMode="auto">
          <a:xfrm>
            <a:off x="0" y="4100513"/>
            <a:ext cx="3614738" cy="2757487"/>
            <a:chOff x="343" y="1323"/>
            <a:chExt cx="3457" cy="2360"/>
          </a:xfrm>
        </p:grpSpPr>
        <p:pic>
          <p:nvPicPr>
            <p:cNvPr id="26633" name="Picture 9" descr="161_27"/>
            <p:cNvPicPr>
              <a:picLocks noChangeAspect="1" noChangeArrowheads="1"/>
            </p:cNvPicPr>
            <p:nvPr/>
          </p:nvPicPr>
          <p:blipFill>
            <a:blip r:embed="rId4" cstate="print"/>
            <a:srcRect/>
            <a:stretch>
              <a:fillRect/>
            </a:stretch>
          </p:blipFill>
          <p:spPr bwMode="auto">
            <a:xfrm>
              <a:off x="374" y="1363"/>
              <a:ext cx="3412" cy="2320"/>
            </a:xfrm>
            <a:prstGeom prst="rect">
              <a:avLst/>
            </a:prstGeom>
            <a:noFill/>
            <a:ln w="9525">
              <a:noFill/>
              <a:miter lim="800000"/>
              <a:headEnd/>
              <a:tailEnd/>
            </a:ln>
          </p:spPr>
        </p:pic>
        <p:sp useBgFill="1">
          <p:nvSpPr>
            <p:cNvPr id="26634" name="Rectangle 10"/>
            <p:cNvSpPr>
              <a:spLocks noChangeArrowheads="1"/>
            </p:cNvSpPr>
            <p:nvPr/>
          </p:nvSpPr>
          <p:spPr bwMode="auto">
            <a:xfrm>
              <a:off x="343" y="1323"/>
              <a:ext cx="3457" cy="291"/>
            </a:xfrm>
            <a:prstGeom prst="rect">
              <a:avLst/>
            </a:prstGeom>
            <a:ln w="12700">
              <a:noFill/>
              <a:miter lim="800000"/>
              <a:headEnd/>
              <a:tailEnd/>
            </a:ln>
          </p:spPr>
          <p:txBody>
            <a:bodyPr wrap="none" anchor="ctr"/>
            <a:lstStyle/>
            <a:p>
              <a:pPr algn="l"/>
              <a:endParaRPr lang="ja-JP" altLang="en-US"/>
            </a:p>
          </p:txBody>
        </p:sp>
      </p:grpSp>
      <p:sp>
        <p:nvSpPr>
          <p:cNvPr id="26630" name="Rectangle 3"/>
          <p:cNvSpPr>
            <a:spLocks noChangeArrowheads="1"/>
          </p:cNvSpPr>
          <p:nvPr/>
        </p:nvSpPr>
        <p:spPr bwMode="auto">
          <a:xfrm>
            <a:off x="438150" y="1744663"/>
            <a:ext cx="8566150" cy="2141537"/>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TRPV1 (VR1): </a:t>
            </a:r>
            <a:r>
              <a:rPr lang="en-US" altLang="ja-JP" sz="2000"/>
              <a:t>Non-selective cation channel activated by capsaicin, </a:t>
            </a:r>
          </a:p>
          <a:p>
            <a:pPr algn="l"/>
            <a:r>
              <a:rPr lang="en-US" altLang="ja-JP" sz="2000"/>
              <a:t>                        noxious heat and low pH</a:t>
            </a:r>
          </a:p>
          <a:p>
            <a:pPr algn="l"/>
            <a:endParaRPr lang="en-US" altLang="ja-JP" sz="2000" baseline="-25000"/>
          </a:p>
          <a:p>
            <a:pPr algn="l"/>
            <a:r>
              <a:rPr lang="en-US" altLang="ja-JP" sz="2000"/>
              <a:t>                        Expressed in nociceptive primary sensory neurons</a:t>
            </a:r>
          </a:p>
          <a:p>
            <a:pPr algn="l"/>
            <a:endParaRPr lang="en-US" altLang="ja-JP" sz="2000"/>
          </a:p>
          <a:p>
            <a:pPr algn="l"/>
            <a:r>
              <a:rPr lang="en-US" altLang="ja-JP" sz="2000"/>
              <a:t>                        </a:t>
            </a:r>
            <a:r>
              <a:rPr lang="en-GB" altLang="ja-JP" sz="2000"/>
              <a:t>TRPV1 knockout mice are impaired in the detection of 		           painful heat stimuli</a:t>
            </a:r>
          </a:p>
        </p:txBody>
      </p:sp>
      <p:sp>
        <p:nvSpPr>
          <p:cNvPr id="26631" name="Rectangle 12"/>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pPr algn="r"/>
            <a:r>
              <a:rPr lang="en-GB" altLang="ja-JP" sz="1600">
                <a:solidFill>
                  <a:schemeClr val="accent1"/>
                </a:solidFill>
              </a:rPr>
              <a:t>25</a:t>
            </a:r>
          </a:p>
        </p:txBody>
      </p:sp>
      <p:pic>
        <p:nvPicPr>
          <p:cNvPr id="26632" name="Picture 13" descr="anandamide"/>
          <p:cNvPicPr>
            <a:picLocks noChangeAspect="1" noChangeArrowheads="1"/>
          </p:cNvPicPr>
          <p:nvPr/>
        </p:nvPicPr>
        <p:blipFill>
          <a:blip r:embed="rId5" cstate="print"/>
          <a:srcRect/>
          <a:stretch>
            <a:fillRect/>
          </a:stretch>
        </p:blipFill>
        <p:spPr bwMode="auto">
          <a:xfrm>
            <a:off x="5784850" y="6035675"/>
            <a:ext cx="2060575" cy="822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95263"/>
            <a:ext cx="9144000" cy="941387"/>
          </a:xfrm>
          <a:noFill/>
        </p:spPr>
        <p:txBody>
          <a:bodyPr/>
          <a:lstStyle/>
          <a:p>
            <a:r>
              <a:rPr lang="en-GB" altLang="ja-JP" sz="4000" smtClean="0">
                <a:latin typeface="Helvetica" pitchFamily="34" charset="0"/>
              </a:rPr>
              <a:t>Prostaglandin synthesis pathways </a:t>
            </a:r>
          </a:p>
        </p:txBody>
      </p:sp>
      <p:pic>
        <p:nvPicPr>
          <p:cNvPr id="27651" name="Picture 31" descr="Picture2"/>
          <p:cNvPicPr>
            <a:picLocks noChangeAspect="1" noChangeArrowheads="1"/>
          </p:cNvPicPr>
          <p:nvPr/>
        </p:nvPicPr>
        <p:blipFill>
          <a:blip r:embed="rId2" cstate="print"/>
          <a:srcRect/>
          <a:stretch>
            <a:fillRect/>
          </a:stretch>
        </p:blipFill>
        <p:spPr bwMode="auto">
          <a:xfrm>
            <a:off x="0" y="1590675"/>
            <a:ext cx="9144000" cy="5267325"/>
          </a:xfrm>
          <a:prstGeom prst="rect">
            <a:avLst/>
          </a:prstGeom>
          <a:noFill/>
          <a:ln w="9525">
            <a:noFill/>
            <a:miter lim="800000"/>
            <a:headEnd/>
            <a:tailEnd/>
          </a:ln>
        </p:spPr>
      </p:pic>
      <p:sp>
        <p:nvSpPr>
          <p:cNvPr id="27652" name="Rectangle 6"/>
          <p:cNvSpPr>
            <a:spLocks noChangeArrowheads="1"/>
          </p:cNvSpPr>
          <p:nvPr/>
        </p:nvSpPr>
        <p:spPr bwMode="auto">
          <a:xfrm>
            <a:off x="8734425" y="6521450"/>
            <a:ext cx="409575" cy="336550"/>
          </a:xfrm>
          <a:prstGeom prst="rect">
            <a:avLst/>
          </a:prstGeom>
          <a:solidFill>
            <a:schemeClr val="tx1"/>
          </a:solidFill>
          <a:ln w="9525" algn="ctr">
            <a:noFill/>
            <a:miter lim="800000"/>
            <a:headEnd/>
            <a:tailEnd/>
          </a:ln>
        </p:spPr>
        <p:txBody>
          <a:bodyPr wrap="none">
            <a:spAutoFit/>
          </a:bodyPr>
          <a:lstStyle/>
          <a:p>
            <a:r>
              <a:rPr lang="en-GB" altLang="ja-JP" sz="1600">
                <a:solidFill>
                  <a:srgbClr val="000000"/>
                </a:solidFill>
              </a:rPr>
              <a:t>23</a:t>
            </a:r>
          </a:p>
        </p:txBody>
      </p:sp>
      <p:sp>
        <p:nvSpPr>
          <p:cNvPr id="27653" name="Rectangle 4"/>
          <p:cNvSpPr>
            <a:spLocks noChangeArrowheads="1"/>
          </p:cNvSpPr>
          <p:nvPr/>
        </p:nvSpPr>
        <p:spPr bwMode="auto">
          <a:xfrm>
            <a:off x="8670925" y="6430963"/>
            <a:ext cx="473075" cy="427037"/>
          </a:xfrm>
          <a:prstGeom prst="rect">
            <a:avLst/>
          </a:prstGeom>
          <a:solidFill>
            <a:schemeClr val="tx1"/>
          </a:solidFill>
          <a:ln w="9525" algn="ctr">
            <a:noFill/>
            <a:round/>
            <a:headEnd/>
            <a:tailEnd/>
          </a:ln>
        </p:spPr>
        <p:txBody>
          <a:bodyPr/>
          <a:lstStyle/>
          <a:p>
            <a:endParaRPr lang="ja-JP" altLang="en-US"/>
          </a:p>
        </p:txBody>
      </p:sp>
      <p:sp>
        <p:nvSpPr>
          <p:cNvPr id="27654" name="Rectangle 21"/>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rgbClr val="000000"/>
                </a:solidFill>
              </a:rPr>
              <a:t>26</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95263"/>
            <a:ext cx="9144000" cy="1019175"/>
          </a:xfrm>
          <a:noFill/>
        </p:spPr>
        <p:txBody>
          <a:bodyPr/>
          <a:lstStyle/>
          <a:p>
            <a:r>
              <a:rPr lang="en-US" altLang="ja-JP" sz="3200" smtClean="0">
                <a:solidFill>
                  <a:schemeClr val="accent1"/>
                </a:solidFill>
                <a:latin typeface="Helvetica" pitchFamily="34" charset="0"/>
              </a:rPr>
              <a:t>TRPV1 could be involved in the development </a:t>
            </a:r>
            <a:br>
              <a:rPr lang="en-US" altLang="ja-JP" sz="3200" smtClean="0">
                <a:solidFill>
                  <a:schemeClr val="accent1"/>
                </a:solidFill>
                <a:latin typeface="Helvetica" pitchFamily="34" charset="0"/>
              </a:rPr>
            </a:br>
            <a:r>
              <a:rPr lang="en-US" altLang="ja-JP" sz="3200" smtClean="0">
                <a:solidFill>
                  <a:schemeClr val="accent1"/>
                </a:solidFill>
                <a:latin typeface="Helvetica" pitchFamily="34" charset="0"/>
              </a:rPr>
              <a:t>of inflammatory heat hyperalgesia</a:t>
            </a:r>
            <a:endParaRPr lang="en-GB" altLang="ja-JP" sz="3200" smtClean="0">
              <a:solidFill>
                <a:schemeClr val="accent1"/>
              </a:solidFill>
              <a:latin typeface="Helvetica" pitchFamily="34" charset="0"/>
            </a:endParaRPr>
          </a:p>
        </p:txBody>
      </p:sp>
      <p:sp>
        <p:nvSpPr>
          <p:cNvPr id="28675" name="Rectangle 8"/>
          <p:cNvSpPr>
            <a:spLocks noChangeArrowheads="1"/>
          </p:cNvSpPr>
          <p:nvPr/>
        </p:nvSpPr>
        <p:spPr bwMode="auto">
          <a:xfrm>
            <a:off x="438150" y="1744663"/>
            <a:ext cx="8566150" cy="5219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TRPV1 (VR1): </a:t>
            </a:r>
            <a:r>
              <a:rPr lang="en-US" altLang="ja-JP" sz="2000"/>
              <a:t>Non-selective cation channel activated by capsaicin, </a:t>
            </a:r>
          </a:p>
          <a:p>
            <a:pPr algn="l"/>
            <a:r>
              <a:rPr lang="en-US" altLang="ja-JP" sz="2000"/>
              <a:t>                        noxious heat and low pH</a:t>
            </a:r>
          </a:p>
          <a:p>
            <a:pPr algn="l"/>
            <a:endParaRPr lang="en-US" altLang="ja-JP" sz="2000" baseline="-25000"/>
          </a:p>
          <a:p>
            <a:pPr algn="l"/>
            <a:r>
              <a:rPr lang="en-US" altLang="ja-JP" sz="2000"/>
              <a:t>                        Expressed in nociceptive primary sensory neurons</a:t>
            </a:r>
          </a:p>
          <a:p>
            <a:pPr algn="l"/>
            <a:endParaRPr lang="en-US" altLang="ja-JP" sz="2000"/>
          </a:p>
          <a:p>
            <a:pPr algn="l"/>
            <a:r>
              <a:rPr lang="en-US" altLang="ja-JP" sz="2000"/>
              <a:t>                        </a:t>
            </a:r>
            <a:r>
              <a:rPr lang="en-GB" altLang="ja-JP" sz="2000"/>
              <a:t>TRPV1 knockout mice are impaired in the detection of 		           painful heat stimuli</a:t>
            </a:r>
          </a:p>
          <a:p>
            <a:pPr algn="l"/>
            <a:endParaRPr lang="en-GB" altLang="ja-JP" sz="2000"/>
          </a:p>
          <a:p>
            <a:pPr algn="l"/>
            <a:r>
              <a:rPr lang="en-US" altLang="ja-JP" sz="2000"/>
              <a:t> 	           I</a:t>
            </a:r>
            <a:r>
              <a:rPr lang="en-GB" altLang="ja-JP" sz="2000"/>
              <a:t>nduces depolarisation/excitation/transmitter release</a:t>
            </a:r>
          </a:p>
          <a:p>
            <a:pPr algn="l"/>
            <a:endParaRPr lang="en-GB" altLang="ja-JP" sz="2000"/>
          </a:p>
          <a:p>
            <a:pPr algn="l"/>
            <a:r>
              <a:rPr lang="en-GB" altLang="ja-JP" sz="2000"/>
              <a:t>	           Acute TRPV1 activation induces burning pain sensation</a:t>
            </a:r>
          </a:p>
          <a:p>
            <a:pPr algn="l"/>
            <a:endParaRPr lang="en-GB" altLang="ja-JP" sz="2000"/>
          </a:p>
          <a:p>
            <a:pPr lvl="2" algn="l"/>
            <a:r>
              <a:rPr lang="en-GB" altLang="ja-JP" sz="2000"/>
              <a:t>           The level of endogenous ligands (anandamide and   </a:t>
            </a:r>
          </a:p>
          <a:p>
            <a:pPr lvl="2" algn="l"/>
            <a:r>
              <a:rPr lang="en-GB" altLang="ja-JP" sz="2000"/>
              <a:t>           lipoxygenase products) are increased during inflammation</a:t>
            </a:r>
          </a:p>
          <a:p>
            <a:pPr lvl="2" algn="l"/>
            <a:endParaRPr lang="en-GB" altLang="ja-JP" sz="2000"/>
          </a:p>
          <a:p>
            <a:pPr lvl="2" algn="l"/>
            <a:r>
              <a:rPr lang="en-GB" altLang="ja-JP" sz="2000"/>
              <a:t>           Inflammatory mediators activate/sensitise it</a:t>
            </a:r>
          </a:p>
          <a:p>
            <a:pPr algn="l"/>
            <a:endParaRPr lang="en-GB" altLang="ja-JP" sz="2000"/>
          </a:p>
        </p:txBody>
      </p:sp>
      <p:sp>
        <p:nvSpPr>
          <p:cNvPr id="28676" name="Rectangle 9"/>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27</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95263"/>
            <a:ext cx="9144000" cy="1166812"/>
          </a:xfrm>
          <a:noFill/>
        </p:spPr>
        <p:txBody>
          <a:bodyPr/>
          <a:lstStyle/>
          <a:p>
            <a:r>
              <a:rPr lang="en-GB" altLang="ja-JP" sz="4000" smtClean="0">
                <a:latin typeface="Helvetica" pitchFamily="34" charset="0"/>
              </a:rPr>
              <a:t>Key molecules in pain pathways </a:t>
            </a:r>
            <a:br>
              <a:rPr lang="en-GB" altLang="ja-JP" sz="4000" smtClean="0">
                <a:latin typeface="Helvetica" pitchFamily="34" charset="0"/>
              </a:rPr>
            </a:br>
            <a:r>
              <a:rPr lang="en-GB" altLang="ja-JP" sz="4000" smtClean="0">
                <a:latin typeface="Helvetica" pitchFamily="34" charset="0"/>
              </a:rPr>
              <a:t>at peripheral nerves</a:t>
            </a:r>
          </a:p>
        </p:txBody>
      </p:sp>
      <p:pic>
        <p:nvPicPr>
          <p:cNvPr id="29699" name="Picture 31"/>
          <p:cNvPicPr>
            <a:picLocks noChangeAspect="1" noChangeArrowheads="1"/>
          </p:cNvPicPr>
          <p:nvPr/>
        </p:nvPicPr>
        <p:blipFill>
          <a:blip r:embed="rId2" cstate="print"/>
          <a:srcRect/>
          <a:stretch>
            <a:fillRect/>
          </a:stretch>
        </p:blipFill>
        <p:spPr bwMode="auto">
          <a:xfrm>
            <a:off x="1117600" y="1600200"/>
            <a:ext cx="7159625" cy="5257800"/>
          </a:xfrm>
          <a:prstGeom prst="rect">
            <a:avLst/>
          </a:prstGeom>
          <a:noFill/>
          <a:ln w="9525" algn="ctr">
            <a:noFill/>
            <a:miter lim="800000"/>
            <a:headEnd/>
            <a:tailEnd/>
          </a:ln>
        </p:spPr>
      </p:pic>
      <p:sp useBgFill="1">
        <p:nvSpPr>
          <p:cNvPr id="29700" name="Rectangle 32"/>
          <p:cNvSpPr>
            <a:spLocks noChangeArrowheads="1"/>
          </p:cNvSpPr>
          <p:nvPr/>
        </p:nvSpPr>
        <p:spPr bwMode="auto">
          <a:xfrm>
            <a:off x="4548188" y="3384550"/>
            <a:ext cx="3787775" cy="3473450"/>
          </a:xfrm>
          <a:prstGeom prst="rect">
            <a:avLst/>
          </a:prstGeom>
          <a:ln w="9525" algn="ctr">
            <a:noFill/>
            <a:miter lim="800000"/>
            <a:headEnd/>
            <a:tailEnd/>
          </a:ln>
        </p:spPr>
        <p:txBody>
          <a:bodyPr wrap="none" anchor="ctr"/>
          <a:lstStyle/>
          <a:p>
            <a:endParaRPr lang="ja-JP" altLang="en-US"/>
          </a:p>
        </p:txBody>
      </p:sp>
      <p:sp>
        <p:nvSpPr>
          <p:cNvPr id="29701" name="Rectangle 33"/>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28</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80988"/>
            <a:ext cx="9144000" cy="1019175"/>
          </a:xfrm>
          <a:noFill/>
        </p:spPr>
        <p:txBody>
          <a:bodyPr/>
          <a:lstStyle/>
          <a:p>
            <a:r>
              <a:rPr lang="en-US" altLang="ja-JP" sz="3600" smtClean="0">
                <a:solidFill>
                  <a:schemeClr val="accent1"/>
                </a:solidFill>
                <a:latin typeface="Helvetica" pitchFamily="34" charset="0"/>
              </a:rPr>
              <a:t>TRPV1 is activated </a:t>
            </a:r>
            <a:br>
              <a:rPr lang="en-US" altLang="ja-JP" sz="3600" smtClean="0">
                <a:solidFill>
                  <a:schemeClr val="accent1"/>
                </a:solidFill>
                <a:latin typeface="Helvetica" pitchFamily="34" charset="0"/>
              </a:rPr>
            </a:br>
            <a:r>
              <a:rPr lang="en-US" altLang="ja-JP" sz="3600" smtClean="0">
                <a:solidFill>
                  <a:schemeClr val="accent1"/>
                </a:solidFill>
                <a:latin typeface="Helvetica" pitchFamily="34" charset="0"/>
              </a:rPr>
              <a:t>during inflammatory conditions</a:t>
            </a:r>
            <a:endParaRPr lang="en-GB" altLang="ja-JP" sz="3600" smtClean="0">
              <a:solidFill>
                <a:schemeClr val="accent1"/>
              </a:solidFill>
              <a:latin typeface="Helvetica" pitchFamily="34" charset="0"/>
            </a:endParaRPr>
          </a:p>
        </p:txBody>
      </p:sp>
      <p:sp>
        <p:nvSpPr>
          <p:cNvPr id="30723" name="Rectangle 8"/>
          <p:cNvSpPr>
            <a:spLocks noChangeArrowheads="1"/>
          </p:cNvSpPr>
          <p:nvPr/>
        </p:nvSpPr>
        <p:spPr bwMode="auto">
          <a:xfrm>
            <a:off x="865188" y="1878013"/>
            <a:ext cx="8102600" cy="4522787"/>
          </a:xfrm>
          <a:prstGeom prst="rect">
            <a:avLst/>
          </a:prstGeom>
          <a:noFill/>
          <a:ln w="12700">
            <a:noFill/>
            <a:miter lim="800000"/>
            <a:headEnd/>
            <a:tailEnd/>
          </a:ln>
        </p:spPr>
        <p:txBody>
          <a:bodyPr lIns="90488" tIns="44450" rIns="90488" bIns="44450">
            <a:spAutoFit/>
          </a:bodyPr>
          <a:lstStyle/>
          <a:p>
            <a:pPr algn="l"/>
            <a:r>
              <a:rPr lang="en-US" altLang="ja-JP"/>
              <a:t>Inflammatory mediators (bradykinin, PGE2, NGF)</a:t>
            </a:r>
          </a:p>
          <a:p>
            <a:pPr algn="l"/>
            <a:endParaRPr lang="en-US" altLang="ja-JP"/>
          </a:p>
          <a:p>
            <a:pPr algn="l"/>
            <a:r>
              <a:rPr lang="en-US" altLang="ja-JP"/>
              <a:t>Post-translational modification (phosphorylation, PKA, PKC, PI3K, PIP2 removal)</a:t>
            </a:r>
          </a:p>
          <a:p>
            <a:pPr algn="l"/>
            <a:endParaRPr lang="en-US" altLang="ja-JP"/>
          </a:p>
          <a:p>
            <a:pPr algn="l"/>
            <a:r>
              <a:rPr lang="en-US" altLang="ja-JP"/>
              <a:t>Endogenous ligands (anandamide, lipoxygenase products)</a:t>
            </a:r>
          </a:p>
          <a:p>
            <a:pPr algn="l"/>
            <a:endParaRPr lang="en-US" altLang="ja-JP"/>
          </a:p>
          <a:p>
            <a:pPr algn="l"/>
            <a:r>
              <a:rPr lang="en-US" altLang="ja-JP"/>
              <a:t>Transcriptional changes </a:t>
            </a:r>
          </a:p>
          <a:p>
            <a:pPr algn="l"/>
            <a:r>
              <a:rPr lang="en-US" altLang="ja-JP"/>
              <a:t>(splice variant - modified tetramer composition)</a:t>
            </a:r>
          </a:p>
          <a:p>
            <a:pPr algn="l"/>
            <a:endParaRPr lang="en-US" altLang="ja-JP"/>
          </a:p>
          <a:p>
            <a:pPr algn="l"/>
            <a:r>
              <a:rPr lang="en-US" altLang="ja-JP"/>
              <a:t>Reduced temperature threshold</a:t>
            </a:r>
          </a:p>
        </p:txBody>
      </p:sp>
      <p:sp>
        <p:nvSpPr>
          <p:cNvPr id="30724" name="Rectangle 9"/>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29</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4098"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a:p>
        </p:txBody>
      </p:sp>
      <p:sp>
        <p:nvSpPr>
          <p:cNvPr id="712707" name="Rectangle 3"/>
          <p:cNvSpPr>
            <a:spLocks noChangeArrowheads="1"/>
          </p:cNvSpPr>
          <p:nvPr/>
        </p:nvSpPr>
        <p:spPr bwMode="auto">
          <a:xfrm>
            <a:off x="960438" y="1582738"/>
            <a:ext cx="7488237" cy="3538537"/>
          </a:xfrm>
          <a:prstGeom prst="rect">
            <a:avLst/>
          </a:prstGeom>
          <a:noFill/>
          <a:ln w="9525" algn="ctr">
            <a:noFill/>
            <a:miter lim="800000"/>
            <a:headEnd/>
            <a:tailEnd/>
          </a:ln>
          <a:effectLst/>
        </p:spPr>
        <p:txBody>
          <a:bodyPr anchor="ctr">
            <a:spAutoFit/>
          </a:bodyPr>
          <a:lstStyle/>
          <a:p>
            <a:pPr algn="l" fontAlgn="t">
              <a:defRPr/>
            </a:pPr>
            <a:r>
              <a:rPr lang="en-GB" altLang="ja-JP" sz="2800" dirty="0">
                <a:solidFill>
                  <a:srgbClr val="FFFF66"/>
                </a:solidFill>
              </a:rPr>
              <a:t>Types of Pain</a:t>
            </a:r>
          </a:p>
          <a:p>
            <a:pPr algn="l" fontAlgn="t">
              <a:defRPr/>
            </a:pPr>
            <a:endParaRPr lang="en-GB" altLang="ja-JP" sz="2800" dirty="0">
              <a:solidFill>
                <a:srgbClr val="FFFF66"/>
              </a:solidFill>
            </a:endParaRPr>
          </a:p>
          <a:p>
            <a:pPr algn="l" fontAlgn="t">
              <a:defRPr/>
            </a:pPr>
            <a:r>
              <a:rPr lang="en-GB" altLang="ja-JP" sz="2800" dirty="0">
                <a:solidFill>
                  <a:schemeClr val="tx1">
                    <a:lumMod val="50000"/>
                  </a:schemeClr>
                </a:solidFill>
              </a:rPr>
              <a:t>Overview of sensory nervous system and pain pathway</a:t>
            </a:r>
          </a:p>
          <a:p>
            <a:pPr algn="l" fontAlgn="t">
              <a:defRPr/>
            </a:pPr>
            <a:endParaRPr lang="en-GB" altLang="ja-JP" sz="2800" dirty="0">
              <a:solidFill>
                <a:schemeClr val="tx1">
                  <a:lumMod val="50000"/>
                </a:schemeClr>
              </a:solidFill>
            </a:endParaRPr>
          </a:p>
          <a:p>
            <a:pPr algn="l" fontAlgn="t">
              <a:defRPr/>
            </a:pPr>
            <a:r>
              <a:rPr lang="en-GB" altLang="ja-JP" sz="2800" dirty="0">
                <a:solidFill>
                  <a:schemeClr val="tx1">
                    <a:lumMod val="50000"/>
                  </a:schemeClr>
                </a:solidFill>
              </a:rPr>
              <a:t>Introduction of key molecules in pain pathway</a:t>
            </a:r>
          </a:p>
          <a:p>
            <a:pPr algn="l" fontAlgn="t">
              <a:defRPr/>
            </a:pPr>
            <a:endParaRPr lang="en-GB" altLang="ja-JP" sz="2800" dirty="0">
              <a:solidFill>
                <a:schemeClr val="tx1">
                  <a:lumMod val="50000"/>
                </a:schemeClr>
              </a:solidFill>
            </a:endParaRPr>
          </a:p>
          <a:p>
            <a:pPr algn="l" fontAlgn="t">
              <a:defRPr/>
            </a:pPr>
            <a:r>
              <a:rPr lang="en-GB" altLang="ja-JP" sz="2800" dirty="0">
                <a:solidFill>
                  <a:schemeClr val="tx1">
                    <a:lumMod val="50000"/>
                  </a:schemeClr>
                </a:solidFill>
              </a:rPr>
              <a:t>Pain killers</a:t>
            </a:r>
          </a:p>
        </p:txBody>
      </p:sp>
      <p:sp>
        <p:nvSpPr>
          <p:cNvPr id="4100" name="Rectangle 4"/>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3</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3082925"/>
            <a:ext cx="9144000" cy="352425"/>
          </a:xfrm>
          <a:prstGeom prst="rect">
            <a:avLst/>
          </a:prstGeom>
          <a:solidFill>
            <a:schemeClr val="tx1"/>
          </a:solidFill>
          <a:ln w="9525" algn="ctr">
            <a:noFill/>
            <a:miter lim="800000"/>
            <a:headEnd/>
            <a:tailEnd/>
          </a:ln>
        </p:spPr>
        <p:txBody>
          <a:bodyPr wrap="none" anchor="ctr"/>
          <a:lstStyle/>
          <a:p>
            <a:endParaRPr lang="ja-JP" altLang="en-US"/>
          </a:p>
        </p:txBody>
      </p:sp>
      <p:sp>
        <p:nvSpPr>
          <p:cNvPr id="31747" name="Rectangle 4"/>
          <p:cNvSpPr>
            <a:spLocks noChangeArrowheads="1"/>
          </p:cNvSpPr>
          <p:nvPr/>
        </p:nvSpPr>
        <p:spPr bwMode="auto">
          <a:xfrm>
            <a:off x="0" y="541338"/>
            <a:ext cx="9144000" cy="809625"/>
          </a:xfrm>
          <a:prstGeom prst="rect">
            <a:avLst/>
          </a:prstGeom>
          <a:noFill/>
          <a:ln w="12700">
            <a:noFill/>
            <a:miter lim="800000"/>
            <a:headEnd/>
            <a:tailEnd/>
          </a:ln>
        </p:spPr>
        <p:txBody>
          <a:bodyPr lIns="90487" tIns="44450" rIns="90487" bIns="44450" anchor="b"/>
          <a:lstStyle/>
          <a:p>
            <a:r>
              <a:rPr lang="en-GB" altLang="ja-JP" sz="3600">
                <a:solidFill>
                  <a:schemeClr val="tx2"/>
                </a:solidFill>
              </a:rPr>
              <a:t>Thermosensitive TRP channels respond to </a:t>
            </a:r>
            <a:br>
              <a:rPr lang="en-GB" altLang="ja-JP" sz="3600">
                <a:solidFill>
                  <a:schemeClr val="tx2"/>
                </a:solidFill>
              </a:rPr>
            </a:br>
            <a:r>
              <a:rPr lang="en-GB" altLang="ja-JP" sz="3600">
                <a:solidFill>
                  <a:schemeClr val="tx2"/>
                </a:solidFill>
              </a:rPr>
              <a:t>a wide range of ambient temperatures </a:t>
            </a:r>
          </a:p>
        </p:txBody>
      </p:sp>
      <p:sp>
        <p:nvSpPr>
          <p:cNvPr id="31748" name="Rectangle 5"/>
          <p:cNvSpPr>
            <a:spLocks noChangeArrowheads="1"/>
          </p:cNvSpPr>
          <p:nvPr/>
        </p:nvSpPr>
        <p:spPr bwMode="auto">
          <a:xfrm>
            <a:off x="6132513" y="5808663"/>
            <a:ext cx="1690687" cy="393700"/>
          </a:xfrm>
          <a:prstGeom prst="rect">
            <a:avLst/>
          </a:prstGeom>
          <a:noFill/>
          <a:ln w="12700">
            <a:noFill/>
            <a:miter lim="800000"/>
            <a:headEnd/>
            <a:tailEnd/>
          </a:ln>
        </p:spPr>
        <p:txBody>
          <a:bodyPr lIns="90488" tIns="44450" rIns="90488" bIns="44450">
            <a:spAutoFit/>
          </a:bodyPr>
          <a:lstStyle/>
          <a:p>
            <a:pPr algn="l"/>
            <a:r>
              <a:rPr lang="en-US" altLang="ja-JP" sz="2000">
                <a:solidFill>
                  <a:srgbClr val="FF0000"/>
                </a:solidFill>
              </a:rPr>
              <a:t>Capsaicin</a:t>
            </a:r>
            <a:endParaRPr lang="en-GB" altLang="ja-JP" sz="2000">
              <a:solidFill>
                <a:srgbClr val="FF0000"/>
              </a:solidFill>
            </a:endParaRPr>
          </a:p>
        </p:txBody>
      </p:sp>
      <p:sp>
        <p:nvSpPr>
          <p:cNvPr id="31749" name="Rectangle 6"/>
          <p:cNvSpPr>
            <a:spLocks noChangeArrowheads="1"/>
          </p:cNvSpPr>
          <p:nvPr/>
        </p:nvSpPr>
        <p:spPr bwMode="auto">
          <a:xfrm>
            <a:off x="2473325" y="5808663"/>
            <a:ext cx="1690688" cy="393700"/>
          </a:xfrm>
          <a:prstGeom prst="rect">
            <a:avLst/>
          </a:prstGeom>
          <a:noFill/>
          <a:ln w="12700">
            <a:noFill/>
            <a:miter lim="800000"/>
            <a:headEnd/>
            <a:tailEnd/>
          </a:ln>
        </p:spPr>
        <p:txBody>
          <a:bodyPr lIns="90488" tIns="44450" rIns="90488" bIns="44450">
            <a:spAutoFit/>
          </a:bodyPr>
          <a:lstStyle/>
          <a:p>
            <a:pPr algn="l"/>
            <a:r>
              <a:rPr lang="en-US" altLang="ja-JP" sz="2000">
                <a:solidFill>
                  <a:schemeClr val="accent2"/>
                </a:solidFill>
              </a:rPr>
              <a:t>Menthol</a:t>
            </a:r>
            <a:endParaRPr lang="en-GB" altLang="ja-JP" sz="2000">
              <a:solidFill>
                <a:schemeClr val="accent2"/>
              </a:solidFill>
            </a:endParaRPr>
          </a:p>
        </p:txBody>
      </p:sp>
      <p:sp>
        <p:nvSpPr>
          <p:cNvPr id="31750" name="Rectangle 7"/>
          <p:cNvSpPr>
            <a:spLocks noChangeArrowheads="1"/>
          </p:cNvSpPr>
          <p:nvPr/>
        </p:nvSpPr>
        <p:spPr bwMode="auto">
          <a:xfrm>
            <a:off x="0" y="5808663"/>
            <a:ext cx="1690688" cy="363537"/>
          </a:xfrm>
          <a:prstGeom prst="rect">
            <a:avLst/>
          </a:prstGeom>
          <a:noFill/>
          <a:ln w="12700">
            <a:noFill/>
            <a:miter lim="800000"/>
            <a:headEnd/>
            <a:tailEnd/>
          </a:ln>
        </p:spPr>
        <p:txBody>
          <a:bodyPr lIns="90488" tIns="44450" rIns="90488" bIns="44450">
            <a:spAutoFit/>
          </a:bodyPr>
          <a:lstStyle/>
          <a:p>
            <a:pPr algn="l"/>
            <a:r>
              <a:rPr lang="en-US" altLang="ja-JP" sz="1800">
                <a:solidFill>
                  <a:schemeClr val="tx2"/>
                </a:solidFill>
              </a:rPr>
              <a:t>Agonists</a:t>
            </a:r>
            <a:endParaRPr lang="en-GB" altLang="ja-JP" sz="1800">
              <a:solidFill>
                <a:schemeClr val="tx2"/>
              </a:solidFill>
            </a:endParaRPr>
          </a:p>
        </p:txBody>
      </p:sp>
      <p:sp>
        <p:nvSpPr>
          <p:cNvPr id="31751" name="Rectangle 8"/>
          <p:cNvSpPr>
            <a:spLocks noChangeArrowheads="1"/>
          </p:cNvSpPr>
          <p:nvPr/>
        </p:nvSpPr>
        <p:spPr bwMode="auto">
          <a:xfrm>
            <a:off x="0" y="5091113"/>
            <a:ext cx="1690688" cy="638175"/>
          </a:xfrm>
          <a:prstGeom prst="rect">
            <a:avLst/>
          </a:prstGeom>
          <a:noFill/>
          <a:ln w="12700">
            <a:noFill/>
            <a:miter lim="800000"/>
            <a:headEnd/>
            <a:tailEnd/>
          </a:ln>
        </p:spPr>
        <p:txBody>
          <a:bodyPr lIns="90488" tIns="44450" rIns="90488" bIns="44450">
            <a:spAutoFit/>
          </a:bodyPr>
          <a:lstStyle/>
          <a:p>
            <a:pPr algn="l"/>
            <a:r>
              <a:rPr lang="en-US" altLang="ja-JP" sz="1800">
                <a:solidFill>
                  <a:schemeClr val="tx2"/>
                </a:solidFill>
              </a:rPr>
              <a:t>Temperature</a:t>
            </a:r>
          </a:p>
          <a:p>
            <a:pPr algn="l"/>
            <a:r>
              <a:rPr lang="en-US" altLang="ja-JP" sz="1800">
                <a:solidFill>
                  <a:schemeClr val="tx2"/>
                </a:solidFill>
              </a:rPr>
              <a:t>range</a:t>
            </a:r>
            <a:endParaRPr lang="en-GB" altLang="ja-JP" sz="1800">
              <a:solidFill>
                <a:schemeClr val="tx2"/>
              </a:solidFill>
            </a:endParaRPr>
          </a:p>
        </p:txBody>
      </p:sp>
      <p:sp>
        <p:nvSpPr>
          <p:cNvPr id="31752" name="Rectangle 9"/>
          <p:cNvSpPr>
            <a:spLocks noChangeArrowheads="1"/>
          </p:cNvSpPr>
          <p:nvPr/>
        </p:nvSpPr>
        <p:spPr bwMode="auto">
          <a:xfrm>
            <a:off x="1436688" y="5148263"/>
            <a:ext cx="860425" cy="393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&lt;17°</a:t>
            </a:r>
          </a:p>
        </p:txBody>
      </p:sp>
      <p:sp>
        <p:nvSpPr>
          <p:cNvPr id="31753" name="Rectangle 10"/>
          <p:cNvSpPr>
            <a:spLocks noChangeArrowheads="1"/>
          </p:cNvSpPr>
          <p:nvPr/>
        </p:nvSpPr>
        <p:spPr bwMode="auto">
          <a:xfrm>
            <a:off x="2614613" y="5148263"/>
            <a:ext cx="860425" cy="393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8-28°</a:t>
            </a:r>
          </a:p>
        </p:txBody>
      </p:sp>
      <p:sp>
        <p:nvSpPr>
          <p:cNvPr id="31754" name="Rectangle 11"/>
          <p:cNvSpPr>
            <a:spLocks noChangeArrowheads="1"/>
          </p:cNvSpPr>
          <p:nvPr/>
        </p:nvSpPr>
        <p:spPr bwMode="auto">
          <a:xfrm>
            <a:off x="3892550" y="5148263"/>
            <a:ext cx="860425" cy="393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&gt;27°</a:t>
            </a:r>
          </a:p>
        </p:txBody>
      </p:sp>
      <p:sp>
        <p:nvSpPr>
          <p:cNvPr id="31755" name="Rectangle 12"/>
          <p:cNvSpPr>
            <a:spLocks noChangeArrowheads="1"/>
          </p:cNvSpPr>
          <p:nvPr/>
        </p:nvSpPr>
        <p:spPr bwMode="auto">
          <a:xfrm>
            <a:off x="4867275" y="5148263"/>
            <a:ext cx="1304925" cy="393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&gt;31or39°</a:t>
            </a:r>
          </a:p>
        </p:txBody>
      </p:sp>
      <p:sp>
        <p:nvSpPr>
          <p:cNvPr id="31756" name="Rectangle 13"/>
          <p:cNvSpPr>
            <a:spLocks noChangeArrowheads="1"/>
          </p:cNvSpPr>
          <p:nvPr/>
        </p:nvSpPr>
        <p:spPr bwMode="auto">
          <a:xfrm>
            <a:off x="6345238" y="5148263"/>
            <a:ext cx="977900" cy="393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&gt;43°</a:t>
            </a:r>
          </a:p>
        </p:txBody>
      </p:sp>
      <p:sp>
        <p:nvSpPr>
          <p:cNvPr id="31757" name="Rectangle 14"/>
          <p:cNvSpPr>
            <a:spLocks noChangeArrowheads="1"/>
          </p:cNvSpPr>
          <p:nvPr/>
        </p:nvSpPr>
        <p:spPr bwMode="auto">
          <a:xfrm>
            <a:off x="7629525" y="5148263"/>
            <a:ext cx="977900" cy="393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&gt;52°</a:t>
            </a:r>
          </a:p>
        </p:txBody>
      </p:sp>
      <p:sp>
        <p:nvSpPr>
          <p:cNvPr id="31758" name="Rectangle 15"/>
          <p:cNvSpPr>
            <a:spLocks noChangeArrowheads="1"/>
          </p:cNvSpPr>
          <p:nvPr/>
        </p:nvSpPr>
        <p:spPr bwMode="auto">
          <a:xfrm>
            <a:off x="1173163" y="3273425"/>
            <a:ext cx="1281112" cy="393700"/>
          </a:xfrm>
          <a:prstGeom prst="rect">
            <a:avLst/>
          </a:prstGeom>
          <a:solidFill>
            <a:schemeClr val="tx1"/>
          </a:solidFill>
          <a:ln w="12700">
            <a:noFill/>
            <a:miter lim="800000"/>
            <a:headEnd/>
            <a:tailEnd/>
          </a:ln>
        </p:spPr>
        <p:txBody>
          <a:bodyPr lIns="90488" tIns="44450" rIns="90488" bIns="44450">
            <a:spAutoFit/>
          </a:bodyPr>
          <a:lstStyle/>
          <a:p>
            <a:pPr algn="l"/>
            <a:r>
              <a:rPr lang="en-US" altLang="ja-JP" sz="2000">
                <a:solidFill>
                  <a:srgbClr val="000000"/>
                </a:solidFill>
              </a:rPr>
              <a:t>ANKTM1</a:t>
            </a:r>
          </a:p>
        </p:txBody>
      </p:sp>
      <p:sp>
        <p:nvSpPr>
          <p:cNvPr id="31759" name="Rectangle 16"/>
          <p:cNvSpPr>
            <a:spLocks noChangeArrowheads="1"/>
          </p:cNvSpPr>
          <p:nvPr/>
        </p:nvSpPr>
        <p:spPr bwMode="auto">
          <a:xfrm>
            <a:off x="2551113" y="3273425"/>
            <a:ext cx="1281112" cy="393700"/>
          </a:xfrm>
          <a:prstGeom prst="rect">
            <a:avLst/>
          </a:prstGeom>
          <a:solidFill>
            <a:schemeClr val="tx1"/>
          </a:solidFill>
          <a:ln w="12700">
            <a:noFill/>
            <a:miter lim="800000"/>
            <a:headEnd/>
            <a:tailEnd/>
          </a:ln>
        </p:spPr>
        <p:txBody>
          <a:bodyPr lIns="90488" tIns="44450" rIns="90488" bIns="44450">
            <a:spAutoFit/>
          </a:bodyPr>
          <a:lstStyle/>
          <a:p>
            <a:pPr algn="l"/>
            <a:r>
              <a:rPr lang="en-US" altLang="ja-JP" sz="2000">
                <a:solidFill>
                  <a:srgbClr val="000000"/>
                </a:solidFill>
              </a:rPr>
              <a:t>TRPM8</a:t>
            </a:r>
          </a:p>
        </p:txBody>
      </p:sp>
      <p:sp>
        <p:nvSpPr>
          <p:cNvPr id="31760" name="Rectangle 17"/>
          <p:cNvSpPr>
            <a:spLocks noChangeArrowheads="1"/>
          </p:cNvSpPr>
          <p:nvPr/>
        </p:nvSpPr>
        <p:spPr bwMode="auto">
          <a:xfrm>
            <a:off x="3794125" y="3273425"/>
            <a:ext cx="1281113" cy="393700"/>
          </a:xfrm>
          <a:prstGeom prst="rect">
            <a:avLst/>
          </a:prstGeom>
          <a:solidFill>
            <a:schemeClr val="tx1"/>
          </a:solidFill>
          <a:ln w="12700">
            <a:noFill/>
            <a:miter lim="800000"/>
            <a:headEnd/>
            <a:tailEnd/>
          </a:ln>
        </p:spPr>
        <p:txBody>
          <a:bodyPr lIns="90488" tIns="44450" rIns="90488" bIns="44450">
            <a:spAutoFit/>
          </a:bodyPr>
          <a:lstStyle/>
          <a:p>
            <a:pPr algn="l"/>
            <a:r>
              <a:rPr lang="en-US" altLang="ja-JP" sz="2000">
                <a:solidFill>
                  <a:srgbClr val="000000"/>
                </a:solidFill>
              </a:rPr>
              <a:t>TRPV4</a:t>
            </a:r>
          </a:p>
        </p:txBody>
      </p:sp>
      <p:sp>
        <p:nvSpPr>
          <p:cNvPr id="31761" name="Rectangle 18"/>
          <p:cNvSpPr>
            <a:spLocks noChangeArrowheads="1"/>
          </p:cNvSpPr>
          <p:nvPr/>
        </p:nvSpPr>
        <p:spPr bwMode="auto">
          <a:xfrm>
            <a:off x="4995863" y="3273425"/>
            <a:ext cx="1281112" cy="393700"/>
          </a:xfrm>
          <a:prstGeom prst="rect">
            <a:avLst/>
          </a:prstGeom>
          <a:solidFill>
            <a:schemeClr val="tx1"/>
          </a:solidFill>
          <a:ln w="12700">
            <a:noFill/>
            <a:miter lim="800000"/>
            <a:headEnd/>
            <a:tailEnd/>
          </a:ln>
        </p:spPr>
        <p:txBody>
          <a:bodyPr lIns="90488" tIns="44450" rIns="90488" bIns="44450">
            <a:spAutoFit/>
          </a:bodyPr>
          <a:lstStyle/>
          <a:p>
            <a:pPr algn="l"/>
            <a:r>
              <a:rPr lang="en-US" altLang="ja-JP" sz="2000">
                <a:solidFill>
                  <a:srgbClr val="000000"/>
                </a:solidFill>
              </a:rPr>
              <a:t>TRPV3</a:t>
            </a:r>
          </a:p>
        </p:txBody>
      </p:sp>
      <p:sp>
        <p:nvSpPr>
          <p:cNvPr id="31762" name="Rectangle 19"/>
          <p:cNvSpPr>
            <a:spLocks noChangeArrowheads="1"/>
          </p:cNvSpPr>
          <p:nvPr/>
        </p:nvSpPr>
        <p:spPr bwMode="auto">
          <a:xfrm>
            <a:off x="6248400" y="3273425"/>
            <a:ext cx="1281113" cy="393700"/>
          </a:xfrm>
          <a:prstGeom prst="rect">
            <a:avLst/>
          </a:prstGeom>
          <a:solidFill>
            <a:schemeClr val="tx1"/>
          </a:solidFill>
          <a:ln w="12700">
            <a:noFill/>
            <a:miter lim="800000"/>
            <a:headEnd/>
            <a:tailEnd/>
          </a:ln>
        </p:spPr>
        <p:txBody>
          <a:bodyPr lIns="90488" tIns="44450" rIns="90488" bIns="44450">
            <a:spAutoFit/>
          </a:bodyPr>
          <a:lstStyle/>
          <a:p>
            <a:pPr algn="l"/>
            <a:r>
              <a:rPr lang="en-US" altLang="ja-JP" sz="2000">
                <a:solidFill>
                  <a:srgbClr val="FF0000"/>
                </a:solidFill>
              </a:rPr>
              <a:t>TRPV1</a:t>
            </a:r>
          </a:p>
        </p:txBody>
      </p:sp>
      <p:sp>
        <p:nvSpPr>
          <p:cNvPr id="31763" name="Rectangle 20"/>
          <p:cNvSpPr>
            <a:spLocks noChangeArrowheads="1"/>
          </p:cNvSpPr>
          <p:nvPr/>
        </p:nvSpPr>
        <p:spPr bwMode="auto">
          <a:xfrm>
            <a:off x="7491413" y="3273425"/>
            <a:ext cx="1281112" cy="393700"/>
          </a:xfrm>
          <a:prstGeom prst="rect">
            <a:avLst/>
          </a:prstGeom>
          <a:solidFill>
            <a:schemeClr val="tx1"/>
          </a:solidFill>
          <a:ln w="12700">
            <a:noFill/>
            <a:miter lim="800000"/>
            <a:headEnd/>
            <a:tailEnd/>
          </a:ln>
        </p:spPr>
        <p:txBody>
          <a:bodyPr lIns="90488" tIns="44450" rIns="90488" bIns="44450">
            <a:spAutoFit/>
          </a:bodyPr>
          <a:lstStyle/>
          <a:p>
            <a:pPr algn="l"/>
            <a:r>
              <a:rPr lang="en-US" altLang="ja-JP" sz="2000">
                <a:solidFill>
                  <a:srgbClr val="000000"/>
                </a:solidFill>
              </a:rPr>
              <a:t>TRPV2</a:t>
            </a:r>
          </a:p>
        </p:txBody>
      </p:sp>
      <p:grpSp>
        <p:nvGrpSpPr>
          <p:cNvPr id="31764" name="Group 21"/>
          <p:cNvGrpSpPr>
            <a:grpSpLocks/>
          </p:cNvGrpSpPr>
          <p:nvPr/>
        </p:nvGrpSpPr>
        <p:grpSpPr bwMode="auto">
          <a:xfrm>
            <a:off x="125413" y="2120900"/>
            <a:ext cx="8875712" cy="863600"/>
            <a:chOff x="79" y="1077"/>
            <a:chExt cx="5591" cy="544"/>
          </a:xfrm>
        </p:grpSpPr>
        <p:sp>
          <p:nvSpPr>
            <p:cNvPr id="31767" name="Rectangle 22"/>
            <p:cNvSpPr>
              <a:spLocks noChangeArrowheads="1"/>
            </p:cNvSpPr>
            <p:nvPr/>
          </p:nvSpPr>
          <p:spPr bwMode="auto">
            <a:xfrm>
              <a:off x="2166" y="1077"/>
              <a:ext cx="1341"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accent1"/>
                  </a:solidFill>
                </a:rPr>
                <a:t>Temperature (°C)</a:t>
              </a:r>
            </a:p>
          </p:txBody>
        </p:sp>
        <p:sp>
          <p:nvSpPr>
            <p:cNvPr id="31768" name="Line 23"/>
            <p:cNvSpPr>
              <a:spLocks noChangeShapeType="1"/>
            </p:cNvSpPr>
            <p:nvPr/>
          </p:nvSpPr>
          <p:spPr bwMode="auto">
            <a:xfrm>
              <a:off x="79" y="1621"/>
              <a:ext cx="5591" cy="0"/>
            </a:xfrm>
            <a:prstGeom prst="line">
              <a:avLst/>
            </a:prstGeom>
            <a:noFill/>
            <a:ln w="38100">
              <a:solidFill>
                <a:schemeClr val="tx2"/>
              </a:solidFill>
              <a:round/>
              <a:headEnd/>
              <a:tailEnd/>
            </a:ln>
          </p:spPr>
          <p:txBody>
            <a:bodyPr/>
            <a:lstStyle/>
            <a:p>
              <a:endParaRPr lang="ja-JP" altLang="en-US"/>
            </a:p>
          </p:txBody>
        </p:sp>
        <p:sp>
          <p:nvSpPr>
            <p:cNvPr id="31769" name="Line 24"/>
            <p:cNvSpPr>
              <a:spLocks noChangeShapeType="1"/>
            </p:cNvSpPr>
            <p:nvPr/>
          </p:nvSpPr>
          <p:spPr bwMode="auto">
            <a:xfrm>
              <a:off x="470" y="1510"/>
              <a:ext cx="0" cy="111"/>
            </a:xfrm>
            <a:prstGeom prst="line">
              <a:avLst/>
            </a:prstGeom>
            <a:noFill/>
            <a:ln w="28575">
              <a:solidFill>
                <a:schemeClr val="tx2"/>
              </a:solidFill>
              <a:round/>
              <a:headEnd/>
              <a:tailEnd/>
            </a:ln>
          </p:spPr>
          <p:txBody>
            <a:bodyPr/>
            <a:lstStyle/>
            <a:p>
              <a:endParaRPr lang="ja-JP" altLang="en-US"/>
            </a:p>
          </p:txBody>
        </p:sp>
        <p:sp>
          <p:nvSpPr>
            <p:cNvPr id="31770" name="Line 25"/>
            <p:cNvSpPr>
              <a:spLocks noChangeShapeType="1"/>
            </p:cNvSpPr>
            <p:nvPr/>
          </p:nvSpPr>
          <p:spPr bwMode="auto">
            <a:xfrm>
              <a:off x="1269" y="1510"/>
              <a:ext cx="0" cy="111"/>
            </a:xfrm>
            <a:prstGeom prst="line">
              <a:avLst/>
            </a:prstGeom>
            <a:noFill/>
            <a:ln w="28575">
              <a:solidFill>
                <a:schemeClr val="tx2"/>
              </a:solidFill>
              <a:round/>
              <a:headEnd/>
              <a:tailEnd/>
            </a:ln>
          </p:spPr>
          <p:txBody>
            <a:bodyPr/>
            <a:lstStyle/>
            <a:p>
              <a:endParaRPr lang="ja-JP" altLang="en-US"/>
            </a:p>
          </p:txBody>
        </p:sp>
        <p:sp>
          <p:nvSpPr>
            <p:cNvPr id="31771" name="Line 26"/>
            <p:cNvSpPr>
              <a:spLocks noChangeShapeType="1"/>
            </p:cNvSpPr>
            <p:nvPr/>
          </p:nvSpPr>
          <p:spPr bwMode="auto">
            <a:xfrm>
              <a:off x="2068" y="1510"/>
              <a:ext cx="0" cy="111"/>
            </a:xfrm>
            <a:prstGeom prst="line">
              <a:avLst/>
            </a:prstGeom>
            <a:noFill/>
            <a:ln w="28575">
              <a:solidFill>
                <a:schemeClr val="tx2"/>
              </a:solidFill>
              <a:round/>
              <a:headEnd/>
              <a:tailEnd/>
            </a:ln>
          </p:spPr>
          <p:txBody>
            <a:bodyPr/>
            <a:lstStyle/>
            <a:p>
              <a:endParaRPr lang="ja-JP" altLang="en-US"/>
            </a:p>
          </p:txBody>
        </p:sp>
        <p:sp>
          <p:nvSpPr>
            <p:cNvPr id="31772" name="Line 27"/>
            <p:cNvSpPr>
              <a:spLocks noChangeShapeType="1"/>
            </p:cNvSpPr>
            <p:nvPr/>
          </p:nvSpPr>
          <p:spPr bwMode="auto">
            <a:xfrm>
              <a:off x="2867" y="1510"/>
              <a:ext cx="0" cy="111"/>
            </a:xfrm>
            <a:prstGeom prst="line">
              <a:avLst/>
            </a:prstGeom>
            <a:noFill/>
            <a:ln w="28575">
              <a:solidFill>
                <a:schemeClr val="tx2"/>
              </a:solidFill>
              <a:round/>
              <a:headEnd/>
              <a:tailEnd/>
            </a:ln>
          </p:spPr>
          <p:txBody>
            <a:bodyPr/>
            <a:lstStyle/>
            <a:p>
              <a:endParaRPr lang="ja-JP" altLang="en-US"/>
            </a:p>
          </p:txBody>
        </p:sp>
        <p:sp>
          <p:nvSpPr>
            <p:cNvPr id="31773" name="Line 28"/>
            <p:cNvSpPr>
              <a:spLocks noChangeShapeType="1"/>
            </p:cNvSpPr>
            <p:nvPr/>
          </p:nvSpPr>
          <p:spPr bwMode="auto">
            <a:xfrm>
              <a:off x="3666" y="1510"/>
              <a:ext cx="0" cy="111"/>
            </a:xfrm>
            <a:prstGeom prst="line">
              <a:avLst/>
            </a:prstGeom>
            <a:noFill/>
            <a:ln w="28575">
              <a:solidFill>
                <a:schemeClr val="tx2"/>
              </a:solidFill>
              <a:round/>
              <a:headEnd/>
              <a:tailEnd/>
            </a:ln>
          </p:spPr>
          <p:txBody>
            <a:bodyPr/>
            <a:lstStyle/>
            <a:p>
              <a:endParaRPr lang="ja-JP" altLang="en-US"/>
            </a:p>
          </p:txBody>
        </p:sp>
        <p:sp>
          <p:nvSpPr>
            <p:cNvPr id="31774" name="Line 29"/>
            <p:cNvSpPr>
              <a:spLocks noChangeShapeType="1"/>
            </p:cNvSpPr>
            <p:nvPr/>
          </p:nvSpPr>
          <p:spPr bwMode="auto">
            <a:xfrm>
              <a:off x="4465" y="1510"/>
              <a:ext cx="0" cy="111"/>
            </a:xfrm>
            <a:prstGeom prst="line">
              <a:avLst/>
            </a:prstGeom>
            <a:noFill/>
            <a:ln w="28575">
              <a:solidFill>
                <a:schemeClr val="tx2"/>
              </a:solidFill>
              <a:round/>
              <a:headEnd/>
              <a:tailEnd/>
            </a:ln>
          </p:spPr>
          <p:txBody>
            <a:bodyPr/>
            <a:lstStyle/>
            <a:p>
              <a:endParaRPr lang="ja-JP" altLang="en-US"/>
            </a:p>
          </p:txBody>
        </p:sp>
        <p:sp>
          <p:nvSpPr>
            <p:cNvPr id="31775" name="Line 30"/>
            <p:cNvSpPr>
              <a:spLocks noChangeShapeType="1"/>
            </p:cNvSpPr>
            <p:nvPr/>
          </p:nvSpPr>
          <p:spPr bwMode="auto">
            <a:xfrm>
              <a:off x="5264" y="1510"/>
              <a:ext cx="0" cy="111"/>
            </a:xfrm>
            <a:prstGeom prst="line">
              <a:avLst/>
            </a:prstGeom>
            <a:noFill/>
            <a:ln w="28575">
              <a:solidFill>
                <a:schemeClr val="tx2"/>
              </a:solidFill>
              <a:round/>
              <a:headEnd/>
              <a:tailEnd/>
            </a:ln>
          </p:spPr>
          <p:txBody>
            <a:bodyPr/>
            <a:lstStyle/>
            <a:p>
              <a:endParaRPr lang="ja-JP" altLang="en-US"/>
            </a:p>
          </p:txBody>
        </p:sp>
        <p:sp>
          <p:nvSpPr>
            <p:cNvPr id="31776" name="Rectangle 31"/>
            <p:cNvSpPr>
              <a:spLocks noChangeArrowheads="1"/>
            </p:cNvSpPr>
            <p:nvPr/>
          </p:nvSpPr>
          <p:spPr bwMode="auto">
            <a:xfrm>
              <a:off x="371" y="1311"/>
              <a:ext cx="336"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0</a:t>
              </a:r>
            </a:p>
          </p:txBody>
        </p:sp>
        <p:sp>
          <p:nvSpPr>
            <p:cNvPr id="31777" name="Rectangle 32"/>
            <p:cNvSpPr>
              <a:spLocks noChangeArrowheads="1"/>
            </p:cNvSpPr>
            <p:nvPr/>
          </p:nvSpPr>
          <p:spPr bwMode="auto">
            <a:xfrm>
              <a:off x="1133" y="1311"/>
              <a:ext cx="336"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10</a:t>
              </a:r>
            </a:p>
          </p:txBody>
        </p:sp>
        <p:sp>
          <p:nvSpPr>
            <p:cNvPr id="31778" name="Rectangle 33"/>
            <p:cNvSpPr>
              <a:spLocks noChangeArrowheads="1"/>
            </p:cNvSpPr>
            <p:nvPr/>
          </p:nvSpPr>
          <p:spPr bwMode="auto">
            <a:xfrm>
              <a:off x="1927" y="1311"/>
              <a:ext cx="336"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20</a:t>
              </a:r>
            </a:p>
          </p:txBody>
        </p:sp>
        <p:sp>
          <p:nvSpPr>
            <p:cNvPr id="31779" name="Rectangle 34"/>
            <p:cNvSpPr>
              <a:spLocks noChangeArrowheads="1"/>
            </p:cNvSpPr>
            <p:nvPr/>
          </p:nvSpPr>
          <p:spPr bwMode="auto">
            <a:xfrm>
              <a:off x="2711" y="1311"/>
              <a:ext cx="336"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30</a:t>
              </a:r>
            </a:p>
          </p:txBody>
        </p:sp>
        <p:sp>
          <p:nvSpPr>
            <p:cNvPr id="31780" name="Rectangle 35"/>
            <p:cNvSpPr>
              <a:spLocks noChangeArrowheads="1"/>
            </p:cNvSpPr>
            <p:nvPr/>
          </p:nvSpPr>
          <p:spPr bwMode="auto">
            <a:xfrm>
              <a:off x="3516" y="1311"/>
              <a:ext cx="336"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40</a:t>
              </a:r>
            </a:p>
          </p:txBody>
        </p:sp>
        <p:sp>
          <p:nvSpPr>
            <p:cNvPr id="31781" name="Rectangle 36"/>
            <p:cNvSpPr>
              <a:spLocks noChangeArrowheads="1"/>
            </p:cNvSpPr>
            <p:nvPr/>
          </p:nvSpPr>
          <p:spPr bwMode="auto">
            <a:xfrm>
              <a:off x="4299" y="1311"/>
              <a:ext cx="336"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50</a:t>
              </a:r>
            </a:p>
          </p:txBody>
        </p:sp>
        <p:sp>
          <p:nvSpPr>
            <p:cNvPr id="31782" name="Rectangle 37"/>
            <p:cNvSpPr>
              <a:spLocks noChangeArrowheads="1"/>
            </p:cNvSpPr>
            <p:nvPr/>
          </p:nvSpPr>
          <p:spPr bwMode="auto">
            <a:xfrm>
              <a:off x="5114" y="1311"/>
              <a:ext cx="336"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60</a:t>
              </a:r>
            </a:p>
          </p:txBody>
        </p:sp>
      </p:grpSp>
      <p:sp>
        <p:nvSpPr>
          <p:cNvPr id="31765" name="Rectangle 40"/>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30</a:t>
            </a:r>
          </a:p>
        </p:txBody>
      </p:sp>
      <p:pic>
        <p:nvPicPr>
          <p:cNvPr id="31766" name="Picture 41"/>
          <p:cNvPicPr>
            <a:picLocks noChangeAspect="1" noChangeArrowheads="1"/>
          </p:cNvPicPr>
          <p:nvPr/>
        </p:nvPicPr>
        <p:blipFill>
          <a:blip r:embed="rId2" cstate="print"/>
          <a:srcRect/>
          <a:stretch>
            <a:fillRect/>
          </a:stretch>
        </p:blipFill>
        <p:spPr bwMode="auto">
          <a:xfrm>
            <a:off x="0" y="3335338"/>
            <a:ext cx="9144000" cy="1601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95263"/>
            <a:ext cx="9144000" cy="1001712"/>
          </a:xfrm>
          <a:noFill/>
        </p:spPr>
        <p:txBody>
          <a:bodyPr/>
          <a:lstStyle/>
          <a:p>
            <a:r>
              <a:rPr lang="en-US" altLang="ja-JP" sz="3600" smtClean="0">
                <a:solidFill>
                  <a:schemeClr val="accent1"/>
                </a:solidFill>
                <a:latin typeface="Helvetica" pitchFamily="34" charset="0"/>
              </a:rPr>
              <a:t>ATP-gated channel</a:t>
            </a:r>
            <a:endParaRPr lang="en-GB" altLang="ja-JP" sz="3600" smtClean="0">
              <a:solidFill>
                <a:schemeClr val="accent1"/>
              </a:solidFill>
              <a:latin typeface="Helvetica" pitchFamily="34" charset="0"/>
            </a:endParaRPr>
          </a:p>
        </p:txBody>
      </p:sp>
      <p:sp>
        <p:nvSpPr>
          <p:cNvPr id="32771" name="Rectangle 3"/>
          <p:cNvSpPr>
            <a:spLocks noChangeArrowheads="1"/>
          </p:cNvSpPr>
          <p:nvPr/>
        </p:nvSpPr>
        <p:spPr bwMode="auto">
          <a:xfrm>
            <a:off x="0" y="1692275"/>
            <a:ext cx="9144000" cy="3441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P2X</a:t>
            </a:r>
            <a:r>
              <a:rPr lang="en-US" altLang="ja-JP" sz="2000" baseline="-25000">
                <a:solidFill>
                  <a:schemeClr val="tx2"/>
                </a:solidFill>
              </a:rPr>
              <a:t>3</a:t>
            </a:r>
            <a:r>
              <a:rPr lang="en-US" altLang="ja-JP" sz="2000">
                <a:solidFill>
                  <a:schemeClr val="tx2"/>
                </a:solidFill>
              </a:rPr>
              <a:t>: </a:t>
            </a:r>
            <a:r>
              <a:rPr lang="en-US" altLang="ja-JP" sz="2000"/>
              <a:t>Non-selective cation channel activated by ATP.</a:t>
            </a:r>
          </a:p>
          <a:p>
            <a:pPr algn="l"/>
            <a:r>
              <a:rPr lang="en-US" altLang="ja-JP" sz="2000"/>
              <a:t>          Responsible for ATP-evoked nociceptor activation. </a:t>
            </a:r>
          </a:p>
          <a:p>
            <a:pPr algn="l"/>
            <a:r>
              <a:rPr lang="en-GB" altLang="ja-JP" sz="2000"/>
              <a:t>          P2X3 knockout mice show deficiency in detection of </a:t>
            </a:r>
          </a:p>
          <a:p>
            <a:pPr algn="l"/>
            <a:r>
              <a:rPr lang="en-GB" altLang="ja-JP" sz="2000"/>
              <a:t>          some painful stimuli.</a:t>
            </a:r>
          </a:p>
          <a:p>
            <a:pPr algn="l"/>
            <a:endParaRPr lang="en-US" altLang="ja-JP" sz="2000"/>
          </a:p>
          <a:p>
            <a:pPr algn="l"/>
            <a:r>
              <a:rPr lang="en-US" altLang="ja-JP" sz="2000">
                <a:solidFill>
                  <a:schemeClr val="tx2"/>
                </a:solidFill>
              </a:rPr>
              <a:t>P2X</a:t>
            </a:r>
            <a:r>
              <a:rPr lang="en-US" altLang="ja-JP" sz="2000" baseline="-25000">
                <a:solidFill>
                  <a:schemeClr val="tx2"/>
                </a:solidFill>
              </a:rPr>
              <a:t>4</a:t>
            </a:r>
            <a:r>
              <a:rPr lang="en-US" altLang="ja-JP" sz="2000">
                <a:solidFill>
                  <a:schemeClr val="tx2"/>
                </a:solidFill>
              </a:rPr>
              <a:t>: </a:t>
            </a:r>
            <a:r>
              <a:rPr lang="en-GB" altLang="ja-JP" sz="2000"/>
              <a:t>ATP activates microglial P2X</a:t>
            </a:r>
            <a:r>
              <a:rPr lang="en-GB" altLang="ja-JP" sz="2000" baseline="-25000"/>
              <a:t>4</a:t>
            </a:r>
            <a:r>
              <a:rPr lang="en-GB" altLang="ja-JP" sz="2000"/>
              <a:t> upon nerve injury.</a:t>
            </a:r>
          </a:p>
          <a:p>
            <a:pPr algn="l"/>
            <a:r>
              <a:rPr lang="en-GB" altLang="ja-JP" sz="2000"/>
              <a:t>          Microglia releases Brain-Derived Neurotrophic Factor (BDNF).</a:t>
            </a:r>
          </a:p>
          <a:p>
            <a:pPr algn="l"/>
            <a:r>
              <a:rPr lang="en-GB" altLang="ja-JP" sz="2000"/>
              <a:t>          BDNF acts on neurons to reduce the expression of KCC2 </a:t>
            </a:r>
            <a:r>
              <a:rPr lang="en-GB" altLang="ja-JP" sz="1600"/>
              <a:t>(anion transporter)</a:t>
            </a:r>
            <a:r>
              <a:rPr lang="en-GB" altLang="ja-JP" sz="2000"/>
              <a:t>.</a:t>
            </a:r>
          </a:p>
          <a:p>
            <a:pPr algn="l"/>
            <a:r>
              <a:rPr lang="en-GB" altLang="ja-JP" sz="2000"/>
              <a:t>          Increases of the intracellular Cl</a:t>
            </a:r>
            <a:r>
              <a:rPr lang="en-GB" altLang="ja-JP" sz="2000" baseline="30000"/>
              <a:t>-</a:t>
            </a:r>
            <a:r>
              <a:rPr lang="en-GB" altLang="ja-JP" sz="2000"/>
              <a:t>.</a:t>
            </a:r>
          </a:p>
          <a:p>
            <a:pPr algn="l"/>
            <a:r>
              <a:rPr lang="en-GB" altLang="ja-JP" sz="2000"/>
              <a:t>          GABA works as excitatory transmitter </a:t>
            </a:r>
          </a:p>
          <a:p>
            <a:pPr algn="l"/>
            <a:r>
              <a:rPr lang="en-GB" altLang="ja-JP" sz="2000"/>
              <a:t>          rather than an inhibitory one.</a:t>
            </a:r>
          </a:p>
        </p:txBody>
      </p:sp>
      <p:grpSp>
        <p:nvGrpSpPr>
          <p:cNvPr id="32772" name="Group 4"/>
          <p:cNvGrpSpPr>
            <a:grpSpLocks/>
          </p:cNvGrpSpPr>
          <p:nvPr/>
        </p:nvGrpSpPr>
        <p:grpSpPr bwMode="auto">
          <a:xfrm>
            <a:off x="7331075" y="1803400"/>
            <a:ext cx="1530350" cy="1781175"/>
            <a:chOff x="301" y="1268"/>
            <a:chExt cx="2194" cy="2653"/>
          </a:xfrm>
        </p:grpSpPr>
        <p:sp>
          <p:nvSpPr>
            <p:cNvPr id="32775" name="Rectangle 5"/>
            <p:cNvSpPr>
              <a:spLocks noChangeArrowheads="1"/>
            </p:cNvSpPr>
            <p:nvPr/>
          </p:nvSpPr>
          <p:spPr bwMode="auto">
            <a:xfrm>
              <a:off x="595" y="2120"/>
              <a:ext cx="1551" cy="464"/>
            </a:xfrm>
            <a:prstGeom prst="rect">
              <a:avLst/>
            </a:prstGeom>
            <a:gradFill rotWithShape="0">
              <a:gsLst>
                <a:gs pos="0">
                  <a:srgbClr val="F95AB7"/>
                </a:gs>
                <a:gs pos="50000">
                  <a:srgbClr val="E051A4"/>
                </a:gs>
                <a:gs pos="100000">
                  <a:srgbClr val="F95AB7"/>
                </a:gs>
              </a:gsLst>
              <a:lin ang="5400000" scaled="1"/>
            </a:gradFill>
            <a:ln w="12700">
              <a:noFill/>
              <a:miter lim="800000"/>
              <a:headEnd/>
              <a:tailEnd/>
            </a:ln>
          </p:spPr>
          <p:txBody>
            <a:bodyPr wrap="none" anchor="ctr"/>
            <a:lstStyle/>
            <a:p>
              <a:endParaRPr lang="ja-JP" altLang="en-US"/>
            </a:p>
          </p:txBody>
        </p:sp>
        <p:sp>
          <p:nvSpPr>
            <p:cNvPr id="32776" name="Freeform 6"/>
            <p:cNvSpPr>
              <a:spLocks/>
            </p:cNvSpPr>
            <p:nvPr/>
          </p:nvSpPr>
          <p:spPr bwMode="auto">
            <a:xfrm>
              <a:off x="301" y="2695"/>
              <a:ext cx="668" cy="792"/>
            </a:xfrm>
            <a:custGeom>
              <a:avLst/>
              <a:gdLst>
                <a:gd name="T0" fmla="*/ 645 w 668"/>
                <a:gd name="T1" fmla="*/ 0 h 1310"/>
                <a:gd name="T2" fmla="*/ 623 w 668"/>
                <a:gd name="T3" fmla="*/ 284 h 1310"/>
                <a:gd name="T4" fmla="*/ 375 w 668"/>
                <a:gd name="T5" fmla="*/ 386 h 1310"/>
                <a:gd name="T6" fmla="*/ 132 w 668"/>
                <a:gd name="T7" fmla="*/ 482 h 1310"/>
                <a:gd name="T8" fmla="*/ 195 w 668"/>
                <a:gd name="T9" fmla="*/ 623 h 1310"/>
                <a:gd name="T10" fmla="*/ 528 w 668"/>
                <a:gd name="T11" fmla="*/ 639 h 1310"/>
                <a:gd name="T12" fmla="*/ 465 w 668"/>
                <a:gd name="T13" fmla="*/ 754 h 1310"/>
                <a:gd name="T14" fmla="*/ 0 w 668"/>
                <a:gd name="T15" fmla="*/ 792 h 1310"/>
                <a:gd name="T16" fmla="*/ 0 60000 65536"/>
                <a:gd name="T17" fmla="*/ 0 60000 65536"/>
                <a:gd name="T18" fmla="*/ 0 60000 65536"/>
                <a:gd name="T19" fmla="*/ 0 60000 65536"/>
                <a:gd name="T20" fmla="*/ 0 60000 65536"/>
                <a:gd name="T21" fmla="*/ 0 60000 65536"/>
                <a:gd name="T22" fmla="*/ 0 60000 65536"/>
                <a:gd name="T23" fmla="*/ 0 60000 65536"/>
                <a:gd name="T24" fmla="*/ 0 w 668"/>
                <a:gd name="T25" fmla="*/ 0 h 1310"/>
                <a:gd name="T26" fmla="*/ 668 w 668"/>
                <a:gd name="T27" fmla="*/ 1310 h 13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8" h="1310">
                  <a:moveTo>
                    <a:pt x="645" y="0"/>
                  </a:moveTo>
                  <a:cubicBezTo>
                    <a:pt x="656" y="181"/>
                    <a:pt x="668" y="363"/>
                    <a:pt x="623" y="470"/>
                  </a:cubicBezTo>
                  <a:cubicBezTo>
                    <a:pt x="578" y="577"/>
                    <a:pt x="457" y="584"/>
                    <a:pt x="375" y="639"/>
                  </a:cubicBezTo>
                  <a:cubicBezTo>
                    <a:pt x="293" y="694"/>
                    <a:pt x="162" y="733"/>
                    <a:pt x="132" y="798"/>
                  </a:cubicBezTo>
                  <a:cubicBezTo>
                    <a:pt x="102" y="863"/>
                    <a:pt x="129" y="987"/>
                    <a:pt x="195" y="1030"/>
                  </a:cubicBezTo>
                  <a:cubicBezTo>
                    <a:pt x="261" y="1073"/>
                    <a:pt x="483" y="1021"/>
                    <a:pt x="528" y="1057"/>
                  </a:cubicBezTo>
                  <a:cubicBezTo>
                    <a:pt x="573" y="1093"/>
                    <a:pt x="553" y="1205"/>
                    <a:pt x="465" y="1247"/>
                  </a:cubicBezTo>
                  <a:cubicBezTo>
                    <a:pt x="377" y="1289"/>
                    <a:pt x="77" y="1299"/>
                    <a:pt x="0" y="1310"/>
                  </a:cubicBezTo>
                </a:path>
              </a:pathLst>
            </a:custGeom>
            <a:noFill/>
            <a:ln w="28575">
              <a:solidFill>
                <a:schemeClr val="tx2"/>
              </a:solidFill>
              <a:round/>
              <a:headEnd/>
              <a:tailEnd/>
            </a:ln>
          </p:spPr>
          <p:txBody>
            <a:bodyPr/>
            <a:lstStyle/>
            <a:p>
              <a:endParaRPr lang="ja-JP" altLang="en-US"/>
            </a:p>
          </p:txBody>
        </p:sp>
        <p:sp>
          <p:nvSpPr>
            <p:cNvPr id="32777" name="Freeform 7"/>
            <p:cNvSpPr>
              <a:spLocks/>
            </p:cNvSpPr>
            <p:nvPr/>
          </p:nvSpPr>
          <p:spPr bwMode="auto">
            <a:xfrm>
              <a:off x="553" y="1268"/>
              <a:ext cx="1942" cy="735"/>
            </a:xfrm>
            <a:custGeom>
              <a:avLst/>
              <a:gdLst>
                <a:gd name="T0" fmla="*/ 388 w 1968"/>
                <a:gd name="T1" fmla="*/ 735 h 936"/>
                <a:gd name="T2" fmla="*/ 383 w 1968"/>
                <a:gd name="T3" fmla="*/ 544 h 936"/>
                <a:gd name="T4" fmla="*/ 180 w 1968"/>
                <a:gd name="T5" fmla="*/ 423 h 936"/>
                <a:gd name="T6" fmla="*/ 48 w 1968"/>
                <a:gd name="T7" fmla="*/ 357 h 936"/>
                <a:gd name="T8" fmla="*/ 59 w 1968"/>
                <a:gd name="T9" fmla="*/ 183 h 936"/>
                <a:gd name="T10" fmla="*/ 404 w 1968"/>
                <a:gd name="T11" fmla="*/ 25 h 936"/>
                <a:gd name="T12" fmla="*/ 1175 w 1968"/>
                <a:gd name="T13" fmla="*/ 34 h 936"/>
                <a:gd name="T14" fmla="*/ 1671 w 1968"/>
                <a:gd name="T15" fmla="*/ 54 h 936"/>
                <a:gd name="T16" fmla="*/ 1936 w 1968"/>
                <a:gd name="T17" fmla="*/ 208 h 936"/>
                <a:gd name="T18" fmla="*/ 1634 w 1968"/>
                <a:gd name="T19" fmla="*/ 419 h 936"/>
                <a:gd name="T20" fmla="*/ 1112 w 1968"/>
                <a:gd name="T21" fmla="*/ 324 h 936"/>
                <a:gd name="T22" fmla="*/ 821 w 1968"/>
                <a:gd name="T23" fmla="*/ 494 h 936"/>
                <a:gd name="T24" fmla="*/ 1061 w 1968"/>
                <a:gd name="T25" fmla="*/ 619 h 936"/>
                <a:gd name="T26" fmla="*/ 1159 w 1968"/>
                <a:gd name="T27" fmla="*/ 731 h 9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8"/>
                <a:gd name="T43" fmla="*/ 0 h 936"/>
                <a:gd name="T44" fmla="*/ 1968 w 1968"/>
                <a:gd name="T45" fmla="*/ 936 h 9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8" h="936">
                  <a:moveTo>
                    <a:pt x="393" y="936"/>
                  </a:moveTo>
                  <a:cubicBezTo>
                    <a:pt x="408" y="847"/>
                    <a:pt x="423" y="759"/>
                    <a:pt x="388" y="693"/>
                  </a:cubicBezTo>
                  <a:cubicBezTo>
                    <a:pt x="353" y="627"/>
                    <a:pt x="238" y="579"/>
                    <a:pt x="182" y="539"/>
                  </a:cubicBezTo>
                  <a:cubicBezTo>
                    <a:pt x="126" y="499"/>
                    <a:pt x="69" y="506"/>
                    <a:pt x="49" y="455"/>
                  </a:cubicBezTo>
                  <a:cubicBezTo>
                    <a:pt x="29" y="404"/>
                    <a:pt x="0" y="303"/>
                    <a:pt x="60" y="233"/>
                  </a:cubicBezTo>
                  <a:cubicBezTo>
                    <a:pt x="120" y="163"/>
                    <a:pt x="221" y="64"/>
                    <a:pt x="409" y="32"/>
                  </a:cubicBezTo>
                  <a:cubicBezTo>
                    <a:pt x="597" y="0"/>
                    <a:pt x="977" y="37"/>
                    <a:pt x="1191" y="43"/>
                  </a:cubicBezTo>
                  <a:cubicBezTo>
                    <a:pt x="1405" y="49"/>
                    <a:pt x="1565" y="32"/>
                    <a:pt x="1693" y="69"/>
                  </a:cubicBezTo>
                  <a:cubicBezTo>
                    <a:pt x="1821" y="106"/>
                    <a:pt x="1968" y="188"/>
                    <a:pt x="1962" y="265"/>
                  </a:cubicBezTo>
                  <a:cubicBezTo>
                    <a:pt x="1956" y="342"/>
                    <a:pt x="1795" y="509"/>
                    <a:pt x="1656" y="534"/>
                  </a:cubicBezTo>
                  <a:cubicBezTo>
                    <a:pt x="1517" y="559"/>
                    <a:pt x="1264" y="397"/>
                    <a:pt x="1127" y="413"/>
                  </a:cubicBezTo>
                  <a:cubicBezTo>
                    <a:pt x="990" y="429"/>
                    <a:pt x="841" y="567"/>
                    <a:pt x="832" y="629"/>
                  </a:cubicBezTo>
                  <a:cubicBezTo>
                    <a:pt x="823" y="691"/>
                    <a:pt x="1018" y="738"/>
                    <a:pt x="1075" y="788"/>
                  </a:cubicBezTo>
                  <a:cubicBezTo>
                    <a:pt x="1132" y="838"/>
                    <a:pt x="1153" y="884"/>
                    <a:pt x="1175" y="931"/>
                  </a:cubicBezTo>
                </a:path>
              </a:pathLst>
            </a:custGeom>
            <a:noFill/>
            <a:ln w="28575">
              <a:solidFill>
                <a:schemeClr val="tx2"/>
              </a:solidFill>
              <a:round/>
              <a:headEnd/>
              <a:tailEnd/>
            </a:ln>
          </p:spPr>
          <p:txBody>
            <a:bodyPr/>
            <a:lstStyle/>
            <a:p>
              <a:endParaRPr lang="ja-JP" altLang="en-US"/>
            </a:p>
          </p:txBody>
        </p:sp>
        <p:sp>
          <p:nvSpPr>
            <p:cNvPr id="32778" name="AutoShape 8"/>
            <p:cNvSpPr>
              <a:spLocks noChangeArrowheads="1"/>
            </p:cNvSpPr>
            <p:nvPr/>
          </p:nvSpPr>
          <p:spPr bwMode="auto">
            <a:xfrm>
              <a:off x="857" y="1990"/>
              <a:ext cx="182" cy="714"/>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2779" name="Freeform 9"/>
            <p:cNvSpPr>
              <a:spLocks/>
            </p:cNvSpPr>
            <p:nvPr/>
          </p:nvSpPr>
          <p:spPr bwMode="auto">
            <a:xfrm>
              <a:off x="1388" y="2679"/>
              <a:ext cx="636" cy="1242"/>
            </a:xfrm>
            <a:custGeom>
              <a:avLst/>
              <a:gdLst>
                <a:gd name="T0" fmla="*/ 345 w 832"/>
                <a:gd name="T1" fmla="*/ 0 h 1242"/>
                <a:gd name="T2" fmla="*/ 300 w 832"/>
                <a:gd name="T3" fmla="*/ 285 h 1242"/>
                <a:gd name="T4" fmla="*/ 410 w 832"/>
                <a:gd name="T5" fmla="*/ 476 h 1242"/>
                <a:gd name="T6" fmla="*/ 608 w 832"/>
                <a:gd name="T7" fmla="*/ 486 h 1242"/>
                <a:gd name="T8" fmla="*/ 503 w 832"/>
                <a:gd name="T9" fmla="*/ 729 h 1242"/>
                <a:gd name="T10" fmla="*/ 22 w 832"/>
                <a:gd name="T11" fmla="*/ 861 h 1242"/>
                <a:gd name="T12" fmla="*/ 636 w 832"/>
                <a:gd name="T13" fmla="*/ 1242 h 1242"/>
                <a:gd name="T14" fmla="*/ 0 60000 65536"/>
                <a:gd name="T15" fmla="*/ 0 60000 65536"/>
                <a:gd name="T16" fmla="*/ 0 60000 65536"/>
                <a:gd name="T17" fmla="*/ 0 60000 65536"/>
                <a:gd name="T18" fmla="*/ 0 60000 65536"/>
                <a:gd name="T19" fmla="*/ 0 60000 65536"/>
                <a:gd name="T20" fmla="*/ 0 60000 65536"/>
                <a:gd name="T21" fmla="*/ 0 w 832"/>
                <a:gd name="T22" fmla="*/ 0 h 1242"/>
                <a:gd name="T23" fmla="*/ 832 w 832"/>
                <a:gd name="T24" fmla="*/ 1242 h 12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2" h="1242">
                  <a:moveTo>
                    <a:pt x="451" y="0"/>
                  </a:moveTo>
                  <a:cubicBezTo>
                    <a:pt x="415" y="103"/>
                    <a:pt x="379" y="206"/>
                    <a:pt x="393" y="285"/>
                  </a:cubicBezTo>
                  <a:cubicBezTo>
                    <a:pt x="407" y="364"/>
                    <a:pt x="469" y="442"/>
                    <a:pt x="536" y="476"/>
                  </a:cubicBezTo>
                  <a:cubicBezTo>
                    <a:pt x="603" y="510"/>
                    <a:pt x="775" y="444"/>
                    <a:pt x="795" y="486"/>
                  </a:cubicBezTo>
                  <a:cubicBezTo>
                    <a:pt x="815" y="528"/>
                    <a:pt x="786" y="666"/>
                    <a:pt x="658" y="729"/>
                  </a:cubicBezTo>
                  <a:cubicBezTo>
                    <a:pt x="530" y="792"/>
                    <a:pt x="0" y="776"/>
                    <a:pt x="29" y="861"/>
                  </a:cubicBezTo>
                  <a:cubicBezTo>
                    <a:pt x="58" y="946"/>
                    <a:pt x="445" y="1094"/>
                    <a:pt x="832" y="1242"/>
                  </a:cubicBezTo>
                </a:path>
              </a:pathLst>
            </a:custGeom>
            <a:noFill/>
            <a:ln w="28575">
              <a:solidFill>
                <a:schemeClr val="tx2"/>
              </a:solidFill>
              <a:round/>
              <a:headEnd/>
              <a:tailEnd/>
            </a:ln>
          </p:spPr>
          <p:txBody>
            <a:bodyPr/>
            <a:lstStyle/>
            <a:p>
              <a:endParaRPr lang="ja-JP" altLang="en-US"/>
            </a:p>
          </p:txBody>
        </p:sp>
        <p:sp>
          <p:nvSpPr>
            <p:cNvPr id="32780" name="AutoShape 10"/>
            <p:cNvSpPr>
              <a:spLocks noChangeArrowheads="1"/>
            </p:cNvSpPr>
            <p:nvPr/>
          </p:nvSpPr>
          <p:spPr bwMode="auto">
            <a:xfrm>
              <a:off x="1630" y="1990"/>
              <a:ext cx="182" cy="714"/>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grpSp>
      <p:sp>
        <p:nvSpPr>
          <p:cNvPr id="32773" name="Rectangle 12"/>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31</a:t>
            </a:r>
          </a:p>
        </p:txBody>
      </p:sp>
      <p:pic>
        <p:nvPicPr>
          <p:cNvPr id="32774" name="Picture 13"/>
          <p:cNvPicPr>
            <a:picLocks noChangeAspect="1" noChangeArrowheads="1"/>
          </p:cNvPicPr>
          <p:nvPr/>
        </p:nvPicPr>
        <p:blipFill>
          <a:blip r:embed="rId2" cstate="print"/>
          <a:srcRect/>
          <a:stretch>
            <a:fillRect/>
          </a:stretch>
        </p:blipFill>
        <p:spPr bwMode="auto">
          <a:xfrm>
            <a:off x="5240338" y="4138613"/>
            <a:ext cx="3554412" cy="2719387"/>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195263"/>
            <a:ext cx="9144000" cy="992187"/>
          </a:xfrm>
          <a:noFill/>
        </p:spPr>
        <p:txBody>
          <a:bodyPr/>
          <a:lstStyle/>
          <a:p>
            <a:r>
              <a:rPr lang="en-US" altLang="ja-JP" sz="3600" smtClean="0">
                <a:solidFill>
                  <a:schemeClr val="accent1"/>
                </a:solidFill>
                <a:latin typeface="Helvetica" pitchFamily="34" charset="0"/>
              </a:rPr>
              <a:t>Voltage-gated Ca</a:t>
            </a:r>
            <a:r>
              <a:rPr lang="en-US" altLang="ja-JP" sz="3600" baseline="30000" smtClean="0">
                <a:solidFill>
                  <a:schemeClr val="accent1"/>
                </a:solidFill>
                <a:latin typeface="Helvetica" pitchFamily="34" charset="0"/>
              </a:rPr>
              <a:t>2+</a:t>
            </a:r>
            <a:r>
              <a:rPr lang="en-US" altLang="ja-JP" sz="3600" smtClean="0">
                <a:solidFill>
                  <a:schemeClr val="accent1"/>
                </a:solidFill>
                <a:latin typeface="Helvetica" pitchFamily="34" charset="0"/>
              </a:rPr>
              <a:t> channels</a:t>
            </a:r>
            <a:endParaRPr lang="en-GB" altLang="ja-JP" sz="3600" smtClean="0">
              <a:solidFill>
                <a:schemeClr val="accent1"/>
              </a:solidFill>
              <a:latin typeface="Helvetica" pitchFamily="34" charset="0"/>
            </a:endParaRPr>
          </a:p>
        </p:txBody>
      </p:sp>
      <p:sp>
        <p:nvSpPr>
          <p:cNvPr id="33795" name="Rectangle 3"/>
          <p:cNvSpPr>
            <a:spLocks noChangeArrowheads="1"/>
          </p:cNvSpPr>
          <p:nvPr/>
        </p:nvSpPr>
        <p:spPr bwMode="auto">
          <a:xfrm>
            <a:off x="774700" y="1801813"/>
            <a:ext cx="8216900" cy="16129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N-type: </a:t>
            </a:r>
            <a:r>
              <a:rPr lang="en-US" altLang="ja-JP" sz="2000"/>
              <a:t>Blockers for N-type calcium channels prevent </a:t>
            </a:r>
          </a:p>
          <a:p>
            <a:pPr algn="l"/>
            <a:r>
              <a:rPr lang="en-US" altLang="ja-JP" sz="2000"/>
              <a:t>             neurotransmitter release, and act as pain killer.</a:t>
            </a:r>
          </a:p>
          <a:p>
            <a:pPr algn="l"/>
            <a:endParaRPr lang="en-US" altLang="ja-JP" sz="2000"/>
          </a:p>
          <a:p>
            <a:pPr algn="l"/>
            <a:r>
              <a:rPr lang="en-GB" altLang="ja-JP" sz="2000"/>
              <a:t>             Ca</a:t>
            </a:r>
            <a:r>
              <a:rPr lang="en-GB" altLang="ja-JP" sz="2000" baseline="-25000"/>
              <a:t>V</a:t>
            </a:r>
            <a:r>
              <a:rPr lang="en-GB" altLang="ja-JP" sz="2000"/>
              <a:t>2.2 knockout mice show reduced response to </a:t>
            </a:r>
          </a:p>
          <a:p>
            <a:pPr algn="l"/>
            <a:r>
              <a:rPr lang="en-GB" altLang="ja-JP" sz="2000"/>
              <a:t>             inflammatory and neuropathic pain.</a:t>
            </a:r>
          </a:p>
        </p:txBody>
      </p:sp>
      <p:pic>
        <p:nvPicPr>
          <p:cNvPr id="33796" name="Picture 5"/>
          <p:cNvPicPr>
            <a:picLocks noChangeAspect="1" noChangeArrowheads="1"/>
          </p:cNvPicPr>
          <p:nvPr/>
        </p:nvPicPr>
        <p:blipFill>
          <a:blip r:embed="rId2" cstate="print"/>
          <a:srcRect/>
          <a:stretch>
            <a:fillRect/>
          </a:stretch>
        </p:blipFill>
        <p:spPr bwMode="auto">
          <a:xfrm>
            <a:off x="1992313" y="3444875"/>
            <a:ext cx="4524375" cy="1868488"/>
          </a:xfrm>
          <a:prstGeom prst="rect">
            <a:avLst/>
          </a:prstGeom>
          <a:noFill/>
          <a:ln w="9525" algn="ctr">
            <a:noFill/>
            <a:miter lim="800000"/>
            <a:headEnd/>
            <a:tailEnd/>
          </a:ln>
        </p:spPr>
      </p:pic>
      <p:sp>
        <p:nvSpPr>
          <p:cNvPr id="33797" name="Rectangle 6"/>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32</a:t>
            </a:r>
          </a:p>
        </p:txBody>
      </p:sp>
      <p:sp>
        <p:nvSpPr>
          <p:cNvPr id="33798" name="Rectangle 7"/>
          <p:cNvSpPr>
            <a:spLocks noChangeArrowheads="1"/>
          </p:cNvSpPr>
          <p:nvPr/>
        </p:nvSpPr>
        <p:spPr bwMode="auto">
          <a:xfrm>
            <a:off x="827088" y="5600700"/>
            <a:ext cx="8004175" cy="915988"/>
          </a:xfrm>
          <a:prstGeom prst="rect">
            <a:avLst/>
          </a:prstGeom>
          <a:noFill/>
          <a:ln w="9525" algn="ctr">
            <a:noFill/>
            <a:miter lim="800000"/>
            <a:headEnd/>
            <a:tailEnd/>
          </a:ln>
        </p:spPr>
        <p:txBody>
          <a:bodyPr>
            <a:spAutoFit/>
          </a:bodyPr>
          <a:lstStyle/>
          <a:p>
            <a:pPr algn="l"/>
            <a:r>
              <a:rPr lang="en-US" altLang="ja-JP" sz="1800">
                <a:solidFill>
                  <a:schemeClr val="accent1"/>
                </a:solidFill>
              </a:rPr>
              <a:t>Gabapentin: </a:t>
            </a:r>
            <a:r>
              <a:rPr lang="en-US" altLang="ja-JP" sz="1800"/>
              <a:t>Originally developed for epilepsy</a:t>
            </a:r>
          </a:p>
          <a:p>
            <a:pPr algn="l"/>
            <a:r>
              <a:rPr lang="en-US" altLang="ja-JP" sz="1800"/>
              <a:t>	      Binds and blocks the </a:t>
            </a:r>
            <a:r>
              <a:rPr lang="en-US" altLang="ja-JP" sz="1800">
                <a:latin typeface="Symbol" pitchFamily="18" charset="2"/>
              </a:rPr>
              <a:t>a</a:t>
            </a:r>
            <a:r>
              <a:rPr lang="en-US" altLang="ja-JP" sz="1800"/>
              <a:t>2</a:t>
            </a:r>
            <a:r>
              <a:rPr lang="en-US" altLang="ja-JP" sz="1800">
                <a:latin typeface="Symbol" pitchFamily="18" charset="2"/>
              </a:rPr>
              <a:t>d</a:t>
            </a:r>
            <a:r>
              <a:rPr lang="en-US" altLang="ja-JP" sz="1800"/>
              <a:t> subunit of voltage-gated Ca</a:t>
            </a:r>
            <a:r>
              <a:rPr lang="en-US" altLang="ja-JP" sz="1800" baseline="30000"/>
              <a:t>2+</a:t>
            </a:r>
            <a:r>
              <a:rPr lang="en-US" altLang="ja-JP" sz="1800"/>
              <a:t> channel</a:t>
            </a:r>
          </a:p>
          <a:p>
            <a:pPr algn="l"/>
            <a:r>
              <a:rPr lang="en-US" altLang="ja-JP" sz="1800"/>
              <a:t>	      Has analgesic effects in neuropathic pain</a:t>
            </a:r>
            <a:endParaRPr lang="en-GB" altLang="ja-JP" sz="180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4541838" y="2078038"/>
            <a:ext cx="4481512" cy="4359275"/>
          </a:xfrm>
          <a:prstGeom prst="rect">
            <a:avLst/>
          </a:prstGeom>
          <a:noFill/>
          <a:ln w="9525" algn="ctr">
            <a:noFill/>
            <a:miter lim="800000"/>
            <a:headEnd/>
            <a:tailEnd/>
          </a:ln>
        </p:spPr>
        <p:txBody>
          <a:bodyPr>
            <a:spAutoFit/>
          </a:bodyPr>
          <a:lstStyle/>
          <a:p>
            <a:pPr algn="l">
              <a:buFontTx/>
              <a:buChar char="-"/>
            </a:pPr>
            <a:r>
              <a:rPr lang="en-US" altLang="ja-JP" sz="2000"/>
              <a:t> ~250 kDa</a:t>
            </a:r>
          </a:p>
          <a:p>
            <a:pPr algn="l">
              <a:buFontTx/>
              <a:buChar char="-"/>
            </a:pPr>
            <a:endParaRPr lang="en-US" altLang="ja-JP" sz="2000"/>
          </a:p>
          <a:p>
            <a:pPr algn="l">
              <a:buFontTx/>
              <a:buChar char="-"/>
            </a:pPr>
            <a:r>
              <a:rPr lang="en-US" altLang="ja-JP" sz="2000"/>
              <a:t> 6 transmembrane segments X 4 domains (24 transmembrane regions)</a:t>
            </a:r>
          </a:p>
          <a:p>
            <a:pPr algn="l"/>
            <a:endParaRPr lang="en-US" altLang="ja-JP" sz="2000"/>
          </a:p>
          <a:p>
            <a:pPr algn="l">
              <a:buFontTx/>
              <a:buChar char="-"/>
            </a:pPr>
            <a:r>
              <a:rPr lang="en-US" altLang="ja-JP" sz="2000"/>
              <a:t> Voltage sensors in segment 4 in each domains</a:t>
            </a:r>
          </a:p>
          <a:p>
            <a:pPr algn="l"/>
            <a:endParaRPr lang="en-US" altLang="ja-JP" sz="2000"/>
          </a:p>
          <a:p>
            <a:pPr algn="l">
              <a:buFontTx/>
              <a:buChar char="-"/>
            </a:pPr>
            <a:r>
              <a:rPr lang="en-US" altLang="ja-JP" sz="2000"/>
              <a:t> 9 genes have been identified so far</a:t>
            </a:r>
          </a:p>
          <a:p>
            <a:pPr algn="l">
              <a:buFontTx/>
              <a:buChar char="-"/>
            </a:pPr>
            <a:endParaRPr lang="en-US" altLang="ja-JP" sz="2000"/>
          </a:p>
          <a:p>
            <a:pPr algn="l">
              <a:buFontTx/>
              <a:buChar char="-"/>
            </a:pPr>
            <a:r>
              <a:rPr lang="en-US" altLang="ja-JP" sz="2000"/>
              <a:t> Expressed mainly in neurons and muscle cells</a:t>
            </a:r>
          </a:p>
          <a:p>
            <a:pPr algn="l"/>
            <a:endParaRPr lang="en-US" altLang="ja-JP" sz="2000"/>
          </a:p>
          <a:p>
            <a:pPr algn="l"/>
            <a:endParaRPr lang="en-GB" altLang="ja-JP" sz="2000"/>
          </a:p>
        </p:txBody>
      </p:sp>
      <p:sp>
        <p:nvSpPr>
          <p:cNvPr id="34819" name="Rectangle 7"/>
          <p:cNvSpPr>
            <a:spLocks noGrp="1" noChangeArrowheads="1"/>
          </p:cNvSpPr>
          <p:nvPr>
            <p:ph type="title"/>
          </p:nvPr>
        </p:nvSpPr>
        <p:spPr>
          <a:xfrm>
            <a:off x="0" y="195263"/>
            <a:ext cx="9144000" cy="992187"/>
          </a:xfrm>
          <a:noFill/>
        </p:spPr>
        <p:txBody>
          <a:bodyPr/>
          <a:lstStyle/>
          <a:p>
            <a:r>
              <a:rPr lang="en-US" altLang="ja-JP" sz="3600" smtClean="0">
                <a:solidFill>
                  <a:schemeClr val="accent1"/>
                </a:solidFill>
                <a:latin typeface="Helvetica" pitchFamily="34" charset="0"/>
              </a:rPr>
              <a:t>Voltage-gated Na</a:t>
            </a:r>
            <a:r>
              <a:rPr lang="en-US" altLang="ja-JP" sz="3600" baseline="30000" smtClean="0">
                <a:solidFill>
                  <a:schemeClr val="accent1"/>
                </a:solidFill>
                <a:latin typeface="Helvetica" pitchFamily="34" charset="0"/>
              </a:rPr>
              <a:t>+</a:t>
            </a:r>
            <a:r>
              <a:rPr lang="en-US" altLang="ja-JP" sz="3600" smtClean="0">
                <a:solidFill>
                  <a:schemeClr val="accent1"/>
                </a:solidFill>
                <a:latin typeface="Helvetica" pitchFamily="34" charset="0"/>
              </a:rPr>
              <a:t> channels</a:t>
            </a:r>
            <a:endParaRPr lang="en-GB" altLang="ja-JP" sz="3600" smtClean="0">
              <a:solidFill>
                <a:schemeClr val="accent1"/>
              </a:solidFill>
              <a:latin typeface="Helvetica" pitchFamily="34" charset="0"/>
            </a:endParaRPr>
          </a:p>
        </p:txBody>
      </p:sp>
      <p:sp>
        <p:nvSpPr>
          <p:cNvPr id="34820" name="Rectangle 8"/>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33</a:t>
            </a:r>
          </a:p>
        </p:txBody>
      </p:sp>
      <p:pic>
        <p:nvPicPr>
          <p:cNvPr id="34821" name="Picture 9"/>
          <p:cNvPicPr>
            <a:picLocks noChangeAspect="1" noChangeArrowheads="1"/>
          </p:cNvPicPr>
          <p:nvPr/>
        </p:nvPicPr>
        <p:blipFill>
          <a:blip r:embed="rId3" cstate="print"/>
          <a:srcRect/>
          <a:stretch>
            <a:fillRect/>
          </a:stretch>
        </p:blipFill>
        <p:spPr bwMode="auto">
          <a:xfrm>
            <a:off x="147638" y="2206625"/>
            <a:ext cx="4332287" cy="3298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503238"/>
            <a:ext cx="9144000" cy="642937"/>
          </a:xfrm>
          <a:noFill/>
        </p:spPr>
        <p:txBody>
          <a:bodyPr/>
          <a:lstStyle/>
          <a:p>
            <a:r>
              <a:rPr lang="en-GB" altLang="ja-JP" sz="3200" smtClean="0">
                <a:latin typeface="Times New Roman" pitchFamily="18" charset="0"/>
              </a:rPr>
              <a:t>Mammalian voltage-gated sodium channel </a:t>
            </a:r>
            <a:r>
              <a:rPr lang="en-GB" altLang="ja-JP" sz="3200" smtClean="0">
                <a:latin typeface="Symbol" pitchFamily="18" charset="2"/>
              </a:rPr>
              <a:t></a:t>
            </a:r>
            <a:r>
              <a:rPr lang="en-GB" altLang="ja-JP" sz="3200" smtClean="0">
                <a:latin typeface="Times New Roman" pitchFamily="18" charset="0"/>
              </a:rPr>
              <a:t> subunits</a:t>
            </a:r>
          </a:p>
        </p:txBody>
      </p:sp>
      <p:sp>
        <p:nvSpPr>
          <p:cNvPr id="35843" name="Line 3"/>
          <p:cNvSpPr>
            <a:spLocks noChangeShapeType="1"/>
          </p:cNvSpPr>
          <p:nvPr/>
        </p:nvSpPr>
        <p:spPr bwMode="auto">
          <a:xfrm flipV="1">
            <a:off x="758825" y="2513013"/>
            <a:ext cx="7637463" cy="1587"/>
          </a:xfrm>
          <a:prstGeom prst="line">
            <a:avLst/>
          </a:prstGeom>
          <a:noFill/>
          <a:ln w="12700">
            <a:solidFill>
              <a:schemeClr val="accent1"/>
            </a:solidFill>
            <a:round/>
            <a:headEnd/>
            <a:tailEnd/>
          </a:ln>
        </p:spPr>
        <p:txBody>
          <a:bodyPr wrap="none" anchor="ctr"/>
          <a:lstStyle/>
          <a:p>
            <a:endParaRPr lang="ja-JP" altLang="en-US"/>
          </a:p>
        </p:txBody>
      </p:sp>
      <p:grpSp>
        <p:nvGrpSpPr>
          <p:cNvPr id="35844" name="Group 4"/>
          <p:cNvGrpSpPr>
            <a:grpSpLocks/>
          </p:cNvGrpSpPr>
          <p:nvPr/>
        </p:nvGrpSpPr>
        <p:grpSpPr bwMode="auto">
          <a:xfrm>
            <a:off x="7188200" y="1882775"/>
            <a:ext cx="1152525" cy="646113"/>
            <a:chOff x="4847" y="1250"/>
            <a:chExt cx="726" cy="407"/>
          </a:xfrm>
        </p:grpSpPr>
        <p:sp>
          <p:nvSpPr>
            <p:cNvPr id="35922" name="Rectangle 5"/>
            <p:cNvSpPr>
              <a:spLocks noChangeArrowheads="1"/>
            </p:cNvSpPr>
            <p:nvPr/>
          </p:nvSpPr>
          <p:spPr bwMode="auto">
            <a:xfrm>
              <a:off x="4999" y="1250"/>
              <a:ext cx="37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TTX</a:t>
              </a:r>
            </a:p>
          </p:txBody>
        </p:sp>
        <p:sp>
          <p:nvSpPr>
            <p:cNvPr id="35923" name="Rectangle 6"/>
            <p:cNvSpPr>
              <a:spLocks noChangeArrowheads="1"/>
            </p:cNvSpPr>
            <p:nvPr/>
          </p:nvSpPr>
          <p:spPr bwMode="auto">
            <a:xfrm>
              <a:off x="4847" y="1432"/>
              <a:ext cx="72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sensitivity</a:t>
              </a:r>
            </a:p>
          </p:txBody>
        </p:sp>
      </p:grpSp>
      <p:grpSp>
        <p:nvGrpSpPr>
          <p:cNvPr id="35845" name="Group 7"/>
          <p:cNvGrpSpPr>
            <a:grpSpLocks/>
          </p:cNvGrpSpPr>
          <p:nvPr/>
        </p:nvGrpSpPr>
        <p:grpSpPr bwMode="auto">
          <a:xfrm>
            <a:off x="6072188" y="1900238"/>
            <a:ext cx="976312" cy="646112"/>
            <a:chOff x="3485" y="1261"/>
            <a:chExt cx="615" cy="407"/>
          </a:xfrm>
        </p:grpSpPr>
        <p:sp>
          <p:nvSpPr>
            <p:cNvPr id="35920" name="Rectangle 8"/>
            <p:cNvSpPr>
              <a:spLocks noChangeArrowheads="1"/>
            </p:cNvSpPr>
            <p:nvPr/>
          </p:nvSpPr>
          <p:spPr bwMode="auto">
            <a:xfrm>
              <a:off x="3485" y="1261"/>
              <a:ext cx="60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Present</a:t>
              </a:r>
            </a:p>
          </p:txBody>
        </p:sp>
        <p:sp>
          <p:nvSpPr>
            <p:cNvPr id="35921" name="Rectangle 9"/>
            <p:cNvSpPr>
              <a:spLocks noChangeArrowheads="1"/>
            </p:cNvSpPr>
            <p:nvPr/>
          </p:nvSpPr>
          <p:spPr bwMode="auto">
            <a:xfrm>
              <a:off x="3524" y="1443"/>
              <a:ext cx="57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in DRG</a:t>
              </a:r>
            </a:p>
          </p:txBody>
        </p:sp>
      </p:grpSp>
      <p:sp>
        <p:nvSpPr>
          <p:cNvPr id="35846" name="Rectangle 10"/>
          <p:cNvSpPr>
            <a:spLocks noChangeArrowheads="1"/>
          </p:cNvSpPr>
          <p:nvPr/>
        </p:nvSpPr>
        <p:spPr bwMode="auto">
          <a:xfrm>
            <a:off x="6342063" y="2436813"/>
            <a:ext cx="406400" cy="569912"/>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47" name="Rectangle 11"/>
          <p:cNvSpPr>
            <a:spLocks noChangeArrowheads="1"/>
          </p:cNvSpPr>
          <p:nvPr/>
        </p:nvSpPr>
        <p:spPr bwMode="auto">
          <a:xfrm>
            <a:off x="6342063" y="2760663"/>
            <a:ext cx="406400" cy="569912"/>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grpSp>
        <p:nvGrpSpPr>
          <p:cNvPr id="35848" name="Group 12"/>
          <p:cNvGrpSpPr>
            <a:grpSpLocks/>
          </p:cNvGrpSpPr>
          <p:nvPr/>
        </p:nvGrpSpPr>
        <p:grpSpPr bwMode="auto">
          <a:xfrm>
            <a:off x="6318250" y="3363913"/>
            <a:ext cx="406400" cy="890587"/>
            <a:chOff x="4123" y="2207"/>
            <a:chExt cx="288" cy="561"/>
          </a:xfrm>
        </p:grpSpPr>
        <p:sp>
          <p:nvSpPr>
            <p:cNvPr id="35918" name="Rectangle 13"/>
            <p:cNvSpPr>
              <a:spLocks noChangeArrowheads="1"/>
            </p:cNvSpPr>
            <p:nvPr/>
          </p:nvSpPr>
          <p:spPr bwMode="auto">
            <a:xfrm>
              <a:off x="4123" y="2207"/>
              <a:ext cx="288" cy="359"/>
            </a:xfrm>
            <a:prstGeom prst="rect">
              <a:avLst/>
            </a:prstGeom>
            <a:noFill/>
            <a:ln w="12700">
              <a:noFill/>
              <a:miter lim="800000"/>
              <a:headEnd/>
              <a:tailEnd/>
            </a:ln>
          </p:spPr>
          <p:txBody>
            <a:bodyPr lIns="82550" tIns="41275" rIns="82550" bIns="41275">
              <a:spAutoFit/>
            </a:bodyPr>
            <a:lstStyle/>
            <a:p>
              <a:pPr defTabSz="739775"/>
              <a:r>
                <a:rPr lang="en-GB" altLang="ja-JP" sz="3200">
                  <a:solidFill>
                    <a:schemeClr val="accent1"/>
                  </a:solidFill>
                </a:rPr>
                <a:t>-</a:t>
              </a:r>
            </a:p>
          </p:txBody>
        </p:sp>
        <p:sp>
          <p:nvSpPr>
            <p:cNvPr id="35919" name="Rectangle 14"/>
            <p:cNvSpPr>
              <a:spLocks noChangeArrowheads="1"/>
            </p:cNvSpPr>
            <p:nvPr/>
          </p:nvSpPr>
          <p:spPr bwMode="auto">
            <a:xfrm>
              <a:off x="4123" y="2409"/>
              <a:ext cx="288" cy="359"/>
            </a:xfrm>
            <a:prstGeom prst="rect">
              <a:avLst/>
            </a:prstGeom>
            <a:noFill/>
            <a:ln w="12700">
              <a:noFill/>
              <a:miter lim="800000"/>
              <a:headEnd/>
              <a:tailEnd/>
            </a:ln>
          </p:spPr>
          <p:txBody>
            <a:bodyPr lIns="82550" tIns="41275" rIns="82550" bIns="41275">
              <a:spAutoFit/>
            </a:bodyPr>
            <a:lstStyle/>
            <a:p>
              <a:pPr defTabSz="739775"/>
              <a:r>
                <a:rPr lang="en-GB" altLang="ja-JP" sz="3200">
                  <a:solidFill>
                    <a:schemeClr val="accent1"/>
                  </a:solidFill>
                </a:rPr>
                <a:t>-</a:t>
              </a:r>
            </a:p>
          </p:txBody>
        </p:sp>
      </p:grpSp>
      <p:sp>
        <p:nvSpPr>
          <p:cNvPr id="35849" name="Rectangle 15"/>
          <p:cNvSpPr>
            <a:spLocks noChangeArrowheads="1"/>
          </p:cNvSpPr>
          <p:nvPr/>
        </p:nvSpPr>
        <p:spPr bwMode="auto">
          <a:xfrm>
            <a:off x="6342063" y="4089400"/>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50" name="Rectangle 16"/>
          <p:cNvSpPr>
            <a:spLocks noChangeArrowheads="1"/>
          </p:cNvSpPr>
          <p:nvPr/>
        </p:nvSpPr>
        <p:spPr bwMode="auto">
          <a:xfrm>
            <a:off x="6342063" y="4402138"/>
            <a:ext cx="406400" cy="569912"/>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66FFFF"/>
                </a:solidFill>
              </a:rPr>
              <a:t>+</a:t>
            </a:r>
          </a:p>
        </p:txBody>
      </p:sp>
      <p:sp>
        <p:nvSpPr>
          <p:cNvPr id="35851" name="Rectangle 17"/>
          <p:cNvSpPr>
            <a:spLocks noChangeArrowheads="1"/>
          </p:cNvSpPr>
          <p:nvPr/>
        </p:nvSpPr>
        <p:spPr bwMode="auto">
          <a:xfrm>
            <a:off x="7548563" y="2419350"/>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52" name="Rectangle 18"/>
          <p:cNvSpPr>
            <a:spLocks noChangeArrowheads="1"/>
          </p:cNvSpPr>
          <p:nvPr/>
        </p:nvSpPr>
        <p:spPr bwMode="auto">
          <a:xfrm>
            <a:off x="7548563" y="2743200"/>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53" name="Rectangle 19"/>
          <p:cNvSpPr>
            <a:spLocks noChangeArrowheads="1"/>
          </p:cNvSpPr>
          <p:nvPr/>
        </p:nvSpPr>
        <p:spPr bwMode="auto">
          <a:xfrm>
            <a:off x="7593013" y="3705225"/>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54" name="Rectangle 20"/>
          <p:cNvSpPr>
            <a:spLocks noChangeArrowheads="1"/>
          </p:cNvSpPr>
          <p:nvPr/>
        </p:nvSpPr>
        <p:spPr bwMode="auto">
          <a:xfrm>
            <a:off x="7548563" y="4071938"/>
            <a:ext cx="406400" cy="569912"/>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55" name="Rectangle 21"/>
          <p:cNvSpPr>
            <a:spLocks noChangeArrowheads="1"/>
          </p:cNvSpPr>
          <p:nvPr/>
        </p:nvSpPr>
        <p:spPr bwMode="auto">
          <a:xfrm>
            <a:off x="7548563" y="4384675"/>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66FFFF"/>
                </a:solidFill>
              </a:rPr>
              <a:t>+</a:t>
            </a:r>
          </a:p>
        </p:txBody>
      </p:sp>
      <p:sp>
        <p:nvSpPr>
          <p:cNvPr id="35856" name="Rectangle 22"/>
          <p:cNvSpPr>
            <a:spLocks noChangeArrowheads="1"/>
          </p:cNvSpPr>
          <p:nvPr/>
        </p:nvSpPr>
        <p:spPr bwMode="auto">
          <a:xfrm>
            <a:off x="3041650" y="2586038"/>
            <a:ext cx="719138"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type I</a:t>
            </a:r>
          </a:p>
        </p:txBody>
      </p:sp>
      <p:sp>
        <p:nvSpPr>
          <p:cNvPr id="35857" name="Rectangle 23"/>
          <p:cNvSpPr>
            <a:spLocks noChangeArrowheads="1"/>
          </p:cNvSpPr>
          <p:nvPr/>
        </p:nvSpPr>
        <p:spPr bwMode="auto">
          <a:xfrm>
            <a:off x="3014663" y="2909888"/>
            <a:ext cx="782637"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type II</a:t>
            </a:r>
          </a:p>
        </p:txBody>
      </p:sp>
      <p:sp>
        <p:nvSpPr>
          <p:cNvPr id="35858" name="Rectangle 24"/>
          <p:cNvSpPr>
            <a:spLocks noChangeArrowheads="1"/>
          </p:cNvSpPr>
          <p:nvPr/>
        </p:nvSpPr>
        <p:spPr bwMode="auto">
          <a:xfrm>
            <a:off x="2820988" y="3551238"/>
            <a:ext cx="1223962"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SkM1 (</a:t>
            </a:r>
            <a:r>
              <a:rPr lang="en-GB" altLang="ja-JP" sz="1800">
                <a:solidFill>
                  <a:schemeClr val="accent1"/>
                </a:solidFill>
                <a:latin typeface="Symbol" pitchFamily="18" charset="2"/>
              </a:rPr>
              <a:t></a:t>
            </a:r>
            <a:r>
              <a:rPr lang="en-GB" altLang="ja-JP" sz="1800">
                <a:solidFill>
                  <a:schemeClr val="accent1"/>
                </a:solidFill>
              </a:rPr>
              <a:t>1)</a:t>
            </a:r>
          </a:p>
        </p:txBody>
      </p:sp>
      <p:sp>
        <p:nvSpPr>
          <p:cNvPr id="35859" name="Rectangle 25"/>
          <p:cNvSpPr>
            <a:spLocks noChangeArrowheads="1"/>
          </p:cNvSpPr>
          <p:nvPr/>
        </p:nvSpPr>
        <p:spPr bwMode="auto">
          <a:xfrm>
            <a:off x="2974975" y="4238625"/>
            <a:ext cx="8763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NaCh6</a:t>
            </a:r>
          </a:p>
        </p:txBody>
      </p:sp>
      <p:sp>
        <p:nvSpPr>
          <p:cNvPr id="35860" name="Rectangle 26"/>
          <p:cNvSpPr>
            <a:spLocks noChangeArrowheads="1"/>
          </p:cNvSpPr>
          <p:nvPr/>
        </p:nvSpPr>
        <p:spPr bwMode="auto">
          <a:xfrm>
            <a:off x="3092450" y="4551363"/>
            <a:ext cx="6096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66FFFF"/>
                </a:solidFill>
              </a:rPr>
              <a:t>PN1</a:t>
            </a:r>
          </a:p>
        </p:txBody>
      </p:sp>
      <p:sp>
        <p:nvSpPr>
          <p:cNvPr id="35861" name="Rectangle 27"/>
          <p:cNvSpPr>
            <a:spLocks noChangeArrowheads="1"/>
          </p:cNvSpPr>
          <p:nvPr/>
        </p:nvSpPr>
        <p:spPr bwMode="auto">
          <a:xfrm>
            <a:off x="3019425" y="2173288"/>
            <a:ext cx="774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Name</a:t>
            </a:r>
          </a:p>
        </p:txBody>
      </p:sp>
      <p:sp>
        <p:nvSpPr>
          <p:cNvPr id="35862" name="Rectangle 28"/>
          <p:cNvSpPr>
            <a:spLocks noChangeArrowheads="1"/>
          </p:cNvSpPr>
          <p:nvPr/>
        </p:nvSpPr>
        <p:spPr bwMode="auto">
          <a:xfrm>
            <a:off x="2805113" y="3871913"/>
            <a:ext cx="1257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SkM2 (</a:t>
            </a:r>
            <a:r>
              <a:rPr lang="en-GB" altLang="ja-JP" sz="1800">
                <a:solidFill>
                  <a:schemeClr val="accent1"/>
                </a:solidFill>
                <a:latin typeface="Symbol" pitchFamily="18" charset="2"/>
              </a:rPr>
              <a:t></a:t>
            </a:r>
            <a:r>
              <a:rPr lang="en-GB" altLang="ja-JP" sz="1800">
                <a:solidFill>
                  <a:schemeClr val="accent1"/>
                </a:solidFill>
              </a:rPr>
              <a:t>1)</a:t>
            </a:r>
          </a:p>
        </p:txBody>
      </p:sp>
      <p:sp>
        <p:nvSpPr>
          <p:cNvPr id="35863" name="Rectangle 29"/>
          <p:cNvSpPr>
            <a:spLocks noChangeArrowheads="1"/>
          </p:cNvSpPr>
          <p:nvPr/>
        </p:nvSpPr>
        <p:spPr bwMode="auto">
          <a:xfrm>
            <a:off x="4425950" y="2568575"/>
            <a:ext cx="12954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CNS, heart</a:t>
            </a:r>
          </a:p>
        </p:txBody>
      </p:sp>
      <p:grpSp>
        <p:nvGrpSpPr>
          <p:cNvPr id="35864" name="Group 30"/>
          <p:cNvGrpSpPr>
            <a:grpSpLocks/>
          </p:cNvGrpSpPr>
          <p:nvPr/>
        </p:nvGrpSpPr>
        <p:grpSpPr bwMode="auto">
          <a:xfrm>
            <a:off x="4578350" y="1881188"/>
            <a:ext cx="947738" cy="646112"/>
            <a:chOff x="2687" y="1249"/>
            <a:chExt cx="597" cy="407"/>
          </a:xfrm>
        </p:grpSpPr>
        <p:sp>
          <p:nvSpPr>
            <p:cNvPr id="35916" name="Rectangle 31"/>
            <p:cNvSpPr>
              <a:spLocks noChangeArrowheads="1"/>
            </p:cNvSpPr>
            <p:nvPr/>
          </p:nvSpPr>
          <p:spPr bwMode="auto">
            <a:xfrm>
              <a:off x="2687" y="1249"/>
              <a:ext cx="597"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Primary</a:t>
              </a:r>
            </a:p>
          </p:txBody>
        </p:sp>
        <p:sp>
          <p:nvSpPr>
            <p:cNvPr id="35917" name="Rectangle 32"/>
            <p:cNvSpPr>
              <a:spLocks noChangeArrowheads="1"/>
            </p:cNvSpPr>
            <p:nvPr/>
          </p:nvSpPr>
          <p:spPr bwMode="auto">
            <a:xfrm>
              <a:off x="2726" y="1431"/>
              <a:ext cx="52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Tissue</a:t>
              </a:r>
            </a:p>
          </p:txBody>
        </p:sp>
      </p:grpSp>
      <p:sp>
        <p:nvSpPr>
          <p:cNvPr id="35865" name="Rectangle 33"/>
          <p:cNvSpPr>
            <a:spLocks noChangeArrowheads="1"/>
          </p:cNvSpPr>
          <p:nvPr/>
        </p:nvSpPr>
        <p:spPr bwMode="auto">
          <a:xfrm>
            <a:off x="4713288" y="2892425"/>
            <a:ext cx="6477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CNS</a:t>
            </a:r>
          </a:p>
        </p:txBody>
      </p:sp>
      <p:sp>
        <p:nvSpPr>
          <p:cNvPr id="35866" name="Rectangle 34"/>
          <p:cNvSpPr>
            <a:spLocks noChangeArrowheads="1"/>
          </p:cNvSpPr>
          <p:nvPr/>
        </p:nvSpPr>
        <p:spPr bwMode="auto">
          <a:xfrm>
            <a:off x="4233863" y="3533775"/>
            <a:ext cx="17272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skeletal muscle</a:t>
            </a:r>
          </a:p>
        </p:txBody>
      </p:sp>
      <p:sp>
        <p:nvSpPr>
          <p:cNvPr id="35867" name="Rectangle 35"/>
          <p:cNvSpPr>
            <a:spLocks noChangeArrowheads="1"/>
          </p:cNvSpPr>
          <p:nvPr/>
        </p:nvSpPr>
        <p:spPr bwMode="auto">
          <a:xfrm>
            <a:off x="4695825" y="3854450"/>
            <a:ext cx="6858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heart</a:t>
            </a:r>
          </a:p>
        </p:txBody>
      </p:sp>
      <p:sp>
        <p:nvSpPr>
          <p:cNvPr id="35868" name="Rectangle 36"/>
          <p:cNvSpPr>
            <a:spLocks noChangeArrowheads="1"/>
          </p:cNvSpPr>
          <p:nvPr/>
        </p:nvSpPr>
        <p:spPr bwMode="auto">
          <a:xfrm>
            <a:off x="4243388" y="4221163"/>
            <a:ext cx="17018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CNS, glial cells</a:t>
            </a:r>
          </a:p>
        </p:txBody>
      </p:sp>
      <p:sp>
        <p:nvSpPr>
          <p:cNvPr id="35869" name="Rectangle 37"/>
          <p:cNvSpPr>
            <a:spLocks noChangeArrowheads="1"/>
          </p:cNvSpPr>
          <p:nvPr/>
        </p:nvSpPr>
        <p:spPr bwMode="auto">
          <a:xfrm>
            <a:off x="4435475" y="4533900"/>
            <a:ext cx="12700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66FFFF"/>
                </a:solidFill>
              </a:rPr>
              <a:t>SCG, CNS</a:t>
            </a:r>
          </a:p>
        </p:txBody>
      </p:sp>
      <p:sp>
        <p:nvSpPr>
          <p:cNvPr id="35870" name="Rectangle 38"/>
          <p:cNvSpPr>
            <a:spLocks noChangeArrowheads="1"/>
          </p:cNvSpPr>
          <p:nvPr/>
        </p:nvSpPr>
        <p:spPr bwMode="auto">
          <a:xfrm>
            <a:off x="7548563" y="3368675"/>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grpSp>
        <p:nvGrpSpPr>
          <p:cNvPr id="35871" name="Group 39"/>
          <p:cNvGrpSpPr>
            <a:grpSpLocks/>
          </p:cNvGrpSpPr>
          <p:nvPr/>
        </p:nvGrpSpPr>
        <p:grpSpPr bwMode="auto">
          <a:xfrm>
            <a:off x="1790700" y="1882775"/>
            <a:ext cx="922338" cy="646113"/>
            <a:chOff x="955" y="1250"/>
            <a:chExt cx="581" cy="407"/>
          </a:xfrm>
        </p:grpSpPr>
        <p:sp>
          <p:nvSpPr>
            <p:cNvPr id="35914" name="Rectangle 40"/>
            <p:cNvSpPr>
              <a:spLocks noChangeArrowheads="1"/>
            </p:cNvSpPr>
            <p:nvPr/>
          </p:nvSpPr>
          <p:spPr bwMode="auto">
            <a:xfrm>
              <a:off x="1002" y="1250"/>
              <a:ext cx="45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Gene</a:t>
              </a:r>
            </a:p>
          </p:txBody>
        </p:sp>
        <p:sp>
          <p:nvSpPr>
            <p:cNvPr id="35915" name="Rectangle 41"/>
            <p:cNvSpPr>
              <a:spLocks noChangeArrowheads="1"/>
            </p:cNvSpPr>
            <p:nvPr/>
          </p:nvSpPr>
          <p:spPr bwMode="auto">
            <a:xfrm>
              <a:off x="955" y="1432"/>
              <a:ext cx="581"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Symbol</a:t>
              </a:r>
            </a:p>
          </p:txBody>
        </p:sp>
      </p:grpSp>
      <p:sp>
        <p:nvSpPr>
          <p:cNvPr id="35872" name="Rectangle 42"/>
          <p:cNvSpPr>
            <a:spLocks noChangeArrowheads="1"/>
          </p:cNvSpPr>
          <p:nvPr/>
        </p:nvSpPr>
        <p:spPr bwMode="auto">
          <a:xfrm>
            <a:off x="1801813" y="2570163"/>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SCN1a</a:t>
            </a:r>
          </a:p>
        </p:txBody>
      </p:sp>
      <p:sp>
        <p:nvSpPr>
          <p:cNvPr id="35873" name="Rectangle 43"/>
          <p:cNvSpPr>
            <a:spLocks noChangeArrowheads="1"/>
          </p:cNvSpPr>
          <p:nvPr/>
        </p:nvSpPr>
        <p:spPr bwMode="auto">
          <a:xfrm>
            <a:off x="1801813" y="2894013"/>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SCN2a</a:t>
            </a:r>
          </a:p>
        </p:txBody>
      </p:sp>
      <p:sp>
        <p:nvSpPr>
          <p:cNvPr id="35874" name="Rectangle 44"/>
          <p:cNvSpPr>
            <a:spLocks noChangeArrowheads="1"/>
          </p:cNvSpPr>
          <p:nvPr/>
        </p:nvSpPr>
        <p:spPr bwMode="auto">
          <a:xfrm>
            <a:off x="1801813" y="3535363"/>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SCN4a</a:t>
            </a:r>
          </a:p>
        </p:txBody>
      </p:sp>
      <p:sp>
        <p:nvSpPr>
          <p:cNvPr id="35875" name="Rectangle 45"/>
          <p:cNvSpPr>
            <a:spLocks noChangeArrowheads="1"/>
          </p:cNvSpPr>
          <p:nvPr/>
        </p:nvSpPr>
        <p:spPr bwMode="auto">
          <a:xfrm>
            <a:off x="1800225" y="4222750"/>
            <a:ext cx="9017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SCN8a</a:t>
            </a:r>
          </a:p>
        </p:txBody>
      </p:sp>
      <p:sp>
        <p:nvSpPr>
          <p:cNvPr id="35876" name="Rectangle 46"/>
          <p:cNvSpPr>
            <a:spLocks noChangeArrowheads="1"/>
          </p:cNvSpPr>
          <p:nvPr/>
        </p:nvSpPr>
        <p:spPr bwMode="auto">
          <a:xfrm>
            <a:off x="1800225" y="4535488"/>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66FFFF"/>
                </a:solidFill>
              </a:rPr>
              <a:t>SCN9a</a:t>
            </a:r>
          </a:p>
        </p:txBody>
      </p:sp>
      <p:sp>
        <p:nvSpPr>
          <p:cNvPr id="35877" name="Rectangle 47"/>
          <p:cNvSpPr>
            <a:spLocks noChangeArrowheads="1"/>
          </p:cNvSpPr>
          <p:nvPr/>
        </p:nvSpPr>
        <p:spPr bwMode="auto">
          <a:xfrm>
            <a:off x="1801813" y="3856038"/>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SCN5a</a:t>
            </a:r>
          </a:p>
        </p:txBody>
      </p:sp>
      <p:sp>
        <p:nvSpPr>
          <p:cNvPr id="35878" name="Rectangle 48"/>
          <p:cNvSpPr>
            <a:spLocks noChangeArrowheads="1"/>
          </p:cNvSpPr>
          <p:nvPr/>
        </p:nvSpPr>
        <p:spPr bwMode="auto">
          <a:xfrm>
            <a:off x="911225" y="2171700"/>
            <a:ext cx="668338"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Type</a:t>
            </a:r>
          </a:p>
        </p:txBody>
      </p:sp>
      <p:sp>
        <p:nvSpPr>
          <p:cNvPr id="35879" name="Rectangle 49"/>
          <p:cNvSpPr>
            <a:spLocks noChangeArrowheads="1"/>
          </p:cNvSpPr>
          <p:nvPr/>
        </p:nvSpPr>
        <p:spPr bwMode="auto">
          <a:xfrm>
            <a:off x="809625" y="2570163"/>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1.1</a:t>
            </a:r>
          </a:p>
        </p:txBody>
      </p:sp>
      <p:sp>
        <p:nvSpPr>
          <p:cNvPr id="35880" name="Rectangle 50"/>
          <p:cNvSpPr>
            <a:spLocks noChangeArrowheads="1"/>
          </p:cNvSpPr>
          <p:nvPr/>
        </p:nvSpPr>
        <p:spPr bwMode="auto">
          <a:xfrm>
            <a:off x="809625" y="2894013"/>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1.2</a:t>
            </a:r>
          </a:p>
        </p:txBody>
      </p:sp>
      <p:grpSp>
        <p:nvGrpSpPr>
          <p:cNvPr id="35881" name="Group 51"/>
          <p:cNvGrpSpPr>
            <a:grpSpLocks/>
          </p:cNvGrpSpPr>
          <p:nvPr/>
        </p:nvGrpSpPr>
        <p:grpSpPr bwMode="auto">
          <a:xfrm>
            <a:off x="809625" y="3065463"/>
            <a:ext cx="7145338" cy="587375"/>
            <a:chOff x="510" y="1931"/>
            <a:chExt cx="4501" cy="370"/>
          </a:xfrm>
        </p:grpSpPr>
        <p:sp>
          <p:nvSpPr>
            <p:cNvPr id="35908" name="Rectangle 52"/>
            <p:cNvSpPr>
              <a:spLocks noChangeArrowheads="1"/>
            </p:cNvSpPr>
            <p:nvPr/>
          </p:nvSpPr>
          <p:spPr bwMode="auto">
            <a:xfrm>
              <a:off x="3995" y="1942"/>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909" name="Rectangle 53"/>
            <p:cNvSpPr>
              <a:spLocks noChangeArrowheads="1"/>
            </p:cNvSpPr>
            <p:nvPr/>
          </p:nvSpPr>
          <p:spPr bwMode="auto">
            <a:xfrm>
              <a:off x="4755" y="1931"/>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910" name="Rectangle 54"/>
            <p:cNvSpPr>
              <a:spLocks noChangeArrowheads="1"/>
            </p:cNvSpPr>
            <p:nvPr/>
          </p:nvSpPr>
          <p:spPr bwMode="auto">
            <a:xfrm>
              <a:off x="1881" y="2036"/>
              <a:ext cx="533"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type III</a:t>
              </a:r>
            </a:p>
          </p:txBody>
        </p:sp>
        <p:sp>
          <p:nvSpPr>
            <p:cNvPr id="35911" name="Rectangle 55"/>
            <p:cNvSpPr>
              <a:spLocks noChangeArrowheads="1"/>
            </p:cNvSpPr>
            <p:nvPr/>
          </p:nvSpPr>
          <p:spPr bwMode="auto">
            <a:xfrm>
              <a:off x="2823" y="2025"/>
              <a:ext cx="73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fetal brain</a:t>
              </a:r>
            </a:p>
          </p:txBody>
        </p:sp>
        <p:sp>
          <p:nvSpPr>
            <p:cNvPr id="35912" name="Rectangle 56"/>
            <p:cNvSpPr>
              <a:spLocks noChangeArrowheads="1"/>
            </p:cNvSpPr>
            <p:nvPr/>
          </p:nvSpPr>
          <p:spPr bwMode="auto">
            <a:xfrm>
              <a:off x="1135" y="2026"/>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SCN3a</a:t>
              </a:r>
            </a:p>
          </p:txBody>
        </p:sp>
        <p:sp>
          <p:nvSpPr>
            <p:cNvPr id="35913" name="Rectangle 57"/>
            <p:cNvSpPr>
              <a:spLocks noChangeArrowheads="1"/>
            </p:cNvSpPr>
            <p:nvPr/>
          </p:nvSpPr>
          <p:spPr bwMode="auto">
            <a:xfrm>
              <a:off x="510" y="2026"/>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1.3</a:t>
              </a:r>
            </a:p>
          </p:txBody>
        </p:sp>
      </p:grpSp>
      <p:sp>
        <p:nvSpPr>
          <p:cNvPr id="35882" name="Rectangle 58"/>
          <p:cNvSpPr>
            <a:spLocks noChangeArrowheads="1"/>
          </p:cNvSpPr>
          <p:nvPr/>
        </p:nvSpPr>
        <p:spPr bwMode="auto">
          <a:xfrm>
            <a:off x="809625" y="3535363"/>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1.4</a:t>
            </a:r>
          </a:p>
        </p:txBody>
      </p:sp>
      <p:sp>
        <p:nvSpPr>
          <p:cNvPr id="35883" name="Rectangle 59"/>
          <p:cNvSpPr>
            <a:spLocks noChangeArrowheads="1"/>
          </p:cNvSpPr>
          <p:nvPr/>
        </p:nvSpPr>
        <p:spPr bwMode="auto">
          <a:xfrm>
            <a:off x="809625" y="4222750"/>
            <a:ext cx="8763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1.6</a:t>
            </a:r>
          </a:p>
        </p:txBody>
      </p:sp>
      <p:sp>
        <p:nvSpPr>
          <p:cNvPr id="35884" name="Rectangle 60"/>
          <p:cNvSpPr>
            <a:spLocks noChangeArrowheads="1"/>
          </p:cNvSpPr>
          <p:nvPr/>
        </p:nvSpPr>
        <p:spPr bwMode="auto">
          <a:xfrm>
            <a:off x="809625" y="4535488"/>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66FFFF"/>
                </a:solidFill>
              </a:rPr>
              <a:t>Na</a:t>
            </a:r>
            <a:r>
              <a:rPr lang="en-GB" altLang="ja-JP" sz="1800" baseline="-25000">
                <a:solidFill>
                  <a:srgbClr val="66FFFF"/>
                </a:solidFill>
              </a:rPr>
              <a:t>V</a:t>
            </a:r>
            <a:r>
              <a:rPr lang="en-GB" altLang="ja-JP" sz="1800">
                <a:solidFill>
                  <a:srgbClr val="66FFFF"/>
                </a:solidFill>
              </a:rPr>
              <a:t>1.7</a:t>
            </a:r>
          </a:p>
        </p:txBody>
      </p:sp>
      <p:sp>
        <p:nvSpPr>
          <p:cNvPr id="35885" name="Rectangle 61"/>
          <p:cNvSpPr>
            <a:spLocks noChangeArrowheads="1"/>
          </p:cNvSpPr>
          <p:nvPr/>
        </p:nvSpPr>
        <p:spPr bwMode="auto">
          <a:xfrm>
            <a:off x="809625" y="3856038"/>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1.5</a:t>
            </a:r>
          </a:p>
        </p:txBody>
      </p:sp>
      <p:grpSp>
        <p:nvGrpSpPr>
          <p:cNvPr id="35886" name="Group 62"/>
          <p:cNvGrpSpPr>
            <a:grpSpLocks/>
          </p:cNvGrpSpPr>
          <p:nvPr/>
        </p:nvGrpSpPr>
        <p:grpSpPr bwMode="auto">
          <a:xfrm>
            <a:off x="809625" y="4727575"/>
            <a:ext cx="7189788" cy="588963"/>
            <a:chOff x="574" y="2978"/>
            <a:chExt cx="5095" cy="372"/>
          </a:xfrm>
        </p:grpSpPr>
        <p:sp>
          <p:nvSpPr>
            <p:cNvPr id="35902" name="Rectangle 63"/>
            <p:cNvSpPr>
              <a:spLocks noChangeArrowheads="1"/>
            </p:cNvSpPr>
            <p:nvPr/>
          </p:nvSpPr>
          <p:spPr bwMode="auto">
            <a:xfrm>
              <a:off x="1976" y="3095"/>
              <a:ext cx="918"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rPr>
                <a:t>SNS (PN3)</a:t>
              </a:r>
            </a:p>
          </p:txBody>
        </p:sp>
        <p:sp>
          <p:nvSpPr>
            <p:cNvPr id="35903" name="Rectangle 64"/>
            <p:cNvSpPr>
              <a:spLocks noChangeArrowheads="1"/>
            </p:cNvSpPr>
            <p:nvPr/>
          </p:nvSpPr>
          <p:spPr bwMode="auto">
            <a:xfrm>
              <a:off x="4494" y="2990"/>
              <a:ext cx="288" cy="360"/>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E1C04"/>
                  </a:solidFill>
                </a:rPr>
                <a:t>+</a:t>
              </a:r>
            </a:p>
          </p:txBody>
        </p:sp>
        <p:sp>
          <p:nvSpPr>
            <p:cNvPr id="35904" name="Rectangle 65"/>
            <p:cNvSpPr>
              <a:spLocks noChangeArrowheads="1"/>
            </p:cNvSpPr>
            <p:nvPr/>
          </p:nvSpPr>
          <p:spPr bwMode="auto">
            <a:xfrm>
              <a:off x="3332" y="3084"/>
              <a:ext cx="477"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rPr>
                <a:t>DRG</a:t>
              </a:r>
            </a:p>
          </p:txBody>
        </p:sp>
        <p:sp>
          <p:nvSpPr>
            <p:cNvPr id="35905" name="Rectangle 66"/>
            <p:cNvSpPr>
              <a:spLocks noChangeArrowheads="1"/>
            </p:cNvSpPr>
            <p:nvPr/>
          </p:nvSpPr>
          <p:spPr bwMode="auto">
            <a:xfrm>
              <a:off x="1235" y="3085"/>
              <a:ext cx="729"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rPr>
                <a:t>SCN10a</a:t>
              </a:r>
            </a:p>
          </p:txBody>
        </p:sp>
        <p:sp>
          <p:nvSpPr>
            <p:cNvPr id="35906" name="Rectangle 67"/>
            <p:cNvSpPr>
              <a:spLocks noChangeArrowheads="1"/>
            </p:cNvSpPr>
            <p:nvPr/>
          </p:nvSpPr>
          <p:spPr bwMode="auto">
            <a:xfrm>
              <a:off x="574" y="3085"/>
              <a:ext cx="621"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rPr>
                <a:t>Na</a:t>
              </a:r>
              <a:r>
                <a:rPr lang="en-GB" altLang="ja-JP" sz="1800" baseline="-25000">
                  <a:solidFill>
                    <a:srgbClr val="FE1C04"/>
                  </a:solidFill>
                </a:rPr>
                <a:t>V</a:t>
              </a:r>
              <a:r>
                <a:rPr lang="en-GB" altLang="ja-JP" sz="1800">
                  <a:solidFill>
                    <a:srgbClr val="FE1C04"/>
                  </a:solidFill>
                </a:rPr>
                <a:t>1.8</a:t>
              </a:r>
            </a:p>
          </p:txBody>
        </p:sp>
        <p:sp>
          <p:nvSpPr>
            <p:cNvPr id="35907" name="Rectangle 68"/>
            <p:cNvSpPr>
              <a:spLocks noChangeArrowheads="1"/>
            </p:cNvSpPr>
            <p:nvPr/>
          </p:nvSpPr>
          <p:spPr bwMode="auto">
            <a:xfrm>
              <a:off x="5381" y="2978"/>
              <a:ext cx="288" cy="360"/>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E1C04"/>
                  </a:solidFill>
                </a:rPr>
                <a:t>-</a:t>
              </a:r>
            </a:p>
          </p:txBody>
        </p:sp>
      </p:grpSp>
      <p:grpSp>
        <p:nvGrpSpPr>
          <p:cNvPr id="35887" name="Group 69"/>
          <p:cNvGrpSpPr>
            <a:grpSpLocks/>
          </p:cNvGrpSpPr>
          <p:nvPr/>
        </p:nvGrpSpPr>
        <p:grpSpPr bwMode="auto">
          <a:xfrm>
            <a:off x="809625" y="5086350"/>
            <a:ext cx="7189788" cy="573088"/>
            <a:chOff x="510" y="3204"/>
            <a:chExt cx="4529" cy="361"/>
          </a:xfrm>
        </p:grpSpPr>
        <p:sp>
          <p:nvSpPr>
            <p:cNvPr id="35896" name="Rectangle 70"/>
            <p:cNvSpPr>
              <a:spLocks noChangeArrowheads="1"/>
            </p:cNvSpPr>
            <p:nvPr/>
          </p:nvSpPr>
          <p:spPr bwMode="auto">
            <a:xfrm>
              <a:off x="3995" y="3206"/>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2"/>
                  </a:solidFill>
                </a:rPr>
                <a:t>+</a:t>
              </a:r>
            </a:p>
          </p:txBody>
        </p:sp>
        <p:sp>
          <p:nvSpPr>
            <p:cNvPr id="35897" name="Rectangle 71"/>
            <p:cNvSpPr>
              <a:spLocks noChangeArrowheads="1"/>
            </p:cNvSpPr>
            <p:nvPr/>
          </p:nvSpPr>
          <p:spPr bwMode="auto">
            <a:xfrm>
              <a:off x="1717" y="3300"/>
              <a:ext cx="90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2"/>
                  </a:solidFill>
                </a:rPr>
                <a:t>NaN (SNS2)</a:t>
              </a:r>
            </a:p>
          </p:txBody>
        </p:sp>
        <p:sp>
          <p:nvSpPr>
            <p:cNvPr id="35898" name="Rectangle 72"/>
            <p:cNvSpPr>
              <a:spLocks noChangeArrowheads="1"/>
            </p:cNvSpPr>
            <p:nvPr/>
          </p:nvSpPr>
          <p:spPr bwMode="auto">
            <a:xfrm>
              <a:off x="2962" y="3289"/>
              <a:ext cx="42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2"/>
                  </a:solidFill>
                </a:rPr>
                <a:t>DRG</a:t>
              </a:r>
            </a:p>
          </p:txBody>
        </p:sp>
        <p:sp>
          <p:nvSpPr>
            <p:cNvPr id="35899" name="Rectangle 73"/>
            <p:cNvSpPr>
              <a:spLocks noChangeArrowheads="1"/>
            </p:cNvSpPr>
            <p:nvPr/>
          </p:nvSpPr>
          <p:spPr bwMode="auto">
            <a:xfrm>
              <a:off x="4783" y="3204"/>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2"/>
                  </a:solidFill>
                </a:rPr>
                <a:t>-</a:t>
              </a:r>
            </a:p>
          </p:txBody>
        </p:sp>
        <p:sp>
          <p:nvSpPr>
            <p:cNvPr id="35900" name="Rectangle 74"/>
            <p:cNvSpPr>
              <a:spLocks noChangeArrowheads="1"/>
            </p:cNvSpPr>
            <p:nvPr/>
          </p:nvSpPr>
          <p:spPr bwMode="auto">
            <a:xfrm>
              <a:off x="1099" y="3290"/>
              <a:ext cx="64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2"/>
                  </a:solidFill>
                </a:rPr>
                <a:t>SCN11a</a:t>
              </a:r>
            </a:p>
          </p:txBody>
        </p:sp>
        <p:sp>
          <p:nvSpPr>
            <p:cNvPr id="35901" name="Rectangle 75"/>
            <p:cNvSpPr>
              <a:spLocks noChangeArrowheads="1"/>
            </p:cNvSpPr>
            <p:nvPr/>
          </p:nvSpPr>
          <p:spPr bwMode="auto">
            <a:xfrm>
              <a:off x="510" y="3290"/>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2"/>
                  </a:solidFill>
                </a:rPr>
                <a:t>Na</a:t>
              </a:r>
              <a:r>
                <a:rPr lang="en-GB" altLang="ja-JP" sz="1800" baseline="-25000">
                  <a:solidFill>
                    <a:schemeClr val="accent2"/>
                  </a:solidFill>
                </a:rPr>
                <a:t>V</a:t>
              </a:r>
              <a:r>
                <a:rPr lang="en-GB" altLang="ja-JP" sz="1800">
                  <a:solidFill>
                    <a:schemeClr val="accent2"/>
                  </a:solidFill>
                </a:rPr>
                <a:t>1.9</a:t>
              </a:r>
            </a:p>
          </p:txBody>
        </p:sp>
      </p:grpSp>
      <p:sp>
        <p:nvSpPr>
          <p:cNvPr id="35888" name="Rectangle 76"/>
          <p:cNvSpPr>
            <a:spLocks noChangeArrowheads="1"/>
          </p:cNvSpPr>
          <p:nvPr/>
        </p:nvSpPr>
        <p:spPr bwMode="auto">
          <a:xfrm>
            <a:off x="6342063" y="5429250"/>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89" name="Rectangle 77"/>
          <p:cNvSpPr>
            <a:spLocks noChangeArrowheads="1"/>
          </p:cNvSpPr>
          <p:nvPr/>
        </p:nvSpPr>
        <p:spPr bwMode="auto">
          <a:xfrm>
            <a:off x="3089275" y="5578475"/>
            <a:ext cx="6350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NaG</a:t>
            </a:r>
          </a:p>
        </p:txBody>
      </p:sp>
      <p:sp>
        <p:nvSpPr>
          <p:cNvPr id="35890" name="Rectangle 78"/>
          <p:cNvSpPr>
            <a:spLocks noChangeArrowheads="1"/>
          </p:cNvSpPr>
          <p:nvPr/>
        </p:nvSpPr>
        <p:spPr bwMode="auto">
          <a:xfrm>
            <a:off x="4159250" y="5561013"/>
            <a:ext cx="19939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sciatic nerve, lung</a:t>
            </a:r>
          </a:p>
        </p:txBody>
      </p:sp>
      <p:sp>
        <p:nvSpPr>
          <p:cNvPr id="35891" name="Rectangle 79"/>
          <p:cNvSpPr>
            <a:spLocks noChangeArrowheads="1"/>
          </p:cNvSpPr>
          <p:nvPr/>
        </p:nvSpPr>
        <p:spPr bwMode="auto">
          <a:xfrm>
            <a:off x="7548563" y="5464175"/>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92" name="Rectangle 80"/>
          <p:cNvSpPr>
            <a:spLocks noChangeArrowheads="1"/>
          </p:cNvSpPr>
          <p:nvPr/>
        </p:nvSpPr>
        <p:spPr bwMode="auto">
          <a:xfrm>
            <a:off x="1806575" y="5562600"/>
            <a:ext cx="9017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SCN7a</a:t>
            </a:r>
          </a:p>
        </p:txBody>
      </p:sp>
      <p:sp>
        <p:nvSpPr>
          <p:cNvPr id="35893" name="Rectangle 81"/>
          <p:cNvSpPr>
            <a:spLocks noChangeArrowheads="1"/>
          </p:cNvSpPr>
          <p:nvPr/>
        </p:nvSpPr>
        <p:spPr bwMode="auto">
          <a:xfrm>
            <a:off x="811213" y="5562600"/>
            <a:ext cx="5588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X</a:t>
            </a:r>
            <a:endParaRPr lang="en-GB" altLang="ja-JP" sz="1800">
              <a:solidFill>
                <a:schemeClr val="accent1"/>
              </a:solidFill>
            </a:endParaRPr>
          </a:p>
        </p:txBody>
      </p:sp>
      <p:sp>
        <p:nvSpPr>
          <p:cNvPr id="35894" name="Rectangle 82"/>
          <p:cNvSpPr>
            <a:spLocks noChangeArrowheads="1"/>
          </p:cNvSpPr>
          <p:nvPr/>
        </p:nvSpPr>
        <p:spPr bwMode="auto">
          <a:xfrm>
            <a:off x="7810500" y="5562600"/>
            <a:ext cx="4445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a:t>
            </a:r>
          </a:p>
        </p:txBody>
      </p:sp>
      <p:sp>
        <p:nvSpPr>
          <p:cNvPr id="35895" name="Rectangle 83"/>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34</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35</a:t>
            </a:r>
          </a:p>
        </p:txBody>
      </p:sp>
      <p:sp>
        <p:nvSpPr>
          <p:cNvPr id="36867" name="Rectangle 3"/>
          <p:cNvSpPr>
            <a:spLocks noChangeArrowheads="1"/>
          </p:cNvSpPr>
          <p:nvPr/>
        </p:nvSpPr>
        <p:spPr bwMode="auto">
          <a:xfrm>
            <a:off x="0" y="392113"/>
            <a:ext cx="9144000" cy="871537"/>
          </a:xfrm>
          <a:prstGeom prst="rect">
            <a:avLst/>
          </a:prstGeom>
          <a:noFill/>
          <a:ln w="12700">
            <a:noFill/>
            <a:miter lim="800000"/>
            <a:headEnd/>
            <a:tailEnd/>
          </a:ln>
        </p:spPr>
        <p:txBody>
          <a:bodyPr lIns="90487" tIns="44450" rIns="90487" bIns="44450" anchor="b"/>
          <a:lstStyle/>
          <a:p>
            <a:r>
              <a:rPr lang="en-GB" altLang="ja-JP" sz="3200">
                <a:solidFill>
                  <a:srgbClr val="FF0000"/>
                </a:solidFill>
              </a:rPr>
              <a:t>Na</a:t>
            </a:r>
            <a:r>
              <a:rPr lang="en-GB" altLang="ja-JP" sz="3200" baseline="-25000">
                <a:solidFill>
                  <a:srgbClr val="FF0000"/>
                </a:solidFill>
              </a:rPr>
              <a:t>V</a:t>
            </a:r>
            <a:r>
              <a:rPr lang="en-GB" altLang="ja-JP" sz="3200">
                <a:solidFill>
                  <a:srgbClr val="FF0000"/>
                </a:solidFill>
              </a:rPr>
              <a:t>1.8</a:t>
            </a:r>
            <a:r>
              <a:rPr lang="en-GB" altLang="ja-JP" sz="3200">
                <a:solidFill>
                  <a:schemeClr val="tx2"/>
                </a:solidFill>
              </a:rPr>
              <a:t>-like immunoreactivity specifically localised in small diameter C fibre sensory neurons</a:t>
            </a:r>
          </a:p>
        </p:txBody>
      </p:sp>
      <p:pic>
        <p:nvPicPr>
          <p:cNvPr id="36868" name="Picture 4" descr="1"/>
          <p:cNvPicPr>
            <a:picLocks noChangeAspect="1" noChangeArrowheads="1"/>
          </p:cNvPicPr>
          <p:nvPr/>
        </p:nvPicPr>
        <p:blipFill>
          <a:blip r:embed="rId2" cstate="print"/>
          <a:srcRect/>
          <a:stretch>
            <a:fillRect/>
          </a:stretch>
        </p:blipFill>
        <p:spPr bwMode="auto">
          <a:xfrm>
            <a:off x="515938" y="2495550"/>
            <a:ext cx="7848600" cy="3568700"/>
          </a:xfrm>
          <a:prstGeom prst="rect">
            <a:avLst/>
          </a:prstGeom>
          <a:noFill/>
          <a:ln w="12700">
            <a:noFill/>
            <a:miter lim="800000"/>
            <a:headEnd/>
            <a:tailEnd/>
          </a:ln>
        </p:spPr>
      </p:pic>
      <p:sp useBgFill="1">
        <p:nvSpPr>
          <p:cNvPr id="36869" name="Rectangle 5"/>
          <p:cNvSpPr>
            <a:spLocks noChangeArrowheads="1"/>
          </p:cNvSpPr>
          <p:nvPr/>
        </p:nvSpPr>
        <p:spPr bwMode="auto">
          <a:xfrm>
            <a:off x="4433888" y="2413000"/>
            <a:ext cx="4029075" cy="3911600"/>
          </a:xfrm>
          <a:prstGeom prst="rect">
            <a:avLst/>
          </a:prstGeom>
          <a:ln w="9525" algn="ctr">
            <a:noFill/>
            <a:miter lim="800000"/>
            <a:headEnd/>
            <a:tailEnd/>
          </a:ln>
        </p:spPr>
        <p:txBody>
          <a:bodyPr wrap="none" anchor="ctr"/>
          <a:lstStyle/>
          <a:p>
            <a:endParaRPr lang="ja-JP" altLang="en-US"/>
          </a:p>
        </p:txBody>
      </p:sp>
      <p:sp>
        <p:nvSpPr>
          <p:cNvPr id="36870" name="Rectangle 6"/>
          <p:cNvSpPr>
            <a:spLocks noChangeArrowheads="1"/>
          </p:cNvSpPr>
          <p:nvPr/>
        </p:nvSpPr>
        <p:spPr bwMode="auto">
          <a:xfrm>
            <a:off x="4813300" y="3255963"/>
            <a:ext cx="1804988" cy="439737"/>
          </a:xfrm>
          <a:prstGeom prst="rect">
            <a:avLst/>
          </a:prstGeom>
          <a:noFill/>
          <a:ln w="12700">
            <a:noFill/>
            <a:miter lim="800000"/>
            <a:headEnd/>
            <a:tailEnd/>
          </a:ln>
        </p:spPr>
        <p:txBody>
          <a:bodyPr lIns="90487" tIns="44450" rIns="90487" bIns="44450" anchor="b"/>
          <a:lstStyle/>
          <a:p>
            <a:pPr algn="l"/>
            <a:r>
              <a:rPr lang="en-GB" altLang="ja-JP" sz="2000">
                <a:solidFill>
                  <a:srgbClr val="FF0000"/>
                </a:solidFill>
              </a:rPr>
              <a:t>Na</a:t>
            </a:r>
            <a:r>
              <a:rPr lang="en-GB" altLang="ja-JP" sz="2000" baseline="-25000">
                <a:solidFill>
                  <a:srgbClr val="FF0000"/>
                </a:solidFill>
              </a:rPr>
              <a:t>V</a:t>
            </a:r>
            <a:r>
              <a:rPr lang="en-GB" altLang="ja-JP" sz="2000">
                <a:solidFill>
                  <a:srgbClr val="FF0000"/>
                </a:solidFill>
              </a:rPr>
              <a:t>1.8</a:t>
            </a:r>
          </a:p>
        </p:txBody>
      </p:sp>
      <p:sp>
        <p:nvSpPr>
          <p:cNvPr id="36871" name="Rectangle 7"/>
          <p:cNvSpPr>
            <a:spLocks noChangeArrowheads="1"/>
          </p:cNvSpPr>
          <p:nvPr/>
        </p:nvSpPr>
        <p:spPr bwMode="auto">
          <a:xfrm>
            <a:off x="4813300" y="4048125"/>
            <a:ext cx="3382963" cy="439738"/>
          </a:xfrm>
          <a:prstGeom prst="rect">
            <a:avLst/>
          </a:prstGeom>
          <a:noFill/>
          <a:ln w="12700">
            <a:noFill/>
            <a:miter lim="800000"/>
            <a:headEnd/>
            <a:tailEnd/>
          </a:ln>
        </p:spPr>
        <p:txBody>
          <a:bodyPr lIns="90487" tIns="44450" rIns="90487" bIns="44450" anchor="b"/>
          <a:lstStyle/>
          <a:p>
            <a:pPr algn="l"/>
            <a:r>
              <a:rPr lang="en-GB" altLang="ja-JP" sz="2000">
                <a:solidFill>
                  <a:srgbClr val="66FC71"/>
                </a:solidFill>
              </a:rPr>
              <a:t>NF200 (a marker for large </a:t>
            </a:r>
            <a:br>
              <a:rPr lang="en-GB" altLang="ja-JP" sz="2000">
                <a:solidFill>
                  <a:srgbClr val="66FC71"/>
                </a:solidFill>
              </a:rPr>
            </a:br>
            <a:r>
              <a:rPr lang="en-GB" altLang="ja-JP" sz="2000">
                <a:solidFill>
                  <a:srgbClr val="66FC71"/>
                </a:solidFill>
              </a:rPr>
              <a:t>diameter A-</a:t>
            </a:r>
            <a:r>
              <a:rPr lang="en-GB" altLang="ja-JP" sz="2000">
                <a:solidFill>
                  <a:srgbClr val="66FC71"/>
                </a:solidFill>
                <a:latin typeface="Symbol" pitchFamily="18" charset="2"/>
              </a:rPr>
              <a:t>b</a:t>
            </a:r>
            <a:r>
              <a:rPr lang="en-GB" altLang="ja-JP" sz="2000">
                <a:solidFill>
                  <a:srgbClr val="66FC71"/>
                </a:solidFill>
              </a:rPr>
              <a:t> fibre neurons)</a:t>
            </a:r>
            <a:endParaRPr lang="ja-JP" altLang="en-GB" sz="2000">
              <a:solidFill>
                <a:srgbClr val="66FC71"/>
              </a:solidFill>
            </a:endParaRPr>
          </a:p>
        </p:txBody>
      </p:sp>
      <p:sp>
        <p:nvSpPr>
          <p:cNvPr id="36872" name="Rectangle 6"/>
          <p:cNvSpPr>
            <a:spLocks noChangeArrowheads="1"/>
          </p:cNvSpPr>
          <p:nvPr/>
        </p:nvSpPr>
        <p:spPr bwMode="auto">
          <a:xfrm>
            <a:off x="790575" y="1949450"/>
            <a:ext cx="3370263" cy="439738"/>
          </a:xfrm>
          <a:prstGeom prst="rect">
            <a:avLst/>
          </a:prstGeom>
          <a:noFill/>
          <a:ln w="12700">
            <a:noFill/>
            <a:miter lim="800000"/>
            <a:headEnd/>
            <a:tailEnd/>
          </a:ln>
        </p:spPr>
        <p:txBody>
          <a:bodyPr lIns="90487" tIns="44450" rIns="90487" bIns="44450" anchor="b"/>
          <a:lstStyle/>
          <a:p>
            <a:pPr algn="l"/>
            <a:r>
              <a:rPr lang="en-GB" altLang="ja-JP" sz="2000">
                <a:solidFill>
                  <a:srgbClr val="FFFF00"/>
                </a:solidFill>
              </a:rPr>
              <a:t>Rat Dorsal Root Ganglion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198438"/>
            <a:ext cx="9144000" cy="947737"/>
          </a:xfrm>
          <a:prstGeom prst="rect">
            <a:avLst/>
          </a:prstGeom>
          <a:noFill/>
          <a:ln w="12700">
            <a:noFill/>
            <a:miter lim="800000"/>
            <a:headEnd/>
            <a:tailEnd/>
          </a:ln>
        </p:spPr>
        <p:txBody>
          <a:bodyPr lIns="90488" tIns="44450" rIns="90488" bIns="44450" anchor="b"/>
          <a:lstStyle/>
          <a:p>
            <a:r>
              <a:rPr lang="en-US" altLang="ja-JP">
                <a:solidFill>
                  <a:schemeClr val="tx2"/>
                </a:solidFill>
              </a:rPr>
              <a:t>PGE</a:t>
            </a:r>
            <a:r>
              <a:rPr lang="en-US" altLang="ja-JP" baseline="-10000">
                <a:solidFill>
                  <a:schemeClr val="tx2"/>
                </a:solidFill>
              </a:rPr>
              <a:t>2</a:t>
            </a:r>
            <a:r>
              <a:rPr lang="en-US" altLang="ja-JP">
                <a:solidFill>
                  <a:schemeClr val="tx2"/>
                </a:solidFill>
              </a:rPr>
              <a:t> increases TTX-resistant  Na</a:t>
            </a:r>
            <a:r>
              <a:rPr lang="en-US" altLang="ja-JP" baseline="50000">
                <a:solidFill>
                  <a:schemeClr val="tx2"/>
                </a:solidFill>
              </a:rPr>
              <a:t>+</a:t>
            </a:r>
            <a:r>
              <a:rPr lang="en-US" altLang="ja-JP">
                <a:solidFill>
                  <a:schemeClr val="tx2"/>
                </a:solidFill>
              </a:rPr>
              <a:t> current and causes </a:t>
            </a:r>
            <a:br>
              <a:rPr lang="en-US" altLang="ja-JP">
                <a:solidFill>
                  <a:schemeClr val="tx2"/>
                </a:solidFill>
              </a:rPr>
            </a:br>
            <a:r>
              <a:rPr lang="en-US" altLang="ja-JP">
                <a:solidFill>
                  <a:schemeClr val="tx2"/>
                </a:solidFill>
              </a:rPr>
              <a:t>a hyperpolarizing shift of its activation curve in DRG neurons</a:t>
            </a:r>
          </a:p>
        </p:txBody>
      </p:sp>
      <p:sp>
        <p:nvSpPr>
          <p:cNvPr id="37891" name="Line 3"/>
          <p:cNvSpPr>
            <a:spLocks noChangeShapeType="1"/>
          </p:cNvSpPr>
          <p:nvPr/>
        </p:nvSpPr>
        <p:spPr bwMode="auto">
          <a:xfrm>
            <a:off x="1606550" y="3121025"/>
            <a:ext cx="3781425" cy="0"/>
          </a:xfrm>
          <a:prstGeom prst="line">
            <a:avLst/>
          </a:prstGeom>
          <a:noFill/>
          <a:ln w="25400">
            <a:solidFill>
              <a:schemeClr val="accent1"/>
            </a:solidFill>
            <a:round/>
            <a:headEnd/>
            <a:tailEnd/>
          </a:ln>
        </p:spPr>
        <p:txBody>
          <a:bodyPr/>
          <a:lstStyle/>
          <a:p>
            <a:endParaRPr lang="ja-JP" altLang="en-US"/>
          </a:p>
        </p:txBody>
      </p:sp>
      <p:sp>
        <p:nvSpPr>
          <p:cNvPr id="37892" name="Line 4"/>
          <p:cNvSpPr>
            <a:spLocks noChangeShapeType="1"/>
          </p:cNvSpPr>
          <p:nvPr/>
        </p:nvSpPr>
        <p:spPr bwMode="auto">
          <a:xfrm>
            <a:off x="4029075" y="2384425"/>
            <a:ext cx="0" cy="3125788"/>
          </a:xfrm>
          <a:prstGeom prst="line">
            <a:avLst/>
          </a:prstGeom>
          <a:noFill/>
          <a:ln w="25400">
            <a:solidFill>
              <a:schemeClr val="accent1"/>
            </a:solidFill>
            <a:round/>
            <a:headEnd/>
            <a:tailEnd/>
          </a:ln>
        </p:spPr>
        <p:txBody>
          <a:bodyPr/>
          <a:lstStyle/>
          <a:p>
            <a:endParaRPr lang="ja-JP" altLang="en-US"/>
          </a:p>
        </p:txBody>
      </p:sp>
      <p:sp>
        <p:nvSpPr>
          <p:cNvPr id="37893" name="Oval 5"/>
          <p:cNvSpPr>
            <a:spLocks noChangeArrowheads="1"/>
          </p:cNvSpPr>
          <p:nvPr/>
        </p:nvSpPr>
        <p:spPr bwMode="auto">
          <a:xfrm>
            <a:off x="3697288" y="3951288"/>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894" name="Oval 6"/>
          <p:cNvSpPr>
            <a:spLocks noChangeArrowheads="1"/>
          </p:cNvSpPr>
          <p:nvPr/>
        </p:nvSpPr>
        <p:spPr bwMode="auto">
          <a:xfrm>
            <a:off x="3973513" y="4705350"/>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895" name="Oval 7"/>
          <p:cNvSpPr>
            <a:spLocks noChangeArrowheads="1"/>
          </p:cNvSpPr>
          <p:nvPr/>
        </p:nvSpPr>
        <p:spPr bwMode="auto">
          <a:xfrm>
            <a:off x="4232275" y="4538663"/>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896" name="Oval 8"/>
          <p:cNvSpPr>
            <a:spLocks noChangeArrowheads="1"/>
          </p:cNvSpPr>
          <p:nvPr/>
        </p:nvSpPr>
        <p:spPr bwMode="auto">
          <a:xfrm>
            <a:off x="4510088" y="39973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897" name="Oval 9"/>
          <p:cNvSpPr>
            <a:spLocks noChangeArrowheads="1"/>
          </p:cNvSpPr>
          <p:nvPr/>
        </p:nvSpPr>
        <p:spPr bwMode="auto">
          <a:xfrm>
            <a:off x="5030788" y="2625725"/>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898" name="Oval 10"/>
          <p:cNvSpPr>
            <a:spLocks noChangeArrowheads="1"/>
          </p:cNvSpPr>
          <p:nvPr/>
        </p:nvSpPr>
        <p:spPr bwMode="auto">
          <a:xfrm>
            <a:off x="3554413" y="3440113"/>
            <a:ext cx="122237" cy="138112"/>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899" name="Oval 11"/>
          <p:cNvSpPr>
            <a:spLocks noChangeArrowheads="1"/>
          </p:cNvSpPr>
          <p:nvPr/>
        </p:nvSpPr>
        <p:spPr bwMode="auto">
          <a:xfrm>
            <a:off x="3425825" y="3189288"/>
            <a:ext cx="122238"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0" name="Oval 12"/>
          <p:cNvSpPr>
            <a:spLocks noChangeArrowheads="1"/>
          </p:cNvSpPr>
          <p:nvPr/>
        </p:nvSpPr>
        <p:spPr bwMode="auto">
          <a:xfrm>
            <a:off x="3295650" y="3090863"/>
            <a:ext cx="123825"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1" name="Oval 13"/>
          <p:cNvSpPr>
            <a:spLocks noChangeArrowheads="1"/>
          </p:cNvSpPr>
          <p:nvPr/>
        </p:nvSpPr>
        <p:spPr bwMode="auto">
          <a:xfrm>
            <a:off x="3155950" y="3052763"/>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2" name="Oval 14"/>
          <p:cNvSpPr>
            <a:spLocks noChangeArrowheads="1"/>
          </p:cNvSpPr>
          <p:nvPr/>
        </p:nvSpPr>
        <p:spPr bwMode="auto">
          <a:xfrm>
            <a:off x="3013075" y="30448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3" name="Oval 15"/>
          <p:cNvSpPr>
            <a:spLocks noChangeArrowheads="1"/>
          </p:cNvSpPr>
          <p:nvPr/>
        </p:nvSpPr>
        <p:spPr bwMode="auto">
          <a:xfrm>
            <a:off x="2884488" y="30448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4" name="Oval 16"/>
          <p:cNvSpPr>
            <a:spLocks noChangeArrowheads="1"/>
          </p:cNvSpPr>
          <p:nvPr/>
        </p:nvSpPr>
        <p:spPr bwMode="auto">
          <a:xfrm>
            <a:off x="2741613" y="3044825"/>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5" name="Oval 17"/>
          <p:cNvSpPr>
            <a:spLocks noChangeArrowheads="1"/>
          </p:cNvSpPr>
          <p:nvPr/>
        </p:nvSpPr>
        <p:spPr bwMode="auto">
          <a:xfrm>
            <a:off x="2606675" y="30448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6" name="Oval 18"/>
          <p:cNvSpPr>
            <a:spLocks noChangeArrowheads="1"/>
          </p:cNvSpPr>
          <p:nvPr/>
        </p:nvSpPr>
        <p:spPr bwMode="auto">
          <a:xfrm>
            <a:off x="2355850" y="3052763"/>
            <a:ext cx="122238"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7" name="Oval 19"/>
          <p:cNvSpPr>
            <a:spLocks noChangeArrowheads="1"/>
          </p:cNvSpPr>
          <p:nvPr/>
        </p:nvSpPr>
        <p:spPr bwMode="auto">
          <a:xfrm>
            <a:off x="2090738" y="3052763"/>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8" name="Oval 20"/>
          <p:cNvSpPr>
            <a:spLocks noChangeArrowheads="1"/>
          </p:cNvSpPr>
          <p:nvPr/>
        </p:nvSpPr>
        <p:spPr bwMode="auto">
          <a:xfrm>
            <a:off x="1827213" y="3052763"/>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9" name="Line 21"/>
          <p:cNvSpPr>
            <a:spLocks noChangeShapeType="1"/>
          </p:cNvSpPr>
          <p:nvPr/>
        </p:nvSpPr>
        <p:spPr bwMode="auto">
          <a:xfrm>
            <a:off x="3949700" y="2641600"/>
            <a:ext cx="77788" cy="0"/>
          </a:xfrm>
          <a:prstGeom prst="line">
            <a:avLst/>
          </a:prstGeom>
          <a:noFill/>
          <a:ln w="12700">
            <a:solidFill>
              <a:schemeClr val="accent1"/>
            </a:solidFill>
            <a:round/>
            <a:headEnd/>
            <a:tailEnd/>
          </a:ln>
        </p:spPr>
        <p:txBody>
          <a:bodyPr/>
          <a:lstStyle/>
          <a:p>
            <a:endParaRPr lang="ja-JP" altLang="en-US"/>
          </a:p>
        </p:txBody>
      </p:sp>
      <p:sp>
        <p:nvSpPr>
          <p:cNvPr id="37910" name="Line 22"/>
          <p:cNvSpPr>
            <a:spLocks noChangeShapeType="1"/>
          </p:cNvSpPr>
          <p:nvPr/>
        </p:nvSpPr>
        <p:spPr bwMode="auto">
          <a:xfrm>
            <a:off x="3949700" y="3122613"/>
            <a:ext cx="77788" cy="0"/>
          </a:xfrm>
          <a:prstGeom prst="line">
            <a:avLst/>
          </a:prstGeom>
          <a:noFill/>
          <a:ln w="12700">
            <a:solidFill>
              <a:schemeClr val="accent1"/>
            </a:solidFill>
            <a:round/>
            <a:headEnd/>
            <a:tailEnd/>
          </a:ln>
        </p:spPr>
        <p:txBody>
          <a:bodyPr/>
          <a:lstStyle/>
          <a:p>
            <a:endParaRPr lang="ja-JP" altLang="en-US"/>
          </a:p>
        </p:txBody>
      </p:sp>
      <p:sp>
        <p:nvSpPr>
          <p:cNvPr id="37911" name="Line 23"/>
          <p:cNvSpPr>
            <a:spLocks noChangeShapeType="1"/>
          </p:cNvSpPr>
          <p:nvPr/>
        </p:nvSpPr>
        <p:spPr bwMode="auto">
          <a:xfrm>
            <a:off x="3949700" y="3598863"/>
            <a:ext cx="77788" cy="0"/>
          </a:xfrm>
          <a:prstGeom prst="line">
            <a:avLst/>
          </a:prstGeom>
          <a:noFill/>
          <a:ln w="12700">
            <a:solidFill>
              <a:schemeClr val="accent1"/>
            </a:solidFill>
            <a:round/>
            <a:headEnd/>
            <a:tailEnd/>
          </a:ln>
        </p:spPr>
        <p:txBody>
          <a:bodyPr/>
          <a:lstStyle/>
          <a:p>
            <a:endParaRPr lang="ja-JP" altLang="en-US"/>
          </a:p>
        </p:txBody>
      </p:sp>
      <p:sp>
        <p:nvSpPr>
          <p:cNvPr id="37912" name="Line 24"/>
          <p:cNvSpPr>
            <a:spLocks noChangeShapeType="1"/>
          </p:cNvSpPr>
          <p:nvPr/>
        </p:nvSpPr>
        <p:spPr bwMode="auto">
          <a:xfrm>
            <a:off x="3949700" y="4078288"/>
            <a:ext cx="77788" cy="0"/>
          </a:xfrm>
          <a:prstGeom prst="line">
            <a:avLst/>
          </a:prstGeom>
          <a:noFill/>
          <a:ln w="12700">
            <a:solidFill>
              <a:schemeClr val="accent1"/>
            </a:solidFill>
            <a:round/>
            <a:headEnd/>
            <a:tailEnd/>
          </a:ln>
        </p:spPr>
        <p:txBody>
          <a:bodyPr/>
          <a:lstStyle/>
          <a:p>
            <a:endParaRPr lang="ja-JP" altLang="en-US"/>
          </a:p>
        </p:txBody>
      </p:sp>
      <p:sp>
        <p:nvSpPr>
          <p:cNvPr id="37913" name="Line 25"/>
          <p:cNvSpPr>
            <a:spLocks noChangeShapeType="1"/>
          </p:cNvSpPr>
          <p:nvPr/>
        </p:nvSpPr>
        <p:spPr bwMode="auto">
          <a:xfrm>
            <a:off x="3949700" y="4557713"/>
            <a:ext cx="77788" cy="0"/>
          </a:xfrm>
          <a:prstGeom prst="line">
            <a:avLst/>
          </a:prstGeom>
          <a:noFill/>
          <a:ln w="12700">
            <a:solidFill>
              <a:schemeClr val="accent1"/>
            </a:solidFill>
            <a:round/>
            <a:headEnd/>
            <a:tailEnd/>
          </a:ln>
        </p:spPr>
        <p:txBody>
          <a:bodyPr/>
          <a:lstStyle/>
          <a:p>
            <a:endParaRPr lang="ja-JP" altLang="en-US"/>
          </a:p>
        </p:txBody>
      </p:sp>
      <p:sp>
        <p:nvSpPr>
          <p:cNvPr id="37914" name="Line 26"/>
          <p:cNvSpPr>
            <a:spLocks noChangeShapeType="1"/>
          </p:cNvSpPr>
          <p:nvPr/>
        </p:nvSpPr>
        <p:spPr bwMode="auto">
          <a:xfrm>
            <a:off x="3949700" y="5033963"/>
            <a:ext cx="77788" cy="0"/>
          </a:xfrm>
          <a:prstGeom prst="line">
            <a:avLst/>
          </a:prstGeom>
          <a:noFill/>
          <a:ln w="12700">
            <a:solidFill>
              <a:schemeClr val="accent1"/>
            </a:solidFill>
            <a:round/>
            <a:headEnd/>
            <a:tailEnd/>
          </a:ln>
        </p:spPr>
        <p:txBody>
          <a:bodyPr/>
          <a:lstStyle/>
          <a:p>
            <a:endParaRPr lang="ja-JP" altLang="en-US"/>
          </a:p>
        </p:txBody>
      </p:sp>
      <p:sp>
        <p:nvSpPr>
          <p:cNvPr id="37915" name="Line 27"/>
          <p:cNvSpPr>
            <a:spLocks noChangeShapeType="1"/>
          </p:cNvSpPr>
          <p:nvPr/>
        </p:nvSpPr>
        <p:spPr bwMode="auto">
          <a:xfrm>
            <a:off x="3949700" y="5514975"/>
            <a:ext cx="77788" cy="0"/>
          </a:xfrm>
          <a:prstGeom prst="line">
            <a:avLst/>
          </a:prstGeom>
          <a:noFill/>
          <a:ln w="12700">
            <a:solidFill>
              <a:schemeClr val="accent1"/>
            </a:solidFill>
            <a:round/>
            <a:headEnd/>
            <a:tailEnd/>
          </a:ln>
        </p:spPr>
        <p:txBody>
          <a:bodyPr/>
          <a:lstStyle/>
          <a:p>
            <a:endParaRPr lang="ja-JP" altLang="en-US"/>
          </a:p>
        </p:txBody>
      </p:sp>
      <p:sp>
        <p:nvSpPr>
          <p:cNvPr id="37916" name="Line 28"/>
          <p:cNvSpPr>
            <a:spLocks noChangeShapeType="1"/>
          </p:cNvSpPr>
          <p:nvPr/>
        </p:nvSpPr>
        <p:spPr bwMode="auto">
          <a:xfrm>
            <a:off x="5102225" y="3127375"/>
            <a:ext cx="0" cy="87313"/>
          </a:xfrm>
          <a:prstGeom prst="line">
            <a:avLst/>
          </a:prstGeom>
          <a:noFill/>
          <a:ln w="12700">
            <a:solidFill>
              <a:schemeClr val="accent1"/>
            </a:solidFill>
            <a:round/>
            <a:headEnd/>
            <a:tailEnd/>
          </a:ln>
        </p:spPr>
        <p:txBody>
          <a:bodyPr/>
          <a:lstStyle/>
          <a:p>
            <a:endParaRPr lang="ja-JP" altLang="en-US"/>
          </a:p>
        </p:txBody>
      </p:sp>
      <p:sp>
        <p:nvSpPr>
          <p:cNvPr id="37917" name="Line 29"/>
          <p:cNvSpPr>
            <a:spLocks noChangeShapeType="1"/>
          </p:cNvSpPr>
          <p:nvPr/>
        </p:nvSpPr>
        <p:spPr bwMode="auto">
          <a:xfrm>
            <a:off x="4567238" y="3127375"/>
            <a:ext cx="0" cy="87313"/>
          </a:xfrm>
          <a:prstGeom prst="line">
            <a:avLst/>
          </a:prstGeom>
          <a:noFill/>
          <a:ln w="12700">
            <a:solidFill>
              <a:schemeClr val="accent1"/>
            </a:solidFill>
            <a:round/>
            <a:headEnd/>
            <a:tailEnd/>
          </a:ln>
        </p:spPr>
        <p:txBody>
          <a:bodyPr/>
          <a:lstStyle/>
          <a:p>
            <a:endParaRPr lang="ja-JP" altLang="en-US"/>
          </a:p>
        </p:txBody>
      </p:sp>
      <p:sp>
        <p:nvSpPr>
          <p:cNvPr id="37918" name="Line 30"/>
          <p:cNvSpPr>
            <a:spLocks noChangeShapeType="1"/>
          </p:cNvSpPr>
          <p:nvPr/>
        </p:nvSpPr>
        <p:spPr bwMode="auto">
          <a:xfrm>
            <a:off x="4030663" y="3127375"/>
            <a:ext cx="0" cy="87313"/>
          </a:xfrm>
          <a:prstGeom prst="line">
            <a:avLst/>
          </a:prstGeom>
          <a:noFill/>
          <a:ln w="12700">
            <a:solidFill>
              <a:schemeClr val="accent1"/>
            </a:solidFill>
            <a:round/>
            <a:headEnd/>
            <a:tailEnd/>
          </a:ln>
        </p:spPr>
        <p:txBody>
          <a:bodyPr/>
          <a:lstStyle/>
          <a:p>
            <a:endParaRPr lang="ja-JP" altLang="en-US"/>
          </a:p>
        </p:txBody>
      </p:sp>
      <p:sp>
        <p:nvSpPr>
          <p:cNvPr id="37919" name="Line 31"/>
          <p:cNvSpPr>
            <a:spLocks noChangeShapeType="1"/>
          </p:cNvSpPr>
          <p:nvPr/>
        </p:nvSpPr>
        <p:spPr bwMode="auto">
          <a:xfrm>
            <a:off x="3494088" y="3127375"/>
            <a:ext cx="0" cy="87313"/>
          </a:xfrm>
          <a:prstGeom prst="line">
            <a:avLst/>
          </a:prstGeom>
          <a:noFill/>
          <a:ln w="12700">
            <a:solidFill>
              <a:schemeClr val="accent1"/>
            </a:solidFill>
            <a:round/>
            <a:headEnd/>
            <a:tailEnd/>
          </a:ln>
        </p:spPr>
        <p:txBody>
          <a:bodyPr/>
          <a:lstStyle/>
          <a:p>
            <a:endParaRPr lang="ja-JP" altLang="en-US"/>
          </a:p>
        </p:txBody>
      </p:sp>
      <p:sp>
        <p:nvSpPr>
          <p:cNvPr id="37920" name="Line 32"/>
          <p:cNvSpPr>
            <a:spLocks noChangeShapeType="1"/>
          </p:cNvSpPr>
          <p:nvPr/>
        </p:nvSpPr>
        <p:spPr bwMode="auto">
          <a:xfrm>
            <a:off x="2959100" y="3127375"/>
            <a:ext cx="0" cy="87313"/>
          </a:xfrm>
          <a:prstGeom prst="line">
            <a:avLst/>
          </a:prstGeom>
          <a:noFill/>
          <a:ln w="12700">
            <a:solidFill>
              <a:schemeClr val="accent1"/>
            </a:solidFill>
            <a:round/>
            <a:headEnd/>
            <a:tailEnd/>
          </a:ln>
        </p:spPr>
        <p:txBody>
          <a:bodyPr/>
          <a:lstStyle/>
          <a:p>
            <a:endParaRPr lang="ja-JP" altLang="en-US"/>
          </a:p>
        </p:txBody>
      </p:sp>
      <p:sp>
        <p:nvSpPr>
          <p:cNvPr id="37921" name="Line 33"/>
          <p:cNvSpPr>
            <a:spLocks noChangeShapeType="1"/>
          </p:cNvSpPr>
          <p:nvPr/>
        </p:nvSpPr>
        <p:spPr bwMode="auto">
          <a:xfrm>
            <a:off x="1885950" y="3127375"/>
            <a:ext cx="0" cy="87313"/>
          </a:xfrm>
          <a:prstGeom prst="line">
            <a:avLst/>
          </a:prstGeom>
          <a:noFill/>
          <a:ln w="12700">
            <a:solidFill>
              <a:schemeClr val="accent1"/>
            </a:solidFill>
            <a:round/>
            <a:headEnd/>
            <a:tailEnd/>
          </a:ln>
        </p:spPr>
        <p:txBody>
          <a:bodyPr/>
          <a:lstStyle/>
          <a:p>
            <a:endParaRPr lang="ja-JP" altLang="en-US"/>
          </a:p>
        </p:txBody>
      </p:sp>
      <p:sp>
        <p:nvSpPr>
          <p:cNvPr id="37922" name="Line 34"/>
          <p:cNvSpPr>
            <a:spLocks noChangeShapeType="1"/>
          </p:cNvSpPr>
          <p:nvPr/>
        </p:nvSpPr>
        <p:spPr bwMode="auto">
          <a:xfrm>
            <a:off x="2420938" y="3127375"/>
            <a:ext cx="0" cy="87313"/>
          </a:xfrm>
          <a:prstGeom prst="line">
            <a:avLst/>
          </a:prstGeom>
          <a:noFill/>
          <a:ln w="12700">
            <a:solidFill>
              <a:schemeClr val="accent1"/>
            </a:solidFill>
            <a:round/>
            <a:headEnd/>
            <a:tailEnd/>
          </a:ln>
        </p:spPr>
        <p:txBody>
          <a:bodyPr/>
          <a:lstStyle/>
          <a:p>
            <a:endParaRPr lang="ja-JP" altLang="en-US"/>
          </a:p>
        </p:txBody>
      </p:sp>
      <p:sp>
        <p:nvSpPr>
          <p:cNvPr id="37923" name="Line 35"/>
          <p:cNvSpPr>
            <a:spLocks noChangeShapeType="1"/>
          </p:cNvSpPr>
          <p:nvPr/>
        </p:nvSpPr>
        <p:spPr bwMode="auto">
          <a:xfrm>
            <a:off x="4032250" y="3119438"/>
            <a:ext cx="0" cy="87312"/>
          </a:xfrm>
          <a:prstGeom prst="line">
            <a:avLst/>
          </a:prstGeom>
          <a:noFill/>
          <a:ln w="12700">
            <a:solidFill>
              <a:schemeClr val="accent1"/>
            </a:solidFill>
            <a:round/>
            <a:headEnd/>
            <a:tailEnd/>
          </a:ln>
        </p:spPr>
        <p:txBody>
          <a:bodyPr/>
          <a:lstStyle/>
          <a:p>
            <a:endParaRPr lang="ja-JP" altLang="en-US"/>
          </a:p>
        </p:txBody>
      </p:sp>
      <p:sp>
        <p:nvSpPr>
          <p:cNvPr id="37924" name="Rectangle 36"/>
          <p:cNvSpPr>
            <a:spLocks noChangeArrowheads="1"/>
          </p:cNvSpPr>
          <p:nvPr/>
        </p:nvSpPr>
        <p:spPr bwMode="auto">
          <a:xfrm>
            <a:off x="3729038" y="2465388"/>
            <a:ext cx="301625" cy="347662"/>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2</a:t>
            </a:r>
          </a:p>
        </p:txBody>
      </p:sp>
      <p:sp>
        <p:nvSpPr>
          <p:cNvPr id="37925" name="Rectangle 37"/>
          <p:cNvSpPr>
            <a:spLocks noChangeArrowheads="1"/>
          </p:cNvSpPr>
          <p:nvPr/>
        </p:nvSpPr>
        <p:spPr bwMode="auto">
          <a:xfrm>
            <a:off x="3662363" y="3422650"/>
            <a:ext cx="373062"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-2</a:t>
            </a:r>
          </a:p>
        </p:txBody>
      </p:sp>
      <p:sp>
        <p:nvSpPr>
          <p:cNvPr id="37926" name="Rectangle 38"/>
          <p:cNvSpPr>
            <a:spLocks noChangeArrowheads="1"/>
          </p:cNvSpPr>
          <p:nvPr/>
        </p:nvSpPr>
        <p:spPr bwMode="auto">
          <a:xfrm>
            <a:off x="3662363" y="3897313"/>
            <a:ext cx="373062" cy="347662"/>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-4</a:t>
            </a:r>
          </a:p>
        </p:txBody>
      </p:sp>
      <p:sp>
        <p:nvSpPr>
          <p:cNvPr id="37927" name="Rectangle 39"/>
          <p:cNvSpPr>
            <a:spLocks noChangeArrowheads="1"/>
          </p:cNvSpPr>
          <p:nvPr/>
        </p:nvSpPr>
        <p:spPr bwMode="auto">
          <a:xfrm>
            <a:off x="3662363" y="4373563"/>
            <a:ext cx="373062" cy="347662"/>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-6</a:t>
            </a:r>
          </a:p>
        </p:txBody>
      </p:sp>
      <p:sp>
        <p:nvSpPr>
          <p:cNvPr id="37928" name="Rectangle 40"/>
          <p:cNvSpPr>
            <a:spLocks noChangeArrowheads="1"/>
          </p:cNvSpPr>
          <p:nvPr/>
        </p:nvSpPr>
        <p:spPr bwMode="auto">
          <a:xfrm>
            <a:off x="3662363" y="4854575"/>
            <a:ext cx="373062"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-8</a:t>
            </a:r>
          </a:p>
        </p:txBody>
      </p:sp>
      <p:sp>
        <p:nvSpPr>
          <p:cNvPr id="37929" name="Rectangle 41"/>
          <p:cNvSpPr>
            <a:spLocks noChangeArrowheads="1"/>
          </p:cNvSpPr>
          <p:nvPr/>
        </p:nvSpPr>
        <p:spPr bwMode="auto">
          <a:xfrm>
            <a:off x="3552825" y="5330825"/>
            <a:ext cx="493713"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-10</a:t>
            </a:r>
          </a:p>
        </p:txBody>
      </p:sp>
      <p:sp>
        <p:nvSpPr>
          <p:cNvPr id="37930" name="Rectangle 42"/>
          <p:cNvSpPr>
            <a:spLocks noChangeArrowheads="1"/>
          </p:cNvSpPr>
          <p:nvPr/>
        </p:nvSpPr>
        <p:spPr bwMode="auto">
          <a:xfrm>
            <a:off x="3729038" y="2941638"/>
            <a:ext cx="301625" cy="347662"/>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0</a:t>
            </a:r>
          </a:p>
        </p:txBody>
      </p:sp>
      <p:sp>
        <p:nvSpPr>
          <p:cNvPr id="37931" name="Rectangle 43"/>
          <p:cNvSpPr>
            <a:spLocks noChangeArrowheads="1"/>
          </p:cNvSpPr>
          <p:nvPr/>
        </p:nvSpPr>
        <p:spPr bwMode="auto">
          <a:xfrm>
            <a:off x="4373563" y="3159125"/>
            <a:ext cx="422275"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20</a:t>
            </a:r>
          </a:p>
        </p:txBody>
      </p:sp>
      <p:sp>
        <p:nvSpPr>
          <p:cNvPr id="37932" name="Rectangle 44"/>
          <p:cNvSpPr>
            <a:spLocks noChangeArrowheads="1"/>
          </p:cNvSpPr>
          <p:nvPr/>
        </p:nvSpPr>
        <p:spPr bwMode="auto">
          <a:xfrm>
            <a:off x="4914900" y="3159125"/>
            <a:ext cx="422275"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40</a:t>
            </a:r>
          </a:p>
        </p:txBody>
      </p:sp>
      <p:sp>
        <p:nvSpPr>
          <p:cNvPr id="37933" name="Rectangle 45"/>
          <p:cNvSpPr>
            <a:spLocks noChangeArrowheads="1"/>
          </p:cNvSpPr>
          <p:nvPr/>
        </p:nvSpPr>
        <p:spPr bwMode="auto">
          <a:xfrm>
            <a:off x="3884613" y="3159125"/>
            <a:ext cx="301625"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0</a:t>
            </a:r>
          </a:p>
        </p:txBody>
      </p:sp>
      <p:sp>
        <p:nvSpPr>
          <p:cNvPr id="37934" name="Rectangle 46"/>
          <p:cNvSpPr>
            <a:spLocks noChangeArrowheads="1"/>
          </p:cNvSpPr>
          <p:nvPr/>
        </p:nvSpPr>
        <p:spPr bwMode="auto">
          <a:xfrm>
            <a:off x="3255963" y="3159125"/>
            <a:ext cx="493712"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-20</a:t>
            </a:r>
          </a:p>
        </p:txBody>
      </p:sp>
      <p:sp>
        <p:nvSpPr>
          <p:cNvPr id="37935" name="Rectangle 47"/>
          <p:cNvSpPr>
            <a:spLocks noChangeArrowheads="1"/>
          </p:cNvSpPr>
          <p:nvPr/>
        </p:nvSpPr>
        <p:spPr bwMode="auto">
          <a:xfrm>
            <a:off x="2713038" y="3159125"/>
            <a:ext cx="493712"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-40</a:t>
            </a:r>
          </a:p>
        </p:txBody>
      </p:sp>
      <p:sp>
        <p:nvSpPr>
          <p:cNvPr id="37936" name="Rectangle 48"/>
          <p:cNvSpPr>
            <a:spLocks noChangeArrowheads="1"/>
          </p:cNvSpPr>
          <p:nvPr/>
        </p:nvSpPr>
        <p:spPr bwMode="auto">
          <a:xfrm>
            <a:off x="2171700" y="3159125"/>
            <a:ext cx="493713"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-60</a:t>
            </a:r>
          </a:p>
        </p:txBody>
      </p:sp>
      <p:sp>
        <p:nvSpPr>
          <p:cNvPr id="37937" name="Rectangle 49"/>
          <p:cNvSpPr>
            <a:spLocks noChangeArrowheads="1"/>
          </p:cNvSpPr>
          <p:nvPr/>
        </p:nvSpPr>
        <p:spPr bwMode="auto">
          <a:xfrm>
            <a:off x="1630363" y="3159125"/>
            <a:ext cx="493712"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-80</a:t>
            </a:r>
          </a:p>
        </p:txBody>
      </p:sp>
      <p:sp>
        <p:nvSpPr>
          <p:cNvPr id="37938" name="Oval 50"/>
          <p:cNvSpPr>
            <a:spLocks noChangeArrowheads="1"/>
          </p:cNvSpPr>
          <p:nvPr/>
        </p:nvSpPr>
        <p:spPr bwMode="auto">
          <a:xfrm>
            <a:off x="3697288" y="5048250"/>
            <a:ext cx="120650"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39" name="Oval 51"/>
          <p:cNvSpPr>
            <a:spLocks noChangeArrowheads="1"/>
          </p:cNvSpPr>
          <p:nvPr/>
        </p:nvSpPr>
        <p:spPr bwMode="auto">
          <a:xfrm>
            <a:off x="3567113" y="4956175"/>
            <a:ext cx="122237" cy="138113"/>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0" name="Oval 52"/>
          <p:cNvSpPr>
            <a:spLocks noChangeArrowheads="1"/>
          </p:cNvSpPr>
          <p:nvPr/>
        </p:nvSpPr>
        <p:spPr bwMode="auto">
          <a:xfrm>
            <a:off x="3425825" y="4294188"/>
            <a:ext cx="122238"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1" name="Oval 53"/>
          <p:cNvSpPr>
            <a:spLocks noChangeArrowheads="1"/>
          </p:cNvSpPr>
          <p:nvPr/>
        </p:nvSpPr>
        <p:spPr bwMode="auto">
          <a:xfrm>
            <a:off x="3290888" y="3425825"/>
            <a:ext cx="120650"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2" name="Oval 54"/>
          <p:cNvSpPr>
            <a:spLocks noChangeArrowheads="1"/>
          </p:cNvSpPr>
          <p:nvPr/>
        </p:nvSpPr>
        <p:spPr bwMode="auto">
          <a:xfrm>
            <a:off x="3155950" y="3151188"/>
            <a:ext cx="120650"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3" name="Oval 55"/>
          <p:cNvSpPr>
            <a:spLocks noChangeArrowheads="1"/>
          </p:cNvSpPr>
          <p:nvPr/>
        </p:nvSpPr>
        <p:spPr bwMode="auto">
          <a:xfrm>
            <a:off x="3019425" y="3090863"/>
            <a:ext cx="122238"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4" name="Oval 56"/>
          <p:cNvSpPr>
            <a:spLocks noChangeArrowheads="1"/>
          </p:cNvSpPr>
          <p:nvPr/>
        </p:nvSpPr>
        <p:spPr bwMode="auto">
          <a:xfrm>
            <a:off x="2884488" y="3074988"/>
            <a:ext cx="120650"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5" name="Oval 57"/>
          <p:cNvSpPr>
            <a:spLocks noChangeArrowheads="1"/>
          </p:cNvSpPr>
          <p:nvPr/>
        </p:nvSpPr>
        <p:spPr bwMode="auto">
          <a:xfrm>
            <a:off x="4238625" y="4310063"/>
            <a:ext cx="122238"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6" name="Oval 58"/>
          <p:cNvSpPr>
            <a:spLocks noChangeArrowheads="1"/>
          </p:cNvSpPr>
          <p:nvPr/>
        </p:nvSpPr>
        <p:spPr bwMode="auto">
          <a:xfrm>
            <a:off x="4502150" y="3790950"/>
            <a:ext cx="122238" cy="138113"/>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7" name="Line 59"/>
          <p:cNvSpPr>
            <a:spLocks noChangeShapeType="1"/>
          </p:cNvSpPr>
          <p:nvPr/>
        </p:nvSpPr>
        <p:spPr bwMode="auto">
          <a:xfrm>
            <a:off x="3630613" y="5027613"/>
            <a:ext cx="149225" cy="115887"/>
          </a:xfrm>
          <a:prstGeom prst="line">
            <a:avLst/>
          </a:prstGeom>
          <a:noFill/>
          <a:ln w="12700">
            <a:solidFill>
              <a:srgbClr val="00FF00"/>
            </a:solidFill>
            <a:round/>
            <a:headEnd/>
            <a:tailEnd/>
          </a:ln>
        </p:spPr>
        <p:txBody>
          <a:bodyPr/>
          <a:lstStyle/>
          <a:p>
            <a:endParaRPr lang="ja-JP" altLang="en-US"/>
          </a:p>
        </p:txBody>
      </p:sp>
      <p:sp>
        <p:nvSpPr>
          <p:cNvPr id="37948" name="Line 60"/>
          <p:cNvSpPr>
            <a:spLocks noChangeShapeType="1"/>
          </p:cNvSpPr>
          <p:nvPr/>
        </p:nvSpPr>
        <p:spPr bwMode="auto">
          <a:xfrm>
            <a:off x="3211513" y="3222625"/>
            <a:ext cx="149225" cy="296863"/>
          </a:xfrm>
          <a:prstGeom prst="line">
            <a:avLst/>
          </a:prstGeom>
          <a:noFill/>
          <a:ln w="12700">
            <a:solidFill>
              <a:srgbClr val="00FF00"/>
            </a:solidFill>
            <a:round/>
            <a:headEnd/>
            <a:tailEnd/>
          </a:ln>
        </p:spPr>
        <p:txBody>
          <a:bodyPr/>
          <a:lstStyle/>
          <a:p>
            <a:endParaRPr lang="ja-JP" altLang="en-US"/>
          </a:p>
        </p:txBody>
      </p:sp>
      <p:sp>
        <p:nvSpPr>
          <p:cNvPr id="37949" name="Line 61"/>
          <p:cNvSpPr>
            <a:spLocks noChangeShapeType="1"/>
          </p:cNvSpPr>
          <p:nvPr/>
        </p:nvSpPr>
        <p:spPr bwMode="auto">
          <a:xfrm>
            <a:off x="3352800" y="3489325"/>
            <a:ext cx="141288" cy="879475"/>
          </a:xfrm>
          <a:prstGeom prst="line">
            <a:avLst/>
          </a:prstGeom>
          <a:noFill/>
          <a:ln w="12700">
            <a:solidFill>
              <a:srgbClr val="00FF00"/>
            </a:solidFill>
            <a:round/>
            <a:headEnd/>
            <a:tailEnd/>
          </a:ln>
        </p:spPr>
        <p:txBody>
          <a:bodyPr/>
          <a:lstStyle/>
          <a:p>
            <a:endParaRPr lang="ja-JP" altLang="en-US"/>
          </a:p>
        </p:txBody>
      </p:sp>
      <p:sp>
        <p:nvSpPr>
          <p:cNvPr id="37950" name="Line 62"/>
          <p:cNvSpPr>
            <a:spLocks noChangeShapeType="1"/>
          </p:cNvSpPr>
          <p:nvPr/>
        </p:nvSpPr>
        <p:spPr bwMode="auto">
          <a:xfrm>
            <a:off x="3494088" y="4357688"/>
            <a:ext cx="142875" cy="688975"/>
          </a:xfrm>
          <a:prstGeom prst="line">
            <a:avLst/>
          </a:prstGeom>
          <a:noFill/>
          <a:ln w="12700">
            <a:solidFill>
              <a:srgbClr val="00FF00"/>
            </a:solidFill>
            <a:round/>
            <a:headEnd/>
            <a:tailEnd/>
          </a:ln>
        </p:spPr>
        <p:txBody>
          <a:bodyPr/>
          <a:lstStyle/>
          <a:p>
            <a:endParaRPr lang="ja-JP" altLang="en-US"/>
          </a:p>
        </p:txBody>
      </p:sp>
      <p:sp>
        <p:nvSpPr>
          <p:cNvPr id="37951" name="Line 63"/>
          <p:cNvSpPr>
            <a:spLocks noChangeShapeType="1"/>
          </p:cNvSpPr>
          <p:nvPr/>
        </p:nvSpPr>
        <p:spPr bwMode="auto">
          <a:xfrm flipV="1">
            <a:off x="3759200" y="4814888"/>
            <a:ext cx="298450" cy="320675"/>
          </a:xfrm>
          <a:prstGeom prst="line">
            <a:avLst/>
          </a:prstGeom>
          <a:noFill/>
          <a:ln w="12700">
            <a:solidFill>
              <a:srgbClr val="00FF00"/>
            </a:solidFill>
            <a:round/>
            <a:headEnd/>
            <a:tailEnd/>
          </a:ln>
        </p:spPr>
        <p:txBody>
          <a:bodyPr/>
          <a:lstStyle/>
          <a:p>
            <a:endParaRPr lang="ja-JP" altLang="en-US"/>
          </a:p>
        </p:txBody>
      </p:sp>
      <p:sp>
        <p:nvSpPr>
          <p:cNvPr id="37952" name="Line 64"/>
          <p:cNvSpPr>
            <a:spLocks noChangeShapeType="1"/>
          </p:cNvSpPr>
          <p:nvPr/>
        </p:nvSpPr>
        <p:spPr bwMode="auto">
          <a:xfrm flipV="1">
            <a:off x="4030663" y="4373563"/>
            <a:ext cx="284162" cy="457200"/>
          </a:xfrm>
          <a:prstGeom prst="line">
            <a:avLst/>
          </a:prstGeom>
          <a:noFill/>
          <a:ln w="12700">
            <a:solidFill>
              <a:srgbClr val="00FF00"/>
            </a:solidFill>
            <a:round/>
            <a:headEnd/>
            <a:tailEnd/>
          </a:ln>
        </p:spPr>
        <p:txBody>
          <a:bodyPr/>
          <a:lstStyle/>
          <a:p>
            <a:endParaRPr lang="ja-JP" altLang="en-US"/>
          </a:p>
        </p:txBody>
      </p:sp>
      <p:sp>
        <p:nvSpPr>
          <p:cNvPr id="37953" name="Line 65"/>
          <p:cNvSpPr>
            <a:spLocks noChangeShapeType="1"/>
          </p:cNvSpPr>
          <p:nvPr/>
        </p:nvSpPr>
        <p:spPr bwMode="auto">
          <a:xfrm flipV="1">
            <a:off x="4295775" y="3854450"/>
            <a:ext cx="284163" cy="541338"/>
          </a:xfrm>
          <a:prstGeom prst="line">
            <a:avLst/>
          </a:prstGeom>
          <a:noFill/>
          <a:ln w="12700">
            <a:solidFill>
              <a:srgbClr val="00FF00"/>
            </a:solidFill>
            <a:round/>
            <a:headEnd/>
            <a:tailEnd/>
          </a:ln>
        </p:spPr>
        <p:txBody>
          <a:bodyPr/>
          <a:lstStyle/>
          <a:p>
            <a:endParaRPr lang="ja-JP" altLang="en-US"/>
          </a:p>
        </p:txBody>
      </p:sp>
      <p:sp>
        <p:nvSpPr>
          <p:cNvPr id="37954" name="Line 66"/>
          <p:cNvSpPr>
            <a:spLocks noChangeShapeType="1"/>
          </p:cNvSpPr>
          <p:nvPr/>
        </p:nvSpPr>
        <p:spPr bwMode="auto">
          <a:xfrm flipV="1">
            <a:off x="4559300" y="2719388"/>
            <a:ext cx="555625" cy="1150937"/>
          </a:xfrm>
          <a:prstGeom prst="line">
            <a:avLst/>
          </a:prstGeom>
          <a:noFill/>
          <a:ln w="12700">
            <a:solidFill>
              <a:srgbClr val="00FF00"/>
            </a:solidFill>
            <a:round/>
            <a:headEnd/>
            <a:tailEnd/>
          </a:ln>
        </p:spPr>
        <p:txBody>
          <a:bodyPr/>
          <a:lstStyle/>
          <a:p>
            <a:endParaRPr lang="ja-JP" altLang="en-US"/>
          </a:p>
        </p:txBody>
      </p:sp>
      <p:sp>
        <p:nvSpPr>
          <p:cNvPr id="37955" name="Line 67"/>
          <p:cNvSpPr>
            <a:spLocks noChangeShapeType="1"/>
          </p:cNvSpPr>
          <p:nvPr/>
        </p:nvSpPr>
        <p:spPr bwMode="auto">
          <a:xfrm>
            <a:off x="3352800" y="3146425"/>
            <a:ext cx="149225" cy="130175"/>
          </a:xfrm>
          <a:prstGeom prst="line">
            <a:avLst/>
          </a:prstGeom>
          <a:noFill/>
          <a:ln w="12700">
            <a:solidFill>
              <a:schemeClr val="accent1"/>
            </a:solidFill>
            <a:round/>
            <a:headEnd/>
            <a:tailEnd/>
          </a:ln>
        </p:spPr>
        <p:txBody>
          <a:bodyPr/>
          <a:lstStyle/>
          <a:p>
            <a:endParaRPr lang="ja-JP" altLang="en-US"/>
          </a:p>
        </p:txBody>
      </p:sp>
      <p:sp>
        <p:nvSpPr>
          <p:cNvPr id="37956" name="Line 68"/>
          <p:cNvSpPr>
            <a:spLocks noChangeShapeType="1"/>
          </p:cNvSpPr>
          <p:nvPr/>
        </p:nvSpPr>
        <p:spPr bwMode="auto">
          <a:xfrm>
            <a:off x="3482975" y="3252788"/>
            <a:ext cx="149225" cy="274637"/>
          </a:xfrm>
          <a:prstGeom prst="line">
            <a:avLst/>
          </a:prstGeom>
          <a:noFill/>
          <a:ln w="12700">
            <a:solidFill>
              <a:schemeClr val="accent1"/>
            </a:solidFill>
            <a:round/>
            <a:headEnd/>
            <a:tailEnd/>
          </a:ln>
        </p:spPr>
        <p:txBody>
          <a:bodyPr/>
          <a:lstStyle/>
          <a:p>
            <a:endParaRPr lang="ja-JP" altLang="en-US"/>
          </a:p>
        </p:txBody>
      </p:sp>
      <p:sp>
        <p:nvSpPr>
          <p:cNvPr id="37957" name="Line 69"/>
          <p:cNvSpPr>
            <a:spLocks noChangeShapeType="1"/>
          </p:cNvSpPr>
          <p:nvPr/>
        </p:nvSpPr>
        <p:spPr bwMode="auto">
          <a:xfrm>
            <a:off x="3616325" y="3503613"/>
            <a:ext cx="142875" cy="522287"/>
          </a:xfrm>
          <a:prstGeom prst="line">
            <a:avLst/>
          </a:prstGeom>
          <a:noFill/>
          <a:ln w="12700">
            <a:solidFill>
              <a:schemeClr val="accent1"/>
            </a:solidFill>
            <a:round/>
            <a:headEnd/>
            <a:tailEnd/>
          </a:ln>
        </p:spPr>
        <p:txBody>
          <a:bodyPr/>
          <a:lstStyle/>
          <a:p>
            <a:endParaRPr lang="ja-JP" altLang="en-US"/>
          </a:p>
        </p:txBody>
      </p:sp>
      <p:sp>
        <p:nvSpPr>
          <p:cNvPr id="37958" name="Line 70"/>
          <p:cNvSpPr>
            <a:spLocks noChangeShapeType="1"/>
          </p:cNvSpPr>
          <p:nvPr/>
        </p:nvSpPr>
        <p:spPr bwMode="auto">
          <a:xfrm>
            <a:off x="3759200" y="4014788"/>
            <a:ext cx="284163" cy="773112"/>
          </a:xfrm>
          <a:prstGeom prst="line">
            <a:avLst/>
          </a:prstGeom>
          <a:noFill/>
          <a:ln w="12700">
            <a:solidFill>
              <a:schemeClr val="accent1"/>
            </a:solidFill>
            <a:round/>
            <a:headEnd/>
            <a:tailEnd/>
          </a:ln>
        </p:spPr>
        <p:txBody>
          <a:bodyPr/>
          <a:lstStyle/>
          <a:p>
            <a:endParaRPr lang="ja-JP" altLang="en-US"/>
          </a:p>
        </p:txBody>
      </p:sp>
      <p:sp>
        <p:nvSpPr>
          <p:cNvPr id="37959" name="Freeform 71"/>
          <p:cNvSpPr>
            <a:spLocks/>
          </p:cNvSpPr>
          <p:nvPr/>
        </p:nvSpPr>
        <p:spPr bwMode="auto">
          <a:xfrm>
            <a:off x="4030663" y="2673350"/>
            <a:ext cx="1071562" cy="2112963"/>
          </a:xfrm>
          <a:custGeom>
            <a:avLst/>
            <a:gdLst>
              <a:gd name="T0" fmla="*/ 0 w 760"/>
              <a:gd name="T1" fmla="*/ 2111376 h 1331"/>
              <a:gd name="T2" fmla="*/ 258021 w 760"/>
              <a:gd name="T3" fmla="*/ 1935163 h 1331"/>
              <a:gd name="T4" fmla="*/ 541421 w 760"/>
              <a:gd name="T5" fmla="*/ 1387475 h 1331"/>
              <a:gd name="T6" fmla="*/ 1070152 w 760"/>
              <a:gd name="T7" fmla="*/ 0 h 1331"/>
              <a:gd name="T8" fmla="*/ 0 60000 65536"/>
              <a:gd name="T9" fmla="*/ 0 60000 65536"/>
              <a:gd name="T10" fmla="*/ 0 60000 65536"/>
              <a:gd name="T11" fmla="*/ 0 60000 65536"/>
              <a:gd name="T12" fmla="*/ 0 w 760"/>
              <a:gd name="T13" fmla="*/ 0 h 1331"/>
              <a:gd name="T14" fmla="*/ 760 w 760"/>
              <a:gd name="T15" fmla="*/ 1331 h 1331"/>
            </a:gdLst>
            <a:ahLst/>
            <a:cxnLst>
              <a:cxn ang="T8">
                <a:pos x="T0" y="T1"/>
              </a:cxn>
              <a:cxn ang="T9">
                <a:pos x="T2" y="T3"/>
              </a:cxn>
              <a:cxn ang="T10">
                <a:pos x="T4" y="T5"/>
              </a:cxn>
              <a:cxn ang="T11">
                <a:pos x="T6" y="T7"/>
              </a:cxn>
            </a:cxnLst>
            <a:rect l="T12" t="T13" r="T14" b="T15"/>
            <a:pathLst>
              <a:path w="760" h="1331">
                <a:moveTo>
                  <a:pt x="0" y="1330"/>
                </a:moveTo>
                <a:lnTo>
                  <a:pt x="183" y="1219"/>
                </a:lnTo>
                <a:lnTo>
                  <a:pt x="384" y="874"/>
                </a:lnTo>
                <a:lnTo>
                  <a:pt x="759" y="0"/>
                </a:lnTo>
              </a:path>
            </a:pathLst>
          </a:custGeom>
          <a:noFill/>
          <a:ln w="12700" cap="rnd">
            <a:solidFill>
              <a:schemeClr val="accent1"/>
            </a:solidFill>
            <a:round/>
            <a:headEnd/>
            <a:tailEnd/>
          </a:ln>
        </p:spPr>
        <p:txBody>
          <a:bodyPr/>
          <a:lstStyle/>
          <a:p>
            <a:endParaRPr lang="ja-JP" altLang="en-US"/>
          </a:p>
        </p:txBody>
      </p:sp>
      <p:sp>
        <p:nvSpPr>
          <p:cNvPr id="37960" name="Rectangle 72"/>
          <p:cNvSpPr>
            <a:spLocks noChangeArrowheads="1"/>
          </p:cNvSpPr>
          <p:nvPr/>
        </p:nvSpPr>
        <p:spPr bwMode="auto">
          <a:xfrm>
            <a:off x="1401763" y="2697163"/>
            <a:ext cx="2151062" cy="301625"/>
          </a:xfrm>
          <a:prstGeom prst="rect">
            <a:avLst/>
          </a:prstGeom>
          <a:noFill/>
          <a:ln w="12700">
            <a:noFill/>
            <a:miter lim="800000"/>
            <a:headEnd/>
            <a:tailEnd/>
          </a:ln>
        </p:spPr>
        <p:txBody>
          <a:bodyPr wrap="none" lIns="90488" tIns="44450" rIns="90488" bIns="44450">
            <a:spAutoFit/>
          </a:bodyPr>
          <a:lstStyle/>
          <a:p>
            <a:pPr algn="l"/>
            <a:r>
              <a:rPr lang="en-US" altLang="ja-JP" sz="1400">
                <a:solidFill>
                  <a:schemeClr val="accent1"/>
                </a:solidFill>
                <a:latin typeface="Arial" charset="0"/>
              </a:rPr>
              <a:t>Command potential (mV)</a:t>
            </a:r>
          </a:p>
        </p:txBody>
      </p:sp>
      <p:sp>
        <p:nvSpPr>
          <p:cNvPr id="37961" name="Rectangle 73"/>
          <p:cNvSpPr>
            <a:spLocks noChangeArrowheads="1"/>
          </p:cNvSpPr>
          <p:nvPr/>
        </p:nvSpPr>
        <p:spPr bwMode="auto">
          <a:xfrm>
            <a:off x="4064000" y="5110163"/>
            <a:ext cx="1255713" cy="514350"/>
          </a:xfrm>
          <a:prstGeom prst="rect">
            <a:avLst/>
          </a:prstGeom>
          <a:noFill/>
          <a:ln w="12700">
            <a:noFill/>
            <a:miter lim="800000"/>
            <a:headEnd/>
            <a:tailEnd/>
          </a:ln>
        </p:spPr>
        <p:txBody>
          <a:bodyPr wrap="none" lIns="90488" tIns="44450" rIns="90488" bIns="44450">
            <a:spAutoFit/>
          </a:bodyPr>
          <a:lstStyle/>
          <a:p>
            <a:pPr algn="l"/>
            <a:r>
              <a:rPr lang="en-US" altLang="ja-JP" sz="1400">
                <a:solidFill>
                  <a:schemeClr val="accent1"/>
                </a:solidFill>
                <a:latin typeface="Arial" charset="0"/>
              </a:rPr>
              <a:t>Peak sodium </a:t>
            </a:r>
          </a:p>
          <a:p>
            <a:pPr algn="l"/>
            <a:r>
              <a:rPr lang="en-US" altLang="ja-JP" sz="1400">
                <a:solidFill>
                  <a:schemeClr val="accent1"/>
                </a:solidFill>
                <a:latin typeface="Arial" charset="0"/>
              </a:rPr>
              <a:t>current (nA)</a:t>
            </a:r>
          </a:p>
        </p:txBody>
      </p:sp>
      <p:sp>
        <p:nvSpPr>
          <p:cNvPr id="37962" name="Oval 74"/>
          <p:cNvSpPr>
            <a:spLocks noChangeArrowheads="1"/>
          </p:cNvSpPr>
          <p:nvPr/>
        </p:nvSpPr>
        <p:spPr bwMode="auto">
          <a:xfrm>
            <a:off x="5845175" y="34766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63" name="Oval 75"/>
          <p:cNvSpPr>
            <a:spLocks noChangeArrowheads="1"/>
          </p:cNvSpPr>
          <p:nvPr/>
        </p:nvSpPr>
        <p:spPr bwMode="auto">
          <a:xfrm>
            <a:off x="5845175" y="3863975"/>
            <a:ext cx="120650"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64" name="Rectangle 76"/>
          <p:cNvSpPr>
            <a:spLocks noChangeArrowheads="1"/>
          </p:cNvSpPr>
          <p:nvPr/>
        </p:nvSpPr>
        <p:spPr bwMode="auto">
          <a:xfrm>
            <a:off x="6127750" y="3330575"/>
            <a:ext cx="1096963" cy="454025"/>
          </a:xfrm>
          <a:prstGeom prst="rect">
            <a:avLst/>
          </a:prstGeom>
          <a:noFill/>
          <a:ln w="12700">
            <a:noFill/>
            <a:miter lim="800000"/>
            <a:headEnd/>
            <a:tailEnd/>
          </a:ln>
        </p:spPr>
        <p:txBody>
          <a:bodyPr wrap="none" lIns="90488" tIns="44450" rIns="90488" bIns="44450">
            <a:spAutoFit/>
          </a:bodyPr>
          <a:lstStyle/>
          <a:p>
            <a:pPr algn="l"/>
            <a:r>
              <a:rPr lang="en-US" altLang="ja-JP">
                <a:solidFill>
                  <a:schemeClr val="accent1"/>
                </a:solidFill>
                <a:latin typeface="Arial" charset="0"/>
              </a:rPr>
              <a:t>control</a:t>
            </a:r>
          </a:p>
        </p:txBody>
      </p:sp>
      <p:sp>
        <p:nvSpPr>
          <p:cNvPr id="37965" name="Rectangle 77"/>
          <p:cNvSpPr>
            <a:spLocks noChangeArrowheads="1"/>
          </p:cNvSpPr>
          <p:nvPr/>
        </p:nvSpPr>
        <p:spPr bwMode="auto">
          <a:xfrm>
            <a:off x="6156325" y="3733800"/>
            <a:ext cx="1704975" cy="454025"/>
          </a:xfrm>
          <a:prstGeom prst="rect">
            <a:avLst/>
          </a:prstGeom>
          <a:noFill/>
          <a:ln w="12700">
            <a:noFill/>
            <a:miter lim="800000"/>
            <a:headEnd/>
            <a:tailEnd/>
          </a:ln>
        </p:spPr>
        <p:txBody>
          <a:bodyPr wrap="none" lIns="90488" tIns="44450" rIns="90488" bIns="44450">
            <a:spAutoFit/>
          </a:bodyPr>
          <a:lstStyle/>
          <a:p>
            <a:pPr algn="l"/>
            <a:r>
              <a:rPr lang="en-US" altLang="ja-JP">
                <a:solidFill>
                  <a:srgbClr val="00FF00"/>
                </a:solidFill>
                <a:latin typeface="Arial" charset="0"/>
              </a:rPr>
              <a:t>1 </a:t>
            </a:r>
            <a:r>
              <a:rPr lang="en-US" altLang="ja-JP">
                <a:solidFill>
                  <a:srgbClr val="00FF00"/>
                </a:solidFill>
                <a:latin typeface="Symbol" pitchFamily="18" charset="2"/>
              </a:rPr>
              <a:t>m</a:t>
            </a:r>
            <a:r>
              <a:rPr lang="en-US" altLang="ja-JP">
                <a:solidFill>
                  <a:srgbClr val="00FF00"/>
                </a:solidFill>
                <a:latin typeface="Arial" charset="0"/>
              </a:rPr>
              <a:t>M PGE</a:t>
            </a:r>
            <a:r>
              <a:rPr lang="en-US" altLang="ja-JP" baseline="-25000">
                <a:solidFill>
                  <a:srgbClr val="00FF00"/>
                </a:solidFill>
                <a:latin typeface="Arial" charset="0"/>
              </a:rPr>
              <a:t>2</a:t>
            </a:r>
          </a:p>
        </p:txBody>
      </p:sp>
      <p:sp>
        <p:nvSpPr>
          <p:cNvPr id="37966" name="Oval 78"/>
          <p:cNvSpPr>
            <a:spLocks noChangeArrowheads="1"/>
          </p:cNvSpPr>
          <p:nvPr/>
        </p:nvSpPr>
        <p:spPr bwMode="auto">
          <a:xfrm>
            <a:off x="3973513" y="4751388"/>
            <a:ext cx="122237"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67" name="Oval 79"/>
          <p:cNvSpPr>
            <a:spLocks noChangeArrowheads="1"/>
          </p:cNvSpPr>
          <p:nvPr/>
        </p:nvSpPr>
        <p:spPr bwMode="auto">
          <a:xfrm>
            <a:off x="5037138" y="2655888"/>
            <a:ext cx="122237" cy="138112"/>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68" name="Rectangle 80"/>
          <p:cNvSpPr>
            <a:spLocks noChangeArrowheads="1"/>
          </p:cNvSpPr>
          <p:nvPr/>
        </p:nvSpPr>
        <p:spPr bwMode="auto">
          <a:xfrm>
            <a:off x="5762625" y="6524625"/>
            <a:ext cx="3030538" cy="333375"/>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Times New Roman" pitchFamily="18" charset="0"/>
              </a:rPr>
              <a:t>S. England </a:t>
            </a:r>
            <a:r>
              <a:rPr lang="en-US" altLang="ja-JP" sz="1600" i="1">
                <a:solidFill>
                  <a:schemeClr val="accent1"/>
                </a:solidFill>
                <a:latin typeface="Times New Roman" pitchFamily="18" charset="0"/>
              </a:rPr>
              <a:t>et al. </a:t>
            </a:r>
            <a:r>
              <a:rPr lang="en-US" altLang="ja-JP" sz="1600">
                <a:solidFill>
                  <a:schemeClr val="accent1"/>
                </a:solidFill>
                <a:latin typeface="Times New Roman" pitchFamily="18" charset="0"/>
              </a:rPr>
              <a:t>(1996) </a:t>
            </a:r>
            <a:r>
              <a:rPr lang="en-US" altLang="ja-JP" sz="1600" i="1">
                <a:solidFill>
                  <a:schemeClr val="accent1"/>
                </a:solidFill>
                <a:latin typeface="Times New Roman" pitchFamily="18" charset="0"/>
              </a:rPr>
              <a:t>J. Physiol.</a:t>
            </a:r>
          </a:p>
        </p:txBody>
      </p:sp>
      <p:sp>
        <p:nvSpPr>
          <p:cNvPr id="37969" name="Rectangle 81"/>
          <p:cNvSpPr>
            <a:spLocks noChangeArrowheads="1"/>
          </p:cNvSpPr>
          <p:nvPr/>
        </p:nvSpPr>
        <p:spPr bwMode="auto">
          <a:xfrm>
            <a:off x="879157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36</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37</a:t>
            </a:r>
          </a:p>
        </p:txBody>
      </p:sp>
      <p:sp>
        <p:nvSpPr>
          <p:cNvPr id="38915" name="Rectangle 12"/>
          <p:cNvSpPr>
            <a:spLocks noGrp="1" noChangeArrowheads="1"/>
          </p:cNvSpPr>
          <p:nvPr>
            <p:ph type="title"/>
          </p:nvPr>
        </p:nvSpPr>
        <p:spPr>
          <a:xfrm>
            <a:off x="0" y="274638"/>
            <a:ext cx="9144000" cy="958850"/>
          </a:xfrm>
          <a:noFill/>
        </p:spPr>
        <p:txBody>
          <a:bodyPr/>
          <a:lstStyle/>
          <a:p>
            <a:r>
              <a:rPr lang="en-GB" altLang="ja-JP" sz="3200" smtClean="0">
                <a:latin typeface="Arial" charset="0"/>
                <a:ea typeface="ＭＳ Ｐゴシック" charset="-128"/>
              </a:rPr>
              <a:t>Na</a:t>
            </a:r>
            <a:r>
              <a:rPr lang="en-GB" altLang="ja-JP" sz="3200" baseline="-25000" smtClean="0">
                <a:latin typeface="Arial" charset="0"/>
                <a:ea typeface="ＭＳ Ｐゴシック" charset="-128"/>
              </a:rPr>
              <a:t>V</a:t>
            </a:r>
            <a:r>
              <a:rPr lang="en-GB" altLang="ja-JP" sz="3200" smtClean="0">
                <a:latin typeface="Arial" charset="0"/>
                <a:ea typeface="ＭＳ Ｐゴシック" charset="-128"/>
              </a:rPr>
              <a:t>1.7 Knock-Out mice show </a:t>
            </a:r>
            <a:br>
              <a:rPr lang="en-GB" altLang="ja-JP" sz="3200" smtClean="0">
                <a:latin typeface="Arial" charset="0"/>
                <a:ea typeface="ＭＳ Ｐゴシック" charset="-128"/>
              </a:rPr>
            </a:br>
            <a:r>
              <a:rPr lang="en-GB" altLang="ja-JP" sz="3200" smtClean="0">
                <a:latin typeface="Arial" charset="0"/>
                <a:ea typeface="ＭＳ Ｐゴシック" charset="-128"/>
              </a:rPr>
              <a:t>reduced responses to mechanical stimuli</a:t>
            </a:r>
          </a:p>
        </p:txBody>
      </p:sp>
      <p:sp>
        <p:nvSpPr>
          <p:cNvPr id="38916" name="Rectangle 19"/>
          <p:cNvSpPr>
            <a:spLocks noChangeArrowheads="1"/>
          </p:cNvSpPr>
          <p:nvPr/>
        </p:nvSpPr>
        <p:spPr bwMode="auto">
          <a:xfrm>
            <a:off x="3711575" y="6524625"/>
            <a:ext cx="4699000" cy="333375"/>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Arial" charset="0"/>
              </a:rPr>
              <a:t>Nassar </a:t>
            </a:r>
            <a:r>
              <a:rPr lang="en-US" altLang="ja-JP" sz="1600" i="1">
                <a:solidFill>
                  <a:schemeClr val="accent1"/>
                </a:solidFill>
                <a:latin typeface="Arial" charset="0"/>
              </a:rPr>
              <a:t>et al. </a:t>
            </a:r>
            <a:r>
              <a:rPr lang="pl-PL" altLang="ja-JP" sz="1600">
                <a:solidFill>
                  <a:schemeClr val="accent1"/>
                </a:solidFill>
                <a:latin typeface="Arial" charset="0"/>
              </a:rPr>
              <a:t>P</a:t>
            </a:r>
            <a:r>
              <a:rPr lang="en-US" altLang="ja-JP" sz="1600">
                <a:solidFill>
                  <a:schemeClr val="accent1"/>
                </a:solidFill>
                <a:latin typeface="Arial" charset="0"/>
              </a:rPr>
              <a:t>NAS</a:t>
            </a:r>
            <a:r>
              <a:rPr lang="pl-PL" altLang="ja-JP" sz="1600">
                <a:solidFill>
                  <a:schemeClr val="accent1"/>
                </a:solidFill>
                <a:latin typeface="Arial" charset="0"/>
              </a:rPr>
              <a:t> </a:t>
            </a:r>
            <a:r>
              <a:rPr lang="en-US" altLang="ja-JP" sz="1600">
                <a:solidFill>
                  <a:schemeClr val="accent1"/>
                </a:solidFill>
                <a:latin typeface="Arial" charset="0"/>
              </a:rPr>
              <a:t>(</a:t>
            </a:r>
            <a:r>
              <a:rPr lang="pl-PL" altLang="ja-JP" sz="1600">
                <a:solidFill>
                  <a:schemeClr val="accent1"/>
                </a:solidFill>
                <a:latin typeface="Arial" charset="0"/>
              </a:rPr>
              <a:t>2004</a:t>
            </a:r>
            <a:r>
              <a:rPr lang="en-US" altLang="ja-JP" sz="1600">
                <a:solidFill>
                  <a:schemeClr val="accent1"/>
                </a:solidFill>
                <a:latin typeface="Arial" charset="0"/>
              </a:rPr>
              <a:t>)</a:t>
            </a:r>
            <a:r>
              <a:rPr lang="pl-PL" altLang="ja-JP" sz="1600">
                <a:solidFill>
                  <a:schemeClr val="accent1"/>
                </a:solidFill>
                <a:latin typeface="Arial" charset="0"/>
              </a:rPr>
              <a:t> </a:t>
            </a:r>
            <a:r>
              <a:rPr lang="pl-PL" altLang="ja-JP" sz="1600" b="1">
                <a:solidFill>
                  <a:schemeClr val="accent1"/>
                </a:solidFill>
                <a:latin typeface="Arial" charset="0"/>
              </a:rPr>
              <a:t>101</a:t>
            </a:r>
            <a:r>
              <a:rPr lang="pl-PL" altLang="ja-JP" sz="1600">
                <a:solidFill>
                  <a:schemeClr val="accent1"/>
                </a:solidFill>
                <a:latin typeface="Arial" charset="0"/>
              </a:rPr>
              <a:t>(34):</a:t>
            </a:r>
            <a:r>
              <a:rPr lang="en-US" altLang="ja-JP" sz="1600">
                <a:solidFill>
                  <a:schemeClr val="accent1"/>
                </a:solidFill>
                <a:latin typeface="Arial" charset="0"/>
              </a:rPr>
              <a:t> </a:t>
            </a:r>
            <a:r>
              <a:rPr lang="pl-PL" altLang="ja-JP" sz="1600">
                <a:solidFill>
                  <a:schemeClr val="accent1"/>
                </a:solidFill>
                <a:latin typeface="Arial" charset="0"/>
              </a:rPr>
              <a:t>12706-</a:t>
            </a:r>
            <a:r>
              <a:rPr lang="en-US" altLang="ja-JP" sz="1600">
                <a:solidFill>
                  <a:schemeClr val="accent1"/>
                </a:solidFill>
                <a:latin typeface="Arial" charset="0"/>
              </a:rPr>
              <a:t>127</a:t>
            </a:r>
            <a:r>
              <a:rPr lang="pl-PL" altLang="ja-JP" sz="1600">
                <a:solidFill>
                  <a:schemeClr val="accent1"/>
                </a:solidFill>
                <a:latin typeface="Arial" charset="0"/>
              </a:rPr>
              <a:t>11 </a:t>
            </a:r>
          </a:p>
        </p:txBody>
      </p:sp>
      <p:pic>
        <p:nvPicPr>
          <p:cNvPr id="38917" name="Picture 4"/>
          <p:cNvPicPr>
            <a:picLocks noChangeAspect="1" noChangeArrowheads="1"/>
          </p:cNvPicPr>
          <p:nvPr/>
        </p:nvPicPr>
        <p:blipFill>
          <a:blip r:embed="rId2" cstate="print"/>
          <a:srcRect/>
          <a:stretch>
            <a:fillRect/>
          </a:stretch>
        </p:blipFill>
        <p:spPr bwMode="auto">
          <a:xfrm>
            <a:off x="3228975" y="2486025"/>
            <a:ext cx="2576513" cy="2790825"/>
          </a:xfrm>
          <a:prstGeom prst="rect">
            <a:avLst/>
          </a:prstGeom>
          <a:noFill/>
          <a:ln w="9525" algn="ctr">
            <a:noFill/>
            <a:miter lim="800000"/>
            <a:headEnd/>
            <a:tailEnd/>
          </a:ln>
        </p:spPr>
      </p:pic>
      <p:sp>
        <p:nvSpPr>
          <p:cNvPr id="38918" name="Rectangle 20"/>
          <p:cNvSpPr>
            <a:spLocks noChangeArrowheads="1"/>
          </p:cNvSpPr>
          <p:nvPr/>
        </p:nvSpPr>
        <p:spPr bwMode="auto">
          <a:xfrm>
            <a:off x="3302000" y="2490788"/>
            <a:ext cx="331788" cy="282575"/>
          </a:xfrm>
          <a:prstGeom prst="rect">
            <a:avLst/>
          </a:prstGeom>
          <a:solidFill>
            <a:schemeClr val="tx1"/>
          </a:solidFill>
          <a:ln w="9525" algn="ctr">
            <a:noFill/>
            <a:miter lim="800000"/>
            <a:headEnd/>
            <a:tailEnd/>
          </a:ln>
        </p:spPr>
        <p:txBody>
          <a:bodyPr wrap="none" anchor="ctr"/>
          <a:lstStyle/>
          <a:p>
            <a:endParaRPr lang="ja-JP" altLang="en-US"/>
          </a:p>
        </p:txBody>
      </p:sp>
      <p:sp>
        <p:nvSpPr>
          <p:cNvPr id="38919" name="Rectangle 20"/>
          <p:cNvSpPr>
            <a:spLocks noChangeArrowheads="1"/>
          </p:cNvSpPr>
          <p:nvPr/>
        </p:nvSpPr>
        <p:spPr bwMode="auto">
          <a:xfrm>
            <a:off x="3228975" y="5108575"/>
            <a:ext cx="2576513" cy="582613"/>
          </a:xfrm>
          <a:prstGeom prst="rect">
            <a:avLst/>
          </a:prstGeom>
          <a:solidFill>
            <a:schemeClr val="tx1"/>
          </a:solidFill>
          <a:ln w="9525" algn="ctr">
            <a:noFill/>
            <a:miter lim="800000"/>
            <a:headEnd/>
            <a:tailEnd/>
          </a:ln>
        </p:spPr>
        <p:txBody>
          <a:bodyPr wrap="none" anchor="ctr"/>
          <a:lstStyle/>
          <a:p>
            <a:endParaRPr lang="ja-JP" altLang="en-US"/>
          </a:p>
        </p:txBody>
      </p:sp>
      <p:sp>
        <p:nvSpPr>
          <p:cNvPr id="38920" name="Rectangle 26"/>
          <p:cNvSpPr>
            <a:spLocks noChangeArrowheads="1"/>
          </p:cNvSpPr>
          <p:nvPr/>
        </p:nvSpPr>
        <p:spPr bwMode="auto">
          <a:xfrm>
            <a:off x="4911725" y="5075238"/>
            <a:ext cx="1673225" cy="369887"/>
          </a:xfrm>
          <a:prstGeom prst="rect">
            <a:avLst/>
          </a:prstGeom>
          <a:noFill/>
          <a:ln w="9525" algn="ctr">
            <a:noFill/>
            <a:miter lim="800000"/>
            <a:headEnd/>
            <a:tailEnd/>
          </a:ln>
        </p:spPr>
        <p:txBody>
          <a:bodyPr anchor="ctr">
            <a:spAutoFit/>
          </a:bodyPr>
          <a:lstStyle/>
          <a:p>
            <a:pPr algn="l"/>
            <a:r>
              <a:rPr lang="en-GB" altLang="ja-JP" sz="1800" b="1">
                <a:solidFill>
                  <a:srgbClr val="FF0000"/>
                </a:solidFill>
                <a:latin typeface="Arial" charset="0"/>
                <a:cs typeface="Arial" charset="0"/>
              </a:rPr>
              <a:t>KO</a:t>
            </a:r>
          </a:p>
        </p:txBody>
      </p:sp>
      <p:sp>
        <p:nvSpPr>
          <p:cNvPr id="38921" name="Rectangle 28"/>
          <p:cNvSpPr>
            <a:spLocks noChangeArrowheads="1"/>
          </p:cNvSpPr>
          <p:nvPr/>
        </p:nvSpPr>
        <p:spPr bwMode="auto">
          <a:xfrm>
            <a:off x="4387850" y="5065713"/>
            <a:ext cx="811213" cy="369887"/>
          </a:xfrm>
          <a:prstGeom prst="rect">
            <a:avLst/>
          </a:prstGeom>
          <a:noFill/>
          <a:ln w="9525" algn="ctr">
            <a:noFill/>
            <a:miter lim="800000"/>
            <a:headEnd/>
            <a:tailEnd/>
          </a:ln>
        </p:spPr>
        <p:txBody>
          <a:bodyPr anchor="ctr">
            <a:spAutoFit/>
          </a:bodyPr>
          <a:lstStyle/>
          <a:p>
            <a:pPr algn="l"/>
            <a:r>
              <a:rPr lang="en-GB" altLang="ja-JP" sz="1800" b="1">
                <a:solidFill>
                  <a:srgbClr val="FF0000"/>
                </a:solidFill>
                <a:latin typeface="Arial" charset="0"/>
                <a:cs typeface="Arial" charset="0"/>
              </a:rPr>
              <a:t>WT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38</a:t>
            </a:r>
          </a:p>
        </p:txBody>
      </p:sp>
      <p:pic>
        <p:nvPicPr>
          <p:cNvPr id="39939" name="Picture 3"/>
          <p:cNvPicPr>
            <a:picLocks noChangeAspect="1" noChangeArrowheads="1"/>
          </p:cNvPicPr>
          <p:nvPr/>
        </p:nvPicPr>
        <p:blipFill>
          <a:blip r:embed="rId2" cstate="print"/>
          <a:srcRect l="3496" b="60663"/>
          <a:stretch>
            <a:fillRect/>
          </a:stretch>
        </p:blipFill>
        <p:spPr bwMode="auto">
          <a:xfrm>
            <a:off x="1082675" y="1935163"/>
            <a:ext cx="6796088" cy="2101850"/>
          </a:xfrm>
          <a:prstGeom prst="rect">
            <a:avLst/>
          </a:prstGeom>
          <a:noFill/>
          <a:ln w="9525" algn="ctr">
            <a:noFill/>
            <a:miter lim="800000"/>
            <a:headEnd/>
            <a:tailEnd/>
          </a:ln>
        </p:spPr>
      </p:pic>
      <p:sp>
        <p:nvSpPr>
          <p:cNvPr id="39940" name="Rectangle 4"/>
          <p:cNvSpPr>
            <a:spLocks noChangeArrowheads="1"/>
          </p:cNvSpPr>
          <p:nvPr/>
        </p:nvSpPr>
        <p:spPr bwMode="auto">
          <a:xfrm>
            <a:off x="495300" y="4332288"/>
            <a:ext cx="8302625" cy="1465262"/>
          </a:xfrm>
          <a:prstGeom prst="rect">
            <a:avLst/>
          </a:prstGeom>
          <a:noFill/>
          <a:ln w="9525" algn="ctr">
            <a:noFill/>
            <a:miter lim="800000"/>
            <a:headEnd/>
            <a:tailEnd/>
          </a:ln>
        </p:spPr>
        <p:txBody>
          <a:bodyPr>
            <a:spAutoFit/>
          </a:bodyPr>
          <a:lstStyle/>
          <a:p>
            <a:pPr algn="l"/>
            <a:r>
              <a:rPr lang="en-GB" altLang="ja-JP" sz="1800">
                <a:latin typeface="Arial" charset="0"/>
              </a:rPr>
              <a:t>Paroxysmal extreme pain disorder, previously known as familial rectal pain, is an autosomal dominant paroxysmal disorder of pain and autonomic dysfunction. The distinctive features of this disorder are paroxysmal episodes of burning pain in the rectal, ocular, and mandibular areas accompanied by autonomic manifestations such as skin flushing.</a:t>
            </a:r>
          </a:p>
        </p:txBody>
      </p:sp>
      <p:sp>
        <p:nvSpPr>
          <p:cNvPr id="39941" name="Rectangle 5"/>
          <p:cNvSpPr>
            <a:spLocks noChangeArrowheads="1"/>
          </p:cNvSpPr>
          <p:nvPr/>
        </p:nvSpPr>
        <p:spPr bwMode="auto">
          <a:xfrm>
            <a:off x="0" y="165100"/>
            <a:ext cx="9144000" cy="1250950"/>
          </a:xfrm>
          <a:prstGeom prst="rect">
            <a:avLst/>
          </a:prstGeom>
          <a:noFill/>
          <a:ln w="9525" algn="ctr">
            <a:noFill/>
            <a:miter lim="800000"/>
            <a:headEnd/>
            <a:tailEnd/>
          </a:ln>
        </p:spPr>
        <p:txBody>
          <a:bodyPr>
            <a:spAutoFit/>
          </a:bodyPr>
          <a:lstStyle/>
          <a:p>
            <a:r>
              <a:rPr lang="en-GB" altLang="ja-JP" sz="2800">
                <a:solidFill>
                  <a:schemeClr val="tx2"/>
                </a:solidFill>
                <a:latin typeface="Arial" charset="0"/>
              </a:rPr>
              <a:t>The locations of the identified human mutations in </a:t>
            </a:r>
            <a:r>
              <a:rPr lang="en-GB" altLang="ja-JP" sz="2800">
                <a:solidFill>
                  <a:srgbClr val="66FFFF"/>
                </a:solidFill>
                <a:latin typeface="Arial" charset="0"/>
              </a:rPr>
              <a:t>Na</a:t>
            </a:r>
            <a:r>
              <a:rPr lang="en-GB" altLang="ja-JP" sz="2800" baseline="-25000">
                <a:solidFill>
                  <a:srgbClr val="66FFFF"/>
                </a:solidFill>
                <a:latin typeface="Arial" charset="0"/>
              </a:rPr>
              <a:t>V</a:t>
            </a:r>
            <a:r>
              <a:rPr lang="en-GB" altLang="ja-JP" sz="2800">
                <a:solidFill>
                  <a:srgbClr val="66FFFF"/>
                </a:solidFill>
                <a:latin typeface="Arial" charset="0"/>
              </a:rPr>
              <a:t>1.7 </a:t>
            </a:r>
            <a:r>
              <a:rPr lang="en-GB" altLang="ja-JP" sz="2800">
                <a:solidFill>
                  <a:schemeClr val="tx2"/>
                </a:solidFill>
                <a:latin typeface="Arial" charset="0"/>
              </a:rPr>
              <a:t>which cause paroxysmal </a:t>
            </a:r>
            <a:r>
              <a:rPr lang="en-GB" altLang="ja-JP" sz="2800">
                <a:solidFill>
                  <a:srgbClr val="FF0000"/>
                </a:solidFill>
                <a:latin typeface="Arial" charset="0"/>
              </a:rPr>
              <a:t>extreme pain disorder</a:t>
            </a:r>
          </a:p>
          <a:p>
            <a:r>
              <a:rPr lang="en-US" altLang="ja-JP" sz="2000">
                <a:solidFill>
                  <a:schemeClr val="tx2"/>
                </a:solidFill>
              </a:rPr>
              <a:t>(gain of function mutation)</a:t>
            </a:r>
            <a:r>
              <a:rPr lang="en-GB" altLang="ja-JP" sz="2000">
                <a:solidFill>
                  <a:schemeClr val="tx2"/>
                </a:solidFill>
                <a:latin typeface="Arial" charset="0"/>
              </a:rPr>
              <a:t>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39</a:t>
            </a:r>
          </a:p>
        </p:txBody>
      </p:sp>
      <p:pic>
        <p:nvPicPr>
          <p:cNvPr id="40963" name="Picture 3"/>
          <p:cNvPicPr>
            <a:picLocks noChangeAspect="1" noChangeArrowheads="1"/>
          </p:cNvPicPr>
          <p:nvPr/>
        </p:nvPicPr>
        <p:blipFill>
          <a:blip r:embed="rId2" cstate="print"/>
          <a:srcRect l="3496" b="60663"/>
          <a:stretch>
            <a:fillRect/>
          </a:stretch>
        </p:blipFill>
        <p:spPr bwMode="auto">
          <a:xfrm>
            <a:off x="1082675" y="1935163"/>
            <a:ext cx="6796088" cy="2101850"/>
          </a:xfrm>
          <a:prstGeom prst="rect">
            <a:avLst/>
          </a:prstGeom>
          <a:noFill/>
          <a:ln w="9525" algn="ctr">
            <a:noFill/>
            <a:miter lim="800000"/>
            <a:headEnd/>
            <a:tailEnd/>
          </a:ln>
        </p:spPr>
      </p:pic>
      <p:sp>
        <p:nvSpPr>
          <p:cNvPr id="40964" name="Rectangle 4"/>
          <p:cNvSpPr>
            <a:spLocks noChangeArrowheads="1"/>
          </p:cNvSpPr>
          <p:nvPr/>
        </p:nvSpPr>
        <p:spPr bwMode="auto">
          <a:xfrm>
            <a:off x="0" y="165100"/>
            <a:ext cx="9144000" cy="1250950"/>
          </a:xfrm>
          <a:prstGeom prst="rect">
            <a:avLst/>
          </a:prstGeom>
          <a:noFill/>
          <a:ln w="9525" algn="ctr">
            <a:noFill/>
            <a:miter lim="800000"/>
            <a:headEnd/>
            <a:tailEnd/>
          </a:ln>
        </p:spPr>
        <p:txBody>
          <a:bodyPr>
            <a:spAutoFit/>
          </a:bodyPr>
          <a:lstStyle/>
          <a:p>
            <a:r>
              <a:rPr lang="en-GB" altLang="ja-JP" sz="2800">
                <a:solidFill>
                  <a:schemeClr val="tx2"/>
                </a:solidFill>
                <a:latin typeface="Arial" charset="0"/>
              </a:rPr>
              <a:t>The locations of the identified human mutations in </a:t>
            </a:r>
            <a:r>
              <a:rPr lang="en-GB" altLang="ja-JP" sz="2800">
                <a:solidFill>
                  <a:srgbClr val="66FFFF"/>
                </a:solidFill>
                <a:latin typeface="Arial" charset="0"/>
              </a:rPr>
              <a:t>Na</a:t>
            </a:r>
            <a:r>
              <a:rPr lang="en-GB" altLang="ja-JP" sz="2800" baseline="-25000">
                <a:solidFill>
                  <a:srgbClr val="66FFFF"/>
                </a:solidFill>
                <a:latin typeface="Arial" charset="0"/>
              </a:rPr>
              <a:t>V</a:t>
            </a:r>
            <a:r>
              <a:rPr lang="en-GB" altLang="ja-JP" sz="2800">
                <a:solidFill>
                  <a:srgbClr val="66FFFF"/>
                </a:solidFill>
                <a:latin typeface="Arial" charset="0"/>
              </a:rPr>
              <a:t>1.7</a:t>
            </a:r>
            <a:r>
              <a:rPr lang="en-GB" altLang="ja-JP" sz="2800">
                <a:solidFill>
                  <a:schemeClr val="tx2"/>
                </a:solidFill>
                <a:latin typeface="Arial" charset="0"/>
              </a:rPr>
              <a:t> which cause paroxysmal </a:t>
            </a:r>
            <a:r>
              <a:rPr lang="en-GB" altLang="ja-JP" sz="2800">
                <a:solidFill>
                  <a:srgbClr val="FF0000"/>
                </a:solidFill>
                <a:latin typeface="Arial" charset="0"/>
              </a:rPr>
              <a:t>extreme pain disorder</a:t>
            </a:r>
          </a:p>
          <a:p>
            <a:r>
              <a:rPr lang="en-US" altLang="ja-JP" sz="2000">
                <a:solidFill>
                  <a:schemeClr val="tx2"/>
                </a:solidFill>
              </a:rPr>
              <a:t>(gain of function mutation)</a:t>
            </a:r>
            <a:r>
              <a:rPr lang="en-GB" altLang="ja-JP" sz="2000">
                <a:solidFill>
                  <a:schemeClr val="tx2"/>
                </a:solidFill>
                <a:latin typeface="Arial" charset="0"/>
              </a:rPr>
              <a:t> </a:t>
            </a:r>
          </a:p>
        </p:txBody>
      </p:sp>
      <p:pic>
        <p:nvPicPr>
          <p:cNvPr id="40965" name="Picture 5"/>
          <p:cNvPicPr>
            <a:picLocks noChangeAspect="1" noChangeArrowheads="1"/>
          </p:cNvPicPr>
          <p:nvPr/>
        </p:nvPicPr>
        <p:blipFill>
          <a:blip r:embed="rId3" cstate="print"/>
          <a:srcRect/>
          <a:stretch>
            <a:fillRect/>
          </a:stretch>
        </p:blipFill>
        <p:spPr bwMode="auto">
          <a:xfrm>
            <a:off x="760413" y="4518025"/>
            <a:ext cx="1824037" cy="1620838"/>
          </a:xfrm>
          <a:prstGeom prst="rect">
            <a:avLst/>
          </a:prstGeom>
          <a:noFill/>
          <a:ln w="9525" algn="ctr">
            <a:noFill/>
            <a:miter lim="800000"/>
            <a:headEnd/>
            <a:tailEnd/>
          </a:ln>
        </p:spPr>
      </p:pic>
      <p:pic>
        <p:nvPicPr>
          <p:cNvPr id="40966" name="Picture 6"/>
          <p:cNvPicPr>
            <a:picLocks noChangeAspect="1" noChangeArrowheads="1"/>
          </p:cNvPicPr>
          <p:nvPr/>
        </p:nvPicPr>
        <p:blipFill>
          <a:blip r:embed="rId4" cstate="print"/>
          <a:srcRect/>
          <a:stretch>
            <a:fillRect/>
          </a:stretch>
        </p:blipFill>
        <p:spPr bwMode="auto">
          <a:xfrm>
            <a:off x="2857500" y="4510088"/>
            <a:ext cx="5980113" cy="1636712"/>
          </a:xfrm>
          <a:prstGeom prst="rect">
            <a:avLst/>
          </a:prstGeom>
          <a:noFill/>
          <a:ln w="9525" algn="ctr">
            <a:noFill/>
            <a:miter lim="800000"/>
            <a:headEnd/>
            <a:tailEnd/>
          </a:ln>
        </p:spPr>
      </p:pic>
      <p:sp>
        <p:nvSpPr>
          <p:cNvPr id="40967" name="Rectangle 7"/>
          <p:cNvSpPr>
            <a:spLocks noChangeArrowheads="1"/>
          </p:cNvSpPr>
          <p:nvPr/>
        </p:nvSpPr>
        <p:spPr bwMode="auto">
          <a:xfrm>
            <a:off x="2887663" y="4510088"/>
            <a:ext cx="225425" cy="171450"/>
          </a:xfrm>
          <a:prstGeom prst="rect">
            <a:avLst/>
          </a:prstGeom>
          <a:solidFill>
            <a:schemeClr val="tx1"/>
          </a:solidFill>
          <a:ln w="9525" algn="ctr">
            <a:noFill/>
            <a:miter lim="800000"/>
            <a:headEnd/>
            <a:tailEnd/>
          </a:ln>
        </p:spPr>
        <p:txBody>
          <a:bodyPr wrap="none" anchor="ctr"/>
          <a:lstStyle/>
          <a:p>
            <a:endParaRPr lang="ja-JP" altLang="en-US"/>
          </a:p>
        </p:txBody>
      </p:sp>
      <p:sp>
        <p:nvSpPr>
          <p:cNvPr id="40968" name="Rectangle 8"/>
          <p:cNvSpPr>
            <a:spLocks noChangeArrowheads="1"/>
          </p:cNvSpPr>
          <p:nvPr/>
        </p:nvSpPr>
        <p:spPr bwMode="auto">
          <a:xfrm>
            <a:off x="5078413" y="4762500"/>
            <a:ext cx="225425" cy="171450"/>
          </a:xfrm>
          <a:prstGeom prst="rect">
            <a:avLst/>
          </a:prstGeom>
          <a:solidFill>
            <a:schemeClr val="tx1"/>
          </a:solidFill>
          <a:ln w="9525" algn="ctr">
            <a:noFill/>
            <a:miter lim="800000"/>
            <a:headEnd/>
            <a:tailEnd/>
          </a:ln>
        </p:spPr>
        <p:txBody>
          <a:bodyPr wrap="none" anchor="ctr"/>
          <a:lstStyle/>
          <a:p>
            <a:endParaRPr lang="ja-JP" altLang="en-US"/>
          </a:p>
        </p:txBody>
      </p:sp>
      <p:sp>
        <p:nvSpPr>
          <p:cNvPr id="40969" name="Rectangle 9"/>
          <p:cNvSpPr>
            <a:spLocks noChangeArrowheads="1"/>
          </p:cNvSpPr>
          <p:nvPr/>
        </p:nvSpPr>
        <p:spPr bwMode="auto">
          <a:xfrm>
            <a:off x="7251700" y="4751388"/>
            <a:ext cx="225425" cy="171450"/>
          </a:xfrm>
          <a:prstGeom prst="rect">
            <a:avLst/>
          </a:prstGeom>
          <a:solidFill>
            <a:schemeClr val="tx1"/>
          </a:solidFill>
          <a:ln w="9525" algn="ctr">
            <a:noFill/>
            <a:miter lim="800000"/>
            <a:headEnd/>
            <a:tailEnd/>
          </a:ln>
        </p:spPr>
        <p:txBody>
          <a:bodyPr wrap="none" anchor="ctr"/>
          <a:lstStyle/>
          <a:p>
            <a:endParaRPr lang="ja-JP" altLang="en-US"/>
          </a:p>
        </p:txBody>
      </p:sp>
      <p:sp>
        <p:nvSpPr>
          <p:cNvPr id="40970" name="Line 10"/>
          <p:cNvSpPr>
            <a:spLocks noChangeShapeType="1"/>
          </p:cNvSpPr>
          <p:nvPr/>
        </p:nvSpPr>
        <p:spPr bwMode="auto">
          <a:xfrm flipH="1">
            <a:off x="4400550" y="3403600"/>
            <a:ext cx="1501775" cy="1730375"/>
          </a:xfrm>
          <a:prstGeom prst="line">
            <a:avLst/>
          </a:prstGeom>
          <a:noFill/>
          <a:ln w="9525">
            <a:solidFill>
              <a:srgbClr val="FF0000"/>
            </a:solidFill>
            <a:round/>
            <a:headEnd/>
            <a:tailEnd type="triangle" w="med" len="med"/>
          </a:ln>
        </p:spPr>
        <p:txBody>
          <a:bodyPr/>
          <a:lstStyle/>
          <a:p>
            <a:endParaRPr lang="ja-JP" altLang="en-US"/>
          </a:p>
        </p:txBody>
      </p:sp>
      <p:sp>
        <p:nvSpPr>
          <p:cNvPr id="40971" name="Line 11"/>
          <p:cNvSpPr>
            <a:spLocks noChangeShapeType="1"/>
          </p:cNvSpPr>
          <p:nvPr/>
        </p:nvSpPr>
        <p:spPr bwMode="auto">
          <a:xfrm>
            <a:off x="6092825" y="3765550"/>
            <a:ext cx="0" cy="1403350"/>
          </a:xfrm>
          <a:prstGeom prst="line">
            <a:avLst/>
          </a:prstGeom>
          <a:noFill/>
          <a:ln w="9525">
            <a:solidFill>
              <a:schemeClr val="bg1"/>
            </a:solidFill>
            <a:round/>
            <a:headEnd/>
            <a:tailEnd type="triangle" w="med" len="med"/>
          </a:ln>
        </p:spPr>
        <p:txBody>
          <a:bodyPr/>
          <a:lstStyle/>
          <a:p>
            <a:endParaRPr lang="ja-JP" altLang="en-US"/>
          </a:p>
        </p:txBody>
      </p:sp>
      <p:sp>
        <p:nvSpPr>
          <p:cNvPr id="40972" name="Line 12"/>
          <p:cNvSpPr>
            <a:spLocks noChangeShapeType="1"/>
          </p:cNvSpPr>
          <p:nvPr/>
        </p:nvSpPr>
        <p:spPr bwMode="auto">
          <a:xfrm>
            <a:off x="7080250" y="3322638"/>
            <a:ext cx="677863" cy="1765300"/>
          </a:xfrm>
          <a:prstGeom prst="line">
            <a:avLst/>
          </a:prstGeom>
          <a:noFill/>
          <a:ln w="9525">
            <a:solidFill>
              <a:srgbClr val="2DCA0E"/>
            </a:solidFill>
            <a:round/>
            <a:headEnd/>
            <a:tailEnd type="triangle" w="med" len="med"/>
          </a:ln>
        </p:spPr>
        <p:txBody>
          <a:bodyPr/>
          <a:lstStyle/>
          <a:p>
            <a:endParaRPr lang="ja-JP" altLang="en-US"/>
          </a:p>
        </p:txBody>
      </p:sp>
      <p:sp>
        <p:nvSpPr>
          <p:cNvPr id="40973" name="Text Box 13"/>
          <p:cNvSpPr txBox="1">
            <a:spLocks noChangeArrowheads="1"/>
          </p:cNvSpPr>
          <p:nvPr/>
        </p:nvSpPr>
        <p:spPr bwMode="auto">
          <a:xfrm>
            <a:off x="889000" y="4171950"/>
            <a:ext cx="1436688" cy="396875"/>
          </a:xfrm>
          <a:prstGeom prst="rect">
            <a:avLst/>
          </a:prstGeom>
          <a:noFill/>
          <a:ln w="9525" algn="ctr">
            <a:noFill/>
            <a:miter lim="800000"/>
            <a:headEnd/>
            <a:tailEnd/>
          </a:ln>
        </p:spPr>
        <p:txBody>
          <a:bodyPr wrap="none">
            <a:spAutoFit/>
          </a:bodyPr>
          <a:lstStyle/>
          <a:p>
            <a:r>
              <a:rPr lang="en-US" altLang="ja-JP" sz="2000"/>
              <a:t>WT Na</a:t>
            </a:r>
            <a:r>
              <a:rPr lang="en-US" altLang="ja-JP" sz="2000" baseline="-25000"/>
              <a:t>V</a:t>
            </a:r>
            <a:r>
              <a:rPr lang="en-US" altLang="ja-JP" sz="2000"/>
              <a:t>1.7</a:t>
            </a:r>
            <a:endParaRPr lang="en-GB" altLang="ja-JP" sz="2000"/>
          </a:p>
        </p:txBody>
      </p:sp>
      <p:sp>
        <p:nvSpPr>
          <p:cNvPr id="40974" name="Text Box 14"/>
          <p:cNvSpPr txBox="1">
            <a:spLocks noChangeArrowheads="1"/>
          </p:cNvSpPr>
          <p:nvPr/>
        </p:nvSpPr>
        <p:spPr bwMode="auto">
          <a:xfrm>
            <a:off x="2827338" y="4171950"/>
            <a:ext cx="1816100" cy="396875"/>
          </a:xfrm>
          <a:prstGeom prst="rect">
            <a:avLst/>
          </a:prstGeom>
          <a:noFill/>
          <a:ln w="9525" algn="ctr">
            <a:noFill/>
            <a:miter lim="800000"/>
            <a:headEnd/>
            <a:tailEnd/>
          </a:ln>
        </p:spPr>
        <p:txBody>
          <a:bodyPr wrap="none">
            <a:spAutoFit/>
          </a:bodyPr>
          <a:lstStyle/>
          <a:p>
            <a:r>
              <a:rPr lang="en-US" altLang="ja-JP" sz="2000"/>
              <a:t>mutant Na</a:t>
            </a:r>
            <a:r>
              <a:rPr lang="en-US" altLang="ja-JP" sz="2000" baseline="-25000"/>
              <a:t>V</a:t>
            </a:r>
            <a:r>
              <a:rPr lang="en-US" altLang="ja-JP" sz="2000"/>
              <a:t>1.7</a:t>
            </a:r>
            <a:endParaRPr lang="en-GB" altLang="ja-JP" sz="20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4"/>
          <p:cNvSpPr>
            <a:spLocks noGrp="1" noChangeArrowheads="1"/>
          </p:cNvSpPr>
          <p:nvPr>
            <p:ph type="title"/>
          </p:nvPr>
        </p:nvSpPr>
        <p:spPr>
          <a:xfrm>
            <a:off x="609600" y="228600"/>
            <a:ext cx="7848600" cy="1023938"/>
          </a:xfrm>
        </p:spPr>
        <p:txBody>
          <a:bodyPr/>
          <a:lstStyle/>
          <a:p>
            <a:r>
              <a:rPr lang="en-US" altLang="ja-JP" sz="3600" smtClean="0">
                <a:latin typeface="Helvetica" pitchFamily="34" charset="0"/>
              </a:rPr>
              <a:t>Five senses</a:t>
            </a:r>
            <a:endParaRPr lang="en-GB" altLang="ja-JP" sz="3600" smtClean="0">
              <a:latin typeface="Helvetica" pitchFamily="34" charset="0"/>
            </a:endParaRPr>
          </a:p>
        </p:txBody>
      </p:sp>
      <p:pic>
        <p:nvPicPr>
          <p:cNvPr id="5123" name="Picture 16" descr="wq_senses"/>
          <p:cNvPicPr>
            <a:picLocks noGrp="1" noChangeAspect="1" noChangeArrowheads="1"/>
          </p:cNvPicPr>
          <p:nvPr>
            <p:ph sz="half" idx="1"/>
          </p:nvPr>
        </p:nvPicPr>
        <p:blipFill>
          <a:blip r:embed="rId2" cstate="print"/>
          <a:srcRect/>
          <a:stretch>
            <a:fillRect/>
          </a:stretch>
        </p:blipFill>
        <p:spPr>
          <a:xfrm>
            <a:off x="2668588" y="2574925"/>
            <a:ext cx="3730625" cy="3054350"/>
          </a:xfrm>
          <a:noFill/>
        </p:spPr>
      </p:pic>
      <p:sp>
        <p:nvSpPr>
          <p:cNvPr id="5124" name="Rectangle 21"/>
          <p:cNvSpPr>
            <a:spLocks noChangeArrowheads="1"/>
          </p:cNvSpPr>
          <p:nvPr/>
        </p:nvSpPr>
        <p:spPr bwMode="auto">
          <a:xfrm>
            <a:off x="3876675" y="1820863"/>
            <a:ext cx="1406525" cy="822325"/>
          </a:xfrm>
          <a:prstGeom prst="rect">
            <a:avLst/>
          </a:prstGeom>
          <a:noFill/>
          <a:ln w="9525" algn="ctr">
            <a:noFill/>
            <a:miter lim="800000"/>
            <a:headEnd/>
            <a:tailEnd/>
          </a:ln>
        </p:spPr>
        <p:txBody>
          <a:bodyPr wrap="none">
            <a:spAutoFit/>
          </a:bodyPr>
          <a:lstStyle/>
          <a:p>
            <a:r>
              <a:rPr lang="en-GB" altLang="ja-JP"/>
              <a:t>Audition</a:t>
            </a:r>
          </a:p>
          <a:p>
            <a:r>
              <a:rPr lang="en-GB" altLang="ja-JP"/>
              <a:t>(hearing)</a:t>
            </a:r>
          </a:p>
        </p:txBody>
      </p:sp>
      <p:sp>
        <p:nvSpPr>
          <p:cNvPr id="5125" name="Rectangle 26"/>
          <p:cNvSpPr>
            <a:spLocks noChangeArrowheads="1"/>
          </p:cNvSpPr>
          <p:nvPr/>
        </p:nvSpPr>
        <p:spPr bwMode="auto">
          <a:xfrm>
            <a:off x="6405563" y="3478213"/>
            <a:ext cx="1387475" cy="822325"/>
          </a:xfrm>
          <a:prstGeom prst="rect">
            <a:avLst/>
          </a:prstGeom>
          <a:noFill/>
          <a:ln w="9525" algn="ctr">
            <a:noFill/>
            <a:miter lim="800000"/>
            <a:headEnd/>
            <a:tailEnd/>
          </a:ln>
        </p:spPr>
        <p:txBody>
          <a:bodyPr wrap="none">
            <a:spAutoFit/>
          </a:bodyPr>
          <a:lstStyle/>
          <a:p>
            <a:r>
              <a:rPr lang="en-GB" altLang="ja-JP"/>
              <a:t>Olfaction</a:t>
            </a:r>
          </a:p>
          <a:p>
            <a:r>
              <a:rPr lang="en-GB" altLang="ja-JP"/>
              <a:t>(smell)</a:t>
            </a:r>
          </a:p>
        </p:txBody>
      </p:sp>
      <p:sp>
        <p:nvSpPr>
          <p:cNvPr id="5126" name="Rectangle 27"/>
          <p:cNvSpPr>
            <a:spLocks noChangeArrowheads="1"/>
          </p:cNvSpPr>
          <p:nvPr/>
        </p:nvSpPr>
        <p:spPr bwMode="auto">
          <a:xfrm>
            <a:off x="4443413" y="5626100"/>
            <a:ext cx="1981200" cy="822325"/>
          </a:xfrm>
          <a:prstGeom prst="rect">
            <a:avLst/>
          </a:prstGeom>
          <a:noFill/>
          <a:ln w="9525" algn="ctr">
            <a:noFill/>
            <a:miter lim="800000"/>
            <a:headEnd/>
            <a:tailEnd/>
          </a:ln>
        </p:spPr>
        <p:txBody>
          <a:bodyPr wrap="none">
            <a:spAutoFit/>
          </a:bodyPr>
          <a:lstStyle/>
          <a:p>
            <a:r>
              <a:rPr lang="en-GB" altLang="ja-JP"/>
              <a:t>Tactile sense</a:t>
            </a:r>
          </a:p>
          <a:p>
            <a:r>
              <a:rPr lang="en-GB" altLang="ja-JP"/>
              <a:t>(touch, pain)</a:t>
            </a:r>
          </a:p>
        </p:txBody>
      </p:sp>
      <p:sp>
        <p:nvSpPr>
          <p:cNvPr id="5127" name="Rectangle 28"/>
          <p:cNvSpPr>
            <a:spLocks noChangeArrowheads="1"/>
          </p:cNvSpPr>
          <p:nvPr/>
        </p:nvSpPr>
        <p:spPr bwMode="auto">
          <a:xfrm>
            <a:off x="2813050" y="5626100"/>
            <a:ext cx="1489075" cy="822325"/>
          </a:xfrm>
          <a:prstGeom prst="rect">
            <a:avLst/>
          </a:prstGeom>
          <a:noFill/>
          <a:ln w="9525" algn="ctr">
            <a:noFill/>
            <a:miter lim="800000"/>
            <a:headEnd/>
            <a:tailEnd/>
          </a:ln>
        </p:spPr>
        <p:txBody>
          <a:bodyPr wrap="none">
            <a:spAutoFit/>
          </a:bodyPr>
          <a:lstStyle/>
          <a:p>
            <a:r>
              <a:rPr lang="en-GB" altLang="ja-JP"/>
              <a:t>Gustation</a:t>
            </a:r>
          </a:p>
          <a:p>
            <a:r>
              <a:rPr lang="en-GB" altLang="ja-JP"/>
              <a:t>(taste)</a:t>
            </a:r>
          </a:p>
        </p:txBody>
      </p:sp>
      <p:sp>
        <p:nvSpPr>
          <p:cNvPr id="5128" name="Rectangle 30"/>
          <p:cNvSpPr>
            <a:spLocks noChangeArrowheads="1"/>
          </p:cNvSpPr>
          <p:nvPr/>
        </p:nvSpPr>
        <p:spPr bwMode="auto">
          <a:xfrm>
            <a:off x="1687513" y="3517900"/>
            <a:ext cx="1016000" cy="457200"/>
          </a:xfrm>
          <a:prstGeom prst="rect">
            <a:avLst/>
          </a:prstGeom>
          <a:noFill/>
          <a:ln w="9525" algn="ctr">
            <a:noFill/>
            <a:miter lim="800000"/>
            <a:headEnd/>
            <a:tailEnd/>
          </a:ln>
        </p:spPr>
        <p:txBody>
          <a:bodyPr wrap="none">
            <a:spAutoFit/>
          </a:bodyPr>
          <a:lstStyle/>
          <a:p>
            <a:r>
              <a:rPr lang="en-GB" altLang="ja-JP"/>
              <a:t>Vision</a:t>
            </a:r>
          </a:p>
        </p:txBody>
      </p:sp>
      <p:sp>
        <p:nvSpPr>
          <p:cNvPr id="5129" name="Rectangle 31"/>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4</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a:solidFill>
                  <a:schemeClr val="accent1"/>
                </a:solidFill>
              </a:rPr>
              <a:t>40</a:t>
            </a:r>
          </a:p>
        </p:txBody>
      </p:sp>
      <p:pic>
        <p:nvPicPr>
          <p:cNvPr id="41987" name="Picture 3"/>
          <p:cNvPicPr>
            <a:picLocks noChangeAspect="1" noChangeArrowheads="1"/>
          </p:cNvPicPr>
          <p:nvPr/>
        </p:nvPicPr>
        <p:blipFill>
          <a:blip r:embed="rId2" cstate="print"/>
          <a:srcRect/>
          <a:stretch>
            <a:fillRect/>
          </a:stretch>
        </p:blipFill>
        <p:spPr bwMode="auto">
          <a:xfrm>
            <a:off x="1890713" y="3163888"/>
            <a:ext cx="6127750" cy="2281237"/>
          </a:xfrm>
          <a:prstGeom prst="rect">
            <a:avLst/>
          </a:prstGeom>
          <a:noFill/>
          <a:ln w="9525" algn="ctr">
            <a:noFill/>
            <a:miter lim="800000"/>
            <a:headEnd/>
            <a:tailEnd/>
          </a:ln>
        </p:spPr>
      </p:pic>
      <p:sp>
        <p:nvSpPr>
          <p:cNvPr id="41988" name="Rectangle 4"/>
          <p:cNvSpPr>
            <a:spLocks noChangeArrowheads="1"/>
          </p:cNvSpPr>
          <p:nvPr/>
        </p:nvSpPr>
        <p:spPr bwMode="auto">
          <a:xfrm>
            <a:off x="0" y="193675"/>
            <a:ext cx="9144000" cy="1250950"/>
          </a:xfrm>
          <a:prstGeom prst="rect">
            <a:avLst/>
          </a:prstGeom>
          <a:noFill/>
          <a:ln w="9525" algn="ctr">
            <a:noFill/>
            <a:miter lim="800000"/>
            <a:headEnd/>
            <a:tailEnd/>
          </a:ln>
        </p:spPr>
        <p:txBody>
          <a:bodyPr>
            <a:spAutoFit/>
          </a:bodyPr>
          <a:lstStyle/>
          <a:p>
            <a:r>
              <a:rPr lang="en-GB" altLang="ja-JP" sz="2800">
                <a:solidFill>
                  <a:schemeClr val="tx2"/>
                </a:solidFill>
                <a:latin typeface="Arial" charset="0"/>
              </a:rPr>
              <a:t>The locations of the identified human mutations in </a:t>
            </a:r>
            <a:r>
              <a:rPr lang="en-GB" altLang="ja-JP" sz="2800">
                <a:solidFill>
                  <a:srgbClr val="66FFFF"/>
                </a:solidFill>
                <a:latin typeface="Arial" charset="0"/>
              </a:rPr>
              <a:t>Na</a:t>
            </a:r>
            <a:r>
              <a:rPr lang="en-GB" altLang="ja-JP" sz="2800" baseline="-25000">
                <a:solidFill>
                  <a:srgbClr val="66FFFF"/>
                </a:solidFill>
                <a:latin typeface="Arial" charset="0"/>
              </a:rPr>
              <a:t>V</a:t>
            </a:r>
            <a:r>
              <a:rPr lang="en-GB" altLang="ja-JP" sz="2800">
                <a:solidFill>
                  <a:srgbClr val="66FFFF"/>
                </a:solidFill>
                <a:latin typeface="Arial" charset="0"/>
              </a:rPr>
              <a:t>1.7</a:t>
            </a:r>
            <a:r>
              <a:rPr lang="en-GB" altLang="ja-JP" sz="2800">
                <a:solidFill>
                  <a:schemeClr val="tx2"/>
                </a:solidFill>
                <a:latin typeface="Arial" charset="0"/>
              </a:rPr>
              <a:t> which cause the complete </a:t>
            </a:r>
            <a:r>
              <a:rPr lang="en-GB" altLang="ja-JP" sz="2800">
                <a:solidFill>
                  <a:srgbClr val="FF0000"/>
                </a:solidFill>
                <a:latin typeface="Arial" charset="0"/>
              </a:rPr>
              <a:t>inability to sense pain</a:t>
            </a:r>
          </a:p>
          <a:p>
            <a:r>
              <a:rPr lang="en-US" altLang="ja-JP" sz="2000">
                <a:solidFill>
                  <a:schemeClr val="tx2"/>
                </a:solidFill>
                <a:latin typeface="Arial" charset="0"/>
              </a:rPr>
              <a:t>(loss of function mutation)</a:t>
            </a:r>
            <a:endParaRPr lang="en-GB" altLang="ja-JP" sz="2000">
              <a:solidFill>
                <a:schemeClr val="tx2"/>
              </a:solidFill>
              <a:latin typeface="Arial" charset="0"/>
            </a:endParaRPr>
          </a:p>
        </p:txBody>
      </p:sp>
      <p:sp>
        <p:nvSpPr>
          <p:cNvPr id="41989" name="Text Box 5"/>
          <p:cNvSpPr txBox="1">
            <a:spLocks noChangeArrowheads="1"/>
          </p:cNvSpPr>
          <p:nvPr/>
        </p:nvSpPr>
        <p:spPr bwMode="auto">
          <a:xfrm>
            <a:off x="1752600" y="1627188"/>
            <a:ext cx="1935163" cy="396875"/>
          </a:xfrm>
          <a:prstGeom prst="rect">
            <a:avLst/>
          </a:prstGeom>
          <a:noFill/>
          <a:ln w="9525" algn="ctr">
            <a:noFill/>
            <a:miter lim="800000"/>
            <a:headEnd/>
            <a:tailEnd/>
          </a:ln>
        </p:spPr>
        <p:txBody>
          <a:bodyPr wrap="none">
            <a:spAutoFit/>
          </a:bodyPr>
          <a:lstStyle/>
          <a:p>
            <a:r>
              <a:rPr lang="en-US" altLang="ja-JP" sz="2000"/>
              <a:t>2298 T deletion</a:t>
            </a:r>
            <a:endParaRPr lang="en-GB" altLang="ja-JP" sz="2000"/>
          </a:p>
        </p:txBody>
      </p:sp>
      <p:grpSp>
        <p:nvGrpSpPr>
          <p:cNvPr id="41990" name="Group 6"/>
          <p:cNvGrpSpPr>
            <a:grpSpLocks/>
          </p:cNvGrpSpPr>
          <p:nvPr/>
        </p:nvGrpSpPr>
        <p:grpSpPr bwMode="auto">
          <a:xfrm>
            <a:off x="3284538" y="5708650"/>
            <a:ext cx="1677987" cy="977900"/>
            <a:chOff x="1015" y="2912"/>
            <a:chExt cx="1057" cy="616"/>
          </a:xfrm>
        </p:grpSpPr>
        <p:grpSp>
          <p:nvGrpSpPr>
            <p:cNvPr id="42010" name="Group 7"/>
            <p:cNvGrpSpPr>
              <a:grpSpLocks/>
            </p:cNvGrpSpPr>
            <p:nvPr/>
          </p:nvGrpSpPr>
          <p:grpSpPr bwMode="auto">
            <a:xfrm>
              <a:off x="1032" y="2912"/>
              <a:ext cx="976" cy="250"/>
              <a:chOff x="969" y="2906"/>
              <a:chExt cx="976" cy="250"/>
            </a:xfrm>
          </p:grpSpPr>
          <p:sp>
            <p:nvSpPr>
              <p:cNvPr id="42016" name="Text Box 8"/>
              <p:cNvSpPr txBox="1">
                <a:spLocks noChangeArrowheads="1"/>
              </p:cNvSpPr>
              <p:nvPr/>
            </p:nvSpPr>
            <p:spPr bwMode="auto">
              <a:xfrm>
                <a:off x="969" y="2906"/>
                <a:ext cx="976" cy="250"/>
              </a:xfrm>
              <a:prstGeom prst="rect">
                <a:avLst/>
              </a:prstGeom>
              <a:noFill/>
              <a:ln w="9525" algn="ctr">
                <a:noFill/>
                <a:miter lim="800000"/>
                <a:headEnd/>
                <a:tailEnd/>
              </a:ln>
            </p:spPr>
            <p:txBody>
              <a:bodyPr wrap="none">
                <a:spAutoFit/>
              </a:bodyPr>
              <a:lstStyle/>
              <a:p>
                <a:r>
                  <a:rPr lang="en-US" altLang="ja-JP" sz="2000"/>
                  <a:t>1376 C     G</a:t>
                </a:r>
                <a:endParaRPr lang="en-GB" altLang="ja-JP" sz="2000"/>
              </a:p>
            </p:txBody>
          </p:sp>
          <p:sp>
            <p:nvSpPr>
              <p:cNvPr id="42017" name="Line 9"/>
              <p:cNvSpPr>
                <a:spLocks noChangeShapeType="1"/>
              </p:cNvSpPr>
              <p:nvPr/>
            </p:nvSpPr>
            <p:spPr bwMode="auto">
              <a:xfrm>
                <a:off x="1584" y="3015"/>
                <a:ext cx="171" cy="0"/>
              </a:xfrm>
              <a:prstGeom prst="line">
                <a:avLst/>
              </a:prstGeom>
              <a:noFill/>
              <a:ln w="9525">
                <a:solidFill>
                  <a:schemeClr val="tx1"/>
                </a:solidFill>
                <a:round/>
                <a:headEnd/>
                <a:tailEnd type="triangle" w="med" len="med"/>
              </a:ln>
            </p:spPr>
            <p:txBody>
              <a:bodyPr/>
              <a:lstStyle/>
              <a:p>
                <a:endParaRPr lang="ja-JP" altLang="en-US"/>
              </a:p>
            </p:txBody>
          </p:sp>
        </p:grpSp>
        <p:grpSp>
          <p:nvGrpSpPr>
            <p:cNvPr id="42011" name="Group 10"/>
            <p:cNvGrpSpPr>
              <a:grpSpLocks/>
            </p:cNvGrpSpPr>
            <p:nvPr/>
          </p:nvGrpSpPr>
          <p:grpSpPr bwMode="auto">
            <a:xfrm>
              <a:off x="1015" y="3106"/>
              <a:ext cx="1057" cy="422"/>
              <a:chOff x="1061" y="3152"/>
              <a:chExt cx="1057" cy="422"/>
            </a:xfrm>
          </p:grpSpPr>
          <p:sp>
            <p:nvSpPr>
              <p:cNvPr id="42013" name="Text Box 11"/>
              <p:cNvSpPr txBox="1">
                <a:spLocks noChangeArrowheads="1"/>
              </p:cNvSpPr>
              <p:nvPr/>
            </p:nvSpPr>
            <p:spPr bwMode="auto">
              <a:xfrm>
                <a:off x="1061" y="3152"/>
                <a:ext cx="986" cy="250"/>
              </a:xfrm>
              <a:prstGeom prst="rect">
                <a:avLst/>
              </a:prstGeom>
              <a:noFill/>
              <a:ln w="9525" algn="ctr">
                <a:noFill/>
                <a:miter lim="800000"/>
                <a:headEnd/>
                <a:tailEnd/>
              </a:ln>
            </p:spPr>
            <p:txBody>
              <a:bodyPr wrap="none">
                <a:spAutoFit/>
              </a:bodyPr>
              <a:lstStyle/>
              <a:p>
                <a:r>
                  <a:rPr lang="en-US" altLang="ja-JP" sz="2000"/>
                  <a:t>T</a:t>
                </a:r>
                <a:r>
                  <a:rPr lang="en-US" altLang="ja-JP" sz="2000">
                    <a:solidFill>
                      <a:schemeClr val="accent2"/>
                    </a:solidFill>
                  </a:rPr>
                  <a:t>C</a:t>
                </a:r>
                <a:r>
                  <a:rPr lang="en-US" altLang="ja-JP" sz="2000"/>
                  <a:t>A     T</a:t>
                </a:r>
                <a:r>
                  <a:rPr lang="en-US" altLang="ja-JP" sz="2000">
                    <a:solidFill>
                      <a:srgbClr val="FF0000"/>
                    </a:solidFill>
                  </a:rPr>
                  <a:t>G</a:t>
                </a:r>
                <a:r>
                  <a:rPr lang="en-US" altLang="ja-JP" sz="2000"/>
                  <a:t>A</a:t>
                </a:r>
                <a:endParaRPr lang="en-GB" altLang="ja-JP" sz="2000"/>
              </a:p>
            </p:txBody>
          </p:sp>
          <p:sp>
            <p:nvSpPr>
              <p:cNvPr id="42014" name="Line 12"/>
              <p:cNvSpPr>
                <a:spLocks noChangeShapeType="1"/>
              </p:cNvSpPr>
              <p:nvPr/>
            </p:nvSpPr>
            <p:spPr bwMode="auto">
              <a:xfrm>
                <a:off x="1470" y="3254"/>
                <a:ext cx="171" cy="0"/>
              </a:xfrm>
              <a:prstGeom prst="line">
                <a:avLst/>
              </a:prstGeom>
              <a:noFill/>
              <a:ln w="9525">
                <a:solidFill>
                  <a:schemeClr val="tx1"/>
                </a:solidFill>
                <a:round/>
                <a:headEnd/>
                <a:tailEnd type="triangle" w="med" len="med"/>
              </a:ln>
            </p:spPr>
            <p:txBody>
              <a:bodyPr/>
              <a:lstStyle/>
              <a:p>
                <a:endParaRPr lang="ja-JP" altLang="en-US"/>
              </a:p>
            </p:txBody>
          </p:sp>
          <p:sp>
            <p:nvSpPr>
              <p:cNvPr id="42015" name="Text Box 13"/>
              <p:cNvSpPr txBox="1">
                <a:spLocks noChangeArrowheads="1"/>
              </p:cNvSpPr>
              <p:nvPr/>
            </p:nvSpPr>
            <p:spPr bwMode="auto">
              <a:xfrm>
                <a:off x="1097" y="3324"/>
                <a:ext cx="1021" cy="250"/>
              </a:xfrm>
              <a:prstGeom prst="rect">
                <a:avLst/>
              </a:prstGeom>
              <a:noFill/>
              <a:ln w="9525" algn="ctr">
                <a:noFill/>
                <a:miter lim="800000"/>
                <a:headEnd/>
                <a:tailEnd/>
              </a:ln>
            </p:spPr>
            <p:txBody>
              <a:bodyPr wrap="none">
                <a:spAutoFit/>
              </a:bodyPr>
              <a:lstStyle/>
              <a:p>
                <a:r>
                  <a:rPr lang="en-US" altLang="ja-JP" sz="2000"/>
                  <a:t>Ser     </a:t>
                </a:r>
                <a:r>
                  <a:rPr lang="en-US" altLang="ja-JP" sz="2000">
                    <a:solidFill>
                      <a:srgbClr val="FF0000"/>
                    </a:solidFill>
                  </a:rPr>
                  <a:t>STOP</a:t>
                </a:r>
                <a:endParaRPr lang="en-GB" altLang="ja-JP" sz="2000">
                  <a:solidFill>
                    <a:srgbClr val="FF0000"/>
                  </a:solidFill>
                </a:endParaRPr>
              </a:p>
            </p:txBody>
          </p:sp>
        </p:grpSp>
        <p:sp>
          <p:nvSpPr>
            <p:cNvPr id="42012" name="Rectangle 14"/>
            <p:cNvSpPr>
              <a:spLocks noChangeArrowheads="1"/>
            </p:cNvSpPr>
            <p:nvPr/>
          </p:nvSpPr>
          <p:spPr bwMode="auto">
            <a:xfrm>
              <a:off x="1049" y="3125"/>
              <a:ext cx="993" cy="360"/>
            </a:xfrm>
            <a:prstGeom prst="rect">
              <a:avLst/>
            </a:prstGeom>
            <a:noFill/>
            <a:ln w="9525" algn="ctr">
              <a:solidFill>
                <a:schemeClr val="tx1"/>
              </a:solidFill>
              <a:miter lim="800000"/>
              <a:headEnd/>
              <a:tailEnd/>
            </a:ln>
          </p:spPr>
          <p:txBody>
            <a:bodyPr wrap="none" anchor="ctr"/>
            <a:lstStyle/>
            <a:p>
              <a:endParaRPr lang="ja-JP" altLang="en-US"/>
            </a:p>
          </p:txBody>
        </p:sp>
      </p:grpSp>
      <p:grpSp>
        <p:nvGrpSpPr>
          <p:cNvPr id="41991" name="Group 15"/>
          <p:cNvGrpSpPr>
            <a:grpSpLocks/>
          </p:cNvGrpSpPr>
          <p:nvPr/>
        </p:nvGrpSpPr>
        <p:grpSpPr bwMode="auto">
          <a:xfrm>
            <a:off x="5672138" y="2103438"/>
            <a:ext cx="1657350" cy="977900"/>
            <a:chOff x="1002" y="2912"/>
            <a:chExt cx="1044" cy="616"/>
          </a:xfrm>
        </p:grpSpPr>
        <p:grpSp>
          <p:nvGrpSpPr>
            <p:cNvPr id="42002" name="Group 16"/>
            <p:cNvGrpSpPr>
              <a:grpSpLocks/>
            </p:cNvGrpSpPr>
            <p:nvPr/>
          </p:nvGrpSpPr>
          <p:grpSpPr bwMode="auto">
            <a:xfrm>
              <a:off x="1037" y="2912"/>
              <a:ext cx="967" cy="250"/>
              <a:chOff x="974" y="2906"/>
              <a:chExt cx="967" cy="250"/>
            </a:xfrm>
          </p:grpSpPr>
          <p:sp>
            <p:nvSpPr>
              <p:cNvPr id="42008" name="Text Box 17"/>
              <p:cNvSpPr txBox="1">
                <a:spLocks noChangeArrowheads="1"/>
              </p:cNvSpPr>
              <p:nvPr/>
            </p:nvSpPr>
            <p:spPr bwMode="auto">
              <a:xfrm>
                <a:off x="974" y="2906"/>
                <a:ext cx="967" cy="250"/>
              </a:xfrm>
              <a:prstGeom prst="rect">
                <a:avLst/>
              </a:prstGeom>
              <a:noFill/>
              <a:ln w="9525" algn="ctr">
                <a:noFill/>
                <a:miter lim="800000"/>
                <a:headEnd/>
                <a:tailEnd/>
              </a:ln>
            </p:spPr>
            <p:txBody>
              <a:bodyPr wrap="none">
                <a:spAutoFit/>
              </a:bodyPr>
              <a:lstStyle/>
              <a:p>
                <a:r>
                  <a:rPr lang="en-US" altLang="ja-JP" sz="2000"/>
                  <a:t>2691 G     A</a:t>
                </a:r>
                <a:endParaRPr lang="en-GB" altLang="ja-JP" sz="2000"/>
              </a:p>
            </p:txBody>
          </p:sp>
          <p:sp>
            <p:nvSpPr>
              <p:cNvPr id="42009" name="Line 18"/>
              <p:cNvSpPr>
                <a:spLocks noChangeShapeType="1"/>
              </p:cNvSpPr>
              <p:nvPr/>
            </p:nvSpPr>
            <p:spPr bwMode="auto">
              <a:xfrm>
                <a:off x="1584" y="3015"/>
                <a:ext cx="171" cy="0"/>
              </a:xfrm>
              <a:prstGeom prst="line">
                <a:avLst/>
              </a:prstGeom>
              <a:noFill/>
              <a:ln w="9525">
                <a:solidFill>
                  <a:schemeClr val="tx1"/>
                </a:solidFill>
                <a:round/>
                <a:headEnd/>
                <a:tailEnd type="triangle" w="med" len="med"/>
              </a:ln>
            </p:spPr>
            <p:txBody>
              <a:bodyPr/>
              <a:lstStyle/>
              <a:p>
                <a:endParaRPr lang="ja-JP" altLang="en-US"/>
              </a:p>
            </p:txBody>
          </p:sp>
        </p:grpSp>
        <p:grpSp>
          <p:nvGrpSpPr>
            <p:cNvPr id="42003" name="Group 19"/>
            <p:cNvGrpSpPr>
              <a:grpSpLocks/>
            </p:cNvGrpSpPr>
            <p:nvPr/>
          </p:nvGrpSpPr>
          <p:grpSpPr bwMode="auto">
            <a:xfrm>
              <a:off x="1002" y="3106"/>
              <a:ext cx="1044" cy="422"/>
              <a:chOff x="1048" y="3152"/>
              <a:chExt cx="1044" cy="422"/>
            </a:xfrm>
          </p:grpSpPr>
          <p:sp>
            <p:nvSpPr>
              <p:cNvPr id="42005" name="Text Box 20"/>
              <p:cNvSpPr txBox="1">
                <a:spLocks noChangeArrowheads="1"/>
              </p:cNvSpPr>
              <p:nvPr/>
            </p:nvSpPr>
            <p:spPr bwMode="auto">
              <a:xfrm>
                <a:off x="1048" y="3152"/>
                <a:ext cx="1011" cy="250"/>
              </a:xfrm>
              <a:prstGeom prst="rect">
                <a:avLst/>
              </a:prstGeom>
              <a:noFill/>
              <a:ln w="9525" algn="ctr">
                <a:noFill/>
                <a:miter lim="800000"/>
                <a:headEnd/>
                <a:tailEnd/>
              </a:ln>
            </p:spPr>
            <p:txBody>
              <a:bodyPr wrap="none">
                <a:spAutoFit/>
              </a:bodyPr>
              <a:lstStyle/>
              <a:p>
                <a:r>
                  <a:rPr lang="en-US" altLang="ja-JP" sz="2000"/>
                  <a:t>TG</a:t>
                </a:r>
                <a:r>
                  <a:rPr lang="en-US" altLang="ja-JP" sz="2000">
                    <a:solidFill>
                      <a:schemeClr val="accent2"/>
                    </a:solidFill>
                  </a:rPr>
                  <a:t>G</a:t>
                </a:r>
                <a:r>
                  <a:rPr lang="en-US" altLang="ja-JP" sz="2000"/>
                  <a:t>     TG</a:t>
                </a:r>
                <a:r>
                  <a:rPr lang="en-US" altLang="ja-JP" sz="2000">
                    <a:solidFill>
                      <a:srgbClr val="FF0000"/>
                    </a:solidFill>
                  </a:rPr>
                  <a:t>A</a:t>
                </a:r>
                <a:endParaRPr lang="en-GB" altLang="ja-JP" sz="2000">
                  <a:solidFill>
                    <a:srgbClr val="FF0000"/>
                  </a:solidFill>
                </a:endParaRPr>
              </a:p>
            </p:txBody>
          </p:sp>
          <p:sp>
            <p:nvSpPr>
              <p:cNvPr id="42006" name="Line 21"/>
              <p:cNvSpPr>
                <a:spLocks noChangeShapeType="1"/>
              </p:cNvSpPr>
              <p:nvPr/>
            </p:nvSpPr>
            <p:spPr bwMode="auto">
              <a:xfrm>
                <a:off x="1470" y="3254"/>
                <a:ext cx="171" cy="0"/>
              </a:xfrm>
              <a:prstGeom prst="line">
                <a:avLst/>
              </a:prstGeom>
              <a:noFill/>
              <a:ln w="9525">
                <a:solidFill>
                  <a:schemeClr val="tx1"/>
                </a:solidFill>
                <a:round/>
                <a:headEnd/>
                <a:tailEnd type="triangle" w="med" len="med"/>
              </a:ln>
            </p:spPr>
            <p:txBody>
              <a:bodyPr/>
              <a:lstStyle/>
              <a:p>
                <a:endParaRPr lang="ja-JP" altLang="en-US"/>
              </a:p>
            </p:txBody>
          </p:sp>
          <p:sp>
            <p:nvSpPr>
              <p:cNvPr id="42007" name="Text Box 22"/>
              <p:cNvSpPr txBox="1">
                <a:spLocks noChangeArrowheads="1"/>
              </p:cNvSpPr>
              <p:nvPr/>
            </p:nvSpPr>
            <p:spPr bwMode="auto">
              <a:xfrm>
                <a:off x="1124" y="3324"/>
                <a:ext cx="968" cy="250"/>
              </a:xfrm>
              <a:prstGeom prst="rect">
                <a:avLst/>
              </a:prstGeom>
              <a:noFill/>
              <a:ln w="9525" algn="ctr">
                <a:noFill/>
                <a:miter lim="800000"/>
                <a:headEnd/>
                <a:tailEnd/>
              </a:ln>
            </p:spPr>
            <p:txBody>
              <a:bodyPr wrap="none">
                <a:spAutoFit/>
              </a:bodyPr>
              <a:lstStyle/>
              <a:p>
                <a:r>
                  <a:rPr lang="en-US" altLang="ja-JP" sz="2000"/>
                  <a:t>Trp    </a:t>
                </a:r>
                <a:r>
                  <a:rPr lang="en-US" altLang="ja-JP" sz="2000">
                    <a:solidFill>
                      <a:srgbClr val="FF0000"/>
                    </a:solidFill>
                  </a:rPr>
                  <a:t>STOP</a:t>
                </a:r>
                <a:endParaRPr lang="en-GB" altLang="ja-JP" sz="2000">
                  <a:solidFill>
                    <a:srgbClr val="FF0000"/>
                  </a:solidFill>
                </a:endParaRPr>
              </a:p>
            </p:txBody>
          </p:sp>
        </p:grpSp>
        <p:sp>
          <p:nvSpPr>
            <p:cNvPr id="42004" name="Rectangle 23"/>
            <p:cNvSpPr>
              <a:spLocks noChangeArrowheads="1"/>
            </p:cNvSpPr>
            <p:nvPr/>
          </p:nvSpPr>
          <p:spPr bwMode="auto">
            <a:xfrm>
              <a:off x="1049" y="3125"/>
              <a:ext cx="993" cy="360"/>
            </a:xfrm>
            <a:prstGeom prst="rect">
              <a:avLst/>
            </a:prstGeom>
            <a:noFill/>
            <a:ln w="9525" algn="ctr">
              <a:solidFill>
                <a:schemeClr val="tx1"/>
              </a:solidFill>
              <a:miter lim="800000"/>
              <a:headEnd/>
              <a:tailEnd/>
            </a:ln>
          </p:spPr>
          <p:txBody>
            <a:bodyPr wrap="none" anchor="ctr"/>
            <a:lstStyle/>
            <a:p>
              <a:endParaRPr lang="ja-JP" altLang="en-US"/>
            </a:p>
          </p:txBody>
        </p:sp>
      </p:grpSp>
      <p:grpSp>
        <p:nvGrpSpPr>
          <p:cNvPr id="41992" name="Group 24"/>
          <p:cNvGrpSpPr>
            <a:grpSpLocks/>
          </p:cNvGrpSpPr>
          <p:nvPr/>
        </p:nvGrpSpPr>
        <p:grpSpPr bwMode="auto">
          <a:xfrm>
            <a:off x="714375" y="1981200"/>
            <a:ext cx="4406900" cy="790575"/>
            <a:chOff x="1086" y="3547"/>
            <a:chExt cx="2776" cy="498"/>
          </a:xfrm>
        </p:grpSpPr>
        <p:sp>
          <p:nvSpPr>
            <p:cNvPr id="41997" name="Text Box 25"/>
            <p:cNvSpPr txBox="1">
              <a:spLocks noChangeArrowheads="1"/>
            </p:cNvSpPr>
            <p:nvPr/>
          </p:nvSpPr>
          <p:spPr bwMode="auto">
            <a:xfrm>
              <a:off x="1086" y="3550"/>
              <a:ext cx="2776" cy="250"/>
            </a:xfrm>
            <a:prstGeom prst="rect">
              <a:avLst/>
            </a:prstGeom>
            <a:noFill/>
            <a:ln w="9525" algn="ctr">
              <a:noFill/>
              <a:miter lim="800000"/>
              <a:headEnd/>
              <a:tailEnd/>
            </a:ln>
          </p:spPr>
          <p:txBody>
            <a:bodyPr wrap="none">
              <a:spAutoFit/>
            </a:bodyPr>
            <a:lstStyle/>
            <a:p>
              <a:r>
                <a:rPr lang="en-US" altLang="ja-JP" sz="2000"/>
                <a:t>GC</a:t>
              </a:r>
              <a:r>
                <a:rPr lang="en-US" altLang="ja-JP" sz="2000">
                  <a:solidFill>
                    <a:schemeClr val="accent2"/>
                  </a:solidFill>
                </a:rPr>
                <a:t>T</a:t>
              </a:r>
              <a:r>
                <a:rPr lang="en-US" altLang="ja-JP" sz="2000"/>
                <a:t>  ATA  GGA      GC     ATA  GGA</a:t>
              </a:r>
              <a:endParaRPr lang="en-GB" altLang="ja-JP" sz="2000"/>
            </a:p>
          </p:txBody>
        </p:sp>
        <p:sp>
          <p:nvSpPr>
            <p:cNvPr id="41998" name="Text Box 26"/>
            <p:cNvSpPr txBox="1">
              <a:spLocks noChangeArrowheads="1"/>
            </p:cNvSpPr>
            <p:nvPr/>
          </p:nvSpPr>
          <p:spPr bwMode="auto">
            <a:xfrm>
              <a:off x="1127" y="3795"/>
              <a:ext cx="2569" cy="250"/>
            </a:xfrm>
            <a:prstGeom prst="rect">
              <a:avLst/>
            </a:prstGeom>
            <a:noFill/>
            <a:ln w="9525" algn="ctr">
              <a:noFill/>
              <a:miter lim="800000"/>
              <a:headEnd/>
              <a:tailEnd/>
            </a:ln>
          </p:spPr>
          <p:txBody>
            <a:bodyPr wrap="none">
              <a:spAutoFit/>
            </a:bodyPr>
            <a:lstStyle/>
            <a:p>
              <a:r>
                <a:rPr lang="en-US" altLang="ja-JP" sz="2000"/>
                <a:t>Ala     Ile     Gly          Ala     </a:t>
              </a:r>
              <a:r>
                <a:rPr lang="en-US" altLang="ja-JP" sz="2000">
                  <a:solidFill>
                    <a:srgbClr val="FF0000"/>
                  </a:solidFill>
                </a:rPr>
                <a:t>STOP</a:t>
              </a:r>
              <a:r>
                <a:rPr lang="en-US" altLang="ja-JP" sz="2000"/>
                <a:t> </a:t>
              </a:r>
              <a:endParaRPr lang="en-GB" altLang="ja-JP" sz="2000"/>
            </a:p>
          </p:txBody>
        </p:sp>
        <p:sp>
          <p:nvSpPr>
            <p:cNvPr id="41999" name="AutoShape 27"/>
            <p:cNvSpPr>
              <a:spLocks/>
            </p:cNvSpPr>
            <p:nvPr/>
          </p:nvSpPr>
          <p:spPr bwMode="auto">
            <a:xfrm rot="5400000" flipH="1">
              <a:off x="2845" y="3479"/>
              <a:ext cx="56" cy="570"/>
            </a:xfrm>
            <a:prstGeom prst="leftBracket">
              <a:avLst>
                <a:gd name="adj" fmla="val 84821"/>
              </a:avLst>
            </a:prstGeom>
            <a:noFill/>
            <a:ln w="9525">
              <a:solidFill>
                <a:schemeClr val="tx1"/>
              </a:solidFill>
              <a:round/>
              <a:headEnd/>
              <a:tailEnd/>
            </a:ln>
          </p:spPr>
          <p:txBody>
            <a:bodyPr wrap="none" anchor="ctr"/>
            <a:lstStyle/>
            <a:p>
              <a:endParaRPr lang="ja-JP" altLang="en-US"/>
            </a:p>
          </p:txBody>
        </p:sp>
        <p:sp>
          <p:nvSpPr>
            <p:cNvPr id="42000" name="AutoShape 28"/>
            <p:cNvSpPr>
              <a:spLocks/>
            </p:cNvSpPr>
            <p:nvPr/>
          </p:nvSpPr>
          <p:spPr bwMode="auto">
            <a:xfrm rot="5400000" flipH="1">
              <a:off x="3344" y="3573"/>
              <a:ext cx="56" cy="393"/>
            </a:xfrm>
            <a:prstGeom prst="leftBracket">
              <a:avLst>
                <a:gd name="adj" fmla="val 58482"/>
              </a:avLst>
            </a:prstGeom>
            <a:noFill/>
            <a:ln w="9525">
              <a:solidFill>
                <a:schemeClr val="tx1"/>
              </a:solidFill>
              <a:round/>
              <a:headEnd/>
              <a:tailEnd/>
            </a:ln>
          </p:spPr>
          <p:txBody>
            <a:bodyPr wrap="none" anchor="ctr"/>
            <a:lstStyle/>
            <a:p>
              <a:endParaRPr lang="ja-JP" altLang="en-US"/>
            </a:p>
          </p:txBody>
        </p:sp>
        <p:sp>
          <p:nvSpPr>
            <p:cNvPr id="42001" name="Rectangle 29"/>
            <p:cNvSpPr>
              <a:spLocks noChangeArrowheads="1"/>
            </p:cNvSpPr>
            <p:nvPr/>
          </p:nvSpPr>
          <p:spPr bwMode="auto">
            <a:xfrm>
              <a:off x="1123" y="3547"/>
              <a:ext cx="2721" cy="462"/>
            </a:xfrm>
            <a:prstGeom prst="rect">
              <a:avLst/>
            </a:prstGeom>
            <a:noFill/>
            <a:ln w="9525" algn="ctr">
              <a:solidFill>
                <a:schemeClr val="tx1"/>
              </a:solidFill>
              <a:miter lim="800000"/>
              <a:headEnd/>
              <a:tailEnd/>
            </a:ln>
          </p:spPr>
          <p:txBody>
            <a:bodyPr wrap="none" anchor="ctr"/>
            <a:lstStyle/>
            <a:p>
              <a:endParaRPr lang="ja-JP" altLang="en-US"/>
            </a:p>
          </p:txBody>
        </p:sp>
      </p:grpSp>
      <p:sp>
        <p:nvSpPr>
          <p:cNvPr id="41993" name="Line 30"/>
          <p:cNvSpPr>
            <a:spLocks noChangeShapeType="1"/>
          </p:cNvSpPr>
          <p:nvPr/>
        </p:nvSpPr>
        <p:spPr bwMode="auto">
          <a:xfrm flipV="1">
            <a:off x="5051425" y="2932113"/>
            <a:ext cx="606425" cy="334962"/>
          </a:xfrm>
          <a:prstGeom prst="line">
            <a:avLst/>
          </a:prstGeom>
          <a:noFill/>
          <a:ln w="57150">
            <a:solidFill>
              <a:srgbClr val="FF0000"/>
            </a:solidFill>
            <a:round/>
            <a:headEnd/>
            <a:tailEnd type="triangle" w="med" len="med"/>
          </a:ln>
        </p:spPr>
        <p:txBody>
          <a:bodyPr/>
          <a:lstStyle/>
          <a:p>
            <a:endParaRPr lang="ja-JP" altLang="en-US"/>
          </a:p>
        </p:txBody>
      </p:sp>
      <p:sp>
        <p:nvSpPr>
          <p:cNvPr id="41994" name="Line 31"/>
          <p:cNvSpPr>
            <a:spLocks noChangeShapeType="1"/>
          </p:cNvSpPr>
          <p:nvPr/>
        </p:nvSpPr>
        <p:spPr bwMode="auto">
          <a:xfrm flipH="1" flipV="1">
            <a:off x="3159125" y="2768600"/>
            <a:ext cx="334963" cy="479425"/>
          </a:xfrm>
          <a:prstGeom prst="line">
            <a:avLst/>
          </a:prstGeom>
          <a:noFill/>
          <a:ln w="57150">
            <a:solidFill>
              <a:srgbClr val="FF0000"/>
            </a:solidFill>
            <a:round/>
            <a:headEnd/>
            <a:tailEnd type="triangle" w="med" len="med"/>
          </a:ln>
        </p:spPr>
        <p:txBody>
          <a:bodyPr/>
          <a:lstStyle/>
          <a:p>
            <a:endParaRPr lang="ja-JP" altLang="en-US"/>
          </a:p>
        </p:txBody>
      </p:sp>
      <p:sp>
        <p:nvSpPr>
          <p:cNvPr id="41995" name="Line 32"/>
          <p:cNvSpPr>
            <a:spLocks noChangeShapeType="1"/>
          </p:cNvSpPr>
          <p:nvPr/>
        </p:nvSpPr>
        <p:spPr bwMode="auto">
          <a:xfrm>
            <a:off x="3240088" y="5221288"/>
            <a:ext cx="344487" cy="487362"/>
          </a:xfrm>
          <a:prstGeom prst="line">
            <a:avLst/>
          </a:prstGeom>
          <a:noFill/>
          <a:ln w="57150">
            <a:solidFill>
              <a:srgbClr val="FF0000"/>
            </a:solidFill>
            <a:round/>
            <a:headEnd/>
            <a:tailEnd type="triangle" w="med" len="med"/>
          </a:ln>
        </p:spPr>
        <p:txBody>
          <a:bodyPr/>
          <a:lstStyle/>
          <a:p>
            <a:endParaRPr lang="ja-JP" altLang="en-US"/>
          </a:p>
        </p:txBody>
      </p:sp>
      <p:sp>
        <p:nvSpPr>
          <p:cNvPr id="41996" name="Line 33"/>
          <p:cNvSpPr>
            <a:spLocks noChangeShapeType="1"/>
          </p:cNvSpPr>
          <p:nvPr/>
        </p:nvSpPr>
        <p:spPr bwMode="auto">
          <a:xfrm>
            <a:off x="2752725" y="2157413"/>
            <a:ext cx="271463" cy="0"/>
          </a:xfrm>
          <a:prstGeom prst="line">
            <a:avLst/>
          </a:prstGeom>
          <a:noFill/>
          <a:ln w="9525">
            <a:solidFill>
              <a:schemeClr val="tx1"/>
            </a:solidFill>
            <a:round/>
            <a:headEnd/>
            <a:tailEnd type="triangle" w="med" len="med"/>
          </a:ln>
        </p:spPr>
        <p:txBody>
          <a:bodyPr/>
          <a:lstStyle/>
          <a:p>
            <a:endParaRPr lang="ja-JP" alt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95263"/>
            <a:ext cx="9144000" cy="1166812"/>
          </a:xfrm>
          <a:noFill/>
        </p:spPr>
        <p:txBody>
          <a:bodyPr/>
          <a:lstStyle/>
          <a:p>
            <a:r>
              <a:rPr lang="en-GB" altLang="ja-JP" sz="4000" smtClean="0">
                <a:latin typeface="Helvetica" pitchFamily="34" charset="0"/>
              </a:rPr>
              <a:t>Key molecules in pain pathways </a:t>
            </a:r>
            <a:br>
              <a:rPr lang="en-GB" altLang="ja-JP" sz="4000" smtClean="0">
                <a:latin typeface="Helvetica" pitchFamily="34" charset="0"/>
              </a:rPr>
            </a:br>
            <a:r>
              <a:rPr lang="en-GB" altLang="ja-JP" sz="4000" smtClean="0">
                <a:latin typeface="Helvetica" pitchFamily="34" charset="0"/>
              </a:rPr>
              <a:t>at peripheral nerves</a:t>
            </a:r>
          </a:p>
        </p:txBody>
      </p:sp>
      <p:pic>
        <p:nvPicPr>
          <p:cNvPr id="43011" name="Picture 31"/>
          <p:cNvPicPr>
            <a:picLocks noChangeAspect="1" noChangeArrowheads="1"/>
          </p:cNvPicPr>
          <p:nvPr/>
        </p:nvPicPr>
        <p:blipFill>
          <a:blip r:embed="rId2" cstate="print"/>
          <a:srcRect/>
          <a:stretch>
            <a:fillRect/>
          </a:stretch>
        </p:blipFill>
        <p:spPr bwMode="auto">
          <a:xfrm>
            <a:off x="1117600" y="1600200"/>
            <a:ext cx="7159625" cy="5257800"/>
          </a:xfrm>
          <a:prstGeom prst="rect">
            <a:avLst/>
          </a:prstGeom>
          <a:noFill/>
          <a:ln w="9525" algn="ctr">
            <a:noFill/>
            <a:miter lim="800000"/>
            <a:headEnd/>
            <a:tailEnd/>
          </a:ln>
        </p:spPr>
      </p:pic>
      <p:sp useBgFill="1">
        <p:nvSpPr>
          <p:cNvPr id="43012" name="Rectangle 32"/>
          <p:cNvSpPr>
            <a:spLocks noChangeArrowheads="1"/>
          </p:cNvSpPr>
          <p:nvPr/>
        </p:nvSpPr>
        <p:spPr bwMode="auto">
          <a:xfrm>
            <a:off x="4548188" y="3384550"/>
            <a:ext cx="3787775" cy="3473450"/>
          </a:xfrm>
          <a:prstGeom prst="rect">
            <a:avLst/>
          </a:prstGeom>
          <a:ln w="9525" algn="ctr">
            <a:noFill/>
            <a:miter lim="800000"/>
            <a:headEnd/>
            <a:tailEnd/>
          </a:ln>
        </p:spPr>
        <p:txBody>
          <a:bodyPr wrap="none" anchor="ctr"/>
          <a:lstStyle/>
          <a:p>
            <a:endParaRPr lang="ja-JP" altLang="en-US"/>
          </a:p>
        </p:txBody>
      </p:sp>
      <p:sp>
        <p:nvSpPr>
          <p:cNvPr id="43013" name="Rectangle 33"/>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a:solidFill>
                  <a:schemeClr val="accent1"/>
                </a:solidFill>
              </a:rPr>
              <a:t>41</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41" descr="Picture1"/>
          <p:cNvPicPr>
            <a:picLocks noChangeAspect="1" noChangeArrowheads="1"/>
          </p:cNvPicPr>
          <p:nvPr/>
        </p:nvPicPr>
        <p:blipFill>
          <a:blip r:embed="rId2" cstate="print"/>
          <a:srcRect/>
          <a:stretch>
            <a:fillRect/>
          </a:stretch>
        </p:blipFill>
        <p:spPr bwMode="auto">
          <a:xfrm>
            <a:off x="-11113" y="-11113"/>
            <a:ext cx="9167813" cy="6881813"/>
          </a:xfrm>
          <a:prstGeom prst="rect">
            <a:avLst/>
          </a:prstGeom>
          <a:noFill/>
          <a:ln w="9525">
            <a:noFill/>
            <a:miter lim="800000"/>
            <a:headEnd/>
            <a:tailEnd/>
          </a:ln>
        </p:spPr>
      </p:pic>
      <p:sp>
        <p:nvSpPr>
          <p:cNvPr id="707621" name="Rectangle 37"/>
          <p:cNvSpPr>
            <a:spLocks noChangeArrowheads="1"/>
          </p:cNvSpPr>
          <p:nvPr/>
        </p:nvSpPr>
        <p:spPr bwMode="auto">
          <a:xfrm>
            <a:off x="522288" y="5281613"/>
            <a:ext cx="3703637" cy="579437"/>
          </a:xfrm>
          <a:prstGeom prst="rect">
            <a:avLst/>
          </a:prstGeom>
          <a:solidFill>
            <a:schemeClr val="bg1"/>
          </a:solidFill>
          <a:ln w="9525" algn="ctr">
            <a:noFill/>
            <a:miter lim="800000"/>
            <a:headEnd/>
            <a:tailEnd/>
          </a:ln>
        </p:spPr>
        <p:txBody>
          <a:bodyPr wrap="none">
            <a:spAutoFit/>
          </a:bodyPr>
          <a:lstStyle/>
          <a:p>
            <a:r>
              <a:rPr lang="en-GB" altLang="ja-JP" sz="3200" b="1">
                <a:solidFill>
                  <a:schemeClr val="accent1"/>
                </a:solidFill>
              </a:rPr>
              <a:t>Neurotransmitters</a:t>
            </a:r>
          </a:p>
        </p:txBody>
      </p:sp>
      <p:sp>
        <p:nvSpPr>
          <p:cNvPr id="44036" name="Rectangle 39"/>
          <p:cNvSpPr>
            <a:spLocks noChangeArrowheads="1"/>
          </p:cNvSpPr>
          <p:nvPr/>
        </p:nvSpPr>
        <p:spPr bwMode="auto">
          <a:xfrm>
            <a:off x="8734425" y="6521450"/>
            <a:ext cx="409575" cy="336550"/>
          </a:xfrm>
          <a:prstGeom prst="rect">
            <a:avLst/>
          </a:prstGeom>
          <a:solidFill>
            <a:schemeClr val="tx1"/>
          </a:solidFill>
          <a:ln w="9525" algn="ctr">
            <a:noFill/>
            <a:miter lim="800000"/>
            <a:headEnd/>
            <a:tailEnd/>
          </a:ln>
        </p:spPr>
        <p:txBody>
          <a:bodyPr wrap="none">
            <a:spAutoFit/>
          </a:bodyPr>
          <a:lstStyle/>
          <a:p>
            <a:r>
              <a:rPr lang="en-GB" altLang="ja-JP" sz="1600">
                <a:solidFill>
                  <a:srgbClr val="000000"/>
                </a:solidFill>
              </a:rPr>
              <a:t>42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7621"/>
                                        </p:tgtEl>
                                        <p:attrNameLst>
                                          <p:attrName>style.visibility</p:attrName>
                                        </p:attrNameLst>
                                      </p:cBhvr>
                                      <p:to>
                                        <p:strVal val="visible"/>
                                      </p:to>
                                    </p:set>
                                    <p:animEffect transition="in" filter="fade">
                                      <p:cBhvr>
                                        <p:cTn id="7" dur="1000"/>
                                        <p:tgtEl>
                                          <p:spTgt spid="707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361950" y="1739900"/>
            <a:ext cx="8782050" cy="1158875"/>
          </a:xfrm>
          <a:prstGeom prst="rect">
            <a:avLst/>
          </a:prstGeom>
          <a:noFill/>
          <a:ln w="9525" algn="ctr">
            <a:noFill/>
            <a:miter lim="800000"/>
            <a:headEnd/>
            <a:tailEnd/>
          </a:ln>
        </p:spPr>
        <p:txBody>
          <a:bodyPr anchor="ctr">
            <a:spAutoFit/>
          </a:bodyPr>
          <a:lstStyle/>
          <a:p>
            <a:pPr algn="l">
              <a:buFontTx/>
              <a:buChar char="-"/>
            </a:pPr>
            <a:r>
              <a:rPr lang="en-GB" altLang="ja-JP" sz="2000"/>
              <a:t> Excitatory neurotransmitter</a:t>
            </a:r>
          </a:p>
          <a:p>
            <a:pPr algn="l">
              <a:buFontTx/>
              <a:buChar char="-"/>
            </a:pPr>
            <a:r>
              <a:rPr lang="en-US" altLang="ja-JP" sz="2000"/>
              <a:t> Released from postsynaptic terminals of sensory neurons at dorsal horn </a:t>
            </a:r>
          </a:p>
          <a:p>
            <a:pPr algn="l">
              <a:buFontTx/>
              <a:buChar char="-"/>
            </a:pPr>
            <a:endParaRPr lang="en-US" altLang="ja-JP" sz="1000"/>
          </a:p>
          <a:p>
            <a:pPr algn="l"/>
            <a:r>
              <a:rPr lang="en-US" altLang="ja-JP" sz="2000"/>
              <a:t>- Variety of receptors</a:t>
            </a:r>
            <a:endParaRPr lang="en-GB" altLang="ja-JP" sz="2000"/>
          </a:p>
        </p:txBody>
      </p:sp>
      <p:sp>
        <p:nvSpPr>
          <p:cNvPr id="45059" name="Rectangle 5"/>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a:solidFill>
                  <a:schemeClr val="accent1"/>
                </a:solidFill>
              </a:rPr>
              <a:t>43</a:t>
            </a:r>
          </a:p>
        </p:txBody>
      </p:sp>
      <p:sp>
        <p:nvSpPr>
          <p:cNvPr id="45060" name="Line 102"/>
          <p:cNvSpPr>
            <a:spLocks noChangeShapeType="1"/>
          </p:cNvSpPr>
          <p:nvPr/>
        </p:nvSpPr>
        <p:spPr bwMode="auto">
          <a:xfrm>
            <a:off x="4981575" y="3224213"/>
            <a:ext cx="0" cy="0"/>
          </a:xfrm>
          <a:prstGeom prst="line">
            <a:avLst/>
          </a:prstGeom>
          <a:noFill/>
          <a:ln w="9525" cap="rnd">
            <a:solidFill>
              <a:srgbClr val="000000"/>
            </a:solidFill>
            <a:round/>
            <a:headEnd/>
            <a:tailEnd/>
          </a:ln>
        </p:spPr>
        <p:txBody>
          <a:bodyPr/>
          <a:lstStyle/>
          <a:p>
            <a:endParaRPr lang="ja-JP" altLang="en-US"/>
          </a:p>
        </p:txBody>
      </p:sp>
      <p:sp>
        <p:nvSpPr>
          <p:cNvPr id="45061" name="Text Box 242"/>
          <p:cNvSpPr txBox="1">
            <a:spLocks noChangeArrowheads="1"/>
          </p:cNvSpPr>
          <p:nvPr/>
        </p:nvSpPr>
        <p:spPr bwMode="auto">
          <a:xfrm>
            <a:off x="558800" y="3763963"/>
            <a:ext cx="1076325" cy="336550"/>
          </a:xfrm>
          <a:prstGeom prst="rect">
            <a:avLst/>
          </a:prstGeom>
          <a:noFill/>
          <a:ln w="9525" algn="ctr">
            <a:noFill/>
            <a:miter lim="800000"/>
            <a:headEnd/>
            <a:tailEnd/>
          </a:ln>
        </p:spPr>
        <p:txBody>
          <a:bodyPr wrap="none">
            <a:spAutoFit/>
          </a:bodyPr>
          <a:lstStyle/>
          <a:p>
            <a:r>
              <a:rPr lang="en-US" altLang="ja-JP" sz="1600"/>
              <a:t>Ionotropic</a:t>
            </a:r>
            <a:endParaRPr lang="en-GB" altLang="ja-JP" sz="1600"/>
          </a:p>
        </p:txBody>
      </p:sp>
      <p:sp>
        <p:nvSpPr>
          <p:cNvPr id="45062" name="Text Box 243"/>
          <p:cNvSpPr txBox="1">
            <a:spLocks noChangeArrowheads="1"/>
          </p:cNvSpPr>
          <p:nvPr/>
        </p:nvSpPr>
        <p:spPr bwMode="auto">
          <a:xfrm>
            <a:off x="417513" y="5494338"/>
            <a:ext cx="1358900" cy="336550"/>
          </a:xfrm>
          <a:prstGeom prst="rect">
            <a:avLst/>
          </a:prstGeom>
          <a:noFill/>
          <a:ln w="9525" algn="ctr">
            <a:noFill/>
            <a:miter lim="800000"/>
            <a:headEnd/>
            <a:tailEnd/>
          </a:ln>
        </p:spPr>
        <p:txBody>
          <a:bodyPr wrap="none">
            <a:spAutoFit/>
          </a:bodyPr>
          <a:lstStyle/>
          <a:p>
            <a:r>
              <a:rPr lang="en-US" altLang="ja-JP" sz="1600"/>
              <a:t>metabotropic</a:t>
            </a:r>
            <a:endParaRPr lang="en-GB" altLang="ja-JP" sz="1600"/>
          </a:p>
        </p:txBody>
      </p:sp>
      <p:sp>
        <p:nvSpPr>
          <p:cNvPr id="45063" name="Text Box 244"/>
          <p:cNvSpPr txBox="1">
            <a:spLocks noChangeArrowheads="1"/>
          </p:cNvSpPr>
          <p:nvPr/>
        </p:nvSpPr>
        <p:spPr bwMode="auto">
          <a:xfrm>
            <a:off x="2597150" y="2936875"/>
            <a:ext cx="758825" cy="336550"/>
          </a:xfrm>
          <a:prstGeom prst="rect">
            <a:avLst/>
          </a:prstGeom>
          <a:noFill/>
          <a:ln w="9525" algn="ctr">
            <a:noFill/>
            <a:miter lim="800000"/>
            <a:headEnd/>
            <a:tailEnd/>
          </a:ln>
        </p:spPr>
        <p:txBody>
          <a:bodyPr wrap="none">
            <a:spAutoFit/>
          </a:bodyPr>
          <a:lstStyle/>
          <a:p>
            <a:r>
              <a:rPr lang="en-US" altLang="ja-JP" sz="1600"/>
              <a:t>AMPA</a:t>
            </a:r>
            <a:endParaRPr lang="en-GB" altLang="ja-JP" sz="1600"/>
          </a:p>
        </p:txBody>
      </p:sp>
      <p:sp>
        <p:nvSpPr>
          <p:cNvPr id="45064" name="Text Box 245"/>
          <p:cNvSpPr txBox="1">
            <a:spLocks noChangeArrowheads="1"/>
          </p:cNvSpPr>
          <p:nvPr/>
        </p:nvSpPr>
        <p:spPr bwMode="auto">
          <a:xfrm>
            <a:off x="2597150" y="3567113"/>
            <a:ext cx="758825" cy="336550"/>
          </a:xfrm>
          <a:prstGeom prst="rect">
            <a:avLst/>
          </a:prstGeom>
          <a:noFill/>
          <a:ln w="9525" algn="ctr">
            <a:noFill/>
            <a:miter lim="800000"/>
            <a:headEnd/>
            <a:tailEnd/>
          </a:ln>
        </p:spPr>
        <p:txBody>
          <a:bodyPr wrap="none">
            <a:spAutoFit/>
          </a:bodyPr>
          <a:lstStyle/>
          <a:p>
            <a:r>
              <a:rPr lang="en-US" altLang="ja-JP" sz="1600"/>
              <a:t>Kinate</a:t>
            </a:r>
            <a:endParaRPr lang="en-GB" altLang="ja-JP" sz="1600"/>
          </a:p>
        </p:txBody>
      </p:sp>
      <p:sp>
        <p:nvSpPr>
          <p:cNvPr id="45065" name="Text Box 246"/>
          <p:cNvSpPr txBox="1">
            <a:spLocks noChangeArrowheads="1"/>
          </p:cNvSpPr>
          <p:nvPr/>
        </p:nvSpPr>
        <p:spPr bwMode="auto">
          <a:xfrm>
            <a:off x="2586038" y="4486275"/>
            <a:ext cx="781050" cy="336550"/>
          </a:xfrm>
          <a:prstGeom prst="rect">
            <a:avLst/>
          </a:prstGeom>
          <a:noFill/>
          <a:ln w="9525" algn="ctr">
            <a:noFill/>
            <a:miter lim="800000"/>
            <a:headEnd/>
            <a:tailEnd/>
          </a:ln>
        </p:spPr>
        <p:txBody>
          <a:bodyPr wrap="none">
            <a:spAutoFit/>
          </a:bodyPr>
          <a:lstStyle/>
          <a:p>
            <a:r>
              <a:rPr lang="en-US" altLang="ja-JP" sz="1600"/>
              <a:t>NMDA</a:t>
            </a:r>
            <a:endParaRPr lang="en-GB" altLang="ja-JP" sz="1600"/>
          </a:p>
        </p:txBody>
      </p:sp>
      <p:sp>
        <p:nvSpPr>
          <p:cNvPr id="45066" name="Text Box 247"/>
          <p:cNvSpPr txBox="1">
            <a:spLocks noChangeArrowheads="1"/>
          </p:cNvSpPr>
          <p:nvPr/>
        </p:nvSpPr>
        <p:spPr bwMode="auto">
          <a:xfrm>
            <a:off x="2220913" y="5270500"/>
            <a:ext cx="1506537" cy="336550"/>
          </a:xfrm>
          <a:prstGeom prst="rect">
            <a:avLst/>
          </a:prstGeom>
          <a:noFill/>
          <a:ln w="9525" algn="ctr">
            <a:noFill/>
            <a:miter lim="800000"/>
            <a:headEnd/>
            <a:tailEnd/>
          </a:ln>
        </p:spPr>
        <p:txBody>
          <a:bodyPr wrap="none">
            <a:spAutoFit/>
          </a:bodyPr>
          <a:lstStyle/>
          <a:p>
            <a:r>
              <a:rPr lang="en-US" altLang="ja-JP" sz="1600"/>
              <a:t>mGluR group I</a:t>
            </a:r>
            <a:endParaRPr lang="en-GB" altLang="ja-JP" sz="1600"/>
          </a:p>
        </p:txBody>
      </p:sp>
      <p:sp>
        <p:nvSpPr>
          <p:cNvPr id="45067" name="Text Box 248"/>
          <p:cNvSpPr txBox="1">
            <a:spLocks noChangeArrowheads="1"/>
          </p:cNvSpPr>
          <p:nvPr/>
        </p:nvSpPr>
        <p:spPr bwMode="auto">
          <a:xfrm>
            <a:off x="4432300" y="5270500"/>
            <a:ext cx="1098550" cy="336550"/>
          </a:xfrm>
          <a:prstGeom prst="rect">
            <a:avLst/>
          </a:prstGeom>
          <a:noFill/>
          <a:ln w="9525" algn="ctr">
            <a:noFill/>
            <a:miter lim="800000"/>
            <a:headEnd/>
            <a:tailEnd/>
          </a:ln>
        </p:spPr>
        <p:txBody>
          <a:bodyPr wrap="none">
            <a:spAutoFit/>
          </a:bodyPr>
          <a:lstStyle/>
          <a:p>
            <a:r>
              <a:rPr lang="en-US" altLang="ja-JP" sz="1600"/>
              <a:t>mGluR1/5</a:t>
            </a:r>
            <a:endParaRPr lang="en-GB" altLang="ja-JP" sz="1600"/>
          </a:p>
        </p:txBody>
      </p:sp>
      <p:sp>
        <p:nvSpPr>
          <p:cNvPr id="45068" name="Text Box 249"/>
          <p:cNvSpPr txBox="1">
            <a:spLocks noChangeArrowheads="1"/>
          </p:cNvSpPr>
          <p:nvPr/>
        </p:nvSpPr>
        <p:spPr bwMode="auto">
          <a:xfrm>
            <a:off x="4432300" y="5737225"/>
            <a:ext cx="1098550" cy="336550"/>
          </a:xfrm>
          <a:prstGeom prst="rect">
            <a:avLst/>
          </a:prstGeom>
          <a:noFill/>
          <a:ln w="9525" algn="ctr">
            <a:noFill/>
            <a:miter lim="800000"/>
            <a:headEnd/>
            <a:tailEnd/>
          </a:ln>
        </p:spPr>
        <p:txBody>
          <a:bodyPr wrap="none">
            <a:spAutoFit/>
          </a:bodyPr>
          <a:lstStyle/>
          <a:p>
            <a:r>
              <a:rPr lang="en-US" altLang="ja-JP" sz="1600"/>
              <a:t>mGluR2/3</a:t>
            </a:r>
            <a:endParaRPr lang="en-GB" altLang="ja-JP" sz="1600"/>
          </a:p>
        </p:txBody>
      </p:sp>
      <p:sp>
        <p:nvSpPr>
          <p:cNvPr id="45069" name="Text Box 250"/>
          <p:cNvSpPr txBox="1">
            <a:spLocks noChangeArrowheads="1"/>
          </p:cNvSpPr>
          <p:nvPr/>
        </p:nvSpPr>
        <p:spPr bwMode="auto">
          <a:xfrm>
            <a:off x="4424363" y="6149975"/>
            <a:ext cx="1109662" cy="336550"/>
          </a:xfrm>
          <a:prstGeom prst="rect">
            <a:avLst/>
          </a:prstGeom>
          <a:noFill/>
          <a:ln w="9525" algn="ctr">
            <a:noFill/>
            <a:miter lim="800000"/>
            <a:headEnd/>
            <a:tailEnd/>
          </a:ln>
        </p:spPr>
        <p:txBody>
          <a:bodyPr wrap="none">
            <a:spAutoFit/>
          </a:bodyPr>
          <a:lstStyle/>
          <a:p>
            <a:r>
              <a:rPr lang="en-US" altLang="ja-JP" sz="1600"/>
              <a:t>mGluR6-8</a:t>
            </a:r>
            <a:endParaRPr lang="en-GB" altLang="ja-JP" sz="1600"/>
          </a:p>
        </p:txBody>
      </p:sp>
      <p:sp>
        <p:nvSpPr>
          <p:cNvPr id="45070" name="Text Box 251"/>
          <p:cNvSpPr txBox="1">
            <a:spLocks noChangeArrowheads="1"/>
          </p:cNvSpPr>
          <p:nvPr/>
        </p:nvSpPr>
        <p:spPr bwMode="auto">
          <a:xfrm>
            <a:off x="6176963" y="5270500"/>
            <a:ext cx="2524125" cy="336550"/>
          </a:xfrm>
          <a:prstGeom prst="rect">
            <a:avLst/>
          </a:prstGeom>
          <a:noFill/>
          <a:ln w="9525" algn="ctr">
            <a:noFill/>
            <a:miter lim="800000"/>
            <a:headEnd/>
            <a:tailEnd/>
          </a:ln>
        </p:spPr>
        <p:txBody>
          <a:bodyPr wrap="none">
            <a:spAutoFit/>
          </a:bodyPr>
          <a:lstStyle/>
          <a:p>
            <a:r>
              <a:rPr lang="en-US" altLang="ja-JP" sz="1600"/>
              <a:t>Gq/G</a:t>
            </a:r>
            <a:r>
              <a:rPr lang="en-US" altLang="ja-JP" sz="1600" baseline="-25000"/>
              <a:t>11 </a:t>
            </a:r>
            <a:r>
              <a:rPr lang="en-US" altLang="ja-JP" sz="1600">
                <a:latin typeface="Times" pitchFamily="18" charset="0"/>
              </a:rPr>
              <a:t>–</a:t>
            </a:r>
            <a:r>
              <a:rPr lang="en-US" altLang="ja-JP" sz="1600"/>
              <a:t> PLC</a:t>
            </a:r>
            <a:r>
              <a:rPr lang="en-US" altLang="ja-JP" sz="1600">
                <a:latin typeface="Symbol" pitchFamily="18" charset="2"/>
              </a:rPr>
              <a:t>b</a:t>
            </a:r>
            <a:r>
              <a:rPr lang="en-US" altLang="ja-JP" sz="1600"/>
              <a:t> (IP3/DAG)</a:t>
            </a:r>
            <a:endParaRPr lang="en-GB" altLang="ja-JP" sz="1600"/>
          </a:p>
        </p:txBody>
      </p:sp>
      <p:sp>
        <p:nvSpPr>
          <p:cNvPr id="45071" name="Text Box 253"/>
          <p:cNvSpPr txBox="1">
            <a:spLocks noChangeArrowheads="1"/>
          </p:cNvSpPr>
          <p:nvPr/>
        </p:nvSpPr>
        <p:spPr bwMode="auto">
          <a:xfrm>
            <a:off x="6480175" y="5737225"/>
            <a:ext cx="1708150" cy="336550"/>
          </a:xfrm>
          <a:prstGeom prst="rect">
            <a:avLst/>
          </a:prstGeom>
          <a:noFill/>
          <a:ln w="9525" algn="ctr">
            <a:noFill/>
            <a:miter lim="800000"/>
            <a:headEnd/>
            <a:tailEnd/>
          </a:ln>
        </p:spPr>
        <p:txBody>
          <a:bodyPr wrap="none">
            <a:spAutoFit/>
          </a:bodyPr>
          <a:lstStyle/>
          <a:p>
            <a:r>
              <a:rPr lang="en-US" altLang="ja-JP" sz="1600"/>
              <a:t>Gi</a:t>
            </a:r>
            <a:r>
              <a:rPr lang="en-US" altLang="ja-JP" sz="1600" baseline="-25000"/>
              <a:t> </a:t>
            </a:r>
            <a:r>
              <a:rPr lang="en-US" altLang="ja-JP" sz="1600">
                <a:latin typeface="Times" pitchFamily="18" charset="0"/>
              </a:rPr>
              <a:t>–</a:t>
            </a:r>
            <a:r>
              <a:rPr lang="en-US" altLang="ja-JP" sz="1600"/>
              <a:t> AC (cAMP</a:t>
            </a:r>
            <a:r>
              <a:rPr lang="en-GB" altLang="ja-JP" sz="1600"/>
              <a:t>↓</a:t>
            </a:r>
            <a:r>
              <a:rPr lang="en-US" altLang="ja-JP" sz="1600"/>
              <a:t>)</a:t>
            </a:r>
            <a:endParaRPr lang="en-GB" altLang="ja-JP" sz="1600"/>
          </a:p>
        </p:txBody>
      </p:sp>
      <p:sp>
        <p:nvSpPr>
          <p:cNvPr id="45072" name="Text Box 260"/>
          <p:cNvSpPr txBox="1">
            <a:spLocks noChangeArrowheads="1"/>
          </p:cNvSpPr>
          <p:nvPr/>
        </p:nvSpPr>
        <p:spPr bwMode="auto">
          <a:xfrm>
            <a:off x="3908425" y="2938463"/>
            <a:ext cx="2146300" cy="336550"/>
          </a:xfrm>
          <a:prstGeom prst="rect">
            <a:avLst/>
          </a:prstGeom>
          <a:noFill/>
          <a:ln w="9525" algn="ctr">
            <a:noFill/>
            <a:miter lim="800000"/>
            <a:headEnd/>
            <a:tailEnd/>
          </a:ln>
        </p:spPr>
        <p:txBody>
          <a:bodyPr wrap="none">
            <a:spAutoFit/>
          </a:bodyPr>
          <a:lstStyle/>
          <a:p>
            <a:r>
              <a:rPr lang="en-US" altLang="ja-JP" sz="1600"/>
              <a:t>GluR1-4 (GluR</a:t>
            </a:r>
            <a:r>
              <a:rPr lang="en-US" altLang="ja-JP" sz="1600">
                <a:latin typeface="Symbol" pitchFamily="18" charset="2"/>
              </a:rPr>
              <a:t>a</a:t>
            </a:r>
            <a:r>
              <a:rPr lang="en-US" altLang="ja-JP" sz="1600"/>
              <a:t>1-</a:t>
            </a:r>
            <a:r>
              <a:rPr lang="en-US" altLang="ja-JP" sz="1600">
                <a:latin typeface="Symbol" pitchFamily="18" charset="2"/>
              </a:rPr>
              <a:t>a</a:t>
            </a:r>
            <a:r>
              <a:rPr lang="en-US" altLang="ja-JP" sz="1600"/>
              <a:t>4)</a:t>
            </a:r>
            <a:endParaRPr lang="en-GB" altLang="ja-JP" sz="1600"/>
          </a:p>
        </p:txBody>
      </p:sp>
      <p:sp>
        <p:nvSpPr>
          <p:cNvPr id="45073" name="Text Box 263"/>
          <p:cNvSpPr txBox="1">
            <a:spLocks noChangeArrowheads="1"/>
          </p:cNvSpPr>
          <p:nvPr/>
        </p:nvSpPr>
        <p:spPr bwMode="auto">
          <a:xfrm>
            <a:off x="3925888" y="3336925"/>
            <a:ext cx="2111375" cy="825500"/>
          </a:xfrm>
          <a:prstGeom prst="rect">
            <a:avLst/>
          </a:prstGeom>
          <a:noFill/>
          <a:ln w="9525" algn="ctr">
            <a:noFill/>
            <a:miter lim="800000"/>
            <a:headEnd/>
            <a:tailEnd/>
          </a:ln>
        </p:spPr>
        <p:txBody>
          <a:bodyPr wrap="none">
            <a:spAutoFit/>
          </a:bodyPr>
          <a:lstStyle/>
          <a:p>
            <a:r>
              <a:rPr lang="en-US" altLang="ja-JP" sz="1600"/>
              <a:t>GluR5-7 (GluR</a:t>
            </a:r>
            <a:r>
              <a:rPr lang="en-US" altLang="ja-JP" sz="1600">
                <a:latin typeface="Symbol" pitchFamily="18" charset="2"/>
              </a:rPr>
              <a:t>b</a:t>
            </a:r>
            <a:r>
              <a:rPr lang="en-US" altLang="ja-JP" sz="1600"/>
              <a:t>1-</a:t>
            </a:r>
            <a:r>
              <a:rPr lang="en-US" altLang="ja-JP" sz="1600">
                <a:latin typeface="Symbol" pitchFamily="18" charset="2"/>
              </a:rPr>
              <a:t>b</a:t>
            </a:r>
            <a:r>
              <a:rPr lang="en-US" altLang="ja-JP" sz="1600"/>
              <a:t>3)</a:t>
            </a:r>
          </a:p>
          <a:p>
            <a:r>
              <a:rPr lang="en-US" altLang="ja-JP" sz="1600"/>
              <a:t>KA1/2 (GluR</a:t>
            </a:r>
            <a:r>
              <a:rPr lang="en-US" altLang="ja-JP" sz="1600">
                <a:latin typeface="Symbol" pitchFamily="18" charset="2"/>
              </a:rPr>
              <a:t>g</a:t>
            </a:r>
            <a:r>
              <a:rPr lang="en-US" altLang="ja-JP" sz="1600"/>
              <a:t>1/</a:t>
            </a:r>
            <a:r>
              <a:rPr lang="en-US" altLang="ja-JP" sz="1600">
                <a:latin typeface="Symbol" pitchFamily="18" charset="2"/>
              </a:rPr>
              <a:t>g</a:t>
            </a:r>
            <a:r>
              <a:rPr lang="en-US" altLang="ja-JP" sz="1600"/>
              <a:t>2)</a:t>
            </a:r>
          </a:p>
          <a:p>
            <a:r>
              <a:rPr lang="en-US" altLang="ja-JP" sz="1600"/>
              <a:t>GluR</a:t>
            </a:r>
            <a:r>
              <a:rPr lang="en-US" altLang="ja-JP" sz="1600">
                <a:latin typeface="Symbol" pitchFamily="18" charset="2"/>
              </a:rPr>
              <a:t>d</a:t>
            </a:r>
            <a:r>
              <a:rPr lang="en-US" altLang="ja-JP" sz="1600"/>
              <a:t>1/</a:t>
            </a:r>
            <a:r>
              <a:rPr lang="en-US" altLang="ja-JP" sz="1600">
                <a:latin typeface="Symbol" pitchFamily="18" charset="2"/>
              </a:rPr>
              <a:t>d</a:t>
            </a:r>
            <a:r>
              <a:rPr lang="en-US" altLang="ja-JP" sz="1600"/>
              <a:t>2</a:t>
            </a:r>
            <a:endParaRPr lang="en-GB" altLang="ja-JP" sz="1600"/>
          </a:p>
        </p:txBody>
      </p:sp>
      <p:sp>
        <p:nvSpPr>
          <p:cNvPr id="45074" name="Text Box 265"/>
          <p:cNvSpPr txBox="1">
            <a:spLocks noChangeArrowheads="1"/>
          </p:cNvSpPr>
          <p:nvPr/>
        </p:nvSpPr>
        <p:spPr bwMode="auto">
          <a:xfrm>
            <a:off x="3954463" y="4286250"/>
            <a:ext cx="2054225" cy="825500"/>
          </a:xfrm>
          <a:prstGeom prst="rect">
            <a:avLst/>
          </a:prstGeom>
          <a:noFill/>
          <a:ln w="9525" algn="ctr">
            <a:noFill/>
            <a:miter lim="800000"/>
            <a:headEnd/>
            <a:tailEnd/>
          </a:ln>
        </p:spPr>
        <p:txBody>
          <a:bodyPr wrap="none">
            <a:spAutoFit/>
          </a:bodyPr>
          <a:lstStyle/>
          <a:p>
            <a:r>
              <a:rPr lang="en-US" altLang="ja-JP" sz="1600"/>
              <a:t>NA2A-D (GluR</a:t>
            </a:r>
            <a:r>
              <a:rPr lang="en-US" altLang="ja-JP" sz="1600">
                <a:latin typeface="Symbol" pitchFamily="18" charset="2"/>
              </a:rPr>
              <a:t>e</a:t>
            </a:r>
            <a:r>
              <a:rPr lang="en-US" altLang="ja-JP" sz="1600"/>
              <a:t>1-</a:t>
            </a:r>
            <a:r>
              <a:rPr lang="en-US" altLang="ja-JP" sz="1600">
                <a:latin typeface="Symbol" pitchFamily="18" charset="2"/>
              </a:rPr>
              <a:t>e</a:t>
            </a:r>
            <a:r>
              <a:rPr lang="en-US" altLang="ja-JP" sz="1600"/>
              <a:t>4)</a:t>
            </a:r>
          </a:p>
          <a:p>
            <a:r>
              <a:rPr lang="en-US" altLang="ja-JP" sz="1600"/>
              <a:t>NR1 (GluR</a:t>
            </a:r>
            <a:r>
              <a:rPr lang="en-US" altLang="ja-JP" sz="1600">
                <a:latin typeface="Symbol" pitchFamily="18" charset="2"/>
                <a:sym typeface="Symbol" pitchFamily="18" charset="2"/>
              </a:rPr>
              <a:t></a:t>
            </a:r>
            <a:r>
              <a:rPr lang="en-US" altLang="ja-JP" sz="1600"/>
              <a:t>)</a:t>
            </a:r>
          </a:p>
          <a:p>
            <a:r>
              <a:rPr lang="en-US" altLang="ja-JP" sz="1600"/>
              <a:t>NR3A/3B (GluR</a:t>
            </a:r>
            <a:r>
              <a:rPr lang="en-US" altLang="ja-JP" sz="1600">
                <a:latin typeface="Symbol" pitchFamily="18" charset="2"/>
                <a:sym typeface="Symbol" pitchFamily="18" charset="2"/>
              </a:rPr>
              <a:t>k</a:t>
            </a:r>
            <a:r>
              <a:rPr lang="en-US" altLang="ja-JP" sz="1600">
                <a:sym typeface="Symbol" pitchFamily="18" charset="2"/>
              </a:rPr>
              <a:t>1</a:t>
            </a:r>
            <a:r>
              <a:rPr lang="en-US" altLang="ja-JP" sz="1600"/>
              <a:t>), </a:t>
            </a:r>
            <a:endParaRPr lang="en-GB" altLang="ja-JP" sz="1600"/>
          </a:p>
        </p:txBody>
      </p:sp>
      <p:sp>
        <p:nvSpPr>
          <p:cNvPr id="45075" name="Text Box 269"/>
          <p:cNvSpPr txBox="1">
            <a:spLocks noChangeArrowheads="1"/>
          </p:cNvSpPr>
          <p:nvPr/>
        </p:nvSpPr>
        <p:spPr bwMode="auto">
          <a:xfrm>
            <a:off x="6480175" y="6148388"/>
            <a:ext cx="1708150" cy="336550"/>
          </a:xfrm>
          <a:prstGeom prst="rect">
            <a:avLst/>
          </a:prstGeom>
          <a:noFill/>
          <a:ln w="9525" algn="ctr">
            <a:noFill/>
            <a:miter lim="800000"/>
            <a:headEnd/>
            <a:tailEnd/>
          </a:ln>
        </p:spPr>
        <p:txBody>
          <a:bodyPr wrap="none">
            <a:spAutoFit/>
          </a:bodyPr>
          <a:lstStyle/>
          <a:p>
            <a:r>
              <a:rPr lang="en-US" altLang="ja-JP" sz="1600"/>
              <a:t>Gi</a:t>
            </a:r>
            <a:r>
              <a:rPr lang="en-US" altLang="ja-JP" sz="1600" baseline="-25000"/>
              <a:t> </a:t>
            </a:r>
            <a:r>
              <a:rPr lang="en-US" altLang="ja-JP" sz="1600">
                <a:latin typeface="Times" pitchFamily="18" charset="0"/>
              </a:rPr>
              <a:t>–</a:t>
            </a:r>
            <a:r>
              <a:rPr lang="en-US" altLang="ja-JP" sz="1600"/>
              <a:t> AC (cAMP</a:t>
            </a:r>
            <a:r>
              <a:rPr lang="en-GB" altLang="ja-JP" sz="1600"/>
              <a:t>↓</a:t>
            </a:r>
            <a:r>
              <a:rPr lang="en-US" altLang="ja-JP" sz="1600"/>
              <a:t>)</a:t>
            </a:r>
            <a:endParaRPr lang="en-GB" altLang="ja-JP" sz="1600"/>
          </a:p>
        </p:txBody>
      </p:sp>
      <p:sp>
        <p:nvSpPr>
          <p:cNvPr id="45076" name="Text Box 270"/>
          <p:cNvSpPr txBox="1">
            <a:spLocks noChangeArrowheads="1"/>
          </p:cNvSpPr>
          <p:nvPr/>
        </p:nvSpPr>
        <p:spPr bwMode="auto">
          <a:xfrm>
            <a:off x="2192338" y="5737225"/>
            <a:ext cx="1563687" cy="336550"/>
          </a:xfrm>
          <a:prstGeom prst="rect">
            <a:avLst/>
          </a:prstGeom>
          <a:noFill/>
          <a:ln w="9525" algn="ctr">
            <a:noFill/>
            <a:miter lim="800000"/>
            <a:headEnd/>
            <a:tailEnd/>
          </a:ln>
        </p:spPr>
        <p:txBody>
          <a:bodyPr wrap="none">
            <a:spAutoFit/>
          </a:bodyPr>
          <a:lstStyle/>
          <a:p>
            <a:r>
              <a:rPr lang="en-US" altLang="ja-JP" sz="1600"/>
              <a:t>mGluR group II</a:t>
            </a:r>
            <a:endParaRPr lang="en-GB" altLang="ja-JP" sz="1600"/>
          </a:p>
        </p:txBody>
      </p:sp>
      <p:sp>
        <p:nvSpPr>
          <p:cNvPr id="45077" name="Text Box 271"/>
          <p:cNvSpPr txBox="1">
            <a:spLocks noChangeArrowheads="1"/>
          </p:cNvSpPr>
          <p:nvPr/>
        </p:nvSpPr>
        <p:spPr bwMode="auto">
          <a:xfrm>
            <a:off x="2163763" y="6149975"/>
            <a:ext cx="1620837" cy="336550"/>
          </a:xfrm>
          <a:prstGeom prst="rect">
            <a:avLst/>
          </a:prstGeom>
          <a:noFill/>
          <a:ln w="9525" algn="ctr">
            <a:noFill/>
            <a:miter lim="800000"/>
            <a:headEnd/>
            <a:tailEnd/>
          </a:ln>
        </p:spPr>
        <p:txBody>
          <a:bodyPr wrap="none">
            <a:spAutoFit/>
          </a:bodyPr>
          <a:lstStyle/>
          <a:p>
            <a:r>
              <a:rPr lang="en-US" altLang="ja-JP" sz="1600"/>
              <a:t>mGluR group III</a:t>
            </a:r>
            <a:endParaRPr lang="en-GB" altLang="ja-JP" sz="1600"/>
          </a:p>
        </p:txBody>
      </p:sp>
      <p:sp>
        <p:nvSpPr>
          <p:cNvPr id="45078" name="Line 272"/>
          <p:cNvSpPr>
            <a:spLocks noChangeShapeType="1"/>
          </p:cNvSpPr>
          <p:nvPr/>
        </p:nvSpPr>
        <p:spPr bwMode="auto">
          <a:xfrm>
            <a:off x="2066925" y="3275013"/>
            <a:ext cx="4125913" cy="0"/>
          </a:xfrm>
          <a:prstGeom prst="line">
            <a:avLst/>
          </a:prstGeom>
          <a:noFill/>
          <a:ln w="9525">
            <a:solidFill>
              <a:schemeClr val="tx1"/>
            </a:solidFill>
            <a:round/>
            <a:headEnd/>
            <a:tailEnd/>
          </a:ln>
        </p:spPr>
        <p:txBody>
          <a:bodyPr/>
          <a:lstStyle/>
          <a:p>
            <a:endParaRPr lang="ja-JP" altLang="en-US"/>
          </a:p>
        </p:txBody>
      </p:sp>
      <p:sp>
        <p:nvSpPr>
          <p:cNvPr id="45079" name="Line 273"/>
          <p:cNvSpPr>
            <a:spLocks noChangeShapeType="1"/>
          </p:cNvSpPr>
          <p:nvPr/>
        </p:nvSpPr>
        <p:spPr bwMode="auto">
          <a:xfrm flipV="1">
            <a:off x="2066925" y="4191000"/>
            <a:ext cx="4138613" cy="3175"/>
          </a:xfrm>
          <a:prstGeom prst="line">
            <a:avLst/>
          </a:prstGeom>
          <a:noFill/>
          <a:ln w="9525">
            <a:solidFill>
              <a:schemeClr val="tx1"/>
            </a:solidFill>
            <a:round/>
            <a:headEnd/>
            <a:tailEnd/>
          </a:ln>
        </p:spPr>
        <p:txBody>
          <a:bodyPr/>
          <a:lstStyle/>
          <a:p>
            <a:endParaRPr lang="ja-JP" altLang="en-US"/>
          </a:p>
        </p:txBody>
      </p:sp>
      <p:sp>
        <p:nvSpPr>
          <p:cNvPr id="45080" name="Line 274"/>
          <p:cNvSpPr>
            <a:spLocks noChangeShapeType="1"/>
          </p:cNvSpPr>
          <p:nvPr/>
        </p:nvSpPr>
        <p:spPr bwMode="auto">
          <a:xfrm>
            <a:off x="495300" y="5113338"/>
            <a:ext cx="8126413" cy="0"/>
          </a:xfrm>
          <a:prstGeom prst="line">
            <a:avLst/>
          </a:prstGeom>
          <a:noFill/>
          <a:ln w="9525">
            <a:solidFill>
              <a:schemeClr val="tx1"/>
            </a:solidFill>
            <a:round/>
            <a:headEnd/>
            <a:tailEnd/>
          </a:ln>
        </p:spPr>
        <p:txBody>
          <a:bodyPr/>
          <a:lstStyle/>
          <a:p>
            <a:endParaRPr lang="ja-JP" altLang="en-US"/>
          </a:p>
        </p:txBody>
      </p:sp>
      <p:sp>
        <p:nvSpPr>
          <p:cNvPr id="45081" name="Line 275"/>
          <p:cNvSpPr>
            <a:spLocks noChangeShapeType="1"/>
          </p:cNvSpPr>
          <p:nvPr/>
        </p:nvSpPr>
        <p:spPr bwMode="auto">
          <a:xfrm>
            <a:off x="2066925" y="5668963"/>
            <a:ext cx="6588125" cy="0"/>
          </a:xfrm>
          <a:prstGeom prst="line">
            <a:avLst/>
          </a:prstGeom>
          <a:noFill/>
          <a:ln w="9525">
            <a:solidFill>
              <a:schemeClr val="tx1"/>
            </a:solidFill>
            <a:round/>
            <a:headEnd/>
            <a:tailEnd/>
          </a:ln>
        </p:spPr>
        <p:txBody>
          <a:bodyPr/>
          <a:lstStyle/>
          <a:p>
            <a:endParaRPr lang="ja-JP" altLang="en-US"/>
          </a:p>
        </p:txBody>
      </p:sp>
      <p:sp>
        <p:nvSpPr>
          <p:cNvPr id="45082" name="Line 276"/>
          <p:cNvSpPr>
            <a:spLocks noChangeShapeType="1"/>
          </p:cNvSpPr>
          <p:nvPr/>
        </p:nvSpPr>
        <p:spPr bwMode="auto">
          <a:xfrm>
            <a:off x="2066925" y="6102350"/>
            <a:ext cx="6588125" cy="0"/>
          </a:xfrm>
          <a:prstGeom prst="line">
            <a:avLst/>
          </a:prstGeom>
          <a:noFill/>
          <a:ln w="9525">
            <a:solidFill>
              <a:schemeClr val="tx1"/>
            </a:solidFill>
            <a:round/>
            <a:headEnd/>
            <a:tailEnd/>
          </a:ln>
        </p:spPr>
        <p:txBody>
          <a:bodyPr/>
          <a:lstStyle/>
          <a:p>
            <a:endParaRPr lang="ja-JP" altLang="en-US"/>
          </a:p>
        </p:txBody>
      </p:sp>
      <p:sp>
        <p:nvSpPr>
          <p:cNvPr id="45083" name="Line 277"/>
          <p:cNvSpPr>
            <a:spLocks noChangeShapeType="1"/>
          </p:cNvSpPr>
          <p:nvPr/>
        </p:nvSpPr>
        <p:spPr bwMode="auto">
          <a:xfrm rot="-5400000">
            <a:off x="223043" y="4749007"/>
            <a:ext cx="3649663" cy="0"/>
          </a:xfrm>
          <a:prstGeom prst="line">
            <a:avLst/>
          </a:prstGeom>
          <a:noFill/>
          <a:ln w="9525">
            <a:solidFill>
              <a:schemeClr val="tx1"/>
            </a:solidFill>
            <a:round/>
            <a:headEnd/>
            <a:tailEnd/>
          </a:ln>
        </p:spPr>
        <p:txBody>
          <a:bodyPr/>
          <a:lstStyle/>
          <a:p>
            <a:endParaRPr lang="ja-JP" altLang="en-US"/>
          </a:p>
        </p:txBody>
      </p:sp>
      <p:sp>
        <p:nvSpPr>
          <p:cNvPr id="45084" name="Line 278"/>
          <p:cNvSpPr>
            <a:spLocks noChangeShapeType="1"/>
          </p:cNvSpPr>
          <p:nvPr/>
        </p:nvSpPr>
        <p:spPr bwMode="auto">
          <a:xfrm rot="-5400000">
            <a:off x="2026443" y="4710907"/>
            <a:ext cx="3649663" cy="0"/>
          </a:xfrm>
          <a:prstGeom prst="line">
            <a:avLst/>
          </a:prstGeom>
          <a:noFill/>
          <a:ln w="9525">
            <a:solidFill>
              <a:schemeClr val="tx1"/>
            </a:solidFill>
            <a:round/>
            <a:headEnd/>
            <a:tailEnd/>
          </a:ln>
        </p:spPr>
        <p:txBody>
          <a:bodyPr/>
          <a:lstStyle/>
          <a:p>
            <a:endParaRPr lang="ja-JP" altLang="en-US"/>
          </a:p>
        </p:txBody>
      </p:sp>
      <p:sp>
        <p:nvSpPr>
          <p:cNvPr id="45085" name="Line 279"/>
          <p:cNvSpPr>
            <a:spLocks noChangeShapeType="1"/>
          </p:cNvSpPr>
          <p:nvPr/>
        </p:nvSpPr>
        <p:spPr bwMode="auto">
          <a:xfrm rot="-5400000">
            <a:off x="5485607" y="5855494"/>
            <a:ext cx="1484312" cy="0"/>
          </a:xfrm>
          <a:prstGeom prst="line">
            <a:avLst/>
          </a:prstGeom>
          <a:noFill/>
          <a:ln w="9525">
            <a:solidFill>
              <a:schemeClr val="tx1"/>
            </a:solidFill>
            <a:round/>
            <a:headEnd/>
            <a:tailEnd/>
          </a:ln>
        </p:spPr>
        <p:txBody>
          <a:bodyPr/>
          <a:lstStyle/>
          <a:p>
            <a:endParaRPr lang="ja-JP" altLang="en-US"/>
          </a:p>
        </p:txBody>
      </p:sp>
      <p:sp>
        <p:nvSpPr>
          <p:cNvPr id="45086" name="Rectangle 282"/>
          <p:cNvSpPr>
            <a:spLocks noGrp="1" noChangeArrowheads="1"/>
          </p:cNvSpPr>
          <p:nvPr>
            <p:ph type="title"/>
          </p:nvPr>
        </p:nvSpPr>
        <p:spPr>
          <a:xfrm>
            <a:off x="0" y="0"/>
            <a:ext cx="8959850" cy="1263650"/>
          </a:xfrm>
          <a:noFill/>
        </p:spPr>
        <p:txBody>
          <a:bodyPr/>
          <a:lstStyle/>
          <a:p>
            <a:r>
              <a:rPr lang="en-GB" altLang="ja-JP" sz="2400" smtClean="0">
                <a:latin typeface="Helvetica" pitchFamily="34" charset="0"/>
              </a:rPr>
              <a:t>Neurotransmitters</a:t>
            </a:r>
            <a:br>
              <a:rPr lang="en-GB" altLang="ja-JP" sz="2400" smtClean="0">
                <a:latin typeface="Helvetica" pitchFamily="34" charset="0"/>
              </a:rPr>
            </a:br>
            <a:r>
              <a:rPr lang="en-GB" altLang="ja-JP" sz="3600" smtClean="0">
                <a:latin typeface="Helvetica" pitchFamily="34" charset="0"/>
              </a:rPr>
              <a:t>Glutamate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8959850" cy="1263650"/>
          </a:xfrm>
          <a:noFill/>
        </p:spPr>
        <p:txBody>
          <a:bodyPr/>
          <a:lstStyle/>
          <a:p>
            <a:r>
              <a:rPr lang="en-GB" altLang="ja-JP" sz="2400" smtClean="0">
                <a:latin typeface="Helvetica" pitchFamily="34" charset="0"/>
              </a:rPr>
              <a:t>Neurotransmitters</a:t>
            </a:r>
            <a:br>
              <a:rPr lang="en-GB" altLang="ja-JP" sz="2400" smtClean="0">
                <a:latin typeface="Helvetica" pitchFamily="34" charset="0"/>
              </a:rPr>
            </a:br>
            <a:r>
              <a:rPr lang="en-GB" altLang="ja-JP" sz="3600" smtClean="0">
                <a:latin typeface="Helvetica" pitchFamily="34" charset="0"/>
              </a:rPr>
              <a:t>GABA </a:t>
            </a:r>
            <a:r>
              <a:rPr lang="en-GB" altLang="ja-JP" sz="2800" smtClean="0">
                <a:latin typeface="Helvetica" pitchFamily="34" charset="0"/>
              </a:rPr>
              <a:t>(</a:t>
            </a:r>
            <a:r>
              <a:rPr lang="en-GB" altLang="ja-JP" sz="2800" smtClean="0">
                <a:solidFill>
                  <a:schemeClr val="accent1"/>
                </a:solidFill>
                <a:latin typeface="Symbol" pitchFamily="18" charset="2"/>
              </a:rPr>
              <a:t>g</a:t>
            </a:r>
            <a:r>
              <a:rPr lang="en-GB" altLang="ja-JP" sz="2800" smtClean="0">
                <a:solidFill>
                  <a:schemeClr val="accent1"/>
                </a:solidFill>
                <a:latin typeface="Helvetica" pitchFamily="34" charset="0"/>
              </a:rPr>
              <a:t>-amino butyric acid)</a:t>
            </a:r>
            <a:endParaRPr lang="en-GB" altLang="ja-JP" sz="2000" smtClean="0">
              <a:solidFill>
                <a:schemeClr val="accent1"/>
              </a:solidFill>
              <a:latin typeface="Helvetica" pitchFamily="34" charset="0"/>
            </a:endParaRPr>
          </a:p>
        </p:txBody>
      </p:sp>
      <p:sp>
        <p:nvSpPr>
          <p:cNvPr id="46083" name="Rectangle 4"/>
          <p:cNvSpPr>
            <a:spLocks noChangeArrowheads="1"/>
          </p:cNvSpPr>
          <p:nvPr/>
        </p:nvSpPr>
        <p:spPr bwMode="auto">
          <a:xfrm>
            <a:off x="371475" y="1693863"/>
            <a:ext cx="5137150" cy="2835275"/>
          </a:xfrm>
          <a:prstGeom prst="rect">
            <a:avLst/>
          </a:prstGeom>
          <a:noFill/>
          <a:ln w="9525" algn="ctr">
            <a:noFill/>
            <a:miter lim="800000"/>
            <a:headEnd/>
            <a:tailEnd/>
          </a:ln>
        </p:spPr>
        <p:txBody>
          <a:bodyPr anchor="ctr">
            <a:spAutoFit/>
          </a:bodyPr>
          <a:lstStyle/>
          <a:p>
            <a:pPr algn="l"/>
            <a:r>
              <a:rPr lang="en-GB" altLang="ja-JP" sz="2000"/>
              <a:t>Interneurones in laminae I, II and III are GABA-rich, and mediate gate control in the dorsal horn by synapsing on neurons that contain Glutamate and substance P</a:t>
            </a:r>
          </a:p>
          <a:p>
            <a:pPr algn="l"/>
            <a:endParaRPr lang="en-GB" altLang="ja-JP" sz="2000"/>
          </a:p>
          <a:p>
            <a:pPr algn="l"/>
            <a:r>
              <a:rPr lang="en-GB" altLang="ja-JP" sz="2000"/>
              <a:t>GABA-A receptor: ligand-gated Cl</a:t>
            </a:r>
            <a:r>
              <a:rPr lang="en-GB" altLang="ja-JP" sz="2000" baseline="30000"/>
              <a:t>-</a:t>
            </a:r>
            <a:r>
              <a:rPr lang="en-GB" altLang="ja-JP" sz="2000"/>
              <a:t> channel</a:t>
            </a:r>
          </a:p>
          <a:p>
            <a:pPr algn="l"/>
            <a:endParaRPr lang="en-GB" altLang="ja-JP" sz="2000"/>
          </a:p>
          <a:p>
            <a:pPr algn="l"/>
            <a:r>
              <a:rPr lang="en-GB" altLang="ja-JP" sz="2000"/>
              <a:t>GABA-B receptor: 7-TM G-protein coupled receptor </a:t>
            </a:r>
          </a:p>
        </p:txBody>
      </p:sp>
      <p:pic>
        <p:nvPicPr>
          <p:cNvPr id="46084" name="Picture 5" descr="ionchannel"/>
          <p:cNvPicPr>
            <a:picLocks noChangeAspect="1" noChangeArrowheads="1"/>
          </p:cNvPicPr>
          <p:nvPr/>
        </p:nvPicPr>
        <p:blipFill>
          <a:blip r:embed="rId2" cstate="print"/>
          <a:srcRect/>
          <a:stretch>
            <a:fillRect/>
          </a:stretch>
        </p:blipFill>
        <p:spPr bwMode="auto">
          <a:xfrm>
            <a:off x="5530850" y="2014538"/>
            <a:ext cx="3200400" cy="4581525"/>
          </a:xfrm>
          <a:prstGeom prst="rect">
            <a:avLst/>
          </a:prstGeom>
          <a:noFill/>
          <a:ln w="9525">
            <a:noFill/>
            <a:miter lim="800000"/>
            <a:headEnd/>
            <a:tailEnd/>
          </a:ln>
        </p:spPr>
      </p:pic>
      <p:sp>
        <p:nvSpPr>
          <p:cNvPr id="46085" name="Rectangle 58"/>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44</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45</a:t>
            </a:r>
          </a:p>
        </p:txBody>
      </p:sp>
      <p:sp>
        <p:nvSpPr>
          <p:cNvPr id="47107" name="Rectangle 4"/>
          <p:cNvSpPr>
            <a:spLocks noGrp="1" noChangeArrowheads="1"/>
          </p:cNvSpPr>
          <p:nvPr>
            <p:ph type="title"/>
          </p:nvPr>
        </p:nvSpPr>
        <p:spPr>
          <a:xfrm>
            <a:off x="0" y="0"/>
            <a:ext cx="8959850" cy="1263650"/>
          </a:xfrm>
          <a:noFill/>
        </p:spPr>
        <p:txBody>
          <a:bodyPr/>
          <a:lstStyle/>
          <a:p>
            <a:r>
              <a:rPr lang="en-GB" altLang="ja-JP" sz="2400" smtClean="0">
                <a:latin typeface="Helvetica" pitchFamily="34" charset="0"/>
              </a:rPr>
              <a:t>Neurotransmitters</a:t>
            </a:r>
            <a:br>
              <a:rPr lang="en-GB" altLang="ja-JP" sz="2400" smtClean="0">
                <a:latin typeface="Helvetica" pitchFamily="34" charset="0"/>
              </a:rPr>
            </a:br>
            <a:r>
              <a:rPr lang="en-GB" altLang="ja-JP" sz="3600" smtClean="0">
                <a:latin typeface="Helvetica" pitchFamily="34" charset="0"/>
              </a:rPr>
              <a:t>Peptidergic neurotransmitters</a:t>
            </a:r>
          </a:p>
        </p:txBody>
      </p:sp>
      <p:sp>
        <p:nvSpPr>
          <p:cNvPr id="47108" name="Rectangle 6"/>
          <p:cNvSpPr>
            <a:spLocks noChangeArrowheads="1"/>
          </p:cNvSpPr>
          <p:nvPr/>
        </p:nvSpPr>
        <p:spPr bwMode="auto">
          <a:xfrm>
            <a:off x="722313" y="2090738"/>
            <a:ext cx="8158162" cy="3754437"/>
          </a:xfrm>
          <a:prstGeom prst="rect">
            <a:avLst/>
          </a:prstGeom>
          <a:noFill/>
          <a:ln w="9525" algn="ctr">
            <a:noFill/>
            <a:miter lim="800000"/>
            <a:headEnd/>
            <a:tailEnd/>
          </a:ln>
        </p:spPr>
        <p:txBody>
          <a:bodyPr>
            <a:spAutoFit/>
          </a:bodyPr>
          <a:lstStyle/>
          <a:p>
            <a:pPr algn="l">
              <a:lnSpc>
                <a:spcPct val="70000"/>
              </a:lnSpc>
            </a:pPr>
            <a:r>
              <a:rPr lang="en-US" altLang="ja-JP" sz="2000"/>
              <a:t>Substance P</a:t>
            </a:r>
          </a:p>
          <a:p>
            <a:pPr algn="l">
              <a:lnSpc>
                <a:spcPct val="70000"/>
              </a:lnSpc>
            </a:pPr>
            <a:endParaRPr lang="en-US" altLang="ja-JP" sz="2000"/>
          </a:p>
          <a:p>
            <a:pPr algn="l">
              <a:lnSpc>
                <a:spcPct val="70000"/>
              </a:lnSpc>
            </a:pPr>
            <a:r>
              <a:rPr lang="en-US" altLang="ja-JP" sz="2000"/>
              <a:t>CGRP (</a:t>
            </a:r>
            <a:r>
              <a:rPr lang="en-GB" altLang="ja-JP" sz="2000"/>
              <a:t>calcitonin gene-related peptide)</a:t>
            </a:r>
          </a:p>
          <a:p>
            <a:pPr algn="l">
              <a:lnSpc>
                <a:spcPct val="70000"/>
              </a:lnSpc>
            </a:pPr>
            <a:endParaRPr lang="en-GB" altLang="ja-JP" sz="2000"/>
          </a:p>
          <a:p>
            <a:pPr algn="l">
              <a:lnSpc>
                <a:spcPct val="70000"/>
              </a:lnSpc>
            </a:pPr>
            <a:r>
              <a:rPr lang="en-US" altLang="ja-JP" sz="2000"/>
              <a:t>VIP (</a:t>
            </a:r>
            <a:r>
              <a:rPr lang="en-GB" altLang="ja-JP" sz="2000"/>
              <a:t>vasoactive intestinal polypeptide)</a:t>
            </a:r>
          </a:p>
          <a:p>
            <a:pPr algn="l">
              <a:lnSpc>
                <a:spcPct val="70000"/>
              </a:lnSpc>
            </a:pPr>
            <a:endParaRPr lang="en-US" altLang="ja-JP" sz="2000"/>
          </a:p>
          <a:p>
            <a:pPr algn="l">
              <a:lnSpc>
                <a:spcPct val="70000"/>
              </a:lnSpc>
            </a:pPr>
            <a:r>
              <a:rPr lang="en-US" altLang="ja-JP" sz="2000"/>
              <a:t>Somatostatin</a:t>
            </a:r>
          </a:p>
          <a:p>
            <a:pPr algn="l">
              <a:lnSpc>
                <a:spcPct val="70000"/>
              </a:lnSpc>
            </a:pPr>
            <a:endParaRPr lang="en-US" altLang="ja-JP" sz="2000"/>
          </a:p>
          <a:p>
            <a:pPr algn="l">
              <a:lnSpc>
                <a:spcPct val="70000"/>
              </a:lnSpc>
            </a:pPr>
            <a:r>
              <a:rPr lang="en-US" altLang="ja-JP" sz="2000"/>
              <a:t>Bombesin</a:t>
            </a:r>
          </a:p>
          <a:p>
            <a:pPr algn="l">
              <a:lnSpc>
                <a:spcPct val="70000"/>
              </a:lnSpc>
            </a:pPr>
            <a:endParaRPr lang="en-US" altLang="ja-JP" sz="2000"/>
          </a:p>
          <a:p>
            <a:pPr algn="l">
              <a:lnSpc>
                <a:spcPct val="70000"/>
              </a:lnSpc>
            </a:pPr>
            <a:r>
              <a:rPr lang="en-US" altLang="ja-JP" sz="2000"/>
              <a:t>Galanin</a:t>
            </a:r>
          </a:p>
          <a:p>
            <a:pPr algn="l">
              <a:lnSpc>
                <a:spcPct val="70000"/>
              </a:lnSpc>
            </a:pPr>
            <a:endParaRPr lang="en-US" altLang="ja-JP" sz="2000"/>
          </a:p>
          <a:p>
            <a:pPr algn="l">
              <a:lnSpc>
                <a:spcPct val="70000"/>
              </a:lnSpc>
            </a:pPr>
            <a:r>
              <a:rPr lang="en-US" altLang="ja-JP" sz="2000"/>
              <a:t>Neuropeptide Y</a:t>
            </a:r>
          </a:p>
          <a:p>
            <a:pPr algn="l">
              <a:lnSpc>
                <a:spcPct val="70000"/>
              </a:lnSpc>
            </a:pPr>
            <a:endParaRPr lang="en-US" altLang="ja-JP" sz="2000"/>
          </a:p>
          <a:p>
            <a:pPr algn="l">
              <a:lnSpc>
                <a:spcPct val="70000"/>
              </a:lnSpc>
            </a:pPr>
            <a:r>
              <a:rPr lang="en-GB" altLang="ja-JP" sz="2000"/>
              <a:t>Cholecystokin</a:t>
            </a:r>
          </a:p>
          <a:p>
            <a:pPr algn="l">
              <a:lnSpc>
                <a:spcPct val="70000"/>
              </a:lnSpc>
            </a:pPr>
            <a:endParaRPr lang="en-US" altLang="ja-JP" sz="2000"/>
          </a:p>
          <a:p>
            <a:pPr algn="l">
              <a:lnSpc>
                <a:spcPct val="70000"/>
              </a:lnSpc>
            </a:pPr>
            <a:r>
              <a:rPr lang="en-GB" altLang="ja-JP" sz="2000"/>
              <a:t>PACAP (Pituitary adenyl cyclase activating peptide)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2" cstate="print"/>
          <a:srcRect/>
          <a:stretch>
            <a:fillRect/>
          </a:stretch>
        </p:blipFill>
        <p:spPr bwMode="auto">
          <a:xfrm>
            <a:off x="1117600" y="1600200"/>
            <a:ext cx="6650038" cy="4883150"/>
          </a:xfrm>
          <a:prstGeom prst="rect">
            <a:avLst/>
          </a:prstGeom>
          <a:noFill/>
          <a:ln w="9525" algn="ctr">
            <a:noFill/>
            <a:miter lim="800000"/>
            <a:headEnd/>
            <a:tailEnd/>
          </a:ln>
        </p:spPr>
      </p:pic>
      <p:sp>
        <p:nvSpPr>
          <p:cNvPr id="48131" name="Rectangle 6"/>
          <p:cNvSpPr>
            <a:spLocks noGrp="1" noChangeArrowheads="1"/>
          </p:cNvSpPr>
          <p:nvPr>
            <p:ph type="title"/>
          </p:nvPr>
        </p:nvSpPr>
        <p:spPr>
          <a:noFill/>
        </p:spPr>
        <p:txBody>
          <a:bodyPr/>
          <a:lstStyle/>
          <a:p>
            <a:r>
              <a:rPr lang="en-GB" altLang="ja-JP" sz="4000" smtClean="0">
                <a:latin typeface="Helvetica" pitchFamily="34" charset="0"/>
              </a:rPr>
              <a:t>Key molecules in pain pathways </a:t>
            </a:r>
            <a:br>
              <a:rPr lang="en-GB" altLang="ja-JP" sz="4000" smtClean="0">
                <a:latin typeface="Helvetica" pitchFamily="34" charset="0"/>
              </a:rPr>
            </a:br>
            <a:r>
              <a:rPr lang="en-GB" altLang="ja-JP" sz="4000" smtClean="0">
                <a:latin typeface="Helvetica" pitchFamily="34" charset="0"/>
              </a:rPr>
              <a:t>at peripheral nerves</a:t>
            </a:r>
          </a:p>
        </p:txBody>
      </p:sp>
      <p:sp>
        <p:nvSpPr>
          <p:cNvPr id="48132" name="Rectangle 7"/>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46</a:t>
            </a:r>
          </a:p>
        </p:txBody>
      </p:sp>
      <p:sp>
        <p:nvSpPr>
          <p:cNvPr id="48133" name="Rectangle 19"/>
          <p:cNvSpPr>
            <a:spLocks noChangeArrowheads="1"/>
          </p:cNvSpPr>
          <p:nvPr/>
        </p:nvSpPr>
        <p:spPr bwMode="auto">
          <a:xfrm>
            <a:off x="3051175" y="6524625"/>
            <a:ext cx="5908675" cy="336550"/>
          </a:xfrm>
          <a:prstGeom prst="rect">
            <a:avLst/>
          </a:prstGeom>
          <a:noFill/>
          <a:ln w="12700">
            <a:noFill/>
            <a:miter lim="800000"/>
            <a:headEnd/>
            <a:tailEnd/>
          </a:ln>
        </p:spPr>
        <p:txBody>
          <a:bodyPr lIns="90488" tIns="44450" rIns="90488" bIns="44450">
            <a:spAutoFit/>
          </a:bodyPr>
          <a:lstStyle/>
          <a:p>
            <a:pPr algn="l"/>
            <a:r>
              <a:rPr lang="en-US" altLang="ja-JP" sz="1600">
                <a:solidFill>
                  <a:schemeClr val="accent1"/>
                </a:solidFill>
                <a:latin typeface="Arial" charset="0"/>
              </a:rPr>
              <a:t>Okuse K</a:t>
            </a:r>
            <a:r>
              <a:rPr lang="en-US" altLang="ja-JP" sz="1600" i="1">
                <a:solidFill>
                  <a:schemeClr val="accent1"/>
                </a:solidFill>
                <a:latin typeface="Arial" charset="0"/>
              </a:rPr>
              <a:t> </a:t>
            </a:r>
            <a:r>
              <a:rPr lang="en-US" altLang="ja-JP" sz="1600">
                <a:solidFill>
                  <a:schemeClr val="accent1"/>
                </a:solidFill>
                <a:latin typeface="Arial" charset="0"/>
              </a:rPr>
              <a:t>(</a:t>
            </a:r>
            <a:r>
              <a:rPr lang="pl-PL" altLang="ja-JP" sz="1600">
                <a:solidFill>
                  <a:schemeClr val="accent1"/>
                </a:solidFill>
                <a:latin typeface="Arial" charset="0"/>
              </a:rPr>
              <a:t>200</a:t>
            </a:r>
            <a:r>
              <a:rPr lang="en-US" altLang="ja-JP" sz="1600">
                <a:solidFill>
                  <a:schemeClr val="accent1"/>
                </a:solidFill>
                <a:latin typeface="Arial" charset="0"/>
              </a:rPr>
              <a:t>7) Int J Biochem Cell Biol. 39(3): 490-496</a:t>
            </a:r>
            <a:r>
              <a:rPr lang="pl-PL" altLang="ja-JP" sz="1600">
                <a:solidFill>
                  <a:schemeClr val="accent1"/>
                </a:solidFill>
                <a:latin typeface="Arial" charset="0"/>
              </a:rPr>
              <a:t>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49154"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a:p>
        </p:txBody>
      </p:sp>
      <p:sp>
        <p:nvSpPr>
          <p:cNvPr id="712707" name="Rectangle 3"/>
          <p:cNvSpPr>
            <a:spLocks noChangeArrowheads="1"/>
          </p:cNvSpPr>
          <p:nvPr/>
        </p:nvSpPr>
        <p:spPr bwMode="auto">
          <a:xfrm>
            <a:off x="960438" y="1582738"/>
            <a:ext cx="7488237" cy="3538537"/>
          </a:xfrm>
          <a:prstGeom prst="rect">
            <a:avLst/>
          </a:prstGeom>
          <a:noFill/>
          <a:ln w="9525" algn="ctr">
            <a:noFill/>
            <a:miter lim="800000"/>
            <a:headEnd/>
            <a:tailEnd/>
          </a:ln>
          <a:effectLst/>
        </p:spPr>
        <p:txBody>
          <a:bodyPr anchor="ctr">
            <a:spAutoFit/>
          </a:bodyPr>
          <a:lstStyle/>
          <a:p>
            <a:pPr algn="l" fontAlgn="t">
              <a:defRPr/>
            </a:pPr>
            <a:r>
              <a:rPr lang="en-GB" altLang="ja-JP" sz="2800" dirty="0">
                <a:solidFill>
                  <a:schemeClr val="tx1">
                    <a:lumMod val="50000"/>
                  </a:schemeClr>
                </a:solidFill>
              </a:rPr>
              <a:t>Types of Pain</a:t>
            </a:r>
          </a:p>
          <a:p>
            <a:pPr algn="l" fontAlgn="t">
              <a:defRPr/>
            </a:pPr>
            <a:endParaRPr lang="en-GB" altLang="ja-JP" sz="2800" dirty="0">
              <a:solidFill>
                <a:schemeClr val="tx1">
                  <a:lumMod val="50000"/>
                </a:schemeClr>
              </a:solidFill>
            </a:endParaRPr>
          </a:p>
          <a:p>
            <a:pPr algn="l" fontAlgn="t">
              <a:defRPr/>
            </a:pPr>
            <a:r>
              <a:rPr lang="en-GB" altLang="ja-JP" sz="2800" dirty="0">
                <a:solidFill>
                  <a:schemeClr val="tx1">
                    <a:lumMod val="50000"/>
                  </a:schemeClr>
                </a:solidFill>
              </a:rPr>
              <a:t>Overview of sensory nervous system and pain pathway</a:t>
            </a:r>
          </a:p>
          <a:p>
            <a:pPr algn="l" fontAlgn="t">
              <a:defRPr/>
            </a:pPr>
            <a:endParaRPr lang="en-GB" altLang="ja-JP" sz="2800" dirty="0">
              <a:solidFill>
                <a:schemeClr val="tx1">
                  <a:lumMod val="50000"/>
                </a:schemeClr>
              </a:solidFill>
            </a:endParaRPr>
          </a:p>
          <a:p>
            <a:pPr algn="l" fontAlgn="t">
              <a:defRPr/>
            </a:pPr>
            <a:r>
              <a:rPr lang="en-GB" altLang="ja-JP" sz="2800" dirty="0">
                <a:solidFill>
                  <a:schemeClr val="tx1">
                    <a:lumMod val="50000"/>
                  </a:schemeClr>
                </a:solidFill>
              </a:rPr>
              <a:t>Introduction of key molecules in pain pathway</a:t>
            </a:r>
          </a:p>
          <a:p>
            <a:pPr algn="l" fontAlgn="t">
              <a:defRPr/>
            </a:pPr>
            <a:endParaRPr lang="en-GB" altLang="ja-JP" sz="2800" dirty="0">
              <a:solidFill>
                <a:schemeClr val="tx2"/>
              </a:solidFill>
            </a:endParaRPr>
          </a:p>
          <a:p>
            <a:pPr algn="l" fontAlgn="t">
              <a:defRPr/>
            </a:pPr>
            <a:r>
              <a:rPr lang="en-GB" altLang="ja-JP" sz="2800" dirty="0">
                <a:solidFill>
                  <a:schemeClr val="tx2"/>
                </a:solidFill>
              </a:rPr>
              <a:t>Pain killers</a:t>
            </a:r>
          </a:p>
        </p:txBody>
      </p:sp>
      <p:sp>
        <p:nvSpPr>
          <p:cNvPr id="49156" name="Rectangle 4"/>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47</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371600"/>
          </a:xfrm>
          <a:noFill/>
        </p:spPr>
        <p:txBody>
          <a:bodyPr/>
          <a:lstStyle/>
          <a:p>
            <a:r>
              <a:rPr lang="en-GB" altLang="ja-JP" sz="2800" smtClean="0">
                <a:solidFill>
                  <a:schemeClr val="accent1"/>
                </a:solidFill>
                <a:latin typeface="Helvetica" pitchFamily="34" charset="0"/>
              </a:rPr>
              <a:t>Current analgesics</a:t>
            </a:r>
            <a:r>
              <a:rPr lang="en-GB" altLang="ja-JP" sz="3600" smtClean="0">
                <a:solidFill>
                  <a:schemeClr val="accent1"/>
                </a:solidFill>
                <a:latin typeface="Helvetica" pitchFamily="34" charset="0"/>
              </a:rPr>
              <a:t/>
            </a:r>
            <a:br>
              <a:rPr lang="en-GB" altLang="ja-JP" sz="3600" smtClean="0">
                <a:solidFill>
                  <a:schemeClr val="accent1"/>
                </a:solidFill>
                <a:latin typeface="Helvetica" pitchFamily="34" charset="0"/>
              </a:rPr>
            </a:br>
            <a:r>
              <a:rPr lang="en-GB" altLang="ja-JP" sz="3600" smtClean="0">
                <a:solidFill>
                  <a:schemeClr val="accent1"/>
                </a:solidFill>
                <a:latin typeface="Helvetica" pitchFamily="34" charset="0"/>
              </a:rPr>
              <a:t> </a:t>
            </a:r>
            <a:r>
              <a:rPr lang="en-US" altLang="ja-JP" sz="3600" smtClean="0">
                <a:solidFill>
                  <a:schemeClr val="accent1"/>
                </a:solidFill>
                <a:latin typeface="Helvetica" pitchFamily="34" charset="0"/>
              </a:rPr>
              <a:t>NSAIDs </a:t>
            </a:r>
            <a:r>
              <a:rPr lang="en-US" altLang="ja-JP" sz="3200" smtClean="0">
                <a:solidFill>
                  <a:schemeClr val="accent1"/>
                </a:solidFill>
                <a:latin typeface="Helvetica" pitchFamily="34" charset="0"/>
              </a:rPr>
              <a:t>(Non-Steroid A</a:t>
            </a:r>
            <a:r>
              <a:rPr lang="it-IT" altLang="ja-JP" sz="3200" smtClean="0">
                <a:solidFill>
                  <a:schemeClr val="accent1"/>
                </a:solidFill>
                <a:latin typeface="Helvetica" pitchFamily="34" charset="0"/>
              </a:rPr>
              <a:t>nti Inflamatory Drugs)</a:t>
            </a:r>
            <a:r>
              <a:rPr lang="it-IT" altLang="ja-JP" sz="3600" smtClean="0">
                <a:latin typeface="Helvetica" pitchFamily="34" charset="0"/>
              </a:rPr>
              <a:t> </a:t>
            </a:r>
            <a:endParaRPr lang="en-GB" altLang="ja-JP" sz="3600" smtClean="0">
              <a:latin typeface="Helvetica" pitchFamily="34" charset="0"/>
            </a:endParaRPr>
          </a:p>
        </p:txBody>
      </p:sp>
      <p:sp>
        <p:nvSpPr>
          <p:cNvPr id="50179" name="Rectangle 3"/>
          <p:cNvSpPr>
            <a:spLocks noChangeArrowheads="1"/>
          </p:cNvSpPr>
          <p:nvPr/>
        </p:nvSpPr>
        <p:spPr bwMode="auto">
          <a:xfrm>
            <a:off x="327025" y="1768475"/>
            <a:ext cx="8816975" cy="4664075"/>
          </a:xfrm>
          <a:prstGeom prst="rect">
            <a:avLst/>
          </a:prstGeom>
          <a:noFill/>
          <a:ln w="9525" algn="ctr">
            <a:noFill/>
            <a:miter lim="800000"/>
            <a:headEnd/>
            <a:tailEnd/>
          </a:ln>
        </p:spPr>
        <p:txBody>
          <a:bodyPr anchor="ctr">
            <a:spAutoFit/>
          </a:bodyPr>
          <a:lstStyle/>
          <a:p>
            <a:pPr algn="l"/>
            <a:r>
              <a:rPr lang="en-GB" altLang="ja-JP" sz="2000"/>
              <a:t>Prevent prostaglandin biosynthesis by inhibiting cyclo-oxygenase (COX), </a:t>
            </a:r>
          </a:p>
          <a:p>
            <a:pPr algn="l"/>
            <a:r>
              <a:rPr lang="en-GB" altLang="ja-JP" sz="2000"/>
              <a:t>the crucial enzyme in the initial synthesis of prostaglandins </a:t>
            </a:r>
          </a:p>
          <a:p>
            <a:pPr algn="l"/>
            <a:endParaRPr lang="en-GB" altLang="ja-JP" sz="2000"/>
          </a:p>
          <a:p>
            <a:pPr algn="l"/>
            <a:r>
              <a:rPr lang="en-GB" altLang="ja-JP" sz="2000"/>
              <a:t>	irreversible inactivation of COX</a:t>
            </a:r>
          </a:p>
          <a:p>
            <a:pPr algn="l"/>
            <a:r>
              <a:rPr lang="en-GB" altLang="ja-JP" sz="2000"/>
              <a:t>	     - </a:t>
            </a:r>
            <a:r>
              <a:rPr lang="en-GB" altLang="ja-JP" sz="2000">
                <a:solidFill>
                  <a:schemeClr val="accent1"/>
                </a:solidFill>
              </a:rPr>
              <a:t>Aspirin</a:t>
            </a:r>
            <a:r>
              <a:rPr lang="en-GB" altLang="ja-JP" sz="2000"/>
              <a:t> (irreversibly acetylates COX)</a:t>
            </a:r>
          </a:p>
          <a:p>
            <a:pPr algn="l"/>
            <a:r>
              <a:rPr lang="en-GB" altLang="ja-JP" sz="2000"/>
              <a:t>	reversible competitive inhibition</a:t>
            </a:r>
          </a:p>
          <a:p>
            <a:pPr algn="l"/>
            <a:r>
              <a:rPr lang="en-GB" altLang="ja-JP" sz="2000"/>
              <a:t>	     - </a:t>
            </a:r>
            <a:r>
              <a:rPr lang="en-GB" altLang="ja-JP" sz="2000">
                <a:solidFill>
                  <a:schemeClr val="accent1"/>
                </a:solidFill>
              </a:rPr>
              <a:t>Ibuprofen</a:t>
            </a:r>
            <a:r>
              <a:rPr lang="en-GB" altLang="ja-JP" sz="2000"/>
              <a:t> and </a:t>
            </a:r>
            <a:r>
              <a:rPr lang="en-GB" altLang="ja-JP" sz="2000">
                <a:solidFill>
                  <a:schemeClr val="accent1"/>
                </a:solidFill>
              </a:rPr>
              <a:t>Mefenamic acid</a:t>
            </a:r>
            <a:r>
              <a:rPr lang="en-GB" altLang="ja-JP" sz="2000"/>
              <a:t> </a:t>
            </a:r>
          </a:p>
          <a:p>
            <a:pPr algn="l"/>
            <a:r>
              <a:rPr lang="en-GB" altLang="ja-JP" sz="2000"/>
              <a:t>	reversible non-competitive inhibition</a:t>
            </a:r>
          </a:p>
          <a:p>
            <a:pPr algn="l"/>
            <a:r>
              <a:rPr lang="en-GB" altLang="ja-JP" sz="2000"/>
              <a:t>	     - </a:t>
            </a:r>
            <a:r>
              <a:rPr lang="en-GB" altLang="ja-JP" sz="2000">
                <a:solidFill>
                  <a:schemeClr val="accent1"/>
                </a:solidFill>
              </a:rPr>
              <a:t>Paracetamol</a:t>
            </a:r>
            <a:r>
              <a:rPr lang="en-GB" altLang="ja-JP" sz="2000"/>
              <a:t> (no anti-inflammatory effect)</a:t>
            </a:r>
          </a:p>
          <a:p>
            <a:pPr algn="l"/>
            <a:endParaRPr lang="en-GB" altLang="ja-JP" sz="2000"/>
          </a:p>
          <a:p>
            <a:pPr algn="l"/>
            <a:r>
              <a:rPr lang="en-GB" altLang="ja-JP" sz="2000"/>
              <a:t>COX-1: makes prostaglandins vital for protecting the stomach through 	mucus production, and maintenance of renal blood flow</a:t>
            </a:r>
          </a:p>
          <a:p>
            <a:pPr algn="l"/>
            <a:r>
              <a:rPr lang="en-GB" altLang="ja-JP" sz="2000"/>
              <a:t>COX-2: the inducible form that mediates the pain of inflammation by 	sensitising peripheral nociceptors</a:t>
            </a:r>
          </a:p>
          <a:p>
            <a:pPr algn="l"/>
            <a:r>
              <a:rPr lang="en-GB" altLang="ja-JP" sz="2000"/>
              <a:t>COX-3: splice variant of COX-1 (retaining intron 1), target for Paracetamol</a:t>
            </a:r>
          </a:p>
        </p:txBody>
      </p:sp>
      <p:sp>
        <p:nvSpPr>
          <p:cNvPr id="50180" name="Rectangle 4"/>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48</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34975" y="1668463"/>
            <a:ext cx="8709025" cy="4664075"/>
          </a:xfrm>
          <a:prstGeom prst="rect">
            <a:avLst/>
          </a:prstGeom>
          <a:noFill/>
          <a:ln w="9525" algn="ctr">
            <a:noFill/>
            <a:miter lim="800000"/>
            <a:headEnd/>
            <a:tailEnd/>
          </a:ln>
        </p:spPr>
        <p:txBody>
          <a:bodyPr anchor="ctr">
            <a:spAutoFit/>
          </a:bodyPr>
          <a:lstStyle/>
          <a:p>
            <a:pPr algn="l"/>
            <a:r>
              <a:rPr lang="en-GB" altLang="ja-JP" sz="2000"/>
              <a:t>Opioids/morphine act by stimulating </a:t>
            </a:r>
            <a:r>
              <a:rPr lang="en-GB" altLang="ja-JP" sz="2000">
                <a:solidFill>
                  <a:schemeClr val="accent1"/>
                </a:solidFill>
                <a:latin typeface="Symbol" pitchFamily="18" charset="2"/>
              </a:rPr>
              <a:t>m</a:t>
            </a:r>
            <a:r>
              <a:rPr lang="en-GB" altLang="ja-JP" sz="2000"/>
              <a:t>, </a:t>
            </a:r>
            <a:r>
              <a:rPr lang="en-GB" altLang="ja-JP" sz="2000">
                <a:solidFill>
                  <a:schemeClr val="accent1"/>
                </a:solidFill>
                <a:latin typeface="Symbol" pitchFamily="18" charset="2"/>
              </a:rPr>
              <a:t>d</a:t>
            </a:r>
            <a:r>
              <a:rPr lang="en-GB" altLang="ja-JP" sz="2000"/>
              <a:t>, and </a:t>
            </a:r>
            <a:r>
              <a:rPr lang="en-GB" altLang="ja-JP" sz="2000">
                <a:solidFill>
                  <a:schemeClr val="accent1"/>
                </a:solidFill>
                <a:latin typeface="Symbol" pitchFamily="18" charset="2"/>
              </a:rPr>
              <a:t>k</a:t>
            </a:r>
            <a:r>
              <a:rPr lang="en-GB" altLang="ja-JP" sz="2000"/>
              <a:t> receptors</a:t>
            </a:r>
          </a:p>
          <a:p>
            <a:pPr algn="l"/>
            <a:endParaRPr lang="en-GB" altLang="ja-JP" sz="2000"/>
          </a:p>
          <a:p>
            <a:pPr algn="l"/>
            <a:r>
              <a:rPr lang="en-GB" altLang="ja-JP" sz="2000"/>
              <a:t>Orphan receptor called ORL-1 (for "opiate-like receptor 1")</a:t>
            </a:r>
          </a:p>
          <a:p>
            <a:pPr algn="l"/>
            <a:r>
              <a:rPr lang="en-GB" altLang="ja-JP" sz="2000"/>
              <a:t>	- 60% sequence homology with the other opiate receptors</a:t>
            </a:r>
          </a:p>
          <a:p>
            <a:pPr algn="l"/>
            <a:r>
              <a:rPr lang="en-GB" altLang="ja-JP" sz="2000"/>
              <a:t>	- An endogenous ligand (nociceptin/orphanin F2)</a:t>
            </a:r>
          </a:p>
          <a:p>
            <a:pPr algn="l"/>
            <a:endParaRPr lang="en-GB" altLang="ja-JP" sz="2000"/>
          </a:p>
          <a:p>
            <a:pPr algn="l"/>
            <a:r>
              <a:rPr lang="en-US" altLang="ja-JP" sz="2000"/>
              <a:t>Morphine as pain killer</a:t>
            </a:r>
            <a:endParaRPr lang="en-GB" altLang="ja-JP" sz="2000"/>
          </a:p>
          <a:p>
            <a:pPr algn="l"/>
            <a:r>
              <a:rPr lang="en-GB" altLang="ja-JP" sz="2000">
                <a:latin typeface="Symbol" pitchFamily="18" charset="2"/>
              </a:rPr>
              <a:t>	m</a:t>
            </a:r>
            <a:r>
              <a:rPr lang="en-GB" altLang="ja-JP" sz="2000"/>
              <a:t> and </a:t>
            </a:r>
            <a:r>
              <a:rPr lang="en-GB" altLang="ja-JP" sz="2000">
                <a:latin typeface="Symbol" pitchFamily="18" charset="2"/>
              </a:rPr>
              <a:t>d</a:t>
            </a:r>
            <a:r>
              <a:rPr lang="en-GB" altLang="ja-JP" sz="2000"/>
              <a:t> receptor activation causes decrease of cyclic AMP 	production, and hyperpolarisation of membranes by stimulating an 	inward rectifying potassium channel. This hyperpolarisation 	decreases the release of neurotransmitters from the nerve cell, as 	such release depends on opening of voltage-sensitive calcium 	channels </a:t>
            </a:r>
          </a:p>
          <a:p>
            <a:pPr algn="l"/>
            <a:endParaRPr lang="en-GB" altLang="ja-JP" sz="2000"/>
          </a:p>
          <a:p>
            <a:pPr algn="l"/>
            <a:r>
              <a:rPr lang="en-GB" altLang="ja-JP" sz="2000"/>
              <a:t>Opiate receptors are expressed in brain, spinal cord, and peripheral nerves</a:t>
            </a:r>
          </a:p>
        </p:txBody>
      </p:sp>
      <p:sp>
        <p:nvSpPr>
          <p:cNvPr id="51203" name="Rectangle 3"/>
          <p:cNvSpPr>
            <a:spLocks noGrp="1" noChangeArrowheads="1"/>
          </p:cNvSpPr>
          <p:nvPr>
            <p:ph type="title"/>
          </p:nvPr>
        </p:nvSpPr>
        <p:spPr>
          <a:xfrm>
            <a:off x="0" y="0"/>
            <a:ext cx="9144000" cy="1371600"/>
          </a:xfrm>
          <a:noFill/>
        </p:spPr>
        <p:txBody>
          <a:bodyPr/>
          <a:lstStyle/>
          <a:p>
            <a:r>
              <a:rPr lang="en-GB" altLang="ja-JP" sz="2800" smtClean="0">
                <a:solidFill>
                  <a:schemeClr val="accent1"/>
                </a:solidFill>
                <a:latin typeface="Helvetica" pitchFamily="34" charset="0"/>
              </a:rPr>
              <a:t>Current analgesics</a:t>
            </a:r>
            <a:br>
              <a:rPr lang="en-GB" altLang="ja-JP" sz="2800" smtClean="0">
                <a:solidFill>
                  <a:schemeClr val="accent1"/>
                </a:solidFill>
                <a:latin typeface="Helvetica" pitchFamily="34" charset="0"/>
              </a:rPr>
            </a:br>
            <a:r>
              <a:rPr lang="en-US" altLang="ja-JP" sz="3600" smtClean="0">
                <a:solidFill>
                  <a:schemeClr val="accent1"/>
                </a:solidFill>
                <a:latin typeface="Helvetica" pitchFamily="34" charset="0"/>
              </a:rPr>
              <a:t>Opiates</a:t>
            </a:r>
            <a:endParaRPr lang="en-GB" altLang="ja-JP" sz="4000" smtClean="0">
              <a:latin typeface="Helvetica" pitchFamily="34" charset="0"/>
            </a:endParaRPr>
          </a:p>
        </p:txBody>
      </p:sp>
      <p:sp>
        <p:nvSpPr>
          <p:cNvPr id="51204" name="Rectangle 4"/>
          <p:cNvSpPr>
            <a:spLocks noChangeArrowheads="1"/>
          </p:cNvSpPr>
          <p:nvPr/>
        </p:nvSpPr>
        <p:spPr bwMode="auto">
          <a:xfrm>
            <a:off x="8732838"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49</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959850" cy="1198563"/>
          </a:xfrm>
          <a:noFill/>
        </p:spPr>
        <p:txBody>
          <a:bodyPr/>
          <a:lstStyle/>
          <a:p>
            <a:r>
              <a:rPr lang="en-GB" altLang="ja-JP" sz="3600" smtClean="0">
                <a:latin typeface="Helvetica" pitchFamily="34" charset="0"/>
              </a:rPr>
              <a:t>Types of Pain</a:t>
            </a:r>
          </a:p>
        </p:txBody>
      </p:sp>
      <p:sp>
        <p:nvSpPr>
          <p:cNvPr id="6147" name="Rectangle 3"/>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5</a:t>
            </a:r>
          </a:p>
        </p:txBody>
      </p:sp>
      <p:sp>
        <p:nvSpPr>
          <p:cNvPr id="6148" name="Rectangle 8"/>
          <p:cNvSpPr>
            <a:spLocks noChangeArrowheads="1"/>
          </p:cNvSpPr>
          <p:nvPr/>
        </p:nvSpPr>
        <p:spPr bwMode="auto">
          <a:xfrm>
            <a:off x="87313" y="3371850"/>
            <a:ext cx="4246562" cy="0"/>
          </a:xfrm>
          <a:prstGeom prst="rect">
            <a:avLst/>
          </a:prstGeom>
          <a:noFill/>
          <a:ln w="9525" algn="ctr">
            <a:noFill/>
            <a:miter lim="800000"/>
            <a:headEnd/>
            <a:tailEnd/>
          </a:ln>
        </p:spPr>
        <p:txBody>
          <a:bodyPr wrap="none" anchor="ctr">
            <a:spAutoFit/>
          </a:bodyPr>
          <a:lstStyle/>
          <a:p>
            <a:pPr algn="l">
              <a:spcBef>
                <a:spcPct val="20000"/>
              </a:spcBef>
              <a:buClr>
                <a:schemeClr val="accent2"/>
              </a:buClr>
              <a:buSzPct val="75000"/>
              <a:buFont typeface="Monotype Sorts" charset="0"/>
              <a:buChar char=""/>
            </a:pPr>
            <a:endParaRPr lang="ja-JP" altLang="en-US" sz="2800"/>
          </a:p>
        </p:txBody>
      </p:sp>
      <p:sp>
        <p:nvSpPr>
          <p:cNvPr id="6149" name="Rectangle 9"/>
          <p:cNvSpPr>
            <a:spLocks noChangeArrowheads="1"/>
          </p:cNvSpPr>
          <p:nvPr/>
        </p:nvSpPr>
        <p:spPr bwMode="auto">
          <a:xfrm>
            <a:off x="87313" y="3371850"/>
            <a:ext cx="4246562" cy="0"/>
          </a:xfrm>
          <a:prstGeom prst="rect">
            <a:avLst/>
          </a:prstGeom>
          <a:noFill/>
          <a:ln w="9525" algn="ctr">
            <a:noFill/>
            <a:miter lim="800000"/>
            <a:headEnd/>
            <a:tailEnd/>
          </a:ln>
        </p:spPr>
        <p:txBody>
          <a:bodyPr wrap="none" anchor="ctr">
            <a:spAutoFit/>
          </a:bodyPr>
          <a:lstStyle/>
          <a:p>
            <a:endParaRPr lang="ja-JP" altLang="en-US"/>
          </a:p>
        </p:txBody>
      </p:sp>
      <p:sp>
        <p:nvSpPr>
          <p:cNvPr id="6150" name="Rectangle 10"/>
          <p:cNvSpPr>
            <a:spLocks noChangeArrowheads="1"/>
          </p:cNvSpPr>
          <p:nvPr/>
        </p:nvSpPr>
        <p:spPr bwMode="auto">
          <a:xfrm>
            <a:off x="1225550" y="5456238"/>
            <a:ext cx="184150" cy="593725"/>
          </a:xfrm>
          <a:prstGeom prst="rect">
            <a:avLst/>
          </a:prstGeom>
          <a:noFill/>
          <a:ln w="9525" algn="ctr">
            <a:noFill/>
            <a:miter lim="800000"/>
            <a:headEnd/>
            <a:tailEnd/>
          </a:ln>
        </p:spPr>
        <p:txBody>
          <a:bodyPr wrap="none" anchor="ctr">
            <a:spAutoFit/>
          </a:bodyPr>
          <a:lstStyle/>
          <a:p>
            <a:pPr algn="l" eaLnBrk="1" hangingPunct="1">
              <a:spcBef>
                <a:spcPct val="20000"/>
              </a:spcBef>
              <a:buClr>
                <a:schemeClr val="hlink"/>
              </a:buClr>
              <a:buSzPct val="55000"/>
              <a:buFont typeface="Wingdings" pitchFamily="2" charset="2"/>
              <a:buNone/>
            </a:pPr>
            <a:endParaRPr lang="en-GB" altLang="ja-JP" sz="900"/>
          </a:p>
          <a:p>
            <a:pPr algn="l"/>
            <a:endParaRPr lang="ja-JP" altLang="en-GB">
              <a:latin typeface="Times" pitchFamily="18" charset="0"/>
            </a:endParaRPr>
          </a:p>
        </p:txBody>
      </p:sp>
      <p:sp>
        <p:nvSpPr>
          <p:cNvPr id="6151" name="Rectangle 12"/>
          <p:cNvSpPr>
            <a:spLocks noChangeArrowheads="1"/>
          </p:cNvSpPr>
          <p:nvPr/>
        </p:nvSpPr>
        <p:spPr bwMode="auto">
          <a:xfrm>
            <a:off x="355600" y="5310188"/>
            <a:ext cx="84138" cy="365125"/>
          </a:xfrm>
          <a:prstGeom prst="rect">
            <a:avLst/>
          </a:prstGeom>
          <a:noFill/>
          <a:ln w="9525" algn="ctr">
            <a:noFill/>
            <a:miter lim="800000"/>
            <a:headEnd/>
            <a:tailEnd/>
          </a:ln>
        </p:spPr>
        <p:txBody>
          <a:bodyPr wrap="none" lIns="0" tIns="0" rIns="0" bIns="0" anchor="ctr">
            <a:spAutoFit/>
          </a:bodyPr>
          <a:lstStyle/>
          <a:p>
            <a:pPr algn="l">
              <a:buClr>
                <a:srgbClr val="969696"/>
              </a:buClr>
              <a:buSzPct val="60000"/>
              <a:buFont typeface="Wingdings" pitchFamily="2" charset="2"/>
              <a:buNone/>
            </a:pPr>
            <a:r>
              <a:rPr lang="en-GB" altLang="ja-JP"/>
              <a:t> </a:t>
            </a:r>
          </a:p>
        </p:txBody>
      </p:sp>
      <p:sp>
        <p:nvSpPr>
          <p:cNvPr id="6152" name="Rectangle 14"/>
          <p:cNvSpPr>
            <a:spLocks noChangeArrowheads="1"/>
          </p:cNvSpPr>
          <p:nvPr/>
        </p:nvSpPr>
        <p:spPr bwMode="auto">
          <a:xfrm>
            <a:off x="422275" y="2349500"/>
            <a:ext cx="8721725" cy="2308225"/>
          </a:xfrm>
          <a:prstGeom prst="rect">
            <a:avLst/>
          </a:prstGeom>
          <a:noFill/>
          <a:ln w="9525" algn="ctr">
            <a:noFill/>
            <a:miter lim="800000"/>
            <a:headEnd/>
            <a:tailEnd/>
          </a:ln>
        </p:spPr>
        <p:txBody>
          <a:bodyPr anchor="ctr">
            <a:spAutoFit/>
          </a:bodyPr>
          <a:lstStyle/>
          <a:p>
            <a:pPr algn="l"/>
            <a:endParaRPr lang="en-US" altLang="ja-JP"/>
          </a:p>
          <a:p>
            <a:pPr algn="l"/>
            <a:r>
              <a:rPr lang="en-GB" altLang="ja-JP">
                <a:solidFill>
                  <a:schemeClr val="accent1"/>
                </a:solidFill>
              </a:rPr>
              <a:t>Nociceptive Pain </a:t>
            </a:r>
            <a:r>
              <a:rPr lang="en-GB" altLang="ja-JP"/>
              <a:t>- mechanical, thermal, electrical…</a:t>
            </a:r>
          </a:p>
          <a:p>
            <a:pPr algn="l"/>
            <a:endParaRPr lang="en-GB" altLang="ja-JP">
              <a:solidFill>
                <a:schemeClr val="accent1"/>
              </a:solidFill>
            </a:endParaRPr>
          </a:p>
          <a:p>
            <a:pPr algn="l"/>
            <a:r>
              <a:rPr lang="en-GB" altLang="ja-JP">
                <a:solidFill>
                  <a:schemeClr val="accent1"/>
                </a:solidFill>
              </a:rPr>
              <a:t>Inflammatory Pain </a:t>
            </a:r>
            <a:r>
              <a:rPr lang="en-GB" altLang="ja-JP"/>
              <a:t>- ischaemia, infection…</a:t>
            </a:r>
          </a:p>
          <a:p>
            <a:pPr algn="l"/>
            <a:endParaRPr lang="en-GB" altLang="ja-JP">
              <a:solidFill>
                <a:schemeClr val="accent1"/>
              </a:solidFill>
            </a:endParaRPr>
          </a:p>
          <a:p>
            <a:pPr algn="l"/>
            <a:r>
              <a:rPr lang="en-GB" altLang="ja-JP">
                <a:solidFill>
                  <a:schemeClr val="accent1"/>
                </a:solidFill>
              </a:rPr>
              <a:t>Neuropathic Pain </a:t>
            </a:r>
            <a:r>
              <a:rPr lang="en-GB" altLang="ja-JP"/>
              <a:t>- nerve injury, maladaptive plasticity</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20663" y="1593850"/>
            <a:ext cx="8923337" cy="5121275"/>
          </a:xfrm>
          <a:prstGeom prst="rect">
            <a:avLst/>
          </a:prstGeom>
          <a:noFill/>
          <a:ln w="9525" algn="ctr">
            <a:noFill/>
            <a:miter lim="800000"/>
            <a:headEnd/>
            <a:tailEnd/>
          </a:ln>
        </p:spPr>
        <p:txBody>
          <a:bodyPr anchor="ctr">
            <a:spAutoFit/>
          </a:bodyPr>
          <a:lstStyle/>
          <a:p>
            <a:pPr algn="l"/>
            <a:r>
              <a:rPr lang="en-GB" altLang="ja-JP" sz="2000"/>
              <a:t>Opium (morphine): an extract of the poppy plant</a:t>
            </a:r>
          </a:p>
          <a:p>
            <a:pPr algn="l"/>
            <a:endParaRPr lang="en-GB" altLang="ja-JP" sz="2000"/>
          </a:p>
          <a:p>
            <a:pPr algn="l"/>
            <a:r>
              <a:rPr lang="en-GB" altLang="ja-JP" sz="2000"/>
              <a:t>Why should the brain have receptors for an extract of the opium poppy?</a:t>
            </a:r>
          </a:p>
          <a:p>
            <a:pPr algn="l"/>
            <a:r>
              <a:rPr lang="en-GB" altLang="ja-JP" sz="2000"/>
              <a:t>    </a:t>
            </a:r>
            <a:r>
              <a:rPr lang="en-GB" altLang="ja-JP" sz="1800"/>
              <a:t>- the brain must have receptors for compounds produced by the body (endogenous </a:t>
            </a:r>
          </a:p>
          <a:p>
            <a:pPr algn="l"/>
            <a:r>
              <a:rPr lang="en-GB" altLang="ja-JP" sz="1800"/>
              <a:t>      compounds) which happen to share a chemical similarity with morphine</a:t>
            </a:r>
          </a:p>
          <a:p>
            <a:pPr algn="l"/>
            <a:endParaRPr lang="en-GB" altLang="ja-JP" sz="1800"/>
          </a:p>
          <a:p>
            <a:pPr algn="l"/>
            <a:r>
              <a:rPr lang="en-GB" altLang="ja-JP" sz="2000">
                <a:solidFill>
                  <a:schemeClr val="accent1"/>
                </a:solidFill>
              </a:rPr>
              <a:t>Enkephalins </a:t>
            </a:r>
            <a:r>
              <a:rPr lang="en-GB" altLang="ja-JP" sz="2000"/>
              <a:t>(from the Greek meaning "in the head</a:t>
            </a:r>
            <a:r>
              <a:rPr lang="en-GB" altLang="ja-JP" sz="2000">
                <a:latin typeface="Times" pitchFamily="18" charset="0"/>
              </a:rPr>
              <a:t>“</a:t>
            </a:r>
            <a:r>
              <a:rPr lang="en-GB" altLang="ja-JP" sz="2000"/>
              <a:t>)</a:t>
            </a:r>
          </a:p>
          <a:p>
            <a:pPr algn="l"/>
            <a:r>
              <a:rPr lang="en-GB" altLang="ja-JP" sz="1800"/>
              <a:t>	</a:t>
            </a:r>
            <a:r>
              <a:rPr lang="en-GB" altLang="ja-JP" sz="1400"/>
              <a:t>Tyr-Gly-Gly-Phe-Met</a:t>
            </a:r>
          </a:p>
          <a:p>
            <a:pPr algn="l"/>
            <a:r>
              <a:rPr lang="en-GB" altLang="ja-JP" sz="1400"/>
              <a:t>	Tyr-Gly-Gly-Phe-Leu </a:t>
            </a:r>
            <a:br>
              <a:rPr lang="en-GB" altLang="ja-JP" sz="1400"/>
            </a:br>
            <a:endParaRPr lang="en-GB" altLang="ja-JP" sz="1400"/>
          </a:p>
          <a:p>
            <a:pPr algn="l"/>
            <a:r>
              <a:rPr lang="en-GB" altLang="ja-JP" sz="2000">
                <a:solidFill>
                  <a:schemeClr val="accent1"/>
                </a:solidFill>
              </a:rPr>
              <a:t>Endorphins </a:t>
            </a:r>
            <a:r>
              <a:rPr lang="en-GB" altLang="ja-JP" sz="2000"/>
              <a:t>(endogenous morphine-like molecule)</a:t>
            </a:r>
          </a:p>
          <a:p>
            <a:pPr algn="l"/>
            <a:r>
              <a:rPr lang="en-GB" altLang="ja-JP" sz="2000">
                <a:latin typeface="Symbol" pitchFamily="18" charset="2"/>
              </a:rPr>
              <a:t>     a</a:t>
            </a:r>
            <a:r>
              <a:rPr lang="en-GB" altLang="ja-JP" sz="2000"/>
              <a:t>-Endorphin</a:t>
            </a:r>
          </a:p>
          <a:p>
            <a:pPr algn="l"/>
            <a:r>
              <a:rPr lang="en-GB" altLang="ja-JP" sz="1800"/>
              <a:t>	</a:t>
            </a:r>
            <a:r>
              <a:rPr lang="en-GB" altLang="ja-JP" sz="1400"/>
              <a:t>Tyr-Gly-Gly-Phe-Met-Thr-Ser-Glu-Lys-Ser-Gln-Thr-Pro-Leu-Val-Thr</a:t>
            </a:r>
          </a:p>
          <a:p>
            <a:pPr algn="l"/>
            <a:r>
              <a:rPr lang="en-GB" altLang="ja-JP" sz="2000">
                <a:latin typeface="Symbol" pitchFamily="18" charset="2"/>
              </a:rPr>
              <a:t>     g</a:t>
            </a:r>
            <a:r>
              <a:rPr lang="en-GB" altLang="ja-JP" sz="2000"/>
              <a:t>-Endorphin</a:t>
            </a:r>
          </a:p>
          <a:p>
            <a:pPr algn="l"/>
            <a:r>
              <a:rPr lang="en-GB" altLang="ja-JP" sz="1800"/>
              <a:t>	</a:t>
            </a:r>
            <a:r>
              <a:rPr lang="en-GB" altLang="ja-JP" sz="1400"/>
              <a:t>Tyr-Gly-Gly-Phe-Met-Thr-Ser-Glu-Lys-Ser-Gln-Thr-Pro-Leu-Val-Thr-Leu </a:t>
            </a:r>
          </a:p>
          <a:p>
            <a:pPr algn="l"/>
            <a:r>
              <a:rPr lang="en-GB" altLang="ja-JP" sz="2000">
                <a:latin typeface="Symbol" pitchFamily="18" charset="2"/>
              </a:rPr>
              <a:t>     b</a:t>
            </a:r>
            <a:r>
              <a:rPr lang="en-GB" altLang="ja-JP" sz="2000"/>
              <a:t>-Endorphin</a:t>
            </a:r>
          </a:p>
          <a:p>
            <a:pPr algn="l"/>
            <a:r>
              <a:rPr lang="en-GB" altLang="ja-JP" sz="1800"/>
              <a:t>	</a:t>
            </a:r>
            <a:r>
              <a:rPr lang="en-GB" altLang="ja-JP" sz="1400"/>
              <a:t>Tyr-Gly-Gly-Phe-Met-Thr-Ser-Glu-Lys-Ser-Gln-Thr-Pro-Leu-Val-Thr-Leu-Phe-Lys-Asn-Ala-Ile-	Ile-Lys-Asn-Ala-Tyr-Lys-Lys-Gly-Glu</a:t>
            </a:r>
          </a:p>
        </p:txBody>
      </p:sp>
      <p:sp>
        <p:nvSpPr>
          <p:cNvPr id="52227" name="Rectangle 3"/>
          <p:cNvSpPr>
            <a:spLocks noGrp="1" noChangeArrowheads="1"/>
          </p:cNvSpPr>
          <p:nvPr>
            <p:ph type="title"/>
          </p:nvPr>
        </p:nvSpPr>
        <p:spPr>
          <a:xfrm>
            <a:off x="0" y="0"/>
            <a:ext cx="9144000" cy="1371600"/>
          </a:xfrm>
          <a:noFill/>
        </p:spPr>
        <p:txBody>
          <a:bodyPr/>
          <a:lstStyle/>
          <a:p>
            <a:r>
              <a:rPr lang="en-GB" altLang="ja-JP" sz="2800" smtClean="0">
                <a:solidFill>
                  <a:schemeClr val="accent1"/>
                </a:solidFill>
                <a:latin typeface="Helvetica" pitchFamily="34" charset="0"/>
              </a:rPr>
              <a:t>Current analgesics</a:t>
            </a:r>
            <a:br>
              <a:rPr lang="en-GB" altLang="ja-JP" sz="2800" smtClean="0">
                <a:solidFill>
                  <a:schemeClr val="accent1"/>
                </a:solidFill>
                <a:latin typeface="Helvetica" pitchFamily="34" charset="0"/>
              </a:rPr>
            </a:br>
            <a:r>
              <a:rPr lang="en-US" altLang="ja-JP" sz="3600" smtClean="0">
                <a:solidFill>
                  <a:schemeClr val="accent1"/>
                </a:solidFill>
                <a:latin typeface="Helvetica" pitchFamily="34" charset="0"/>
              </a:rPr>
              <a:t>Opiates</a:t>
            </a:r>
            <a:endParaRPr lang="en-GB" altLang="ja-JP" sz="3600" smtClean="0">
              <a:solidFill>
                <a:schemeClr val="accent1"/>
              </a:solidFill>
              <a:latin typeface="Helvetica" pitchFamily="34" charset="0"/>
            </a:endParaRPr>
          </a:p>
        </p:txBody>
      </p:sp>
      <p:sp>
        <p:nvSpPr>
          <p:cNvPr id="52228" name="Rectangle 4"/>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50</a:t>
            </a:r>
          </a:p>
        </p:txBody>
      </p:sp>
      <p:grpSp>
        <p:nvGrpSpPr>
          <p:cNvPr id="52229" name="Group 5"/>
          <p:cNvGrpSpPr>
            <a:grpSpLocks/>
          </p:cNvGrpSpPr>
          <p:nvPr/>
        </p:nvGrpSpPr>
        <p:grpSpPr bwMode="auto">
          <a:xfrm>
            <a:off x="7877175" y="3332163"/>
            <a:ext cx="1266825" cy="1108075"/>
            <a:chOff x="4541" y="2168"/>
            <a:chExt cx="798" cy="698"/>
          </a:xfrm>
        </p:grpSpPr>
        <p:sp>
          <p:nvSpPr>
            <p:cNvPr id="52254" name="AutoShape 6"/>
            <p:cNvSpPr>
              <a:spLocks noChangeArrowheads="1"/>
            </p:cNvSpPr>
            <p:nvPr/>
          </p:nvSpPr>
          <p:spPr bwMode="auto">
            <a:xfrm rot="5400000">
              <a:off x="4775" y="2240"/>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2255" name="AutoShape 7"/>
            <p:cNvSpPr>
              <a:spLocks noChangeArrowheads="1"/>
            </p:cNvSpPr>
            <p:nvPr/>
          </p:nvSpPr>
          <p:spPr bwMode="auto">
            <a:xfrm rot="5400000">
              <a:off x="4875" y="2404"/>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2256" name="AutoShape 8"/>
            <p:cNvSpPr>
              <a:spLocks noChangeArrowheads="1"/>
            </p:cNvSpPr>
            <p:nvPr/>
          </p:nvSpPr>
          <p:spPr bwMode="auto">
            <a:xfrm rot="5400000">
              <a:off x="4775" y="2568"/>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useBgFill="1">
          <p:nvSpPr>
            <p:cNvPr id="52257" name="Rectangle 9"/>
            <p:cNvSpPr>
              <a:spLocks noChangeArrowheads="1"/>
            </p:cNvSpPr>
            <p:nvPr/>
          </p:nvSpPr>
          <p:spPr bwMode="auto">
            <a:xfrm>
              <a:off x="4859" y="2451"/>
              <a:ext cx="56" cy="351"/>
            </a:xfrm>
            <a:prstGeom prst="rect">
              <a:avLst/>
            </a:prstGeom>
            <a:ln w="9525" algn="ctr">
              <a:noFill/>
              <a:miter lim="800000"/>
              <a:headEnd/>
              <a:tailEnd/>
            </a:ln>
          </p:spPr>
          <p:txBody>
            <a:bodyPr wrap="none" anchor="ctr"/>
            <a:lstStyle/>
            <a:p>
              <a:endParaRPr lang="ja-JP" altLang="en-US"/>
            </a:p>
          </p:txBody>
        </p:sp>
        <p:sp useBgFill="1">
          <p:nvSpPr>
            <p:cNvPr id="52258" name="Rectangle 10"/>
            <p:cNvSpPr>
              <a:spLocks noChangeArrowheads="1"/>
            </p:cNvSpPr>
            <p:nvPr/>
          </p:nvSpPr>
          <p:spPr bwMode="auto">
            <a:xfrm>
              <a:off x="4899" y="2616"/>
              <a:ext cx="116" cy="173"/>
            </a:xfrm>
            <a:prstGeom prst="rect">
              <a:avLst/>
            </a:prstGeom>
            <a:ln w="9525" algn="ctr">
              <a:noFill/>
              <a:miter lim="800000"/>
              <a:headEnd/>
              <a:tailEnd/>
            </a:ln>
          </p:spPr>
          <p:txBody>
            <a:bodyPr wrap="none" anchor="ctr"/>
            <a:lstStyle/>
            <a:p>
              <a:endParaRPr lang="ja-JP" altLang="en-US"/>
            </a:p>
          </p:txBody>
        </p:sp>
        <p:sp>
          <p:nvSpPr>
            <p:cNvPr id="52259" name="Line 11"/>
            <p:cNvSpPr>
              <a:spLocks noChangeShapeType="1"/>
            </p:cNvSpPr>
            <p:nvPr/>
          </p:nvSpPr>
          <p:spPr bwMode="auto">
            <a:xfrm flipH="1">
              <a:off x="4724" y="2712"/>
              <a:ext cx="62" cy="45"/>
            </a:xfrm>
            <a:prstGeom prst="line">
              <a:avLst/>
            </a:prstGeom>
            <a:noFill/>
            <a:ln w="19050">
              <a:solidFill>
                <a:schemeClr val="tx1"/>
              </a:solidFill>
              <a:round/>
              <a:headEnd/>
              <a:tailEnd/>
            </a:ln>
          </p:spPr>
          <p:txBody>
            <a:bodyPr/>
            <a:lstStyle/>
            <a:p>
              <a:endParaRPr lang="ja-JP" altLang="en-US"/>
            </a:p>
          </p:txBody>
        </p:sp>
        <p:sp>
          <p:nvSpPr>
            <p:cNvPr id="52260" name="Line 12"/>
            <p:cNvSpPr>
              <a:spLocks noChangeShapeType="1"/>
            </p:cNvSpPr>
            <p:nvPr/>
          </p:nvSpPr>
          <p:spPr bwMode="auto">
            <a:xfrm flipH="1">
              <a:off x="4734" y="2727"/>
              <a:ext cx="62" cy="45"/>
            </a:xfrm>
            <a:prstGeom prst="line">
              <a:avLst/>
            </a:prstGeom>
            <a:noFill/>
            <a:ln w="19050">
              <a:solidFill>
                <a:schemeClr val="tx1"/>
              </a:solidFill>
              <a:round/>
              <a:headEnd/>
              <a:tailEnd/>
            </a:ln>
          </p:spPr>
          <p:txBody>
            <a:bodyPr/>
            <a:lstStyle/>
            <a:p>
              <a:endParaRPr lang="ja-JP" altLang="en-US"/>
            </a:p>
          </p:txBody>
        </p:sp>
        <p:sp>
          <p:nvSpPr>
            <p:cNvPr id="52261" name="Line 13"/>
            <p:cNvSpPr>
              <a:spLocks noChangeShapeType="1"/>
            </p:cNvSpPr>
            <p:nvPr/>
          </p:nvSpPr>
          <p:spPr bwMode="auto">
            <a:xfrm>
              <a:off x="5087" y="2557"/>
              <a:ext cx="62" cy="45"/>
            </a:xfrm>
            <a:prstGeom prst="line">
              <a:avLst/>
            </a:prstGeom>
            <a:noFill/>
            <a:ln w="19050">
              <a:solidFill>
                <a:schemeClr val="tx1"/>
              </a:solidFill>
              <a:round/>
              <a:headEnd/>
              <a:tailEnd/>
            </a:ln>
          </p:spPr>
          <p:txBody>
            <a:bodyPr/>
            <a:lstStyle/>
            <a:p>
              <a:endParaRPr lang="ja-JP" altLang="en-US"/>
            </a:p>
          </p:txBody>
        </p:sp>
        <p:sp>
          <p:nvSpPr>
            <p:cNvPr id="52262" name="Line 14"/>
            <p:cNvSpPr>
              <a:spLocks noChangeShapeType="1"/>
            </p:cNvSpPr>
            <p:nvPr/>
          </p:nvSpPr>
          <p:spPr bwMode="auto">
            <a:xfrm>
              <a:off x="4978" y="2611"/>
              <a:ext cx="1" cy="71"/>
            </a:xfrm>
            <a:prstGeom prst="line">
              <a:avLst/>
            </a:prstGeom>
            <a:noFill/>
            <a:ln w="19050">
              <a:solidFill>
                <a:schemeClr val="tx1"/>
              </a:solidFill>
              <a:round/>
              <a:headEnd/>
              <a:tailEnd/>
            </a:ln>
          </p:spPr>
          <p:txBody>
            <a:bodyPr/>
            <a:lstStyle/>
            <a:p>
              <a:endParaRPr lang="ja-JP" altLang="en-US"/>
            </a:p>
          </p:txBody>
        </p:sp>
        <p:sp>
          <p:nvSpPr>
            <p:cNvPr id="52263" name="Line 15"/>
            <p:cNvSpPr>
              <a:spLocks noChangeShapeType="1"/>
            </p:cNvSpPr>
            <p:nvPr/>
          </p:nvSpPr>
          <p:spPr bwMode="auto">
            <a:xfrm>
              <a:off x="4998" y="2611"/>
              <a:ext cx="1" cy="71"/>
            </a:xfrm>
            <a:prstGeom prst="line">
              <a:avLst/>
            </a:prstGeom>
            <a:noFill/>
            <a:ln w="19050">
              <a:solidFill>
                <a:schemeClr val="tx1"/>
              </a:solidFill>
              <a:round/>
              <a:headEnd/>
              <a:tailEnd/>
            </a:ln>
          </p:spPr>
          <p:txBody>
            <a:bodyPr/>
            <a:lstStyle/>
            <a:p>
              <a:endParaRPr lang="ja-JP" altLang="en-US"/>
            </a:p>
          </p:txBody>
        </p:sp>
        <p:sp>
          <p:nvSpPr>
            <p:cNvPr id="52264" name="Line 16"/>
            <p:cNvSpPr>
              <a:spLocks noChangeShapeType="1"/>
            </p:cNvSpPr>
            <p:nvPr/>
          </p:nvSpPr>
          <p:spPr bwMode="auto">
            <a:xfrm>
              <a:off x="4811" y="2382"/>
              <a:ext cx="73" cy="40"/>
            </a:xfrm>
            <a:prstGeom prst="line">
              <a:avLst/>
            </a:prstGeom>
            <a:noFill/>
            <a:ln w="19050">
              <a:solidFill>
                <a:schemeClr val="tx1"/>
              </a:solidFill>
              <a:round/>
              <a:headEnd/>
              <a:tailEnd/>
            </a:ln>
          </p:spPr>
          <p:txBody>
            <a:bodyPr/>
            <a:lstStyle/>
            <a:p>
              <a:endParaRPr lang="ja-JP" altLang="en-US"/>
            </a:p>
          </p:txBody>
        </p:sp>
        <p:sp>
          <p:nvSpPr>
            <p:cNvPr id="52265" name="Line 17"/>
            <p:cNvSpPr>
              <a:spLocks noChangeShapeType="1"/>
            </p:cNvSpPr>
            <p:nvPr/>
          </p:nvSpPr>
          <p:spPr bwMode="auto">
            <a:xfrm flipH="1">
              <a:off x="4811" y="2252"/>
              <a:ext cx="73" cy="40"/>
            </a:xfrm>
            <a:prstGeom prst="line">
              <a:avLst/>
            </a:prstGeom>
            <a:noFill/>
            <a:ln w="19050">
              <a:solidFill>
                <a:schemeClr val="tx1"/>
              </a:solidFill>
              <a:round/>
              <a:headEnd/>
              <a:tailEnd/>
            </a:ln>
          </p:spPr>
          <p:txBody>
            <a:bodyPr/>
            <a:lstStyle/>
            <a:p>
              <a:endParaRPr lang="ja-JP" altLang="en-US"/>
            </a:p>
          </p:txBody>
        </p:sp>
        <p:sp>
          <p:nvSpPr>
            <p:cNvPr id="52266" name="Line 18"/>
            <p:cNvSpPr>
              <a:spLocks noChangeShapeType="1"/>
            </p:cNvSpPr>
            <p:nvPr/>
          </p:nvSpPr>
          <p:spPr bwMode="auto">
            <a:xfrm flipH="1">
              <a:off x="4962" y="2292"/>
              <a:ext cx="0" cy="86"/>
            </a:xfrm>
            <a:prstGeom prst="line">
              <a:avLst/>
            </a:prstGeom>
            <a:noFill/>
            <a:ln w="19050">
              <a:solidFill>
                <a:schemeClr val="tx1"/>
              </a:solidFill>
              <a:round/>
              <a:headEnd/>
              <a:tailEnd/>
            </a:ln>
          </p:spPr>
          <p:txBody>
            <a:bodyPr/>
            <a:lstStyle/>
            <a:p>
              <a:endParaRPr lang="ja-JP" altLang="en-US"/>
            </a:p>
          </p:txBody>
        </p:sp>
        <p:sp>
          <p:nvSpPr>
            <p:cNvPr id="52267" name="Line 19"/>
            <p:cNvSpPr>
              <a:spLocks noChangeShapeType="1"/>
            </p:cNvSpPr>
            <p:nvPr/>
          </p:nvSpPr>
          <p:spPr bwMode="auto">
            <a:xfrm>
              <a:off x="4715" y="2243"/>
              <a:ext cx="73" cy="40"/>
            </a:xfrm>
            <a:prstGeom prst="line">
              <a:avLst/>
            </a:prstGeom>
            <a:noFill/>
            <a:ln w="19050">
              <a:solidFill>
                <a:schemeClr val="tx1"/>
              </a:solidFill>
              <a:round/>
              <a:headEnd/>
              <a:tailEnd/>
            </a:ln>
          </p:spPr>
          <p:txBody>
            <a:bodyPr/>
            <a:lstStyle/>
            <a:p>
              <a:endParaRPr lang="ja-JP" altLang="en-US"/>
            </a:p>
          </p:txBody>
        </p:sp>
        <p:sp>
          <p:nvSpPr>
            <p:cNvPr id="52268" name="Rectangle 20"/>
            <p:cNvSpPr>
              <a:spLocks noChangeArrowheads="1"/>
            </p:cNvSpPr>
            <p:nvPr/>
          </p:nvSpPr>
          <p:spPr bwMode="auto">
            <a:xfrm>
              <a:off x="4541" y="2168"/>
              <a:ext cx="224" cy="144"/>
            </a:xfrm>
            <a:prstGeom prst="rect">
              <a:avLst/>
            </a:prstGeom>
            <a:noFill/>
            <a:ln w="9525" algn="ctr">
              <a:noFill/>
              <a:miter lim="800000"/>
              <a:headEnd/>
              <a:tailEnd/>
            </a:ln>
          </p:spPr>
          <p:txBody>
            <a:bodyPr wrap="none">
              <a:spAutoFit/>
            </a:bodyPr>
            <a:lstStyle/>
            <a:p>
              <a:r>
                <a:rPr lang="en-US" altLang="ja-JP" sz="900"/>
                <a:t>HO</a:t>
              </a:r>
              <a:endParaRPr lang="en-GB" altLang="ja-JP" sz="900"/>
            </a:p>
          </p:txBody>
        </p:sp>
        <p:sp>
          <p:nvSpPr>
            <p:cNvPr id="52269" name="Rectangle 21"/>
            <p:cNvSpPr>
              <a:spLocks noChangeArrowheads="1"/>
            </p:cNvSpPr>
            <p:nvPr/>
          </p:nvSpPr>
          <p:spPr bwMode="auto">
            <a:xfrm>
              <a:off x="4610" y="2717"/>
              <a:ext cx="172" cy="144"/>
            </a:xfrm>
            <a:prstGeom prst="rect">
              <a:avLst/>
            </a:prstGeom>
            <a:noFill/>
            <a:ln w="9525" algn="ctr">
              <a:noFill/>
              <a:miter lim="800000"/>
              <a:headEnd/>
              <a:tailEnd/>
            </a:ln>
          </p:spPr>
          <p:txBody>
            <a:bodyPr wrap="none">
              <a:spAutoFit/>
            </a:bodyPr>
            <a:lstStyle/>
            <a:p>
              <a:r>
                <a:rPr lang="en-US" altLang="ja-JP" sz="900"/>
                <a:t>O</a:t>
              </a:r>
              <a:endParaRPr lang="en-GB" altLang="ja-JP" sz="900"/>
            </a:p>
          </p:txBody>
        </p:sp>
        <p:sp>
          <p:nvSpPr>
            <p:cNvPr id="52270" name="Rectangle 22"/>
            <p:cNvSpPr>
              <a:spLocks noChangeArrowheads="1"/>
            </p:cNvSpPr>
            <p:nvPr/>
          </p:nvSpPr>
          <p:spPr bwMode="auto">
            <a:xfrm>
              <a:off x="4803" y="2722"/>
              <a:ext cx="168" cy="144"/>
            </a:xfrm>
            <a:prstGeom prst="rect">
              <a:avLst/>
            </a:prstGeom>
            <a:noFill/>
            <a:ln w="9525" algn="ctr">
              <a:noFill/>
              <a:miter lim="800000"/>
              <a:headEnd/>
              <a:tailEnd/>
            </a:ln>
          </p:spPr>
          <p:txBody>
            <a:bodyPr wrap="none">
              <a:spAutoFit/>
            </a:bodyPr>
            <a:lstStyle/>
            <a:p>
              <a:r>
                <a:rPr lang="en-US" altLang="ja-JP" sz="900"/>
                <a:t>R</a:t>
              </a:r>
              <a:endParaRPr lang="en-GB" altLang="ja-JP" sz="900"/>
            </a:p>
          </p:txBody>
        </p:sp>
        <p:sp>
          <p:nvSpPr>
            <p:cNvPr id="52271" name="Rectangle 23"/>
            <p:cNvSpPr>
              <a:spLocks noChangeArrowheads="1"/>
            </p:cNvSpPr>
            <p:nvPr/>
          </p:nvSpPr>
          <p:spPr bwMode="auto">
            <a:xfrm>
              <a:off x="4905" y="2652"/>
              <a:ext cx="172" cy="144"/>
            </a:xfrm>
            <a:prstGeom prst="rect">
              <a:avLst/>
            </a:prstGeom>
            <a:noFill/>
            <a:ln w="9525" algn="ctr">
              <a:noFill/>
              <a:miter lim="800000"/>
              <a:headEnd/>
              <a:tailEnd/>
            </a:ln>
          </p:spPr>
          <p:txBody>
            <a:bodyPr wrap="none">
              <a:spAutoFit/>
            </a:bodyPr>
            <a:lstStyle/>
            <a:p>
              <a:r>
                <a:rPr lang="en-US" altLang="ja-JP" sz="900"/>
                <a:t>O</a:t>
              </a:r>
              <a:endParaRPr lang="en-GB" altLang="ja-JP" sz="900"/>
            </a:p>
          </p:txBody>
        </p:sp>
        <p:sp>
          <p:nvSpPr>
            <p:cNvPr id="52272" name="Rectangle 24"/>
            <p:cNvSpPr>
              <a:spLocks noChangeArrowheads="1"/>
            </p:cNvSpPr>
            <p:nvPr/>
          </p:nvSpPr>
          <p:spPr bwMode="auto">
            <a:xfrm>
              <a:off x="4802" y="2499"/>
              <a:ext cx="168" cy="144"/>
            </a:xfrm>
            <a:prstGeom prst="rect">
              <a:avLst/>
            </a:prstGeom>
            <a:noFill/>
            <a:ln w="9525" algn="ctr">
              <a:noFill/>
              <a:miter lim="800000"/>
              <a:headEnd/>
              <a:tailEnd/>
            </a:ln>
          </p:spPr>
          <p:txBody>
            <a:bodyPr wrap="none">
              <a:spAutoFit/>
            </a:bodyPr>
            <a:lstStyle/>
            <a:p>
              <a:r>
                <a:rPr lang="en-US" altLang="ja-JP" sz="900"/>
                <a:t>N</a:t>
              </a:r>
              <a:endParaRPr lang="en-GB" altLang="ja-JP" sz="900"/>
            </a:p>
          </p:txBody>
        </p:sp>
        <p:sp>
          <p:nvSpPr>
            <p:cNvPr id="52273" name="Rectangle 25"/>
            <p:cNvSpPr>
              <a:spLocks noChangeArrowheads="1"/>
            </p:cNvSpPr>
            <p:nvPr/>
          </p:nvSpPr>
          <p:spPr bwMode="auto">
            <a:xfrm>
              <a:off x="4801" y="2436"/>
              <a:ext cx="168" cy="144"/>
            </a:xfrm>
            <a:prstGeom prst="rect">
              <a:avLst/>
            </a:prstGeom>
            <a:noFill/>
            <a:ln w="9525" algn="ctr">
              <a:noFill/>
              <a:miter lim="800000"/>
              <a:headEnd/>
              <a:tailEnd/>
            </a:ln>
          </p:spPr>
          <p:txBody>
            <a:bodyPr wrap="none">
              <a:spAutoFit/>
            </a:bodyPr>
            <a:lstStyle/>
            <a:p>
              <a:r>
                <a:rPr lang="en-US" altLang="ja-JP" sz="900"/>
                <a:t>H</a:t>
              </a:r>
              <a:endParaRPr lang="en-GB" altLang="ja-JP" sz="900"/>
            </a:p>
          </p:txBody>
        </p:sp>
        <p:sp>
          <p:nvSpPr>
            <p:cNvPr id="52274" name="Rectangle 26"/>
            <p:cNvSpPr>
              <a:spLocks noChangeArrowheads="1"/>
            </p:cNvSpPr>
            <p:nvPr/>
          </p:nvSpPr>
          <p:spPr bwMode="auto">
            <a:xfrm>
              <a:off x="5092" y="2559"/>
              <a:ext cx="247" cy="144"/>
            </a:xfrm>
            <a:prstGeom prst="rect">
              <a:avLst/>
            </a:prstGeom>
            <a:noFill/>
            <a:ln w="9525" algn="ctr">
              <a:noFill/>
              <a:miter lim="800000"/>
              <a:headEnd/>
              <a:tailEnd/>
            </a:ln>
          </p:spPr>
          <p:txBody>
            <a:bodyPr wrap="none">
              <a:spAutoFit/>
            </a:bodyPr>
            <a:lstStyle/>
            <a:p>
              <a:r>
                <a:rPr lang="en-US" altLang="ja-JP" sz="900"/>
                <a:t>NH</a:t>
              </a:r>
              <a:r>
                <a:rPr lang="en-US" altLang="ja-JP" sz="900" baseline="-25000"/>
                <a:t>2</a:t>
              </a:r>
              <a:endParaRPr lang="en-GB" altLang="ja-JP" sz="900" baseline="-25000"/>
            </a:p>
          </p:txBody>
        </p:sp>
      </p:grpSp>
      <p:grpSp>
        <p:nvGrpSpPr>
          <p:cNvPr id="52230" name="Group 27"/>
          <p:cNvGrpSpPr>
            <a:grpSpLocks/>
          </p:cNvGrpSpPr>
          <p:nvPr/>
        </p:nvGrpSpPr>
        <p:grpSpPr bwMode="auto">
          <a:xfrm>
            <a:off x="6357938" y="3332163"/>
            <a:ext cx="1463675" cy="1116012"/>
            <a:chOff x="3912" y="2175"/>
            <a:chExt cx="922" cy="703"/>
          </a:xfrm>
        </p:grpSpPr>
        <p:sp>
          <p:nvSpPr>
            <p:cNvPr id="52233" name="AutoShape 28"/>
            <p:cNvSpPr>
              <a:spLocks noChangeArrowheads="1"/>
            </p:cNvSpPr>
            <p:nvPr/>
          </p:nvSpPr>
          <p:spPr bwMode="auto">
            <a:xfrm rot="5400000">
              <a:off x="4141" y="2245"/>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2234" name="AutoShape 29"/>
            <p:cNvSpPr>
              <a:spLocks noChangeArrowheads="1"/>
            </p:cNvSpPr>
            <p:nvPr/>
          </p:nvSpPr>
          <p:spPr bwMode="auto">
            <a:xfrm rot="5400000">
              <a:off x="4241" y="2409"/>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2235" name="AutoShape 30"/>
            <p:cNvSpPr>
              <a:spLocks noChangeArrowheads="1"/>
            </p:cNvSpPr>
            <p:nvPr/>
          </p:nvSpPr>
          <p:spPr bwMode="auto">
            <a:xfrm rot="5400000">
              <a:off x="4142" y="2577"/>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2236" name="Line 31"/>
            <p:cNvSpPr>
              <a:spLocks noChangeShapeType="1"/>
            </p:cNvSpPr>
            <p:nvPr/>
          </p:nvSpPr>
          <p:spPr bwMode="auto">
            <a:xfrm>
              <a:off x="4178" y="2386"/>
              <a:ext cx="73" cy="40"/>
            </a:xfrm>
            <a:prstGeom prst="line">
              <a:avLst/>
            </a:prstGeom>
            <a:noFill/>
            <a:ln w="19050">
              <a:solidFill>
                <a:schemeClr val="tx1"/>
              </a:solidFill>
              <a:round/>
              <a:headEnd/>
              <a:tailEnd/>
            </a:ln>
          </p:spPr>
          <p:txBody>
            <a:bodyPr/>
            <a:lstStyle/>
            <a:p>
              <a:endParaRPr lang="ja-JP" altLang="en-US"/>
            </a:p>
          </p:txBody>
        </p:sp>
        <p:sp>
          <p:nvSpPr>
            <p:cNvPr id="52237" name="Line 32"/>
            <p:cNvSpPr>
              <a:spLocks noChangeShapeType="1"/>
            </p:cNvSpPr>
            <p:nvPr/>
          </p:nvSpPr>
          <p:spPr bwMode="auto">
            <a:xfrm flipH="1">
              <a:off x="4178" y="2256"/>
              <a:ext cx="73" cy="40"/>
            </a:xfrm>
            <a:prstGeom prst="line">
              <a:avLst/>
            </a:prstGeom>
            <a:noFill/>
            <a:ln w="19050">
              <a:solidFill>
                <a:schemeClr val="tx1"/>
              </a:solidFill>
              <a:round/>
              <a:headEnd/>
              <a:tailEnd/>
            </a:ln>
          </p:spPr>
          <p:txBody>
            <a:bodyPr/>
            <a:lstStyle/>
            <a:p>
              <a:endParaRPr lang="ja-JP" altLang="en-US"/>
            </a:p>
          </p:txBody>
        </p:sp>
        <p:sp>
          <p:nvSpPr>
            <p:cNvPr id="52238" name="Line 33"/>
            <p:cNvSpPr>
              <a:spLocks noChangeShapeType="1"/>
            </p:cNvSpPr>
            <p:nvPr/>
          </p:nvSpPr>
          <p:spPr bwMode="auto">
            <a:xfrm flipH="1">
              <a:off x="4329" y="2296"/>
              <a:ext cx="0" cy="86"/>
            </a:xfrm>
            <a:prstGeom prst="line">
              <a:avLst/>
            </a:prstGeom>
            <a:noFill/>
            <a:ln w="19050">
              <a:solidFill>
                <a:schemeClr val="tx1"/>
              </a:solidFill>
              <a:round/>
              <a:headEnd/>
              <a:tailEnd/>
            </a:ln>
          </p:spPr>
          <p:txBody>
            <a:bodyPr/>
            <a:lstStyle/>
            <a:p>
              <a:endParaRPr lang="ja-JP" altLang="en-US"/>
            </a:p>
          </p:txBody>
        </p:sp>
        <p:sp>
          <p:nvSpPr>
            <p:cNvPr id="52239" name="Line 34"/>
            <p:cNvSpPr>
              <a:spLocks noChangeShapeType="1"/>
            </p:cNvSpPr>
            <p:nvPr/>
          </p:nvSpPr>
          <p:spPr bwMode="auto">
            <a:xfrm flipH="1">
              <a:off x="4253" y="2720"/>
              <a:ext cx="73" cy="40"/>
            </a:xfrm>
            <a:prstGeom prst="line">
              <a:avLst/>
            </a:prstGeom>
            <a:noFill/>
            <a:ln w="19050">
              <a:solidFill>
                <a:schemeClr val="tx1"/>
              </a:solidFill>
              <a:round/>
              <a:headEnd/>
              <a:tailEnd/>
            </a:ln>
          </p:spPr>
          <p:txBody>
            <a:bodyPr/>
            <a:lstStyle/>
            <a:p>
              <a:endParaRPr lang="ja-JP" altLang="en-US"/>
            </a:p>
          </p:txBody>
        </p:sp>
        <p:sp>
          <p:nvSpPr>
            <p:cNvPr id="52240" name="Line 35"/>
            <p:cNvSpPr>
              <a:spLocks noChangeShapeType="1"/>
            </p:cNvSpPr>
            <p:nvPr/>
          </p:nvSpPr>
          <p:spPr bwMode="auto">
            <a:xfrm flipH="1">
              <a:off x="4079" y="2402"/>
              <a:ext cx="73" cy="79"/>
            </a:xfrm>
            <a:prstGeom prst="line">
              <a:avLst/>
            </a:prstGeom>
            <a:noFill/>
            <a:ln w="19050">
              <a:solidFill>
                <a:schemeClr val="tx1"/>
              </a:solidFill>
              <a:round/>
              <a:headEnd/>
              <a:tailEnd/>
            </a:ln>
          </p:spPr>
          <p:txBody>
            <a:bodyPr/>
            <a:lstStyle/>
            <a:p>
              <a:endParaRPr lang="ja-JP" altLang="en-US"/>
            </a:p>
          </p:txBody>
        </p:sp>
        <p:sp>
          <p:nvSpPr>
            <p:cNvPr id="52241" name="Line 36"/>
            <p:cNvSpPr>
              <a:spLocks noChangeShapeType="1"/>
            </p:cNvSpPr>
            <p:nvPr/>
          </p:nvSpPr>
          <p:spPr bwMode="auto">
            <a:xfrm flipH="1" flipV="1">
              <a:off x="4080" y="2538"/>
              <a:ext cx="73" cy="81"/>
            </a:xfrm>
            <a:prstGeom prst="line">
              <a:avLst/>
            </a:prstGeom>
            <a:noFill/>
            <a:ln w="19050">
              <a:solidFill>
                <a:schemeClr val="tx1"/>
              </a:solidFill>
              <a:round/>
              <a:headEnd/>
              <a:tailEnd/>
            </a:ln>
          </p:spPr>
          <p:txBody>
            <a:bodyPr/>
            <a:lstStyle/>
            <a:p>
              <a:endParaRPr lang="ja-JP" altLang="en-US"/>
            </a:p>
          </p:txBody>
        </p:sp>
        <p:sp>
          <p:nvSpPr>
            <p:cNvPr id="52242" name="Line 37"/>
            <p:cNvSpPr>
              <a:spLocks noChangeShapeType="1"/>
            </p:cNvSpPr>
            <p:nvPr/>
          </p:nvSpPr>
          <p:spPr bwMode="auto">
            <a:xfrm>
              <a:off x="4451" y="2566"/>
              <a:ext cx="73" cy="40"/>
            </a:xfrm>
            <a:prstGeom prst="line">
              <a:avLst/>
            </a:prstGeom>
            <a:noFill/>
            <a:ln w="19050">
              <a:solidFill>
                <a:schemeClr val="tx1"/>
              </a:solidFill>
              <a:round/>
              <a:headEnd/>
              <a:tailEnd/>
            </a:ln>
          </p:spPr>
          <p:txBody>
            <a:bodyPr/>
            <a:lstStyle/>
            <a:p>
              <a:endParaRPr lang="ja-JP" altLang="en-US"/>
            </a:p>
          </p:txBody>
        </p:sp>
        <p:sp>
          <p:nvSpPr>
            <p:cNvPr id="52243" name="Line 38"/>
            <p:cNvSpPr>
              <a:spLocks noChangeShapeType="1"/>
            </p:cNvSpPr>
            <p:nvPr/>
          </p:nvSpPr>
          <p:spPr bwMode="auto">
            <a:xfrm>
              <a:off x="4086" y="2249"/>
              <a:ext cx="73" cy="40"/>
            </a:xfrm>
            <a:prstGeom prst="line">
              <a:avLst/>
            </a:prstGeom>
            <a:noFill/>
            <a:ln w="19050">
              <a:solidFill>
                <a:schemeClr val="tx1"/>
              </a:solidFill>
              <a:round/>
              <a:headEnd/>
              <a:tailEnd/>
            </a:ln>
          </p:spPr>
          <p:txBody>
            <a:bodyPr/>
            <a:lstStyle/>
            <a:p>
              <a:endParaRPr lang="ja-JP" altLang="en-US"/>
            </a:p>
          </p:txBody>
        </p:sp>
        <p:sp>
          <p:nvSpPr>
            <p:cNvPr id="52244" name="Rectangle 39"/>
            <p:cNvSpPr>
              <a:spLocks noChangeArrowheads="1"/>
            </p:cNvSpPr>
            <p:nvPr/>
          </p:nvSpPr>
          <p:spPr bwMode="auto">
            <a:xfrm>
              <a:off x="3912" y="2175"/>
              <a:ext cx="224" cy="144"/>
            </a:xfrm>
            <a:prstGeom prst="rect">
              <a:avLst/>
            </a:prstGeom>
            <a:noFill/>
            <a:ln w="9525" algn="ctr">
              <a:noFill/>
              <a:miter lim="800000"/>
              <a:headEnd/>
              <a:tailEnd/>
            </a:ln>
          </p:spPr>
          <p:txBody>
            <a:bodyPr wrap="none">
              <a:spAutoFit/>
            </a:bodyPr>
            <a:lstStyle/>
            <a:p>
              <a:r>
                <a:rPr lang="en-US" altLang="ja-JP" sz="900"/>
                <a:t>HO</a:t>
              </a:r>
              <a:endParaRPr lang="en-GB" altLang="ja-JP" sz="900"/>
            </a:p>
          </p:txBody>
        </p:sp>
        <p:sp>
          <p:nvSpPr>
            <p:cNvPr id="52245" name="Rectangle 40"/>
            <p:cNvSpPr>
              <a:spLocks noChangeArrowheads="1"/>
            </p:cNvSpPr>
            <p:nvPr/>
          </p:nvSpPr>
          <p:spPr bwMode="auto">
            <a:xfrm>
              <a:off x="3966" y="2440"/>
              <a:ext cx="172" cy="144"/>
            </a:xfrm>
            <a:prstGeom prst="rect">
              <a:avLst/>
            </a:prstGeom>
            <a:noFill/>
            <a:ln w="9525" algn="ctr">
              <a:noFill/>
              <a:miter lim="800000"/>
              <a:headEnd/>
              <a:tailEnd/>
            </a:ln>
          </p:spPr>
          <p:txBody>
            <a:bodyPr wrap="none">
              <a:spAutoFit/>
            </a:bodyPr>
            <a:lstStyle/>
            <a:p>
              <a:r>
                <a:rPr lang="en-US" altLang="ja-JP" sz="900"/>
                <a:t>O</a:t>
              </a:r>
              <a:endParaRPr lang="en-GB" altLang="ja-JP" sz="900"/>
            </a:p>
          </p:txBody>
        </p:sp>
        <p:sp>
          <p:nvSpPr>
            <p:cNvPr id="52246" name="Rectangle 41"/>
            <p:cNvSpPr>
              <a:spLocks noChangeArrowheads="1"/>
            </p:cNvSpPr>
            <p:nvPr/>
          </p:nvSpPr>
          <p:spPr bwMode="auto">
            <a:xfrm>
              <a:off x="3931" y="2734"/>
              <a:ext cx="224" cy="144"/>
            </a:xfrm>
            <a:prstGeom prst="rect">
              <a:avLst/>
            </a:prstGeom>
            <a:noFill/>
            <a:ln w="9525" algn="ctr">
              <a:noFill/>
              <a:miter lim="800000"/>
              <a:headEnd/>
              <a:tailEnd/>
            </a:ln>
          </p:spPr>
          <p:txBody>
            <a:bodyPr wrap="none">
              <a:spAutoFit/>
            </a:bodyPr>
            <a:lstStyle/>
            <a:p>
              <a:r>
                <a:rPr lang="en-US" altLang="ja-JP" sz="900"/>
                <a:t>HO</a:t>
              </a:r>
              <a:endParaRPr lang="en-GB" altLang="ja-JP" sz="900"/>
            </a:p>
          </p:txBody>
        </p:sp>
        <p:sp>
          <p:nvSpPr>
            <p:cNvPr id="52247" name="Line 42"/>
            <p:cNvSpPr>
              <a:spLocks noChangeShapeType="1"/>
            </p:cNvSpPr>
            <p:nvPr/>
          </p:nvSpPr>
          <p:spPr bwMode="auto">
            <a:xfrm flipH="1">
              <a:off x="4093" y="2731"/>
              <a:ext cx="62" cy="45"/>
            </a:xfrm>
            <a:prstGeom prst="line">
              <a:avLst/>
            </a:prstGeom>
            <a:noFill/>
            <a:ln w="19050">
              <a:solidFill>
                <a:schemeClr val="tx1"/>
              </a:solidFill>
              <a:round/>
              <a:headEnd/>
              <a:tailEnd/>
            </a:ln>
          </p:spPr>
          <p:txBody>
            <a:bodyPr/>
            <a:lstStyle/>
            <a:p>
              <a:endParaRPr lang="ja-JP" altLang="en-US"/>
            </a:p>
          </p:txBody>
        </p:sp>
        <p:sp>
          <p:nvSpPr>
            <p:cNvPr id="52248" name="Rectangle 43"/>
            <p:cNvSpPr>
              <a:spLocks noChangeArrowheads="1"/>
            </p:cNvSpPr>
            <p:nvPr/>
          </p:nvSpPr>
          <p:spPr bwMode="auto">
            <a:xfrm>
              <a:off x="4470" y="2558"/>
              <a:ext cx="168" cy="144"/>
            </a:xfrm>
            <a:prstGeom prst="rect">
              <a:avLst/>
            </a:prstGeom>
            <a:noFill/>
            <a:ln w="9525" algn="ctr">
              <a:noFill/>
              <a:miter lim="800000"/>
              <a:headEnd/>
              <a:tailEnd/>
            </a:ln>
          </p:spPr>
          <p:txBody>
            <a:bodyPr wrap="none">
              <a:spAutoFit/>
            </a:bodyPr>
            <a:lstStyle/>
            <a:p>
              <a:r>
                <a:rPr lang="en-US" altLang="ja-JP" sz="900"/>
                <a:t>N</a:t>
              </a:r>
              <a:endParaRPr lang="en-GB" altLang="ja-JP" sz="900" baseline="-25000"/>
            </a:p>
          </p:txBody>
        </p:sp>
        <p:sp>
          <p:nvSpPr>
            <p:cNvPr id="52249" name="Line 44"/>
            <p:cNvSpPr>
              <a:spLocks noChangeShapeType="1"/>
            </p:cNvSpPr>
            <p:nvPr/>
          </p:nvSpPr>
          <p:spPr bwMode="auto">
            <a:xfrm flipH="1">
              <a:off x="4586" y="2575"/>
              <a:ext cx="53" cy="30"/>
            </a:xfrm>
            <a:prstGeom prst="line">
              <a:avLst/>
            </a:prstGeom>
            <a:noFill/>
            <a:ln w="19050">
              <a:solidFill>
                <a:schemeClr val="tx1"/>
              </a:solidFill>
              <a:round/>
              <a:headEnd/>
              <a:tailEnd/>
            </a:ln>
          </p:spPr>
          <p:txBody>
            <a:bodyPr/>
            <a:lstStyle/>
            <a:p>
              <a:endParaRPr lang="ja-JP" altLang="en-US"/>
            </a:p>
          </p:txBody>
        </p:sp>
        <p:sp>
          <p:nvSpPr>
            <p:cNvPr id="52250" name="Rectangle 45"/>
            <p:cNvSpPr>
              <a:spLocks noChangeArrowheads="1"/>
            </p:cNvSpPr>
            <p:nvPr/>
          </p:nvSpPr>
          <p:spPr bwMode="auto">
            <a:xfrm>
              <a:off x="4587" y="2495"/>
              <a:ext cx="247" cy="144"/>
            </a:xfrm>
            <a:prstGeom prst="rect">
              <a:avLst/>
            </a:prstGeom>
            <a:noFill/>
            <a:ln w="9525" algn="ctr">
              <a:noFill/>
              <a:miter lim="800000"/>
              <a:headEnd/>
              <a:tailEnd/>
            </a:ln>
          </p:spPr>
          <p:txBody>
            <a:bodyPr wrap="none">
              <a:spAutoFit/>
            </a:bodyPr>
            <a:lstStyle/>
            <a:p>
              <a:r>
                <a:rPr lang="en-US" altLang="ja-JP" sz="900"/>
                <a:t>CH</a:t>
              </a:r>
              <a:r>
                <a:rPr lang="en-US" altLang="ja-JP" sz="900" baseline="-25000"/>
                <a:t>3</a:t>
              </a:r>
              <a:endParaRPr lang="en-GB" altLang="ja-JP" sz="900" baseline="-25000"/>
            </a:p>
          </p:txBody>
        </p:sp>
        <p:sp>
          <p:nvSpPr>
            <p:cNvPr id="52251" name="Line 46"/>
            <p:cNvSpPr>
              <a:spLocks noChangeShapeType="1"/>
            </p:cNvSpPr>
            <p:nvPr/>
          </p:nvSpPr>
          <p:spPr bwMode="auto">
            <a:xfrm>
              <a:off x="4254" y="2562"/>
              <a:ext cx="0" cy="127"/>
            </a:xfrm>
            <a:prstGeom prst="line">
              <a:avLst/>
            </a:prstGeom>
            <a:noFill/>
            <a:ln w="19050">
              <a:solidFill>
                <a:schemeClr val="tx1"/>
              </a:solidFill>
              <a:round/>
              <a:headEnd/>
              <a:tailEnd/>
            </a:ln>
          </p:spPr>
          <p:txBody>
            <a:bodyPr/>
            <a:lstStyle/>
            <a:p>
              <a:endParaRPr lang="ja-JP" altLang="en-US"/>
            </a:p>
          </p:txBody>
        </p:sp>
        <p:sp>
          <p:nvSpPr>
            <p:cNvPr id="52252" name="Line 47"/>
            <p:cNvSpPr>
              <a:spLocks noChangeShapeType="1"/>
            </p:cNvSpPr>
            <p:nvPr/>
          </p:nvSpPr>
          <p:spPr bwMode="auto">
            <a:xfrm rot="5400000">
              <a:off x="4402" y="2532"/>
              <a:ext cx="0" cy="305"/>
            </a:xfrm>
            <a:prstGeom prst="line">
              <a:avLst/>
            </a:prstGeom>
            <a:noFill/>
            <a:ln w="19050">
              <a:solidFill>
                <a:schemeClr val="tx1"/>
              </a:solidFill>
              <a:round/>
              <a:headEnd/>
              <a:tailEnd/>
            </a:ln>
          </p:spPr>
          <p:txBody>
            <a:bodyPr/>
            <a:lstStyle/>
            <a:p>
              <a:endParaRPr lang="ja-JP" altLang="en-US"/>
            </a:p>
          </p:txBody>
        </p:sp>
        <p:sp>
          <p:nvSpPr>
            <p:cNvPr id="52253" name="Line 48"/>
            <p:cNvSpPr>
              <a:spLocks noChangeShapeType="1"/>
            </p:cNvSpPr>
            <p:nvPr/>
          </p:nvSpPr>
          <p:spPr bwMode="auto">
            <a:xfrm flipH="1">
              <a:off x="4551" y="2657"/>
              <a:ext cx="1" cy="33"/>
            </a:xfrm>
            <a:prstGeom prst="line">
              <a:avLst/>
            </a:prstGeom>
            <a:noFill/>
            <a:ln w="19050">
              <a:solidFill>
                <a:schemeClr val="tx1"/>
              </a:solidFill>
              <a:round/>
              <a:headEnd/>
              <a:tailEnd/>
            </a:ln>
          </p:spPr>
          <p:txBody>
            <a:bodyPr/>
            <a:lstStyle/>
            <a:p>
              <a:endParaRPr lang="ja-JP" altLang="en-US"/>
            </a:p>
          </p:txBody>
        </p:sp>
      </p:grpSp>
      <p:sp>
        <p:nvSpPr>
          <p:cNvPr id="52231" name="Rectangle 49"/>
          <p:cNvSpPr>
            <a:spLocks noChangeArrowheads="1"/>
          </p:cNvSpPr>
          <p:nvPr/>
        </p:nvSpPr>
        <p:spPr bwMode="auto">
          <a:xfrm>
            <a:off x="6443663" y="4418013"/>
            <a:ext cx="1030287" cy="336550"/>
          </a:xfrm>
          <a:prstGeom prst="rect">
            <a:avLst/>
          </a:prstGeom>
          <a:noFill/>
          <a:ln w="9525" algn="ctr">
            <a:noFill/>
            <a:miter lim="800000"/>
            <a:headEnd/>
            <a:tailEnd/>
          </a:ln>
        </p:spPr>
        <p:txBody>
          <a:bodyPr wrap="none">
            <a:spAutoFit/>
          </a:bodyPr>
          <a:lstStyle/>
          <a:p>
            <a:r>
              <a:rPr lang="en-GB" altLang="ja-JP" sz="1600">
                <a:solidFill>
                  <a:schemeClr val="tx2"/>
                </a:solidFill>
              </a:rPr>
              <a:t>morphine</a:t>
            </a:r>
          </a:p>
        </p:txBody>
      </p:sp>
      <p:sp>
        <p:nvSpPr>
          <p:cNvPr id="52232" name="Rectangle 50"/>
          <p:cNvSpPr>
            <a:spLocks noChangeArrowheads="1"/>
          </p:cNvSpPr>
          <p:nvPr/>
        </p:nvSpPr>
        <p:spPr bwMode="auto">
          <a:xfrm>
            <a:off x="7821613" y="4418013"/>
            <a:ext cx="1322387" cy="581025"/>
          </a:xfrm>
          <a:prstGeom prst="rect">
            <a:avLst/>
          </a:prstGeom>
          <a:noFill/>
          <a:ln w="9525" algn="ctr">
            <a:noFill/>
            <a:miter lim="800000"/>
            <a:headEnd/>
            <a:tailEnd/>
          </a:ln>
        </p:spPr>
        <p:txBody>
          <a:bodyPr wrap="none">
            <a:spAutoFit/>
          </a:bodyPr>
          <a:lstStyle/>
          <a:p>
            <a:r>
              <a:rPr lang="en-GB" altLang="ja-JP" sz="1600">
                <a:solidFill>
                  <a:schemeClr val="tx2"/>
                </a:solidFill>
              </a:rPr>
              <a:t>enkephalins/</a:t>
            </a:r>
          </a:p>
          <a:p>
            <a:r>
              <a:rPr lang="en-US" altLang="ja-JP" sz="1600">
                <a:solidFill>
                  <a:schemeClr val="tx2"/>
                </a:solidFill>
              </a:rPr>
              <a:t>endorphins</a:t>
            </a:r>
            <a:endParaRPr lang="en-GB" altLang="ja-JP" sz="1600">
              <a:solidFill>
                <a:schemeClr val="tx2"/>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87325" y="1709738"/>
            <a:ext cx="8772525" cy="4970462"/>
          </a:xfrm>
          <a:prstGeom prst="rect">
            <a:avLst/>
          </a:prstGeom>
          <a:noFill/>
          <a:ln w="9525" algn="ctr">
            <a:noFill/>
            <a:miter lim="800000"/>
            <a:headEnd/>
            <a:tailEnd/>
          </a:ln>
        </p:spPr>
        <p:txBody>
          <a:bodyPr anchor="ctr">
            <a:spAutoFit/>
          </a:bodyPr>
          <a:lstStyle/>
          <a:p>
            <a:pPr algn="l"/>
            <a:r>
              <a:rPr lang="en-GB" altLang="ja-JP" sz="2000">
                <a:solidFill>
                  <a:schemeClr val="accent1"/>
                </a:solidFill>
              </a:rPr>
              <a:t>COX-2 (Cyclo-Oxygenase 2) Inhibitors: Celebrex (released in 1999, Pfizer)</a:t>
            </a:r>
          </a:p>
          <a:p>
            <a:pPr algn="l"/>
            <a:r>
              <a:rPr lang="en-GB" altLang="ja-JP" sz="2000">
                <a:solidFill>
                  <a:schemeClr val="accent1"/>
                </a:solidFill>
              </a:rPr>
              <a:t>				            Vioxx (withdrawn in 2004, Merck)</a:t>
            </a:r>
            <a:br>
              <a:rPr lang="en-GB" altLang="ja-JP" sz="2000">
                <a:solidFill>
                  <a:schemeClr val="accent1"/>
                </a:solidFill>
              </a:rPr>
            </a:br>
            <a:endParaRPr lang="en-GB" altLang="ja-JP" sz="800"/>
          </a:p>
          <a:p>
            <a:pPr algn="l"/>
            <a:r>
              <a:rPr lang="en-GB" altLang="ja-JP" sz="2000"/>
              <a:t>	Unlike the other COX inhibitors such as Aspirin, COX-2 specific 	inhibitors do not block the COX-1 enzyme that protects the stomach 	lining, thus do not produce the potential stomach problems</a:t>
            </a:r>
            <a:endParaRPr lang="en-GB" altLang="ja-JP" sz="2000">
              <a:solidFill>
                <a:schemeClr val="accent1"/>
              </a:solidFill>
            </a:endParaRPr>
          </a:p>
          <a:p>
            <a:pPr algn="l"/>
            <a:endParaRPr lang="en-GB" altLang="ja-JP" sz="1100">
              <a:solidFill>
                <a:schemeClr val="accent1"/>
              </a:solidFill>
            </a:endParaRPr>
          </a:p>
          <a:p>
            <a:pPr algn="l"/>
            <a:r>
              <a:rPr lang="en-GB" altLang="ja-JP" sz="1100">
                <a:solidFill>
                  <a:schemeClr val="accent1"/>
                </a:solidFill>
              </a:rPr>
              <a:t>	</a:t>
            </a:r>
            <a:r>
              <a:rPr lang="en-GB" altLang="ja-JP" sz="1100"/>
              <a:t>darbufelone (Pfizer)</a:t>
            </a:r>
          </a:p>
          <a:p>
            <a:pPr algn="l"/>
            <a:r>
              <a:rPr lang="en-GB" altLang="ja-JP" sz="1100"/>
              <a:t>	CS-502 (Sankyo)</a:t>
            </a:r>
          </a:p>
          <a:p>
            <a:pPr algn="l"/>
            <a:r>
              <a:rPr lang="en-GB" altLang="ja-JP" sz="1100"/>
              <a:t>	LAS 34475 (Almirall Profesfarma)</a:t>
            </a:r>
          </a:p>
          <a:p>
            <a:pPr algn="l"/>
            <a:r>
              <a:rPr lang="en-GB" altLang="ja-JP" sz="1100"/>
              <a:t>	LAS 34555 (Almirall Profesfarma)</a:t>
            </a:r>
          </a:p>
          <a:p>
            <a:pPr algn="l"/>
            <a:r>
              <a:rPr lang="en-GB" altLang="ja-JP" sz="1100"/>
              <a:t>	S-33516 (Servier)</a:t>
            </a:r>
          </a:p>
          <a:p>
            <a:pPr algn="l"/>
            <a:r>
              <a:rPr lang="en-GB" altLang="ja-JP" sz="1100"/>
              <a:t>	SD 8381 (Pharmacia)</a:t>
            </a:r>
          </a:p>
          <a:p>
            <a:pPr algn="l"/>
            <a:r>
              <a:rPr lang="en-GB" altLang="ja-JP" sz="1100"/>
              <a:t>	BMS-347070 (Bristol-Myers Squibb)</a:t>
            </a:r>
          </a:p>
          <a:p>
            <a:pPr algn="l"/>
            <a:r>
              <a:rPr lang="en-GB" altLang="ja-JP" sz="1100"/>
              <a:t>	MK-966 (Merck)</a:t>
            </a:r>
          </a:p>
          <a:p>
            <a:pPr algn="l"/>
            <a:r>
              <a:rPr lang="en-GB" altLang="ja-JP" sz="1100"/>
              <a:t>	L-783003 (Merck)</a:t>
            </a:r>
          </a:p>
          <a:p>
            <a:pPr algn="l"/>
            <a:r>
              <a:rPr lang="en-GB" altLang="ja-JP" sz="1100"/>
              <a:t>	T-614 (Toyama)</a:t>
            </a:r>
          </a:p>
          <a:p>
            <a:pPr algn="l"/>
            <a:r>
              <a:rPr lang="en-GB" altLang="ja-JP" sz="1100"/>
              <a:t>	D-1367 (Chiroscience)</a:t>
            </a:r>
          </a:p>
          <a:p>
            <a:pPr algn="l"/>
            <a:r>
              <a:rPr lang="en-GB" altLang="ja-JP" sz="1100"/>
              <a:t>	L-748731 (Merck)</a:t>
            </a:r>
          </a:p>
          <a:p>
            <a:pPr algn="l"/>
            <a:r>
              <a:rPr lang="en-GB" altLang="ja-JP" sz="1100"/>
              <a:t>	CT3 (Atlantic Pharmaceutical)</a:t>
            </a:r>
          </a:p>
          <a:p>
            <a:pPr algn="l"/>
            <a:r>
              <a:rPr lang="en-GB" altLang="ja-JP" sz="1100"/>
              <a:t>	CGP-28238 (Novartis)</a:t>
            </a:r>
          </a:p>
          <a:p>
            <a:pPr algn="l"/>
            <a:r>
              <a:rPr lang="en-GB" altLang="ja-JP" sz="1100"/>
              <a:t>	BF-389 (Biofor/Scherer)</a:t>
            </a:r>
          </a:p>
          <a:p>
            <a:pPr algn="l"/>
            <a:r>
              <a:rPr lang="en-GB" altLang="ja-JP" sz="1100"/>
              <a:t>	GR-253035 (Glaxo Wellcome)</a:t>
            </a:r>
          </a:p>
          <a:p>
            <a:pPr algn="l"/>
            <a:r>
              <a:rPr lang="en-GB" altLang="ja-JP" sz="1100"/>
              <a:t>	6-dioxo-9H-purin-8-yl-cinnamic acid (Glaxo Wellcome)</a:t>
            </a:r>
          </a:p>
          <a:p>
            <a:pPr algn="l"/>
            <a:r>
              <a:rPr lang="en-GB" altLang="ja-JP" sz="1100"/>
              <a:t>	S-2474 (Shionogi)</a:t>
            </a:r>
            <a:endParaRPr lang="en-GB" altLang="ja-JP" sz="1100">
              <a:solidFill>
                <a:schemeClr val="accent1"/>
              </a:solidFill>
            </a:endParaRPr>
          </a:p>
        </p:txBody>
      </p:sp>
      <p:sp>
        <p:nvSpPr>
          <p:cNvPr id="53251" name="Rectangle 3"/>
          <p:cNvSpPr>
            <a:spLocks noChangeArrowheads="1"/>
          </p:cNvSpPr>
          <p:nvPr/>
        </p:nvSpPr>
        <p:spPr bwMode="auto">
          <a:xfrm>
            <a:off x="931863" y="465138"/>
            <a:ext cx="7105650" cy="641350"/>
          </a:xfrm>
          <a:prstGeom prst="rect">
            <a:avLst/>
          </a:prstGeom>
          <a:noFill/>
          <a:ln w="9525" algn="ctr">
            <a:noFill/>
            <a:miter lim="800000"/>
            <a:headEnd/>
            <a:tailEnd/>
          </a:ln>
        </p:spPr>
        <p:txBody>
          <a:bodyPr>
            <a:spAutoFit/>
          </a:bodyPr>
          <a:lstStyle/>
          <a:p>
            <a:r>
              <a:rPr lang="en-GB" altLang="ja-JP" sz="3600">
                <a:solidFill>
                  <a:schemeClr val="accent1"/>
                </a:solidFill>
              </a:rPr>
              <a:t>Up-and-coming medications</a:t>
            </a:r>
          </a:p>
        </p:txBody>
      </p:sp>
      <p:sp>
        <p:nvSpPr>
          <p:cNvPr id="53252" name="Rectangle 4"/>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51</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71475" y="1825625"/>
            <a:ext cx="8772525" cy="4359275"/>
          </a:xfrm>
          <a:prstGeom prst="rect">
            <a:avLst/>
          </a:prstGeom>
          <a:noFill/>
          <a:ln w="9525" algn="ctr">
            <a:noFill/>
            <a:miter lim="800000"/>
            <a:headEnd/>
            <a:tailEnd/>
          </a:ln>
        </p:spPr>
        <p:txBody>
          <a:bodyPr anchor="ctr">
            <a:spAutoFit/>
          </a:bodyPr>
          <a:lstStyle/>
          <a:p>
            <a:pPr algn="l" fontAlgn="b"/>
            <a:r>
              <a:rPr lang="en-GB" altLang="ja-JP" sz="2000">
                <a:solidFill>
                  <a:schemeClr val="accent1"/>
                </a:solidFill>
              </a:rPr>
              <a:t>Sodium Channel Blockers</a:t>
            </a:r>
          </a:p>
          <a:p>
            <a:pPr algn="l" fontAlgn="b"/>
            <a:r>
              <a:rPr lang="en-GB" altLang="ja-JP" sz="2000">
                <a:solidFill>
                  <a:schemeClr val="accent1"/>
                </a:solidFill>
              </a:rPr>
              <a:t>	Co102862 (CoCensys): </a:t>
            </a:r>
            <a:r>
              <a:rPr lang="en-GB" altLang="ja-JP" sz="2000"/>
              <a:t>currently undergoing pre-clinical 	development for neuropathic pain and epilepsy</a:t>
            </a:r>
          </a:p>
          <a:p>
            <a:pPr algn="l" fontAlgn="b"/>
            <a:endParaRPr lang="en-GB" altLang="ja-JP" sz="2000"/>
          </a:p>
          <a:p>
            <a:pPr algn="l" fontAlgn="b"/>
            <a:r>
              <a:rPr lang="en-GB" altLang="ja-JP" sz="2000"/>
              <a:t>	</a:t>
            </a:r>
            <a:r>
              <a:rPr lang="en-GB" altLang="ja-JP" sz="2000">
                <a:solidFill>
                  <a:schemeClr val="accent1"/>
                </a:solidFill>
              </a:rPr>
              <a:t>4030W922, 4991W93, GW-286103(GSK):</a:t>
            </a:r>
            <a:r>
              <a:rPr lang="en-GB" altLang="ja-JP" sz="2000"/>
              <a:t> Phase II</a:t>
            </a:r>
          </a:p>
          <a:p>
            <a:pPr algn="l" fontAlgn="b"/>
            <a:r>
              <a:rPr lang="en-GB" altLang="ja-JP" sz="2000"/>
              <a:t>	</a:t>
            </a:r>
            <a:endParaRPr lang="en-US" altLang="ja-JP" sz="2000"/>
          </a:p>
          <a:p>
            <a:pPr algn="l" fontAlgn="b"/>
            <a:r>
              <a:rPr lang="en-US" altLang="ja-JP" sz="2000">
                <a:solidFill>
                  <a:schemeClr val="accent1"/>
                </a:solidFill>
              </a:rPr>
              <a:t>Na</a:t>
            </a:r>
            <a:r>
              <a:rPr lang="en-US" altLang="ja-JP" sz="2000" baseline="-25000">
                <a:solidFill>
                  <a:schemeClr val="accent1"/>
                </a:solidFill>
              </a:rPr>
              <a:t>V</a:t>
            </a:r>
            <a:r>
              <a:rPr lang="en-US" altLang="ja-JP" sz="2000">
                <a:solidFill>
                  <a:schemeClr val="accent1"/>
                </a:solidFill>
              </a:rPr>
              <a:t>1.8 regulator : IX-4000 (Ionix-Varnalis) </a:t>
            </a:r>
            <a:r>
              <a:rPr lang="en-US" altLang="ja-JP" sz="2000"/>
              <a:t>Lead Discovery &amp; Optimization</a:t>
            </a:r>
          </a:p>
          <a:p>
            <a:pPr algn="l" fontAlgn="b"/>
            <a:r>
              <a:rPr lang="en-US" altLang="ja-JP" sz="2000"/>
              <a:t>	Through rational design methods the company has identified 	drug-like compounds which disrupt the interaction of Na</a:t>
            </a:r>
            <a:r>
              <a:rPr lang="en-US" altLang="ja-JP" sz="2000" baseline="-25000"/>
              <a:t>V</a:t>
            </a:r>
            <a:r>
              <a:rPr lang="en-US" altLang="ja-JP" sz="2000"/>
              <a:t>1.8 	with one of these regulatory proteins – p11</a:t>
            </a:r>
          </a:p>
          <a:p>
            <a:pPr algn="l" fontAlgn="b"/>
            <a:endParaRPr lang="en-US" altLang="ja-JP" sz="2000"/>
          </a:p>
          <a:p>
            <a:pPr algn="l" fontAlgn="b"/>
            <a:r>
              <a:rPr lang="en-US" altLang="ja-JP" sz="2000"/>
              <a:t>	IX-4000 compounds have been demonstrated to specifically 	down-regulate functional expression of Na</a:t>
            </a:r>
            <a:r>
              <a:rPr lang="en-US" altLang="ja-JP" sz="2000" baseline="-25000"/>
              <a:t>V</a:t>
            </a:r>
            <a:r>
              <a:rPr lang="en-US" altLang="ja-JP" sz="2000"/>
              <a:t>1.8 in neuronal 	cells</a:t>
            </a:r>
          </a:p>
        </p:txBody>
      </p:sp>
      <p:sp>
        <p:nvSpPr>
          <p:cNvPr id="54275" name="Rectangle 3"/>
          <p:cNvSpPr>
            <a:spLocks noChangeArrowheads="1"/>
          </p:cNvSpPr>
          <p:nvPr/>
        </p:nvSpPr>
        <p:spPr bwMode="auto">
          <a:xfrm>
            <a:off x="931863" y="465138"/>
            <a:ext cx="7105650" cy="641350"/>
          </a:xfrm>
          <a:prstGeom prst="rect">
            <a:avLst/>
          </a:prstGeom>
          <a:noFill/>
          <a:ln w="9525" algn="ctr">
            <a:noFill/>
            <a:miter lim="800000"/>
            <a:headEnd/>
            <a:tailEnd/>
          </a:ln>
        </p:spPr>
        <p:txBody>
          <a:bodyPr>
            <a:spAutoFit/>
          </a:bodyPr>
          <a:lstStyle/>
          <a:p>
            <a:r>
              <a:rPr lang="en-GB" altLang="ja-JP" sz="3600">
                <a:solidFill>
                  <a:schemeClr val="accent1"/>
                </a:solidFill>
              </a:rPr>
              <a:t>Up-and-coming medications</a:t>
            </a:r>
          </a:p>
        </p:txBody>
      </p:sp>
      <p:sp>
        <p:nvSpPr>
          <p:cNvPr id="54276" name="Rectangle 4"/>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52</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71475" y="1741488"/>
            <a:ext cx="8772525" cy="3444875"/>
          </a:xfrm>
          <a:prstGeom prst="rect">
            <a:avLst/>
          </a:prstGeom>
          <a:noFill/>
          <a:ln w="9525" algn="ctr">
            <a:noFill/>
            <a:miter lim="800000"/>
            <a:headEnd/>
            <a:tailEnd/>
          </a:ln>
        </p:spPr>
        <p:txBody>
          <a:bodyPr anchor="ctr">
            <a:spAutoFit/>
          </a:bodyPr>
          <a:lstStyle/>
          <a:p>
            <a:pPr algn="l" fontAlgn="b"/>
            <a:r>
              <a:rPr lang="en-US" altLang="ja-JP" sz="2000">
                <a:solidFill>
                  <a:schemeClr val="accent1"/>
                </a:solidFill>
              </a:rPr>
              <a:t>Calcium Channel Blockers</a:t>
            </a:r>
          </a:p>
          <a:p>
            <a:pPr algn="l" fontAlgn="b"/>
            <a:endParaRPr lang="en-US" altLang="ja-JP" sz="2000">
              <a:solidFill>
                <a:schemeClr val="accent1"/>
              </a:solidFill>
            </a:endParaRPr>
          </a:p>
          <a:p>
            <a:pPr algn="l" fontAlgn="b"/>
            <a:r>
              <a:rPr lang="en-US" altLang="ja-JP" sz="2000">
                <a:solidFill>
                  <a:schemeClr val="accent1"/>
                </a:solidFill>
              </a:rPr>
              <a:t>	Ziconotide (Elan): </a:t>
            </a:r>
            <a:r>
              <a:rPr lang="en-GB" altLang="ja-JP" sz="2000"/>
              <a:t>under regulatory review at the FDA</a:t>
            </a:r>
          </a:p>
          <a:p>
            <a:pPr algn="l" fontAlgn="b"/>
            <a:r>
              <a:rPr lang="en-GB" altLang="ja-JP" sz="2000"/>
              <a:t> </a:t>
            </a:r>
            <a:r>
              <a:rPr lang="en-US" altLang="ja-JP" sz="2000"/>
              <a:t>	Developed from cone snail </a:t>
            </a:r>
            <a:r>
              <a:rPr lang="en-US" altLang="ja-JP" sz="2000">
                <a:cs typeface="Times New Roman" pitchFamily="18" charset="0"/>
              </a:rPr>
              <a:t>w-conotoxin</a:t>
            </a:r>
          </a:p>
          <a:p>
            <a:pPr algn="l" fontAlgn="b"/>
            <a:r>
              <a:rPr lang="en-US" altLang="ja-JP" sz="2000">
                <a:cs typeface="Times New Roman" pitchFamily="18" charset="0"/>
              </a:rPr>
              <a:t>	Targets N-type calcium channels</a:t>
            </a:r>
            <a:endParaRPr lang="en-US" altLang="ja-JP" sz="2000"/>
          </a:p>
          <a:p>
            <a:pPr algn="l" fontAlgn="b"/>
            <a:endParaRPr lang="en-GB" altLang="ja-JP" sz="2000"/>
          </a:p>
          <a:p>
            <a:pPr algn="l" fontAlgn="b"/>
            <a:endParaRPr lang="en-US" altLang="ja-JP" sz="2000"/>
          </a:p>
          <a:p>
            <a:pPr algn="l" fontAlgn="b"/>
            <a:r>
              <a:rPr lang="en-US" altLang="ja-JP" sz="2000"/>
              <a:t>	</a:t>
            </a:r>
            <a:r>
              <a:rPr lang="en-US" altLang="ja-JP" sz="2000">
                <a:solidFill>
                  <a:schemeClr val="accent1"/>
                </a:solidFill>
              </a:rPr>
              <a:t>Gabapentin (Neurontin): </a:t>
            </a:r>
            <a:r>
              <a:rPr lang="en-US" altLang="ja-JP" sz="2000"/>
              <a:t>originally developed for epilepsy</a:t>
            </a:r>
          </a:p>
          <a:p>
            <a:pPr algn="l" fontAlgn="b"/>
            <a:r>
              <a:rPr lang="en-US" altLang="ja-JP" sz="2000"/>
              <a:t>	Binds </a:t>
            </a:r>
            <a:r>
              <a:rPr lang="en-US" altLang="ja-JP" sz="2000">
                <a:latin typeface="Symbol" pitchFamily="18" charset="2"/>
              </a:rPr>
              <a:t>a</a:t>
            </a:r>
            <a:r>
              <a:rPr lang="en-US" altLang="ja-JP" sz="2000"/>
              <a:t>2</a:t>
            </a:r>
            <a:r>
              <a:rPr lang="en-US" altLang="ja-JP" sz="2000">
                <a:latin typeface="Symbol" pitchFamily="18" charset="2"/>
              </a:rPr>
              <a:t>d</a:t>
            </a:r>
            <a:r>
              <a:rPr lang="en-US" altLang="ja-JP" sz="2000"/>
              <a:t> subunit of voltage-gated calcium channel, and 	blocks the channel</a:t>
            </a:r>
          </a:p>
          <a:p>
            <a:pPr algn="l" fontAlgn="b"/>
            <a:r>
              <a:rPr lang="en-US" altLang="ja-JP" sz="2000"/>
              <a:t>	Has analgesic effects in neuropathic pain</a:t>
            </a:r>
          </a:p>
        </p:txBody>
      </p:sp>
      <p:pic>
        <p:nvPicPr>
          <p:cNvPr id="55299" name="Picture 3" descr="shells"/>
          <p:cNvPicPr>
            <a:picLocks noChangeAspect="1" noChangeArrowheads="1"/>
          </p:cNvPicPr>
          <p:nvPr/>
        </p:nvPicPr>
        <p:blipFill>
          <a:blip r:embed="rId2" cstate="print"/>
          <a:srcRect/>
          <a:stretch>
            <a:fillRect/>
          </a:stretch>
        </p:blipFill>
        <p:spPr bwMode="auto">
          <a:xfrm>
            <a:off x="6481763" y="2003425"/>
            <a:ext cx="1503362" cy="1577975"/>
          </a:xfrm>
          <a:prstGeom prst="rect">
            <a:avLst/>
          </a:prstGeom>
          <a:noFill/>
          <a:ln w="9525">
            <a:noFill/>
            <a:miter lim="800000"/>
            <a:headEnd/>
            <a:tailEnd/>
          </a:ln>
        </p:spPr>
      </p:pic>
      <p:sp>
        <p:nvSpPr>
          <p:cNvPr id="55300" name="Rectangle 4"/>
          <p:cNvSpPr>
            <a:spLocks noChangeArrowheads="1"/>
          </p:cNvSpPr>
          <p:nvPr/>
        </p:nvSpPr>
        <p:spPr bwMode="auto">
          <a:xfrm>
            <a:off x="931863" y="465138"/>
            <a:ext cx="7105650" cy="641350"/>
          </a:xfrm>
          <a:prstGeom prst="rect">
            <a:avLst/>
          </a:prstGeom>
          <a:noFill/>
          <a:ln w="9525" algn="ctr">
            <a:noFill/>
            <a:miter lim="800000"/>
            <a:headEnd/>
            <a:tailEnd/>
          </a:ln>
        </p:spPr>
        <p:txBody>
          <a:bodyPr>
            <a:spAutoFit/>
          </a:bodyPr>
          <a:lstStyle/>
          <a:p>
            <a:r>
              <a:rPr lang="en-GB" altLang="ja-JP" sz="3600">
                <a:solidFill>
                  <a:schemeClr val="accent1"/>
                </a:solidFill>
              </a:rPr>
              <a:t>Up-and-coming medications</a:t>
            </a:r>
          </a:p>
        </p:txBody>
      </p:sp>
      <p:sp>
        <p:nvSpPr>
          <p:cNvPr id="55301" name="Rectangle 5"/>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US" altLang="ja-JP" sz="1600">
                <a:solidFill>
                  <a:schemeClr val="accent1"/>
                </a:solidFill>
              </a:rPr>
              <a:t>53</a:t>
            </a:r>
            <a:endParaRPr lang="en-GB" altLang="ja-JP" sz="1600">
              <a:solidFill>
                <a:schemeClr val="accent1"/>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71475" y="2062163"/>
            <a:ext cx="8772525" cy="1311275"/>
          </a:xfrm>
          <a:prstGeom prst="rect">
            <a:avLst/>
          </a:prstGeom>
          <a:noFill/>
          <a:ln w="9525" algn="ctr">
            <a:noFill/>
            <a:miter lim="800000"/>
            <a:headEnd/>
            <a:tailEnd/>
          </a:ln>
        </p:spPr>
        <p:txBody>
          <a:bodyPr anchor="ctr">
            <a:spAutoFit/>
          </a:bodyPr>
          <a:lstStyle/>
          <a:p>
            <a:pPr algn="l" fontAlgn="ctr"/>
            <a:r>
              <a:rPr lang="en-GB" altLang="ja-JP" sz="2000">
                <a:solidFill>
                  <a:schemeClr val="tx2"/>
                </a:solidFill>
              </a:rPr>
              <a:t>P2X receptor antagonist: AZD9056 (AstraZeneca)</a:t>
            </a:r>
          </a:p>
          <a:p>
            <a:pPr algn="l" fontAlgn="ctr"/>
            <a:r>
              <a:rPr lang="en-US" altLang="ja-JP" sz="2000"/>
              <a:t>	</a:t>
            </a:r>
            <a:r>
              <a:rPr lang="en-GB" altLang="ja-JP" sz="2000"/>
              <a:t>P2X</a:t>
            </a:r>
            <a:r>
              <a:rPr lang="en-GB" altLang="ja-JP" sz="2000" baseline="-25000"/>
              <a:t>7</a:t>
            </a:r>
            <a:r>
              <a:rPr lang="en-GB" altLang="ja-JP" sz="2000"/>
              <a:t> antagonist</a:t>
            </a:r>
          </a:p>
          <a:p>
            <a:pPr algn="l" fontAlgn="ctr"/>
            <a:endParaRPr lang="en-GB" altLang="ja-JP" sz="2000"/>
          </a:p>
          <a:p>
            <a:pPr algn="l" fontAlgn="ctr"/>
            <a:r>
              <a:rPr lang="en-GB" altLang="ja-JP" sz="2000"/>
              <a:t>	into phase II clinical trials for rheumatoid arthritis</a:t>
            </a:r>
          </a:p>
        </p:txBody>
      </p:sp>
      <p:sp>
        <p:nvSpPr>
          <p:cNvPr id="56323" name="Rectangle 3"/>
          <p:cNvSpPr>
            <a:spLocks noChangeArrowheads="1"/>
          </p:cNvSpPr>
          <p:nvPr/>
        </p:nvSpPr>
        <p:spPr bwMode="auto">
          <a:xfrm>
            <a:off x="931863" y="465138"/>
            <a:ext cx="7105650" cy="641350"/>
          </a:xfrm>
          <a:prstGeom prst="rect">
            <a:avLst/>
          </a:prstGeom>
          <a:noFill/>
          <a:ln w="9525" algn="ctr">
            <a:noFill/>
            <a:miter lim="800000"/>
            <a:headEnd/>
            <a:tailEnd/>
          </a:ln>
        </p:spPr>
        <p:txBody>
          <a:bodyPr>
            <a:spAutoFit/>
          </a:bodyPr>
          <a:lstStyle/>
          <a:p>
            <a:r>
              <a:rPr lang="en-GB" altLang="ja-JP" sz="3600">
                <a:solidFill>
                  <a:schemeClr val="accent1"/>
                </a:solidFill>
              </a:rPr>
              <a:t>Up-and-coming medications</a:t>
            </a:r>
          </a:p>
        </p:txBody>
      </p:sp>
      <p:sp>
        <p:nvSpPr>
          <p:cNvPr id="56324" name="Rectangle 4"/>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54</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71475" y="1946275"/>
            <a:ext cx="8772525" cy="3749675"/>
          </a:xfrm>
          <a:prstGeom prst="rect">
            <a:avLst/>
          </a:prstGeom>
          <a:noFill/>
          <a:ln w="9525" algn="ctr">
            <a:noFill/>
            <a:miter lim="800000"/>
            <a:headEnd/>
            <a:tailEnd/>
          </a:ln>
        </p:spPr>
        <p:txBody>
          <a:bodyPr anchor="ctr">
            <a:spAutoFit/>
          </a:bodyPr>
          <a:lstStyle/>
          <a:p>
            <a:pPr algn="l" fontAlgn="ctr"/>
            <a:r>
              <a:rPr lang="en-GB" altLang="ja-JP" sz="2000">
                <a:solidFill>
                  <a:schemeClr val="accent1"/>
                </a:solidFill>
              </a:rPr>
              <a:t>Nicotinic ACh receptor agonists: ABT-594 (Abbott Laboratories)</a:t>
            </a:r>
            <a:r>
              <a:rPr lang="en-GB" altLang="ja-JP" sz="2000"/>
              <a:t/>
            </a:r>
            <a:br>
              <a:rPr lang="en-GB" altLang="ja-JP" sz="2000"/>
            </a:br>
            <a:r>
              <a:rPr lang="en-GB" altLang="ja-JP" sz="2000"/>
              <a:t>	Epibatidine, an skin extract from the skin of South American 	tree frogs, can block pain 200 times more effectively than 	morphine but can not be used for human due to its toxicity</a:t>
            </a:r>
          </a:p>
          <a:p>
            <a:pPr algn="l" fontAlgn="ctr"/>
            <a:r>
              <a:rPr lang="en-GB" altLang="ja-JP" sz="2000"/>
              <a:t>	</a:t>
            </a:r>
          </a:p>
          <a:p>
            <a:pPr algn="l" fontAlgn="ctr"/>
            <a:r>
              <a:rPr lang="en-GB" altLang="ja-JP" sz="2000"/>
              <a:t>	Epibatidine’s structure resembled nicotine</a:t>
            </a:r>
          </a:p>
          <a:p>
            <a:pPr algn="l" fontAlgn="ctr"/>
            <a:endParaRPr lang="en-GB" altLang="ja-JP" sz="2000"/>
          </a:p>
          <a:p>
            <a:pPr algn="l" fontAlgn="ctr"/>
            <a:r>
              <a:rPr lang="en-GB" altLang="ja-JP" sz="2000"/>
              <a:t>	ABT-594, an experimental compound for Alzheimer's Disease, is 	very similar in structure to Epibatidine, and also has pain-killing 	properties</a:t>
            </a:r>
          </a:p>
          <a:p>
            <a:pPr algn="l" fontAlgn="ctr"/>
            <a:endParaRPr lang="en-GB" altLang="ja-JP" sz="2000"/>
          </a:p>
          <a:p>
            <a:pPr algn="l" fontAlgn="ctr"/>
            <a:r>
              <a:rPr lang="en-GB" altLang="ja-JP" sz="2000"/>
              <a:t>	Finished Phase I-II development</a:t>
            </a:r>
          </a:p>
        </p:txBody>
      </p:sp>
      <p:sp>
        <p:nvSpPr>
          <p:cNvPr id="57347" name="Rectangle 3"/>
          <p:cNvSpPr>
            <a:spLocks noChangeArrowheads="1"/>
          </p:cNvSpPr>
          <p:nvPr/>
        </p:nvSpPr>
        <p:spPr bwMode="auto">
          <a:xfrm>
            <a:off x="931863" y="465138"/>
            <a:ext cx="7105650" cy="641350"/>
          </a:xfrm>
          <a:prstGeom prst="rect">
            <a:avLst/>
          </a:prstGeom>
          <a:noFill/>
          <a:ln w="9525" algn="ctr">
            <a:noFill/>
            <a:miter lim="800000"/>
            <a:headEnd/>
            <a:tailEnd/>
          </a:ln>
        </p:spPr>
        <p:txBody>
          <a:bodyPr>
            <a:spAutoFit/>
          </a:bodyPr>
          <a:lstStyle/>
          <a:p>
            <a:r>
              <a:rPr lang="en-GB" altLang="ja-JP" sz="3600">
                <a:solidFill>
                  <a:schemeClr val="accent1"/>
                </a:solidFill>
              </a:rPr>
              <a:t>Up-and-coming medications</a:t>
            </a:r>
          </a:p>
        </p:txBody>
      </p:sp>
      <p:sp>
        <p:nvSpPr>
          <p:cNvPr id="57348" name="Rectangle 4"/>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54</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8959850" cy="1349375"/>
          </a:xfrm>
          <a:noFill/>
        </p:spPr>
        <p:txBody>
          <a:bodyPr/>
          <a:lstStyle/>
          <a:p>
            <a:r>
              <a:rPr lang="en-GB" altLang="ja-JP" sz="3600" smtClean="0">
                <a:latin typeface="Helvetica" pitchFamily="34" charset="0"/>
              </a:rPr>
              <a:t>Pain can be caused </a:t>
            </a:r>
            <a:br>
              <a:rPr lang="en-GB" altLang="ja-JP" sz="3600" smtClean="0">
                <a:latin typeface="Helvetica" pitchFamily="34" charset="0"/>
              </a:rPr>
            </a:br>
            <a:r>
              <a:rPr lang="en-GB" altLang="ja-JP" sz="3600" smtClean="0">
                <a:latin typeface="Helvetica" pitchFamily="34" charset="0"/>
              </a:rPr>
              <a:t>by wide range of stimuli</a:t>
            </a:r>
          </a:p>
        </p:txBody>
      </p:sp>
      <p:sp>
        <p:nvSpPr>
          <p:cNvPr id="7171" name="Rectangle 10"/>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6</a:t>
            </a:r>
          </a:p>
        </p:txBody>
      </p:sp>
      <p:sp>
        <p:nvSpPr>
          <p:cNvPr id="7172" name="Rectangle 16"/>
          <p:cNvSpPr>
            <a:spLocks noChangeArrowheads="1"/>
          </p:cNvSpPr>
          <p:nvPr/>
        </p:nvSpPr>
        <p:spPr bwMode="auto">
          <a:xfrm>
            <a:off x="495300" y="2774950"/>
            <a:ext cx="8648700" cy="1917700"/>
          </a:xfrm>
          <a:prstGeom prst="rect">
            <a:avLst/>
          </a:prstGeom>
          <a:noFill/>
          <a:ln w="9525" algn="ctr">
            <a:noFill/>
            <a:miter lim="800000"/>
            <a:headEnd/>
            <a:tailEnd/>
          </a:ln>
        </p:spPr>
        <p:txBody>
          <a:bodyPr anchor="ctr">
            <a:spAutoFit/>
          </a:bodyPr>
          <a:lstStyle/>
          <a:p>
            <a:pPr algn="l"/>
            <a:r>
              <a:rPr lang="en-GB" altLang="ja-JP">
                <a:solidFill>
                  <a:schemeClr val="accent1"/>
                </a:solidFill>
              </a:rPr>
              <a:t>Temperature</a:t>
            </a:r>
            <a:r>
              <a:rPr lang="en-GB" altLang="ja-JP"/>
              <a:t> - heat, cold</a:t>
            </a:r>
          </a:p>
          <a:p>
            <a:pPr algn="l"/>
            <a:endParaRPr lang="en-GB" altLang="ja-JP"/>
          </a:p>
          <a:p>
            <a:pPr algn="l"/>
            <a:r>
              <a:rPr lang="en-GB" altLang="ja-JP">
                <a:solidFill>
                  <a:schemeClr val="accent1"/>
                </a:solidFill>
              </a:rPr>
              <a:t>Mechanical</a:t>
            </a:r>
            <a:r>
              <a:rPr lang="en-GB" altLang="ja-JP"/>
              <a:t> - 	pressure, friction edema</a:t>
            </a:r>
          </a:p>
          <a:p>
            <a:pPr algn="l"/>
            <a:endParaRPr lang="en-GB" altLang="ja-JP"/>
          </a:p>
          <a:p>
            <a:pPr algn="l"/>
            <a:r>
              <a:rPr lang="en-GB" altLang="ja-JP">
                <a:solidFill>
                  <a:schemeClr val="accent1"/>
                </a:solidFill>
              </a:rPr>
              <a:t>Chemical</a:t>
            </a:r>
            <a:r>
              <a:rPr lang="en-GB" altLang="ja-JP"/>
              <a:t> - gastric enzymes, histamines, caustic substances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8959850" cy="1066800"/>
          </a:xfrm>
          <a:noFill/>
        </p:spPr>
        <p:txBody>
          <a:bodyPr/>
          <a:lstStyle/>
          <a:p>
            <a:r>
              <a:rPr lang="en-GB" altLang="ja-JP" sz="3600" smtClean="0">
                <a:solidFill>
                  <a:schemeClr val="accent1"/>
                </a:solidFill>
                <a:latin typeface="Helvetica" pitchFamily="34" charset="0"/>
              </a:rPr>
              <a:t>Acute Pain  vs. Chronic Pain </a:t>
            </a:r>
          </a:p>
        </p:txBody>
      </p:sp>
      <p:sp>
        <p:nvSpPr>
          <p:cNvPr id="8195" name="Rectangle 3"/>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7</a:t>
            </a:r>
          </a:p>
        </p:txBody>
      </p:sp>
      <p:sp>
        <p:nvSpPr>
          <p:cNvPr id="8196" name="Rectangle 4"/>
          <p:cNvSpPr>
            <a:spLocks noChangeArrowheads="1"/>
          </p:cNvSpPr>
          <p:nvPr/>
        </p:nvSpPr>
        <p:spPr bwMode="auto">
          <a:xfrm>
            <a:off x="2251075" y="1927225"/>
            <a:ext cx="4232275" cy="365125"/>
          </a:xfrm>
          <a:prstGeom prst="rect">
            <a:avLst/>
          </a:prstGeom>
          <a:noFill/>
          <a:ln w="9525" algn="ctr">
            <a:noFill/>
            <a:miter lim="800000"/>
            <a:headEnd/>
            <a:tailEnd/>
          </a:ln>
        </p:spPr>
        <p:txBody>
          <a:bodyPr wrap="none" lIns="0" tIns="0" rIns="0" bIns="0" anchor="ctr">
            <a:spAutoFit/>
          </a:bodyPr>
          <a:lstStyle/>
          <a:p>
            <a:pPr algn="l"/>
            <a:r>
              <a:rPr lang="en-GB" altLang="ja-JP">
                <a:solidFill>
                  <a:schemeClr val="accent1"/>
                </a:solidFill>
              </a:rPr>
              <a:t>Acute Pain           Chronic Pain </a:t>
            </a:r>
          </a:p>
        </p:txBody>
      </p:sp>
      <p:sp>
        <p:nvSpPr>
          <p:cNvPr id="8197" name="Rectangle 5"/>
          <p:cNvSpPr>
            <a:spLocks noChangeArrowheads="1"/>
          </p:cNvSpPr>
          <p:nvPr/>
        </p:nvSpPr>
        <p:spPr bwMode="auto">
          <a:xfrm>
            <a:off x="695325" y="2730500"/>
            <a:ext cx="3355975" cy="701675"/>
          </a:xfrm>
          <a:prstGeom prst="rect">
            <a:avLst/>
          </a:prstGeom>
          <a:noFill/>
          <a:ln w="9525" algn="ctr">
            <a:noFill/>
            <a:miter lim="800000"/>
            <a:headEnd/>
            <a:tailEnd/>
          </a:ln>
        </p:spPr>
        <p:txBody>
          <a:bodyPr anchor="ctr">
            <a:spAutoFit/>
          </a:bodyPr>
          <a:lstStyle/>
          <a:p>
            <a:pPr algn="r"/>
            <a:r>
              <a:rPr lang="en-GB" altLang="ja-JP" sz="2000"/>
              <a:t>Usually sudden, self-limiting</a:t>
            </a:r>
          </a:p>
          <a:p>
            <a:pPr algn="r"/>
            <a:r>
              <a:rPr lang="en-GB" altLang="ja-JP" sz="2000"/>
              <a:t>&lt; 6 months </a:t>
            </a:r>
            <a:endParaRPr lang="ja-JP" altLang="en-GB" sz="2000"/>
          </a:p>
        </p:txBody>
      </p:sp>
      <p:sp>
        <p:nvSpPr>
          <p:cNvPr id="8198" name="Rectangle 6"/>
          <p:cNvSpPr>
            <a:spLocks noChangeArrowheads="1"/>
          </p:cNvSpPr>
          <p:nvPr/>
        </p:nvSpPr>
        <p:spPr bwMode="auto">
          <a:xfrm>
            <a:off x="1776413" y="4008438"/>
            <a:ext cx="2274887" cy="396875"/>
          </a:xfrm>
          <a:prstGeom prst="rect">
            <a:avLst/>
          </a:prstGeom>
          <a:noFill/>
          <a:ln w="9525" algn="ctr">
            <a:noFill/>
            <a:miter lim="800000"/>
            <a:headEnd/>
            <a:tailEnd/>
          </a:ln>
        </p:spPr>
        <p:txBody>
          <a:bodyPr wrap="none" anchor="ctr">
            <a:spAutoFit/>
          </a:bodyPr>
          <a:lstStyle/>
          <a:p>
            <a:pPr algn="r">
              <a:buClr>
                <a:srgbClr val="969696"/>
              </a:buClr>
              <a:buSzPct val="60000"/>
              <a:buFont typeface="Wingdings" pitchFamily="2" charset="2"/>
              <a:buNone/>
            </a:pPr>
            <a:r>
              <a:rPr lang="en-GB" altLang="ja-JP" sz="2000"/>
              <a:t>Precipitating event</a:t>
            </a:r>
            <a:endParaRPr lang="ja-JP" altLang="en-GB" sz="2000"/>
          </a:p>
        </p:txBody>
      </p:sp>
      <p:sp>
        <p:nvSpPr>
          <p:cNvPr id="8199" name="Rectangle 7"/>
          <p:cNvSpPr>
            <a:spLocks noChangeArrowheads="1"/>
          </p:cNvSpPr>
          <p:nvPr/>
        </p:nvSpPr>
        <p:spPr bwMode="auto">
          <a:xfrm>
            <a:off x="1162050" y="4886325"/>
            <a:ext cx="2889250" cy="396875"/>
          </a:xfrm>
          <a:prstGeom prst="rect">
            <a:avLst/>
          </a:prstGeom>
          <a:noFill/>
          <a:ln w="9525" algn="ctr">
            <a:noFill/>
            <a:miter lim="800000"/>
            <a:headEnd/>
            <a:tailEnd/>
          </a:ln>
        </p:spPr>
        <p:txBody>
          <a:bodyPr wrap="none" anchor="ctr">
            <a:spAutoFit/>
          </a:bodyPr>
          <a:lstStyle/>
          <a:p>
            <a:pPr algn="r">
              <a:buClr>
                <a:srgbClr val="969696"/>
              </a:buClr>
              <a:buSzPct val="60000"/>
              <a:buFont typeface="Wingdings" pitchFamily="2" charset="2"/>
              <a:buNone/>
            </a:pPr>
            <a:r>
              <a:rPr lang="en-GB" altLang="ja-JP" sz="2000"/>
              <a:t>Resolves with treatment</a:t>
            </a:r>
            <a:endParaRPr lang="ja-JP" altLang="en-GB" sz="2000"/>
          </a:p>
        </p:txBody>
      </p:sp>
      <p:sp>
        <p:nvSpPr>
          <p:cNvPr id="8200" name="Rectangle 8"/>
          <p:cNvSpPr>
            <a:spLocks noChangeArrowheads="1"/>
          </p:cNvSpPr>
          <p:nvPr/>
        </p:nvSpPr>
        <p:spPr bwMode="auto">
          <a:xfrm>
            <a:off x="460375" y="5764213"/>
            <a:ext cx="3590925" cy="396875"/>
          </a:xfrm>
          <a:prstGeom prst="rect">
            <a:avLst/>
          </a:prstGeom>
          <a:noFill/>
          <a:ln w="9525" algn="ctr">
            <a:noFill/>
            <a:miter lim="800000"/>
            <a:headEnd/>
            <a:tailEnd/>
          </a:ln>
        </p:spPr>
        <p:txBody>
          <a:bodyPr anchor="ctr">
            <a:spAutoFit/>
          </a:bodyPr>
          <a:lstStyle/>
          <a:p>
            <a:pPr algn="r">
              <a:buClr>
                <a:srgbClr val="969696"/>
              </a:buClr>
              <a:buSzPct val="60000"/>
              <a:buFont typeface="Wingdings" pitchFamily="2" charset="2"/>
              <a:buNone/>
            </a:pPr>
            <a:r>
              <a:rPr lang="en-GB" altLang="ja-JP" sz="2000"/>
              <a:t>Restless, anxious, crying</a:t>
            </a:r>
          </a:p>
        </p:txBody>
      </p:sp>
      <p:sp>
        <p:nvSpPr>
          <p:cNvPr id="8201" name="Rectangle 9"/>
          <p:cNvSpPr>
            <a:spLocks noChangeArrowheads="1"/>
          </p:cNvSpPr>
          <p:nvPr/>
        </p:nvSpPr>
        <p:spPr bwMode="auto">
          <a:xfrm>
            <a:off x="4427538" y="2552700"/>
            <a:ext cx="4225925" cy="1006475"/>
          </a:xfrm>
          <a:prstGeom prst="rect">
            <a:avLst/>
          </a:prstGeom>
          <a:noFill/>
          <a:ln w="9525" algn="ctr">
            <a:noFill/>
            <a:miter lim="800000"/>
            <a:headEnd/>
            <a:tailEnd/>
          </a:ln>
        </p:spPr>
        <p:txBody>
          <a:bodyPr anchor="ctr">
            <a:spAutoFit/>
          </a:bodyPr>
          <a:lstStyle/>
          <a:p>
            <a:pPr algn="l">
              <a:buClr>
                <a:srgbClr val="969696"/>
              </a:buClr>
              <a:buSzPct val="60000"/>
              <a:buFont typeface="Wingdings" pitchFamily="2" charset="2"/>
              <a:buNone/>
            </a:pPr>
            <a:r>
              <a:rPr lang="en-GB" altLang="ja-JP" sz="2000"/>
              <a:t>May be sudden or gradual with periods of remission &amp; exacerbation </a:t>
            </a:r>
          </a:p>
          <a:p>
            <a:pPr algn="l">
              <a:buClr>
                <a:srgbClr val="969696"/>
              </a:buClr>
              <a:buSzPct val="60000"/>
              <a:buFont typeface="Wingdings" pitchFamily="2" charset="2"/>
              <a:buNone/>
            </a:pPr>
            <a:r>
              <a:rPr lang="en-GB" altLang="ja-JP" sz="2000"/>
              <a:t>&gt; 6 months</a:t>
            </a:r>
            <a:endParaRPr lang="ja-JP" altLang="en-GB" sz="2000"/>
          </a:p>
        </p:txBody>
      </p:sp>
      <p:sp>
        <p:nvSpPr>
          <p:cNvPr id="8202" name="Rectangle 10"/>
          <p:cNvSpPr>
            <a:spLocks noChangeArrowheads="1"/>
          </p:cNvSpPr>
          <p:nvPr/>
        </p:nvSpPr>
        <p:spPr bwMode="auto">
          <a:xfrm>
            <a:off x="4427538" y="4008438"/>
            <a:ext cx="4097337" cy="396875"/>
          </a:xfrm>
          <a:prstGeom prst="rect">
            <a:avLst/>
          </a:prstGeom>
          <a:noFill/>
          <a:ln w="9525" algn="ctr">
            <a:noFill/>
            <a:miter lim="800000"/>
            <a:headEnd/>
            <a:tailEnd/>
          </a:ln>
        </p:spPr>
        <p:txBody>
          <a:bodyPr anchor="ctr">
            <a:spAutoFit/>
          </a:bodyPr>
          <a:lstStyle/>
          <a:p>
            <a:pPr algn="l">
              <a:buClr>
                <a:srgbClr val="969696"/>
              </a:buClr>
              <a:buSzPct val="60000"/>
              <a:buFont typeface="Wingdings" pitchFamily="2" charset="2"/>
              <a:buNone/>
            </a:pPr>
            <a:r>
              <a:rPr lang="en-GB" altLang="ja-JP" sz="2000"/>
              <a:t>May not be associated with injury </a:t>
            </a:r>
            <a:endParaRPr lang="ja-JP" altLang="en-GB" sz="2000"/>
          </a:p>
        </p:txBody>
      </p:sp>
      <p:sp>
        <p:nvSpPr>
          <p:cNvPr id="8203" name="Rectangle 11"/>
          <p:cNvSpPr>
            <a:spLocks noChangeArrowheads="1"/>
          </p:cNvSpPr>
          <p:nvPr/>
        </p:nvSpPr>
        <p:spPr bwMode="auto">
          <a:xfrm>
            <a:off x="4427538" y="4886325"/>
            <a:ext cx="2217737" cy="396875"/>
          </a:xfrm>
          <a:prstGeom prst="rect">
            <a:avLst/>
          </a:prstGeom>
          <a:noFill/>
          <a:ln w="9525" algn="ctr">
            <a:noFill/>
            <a:miter lim="800000"/>
            <a:headEnd/>
            <a:tailEnd/>
          </a:ln>
        </p:spPr>
        <p:txBody>
          <a:bodyPr anchor="ctr">
            <a:spAutoFit/>
          </a:bodyPr>
          <a:lstStyle/>
          <a:p>
            <a:pPr algn="l">
              <a:buClr>
                <a:srgbClr val="969696"/>
              </a:buClr>
              <a:buSzPct val="60000"/>
              <a:buFont typeface="Wingdings" pitchFamily="2" charset="2"/>
              <a:buNone/>
            </a:pPr>
            <a:r>
              <a:rPr lang="en-GB" altLang="ja-JP" sz="2000"/>
              <a:t>Difficult to treat</a:t>
            </a:r>
            <a:endParaRPr lang="ja-JP" altLang="en-GB" sz="2000"/>
          </a:p>
        </p:txBody>
      </p:sp>
      <p:sp>
        <p:nvSpPr>
          <p:cNvPr id="8204" name="Rectangle 12"/>
          <p:cNvSpPr>
            <a:spLocks noChangeArrowheads="1"/>
          </p:cNvSpPr>
          <p:nvPr/>
        </p:nvSpPr>
        <p:spPr bwMode="auto">
          <a:xfrm>
            <a:off x="4427538" y="5764213"/>
            <a:ext cx="2687637" cy="396875"/>
          </a:xfrm>
          <a:prstGeom prst="rect">
            <a:avLst/>
          </a:prstGeom>
          <a:noFill/>
          <a:ln w="9525" algn="ctr">
            <a:noFill/>
            <a:miter lim="800000"/>
            <a:headEnd/>
            <a:tailEnd/>
          </a:ln>
        </p:spPr>
        <p:txBody>
          <a:bodyPr wrap="none" anchor="ctr">
            <a:spAutoFit/>
          </a:bodyPr>
          <a:lstStyle/>
          <a:p>
            <a:pPr algn="l">
              <a:buClr>
                <a:srgbClr val="969696"/>
              </a:buClr>
              <a:buSzPct val="60000"/>
              <a:buFont typeface="Wingdings" pitchFamily="2" charset="2"/>
              <a:buNone/>
            </a:pPr>
            <a:r>
              <a:rPr lang="en-GB" altLang="ja-JP" sz="2000"/>
              <a:t>Depressed, withdrawn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959850" cy="1192213"/>
          </a:xfrm>
          <a:noFill/>
        </p:spPr>
        <p:txBody>
          <a:bodyPr/>
          <a:lstStyle/>
          <a:p>
            <a:r>
              <a:rPr lang="en-GB" altLang="ja-JP" sz="3600" smtClean="0">
                <a:latin typeface="Helvetica" pitchFamily="34" charset="0"/>
              </a:rPr>
              <a:t>Pain mechanisms</a:t>
            </a:r>
          </a:p>
        </p:txBody>
      </p:sp>
      <p:sp>
        <p:nvSpPr>
          <p:cNvPr id="9219" name="Rectangle 10"/>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8</a:t>
            </a:r>
          </a:p>
        </p:txBody>
      </p:sp>
      <p:sp>
        <p:nvSpPr>
          <p:cNvPr id="9220" name="Rectangle 16"/>
          <p:cNvSpPr>
            <a:spLocks noChangeArrowheads="1"/>
          </p:cNvSpPr>
          <p:nvPr/>
        </p:nvSpPr>
        <p:spPr bwMode="auto">
          <a:xfrm>
            <a:off x="1530350" y="2774950"/>
            <a:ext cx="7613650" cy="1384300"/>
          </a:xfrm>
          <a:prstGeom prst="rect">
            <a:avLst/>
          </a:prstGeom>
          <a:noFill/>
          <a:ln w="9525" algn="ctr">
            <a:noFill/>
            <a:miter lim="800000"/>
            <a:headEnd/>
            <a:tailEnd/>
          </a:ln>
        </p:spPr>
        <p:txBody>
          <a:bodyPr anchor="ctr">
            <a:spAutoFit/>
          </a:bodyPr>
          <a:lstStyle/>
          <a:p>
            <a:pPr algn="l"/>
            <a:r>
              <a:rPr lang="en-US" altLang="ja-JP" sz="2800">
                <a:solidFill>
                  <a:schemeClr val="accent1"/>
                </a:solidFill>
              </a:rPr>
              <a:t>Same mechanism – different pain</a:t>
            </a:r>
          </a:p>
          <a:p>
            <a:pPr algn="l"/>
            <a:endParaRPr lang="en-US" altLang="ja-JP" sz="2800">
              <a:solidFill>
                <a:schemeClr val="accent1"/>
              </a:solidFill>
            </a:endParaRPr>
          </a:p>
          <a:p>
            <a:pPr algn="l"/>
            <a:r>
              <a:rPr lang="en-US" altLang="ja-JP" sz="2800">
                <a:solidFill>
                  <a:schemeClr val="accent1"/>
                </a:solidFill>
              </a:rPr>
              <a:t>Same pain – different mechanisms</a:t>
            </a:r>
            <a:endParaRPr lang="en-GB" altLang="ja-JP" sz="28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0242"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a:p>
        </p:txBody>
      </p:sp>
      <p:sp>
        <p:nvSpPr>
          <p:cNvPr id="712707" name="Rectangle 3"/>
          <p:cNvSpPr>
            <a:spLocks noChangeArrowheads="1"/>
          </p:cNvSpPr>
          <p:nvPr/>
        </p:nvSpPr>
        <p:spPr bwMode="auto">
          <a:xfrm>
            <a:off x="960438" y="1582738"/>
            <a:ext cx="7488237" cy="3538537"/>
          </a:xfrm>
          <a:prstGeom prst="rect">
            <a:avLst/>
          </a:prstGeom>
          <a:noFill/>
          <a:ln w="9525" algn="ctr">
            <a:noFill/>
            <a:miter lim="800000"/>
            <a:headEnd/>
            <a:tailEnd/>
          </a:ln>
          <a:effectLst/>
        </p:spPr>
        <p:txBody>
          <a:bodyPr anchor="ctr">
            <a:spAutoFit/>
          </a:bodyPr>
          <a:lstStyle/>
          <a:p>
            <a:pPr algn="l" fontAlgn="t">
              <a:defRPr/>
            </a:pPr>
            <a:r>
              <a:rPr lang="en-GB" altLang="ja-JP" sz="2800" dirty="0">
                <a:solidFill>
                  <a:schemeClr val="tx1">
                    <a:lumMod val="50000"/>
                  </a:schemeClr>
                </a:solidFill>
              </a:rPr>
              <a:t>Types of Pain</a:t>
            </a:r>
          </a:p>
          <a:p>
            <a:pPr algn="l" fontAlgn="t">
              <a:defRPr/>
            </a:pPr>
            <a:endParaRPr lang="en-GB" altLang="ja-JP" sz="2800" dirty="0">
              <a:solidFill>
                <a:srgbClr val="FFFF66"/>
              </a:solidFill>
            </a:endParaRPr>
          </a:p>
          <a:p>
            <a:pPr algn="l" fontAlgn="t">
              <a:defRPr/>
            </a:pPr>
            <a:r>
              <a:rPr lang="en-GB" altLang="ja-JP" sz="2800" dirty="0">
                <a:solidFill>
                  <a:srgbClr val="FFFF66"/>
                </a:solidFill>
              </a:rPr>
              <a:t>Overview of sensory nervous system and pain pathway</a:t>
            </a:r>
          </a:p>
          <a:p>
            <a:pPr algn="l" fontAlgn="t">
              <a:defRPr/>
            </a:pPr>
            <a:endParaRPr lang="en-GB" altLang="ja-JP" sz="2800" dirty="0">
              <a:solidFill>
                <a:schemeClr val="tx2"/>
              </a:solidFill>
            </a:endParaRPr>
          </a:p>
          <a:p>
            <a:pPr algn="l" fontAlgn="t">
              <a:defRPr/>
            </a:pPr>
            <a:r>
              <a:rPr lang="en-GB" altLang="ja-JP" sz="2800" dirty="0">
                <a:solidFill>
                  <a:schemeClr val="tx1">
                    <a:lumMod val="50000"/>
                  </a:schemeClr>
                </a:solidFill>
              </a:rPr>
              <a:t>Introduction of key molecules in pain pathway</a:t>
            </a:r>
          </a:p>
          <a:p>
            <a:pPr algn="l" fontAlgn="t">
              <a:defRPr/>
            </a:pPr>
            <a:endParaRPr lang="en-GB" altLang="ja-JP" sz="2800" dirty="0">
              <a:solidFill>
                <a:schemeClr val="tx1">
                  <a:lumMod val="50000"/>
                </a:schemeClr>
              </a:solidFill>
            </a:endParaRPr>
          </a:p>
          <a:p>
            <a:pPr algn="l" fontAlgn="t">
              <a:defRPr/>
            </a:pPr>
            <a:r>
              <a:rPr lang="en-GB" altLang="ja-JP" sz="2800" dirty="0">
                <a:solidFill>
                  <a:schemeClr val="tx1">
                    <a:lumMod val="50000"/>
                  </a:schemeClr>
                </a:solidFill>
              </a:rPr>
              <a:t>Pain killers</a:t>
            </a:r>
          </a:p>
        </p:txBody>
      </p:sp>
      <p:sp>
        <p:nvSpPr>
          <p:cNvPr id="10244" name="Rectangle 4"/>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9</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untitled 2">
  <a:themeElements>
    <a:clrScheme name="">
      <a:dk1>
        <a:srgbClr val="474747"/>
      </a:dk1>
      <a:lt1>
        <a:srgbClr val="FFFFFF"/>
      </a:lt1>
      <a:dk2>
        <a:srgbClr val="114FFB"/>
      </a:dk2>
      <a:lt2>
        <a:srgbClr val="FAFD00"/>
      </a:lt2>
      <a:accent1>
        <a:srgbClr val="FAFD00"/>
      </a:accent1>
      <a:accent2>
        <a:srgbClr val="7FFF00"/>
      </a:accent2>
      <a:accent3>
        <a:srgbClr val="AAB2FD"/>
      </a:accent3>
      <a:accent4>
        <a:srgbClr val="DADADA"/>
      </a:accent4>
      <a:accent5>
        <a:srgbClr val="FCFEAA"/>
      </a:accent5>
      <a:accent6>
        <a:srgbClr val="72E700"/>
      </a:accent6>
      <a:hlink>
        <a:srgbClr val="FE9B03"/>
      </a:hlink>
      <a:folHlink>
        <a:srgbClr val="D989B8"/>
      </a:folHlink>
    </a:clrScheme>
    <a:fontScheme name="untitled 2">
      <a:majorFont>
        <a:latin typeface="Book Antiqua"/>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Helvetica" pitchFamily="34" charset="0"/>
            <a:ea typeface="Osaka"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Helvetica" pitchFamily="34" charset="0"/>
            <a:ea typeface="Osaka" charset="-128"/>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HD:Applications:MS Office:Microsoft PowerPoint 4:Templates:On Screen &amp; 35mm Slides:dbllines.ppt - Double Lines</Template>
  <TotalTime>24629</TotalTime>
  <Pages>24</Pages>
  <Words>1742</Words>
  <Application>Microsoft Office PowerPoint</Application>
  <PresentationFormat>On-screen Show (4:3)</PresentationFormat>
  <Paragraphs>614</Paragraphs>
  <Slides>55</Slides>
  <Notes>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untitled 2</vt:lpstr>
      <vt:lpstr>Slide 1</vt:lpstr>
      <vt:lpstr>Slide 2</vt:lpstr>
      <vt:lpstr>Slide 3</vt:lpstr>
      <vt:lpstr>Five senses</vt:lpstr>
      <vt:lpstr>Types of Pain</vt:lpstr>
      <vt:lpstr>Pain can be caused  by wide range of stimuli</vt:lpstr>
      <vt:lpstr>Acute Pain  vs. Chronic Pain </vt:lpstr>
      <vt:lpstr>Pain mechanisms</vt:lpstr>
      <vt:lpstr>Slide 9</vt:lpstr>
      <vt:lpstr>Slide 10</vt:lpstr>
      <vt:lpstr>Slide 11</vt:lpstr>
      <vt:lpstr>Slide 12</vt:lpstr>
      <vt:lpstr>Slide 13</vt:lpstr>
      <vt:lpstr>Slide 14</vt:lpstr>
      <vt:lpstr>Slide 15</vt:lpstr>
      <vt:lpstr>Dorsal horn</vt:lpstr>
      <vt:lpstr>Slide 17</vt:lpstr>
      <vt:lpstr>Slide 18</vt:lpstr>
      <vt:lpstr>Pain inducers / Inflammation mediators</vt:lpstr>
      <vt:lpstr>Pain inducers / Inflammation mediators</vt:lpstr>
      <vt:lpstr>Prostaglandin synthesis pathways </vt:lpstr>
      <vt:lpstr>Pain inducers / Inflammation mediators</vt:lpstr>
      <vt:lpstr>Pain inducers / Inflammation mediators</vt:lpstr>
      <vt:lpstr>Slide 24</vt:lpstr>
      <vt:lpstr>TRP Channels</vt:lpstr>
      <vt:lpstr>Prostaglandin synthesis pathways </vt:lpstr>
      <vt:lpstr>TRPV1 could be involved in the development  of inflammatory heat hyperalgesia</vt:lpstr>
      <vt:lpstr>Key molecules in pain pathways  at peripheral nerves</vt:lpstr>
      <vt:lpstr>TRPV1 is activated  during inflammatory conditions</vt:lpstr>
      <vt:lpstr>Slide 30</vt:lpstr>
      <vt:lpstr>ATP-gated channel</vt:lpstr>
      <vt:lpstr>Voltage-gated Ca2+ channels</vt:lpstr>
      <vt:lpstr>Voltage-gated Na+ channels</vt:lpstr>
      <vt:lpstr>Mammalian voltage-gated sodium channel  subunits</vt:lpstr>
      <vt:lpstr>Slide 35</vt:lpstr>
      <vt:lpstr>Slide 36</vt:lpstr>
      <vt:lpstr>NaV1.7 Knock-Out mice show  reduced responses to mechanical stimuli</vt:lpstr>
      <vt:lpstr>Slide 38</vt:lpstr>
      <vt:lpstr>Slide 39</vt:lpstr>
      <vt:lpstr>Slide 40</vt:lpstr>
      <vt:lpstr>Key molecules in pain pathways  at peripheral nerves</vt:lpstr>
      <vt:lpstr>Slide 42</vt:lpstr>
      <vt:lpstr>Neurotransmitters Glutamate</vt:lpstr>
      <vt:lpstr>Neurotransmitters GABA (g-amino butyric acid)</vt:lpstr>
      <vt:lpstr>Neurotransmitters Peptidergic neurotransmitters</vt:lpstr>
      <vt:lpstr>Key molecules in pain pathways  at peripheral nerves</vt:lpstr>
      <vt:lpstr>Slide 47</vt:lpstr>
      <vt:lpstr>Current analgesics  NSAIDs (Non-Steroid Anti Inflamatory Drugs) </vt:lpstr>
      <vt:lpstr>Current analgesics Opiates</vt:lpstr>
      <vt:lpstr>Current analgesics Opiates</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voltage dependent Na+ Channel</dc:title>
  <dc:subject/>
  <dc:creator/>
  <cp:keywords/>
  <dc:description/>
  <cp:lastModifiedBy>nshiel</cp:lastModifiedBy>
  <cp:revision>398</cp:revision>
  <cp:lastPrinted>2002-03-06T19:41:29Z</cp:lastPrinted>
  <dcterms:created xsi:type="dcterms:W3CDTF">2000-09-18T19:48:36Z</dcterms:created>
  <dcterms:modified xsi:type="dcterms:W3CDTF">2011-12-14T12:50:41Z</dcterms:modified>
</cp:coreProperties>
</file>