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9" r:id="rId2"/>
    <p:sldId id="260" r:id="rId3"/>
    <p:sldId id="261" r:id="rId4"/>
    <p:sldId id="271" r:id="rId5"/>
    <p:sldId id="288" r:id="rId6"/>
    <p:sldId id="277" r:id="rId7"/>
    <p:sldId id="262" r:id="rId8"/>
    <p:sldId id="257" r:id="rId9"/>
    <p:sldId id="278" r:id="rId10"/>
    <p:sldId id="280" r:id="rId11"/>
    <p:sldId id="258" r:id="rId12"/>
    <p:sldId id="269" r:id="rId13"/>
    <p:sldId id="292" r:id="rId14"/>
    <p:sldId id="290" r:id="rId15"/>
    <p:sldId id="291" r:id="rId16"/>
    <p:sldId id="276" r:id="rId17"/>
    <p:sldId id="272" r:id="rId18"/>
    <p:sldId id="273" r:id="rId19"/>
    <p:sldId id="275" r:id="rId20"/>
    <p:sldId id="285" r:id="rId21"/>
    <p:sldId id="264" r:id="rId22"/>
    <p:sldId id="263" r:id="rId23"/>
    <p:sldId id="283" r:id="rId24"/>
    <p:sldId id="286" r:id="rId25"/>
    <p:sldId id="274" r:id="rId26"/>
    <p:sldId id="282" r:id="rId27"/>
    <p:sldId id="281" r:id="rId28"/>
    <p:sldId id="267" r:id="rId29"/>
    <p:sldId id="279" r:id="rId30"/>
    <p:sldId id="268" r:id="rId31"/>
    <p:sldId id="296" r:id="rId32"/>
    <p:sldId id="295" r:id="rId33"/>
    <p:sldId id="270" r:id="rId34"/>
    <p:sldId id="297" r:id="rId35"/>
    <p:sldId id="293" r:id="rId36"/>
    <p:sldId id="256" r:id="rId37"/>
    <p:sldId id="266" r:id="rId38"/>
    <p:sldId id="265" r:id="rId39"/>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99FF"/>
    <a:srgbClr val="FFFF66"/>
    <a:srgbClr val="FFFF00"/>
    <a:srgbClr val="FFFF99"/>
    <a:srgbClr val="F3FA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960"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51203"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1204"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51205"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9D719BC-506C-4094-9FE3-43A503015D6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D63242-CC0C-4EAA-BC6D-91A76065598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1EF8F6-45C3-4703-87F2-D1443912F74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33441D-BA2E-4790-90C0-39C9CC53BD56}"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2D8A8CA-8790-4DEB-880A-DAB0D5B0868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9A4F63-E930-4659-9A40-519436473B0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B221A5-5725-446F-B27A-2B5751B3ECA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1DC7AA-BF98-425A-8B64-32DD080E9CF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6498AF-3B55-4037-9A4E-7CE414E61C7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9CA76FC-08D3-48E4-B3A4-DCFEA2F54B4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69BEACC-60C1-4DC1-820B-AAF9A3730A2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685A7ED-D572-452F-83AF-EF4A010D8E6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B51FFA-3028-4F23-B13C-CC8D38DEC76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0963DB-7518-44A3-9753-93F40BAA9FF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167F33B-3104-4F06-827C-02B064C3D5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LondonGrb2"/>
          <p:cNvPicPr>
            <a:picLocks noGrp="1" noChangeAspect="1" noChangeArrowheads="1"/>
          </p:cNvPicPr>
          <p:nvPr>
            <p:ph sz="quarter" idx="2"/>
          </p:nvPr>
        </p:nvPicPr>
        <p:blipFill>
          <a:blip r:embed="rId2" cstate="print"/>
          <a:srcRect/>
          <a:stretch>
            <a:fillRect/>
          </a:stretch>
        </p:blipFill>
        <p:spPr>
          <a:xfrm>
            <a:off x="3500438" y="1214438"/>
            <a:ext cx="2160587" cy="1738312"/>
          </a:xfrm>
          <a:noFill/>
        </p:spPr>
      </p:pic>
      <p:sp>
        <p:nvSpPr>
          <p:cNvPr id="2051" name="Text Box 26"/>
          <p:cNvSpPr txBox="1">
            <a:spLocks noChangeArrowheads="1"/>
          </p:cNvSpPr>
          <p:nvPr/>
        </p:nvSpPr>
        <p:spPr bwMode="auto">
          <a:xfrm>
            <a:off x="395288" y="2996952"/>
            <a:ext cx="8424862" cy="2000548"/>
          </a:xfrm>
          <a:prstGeom prst="rect">
            <a:avLst/>
          </a:prstGeom>
          <a:noFill/>
          <a:ln w="9525">
            <a:noFill/>
            <a:miter lim="800000"/>
            <a:headEnd/>
            <a:tailEnd/>
          </a:ln>
        </p:spPr>
        <p:txBody>
          <a:bodyPr wrap="square">
            <a:spAutoFit/>
          </a:bodyPr>
          <a:lstStyle/>
          <a:p>
            <a:pPr algn="ctr">
              <a:spcBef>
                <a:spcPct val="50000"/>
              </a:spcBef>
            </a:pPr>
            <a:r>
              <a:rPr lang="en-US" sz="4000" dirty="0" smtClean="0">
                <a:latin typeface="+mn-lt"/>
              </a:rPr>
              <a:t>Pain: difficulties</a:t>
            </a:r>
            <a:r>
              <a:rPr lang="en-US" sz="4000" dirty="0" smtClean="0">
                <a:latin typeface="+mn-lt"/>
              </a:rPr>
              <a:t>, future directions</a:t>
            </a:r>
            <a:endParaRPr lang="en-US" sz="4000" dirty="0">
              <a:latin typeface="+mn-lt"/>
            </a:endParaRPr>
          </a:p>
          <a:p>
            <a:pPr algn="ctr">
              <a:spcBef>
                <a:spcPct val="50000"/>
              </a:spcBef>
            </a:pPr>
            <a:r>
              <a:rPr lang="en-US" sz="2800" dirty="0" smtClean="0">
                <a:latin typeface="+mn-lt"/>
              </a:rPr>
              <a:t>6 </a:t>
            </a:r>
            <a:r>
              <a:rPr lang="en-US" sz="2800" dirty="0">
                <a:latin typeface="+mn-lt"/>
              </a:rPr>
              <a:t>December </a:t>
            </a:r>
            <a:r>
              <a:rPr lang="en-US" sz="2800" dirty="0" smtClean="0">
                <a:latin typeface="+mn-lt"/>
              </a:rPr>
              <a:t>2011</a:t>
            </a:r>
            <a:endParaRPr lang="en-US" sz="2800" dirty="0">
              <a:latin typeface="+mn-lt"/>
            </a:endParaRPr>
          </a:p>
          <a:p>
            <a:pPr algn="ctr">
              <a:spcBef>
                <a:spcPct val="50000"/>
              </a:spcBef>
            </a:pPr>
            <a:r>
              <a:rPr lang="en-US" sz="2800" dirty="0" err="1">
                <a:latin typeface="+mn-lt"/>
              </a:rPr>
              <a:t>BSc</a:t>
            </a:r>
            <a:endParaRPr lang="en-GB" sz="2800" dirty="0">
              <a:latin typeface="+mn-lt"/>
            </a:endParaRPr>
          </a:p>
        </p:txBody>
      </p:sp>
      <p:sp>
        <p:nvSpPr>
          <p:cNvPr id="2052" name="Text Box 27"/>
          <p:cNvSpPr txBox="1">
            <a:spLocks noChangeArrowheads="1"/>
          </p:cNvSpPr>
          <p:nvPr/>
        </p:nvSpPr>
        <p:spPr bwMode="auto">
          <a:xfrm>
            <a:off x="468313" y="5157193"/>
            <a:ext cx="8280400" cy="1323439"/>
          </a:xfrm>
          <a:prstGeom prst="rect">
            <a:avLst/>
          </a:prstGeom>
          <a:noFill/>
          <a:ln w="9525">
            <a:noFill/>
            <a:miter lim="800000"/>
            <a:headEnd/>
            <a:tailEnd/>
          </a:ln>
        </p:spPr>
        <p:txBody>
          <a:bodyPr wrap="square">
            <a:spAutoFit/>
          </a:bodyPr>
          <a:lstStyle/>
          <a:p>
            <a:pPr algn="ctr">
              <a:spcBef>
                <a:spcPct val="50000"/>
              </a:spcBef>
            </a:pPr>
            <a:r>
              <a:rPr lang="en-US" sz="2800" dirty="0">
                <a:latin typeface="+mn-lt"/>
              </a:rPr>
              <a:t>Dr </a:t>
            </a:r>
            <a:r>
              <a:rPr lang="en-US" sz="2800" dirty="0" err="1">
                <a:latin typeface="+mn-lt"/>
              </a:rPr>
              <a:t>Olivera</a:t>
            </a:r>
            <a:r>
              <a:rPr lang="en-US" sz="2800" dirty="0">
                <a:latin typeface="+mn-lt"/>
              </a:rPr>
              <a:t> </a:t>
            </a:r>
            <a:r>
              <a:rPr lang="en-US" sz="2800" dirty="0" err="1" smtClean="0">
                <a:latin typeface="+mn-lt"/>
              </a:rPr>
              <a:t>Potparić</a:t>
            </a:r>
            <a:endParaRPr lang="en-US" sz="2800" dirty="0" smtClean="0">
              <a:latin typeface="+mn-lt"/>
            </a:endParaRPr>
          </a:p>
          <a:p>
            <a:pPr algn="ctr">
              <a:spcBef>
                <a:spcPct val="50000"/>
              </a:spcBef>
            </a:pPr>
            <a:r>
              <a:rPr lang="en-US" sz="800" dirty="0" smtClean="0">
                <a:latin typeface="+mn-lt"/>
              </a:rPr>
              <a:t>     </a:t>
            </a:r>
            <a:endParaRPr lang="en-US" sz="800" dirty="0">
              <a:latin typeface="+mn-lt"/>
            </a:endParaRPr>
          </a:p>
          <a:p>
            <a:pPr algn="ctr">
              <a:spcBef>
                <a:spcPts val="0"/>
              </a:spcBef>
            </a:pPr>
            <a:r>
              <a:rPr lang="en-US" sz="2000" dirty="0">
                <a:latin typeface="+mn-lt"/>
              </a:rPr>
              <a:t>Department of </a:t>
            </a:r>
            <a:r>
              <a:rPr lang="en-US" sz="2000" dirty="0" err="1">
                <a:latin typeface="+mn-lt"/>
              </a:rPr>
              <a:t>Anaesthesia</a:t>
            </a:r>
            <a:r>
              <a:rPr lang="en-US" sz="2000" dirty="0">
                <a:latin typeface="+mn-lt"/>
              </a:rPr>
              <a:t>, Intensive Care and Pain Management </a:t>
            </a:r>
          </a:p>
          <a:p>
            <a:pPr algn="ctr">
              <a:spcBef>
                <a:spcPts val="0"/>
              </a:spcBef>
            </a:pPr>
            <a:r>
              <a:rPr lang="en-US" sz="2000" dirty="0">
                <a:latin typeface="+mn-lt"/>
              </a:rPr>
              <a:t>Chelsea &amp; Westminster Hospital, Imperial </a:t>
            </a:r>
            <a:r>
              <a:rPr lang="en-US" sz="2000" dirty="0" smtClean="0">
                <a:latin typeface="+mn-lt"/>
              </a:rPr>
              <a:t>College London, </a:t>
            </a:r>
            <a:r>
              <a:rPr lang="en-US" sz="2000" dirty="0">
                <a:latin typeface="+mn-lt"/>
              </a:rPr>
              <a:t>UK</a:t>
            </a:r>
            <a:endParaRPr lang="en-GB"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79_f2"/>
          <p:cNvPicPr>
            <a:picLocks noGrp="1" noChangeAspect="1" noChangeArrowheads="1"/>
          </p:cNvPicPr>
          <p:nvPr>
            <p:ph sz="half" idx="1"/>
          </p:nvPr>
        </p:nvPicPr>
        <p:blipFill>
          <a:blip r:embed="rId2" cstate="print"/>
          <a:srcRect/>
          <a:stretch>
            <a:fillRect/>
          </a:stretch>
        </p:blipFill>
        <p:spPr>
          <a:xfrm>
            <a:off x="0" y="188913"/>
            <a:ext cx="4413250" cy="4608512"/>
          </a:xfrm>
          <a:noFill/>
        </p:spPr>
      </p:pic>
      <p:pic>
        <p:nvPicPr>
          <p:cNvPr id="11267" name="Picture 7" descr="PriEmpt3"/>
          <p:cNvPicPr>
            <a:picLocks noGrp="1" noChangeAspect="1" noChangeArrowheads="1"/>
          </p:cNvPicPr>
          <p:nvPr>
            <p:ph sz="quarter" idx="3"/>
          </p:nvPr>
        </p:nvPicPr>
        <p:blipFill>
          <a:blip r:embed="rId3" cstate="print"/>
          <a:srcRect/>
          <a:stretch>
            <a:fillRect/>
          </a:stretch>
        </p:blipFill>
        <p:spPr>
          <a:xfrm>
            <a:off x="4489450" y="188913"/>
            <a:ext cx="4654550" cy="4614862"/>
          </a:xfrm>
          <a:noFill/>
        </p:spPr>
      </p:pic>
      <p:pic>
        <p:nvPicPr>
          <p:cNvPr id="11268" name="Picture 11" descr="PreEmp1"/>
          <p:cNvPicPr>
            <a:picLocks noGrp="1" noChangeAspect="1" noChangeArrowheads="1"/>
          </p:cNvPicPr>
          <p:nvPr>
            <p:ph sz="quarter" idx="2"/>
          </p:nvPr>
        </p:nvPicPr>
        <p:blipFill>
          <a:blip r:embed="rId4" cstate="print"/>
          <a:srcRect/>
          <a:stretch>
            <a:fillRect/>
          </a:stretch>
        </p:blipFill>
        <p:spPr>
          <a:xfrm>
            <a:off x="1042988" y="4941888"/>
            <a:ext cx="6877050" cy="168751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AssessChart"/>
          <p:cNvPicPr>
            <a:picLocks noGrp="1" noChangeAspect="1" noChangeArrowheads="1"/>
          </p:cNvPicPr>
          <p:nvPr>
            <p:ph/>
          </p:nvPr>
        </p:nvPicPr>
        <p:blipFill>
          <a:blip r:embed="rId2" cstate="print"/>
          <a:srcRect/>
          <a:stretch>
            <a:fillRect/>
          </a:stretch>
        </p:blipFill>
        <p:spPr>
          <a:xfrm>
            <a:off x="250825" y="333375"/>
            <a:ext cx="8675688" cy="59436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vidence"/>
          <p:cNvPicPr>
            <a:picLocks noGrp="1" noChangeAspect="1" noChangeArrowheads="1"/>
          </p:cNvPicPr>
          <p:nvPr>
            <p:ph/>
          </p:nvPr>
        </p:nvPicPr>
        <p:blipFill>
          <a:blip r:embed="rId2" cstate="print"/>
          <a:srcRect/>
          <a:stretch>
            <a:fillRect/>
          </a:stretch>
        </p:blipFill>
        <p:spPr>
          <a:xfrm>
            <a:off x="2195513" y="188913"/>
            <a:ext cx="4822825" cy="4403725"/>
          </a:xfrm>
          <a:noFill/>
        </p:spPr>
      </p:pic>
      <p:sp>
        <p:nvSpPr>
          <p:cNvPr id="13315" name="Text Box 4"/>
          <p:cNvSpPr txBox="1">
            <a:spLocks noChangeArrowheads="1"/>
          </p:cNvSpPr>
          <p:nvPr/>
        </p:nvSpPr>
        <p:spPr bwMode="auto">
          <a:xfrm>
            <a:off x="250825" y="4724400"/>
            <a:ext cx="8642350" cy="1739900"/>
          </a:xfrm>
          <a:prstGeom prst="rect">
            <a:avLst/>
          </a:prstGeom>
          <a:noFill/>
          <a:ln w="9525">
            <a:noFill/>
            <a:miter lim="800000"/>
            <a:headEnd/>
            <a:tailEnd/>
          </a:ln>
        </p:spPr>
        <p:txBody>
          <a:bodyPr>
            <a:spAutoFit/>
          </a:bodyPr>
          <a:lstStyle/>
          <a:p>
            <a:r>
              <a:rPr lang="en-US" b="1"/>
              <a:t>Impossible test or reasonable aim</a:t>
            </a:r>
          </a:p>
          <a:p>
            <a:endParaRPr lang="en-US" b="1"/>
          </a:p>
          <a:p>
            <a:r>
              <a:rPr lang="en-US"/>
              <a:t>The takeaway message of the editorial is that pain relief should be a human right and that failure to treat pain is “substandard medicine”.  To the man on the street, therefore, failure to achieve pain relief is evidence of denial of their human rights.  Doctors are not permitted to deny patients their human rights.</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Knjiga1"/>
          <p:cNvPicPr>
            <a:picLocks noGrp="1" noChangeAspect="1" noChangeArrowheads="1"/>
          </p:cNvPicPr>
          <p:nvPr>
            <p:ph/>
          </p:nvPr>
        </p:nvPicPr>
        <p:blipFill>
          <a:blip r:embed="rId2" cstate="print"/>
          <a:srcRect/>
          <a:stretch>
            <a:fillRect/>
          </a:stretch>
        </p:blipFill>
        <p:spPr>
          <a:xfrm>
            <a:off x="2339975" y="404813"/>
            <a:ext cx="4297363" cy="5976937"/>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11188" y="404813"/>
            <a:ext cx="8208962" cy="5729287"/>
          </a:xfrm>
          <a:prstGeom prst="rect">
            <a:avLst/>
          </a:prstGeom>
          <a:noFill/>
          <a:ln w="9525">
            <a:noFill/>
            <a:miter lim="800000"/>
            <a:headEnd/>
            <a:tailEnd/>
          </a:ln>
        </p:spPr>
        <p:txBody>
          <a:bodyPr>
            <a:spAutoFit/>
          </a:bodyPr>
          <a:lstStyle/>
          <a:p>
            <a:pPr>
              <a:spcBef>
                <a:spcPct val="50000"/>
              </a:spcBef>
            </a:pPr>
            <a:r>
              <a:rPr lang="en-US" sz="1400" b="1"/>
              <a:t>Strong agonist: </a:t>
            </a:r>
            <a:r>
              <a:rPr lang="en-US" sz="1400"/>
              <a:t>       Morphine, Oxycodone, Diamorphine, Hydromorphine, Hydrocodone</a:t>
            </a:r>
          </a:p>
          <a:p>
            <a:pPr>
              <a:spcBef>
                <a:spcPct val="50000"/>
              </a:spcBef>
            </a:pPr>
            <a:r>
              <a:rPr lang="en-US" sz="1400"/>
              <a:t>                                   Petidine derivatives: Fentanyl, Alfentanil, Sufentanil, Remifentanil</a:t>
            </a:r>
          </a:p>
          <a:p>
            <a:pPr>
              <a:spcBef>
                <a:spcPct val="50000"/>
              </a:spcBef>
            </a:pPr>
            <a:r>
              <a:rPr lang="en-US" sz="1400" b="1"/>
              <a:t>Mixed action:</a:t>
            </a:r>
            <a:r>
              <a:rPr lang="en-US" sz="1400"/>
              <a:t>            Petidine</a:t>
            </a:r>
          </a:p>
          <a:p>
            <a:pPr>
              <a:spcBef>
                <a:spcPct val="50000"/>
              </a:spcBef>
            </a:pPr>
            <a:r>
              <a:rPr lang="en-US" sz="1400" b="1"/>
              <a:t>Partial agonists:</a:t>
            </a:r>
            <a:r>
              <a:rPr lang="en-US" sz="1400"/>
              <a:t>       Buprenorphine</a:t>
            </a:r>
          </a:p>
          <a:p>
            <a:pPr>
              <a:spcBef>
                <a:spcPct val="50000"/>
              </a:spcBef>
            </a:pPr>
            <a:r>
              <a:rPr lang="en-US" sz="1400" b="1"/>
              <a:t>Agonist-antagonist:</a:t>
            </a:r>
            <a:r>
              <a:rPr lang="en-US" sz="1400"/>
              <a:t> Pentazocin, Nalbuphine</a:t>
            </a:r>
          </a:p>
          <a:p>
            <a:pPr>
              <a:spcBef>
                <a:spcPct val="50000"/>
              </a:spcBef>
            </a:pPr>
            <a:r>
              <a:rPr lang="en-US" sz="1400" b="1"/>
              <a:t>Weak agonists:</a:t>
            </a:r>
            <a:r>
              <a:rPr lang="en-US" sz="1400"/>
              <a:t>        Codeine, Dihydrocodeine, Methadone</a:t>
            </a:r>
          </a:p>
          <a:p>
            <a:pPr>
              <a:spcBef>
                <a:spcPct val="50000"/>
              </a:spcBef>
            </a:pPr>
            <a:r>
              <a:rPr lang="en-US" sz="1400" b="1"/>
              <a:t>Mixed action: </a:t>
            </a:r>
            <a:r>
              <a:rPr lang="en-US" sz="1400"/>
              <a:t>           Tramadol, </a:t>
            </a:r>
          </a:p>
          <a:p>
            <a:pPr>
              <a:spcBef>
                <a:spcPct val="50000"/>
              </a:spcBef>
            </a:pPr>
            <a:r>
              <a:rPr lang="en-US" sz="1400" b="1"/>
              <a:t>Antagonists:</a:t>
            </a:r>
            <a:r>
              <a:rPr lang="en-US" sz="1400"/>
              <a:t>             Naloxone, Naltrexone</a:t>
            </a:r>
          </a:p>
          <a:p>
            <a:pPr>
              <a:spcBef>
                <a:spcPct val="50000"/>
              </a:spcBef>
            </a:pPr>
            <a:endParaRPr lang="en-US" sz="1400"/>
          </a:p>
          <a:p>
            <a:pPr>
              <a:spcBef>
                <a:spcPct val="50000"/>
              </a:spcBef>
            </a:pPr>
            <a:r>
              <a:rPr lang="en-US" sz="1400" b="1"/>
              <a:t>Dosage </a:t>
            </a:r>
            <a:r>
              <a:rPr lang="en-US" sz="1400"/>
              <a:t>                    Codeine PO &amp;IM 30-60 mg qds (Max 240 mg/24 h)</a:t>
            </a:r>
          </a:p>
          <a:p>
            <a:pPr>
              <a:spcBef>
                <a:spcPct val="50000"/>
              </a:spcBef>
            </a:pPr>
            <a:r>
              <a:rPr lang="en-US" sz="1400"/>
              <a:t>                                  Tramadol PO &amp; IM 50-100 mg qds (Max 400 mg/24 h)</a:t>
            </a:r>
          </a:p>
          <a:p>
            <a:pPr>
              <a:spcBef>
                <a:spcPct val="50000"/>
              </a:spcBef>
            </a:pPr>
            <a:r>
              <a:rPr lang="en-US" sz="1400"/>
              <a:t>                                  Morphine PO 10mg  4-6 h</a:t>
            </a:r>
          </a:p>
          <a:p>
            <a:pPr>
              <a:spcBef>
                <a:spcPct val="50000"/>
              </a:spcBef>
            </a:pPr>
            <a:r>
              <a:rPr lang="en-US" sz="1400"/>
              <a:t>                                                  IM 5-10 mg 4-6 h</a:t>
            </a:r>
          </a:p>
          <a:p>
            <a:pPr>
              <a:spcBef>
                <a:spcPct val="50000"/>
              </a:spcBef>
            </a:pPr>
            <a:r>
              <a:rPr lang="en-US" sz="1400"/>
              <a:t>                                                  IV 1mg bolus up to 10mg / titration – monitoring</a:t>
            </a:r>
          </a:p>
          <a:p>
            <a:pPr>
              <a:spcBef>
                <a:spcPct val="50000"/>
              </a:spcBef>
            </a:pPr>
            <a:r>
              <a:rPr lang="en-US" sz="1400"/>
              <a:t>Oral opioids (immediate release preparation)  QDS + breakthrough</a:t>
            </a:r>
          </a:p>
          <a:p>
            <a:pPr>
              <a:spcBef>
                <a:spcPct val="50000"/>
              </a:spcBef>
            </a:pPr>
            <a:r>
              <a:rPr lang="en-US" sz="1400"/>
              <a:t>                      modified release not suitable</a:t>
            </a:r>
          </a:p>
          <a:p>
            <a:pPr>
              <a:spcBef>
                <a:spcPct val="50000"/>
              </a:spcBef>
            </a:pPr>
            <a:r>
              <a:rPr lang="en-US" sz="1400" b="1"/>
              <a:t>Monitoring</a:t>
            </a:r>
          </a:p>
          <a:p>
            <a:pPr>
              <a:spcBef>
                <a:spcPct val="50000"/>
              </a:spcBef>
            </a:pPr>
            <a:r>
              <a:rPr lang="en-US" sz="1400" b="1"/>
              <a:t>Laxatives</a:t>
            </a:r>
            <a:endParaRPr lang="en-GB" sz="1400" b="1"/>
          </a:p>
        </p:txBody>
      </p:sp>
      <p:pic>
        <p:nvPicPr>
          <p:cNvPr id="15363" name="Picture 4" descr="Sova"/>
          <p:cNvPicPr>
            <a:picLocks noGrp="1" noChangeAspect="1" noChangeArrowheads="1"/>
          </p:cNvPicPr>
          <p:nvPr>
            <p:ph/>
          </p:nvPr>
        </p:nvPicPr>
        <p:blipFill>
          <a:blip r:embed="rId2" cstate="print"/>
          <a:srcRect/>
          <a:stretch>
            <a:fillRect/>
          </a:stretch>
        </p:blipFill>
        <p:spPr>
          <a:xfrm>
            <a:off x="5795963" y="1268413"/>
            <a:ext cx="1800225" cy="172402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55650" y="836613"/>
            <a:ext cx="8208963" cy="5103812"/>
          </a:xfrm>
          <a:prstGeom prst="rect">
            <a:avLst/>
          </a:prstGeom>
          <a:noFill/>
          <a:ln w="9525">
            <a:noFill/>
            <a:miter lim="800000"/>
            <a:headEnd/>
            <a:tailEnd/>
          </a:ln>
        </p:spPr>
        <p:txBody>
          <a:bodyPr>
            <a:spAutoFit/>
          </a:bodyPr>
          <a:lstStyle/>
          <a:p>
            <a:pPr>
              <a:spcBef>
                <a:spcPct val="50000"/>
              </a:spcBef>
            </a:pPr>
            <a:r>
              <a:rPr lang="en-US" sz="1600" b="1"/>
              <a:t>Antiemetics</a:t>
            </a:r>
          </a:p>
          <a:p>
            <a:pPr>
              <a:spcBef>
                <a:spcPct val="50000"/>
              </a:spcBef>
            </a:pPr>
            <a:r>
              <a:rPr lang="en-US" sz="1600" b="1"/>
              <a:t>Antihistamines</a:t>
            </a:r>
            <a:r>
              <a:rPr lang="en-US" sz="1600"/>
              <a:t> – Cyclizine 50 mg PO IV or IM TDS</a:t>
            </a:r>
          </a:p>
          <a:p>
            <a:pPr>
              <a:spcBef>
                <a:spcPct val="50000"/>
              </a:spcBef>
            </a:pPr>
            <a:r>
              <a:rPr lang="en-US" sz="1600" b="1"/>
              <a:t>Antimuscarinics</a:t>
            </a:r>
            <a:r>
              <a:rPr lang="en-US" sz="1600"/>
              <a:t> – Hyoscine 300 </a:t>
            </a:r>
            <a:r>
              <a:rPr lang="el-GR" sz="1600">
                <a:cs typeface="Arial" charset="0"/>
              </a:rPr>
              <a:t>μ</a:t>
            </a:r>
            <a:r>
              <a:rPr lang="en-US" sz="1600">
                <a:cs typeface="Arial" charset="0"/>
              </a:rPr>
              <a:t>g TDS patch 1 mg / 72 hours</a:t>
            </a:r>
          </a:p>
          <a:p>
            <a:pPr>
              <a:spcBef>
                <a:spcPct val="50000"/>
              </a:spcBef>
            </a:pPr>
            <a:r>
              <a:rPr lang="en-US" sz="1600" b="1">
                <a:cs typeface="Arial" charset="0"/>
              </a:rPr>
              <a:t>Dopamine antagonists</a:t>
            </a:r>
            <a:r>
              <a:rPr lang="en-US" sz="1600">
                <a:cs typeface="Arial" charset="0"/>
              </a:rPr>
              <a:t> – Metoclopramide, Droperidol</a:t>
            </a:r>
          </a:p>
          <a:p>
            <a:pPr>
              <a:spcBef>
                <a:spcPct val="50000"/>
              </a:spcBef>
            </a:pPr>
            <a:r>
              <a:rPr lang="en-US" sz="1600" b="1">
                <a:cs typeface="Arial" charset="0"/>
              </a:rPr>
              <a:t>Phenotiazines</a:t>
            </a:r>
            <a:r>
              <a:rPr lang="en-US" sz="1600">
                <a:cs typeface="Arial" charset="0"/>
              </a:rPr>
              <a:t> – Prochlorperazine 12.5 mg IM TDS</a:t>
            </a:r>
          </a:p>
          <a:p>
            <a:pPr>
              <a:spcBef>
                <a:spcPct val="50000"/>
              </a:spcBef>
            </a:pPr>
            <a:r>
              <a:rPr lang="en-US" sz="1600" b="1">
                <a:cs typeface="Arial" charset="0"/>
              </a:rPr>
              <a:t>Butyrophenones</a:t>
            </a:r>
            <a:r>
              <a:rPr lang="en-US" sz="1600">
                <a:cs typeface="Arial" charset="0"/>
              </a:rPr>
              <a:t> – Haloperidol 1mg daily PO IM or IV</a:t>
            </a:r>
            <a:endParaRPr lang="el-GR" sz="1600">
              <a:cs typeface="Arial" charset="0"/>
            </a:endParaRPr>
          </a:p>
          <a:p>
            <a:pPr>
              <a:spcBef>
                <a:spcPct val="50000"/>
              </a:spcBef>
            </a:pPr>
            <a:r>
              <a:rPr lang="en-US" sz="1600" b="1"/>
              <a:t>Serotonin antagonists</a:t>
            </a:r>
            <a:r>
              <a:rPr lang="en-US" sz="1600"/>
              <a:t> – Ondansetron 4-8 mg 8-12 h</a:t>
            </a:r>
          </a:p>
          <a:p>
            <a:pPr>
              <a:spcBef>
                <a:spcPct val="50000"/>
              </a:spcBef>
            </a:pPr>
            <a:r>
              <a:rPr lang="en-US" sz="1600"/>
              <a:t>                                       Granisetron  1mg  12 h PO or IV</a:t>
            </a:r>
          </a:p>
          <a:p>
            <a:pPr>
              <a:spcBef>
                <a:spcPct val="50000"/>
              </a:spcBef>
            </a:pPr>
            <a:r>
              <a:rPr lang="en-US" sz="1600" b="1"/>
              <a:t>Domperidone</a:t>
            </a:r>
            <a:r>
              <a:rPr lang="en-US" sz="1600"/>
              <a:t>  10-20 mg  6 h</a:t>
            </a:r>
          </a:p>
          <a:p>
            <a:pPr>
              <a:spcBef>
                <a:spcPct val="50000"/>
              </a:spcBef>
            </a:pPr>
            <a:r>
              <a:rPr lang="en-US" sz="1600" b="1"/>
              <a:t>Corticosteroids</a:t>
            </a:r>
            <a:r>
              <a:rPr lang="en-US" sz="1600"/>
              <a:t> – Dexamethasone 8 mg  once daily</a:t>
            </a:r>
          </a:p>
          <a:p>
            <a:pPr>
              <a:spcBef>
                <a:spcPct val="50000"/>
              </a:spcBef>
            </a:pPr>
            <a:r>
              <a:rPr lang="en-US" sz="1600" b="1"/>
              <a:t>Canabinoids</a:t>
            </a:r>
            <a:r>
              <a:rPr lang="en-US" sz="1600"/>
              <a:t> – CB1 / CB2     Nabilone  1mg  12 PO</a:t>
            </a:r>
          </a:p>
          <a:p>
            <a:pPr>
              <a:spcBef>
                <a:spcPct val="50000"/>
              </a:spcBef>
            </a:pPr>
            <a:r>
              <a:rPr lang="en-US" sz="1600" b="1"/>
              <a:t>Neurokinin receptor antagonist</a:t>
            </a:r>
            <a:r>
              <a:rPr lang="en-US" sz="1600"/>
              <a:t> - Aprepitant 125 mg  1h  before emetogenic stimulus</a:t>
            </a:r>
          </a:p>
          <a:p>
            <a:pPr>
              <a:spcBef>
                <a:spcPct val="50000"/>
              </a:spcBef>
            </a:pPr>
            <a:r>
              <a:rPr lang="en-US" sz="1600"/>
              <a:t>                                                    followed by 80 mg daily for 2 days PO</a:t>
            </a:r>
          </a:p>
          <a:p>
            <a:pPr>
              <a:spcBef>
                <a:spcPct val="50000"/>
              </a:spcBef>
            </a:pPr>
            <a:endParaRPr lang="en-GB" sz="1600"/>
          </a:p>
        </p:txBody>
      </p:sp>
      <p:pic>
        <p:nvPicPr>
          <p:cNvPr id="16387" name="Picture 6" descr="heartburn"/>
          <p:cNvPicPr>
            <a:picLocks noGrp="1" noChangeAspect="1" noChangeArrowheads="1"/>
          </p:cNvPicPr>
          <p:nvPr>
            <p:ph/>
          </p:nvPr>
        </p:nvPicPr>
        <p:blipFill>
          <a:blip r:embed="rId2" cstate="print"/>
          <a:srcRect/>
          <a:stretch>
            <a:fillRect/>
          </a:stretch>
        </p:blipFill>
        <p:spPr>
          <a:xfrm>
            <a:off x="6156325" y="1989138"/>
            <a:ext cx="2743200" cy="19748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rospect"/>
          <p:cNvPicPr>
            <a:picLocks noGrp="1" noChangeAspect="1" noChangeArrowheads="1"/>
          </p:cNvPicPr>
          <p:nvPr>
            <p:ph/>
          </p:nvPr>
        </p:nvPicPr>
        <p:blipFill>
          <a:blip r:embed="rId2" cstate="print"/>
          <a:srcRect/>
          <a:stretch>
            <a:fillRect/>
          </a:stretch>
        </p:blipFill>
        <p:spPr>
          <a:xfrm>
            <a:off x="179388" y="274638"/>
            <a:ext cx="8785225" cy="6272212"/>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legal"/>
          <p:cNvPicPr>
            <a:picLocks noGrp="1" noChangeAspect="1" noChangeArrowheads="1"/>
          </p:cNvPicPr>
          <p:nvPr>
            <p:ph sz="half" idx="1"/>
          </p:nvPr>
        </p:nvPicPr>
        <p:blipFill>
          <a:blip r:embed="rId2" cstate="print"/>
          <a:srcRect/>
          <a:stretch>
            <a:fillRect/>
          </a:stretch>
        </p:blipFill>
        <p:spPr>
          <a:xfrm>
            <a:off x="250825" y="1125538"/>
            <a:ext cx="3516313" cy="4535487"/>
          </a:xfrm>
          <a:noFill/>
        </p:spPr>
      </p:pic>
      <p:pic>
        <p:nvPicPr>
          <p:cNvPr id="18435" name="Picture 14" descr="OligoAnalg"/>
          <p:cNvPicPr>
            <a:picLocks noGrp="1" noChangeAspect="1" noChangeArrowheads="1"/>
          </p:cNvPicPr>
          <p:nvPr>
            <p:ph sz="half" idx="2"/>
          </p:nvPr>
        </p:nvPicPr>
        <p:blipFill>
          <a:blip r:embed="rId3" cstate="print"/>
          <a:srcRect/>
          <a:stretch>
            <a:fillRect/>
          </a:stretch>
        </p:blipFill>
        <p:spPr>
          <a:xfrm>
            <a:off x="3995738" y="1125538"/>
            <a:ext cx="4897437" cy="45116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8313" y="692150"/>
            <a:ext cx="8207375" cy="3525838"/>
          </a:xfrm>
          <a:prstGeom prst="rect">
            <a:avLst/>
          </a:prstGeom>
          <a:noFill/>
          <a:ln w="9525">
            <a:noFill/>
            <a:miter lim="800000"/>
            <a:headEnd/>
            <a:tailEnd/>
          </a:ln>
        </p:spPr>
        <p:txBody>
          <a:bodyPr>
            <a:spAutoFit/>
          </a:bodyPr>
          <a:lstStyle/>
          <a:p>
            <a:pPr>
              <a:spcBef>
                <a:spcPct val="50000"/>
              </a:spcBef>
            </a:pPr>
            <a:r>
              <a:rPr lang="en-GB" b="1"/>
              <a:t>Opiophobia as a Barrier to the Treatment of Pain</a:t>
            </a:r>
            <a:r>
              <a:rPr lang="en-GB"/>
              <a:t> </a:t>
            </a:r>
            <a:br>
              <a:rPr lang="en-GB"/>
            </a:br>
            <a:endParaRPr lang="en-GB"/>
          </a:p>
          <a:p>
            <a:pPr>
              <a:spcBef>
                <a:spcPct val="50000"/>
              </a:spcBef>
            </a:pPr>
            <a:r>
              <a:rPr lang="en-GB"/>
              <a:t>An international panel of pain specialists including physicians and health policy scholars met to discuss the impact of fear of opioids on the clinical use of these strong analgesics. Recognizing potential risk from opioids, the panel members concluded that irrational fear of the drugs often impedes their appropriate use. The need for education among clinicians was recognized and the panel concluded that while progress has been made, much remains to be done to correct unfounded fears and misconceptions that impede provision of opioid analgesia when it is indicated. </a:t>
            </a:r>
            <a:br>
              <a:rPr lang="en-GB"/>
            </a:br>
            <a:r>
              <a:rPr lang="en-GB"/>
              <a:t/>
            </a:r>
            <a:br>
              <a:rPr lang="en-GB"/>
            </a:br>
            <a:endParaRPr lang="en-GB"/>
          </a:p>
        </p:txBody>
      </p:sp>
      <p:pic>
        <p:nvPicPr>
          <p:cNvPr id="19459" name="Picture 3" descr="opium1"/>
          <p:cNvPicPr>
            <a:picLocks noGrp="1" noChangeAspect="1" noChangeArrowheads="1"/>
          </p:cNvPicPr>
          <p:nvPr>
            <p:ph/>
          </p:nvPr>
        </p:nvPicPr>
        <p:blipFill>
          <a:blip r:embed="rId2" cstate="print"/>
          <a:srcRect/>
          <a:stretch>
            <a:fillRect/>
          </a:stretch>
        </p:blipFill>
        <p:spPr>
          <a:xfrm>
            <a:off x="3132138" y="4149725"/>
            <a:ext cx="2879725" cy="19097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Dementia1"/>
          <p:cNvPicPr>
            <a:picLocks noGrp="1" noChangeAspect="1" noChangeArrowheads="1"/>
          </p:cNvPicPr>
          <p:nvPr>
            <p:ph/>
          </p:nvPr>
        </p:nvPicPr>
        <p:blipFill>
          <a:blip r:embed="rId2" cstate="print"/>
          <a:srcRect/>
          <a:stretch>
            <a:fillRect/>
          </a:stretch>
        </p:blipFill>
        <p:spPr>
          <a:xfrm>
            <a:off x="179388" y="2279650"/>
            <a:ext cx="8785225" cy="21209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ck"/>
          <p:cNvPicPr>
            <a:picLocks noGrp="1" noChangeAspect="1" noChangeArrowheads="1"/>
          </p:cNvPicPr>
          <p:nvPr>
            <p:ph/>
          </p:nvPr>
        </p:nvPicPr>
        <p:blipFill>
          <a:blip r:embed="rId2" cstate="print"/>
          <a:srcRect/>
          <a:stretch>
            <a:fillRect/>
          </a:stretch>
        </p:blipFill>
        <p:spPr>
          <a:xfrm>
            <a:off x="2195513" y="549275"/>
            <a:ext cx="4800600" cy="3352800"/>
          </a:xfrm>
          <a:noFill/>
        </p:spPr>
      </p:pic>
      <p:sp>
        <p:nvSpPr>
          <p:cNvPr id="3075" name="Text Box 4"/>
          <p:cNvSpPr txBox="1">
            <a:spLocks noChangeArrowheads="1"/>
          </p:cNvSpPr>
          <p:nvPr/>
        </p:nvSpPr>
        <p:spPr bwMode="auto">
          <a:xfrm>
            <a:off x="323850" y="4292600"/>
            <a:ext cx="8497888" cy="1192213"/>
          </a:xfrm>
          <a:prstGeom prst="rect">
            <a:avLst/>
          </a:prstGeom>
          <a:noFill/>
          <a:ln w="9525">
            <a:noFill/>
            <a:miter lim="800000"/>
            <a:headEnd/>
            <a:tailEnd/>
          </a:ln>
        </p:spPr>
        <p:txBody>
          <a:bodyPr>
            <a:spAutoFit/>
          </a:bodyPr>
          <a:lstStyle/>
          <a:p>
            <a:pPr algn="ctr">
              <a:spcBef>
                <a:spcPct val="50000"/>
              </a:spcBef>
            </a:pPr>
            <a:r>
              <a:rPr lang="en-US" i="1">
                <a:latin typeface="Arial Black" pitchFamily="34" charset="0"/>
              </a:rPr>
              <a:t>We all must die, but if I can save him from days of torture, </a:t>
            </a:r>
          </a:p>
          <a:p>
            <a:pPr algn="ctr">
              <a:spcBef>
                <a:spcPct val="50000"/>
              </a:spcBef>
            </a:pPr>
            <a:r>
              <a:rPr lang="en-US" i="1">
                <a:latin typeface="Arial Black" pitchFamily="34" charset="0"/>
              </a:rPr>
              <a:t>that I feel is my great privilege, as pain is more terrible, </a:t>
            </a:r>
          </a:p>
          <a:p>
            <a:pPr algn="ctr">
              <a:spcBef>
                <a:spcPct val="50000"/>
              </a:spcBef>
            </a:pPr>
            <a:r>
              <a:rPr lang="en-US" i="1">
                <a:latin typeface="Arial Black" pitchFamily="34" charset="0"/>
              </a:rPr>
              <a:t>Lord, than even death itself</a:t>
            </a:r>
            <a:endParaRPr lang="en-GB">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ildren"/>
          <p:cNvPicPr>
            <a:picLocks noGrp="1" noChangeAspect="1" noChangeArrowheads="1"/>
          </p:cNvPicPr>
          <p:nvPr>
            <p:ph/>
          </p:nvPr>
        </p:nvPicPr>
        <p:blipFill>
          <a:blip r:embed="rId2" cstate="print"/>
          <a:srcRect/>
          <a:stretch>
            <a:fillRect/>
          </a:stretch>
        </p:blipFill>
        <p:spPr>
          <a:xfrm>
            <a:off x="395288" y="919163"/>
            <a:ext cx="8424862" cy="4602162"/>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OpDependent2"/>
          <p:cNvPicPr>
            <a:picLocks noGrp="1" noChangeAspect="1" noChangeArrowheads="1"/>
          </p:cNvPicPr>
          <p:nvPr>
            <p:ph sz="half" idx="1"/>
          </p:nvPr>
        </p:nvPicPr>
        <p:blipFill>
          <a:blip r:embed="rId2" cstate="print"/>
          <a:srcRect/>
          <a:stretch>
            <a:fillRect/>
          </a:stretch>
        </p:blipFill>
        <p:spPr>
          <a:xfrm>
            <a:off x="1979613" y="188913"/>
            <a:ext cx="5037137" cy="64801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Obesity1"/>
          <p:cNvPicPr>
            <a:picLocks noGrp="1" noChangeAspect="1" noChangeArrowheads="1"/>
          </p:cNvPicPr>
          <p:nvPr>
            <p:ph/>
          </p:nvPr>
        </p:nvPicPr>
        <p:blipFill>
          <a:blip r:embed="rId2" cstate="print"/>
          <a:srcRect/>
          <a:stretch>
            <a:fillRect/>
          </a:stretch>
        </p:blipFill>
        <p:spPr>
          <a:xfrm>
            <a:off x="250825" y="1454150"/>
            <a:ext cx="8713788" cy="35210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Languages"/>
          <p:cNvPicPr>
            <a:picLocks noGrp="1" noChangeAspect="1" noChangeArrowheads="1"/>
          </p:cNvPicPr>
          <p:nvPr>
            <p:ph/>
          </p:nvPr>
        </p:nvPicPr>
        <p:blipFill>
          <a:blip r:embed="rId2" cstate="print"/>
          <a:srcRect/>
          <a:stretch>
            <a:fillRect/>
          </a:stretch>
        </p:blipFill>
        <p:spPr>
          <a:xfrm>
            <a:off x="1331913" y="260350"/>
            <a:ext cx="6840537" cy="641191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CA pump"/>
          <p:cNvPicPr>
            <a:picLocks noGrp="1" noChangeAspect="1" noChangeArrowheads="1"/>
          </p:cNvPicPr>
          <p:nvPr>
            <p:ph sz="half" idx="1"/>
          </p:nvPr>
        </p:nvPicPr>
        <p:blipFill>
          <a:blip r:embed="rId2" cstate="print"/>
          <a:srcRect/>
          <a:stretch>
            <a:fillRect/>
          </a:stretch>
        </p:blipFill>
        <p:spPr>
          <a:xfrm>
            <a:off x="2771775" y="188913"/>
            <a:ext cx="3827463" cy="4525962"/>
          </a:xfrm>
          <a:noFill/>
        </p:spPr>
      </p:pic>
      <p:pic>
        <p:nvPicPr>
          <p:cNvPr id="25603" name="Picture 4" descr="PCA"/>
          <p:cNvPicPr>
            <a:picLocks noGrp="1" noChangeAspect="1" noChangeArrowheads="1"/>
          </p:cNvPicPr>
          <p:nvPr>
            <p:ph sz="half" idx="2"/>
          </p:nvPr>
        </p:nvPicPr>
        <p:blipFill>
          <a:blip r:embed="rId3" cstate="print"/>
          <a:srcRect/>
          <a:stretch>
            <a:fillRect/>
          </a:stretch>
        </p:blipFill>
        <p:spPr>
          <a:xfrm>
            <a:off x="323850" y="4941888"/>
            <a:ext cx="8640763" cy="171767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Genes"/>
          <p:cNvPicPr>
            <a:picLocks noGrp="1" noChangeAspect="1" noChangeArrowheads="1"/>
          </p:cNvPicPr>
          <p:nvPr>
            <p:ph/>
          </p:nvPr>
        </p:nvPicPr>
        <p:blipFill>
          <a:blip r:embed="rId2" cstate="print"/>
          <a:srcRect/>
          <a:stretch>
            <a:fillRect/>
          </a:stretch>
        </p:blipFill>
        <p:spPr>
          <a:xfrm>
            <a:off x="1547813" y="549275"/>
            <a:ext cx="6337300" cy="586422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NSAID"/>
          <p:cNvPicPr>
            <a:picLocks noGrp="1" noChangeAspect="1" noChangeArrowheads="1"/>
          </p:cNvPicPr>
          <p:nvPr>
            <p:ph/>
          </p:nvPr>
        </p:nvPicPr>
        <p:blipFill>
          <a:blip r:embed="rId2" cstate="print"/>
          <a:srcRect/>
          <a:stretch>
            <a:fillRect/>
          </a:stretch>
        </p:blipFill>
        <p:spPr>
          <a:xfrm>
            <a:off x="323850" y="476250"/>
            <a:ext cx="8497888" cy="58166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SideEffects"/>
          <p:cNvPicPr>
            <a:picLocks noGrp="1" noChangeAspect="1" noChangeArrowheads="1"/>
          </p:cNvPicPr>
          <p:nvPr>
            <p:ph/>
          </p:nvPr>
        </p:nvPicPr>
        <p:blipFill>
          <a:blip r:embed="rId2" cstate="print"/>
          <a:srcRect/>
          <a:stretch>
            <a:fillRect/>
          </a:stretch>
        </p:blipFill>
        <p:spPr>
          <a:xfrm>
            <a:off x="1187450" y="188913"/>
            <a:ext cx="6985000" cy="643255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etamine"/>
          <p:cNvPicPr>
            <a:picLocks noGrp="1" noChangeAspect="1" noChangeArrowheads="1"/>
          </p:cNvPicPr>
          <p:nvPr>
            <p:ph/>
          </p:nvPr>
        </p:nvPicPr>
        <p:blipFill>
          <a:blip r:embed="rId2" cstate="print"/>
          <a:srcRect/>
          <a:stretch>
            <a:fillRect/>
          </a:stretch>
        </p:blipFill>
        <p:spPr>
          <a:xfrm>
            <a:off x="971550" y="260350"/>
            <a:ext cx="7129463" cy="627538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Gabapentin"/>
          <p:cNvPicPr>
            <a:picLocks noGrp="1" noChangeAspect="1" noChangeArrowheads="1"/>
          </p:cNvPicPr>
          <p:nvPr>
            <p:ph/>
          </p:nvPr>
        </p:nvPicPr>
        <p:blipFill>
          <a:blip r:embed="rId2" cstate="print"/>
          <a:srcRect/>
          <a:stretch>
            <a:fillRect/>
          </a:stretch>
        </p:blipFill>
        <p:spPr>
          <a:xfrm>
            <a:off x="395288" y="1125538"/>
            <a:ext cx="8496300" cy="44704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p:txBody>
          <a:bodyPr/>
          <a:lstStyle/>
          <a:p>
            <a:pPr eaLnBrk="1" hangingPunct="1"/>
            <a:endParaRPr lang="en-US" smtClean="0"/>
          </a:p>
        </p:txBody>
      </p:sp>
      <p:pic>
        <p:nvPicPr>
          <p:cNvPr id="4099" name="Picture 8" descr="HumanRight"/>
          <p:cNvPicPr>
            <a:picLocks noGrp="1" noChangeAspect="1" noChangeArrowheads="1"/>
          </p:cNvPicPr>
          <p:nvPr>
            <p:ph sz="half" idx="1"/>
          </p:nvPr>
        </p:nvPicPr>
        <p:blipFill>
          <a:blip r:embed="rId2" cstate="print"/>
          <a:srcRect/>
          <a:stretch>
            <a:fillRect/>
          </a:stretch>
        </p:blipFill>
        <p:spPr>
          <a:xfrm>
            <a:off x="0" y="0"/>
            <a:ext cx="9144000" cy="1524000"/>
          </a:xfrm>
          <a:noFill/>
        </p:spPr>
      </p:pic>
      <p:pic>
        <p:nvPicPr>
          <p:cNvPr id="4100" name="Picture 12" descr="GlobalDay"/>
          <p:cNvPicPr>
            <a:picLocks noGrp="1" noChangeAspect="1" noChangeArrowheads="1"/>
          </p:cNvPicPr>
          <p:nvPr>
            <p:ph sz="half" idx="2"/>
          </p:nvPr>
        </p:nvPicPr>
        <p:blipFill>
          <a:blip r:embed="rId3" cstate="print"/>
          <a:srcRect/>
          <a:stretch>
            <a:fillRect/>
          </a:stretch>
        </p:blipFill>
        <p:spPr>
          <a:xfrm>
            <a:off x="2195513" y="1557338"/>
            <a:ext cx="4819650" cy="5300662"/>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ex"/>
          <p:cNvPicPr>
            <a:picLocks noGrp="1" noChangeAspect="1" noChangeArrowheads="1"/>
          </p:cNvPicPr>
          <p:nvPr>
            <p:ph/>
          </p:nvPr>
        </p:nvPicPr>
        <p:blipFill>
          <a:blip r:embed="rId2" cstate="print"/>
          <a:srcRect/>
          <a:stretch>
            <a:fillRect/>
          </a:stretch>
        </p:blipFill>
        <p:spPr>
          <a:xfrm>
            <a:off x="323850" y="1125538"/>
            <a:ext cx="8497888" cy="4516437"/>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Epidural2a"/>
          <p:cNvPicPr>
            <a:picLocks noGrp="1" noChangeAspect="1" noChangeArrowheads="1"/>
          </p:cNvPicPr>
          <p:nvPr>
            <p:ph sz="half" idx="1"/>
          </p:nvPr>
        </p:nvPicPr>
        <p:blipFill>
          <a:blip r:embed="rId2" cstate="print"/>
          <a:srcRect/>
          <a:stretch>
            <a:fillRect/>
          </a:stretch>
        </p:blipFill>
        <p:spPr>
          <a:xfrm>
            <a:off x="468313" y="1557338"/>
            <a:ext cx="4038600" cy="3594100"/>
          </a:xfrm>
          <a:noFill/>
        </p:spPr>
      </p:pic>
      <p:pic>
        <p:nvPicPr>
          <p:cNvPr id="32771" name="Picture 6" descr="Epispinal1"/>
          <p:cNvPicPr>
            <a:picLocks noGrp="1" noChangeAspect="1" noChangeArrowheads="1"/>
          </p:cNvPicPr>
          <p:nvPr>
            <p:ph sz="half" idx="2"/>
          </p:nvPr>
        </p:nvPicPr>
        <p:blipFill>
          <a:blip r:embed="rId3" cstate="print"/>
          <a:srcRect/>
          <a:stretch>
            <a:fillRect/>
          </a:stretch>
        </p:blipFill>
        <p:spPr>
          <a:xfrm>
            <a:off x="4716463" y="1557338"/>
            <a:ext cx="3887787" cy="3602037"/>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piLAplusO"/>
          <p:cNvPicPr>
            <a:picLocks noGrp="1" noChangeAspect="1" noChangeArrowheads="1" noCrop="1"/>
          </p:cNvPicPr>
          <p:nvPr>
            <p:ph sz="half" idx="1"/>
          </p:nvPr>
        </p:nvPicPr>
        <p:blipFill>
          <a:blip r:embed="rId2" cstate="print"/>
          <a:srcRect/>
          <a:stretch>
            <a:fillRect/>
          </a:stretch>
        </p:blipFill>
        <p:spPr>
          <a:xfrm>
            <a:off x="539750" y="1844675"/>
            <a:ext cx="3960813" cy="3429000"/>
          </a:xfrm>
          <a:noFill/>
        </p:spPr>
      </p:pic>
      <p:pic>
        <p:nvPicPr>
          <p:cNvPr id="33795" name="Picture 4" descr="EpiLAplusplava"/>
          <p:cNvPicPr>
            <a:picLocks noGrp="1" noChangeAspect="1" noChangeArrowheads="1" noCrop="1"/>
          </p:cNvPicPr>
          <p:nvPr>
            <p:ph sz="half" idx="2"/>
          </p:nvPr>
        </p:nvPicPr>
        <p:blipFill>
          <a:blip r:embed="rId3" cstate="print"/>
          <a:srcRect/>
          <a:stretch>
            <a:fillRect/>
          </a:stretch>
        </p:blipFill>
        <p:spPr>
          <a:xfrm>
            <a:off x="4716463" y="1844675"/>
            <a:ext cx="3959225" cy="3427413"/>
          </a:xfrm>
          <a:noFill/>
        </p:spPr>
      </p:pic>
      <p:sp>
        <p:nvSpPr>
          <p:cNvPr id="33796" name="Text Box 7"/>
          <p:cNvSpPr txBox="1">
            <a:spLocks noChangeArrowheads="1"/>
          </p:cNvSpPr>
          <p:nvPr/>
        </p:nvSpPr>
        <p:spPr bwMode="auto">
          <a:xfrm>
            <a:off x="539750" y="1268413"/>
            <a:ext cx="3960813" cy="366712"/>
          </a:xfrm>
          <a:prstGeom prst="rect">
            <a:avLst/>
          </a:prstGeom>
          <a:noFill/>
          <a:ln w="9525">
            <a:noFill/>
            <a:miter lim="800000"/>
            <a:headEnd/>
            <a:tailEnd/>
          </a:ln>
        </p:spPr>
        <p:txBody>
          <a:bodyPr>
            <a:spAutoFit/>
          </a:bodyPr>
          <a:lstStyle/>
          <a:p>
            <a:pPr algn="ctr">
              <a:spcBef>
                <a:spcPct val="50000"/>
              </a:spcBef>
            </a:pPr>
            <a:r>
              <a:rPr lang="en-US"/>
              <a:t>Epidural LA</a:t>
            </a:r>
            <a:endParaRPr lang="en-GB"/>
          </a:p>
        </p:txBody>
      </p:sp>
      <p:sp>
        <p:nvSpPr>
          <p:cNvPr id="33797" name="Text Box 8"/>
          <p:cNvSpPr txBox="1">
            <a:spLocks noChangeArrowheads="1"/>
          </p:cNvSpPr>
          <p:nvPr/>
        </p:nvSpPr>
        <p:spPr bwMode="auto">
          <a:xfrm>
            <a:off x="4643438" y="1268413"/>
            <a:ext cx="3960812" cy="366712"/>
          </a:xfrm>
          <a:prstGeom prst="rect">
            <a:avLst/>
          </a:prstGeom>
          <a:noFill/>
          <a:ln w="9525">
            <a:noFill/>
            <a:miter lim="800000"/>
            <a:headEnd/>
            <a:tailEnd/>
          </a:ln>
        </p:spPr>
        <p:txBody>
          <a:bodyPr>
            <a:spAutoFit/>
          </a:bodyPr>
          <a:lstStyle/>
          <a:p>
            <a:pPr algn="ctr">
              <a:spcBef>
                <a:spcPct val="50000"/>
              </a:spcBef>
            </a:pPr>
            <a:r>
              <a:rPr lang="en-US"/>
              <a:t>Epidural opioid</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eedleFree"/>
          <p:cNvPicPr>
            <a:picLocks noGrp="1" noChangeAspect="1" noChangeArrowheads="1"/>
          </p:cNvPicPr>
          <p:nvPr>
            <p:ph/>
          </p:nvPr>
        </p:nvPicPr>
        <p:blipFill>
          <a:blip r:embed="rId2" cstate="print"/>
          <a:srcRect/>
          <a:stretch>
            <a:fillRect/>
          </a:stretch>
        </p:blipFill>
        <p:spPr>
          <a:xfrm>
            <a:off x="1619250" y="260350"/>
            <a:ext cx="6196013" cy="626427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lza"/>
          <p:cNvPicPr>
            <a:picLocks noGrp="1" noChangeAspect="1" noChangeArrowheads="1"/>
          </p:cNvPicPr>
          <p:nvPr>
            <p:ph sz="half" idx="1"/>
          </p:nvPr>
        </p:nvPicPr>
        <p:blipFill>
          <a:blip r:embed="rId2" cstate="print"/>
          <a:srcRect/>
          <a:stretch>
            <a:fillRect/>
          </a:stretch>
        </p:blipFill>
        <p:spPr>
          <a:xfrm>
            <a:off x="684213" y="549275"/>
            <a:ext cx="7704137" cy="2644775"/>
          </a:xfrm>
          <a:noFill/>
        </p:spPr>
      </p:pic>
      <p:pic>
        <p:nvPicPr>
          <p:cNvPr id="35843" name="Picture 4" descr="ETRANSmall"/>
          <p:cNvPicPr>
            <a:picLocks noGrp="1" noChangeAspect="1" noChangeArrowheads="1"/>
          </p:cNvPicPr>
          <p:nvPr>
            <p:ph sz="half" idx="2"/>
          </p:nvPr>
        </p:nvPicPr>
        <p:blipFill>
          <a:blip r:embed="rId3" cstate="print"/>
          <a:srcRect/>
          <a:stretch>
            <a:fillRect/>
          </a:stretch>
        </p:blipFill>
        <p:spPr>
          <a:xfrm>
            <a:off x="3563938" y="3357563"/>
            <a:ext cx="2465387" cy="30956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Actiq2"/>
          <p:cNvPicPr>
            <a:picLocks noGrp="1" noChangeAspect="1" noChangeArrowheads="1"/>
          </p:cNvPicPr>
          <p:nvPr>
            <p:ph/>
          </p:nvPr>
        </p:nvPicPr>
        <p:blipFill>
          <a:blip r:embed="rId2" cstate="print"/>
          <a:srcRect/>
          <a:stretch>
            <a:fillRect/>
          </a:stretch>
        </p:blipFill>
        <p:spPr>
          <a:xfrm>
            <a:off x="2124075" y="2276475"/>
            <a:ext cx="5040313" cy="3662363"/>
          </a:xfrm>
          <a:noFill/>
        </p:spPr>
      </p:pic>
      <p:sp>
        <p:nvSpPr>
          <p:cNvPr id="36867" name="Text Box 6"/>
          <p:cNvSpPr txBox="1">
            <a:spLocks noChangeArrowheads="1"/>
          </p:cNvSpPr>
          <p:nvPr/>
        </p:nvSpPr>
        <p:spPr bwMode="auto">
          <a:xfrm>
            <a:off x="1042988" y="836613"/>
            <a:ext cx="7129462" cy="457200"/>
          </a:xfrm>
          <a:prstGeom prst="rect">
            <a:avLst/>
          </a:prstGeom>
          <a:noFill/>
          <a:ln w="9525">
            <a:noFill/>
            <a:miter lim="800000"/>
            <a:headEnd/>
            <a:tailEnd/>
          </a:ln>
        </p:spPr>
        <p:txBody>
          <a:bodyPr>
            <a:spAutoFit/>
          </a:bodyPr>
          <a:lstStyle/>
          <a:p>
            <a:pPr algn="ctr">
              <a:spcBef>
                <a:spcPct val="50000"/>
              </a:spcBef>
            </a:pPr>
            <a:r>
              <a:rPr lang="en-US" sz="2400"/>
              <a:t>Fentanyl lozenges 400 </a:t>
            </a:r>
            <a:r>
              <a:rPr lang="el-GR" sz="2400">
                <a:cs typeface="Arial" charset="0"/>
              </a:rPr>
              <a:t>μ</a:t>
            </a:r>
            <a:r>
              <a:rPr lang="en-US" sz="2400">
                <a:cs typeface="Arial" charset="0"/>
              </a:rPr>
              <a:t>g  - Actiq </a:t>
            </a:r>
            <a:endParaRPr lang="el-GR" sz="240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0" y="0"/>
            <a:ext cx="9144000" cy="6748463"/>
          </a:xfrm>
          <a:prstGeom prst="rect">
            <a:avLst/>
          </a:prstGeom>
          <a:noFill/>
          <a:ln w="9525">
            <a:noFill/>
            <a:miter lim="800000"/>
            <a:headEnd/>
            <a:tailEnd/>
          </a:ln>
        </p:spPr>
        <p:txBody>
          <a:bodyPr>
            <a:spAutoFit/>
          </a:bodyPr>
          <a:lstStyle/>
          <a:p>
            <a:pPr marL="342900" indent="-342900"/>
            <a:r>
              <a:rPr lang="en-US" b="1"/>
              <a:t>HOW TO DO IT?</a:t>
            </a:r>
            <a:endParaRPr lang="en-GB" b="1"/>
          </a:p>
          <a:p>
            <a:pPr marL="342900" indent="-342900"/>
            <a:endParaRPr lang="en-GB" sz="1400" b="1">
              <a:latin typeface="Times New Roman" pitchFamily="18" charset="0"/>
            </a:endParaRPr>
          </a:p>
          <a:p>
            <a:pPr marL="342900" indent="-342900"/>
            <a:r>
              <a:rPr lang="en-GB" sz="1400" b="1" u="sng"/>
              <a:t>Keep it simple</a:t>
            </a:r>
            <a:r>
              <a:rPr lang="en-GB" sz="1400"/>
              <a:t> but remember that the patient has the right to be comfortable and that you have available a great deal of options</a:t>
            </a:r>
          </a:p>
          <a:p>
            <a:pPr marL="342900" indent="-342900"/>
            <a:endParaRPr lang="en-GB" sz="1400"/>
          </a:p>
          <a:p>
            <a:pPr marL="342900" indent="-342900"/>
            <a:r>
              <a:rPr lang="en-GB" sz="1400" b="1" u="sng"/>
              <a:t>Be aware</a:t>
            </a:r>
            <a:r>
              <a:rPr lang="en-GB" sz="1400"/>
              <a:t> of the basic mechanism of action, side effects and interactions of analgesics before you prescribe them</a:t>
            </a:r>
          </a:p>
          <a:p>
            <a:pPr marL="342900" indent="-342900"/>
            <a:endParaRPr lang="en-GB" sz="1400"/>
          </a:p>
          <a:p>
            <a:pPr marL="342900" indent="-342900"/>
            <a:r>
              <a:rPr lang="en-GB" sz="1400" b="1" u="sng"/>
              <a:t>Do not prescribe what you do not know or understand</a:t>
            </a:r>
            <a:r>
              <a:rPr lang="en-GB" sz="1400" b="1"/>
              <a:t>.</a:t>
            </a:r>
            <a:r>
              <a:rPr lang="en-GB" sz="1400"/>
              <a:t> </a:t>
            </a:r>
            <a:r>
              <a:rPr lang="en-GB" sz="1400" i="1"/>
              <a:t>Primum non nocere</a:t>
            </a:r>
          </a:p>
          <a:p>
            <a:pPr marL="342900" indent="-342900"/>
            <a:endParaRPr lang="en-GB" sz="1400" i="1"/>
          </a:p>
          <a:p>
            <a:pPr marL="342900" indent="-342900"/>
            <a:r>
              <a:rPr lang="en-GB" sz="1400"/>
              <a:t>It is </a:t>
            </a:r>
            <a:r>
              <a:rPr lang="en-GB" sz="1400" b="1" u="sng"/>
              <a:t>easier to prevent pain</a:t>
            </a:r>
            <a:r>
              <a:rPr lang="en-GB" sz="1400"/>
              <a:t> than it is to treat it once it is severe. Prescribe analgesia to be administered </a:t>
            </a:r>
            <a:r>
              <a:rPr lang="en-GB" sz="1400" b="1" u="sng"/>
              <a:t>regularly</a:t>
            </a:r>
          </a:p>
          <a:p>
            <a:pPr marL="342900" indent="-342900"/>
            <a:endParaRPr lang="en-GB" sz="1400"/>
          </a:p>
          <a:p>
            <a:pPr marL="342900" indent="-342900"/>
            <a:r>
              <a:rPr lang="en-GB" sz="1400"/>
              <a:t>Use a </a:t>
            </a:r>
            <a:r>
              <a:rPr lang="en-GB" sz="1400" b="1" u="sng"/>
              <a:t>route of administration</a:t>
            </a:r>
            <a:r>
              <a:rPr lang="en-GB" sz="1400"/>
              <a:t> according to the patients needs. If somebody is NBM, do not use the oral route</a:t>
            </a:r>
          </a:p>
          <a:p>
            <a:pPr marL="342900" indent="-342900"/>
            <a:endParaRPr lang="en-GB" sz="1400"/>
          </a:p>
          <a:p>
            <a:pPr marL="342900" indent="-342900"/>
            <a:r>
              <a:rPr lang="en-GB" sz="1400"/>
              <a:t>Patients have variable </a:t>
            </a:r>
            <a:r>
              <a:rPr lang="en-GB" sz="1400" b="1" u="sng"/>
              <a:t>requirements for analgesia</a:t>
            </a:r>
            <a:r>
              <a:rPr lang="en-GB" sz="1400"/>
              <a:t> throughout their stay in hospital. They normally need more at the beginning and less at the end. Analgesic prescriptions should be reviewed daily and increased or reduced according to the degree of pain relief. If a post-surgical patient has a sudden increase in analgesic requirements after a downward tendency, look for an explanation and not just increase the analgesia</a:t>
            </a:r>
          </a:p>
          <a:p>
            <a:pPr marL="342900" indent="-342900"/>
            <a:endParaRPr lang="en-GB" sz="1400"/>
          </a:p>
          <a:p>
            <a:pPr marL="342900" indent="-342900"/>
            <a:r>
              <a:rPr lang="en-GB" sz="1400"/>
              <a:t>Analgesic needs will vary throughout the day according to physical activity. Prescribe some </a:t>
            </a:r>
            <a:r>
              <a:rPr lang="en-GB" sz="1400" b="1" u="sng"/>
              <a:t>breakthrough (PRN) analgesia</a:t>
            </a:r>
            <a:r>
              <a:rPr lang="en-GB" sz="1400"/>
              <a:t> to supplement the regular analgesia during those surges in activity  </a:t>
            </a:r>
          </a:p>
          <a:p>
            <a:pPr marL="342900" indent="-342900"/>
            <a:endParaRPr lang="en-GB" sz="1400"/>
          </a:p>
          <a:p>
            <a:pPr marL="342900" indent="-342900"/>
            <a:r>
              <a:rPr lang="en-GB" sz="1400" b="1" u="sng"/>
              <a:t>When you discontinue</a:t>
            </a:r>
            <a:r>
              <a:rPr lang="en-GB" sz="1400"/>
              <a:t> the analgesic regimen started by the pain team or anaesthetic team, it is your responsibility to ensure the patient has enough analgesia prescribed to supplement what you have discontinued</a:t>
            </a:r>
          </a:p>
          <a:p>
            <a:pPr marL="342900" indent="-342900"/>
            <a:endParaRPr lang="en-GB" sz="1400"/>
          </a:p>
          <a:p>
            <a:pPr marL="342900" indent="-342900"/>
            <a:r>
              <a:rPr lang="en-GB" sz="1400" b="1" u="sng"/>
              <a:t>Patches and SR or MR preparations are not suitable for acute pain management.</a:t>
            </a:r>
            <a:r>
              <a:rPr lang="en-GB" sz="1400"/>
              <a:t> If you think you need to prescribe them, have a chat with the experts first</a:t>
            </a:r>
          </a:p>
          <a:p>
            <a:pPr marL="342900" indent="-342900"/>
            <a:r>
              <a:rPr lang="en-GB" sz="1400"/>
              <a:t>Analgesics, surgery, stress, hospital admission… </a:t>
            </a:r>
            <a:r>
              <a:rPr lang="en-GB" sz="1400" b="1" u="sng"/>
              <a:t>cause constipation.</a:t>
            </a:r>
            <a:r>
              <a:rPr lang="en-GB" sz="1400"/>
              <a:t> Remember to prescribe some help (or try yourself to follow the instincts of your bowels on a bedpan behind a curtain and surrounded by strangers…)</a:t>
            </a:r>
          </a:p>
          <a:p>
            <a:pPr marL="342900" indent="-342900"/>
            <a:endParaRPr lang="en-GB" sz="1400"/>
          </a:p>
          <a:p>
            <a:pPr marL="342900" indent="-342900"/>
            <a:r>
              <a:rPr lang="en-GB" sz="1400"/>
              <a:t>Remember: </a:t>
            </a:r>
            <a:r>
              <a:rPr lang="en-GB" sz="1400" b="1" u="sng"/>
              <a:t>You are legally responsible</a:t>
            </a:r>
            <a:r>
              <a:rPr lang="en-GB" sz="1400"/>
              <a:t> for any prescription that carries your name, even if you just rewrote the chart.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PainFreeH1"/>
          <p:cNvPicPr>
            <a:picLocks noGrp="1" noChangeAspect="1" noChangeArrowheads="1"/>
          </p:cNvPicPr>
          <p:nvPr>
            <p:ph/>
          </p:nvPr>
        </p:nvPicPr>
        <p:blipFill>
          <a:blip r:embed="rId2" cstate="print"/>
          <a:srcRect/>
          <a:stretch>
            <a:fillRect/>
          </a:stretch>
        </p:blipFill>
        <p:spPr>
          <a:xfrm>
            <a:off x="250825" y="1268413"/>
            <a:ext cx="8642350" cy="406717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reedom-from-pain"/>
          <p:cNvPicPr>
            <a:picLocks noGrp="1" noChangeAspect="1" noChangeArrowheads="1"/>
          </p:cNvPicPr>
          <p:nvPr>
            <p:ph/>
          </p:nvPr>
        </p:nvPicPr>
        <p:blipFill>
          <a:blip r:embed="rId2" cstate="print"/>
          <a:srcRect/>
          <a:stretch>
            <a:fillRect/>
          </a:stretch>
        </p:blipFill>
        <p:spPr>
          <a:xfrm>
            <a:off x="2268538" y="333375"/>
            <a:ext cx="4608512" cy="3548063"/>
          </a:xfrm>
          <a:noFill/>
        </p:spPr>
      </p:pic>
      <p:sp>
        <p:nvSpPr>
          <p:cNvPr id="39939" name="Text Box 5"/>
          <p:cNvSpPr txBox="1">
            <a:spLocks noChangeArrowheads="1"/>
          </p:cNvSpPr>
          <p:nvPr/>
        </p:nvSpPr>
        <p:spPr bwMode="auto">
          <a:xfrm>
            <a:off x="0" y="5445125"/>
            <a:ext cx="9144000" cy="779463"/>
          </a:xfrm>
          <a:prstGeom prst="rect">
            <a:avLst/>
          </a:prstGeom>
          <a:noFill/>
          <a:ln w="9525">
            <a:noFill/>
            <a:miter lim="800000"/>
            <a:headEnd/>
            <a:tailEnd/>
          </a:ln>
        </p:spPr>
        <p:txBody>
          <a:bodyPr>
            <a:spAutoFit/>
          </a:bodyPr>
          <a:lstStyle/>
          <a:p>
            <a:pPr algn="ctr">
              <a:spcBef>
                <a:spcPct val="50000"/>
              </a:spcBef>
            </a:pPr>
            <a:r>
              <a:rPr lang="en-US">
                <a:latin typeface="Arial Black" pitchFamily="34" charset="0"/>
              </a:rPr>
              <a:t>We have far to go and much to learn, </a:t>
            </a:r>
          </a:p>
          <a:p>
            <a:pPr algn="ctr">
              <a:spcBef>
                <a:spcPct val="50000"/>
              </a:spcBef>
            </a:pPr>
            <a:r>
              <a:rPr lang="en-US">
                <a:latin typeface="Arial Black" pitchFamily="34" charset="0"/>
              </a:rPr>
              <a:t>but we have no idea just how far or how much</a:t>
            </a:r>
            <a:r>
              <a:rPr lang="en-GB">
                <a:latin typeface="Arial Black" pitchFamily="34" charset="0"/>
              </a:rPr>
              <a:t> </a:t>
            </a:r>
          </a:p>
        </p:txBody>
      </p:sp>
      <p:sp>
        <p:nvSpPr>
          <p:cNvPr id="39940" name="Text Box 6"/>
          <p:cNvSpPr txBox="1">
            <a:spLocks noChangeArrowheads="1"/>
          </p:cNvSpPr>
          <p:nvPr/>
        </p:nvSpPr>
        <p:spPr bwMode="auto">
          <a:xfrm>
            <a:off x="0" y="4221163"/>
            <a:ext cx="9144000" cy="641350"/>
          </a:xfrm>
          <a:prstGeom prst="rect">
            <a:avLst/>
          </a:prstGeom>
          <a:noFill/>
          <a:ln w="9525">
            <a:noFill/>
            <a:miter lim="800000"/>
            <a:headEnd/>
            <a:tailEnd/>
          </a:ln>
        </p:spPr>
        <p:txBody>
          <a:bodyPr>
            <a:spAutoFit/>
          </a:bodyPr>
          <a:lstStyle/>
          <a:p>
            <a:pPr algn="ctr">
              <a:spcBef>
                <a:spcPct val="50000"/>
              </a:spcBef>
            </a:pPr>
            <a:r>
              <a:rPr lang="en-US">
                <a:latin typeface="Arial Black" pitchFamily="34" charset="0"/>
              </a:rPr>
              <a:t>By one reasonable code, freedom from pain should be a basic human right, limited only by our knowledge to achieve it</a:t>
            </a:r>
            <a:r>
              <a:rPr lang="en-GB">
                <a:latin typeface="Arial Black"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5288" y="549275"/>
            <a:ext cx="8497887" cy="701675"/>
          </a:xfrm>
          <a:prstGeom prst="rect">
            <a:avLst/>
          </a:prstGeom>
          <a:noFill/>
          <a:ln w="9525">
            <a:noFill/>
            <a:miter lim="800000"/>
            <a:headEnd/>
            <a:tailEnd/>
          </a:ln>
        </p:spPr>
        <p:txBody>
          <a:bodyPr>
            <a:spAutoFit/>
          </a:bodyPr>
          <a:lstStyle/>
          <a:p>
            <a:pPr algn="ctr">
              <a:spcBef>
                <a:spcPct val="50000"/>
              </a:spcBef>
            </a:pPr>
            <a:r>
              <a:rPr lang="en-GB" sz="2000"/>
              <a:t>Pain accompanies almost all surgical procedures but is treated inadequately in more than one half of patients</a:t>
            </a:r>
            <a:r>
              <a:rPr lang="en-GB"/>
              <a:t>.</a:t>
            </a:r>
          </a:p>
        </p:txBody>
      </p:sp>
      <p:pic>
        <p:nvPicPr>
          <p:cNvPr id="5123" name="Picture 3" descr="pills"/>
          <p:cNvPicPr>
            <a:picLocks noGrp="1" noChangeAspect="1" noChangeArrowheads="1"/>
          </p:cNvPicPr>
          <p:nvPr>
            <p:ph sz="half" idx="1"/>
          </p:nvPr>
        </p:nvPicPr>
        <p:blipFill>
          <a:blip r:embed="rId2" cstate="print"/>
          <a:srcRect/>
          <a:stretch>
            <a:fillRect/>
          </a:stretch>
        </p:blipFill>
        <p:spPr>
          <a:xfrm>
            <a:off x="755650" y="1989138"/>
            <a:ext cx="2500313" cy="3527425"/>
          </a:xfrm>
          <a:noFill/>
        </p:spPr>
      </p:pic>
      <p:pic>
        <p:nvPicPr>
          <p:cNvPr id="5124" name="Picture 5" descr="SYRINGE-BOTTLE"/>
          <p:cNvPicPr>
            <a:picLocks noGrp="1" noChangeAspect="1" noChangeArrowheads="1"/>
          </p:cNvPicPr>
          <p:nvPr>
            <p:ph sz="half" idx="2"/>
          </p:nvPr>
        </p:nvPicPr>
        <p:blipFill>
          <a:blip r:embed="rId3" cstate="print"/>
          <a:srcRect/>
          <a:stretch>
            <a:fillRect/>
          </a:stretch>
        </p:blipFill>
        <p:spPr>
          <a:xfrm>
            <a:off x="3851275" y="1989138"/>
            <a:ext cx="4681538" cy="3509962"/>
          </a:xfrm>
          <a:noFill/>
        </p:spPr>
      </p:pic>
      <p:sp>
        <p:nvSpPr>
          <p:cNvPr id="5125" name="Text Box 8"/>
          <p:cNvSpPr txBox="1">
            <a:spLocks noChangeArrowheads="1"/>
          </p:cNvSpPr>
          <p:nvPr/>
        </p:nvSpPr>
        <p:spPr bwMode="auto">
          <a:xfrm>
            <a:off x="755650" y="5734050"/>
            <a:ext cx="6553200" cy="457200"/>
          </a:xfrm>
          <a:prstGeom prst="rect">
            <a:avLst/>
          </a:prstGeom>
          <a:noFill/>
          <a:ln w="9525">
            <a:noFill/>
            <a:miter lim="800000"/>
            <a:headEnd/>
            <a:tailEnd/>
          </a:ln>
        </p:spPr>
        <p:txBody>
          <a:bodyPr>
            <a:spAutoFit/>
          </a:bodyPr>
          <a:lstStyle/>
          <a:p>
            <a:pPr>
              <a:spcBef>
                <a:spcPct val="50000"/>
              </a:spcBef>
            </a:pPr>
            <a:r>
              <a:rPr lang="en-US" sz="2400"/>
              <a:t>Fifth vital sign</a:t>
            </a:r>
            <a:endParaRPr lang="en-GB"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23850" y="476250"/>
            <a:ext cx="8569325" cy="1066800"/>
          </a:xfrm>
          <a:prstGeom prst="rect">
            <a:avLst/>
          </a:prstGeom>
          <a:solidFill>
            <a:srgbClr val="003366"/>
          </a:solidFill>
          <a:ln w="9525">
            <a:noFill/>
            <a:miter lim="800000"/>
            <a:headEnd/>
            <a:tailEnd/>
          </a:ln>
        </p:spPr>
        <p:txBody>
          <a:bodyPr>
            <a:spAutoFit/>
          </a:bodyPr>
          <a:lstStyle/>
          <a:p>
            <a:pPr algn="ctr">
              <a:spcBef>
                <a:spcPct val="50000"/>
              </a:spcBef>
            </a:pPr>
            <a:r>
              <a:rPr lang="en-US" sz="3200" b="1">
                <a:solidFill>
                  <a:schemeClr val="bg1"/>
                </a:solidFill>
              </a:rPr>
              <a:t>Pain is an aggressive disease in itself that needs to be controlled as soon as possible </a:t>
            </a:r>
            <a:endParaRPr lang="en-GB" sz="3200" b="1">
              <a:solidFill>
                <a:schemeClr val="bg1"/>
              </a:solidFill>
            </a:endParaRPr>
          </a:p>
        </p:txBody>
      </p:sp>
      <p:pic>
        <p:nvPicPr>
          <p:cNvPr id="6147" name="Picture 5" descr="PainStandards"/>
          <p:cNvPicPr>
            <a:picLocks noGrp="1" noChangeAspect="1" noChangeArrowheads="1"/>
          </p:cNvPicPr>
          <p:nvPr>
            <p:ph/>
          </p:nvPr>
        </p:nvPicPr>
        <p:blipFill>
          <a:blip r:embed="rId2" cstate="print"/>
          <a:srcRect/>
          <a:stretch>
            <a:fillRect/>
          </a:stretch>
        </p:blipFill>
        <p:spPr>
          <a:xfrm>
            <a:off x="2195513" y="1700213"/>
            <a:ext cx="4824412" cy="47752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RCoA"/>
          <p:cNvPicPr>
            <a:picLocks noGrp="1" noChangeAspect="1" noChangeArrowheads="1"/>
          </p:cNvPicPr>
          <p:nvPr>
            <p:ph/>
          </p:nvPr>
        </p:nvPicPr>
        <p:blipFill>
          <a:blip r:embed="rId2" cstate="print"/>
          <a:srcRect/>
          <a:stretch>
            <a:fillRect/>
          </a:stretch>
        </p:blipFill>
        <p:spPr>
          <a:xfrm>
            <a:off x="250825" y="1252538"/>
            <a:ext cx="8642350" cy="38957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Team1"/>
          <p:cNvPicPr>
            <a:picLocks noGrp="1" noChangeAspect="1" noChangeArrowheads="1"/>
          </p:cNvPicPr>
          <p:nvPr>
            <p:ph/>
          </p:nvPr>
        </p:nvPicPr>
        <p:blipFill>
          <a:blip r:embed="rId2" cstate="print"/>
          <a:srcRect/>
          <a:stretch>
            <a:fillRect/>
          </a:stretch>
        </p:blipFill>
        <p:spPr>
          <a:xfrm>
            <a:off x="250825" y="1916113"/>
            <a:ext cx="8642350" cy="2506662"/>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p:cNvGrpSpPr>
            <a:grpSpLocks/>
          </p:cNvGrpSpPr>
          <p:nvPr/>
        </p:nvGrpSpPr>
        <p:grpSpPr bwMode="auto">
          <a:xfrm>
            <a:off x="0" y="188913"/>
            <a:ext cx="9144000" cy="6515100"/>
            <a:chOff x="0" y="119"/>
            <a:chExt cx="5760" cy="4104"/>
          </a:xfrm>
        </p:grpSpPr>
        <p:pic>
          <p:nvPicPr>
            <p:cNvPr id="9219" name="Picture 4" descr="WhyandHow"/>
            <p:cNvPicPr>
              <a:picLocks noChangeAspect="1" noChangeArrowheads="1"/>
            </p:cNvPicPr>
            <p:nvPr/>
          </p:nvPicPr>
          <p:blipFill>
            <a:blip r:embed="rId2" cstate="print"/>
            <a:srcRect/>
            <a:stretch>
              <a:fillRect/>
            </a:stretch>
          </p:blipFill>
          <p:spPr bwMode="auto">
            <a:xfrm>
              <a:off x="0" y="119"/>
              <a:ext cx="5760" cy="4104"/>
            </a:xfrm>
            <a:prstGeom prst="rect">
              <a:avLst/>
            </a:prstGeom>
            <a:noFill/>
            <a:ln w="9525">
              <a:noFill/>
              <a:miter lim="800000"/>
              <a:headEnd/>
              <a:tailEnd/>
            </a:ln>
          </p:spPr>
        </p:pic>
        <p:sp>
          <p:nvSpPr>
            <p:cNvPr id="9220" name="Oval 6"/>
            <p:cNvSpPr>
              <a:spLocks noChangeArrowheads="1"/>
            </p:cNvSpPr>
            <p:nvPr/>
          </p:nvSpPr>
          <p:spPr bwMode="auto">
            <a:xfrm>
              <a:off x="2971" y="1389"/>
              <a:ext cx="1316" cy="408"/>
            </a:xfrm>
            <a:prstGeom prst="ellipse">
              <a:avLst/>
            </a:prstGeom>
            <a:noFill/>
            <a:ln w="28575">
              <a:solidFill>
                <a:srgbClr val="FFCC00"/>
              </a:solidFill>
              <a:round/>
              <a:headEnd/>
              <a:tailEnd/>
            </a:ln>
          </p:spPr>
          <p:txBody>
            <a:bodyPr wrap="none" anchor="ctr"/>
            <a:lstStyle/>
            <a:p>
              <a:endParaRPr lang="en-US"/>
            </a:p>
          </p:txBody>
        </p:sp>
        <p:sp>
          <p:nvSpPr>
            <p:cNvPr id="9221" name="Oval 7"/>
            <p:cNvSpPr>
              <a:spLocks noChangeArrowheads="1"/>
            </p:cNvSpPr>
            <p:nvPr/>
          </p:nvSpPr>
          <p:spPr bwMode="auto">
            <a:xfrm>
              <a:off x="431" y="3203"/>
              <a:ext cx="1451" cy="318"/>
            </a:xfrm>
            <a:prstGeom prst="ellipse">
              <a:avLst/>
            </a:prstGeom>
            <a:noFill/>
            <a:ln w="28575">
              <a:solidFill>
                <a:srgbClr val="FFCC00"/>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linBenefits"/>
          <p:cNvPicPr>
            <a:picLocks noGrp="1" noChangeAspect="1" noChangeArrowheads="1"/>
          </p:cNvPicPr>
          <p:nvPr>
            <p:ph/>
          </p:nvPr>
        </p:nvPicPr>
        <p:blipFill>
          <a:blip r:embed="rId2" cstate="print"/>
          <a:srcRect/>
          <a:stretch>
            <a:fillRect/>
          </a:stretch>
        </p:blipFill>
        <p:spPr>
          <a:xfrm>
            <a:off x="2328863" y="188913"/>
            <a:ext cx="4265612" cy="6408737"/>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790</Words>
  <Application>Microsoft Office PowerPoint</Application>
  <PresentationFormat>On-screen Show (4:3)</PresentationFormat>
  <Paragraphs>77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Boban</dc:creator>
  <cp:lastModifiedBy>nshiel</cp:lastModifiedBy>
  <cp:revision>88</cp:revision>
  <dcterms:created xsi:type="dcterms:W3CDTF">2006-04-23T10:32:48Z</dcterms:created>
  <dcterms:modified xsi:type="dcterms:W3CDTF">2011-12-08T11:20:41Z</dcterms:modified>
</cp:coreProperties>
</file>