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702" r:id="rId2"/>
    <p:sldMasterId id="2147484678" r:id="rId3"/>
  </p:sldMasterIdLst>
  <p:notesMasterIdLst>
    <p:notesMasterId r:id="rId57"/>
  </p:notesMasterIdLst>
  <p:handoutMasterIdLst>
    <p:handoutMasterId r:id="rId58"/>
  </p:handoutMasterIdLst>
  <p:sldIdLst>
    <p:sldId id="1444" r:id="rId4"/>
    <p:sldId id="1446" r:id="rId5"/>
    <p:sldId id="1617" r:id="rId6"/>
    <p:sldId id="1619" r:id="rId7"/>
    <p:sldId id="1447" r:id="rId8"/>
    <p:sldId id="1448" r:id="rId9"/>
    <p:sldId id="1614" r:id="rId10"/>
    <p:sldId id="1615" r:id="rId11"/>
    <p:sldId id="1549" r:id="rId12"/>
    <p:sldId id="1599" r:id="rId13"/>
    <p:sldId id="1459" r:id="rId14"/>
    <p:sldId id="1460" r:id="rId15"/>
    <p:sldId id="1604" r:id="rId16"/>
    <p:sldId id="1550" r:id="rId17"/>
    <p:sldId id="1462" r:id="rId18"/>
    <p:sldId id="1463" r:id="rId19"/>
    <p:sldId id="1601" r:id="rId20"/>
    <p:sldId id="1464" r:id="rId21"/>
    <p:sldId id="1589" r:id="rId22"/>
    <p:sldId id="1603" r:id="rId23"/>
    <p:sldId id="1465" r:id="rId24"/>
    <p:sldId id="1534" r:id="rId25"/>
    <p:sldId id="1466" r:id="rId26"/>
    <p:sldId id="1602" r:id="rId27"/>
    <p:sldId id="1623" r:id="rId28"/>
    <p:sldId id="1467" r:id="rId29"/>
    <p:sldId id="1469" r:id="rId30"/>
    <p:sldId id="1486" r:id="rId31"/>
    <p:sldId id="1470" r:id="rId32"/>
    <p:sldId id="1471" r:id="rId33"/>
    <p:sldId id="1621" r:id="rId34"/>
    <p:sldId id="1620" r:id="rId35"/>
    <p:sldId id="1472" r:id="rId36"/>
    <p:sldId id="1473" r:id="rId37"/>
    <p:sldId id="1474" r:id="rId38"/>
    <p:sldId id="1475" r:id="rId39"/>
    <p:sldId id="1476" r:id="rId40"/>
    <p:sldId id="1624" r:id="rId41"/>
    <p:sldId id="1591" r:id="rId42"/>
    <p:sldId id="1600" r:id="rId43"/>
    <p:sldId id="1608" r:id="rId44"/>
    <p:sldId id="1527" r:id="rId45"/>
    <p:sldId id="1605" r:id="rId46"/>
    <p:sldId id="1531" r:id="rId47"/>
    <p:sldId id="1606" r:id="rId48"/>
    <p:sldId id="1598" r:id="rId49"/>
    <p:sldId id="1577" r:id="rId50"/>
    <p:sldId id="1571" r:id="rId51"/>
    <p:sldId id="1572" r:id="rId52"/>
    <p:sldId id="1570" r:id="rId53"/>
    <p:sldId id="1579" r:id="rId54"/>
    <p:sldId id="1596" r:id="rId55"/>
    <p:sldId id="1607" r:id="rId56"/>
  </p:sldIdLst>
  <p:sldSz cx="10287000" cy="6858000" type="35mm"/>
  <p:notesSz cx="6858000" cy="97742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FFFF00"/>
    <a:srgbClr val="0000CC"/>
    <a:srgbClr val="AFBFFB"/>
    <a:srgbClr val="000000"/>
    <a:srgbClr val="FFFFFF"/>
    <a:srgbClr val="ECF0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9" autoAdjust="0"/>
    <p:restoredTop sz="94404" autoAdjust="0"/>
  </p:normalViewPr>
  <p:slideViewPr>
    <p:cSldViewPr>
      <p:cViewPr>
        <p:scale>
          <a:sx n="50" d="100"/>
          <a:sy n="50" d="100"/>
        </p:scale>
        <p:origin x="-552" y="-246"/>
      </p:cViewPr>
      <p:guideLst>
        <p:guide orient="horz" pos="2160"/>
        <p:guide pos="3360"/>
      </p:guideLst>
    </p:cSldViewPr>
  </p:slideViewPr>
  <p:outlineViewPr>
    <p:cViewPr>
      <p:scale>
        <a:sx n="33" d="100"/>
        <a:sy n="33" d="100"/>
      </p:scale>
      <p:origin x="0" y="831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906" y="3948"/>
      </p:cViewPr>
      <p:guideLst>
        <p:guide orient="horz" pos="307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46613"/>
            <a:ext cx="5029200" cy="4113212"/>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1139" name="Rectangle 3"/>
          <p:cNvSpPr>
            <a:spLocks noGrp="1" noRot="1" noChangeAspect="1" noChangeArrowheads="1" noTextEdit="1"/>
          </p:cNvSpPr>
          <p:nvPr>
            <p:ph type="sldImg" idx="2"/>
          </p:nvPr>
        </p:nvSpPr>
        <p:spPr bwMode="auto">
          <a:xfrm>
            <a:off x="860425" y="852488"/>
            <a:ext cx="5137150" cy="34258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cex.imperial.ac.uk/owa/redir.aspx?C=a87c141e0a784e67ae39b0fa5357594b&amp;URL=http://ovidsp.tx.ovid.com/spb/ovidweb.cgi?targetFrame=1&amp;S=PHEMFPEFLGDDPCPMNCGLJHJJKKMLAA00&amp;Book+Content=BIB.16|1|||/CT%7b06b9ee1beed59419d6c7361de55fe44c5c44493950f868d0494658c1a25323ac947943b5e5fbcf7241129f3d52ceac12%7d/OVIDBOOK%5b1%5d/TXTBKBD%5b1%5d/DIVISIONA%5b1%5d/DIVISIONB%5b2%5d/CHAPTER%5b6%5d"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icex.imperial.ac.uk/owa/redir.aspx?C=a87c141e0a784e67ae39b0fa5357594b&amp;URL=http://ovidsp.tx.ovid.com/spb/ovidweb.cgi?S=PHEMFPEFLGDDPCPMNCGLJHJJKKMLAA00;Book+Image=bookdb|/CT%7b06b9ee1beed59419d6c7361de55fe44c5c44493950f868d0494658c1a25323ac6cfcac6857836d3b14ab9bd814a67a41%7d/ID(F19-2)" TargetMode="External"/><Relationship Id="rId4" Type="http://schemas.openxmlformats.org/officeDocument/2006/relationships/hyperlink" Target="https://icex.imperial.ac.uk/owa/UrlBlockedError.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cex.imperial.ac.uk/owa/redir.aspx?C=a87c141e0a784e67ae39b0fa5357594b&amp;URL=http://ovidsp.tx.ovid.com/spb/ovidweb.cgi?targetFrame=1&amp;S=PHEMFPEFLGDDPCPMNCGLJHJJKKMLAA00&amp;Book+Content=BIB.16|1|||/CT%7b06b9ee1beed59419d6c7361de55fe44c5c44493950f868d0494658c1a25323ac947943b5e5fbcf7241129f3d52ceac12%7d/OVIDBOOK%5b1%5d/TXTBKBD%5b1%5d/DIVISIONA%5b1%5d/DIVISIONB%5b2%5d/CHAPTER%5b6%5d"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icex.imperial.ac.uk/owa/redir.aspx?C=a87c141e0a784e67ae39b0fa5357594b&amp;URL=http://ovidsp.tx.ovid.com/spb/ovidweb.cgi?S=PHEMFPEFLGDDPCPMNCGLJHJJKKMLAA00;Book+Image=bookdb|/CT%7b06b9ee1beed59419d6c7361de55fe44c5c44493950f868d0494658c1a25323ac6cfcac6857836d3b14ab9bd814a67a41%7d/ID(F19-2)" TargetMode="External"/><Relationship Id="rId4" Type="http://schemas.openxmlformats.org/officeDocument/2006/relationships/hyperlink" Target="https://icex.imperial.ac.uk/owa/UrlBlockedError.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665163" y="719138"/>
            <a:ext cx="5529262" cy="3687762"/>
          </a:xfrm>
          <a:ln/>
        </p:spPr>
      </p:sp>
      <p:sp>
        <p:nvSpPr>
          <p:cNvPr id="101379" name="Rectangle 3"/>
          <p:cNvSpPr>
            <a:spLocks noGrp="1" noChangeArrowheads="1"/>
          </p:cNvSpPr>
          <p:nvPr>
            <p:ph type="body" idx="1"/>
          </p:nvPr>
        </p:nvSpPr>
        <p:spPr>
          <a:xfrm>
            <a:off x="723900" y="4649788"/>
            <a:ext cx="5495925" cy="4213225"/>
          </a:xfrm>
          <a:noFill/>
          <a:ln/>
        </p:spPr>
        <p:txBody>
          <a:bodyPr lIns="88661" tIns="44329" rIns="88661" bIns="44329"/>
          <a:lstStyle/>
          <a:p>
            <a:pPr marL="228600" indent="-228600"/>
            <a:r>
              <a:rPr lang="en-GB" sz="1000" b="1" smtClean="0"/>
              <a:t>Key message</a:t>
            </a:r>
          </a:p>
          <a:p>
            <a:pPr marL="228600" indent="-228600"/>
            <a:r>
              <a:rPr lang="en-GB" sz="1000" smtClean="0"/>
              <a:t>	Patients with peripheral neuropathic pain experience significant co-morbid symptoms</a:t>
            </a:r>
          </a:p>
          <a:p>
            <a:pPr marL="228600" indent="-228600"/>
            <a:endParaRPr lang="en-GB" sz="1000" b="1" smtClean="0"/>
          </a:p>
          <a:p>
            <a:pPr marL="228600" indent="-228600"/>
            <a:r>
              <a:rPr lang="en-GB" sz="1000" b="1" smtClean="0"/>
              <a:t>Other information</a:t>
            </a:r>
          </a:p>
          <a:p>
            <a:pPr marL="228600" indent="-228600">
              <a:buFontTx/>
              <a:buChar char="•"/>
            </a:pPr>
            <a:r>
              <a:rPr lang="en-GB" sz="1000" smtClean="0"/>
              <a:t>This study investigated pain intensity, employment status and quality of life in a survey of 126 patients with neuropathic pain from 2 Swedish Multidisciplinary Pain Centres</a:t>
            </a:r>
            <a:r>
              <a:rPr lang="en-GB" sz="1000" baseline="30000" smtClean="0"/>
              <a:t>1</a:t>
            </a:r>
          </a:p>
          <a:p>
            <a:pPr marL="228600" indent="-228600">
              <a:buFontTx/>
              <a:buChar char="•"/>
            </a:pPr>
            <a:endParaRPr lang="en-GB" sz="1000" smtClean="0"/>
          </a:p>
          <a:p>
            <a:pPr marL="228600" indent="-228600">
              <a:buFontTx/>
              <a:buChar char="•"/>
            </a:pPr>
            <a:r>
              <a:rPr lang="en-GB" sz="1000" smtClean="0"/>
              <a:t>Patients were asked to what extent they were bothered by 25 pain-related symptoms and/or side-effects of treatment during the past week (rated as 1 = no discomfort to 7 = very severe discomfort)</a:t>
            </a:r>
            <a:r>
              <a:rPr lang="en-GB" sz="1000" baseline="30000" smtClean="0"/>
              <a:t>1</a:t>
            </a:r>
          </a:p>
          <a:p>
            <a:pPr marL="228600" indent="-228600">
              <a:buFontTx/>
              <a:buChar char="•"/>
            </a:pPr>
            <a:endParaRPr lang="en-GB" sz="1000" smtClean="0"/>
          </a:p>
          <a:p>
            <a:pPr marL="228600" indent="-228600">
              <a:buFontTx/>
              <a:buChar char="•"/>
            </a:pPr>
            <a:r>
              <a:rPr lang="en-GB" sz="1000" smtClean="0"/>
              <a:t>The slide shows the proportions of patients who scored 4 (moderate) to 7 (very severe) discomfort. Data on 7 of the 10 most frequently reported symptoms are shown on the slide</a:t>
            </a:r>
            <a:r>
              <a:rPr lang="en-GB" sz="1000" baseline="30000" smtClean="0"/>
              <a:t>1</a:t>
            </a:r>
          </a:p>
          <a:p>
            <a:pPr marL="685800" lvl="1" indent="-228600">
              <a:buFontTx/>
              <a:buChar char="•"/>
            </a:pPr>
            <a:r>
              <a:rPr lang="en-GB" sz="1000" smtClean="0"/>
              <a:t>Difficulty sleeping was most bothersome and was moderate to very severe in 60% of patients</a:t>
            </a:r>
            <a:r>
              <a:rPr lang="en-GB" sz="1000" baseline="30000" smtClean="0"/>
              <a:t>1</a:t>
            </a:r>
            <a:r>
              <a:rPr lang="en-GB" sz="1000" smtClean="0"/>
              <a:t> </a:t>
            </a:r>
          </a:p>
          <a:p>
            <a:pPr marL="685800" lvl="1" indent="-228600">
              <a:buFontTx/>
              <a:buChar char="•"/>
            </a:pPr>
            <a:r>
              <a:rPr lang="en-GB" sz="1000" smtClean="0"/>
              <a:t>Moderate to very severe discomfort due to anxiety was reported by 27% (1 in 4 patients) and depression by 33% (1 in 3 patients)</a:t>
            </a:r>
            <a:r>
              <a:rPr lang="en-GB" sz="1000" baseline="30000" smtClean="0"/>
              <a:t>1</a:t>
            </a:r>
          </a:p>
          <a:p>
            <a:pPr marL="228600" indent="-228600"/>
            <a:endParaRPr lang="en-GB" sz="1000" u="sng" smtClean="0"/>
          </a:p>
          <a:p>
            <a:pPr marL="228600" indent="-228600"/>
            <a:r>
              <a:rPr lang="en-GB" sz="1000" smtClean="0"/>
              <a:t>Reference:</a:t>
            </a:r>
          </a:p>
          <a:p>
            <a:pPr marL="228600" indent="-228600">
              <a:buFontTx/>
              <a:buAutoNum type="arabicPeriod"/>
            </a:pPr>
            <a:r>
              <a:rPr lang="en-GB" sz="1000" smtClean="0"/>
              <a:t>Meyer-Rosberg K, Kvarnström A, Kinnman E </a:t>
            </a:r>
            <a:r>
              <a:rPr lang="en-GB" sz="1000" i="1" smtClean="0"/>
              <a:t>et al.</a:t>
            </a:r>
            <a:r>
              <a:rPr lang="en-GB" sz="1000" smtClean="0"/>
              <a:t> Peripheral neuropathic pain – a multidimensional burden for patients. Eur J Pain 2001; 5(4): 379–389.</a:t>
            </a:r>
            <a:br>
              <a:rPr lang="en-GB" sz="1000" smtClean="0"/>
            </a:br>
            <a:endParaRPr lang="en-GB"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GB" smtClean="0"/>
              <a:t>Also </a:t>
            </a:r>
            <a:r>
              <a:rPr lang="en-US" smtClean="0"/>
              <a:t>Backonja &amp; stacey  64 % mechaical 38% thermal hypersesnitivuty</a:t>
            </a:r>
          </a:p>
        </p:txBody>
      </p:sp>
      <p:sp>
        <p:nvSpPr>
          <p:cNvPr id="102404" name="Slide Number Placeholder 3"/>
          <p:cNvSpPr>
            <a:spLocks noGrp="1"/>
          </p:cNvSpPr>
          <p:nvPr>
            <p:ph type="sldNum" sz="quarter" idx="4294967295"/>
          </p:nvPr>
        </p:nvSpPr>
        <p:spPr bwMode="auto">
          <a:xfrm>
            <a:off x="3884613" y="9283700"/>
            <a:ext cx="2971800" cy="488950"/>
          </a:xfrm>
          <a:prstGeom prst="rect">
            <a:avLst/>
          </a:prstGeom>
          <a:noFill/>
          <a:ln>
            <a:miter lim="800000"/>
            <a:headEnd/>
            <a:tailEnd/>
          </a:ln>
        </p:spPr>
        <p:txBody>
          <a:bodyPr/>
          <a:lstStyle/>
          <a:p>
            <a:pPr eaLnBrk="0" hangingPunct="0"/>
            <a:fld id="{4CA9BF40-C143-45EE-98BD-17FF127FF8CC}" type="slidenum">
              <a:rPr lang="en-GB"/>
              <a:pPr eaLnBrk="0" hangingPunct="0"/>
              <a:t>42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GB" smtClean="0"/>
              <a:t>92% of patients at least one QST abnormality. Mechanical tests revealed more abnormality than thermal tests. Highest rate of abnormalities in PHN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GB" smtClean="0"/>
              <a:t>Assessment of reorganisation of the primary somatosensory cortex in an individual with amputation of the arm and phantom-limb pain. Neuromagnetic source imaging was used to define the localisation of the hand and mouth regions on the cortical hemisphere contralateral to the intact side and of the mouth region on the hemisphere contralateral to the amputation side. Magnetic fields evoked by pneumatic stimulation of the fingers of the intact side and the comer of the mouth on both sides were integrated with structural magnetic resonance images. The localisation of the intact hand was then transposed to the side contralateral to the amputation (with the assumption of a symmetrical localisation of the somatosensory homunculus) to assess where the former hand region was localised. The mouth representation on the amputated side has completely invaded the hand region. The amount of shift can be identified by calculating the Euclidean distance between the mouth and the hand region. The larger this distance (red arrow) the greater the cortical reorganisation.</a:t>
            </a:r>
          </a:p>
          <a:p>
            <a:r>
              <a:rPr lang="en-GB" smtClean="0"/>
              <a:t/>
            </a:r>
            <a:br>
              <a:rPr lang="en-GB" smtClean="0"/>
            </a:br>
            <a:endParaRPr lang="en-GB" smtClean="0"/>
          </a:p>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GB" smtClean="0"/>
              <a:t>Change in cortical reorganisation after training in sensory discrimination in a group of patients with arm or hand amputations. On the right, the representation of the hand of the intact side is shown for the measurement points before and after training and at 3-month follow-up. On the left, the mirror image of the hand representation is shown in the upper part of the figure. The lower part shows the change of the mouth representation of the amputation side. After training the reorganisation was reversed-ie, the mouth has shifted toward its original more inferior and lateral position. At 3-month follow-up (no training in between) the original reorganisation is again approached.</a:t>
            </a:r>
          </a:p>
          <a:p>
            <a:r>
              <a:rPr lang="en-GB" smtClean="0"/>
              <a:t/>
            </a:r>
            <a:br>
              <a:rPr lang="en-GB" smtClean="0"/>
            </a:br>
            <a:endParaRPr lang="en-GB" smtClean="0"/>
          </a:p>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1400175" y="977900"/>
            <a:ext cx="4056063" cy="3351213"/>
          </a:xfrm>
          <a:prstGeom prst="rect">
            <a:avLst/>
          </a:prstGeom>
          <a:solidFill>
            <a:srgbClr val="FFFFFF"/>
          </a:solidFill>
          <a:ln w="9525">
            <a:solidFill>
              <a:srgbClr val="000000"/>
            </a:solidFill>
            <a:miter lim="800000"/>
            <a:headEnd/>
            <a:tailEnd/>
          </a:ln>
        </p:spPr>
        <p:txBody>
          <a:bodyPr wrap="none" lIns="85286" tIns="42643" rIns="85286" bIns="42643" anchor="ctr"/>
          <a:lstStyle/>
          <a:p>
            <a:endParaRPr lang="en-US"/>
          </a:p>
        </p:txBody>
      </p:sp>
      <p:sp>
        <p:nvSpPr>
          <p:cNvPr id="106499" name="Text Box 2"/>
          <p:cNvSpPr>
            <a:spLocks noChangeArrowheads="1"/>
          </p:cNvSpPr>
          <p:nvPr>
            <p:ph type="body"/>
          </p:nvPr>
        </p:nvSpPr>
        <p:spPr>
          <a:xfrm>
            <a:off x="1046163" y="4652963"/>
            <a:ext cx="4770437" cy="3717925"/>
          </a:xfrm>
          <a:noFill/>
          <a:ln/>
        </p:spPr>
        <p:txBody>
          <a:bodyPr lIns="0" tIns="0" rIns="0" bIns="0"/>
          <a:lstStyle/>
          <a:p>
            <a:pPr marL="79375" indent="-79375" eaLnBrk="1">
              <a:lnSpc>
                <a:spcPct val="93000"/>
              </a:lnSpc>
              <a:spcBef>
                <a:spcPct val="0"/>
              </a:spcBef>
              <a:buSzPct val="45000"/>
              <a:tabLst>
                <a:tab pos="674688" algn="l"/>
                <a:tab pos="1349375" algn="l"/>
                <a:tab pos="2024063" algn="l"/>
                <a:tab pos="2700338" algn="l"/>
                <a:tab pos="3375025" algn="l"/>
                <a:tab pos="4049713" algn="l"/>
                <a:tab pos="4725988" algn="l"/>
              </a:tabLst>
            </a:pPr>
            <a:r>
              <a:rPr lang="en-GB" smtClean="0">
                <a:latin typeface="Arial" pitchFamily="34" charset="0"/>
                <a:ea typeface="msgothic"/>
                <a:cs typeface="msgothic"/>
              </a:rPr>
              <a:t>Figure 2. (A) Projection of the equivalent current dipole (ECD) localizations for D1 (filed circle) and D5 (open circle) onto individual MRI slices for one representative patient (#3). There was a reduction of the hand extension from 1.42 cm (unaffected side) to 0.8 cm (complex regional pain syndrome [CRPS]-affected side) during acute CRPS. After the follow-up time of 62 months, the distance between D1 and D5 increased to 1.45 cm on the affected side, whereas the corresponding distance on the unaffected side remained unchanged (1.43 cm). (B) Projection of the ECDs for the center of the hand (open squares) and the lower lip (filled squares) onto individual MRI slices. The distance between the center of the hand and the lower lip increased from 2.05 cm to 2.92 cm following therapy on the CRPS-affected side, whereas the respective ECD localizations for the unaffected side remained unchanged (distance hand–lip 2.92 vs 3.01 cm, before and after treatment).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cap="flat"/>
        </p:spPr>
      </p:sp>
      <p:sp>
        <p:nvSpPr>
          <p:cNvPr id="93187" name="Rectangle 3"/>
          <p:cNvSpPr>
            <a:spLocks noGrp="1" noChangeArrowheads="1"/>
          </p:cNvSpPr>
          <p:nvPr>
            <p:ph type="body" idx="1"/>
          </p:nvPr>
        </p:nvSpPr>
        <p:spPr>
          <a:noFill/>
          <a:ln/>
        </p:spPr>
        <p:txBody>
          <a:bodyPr/>
          <a:lstStyle/>
          <a:p>
            <a:r>
              <a:rPr lang="en-GB" smtClean="0"/>
              <a:t>The Journal of Pain, Vol 5, No 9 (November), 2004: pp 491-497Neuropathic Pain Symptoms Relative to Overall Pain Rating</a:t>
            </a:r>
          </a:p>
          <a:p>
            <a:r>
              <a:rPr lang="sv-SE" smtClean="0"/>
              <a:t>Misha-Miroslav Backonja* and Brett Stacey†</a:t>
            </a:r>
          </a:p>
          <a:p>
            <a:r>
              <a:rPr lang="en-GB" b="1" smtClean="0"/>
              <a:t>92 POPno patiens with mixed Neup Abstract: The influence of sensory symptoms on overall simple pain ratings in neuropathic pain is</a:t>
            </a:r>
          </a:p>
          <a:p>
            <a:r>
              <a:rPr lang="en-GB" b="1" smtClean="0"/>
              <a:t>not well understood. The goal of this study was to determine this relationship by using the Neuropathic</a:t>
            </a:r>
          </a:p>
          <a:p>
            <a:r>
              <a:rPr lang="en-GB" b="1" smtClean="0"/>
              <a:t>Pain Questionnaire (NPQ) and Neuropathic Pain Scale (NPS) in patients who had neuropathic</a:t>
            </a:r>
          </a:p>
          <a:p>
            <a:r>
              <a:rPr lang="en-GB" b="1" smtClean="0"/>
              <a:t>pain. Overall pain intensity ratings were assessed by means of Average and Worst Pain ratings from</a:t>
            </a:r>
          </a:p>
          <a:p>
            <a:r>
              <a:rPr lang="en-GB" b="1" smtClean="0"/>
              <a:t>the Brief Pain Inventory. Ongoing average pain was rated as 5.7 and worst pain as 7.7 on 0 to 10 scale,</a:t>
            </a:r>
          </a:p>
          <a:p>
            <a:r>
              <a:rPr lang="en-GB" b="1" smtClean="0"/>
              <a:t>and it was present in 96% of patients, whereas symptoms that are commonly studied in the</a:t>
            </a:r>
          </a:p>
          <a:p>
            <a:r>
              <a:rPr lang="en-GB" b="1" smtClean="0"/>
              <a:t>laboratory, such as increased pain due to touch and due to heat, were much less frequent (64% and</a:t>
            </a:r>
          </a:p>
          <a:p>
            <a:r>
              <a:rPr lang="en-GB" b="1" smtClean="0"/>
              <a:t>38%, respectively). Worst pain was most highly correlated with shooting, stabbing, and distress</a:t>
            </a:r>
          </a:p>
          <a:p>
            <a:r>
              <a:rPr lang="en-GB" b="1" smtClean="0"/>
              <a:t>symptom complex, which was in contrast to Average pain, which was most highly correlated with</a:t>
            </a:r>
          </a:p>
          <a:p>
            <a:r>
              <a:rPr lang="en-GB" b="1" smtClean="0"/>
              <a:t>symptom complex consisting of a large number of items. Analysis of conceptually related thermal</a:t>
            </a:r>
          </a:p>
          <a:p>
            <a:r>
              <a:rPr lang="en-GB" b="1" smtClean="0"/>
              <a:t>heat sensation types of pain, spontaneous “burning” pain and the evoked pain “increased due to</a:t>
            </a:r>
          </a:p>
          <a:p>
            <a:r>
              <a:rPr lang="en-GB" b="1" smtClean="0"/>
              <a:t>heat,” showed that spontaneous burning pain was reported at much higher frequency and intensity</a:t>
            </a:r>
          </a:p>
          <a:p>
            <a:r>
              <a:rPr lang="en-GB" b="1" smtClean="0"/>
              <a:t>than the evoked increased pain due to heat. There was no statistically significant difference between</a:t>
            </a:r>
          </a:p>
          <a:p>
            <a:r>
              <a:rPr lang="en-GB" b="1" smtClean="0"/>
              <a:t>descriptors from NPS and NPQ among subgroups of neuropathic pain, such as polyneuropathy,</a:t>
            </a:r>
          </a:p>
          <a:p>
            <a:r>
              <a:rPr lang="en-GB" b="1" smtClean="0"/>
              <a:t>radiculopathy, or posttraumatic neuralgia, but this could be in part due to relatively small number of</a:t>
            </a:r>
          </a:p>
          <a:p>
            <a:r>
              <a:rPr lang="en-GB" b="1" smtClean="0"/>
              <a:t>patients in these subgroups of neuropathic pain. Quantitative analysis, as performed in this study, is</a:t>
            </a:r>
          </a:p>
          <a:p>
            <a:r>
              <a:rPr lang="en-GB" b="1" smtClean="0"/>
              <a:t>one of the steps in developing an approach for elucidating the relationship between neuropathic pain</a:t>
            </a:r>
          </a:p>
          <a:p>
            <a:r>
              <a:rPr lang="en-GB" b="1" smtClean="0"/>
              <a:t>symptoms and underlying mechanisms.</a:t>
            </a:r>
          </a:p>
          <a:p>
            <a:r>
              <a:rPr lang="en-GB" b="1" i="1" smtClean="0"/>
              <a:t>Perspective: Assessment of neuropathic pain symptoms by means of specifically designed questionnaires</a:t>
            </a:r>
          </a:p>
          <a:p>
            <a:r>
              <a:rPr lang="en-GB" b="1" i="1" smtClean="0"/>
              <a:t>provides significant insight into patients’ pain experience, including pain overall, which is under</a:t>
            </a:r>
          </a:p>
          <a:p>
            <a:r>
              <a:rPr lang="en-GB" b="1" i="1" smtClean="0"/>
              <a:t>many influences. Further research of this type can contribute to advances in mechanism-based diagnosis</a:t>
            </a:r>
          </a:p>
          <a:p>
            <a:r>
              <a:rPr lang="en-GB" b="1" i="1" smtClean="0"/>
              <a:t>and treatment.</a:t>
            </a:r>
          </a:p>
          <a:p>
            <a:r>
              <a:rPr lang="en-GB" smtClean="0"/>
              <a:t>© 2004 by the American Pain Society</a:t>
            </a:r>
          </a:p>
          <a:p>
            <a:r>
              <a:rPr lang="en-GB" b="1" i="1" smtClean="0"/>
              <a:t>Key words: Neuropathic pain; symptoms; mechanisms; measurement</a:t>
            </a:r>
            <a:r>
              <a:rPr lang="en-US" smtClean="0"/>
              <a:t>Hyperpathai (Textbook of CPM)</a:t>
            </a:r>
          </a:p>
          <a:p>
            <a:endParaRPr lang="en-US" smtClean="0"/>
          </a:p>
          <a:p>
            <a:r>
              <a:rPr lang="en-US" smtClean="0"/>
              <a:t>Archetypayl feature of axonal loss</a:t>
            </a:r>
          </a:p>
          <a:p>
            <a:endParaRPr lang="en-US" smtClean="0"/>
          </a:p>
          <a:p>
            <a:r>
              <a:rPr lang="en-US" smtClean="0"/>
              <a:t>Explosivce pain  which occurs in area of partial sensory loss whenever the thresholsd is rached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GB" b="1" dirty="0" smtClean="0"/>
              <a:t>Editors: </a:t>
            </a:r>
            <a:r>
              <a:rPr lang="en-GB" b="1" dirty="0" err="1" smtClean="0"/>
              <a:t>Warrell</a:t>
            </a:r>
            <a:r>
              <a:rPr lang="en-GB" b="1" dirty="0" smtClean="0"/>
              <a:t>, David A.; Cox, Timothy M.; Firth, John D.; Benz, Edward J.</a:t>
            </a:r>
            <a:endParaRPr lang="en-GB" dirty="0" smtClean="0"/>
          </a:p>
          <a:p>
            <a:pPr>
              <a:defRPr/>
            </a:pPr>
            <a:r>
              <a:rPr lang="en-GB" b="1" dirty="0" smtClean="0"/>
              <a:t>Title: </a:t>
            </a:r>
            <a:r>
              <a:rPr lang="en-GB" b="1" i="1" dirty="0" smtClean="0"/>
              <a:t>Oxford Textbook of Medicine, 4th Edition</a:t>
            </a:r>
            <a:endParaRPr lang="en-GB" dirty="0" smtClean="0"/>
          </a:p>
          <a:p>
            <a:pPr>
              <a:defRPr/>
            </a:pPr>
            <a:r>
              <a:rPr lang="en-GB" dirty="0" smtClean="0"/>
              <a:t>Copyright ©2003 Oxford University Press</a:t>
            </a:r>
          </a:p>
          <a:p>
            <a:pPr>
              <a:defRPr/>
            </a:pPr>
            <a:r>
              <a:rPr lang="en-GB" dirty="0" smtClean="0"/>
              <a:t>&gt; Table of Contents &gt; Volume 3 &gt; 24 - Neurology &gt; 24.2 - Electrophysiology of the central and peripheral nervous systems &gt; Studies of the peripheral neuromuscular system &gt; Nerve conduction studies</a:t>
            </a:r>
          </a:p>
          <a:p>
            <a:pPr>
              <a:defRPr/>
            </a:pPr>
            <a:r>
              <a:rPr lang="en-GB" b="1" i="1" dirty="0" smtClean="0"/>
              <a:t>Nerve conduction studies</a:t>
            </a:r>
            <a:endParaRPr lang="en-GB" dirty="0" smtClean="0"/>
          </a:p>
          <a:p>
            <a:pPr>
              <a:defRPr/>
            </a:pPr>
            <a:r>
              <a:rPr lang="en-GB" dirty="0" smtClean="0"/>
              <a:t>Motor and sensory nerve conduction studies of peripheral nerves are performed by recording the propagated responses evoked by </a:t>
            </a:r>
            <a:r>
              <a:rPr lang="en-GB" dirty="0" err="1" smtClean="0"/>
              <a:t>supramaximal</a:t>
            </a:r>
            <a:r>
              <a:rPr lang="en-GB" dirty="0" smtClean="0"/>
              <a:t> electrical nerve stimulation. The responses reflect the summation of action potentials from individual sensory nerve fibres (the compound sensory action potential, </a:t>
            </a:r>
            <a:r>
              <a:rPr lang="en-GB" b="1" dirty="0" smtClean="0"/>
              <a:t>CSAP</a:t>
            </a:r>
            <a:r>
              <a:rPr lang="en-GB" dirty="0" smtClean="0"/>
              <a:t>) or motor units (the compound motor action potential, </a:t>
            </a:r>
            <a:r>
              <a:rPr lang="en-GB" b="1" dirty="0" smtClean="0"/>
              <a:t>CMAP</a:t>
            </a:r>
            <a:r>
              <a:rPr lang="en-GB" dirty="0" smtClean="0"/>
              <a:t>), and their amplitudes represent a </a:t>
            </a:r>
            <a:r>
              <a:rPr lang="en-GB" dirty="0" err="1" smtClean="0"/>
              <a:t>semiquantitative</a:t>
            </a:r>
            <a:r>
              <a:rPr lang="en-GB" dirty="0" smtClean="0"/>
              <a:t> measure of the number of activated </a:t>
            </a:r>
            <a:r>
              <a:rPr lang="en-GB" dirty="0" err="1" smtClean="0"/>
              <a:t>myelinated</a:t>
            </a:r>
            <a:r>
              <a:rPr lang="en-GB" dirty="0" smtClean="0"/>
              <a:t> fibres. The CSAP amplitude is an </a:t>
            </a:r>
          </a:p>
          <a:p>
            <a:pPr>
              <a:defRPr/>
            </a:pPr>
            <a:r>
              <a:rPr lang="en-GB" dirty="0" smtClean="0"/>
              <a:t>P.3.919</a:t>
            </a:r>
          </a:p>
          <a:p>
            <a:pPr>
              <a:defRPr/>
            </a:pPr>
            <a:r>
              <a:rPr lang="en-GB" dirty="0" smtClean="0"/>
              <a:t/>
            </a:r>
            <a:br>
              <a:rPr lang="en-GB" dirty="0" smtClean="0"/>
            </a:br>
            <a:r>
              <a:rPr lang="en-GB" dirty="0" smtClean="0"/>
              <a:t>expression of activity in large fibres with diameters greater than 7 µm, whereas small fibres in the nerve contribute only slightly to the response. The CMAP amplitude is a reflection of the number of α-motor neurones. A reduction of the CSAP or the CMAP amplitudes is an indicator of fibre loss. However, the CMAP amplitude is also influenced by the size of the motor-unit response. During chronic axonal loss, collateral spouting causes an increase of the MUP, which partially or completely may compensate for the fibre loss. Since </a:t>
            </a:r>
            <a:r>
              <a:rPr lang="en-GB" dirty="0" err="1" smtClean="0"/>
              <a:t>reinnervation</a:t>
            </a:r>
            <a:r>
              <a:rPr lang="en-GB" dirty="0" smtClean="0"/>
              <a:t> does not have the same effect on sensory nerves, the CMAP is a less sensitive measure for determining the degree of fibre loss in chronic axonal lesions than the amplitude of the CSAP. Conduction studies are supplemented with EMG to ascertain whether motor fibres are affected by the pathological process.</a:t>
            </a:r>
          </a:p>
          <a:p>
            <a:pPr>
              <a:defRPr/>
            </a:pPr>
            <a:r>
              <a:rPr lang="en-GB" b="1" dirty="0" smtClean="0"/>
              <a:t>Method</a:t>
            </a:r>
            <a:endParaRPr lang="en-GB" dirty="0" smtClean="0"/>
          </a:p>
          <a:p>
            <a:pPr>
              <a:defRPr/>
            </a:pPr>
            <a:r>
              <a:rPr lang="en-GB" dirty="0" smtClean="0"/>
              <a:t>Investigations of motor and sensory fibres are carried out separately.</a:t>
            </a:r>
          </a:p>
          <a:p>
            <a:pPr>
              <a:defRPr/>
            </a:pPr>
            <a:r>
              <a:rPr lang="en-GB" b="1" i="1" dirty="0" smtClean="0"/>
              <a:t>Motor conduction studies</a:t>
            </a:r>
            <a:endParaRPr lang="en-GB" dirty="0" smtClean="0"/>
          </a:p>
          <a:p>
            <a:pPr>
              <a:defRPr/>
            </a:pPr>
            <a:r>
              <a:rPr lang="en-GB" dirty="0" smtClean="0"/>
              <a:t>The nerve is stimulated by an electrical pulse of 0.1- to 0.2-ms duration applied to the nerve at well-defined sites, with the cathode (depolarizing electrode) being placed over the nerve distal to the anode if a longitudinal electrode placement is used. It is essential that the stimulation pulse is </a:t>
            </a:r>
            <a:r>
              <a:rPr lang="en-GB" dirty="0" err="1" smtClean="0"/>
              <a:t>supramaximal</a:t>
            </a:r>
            <a:r>
              <a:rPr lang="en-GB" dirty="0" smtClean="0"/>
              <a:t>, defined as being 10 to 20 per cent above the stimulus strength that elicits a maximal CMAP. This stimulation strength requires that the output of the stimulator provides a stimulus at least four times higher than threshold when surface electrodes are used, and ensures that all fibres in the nerve remain activated even though the stimulation electrode may move slightly. The CMAP is recorded from the muscle, preferably using surface electrodes or a subcutaneous needle electrode to ensure that activity from all the muscle fibres in the muscle can be ‘seen’ by the recording electrode. Usually a belly-tendon montage is used, with the reference electrode being placed over a remote site. Recording of the CMAP with a concentric electrode is usually discouraged since the amplitude is highly dependent on how close the electrode is in relation to the active muscle fibres. However, a concentric needle electrode is useful in very atrophic muscles, as it allows a sharp deflection from the baseline to be measured. The response is amplified at a frequency band between 10 (or 20) Hz and 10 kHz.</a:t>
            </a:r>
          </a:p>
          <a:p>
            <a:pPr>
              <a:defRPr/>
            </a:pPr>
            <a:r>
              <a:rPr lang="en-GB" b="1" dirty="0" smtClean="0"/>
              <a:t>Measurements</a:t>
            </a:r>
            <a:endParaRPr lang="en-GB" dirty="0" smtClean="0"/>
          </a:p>
          <a:p>
            <a:pPr>
              <a:defRPr/>
            </a:pPr>
            <a:r>
              <a:rPr lang="en-GB" dirty="0" smtClean="0"/>
              <a:t>The parameters include latencies, conduction velocities, amplitudes, areas, durations, and shapes of the CMAPs (Fig. 12). The latency is measured to the first deflection from the baseline, which is negative when the CMAP is recorded from the endplate zone. Motor nerve conduction velocities (</a:t>
            </a:r>
            <a:r>
              <a:rPr lang="en-GB" b="1" dirty="0" smtClean="0"/>
              <a:t>MNCV</a:t>
            </a:r>
            <a:r>
              <a:rPr lang="en-GB" dirty="0" smtClean="0"/>
              <a:t>) between two sites of stimulation are calculated by dividing the distance between stimulation sites by the difference in latencies (Fig. 12).</a:t>
            </a:r>
          </a:p>
          <a:p>
            <a:pPr>
              <a:defRPr/>
            </a:pPr>
            <a:r>
              <a:rPr lang="en-GB" b="1" dirty="0" smtClean="0"/>
              <a:t>Fig. 12</a:t>
            </a:r>
            <a:r>
              <a:rPr lang="en-GB" dirty="0" smtClean="0"/>
              <a:t> Motor and sensory conduction studies of a normal </a:t>
            </a:r>
            <a:r>
              <a:rPr lang="en-GB" dirty="0" err="1" smtClean="0"/>
              <a:t>ulnar</a:t>
            </a:r>
            <a:r>
              <a:rPr lang="en-GB" dirty="0" smtClean="0"/>
              <a:t> nerve from a patient with diffuse complaints from the arm. Above: compound sensory action potentials, evoked by electrical stimulation at digit V (DV), were recorded via needle electrodes at the wrist (WR), below the elbow (DE), and above the elbow (PE). The latencies were measured to the first positive peak (arrows) and the sensory nerve conduction velocities (SNCV), indicated above the traces, were calculated as indicated in the Method section. Below: compound muscle action potentials, evoked by stimulation at the wrist (WR), below the elbow (DE), and above the elbow (PE) were recorded via a surface electrode over the abductor </a:t>
            </a:r>
            <a:r>
              <a:rPr lang="en-GB" dirty="0" err="1" smtClean="0"/>
              <a:t>digiti</a:t>
            </a:r>
            <a:r>
              <a:rPr lang="en-GB" dirty="0" smtClean="0"/>
              <a:t> </a:t>
            </a:r>
            <a:r>
              <a:rPr lang="en-GB" dirty="0" err="1" smtClean="0"/>
              <a:t>minimi</a:t>
            </a:r>
            <a:r>
              <a:rPr lang="en-GB" dirty="0" smtClean="0"/>
              <a:t> muscle (ADM). The latencies were measured to the first deflection from the baseline (arrows). DML (distal motor latency) and MNCV (motor nerve conduction velocities), indicated above the traces were obtained as described in the Method section.</a:t>
            </a:r>
          </a:p>
          <a:p>
            <a:pPr>
              <a:defRPr/>
            </a:pPr>
            <a:r>
              <a:rPr lang="en-GB" dirty="0" smtClean="0"/>
              <a:t>P.3.920</a:t>
            </a:r>
          </a:p>
          <a:p>
            <a:pPr>
              <a:defRPr/>
            </a:pPr>
            <a:r>
              <a:rPr lang="en-GB" dirty="0" smtClean="0"/>
              <a:t/>
            </a:r>
            <a:br>
              <a:rPr lang="en-GB" dirty="0" smtClean="0"/>
            </a:br>
            <a:endParaRPr lang="en-GB" dirty="0" smtClean="0"/>
          </a:p>
          <a:p>
            <a:pPr>
              <a:defRPr/>
            </a:pPr>
            <a:r>
              <a:rPr lang="en-GB" dirty="0" smtClean="0"/>
              <a:t>Distance between stimulation sites (mm)Difference between distal and proximal latencies (ms) = MNCV (m/s)</a:t>
            </a:r>
          </a:p>
          <a:p>
            <a:pPr>
              <a:defRPr/>
            </a:pPr>
            <a:r>
              <a:rPr lang="en-GB" dirty="0" smtClean="0"/>
              <a:t>An MNCV is not calculated for the most distal site of stimulation since the latency includes conduction along terminal motor-axon branches and the neuromuscular transmission delay. In this instance, the delay is designated the distal motor latency (</a:t>
            </a:r>
            <a:r>
              <a:rPr lang="en-GB" b="1" dirty="0" smtClean="0"/>
              <a:t>DML</a:t>
            </a:r>
            <a:r>
              <a:rPr lang="en-GB" dirty="0" smtClean="0"/>
              <a:t>) (Fig. 12).</a:t>
            </a:r>
          </a:p>
          <a:p>
            <a:pPr>
              <a:defRPr/>
            </a:pPr>
            <a:r>
              <a:rPr lang="en-GB" dirty="0" smtClean="0"/>
              <a:t>The CMAP amplitude (in mV) is measured either at the negative phase or peak-to-peak. The negative phase is usually preferred since it is less subject to influence by the positioning of the reference electrode. The area and duration of the negative phase are useful in evaluating temporal dispersion or conduction block.</a:t>
            </a:r>
          </a:p>
          <a:p>
            <a:pPr>
              <a:defRPr/>
            </a:pPr>
            <a:r>
              <a:rPr lang="en-GB" b="1" i="1" dirty="0" smtClean="0"/>
              <a:t>Sensory conduction studies</a:t>
            </a:r>
            <a:endParaRPr lang="en-GB" dirty="0" smtClean="0"/>
          </a:p>
          <a:p>
            <a:pPr>
              <a:defRPr/>
            </a:pPr>
            <a:r>
              <a:rPr lang="en-GB" dirty="0" smtClean="0"/>
              <a:t>In contrast to the CMAP, the compound sensory action potential (in µV) is recorded directly from active nerve fibres, and it is therefore only about 1/500th to 1/1000th of the CMAP amplitude. The response may be recorded through surface electrodes placed on the skin above the nerve or through needle electrodes placed close to the nerve. Surface electrodes are easy to apply but have a lower sensitivity than needle electrodes. In some normal, elderly people a CSAP from the lower limbs may, therefore, not be recorded through surface electrodes that have a resolution of about 1 µV, whereas near-nerve needle electrodes allow the recording of responses with an amplitude as low as 0.1 µV. In addition, the use of needle electrodes allow simultaneous recording from several sites along the nerve, which are usually not possible using surface electrodes (Fig. 12).</a:t>
            </a:r>
          </a:p>
          <a:p>
            <a:pPr>
              <a:defRPr/>
            </a:pPr>
            <a:r>
              <a:rPr lang="en-GB" dirty="0" smtClean="0"/>
              <a:t>Sensory responses may be recorded </a:t>
            </a:r>
            <a:r>
              <a:rPr lang="en-GB" dirty="0" err="1" smtClean="0"/>
              <a:t>antidromically</a:t>
            </a:r>
            <a:r>
              <a:rPr lang="en-GB" dirty="0" smtClean="0"/>
              <a:t> (proximal stimulation, distal recording) or </a:t>
            </a:r>
            <a:r>
              <a:rPr lang="en-GB" dirty="0" err="1" smtClean="0"/>
              <a:t>orthodromically</a:t>
            </a:r>
            <a:r>
              <a:rPr lang="en-GB" dirty="0" smtClean="0"/>
              <a:t> (distal stimulation, proximal recording). The recording and reference electrodes may be placed longitudinally in relation to the nerve (bipolar recording), or the reference electrode may be placed transversely at a remote site (</a:t>
            </a:r>
            <a:r>
              <a:rPr lang="en-GB" dirty="0" err="1" smtClean="0"/>
              <a:t>unipolar</a:t>
            </a:r>
            <a:r>
              <a:rPr lang="en-GB" dirty="0" smtClean="0"/>
              <a:t> recording). The recording arrangements have advantages and disadvantages: the main advantage of bipolar recording being a smaller stimulus artefact; and the main disadvantage that the potential recorded by the reference electrode influences the CSAP shape and amplitude. Due to the low amplitude of the CSAP, electronic averaging is usually required to obtain a clear response that is suitably free of noise.</a:t>
            </a:r>
          </a:p>
          <a:p>
            <a:pPr>
              <a:defRPr/>
            </a:pPr>
            <a:r>
              <a:rPr lang="en-GB" b="1" dirty="0" smtClean="0"/>
              <a:t>Measurements</a:t>
            </a:r>
            <a:endParaRPr lang="en-GB" dirty="0" smtClean="0"/>
          </a:p>
          <a:p>
            <a:pPr>
              <a:defRPr/>
            </a:pPr>
            <a:r>
              <a:rPr lang="en-GB" dirty="0" smtClean="0"/>
              <a:t>The parameters include latencies, conduction velocities, amplitudes, and shapes of the CSAPs. The latency is measured to the first positive phase of the CSAP. This indicates conduction along the largest fibres in the nerve. Since the conduction path between the sites of stimulation and recording does not include synaptic transmission, a distal sensory nerve conduction velocity (SNCV) may be calculated (Fig. 12):</a:t>
            </a:r>
          </a:p>
          <a:p>
            <a:pPr>
              <a:defRPr/>
            </a:pPr>
            <a:r>
              <a:rPr lang="en-GB" dirty="0" smtClean="0"/>
              <a:t>Distance between stimulation and recording sites (mm)Latency (ms) = Distal SNCV (m/s)</a:t>
            </a:r>
          </a:p>
          <a:p>
            <a:pPr>
              <a:defRPr/>
            </a:pPr>
            <a:r>
              <a:rPr lang="en-GB" dirty="0" smtClean="0"/>
              <a:t>When the </a:t>
            </a:r>
            <a:r>
              <a:rPr lang="en-GB" dirty="0" err="1" smtClean="0"/>
              <a:t>orthodromically</a:t>
            </a:r>
            <a:r>
              <a:rPr lang="en-GB" dirty="0" smtClean="0"/>
              <a:t> conducted CSAPs are recorded at several sites along the nerve, the SNCV is calculated using a similar procedure as that used to calculate the MNCV:</a:t>
            </a:r>
          </a:p>
          <a:p>
            <a:pPr>
              <a:defRPr/>
            </a:pPr>
            <a:r>
              <a:rPr lang="en-GB" dirty="0" smtClean="0"/>
              <a:t>Distance between proximal and distal recording sites (mm)</a:t>
            </a:r>
            <a:r>
              <a:rPr lang="en-GB" dirty="0" err="1" smtClean="0"/>
              <a:t>Differernce</a:t>
            </a:r>
            <a:r>
              <a:rPr lang="en-GB" dirty="0" smtClean="0"/>
              <a:t> between proximal and distal latencies (ms) = SNCV (m/s)</a:t>
            </a:r>
          </a:p>
          <a:p>
            <a:pPr>
              <a:defRPr/>
            </a:pPr>
            <a:r>
              <a:rPr lang="en-GB" dirty="0" smtClean="0"/>
              <a:t>In some laboratories, the latency of the CSAP is measured to the first negative phase. This is to be discouraged, since this part of the response is a summation of both large and small fibres. A change in summation due to temporal dispersion therefore precludes measurements to the same group of fibres.</a:t>
            </a:r>
          </a:p>
          <a:p>
            <a:pPr>
              <a:defRPr/>
            </a:pPr>
            <a:r>
              <a:rPr lang="en-GB" dirty="0" smtClean="0"/>
              <a:t>The amplitude of the CSAP (in µV) is measured peak-to-peak. The shape is usually bi- or </a:t>
            </a:r>
            <a:r>
              <a:rPr lang="en-GB" dirty="0" err="1" smtClean="0"/>
              <a:t>triphasic</a:t>
            </a:r>
            <a:r>
              <a:rPr lang="en-GB" dirty="0" smtClean="0"/>
              <a:t>. In both axonal and </a:t>
            </a:r>
            <a:r>
              <a:rPr lang="en-GB" dirty="0" err="1" smtClean="0"/>
              <a:t>demyelinating</a:t>
            </a:r>
            <a:r>
              <a:rPr lang="en-GB" dirty="0" smtClean="0"/>
              <a:t> neuropathies the shape may become dispersed, and when recorded with a needle electrode, the shape may become </a:t>
            </a:r>
            <a:r>
              <a:rPr lang="en-GB" dirty="0" err="1" smtClean="0"/>
              <a:t>polyphasic</a:t>
            </a:r>
            <a:r>
              <a:rPr lang="en-GB" dirty="0" smtClean="0"/>
              <a:t>. Due to temporal dispersion, the conduction distance has a marked influence on the shape of the CSAP. At long conduction distances a </a:t>
            </a:r>
            <a:r>
              <a:rPr lang="en-GB" dirty="0" err="1" smtClean="0"/>
              <a:t>polyphasic</a:t>
            </a:r>
            <a:r>
              <a:rPr lang="en-GB" dirty="0" smtClean="0"/>
              <a:t> shape may be normal.</a:t>
            </a:r>
          </a:p>
          <a:p>
            <a:pPr>
              <a:defRPr/>
            </a:pPr>
            <a:r>
              <a:rPr lang="en-GB" b="1" dirty="0" smtClean="0"/>
              <a:t>Clinical correlations</a:t>
            </a:r>
            <a:endParaRPr lang="en-GB" dirty="0" smtClean="0"/>
          </a:p>
          <a:p>
            <a:pPr>
              <a:defRPr/>
            </a:pPr>
            <a:r>
              <a:rPr lang="en-GB" dirty="0" smtClean="0"/>
              <a:t>The motor and sensory nerve conduction velocities (MNCV, SNCV) are measures of conduction of the largest motor and sensory fibres in the nerve. These limitations should be considered when the results of the studies are interpreted as, for example, a small-fibre neuropathy may escape detection. Similarly, if just a single large motor fibre is preserved, the motor conduction velocity may remain normal, indicating that the conduction velocity cannot be used in isolation to establish the presence of a neuropathy.</a:t>
            </a:r>
          </a:p>
          <a:p>
            <a:pPr>
              <a:defRPr/>
            </a:pPr>
            <a:r>
              <a:rPr lang="en-GB" b="1" dirty="0" smtClean="0"/>
              <a:t>Focal nerve lesions</a:t>
            </a:r>
            <a:endParaRPr lang="en-GB" dirty="0" smtClean="0"/>
          </a:p>
          <a:p>
            <a:pPr>
              <a:defRPr/>
            </a:pPr>
            <a:r>
              <a:rPr lang="en-GB" dirty="0" smtClean="0"/>
              <a:t>The number of patients referred to the clinical neurophysiology laboratory with possible focal nerve lesions due to compression or entrapment at root level, or along the course of the nerve, far outweighs that for other neuromuscular disorders. In entrapment and focal compression neuropathy, the main pathological abnormalities comprise </a:t>
            </a:r>
            <a:r>
              <a:rPr lang="en-GB" dirty="0" err="1" smtClean="0"/>
              <a:t>demyelination</a:t>
            </a:r>
            <a:r>
              <a:rPr lang="en-GB" dirty="0" smtClean="0"/>
              <a:t> at the site of the lesion, which is complicated by axonal loss in advanced lesions. Accordingly, the electrophysiological findings display a disproportionate slowing of conduction at the site of the compression, and also, in some cases, a loss of fibres as demonstrated by reduced amplitudes of the CMAP and the CSAP. This is illustrated in Fig. 13 from a patient with </a:t>
            </a:r>
            <a:r>
              <a:rPr lang="en-GB" dirty="0" err="1" smtClean="0"/>
              <a:t>ulnar</a:t>
            </a:r>
            <a:r>
              <a:rPr lang="en-GB" dirty="0" smtClean="0"/>
              <a:t> nerve entrapment at the elbow; the MNCV and SNCV across the elbow were markedly reduced compared to the conduction velocities distal to the elbow, consistent with a focal </a:t>
            </a:r>
            <a:r>
              <a:rPr lang="en-GB" dirty="0" err="1" smtClean="0"/>
              <a:t>demyelinating</a:t>
            </a:r>
            <a:r>
              <a:rPr lang="en-GB" dirty="0" smtClean="0"/>
              <a:t> lesion. The CSAP amplitudes were, in addition, markedly diminished, thus indicating axonal loss (Fig. 13(b)), and the slight reduction in SNCV distal to the elbow is commensurate with a loss of large fast-conducting fibres. The apparent sparing of the CMAP </a:t>
            </a:r>
          </a:p>
          <a:p>
            <a:pPr>
              <a:defRPr/>
            </a:pPr>
            <a:r>
              <a:rPr lang="en-GB" dirty="0" smtClean="0"/>
              <a:t>P.3.921</a:t>
            </a:r>
          </a:p>
          <a:p>
            <a:pPr>
              <a:defRPr/>
            </a:pPr>
            <a:r>
              <a:rPr lang="en-GB" dirty="0" smtClean="0"/>
              <a:t/>
            </a:r>
            <a:br>
              <a:rPr lang="en-GB" dirty="0" smtClean="0"/>
            </a:br>
            <a:r>
              <a:rPr lang="en-GB" dirty="0" smtClean="0"/>
              <a:t>amplitude is due to collateral </a:t>
            </a:r>
            <a:r>
              <a:rPr lang="en-GB" dirty="0" err="1" smtClean="0"/>
              <a:t>reinnervation</a:t>
            </a:r>
            <a:r>
              <a:rPr lang="en-GB" dirty="0" smtClean="0"/>
              <a:t> masking the motor fibre loss revealed by EMG examination (see above). The slight MNCV reduction distal to the elbow is due to the fibre loss (Fig. 13(a)). Similar methods are used to study focal nerve lesions in patients with compression of the </a:t>
            </a:r>
            <a:r>
              <a:rPr lang="en-GB" dirty="0" err="1" smtClean="0"/>
              <a:t>peroneal</a:t>
            </a:r>
            <a:r>
              <a:rPr lang="en-GB" dirty="0" smtClean="0"/>
              <a:t> nerve at the fibular head and in patients with Saturday night palsy (compression of the radial nerve in the spiral groove).</a:t>
            </a:r>
          </a:p>
          <a:p>
            <a:pPr>
              <a:defRPr/>
            </a:pPr>
            <a:r>
              <a:rPr lang="en-GB" b="1" dirty="0" smtClean="0"/>
              <a:t>Fig. 13</a:t>
            </a:r>
            <a:r>
              <a:rPr lang="en-GB" dirty="0" smtClean="0"/>
              <a:t> Conduction studies in a patient with clinical signs of an </a:t>
            </a:r>
            <a:r>
              <a:rPr lang="en-GB" dirty="0" err="1" smtClean="0"/>
              <a:t>ulnar</a:t>
            </a:r>
            <a:r>
              <a:rPr lang="en-GB" dirty="0" smtClean="0"/>
              <a:t> nerve lesion. Both (a) motor and (b) sensory conduction showed a marked reduction of conduction velocities across the elbow (57 per cent and 41 per cent reduced between distal to the </a:t>
            </a:r>
            <a:r>
              <a:rPr lang="en-GB" dirty="0" err="1" smtClean="0"/>
              <a:t>ulnar</a:t>
            </a:r>
            <a:r>
              <a:rPr lang="en-GB" dirty="0" smtClean="0"/>
              <a:t> </a:t>
            </a:r>
            <a:r>
              <a:rPr lang="en-GB" dirty="0" err="1" smtClean="0"/>
              <a:t>sulcus</a:t>
            </a:r>
            <a:r>
              <a:rPr lang="en-GB" dirty="0" smtClean="0"/>
              <a:t> (DS) and proximal to the </a:t>
            </a:r>
            <a:r>
              <a:rPr lang="en-GB" dirty="0" err="1" smtClean="0"/>
              <a:t>sulcus</a:t>
            </a:r>
            <a:r>
              <a:rPr lang="en-GB" dirty="0" smtClean="0"/>
              <a:t> (PS), respectively). In addition, there was motor and sensory axonal loss, as indicated by the reduction in amplitudes of the CMAP and the CSAPs. The mild–moderate slowing of conduction distal to the elbow was probably due to a loss of large fibres.</a:t>
            </a:r>
          </a:p>
          <a:p>
            <a:pPr>
              <a:defRPr/>
            </a:pPr>
            <a:r>
              <a:rPr lang="en-GB" dirty="0" smtClean="0"/>
              <a:t>In patients with carpal tunnel syndrome, the distal motor latency of the CMAP to the abductor </a:t>
            </a:r>
            <a:r>
              <a:rPr lang="en-GB" dirty="0" err="1" smtClean="0"/>
              <a:t>pollicis</a:t>
            </a:r>
            <a:r>
              <a:rPr lang="en-GB" dirty="0" smtClean="0"/>
              <a:t> </a:t>
            </a:r>
            <a:r>
              <a:rPr lang="en-GB" dirty="0" err="1" smtClean="0"/>
              <a:t>brevis</a:t>
            </a:r>
            <a:r>
              <a:rPr lang="en-GB" dirty="0" smtClean="0"/>
              <a:t> muscle, evoked by stimulation at the wrist, is prolonged, indicating a slowing of conduction beneath the flexor </a:t>
            </a:r>
            <a:r>
              <a:rPr lang="en-GB" dirty="0" err="1" smtClean="0"/>
              <a:t>retinaculum</a:t>
            </a:r>
            <a:r>
              <a:rPr lang="en-GB" dirty="0" smtClean="0"/>
              <a:t>. However, because it is difficult to stimulate motor fibres distal to the entrapment, differential attenuation of the MNCV is therefore not assessed. To ensure that the median nerve is selectively affected, the latency to the non-affected </a:t>
            </a:r>
            <a:r>
              <a:rPr lang="en-GB" dirty="0" err="1" smtClean="0"/>
              <a:t>ulnar</a:t>
            </a:r>
            <a:r>
              <a:rPr lang="en-GB" dirty="0" smtClean="0"/>
              <a:t> nerve should be normal. The SNCV, by contrast, may be tested both distal to and across the carpal tunnel, and is disproportionately reduced along this segment of the nerve compared with that distal to it. Variations on the study paradigm have been devised to increase the sensitivity of the electrophysiological studies.</a:t>
            </a:r>
          </a:p>
          <a:p>
            <a:pPr>
              <a:defRPr/>
            </a:pPr>
            <a:r>
              <a:rPr lang="en-GB" dirty="0" smtClean="0"/>
              <a:t>On the other hand, it is usually not possible to directly study conduction across the compressed nerve segment in patients with very proximal lesions located at spinal roots or the brachial plexus across a cervical rib or band. In these situations, the anatomical distribution of EMG signs of chronic partial </a:t>
            </a:r>
            <a:r>
              <a:rPr lang="en-GB" dirty="0" err="1" smtClean="0"/>
              <a:t>denervation</a:t>
            </a:r>
            <a:r>
              <a:rPr lang="en-GB" dirty="0" smtClean="0"/>
              <a:t> is important in the differential diagnosis. For example, EMG findings in patients with apparent involvement of the </a:t>
            </a:r>
            <a:r>
              <a:rPr lang="en-GB" dirty="0" err="1" smtClean="0"/>
              <a:t>ulnar</a:t>
            </a:r>
            <a:r>
              <a:rPr lang="en-GB" dirty="0" smtClean="0"/>
              <a:t> nerve due to a C8 lesion or a thoracic outlet syndrome include abnormalities in non-</a:t>
            </a:r>
            <a:r>
              <a:rPr lang="en-GB" dirty="0" err="1" smtClean="0"/>
              <a:t>ulnar</a:t>
            </a:r>
            <a:r>
              <a:rPr lang="en-GB" dirty="0" smtClean="0"/>
              <a:t> nerve innervated muscles (for instance, the abductor </a:t>
            </a:r>
            <a:r>
              <a:rPr lang="en-GB" dirty="0" err="1" smtClean="0"/>
              <a:t>pollicis</a:t>
            </a:r>
            <a:r>
              <a:rPr lang="en-GB" dirty="0" smtClean="0"/>
              <a:t> </a:t>
            </a:r>
            <a:r>
              <a:rPr lang="en-GB" dirty="0" err="1" smtClean="0"/>
              <a:t>brevis</a:t>
            </a:r>
            <a:r>
              <a:rPr lang="en-GB" dirty="0" smtClean="0"/>
              <a:t> and the extensor </a:t>
            </a:r>
            <a:r>
              <a:rPr lang="en-GB" dirty="0" err="1" smtClean="0"/>
              <a:t>digitorum</a:t>
            </a:r>
            <a:r>
              <a:rPr lang="en-GB" dirty="0" smtClean="0"/>
              <a:t> </a:t>
            </a:r>
            <a:r>
              <a:rPr lang="en-GB" dirty="0" err="1" smtClean="0"/>
              <a:t>communis</a:t>
            </a:r>
            <a:r>
              <a:rPr lang="en-GB" dirty="0" smtClean="0"/>
              <a:t> muscles). This distribution of motor axon loss, and the absence of focal MNCV changes at the elbow (Fig. 14(a)), show that a single nerve lesion is not the cause of the clinical deficit, but it does not distinguish between a </a:t>
            </a:r>
            <a:r>
              <a:rPr lang="en-GB" dirty="0" err="1" smtClean="0"/>
              <a:t>radicular</a:t>
            </a:r>
            <a:r>
              <a:rPr lang="en-GB" dirty="0" smtClean="0"/>
              <a:t> and a brachial plexus lesion. By contrast, sensory conduction studies in root lesions usually remain normal, provided that the lesion is located proximal to the dorsal root ganglion, whereas the CSAP from digit V in the thoracic outlet syndrome is diminished due to sensory fibre loss at the level of the brachial plexus (Fig. 14(b)).</a:t>
            </a:r>
          </a:p>
          <a:p>
            <a:pPr>
              <a:defRPr/>
            </a:pPr>
            <a:r>
              <a:rPr lang="en-GB" b="1" dirty="0" smtClean="0"/>
              <a:t>Fig. 14</a:t>
            </a:r>
            <a:r>
              <a:rPr lang="en-GB" dirty="0" smtClean="0"/>
              <a:t> Conduction studies in a patient with clinical signs of an </a:t>
            </a:r>
            <a:r>
              <a:rPr lang="en-GB" dirty="0" err="1" smtClean="0"/>
              <a:t>ulnar</a:t>
            </a:r>
            <a:r>
              <a:rPr lang="en-GB" dirty="0" smtClean="0"/>
              <a:t> nerve lesion that was clinically localized at the brachial plexus or the spinal roots, as indicated by the extent of sensory complaints along the medial forearm and upper arm. Both (a) motor and (b) sensory conduction showed normal conduction velocities distal to and across the elbow. However, the amplitudes of the CMAPs and the CSAPs were markedly decreased, indicating diffuse axonal loss. The loss of sensory fibres is inconsistent with a root lesion and indicates entrapment at the brachial plexus.</a:t>
            </a:r>
          </a:p>
          <a:p>
            <a:pPr>
              <a:defRPr/>
            </a:pPr>
            <a:r>
              <a:rPr lang="en-GB" b="1" dirty="0" smtClean="0"/>
              <a:t>Generalized nerve lesions (peripheral neuropathy)</a:t>
            </a:r>
            <a:endParaRPr lang="en-GB" dirty="0" smtClean="0"/>
          </a:p>
          <a:p>
            <a:pPr>
              <a:defRPr/>
            </a:pPr>
            <a:r>
              <a:rPr lang="en-GB" dirty="0" smtClean="0"/>
              <a:t>The electrophysiological study in patients with suspected </a:t>
            </a:r>
            <a:r>
              <a:rPr lang="en-GB" dirty="0" err="1" smtClean="0"/>
              <a:t>polyneuropathy</a:t>
            </a:r>
            <a:r>
              <a:rPr lang="en-GB" dirty="0" smtClean="0"/>
              <a:t> should document that pathological abnormalities are widely distributed. It is therefore a prerequisite that several motor and sensory nerves in the upper and lower limbs are investigated. However, the study should be individually tailored to delineate the distribution of changes, and the strategy should reflect the symptoms and clinical findings and hence address the question of the differential diagnosis. For example, it may be necessary to investigate certain nerves bilaterally if the symptoms are asymmetrical. This would allow the investigation to show whether the patient may have a </a:t>
            </a:r>
            <a:r>
              <a:rPr lang="en-GB" dirty="0" err="1" smtClean="0"/>
              <a:t>mononeuropathy</a:t>
            </a:r>
            <a:r>
              <a:rPr lang="en-GB" dirty="0" smtClean="0"/>
              <a:t>, a multiple </a:t>
            </a:r>
            <a:r>
              <a:rPr lang="en-GB" dirty="0" err="1" smtClean="0"/>
              <a:t>mononeuropathy</a:t>
            </a:r>
            <a:r>
              <a:rPr lang="en-GB" dirty="0" smtClean="0"/>
              <a:t>, or a </a:t>
            </a:r>
            <a:r>
              <a:rPr lang="en-GB" dirty="0" err="1" smtClean="0"/>
              <a:t>polyneuropathy</a:t>
            </a:r>
            <a:r>
              <a:rPr lang="en-GB" dirty="0" smtClean="0"/>
              <a:t> with asymmetrical features.</a:t>
            </a:r>
          </a:p>
          <a:p>
            <a:pPr>
              <a:defRPr/>
            </a:pPr>
            <a:r>
              <a:rPr lang="en-GB" b="1" i="1" dirty="0" smtClean="0"/>
              <a:t>Axonal </a:t>
            </a:r>
            <a:r>
              <a:rPr lang="en-GB" b="1" i="1" dirty="0" err="1" smtClean="0"/>
              <a:t>polyneuropathy</a:t>
            </a:r>
            <a:endParaRPr lang="en-GB" dirty="0" smtClean="0"/>
          </a:p>
          <a:p>
            <a:pPr>
              <a:defRPr/>
            </a:pPr>
            <a:r>
              <a:rPr lang="en-GB" dirty="0" smtClean="0"/>
              <a:t>The underlying pathology in most patients with peripheral neuropathy is axonal loss in a symmetrical distribution, primarily located at distal nerve segments and more pronounced in the legs than in the arms. The electrophysiological characteristics in these patients are due to a loss of nerve fibres, that is associated with EMG signs of chronic partial </a:t>
            </a:r>
            <a:r>
              <a:rPr lang="en-GB" dirty="0" err="1" smtClean="0"/>
              <a:t>denervation</a:t>
            </a:r>
            <a:r>
              <a:rPr lang="en-GB" dirty="0" smtClean="0"/>
              <a:t> and conduction studies that show diminished amplitudes of evoked CMAPs and CSAPs. The remaining fibres in the nerve may conduct normally, and the MNCV and the SNCV in these patients may therefore be normal or show a reduction consistent with a large-fibre loss (Fig. 15). In some patients, the pathological changes may primarily be present at the distal nerve segments, thus studies of these segments will also be required (Fig. 15).</a:t>
            </a:r>
          </a:p>
          <a:p>
            <a:pPr>
              <a:defRPr/>
            </a:pPr>
            <a:r>
              <a:rPr lang="en-GB" b="1" dirty="0" smtClean="0"/>
              <a:t>Fig. 15</a:t>
            </a:r>
            <a:r>
              <a:rPr lang="en-GB" dirty="0" smtClean="0"/>
              <a:t> Motor and sensory conduction studies of the </a:t>
            </a:r>
            <a:r>
              <a:rPr lang="en-GB" dirty="0" err="1" smtClean="0"/>
              <a:t>peroneal</a:t>
            </a:r>
            <a:r>
              <a:rPr lang="en-GB" dirty="0" smtClean="0"/>
              <a:t> nerve in a patient with diabetic neuropathy. The findings in this patient were consistent with axonal loss, primarily present in the very distal segment of the nerve. Top panel: </a:t>
            </a:r>
            <a:r>
              <a:rPr lang="en-GB" dirty="0" err="1" smtClean="0"/>
              <a:t>orthodromic</a:t>
            </a:r>
            <a:r>
              <a:rPr lang="en-GB" dirty="0" smtClean="0"/>
              <a:t> compound sensory action potentials (CSAPs), evoked at the deep </a:t>
            </a:r>
            <a:r>
              <a:rPr lang="en-GB" dirty="0" err="1" smtClean="0"/>
              <a:t>peroneal</a:t>
            </a:r>
            <a:r>
              <a:rPr lang="en-GB" dirty="0" smtClean="0"/>
              <a:t> nerve in the first dorsal interstice (</a:t>
            </a:r>
            <a:r>
              <a:rPr lang="en-GB" dirty="0" err="1" smtClean="0"/>
              <a:t>ToeI</a:t>
            </a:r>
            <a:r>
              <a:rPr lang="en-GB" dirty="0" smtClean="0"/>
              <a:t>), were recorded at the ankle (ankle) and the fibular head (CF). The amplitudes were more than 95 per cent diminished. The SNCVs were moderately diminished due to large-fibre loss. Middle panel: CSAP of the superficial </a:t>
            </a:r>
            <a:r>
              <a:rPr lang="en-GB" dirty="0" err="1" smtClean="0"/>
              <a:t>peroneal</a:t>
            </a:r>
            <a:r>
              <a:rPr lang="en-GB" dirty="0" smtClean="0"/>
              <a:t> nerve evoked at the superior </a:t>
            </a:r>
            <a:r>
              <a:rPr lang="en-GB" dirty="0" err="1" smtClean="0"/>
              <a:t>retinaculum</a:t>
            </a:r>
            <a:r>
              <a:rPr lang="en-GB" dirty="0" smtClean="0"/>
              <a:t> (</a:t>
            </a:r>
            <a:r>
              <a:rPr lang="en-GB" dirty="0" err="1" smtClean="0"/>
              <a:t>RetSup</a:t>
            </a:r>
            <a:r>
              <a:rPr lang="en-GB" dirty="0" smtClean="0"/>
              <a:t>) at the ankle and recorded at the CF. The amplitude was slightly diminished, and the SNCV was normal. Lower panel: compound muscle action potentials (CMAPs) of the deep </a:t>
            </a:r>
            <a:r>
              <a:rPr lang="en-GB" dirty="0" err="1" smtClean="0"/>
              <a:t>peroneal</a:t>
            </a:r>
            <a:r>
              <a:rPr lang="en-GB" dirty="0" smtClean="0"/>
              <a:t> nerve, evoked at the ankle and the fibular head, were recorded at the extensor </a:t>
            </a:r>
            <a:r>
              <a:rPr lang="en-GB" dirty="0" err="1" smtClean="0"/>
              <a:t>digitorum</a:t>
            </a:r>
            <a:r>
              <a:rPr lang="en-GB" dirty="0" smtClean="0"/>
              <a:t> </a:t>
            </a:r>
            <a:r>
              <a:rPr lang="en-GB" dirty="0" err="1" smtClean="0"/>
              <a:t>brevis</a:t>
            </a:r>
            <a:r>
              <a:rPr lang="en-GB" dirty="0" smtClean="0"/>
              <a:t> muscle (EDB). The distal motor latency (DML) was prolonged and the MNCV was reduced due to fibre loss.</a:t>
            </a:r>
          </a:p>
          <a:p>
            <a:pPr>
              <a:defRPr/>
            </a:pPr>
            <a:r>
              <a:rPr lang="en-GB" dirty="0" smtClean="0"/>
              <a:t>Only motor or sensory fibres are involved in the rarer types of neuropathy, and demonstration of such a distribution may have important implications in the differential diagnosis. A sensory </a:t>
            </a:r>
            <a:r>
              <a:rPr lang="en-GB" dirty="0" err="1" smtClean="0"/>
              <a:t>neuronopathy</a:t>
            </a:r>
            <a:r>
              <a:rPr lang="en-GB" dirty="0" smtClean="0"/>
              <a:t> in a 47-year-old woman with profound sensory ataxia is illustrated in Fig. 16. The motor nerve conduction studies and the EMG were normal, but the sensory conduction studies were profoundly abnormal, and the </a:t>
            </a:r>
            <a:r>
              <a:rPr lang="en-GB" dirty="0" err="1" smtClean="0"/>
              <a:t>sural</a:t>
            </a:r>
            <a:r>
              <a:rPr lang="en-GB" dirty="0" smtClean="0"/>
              <a:t> nerve biopsy showed a 95 per cent loss of </a:t>
            </a:r>
            <a:r>
              <a:rPr lang="en-GB" dirty="0" err="1" smtClean="0"/>
              <a:t>myelinated</a:t>
            </a:r>
            <a:r>
              <a:rPr lang="en-GB" dirty="0" smtClean="0"/>
              <a:t> fibres (Fig. 16(a) and Fig. 16(b)). The SNCV was at the lower normal range, consistent with the slightly diminished diameter of the largest remaining fibres being around 10 µm (Fig. 16(b) and Fig. 16(c)). These findings were consistent with an autoimmune sensory </a:t>
            </a:r>
            <a:r>
              <a:rPr lang="en-GB" dirty="0" err="1" smtClean="0"/>
              <a:t>neuronopathy</a:t>
            </a:r>
            <a:r>
              <a:rPr lang="en-GB" dirty="0" smtClean="0"/>
              <a:t>.</a:t>
            </a:r>
          </a:p>
          <a:p>
            <a:pPr>
              <a:defRPr/>
            </a:pPr>
            <a:r>
              <a:rPr lang="en-GB" b="1" dirty="0" smtClean="0"/>
              <a:t>Fig. 16</a:t>
            </a:r>
            <a:r>
              <a:rPr lang="en-GB" dirty="0" smtClean="0"/>
              <a:t> </a:t>
            </a:r>
            <a:r>
              <a:rPr lang="en-GB" dirty="0" err="1" smtClean="0"/>
              <a:t>Morphometric</a:t>
            </a:r>
            <a:r>
              <a:rPr lang="en-GB" dirty="0" smtClean="0"/>
              <a:t> and electrophysiological studies of the </a:t>
            </a:r>
            <a:r>
              <a:rPr lang="en-GB" dirty="0" err="1" smtClean="0"/>
              <a:t>sural</a:t>
            </a:r>
            <a:r>
              <a:rPr lang="en-GB" dirty="0" smtClean="0"/>
              <a:t> nerve in a 47-year-old woman with sensory </a:t>
            </a:r>
            <a:r>
              <a:rPr lang="en-GB" dirty="0" err="1" smtClean="0"/>
              <a:t>neuronopathy</a:t>
            </a:r>
            <a:r>
              <a:rPr lang="en-GB" dirty="0" smtClean="0"/>
              <a:t>. (a) Transverse </a:t>
            </a:r>
            <a:r>
              <a:rPr lang="en-GB" dirty="0" err="1" smtClean="0"/>
              <a:t>semithin</a:t>
            </a:r>
            <a:r>
              <a:rPr lang="en-GB" dirty="0" smtClean="0"/>
              <a:t> sections of the </a:t>
            </a:r>
            <a:r>
              <a:rPr lang="en-GB" dirty="0" err="1" smtClean="0"/>
              <a:t>sural</a:t>
            </a:r>
            <a:r>
              <a:rPr lang="en-GB" dirty="0" smtClean="0"/>
              <a:t> nerve showed a generalized severe fibre loss without evidence of degeneration or regeneration. (b) A total of 328 </a:t>
            </a:r>
            <a:r>
              <a:rPr lang="en-GB" dirty="0" err="1" smtClean="0"/>
              <a:t>myelinated</a:t>
            </a:r>
            <a:r>
              <a:rPr lang="en-GB" dirty="0" smtClean="0"/>
              <a:t> fibres were counted in the whole nerve. The fibre-diameter distribution showed a loss of both small and large fibres with a maximal diameter of 10 to 11 µm. (c) Conduction studies in the </a:t>
            </a:r>
            <a:r>
              <a:rPr lang="en-GB" dirty="0" err="1" smtClean="0"/>
              <a:t>sural</a:t>
            </a:r>
            <a:r>
              <a:rPr lang="en-GB" dirty="0" smtClean="0"/>
              <a:t> nerve showed a pronounced reduction of the CSAP amplitude and a dispersed shape. The SNCV was at the lower normal limit, consistent with the diameters of the largest fibres at </a:t>
            </a:r>
            <a:r>
              <a:rPr lang="en-GB" dirty="0" err="1" smtClean="0"/>
              <a:t>morphometry</a:t>
            </a:r>
            <a:r>
              <a:rPr lang="en-GB" dirty="0" smtClean="0"/>
              <a:t>. (Histological studies by courtesy of H. </a:t>
            </a:r>
            <a:r>
              <a:rPr lang="en-GB" dirty="0" err="1" smtClean="0"/>
              <a:t>Schmalbruch</a:t>
            </a:r>
            <a:r>
              <a:rPr lang="en-GB" dirty="0" smtClean="0"/>
              <a:t>, University of Copenhagen.)</a:t>
            </a:r>
          </a:p>
          <a:p>
            <a:pPr>
              <a:defRPr/>
            </a:pPr>
            <a:r>
              <a:rPr lang="en-GB" b="1" i="1" dirty="0" smtClean="0"/>
              <a:t>Demyelinating neuropathy</a:t>
            </a:r>
            <a:endParaRPr lang="en-GB" dirty="0" smtClean="0"/>
          </a:p>
          <a:p>
            <a:pPr>
              <a:defRPr/>
            </a:pPr>
            <a:r>
              <a:rPr lang="en-GB" dirty="0" smtClean="0"/>
              <a:t>Primary </a:t>
            </a:r>
            <a:r>
              <a:rPr lang="en-GB" dirty="0" err="1" smtClean="0"/>
              <a:t>demyelination</a:t>
            </a:r>
            <a:r>
              <a:rPr lang="en-GB" dirty="0" smtClean="0"/>
              <a:t> usually has a hereditary, inflammatory, or autoimmune basis. Although </a:t>
            </a:r>
            <a:r>
              <a:rPr lang="en-GB" dirty="0" err="1" smtClean="0"/>
              <a:t>demyelinating</a:t>
            </a:r>
            <a:r>
              <a:rPr lang="en-GB" dirty="0" smtClean="0"/>
              <a:t> neuropathy is rare compared to axonal neuropathy, it has become increasingly important to be able to diagnose acquired </a:t>
            </a:r>
            <a:r>
              <a:rPr lang="en-GB" dirty="0" err="1" smtClean="0"/>
              <a:t>demyelinating</a:t>
            </a:r>
            <a:r>
              <a:rPr lang="en-GB" dirty="0" smtClean="0"/>
              <a:t> neuropathy with a high degree of certainty since acute or chronic inflammatory </a:t>
            </a:r>
            <a:r>
              <a:rPr lang="en-GB" dirty="0" err="1" smtClean="0"/>
              <a:t>demyelinating</a:t>
            </a:r>
            <a:r>
              <a:rPr lang="en-GB" dirty="0" smtClean="0"/>
              <a:t> neuropathy may respond to </a:t>
            </a:r>
            <a:r>
              <a:rPr lang="en-GB" dirty="0" err="1" smtClean="0"/>
              <a:t>immunomodulatory</a:t>
            </a:r>
            <a:r>
              <a:rPr lang="en-GB" dirty="0" smtClean="0"/>
              <a:t> therapy. The primary electrophysiological sign of </a:t>
            </a:r>
            <a:r>
              <a:rPr lang="en-GB" dirty="0" err="1" smtClean="0"/>
              <a:t>demyelination</a:t>
            </a:r>
            <a:r>
              <a:rPr lang="en-GB" dirty="0" smtClean="0"/>
              <a:t> is a markedly reduced conduction velocity that is beyond the diminution caused by large-fibre loss. In hereditary motor and sensory neuropathy, type I and III, the MNCV and the SNCV are markedly diminished to less than 50 per cent of the lower limit of normal throughout the nerves, consistent with primary </a:t>
            </a:r>
            <a:r>
              <a:rPr lang="en-GB" dirty="0" err="1" smtClean="0"/>
              <a:t>demyelination</a:t>
            </a:r>
            <a:r>
              <a:rPr lang="en-GB" dirty="0" smtClean="0"/>
              <a:t>. In these conditions the amplitudes of the CMAPs and the CSAPs are, however, also markedly reduced and nerve biopsy confirms a marked loss of </a:t>
            </a:r>
            <a:r>
              <a:rPr lang="en-GB" dirty="0" err="1" smtClean="0"/>
              <a:t>myelinated</a:t>
            </a:r>
            <a:r>
              <a:rPr lang="en-GB" dirty="0" smtClean="0"/>
              <a:t> nerve fibres. Pure </a:t>
            </a:r>
            <a:r>
              <a:rPr lang="en-GB" dirty="0" err="1" smtClean="0"/>
              <a:t>demyelination</a:t>
            </a:r>
            <a:r>
              <a:rPr lang="en-GB" dirty="0" smtClean="0"/>
              <a:t> without axonal loss does not occur in these hereditary conditions and is extremely rare in acquired </a:t>
            </a:r>
            <a:r>
              <a:rPr lang="en-GB" dirty="0" err="1" smtClean="0"/>
              <a:t>demyelinating</a:t>
            </a:r>
            <a:r>
              <a:rPr lang="en-GB" dirty="0" smtClean="0"/>
              <a:t> neuropathy. The distinguishing features in acquired </a:t>
            </a:r>
            <a:r>
              <a:rPr lang="en-GB" dirty="0" err="1" smtClean="0"/>
              <a:t>demyelinating</a:t>
            </a:r>
            <a:r>
              <a:rPr lang="en-GB" dirty="0" smtClean="0"/>
              <a:t> neuropathy include widespread </a:t>
            </a:r>
            <a:r>
              <a:rPr lang="en-GB" dirty="0" err="1" smtClean="0"/>
              <a:t>demyelination</a:t>
            </a:r>
            <a:r>
              <a:rPr lang="en-GB" dirty="0" smtClean="0"/>
              <a:t>, often in a multifocal pattern, as indicated by focal temporal dispersion or conduction block or both of CMAPs </a:t>
            </a:r>
          </a:p>
          <a:p>
            <a:pPr>
              <a:defRPr/>
            </a:pPr>
            <a:r>
              <a:rPr lang="en-GB" dirty="0" smtClean="0"/>
              <a:t>P.3.922</a:t>
            </a:r>
          </a:p>
          <a:p>
            <a:pPr>
              <a:defRPr/>
            </a:pPr>
            <a:r>
              <a:rPr lang="en-GB" dirty="0" smtClean="0"/>
              <a:t/>
            </a:r>
            <a:br>
              <a:rPr lang="en-GB" dirty="0" smtClean="0"/>
            </a:br>
            <a:r>
              <a:rPr lang="en-GB" dirty="0" smtClean="0"/>
              <a:t>and CSAPs. Criteria have been established to assist in the diagnosis of these </a:t>
            </a:r>
            <a:r>
              <a:rPr lang="en-GB" dirty="0" err="1" smtClean="0"/>
              <a:t>demyelinating</a:t>
            </a:r>
            <a:r>
              <a:rPr lang="en-GB" dirty="0" smtClean="0"/>
              <a:t> neuropathies (Table 3).</a:t>
            </a:r>
          </a:p>
          <a:p>
            <a:pPr>
              <a:defRPr/>
            </a:pPr>
            <a:r>
              <a:rPr lang="en-GB" b="1" dirty="0" smtClean="0"/>
              <a:t>Table 3 Criteria for the classification of acquired </a:t>
            </a:r>
            <a:r>
              <a:rPr lang="en-GB" b="1" dirty="0" err="1" smtClean="0"/>
              <a:t>demyelinating</a:t>
            </a:r>
            <a:r>
              <a:rPr lang="en-GB" b="1" dirty="0" smtClean="0"/>
              <a:t> </a:t>
            </a:r>
            <a:r>
              <a:rPr lang="en-GB" b="1" dirty="0" err="1" smtClean="0"/>
              <a:t>polyneuropathies</a:t>
            </a:r>
            <a:endParaRPr lang="en-GB" dirty="0" smtClean="0"/>
          </a:p>
          <a:p>
            <a:pPr>
              <a:defRPr/>
            </a:pPr>
            <a:r>
              <a:rPr lang="en-GB" b="1" dirty="0" smtClean="0"/>
              <a:t>Nerve conduction parameter</a:t>
            </a:r>
            <a:endParaRPr lang="en-GB" dirty="0" smtClean="0"/>
          </a:p>
          <a:p>
            <a:pPr>
              <a:defRPr/>
            </a:pPr>
            <a:r>
              <a:rPr lang="en-GB" b="1" dirty="0" smtClean="0"/>
              <a:t>Albers and Kelly, 1989</a:t>
            </a:r>
            <a:endParaRPr lang="en-GB" dirty="0" smtClean="0"/>
          </a:p>
          <a:p>
            <a:pPr>
              <a:defRPr/>
            </a:pPr>
            <a:r>
              <a:rPr lang="en-GB" b="1" dirty="0" smtClean="0"/>
              <a:t>Ho </a:t>
            </a:r>
            <a:r>
              <a:rPr lang="en-GB" b="1" i="1" dirty="0" smtClean="0"/>
              <a:t>et al.</a:t>
            </a:r>
            <a:r>
              <a:rPr lang="en-GB" b="1" dirty="0" smtClean="0"/>
              <a:t>, 1997</a:t>
            </a:r>
            <a:endParaRPr lang="en-GB" dirty="0" smtClean="0"/>
          </a:p>
          <a:p>
            <a:pPr>
              <a:defRPr/>
            </a:pPr>
            <a:r>
              <a:rPr lang="en-GB" b="1" dirty="0" smtClean="0"/>
              <a:t>Copenhagen values</a:t>
            </a:r>
            <a:endParaRPr lang="en-GB" dirty="0" smtClean="0"/>
          </a:p>
          <a:p>
            <a:pPr>
              <a:defRPr/>
            </a:pPr>
            <a:r>
              <a:rPr lang="en-GB" b="1" dirty="0" smtClean="0"/>
              <a:t>Upper limbs</a:t>
            </a:r>
            <a:endParaRPr lang="en-GB" dirty="0" smtClean="0"/>
          </a:p>
          <a:p>
            <a:pPr>
              <a:defRPr/>
            </a:pPr>
            <a:r>
              <a:rPr lang="en-GB" b="1" dirty="0" smtClean="0"/>
              <a:t>Lower limbs</a:t>
            </a:r>
            <a:endParaRPr lang="en-GB" dirty="0" smtClean="0"/>
          </a:p>
          <a:p>
            <a:pPr>
              <a:defRPr/>
            </a:pPr>
            <a:r>
              <a:rPr lang="en-GB" dirty="0" smtClean="0"/>
              <a:t>Distal motor latency</a:t>
            </a:r>
          </a:p>
          <a:p>
            <a:pPr>
              <a:defRPr/>
            </a:pPr>
            <a:r>
              <a:rPr lang="en-GB" dirty="0" smtClean="0"/>
              <a:t>&gt;115% of UNL (amp. </a:t>
            </a:r>
            <a:r>
              <a:rPr lang="en-GB" dirty="0" err="1" smtClean="0"/>
              <a:t>nl</a:t>
            </a:r>
            <a:r>
              <a:rPr lang="en-GB" dirty="0" smtClean="0"/>
              <a:t>.)</a:t>
            </a:r>
          </a:p>
          <a:p>
            <a:pPr>
              <a:defRPr/>
            </a:pPr>
            <a:r>
              <a:rPr lang="en-GB" dirty="0" smtClean="0"/>
              <a:t>&gt;110% of UNL (amp. </a:t>
            </a:r>
            <a:r>
              <a:rPr lang="en-GB" dirty="0" err="1" smtClean="0"/>
              <a:t>nl</a:t>
            </a:r>
            <a:r>
              <a:rPr lang="en-GB" dirty="0" smtClean="0"/>
              <a:t>.)</a:t>
            </a:r>
          </a:p>
          <a:p>
            <a:pPr>
              <a:defRPr/>
            </a:pPr>
            <a:r>
              <a:rPr lang="en-GB" dirty="0" smtClean="0"/>
              <a:t>4.5 ms</a:t>
            </a:r>
          </a:p>
          <a:p>
            <a:pPr>
              <a:defRPr/>
            </a:pPr>
            <a:r>
              <a:rPr lang="en-GB" dirty="0" smtClean="0"/>
              <a:t>6.4 ms</a:t>
            </a:r>
          </a:p>
          <a:p>
            <a:pPr>
              <a:defRPr/>
            </a:pPr>
            <a:r>
              <a:rPr lang="en-GB" dirty="0" smtClean="0"/>
              <a:t> </a:t>
            </a:r>
          </a:p>
          <a:p>
            <a:pPr>
              <a:defRPr/>
            </a:pPr>
            <a:r>
              <a:rPr lang="en-GB" dirty="0" smtClean="0"/>
              <a:t>&gt;125% of UNL (amp. &lt;</a:t>
            </a:r>
            <a:r>
              <a:rPr lang="en-GB" dirty="0" err="1" smtClean="0"/>
              <a:t>nl</a:t>
            </a:r>
            <a:r>
              <a:rPr lang="en-GB" dirty="0" smtClean="0"/>
              <a:t>.)</a:t>
            </a:r>
          </a:p>
          <a:p>
            <a:pPr>
              <a:defRPr/>
            </a:pPr>
            <a:r>
              <a:rPr lang="en-GB" dirty="0" smtClean="0"/>
              <a:t>&gt;120% of UNL (amp. &lt;</a:t>
            </a:r>
            <a:r>
              <a:rPr lang="en-GB" dirty="0" err="1" smtClean="0"/>
              <a:t>nl</a:t>
            </a:r>
            <a:r>
              <a:rPr lang="en-GB" dirty="0" smtClean="0"/>
              <a:t>.)</a:t>
            </a:r>
          </a:p>
          <a:p>
            <a:pPr>
              <a:defRPr/>
            </a:pPr>
            <a:r>
              <a:rPr lang="en-GB" dirty="0" smtClean="0"/>
              <a:t>5.4 ms</a:t>
            </a:r>
          </a:p>
          <a:p>
            <a:pPr>
              <a:defRPr/>
            </a:pPr>
            <a:r>
              <a:rPr lang="en-GB" dirty="0" smtClean="0"/>
              <a:t>7.7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Motor conduction</a:t>
            </a:r>
          </a:p>
          <a:p>
            <a:pPr>
              <a:defRPr/>
            </a:pPr>
            <a:r>
              <a:rPr lang="en-GB" dirty="0" smtClean="0"/>
              <a:t>&lt;90% of LNL (amp. </a:t>
            </a:r>
            <a:r>
              <a:rPr lang="en-GB" dirty="0" err="1" smtClean="0"/>
              <a:t>nl</a:t>
            </a:r>
            <a:r>
              <a:rPr lang="en-GB" dirty="0" smtClean="0"/>
              <a:t>.)</a:t>
            </a:r>
          </a:p>
          <a:p>
            <a:pPr>
              <a:defRPr/>
            </a:pPr>
            <a:r>
              <a:rPr lang="en-GB" dirty="0" smtClean="0"/>
              <a:t>&lt;95% of LNL (amp. &gt;50% of LNL)</a:t>
            </a:r>
          </a:p>
          <a:p>
            <a:pPr>
              <a:defRPr/>
            </a:pPr>
            <a:r>
              <a:rPr lang="en-GB" dirty="0" smtClean="0"/>
              <a:t>45 m/s</a:t>
            </a:r>
          </a:p>
          <a:p>
            <a:pPr>
              <a:defRPr/>
            </a:pPr>
            <a:r>
              <a:rPr lang="en-GB" dirty="0" smtClean="0"/>
              <a:t>35 m/s</a:t>
            </a:r>
          </a:p>
          <a:p>
            <a:pPr>
              <a:defRPr/>
            </a:pPr>
            <a:r>
              <a:rPr lang="en-GB" dirty="0" smtClean="0"/>
              <a:t>velocity</a:t>
            </a:r>
          </a:p>
          <a:p>
            <a:pPr>
              <a:defRPr/>
            </a:pPr>
            <a:r>
              <a:rPr lang="en-GB" dirty="0" smtClean="0"/>
              <a:t>&lt;80% of LNL (amp. &lt;</a:t>
            </a:r>
            <a:r>
              <a:rPr lang="en-GB" dirty="0" err="1" smtClean="0"/>
              <a:t>nl</a:t>
            </a:r>
            <a:r>
              <a:rPr lang="en-GB" dirty="0" smtClean="0"/>
              <a:t>.)</a:t>
            </a:r>
          </a:p>
          <a:p>
            <a:pPr>
              <a:defRPr/>
            </a:pPr>
            <a:r>
              <a:rPr lang="en-GB" dirty="0" smtClean="0"/>
              <a:t>&lt;85% of LNL (amp. &lt;50% of LNL)</a:t>
            </a:r>
          </a:p>
          <a:p>
            <a:pPr>
              <a:defRPr/>
            </a:pPr>
            <a:r>
              <a:rPr lang="en-GB" dirty="0" smtClean="0"/>
              <a:t>38 m/s</a:t>
            </a:r>
          </a:p>
          <a:p>
            <a:pPr>
              <a:defRPr/>
            </a:pPr>
            <a:r>
              <a:rPr lang="en-GB" dirty="0" smtClean="0"/>
              <a:t>30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Focal conduction</a:t>
            </a:r>
          </a:p>
          <a:p>
            <a:pPr>
              <a:defRPr/>
            </a:pPr>
            <a:r>
              <a:rPr lang="en-GB" dirty="0" smtClean="0"/>
              <a:t>Temporal dispersion (&gt;10–15%</a:t>
            </a:r>
          </a:p>
          <a:p>
            <a:pPr>
              <a:defRPr/>
            </a:pPr>
            <a:r>
              <a:rPr lang="en-GB" dirty="0" smtClean="0"/>
              <a:t>Temporal dispersion</a:t>
            </a:r>
          </a:p>
          <a:p>
            <a:pPr>
              <a:defRPr/>
            </a:pPr>
            <a:r>
              <a:rPr lang="en-GB" dirty="0" smtClean="0"/>
              <a:t> </a:t>
            </a:r>
          </a:p>
          <a:p>
            <a:pPr>
              <a:defRPr/>
            </a:pPr>
            <a:r>
              <a:rPr lang="en-GB" dirty="0" smtClean="0"/>
              <a:t> </a:t>
            </a:r>
          </a:p>
          <a:p>
            <a:pPr>
              <a:defRPr/>
            </a:pPr>
            <a:r>
              <a:rPr lang="en-GB" dirty="0" smtClean="0"/>
              <a:t>changes</a:t>
            </a:r>
          </a:p>
          <a:p>
            <a:pPr>
              <a:defRPr/>
            </a:pPr>
            <a:r>
              <a:rPr lang="en-GB" dirty="0" smtClean="0"/>
              <a:t>increased duration). Proximal/</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distal amplitude ratio, &lt;0.7</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F-wave latency</a:t>
            </a:r>
          </a:p>
          <a:p>
            <a:pPr>
              <a:defRPr/>
            </a:pPr>
            <a:r>
              <a:rPr lang="en-GB" dirty="0" smtClean="0"/>
              <a:t>&gt;125% of UNL</a:t>
            </a:r>
          </a:p>
          <a:p>
            <a:pPr>
              <a:defRPr/>
            </a:pPr>
            <a:r>
              <a:rPr lang="en-GB" dirty="0" smtClean="0"/>
              <a:t>&gt;120% of UNL</a:t>
            </a:r>
          </a:p>
          <a:p>
            <a:pPr>
              <a:defRPr/>
            </a:pPr>
            <a:r>
              <a:rPr lang="en-GB" dirty="0" smtClean="0"/>
              <a:t> </a:t>
            </a:r>
          </a:p>
          <a:p>
            <a:pPr>
              <a:defRPr/>
            </a:pPr>
            <a:r>
              <a:rPr lang="en-GB" dirty="0" smtClean="0"/>
              <a:t> </a:t>
            </a:r>
          </a:p>
          <a:p>
            <a:pPr>
              <a:defRPr/>
            </a:pPr>
            <a:r>
              <a:rPr lang="en-GB" dirty="0" smtClean="0"/>
              <a:t>LNL, lower normal 95 per cent confidence limit; UNL, upper normal 96 per cent confidence limit; amp., amplitude of CMAP; </a:t>
            </a:r>
            <a:r>
              <a:rPr lang="en-GB" dirty="0" err="1" smtClean="0"/>
              <a:t>nl</a:t>
            </a:r>
            <a:r>
              <a:rPr lang="en-GB" dirty="0" smtClean="0"/>
              <a:t>., normal.</a:t>
            </a:r>
          </a:p>
          <a:p>
            <a:pPr>
              <a:defRPr/>
            </a:pPr>
            <a:r>
              <a:rPr lang="en-GB" dirty="0" smtClean="0"/>
              <a:t>A weakness or sensory loss does not result solely from a diminished conduction velocity, but also as a consequence of nerve fibre loss or a block of conduction between the CNS and the target muscle. Conduction block is a partial or complete inability of fibres to propagate action potentials along a segment of the nerve, and is demonstrated by recording a larger motor or sensory response more distal to than proximal to the site of the block (Fig. 17(a)). This reduction in amplitude should be greater than that associated with a temporal dispersion of the conducting fibres. Therefore to demonstrate a block of motor fibres, the CMAP should show a reduction of at least 50 per cent (Fig. 17(a)). Conduction block may occur in acquired acute or chronic inflammatory </a:t>
            </a:r>
            <a:r>
              <a:rPr lang="en-GB" dirty="0" err="1" smtClean="0"/>
              <a:t>demyelinating</a:t>
            </a:r>
            <a:r>
              <a:rPr lang="en-GB" dirty="0" smtClean="0"/>
              <a:t> neuropathy and in some cases of monoclonal </a:t>
            </a:r>
            <a:r>
              <a:rPr lang="en-GB" dirty="0" err="1" smtClean="0"/>
              <a:t>gammopathy</a:t>
            </a:r>
            <a:r>
              <a:rPr lang="en-GB" dirty="0" smtClean="0"/>
              <a:t>. It does not occur in hereditary </a:t>
            </a:r>
            <a:r>
              <a:rPr lang="en-GB" dirty="0" err="1" smtClean="0"/>
              <a:t>demyelinating</a:t>
            </a:r>
            <a:r>
              <a:rPr lang="en-GB" dirty="0" smtClean="0"/>
              <a:t> neuropathy and probably not in </a:t>
            </a:r>
            <a:r>
              <a:rPr lang="en-GB" dirty="0" err="1" smtClean="0"/>
              <a:t>gammopathy</a:t>
            </a:r>
            <a:r>
              <a:rPr lang="en-GB" dirty="0" smtClean="0"/>
              <a:t> with </a:t>
            </a:r>
            <a:r>
              <a:rPr lang="en-GB" dirty="0" err="1" smtClean="0"/>
              <a:t>IgM</a:t>
            </a:r>
            <a:r>
              <a:rPr lang="en-GB" dirty="0" smtClean="0"/>
              <a:t> anti-MAG antibodies. However, </a:t>
            </a:r>
            <a:r>
              <a:rPr lang="en-GB" dirty="0" err="1" smtClean="0"/>
              <a:t>demyelination</a:t>
            </a:r>
            <a:r>
              <a:rPr lang="en-GB" dirty="0" smtClean="0"/>
              <a:t> due to compression may also cause a conduction block, and in </a:t>
            </a:r>
            <a:r>
              <a:rPr lang="en-GB" dirty="0" err="1" smtClean="0"/>
              <a:t>demyelinating</a:t>
            </a:r>
            <a:r>
              <a:rPr lang="en-GB" dirty="0" smtClean="0"/>
              <a:t> neuropathy a conduction block must therefore be demonstrated outside the usual sites of entrapment or compression. The pathophysiological changes in inflammatory </a:t>
            </a:r>
            <a:r>
              <a:rPr lang="en-GB" dirty="0" err="1" smtClean="0"/>
              <a:t>demyelinating</a:t>
            </a:r>
            <a:r>
              <a:rPr lang="en-GB" dirty="0" smtClean="0"/>
              <a:t> diseases usually show a multifocal pattern, with some nerves showing pronounced changes while other nerves or nerve segments have normal conduction.</a:t>
            </a:r>
          </a:p>
          <a:p>
            <a:pPr>
              <a:defRPr/>
            </a:pPr>
            <a:r>
              <a:rPr lang="en-GB" b="1" dirty="0" smtClean="0"/>
              <a:t>Fig. 17</a:t>
            </a:r>
            <a:r>
              <a:rPr lang="en-GB" dirty="0" smtClean="0"/>
              <a:t> Motor conduction studies of the median and </a:t>
            </a:r>
            <a:r>
              <a:rPr lang="en-GB" dirty="0" err="1" smtClean="0"/>
              <a:t>ulnar</a:t>
            </a:r>
            <a:r>
              <a:rPr lang="en-GB" dirty="0" smtClean="0"/>
              <a:t> nerves of a 29-year-old woman with electrophysiological signs of </a:t>
            </a:r>
            <a:r>
              <a:rPr lang="en-GB" dirty="0" err="1" smtClean="0"/>
              <a:t>demyelinating</a:t>
            </a:r>
            <a:r>
              <a:rPr lang="en-GB" dirty="0" smtClean="0"/>
              <a:t> neuropathy and clinical signs of relapsing chronic inflammatory </a:t>
            </a:r>
            <a:r>
              <a:rPr lang="en-GB" dirty="0" err="1" smtClean="0"/>
              <a:t>demyelinating</a:t>
            </a:r>
            <a:r>
              <a:rPr lang="en-GB" dirty="0" smtClean="0"/>
              <a:t> neuropathy. Clinical examination showed marked weakness of the </a:t>
            </a:r>
            <a:r>
              <a:rPr lang="en-GB" dirty="0" err="1" smtClean="0"/>
              <a:t>thenar</a:t>
            </a:r>
            <a:r>
              <a:rPr lang="en-GB" dirty="0" smtClean="0"/>
              <a:t> and forearm median innervated muscles. The force in </a:t>
            </a:r>
            <a:r>
              <a:rPr lang="en-GB" dirty="0" err="1" smtClean="0"/>
              <a:t>ulnar</a:t>
            </a:r>
            <a:r>
              <a:rPr lang="en-GB" dirty="0" smtClean="0"/>
              <a:t> innervated muscles was normal. Left panel: CMAP recorded from the abductor </a:t>
            </a:r>
            <a:r>
              <a:rPr lang="en-GB" dirty="0" err="1" smtClean="0"/>
              <a:t>pollicis</a:t>
            </a:r>
            <a:r>
              <a:rPr lang="en-GB" dirty="0" smtClean="0"/>
              <a:t> </a:t>
            </a:r>
            <a:r>
              <a:rPr lang="en-GB" dirty="0" err="1" smtClean="0"/>
              <a:t>brevis</a:t>
            </a:r>
            <a:r>
              <a:rPr lang="en-GB" dirty="0" smtClean="0"/>
              <a:t> muscle (APB). Stimulation at the wrist (WR) and elbow (EL) elicited normal CMAPs and the DML and MNCV along the forearm were normal. Stimulation at the </a:t>
            </a:r>
            <a:r>
              <a:rPr lang="en-GB" dirty="0" err="1" smtClean="0"/>
              <a:t>axilla</a:t>
            </a:r>
            <a:r>
              <a:rPr lang="en-GB" dirty="0" smtClean="0"/>
              <a:t> (AX) resulted in a markedly reduced CMAP amplitude and a reduced MNCV between the elbow and </a:t>
            </a:r>
            <a:r>
              <a:rPr lang="en-GB" dirty="0" err="1" smtClean="0"/>
              <a:t>axilla</a:t>
            </a:r>
            <a:r>
              <a:rPr lang="en-GB" dirty="0" smtClean="0"/>
              <a:t>, consistent with a partial conduction block. Right panel: stimulation of the </a:t>
            </a:r>
            <a:r>
              <a:rPr lang="en-GB" dirty="0" err="1" smtClean="0"/>
              <a:t>ulnar</a:t>
            </a:r>
            <a:r>
              <a:rPr lang="en-GB" dirty="0" smtClean="0"/>
              <a:t> nerve at the wrist and </a:t>
            </a:r>
            <a:r>
              <a:rPr lang="en-GB" dirty="0" err="1" smtClean="0"/>
              <a:t>axilla</a:t>
            </a:r>
            <a:r>
              <a:rPr lang="en-GB" dirty="0" smtClean="0"/>
              <a:t> evoked CMAPs at the abductor </a:t>
            </a:r>
            <a:r>
              <a:rPr lang="en-GB" dirty="0" err="1" smtClean="0"/>
              <a:t>digiti</a:t>
            </a:r>
            <a:r>
              <a:rPr lang="en-GB" dirty="0" smtClean="0"/>
              <a:t> </a:t>
            </a:r>
            <a:r>
              <a:rPr lang="en-GB" dirty="0" err="1" smtClean="0"/>
              <a:t>minimi</a:t>
            </a:r>
            <a:r>
              <a:rPr lang="en-GB" dirty="0" smtClean="0"/>
              <a:t> (ADM) of normal amplitudes, DML and MNCV, indicating that motor fibres were not affected.</a:t>
            </a:r>
          </a:p>
          <a:p>
            <a:pPr>
              <a:defRPr/>
            </a:pPr>
            <a:r>
              <a:rPr lang="en-GB" dirty="0" smtClean="0"/>
              <a:t>Apparent conduction block may be found in acute neuropathies due to </a:t>
            </a:r>
            <a:r>
              <a:rPr lang="en-GB" dirty="0" err="1" smtClean="0"/>
              <a:t>vasculitis</a:t>
            </a:r>
            <a:r>
              <a:rPr lang="en-GB" dirty="0" smtClean="0"/>
              <a:t>. However, conduction along the nerve segment distal to a focal lesion may continue for several days before </a:t>
            </a:r>
            <a:r>
              <a:rPr lang="en-GB" dirty="0" err="1" smtClean="0"/>
              <a:t>Wallerian</a:t>
            </a:r>
            <a:r>
              <a:rPr lang="en-GB" dirty="0" smtClean="0"/>
              <a:t> degeneration takes place, and repeated studies should therefore be carried out to exclude this possibility.</a:t>
            </a:r>
          </a:p>
          <a:p>
            <a:pPr>
              <a:defRPr/>
            </a:pPr>
            <a:r>
              <a:rPr lang="en-GB" b="1" i="1" dirty="0" smtClean="0"/>
              <a:t>Motor disorders (motor neurone disease and motor neuropathy)</a:t>
            </a:r>
            <a:endParaRPr lang="en-GB" dirty="0" smtClean="0"/>
          </a:p>
          <a:p>
            <a:pPr>
              <a:defRPr/>
            </a:pPr>
            <a:r>
              <a:rPr lang="en-GB" dirty="0" smtClean="0"/>
              <a:t>Conduction studies in motor neurone disease are normal at early stages of the disease, but at late stages the CMAP amplitudes are reduced. The distal motor latencies of weak and wasted muscles are often prolonged, and the MNCV slightly to moderately reduced due to a loss of large α-motor axons. In ALS, sensory conduction studies are usually normal, though the CSAP amplitudes may be slightly diminished. Therefore, conduction studies are mainly of use in the diagnosis of ALS in that they are normal in the face of widespread </a:t>
            </a:r>
            <a:r>
              <a:rPr lang="en-GB" dirty="0" err="1" smtClean="0"/>
              <a:t>neurogenic</a:t>
            </a:r>
            <a:r>
              <a:rPr lang="en-GB" dirty="0" smtClean="0"/>
              <a:t> changes at EMG. However, patients with X-linked </a:t>
            </a:r>
            <a:r>
              <a:rPr lang="en-GB" dirty="0" err="1" smtClean="0"/>
              <a:t>bulbospinal</a:t>
            </a:r>
            <a:r>
              <a:rPr lang="en-GB" dirty="0" smtClean="0"/>
              <a:t> muscular atrophy (Kennedy's syndrome) are characterized by a marked reduction of CSAP amplitudes, while the EMG examination shows abnormalities characteristic of motor neurone disease (</a:t>
            </a:r>
            <a:r>
              <a:rPr lang="en-GB" dirty="0" err="1" smtClean="0"/>
              <a:t>fasciculations</a:t>
            </a:r>
            <a:r>
              <a:rPr lang="en-GB" dirty="0" smtClean="0"/>
              <a:t>, widespread </a:t>
            </a:r>
            <a:r>
              <a:rPr lang="en-GB" dirty="0" err="1" smtClean="0"/>
              <a:t>denervation</a:t>
            </a:r>
            <a:r>
              <a:rPr lang="en-GB" dirty="0" smtClean="0"/>
              <a:t>, markedly enlarged and prolonged MUPs, and discrete high-amplitude recruitment at maximal effort).</a:t>
            </a:r>
          </a:p>
          <a:p>
            <a:pPr>
              <a:defRPr/>
            </a:pPr>
            <a:r>
              <a:rPr lang="en-GB" dirty="0" smtClean="0"/>
              <a:t>Asymmetrical or focal weakness, atrophy, </a:t>
            </a:r>
            <a:r>
              <a:rPr lang="en-GB" dirty="0" err="1" smtClean="0"/>
              <a:t>fasciculations</a:t>
            </a:r>
            <a:r>
              <a:rPr lang="en-GB" dirty="0" smtClean="0"/>
              <a:t> (see Fig. 7), without or with only slight sensory symptoms, due to multifocal motor neuropathy may be mistaken for the early stages of spinal forms of motor neurone disease. The course is, however, prolonged over several years, and there is no involvement of bulbar muscles and no signs of </a:t>
            </a:r>
            <a:r>
              <a:rPr lang="en-GB" dirty="0" err="1" smtClean="0"/>
              <a:t>corticospinal</a:t>
            </a:r>
            <a:r>
              <a:rPr lang="en-GB" dirty="0" smtClean="0"/>
              <a:t> involvement. The electrophysiological features in these patients are distinct, with conduction block of motor fibres indicating focal </a:t>
            </a:r>
            <a:r>
              <a:rPr lang="en-GB" dirty="0" err="1" smtClean="0"/>
              <a:t>demyelination</a:t>
            </a:r>
            <a:r>
              <a:rPr lang="en-GB" dirty="0" smtClean="0"/>
              <a:t>. Usually there is also EMG evidence of chronic partial </a:t>
            </a:r>
            <a:r>
              <a:rPr lang="en-GB" dirty="0" err="1" smtClean="0"/>
              <a:t>denervation</a:t>
            </a:r>
            <a:r>
              <a:rPr lang="en-GB" dirty="0" smtClean="0"/>
              <a:t>, indicating fibre loss. The sensory conduction studies through affected nerve segments are normal. These patients frequently have high titres of anti-GM1 antibodies, and often respond clinically and </a:t>
            </a:r>
            <a:r>
              <a:rPr lang="en-GB" dirty="0" err="1" smtClean="0"/>
              <a:t>electrophysiologically</a:t>
            </a:r>
            <a:r>
              <a:rPr lang="en-GB" dirty="0" smtClean="0"/>
              <a:t> to intravenous infusions of immunoglobulin. Patients with chronic inflammatory </a:t>
            </a:r>
            <a:r>
              <a:rPr lang="en-GB" dirty="0" err="1" smtClean="0"/>
              <a:t>demyelinating</a:t>
            </a:r>
            <a:r>
              <a:rPr lang="en-GB" dirty="0" smtClean="0"/>
              <a:t> neuropathy may have mainly motor symptoms, with only minimal sensory deficits. Motor conduction studies in chronic inflammatory </a:t>
            </a:r>
            <a:r>
              <a:rPr lang="en-GB" dirty="0" err="1" smtClean="0"/>
              <a:t>demyelinating</a:t>
            </a:r>
            <a:r>
              <a:rPr lang="en-GB" dirty="0" smtClean="0"/>
              <a:t> neuropathy show signs of mixed </a:t>
            </a:r>
            <a:r>
              <a:rPr lang="en-GB" dirty="0" err="1" smtClean="0"/>
              <a:t>demyelination</a:t>
            </a:r>
            <a:r>
              <a:rPr lang="en-GB" dirty="0" smtClean="0"/>
              <a:t>, including conduction block, and fibre loss; sensory conduction studies are abnormal, with small CSAP amplitudes and often reduced SNCV. This is an important distinction, since patients with chronic inflammatory </a:t>
            </a:r>
            <a:r>
              <a:rPr lang="en-GB" dirty="0" err="1" smtClean="0"/>
              <a:t>demyelinating</a:t>
            </a:r>
            <a:r>
              <a:rPr lang="en-GB" dirty="0" smtClean="0"/>
              <a:t> neuropathy may respond to treatment with corticosteroids and other immune-modulating strategies that have no effect on multifocal motor neuropathy.</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r>
              <a:rPr lang="en-GB" dirty="0" smtClean="0"/>
              <a:t>Sensory conduction in the median, </a:t>
            </a:r>
            <a:r>
              <a:rPr lang="en-GB" dirty="0" err="1" smtClean="0"/>
              <a:t>ulnar</a:t>
            </a:r>
            <a:r>
              <a:rPr lang="en-GB" dirty="0" smtClean="0"/>
              <a:t>, and radial nerves can be measured by applying stimuli through ring electrodes upon a finger (</a:t>
            </a:r>
            <a:r>
              <a:rPr lang="en-GB" u="sng" dirty="0" smtClean="0">
                <a:hlinkClick r:id="rId3" action="ppaction://hlinkfile" tooltip="Fig. 2.19"/>
              </a:rPr>
              <a:t>Fig. 2.19</a:t>
            </a:r>
            <a:r>
              <a:rPr lang="en-GB" dirty="0" smtClean="0"/>
              <a:t>) and then recording the sensory nerve action potential through </a:t>
            </a:r>
            <a:r>
              <a:rPr lang="en-GB" dirty="0" err="1" smtClean="0"/>
              <a:t>cutaneous</a:t>
            </a:r>
            <a:r>
              <a:rPr lang="en-GB" dirty="0" smtClean="0"/>
              <a:t> electrodes applied over the trunk of the nerve (</a:t>
            </a:r>
            <a:r>
              <a:rPr lang="en-GB" dirty="0" err="1" smtClean="0"/>
              <a:t>orthodromic</a:t>
            </a:r>
            <a:r>
              <a:rPr lang="en-GB" dirty="0" smtClean="0"/>
              <a:t> conduction). For other nerves, such as the </a:t>
            </a:r>
            <a:r>
              <a:rPr lang="en-GB" dirty="0" err="1" smtClean="0"/>
              <a:t>sural</a:t>
            </a:r>
            <a:r>
              <a:rPr lang="en-GB" dirty="0" smtClean="0"/>
              <a:t>, the nerve trunk is stimulated and sensory nerve action potentials recorded from surface electrodes (</a:t>
            </a:r>
            <a:r>
              <a:rPr lang="en-GB" dirty="0" err="1" smtClean="0"/>
              <a:t>antidromic</a:t>
            </a:r>
            <a:r>
              <a:rPr lang="en-GB" dirty="0" smtClean="0"/>
              <a:t> or </a:t>
            </a:r>
            <a:r>
              <a:rPr lang="en-GB" dirty="0" err="1" smtClean="0"/>
              <a:t>orthodromic</a:t>
            </a:r>
            <a:r>
              <a:rPr lang="en-GB" dirty="0" smtClean="0"/>
              <a:t> conduction). The sensory nerve action potential (SNAP) is so small that averaging techniques are required following multiple stimuli, and occasionally needle recording electrodes inserted close to the nerve are required (</a:t>
            </a:r>
            <a:r>
              <a:rPr lang="en-GB" u="sng" dirty="0" smtClean="0">
                <a:hlinkClick r:id="rId4" action="ppaction://hlinkfile" tooltip="Kimura 1983"/>
              </a:rPr>
              <a:t>Kimura 1983</a:t>
            </a:r>
            <a:r>
              <a:rPr lang="en-GB" dirty="0" smtClean="0"/>
              <a:t>; </a:t>
            </a:r>
            <a:r>
              <a:rPr lang="en-GB" u="sng" dirty="0" err="1" smtClean="0">
                <a:hlinkClick r:id="rId4" action="ppaction://hlinkfile" tooltip="Liveson and Ma 1992"/>
              </a:rPr>
              <a:t>Liveson</a:t>
            </a:r>
            <a:r>
              <a:rPr lang="en-GB" u="sng" dirty="0" smtClean="0">
                <a:hlinkClick r:id="rId4" action="ppaction://hlinkfile" tooltip="Liveson and Ma 1992"/>
              </a:rPr>
              <a:t> and Ma 1992</a:t>
            </a:r>
            <a:r>
              <a:rPr lang="en-GB" dirty="0" smtClean="0"/>
              <a:t>; </a:t>
            </a:r>
            <a:r>
              <a:rPr lang="en-GB" u="sng" dirty="0" err="1" smtClean="0">
                <a:hlinkClick r:id="rId4" action="ppaction://hlinkfile" tooltip="Binnie et al. 1995"/>
              </a:rPr>
              <a:t>Binnie</a:t>
            </a:r>
            <a:r>
              <a:rPr lang="en-GB" u="sng" dirty="0" smtClean="0">
                <a:hlinkClick r:id="rId4" action="ppaction://hlinkfile" tooltip="Binnie et al. 1995"/>
              </a:rPr>
              <a:t> </a:t>
            </a:r>
            <a:r>
              <a:rPr lang="en-GB" i="1" u="sng" dirty="0" smtClean="0">
                <a:hlinkClick r:id="rId4" action="ppaction://hlinkfile" tooltip="Binnie et al. 1995"/>
              </a:rPr>
              <a:t>et al.</a:t>
            </a:r>
            <a:r>
              <a:rPr lang="en-GB" u="sng" dirty="0" smtClean="0">
                <a:hlinkClick r:id="rId4" action="ppaction://hlinkfile" tooltip="Binnie et al. 1995"/>
              </a:rPr>
              <a:t> 1995</a:t>
            </a:r>
            <a:r>
              <a:rPr lang="en-GB" dirty="0" smtClean="0"/>
              <a:t>).</a:t>
            </a:r>
          </a:p>
          <a:p>
            <a:pPr>
              <a:defRPr/>
            </a:pPr>
            <a:r>
              <a:rPr lang="en-GB" u="sng" dirty="0" smtClean="0">
                <a:hlinkClick r:id="rId5" action="ppaction://hlinkfile"/>
              </a:rPr>
              <a:t>View Figure</a:t>
            </a:r>
            <a:endParaRPr lang="en-GB" dirty="0" smtClean="0"/>
          </a:p>
          <a:p>
            <a:pPr>
              <a:defRPr/>
            </a:pPr>
            <a:r>
              <a:rPr lang="en-GB" dirty="0" smtClean="0"/>
              <a:t> </a:t>
            </a:r>
          </a:p>
          <a:p>
            <a:pPr>
              <a:defRPr/>
            </a:pPr>
            <a:r>
              <a:rPr lang="en-GB" b="1" dirty="0" smtClean="0"/>
              <a:t>Fig. 2.19.</a:t>
            </a:r>
            <a:r>
              <a:rPr lang="en-GB" dirty="0" smtClean="0"/>
              <a:t> Diagrammatic representation of the technique of measuring the sensory nerve action potential (SNAP) in the median nerve (at points R</a:t>
            </a:r>
            <a:r>
              <a:rPr lang="en-GB" baseline="-25000" dirty="0" smtClean="0"/>
              <a:t>1</a:t>
            </a:r>
            <a:r>
              <a:rPr lang="en-GB" dirty="0" smtClean="0"/>
              <a:t>, R</a:t>
            </a:r>
            <a:r>
              <a:rPr lang="en-GB" baseline="-25000" dirty="0" smtClean="0"/>
              <a:t>2</a:t>
            </a:r>
            <a:r>
              <a:rPr lang="en-GB" dirty="0" smtClean="0"/>
              <a:t>, R</a:t>
            </a:r>
            <a:r>
              <a:rPr lang="en-GB" baseline="-25000" dirty="0" smtClean="0"/>
              <a:t>3</a:t>
            </a:r>
            <a:r>
              <a:rPr lang="en-GB" dirty="0" smtClean="0"/>
              <a:t>) after </a:t>
            </a:r>
            <a:r>
              <a:rPr lang="en-GB" dirty="0" err="1" smtClean="0"/>
              <a:t>orthodromic</a:t>
            </a:r>
            <a:r>
              <a:rPr lang="en-GB" dirty="0" smtClean="0"/>
              <a:t> stimulation of the finger(s) (reproduced from </a:t>
            </a:r>
            <a:r>
              <a:rPr lang="en-GB" u="sng" dirty="0" smtClean="0">
                <a:hlinkClick r:id="rId4" action="ppaction://hlinkfile" tooltip="Bradley 1974"/>
              </a:rPr>
              <a:t>Bradley 1974</a:t>
            </a:r>
            <a:r>
              <a:rPr lang="en-GB" dirty="0" smtClean="0"/>
              <a:t>).</a:t>
            </a:r>
          </a:p>
          <a:p>
            <a:pPr>
              <a:defRPr/>
            </a:pPr>
            <a:r>
              <a:rPr lang="en-GB" dirty="0" smtClean="0"/>
              <a:t>Sensory nerve action potential amplitudes generally range from 5 to 50 µV, depending upon the particular nerve being studied, and drop in amplitude, or absence of the potential, occurs in axonal degenerative, </a:t>
            </a:r>
            <a:r>
              <a:rPr lang="en-GB" dirty="0" err="1" smtClean="0"/>
              <a:t>demyelinating</a:t>
            </a:r>
            <a:r>
              <a:rPr lang="en-GB" dirty="0" smtClean="0"/>
              <a:t>, or compressive neuropathies. Thus a diminished SNAP cannot in itself distinguish between these types of neuropathy. Sensory nerve action potentials reflect the integrity of the distal axonal branch of the dorsal root ganglion sensory neurons. They remain normal in disease such as </a:t>
            </a:r>
            <a:r>
              <a:rPr lang="en-GB" dirty="0" err="1" smtClean="0"/>
              <a:t>spondylitic</a:t>
            </a:r>
            <a:r>
              <a:rPr lang="en-GB" dirty="0" smtClean="0"/>
              <a:t> </a:t>
            </a:r>
            <a:r>
              <a:rPr lang="en-GB" dirty="0" err="1" smtClean="0"/>
              <a:t>radiculopathy</a:t>
            </a:r>
            <a:r>
              <a:rPr lang="en-GB" dirty="0" smtClean="0"/>
              <a:t> affecting the spinal nerve roots containing the proximal axonal branches because the dorsal root ganglia cell bodies lie outside the </a:t>
            </a:r>
            <a:r>
              <a:rPr lang="en-GB" dirty="0" err="1" smtClean="0"/>
              <a:t>intervertebral</a:t>
            </a:r>
            <a:r>
              <a:rPr lang="en-GB" dirty="0" smtClean="0"/>
              <a:t> foramina (</a:t>
            </a:r>
            <a:r>
              <a:rPr lang="en-GB" u="sng" dirty="0" err="1" smtClean="0">
                <a:hlinkClick r:id="rId4" action="ppaction://hlinkfile" tooltip="Aminoff et al. 1985"/>
              </a:rPr>
              <a:t>Aminoff</a:t>
            </a:r>
            <a:r>
              <a:rPr lang="en-GB" u="sng" dirty="0" smtClean="0">
                <a:hlinkClick r:id="rId4" action="ppaction://hlinkfile" tooltip="Aminoff et al. 1985"/>
              </a:rPr>
              <a:t> </a:t>
            </a:r>
            <a:r>
              <a:rPr lang="en-GB" i="1" u="sng" dirty="0" smtClean="0">
                <a:hlinkClick r:id="rId4" action="ppaction://hlinkfile" tooltip="Aminoff et al. 1985"/>
              </a:rPr>
              <a:t>et al.</a:t>
            </a:r>
            <a:r>
              <a:rPr lang="en-GB" u="sng" dirty="0" smtClean="0">
                <a:hlinkClick r:id="rId4" action="ppaction://hlinkfile" tooltip="Aminoff et al. 1985"/>
              </a:rPr>
              <a:t> 1985</a:t>
            </a:r>
            <a:r>
              <a:rPr lang="en-GB" dirty="0" smtClean="0"/>
              <a:t>). The only exception to this can occur in the lower lumbar and sacral nerve roots, in which the dorsal root ganglia can lie within the </a:t>
            </a:r>
            <a:r>
              <a:rPr lang="en-GB" dirty="0" err="1" smtClean="0"/>
              <a:t>intervertebral</a:t>
            </a:r>
            <a:r>
              <a:rPr lang="en-GB" dirty="0" smtClean="0"/>
              <a:t> foramina, and loss of sensory nerve action potentials may occur with spinal disease as well as with peripheral nerve disease. </a:t>
            </a:r>
            <a:r>
              <a:rPr lang="en-GB" dirty="0" err="1" smtClean="0"/>
              <a:t>Radiculopathy</a:t>
            </a:r>
            <a:r>
              <a:rPr lang="en-GB" dirty="0" smtClean="0"/>
              <a:t> may be confirmed by the finding of </a:t>
            </a:r>
            <a:r>
              <a:rPr lang="en-GB" dirty="0" err="1" smtClean="0"/>
              <a:t>denervation</a:t>
            </a:r>
            <a:r>
              <a:rPr lang="en-GB" dirty="0" smtClean="0"/>
              <a:t> within limb and </a:t>
            </a:r>
            <a:r>
              <a:rPr lang="en-GB" dirty="0" err="1" smtClean="0"/>
              <a:t>paraspinal</a:t>
            </a:r>
            <a:r>
              <a:rPr lang="en-GB" dirty="0" smtClean="0"/>
              <a:t> muscles innervated by the same segment. Sensory nerve conduction latencies and velocities can be measured but generally find little usefulness in diagnostic clinical practice. Routine techniques for measuring possible conduction block in sensory nerves have not been established.</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t>QST tests the somatosensory system in its entirety, from receptor to neural network. With peripheral nerves, spinal cord, brainstem and Thalamus in between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GB" b="1" dirty="0" smtClean="0"/>
              <a:t>Editors: </a:t>
            </a:r>
            <a:r>
              <a:rPr lang="en-GB" b="1" dirty="0" err="1" smtClean="0"/>
              <a:t>Warrell</a:t>
            </a:r>
            <a:r>
              <a:rPr lang="en-GB" b="1" dirty="0" smtClean="0"/>
              <a:t>, David A.; Cox, Timothy M.; Firth, John D.; Benz, Edward J.</a:t>
            </a:r>
            <a:endParaRPr lang="en-GB" dirty="0" smtClean="0"/>
          </a:p>
          <a:p>
            <a:pPr>
              <a:defRPr/>
            </a:pPr>
            <a:r>
              <a:rPr lang="en-GB" b="1" dirty="0" smtClean="0"/>
              <a:t>Title: </a:t>
            </a:r>
            <a:r>
              <a:rPr lang="en-GB" b="1" i="1" dirty="0" smtClean="0"/>
              <a:t>Oxford Textbook of Medicine, 4th Edition</a:t>
            </a:r>
            <a:endParaRPr lang="en-GB" dirty="0" smtClean="0"/>
          </a:p>
          <a:p>
            <a:pPr>
              <a:defRPr/>
            </a:pPr>
            <a:r>
              <a:rPr lang="en-GB" dirty="0" smtClean="0"/>
              <a:t>Copyright ©2003 Oxford University Press</a:t>
            </a:r>
          </a:p>
          <a:p>
            <a:pPr>
              <a:defRPr/>
            </a:pPr>
            <a:r>
              <a:rPr lang="en-GB" dirty="0" smtClean="0"/>
              <a:t>&gt; Table of Contents &gt; Volume 3 &gt; 24 - Neurology &gt; 24.2 - Electrophysiology of the central and peripheral nervous systems &gt; Studies of the peripheral neuromuscular system &gt; Nerve conduction studies</a:t>
            </a:r>
          </a:p>
          <a:p>
            <a:pPr>
              <a:defRPr/>
            </a:pPr>
            <a:r>
              <a:rPr lang="en-GB" b="1" i="1" dirty="0" smtClean="0"/>
              <a:t>Nerve conduction studies</a:t>
            </a:r>
            <a:endParaRPr lang="en-GB" dirty="0" smtClean="0"/>
          </a:p>
          <a:p>
            <a:pPr>
              <a:defRPr/>
            </a:pPr>
            <a:r>
              <a:rPr lang="en-GB" dirty="0" smtClean="0"/>
              <a:t>Motor and sensory nerve conduction studies of peripheral nerves are performed by recording the propagated responses evoked by </a:t>
            </a:r>
            <a:r>
              <a:rPr lang="en-GB" dirty="0" err="1" smtClean="0"/>
              <a:t>supramaximal</a:t>
            </a:r>
            <a:r>
              <a:rPr lang="en-GB" dirty="0" smtClean="0"/>
              <a:t> electrical nerve stimulation. The responses reflect the summation of action potentials from individual sensory nerve fibres (the compound sensory action potential, </a:t>
            </a:r>
            <a:r>
              <a:rPr lang="en-GB" b="1" dirty="0" smtClean="0"/>
              <a:t>CSAP</a:t>
            </a:r>
            <a:r>
              <a:rPr lang="en-GB" dirty="0" smtClean="0"/>
              <a:t>) or motor units (the compound motor action potential, </a:t>
            </a:r>
            <a:r>
              <a:rPr lang="en-GB" b="1" dirty="0" smtClean="0"/>
              <a:t>CMAP</a:t>
            </a:r>
            <a:r>
              <a:rPr lang="en-GB" dirty="0" smtClean="0"/>
              <a:t>), and their amplitudes represent a </a:t>
            </a:r>
            <a:r>
              <a:rPr lang="en-GB" dirty="0" err="1" smtClean="0"/>
              <a:t>semiquantitative</a:t>
            </a:r>
            <a:r>
              <a:rPr lang="en-GB" dirty="0" smtClean="0"/>
              <a:t> measure of the number of activated </a:t>
            </a:r>
            <a:r>
              <a:rPr lang="en-GB" dirty="0" err="1" smtClean="0"/>
              <a:t>myelinated</a:t>
            </a:r>
            <a:r>
              <a:rPr lang="en-GB" dirty="0" smtClean="0"/>
              <a:t> fibres. The CSAP amplitude is an </a:t>
            </a:r>
          </a:p>
          <a:p>
            <a:pPr>
              <a:defRPr/>
            </a:pPr>
            <a:r>
              <a:rPr lang="en-GB" dirty="0" smtClean="0"/>
              <a:t>P.3.919</a:t>
            </a:r>
          </a:p>
          <a:p>
            <a:pPr>
              <a:defRPr/>
            </a:pPr>
            <a:r>
              <a:rPr lang="en-GB" dirty="0" smtClean="0"/>
              <a:t/>
            </a:r>
            <a:br>
              <a:rPr lang="en-GB" dirty="0" smtClean="0"/>
            </a:br>
            <a:r>
              <a:rPr lang="en-GB" dirty="0" smtClean="0"/>
              <a:t>expression of activity in large fibres with diameters greater than 7 µm, whereas small fibres in the nerve contribute only slightly to the response. The CMAP amplitude is a reflection of the number of α-motor neurones. A reduction of the CSAP or the CMAP amplitudes is an indicator of fibre loss. However, the CMAP amplitude is also influenced by the size of the motor-unit response. During chronic axonal loss, collateral spouting causes an increase of the MUP, which partially or completely may compensate for the fibre loss. Since </a:t>
            </a:r>
            <a:r>
              <a:rPr lang="en-GB" dirty="0" err="1" smtClean="0"/>
              <a:t>reinnervation</a:t>
            </a:r>
            <a:r>
              <a:rPr lang="en-GB" dirty="0" smtClean="0"/>
              <a:t> does not have the same effect on sensory nerves, the CMAP is a less sensitive measure for determining the degree of fibre loss in chronic axonal lesions than the amplitude of the CSAP. Conduction studies are supplemented with EMG to ascertain whether motor fibres are affected by the pathological process.</a:t>
            </a:r>
          </a:p>
          <a:p>
            <a:pPr>
              <a:defRPr/>
            </a:pPr>
            <a:r>
              <a:rPr lang="en-GB" b="1" dirty="0" smtClean="0"/>
              <a:t>Method</a:t>
            </a:r>
            <a:endParaRPr lang="en-GB" dirty="0" smtClean="0"/>
          </a:p>
          <a:p>
            <a:pPr>
              <a:defRPr/>
            </a:pPr>
            <a:r>
              <a:rPr lang="en-GB" dirty="0" smtClean="0"/>
              <a:t>Investigations of motor and sensory fibres are carried out separately.</a:t>
            </a:r>
          </a:p>
          <a:p>
            <a:pPr>
              <a:defRPr/>
            </a:pPr>
            <a:r>
              <a:rPr lang="en-GB" b="1" i="1" dirty="0" smtClean="0"/>
              <a:t>Motor conduction studies</a:t>
            </a:r>
            <a:endParaRPr lang="en-GB" dirty="0" smtClean="0"/>
          </a:p>
          <a:p>
            <a:pPr>
              <a:defRPr/>
            </a:pPr>
            <a:r>
              <a:rPr lang="en-GB" dirty="0" smtClean="0"/>
              <a:t>The nerve is stimulated by an electrical pulse of 0.1- to 0.2-ms duration applied to the nerve at well-defined sites, with the cathode (depolarizing electrode) being placed over the nerve distal to the anode if a longitudinal electrode placement is used. It is essential that the stimulation pulse is </a:t>
            </a:r>
            <a:r>
              <a:rPr lang="en-GB" dirty="0" err="1" smtClean="0"/>
              <a:t>supramaximal</a:t>
            </a:r>
            <a:r>
              <a:rPr lang="en-GB" dirty="0" smtClean="0"/>
              <a:t>, defined as being 10 to 20 per cent above the stimulus strength that elicits a maximal CMAP. This stimulation strength requires that the output of the stimulator provides a stimulus at least four times higher than threshold when surface electrodes are used, and ensures that all fibres in the nerve remain activated even though the stimulation electrode may move slightly. The CMAP is recorded from the muscle, preferably using surface electrodes or a subcutaneous needle electrode to ensure that activity from all the muscle fibres in the muscle can be ‘seen’ by the recording electrode. Usually a belly-tendon montage is used, with the reference electrode being placed over a remote site. Recording of the CMAP with a concentric electrode is usually discouraged since the amplitude is highly dependent on how close the electrode is in relation to the active muscle fibres. However, a concentric needle electrode is useful in very atrophic muscles, as it allows a sharp deflection from the baseline to be measured. The response is amplified at a frequency band between 10 (or 20) Hz and 10 kHz.</a:t>
            </a:r>
          </a:p>
          <a:p>
            <a:pPr>
              <a:defRPr/>
            </a:pPr>
            <a:r>
              <a:rPr lang="en-GB" b="1" dirty="0" smtClean="0"/>
              <a:t>Measurements</a:t>
            </a:r>
            <a:endParaRPr lang="en-GB" dirty="0" smtClean="0"/>
          </a:p>
          <a:p>
            <a:pPr>
              <a:defRPr/>
            </a:pPr>
            <a:r>
              <a:rPr lang="en-GB" dirty="0" smtClean="0"/>
              <a:t>The parameters include latencies, conduction velocities, amplitudes, areas, durations, and shapes of the CMAPs (Fig. 12). The latency is measured to the first deflection from the baseline, which is negative when the CMAP is recorded from the endplate zone. Motor nerve conduction velocities (</a:t>
            </a:r>
            <a:r>
              <a:rPr lang="en-GB" b="1" dirty="0" smtClean="0"/>
              <a:t>MNCV</a:t>
            </a:r>
            <a:r>
              <a:rPr lang="en-GB" dirty="0" smtClean="0"/>
              <a:t>) between two sites of stimulation are calculated by dividing the distance between stimulation sites by the difference in latencies (Fig. 12).</a:t>
            </a:r>
          </a:p>
          <a:p>
            <a:pPr>
              <a:defRPr/>
            </a:pPr>
            <a:r>
              <a:rPr lang="en-GB" b="1" dirty="0" smtClean="0"/>
              <a:t>Fig. 12</a:t>
            </a:r>
            <a:r>
              <a:rPr lang="en-GB" dirty="0" smtClean="0"/>
              <a:t> Motor and sensory conduction studies of a normal </a:t>
            </a:r>
            <a:r>
              <a:rPr lang="en-GB" dirty="0" err="1" smtClean="0"/>
              <a:t>ulnar</a:t>
            </a:r>
            <a:r>
              <a:rPr lang="en-GB" dirty="0" smtClean="0"/>
              <a:t> nerve from a patient with diffuse complaints from the arm. Above: compound sensory action potentials, evoked by electrical stimulation at digit V (DV), were recorded via needle electrodes at the wrist (WR), below the elbow (DE), and above the elbow (PE). The latencies were measured to the first positive peak (arrows) and the sensory nerve conduction velocities (SNCV), indicated above the traces, were calculated as indicated in the Method section. Below: compound muscle action potentials, evoked by stimulation at the wrist (WR), below the elbow (DE), and above the elbow (PE) were recorded via a surface electrode over the abductor </a:t>
            </a:r>
            <a:r>
              <a:rPr lang="en-GB" dirty="0" err="1" smtClean="0"/>
              <a:t>digiti</a:t>
            </a:r>
            <a:r>
              <a:rPr lang="en-GB" dirty="0" smtClean="0"/>
              <a:t> </a:t>
            </a:r>
            <a:r>
              <a:rPr lang="en-GB" dirty="0" err="1" smtClean="0"/>
              <a:t>minimi</a:t>
            </a:r>
            <a:r>
              <a:rPr lang="en-GB" dirty="0" smtClean="0"/>
              <a:t> muscle (ADM). The latencies were measured to the first deflection from the baseline (arrows). DML (distal motor latency) and MNCV (motor nerve conduction velocities), indicated above the traces were obtained as described in the Method section.</a:t>
            </a:r>
          </a:p>
          <a:p>
            <a:pPr>
              <a:defRPr/>
            </a:pPr>
            <a:r>
              <a:rPr lang="en-GB" dirty="0" smtClean="0"/>
              <a:t>P.3.920</a:t>
            </a:r>
          </a:p>
          <a:p>
            <a:pPr>
              <a:defRPr/>
            </a:pPr>
            <a:r>
              <a:rPr lang="en-GB" dirty="0" smtClean="0"/>
              <a:t/>
            </a:r>
            <a:br>
              <a:rPr lang="en-GB" dirty="0" smtClean="0"/>
            </a:br>
            <a:endParaRPr lang="en-GB" dirty="0" smtClean="0"/>
          </a:p>
          <a:p>
            <a:pPr>
              <a:defRPr/>
            </a:pPr>
            <a:r>
              <a:rPr lang="en-GB" dirty="0" smtClean="0"/>
              <a:t>Distance between stimulation sites (mm)Difference between distal and proximal latencies (ms) = MNCV (m/s)</a:t>
            </a:r>
          </a:p>
          <a:p>
            <a:pPr>
              <a:defRPr/>
            </a:pPr>
            <a:r>
              <a:rPr lang="en-GB" dirty="0" smtClean="0"/>
              <a:t>An MNCV is not calculated for the most distal site of stimulation since the latency includes conduction along terminal motor-axon branches and the neuromuscular transmission delay. In this instance, the delay is designated the distal motor latency (</a:t>
            </a:r>
            <a:r>
              <a:rPr lang="en-GB" b="1" dirty="0" smtClean="0"/>
              <a:t>DML</a:t>
            </a:r>
            <a:r>
              <a:rPr lang="en-GB" dirty="0" smtClean="0"/>
              <a:t>) (Fig. 12).</a:t>
            </a:r>
          </a:p>
          <a:p>
            <a:pPr>
              <a:defRPr/>
            </a:pPr>
            <a:r>
              <a:rPr lang="en-GB" dirty="0" smtClean="0"/>
              <a:t>The CMAP amplitude (in mV) is measured either at the negative phase or peak-to-peak. The negative phase is usually preferred since it is less subject to influence by the positioning of the reference electrode. The area and duration of the negative phase are useful in evaluating temporal dispersion or conduction block.</a:t>
            </a:r>
          </a:p>
          <a:p>
            <a:pPr>
              <a:defRPr/>
            </a:pPr>
            <a:r>
              <a:rPr lang="en-GB" b="1" i="1" dirty="0" smtClean="0"/>
              <a:t>Sensory conduction studies</a:t>
            </a:r>
            <a:endParaRPr lang="en-GB" dirty="0" smtClean="0"/>
          </a:p>
          <a:p>
            <a:pPr>
              <a:defRPr/>
            </a:pPr>
            <a:r>
              <a:rPr lang="en-GB" dirty="0" smtClean="0"/>
              <a:t>In contrast to the CMAP, the compound sensory action potential (in µV) is recorded directly from active nerve fibres, and it is therefore only about 1/500th to 1/1000th of the CMAP amplitude. The response may be recorded through surface electrodes placed on the skin above the nerve or through needle electrodes placed close to the nerve. Surface electrodes are easy to apply but have a lower sensitivity than needle electrodes. In some normal, elderly people a CSAP from the lower limbs may, therefore, not be recorded through surface electrodes that have a resolution of about 1 µV, whereas near-nerve needle electrodes allow the recording of responses with an amplitude as low as 0.1 µV. In addition, the use of needle electrodes allow simultaneous recording from several sites along the nerve, which are usually not possible using surface electrodes (Fig. 12).</a:t>
            </a:r>
          </a:p>
          <a:p>
            <a:pPr>
              <a:defRPr/>
            </a:pPr>
            <a:r>
              <a:rPr lang="en-GB" dirty="0" smtClean="0"/>
              <a:t>Sensory responses may be recorded </a:t>
            </a:r>
            <a:r>
              <a:rPr lang="en-GB" dirty="0" err="1" smtClean="0"/>
              <a:t>antidromically</a:t>
            </a:r>
            <a:r>
              <a:rPr lang="en-GB" dirty="0" smtClean="0"/>
              <a:t> (proximal stimulation, distal recording) or </a:t>
            </a:r>
            <a:r>
              <a:rPr lang="en-GB" dirty="0" err="1" smtClean="0"/>
              <a:t>orthodromically</a:t>
            </a:r>
            <a:r>
              <a:rPr lang="en-GB" dirty="0" smtClean="0"/>
              <a:t> (distal stimulation, proximal recording). The recording and reference electrodes may be placed longitudinally in relation to the nerve (bipolar recording), or the reference electrode may be placed transversely at a remote site (</a:t>
            </a:r>
            <a:r>
              <a:rPr lang="en-GB" dirty="0" err="1" smtClean="0"/>
              <a:t>unipolar</a:t>
            </a:r>
            <a:r>
              <a:rPr lang="en-GB" dirty="0" smtClean="0"/>
              <a:t> recording). The recording arrangements have advantages and disadvantages: the main advantage of bipolar recording being a smaller stimulus artefact; and the main disadvantage that the potential recorded by the reference electrode influences the CSAP shape and amplitude. Due to the low amplitude of the CSAP, electronic averaging is usually required to obtain a clear response that is suitably free of noise.</a:t>
            </a:r>
          </a:p>
          <a:p>
            <a:pPr>
              <a:defRPr/>
            </a:pPr>
            <a:r>
              <a:rPr lang="en-GB" b="1" dirty="0" smtClean="0"/>
              <a:t>Measurements</a:t>
            </a:r>
            <a:endParaRPr lang="en-GB" dirty="0" smtClean="0"/>
          </a:p>
          <a:p>
            <a:pPr>
              <a:defRPr/>
            </a:pPr>
            <a:r>
              <a:rPr lang="en-GB" dirty="0" smtClean="0"/>
              <a:t>The parameters include latencies, conduction velocities, amplitudes, and shapes of the CSAPs. The latency is measured to the first positive phase of the CSAP. This indicates conduction along the largest fibres in the nerve. Since the conduction path between the sites of stimulation and recording does not include synaptic transmission, a distal sensory nerve conduction velocity (SNCV) may be calculated (Fig. 12):</a:t>
            </a:r>
          </a:p>
          <a:p>
            <a:pPr>
              <a:defRPr/>
            </a:pPr>
            <a:r>
              <a:rPr lang="en-GB" dirty="0" smtClean="0"/>
              <a:t>Distance between stimulation and recording sites (mm)Latency (ms) = Distal SNCV (m/s)</a:t>
            </a:r>
          </a:p>
          <a:p>
            <a:pPr>
              <a:defRPr/>
            </a:pPr>
            <a:r>
              <a:rPr lang="en-GB" dirty="0" smtClean="0"/>
              <a:t>When the </a:t>
            </a:r>
            <a:r>
              <a:rPr lang="en-GB" dirty="0" err="1" smtClean="0"/>
              <a:t>orthodromically</a:t>
            </a:r>
            <a:r>
              <a:rPr lang="en-GB" dirty="0" smtClean="0"/>
              <a:t> conducted CSAPs are recorded at several sites along the nerve, the SNCV is calculated using a similar procedure as that used to calculate the MNCV:</a:t>
            </a:r>
          </a:p>
          <a:p>
            <a:pPr>
              <a:defRPr/>
            </a:pPr>
            <a:r>
              <a:rPr lang="en-GB" dirty="0" smtClean="0"/>
              <a:t>Distance between proximal and distal recording sites (mm)</a:t>
            </a:r>
            <a:r>
              <a:rPr lang="en-GB" dirty="0" err="1" smtClean="0"/>
              <a:t>Differernce</a:t>
            </a:r>
            <a:r>
              <a:rPr lang="en-GB" dirty="0" smtClean="0"/>
              <a:t> between proximal and distal latencies (ms) = SNCV (m/s)</a:t>
            </a:r>
          </a:p>
          <a:p>
            <a:pPr>
              <a:defRPr/>
            </a:pPr>
            <a:r>
              <a:rPr lang="en-GB" dirty="0" smtClean="0"/>
              <a:t>In some laboratories, the latency of the CSAP is measured to the first negative phase. This is to be discouraged, since this part of the response is a summation of both large and small fibres. A change in summation due to temporal dispersion therefore precludes measurements to the same group of fibres.</a:t>
            </a:r>
          </a:p>
          <a:p>
            <a:pPr>
              <a:defRPr/>
            </a:pPr>
            <a:r>
              <a:rPr lang="en-GB" dirty="0" smtClean="0"/>
              <a:t>The amplitude of the CSAP (in µV) is measured peak-to-peak. The shape is usually bi- or </a:t>
            </a:r>
            <a:r>
              <a:rPr lang="en-GB" dirty="0" err="1" smtClean="0"/>
              <a:t>triphasic</a:t>
            </a:r>
            <a:r>
              <a:rPr lang="en-GB" dirty="0" smtClean="0"/>
              <a:t>. In both axonal and </a:t>
            </a:r>
            <a:r>
              <a:rPr lang="en-GB" dirty="0" err="1" smtClean="0"/>
              <a:t>demyelinating</a:t>
            </a:r>
            <a:r>
              <a:rPr lang="en-GB" dirty="0" smtClean="0"/>
              <a:t> neuropathies the shape may become dispersed, and when recorded with a needle electrode, the shape may become </a:t>
            </a:r>
            <a:r>
              <a:rPr lang="en-GB" dirty="0" err="1" smtClean="0"/>
              <a:t>polyphasic</a:t>
            </a:r>
            <a:r>
              <a:rPr lang="en-GB" dirty="0" smtClean="0"/>
              <a:t>. Due to temporal dispersion, the conduction distance has a marked influence on the shape of the CSAP. At long conduction distances a </a:t>
            </a:r>
            <a:r>
              <a:rPr lang="en-GB" dirty="0" err="1" smtClean="0"/>
              <a:t>polyphasic</a:t>
            </a:r>
            <a:r>
              <a:rPr lang="en-GB" dirty="0" smtClean="0"/>
              <a:t> shape may be normal.</a:t>
            </a:r>
          </a:p>
          <a:p>
            <a:pPr>
              <a:defRPr/>
            </a:pPr>
            <a:r>
              <a:rPr lang="en-GB" b="1" dirty="0" smtClean="0"/>
              <a:t>Clinical correlations</a:t>
            </a:r>
            <a:endParaRPr lang="en-GB" dirty="0" smtClean="0"/>
          </a:p>
          <a:p>
            <a:pPr>
              <a:defRPr/>
            </a:pPr>
            <a:r>
              <a:rPr lang="en-GB" dirty="0" smtClean="0"/>
              <a:t>The motor and sensory nerve conduction velocities (MNCV, SNCV) are measures of conduction of the largest motor and sensory fibres in the nerve. These limitations should be considered when the results of the studies are interpreted as, for example, a small-fibre neuropathy may escape detection. Similarly, if just a single large motor fibre is preserved, the motor conduction velocity may remain normal, indicating that the conduction velocity cannot be used in isolation to establish the presence of a neuropathy.</a:t>
            </a:r>
          </a:p>
          <a:p>
            <a:pPr>
              <a:defRPr/>
            </a:pPr>
            <a:r>
              <a:rPr lang="en-GB" b="1" dirty="0" smtClean="0"/>
              <a:t>Focal nerve lesions</a:t>
            </a:r>
            <a:endParaRPr lang="en-GB" dirty="0" smtClean="0"/>
          </a:p>
          <a:p>
            <a:pPr>
              <a:defRPr/>
            </a:pPr>
            <a:r>
              <a:rPr lang="en-GB" dirty="0" smtClean="0"/>
              <a:t>The number of patients referred to the clinical neurophysiology laboratory with possible focal nerve lesions due to compression or entrapment at root level, or along the course of the nerve, far outweighs that for other neuromuscular disorders. In entrapment and focal compression neuropathy, the main pathological abnormalities comprise </a:t>
            </a:r>
            <a:r>
              <a:rPr lang="en-GB" dirty="0" err="1" smtClean="0"/>
              <a:t>demyelination</a:t>
            </a:r>
            <a:r>
              <a:rPr lang="en-GB" dirty="0" smtClean="0"/>
              <a:t> at the site of the lesion, which is complicated by axonal loss in advanced lesions. Accordingly, the electrophysiological findings display a disproportionate slowing of conduction at the site of the compression, and also, in some cases, a loss of fibres as demonstrated by reduced amplitudes of the CMAP and the CSAP. This is illustrated in Fig. 13 from a patient with </a:t>
            </a:r>
            <a:r>
              <a:rPr lang="en-GB" dirty="0" err="1" smtClean="0"/>
              <a:t>ulnar</a:t>
            </a:r>
            <a:r>
              <a:rPr lang="en-GB" dirty="0" smtClean="0"/>
              <a:t> nerve entrapment at the elbow; the MNCV and SNCV across the elbow were markedly reduced compared to the conduction velocities distal to the elbow, consistent with a focal </a:t>
            </a:r>
            <a:r>
              <a:rPr lang="en-GB" dirty="0" err="1" smtClean="0"/>
              <a:t>demyelinating</a:t>
            </a:r>
            <a:r>
              <a:rPr lang="en-GB" dirty="0" smtClean="0"/>
              <a:t> lesion. The CSAP amplitudes were, in addition, markedly diminished, thus indicating axonal loss (Fig. 13(b)), and the slight reduction in SNCV distal to the elbow is commensurate with a loss of large fast-conducting fibres. The apparent sparing of the CMAP </a:t>
            </a:r>
          </a:p>
          <a:p>
            <a:pPr>
              <a:defRPr/>
            </a:pPr>
            <a:r>
              <a:rPr lang="en-GB" dirty="0" smtClean="0"/>
              <a:t>P.3.921</a:t>
            </a:r>
          </a:p>
          <a:p>
            <a:pPr>
              <a:defRPr/>
            </a:pPr>
            <a:r>
              <a:rPr lang="en-GB" dirty="0" smtClean="0"/>
              <a:t/>
            </a:r>
            <a:br>
              <a:rPr lang="en-GB" dirty="0" smtClean="0"/>
            </a:br>
            <a:r>
              <a:rPr lang="en-GB" dirty="0" smtClean="0"/>
              <a:t>amplitude is due to collateral </a:t>
            </a:r>
            <a:r>
              <a:rPr lang="en-GB" dirty="0" err="1" smtClean="0"/>
              <a:t>reinnervation</a:t>
            </a:r>
            <a:r>
              <a:rPr lang="en-GB" dirty="0" smtClean="0"/>
              <a:t> masking the motor fibre loss revealed by EMG examination (see above). The slight MNCV reduction distal to the elbow is due to the fibre loss (Fig. 13(a)). Similar methods are used to study focal nerve lesions in patients with compression of the </a:t>
            </a:r>
            <a:r>
              <a:rPr lang="en-GB" dirty="0" err="1" smtClean="0"/>
              <a:t>peroneal</a:t>
            </a:r>
            <a:r>
              <a:rPr lang="en-GB" dirty="0" smtClean="0"/>
              <a:t> nerve at the fibular head and in patients with Saturday night palsy (compression of the radial nerve in the spiral groove).</a:t>
            </a:r>
          </a:p>
          <a:p>
            <a:pPr>
              <a:defRPr/>
            </a:pPr>
            <a:r>
              <a:rPr lang="en-GB" b="1" dirty="0" smtClean="0"/>
              <a:t>Fig. 13</a:t>
            </a:r>
            <a:r>
              <a:rPr lang="en-GB" dirty="0" smtClean="0"/>
              <a:t> Conduction studies in a patient with clinical signs of an </a:t>
            </a:r>
            <a:r>
              <a:rPr lang="en-GB" dirty="0" err="1" smtClean="0"/>
              <a:t>ulnar</a:t>
            </a:r>
            <a:r>
              <a:rPr lang="en-GB" dirty="0" smtClean="0"/>
              <a:t> nerve lesion. Both (a) motor and (b) sensory conduction showed a marked reduction of conduction velocities across the elbow (57 per cent and 41 per cent reduced between distal to the </a:t>
            </a:r>
            <a:r>
              <a:rPr lang="en-GB" dirty="0" err="1" smtClean="0"/>
              <a:t>ulnar</a:t>
            </a:r>
            <a:r>
              <a:rPr lang="en-GB" dirty="0" smtClean="0"/>
              <a:t> </a:t>
            </a:r>
            <a:r>
              <a:rPr lang="en-GB" dirty="0" err="1" smtClean="0"/>
              <a:t>sulcus</a:t>
            </a:r>
            <a:r>
              <a:rPr lang="en-GB" dirty="0" smtClean="0"/>
              <a:t> (DS) and proximal to the </a:t>
            </a:r>
            <a:r>
              <a:rPr lang="en-GB" dirty="0" err="1" smtClean="0"/>
              <a:t>sulcus</a:t>
            </a:r>
            <a:r>
              <a:rPr lang="en-GB" dirty="0" smtClean="0"/>
              <a:t> (PS), respectively). In addition, there was motor and sensory axonal loss, as indicated by the reduction in amplitudes of the CMAP and the CSAPs. The mild–moderate slowing of conduction distal to the elbow was probably due to a loss of large fibres.</a:t>
            </a:r>
          </a:p>
          <a:p>
            <a:pPr>
              <a:defRPr/>
            </a:pPr>
            <a:r>
              <a:rPr lang="en-GB" dirty="0" smtClean="0"/>
              <a:t>In patients with carpal tunnel syndrome, the distal motor latency of the CMAP to the abductor </a:t>
            </a:r>
            <a:r>
              <a:rPr lang="en-GB" dirty="0" err="1" smtClean="0"/>
              <a:t>pollicis</a:t>
            </a:r>
            <a:r>
              <a:rPr lang="en-GB" dirty="0" smtClean="0"/>
              <a:t> </a:t>
            </a:r>
            <a:r>
              <a:rPr lang="en-GB" dirty="0" err="1" smtClean="0"/>
              <a:t>brevis</a:t>
            </a:r>
            <a:r>
              <a:rPr lang="en-GB" dirty="0" smtClean="0"/>
              <a:t> muscle, evoked by stimulation at the wrist, is prolonged, indicating a slowing of conduction beneath the flexor </a:t>
            </a:r>
            <a:r>
              <a:rPr lang="en-GB" dirty="0" err="1" smtClean="0"/>
              <a:t>retinaculum</a:t>
            </a:r>
            <a:r>
              <a:rPr lang="en-GB" dirty="0" smtClean="0"/>
              <a:t>. However, because it is difficult to stimulate motor fibres distal to the entrapment, differential attenuation of the MNCV is therefore not assessed. To ensure that the median nerve is selectively affected, the latency to the non-affected </a:t>
            </a:r>
            <a:r>
              <a:rPr lang="en-GB" dirty="0" err="1" smtClean="0"/>
              <a:t>ulnar</a:t>
            </a:r>
            <a:r>
              <a:rPr lang="en-GB" dirty="0" smtClean="0"/>
              <a:t> nerve should be normal. The SNCV, by contrast, may be tested both distal to and across the carpal tunnel, and is disproportionately reduced along this segment of the nerve compared with that distal to it. Variations on the study paradigm have been devised to increase the sensitivity of the electrophysiological studies.</a:t>
            </a:r>
          </a:p>
          <a:p>
            <a:pPr>
              <a:defRPr/>
            </a:pPr>
            <a:r>
              <a:rPr lang="en-GB" dirty="0" smtClean="0"/>
              <a:t>On the other hand, it is usually not possible to directly study conduction across the compressed nerve segment in patients with very proximal lesions located at spinal roots or the brachial plexus across a cervical rib or band. In these situations, the anatomical distribution of EMG signs of chronic partial </a:t>
            </a:r>
            <a:r>
              <a:rPr lang="en-GB" dirty="0" err="1" smtClean="0"/>
              <a:t>denervation</a:t>
            </a:r>
            <a:r>
              <a:rPr lang="en-GB" dirty="0" smtClean="0"/>
              <a:t> is important in the differential diagnosis. For example, EMG findings in patients with apparent involvement of the </a:t>
            </a:r>
            <a:r>
              <a:rPr lang="en-GB" dirty="0" err="1" smtClean="0"/>
              <a:t>ulnar</a:t>
            </a:r>
            <a:r>
              <a:rPr lang="en-GB" dirty="0" smtClean="0"/>
              <a:t> nerve due to a C8 lesion or a thoracic outlet syndrome include abnormalities in non-</a:t>
            </a:r>
            <a:r>
              <a:rPr lang="en-GB" dirty="0" err="1" smtClean="0"/>
              <a:t>ulnar</a:t>
            </a:r>
            <a:r>
              <a:rPr lang="en-GB" dirty="0" smtClean="0"/>
              <a:t> nerve innervated muscles (for instance, the abductor </a:t>
            </a:r>
            <a:r>
              <a:rPr lang="en-GB" dirty="0" err="1" smtClean="0"/>
              <a:t>pollicis</a:t>
            </a:r>
            <a:r>
              <a:rPr lang="en-GB" dirty="0" smtClean="0"/>
              <a:t> </a:t>
            </a:r>
            <a:r>
              <a:rPr lang="en-GB" dirty="0" err="1" smtClean="0"/>
              <a:t>brevis</a:t>
            </a:r>
            <a:r>
              <a:rPr lang="en-GB" dirty="0" smtClean="0"/>
              <a:t> and the extensor </a:t>
            </a:r>
            <a:r>
              <a:rPr lang="en-GB" dirty="0" err="1" smtClean="0"/>
              <a:t>digitorum</a:t>
            </a:r>
            <a:r>
              <a:rPr lang="en-GB" dirty="0" smtClean="0"/>
              <a:t> </a:t>
            </a:r>
            <a:r>
              <a:rPr lang="en-GB" dirty="0" err="1" smtClean="0"/>
              <a:t>communis</a:t>
            </a:r>
            <a:r>
              <a:rPr lang="en-GB" dirty="0" smtClean="0"/>
              <a:t> muscles). This distribution of motor axon loss, and the absence of focal MNCV changes at the elbow (Fig. 14(a)), show that a single nerve lesion is not the cause of the clinical deficit, but it does not distinguish between a </a:t>
            </a:r>
            <a:r>
              <a:rPr lang="en-GB" dirty="0" err="1" smtClean="0"/>
              <a:t>radicular</a:t>
            </a:r>
            <a:r>
              <a:rPr lang="en-GB" dirty="0" smtClean="0"/>
              <a:t> and a brachial plexus lesion. By contrast, sensory conduction studies in root lesions usually remain normal, provided that the lesion is located proximal to the dorsal root ganglion, whereas the CSAP from digit V in the thoracic outlet syndrome is diminished due to sensory fibre loss at the level of the brachial plexus (Fig. 14(b)).</a:t>
            </a:r>
          </a:p>
          <a:p>
            <a:pPr>
              <a:defRPr/>
            </a:pPr>
            <a:r>
              <a:rPr lang="en-GB" b="1" dirty="0" smtClean="0"/>
              <a:t>Fig. 14</a:t>
            </a:r>
            <a:r>
              <a:rPr lang="en-GB" dirty="0" smtClean="0"/>
              <a:t> Conduction studies in a patient with clinical signs of an </a:t>
            </a:r>
            <a:r>
              <a:rPr lang="en-GB" dirty="0" err="1" smtClean="0"/>
              <a:t>ulnar</a:t>
            </a:r>
            <a:r>
              <a:rPr lang="en-GB" dirty="0" smtClean="0"/>
              <a:t> nerve lesion that was clinically localized at the brachial plexus or the spinal roots, as indicated by the extent of sensory complaints along the medial forearm and upper arm. Both (a) motor and (b) sensory conduction showed normal conduction velocities distal to and across the elbow. However, the amplitudes of the CMAPs and the CSAPs were markedly decreased, indicating diffuse axonal loss. The loss of sensory fibres is inconsistent with a root lesion and indicates entrapment at the brachial plexus.</a:t>
            </a:r>
          </a:p>
          <a:p>
            <a:pPr>
              <a:defRPr/>
            </a:pPr>
            <a:r>
              <a:rPr lang="en-GB" b="1" dirty="0" smtClean="0"/>
              <a:t>Generalized nerve lesions (peripheral neuropathy)</a:t>
            </a:r>
            <a:endParaRPr lang="en-GB" dirty="0" smtClean="0"/>
          </a:p>
          <a:p>
            <a:pPr>
              <a:defRPr/>
            </a:pPr>
            <a:r>
              <a:rPr lang="en-GB" dirty="0" smtClean="0"/>
              <a:t>The electrophysiological study in patients with suspected </a:t>
            </a:r>
            <a:r>
              <a:rPr lang="en-GB" dirty="0" err="1" smtClean="0"/>
              <a:t>polyneuropathy</a:t>
            </a:r>
            <a:r>
              <a:rPr lang="en-GB" dirty="0" smtClean="0"/>
              <a:t> should document that pathological abnormalities are widely distributed. It is therefore a prerequisite that several motor and sensory nerves in the upper and lower limbs are investigated. However, the study should be individually tailored to delineate the distribution of changes, and the strategy should reflect the symptoms and clinical findings and hence address the question of the differential diagnosis. For example, it may be necessary to investigate certain nerves bilaterally if the symptoms are asymmetrical. This would allow the investigation to show whether the patient may have a </a:t>
            </a:r>
            <a:r>
              <a:rPr lang="en-GB" dirty="0" err="1" smtClean="0"/>
              <a:t>mononeuropathy</a:t>
            </a:r>
            <a:r>
              <a:rPr lang="en-GB" dirty="0" smtClean="0"/>
              <a:t>, a multiple </a:t>
            </a:r>
            <a:r>
              <a:rPr lang="en-GB" dirty="0" err="1" smtClean="0"/>
              <a:t>mononeuropathy</a:t>
            </a:r>
            <a:r>
              <a:rPr lang="en-GB" dirty="0" smtClean="0"/>
              <a:t>, or a </a:t>
            </a:r>
            <a:r>
              <a:rPr lang="en-GB" dirty="0" err="1" smtClean="0"/>
              <a:t>polyneuropathy</a:t>
            </a:r>
            <a:r>
              <a:rPr lang="en-GB" dirty="0" smtClean="0"/>
              <a:t> with asymmetrical features.</a:t>
            </a:r>
          </a:p>
          <a:p>
            <a:pPr>
              <a:defRPr/>
            </a:pPr>
            <a:r>
              <a:rPr lang="en-GB" b="1" i="1" dirty="0" smtClean="0"/>
              <a:t>Axonal </a:t>
            </a:r>
            <a:r>
              <a:rPr lang="en-GB" b="1" i="1" dirty="0" err="1" smtClean="0"/>
              <a:t>polyneuropathy</a:t>
            </a:r>
            <a:endParaRPr lang="en-GB" dirty="0" smtClean="0"/>
          </a:p>
          <a:p>
            <a:pPr>
              <a:defRPr/>
            </a:pPr>
            <a:r>
              <a:rPr lang="en-GB" dirty="0" smtClean="0"/>
              <a:t>The underlying pathology in most patients with peripheral neuropathy is axonal loss in a symmetrical distribution, primarily located at distal nerve segments and more pronounced in the legs than in the arms. The electrophysiological characteristics in these patients are due to a loss of nerve fibres, that is associated with EMG signs of chronic partial </a:t>
            </a:r>
            <a:r>
              <a:rPr lang="en-GB" dirty="0" err="1" smtClean="0"/>
              <a:t>denervation</a:t>
            </a:r>
            <a:r>
              <a:rPr lang="en-GB" dirty="0" smtClean="0"/>
              <a:t> and conduction studies that show diminished amplitudes of evoked CMAPs and CSAPs. The remaining fibres in the nerve may conduct normally, and the MNCV and the SNCV in these patients may therefore be normal or show a reduction consistent with a large-fibre loss (Fig. 15). In some patients, the pathological changes may primarily be present at the distal nerve segments, thus studies of these segments will also be required (Fig. 15).</a:t>
            </a:r>
          </a:p>
          <a:p>
            <a:pPr>
              <a:defRPr/>
            </a:pPr>
            <a:r>
              <a:rPr lang="en-GB" b="1" dirty="0" smtClean="0"/>
              <a:t>Fig. 15</a:t>
            </a:r>
            <a:r>
              <a:rPr lang="en-GB" dirty="0" smtClean="0"/>
              <a:t> Motor and sensory conduction studies of the </a:t>
            </a:r>
            <a:r>
              <a:rPr lang="en-GB" dirty="0" err="1" smtClean="0"/>
              <a:t>peroneal</a:t>
            </a:r>
            <a:r>
              <a:rPr lang="en-GB" dirty="0" smtClean="0"/>
              <a:t> nerve in a patient with diabetic neuropathy. The findings in this patient were consistent with axonal loss, primarily present in the very distal segment of the nerve. Top panel: </a:t>
            </a:r>
            <a:r>
              <a:rPr lang="en-GB" dirty="0" err="1" smtClean="0"/>
              <a:t>orthodromic</a:t>
            </a:r>
            <a:r>
              <a:rPr lang="en-GB" dirty="0" smtClean="0"/>
              <a:t> compound sensory action potentials (CSAPs), evoked at the deep </a:t>
            </a:r>
            <a:r>
              <a:rPr lang="en-GB" dirty="0" err="1" smtClean="0"/>
              <a:t>peroneal</a:t>
            </a:r>
            <a:r>
              <a:rPr lang="en-GB" dirty="0" smtClean="0"/>
              <a:t> nerve in the first dorsal interstice (</a:t>
            </a:r>
            <a:r>
              <a:rPr lang="en-GB" dirty="0" err="1" smtClean="0"/>
              <a:t>ToeI</a:t>
            </a:r>
            <a:r>
              <a:rPr lang="en-GB" dirty="0" smtClean="0"/>
              <a:t>), were recorded at the ankle (ankle) and the fibular head (CF). The amplitudes were more than 95 per cent diminished. The SNCVs were moderately diminished due to large-fibre loss. Middle panel: CSAP of the superficial </a:t>
            </a:r>
            <a:r>
              <a:rPr lang="en-GB" dirty="0" err="1" smtClean="0"/>
              <a:t>peroneal</a:t>
            </a:r>
            <a:r>
              <a:rPr lang="en-GB" dirty="0" smtClean="0"/>
              <a:t> nerve evoked at the superior </a:t>
            </a:r>
            <a:r>
              <a:rPr lang="en-GB" dirty="0" err="1" smtClean="0"/>
              <a:t>retinaculum</a:t>
            </a:r>
            <a:r>
              <a:rPr lang="en-GB" dirty="0" smtClean="0"/>
              <a:t> (</a:t>
            </a:r>
            <a:r>
              <a:rPr lang="en-GB" dirty="0" err="1" smtClean="0"/>
              <a:t>RetSup</a:t>
            </a:r>
            <a:r>
              <a:rPr lang="en-GB" dirty="0" smtClean="0"/>
              <a:t>) at the ankle and recorded at the CF. The amplitude was slightly diminished, and the SNCV was normal. Lower panel: compound muscle action potentials (CMAPs) of the deep </a:t>
            </a:r>
            <a:r>
              <a:rPr lang="en-GB" dirty="0" err="1" smtClean="0"/>
              <a:t>peroneal</a:t>
            </a:r>
            <a:r>
              <a:rPr lang="en-GB" dirty="0" smtClean="0"/>
              <a:t> nerve, evoked at the ankle and the fibular head, were recorded at the extensor </a:t>
            </a:r>
            <a:r>
              <a:rPr lang="en-GB" dirty="0" err="1" smtClean="0"/>
              <a:t>digitorum</a:t>
            </a:r>
            <a:r>
              <a:rPr lang="en-GB" dirty="0" smtClean="0"/>
              <a:t> </a:t>
            </a:r>
            <a:r>
              <a:rPr lang="en-GB" dirty="0" err="1" smtClean="0"/>
              <a:t>brevis</a:t>
            </a:r>
            <a:r>
              <a:rPr lang="en-GB" dirty="0" smtClean="0"/>
              <a:t> muscle (EDB). The distal motor latency (DML) was prolonged and the MNCV was reduced due to fibre loss.</a:t>
            </a:r>
          </a:p>
          <a:p>
            <a:pPr>
              <a:defRPr/>
            </a:pPr>
            <a:r>
              <a:rPr lang="en-GB" dirty="0" smtClean="0"/>
              <a:t>Only motor or sensory fibres are involved in the rarer types of neuropathy, and demonstration of such a distribution may have important implications in the differential diagnosis. A sensory </a:t>
            </a:r>
            <a:r>
              <a:rPr lang="en-GB" dirty="0" err="1" smtClean="0"/>
              <a:t>neuronopathy</a:t>
            </a:r>
            <a:r>
              <a:rPr lang="en-GB" dirty="0" smtClean="0"/>
              <a:t> in a 47-year-old woman with profound sensory ataxia is illustrated in Fig. 16. The motor nerve conduction studies and the EMG were normal, but the sensory conduction studies were profoundly abnormal, and the </a:t>
            </a:r>
            <a:r>
              <a:rPr lang="en-GB" dirty="0" err="1" smtClean="0"/>
              <a:t>sural</a:t>
            </a:r>
            <a:r>
              <a:rPr lang="en-GB" dirty="0" smtClean="0"/>
              <a:t> nerve biopsy showed a 95 per cent loss of </a:t>
            </a:r>
            <a:r>
              <a:rPr lang="en-GB" dirty="0" err="1" smtClean="0"/>
              <a:t>myelinated</a:t>
            </a:r>
            <a:r>
              <a:rPr lang="en-GB" dirty="0" smtClean="0"/>
              <a:t> fibres (Fig. 16(a) and Fig. 16(b)). The SNCV was at the lower normal range, consistent with the slightly diminished diameter of the largest remaining fibres being around 10 µm (Fig. 16(b) and Fig. 16(c)). These findings were consistent with an autoimmune sensory </a:t>
            </a:r>
            <a:r>
              <a:rPr lang="en-GB" dirty="0" err="1" smtClean="0"/>
              <a:t>neuronopathy</a:t>
            </a:r>
            <a:r>
              <a:rPr lang="en-GB" dirty="0" smtClean="0"/>
              <a:t>.</a:t>
            </a:r>
          </a:p>
          <a:p>
            <a:pPr>
              <a:defRPr/>
            </a:pPr>
            <a:r>
              <a:rPr lang="en-GB" b="1" dirty="0" smtClean="0"/>
              <a:t>Fig. 16</a:t>
            </a:r>
            <a:r>
              <a:rPr lang="en-GB" dirty="0" smtClean="0"/>
              <a:t> </a:t>
            </a:r>
            <a:r>
              <a:rPr lang="en-GB" dirty="0" err="1" smtClean="0"/>
              <a:t>Morphometric</a:t>
            </a:r>
            <a:r>
              <a:rPr lang="en-GB" dirty="0" smtClean="0"/>
              <a:t> and electrophysiological studies of the </a:t>
            </a:r>
            <a:r>
              <a:rPr lang="en-GB" dirty="0" err="1" smtClean="0"/>
              <a:t>sural</a:t>
            </a:r>
            <a:r>
              <a:rPr lang="en-GB" dirty="0" smtClean="0"/>
              <a:t> nerve in a 47-year-old woman with sensory </a:t>
            </a:r>
            <a:r>
              <a:rPr lang="en-GB" dirty="0" err="1" smtClean="0"/>
              <a:t>neuronopathy</a:t>
            </a:r>
            <a:r>
              <a:rPr lang="en-GB" dirty="0" smtClean="0"/>
              <a:t>. (a) Transverse </a:t>
            </a:r>
            <a:r>
              <a:rPr lang="en-GB" dirty="0" err="1" smtClean="0"/>
              <a:t>semithin</a:t>
            </a:r>
            <a:r>
              <a:rPr lang="en-GB" dirty="0" smtClean="0"/>
              <a:t> sections of the </a:t>
            </a:r>
            <a:r>
              <a:rPr lang="en-GB" dirty="0" err="1" smtClean="0"/>
              <a:t>sural</a:t>
            </a:r>
            <a:r>
              <a:rPr lang="en-GB" dirty="0" smtClean="0"/>
              <a:t> nerve showed a generalized severe fibre loss without evidence of degeneration or regeneration. (b) A total of 328 </a:t>
            </a:r>
            <a:r>
              <a:rPr lang="en-GB" dirty="0" err="1" smtClean="0"/>
              <a:t>myelinated</a:t>
            </a:r>
            <a:r>
              <a:rPr lang="en-GB" dirty="0" smtClean="0"/>
              <a:t> fibres were counted in the whole nerve. The fibre-diameter distribution showed a loss of both small and large fibres with a maximal diameter of 10 to 11 µm. (c) Conduction studies in the </a:t>
            </a:r>
            <a:r>
              <a:rPr lang="en-GB" dirty="0" err="1" smtClean="0"/>
              <a:t>sural</a:t>
            </a:r>
            <a:r>
              <a:rPr lang="en-GB" dirty="0" smtClean="0"/>
              <a:t> nerve showed a pronounced reduction of the CSAP amplitude and a dispersed shape. The SNCV was at the lower normal limit, consistent with the diameters of the largest fibres at </a:t>
            </a:r>
            <a:r>
              <a:rPr lang="en-GB" dirty="0" err="1" smtClean="0"/>
              <a:t>morphometry</a:t>
            </a:r>
            <a:r>
              <a:rPr lang="en-GB" dirty="0" smtClean="0"/>
              <a:t>. (Histological studies by courtesy of H. </a:t>
            </a:r>
            <a:r>
              <a:rPr lang="en-GB" dirty="0" err="1" smtClean="0"/>
              <a:t>Schmalbruch</a:t>
            </a:r>
            <a:r>
              <a:rPr lang="en-GB" dirty="0" smtClean="0"/>
              <a:t>, University of Copenhagen.)</a:t>
            </a:r>
          </a:p>
          <a:p>
            <a:pPr>
              <a:defRPr/>
            </a:pPr>
            <a:r>
              <a:rPr lang="en-GB" b="1" i="1" dirty="0" smtClean="0"/>
              <a:t>Demyelinating neuropathy</a:t>
            </a:r>
            <a:endParaRPr lang="en-GB" dirty="0" smtClean="0"/>
          </a:p>
          <a:p>
            <a:pPr>
              <a:defRPr/>
            </a:pPr>
            <a:r>
              <a:rPr lang="en-GB" dirty="0" smtClean="0"/>
              <a:t>Primary </a:t>
            </a:r>
            <a:r>
              <a:rPr lang="en-GB" dirty="0" err="1" smtClean="0"/>
              <a:t>demyelination</a:t>
            </a:r>
            <a:r>
              <a:rPr lang="en-GB" dirty="0" smtClean="0"/>
              <a:t> usually has a hereditary, inflammatory, or autoimmune basis. Although </a:t>
            </a:r>
            <a:r>
              <a:rPr lang="en-GB" dirty="0" err="1" smtClean="0"/>
              <a:t>demyelinating</a:t>
            </a:r>
            <a:r>
              <a:rPr lang="en-GB" dirty="0" smtClean="0"/>
              <a:t> neuropathy is rare compared to axonal neuropathy, it has become increasingly important to be able to diagnose acquired </a:t>
            </a:r>
            <a:r>
              <a:rPr lang="en-GB" dirty="0" err="1" smtClean="0"/>
              <a:t>demyelinating</a:t>
            </a:r>
            <a:r>
              <a:rPr lang="en-GB" dirty="0" smtClean="0"/>
              <a:t> neuropathy with a high degree of certainty since acute or chronic inflammatory </a:t>
            </a:r>
            <a:r>
              <a:rPr lang="en-GB" dirty="0" err="1" smtClean="0"/>
              <a:t>demyelinating</a:t>
            </a:r>
            <a:r>
              <a:rPr lang="en-GB" dirty="0" smtClean="0"/>
              <a:t> neuropathy may respond to </a:t>
            </a:r>
            <a:r>
              <a:rPr lang="en-GB" dirty="0" err="1" smtClean="0"/>
              <a:t>immunomodulatory</a:t>
            </a:r>
            <a:r>
              <a:rPr lang="en-GB" dirty="0" smtClean="0"/>
              <a:t> therapy. The primary electrophysiological sign of </a:t>
            </a:r>
            <a:r>
              <a:rPr lang="en-GB" dirty="0" err="1" smtClean="0"/>
              <a:t>demyelination</a:t>
            </a:r>
            <a:r>
              <a:rPr lang="en-GB" dirty="0" smtClean="0"/>
              <a:t> is a markedly reduced conduction velocity that is beyond the diminution caused by large-fibre loss. In hereditary motor and sensory neuropathy, type I and III, the MNCV and the SNCV are markedly diminished to less than 50 per cent of the lower limit of normal throughout the nerves, consistent with primary </a:t>
            </a:r>
            <a:r>
              <a:rPr lang="en-GB" dirty="0" err="1" smtClean="0"/>
              <a:t>demyelination</a:t>
            </a:r>
            <a:r>
              <a:rPr lang="en-GB" dirty="0" smtClean="0"/>
              <a:t>. In these conditions the amplitudes of the CMAPs and the CSAPs are, however, also markedly reduced and nerve biopsy confirms a marked loss of </a:t>
            </a:r>
            <a:r>
              <a:rPr lang="en-GB" dirty="0" err="1" smtClean="0"/>
              <a:t>myelinated</a:t>
            </a:r>
            <a:r>
              <a:rPr lang="en-GB" dirty="0" smtClean="0"/>
              <a:t> nerve fibres. Pure </a:t>
            </a:r>
            <a:r>
              <a:rPr lang="en-GB" dirty="0" err="1" smtClean="0"/>
              <a:t>demyelination</a:t>
            </a:r>
            <a:r>
              <a:rPr lang="en-GB" dirty="0" smtClean="0"/>
              <a:t> without axonal loss does not occur in these hereditary conditions and is extremely rare in acquired </a:t>
            </a:r>
            <a:r>
              <a:rPr lang="en-GB" dirty="0" err="1" smtClean="0"/>
              <a:t>demyelinating</a:t>
            </a:r>
            <a:r>
              <a:rPr lang="en-GB" dirty="0" smtClean="0"/>
              <a:t> neuropathy. The distinguishing features in acquired </a:t>
            </a:r>
            <a:r>
              <a:rPr lang="en-GB" dirty="0" err="1" smtClean="0"/>
              <a:t>demyelinating</a:t>
            </a:r>
            <a:r>
              <a:rPr lang="en-GB" dirty="0" smtClean="0"/>
              <a:t> neuropathy include widespread </a:t>
            </a:r>
            <a:r>
              <a:rPr lang="en-GB" dirty="0" err="1" smtClean="0"/>
              <a:t>demyelination</a:t>
            </a:r>
            <a:r>
              <a:rPr lang="en-GB" dirty="0" smtClean="0"/>
              <a:t>, often in a multifocal pattern, as indicated by focal temporal dispersion or conduction block or both of CMAPs </a:t>
            </a:r>
          </a:p>
          <a:p>
            <a:pPr>
              <a:defRPr/>
            </a:pPr>
            <a:r>
              <a:rPr lang="en-GB" dirty="0" smtClean="0"/>
              <a:t>P.3.922</a:t>
            </a:r>
          </a:p>
          <a:p>
            <a:pPr>
              <a:defRPr/>
            </a:pPr>
            <a:r>
              <a:rPr lang="en-GB" dirty="0" smtClean="0"/>
              <a:t/>
            </a:r>
            <a:br>
              <a:rPr lang="en-GB" dirty="0" smtClean="0"/>
            </a:br>
            <a:r>
              <a:rPr lang="en-GB" dirty="0" smtClean="0"/>
              <a:t>and CSAPs. Criteria have been established to assist in the diagnosis of these </a:t>
            </a:r>
            <a:r>
              <a:rPr lang="en-GB" dirty="0" err="1" smtClean="0"/>
              <a:t>demyelinating</a:t>
            </a:r>
            <a:r>
              <a:rPr lang="en-GB" dirty="0" smtClean="0"/>
              <a:t> neuropathies (Table 3).</a:t>
            </a:r>
          </a:p>
          <a:p>
            <a:pPr>
              <a:defRPr/>
            </a:pPr>
            <a:r>
              <a:rPr lang="en-GB" b="1" dirty="0" smtClean="0"/>
              <a:t>Table 3 Criteria for the classification of acquired </a:t>
            </a:r>
            <a:r>
              <a:rPr lang="en-GB" b="1" dirty="0" err="1" smtClean="0"/>
              <a:t>demyelinating</a:t>
            </a:r>
            <a:r>
              <a:rPr lang="en-GB" b="1" dirty="0" smtClean="0"/>
              <a:t> </a:t>
            </a:r>
            <a:r>
              <a:rPr lang="en-GB" b="1" dirty="0" err="1" smtClean="0"/>
              <a:t>polyneuropathies</a:t>
            </a:r>
            <a:endParaRPr lang="en-GB" dirty="0" smtClean="0"/>
          </a:p>
          <a:p>
            <a:pPr>
              <a:defRPr/>
            </a:pPr>
            <a:r>
              <a:rPr lang="en-GB" b="1" dirty="0" smtClean="0"/>
              <a:t>Nerve conduction parameter</a:t>
            </a:r>
            <a:endParaRPr lang="en-GB" dirty="0" smtClean="0"/>
          </a:p>
          <a:p>
            <a:pPr>
              <a:defRPr/>
            </a:pPr>
            <a:r>
              <a:rPr lang="en-GB" b="1" dirty="0" smtClean="0"/>
              <a:t>Albers and Kelly, 1989</a:t>
            </a:r>
            <a:endParaRPr lang="en-GB" dirty="0" smtClean="0"/>
          </a:p>
          <a:p>
            <a:pPr>
              <a:defRPr/>
            </a:pPr>
            <a:r>
              <a:rPr lang="en-GB" b="1" dirty="0" smtClean="0"/>
              <a:t>Ho </a:t>
            </a:r>
            <a:r>
              <a:rPr lang="en-GB" b="1" i="1" dirty="0" smtClean="0"/>
              <a:t>et al.</a:t>
            </a:r>
            <a:r>
              <a:rPr lang="en-GB" b="1" dirty="0" smtClean="0"/>
              <a:t>, 1997</a:t>
            </a:r>
            <a:endParaRPr lang="en-GB" dirty="0" smtClean="0"/>
          </a:p>
          <a:p>
            <a:pPr>
              <a:defRPr/>
            </a:pPr>
            <a:r>
              <a:rPr lang="en-GB" b="1" dirty="0" smtClean="0"/>
              <a:t>Copenhagen values</a:t>
            </a:r>
            <a:endParaRPr lang="en-GB" dirty="0" smtClean="0"/>
          </a:p>
          <a:p>
            <a:pPr>
              <a:defRPr/>
            </a:pPr>
            <a:r>
              <a:rPr lang="en-GB" b="1" dirty="0" smtClean="0"/>
              <a:t>Upper limbs</a:t>
            </a:r>
            <a:endParaRPr lang="en-GB" dirty="0" smtClean="0"/>
          </a:p>
          <a:p>
            <a:pPr>
              <a:defRPr/>
            </a:pPr>
            <a:r>
              <a:rPr lang="en-GB" b="1" dirty="0" smtClean="0"/>
              <a:t>Lower limbs</a:t>
            </a:r>
            <a:endParaRPr lang="en-GB" dirty="0" smtClean="0"/>
          </a:p>
          <a:p>
            <a:pPr>
              <a:defRPr/>
            </a:pPr>
            <a:r>
              <a:rPr lang="en-GB" dirty="0" smtClean="0"/>
              <a:t>Distal motor latency</a:t>
            </a:r>
          </a:p>
          <a:p>
            <a:pPr>
              <a:defRPr/>
            </a:pPr>
            <a:r>
              <a:rPr lang="en-GB" dirty="0" smtClean="0"/>
              <a:t>&gt;115% of UNL (amp. </a:t>
            </a:r>
            <a:r>
              <a:rPr lang="en-GB" dirty="0" err="1" smtClean="0"/>
              <a:t>nl</a:t>
            </a:r>
            <a:r>
              <a:rPr lang="en-GB" dirty="0" smtClean="0"/>
              <a:t>.)</a:t>
            </a:r>
          </a:p>
          <a:p>
            <a:pPr>
              <a:defRPr/>
            </a:pPr>
            <a:r>
              <a:rPr lang="en-GB" dirty="0" smtClean="0"/>
              <a:t>&gt;110% of UNL (amp. </a:t>
            </a:r>
            <a:r>
              <a:rPr lang="en-GB" dirty="0" err="1" smtClean="0"/>
              <a:t>nl</a:t>
            </a:r>
            <a:r>
              <a:rPr lang="en-GB" dirty="0" smtClean="0"/>
              <a:t>.)</a:t>
            </a:r>
          </a:p>
          <a:p>
            <a:pPr>
              <a:defRPr/>
            </a:pPr>
            <a:r>
              <a:rPr lang="en-GB" dirty="0" smtClean="0"/>
              <a:t>4.5 ms</a:t>
            </a:r>
          </a:p>
          <a:p>
            <a:pPr>
              <a:defRPr/>
            </a:pPr>
            <a:r>
              <a:rPr lang="en-GB" dirty="0" smtClean="0"/>
              <a:t>6.4 ms</a:t>
            </a:r>
          </a:p>
          <a:p>
            <a:pPr>
              <a:defRPr/>
            </a:pPr>
            <a:r>
              <a:rPr lang="en-GB" dirty="0" smtClean="0"/>
              <a:t> </a:t>
            </a:r>
          </a:p>
          <a:p>
            <a:pPr>
              <a:defRPr/>
            </a:pPr>
            <a:r>
              <a:rPr lang="en-GB" dirty="0" smtClean="0"/>
              <a:t>&gt;125% of UNL (amp. &lt;</a:t>
            </a:r>
            <a:r>
              <a:rPr lang="en-GB" dirty="0" err="1" smtClean="0"/>
              <a:t>nl</a:t>
            </a:r>
            <a:r>
              <a:rPr lang="en-GB" dirty="0" smtClean="0"/>
              <a:t>.)</a:t>
            </a:r>
          </a:p>
          <a:p>
            <a:pPr>
              <a:defRPr/>
            </a:pPr>
            <a:r>
              <a:rPr lang="en-GB" dirty="0" smtClean="0"/>
              <a:t>&gt;120% of UNL (amp. &lt;</a:t>
            </a:r>
            <a:r>
              <a:rPr lang="en-GB" dirty="0" err="1" smtClean="0"/>
              <a:t>nl</a:t>
            </a:r>
            <a:r>
              <a:rPr lang="en-GB" dirty="0" smtClean="0"/>
              <a:t>.)</a:t>
            </a:r>
          </a:p>
          <a:p>
            <a:pPr>
              <a:defRPr/>
            </a:pPr>
            <a:r>
              <a:rPr lang="en-GB" dirty="0" smtClean="0"/>
              <a:t>5.4 ms</a:t>
            </a:r>
          </a:p>
          <a:p>
            <a:pPr>
              <a:defRPr/>
            </a:pPr>
            <a:r>
              <a:rPr lang="en-GB" dirty="0" smtClean="0"/>
              <a:t>7.7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Motor conduction</a:t>
            </a:r>
          </a:p>
          <a:p>
            <a:pPr>
              <a:defRPr/>
            </a:pPr>
            <a:r>
              <a:rPr lang="en-GB" dirty="0" smtClean="0"/>
              <a:t>&lt;90% of LNL (amp. </a:t>
            </a:r>
            <a:r>
              <a:rPr lang="en-GB" dirty="0" err="1" smtClean="0"/>
              <a:t>nl</a:t>
            </a:r>
            <a:r>
              <a:rPr lang="en-GB" dirty="0" smtClean="0"/>
              <a:t>.)</a:t>
            </a:r>
          </a:p>
          <a:p>
            <a:pPr>
              <a:defRPr/>
            </a:pPr>
            <a:r>
              <a:rPr lang="en-GB" dirty="0" smtClean="0"/>
              <a:t>&lt;95% of LNL (amp. &gt;50% of LNL)</a:t>
            </a:r>
          </a:p>
          <a:p>
            <a:pPr>
              <a:defRPr/>
            </a:pPr>
            <a:r>
              <a:rPr lang="en-GB" dirty="0" smtClean="0"/>
              <a:t>45 m/s</a:t>
            </a:r>
          </a:p>
          <a:p>
            <a:pPr>
              <a:defRPr/>
            </a:pPr>
            <a:r>
              <a:rPr lang="en-GB" dirty="0" smtClean="0"/>
              <a:t>35 m/s</a:t>
            </a:r>
          </a:p>
          <a:p>
            <a:pPr>
              <a:defRPr/>
            </a:pPr>
            <a:r>
              <a:rPr lang="en-GB" dirty="0" smtClean="0"/>
              <a:t>velocity</a:t>
            </a:r>
          </a:p>
          <a:p>
            <a:pPr>
              <a:defRPr/>
            </a:pPr>
            <a:r>
              <a:rPr lang="en-GB" dirty="0" smtClean="0"/>
              <a:t>&lt;80% of LNL (amp. &lt;</a:t>
            </a:r>
            <a:r>
              <a:rPr lang="en-GB" dirty="0" err="1" smtClean="0"/>
              <a:t>nl</a:t>
            </a:r>
            <a:r>
              <a:rPr lang="en-GB" dirty="0" smtClean="0"/>
              <a:t>.)</a:t>
            </a:r>
          </a:p>
          <a:p>
            <a:pPr>
              <a:defRPr/>
            </a:pPr>
            <a:r>
              <a:rPr lang="en-GB" dirty="0" smtClean="0"/>
              <a:t>&lt;85% of LNL (amp. &lt;50% of LNL)</a:t>
            </a:r>
          </a:p>
          <a:p>
            <a:pPr>
              <a:defRPr/>
            </a:pPr>
            <a:r>
              <a:rPr lang="en-GB" dirty="0" smtClean="0"/>
              <a:t>38 m/s</a:t>
            </a:r>
          </a:p>
          <a:p>
            <a:pPr>
              <a:defRPr/>
            </a:pPr>
            <a:r>
              <a:rPr lang="en-GB" dirty="0" smtClean="0"/>
              <a:t>30 m/s</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Focal conduction</a:t>
            </a:r>
          </a:p>
          <a:p>
            <a:pPr>
              <a:defRPr/>
            </a:pPr>
            <a:r>
              <a:rPr lang="en-GB" dirty="0" smtClean="0"/>
              <a:t>Temporal dispersion (&gt;10–15%</a:t>
            </a:r>
          </a:p>
          <a:p>
            <a:pPr>
              <a:defRPr/>
            </a:pPr>
            <a:r>
              <a:rPr lang="en-GB" dirty="0" smtClean="0"/>
              <a:t>Temporal dispersion</a:t>
            </a:r>
          </a:p>
          <a:p>
            <a:pPr>
              <a:defRPr/>
            </a:pPr>
            <a:r>
              <a:rPr lang="en-GB" dirty="0" smtClean="0"/>
              <a:t> </a:t>
            </a:r>
          </a:p>
          <a:p>
            <a:pPr>
              <a:defRPr/>
            </a:pPr>
            <a:r>
              <a:rPr lang="en-GB" dirty="0" smtClean="0"/>
              <a:t> </a:t>
            </a:r>
          </a:p>
          <a:p>
            <a:pPr>
              <a:defRPr/>
            </a:pPr>
            <a:r>
              <a:rPr lang="en-GB" dirty="0" smtClean="0"/>
              <a:t>changes</a:t>
            </a:r>
          </a:p>
          <a:p>
            <a:pPr>
              <a:defRPr/>
            </a:pPr>
            <a:r>
              <a:rPr lang="en-GB" dirty="0" smtClean="0"/>
              <a:t>increased duration). Proximal/</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distal amplitude ratio, &lt;0.7</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 </a:t>
            </a:r>
          </a:p>
          <a:p>
            <a:pPr>
              <a:defRPr/>
            </a:pPr>
            <a:r>
              <a:rPr lang="en-GB" dirty="0" smtClean="0"/>
              <a:t>F-wave latency</a:t>
            </a:r>
          </a:p>
          <a:p>
            <a:pPr>
              <a:defRPr/>
            </a:pPr>
            <a:r>
              <a:rPr lang="en-GB" dirty="0" smtClean="0"/>
              <a:t>&gt;125% of UNL</a:t>
            </a:r>
          </a:p>
          <a:p>
            <a:pPr>
              <a:defRPr/>
            </a:pPr>
            <a:r>
              <a:rPr lang="en-GB" dirty="0" smtClean="0"/>
              <a:t>&gt;120% of UNL</a:t>
            </a:r>
          </a:p>
          <a:p>
            <a:pPr>
              <a:defRPr/>
            </a:pPr>
            <a:r>
              <a:rPr lang="en-GB" dirty="0" smtClean="0"/>
              <a:t> </a:t>
            </a:r>
          </a:p>
          <a:p>
            <a:pPr>
              <a:defRPr/>
            </a:pPr>
            <a:r>
              <a:rPr lang="en-GB" dirty="0" smtClean="0"/>
              <a:t> </a:t>
            </a:r>
          </a:p>
          <a:p>
            <a:pPr>
              <a:defRPr/>
            </a:pPr>
            <a:r>
              <a:rPr lang="en-GB" dirty="0" smtClean="0"/>
              <a:t>LNL, lower normal 95 per cent confidence limit; UNL, upper normal 96 per cent confidence limit; amp., amplitude of CMAP; </a:t>
            </a:r>
            <a:r>
              <a:rPr lang="en-GB" dirty="0" err="1" smtClean="0"/>
              <a:t>nl</a:t>
            </a:r>
            <a:r>
              <a:rPr lang="en-GB" dirty="0" smtClean="0"/>
              <a:t>., normal.</a:t>
            </a:r>
          </a:p>
          <a:p>
            <a:pPr>
              <a:defRPr/>
            </a:pPr>
            <a:r>
              <a:rPr lang="en-GB" dirty="0" smtClean="0"/>
              <a:t>A weakness or sensory loss does not result solely from a diminished conduction velocity, but also as a consequence of nerve fibre loss or a block of conduction between the CNS and the target muscle. Conduction block is a partial or complete inability of fibres to propagate action potentials along a segment of the nerve, and is demonstrated by recording a larger motor or sensory response more distal to than proximal to the site of the block (Fig. 17(a)). This reduction in amplitude should be greater than that associated with a temporal dispersion of the conducting fibres. Therefore to demonstrate a block of motor fibres, the CMAP should show a reduction of at least 50 per cent (Fig. 17(a)). Conduction block may occur in acquired acute or chronic inflammatory </a:t>
            </a:r>
            <a:r>
              <a:rPr lang="en-GB" dirty="0" err="1" smtClean="0"/>
              <a:t>demyelinating</a:t>
            </a:r>
            <a:r>
              <a:rPr lang="en-GB" dirty="0" smtClean="0"/>
              <a:t> neuropathy and in some cases of monoclonal </a:t>
            </a:r>
            <a:r>
              <a:rPr lang="en-GB" dirty="0" err="1" smtClean="0"/>
              <a:t>gammopathy</a:t>
            </a:r>
            <a:r>
              <a:rPr lang="en-GB" dirty="0" smtClean="0"/>
              <a:t>. It does not occur in hereditary </a:t>
            </a:r>
            <a:r>
              <a:rPr lang="en-GB" dirty="0" err="1" smtClean="0"/>
              <a:t>demyelinating</a:t>
            </a:r>
            <a:r>
              <a:rPr lang="en-GB" dirty="0" smtClean="0"/>
              <a:t> neuropathy and probably not in </a:t>
            </a:r>
            <a:r>
              <a:rPr lang="en-GB" dirty="0" err="1" smtClean="0"/>
              <a:t>gammopathy</a:t>
            </a:r>
            <a:r>
              <a:rPr lang="en-GB" dirty="0" smtClean="0"/>
              <a:t> with </a:t>
            </a:r>
            <a:r>
              <a:rPr lang="en-GB" dirty="0" err="1" smtClean="0"/>
              <a:t>IgM</a:t>
            </a:r>
            <a:r>
              <a:rPr lang="en-GB" dirty="0" smtClean="0"/>
              <a:t> anti-MAG antibodies. However, </a:t>
            </a:r>
            <a:r>
              <a:rPr lang="en-GB" dirty="0" err="1" smtClean="0"/>
              <a:t>demyelination</a:t>
            </a:r>
            <a:r>
              <a:rPr lang="en-GB" dirty="0" smtClean="0"/>
              <a:t> due to compression may also cause a conduction block, and in </a:t>
            </a:r>
            <a:r>
              <a:rPr lang="en-GB" dirty="0" err="1" smtClean="0"/>
              <a:t>demyelinating</a:t>
            </a:r>
            <a:r>
              <a:rPr lang="en-GB" dirty="0" smtClean="0"/>
              <a:t> neuropathy a conduction block must therefore be demonstrated outside the usual sites of entrapment or compression. The pathophysiological changes in inflammatory </a:t>
            </a:r>
            <a:r>
              <a:rPr lang="en-GB" dirty="0" err="1" smtClean="0"/>
              <a:t>demyelinating</a:t>
            </a:r>
            <a:r>
              <a:rPr lang="en-GB" dirty="0" smtClean="0"/>
              <a:t> diseases usually show a multifocal pattern, with some nerves showing pronounced changes while other nerves or nerve segments have normal conduction.</a:t>
            </a:r>
          </a:p>
          <a:p>
            <a:pPr>
              <a:defRPr/>
            </a:pPr>
            <a:r>
              <a:rPr lang="en-GB" b="1" dirty="0" smtClean="0"/>
              <a:t>Fig. 17</a:t>
            </a:r>
            <a:r>
              <a:rPr lang="en-GB" dirty="0" smtClean="0"/>
              <a:t> Motor conduction studies of the median and </a:t>
            </a:r>
            <a:r>
              <a:rPr lang="en-GB" dirty="0" err="1" smtClean="0"/>
              <a:t>ulnar</a:t>
            </a:r>
            <a:r>
              <a:rPr lang="en-GB" dirty="0" smtClean="0"/>
              <a:t> nerves of a 29-year-old woman with electrophysiological signs of </a:t>
            </a:r>
            <a:r>
              <a:rPr lang="en-GB" dirty="0" err="1" smtClean="0"/>
              <a:t>demyelinating</a:t>
            </a:r>
            <a:r>
              <a:rPr lang="en-GB" dirty="0" smtClean="0"/>
              <a:t> neuropathy and clinical signs of relapsing chronic inflammatory </a:t>
            </a:r>
            <a:r>
              <a:rPr lang="en-GB" dirty="0" err="1" smtClean="0"/>
              <a:t>demyelinating</a:t>
            </a:r>
            <a:r>
              <a:rPr lang="en-GB" dirty="0" smtClean="0"/>
              <a:t> neuropathy. Clinical examination showed marked weakness of the </a:t>
            </a:r>
            <a:r>
              <a:rPr lang="en-GB" dirty="0" err="1" smtClean="0"/>
              <a:t>thenar</a:t>
            </a:r>
            <a:r>
              <a:rPr lang="en-GB" dirty="0" smtClean="0"/>
              <a:t> and forearm median innervated muscles. The force in </a:t>
            </a:r>
            <a:r>
              <a:rPr lang="en-GB" dirty="0" err="1" smtClean="0"/>
              <a:t>ulnar</a:t>
            </a:r>
            <a:r>
              <a:rPr lang="en-GB" dirty="0" smtClean="0"/>
              <a:t> innervated muscles was normal. Left panel: CMAP recorded from the abductor </a:t>
            </a:r>
            <a:r>
              <a:rPr lang="en-GB" dirty="0" err="1" smtClean="0"/>
              <a:t>pollicis</a:t>
            </a:r>
            <a:r>
              <a:rPr lang="en-GB" dirty="0" smtClean="0"/>
              <a:t> </a:t>
            </a:r>
            <a:r>
              <a:rPr lang="en-GB" dirty="0" err="1" smtClean="0"/>
              <a:t>brevis</a:t>
            </a:r>
            <a:r>
              <a:rPr lang="en-GB" dirty="0" smtClean="0"/>
              <a:t> muscle (APB). Stimulation at the wrist (WR) and elbow (EL) elicited normal CMAPs and the DML and MNCV along the forearm were normal. Stimulation at the </a:t>
            </a:r>
            <a:r>
              <a:rPr lang="en-GB" dirty="0" err="1" smtClean="0"/>
              <a:t>axilla</a:t>
            </a:r>
            <a:r>
              <a:rPr lang="en-GB" dirty="0" smtClean="0"/>
              <a:t> (AX) resulted in a markedly reduced CMAP amplitude and a reduced MNCV between the elbow and </a:t>
            </a:r>
            <a:r>
              <a:rPr lang="en-GB" dirty="0" err="1" smtClean="0"/>
              <a:t>axilla</a:t>
            </a:r>
            <a:r>
              <a:rPr lang="en-GB" dirty="0" smtClean="0"/>
              <a:t>, consistent with a partial conduction block. Right panel: stimulation of the </a:t>
            </a:r>
            <a:r>
              <a:rPr lang="en-GB" dirty="0" err="1" smtClean="0"/>
              <a:t>ulnar</a:t>
            </a:r>
            <a:r>
              <a:rPr lang="en-GB" dirty="0" smtClean="0"/>
              <a:t> nerve at the wrist and </a:t>
            </a:r>
            <a:r>
              <a:rPr lang="en-GB" dirty="0" err="1" smtClean="0"/>
              <a:t>axilla</a:t>
            </a:r>
            <a:r>
              <a:rPr lang="en-GB" dirty="0" smtClean="0"/>
              <a:t> evoked CMAPs at the abductor </a:t>
            </a:r>
            <a:r>
              <a:rPr lang="en-GB" dirty="0" err="1" smtClean="0"/>
              <a:t>digiti</a:t>
            </a:r>
            <a:r>
              <a:rPr lang="en-GB" dirty="0" smtClean="0"/>
              <a:t> </a:t>
            </a:r>
            <a:r>
              <a:rPr lang="en-GB" dirty="0" err="1" smtClean="0"/>
              <a:t>minimi</a:t>
            </a:r>
            <a:r>
              <a:rPr lang="en-GB" dirty="0" smtClean="0"/>
              <a:t> (ADM) of normal amplitudes, DML and MNCV, indicating that motor fibres were not affected.</a:t>
            </a:r>
          </a:p>
          <a:p>
            <a:pPr>
              <a:defRPr/>
            </a:pPr>
            <a:r>
              <a:rPr lang="en-GB" dirty="0" smtClean="0"/>
              <a:t>Apparent conduction block may be found in acute neuropathies due to </a:t>
            </a:r>
            <a:r>
              <a:rPr lang="en-GB" dirty="0" err="1" smtClean="0"/>
              <a:t>vasculitis</a:t>
            </a:r>
            <a:r>
              <a:rPr lang="en-GB" dirty="0" smtClean="0"/>
              <a:t>. However, conduction along the nerve segment distal to a focal lesion may continue for several days before </a:t>
            </a:r>
            <a:r>
              <a:rPr lang="en-GB" dirty="0" err="1" smtClean="0"/>
              <a:t>Wallerian</a:t>
            </a:r>
            <a:r>
              <a:rPr lang="en-GB" dirty="0" smtClean="0"/>
              <a:t> degeneration takes place, and repeated studies should therefore be carried out to exclude this possibility.</a:t>
            </a:r>
          </a:p>
          <a:p>
            <a:pPr>
              <a:defRPr/>
            </a:pPr>
            <a:r>
              <a:rPr lang="en-GB" b="1" i="1" dirty="0" smtClean="0"/>
              <a:t>Motor disorders (motor neurone disease and motor neuropathy)</a:t>
            </a:r>
            <a:endParaRPr lang="en-GB" dirty="0" smtClean="0"/>
          </a:p>
          <a:p>
            <a:pPr>
              <a:defRPr/>
            </a:pPr>
            <a:r>
              <a:rPr lang="en-GB" dirty="0" smtClean="0"/>
              <a:t>Conduction studies in motor neurone disease are normal at early stages of the disease, but at late stages the CMAP amplitudes are reduced. The distal motor latencies of weak and wasted muscles are often prolonged, and the MNCV slightly to moderately reduced due to a loss of large α-motor axons. In ALS, sensory conduction studies are usually normal, though the CSAP amplitudes may be slightly diminished. Therefore, conduction studies are mainly of use in the diagnosis of ALS in that they are normal in the face of widespread </a:t>
            </a:r>
            <a:r>
              <a:rPr lang="en-GB" dirty="0" err="1" smtClean="0"/>
              <a:t>neurogenic</a:t>
            </a:r>
            <a:r>
              <a:rPr lang="en-GB" dirty="0" smtClean="0"/>
              <a:t> changes at EMG. However, patients with X-linked </a:t>
            </a:r>
            <a:r>
              <a:rPr lang="en-GB" dirty="0" err="1" smtClean="0"/>
              <a:t>bulbospinal</a:t>
            </a:r>
            <a:r>
              <a:rPr lang="en-GB" dirty="0" smtClean="0"/>
              <a:t> muscular atrophy (Kennedy's syndrome) are characterized by a marked reduction of CSAP amplitudes, while the EMG examination shows abnormalities characteristic of motor neurone disease (</a:t>
            </a:r>
            <a:r>
              <a:rPr lang="en-GB" dirty="0" err="1" smtClean="0"/>
              <a:t>fasciculations</a:t>
            </a:r>
            <a:r>
              <a:rPr lang="en-GB" dirty="0" smtClean="0"/>
              <a:t>, widespread </a:t>
            </a:r>
            <a:r>
              <a:rPr lang="en-GB" dirty="0" err="1" smtClean="0"/>
              <a:t>denervation</a:t>
            </a:r>
            <a:r>
              <a:rPr lang="en-GB" dirty="0" smtClean="0"/>
              <a:t>, markedly enlarged and prolonged MUPs, and discrete high-amplitude recruitment at maximal effort).</a:t>
            </a:r>
          </a:p>
          <a:p>
            <a:pPr>
              <a:defRPr/>
            </a:pPr>
            <a:r>
              <a:rPr lang="en-GB" dirty="0" smtClean="0"/>
              <a:t>Asymmetrical or focal weakness, atrophy, </a:t>
            </a:r>
            <a:r>
              <a:rPr lang="en-GB" dirty="0" err="1" smtClean="0"/>
              <a:t>fasciculations</a:t>
            </a:r>
            <a:r>
              <a:rPr lang="en-GB" dirty="0" smtClean="0"/>
              <a:t> (see Fig. 7), without or with only slight sensory symptoms, due to multifocal motor neuropathy may be mistaken for the early stages of spinal forms of motor neurone disease. The course is, however, prolonged over several years, and there is no involvement of bulbar muscles and no signs of </a:t>
            </a:r>
            <a:r>
              <a:rPr lang="en-GB" dirty="0" err="1" smtClean="0"/>
              <a:t>corticospinal</a:t>
            </a:r>
            <a:r>
              <a:rPr lang="en-GB" dirty="0" smtClean="0"/>
              <a:t> involvement. The electrophysiological features in these patients are distinct, with conduction block of motor fibres indicating focal </a:t>
            </a:r>
            <a:r>
              <a:rPr lang="en-GB" dirty="0" err="1" smtClean="0"/>
              <a:t>demyelination</a:t>
            </a:r>
            <a:r>
              <a:rPr lang="en-GB" dirty="0" smtClean="0"/>
              <a:t>. Usually there is also EMG evidence of chronic partial </a:t>
            </a:r>
            <a:r>
              <a:rPr lang="en-GB" dirty="0" err="1" smtClean="0"/>
              <a:t>denervation</a:t>
            </a:r>
            <a:r>
              <a:rPr lang="en-GB" dirty="0" smtClean="0"/>
              <a:t>, indicating fibre loss. The sensory conduction studies through affected nerve segments are normal. These patients frequently have high titres of anti-GM1 antibodies, and often respond clinically and </a:t>
            </a:r>
            <a:r>
              <a:rPr lang="en-GB" dirty="0" err="1" smtClean="0"/>
              <a:t>electrophysiologically</a:t>
            </a:r>
            <a:r>
              <a:rPr lang="en-GB" dirty="0" smtClean="0"/>
              <a:t> to intravenous infusions of immunoglobulin. Patients with chronic inflammatory </a:t>
            </a:r>
            <a:r>
              <a:rPr lang="en-GB" dirty="0" err="1" smtClean="0"/>
              <a:t>demyelinating</a:t>
            </a:r>
            <a:r>
              <a:rPr lang="en-GB" dirty="0" smtClean="0"/>
              <a:t> neuropathy may have mainly motor symptoms, with only minimal sensory deficits. Motor conduction studies in chronic inflammatory </a:t>
            </a:r>
            <a:r>
              <a:rPr lang="en-GB" dirty="0" err="1" smtClean="0"/>
              <a:t>demyelinating</a:t>
            </a:r>
            <a:r>
              <a:rPr lang="en-GB" dirty="0" smtClean="0"/>
              <a:t> neuropathy show signs of mixed </a:t>
            </a:r>
            <a:r>
              <a:rPr lang="en-GB" dirty="0" err="1" smtClean="0"/>
              <a:t>demyelination</a:t>
            </a:r>
            <a:r>
              <a:rPr lang="en-GB" dirty="0" smtClean="0"/>
              <a:t>, including conduction block, and fibre loss; sensory conduction studies are abnormal, with small CSAP amplitudes and often reduced SNCV. This is an important distinction, since patients with chronic inflammatory </a:t>
            </a:r>
            <a:r>
              <a:rPr lang="en-GB" dirty="0" err="1" smtClean="0"/>
              <a:t>demyelinating</a:t>
            </a:r>
            <a:r>
              <a:rPr lang="en-GB" dirty="0" smtClean="0"/>
              <a:t> neuropathy may respond to treatment with corticosteroids and other immune-modulating strategies that have no effect on multifocal motor neuropathy.</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r>
              <a:rPr lang="en-GB" dirty="0" smtClean="0"/>
              <a:t>Sensory conduction in the median, </a:t>
            </a:r>
            <a:r>
              <a:rPr lang="en-GB" dirty="0" err="1" smtClean="0"/>
              <a:t>ulnar</a:t>
            </a:r>
            <a:r>
              <a:rPr lang="en-GB" dirty="0" smtClean="0"/>
              <a:t>, and radial nerves can be measured by applying stimuli through ring electrodes upon a finger (</a:t>
            </a:r>
            <a:r>
              <a:rPr lang="en-GB" u="sng" dirty="0" smtClean="0">
                <a:hlinkClick r:id="rId3" action="ppaction://hlinkfile" tooltip="Fig. 2.19"/>
              </a:rPr>
              <a:t>Fig. 2.19</a:t>
            </a:r>
            <a:r>
              <a:rPr lang="en-GB" dirty="0" smtClean="0"/>
              <a:t>) and then recording the sensory nerve action potential through </a:t>
            </a:r>
            <a:r>
              <a:rPr lang="en-GB" dirty="0" err="1" smtClean="0"/>
              <a:t>cutaneous</a:t>
            </a:r>
            <a:r>
              <a:rPr lang="en-GB" dirty="0" smtClean="0"/>
              <a:t> electrodes applied over the trunk of the nerve (</a:t>
            </a:r>
            <a:r>
              <a:rPr lang="en-GB" dirty="0" err="1" smtClean="0"/>
              <a:t>orthodromic</a:t>
            </a:r>
            <a:r>
              <a:rPr lang="en-GB" dirty="0" smtClean="0"/>
              <a:t> conduction). For other nerves, such as the </a:t>
            </a:r>
            <a:r>
              <a:rPr lang="en-GB" dirty="0" err="1" smtClean="0"/>
              <a:t>sural</a:t>
            </a:r>
            <a:r>
              <a:rPr lang="en-GB" dirty="0" smtClean="0"/>
              <a:t>, the nerve trunk is stimulated and sensory nerve action potentials recorded from surface electrodes (</a:t>
            </a:r>
            <a:r>
              <a:rPr lang="en-GB" dirty="0" err="1" smtClean="0"/>
              <a:t>antidromic</a:t>
            </a:r>
            <a:r>
              <a:rPr lang="en-GB" dirty="0" smtClean="0"/>
              <a:t> or </a:t>
            </a:r>
            <a:r>
              <a:rPr lang="en-GB" dirty="0" err="1" smtClean="0"/>
              <a:t>orthodromic</a:t>
            </a:r>
            <a:r>
              <a:rPr lang="en-GB" dirty="0" smtClean="0"/>
              <a:t> conduction). The sensory nerve action potential (SNAP) is so small that averaging techniques are required following multiple stimuli, and occasionally needle recording electrodes inserted close to the nerve are required (</a:t>
            </a:r>
            <a:r>
              <a:rPr lang="en-GB" u="sng" dirty="0" smtClean="0">
                <a:hlinkClick r:id="rId4" action="ppaction://hlinkfile" tooltip="Kimura 1983"/>
              </a:rPr>
              <a:t>Kimura 1983</a:t>
            </a:r>
            <a:r>
              <a:rPr lang="en-GB" dirty="0" smtClean="0"/>
              <a:t>; </a:t>
            </a:r>
            <a:r>
              <a:rPr lang="en-GB" u="sng" dirty="0" err="1" smtClean="0">
                <a:hlinkClick r:id="rId4" action="ppaction://hlinkfile" tooltip="Liveson and Ma 1992"/>
              </a:rPr>
              <a:t>Liveson</a:t>
            </a:r>
            <a:r>
              <a:rPr lang="en-GB" u="sng" dirty="0" smtClean="0">
                <a:hlinkClick r:id="rId4" action="ppaction://hlinkfile" tooltip="Liveson and Ma 1992"/>
              </a:rPr>
              <a:t> and Ma 1992</a:t>
            </a:r>
            <a:r>
              <a:rPr lang="en-GB" dirty="0" smtClean="0"/>
              <a:t>; </a:t>
            </a:r>
            <a:r>
              <a:rPr lang="en-GB" u="sng" dirty="0" err="1" smtClean="0">
                <a:hlinkClick r:id="rId4" action="ppaction://hlinkfile" tooltip="Binnie et al. 1995"/>
              </a:rPr>
              <a:t>Binnie</a:t>
            </a:r>
            <a:r>
              <a:rPr lang="en-GB" u="sng" dirty="0" smtClean="0">
                <a:hlinkClick r:id="rId4" action="ppaction://hlinkfile" tooltip="Binnie et al. 1995"/>
              </a:rPr>
              <a:t> </a:t>
            </a:r>
            <a:r>
              <a:rPr lang="en-GB" i="1" u="sng" dirty="0" smtClean="0">
                <a:hlinkClick r:id="rId4" action="ppaction://hlinkfile" tooltip="Binnie et al. 1995"/>
              </a:rPr>
              <a:t>et al.</a:t>
            </a:r>
            <a:r>
              <a:rPr lang="en-GB" u="sng" dirty="0" smtClean="0">
                <a:hlinkClick r:id="rId4" action="ppaction://hlinkfile" tooltip="Binnie et al. 1995"/>
              </a:rPr>
              <a:t> 1995</a:t>
            </a:r>
            <a:r>
              <a:rPr lang="en-GB" dirty="0" smtClean="0"/>
              <a:t>).</a:t>
            </a:r>
          </a:p>
          <a:p>
            <a:pPr>
              <a:defRPr/>
            </a:pPr>
            <a:r>
              <a:rPr lang="en-GB" u="sng" dirty="0" smtClean="0">
                <a:hlinkClick r:id="rId5" action="ppaction://hlinkfile"/>
              </a:rPr>
              <a:t>View Figure</a:t>
            </a:r>
            <a:endParaRPr lang="en-GB" dirty="0" smtClean="0"/>
          </a:p>
          <a:p>
            <a:pPr>
              <a:defRPr/>
            </a:pPr>
            <a:r>
              <a:rPr lang="en-GB" dirty="0" smtClean="0"/>
              <a:t> </a:t>
            </a:r>
          </a:p>
          <a:p>
            <a:pPr>
              <a:defRPr/>
            </a:pPr>
            <a:r>
              <a:rPr lang="en-GB" b="1" dirty="0" smtClean="0"/>
              <a:t>Fig. 2.19.</a:t>
            </a:r>
            <a:r>
              <a:rPr lang="en-GB" dirty="0" smtClean="0"/>
              <a:t> Diagrammatic representation of the technique of measuring the sensory nerve action potential (SNAP) in the median nerve (at points R</a:t>
            </a:r>
            <a:r>
              <a:rPr lang="en-GB" baseline="-25000" dirty="0" smtClean="0"/>
              <a:t>1</a:t>
            </a:r>
            <a:r>
              <a:rPr lang="en-GB" dirty="0" smtClean="0"/>
              <a:t>, R</a:t>
            </a:r>
            <a:r>
              <a:rPr lang="en-GB" baseline="-25000" dirty="0" smtClean="0"/>
              <a:t>2</a:t>
            </a:r>
            <a:r>
              <a:rPr lang="en-GB" dirty="0" smtClean="0"/>
              <a:t>, R</a:t>
            </a:r>
            <a:r>
              <a:rPr lang="en-GB" baseline="-25000" dirty="0" smtClean="0"/>
              <a:t>3</a:t>
            </a:r>
            <a:r>
              <a:rPr lang="en-GB" dirty="0" smtClean="0"/>
              <a:t>) after </a:t>
            </a:r>
            <a:r>
              <a:rPr lang="en-GB" dirty="0" err="1" smtClean="0"/>
              <a:t>orthodromic</a:t>
            </a:r>
            <a:r>
              <a:rPr lang="en-GB" dirty="0" smtClean="0"/>
              <a:t> stimulation of the finger(s) (reproduced from </a:t>
            </a:r>
            <a:r>
              <a:rPr lang="en-GB" u="sng" dirty="0" smtClean="0">
                <a:hlinkClick r:id="rId4" action="ppaction://hlinkfile" tooltip="Bradley 1974"/>
              </a:rPr>
              <a:t>Bradley 1974</a:t>
            </a:r>
            <a:r>
              <a:rPr lang="en-GB" dirty="0" smtClean="0"/>
              <a:t>).</a:t>
            </a:r>
          </a:p>
          <a:p>
            <a:pPr>
              <a:defRPr/>
            </a:pPr>
            <a:r>
              <a:rPr lang="en-GB" dirty="0" smtClean="0"/>
              <a:t>Sensory nerve action potential amplitudes generally range from 5 to 50 µV, depending upon the particular nerve being studied, and drop in amplitude, or absence of the potential, occurs in axonal degenerative, </a:t>
            </a:r>
            <a:r>
              <a:rPr lang="en-GB" dirty="0" err="1" smtClean="0"/>
              <a:t>demyelinating</a:t>
            </a:r>
            <a:r>
              <a:rPr lang="en-GB" dirty="0" smtClean="0"/>
              <a:t>, or compressive neuropathies. Thus a diminished SNAP cannot in itself distinguish between these types of neuropathy. Sensory nerve action potentials reflect the integrity of the distal axonal branch of the dorsal root ganglion sensory neurons. They remain normal in disease such as </a:t>
            </a:r>
            <a:r>
              <a:rPr lang="en-GB" dirty="0" err="1" smtClean="0"/>
              <a:t>spondylitic</a:t>
            </a:r>
            <a:r>
              <a:rPr lang="en-GB" dirty="0" smtClean="0"/>
              <a:t> </a:t>
            </a:r>
            <a:r>
              <a:rPr lang="en-GB" dirty="0" err="1" smtClean="0"/>
              <a:t>radiculopathy</a:t>
            </a:r>
            <a:r>
              <a:rPr lang="en-GB" dirty="0" smtClean="0"/>
              <a:t> affecting the spinal nerve roots containing the proximal axonal branches because the dorsal root ganglia cell bodies lie outside the </a:t>
            </a:r>
            <a:r>
              <a:rPr lang="en-GB" dirty="0" err="1" smtClean="0"/>
              <a:t>intervertebral</a:t>
            </a:r>
            <a:r>
              <a:rPr lang="en-GB" dirty="0" smtClean="0"/>
              <a:t> foramina (</a:t>
            </a:r>
            <a:r>
              <a:rPr lang="en-GB" u="sng" dirty="0" err="1" smtClean="0">
                <a:hlinkClick r:id="rId4" action="ppaction://hlinkfile" tooltip="Aminoff et al. 1985"/>
              </a:rPr>
              <a:t>Aminoff</a:t>
            </a:r>
            <a:r>
              <a:rPr lang="en-GB" u="sng" dirty="0" smtClean="0">
                <a:hlinkClick r:id="rId4" action="ppaction://hlinkfile" tooltip="Aminoff et al. 1985"/>
              </a:rPr>
              <a:t> </a:t>
            </a:r>
            <a:r>
              <a:rPr lang="en-GB" i="1" u="sng" dirty="0" smtClean="0">
                <a:hlinkClick r:id="rId4" action="ppaction://hlinkfile" tooltip="Aminoff et al. 1985"/>
              </a:rPr>
              <a:t>et al.</a:t>
            </a:r>
            <a:r>
              <a:rPr lang="en-GB" u="sng" dirty="0" smtClean="0">
                <a:hlinkClick r:id="rId4" action="ppaction://hlinkfile" tooltip="Aminoff et al. 1985"/>
              </a:rPr>
              <a:t> 1985</a:t>
            </a:r>
            <a:r>
              <a:rPr lang="en-GB" dirty="0" smtClean="0"/>
              <a:t>). The only exception to this can occur in the lower lumbar and sacral nerve roots, in which the dorsal root ganglia can lie within the </a:t>
            </a:r>
            <a:r>
              <a:rPr lang="en-GB" dirty="0" err="1" smtClean="0"/>
              <a:t>intervertebral</a:t>
            </a:r>
            <a:r>
              <a:rPr lang="en-GB" dirty="0" smtClean="0"/>
              <a:t> foramina, and loss of sensory nerve action potentials may occur with spinal disease as well as with peripheral nerve disease. </a:t>
            </a:r>
            <a:r>
              <a:rPr lang="en-GB" dirty="0" err="1" smtClean="0"/>
              <a:t>Radiculopathy</a:t>
            </a:r>
            <a:r>
              <a:rPr lang="en-GB" dirty="0" smtClean="0"/>
              <a:t> may be confirmed by the finding of </a:t>
            </a:r>
            <a:r>
              <a:rPr lang="en-GB" dirty="0" err="1" smtClean="0"/>
              <a:t>denervation</a:t>
            </a:r>
            <a:r>
              <a:rPr lang="en-GB" dirty="0" smtClean="0"/>
              <a:t> within limb and </a:t>
            </a:r>
            <a:r>
              <a:rPr lang="en-GB" dirty="0" err="1" smtClean="0"/>
              <a:t>paraspinal</a:t>
            </a:r>
            <a:r>
              <a:rPr lang="en-GB" dirty="0" smtClean="0"/>
              <a:t> muscles innervated by the same segment. Sensory nerve conduction latencies and velocities can be measured but generally find little usefulness in diagnostic clinical practice. Routine techniques for measuring possible conduction block in sensory nerves have not been established.</a:t>
            </a:r>
          </a:p>
          <a:p>
            <a:pPr>
              <a:defRPr/>
            </a:pPr>
            <a:r>
              <a:rPr lang="en-GB" dirty="0" smtClean="0"/>
              <a:t> </a:t>
            </a:r>
          </a:p>
          <a:p>
            <a:pPr>
              <a:defRPr/>
            </a:pPr>
            <a:r>
              <a:rPr lang="en-GB" dirty="0" smtClean="0"/>
              <a:t> </a:t>
            </a:r>
          </a:p>
          <a:p>
            <a:pPr>
              <a:defRPr/>
            </a:pPr>
            <a:r>
              <a:rPr lang="en-GB" b="1" dirty="0" smtClean="0"/>
              <a:t>Andrew S.C. Rice </a:t>
            </a:r>
            <a:r>
              <a:rPr lang="en-GB" dirty="0" smtClean="0"/>
              <a:t>MB BS MD FRCA FFPMRCA</a:t>
            </a:r>
          </a:p>
          <a:p>
            <a:pPr>
              <a:defRPr/>
            </a:pPr>
            <a:r>
              <a:rPr lang="en-GB" dirty="0" smtClean="0"/>
              <a:t>Professor of Pain Research</a:t>
            </a:r>
          </a:p>
          <a:p>
            <a:pPr>
              <a:defRPr/>
            </a:pPr>
            <a:r>
              <a:rPr lang="en-GB" dirty="0" smtClean="0"/>
              <a:t> </a:t>
            </a:r>
          </a:p>
          <a:p>
            <a:pPr>
              <a:defRPr/>
            </a:pPr>
            <a:r>
              <a:rPr lang="en-GB" dirty="0" smtClean="0"/>
              <a:t>Department of Anaesthetics, Pain Medicine and Intensive Care</a:t>
            </a:r>
          </a:p>
          <a:p>
            <a:pPr>
              <a:defRPr/>
            </a:pPr>
            <a:r>
              <a:rPr lang="en-GB" dirty="0" smtClean="0"/>
              <a:t>Imperial College London</a:t>
            </a:r>
          </a:p>
          <a:p>
            <a:pPr>
              <a:defRPr/>
            </a:pPr>
            <a:r>
              <a:rPr lang="en-GB" dirty="0" smtClean="0"/>
              <a:t>Chelsea &amp; Westminster Hospital Campus</a:t>
            </a:r>
          </a:p>
          <a:p>
            <a:pPr>
              <a:defRPr/>
            </a:pPr>
            <a:r>
              <a:rPr lang="en-GB" dirty="0" smtClean="0"/>
              <a:t>369 Fulham Road, </a:t>
            </a:r>
          </a:p>
          <a:p>
            <a:pPr>
              <a:defRPr/>
            </a:pPr>
            <a:r>
              <a:rPr lang="en-GB" dirty="0" smtClean="0"/>
              <a:t>London SW10 9NH, </a:t>
            </a:r>
          </a:p>
          <a:p>
            <a:pPr>
              <a:defRPr/>
            </a:pPr>
            <a:r>
              <a:rPr lang="en-GB" dirty="0" smtClean="0"/>
              <a:t>United Kingdom</a:t>
            </a:r>
          </a:p>
          <a:p>
            <a:pPr>
              <a:defRPr/>
            </a:pPr>
            <a:r>
              <a:rPr lang="en-GB" dirty="0" smtClean="0"/>
              <a:t> </a:t>
            </a:r>
          </a:p>
          <a:p>
            <a:pPr>
              <a:defRPr/>
            </a:pPr>
            <a:r>
              <a:rPr lang="en-GB" dirty="0" smtClean="0"/>
              <a:t>Tel: +44 (0) 20 8746 8816 </a:t>
            </a:r>
          </a:p>
          <a:p>
            <a:pPr>
              <a:defRPr/>
            </a:pPr>
            <a:r>
              <a:rPr lang="en-GB" dirty="0" smtClean="0"/>
              <a:t>Fax: +44 (0)20 8237 5109</a:t>
            </a:r>
          </a:p>
          <a:p>
            <a:pPr>
              <a:defRPr/>
            </a:pPr>
            <a:r>
              <a:rPr lang="en-GB" dirty="0" smtClean="0"/>
              <a:t>email a.rice@imperial.ac.uk</a:t>
            </a:r>
          </a:p>
          <a:p>
            <a:pPr>
              <a:defRPr/>
            </a:pPr>
            <a:r>
              <a:rPr lang="en-GB" dirty="0" smtClean="0"/>
              <a:t> </a:t>
            </a:r>
          </a:p>
          <a:p>
            <a:pPr>
              <a:defRPr/>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GB" smtClean="0"/>
              <a:t>Pat with dysesthesias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GB" smtClean="0"/>
              <a:t>Screening tools fail to identify 10-20% of patients. Cannot replace clinical judgement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GB" smtClean="0"/>
              <a:t>Sesnitivity – abilty to detect true +</a:t>
            </a:r>
          </a:p>
          <a:p>
            <a:r>
              <a:rPr lang="en-GB" smtClean="0"/>
              <a:t>Specfcfity abilty to dtect treu -ve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3"/>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43100" cy="6400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228600"/>
            <a:ext cx="56769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228600"/>
            <a:ext cx="77724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7304"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5"/>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0A3B6CDF-9651-4E48-9923-7C94E7684D2B}"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C4B4D2D0-F675-4B34-A0A2-0E20DE1AA0E4}"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0"/>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A1E41779-985D-46E7-9111-602B77C575C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06"/>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600206"/>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0A70E8DB-56EF-42AB-9B84-B8FFD9008A6A}"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5DA9D88D-E2E6-485D-BA36-0700AC7210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DDF40A8A-7ACE-45D2-AE8E-ACCA67CD3300}"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23D8EF92-1E40-412B-B426-C8FA657D27D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B4D0E489-8684-46B8-A709-C6BB766C23B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30E701E2-3E82-4E51-BDCF-44CD992F0B9A}"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24D89F0B-FE61-4C3B-93A1-78DE0A594792}"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5"/>
            <a:ext cx="2314575"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5" y="274645"/>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E954E06D-E86F-444B-A757-CBE919DE95E0}"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4" y="1600206"/>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19700" y="3938595"/>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7"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963B555C-86A0-4B4B-B54E-2FEF02BECD4E}"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5"/>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lgn="l">
              <a:defRPr>
                <a:latin typeface="Times New Roman" pitchFamily="18" charset="0"/>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ED3C4DF6-AED7-4F30-A456-FA930A3BA6B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7300" y="1828800"/>
            <a:ext cx="7772400" cy="4800600"/>
          </a:xfrm>
        </p:spPr>
        <p:txBody>
          <a:bodyPr/>
          <a:lstStyle/>
          <a:p>
            <a:pPr lvl="0"/>
            <a:endParaRPr lang="en-GB" noProof="0" dirty="0" smtClea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EEE55CE0-984D-41D6-B84B-E8CD74C68DA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8"/>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1203F494-AEA2-4421-BE71-66A229A7A0FA}"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EA306844-91C9-4F74-84DD-1CFD49862900}"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27EB695B-9195-4058-B4AB-9A36F411EB61}"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5655"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eaLnBrk="1" hangingPunct="1">
              <a:defRPr>
                <a:cs typeface="Arial" charset="0"/>
              </a:defRPr>
            </a:lvl1pPr>
          </a:lstStyle>
          <a:p>
            <a:pPr>
              <a:defRPr/>
            </a:pPr>
            <a:fld id="{2A2B4D76-0E16-47EC-BBDC-276A8F4AD26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C904F7D3-B85B-4921-9932-752A5B6C6CA8}"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F38A41C1-C893-4201-AF29-8E695C7B37F5}"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1931" y="27305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2"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3065C9A8-01E6-4E52-B29D-D51FE7C941CE}"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26FBBF78-1E19-44F1-ABBC-F51080E274C8}"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609357AB-3161-46A1-8D64-E701C72E9A52}"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1526"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369234F2-F813-4CCE-AD13-C4312544D93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4"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771525" y="41148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7"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8" name="Rectangle 6"/>
          <p:cNvSpPr>
            <a:spLocks noGrp="1" noChangeArrowheads="1"/>
          </p:cNvSpPr>
          <p:nvPr>
            <p:ph type="sldNum" sz="quarter" idx="12"/>
          </p:nvPr>
        </p:nvSpPr>
        <p:spPr/>
        <p:txBody>
          <a:bodyPr/>
          <a:lstStyle>
            <a:lvl1pPr eaLnBrk="1" hangingPunct="1">
              <a:defRPr>
                <a:cs typeface="Arial" charset="0"/>
              </a:defRPr>
            </a:lvl1pPr>
          </a:lstStyle>
          <a:p>
            <a:pPr>
              <a:defRPr/>
            </a:pPr>
            <a:fld id="{36C88D64-F8DD-4861-A76C-94B61D7F38D1}"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1525" y="1981200"/>
            <a:ext cx="874395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3C8E9BBB-E63F-48BE-A408-55A55A3B42A3}"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229225" y="1981200"/>
            <a:ext cx="4286250" cy="4114800"/>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1" hangingPunct="1">
              <a:defRPr>
                <a:cs typeface="Arial" charset="0"/>
              </a:defRPr>
            </a:lvl1pPr>
          </a:lstStyle>
          <a:p>
            <a:pPr>
              <a:defRPr/>
            </a:pPr>
            <a:fld id="{785811B2-502D-46D3-B123-33D17A26EB52}"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771525" y="1981200"/>
            <a:ext cx="874395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32D12959-CA49-4EE2-8BEE-5F450B7EF6BA}"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C2C26CCB-46CC-4E2E-B0D0-9979758A0351}"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7"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GB"/>
          </a:p>
        </p:txBody>
      </p:sp>
      <p:sp>
        <p:nvSpPr>
          <p:cNvPr id="8" name="Rectangle 6"/>
          <p:cNvSpPr>
            <a:spLocks noGrp="1" noChangeArrowheads="1"/>
          </p:cNvSpPr>
          <p:nvPr>
            <p:ph type="sldNum" sz="quarter" idx="12"/>
          </p:nvPr>
        </p:nvSpPr>
        <p:spPr/>
        <p:txBody>
          <a:bodyPr/>
          <a:lstStyle>
            <a:lvl1pPr eaLnBrk="1" hangingPunct="1">
              <a:defRPr>
                <a:cs typeface="Arial" charset="0"/>
              </a:defRPr>
            </a:lvl1pPr>
          </a:lstStyle>
          <a:p>
            <a:pPr>
              <a:defRPr/>
            </a:pPr>
            <a:fld id="{C13A80F6-866C-4443-8574-16E3B3AC7524}"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7772400" cy="1219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7304"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8288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4" y="273050"/>
            <a:ext cx="3384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22725" y="273058"/>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4"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t="-11000" b="-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228600"/>
            <a:ext cx="7772400" cy="12192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257300" y="1828800"/>
            <a:ext cx="7772400" cy="48006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6548"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 id="2147486559" r:id="rId12"/>
    <p:sldLayoutId id="2147486560" r:id="rId13"/>
    <p:sldLayoutId id="2147486561"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itchFamily="2" charset="2"/>
        <a:buChar char="Ÿ"/>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4000"/>
        <a:buFont typeface="Wingdings" pitchFamily="2" charset="2"/>
        <a:buChar char="Ÿ"/>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5pPr>
      <a:lvl6pPr marL="25146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6pPr>
      <a:lvl7pPr marL="29718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7pPr>
      <a:lvl8pPr marL="34290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8pPr>
      <a:lvl9pPr marL="3886200" indent="-228600" algn="l" rtl="0" eaLnBrk="0" fontAlgn="base" hangingPunct="0">
        <a:spcBef>
          <a:spcPct val="20000"/>
        </a:spcBef>
        <a:spcAft>
          <a:spcPct val="0"/>
        </a:spcAft>
        <a:buClr>
          <a:schemeClr val="tx2"/>
        </a:buClr>
        <a:buFont typeface="Wingdings" pitchFamily="2" charset="2"/>
        <a:buChar char="Ÿ"/>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6832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Arial"/>
                <a:cs typeface="Arial"/>
              </a:defRPr>
            </a:lvl1pPr>
          </a:lstStyle>
          <a:p>
            <a:pPr>
              <a:defRPr/>
            </a:pPr>
            <a:endParaRPr lang="en-GB"/>
          </a:p>
        </p:txBody>
      </p:sp>
      <p:sp>
        <p:nvSpPr>
          <p:cNvPr id="56832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a:cs typeface="Arial"/>
              </a:defRPr>
            </a:lvl1pPr>
          </a:lstStyle>
          <a:p>
            <a:pPr>
              <a:defRPr/>
            </a:pPr>
            <a:endParaRPr lang="en-GB"/>
          </a:p>
        </p:txBody>
      </p:sp>
      <p:sp>
        <p:nvSpPr>
          <p:cNvPr id="56832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a:cs typeface="Arial"/>
              </a:defRPr>
            </a:lvl1pPr>
          </a:lstStyle>
          <a:p>
            <a:pPr>
              <a:defRPr/>
            </a:pPr>
            <a:fld id="{ECD1AC47-6490-4F34-9747-1B2B5F68B2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62" r:id="rId1"/>
    <p:sldLayoutId id="2147486563" r:id="rId2"/>
    <p:sldLayoutId id="2147486564" r:id="rId3"/>
    <p:sldLayoutId id="2147486565" r:id="rId4"/>
    <p:sldLayoutId id="2147486566" r:id="rId5"/>
    <p:sldLayoutId id="2147486567" r:id="rId6"/>
    <p:sldLayoutId id="2147486568" r:id="rId7"/>
    <p:sldLayoutId id="2147486569" r:id="rId8"/>
    <p:sldLayoutId id="2147486570" r:id="rId9"/>
    <p:sldLayoutId id="2147486571" r:id="rId10"/>
    <p:sldLayoutId id="2147486572" r:id="rId11"/>
    <p:sldLayoutId id="2147486573" r:id="rId12"/>
    <p:sldLayoutId id="2147486574" r:id="rId13"/>
    <p:sldLayoutId id="214748657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54020"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cs typeface="Arial"/>
              </a:defRPr>
            </a:lvl1pPr>
          </a:lstStyle>
          <a:p>
            <a:pPr>
              <a:defRPr/>
            </a:pPr>
            <a:endParaRPr lang="en-GB"/>
          </a:p>
        </p:txBody>
      </p:sp>
      <p:sp>
        <p:nvSpPr>
          <p:cNvPr id="854021"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cs typeface="Arial"/>
              </a:defRPr>
            </a:lvl1pPr>
          </a:lstStyle>
          <a:p>
            <a:pPr>
              <a:defRPr/>
            </a:pPr>
            <a:endParaRPr lang="en-GB"/>
          </a:p>
        </p:txBody>
      </p:sp>
      <p:sp>
        <p:nvSpPr>
          <p:cNvPr id="854022"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Arial"/>
              </a:defRPr>
            </a:lvl1pPr>
          </a:lstStyle>
          <a:p>
            <a:pPr>
              <a:defRPr/>
            </a:pPr>
            <a:fld id="{BB64AE3A-F811-4817-BF19-D25D0A1813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576" r:id="rId1"/>
    <p:sldLayoutId id="2147486577" r:id="rId2"/>
    <p:sldLayoutId id="2147486578" r:id="rId3"/>
    <p:sldLayoutId id="2147486579" r:id="rId4"/>
    <p:sldLayoutId id="2147486580" r:id="rId5"/>
    <p:sldLayoutId id="2147486581" r:id="rId6"/>
    <p:sldLayoutId id="2147486582" r:id="rId7"/>
    <p:sldLayoutId id="2147486583" r:id="rId8"/>
    <p:sldLayoutId id="2147486584" r:id="rId9"/>
    <p:sldLayoutId id="2147486585" r:id="rId10"/>
    <p:sldLayoutId id="2147486586" r:id="rId11"/>
    <p:sldLayoutId id="2147486587" r:id="rId12"/>
    <p:sldLayoutId id="2147486588" r:id="rId13"/>
    <p:sldLayoutId id="2147486589" r:id="rId14"/>
    <p:sldLayoutId id="2147486590" r:id="rId15"/>
    <p:sldLayoutId id="2147486591" r:id="rId16"/>
    <p:sldLayoutId id="2147486592" r:id="rId17"/>
    <p:sldLayoutId id="2147486593"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helwest.nhs.uk/home.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sciencedirect.com/science?_ob=MiamiCaptionURL&amp;_method=retrieve&amp;_udi=B6T0K-50KVSXF-3&amp;_image=fig5&amp;_ba=5&amp;_fmt=full&amp;_orig=na&amp;_issn=03043959&amp;_pii=S0304395910003994&amp;view=full&amp;_acct=C000011279&amp;_version=1&amp;_urlVersion=0&amp;_userid=217827&amp;md5=1e3349eb329c82aeee3171cb862fc1ba"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06996" y="1000125"/>
            <a:ext cx="9073008" cy="1470025"/>
          </a:xfrm>
        </p:spPr>
        <p:txBody>
          <a:bodyPr/>
          <a:lstStyle/>
          <a:p>
            <a:r>
              <a:rPr lang="en-GB" sz="4800" dirty="0" smtClean="0">
                <a:latin typeface="Arial" pitchFamily="34" charset="0"/>
                <a:cs typeface="Arial" pitchFamily="34" charset="0"/>
              </a:rPr>
              <a:t>Assessment of neuropathic pain</a:t>
            </a:r>
          </a:p>
        </p:txBody>
      </p:sp>
      <p:sp>
        <p:nvSpPr>
          <p:cNvPr id="36867" name="Rectangle 3"/>
          <p:cNvSpPr>
            <a:spLocks noGrp="1" noChangeArrowheads="1"/>
          </p:cNvSpPr>
          <p:nvPr>
            <p:ph type="subTitle" idx="1"/>
          </p:nvPr>
        </p:nvSpPr>
        <p:spPr>
          <a:xfrm>
            <a:off x="1487488" y="3113088"/>
            <a:ext cx="7200900" cy="3744912"/>
          </a:xfrm>
        </p:spPr>
        <p:txBody>
          <a:bodyPr/>
          <a:lstStyle/>
          <a:p>
            <a:pPr>
              <a:lnSpc>
                <a:spcPct val="80000"/>
              </a:lnSpc>
            </a:pPr>
            <a:r>
              <a:rPr lang="en-GB" dirty="0" smtClean="0">
                <a:latin typeface="Arial" pitchFamily="34" charset="0"/>
                <a:cs typeface="Arial" pitchFamily="34" charset="0"/>
              </a:rPr>
              <a:t>Dr B </a:t>
            </a:r>
            <a:r>
              <a:rPr lang="en-GB" dirty="0" err="1" smtClean="0">
                <a:latin typeface="Arial" pitchFamily="34" charset="0"/>
                <a:cs typeface="Arial" pitchFamily="34" charset="0"/>
              </a:rPr>
              <a:t>Kuehler</a:t>
            </a:r>
            <a:endParaRPr lang="en-GB" dirty="0" smtClean="0">
              <a:latin typeface="Arial" pitchFamily="34" charset="0"/>
              <a:cs typeface="Arial" pitchFamily="34" charset="0"/>
            </a:endParaRPr>
          </a:p>
          <a:p>
            <a:pPr>
              <a:lnSpc>
                <a:spcPct val="80000"/>
              </a:lnSpc>
            </a:pPr>
            <a:r>
              <a:rPr lang="en-GB" dirty="0" smtClean="0">
                <a:latin typeface="Arial" pitchFamily="34" charset="0"/>
                <a:cs typeface="Arial" pitchFamily="34" charset="0"/>
              </a:rPr>
              <a:t>for Professor </a:t>
            </a:r>
            <a:r>
              <a:rPr lang="en-GB" dirty="0" smtClean="0">
                <a:latin typeface="Arial" pitchFamily="34" charset="0"/>
                <a:cs typeface="Arial" pitchFamily="34" charset="0"/>
              </a:rPr>
              <a:t>Andrew Rice</a:t>
            </a:r>
          </a:p>
        </p:txBody>
      </p:sp>
      <p:sp>
        <p:nvSpPr>
          <p:cNvPr id="36868" name="Text Box 4"/>
          <p:cNvSpPr txBox="1">
            <a:spLocks noChangeArrowheads="1"/>
          </p:cNvSpPr>
          <p:nvPr/>
        </p:nvSpPr>
        <p:spPr bwMode="auto">
          <a:xfrm>
            <a:off x="7786688" y="6357938"/>
            <a:ext cx="1406525" cy="338137"/>
          </a:xfrm>
          <a:prstGeom prst="rect">
            <a:avLst/>
          </a:prstGeom>
          <a:noFill/>
          <a:ln w="12700">
            <a:noFill/>
            <a:miter lim="800000"/>
            <a:headEnd type="none" w="sm" len="sm"/>
            <a:tailEnd type="none" w="sm" len="sm"/>
          </a:ln>
        </p:spPr>
        <p:txBody>
          <a:bodyPr wrap="none">
            <a:spAutoFit/>
          </a:bodyPr>
          <a:lstStyle/>
          <a:p>
            <a:pPr eaLnBrk="0" hangingPunct="0"/>
            <a:r>
              <a:rPr lang="en-GB" sz="1600"/>
              <a:t>www.lpc.ac.uk</a:t>
            </a:r>
          </a:p>
        </p:txBody>
      </p:sp>
      <p:sp>
        <p:nvSpPr>
          <p:cNvPr id="36869" name="Text Box 5"/>
          <p:cNvSpPr txBox="1">
            <a:spLocks noChangeArrowheads="1"/>
          </p:cNvSpPr>
          <p:nvPr/>
        </p:nvSpPr>
        <p:spPr bwMode="auto">
          <a:xfrm>
            <a:off x="0" y="6357938"/>
            <a:ext cx="2322513" cy="338137"/>
          </a:xfrm>
          <a:prstGeom prst="rect">
            <a:avLst/>
          </a:prstGeom>
          <a:noFill/>
          <a:ln w="12700">
            <a:noFill/>
            <a:miter lim="800000"/>
            <a:headEnd type="none" w="sm" len="sm"/>
            <a:tailEnd type="none" w="sm" len="sm"/>
          </a:ln>
        </p:spPr>
        <p:txBody>
          <a:bodyPr wrap="none">
            <a:spAutoFit/>
          </a:bodyPr>
          <a:lstStyle/>
          <a:p>
            <a:pPr eaLnBrk="0" hangingPunct="0"/>
            <a:r>
              <a:rPr lang="en-GB" sz="1600"/>
              <a:t>b.kuehler@imperial.ac.uk</a:t>
            </a:r>
          </a:p>
        </p:txBody>
      </p:sp>
      <p:pic>
        <p:nvPicPr>
          <p:cNvPr id="36870" name="Picture 6" descr="chelsea and westminster logo">
            <a:hlinkClick r:id="rId4"/>
          </p:cNvPr>
          <p:cNvPicPr>
            <a:picLocks noChangeAspect="1" noChangeArrowheads="1"/>
          </p:cNvPicPr>
          <p:nvPr/>
        </p:nvPicPr>
        <p:blipFill>
          <a:blip r:embed="rId5" cstate="print"/>
          <a:srcRect r="204" b="19858"/>
          <a:stretch>
            <a:fillRect/>
          </a:stretch>
        </p:blipFill>
        <p:spPr bwMode="auto">
          <a:xfrm>
            <a:off x="3143250" y="5786438"/>
            <a:ext cx="3887788" cy="358775"/>
          </a:xfrm>
          <a:prstGeom prst="rect">
            <a:avLst/>
          </a:prstGeom>
          <a:noFill/>
          <a:ln w="9525">
            <a:noFill/>
            <a:miter lim="800000"/>
            <a:headEnd/>
            <a:tailEnd/>
          </a:ln>
        </p:spPr>
      </p:pic>
      <p:pic>
        <p:nvPicPr>
          <p:cNvPr id="36871" name="Picture 8" descr="Imperial mono"/>
          <p:cNvPicPr>
            <a:picLocks noChangeAspect="1" noChangeArrowheads="1"/>
          </p:cNvPicPr>
          <p:nvPr/>
        </p:nvPicPr>
        <p:blipFill>
          <a:blip r:embed="rId6" cstate="print">
            <a:lum contrast="42000"/>
          </a:blip>
          <a:srcRect/>
          <a:stretch>
            <a:fillRect/>
          </a:stretch>
        </p:blipFill>
        <p:spPr bwMode="auto">
          <a:xfrm>
            <a:off x="214313" y="5572125"/>
            <a:ext cx="2667000" cy="701675"/>
          </a:xfrm>
          <a:prstGeom prst="rect">
            <a:avLst/>
          </a:prstGeom>
          <a:noFill/>
          <a:ln w="9525">
            <a:noFill/>
            <a:miter lim="800000"/>
            <a:headEnd/>
            <a:tailEnd/>
          </a:ln>
        </p:spPr>
      </p:pic>
      <p:graphicFrame>
        <p:nvGraphicFramePr>
          <p:cNvPr id="36872" name="Object 9"/>
          <p:cNvGraphicFramePr>
            <a:graphicFrameLocks noChangeAspect="1"/>
          </p:cNvGraphicFramePr>
          <p:nvPr/>
        </p:nvGraphicFramePr>
        <p:xfrm>
          <a:off x="7143750" y="5214938"/>
          <a:ext cx="2881313" cy="1093787"/>
        </p:xfrm>
        <a:graphic>
          <a:graphicData uri="http://schemas.openxmlformats.org/presentationml/2006/ole">
            <p:oleObj spid="_x0000_s36872" name="Photo Editor Photo" r:id="rId7" imgW="8221223" imgH="2800741"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t/>
            </a:r>
            <a:br>
              <a:rPr lang="en-GB" smtClean="0"/>
            </a:br>
            <a:endParaRPr lang="en-GB" sz="2000" smtClean="0"/>
          </a:p>
        </p:txBody>
      </p:sp>
      <p:sp>
        <p:nvSpPr>
          <p:cNvPr id="46083" name="Content Placeholder 2"/>
          <p:cNvSpPr>
            <a:spLocks noGrp="1"/>
          </p:cNvSpPr>
          <p:nvPr>
            <p:ph idx="1"/>
          </p:nvPr>
        </p:nvSpPr>
        <p:spPr/>
        <p:txBody>
          <a:bodyPr/>
          <a:lstStyle/>
          <a:p>
            <a:pPr>
              <a:buFont typeface="Symbol" pitchFamily="18" charset="2"/>
              <a:buNone/>
            </a:pPr>
            <a:r>
              <a:rPr lang="en-GB" smtClean="0"/>
              <a:t>   Pain is a complex experience that depends strongly on cognitive, emotional, cultural and educational influences.</a:t>
            </a:r>
          </a:p>
          <a:p>
            <a:pPr>
              <a:buFont typeface="Symbol" pitchFamily="18" charset="2"/>
              <a:buNone/>
            </a:pPr>
            <a:r>
              <a:rPr lang="en-GB" smtClean="0"/>
              <a:t>   We need tools that can measure pain       objectively.</a:t>
            </a:r>
          </a:p>
          <a:p>
            <a:pPr>
              <a:buFont typeface="Symbol" pitchFamily="18" charset="2"/>
              <a:buNone/>
            </a:pPr>
            <a:endParaRPr lang="en-GB" smtClean="0"/>
          </a:p>
          <a:p>
            <a:pPr>
              <a:buFont typeface="Symbol" pitchFamily="18" charset="2"/>
              <a:buNone/>
            </a:pPr>
            <a:r>
              <a:rPr lang="en-GB" sz="1800" smtClean="0"/>
              <a:t>       by G. Cruccu and A. Truini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4350" indent="-514350">
              <a:buFont typeface="+mj-lt"/>
              <a:buAutoNum type="arabicPeriod"/>
              <a:defRPr/>
            </a:pPr>
            <a:r>
              <a:rPr lang="en-GB" dirty="0" smtClean="0"/>
              <a:t>Investigation of underlying disease.</a:t>
            </a:r>
          </a:p>
          <a:p>
            <a:pPr marL="514350" indent="-514350">
              <a:buFont typeface="+mj-lt"/>
              <a:buAutoNum type="arabicPeriod"/>
              <a:defRPr/>
            </a:pPr>
            <a:endParaRPr lang="en-GB" dirty="0" smtClean="0"/>
          </a:p>
          <a:p>
            <a:pPr marL="514350" indent="-514350">
              <a:buFont typeface="+mj-lt"/>
              <a:buAutoNum type="arabicPeriod"/>
              <a:defRPr/>
            </a:pPr>
            <a:r>
              <a:rPr lang="en-GB" dirty="0" smtClean="0"/>
              <a:t>Is there a lesion or disease of the somatosensory system?</a:t>
            </a:r>
          </a:p>
          <a:p>
            <a:pPr marL="533400" indent="-533400">
              <a:buFont typeface="+mj-lt"/>
              <a:buAutoNum type="arabicPeriod"/>
              <a:defRPr/>
            </a:pPr>
            <a:endParaRPr lang="en-US" dirty="0" smtClean="0"/>
          </a:p>
          <a:p>
            <a:pPr marL="533400" indent="-533400">
              <a:buFont typeface="+mj-lt"/>
              <a:buAutoNum type="arabicPeriod"/>
              <a:defRPr/>
            </a:pPr>
            <a:r>
              <a:rPr lang="en-US" dirty="0" smtClean="0"/>
              <a:t>Is the pain neuropathic?</a:t>
            </a:r>
          </a:p>
          <a:p>
            <a:pPr marL="533400" indent="-533400">
              <a:buFont typeface="Symbol" pitchFamily="18" charset="2"/>
              <a:buAutoNum type="arabicPeriod"/>
              <a:defRPr/>
            </a:pPr>
            <a:endParaRPr lang="en-US" dirty="0" smtClean="0"/>
          </a:p>
          <a:p>
            <a:pPr marL="533400" indent="-533400">
              <a:buFont typeface="Symbol" pitchFamily="18" charset="2"/>
              <a:buAutoNum type="arabicPeriod"/>
              <a:defRPr/>
            </a:pPr>
            <a:r>
              <a:rPr lang="en-GB" dirty="0" smtClean="0"/>
              <a:t>How severe is the pain?</a:t>
            </a:r>
          </a:p>
          <a:p>
            <a:pPr marL="533400" indent="-533400">
              <a:buFont typeface="Symbol" pitchFamily="18" charset="2"/>
              <a:buAutoNum type="arabicPeriod"/>
              <a:defRPr/>
            </a:pPr>
            <a:endParaRPr lang="en-US" dirty="0" smtClean="0"/>
          </a:p>
          <a:p>
            <a:pPr marL="533400" indent="-533400">
              <a:buFont typeface="+mj-lt"/>
              <a:buAutoNum type="arabicPeriod"/>
              <a:defRPr/>
            </a:pPr>
            <a:r>
              <a:rPr lang="en-GB" dirty="0" smtClean="0"/>
              <a:t>What is the impact of the pain? </a:t>
            </a:r>
            <a:endParaRPr lang="en-US" sz="2400" dirty="0" smtClean="0"/>
          </a:p>
          <a:p>
            <a:pPr marL="914400" lvl="1" indent="-457200">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4350" indent="-514350">
              <a:buFont typeface="+mj-lt"/>
              <a:buAutoNum type="arabicPeriod"/>
              <a:defRPr/>
            </a:pPr>
            <a:r>
              <a:rPr lang="en-GB" dirty="0" smtClean="0">
                <a:solidFill>
                  <a:srgbClr val="00B0F0"/>
                </a:solidFill>
              </a:rPr>
              <a:t>Investigation of underlying disease.</a:t>
            </a:r>
          </a:p>
          <a:p>
            <a:pPr marL="514350" indent="-514350">
              <a:buFont typeface="+mj-lt"/>
              <a:buAutoNum type="arabicPeriod"/>
              <a:defRPr/>
            </a:pPr>
            <a:endParaRPr lang="en-GB" dirty="0" smtClean="0"/>
          </a:p>
          <a:p>
            <a:pPr marL="514350" indent="-514350">
              <a:buFont typeface="+mj-lt"/>
              <a:buAutoNum type="arabicPeriod"/>
              <a:defRPr/>
            </a:pPr>
            <a:r>
              <a:rPr lang="en-GB" dirty="0" smtClean="0"/>
              <a:t>Is there a lesion or disease of the somatosensory system?</a:t>
            </a:r>
          </a:p>
          <a:p>
            <a:pPr marL="533400" indent="-533400">
              <a:buFont typeface="+mj-lt"/>
              <a:buAutoNum type="arabicPeriod"/>
              <a:defRPr/>
            </a:pPr>
            <a:endParaRPr lang="en-US" dirty="0" smtClean="0"/>
          </a:p>
          <a:p>
            <a:pPr marL="533400" indent="-533400">
              <a:buFont typeface="+mj-lt"/>
              <a:buAutoNum type="arabicPeriod"/>
              <a:defRPr/>
            </a:pPr>
            <a:r>
              <a:rPr lang="en-US" dirty="0" smtClean="0">
                <a:solidFill>
                  <a:srgbClr val="00B0F0"/>
                </a:solidFill>
              </a:rPr>
              <a:t>Is the pain neuropathic?</a:t>
            </a:r>
          </a:p>
          <a:p>
            <a:pPr marL="533400" indent="-533400">
              <a:buFont typeface="Symbol" pitchFamily="18" charset="2"/>
              <a:buAutoNum type="arabicPeriod"/>
              <a:defRPr/>
            </a:pPr>
            <a:endParaRPr lang="en-US" dirty="0" smtClean="0">
              <a:solidFill>
                <a:srgbClr val="00B0F0"/>
              </a:solidFill>
            </a:endParaRPr>
          </a:p>
          <a:p>
            <a:pPr marL="533400" indent="-533400">
              <a:buFont typeface="Symbol" pitchFamily="18" charset="2"/>
              <a:buAutoNum type="arabicPeriod"/>
              <a:defRPr/>
            </a:pPr>
            <a:r>
              <a:rPr lang="en-GB" dirty="0" smtClean="0">
                <a:solidFill>
                  <a:srgbClr val="00B0F0"/>
                </a:solidFill>
              </a:rPr>
              <a:t>How severe is the pain?</a:t>
            </a:r>
          </a:p>
          <a:p>
            <a:pPr marL="533400" indent="-533400">
              <a:buFont typeface="Symbol" pitchFamily="18" charset="2"/>
              <a:buAutoNum type="arabicPeriod"/>
              <a:defRPr/>
            </a:pPr>
            <a:endParaRPr lang="en-US" dirty="0" smtClean="0">
              <a:solidFill>
                <a:srgbClr val="00B0F0"/>
              </a:solidFill>
            </a:endParaRPr>
          </a:p>
          <a:p>
            <a:pPr marL="533400" indent="-533400">
              <a:buFont typeface="+mj-lt"/>
              <a:buAutoNum type="arabicPeriod"/>
              <a:defRPr/>
            </a:pPr>
            <a:r>
              <a:rPr lang="en-GB" dirty="0" smtClean="0">
                <a:solidFill>
                  <a:srgbClr val="00B0F0"/>
                </a:solidFill>
              </a:rPr>
              <a:t>What is the impact of the pain? </a:t>
            </a:r>
            <a:endParaRPr lang="en-US" sz="2400" dirty="0" smtClean="0">
              <a:solidFill>
                <a:srgbClr val="00B0F0"/>
              </a:solidFill>
            </a:endParaRPr>
          </a:p>
          <a:p>
            <a:pPr marL="914400" lvl="1" indent="-457200">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smtClean="0"/>
              <a:t>Bedside Examination</a:t>
            </a:r>
          </a:p>
        </p:txBody>
      </p:sp>
      <p:sp>
        <p:nvSpPr>
          <p:cNvPr id="49155" name="Content Placeholder 2"/>
          <p:cNvSpPr>
            <a:spLocks noGrp="1"/>
          </p:cNvSpPr>
          <p:nvPr>
            <p:ph idx="1"/>
          </p:nvPr>
        </p:nvSpPr>
        <p:spPr/>
        <p:txBody>
          <a:bodyPr/>
          <a:lstStyle/>
          <a:p>
            <a:r>
              <a:rPr lang="en-GB" smtClean="0"/>
              <a:t>Motor, sensory and autonomic phenomena </a:t>
            </a:r>
          </a:p>
          <a:p>
            <a:r>
              <a:rPr lang="en-GB" smtClean="0"/>
              <a:t>Body maps</a:t>
            </a:r>
          </a:p>
          <a:p>
            <a:r>
              <a:rPr lang="en-GB" smtClean="0"/>
              <a:t>Tactile sense: cotton wool</a:t>
            </a:r>
          </a:p>
          <a:p>
            <a:r>
              <a:rPr lang="en-GB" smtClean="0"/>
              <a:t>Pinprick: wooden cocktail stick or neurotester</a:t>
            </a:r>
          </a:p>
          <a:p>
            <a:r>
              <a:rPr lang="en-GB" smtClean="0"/>
              <a:t>Thermal sense: warm and cold objects</a:t>
            </a:r>
          </a:p>
          <a:p>
            <a:r>
              <a:rPr lang="en-GB" smtClean="0"/>
              <a:t>Vibration: tuning fork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90000"/>
              </a:lnSpc>
            </a:pPr>
            <a:r>
              <a:rPr lang="en-GB" sz="2400" smtClean="0">
                <a:solidFill>
                  <a:srgbClr val="0000CC"/>
                </a:solidFill>
              </a:rPr>
              <a:t>Is there a lesion or disease of the somatosensory system?</a:t>
            </a:r>
            <a:br>
              <a:rPr lang="en-GB" sz="2400" smtClean="0">
                <a:solidFill>
                  <a:srgbClr val="0000CC"/>
                </a:solidFill>
              </a:rPr>
            </a:br>
            <a:r>
              <a:rPr lang="en-GB" sz="1600" smtClean="0"/>
              <a:t/>
            </a:r>
            <a:br>
              <a:rPr lang="en-GB" sz="1600" smtClean="0"/>
            </a:br>
            <a:endParaRPr lang="en-GB" smtClean="0"/>
          </a:p>
        </p:txBody>
      </p:sp>
      <p:sp>
        <p:nvSpPr>
          <p:cNvPr id="50179" name="Rectangle 3"/>
          <p:cNvSpPr>
            <a:spLocks noGrp="1" noChangeArrowheads="1"/>
          </p:cNvSpPr>
          <p:nvPr>
            <p:ph type="body" sz="half" idx="1"/>
          </p:nvPr>
        </p:nvSpPr>
        <p:spPr>
          <a:xfrm>
            <a:off x="0" y="1196975"/>
            <a:ext cx="5821363" cy="4800600"/>
          </a:xfrm>
        </p:spPr>
        <p:txBody>
          <a:bodyPr/>
          <a:lstStyle/>
          <a:p>
            <a:pPr marL="838200" lvl="1" indent="-381000">
              <a:buFont typeface="Symbol" pitchFamily="18" charset="2"/>
              <a:buChar char="·"/>
            </a:pPr>
            <a:r>
              <a:rPr lang="en-US" smtClean="0"/>
              <a:t>Clinical history and examination:</a:t>
            </a:r>
          </a:p>
          <a:p>
            <a:pPr marL="1238250" lvl="2" indent="-381000">
              <a:buFont typeface="Symbol" pitchFamily="18" charset="2"/>
              <a:buChar char="·"/>
            </a:pPr>
            <a:r>
              <a:rPr lang="en-US" smtClean="0"/>
              <a:t>Neurological deficits</a:t>
            </a:r>
          </a:p>
          <a:p>
            <a:pPr marL="1238250" lvl="2" indent="-381000">
              <a:buFont typeface="Symbol" pitchFamily="18" charset="2"/>
              <a:buChar char="·"/>
            </a:pPr>
            <a:r>
              <a:rPr lang="en-US" smtClean="0"/>
              <a:t>Signs of sensory loss</a:t>
            </a:r>
          </a:p>
          <a:p>
            <a:pPr marL="1238250" lvl="2" indent="-381000">
              <a:buFont typeface="Symbol" pitchFamily="18" charset="2"/>
              <a:buChar char="·"/>
            </a:pPr>
            <a:r>
              <a:rPr lang="en-US" smtClean="0"/>
              <a:t>Signs of sensory gain</a:t>
            </a:r>
          </a:p>
          <a:p>
            <a:pPr marL="1238250" lvl="2" indent="-381000">
              <a:buFont typeface="Symbol" pitchFamily="18" charset="2"/>
              <a:buChar char="·"/>
            </a:pPr>
            <a:r>
              <a:rPr lang="en-US" smtClean="0"/>
              <a:t>Map deficits</a:t>
            </a:r>
          </a:p>
          <a:p>
            <a:pPr marL="457200" indent="-457200">
              <a:buFont typeface="Symbol" pitchFamily="18" charset="2"/>
              <a:buNone/>
            </a:pPr>
            <a:endParaRPr lang="en-US" smtClean="0"/>
          </a:p>
        </p:txBody>
      </p:sp>
      <p:grpSp>
        <p:nvGrpSpPr>
          <p:cNvPr id="2" name="Group 22"/>
          <p:cNvGrpSpPr>
            <a:grpSpLocks/>
          </p:cNvGrpSpPr>
          <p:nvPr/>
        </p:nvGrpSpPr>
        <p:grpSpPr bwMode="auto">
          <a:xfrm>
            <a:off x="1039813" y="3644900"/>
            <a:ext cx="3887787" cy="2925763"/>
            <a:chOff x="4000492" y="1262218"/>
            <a:chExt cx="5506284" cy="3431495"/>
          </a:xfrm>
        </p:grpSpPr>
        <p:pic>
          <p:nvPicPr>
            <p:cNvPr id="50182" name="Picture 21" descr="Picture4.png"/>
            <p:cNvPicPr>
              <a:picLocks noChangeAspect="1"/>
            </p:cNvPicPr>
            <p:nvPr/>
          </p:nvPicPr>
          <p:blipFill>
            <a:blip r:embed="rId2" cstate="print"/>
            <a:srcRect t="24509" b="8649"/>
            <a:stretch>
              <a:fillRect/>
            </a:stretch>
          </p:blipFill>
          <p:spPr bwMode="auto">
            <a:xfrm rot="10800000">
              <a:off x="6429384" y="1262218"/>
              <a:ext cx="3077392" cy="3381227"/>
            </a:xfrm>
            <a:prstGeom prst="rect">
              <a:avLst/>
            </a:prstGeom>
            <a:noFill/>
            <a:ln w="9525">
              <a:noFill/>
              <a:miter lim="800000"/>
              <a:headEnd/>
              <a:tailEnd/>
            </a:ln>
          </p:spPr>
        </p:pic>
        <p:grpSp>
          <p:nvGrpSpPr>
            <p:cNvPr id="50183" name="Group 14"/>
            <p:cNvGrpSpPr>
              <a:grpSpLocks/>
            </p:cNvGrpSpPr>
            <p:nvPr/>
          </p:nvGrpSpPr>
          <p:grpSpPr bwMode="auto">
            <a:xfrm>
              <a:off x="4000492" y="1285860"/>
              <a:ext cx="2680413" cy="3407853"/>
              <a:chOff x="3857616" y="1357298"/>
              <a:chExt cx="2680413" cy="3407853"/>
            </a:xfrm>
          </p:grpSpPr>
          <p:pic>
            <p:nvPicPr>
              <p:cNvPr id="50185" name="Picture 5" descr="Picture1.png"/>
              <p:cNvPicPr>
                <a:picLocks noChangeAspect="1"/>
              </p:cNvPicPr>
              <p:nvPr/>
            </p:nvPicPr>
            <p:blipFill>
              <a:blip r:embed="rId3" cstate="print"/>
              <a:srcRect t="23297" r="8578" b="5934"/>
              <a:stretch>
                <a:fillRect/>
              </a:stretch>
            </p:blipFill>
            <p:spPr bwMode="auto">
              <a:xfrm rot="10800000">
                <a:off x="3857616" y="1357298"/>
                <a:ext cx="2680413" cy="3407853"/>
              </a:xfrm>
              <a:prstGeom prst="rect">
                <a:avLst/>
              </a:prstGeom>
              <a:noFill/>
              <a:ln w="9525">
                <a:noFill/>
                <a:miter lim="800000"/>
                <a:headEnd/>
                <a:tailEnd/>
              </a:ln>
            </p:spPr>
          </p:pic>
          <p:sp>
            <p:nvSpPr>
              <p:cNvPr id="50186" name="Rectangle 6"/>
              <p:cNvSpPr>
                <a:spLocks noChangeArrowheads="1"/>
              </p:cNvSpPr>
              <p:nvPr/>
            </p:nvSpPr>
            <p:spPr bwMode="auto">
              <a:xfrm>
                <a:off x="5929318" y="3571876"/>
                <a:ext cx="571504" cy="785818"/>
              </a:xfrm>
              <a:prstGeom prst="rect">
                <a:avLst/>
              </a:prstGeom>
              <a:solidFill>
                <a:schemeClr val="bg1"/>
              </a:solidFill>
              <a:ln w="12700" algn="ctr">
                <a:noFill/>
                <a:round/>
                <a:headEnd type="none" w="sm" len="sm"/>
                <a:tailEnd type="none" w="sm" len="sm"/>
              </a:ln>
            </p:spPr>
            <p:txBody>
              <a:bodyPr/>
              <a:lstStyle/>
              <a:p>
                <a:pPr eaLnBrk="0" hangingPunct="0"/>
                <a:endParaRPr lang="en-US"/>
              </a:p>
            </p:txBody>
          </p:sp>
        </p:grpSp>
        <p:sp>
          <p:nvSpPr>
            <p:cNvPr id="50184" name="Rectangle 11"/>
            <p:cNvSpPr>
              <a:spLocks noChangeArrowheads="1"/>
            </p:cNvSpPr>
            <p:nvPr/>
          </p:nvSpPr>
          <p:spPr bwMode="auto">
            <a:xfrm>
              <a:off x="6643698" y="3571876"/>
              <a:ext cx="642942" cy="571504"/>
            </a:xfrm>
            <a:prstGeom prst="rect">
              <a:avLst/>
            </a:prstGeom>
            <a:solidFill>
              <a:schemeClr val="bg1"/>
            </a:solidFill>
            <a:ln w="12700" algn="ctr">
              <a:noFill/>
              <a:round/>
              <a:headEnd type="none" w="sm" len="sm"/>
              <a:tailEnd type="none" w="sm" len="sm"/>
            </a:ln>
          </p:spPr>
          <p:txBody>
            <a:bodyPr/>
            <a:lstStyle/>
            <a:p>
              <a:pPr eaLnBrk="0" hangingPunct="0"/>
              <a:endParaRPr lang="en-US"/>
            </a:p>
          </p:txBody>
        </p:sp>
      </p:grpSp>
      <p:pic>
        <p:nvPicPr>
          <p:cNvPr id="50181" name="Picture 3" descr="ids_to_the_Examination_of_the_Peripheral_Nervous_System.jpg"/>
          <p:cNvPicPr>
            <a:picLocks noChangeAspect="1"/>
          </p:cNvPicPr>
          <p:nvPr/>
        </p:nvPicPr>
        <p:blipFill>
          <a:blip r:embed="rId4" cstate="print"/>
          <a:srcRect/>
          <a:stretch>
            <a:fillRect/>
          </a:stretch>
        </p:blipFill>
        <p:spPr bwMode="auto">
          <a:xfrm>
            <a:off x="6500813" y="1643063"/>
            <a:ext cx="3148012" cy="462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1009667" name="Rectangle 3"/>
          <p:cNvSpPr>
            <a:spLocks noGrp="1" noChangeArrowheads="1"/>
          </p:cNvSpPr>
          <p:nvPr>
            <p:ph type="body" sz="half" idx="1"/>
          </p:nvPr>
        </p:nvSpPr>
        <p:spPr>
          <a:xfrm>
            <a:off x="608013" y="1628775"/>
            <a:ext cx="5821362" cy="4800600"/>
          </a:xfrm>
        </p:spPr>
        <p:txBody>
          <a:bodyPr/>
          <a:lstStyle/>
          <a:p>
            <a:pPr marL="838200" lvl="1" indent="-381000">
              <a:buFont typeface="Symbol" pitchFamily="18" charset="2"/>
              <a:buChar char="·"/>
            </a:pPr>
            <a:r>
              <a:rPr lang="en-US" smtClean="0">
                <a:solidFill>
                  <a:srgbClr val="00B0F0"/>
                </a:solidFill>
              </a:rPr>
              <a:t>Clinical history and examination</a:t>
            </a:r>
          </a:p>
          <a:p>
            <a:pPr marL="838200" lvl="1" indent="-381000">
              <a:buFont typeface="Symbol" pitchFamily="18" charset="2"/>
              <a:buChar char="·"/>
            </a:pPr>
            <a:r>
              <a:rPr lang="en-US" smtClean="0"/>
              <a:t>Imaging</a:t>
            </a:r>
          </a:p>
          <a:p>
            <a:pPr marL="457200" indent="-457200">
              <a:buFont typeface="Symbol" pitchFamily="18" charset="2"/>
              <a:buNone/>
            </a:pPr>
            <a:endParaRPr lang="en-US" smtClean="0"/>
          </a:p>
        </p:txBody>
      </p:sp>
      <p:grpSp>
        <p:nvGrpSpPr>
          <p:cNvPr id="2" name="Group 13"/>
          <p:cNvGrpSpPr>
            <a:grpSpLocks/>
          </p:cNvGrpSpPr>
          <p:nvPr/>
        </p:nvGrpSpPr>
        <p:grpSpPr bwMode="auto">
          <a:xfrm>
            <a:off x="6429375" y="1000125"/>
            <a:ext cx="2976563" cy="5600700"/>
            <a:chOff x="6905" y="1032"/>
            <a:chExt cx="1667" cy="3528"/>
          </a:xfrm>
        </p:grpSpPr>
        <p:pic>
          <p:nvPicPr>
            <p:cNvPr id="51205" name="Picture 14" descr="ms"/>
            <p:cNvPicPr>
              <a:picLocks noChangeAspect="1" noChangeArrowheads="1"/>
            </p:cNvPicPr>
            <p:nvPr/>
          </p:nvPicPr>
          <p:blipFill>
            <a:blip r:embed="rId2" cstate="print"/>
            <a:srcRect/>
            <a:stretch>
              <a:fillRect/>
            </a:stretch>
          </p:blipFill>
          <p:spPr bwMode="auto">
            <a:xfrm>
              <a:off x="6905" y="1032"/>
              <a:ext cx="1580" cy="1548"/>
            </a:xfrm>
            <a:prstGeom prst="rect">
              <a:avLst/>
            </a:prstGeom>
            <a:noFill/>
            <a:ln w="9525">
              <a:noFill/>
              <a:miter lim="800000"/>
              <a:headEnd/>
              <a:tailEnd/>
            </a:ln>
          </p:spPr>
        </p:pic>
        <p:pic>
          <p:nvPicPr>
            <p:cNvPr id="51206" name="Picture 15" descr="thalamic stoke"/>
            <p:cNvPicPr>
              <a:picLocks noChangeAspect="1" noChangeArrowheads="1"/>
            </p:cNvPicPr>
            <p:nvPr/>
          </p:nvPicPr>
          <p:blipFill>
            <a:blip r:embed="rId3" cstate="print"/>
            <a:srcRect r="5582" b="5894"/>
            <a:stretch>
              <a:fillRect/>
            </a:stretch>
          </p:blipFill>
          <p:spPr bwMode="auto">
            <a:xfrm>
              <a:off x="6948" y="2772"/>
              <a:ext cx="1624" cy="17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9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52227" name="Rectangle 3"/>
          <p:cNvSpPr>
            <a:spLocks noGrp="1" noChangeArrowheads="1"/>
          </p:cNvSpPr>
          <p:nvPr>
            <p:ph type="body" sz="half" idx="1"/>
          </p:nvPr>
        </p:nvSpPr>
        <p:spPr>
          <a:xfrm>
            <a:off x="-142875" y="1357313"/>
            <a:ext cx="5821363" cy="4800600"/>
          </a:xfrm>
        </p:spPr>
        <p:txBody>
          <a:bodyPr/>
          <a:lstStyle/>
          <a:p>
            <a:pPr marL="838200" lvl="1" indent="-381000">
              <a:buFont typeface="Symbol" pitchFamily="18" charset="2"/>
              <a:buChar char="·"/>
            </a:pPr>
            <a:r>
              <a:rPr lang="en-US" smtClean="0">
                <a:solidFill>
                  <a:srgbClr val="00B0F0"/>
                </a:solidFill>
              </a:rPr>
              <a:t>Clinical history and examination</a:t>
            </a:r>
          </a:p>
          <a:p>
            <a:pPr marL="838200" lvl="1" indent="-381000">
              <a:buFont typeface="Symbol" pitchFamily="18" charset="2"/>
              <a:buChar char="·"/>
            </a:pPr>
            <a:r>
              <a:rPr lang="en-US" smtClean="0">
                <a:solidFill>
                  <a:srgbClr val="00B0F0"/>
                </a:solidFill>
              </a:rPr>
              <a:t>Imaging</a:t>
            </a:r>
          </a:p>
          <a:p>
            <a:pPr marL="838200" lvl="1" indent="-381000">
              <a:buFont typeface="Symbol" pitchFamily="18" charset="2"/>
              <a:buChar char="·"/>
            </a:pPr>
            <a:r>
              <a:rPr lang="en-US" smtClean="0">
                <a:solidFill>
                  <a:srgbClr val="0000CC"/>
                </a:solidFill>
              </a:rPr>
              <a:t>Electrophysiological studies</a:t>
            </a:r>
          </a:p>
          <a:p>
            <a:pPr marL="1238250" lvl="2" indent="-381000">
              <a:buFont typeface="Symbol" pitchFamily="18" charset="2"/>
              <a:buChar char="·"/>
            </a:pPr>
            <a:r>
              <a:rPr lang="en-US" smtClean="0">
                <a:solidFill>
                  <a:srgbClr val="0000CC"/>
                </a:solidFill>
              </a:rPr>
              <a:t>EMG/Motor NCS/Sensory NCS</a:t>
            </a:r>
          </a:p>
          <a:p>
            <a:pPr marL="1695450" lvl="3" indent="-381000">
              <a:buFont typeface="Arial" pitchFamily="34" charset="0"/>
              <a:buChar char="•"/>
            </a:pPr>
            <a:r>
              <a:rPr lang="en-US" smtClean="0">
                <a:solidFill>
                  <a:srgbClr val="0000CC"/>
                </a:solidFill>
              </a:rPr>
              <a:t>Require Clinical Neurophysiologist</a:t>
            </a:r>
          </a:p>
          <a:p>
            <a:pPr marL="1695450" lvl="3" indent="-381000">
              <a:buFont typeface="Arial" pitchFamily="34" charset="0"/>
              <a:buChar char="•"/>
            </a:pPr>
            <a:r>
              <a:rPr lang="en-US" smtClean="0">
                <a:solidFill>
                  <a:srgbClr val="0000CC"/>
                </a:solidFill>
              </a:rPr>
              <a:t>Can determine site of focal lesion</a:t>
            </a:r>
          </a:p>
          <a:p>
            <a:pPr marL="1695450" lvl="3" indent="-381000">
              <a:buFont typeface="Arial" pitchFamily="34" charset="0"/>
              <a:buChar char="•"/>
            </a:pPr>
            <a:r>
              <a:rPr lang="en-US" smtClean="0">
                <a:solidFill>
                  <a:srgbClr val="0000CC"/>
                </a:solidFill>
              </a:rPr>
              <a:t>Can differentiate between:</a:t>
            </a:r>
          </a:p>
          <a:p>
            <a:pPr marL="2152650" lvl="4" indent="-381000">
              <a:buFont typeface="Arial" pitchFamily="34" charset="0"/>
              <a:buChar char="•"/>
            </a:pPr>
            <a:r>
              <a:rPr lang="en-US" smtClean="0">
                <a:solidFill>
                  <a:srgbClr val="0000CC"/>
                </a:solidFill>
              </a:rPr>
              <a:t>Axonal loss  - ↓ CAP amplitude</a:t>
            </a:r>
          </a:p>
          <a:p>
            <a:pPr marL="2152650" lvl="4" indent="-381000">
              <a:buFont typeface="Arial" pitchFamily="34" charset="0"/>
              <a:buChar char="•"/>
            </a:pPr>
            <a:r>
              <a:rPr lang="en-US" smtClean="0">
                <a:solidFill>
                  <a:srgbClr val="0000CC"/>
                </a:solidFill>
              </a:rPr>
              <a:t>Demyelination  - ↓ CV </a:t>
            </a:r>
          </a:p>
          <a:p>
            <a:pPr marL="1695450" lvl="3" indent="-381000" algn="ctr">
              <a:buFont typeface="Arial" pitchFamily="34" charset="0"/>
              <a:buChar char="•"/>
            </a:pPr>
            <a:r>
              <a:rPr lang="en-US" smtClean="0">
                <a:solidFill>
                  <a:srgbClr val="0000CC"/>
                </a:solidFill>
              </a:rPr>
              <a:t>Sensitive to functional changes in large fibres(20%), but not small fibres(80%)</a:t>
            </a:r>
          </a:p>
          <a:p>
            <a:pPr marL="457200" indent="-457200">
              <a:buFont typeface="Symbol" pitchFamily="18" charset="2"/>
              <a:buNone/>
            </a:pPr>
            <a:endParaRPr lang="en-US" smtClean="0"/>
          </a:p>
        </p:txBody>
      </p:sp>
      <p:pic>
        <p:nvPicPr>
          <p:cNvPr id="52228" name="Picture 8" descr="snap.png"/>
          <p:cNvPicPr>
            <a:picLocks noChangeAspect="1"/>
          </p:cNvPicPr>
          <p:nvPr/>
        </p:nvPicPr>
        <p:blipFill>
          <a:blip r:embed="rId3" cstate="print"/>
          <a:srcRect/>
          <a:stretch>
            <a:fillRect/>
          </a:stretch>
        </p:blipFill>
        <p:spPr bwMode="auto">
          <a:xfrm>
            <a:off x="5857875" y="3929063"/>
            <a:ext cx="4137025" cy="2620962"/>
          </a:xfrm>
          <a:prstGeom prst="rect">
            <a:avLst/>
          </a:prstGeom>
          <a:noFill/>
          <a:ln w="9525">
            <a:noFill/>
            <a:miter lim="800000"/>
            <a:headEnd/>
            <a:tailEnd/>
          </a:ln>
        </p:spPr>
      </p:pic>
      <p:pic>
        <p:nvPicPr>
          <p:cNvPr id="52229" name="Picture 9" descr="emg.png"/>
          <p:cNvPicPr>
            <a:picLocks noChangeAspect="1"/>
          </p:cNvPicPr>
          <p:nvPr/>
        </p:nvPicPr>
        <p:blipFill>
          <a:blip r:embed="rId4" cstate="print"/>
          <a:srcRect/>
          <a:stretch>
            <a:fillRect/>
          </a:stretch>
        </p:blipFill>
        <p:spPr bwMode="auto">
          <a:xfrm>
            <a:off x="5857875" y="928688"/>
            <a:ext cx="4137025" cy="262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t>Lab tests for Diagnosing Neuropathic Pain (SEP and NCS)</a:t>
            </a:r>
          </a:p>
        </p:txBody>
      </p:sp>
      <p:sp>
        <p:nvSpPr>
          <p:cNvPr id="53251" name="Content Placeholder 2"/>
          <p:cNvSpPr>
            <a:spLocks noGrp="1"/>
          </p:cNvSpPr>
          <p:nvPr>
            <p:ph idx="1"/>
          </p:nvPr>
        </p:nvSpPr>
        <p:spPr/>
        <p:txBody>
          <a:bodyPr/>
          <a:lstStyle/>
          <a:p>
            <a:r>
              <a:rPr lang="en-GB" smtClean="0"/>
              <a:t>large size, non nociceptive afferents have lower electrical threshold than small-size nociceptive afferents. </a:t>
            </a:r>
          </a:p>
          <a:p>
            <a:r>
              <a:rPr lang="en-GB" smtClean="0"/>
              <a:t>NCS and SEP’s (somatosensory evoked potentials) assess damage, but cannot assess nocicetive function</a:t>
            </a:r>
          </a:p>
          <a:p>
            <a:r>
              <a:rPr lang="en-GB" smtClean="0"/>
              <a:t>Late evoked potentials using laser exciting free nerve endings (A delta and C) in superfiscial skin layers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marL="514350" indent="-514350"/>
            <a:r>
              <a:rPr lang="en-GB" sz="2400" smtClean="0"/>
              <a:t>Is there a lesion or disease of the somatosensory system?</a:t>
            </a:r>
          </a:p>
        </p:txBody>
      </p:sp>
      <p:sp>
        <p:nvSpPr>
          <p:cNvPr id="54275" name="Rectangle 3"/>
          <p:cNvSpPr>
            <a:spLocks noGrp="1" noChangeArrowheads="1"/>
          </p:cNvSpPr>
          <p:nvPr>
            <p:ph type="body" sz="half" idx="1"/>
          </p:nvPr>
        </p:nvSpPr>
        <p:spPr>
          <a:xfrm>
            <a:off x="-142875" y="1357313"/>
            <a:ext cx="5821363" cy="5143500"/>
          </a:xfrm>
        </p:spPr>
        <p:txBody>
          <a:bodyPr/>
          <a:lstStyle/>
          <a:p>
            <a:pPr marL="838200" lvl="1" indent="-381000">
              <a:buFont typeface="Symbol" pitchFamily="18" charset="2"/>
              <a:buChar char="·"/>
            </a:pPr>
            <a:r>
              <a:rPr lang="en-US" smtClean="0">
                <a:solidFill>
                  <a:srgbClr val="AFBFFB"/>
                </a:solidFill>
              </a:rPr>
              <a:t>Clinical history and examination</a:t>
            </a:r>
          </a:p>
          <a:p>
            <a:pPr marL="838200" lvl="1" indent="-381000">
              <a:buFont typeface="Symbol" pitchFamily="18" charset="2"/>
              <a:buChar char="·"/>
            </a:pPr>
            <a:r>
              <a:rPr lang="en-US" smtClean="0">
                <a:solidFill>
                  <a:srgbClr val="AFBFFB"/>
                </a:solidFill>
              </a:rPr>
              <a:t>Imaging</a:t>
            </a:r>
          </a:p>
          <a:p>
            <a:pPr marL="838200" lvl="1" indent="-381000">
              <a:buFont typeface="Symbol" pitchFamily="18" charset="2"/>
              <a:buChar char="·"/>
            </a:pPr>
            <a:r>
              <a:rPr lang="en-US" smtClean="0">
                <a:solidFill>
                  <a:srgbClr val="AFBFFB"/>
                </a:solidFill>
              </a:rPr>
              <a:t>Electrophysiological studies</a:t>
            </a:r>
          </a:p>
          <a:p>
            <a:pPr marL="838200" lvl="1" indent="-381000">
              <a:buFont typeface="Symbol" pitchFamily="18" charset="2"/>
              <a:buChar char="·"/>
            </a:pPr>
            <a:r>
              <a:rPr lang="en-US" smtClean="0">
                <a:solidFill>
                  <a:srgbClr val="0000CC"/>
                </a:solidFill>
              </a:rPr>
              <a:t>Quantitative sensory testing:</a:t>
            </a:r>
          </a:p>
          <a:p>
            <a:pPr marL="1238250" lvl="2" indent="-381000">
              <a:buFont typeface="Symbol" pitchFamily="18" charset="2"/>
              <a:buChar char="·"/>
            </a:pPr>
            <a:r>
              <a:rPr lang="en-US" smtClean="0">
                <a:solidFill>
                  <a:srgbClr val="0000CC"/>
                </a:solidFill>
              </a:rPr>
              <a:t>Determines sensory phenotype</a:t>
            </a:r>
          </a:p>
          <a:p>
            <a:pPr marL="1238250" lvl="2" indent="-381000">
              <a:buFont typeface="Symbol" pitchFamily="18" charset="2"/>
              <a:buChar char="·"/>
            </a:pPr>
            <a:r>
              <a:rPr lang="en-US" smtClean="0">
                <a:solidFill>
                  <a:srgbClr val="0000CC"/>
                </a:solidFill>
              </a:rPr>
              <a:t>Can be used in sites where electrophysiological studies not feasible</a:t>
            </a:r>
          </a:p>
          <a:p>
            <a:pPr marL="1238250" lvl="2" indent="-381000">
              <a:buFont typeface="Symbol" pitchFamily="18" charset="2"/>
              <a:buChar char="·"/>
            </a:pPr>
            <a:r>
              <a:rPr lang="en-US" smtClean="0">
                <a:solidFill>
                  <a:srgbClr val="0000CC"/>
                </a:solidFill>
              </a:rPr>
              <a:t>Thermal thresholds for diagnosis of small fibre neuropathies</a:t>
            </a:r>
          </a:p>
          <a:p>
            <a:pPr marL="1238250" lvl="2" indent="-381000">
              <a:buFont typeface="Symbol" pitchFamily="18" charset="2"/>
              <a:buChar char="·"/>
            </a:pPr>
            <a:r>
              <a:rPr lang="en-US" smtClean="0">
                <a:solidFill>
                  <a:srgbClr val="0000CC"/>
                </a:solidFill>
              </a:rPr>
              <a:t>But:</a:t>
            </a:r>
          </a:p>
          <a:p>
            <a:pPr marL="1695450" lvl="3" indent="-381000">
              <a:buFont typeface="Symbol" pitchFamily="18" charset="2"/>
              <a:buChar char="·"/>
            </a:pPr>
            <a:r>
              <a:rPr lang="en-US" smtClean="0">
                <a:solidFill>
                  <a:srgbClr val="0000CC"/>
                </a:solidFill>
              </a:rPr>
              <a:t>Requires training and skill</a:t>
            </a:r>
          </a:p>
          <a:p>
            <a:pPr marL="1695450" lvl="3" indent="-381000">
              <a:buFont typeface="Symbol" pitchFamily="18" charset="2"/>
              <a:buChar char="·"/>
            </a:pPr>
            <a:r>
              <a:rPr lang="en-US" smtClean="0">
                <a:solidFill>
                  <a:srgbClr val="0000CC"/>
                </a:solidFill>
              </a:rPr>
              <a:t>Time consuming ~ 2 hrs/patient</a:t>
            </a:r>
          </a:p>
          <a:p>
            <a:pPr marL="1695450" lvl="3" indent="-381000">
              <a:buFont typeface="Symbol" pitchFamily="18" charset="2"/>
              <a:buChar char="·"/>
            </a:pPr>
            <a:r>
              <a:rPr lang="en-US" smtClean="0">
                <a:solidFill>
                  <a:srgbClr val="0000CC"/>
                </a:solidFill>
              </a:rPr>
              <a:t>Expensive equipment</a:t>
            </a:r>
          </a:p>
          <a:p>
            <a:pPr marL="457200" indent="-457200">
              <a:buFont typeface="Symbol" pitchFamily="18" charset="2"/>
              <a:buNone/>
            </a:pPr>
            <a:endParaRPr lang="en-US" smtClean="0"/>
          </a:p>
        </p:txBody>
      </p:sp>
      <p:pic>
        <p:nvPicPr>
          <p:cNvPr id="54276" name="Picture 4" descr="2.JPG"/>
          <p:cNvPicPr>
            <a:picLocks noChangeAspect="1"/>
          </p:cNvPicPr>
          <p:nvPr/>
        </p:nvPicPr>
        <p:blipFill>
          <a:blip r:embed="rId3" cstate="print"/>
          <a:srcRect l="6944" r="15279" b="9375"/>
          <a:stretch>
            <a:fillRect/>
          </a:stretch>
        </p:blipFill>
        <p:spPr bwMode="auto">
          <a:xfrm>
            <a:off x="6357938" y="1500188"/>
            <a:ext cx="3071812"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mtClean="0"/>
              <a:t>Advantage of QST</a:t>
            </a:r>
          </a:p>
        </p:txBody>
      </p:sp>
      <p:sp>
        <p:nvSpPr>
          <p:cNvPr id="55299" name="Rectangle 3"/>
          <p:cNvSpPr>
            <a:spLocks noGrp="1" noChangeArrowheads="1"/>
          </p:cNvSpPr>
          <p:nvPr>
            <p:ph type="body" idx="1"/>
          </p:nvPr>
        </p:nvSpPr>
        <p:spPr/>
        <p:txBody>
          <a:bodyPr/>
          <a:lstStyle/>
          <a:p>
            <a:r>
              <a:rPr lang="en-GB" smtClean="0"/>
              <a:t>Sensitivity to sensory plus signs and hyperalgesia and allodynia</a:t>
            </a:r>
          </a:p>
          <a:p>
            <a:r>
              <a:rPr lang="en-GB" smtClean="0"/>
              <a:t>Presence of heat hyperalgesia might be sign for peripheral sensitization</a:t>
            </a:r>
          </a:p>
          <a:p>
            <a:r>
              <a:rPr lang="en-GB" smtClean="0"/>
              <a:t>Static mechanichal hyperalgesia or dynamic mechanichal allodynia (DMA) indicates central sensitization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771525" y="2130425"/>
            <a:ext cx="8743950" cy="1470025"/>
          </a:xfrm>
        </p:spPr>
        <p:txBody>
          <a:bodyPr/>
          <a:lstStyle/>
          <a:p>
            <a:r>
              <a:rPr lang="en-GB" smtClean="0"/>
              <a:t>Define Neuropathic Pain</a:t>
            </a:r>
          </a:p>
        </p:txBody>
      </p:sp>
      <p:sp>
        <p:nvSpPr>
          <p:cNvPr id="37891" name="Subtitle 4"/>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smtClean="0"/>
              <a:t>Disadvantage of QST</a:t>
            </a:r>
          </a:p>
        </p:txBody>
      </p:sp>
      <p:sp>
        <p:nvSpPr>
          <p:cNvPr id="56323" name="Content Placeholder 2"/>
          <p:cNvSpPr>
            <a:spLocks noGrp="1"/>
          </p:cNvSpPr>
          <p:nvPr>
            <p:ph idx="1"/>
          </p:nvPr>
        </p:nvSpPr>
        <p:spPr/>
        <p:txBody>
          <a:bodyPr/>
          <a:lstStyle/>
          <a:p>
            <a:r>
              <a:rPr lang="en-GB" smtClean="0"/>
              <a:t>Abnormalities cannot provide conclusive evidence of neuropathic pain because it also shows changes in non-neuropahtic pain states (rheumatoid arthritis and inflammatory arthromyalgias)</a:t>
            </a:r>
          </a:p>
          <a:p>
            <a:r>
              <a:rPr lang="en-GB" smtClean="0"/>
              <a:t>Time consuming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pic>
        <p:nvPicPr>
          <p:cNvPr id="57347" name="Picture 4"/>
          <p:cNvPicPr>
            <a:picLocks noChangeAspect="1" noChangeArrowheads="1"/>
          </p:cNvPicPr>
          <p:nvPr/>
        </p:nvPicPr>
        <p:blipFill>
          <a:blip r:embed="rId3" cstate="print"/>
          <a:srcRect b="18094"/>
          <a:stretch>
            <a:fillRect/>
          </a:stretch>
        </p:blipFill>
        <p:spPr bwMode="auto">
          <a:xfrm>
            <a:off x="2214563" y="0"/>
            <a:ext cx="6072187" cy="1979613"/>
          </a:xfrm>
          <a:prstGeom prst="rect">
            <a:avLst/>
          </a:prstGeom>
          <a:noFill/>
          <a:ln w="12700">
            <a:noFill/>
            <a:miter lim="800000"/>
            <a:headEnd type="none" w="sm" len="sm"/>
            <a:tailEnd type="none" w="sm" len="sm"/>
          </a:ln>
        </p:spPr>
      </p:pic>
      <p:pic>
        <p:nvPicPr>
          <p:cNvPr id="16389" name="Picture 4"/>
          <p:cNvPicPr>
            <a:picLocks noGrp="1" noChangeAspect="1" noChangeArrowheads="1"/>
          </p:cNvPicPr>
          <p:nvPr>
            <p:ph sz="half" idx="1"/>
          </p:nvPr>
        </p:nvPicPr>
        <p:blipFill>
          <a:blip r:embed="rId4" cstate="print"/>
          <a:srcRect/>
          <a:stretch>
            <a:fillRect/>
          </a:stretch>
        </p:blipFill>
        <p:spPr>
          <a:xfrm>
            <a:off x="1357313" y="2143125"/>
            <a:ext cx="7215187" cy="4714875"/>
          </a:xfrm>
        </p:spPr>
      </p:pic>
      <p:grpSp>
        <p:nvGrpSpPr>
          <p:cNvPr id="2" name="Group 7"/>
          <p:cNvGrpSpPr>
            <a:grpSpLocks/>
          </p:cNvGrpSpPr>
          <p:nvPr/>
        </p:nvGrpSpPr>
        <p:grpSpPr bwMode="auto">
          <a:xfrm>
            <a:off x="1071563" y="2071688"/>
            <a:ext cx="8358187" cy="4810125"/>
            <a:chOff x="1785914" y="1714488"/>
            <a:chExt cx="7526741" cy="5168777"/>
          </a:xfrm>
        </p:grpSpPr>
        <p:pic>
          <p:nvPicPr>
            <p:cNvPr id="57352" name="Picture 6"/>
            <p:cNvPicPr>
              <a:picLocks noChangeAspect="1" noChangeArrowheads="1"/>
            </p:cNvPicPr>
            <p:nvPr/>
          </p:nvPicPr>
          <p:blipFill>
            <a:blip r:embed="rId5" cstate="print"/>
            <a:srcRect/>
            <a:stretch>
              <a:fillRect/>
            </a:stretch>
          </p:blipFill>
          <p:spPr bwMode="auto">
            <a:xfrm>
              <a:off x="1785914" y="1714488"/>
              <a:ext cx="7526741" cy="4791542"/>
            </a:xfrm>
            <a:prstGeom prst="rect">
              <a:avLst/>
            </a:prstGeom>
            <a:noFill/>
            <a:ln w="9525">
              <a:noFill/>
              <a:miter lim="800000"/>
              <a:headEnd/>
              <a:tailEnd/>
            </a:ln>
          </p:spPr>
        </p:pic>
        <p:sp>
          <p:nvSpPr>
            <p:cNvPr id="57353" name="TextBox 6"/>
            <p:cNvSpPr txBox="1">
              <a:spLocks noChangeArrowheads="1"/>
            </p:cNvSpPr>
            <p:nvPr/>
          </p:nvSpPr>
          <p:spPr bwMode="auto">
            <a:xfrm>
              <a:off x="4071930" y="6519446"/>
              <a:ext cx="3070564" cy="363819"/>
            </a:xfrm>
            <a:prstGeom prst="rect">
              <a:avLst/>
            </a:prstGeom>
            <a:noFill/>
            <a:ln w="9525">
              <a:noFill/>
              <a:miter lim="800000"/>
              <a:headEnd/>
              <a:tailEnd/>
            </a:ln>
          </p:spPr>
          <p:txBody>
            <a:bodyPr wrap="none">
              <a:spAutoFit/>
            </a:bodyPr>
            <a:lstStyle/>
            <a:p>
              <a:pPr eaLnBrk="0" hangingPunct="0"/>
              <a:r>
                <a:rPr lang="en-GB" sz="1600"/>
                <a:t>Rolke et al Eur. J. Pain  2006;10:77–88</a:t>
              </a:r>
            </a:p>
          </p:txBody>
        </p:sp>
      </p:grpSp>
      <p:pic>
        <p:nvPicPr>
          <p:cNvPr id="38913" name="Picture 1"/>
          <p:cNvPicPr>
            <a:picLocks noChangeAspect="1" noChangeArrowheads="1"/>
          </p:cNvPicPr>
          <p:nvPr/>
        </p:nvPicPr>
        <p:blipFill>
          <a:blip r:embed="rId6" cstate="print"/>
          <a:srcRect/>
          <a:stretch>
            <a:fillRect/>
          </a:stretch>
        </p:blipFill>
        <p:spPr bwMode="auto">
          <a:xfrm>
            <a:off x="2928938" y="2000250"/>
            <a:ext cx="4692650" cy="4673600"/>
          </a:xfrm>
          <a:prstGeom prst="rect">
            <a:avLst/>
          </a:prstGeom>
          <a:noFill/>
          <a:ln w="9525">
            <a:noFill/>
            <a:miter lim="800000"/>
            <a:headEnd/>
            <a:tailEnd/>
          </a:ln>
        </p:spPr>
      </p:pic>
      <p:pic>
        <p:nvPicPr>
          <p:cNvPr id="38914" name="Picture 2"/>
          <p:cNvPicPr>
            <a:picLocks noChangeAspect="1" noChangeArrowheads="1"/>
          </p:cNvPicPr>
          <p:nvPr/>
        </p:nvPicPr>
        <p:blipFill>
          <a:blip r:embed="rId7" cstate="print"/>
          <a:srcRect/>
          <a:stretch>
            <a:fillRect/>
          </a:stretch>
        </p:blipFill>
        <p:spPr bwMode="auto">
          <a:xfrm>
            <a:off x="2500313" y="2500313"/>
            <a:ext cx="5105400" cy="3805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3"/>
                                        </p:tgtEl>
                                        <p:attrNameLst>
                                          <p:attrName>style.visibility</p:attrName>
                                        </p:attrNameLst>
                                      </p:cBhvr>
                                      <p:to>
                                        <p:strVal val="visible"/>
                                      </p:to>
                                    </p:set>
                                  </p:childTnLst>
                                  <p:subTnLst>
                                    <p:set>
                                      <p:cBhvr override="childStyle">
                                        <p:cTn dur="1" fill="hold" display="0" masterRel="nextClick" afterEffect="1"/>
                                        <p:tgtEl>
                                          <p:spTgt spid="3891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subTnLst>
                                    <p:set>
                                      <p:cBhvr override="childStyle">
                                        <p:cTn dur="1" fill="hold" display="0" masterRel="nextClick" afterEffect="1"/>
                                        <p:tgtEl>
                                          <p:spTgt spid="1638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257300" y="-26988"/>
            <a:ext cx="7772400" cy="1219201"/>
          </a:xfrm>
        </p:spPr>
        <p:txBody>
          <a:bodyPr/>
          <a:lstStyle/>
          <a:p>
            <a:r>
              <a:rPr lang="en-GB" sz="2400" smtClean="0"/>
              <a:t>Clinical Heterogeneity of Neuropathic Pain – Clinical Signs</a:t>
            </a:r>
          </a:p>
        </p:txBody>
      </p:sp>
      <p:sp>
        <p:nvSpPr>
          <p:cNvPr id="58371" name="Content Placeholder 2"/>
          <p:cNvSpPr>
            <a:spLocks noGrp="1"/>
          </p:cNvSpPr>
          <p:nvPr>
            <p:ph idx="1"/>
          </p:nvPr>
        </p:nvSpPr>
        <p:spPr/>
        <p:txBody>
          <a:bodyPr/>
          <a:lstStyle/>
          <a:p>
            <a:endParaRPr lang="en-US" smtClean="0"/>
          </a:p>
        </p:txBody>
      </p:sp>
      <p:pic>
        <p:nvPicPr>
          <p:cNvPr id="58372" name="Picture 6"/>
          <p:cNvPicPr>
            <a:picLocks noChangeAspect="1" noChangeArrowheads="1"/>
          </p:cNvPicPr>
          <p:nvPr/>
        </p:nvPicPr>
        <p:blipFill>
          <a:blip r:embed="rId2" cstate="print"/>
          <a:srcRect/>
          <a:stretch>
            <a:fillRect/>
          </a:stretch>
        </p:blipFill>
        <p:spPr bwMode="auto">
          <a:xfrm>
            <a:off x="2251075" y="3213100"/>
            <a:ext cx="5700713" cy="3497263"/>
          </a:xfrm>
          <a:prstGeom prst="rect">
            <a:avLst/>
          </a:prstGeom>
          <a:noFill/>
          <a:ln w="9525">
            <a:noFill/>
            <a:miter lim="800000"/>
            <a:headEnd/>
            <a:tailEnd/>
          </a:ln>
        </p:spPr>
      </p:pic>
      <p:pic>
        <p:nvPicPr>
          <p:cNvPr id="58373" name="Picture 3"/>
          <p:cNvPicPr>
            <a:picLocks noChangeAspect="1" noChangeArrowheads="1"/>
          </p:cNvPicPr>
          <p:nvPr/>
        </p:nvPicPr>
        <p:blipFill>
          <a:blip r:embed="rId3" cstate="print"/>
          <a:srcRect/>
          <a:stretch>
            <a:fillRect/>
          </a:stretch>
        </p:blipFill>
        <p:spPr bwMode="auto">
          <a:xfrm>
            <a:off x="2190750" y="1125538"/>
            <a:ext cx="6084888"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90000"/>
              </a:lnSpc>
            </a:pPr>
            <a:r>
              <a:rPr lang="en-GB" sz="2400" smtClean="0"/>
              <a:t>Is there a lesion or disease of the somatosensory system?</a:t>
            </a:r>
            <a:br>
              <a:rPr lang="en-GB" sz="2400" smtClean="0"/>
            </a:br>
            <a:r>
              <a:rPr lang="en-GB" sz="1600" smtClean="0"/>
              <a:t/>
            </a:r>
            <a:br>
              <a:rPr lang="en-GB" sz="1600" smtClean="0"/>
            </a:br>
            <a:endParaRPr lang="en-GB" smtClean="0"/>
          </a:p>
        </p:txBody>
      </p:sp>
      <p:sp>
        <p:nvSpPr>
          <p:cNvPr id="59395" name="Rectangle 3"/>
          <p:cNvSpPr>
            <a:spLocks noGrp="1" noChangeArrowheads="1"/>
          </p:cNvSpPr>
          <p:nvPr>
            <p:ph type="body" sz="half" idx="1"/>
          </p:nvPr>
        </p:nvSpPr>
        <p:spPr>
          <a:xfrm>
            <a:off x="-142875" y="1357313"/>
            <a:ext cx="5821363" cy="4800600"/>
          </a:xfrm>
        </p:spPr>
        <p:txBody>
          <a:bodyPr/>
          <a:lstStyle/>
          <a:p>
            <a:pPr marL="838200" lvl="1" indent="-381000">
              <a:buFont typeface="Symbol" pitchFamily="18" charset="2"/>
              <a:buChar char="·"/>
            </a:pPr>
            <a:r>
              <a:rPr lang="en-US" smtClean="0">
                <a:solidFill>
                  <a:srgbClr val="AFBFFB"/>
                </a:solidFill>
              </a:rPr>
              <a:t>Clinical history and examination</a:t>
            </a:r>
          </a:p>
          <a:p>
            <a:pPr marL="838200" lvl="1" indent="-381000">
              <a:buFont typeface="Symbol" pitchFamily="18" charset="2"/>
              <a:buChar char="·"/>
            </a:pPr>
            <a:r>
              <a:rPr lang="en-US" smtClean="0">
                <a:solidFill>
                  <a:srgbClr val="AFBFFB"/>
                </a:solidFill>
              </a:rPr>
              <a:t>Imaging</a:t>
            </a:r>
          </a:p>
          <a:p>
            <a:pPr marL="838200" lvl="1" indent="-381000">
              <a:buFont typeface="Symbol" pitchFamily="18" charset="2"/>
              <a:buChar char="·"/>
            </a:pPr>
            <a:r>
              <a:rPr lang="en-US" smtClean="0">
                <a:solidFill>
                  <a:srgbClr val="AFBFFB"/>
                </a:solidFill>
              </a:rPr>
              <a:t>Electrophysiological studies</a:t>
            </a:r>
          </a:p>
          <a:p>
            <a:pPr marL="838200" lvl="1" indent="-381000">
              <a:buFont typeface="Symbol" pitchFamily="18" charset="2"/>
              <a:buChar char="·"/>
            </a:pPr>
            <a:r>
              <a:rPr lang="en-US" smtClean="0">
                <a:solidFill>
                  <a:srgbClr val="AFBFFB"/>
                </a:solidFill>
              </a:rPr>
              <a:t>Quantitative sensory testing</a:t>
            </a:r>
          </a:p>
          <a:p>
            <a:pPr marL="838200" lvl="1" indent="-381000">
              <a:buFont typeface="Symbol" pitchFamily="18" charset="2"/>
              <a:buChar char="·"/>
            </a:pPr>
            <a:r>
              <a:rPr lang="en-US" smtClean="0">
                <a:solidFill>
                  <a:srgbClr val="0000CC"/>
                </a:solidFill>
              </a:rPr>
              <a:t>Skin biopsy (3-4mm punch)</a:t>
            </a:r>
          </a:p>
          <a:p>
            <a:pPr marL="1238250" lvl="2" indent="-381000">
              <a:buFont typeface="Symbol" pitchFamily="18" charset="2"/>
              <a:buChar char="·"/>
            </a:pPr>
            <a:r>
              <a:rPr lang="en-US" smtClean="0">
                <a:solidFill>
                  <a:srgbClr val="0000CC"/>
                </a:solidFill>
              </a:rPr>
              <a:t>Minor outpatient procedure</a:t>
            </a:r>
          </a:p>
          <a:p>
            <a:pPr marL="1238250" lvl="2" indent="-381000">
              <a:buFont typeface="Symbol" pitchFamily="18" charset="2"/>
              <a:buChar char="·"/>
            </a:pPr>
            <a:r>
              <a:rPr lang="en-US" smtClean="0">
                <a:solidFill>
                  <a:srgbClr val="0000CC"/>
                </a:solidFill>
              </a:rPr>
              <a:t>Intraepidemal nerve fibre density measurement</a:t>
            </a:r>
          </a:p>
          <a:p>
            <a:pPr marL="1238250" lvl="2" indent="-381000">
              <a:buFont typeface="Symbol" pitchFamily="18" charset="2"/>
              <a:buChar char="·"/>
            </a:pPr>
            <a:r>
              <a:rPr lang="en-US" smtClean="0">
                <a:solidFill>
                  <a:srgbClr val="0000CC"/>
                </a:solidFill>
              </a:rPr>
              <a:t>Requires skilled immunohistochemistry and image analysis</a:t>
            </a:r>
          </a:p>
          <a:p>
            <a:pPr marL="457200" indent="-457200">
              <a:buFont typeface="Symbol" pitchFamily="18" charset="2"/>
              <a:buNone/>
            </a:pPr>
            <a:endParaRPr lang="en-US" smtClean="0"/>
          </a:p>
        </p:txBody>
      </p:sp>
      <p:pic>
        <p:nvPicPr>
          <p:cNvPr id="59396" name="Picture 5" descr="images-image_popup-c7_punchbiopsy.jpg"/>
          <p:cNvPicPr>
            <a:picLocks noChangeAspect="1"/>
          </p:cNvPicPr>
          <p:nvPr/>
        </p:nvPicPr>
        <p:blipFill>
          <a:blip r:embed="rId3" cstate="print"/>
          <a:srcRect/>
          <a:stretch>
            <a:fillRect/>
          </a:stretch>
        </p:blipFill>
        <p:spPr bwMode="auto">
          <a:xfrm>
            <a:off x="6357938" y="928688"/>
            <a:ext cx="2643187" cy="2643187"/>
          </a:xfrm>
          <a:prstGeom prst="rect">
            <a:avLst/>
          </a:prstGeom>
          <a:noFill/>
          <a:ln w="9525">
            <a:noFill/>
            <a:miter lim="800000"/>
            <a:headEnd/>
            <a:tailEnd/>
          </a:ln>
        </p:spPr>
      </p:pic>
      <p:grpSp>
        <p:nvGrpSpPr>
          <p:cNvPr id="59397" name="Group 3"/>
          <p:cNvGrpSpPr>
            <a:grpSpLocks/>
          </p:cNvGrpSpPr>
          <p:nvPr/>
        </p:nvGrpSpPr>
        <p:grpSpPr bwMode="auto">
          <a:xfrm>
            <a:off x="6500813" y="3643313"/>
            <a:ext cx="3716337" cy="3160712"/>
            <a:chOff x="1743" y="572"/>
            <a:chExt cx="4263" cy="3560"/>
          </a:xfrm>
        </p:grpSpPr>
        <p:pic>
          <p:nvPicPr>
            <p:cNvPr id="59398" name="Picture 4" descr="griffin fig 1"/>
            <p:cNvPicPr>
              <a:picLocks noChangeAspect="1" noChangeArrowheads="1"/>
            </p:cNvPicPr>
            <p:nvPr/>
          </p:nvPicPr>
          <p:blipFill>
            <a:blip r:embed="rId4" cstate="print"/>
            <a:srcRect/>
            <a:stretch>
              <a:fillRect/>
            </a:stretch>
          </p:blipFill>
          <p:spPr bwMode="auto">
            <a:xfrm>
              <a:off x="1743" y="572"/>
              <a:ext cx="2851" cy="3024"/>
            </a:xfrm>
            <a:prstGeom prst="rect">
              <a:avLst/>
            </a:prstGeom>
            <a:noFill/>
            <a:ln w="9525">
              <a:noFill/>
              <a:miter lim="800000"/>
              <a:headEnd/>
              <a:tailEnd/>
            </a:ln>
          </p:spPr>
        </p:pic>
        <p:sp>
          <p:nvSpPr>
            <p:cNvPr id="59399" name="Text Box 5"/>
            <p:cNvSpPr txBox="1">
              <a:spLocks noChangeArrowheads="1"/>
            </p:cNvSpPr>
            <p:nvPr/>
          </p:nvSpPr>
          <p:spPr bwMode="auto">
            <a:xfrm>
              <a:off x="2152" y="3612"/>
              <a:ext cx="3854" cy="520"/>
            </a:xfrm>
            <a:prstGeom prst="rect">
              <a:avLst/>
            </a:prstGeom>
            <a:noFill/>
            <a:ln w="12700">
              <a:noFill/>
              <a:miter lim="800000"/>
              <a:headEnd type="none" w="sm" len="sm"/>
              <a:tailEnd type="none" w="sm" len="sm"/>
            </a:ln>
          </p:spPr>
          <p:txBody>
            <a:bodyPr wrap="none">
              <a:spAutoFit/>
            </a:bodyPr>
            <a:lstStyle/>
            <a:p>
              <a:pPr eaLnBrk="0" hangingPunct="0"/>
              <a:r>
                <a:rPr lang="en-GB"/>
                <a:t> </a:t>
              </a:r>
              <a:r>
                <a:rPr lang="en-GB" sz="1200"/>
                <a:t>McArthur JC et al Arch. Neurol. 1998;55:1513-20</a:t>
              </a:r>
              <a:endParaRPr lang="en-US" sz="120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smtClean="0"/>
              <a:t>Skin biospsies</a:t>
            </a:r>
          </a:p>
        </p:txBody>
      </p:sp>
      <p:sp>
        <p:nvSpPr>
          <p:cNvPr id="60419" name="Content Placeholder 2"/>
          <p:cNvSpPr>
            <a:spLocks noGrp="1"/>
          </p:cNvSpPr>
          <p:nvPr>
            <p:ph idx="1"/>
          </p:nvPr>
        </p:nvSpPr>
        <p:spPr/>
        <p:txBody>
          <a:bodyPr/>
          <a:lstStyle/>
          <a:p>
            <a:r>
              <a:rPr lang="en-GB" smtClean="0"/>
              <a:t>Punch biopsies can quantify A delta and C fibres by measuring the density of intra-epidermal nerve fibres ( IENF)</a:t>
            </a:r>
          </a:p>
          <a:p>
            <a:r>
              <a:rPr lang="en-GB" smtClean="0"/>
              <a:t>Minimally invasive</a:t>
            </a:r>
          </a:p>
          <a:p>
            <a:r>
              <a:rPr lang="en-GB" smtClean="0"/>
              <a:t>Useless in central pain and demyelating neuropathy</a:t>
            </a:r>
          </a:p>
          <a:p>
            <a:r>
              <a:rPr lang="en-GB" smtClean="0"/>
              <a:t>Only available in few centres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Picture Placeholder 2"/>
          <p:cNvSpPr>
            <a:spLocks noGrp="1" noTextEdit="1"/>
          </p:cNvSpPr>
          <p:nvPr>
            <p:ph type="pic" idx="1"/>
          </p:nvPr>
        </p:nvSpPr>
        <p:spPr>
          <a:xfrm>
            <a:off x="1903413" y="1196975"/>
            <a:ext cx="6172200" cy="4114800"/>
          </a:xfrm>
        </p:spPr>
      </p:sp>
      <p:sp>
        <p:nvSpPr>
          <p:cNvPr id="61444" name="Text Placeholder 3"/>
          <p:cNvSpPr>
            <a:spLocks noGrp="1"/>
          </p:cNvSpPr>
          <p:nvPr>
            <p:ph type="body" sz="half" idx="2"/>
          </p:nvPr>
        </p:nvSpPr>
        <p:spPr/>
        <p:txBody>
          <a:bodyPr/>
          <a:lstStyle/>
          <a:p>
            <a:r>
              <a:rPr lang="en-GB" smtClean="0"/>
              <a:t>Scherens et al. European Journal of Pain 13 (2009)</a:t>
            </a:r>
          </a:p>
        </p:txBody>
      </p:sp>
      <p:pic>
        <p:nvPicPr>
          <p:cNvPr id="61445" name="Picture 2" descr="http://www.sciencedirect.com/science?_ob=MiamiCaptionURL&amp;_method=retrieve&amp;_eid=1-s2.0-S1090380108001766&amp;_image=1-s2.0-S1090380108001766-gr4_lrg.jpg&amp;_ba=&amp;_fmt=full&amp;_orig=na&amp;_issn=10903801&amp;_pii=S1090380108001766&amp;_isHiQual=Y&amp;_acct=C000011279&amp;_version=1&amp;_urlVersion=0&amp;_userid=217827&amp;md5=3cdafc35bb0456b98cd94fe4dfbfb7a1"/>
          <p:cNvPicPr>
            <a:picLocks noChangeAspect="1" noChangeArrowheads="1"/>
          </p:cNvPicPr>
          <p:nvPr/>
        </p:nvPicPr>
        <p:blipFill>
          <a:blip r:embed="rId3" cstate="print"/>
          <a:srcRect/>
          <a:stretch>
            <a:fillRect/>
          </a:stretch>
        </p:blipFill>
        <p:spPr bwMode="auto">
          <a:xfrm>
            <a:off x="1471613" y="908050"/>
            <a:ext cx="7343775"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4350" indent="-514350">
              <a:buFont typeface="+mj-lt"/>
              <a:buAutoNum type="arabicPeriod"/>
              <a:defRPr/>
            </a:pPr>
            <a:r>
              <a:rPr lang="en-GB" dirty="0" smtClean="0">
                <a:solidFill>
                  <a:srgbClr val="00B0F0"/>
                </a:solidFill>
              </a:rPr>
              <a:t>Investigation of underlying disease.</a:t>
            </a:r>
          </a:p>
          <a:p>
            <a:pPr marL="514350" indent="-514350">
              <a:buFont typeface="+mj-lt"/>
              <a:buAutoNum type="arabicPeriod"/>
              <a:defRPr/>
            </a:pPr>
            <a:endParaRPr lang="en-GB" dirty="0" smtClean="0"/>
          </a:p>
          <a:p>
            <a:pPr marL="514350" indent="-514350">
              <a:buFont typeface="+mj-lt"/>
              <a:buAutoNum type="arabicPeriod"/>
              <a:defRPr/>
            </a:pPr>
            <a:r>
              <a:rPr lang="en-GB" dirty="0" smtClean="0">
                <a:solidFill>
                  <a:srgbClr val="00B0F0"/>
                </a:solidFill>
              </a:rPr>
              <a:t>Is there a lesion or disease of the somatosensory system?</a:t>
            </a:r>
          </a:p>
          <a:p>
            <a:pPr marL="533400" indent="-533400">
              <a:buFont typeface="+mj-lt"/>
              <a:buAutoNum type="arabicPeriod"/>
              <a:defRPr/>
            </a:pPr>
            <a:endParaRPr lang="en-US" dirty="0" smtClean="0">
              <a:solidFill>
                <a:srgbClr val="00B0F0"/>
              </a:solidFill>
            </a:endParaRPr>
          </a:p>
          <a:p>
            <a:pPr marL="533400" indent="-533400">
              <a:buFont typeface="+mj-lt"/>
              <a:buAutoNum type="arabicPeriod"/>
              <a:defRPr/>
            </a:pPr>
            <a:r>
              <a:rPr lang="en-US" dirty="0" smtClean="0">
                <a:solidFill>
                  <a:srgbClr val="0000CC"/>
                </a:solidFill>
              </a:rPr>
              <a:t>Is the pain neuropathic?</a:t>
            </a:r>
          </a:p>
          <a:p>
            <a:pPr marL="533400" indent="-533400">
              <a:buFont typeface="Symbol" pitchFamily="18" charset="2"/>
              <a:buAutoNum type="arabicPeriod"/>
              <a:defRPr/>
            </a:pPr>
            <a:endParaRPr lang="en-US" dirty="0" smtClean="0">
              <a:solidFill>
                <a:srgbClr val="00B0F0"/>
              </a:solidFill>
            </a:endParaRPr>
          </a:p>
          <a:p>
            <a:pPr marL="533400" indent="-533400">
              <a:buFont typeface="Symbol" pitchFamily="18" charset="2"/>
              <a:buAutoNum type="arabicPeriod"/>
              <a:defRPr/>
            </a:pPr>
            <a:r>
              <a:rPr lang="en-GB" dirty="0" smtClean="0">
                <a:solidFill>
                  <a:srgbClr val="00B0F0"/>
                </a:solidFill>
              </a:rPr>
              <a:t>How severe is the pain?</a:t>
            </a:r>
          </a:p>
          <a:p>
            <a:pPr marL="533400" indent="-533400">
              <a:buFont typeface="Symbol" pitchFamily="18" charset="2"/>
              <a:buAutoNum type="arabicPeriod"/>
              <a:defRPr/>
            </a:pPr>
            <a:endParaRPr lang="en-US" dirty="0" smtClean="0">
              <a:solidFill>
                <a:srgbClr val="00B0F0"/>
              </a:solidFill>
            </a:endParaRPr>
          </a:p>
          <a:p>
            <a:pPr marL="533400" indent="-533400">
              <a:buFont typeface="+mj-lt"/>
              <a:buAutoNum type="arabicPeriod"/>
              <a:defRPr/>
            </a:pPr>
            <a:r>
              <a:rPr lang="en-GB" dirty="0" smtClean="0">
                <a:solidFill>
                  <a:srgbClr val="00B0F0"/>
                </a:solidFill>
              </a:rPr>
              <a:t>What is the impact of the pain? </a:t>
            </a:r>
            <a:endParaRPr lang="en-US" sz="2400" dirty="0" smtClean="0">
              <a:solidFill>
                <a:srgbClr val="00B0F0"/>
              </a:solidFill>
            </a:endParaRPr>
          </a:p>
          <a:p>
            <a:pPr marL="914400" lvl="1" indent="-457200">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smtClean="0"/>
              <a:t>Is The Pain Neuropathic?</a:t>
            </a:r>
          </a:p>
        </p:txBody>
      </p:sp>
      <p:sp>
        <p:nvSpPr>
          <p:cNvPr id="63491" name="Content Placeholder 2"/>
          <p:cNvSpPr>
            <a:spLocks noGrp="1"/>
          </p:cNvSpPr>
          <p:nvPr>
            <p:ph sz="half" idx="1"/>
          </p:nvPr>
        </p:nvSpPr>
        <p:spPr>
          <a:xfrm>
            <a:off x="1357313" y="2057400"/>
            <a:ext cx="4852987" cy="4800600"/>
          </a:xfrm>
        </p:spPr>
        <p:txBody>
          <a:bodyPr/>
          <a:lstStyle/>
          <a:p>
            <a:r>
              <a:rPr lang="en-GB" sz="4000" smtClean="0">
                <a:solidFill>
                  <a:srgbClr val="AFBFFB"/>
                </a:solidFill>
              </a:rPr>
              <a:t>Body chart</a:t>
            </a:r>
          </a:p>
          <a:p>
            <a:r>
              <a:rPr lang="en-GB" sz="4000" smtClean="0"/>
              <a:t>Questionnaires for pain characteristics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smtClean="0"/>
              <a:t>Is The Pain Neuropathic?</a:t>
            </a:r>
          </a:p>
        </p:txBody>
      </p:sp>
      <p:sp>
        <p:nvSpPr>
          <p:cNvPr id="64515" name="Content Placeholder 2"/>
          <p:cNvSpPr>
            <a:spLocks noGrp="1"/>
          </p:cNvSpPr>
          <p:nvPr>
            <p:ph sz="half" idx="1"/>
          </p:nvPr>
        </p:nvSpPr>
        <p:spPr>
          <a:xfrm>
            <a:off x="0" y="1714500"/>
            <a:ext cx="4852988" cy="4800600"/>
          </a:xfrm>
        </p:spPr>
        <p:txBody>
          <a:bodyPr/>
          <a:lstStyle/>
          <a:p>
            <a:r>
              <a:rPr lang="en-GB" smtClean="0"/>
              <a:t>Body chart to determine whether pain:</a:t>
            </a:r>
          </a:p>
          <a:p>
            <a:pPr lvl="1"/>
            <a:r>
              <a:rPr lang="en-GB" smtClean="0"/>
              <a:t>Lies within dermatome distribution</a:t>
            </a:r>
          </a:p>
          <a:p>
            <a:pPr lvl="1"/>
            <a:r>
              <a:rPr lang="en-GB" smtClean="0"/>
              <a:t>Lies within peripheral nerve distribution</a:t>
            </a:r>
          </a:p>
          <a:p>
            <a:pPr lvl="1"/>
            <a:r>
              <a:rPr lang="en-GB" smtClean="0"/>
              <a:t>Has “glove and stocking” distribution</a:t>
            </a:r>
          </a:p>
        </p:txBody>
      </p:sp>
      <p:grpSp>
        <p:nvGrpSpPr>
          <p:cNvPr id="64516" name="Group 19"/>
          <p:cNvGrpSpPr>
            <a:grpSpLocks/>
          </p:cNvGrpSpPr>
          <p:nvPr/>
        </p:nvGrpSpPr>
        <p:grpSpPr bwMode="auto">
          <a:xfrm>
            <a:off x="4929188" y="1428750"/>
            <a:ext cx="4714875" cy="5143500"/>
            <a:chOff x="4929186" y="1428750"/>
            <a:chExt cx="4324352" cy="4286266"/>
          </a:xfrm>
        </p:grpSpPr>
        <p:pic>
          <p:nvPicPr>
            <p:cNvPr id="64517" name="Picture 18" descr="SCAN0053.JPG"/>
            <p:cNvPicPr>
              <a:picLocks noChangeAspect="1"/>
            </p:cNvPicPr>
            <p:nvPr/>
          </p:nvPicPr>
          <p:blipFill>
            <a:blip r:embed="rId2" cstate="print"/>
            <a:srcRect b="16306"/>
            <a:stretch>
              <a:fillRect/>
            </a:stretch>
          </p:blipFill>
          <p:spPr bwMode="auto">
            <a:xfrm>
              <a:off x="4929186" y="1428750"/>
              <a:ext cx="4324352" cy="4286266"/>
            </a:xfrm>
            <a:prstGeom prst="rect">
              <a:avLst/>
            </a:prstGeom>
            <a:noFill/>
            <a:ln w="9525">
              <a:noFill/>
              <a:miter lim="800000"/>
              <a:headEnd/>
              <a:tailEnd/>
            </a:ln>
          </p:spPr>
        </p:pic>
        <p:sp>
          <p:nvSpPr>
            <p:cNvPr id="6" name="Freeform 5"/>
            <p:cNvSpPr/>
            <p:nvPr/>
          </p:nvSpPr>
          <p:spPr bwMode="auto">
            <a:xfrm>
              <a:off x="5667772" y="4650184"/>
              <a:ext cx="244163" cy="875375"/>
            </a:xfrm>
            <a:custGeom>
              <a:avLst/>
              <a:gdLst>
                <a:gd name="connsiteX0" fmla="*/ 9128 w 244163"/>
                <a:gd name="connsiteY0" fmla="*/ 9922 h 875375"/>
                <a:gd name="connsiteX1" fmla="*/ 11509 w 244163"/>
                <a:gd name="connsiteY1" fmla="*/ 67072 h 875375"/>
                <a:gd name="connsiteX2" fmla="*/ 21034 w 244163"/>
                <a:gd name="connsiteY2" fmla="*/ 81360 h 875375"/>
                <a:gd name="connsiteX3" fmla="*/ 35322 w 244163"/>
                <a:gd name="connsiteY3" fmla="*/ 90885 h 875375"/>
                <a:gd name="connsiteX4" fmla="*/ 37703 w 244163"/>
                <a:gd name="connsiteY4" fmla="*/ 169466 h 875375"/>
                <a:gd name="connsiteX5" fmla="*/ 40084 w 244163"/>
                <a:gd name="connsiteY5" fmla="*/ 195660 h 875375"/>
                <a:gd name="connsiteX6" fmla="*/ 44847 w 244163"/>
                <a:gd name="connsiteY6" fmla="*/ 209947 h 875375"/>
                <a:gd name="connsiteX7" fmla="*/ 49609 w 244163"/>
                <a:gd name="connsiteY7" fmla="*/ 217091 h 875375"/>
                <a:gd name="connsiteX8" fmla="*/ 61516 w 244163"/>
                <a:gd name="connsiteY8" fmla="*/ 231379 h 875375"/>
                <a:gd name="connsiteX9" fmla="*/ 63897 w 244163"/>
                <a:gd name="connsiteY9" fmla="*/ 262335 h 875375"/>
                <a:gd name="connsiteX10" fmla="*/ 68659 w 244163"/>
                <a:gd name="connsiteY10" fmla="*/ 276622 h 875375"/>
                <a:gd name="connsiteX11" fmla="*/ 71041 w 244163"/>
                <a:gd name="connsiteY11" fmla="*/ 283766 h 875375"/>
                <a:gd name="connsiteX12" fmla="*/ 75803 w 244163"/>
                <a:gd name="connsiteY12" fmla="*/ 452835 h 875375"/>
                <a:gd name="connsiteX13" fmla="*/ 73422 w 244163"/>
                <a:gd name="connsiteY13" fmla="*/ 693341 h 875375"/>
                <a:gd name="connsiteX14" fmla="*/ 63897 w 244163"/>
                <a:gd name="connsiteY14" fmla="*/ 714772 h 875375"/>
                <a:gd name="connsiteX15" fmla="*/ 56753 w 244163"/>
                <a:gd name="connsiteY15" fmla="*/ 719535 h 875375"/>
                <a:gd name="connsiteX16" fmla="*/ 54372 w 244163"/>
                <a:gd name="connsiteY16" fmla="*/ 726679 h 875375"/>
                <a:gd name="connsiteX17" fmla="*/ 49609 w 244163"/>
                <a:gd name="connsiteY17" fmla="*/ 733822 h 875375"/>
                <a:gd name="connsiteX18" fmla="*/ 47228 w 244163"/>
                <a:gd name="connsiteY18" fmla="*/ 745729 h 875375"/>
                <a:gd name="connsiteX19" fmla="*/ 56753 w 244163"/>
                <a:gd name="connsiteY19" fmla="*/ 807641 h 875375"/>
                <a:gd name="connsiteX20" fmla="*/ 63897 w 244163"/>
                <a:gd name="connsiteY20" fmla="*/ 812404 h 875375"/>
                <a:gd name="connsiteX21" fmla="*/ 75803 w 244163"/>
                <a:gd name="connsiteY21" fmla="*/ 810022 h 875375"/>
                <a:gd name="connsiteX22" fmla="*/ 82947 w 244163"/>
                <a:gd name="connsiteY22" fmla="*/ 824310 h 875375"/>
                <a:gd name="connsiteX23" fmla="*/ 99616 w 244163"/>
                <a:gd name="connsiteY23" fmla="*/ 821929 h 875375"/>
                <a:gd name="connsiteX24" fmla="*/ 106759 w 244163"/>
                <a:gd name="connsiteY24" fmla="*/ 817166 h 875375"/>
                <a:gd name="connsiteX25" fmla="*/ 109141 w 244163"/>
                <a:gd name="connsiteY25" fmla="*/ 824310 h 875375"/>
                <a:gd name="connsiteX26" fmla="*/ 116284 w 244163"/>
                <a:gd name="connsiteY26" fmla="*/ 845741 h 875375"/>
                <a:gd name="connsiteX27" fmla="*/ 130572 w 244163"/>
                <a:gd name="connsiteY27" fmla="*/ 843360 h 875375"/>
                <a:gd name="connsiteX28" fmla="*/ 132953 w 244163"/>
                <a:gd name="connsiteY28" fmla="*/ 836216 h 875375"/>
                <a:gd name="connsiteX29" fmla="*/ 142478 w 244163"/>
                <a:gd name="connsiteY29" fmla="*/ 850504 h 875375"/>
                <a:gd name="connsiteX30" fmla="*/ 156766 w 244163"/>
                <a:gd name="connsiteY30" fmla="*/ 848122 h 875375"/>
                <a:gd name="connsiteX31" fmla="*/ 163909 w 244163"/>
                <a:gd name="connsiteY31" fmla="*/ 845741 h 875375"/>
                <a:gd name="connsiteX32" fmla="*/ 173434 w 244163"/>
                <a:gd name="connsiteY32" fmla="*/ 852885 h 875375"/>
                <a:gd name="connsiteX33" fmla="*/ 185341 w 244163"/>
                <a:gd name="connsiteY33" fmla="*/ 874316 h 875375"/>
                <a:gd name="connsiteX34" fmla="*/ 213916 w 244163"/>
                <a:gd name="connsiteY34" fmla="*/ 867172 h 875375"/>
                <a:gd name="connsiteX35" fmla="*/ 218678 w 244163"/>
                <a:gd name="connsiteY35" fmla="*/ 860029 h 875375"/>
                <a:gd name="connsiteX36" fmla="*/ 221059 w 244163"/>
                <a:gd name="connsiteY36" fmla="*/ 852885 h 875375"/>
                <a:gd name="connsiteX37" fmla="*/ 225822 w 244163"/>
                <a:gd name="connsiteY37" fmla="*/ 721916 h 875375"/>
                <a:gd name="connsiteX38" fmla="*/ 230584 w 244163"/>
                <a:gd name="connsiteY38" fmla="*/ 702866 h 875375"/>
                <a:gd name="connsiteX39" fmla="*/ 235347 w 244163"/>
                <a:gd name="connsiteY39" fmla="*/ 695722 h 875375"/>
                <a:gd name="connsiteX40" fmla="*/ 235347 w 244163"/>
                <a:gd name="connsiteY40" fmla="*/ 626666 h 875375"/>
                <a:gd name="connsiteX41" fmla="*/ 232966 w 244163"/>
                <a:gd name="connsiteY41" fmla="*/ 598091 h 875375"/>
                <a:gd name="connsiteX42" fmla="*/ 228203 w 244163"/>
                <a:gd name="connsiteY42" fmla="*/ 583804 h 875375"/>
                <a:gd name="connsiteX43" fmla="*/ 221059 w 244163"/>
                <a:gd name="connsiteY43" fmla="*/ 569516 h 875375"/>
                <a:gd name="connsiteX44" fmla="*/ 218678 w 244163"/>
                <a:gd name="connsiteY44" fmla="*/ 495697 h 875375"/>
                <a:gd name="connsiteX45" fmla="*/ 216297 w 244163"/>
                <a:gd name="connsiteY45" fmla="*/ 336154 h 875375"/>
                <a:gd name="connsiteX46" fmla="*/ 211534 w 244163"/>
                <a:gd name="connsiteY46" fmla="*/ 298054 h 875375"/>
                <a:gd name="connsiteX47" fmla="*/ 213916 w 244163"/>
                <a:gd name="connsiteY47" fmla="*/ 36116 h 875375"/>
                <a:gd name="connsiteX48" fmla="*/ 223441 w 244163"/>
                <a:gd name="connsiteY48" fmla="*/ 21829 h 875375"/>
                <a:gd name="connsiteX49" fmla="*/ 221059 w 244163"/>
                <a:gd name="connsiteY49" fmla="*/ 9922 h 875375"/>
                <a:gd name="connsiteX50" fmla="*/ 66278 w 244163"/>
                <a:gd name="connsiteY50" fmla="*/ 7541 h 875375"/>
                <a:gd name="connsiteX51" fmla="*/ 9128 w 244163"/>
                <a:gd name="connsiteY51" fmla="*/ 9922 h 8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4163" h="875375">
                  <a:moveTo>
                    <a:pt x="9128" y="9922"/>
                  </a:moveTo>
                  <a:cubicBezTo>
                    <a:pt x="0" y="19844"/>
                    <a:pt x="8375" y="48265"/>
                    <a:pt x="11509" y="67072"/>
                  </a:cubicBezTo>
                  <a:cubicBezTo>
                    <a:pt x="12450" y="72718"/>
                    <a:pt x="16271" y="78185"/>
                    <a:pt x="21034" y="81360"/>
                  </a:cubicBezTo>
                  <a:lnTo>
                    <a:pt x="35322" y="90885"/>
                  </a:lnTo>
                  <a:cubicBezTo>
                    <a:pt x="36116" y="117079"/>
                    <a:pt x="36513" y="143287"/>
                    <a:pt x="37703" y="169466"/>
                  </a:cubicBezTo>
                  <a:cubicBezTo>
                    <a:pt x="38101" y="178224"/>
                    <a:pt x="38560" y="187026"/>
                    <a:pt x="40084" y="195660"/>
                  </a:cubicBezTo>
                  <a:cubicBezTo>
                    <a:pt x="40956" y="200604"/>
                    <a:pt x="42063" y="205770"/>
                    <a:pt x="44847" y="209947"/>
                  </a:cubicBezTo>
                  <a:cubicBezTo>
                    <a:pt x="46434" y="212328"/>
                    <a:pt x="47777" y="214892"/>
                    <a:pt x="49609" y="217091"/>
                  </a:cubicBezTo>
                  <a:cubicBezTo>
                    <a:pt x="64894" y="235434"/>
                    <a:pt x="49686" y="213635"/>
                    <a:pt x="61516" y="231379"/>
                  </a:cubicBezTo>
                  <a:cubicBezTo>
                    <a:pt x="62310" y="241698"/>
                    <a:pt x="62283" y="252112"/>
                    <a:pt x="63897" y="262335"/>
                  </a:cubicBezTo>
                  <a:cubicBezTo>
                    <a:pt x="64680" y="267293"/>
                    <a:pt x="67072" y="271860"/>
                    <a:pt x="68659" y="276622"/>
                  </a:cubicBezTo>
                  <a:lnTo>
                    <a:pt x="71041" y="283766"/>
                  </a:lnTo>
                  <a:cubicBezTo>
                    <a:pt x="77269" y="352279"/>
                    <a:pt x="75803" y="328995"/>
                    <a:pt x="75803" y="452835"/>
                  </a:cubicBezTo>
                  <a:cubicBezTo>
                    <a:pt x="75803" y="533008"/>
                    <a:pt x="75669" y="613200"/>
                    <a:pt x="73422" y="693341"/>
                  </a:cubicBezTo>
                  <a:cubicBezTo>
                    <a:pt x="73286" y="698192"/>
                    <a:pt x="68291" y="710378"/>
                    <a:pt x="63897" y="714772"/>
                  </a:cubicBezTo>
                  <a:cubicBezTo>
                    <a:pt x="61873" y="716796"/>
                    <a:pt x="59134" y="717947"/>
                    <a:pt x="56753" y="719535"/>
                  </a:cubicBezTo>
                  <a:cubicBezTo>
                    <a:pt x="55959" y="721916"/>
                    <a:pt x="55495" y="724434"/>
                    <a:pt x="54372" y="726679"/>
                  </a:cubicBezTo>
                  <a:cubicBezTo>
                    <a:pt x="53092" y="729239"/>
                    <a:pt x="50614" y="731142"/>
                    <a:pt x="49609" y="733822"/>
                  </a:cubicBezTo>
                  <a:cubicBezTo>
                    <a:pt x="48188" y="737612"/>
                    <a:pt x="48022" y="741760"/>
                    <a:pt x="47228" y="745729"/>
                  </a:cubicBezTo>
                  <a:cubicBezTo>
                    <a:pt x="48937" y="785036"/>
                    <a:pt x="36839" y="791045"/>
                    <a:pt x="56753" y="807641"/>
                  </a:cubicBezTo>
                  <a:cubicBezTo>
                    <a:pt x="58952" y="809473"/>
                    <a:pt x="61516" y="810816"/>
                    <a:pt x="63897" y="812404"/>
                  </a:cubicBezTo>
                  <a:cubicBezTo>
                    <a:pt x="67866" y="811610"/>
                    <a:pt x="71911" y="808910"/>
                    <a:pt x="75803" y="810022"/>
                  </a:cubicBezTo>
                  <a:cubicBezTo>
                    <a:pt x="79205" y="810994"/>
                    <a:pt x="82076" y="821695"/>
                    <a:pt x="82947" y="824310"/>
                  </a:cubicBezTo>
                  <a:cubicBezTo>
                    <a:pt x="88503" y="823516"/>
                    <a:pt x="94240" y="823542"/>
                    <a:pt x="99616" y="821929"/>
                  </a:cubicBezTo>
                  <a:cubicBezTo>
                    <a:pt x="102357" y="821107"/>
                    <a:pt x="103983" y="816472"/>
                    <a:pt x="106759" y="817166"/>
                  </a:cubicBezTo>
                  <a:cubicBezTo>
                    <a:pt x="109194" y="817775"/>
                    <a:pt x="108347" y="821929"/>
                    <a:pt x="109141" y="824310"/>
                  </a:cubicBezTo>
                  <a:cubicBezTo>
                    <a:pt x="109264" y="825047"/>
                    <a:pt x="110462" y="844285"/>
                    <a:pt x="116284" y="845741"/>
                  </a:cubicBezTo>
                  <a:cubicBezTo>
                    <a:pt x="120968" y="846912"/>
                    <a:pt x="125809" y="844154"/>
                    <a:pt x="130572" y="843360"/>
                  </a:cubicBezTo>
                  <a:cubicBezTo>
                    <a:pt x="131366" y="840979"/>
                    <a:pt x="130443" y="836216"/>
                    <a:pt x="132953" y="836216"/>
                  </a:cubicBezTo>
                  <a:cubicBezTo>
                    <a:pt x="138899" y="836216"/>
                    <a:pt x="141248" y="846813"/>
                    <a:pt x="142478" y="850504"/>
                  </a:cubicBezTo>
                  <a:cubicBezTo>
                    <a:pt x="147241" y="849710"/>
                    <a:pt x="152053" y="849170"/>
                    <a:pt x="156766" y="848122"/>
                  </a:cubicBezTo>
                  <a:cubicBezTo>
                    <a:pt x="159216" y="847577"/>
                    <a:pt x="161496" y="845051"/>
                    <a:pt x="163909" y="845741"/>
                  </a:cubicBezTo>
                  <a:cubicBezTo>
                    <a:pt x="167725" y="846831"/>
                    <a:pt x="170797" y="849919"/>
                    <a:pt x="173434" y="852885"/>
                  </a:cubicBezTo>
                  <a:cubicBezTo>
                    <a:pt x="182167" y="862710"/>
                    <a:pt x="182106" y="864615"/>
                    <a:pt x="185341" y="874316"/>
                  </a:cubicBezTo>
                  <a:cubicBezTo>
                    <a:pt x="197259" y="872992"/>
                    <a:pt x="205713" y="875375"/>
                    <a:pt x="213916" y="867172"/>
                  </a:cubicBezTo>
                  <a:cubicBezTo>
                    <a:pt x="215939" y="865149"/>
                    <a:pt x="217091" y="862410"/>
                    <a:pt x="218678" y="860029"/>
                  </a:cubicBezTo>
                  <a:cubicBezTo>
                    <a:pt x="219472" y="857648"/>
                    <a:pt x="220514" y="855335"/>
                    <a:pt x="221059" y="852885"/>
                  </a:cubicBezTo>
                  <a:cubicBezTo>
                    <a:pt x="229554" y="814658"/>
                    <a:pt x="225629" y="727135"/>
                    <a:pt x="225822" y="721916"/>
                  </a:cubicBezTo>
                  <a:cubicBezTo>
                    <a:pt x="225931" y="718983"/>
                    <a:pt x="228638" y="706758"/>
                    <a:pt x="230584" y="702866"/>
                  </a:cubicBezTo>
                  <a:cubicBezTo>
                    <a:pt x="231864" y="700306"/>
                    <a:pt x="233759" y="698103"/>
                    <a:pt x="235347" y="695722"/>
                  </a:cubicBezTo>
                  <a:cubicBezTo>
                    <a:pt x="244163" y="669273"/>
                    <a:pt x="238613" y="688722"/>
                    <a:pt x="235347" y="626666"/>
                  </a:cubicBezTo>
                  <a:cubicBezTo>
                    <a:pt x="234845" y="617121"/>
                    <a:pt x="234537" y="607519"/>
                    <a:pt x="232966" y="598091"/>
                  </a:cubicBezTo>
                  <a:cubicBezTo>
                    <a:pt x="232141" y="593139"/>
                    <a:pt x="229791" y="588566"/>
                    <a:pt x="228203" y="583804"/>
                  </a:cubicBezTo>
                  <a:cubicBezTo>
                    <a:pt x="224916" y="573943"/>
                    <a:pt x="227216" y="578751"/>
                    <a:pt x="221059" y="569516"/>
                  </a:cubicBezTo>
                  <a:cubicBezTo>
                    <a:pt x="210017" y="536388"/>
                    <a:pt x="216096" y="560245"/>
                    <a:pt x="218678" y="495697"/>
                  </a:cubicBezTo>
                  <a:cubicBezTo>
                    <a:pt x="217884" y="442516"/>
                    <a:pt x="217660" y="389323"/>
                    <a:pt x="216297" y="336154"/>
                  </a:cubicBezTo>
                  <a:cubicBezTo>
                    <a:pt x="215812" y="317237"/>
                    <a:pt x="214592" y="313337"/>
                    <a:pt x="211534" y="298054"/>
                  </a:cubicBezTo>
                  <a:cubicBezTo>
                    <a:pt x="212328" y="210741"/>
                    <a:pt x="210156" y="123351"/>
                    <a:pt x="213916" y="36116"/>
                  </a:cubicBezTo>
                  <a:cubicBezTo>
                    <a:pt x="214162" y="30398"/>
                    <a:pt x="223441" y="21829"/>
                    <a:pt x="223441" y="21829"/>
                  </a:cubicBezTo>
                  <a:cubicBezTo>
                    <a:pt x="222647" y="17860"/>
                    <a:pt x="225090" y="10288"/>
                    <a:pt x="221059" y="9922"/>
                  </a:cubicBezTo>
                  <a:cubicBezTo>
                    <a:pt x="169671" y="5250"/>
                    <a:pt x="117878" y="7541"/>
                    <a:pt x="66278" y="7541"/>
                  </a:cubicBezTo>
                  <a:cubicBezTo>
                    <a:pt x="44039" y="7541"/>
                    <a:pt x="18256" y="0"/>
                    <a:pt x="9128" y="9922"/>
                  </a:cubicBezTo>
                  <a:close/>
                </a:path>
              </a:pathLst>
            </a:custGeom>
            <a:gradFill>
              <a:gsLst>
                <a:gs pos="0">
                  <a:srgbClr val="FFF200">
                    <a:alpha val="68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eaLnBrk="0" hangingPunct="0">
                <a:defRPr/>
              </a:pPr>
              <a:endParaRPr lang="en-GB">
                <a:cs typeface="Arial" charset="0"/>
              </a:endParaRPr>
            </a:p>
          </p:txBody>
        </p:sp>
        <p:sp>
          <p:nvSpPr>
            <p:cNvPr id="7" name="Freeform 6"/>
            <p:cNvSpPr/>
            <p:nvPr/>
          </p:nvSpPr>
          <p:spPr bwMode="auto">
            <a:xfrm>
              <a:off x="5960269" y="4665663"/>
              <a:ext cx="207565" cy="858837"/>
            </a:xfrm>
            <a:custGeom>
              <a:avLst/>
              <a:gdLst>
                <a:gd name="connsiteX0" fmla="*/ 200025 w 207565"/>
                <a:gd name="connsiteY0" fmla="*/ 6350 h 858837"/>
                <a:gd name="connsiteX1" fmla="*/ 195262 w 207565"/>
                <a:gd name="connsiteY1" fmla="*/ 49212 h 858837"/>
                <a:gd name="connsiteX2" fmla="*/ 192881 w 207565"/>
                <a:gd name="connsiteY2" fmla="*/ 58737 h 858837"/>
                <a:gd name="connsiteX3" fmla="*/ 188119 w 207565"/>
                <a:gd name="connsiteY3" fmla="*/ 87312 h 858837"/>
                <a:gd name="connsiteX4" fmla="*/ 185737 w 207565"/>
                <a:gd name="connsiteY4" fmla="*/ 127793 h 858837"/>
                <a:gd name="connsiteX5" fmla="*/ 180975 w 207565"/>
                <a:gd name="connsiteY5" fmla="*/ 144462 h 858837"/>
                <a:gd name="connsiteX6" fmla="*/ 176212 w 207565"/>
                <a:gd name="connsiteY6" fmla="*/ 163512 h 858837"/>
                <a:gd name="connsiteX7" fmla="*/ 173831 w 207565"/>
                <a:gd name="connsiteY7" fmla="*/ 173037 h 858837"/>
                <a:gd name="connsiteX8" fmla="*/ 171450 w 207565"/>
                <a:gd name="connsiteY8" fmla="*/ 184943 h 858837"/>
                <a:gd name="connsiteX9" fmla="*/ 164306 w 207565"/>
                <a:gd name="connsiteY9" fmla="*/ 206375 h 858837"/>
                <a:gd name="connsiteX10" fmla="*/ 161925 w 207565"/>
                <a:gd name="connsiteY10" fmla="*/ 213518 h 858837"/>
                <a:gd name="connsiteX11" fmla="*/ 159544 w 207565"/>
                <a:gd name="connsiteY11" fmla="*/ 220662 h 858837"/>
                <a:gd name="connsiteX12" fmla="*/ 152400 w 207565"/>
                <a:gd name="connsiteY12" fmla="*/ 227806 h 858837"/>
                <a:gd name="connsiteX13" fmla="*/ 150019 w 207565"/>
                <a:gd name="connsiteY13" fmla="*/ 237331 h 858837"/>
                <a:gd name="connsiteX14" fmla="*/ 145256 w 207565"/>
                <a:gd name="connsiteY14" fmla="*/ 251618 h 858837"/>
                <a:gd name="connsiteX15" fmla="*/ 142875 w 207565"/>
                <a:gd name="connsiteY15" fmla="*/ 327818 h 858837"/>
                <a:gd name="connsiteX16" fmla="*/ 140494 w 207565"/>
                <a:gd name="connsiteY16" fmla="*/ 334962 h 858837"/>
                <a:gd name="connsiteX17" fmla="*/ 135731 w 207565"/>
                <a:gd name="connsiteY17" fmla="*/ 342106 h 858837"/>
                <a:gd name="connsiteX18" fmla="*/ 128587 w 207565"/>
                <a:gd name="connsiteY18" fmla="*/ 368300 h 858837"/>
                <a:gd name="connsiteX19" fmla="*/ 130969 w 207565"/>
                <a:gd name="connsiteY19" fmla="*/ 396875 h 858837"/>
                <a:gd name="connsiteX20" fmla="*/ 133350 w 207565"/>
                <a:gd name="connsiteY20" fmla="*/ 389731 h 858837"/>
                <a:gd name="connsiteX21" fmla="*/ 135731 w 207565"/>
                <a:gd name="connsiteY21" fmla="*/ 380206 h 858837"/>
                <a:gd name="connsiteX22" fmla="*/ 150019 w 207565"/>
                <a:gd name="connsiteY22" fmla="*/ 382587 h 858837"/>
                <a:gd name="connsiteX23" fmla="*/ 142875 w 207565"/>
                <a:gd name="connsiteY23" fmla="*/ 401637 h 858837"/>
                <a:gd name="connsiteX24" fmla="*/ 140494 w 207565"/>
                <a:gd name="connsiteY24" fmla="*/ 408781 h 858837"/>
                <a:gd name="connsiteX25" fmla="*/ 130969 w 207565"/>
                <a:gd name="connsiteY25" fmla="*/ 423068 h 858837"/>
                <a:gd name="connsiteX26" fmla="*/ 126206 w 207565"/>
                <a:gd name="connsiteY26" fmla="*/ 451643 h 858837"/>
                <a:gd name="connsiteX27" fmla="*/ 128587 w 207565"/>
                <a:gd name="connsiteY27" fmla="*/ 532606 h 858837"/>
                <a:gd name="connsiteX28" fmla="*/ 130969 w 207565"/>
                <a:gd name="connsiteY28" fmla="*/ 604043 h 858837"/>
                <a:gd name="connsiteX29" fmla="*/ 133350 w 207565"/>
                <a:gd name="connsiteY29" fmla="*/ 615950 h 858837"/>
                <a:gd name="connsiteX30" fmla="*/ 140494 w 207565"/>
                <a:gd name="connsiteY30" fmla="*/ 623093 h 858837"/>
                <a:gd name="connsiteX31" fmla="*/ 145256 w 207565"/>
                <a:gd name="connsiteY31" fmla="*/ 637381 h 858837"/>
                <a:gd name="connsiteX32" fmla="*/ 152400 w 207565"/>
                <a:gd name="connsiteY32" fmla="*/ 673100 h 858837"/>
                <a:gd name="connsiteX33" fmla="*/ 154781 w 207565"/>
                <a:gd name="connsiteY33" fmla="*/ 732631 h 858837"/>
                <a:gd name="connsiteX34" fmla="*/ 159544 w 207565"/>
                <a:gd name="connsiteY34" fmla="*/ 739775 h 858837"/>
                <a:gd name="connsiteX35" fmla="*/ 161925 w 207565"/>
                <a:gd name="connsiteY35" fmla="*/ 749300 h 858837"/>
                <a:gd name="connsiteX36" fmla="*/ 166687 w 207565"/>
                <a:gd name="connsiteY36" fmla="*/ 756443 h 858837"/>
                <a:gd name="connsiteX37" fmla="*/ 171450 w 207565"/>
                <a:gd name="connsiteY37" fmla="*/ 765968 h 858837"/>
                <a:gd name="connsiteX38" fmla="*/ 178594 w 207565"/>
                <a:gd name="connsiteY38" fmla="*/ 773112 h 858837"/>
                <a:gd name="connsiteX39" fmla="*/ 183356 w 207565"/>
                <a:gd name="connsiteY39" fmla="*/ 780256 h 858837"/>
                <a:gd name="connsiteX40" fmla="*/ 180975 w 207565"/>
                <a:gd name="connsiteY40" fmla="*/ 789781 h 858837"/>
                <a:gd name="connsiteX41" fmla="*/ 150019 w 207565"/>
                <a:gd name="connsiteY41" fmla="*/ 789781 h 858837"/>
                <a:gd name="connsiteX42" fmla="*/ 145256 w 207565"/>
                <a:gd name="connsiteY42" fmla="*/ 782637 h 858837"/>
                <a:gd name="connsiteX43" fmla="*/ 133350 w 207565"/>
                <a:gd name="connsiteY43" fmla="*/ 792162 h 858837"/>
                <a:gd name="connsiteX44" fmla="*/ 135731 w 207565"/>
                <a:gd name="connsiteY44" fmla="*/ 808831 h 858837"/>
                <a:gd name="connsiteX45" fmla="*/ 126206 w 207565"/>
                <a:gd name="connsiteY45" fmla="*/ 811212 h 858837"/>
                <a:gd name="connsiteX46" fmla="*/ 111919 w 207565"/>
                <a:gd name="connsiteY46" fmla="*/ 808831 h 858837"/>
                <a:gd name="connsiteX47" fmla="*/ 109537 w 207565"/>
                <a:gd name="connsiteY47" fmla="*/ 827881 h 858837"/>
                <a:gd name="connsiteX48" fmla="*/ 102394 w 207565"/>
                <a:gd name="connsiteY48" fmla="*/ 825500 h 858837"/>
                <a:gd name="connsiteX49" fmla="*/ 95250 w 207565"/>
                <a:gd name="connsiteY49" fmla="*/ 818356 h 858837"/>
                <a:gd name="connsiteX50" fmla="*/ 88106 w 207565"/>
                <a:gd name="connsiteY50" fmla="*/ 820737 h 858837"/>
                <a:gd name="connsiteX51" fmla="*/ 83344 w 207565"/>
                <a:gd name="connsiteY51" fmla="*/ 835025 h 858837"/>
                <a:gd name="connsiteX52" fmla="*/ 59531 w 207565"/>
                <a:gd name="connsiteY52" fmla="*/ 832643 h 858837"/>
                <a:gd name="connsiteX53" fmla="*/ 57150 w 207565"/>
                <a:gd name="connsiteY53" fmla="*/ 820737 h 858837"/>
                <a:gd name="connsiteX54" fmla="*/ 47625 w 207565"/>
                <a:gd name="connsiteY54" fmla="*/ 835025 h 858837"/>
                <a:gd name="connsiteX55" fmla="*/ 42862 w 207565"/>
                <a:gd name="connsiteY55" fmla="*/ 842168 h 858837"/>
                <a:gd name="connsiteX56" fmla="*/ 30956 w 207565"/>
                <a:gd name="connsiteY56" fmla="*/ 856456 h 858837"/>
                <a:gd name="connsiteX57" fmla="*/ 23812 w 207565"/>
                <a:gd name="connsiteY57" fmla="*/ 858837 h 858837"/>
                <a:gd name="connsiteX58" fmla="*/ 16669 w 207565"/>
                <a:gd name="connsiteY58" fmla="*/ 835025 h 858837"/>
                <a:gd name="connsiteX59" fmla="*/ 11906 w 207565"/>
                <a:gd name="connsiteY59" fmla="*/ 820737 h 858837"/>
                <a:gd name="connsiteX60" fmla="*/ 0 w 207565"/>
                <a:gd name="connsiteY60" fmla="*/ 818356 h 858837"/>
                <a:gd name="connsiteX61" fmla="*/ 2381 w 207565"/>
                <a:gd name="connsiteY61" fmla="*/ 668337 h 858837"/>
                <a:gd name="connsiteX62" fmla="*/ 4762 w 207565"/>
                <a:gd name="connsiteY62" fmla="*/ 294481 h 858837"/>
                <a:gd name="connsiteX63" fmla="*/ 11906 w 207565"/>
                <a:gd name="connsiteY63" fmla="*/ 287337 h 858837"/>
                <a:gd name="connsiteX64" fmla="*/ 28575 w 207565"/>
                <a:gd name="connsiteY64" fmla="*/ 268287 h 858837"/>
                <a:gd name="connsiteX65" fmla="*/ 26194 w 207565"/>
                <a:gd name="connsiteY65" fmla="*/ 225425 h 858837"/>
                <a:gd name="connsiteX66" fmla="*/ 21431 w 207565"/>
                <a:gd name="connsiteY66" fmla="*/ 201612 h 858837"/>
                <a:gd name="connsiteX67" fmla="*/ 14287 w 207565"/>
                <a:gd name="connsiteY67" fmla="*/ 151606 h 858837"/>
                <a:gd name="connsiteX68" fmla="*/ 9525 w 207565"/>
                <a:gd name="connsiteY68" fmla="*/ 53975 h 858837"/>
                <a:gd name="connsiteX69" fmla="*/ 4762 w 207565"/>
                <a:gd name="connsiteY69" fmla="*/ 27781 h 858837"/>
                <a:gd name="connsiteX70" fmla="*/ 2381 w 207565"/>
                <a:gd name="connsiteY70" fmla="*/ 20637 h 858837"/>
                <a:gd name="connsiteX71" fmla="*/ 0 w 207565"/>
                <a:gd name="connsiteY71" fmla="*/ 11112 h 858837"/>
                <a:gd name="connsiteX72" fmla="*/ 2381 w 207565"/>
                <a:gd name="connsiteY72" fmla="*/ 25400 h 858837"/>
                <a:gd name="connsiteX73" fmla="*/ 80962 w 207565"/>
                <a:gd name="connsiteY73" fmla="*/ 23018 h 858837"/>
                <a:gd name="connsiteX74" fmla="*/ 88106 w 207565"/>
                <a:gd name="connsiteY74" fmla="*/ 20637 h 858837"/>
                <a:gd name="connsiteX75" fmla="*/ 104775 w 207565"/>
                <a:gd name="connsiteY75" fmla="*/ 18256 h 858837"/>
                <a:gd name="connsiteX76" fmla="*/ 135731 w 207565"/>
                <a:gd name="connsiteY76" fmla="*/ 13493 h 858837"/>
                <a:gd name="connsiteX77" fmla="*/ 150019 w 207565"/>
                <a:gd name="connsiteY77" fmla="*/ 11112 h 858837"/>
                <a:gd name="connsiteX78" fmla="*/ 200025 w 207565"/>
                <a:gd name="connsiteY78" fmla="*/ 635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07565" h="858837">
                  <a:moveTo>
                    <a:pt x="200025" y="6350"/>
                  </a:moveTo>
                  <a:cubicBezTo>
                    <a:pt x="207565" y="12700"/>
                    <a:pt x="197898" y="34718"/>
                    <a:pt x="195262" y="49212"/>
                  </a:cubicBezTo>
                  <a:cubicBezTo>
                    <a:pt x="194677" y="52432"/>
                    <a:pt x="193591" y="55542"/>
                    <a:pt x="192881" y="58737"/>
                  </a:cubicBezTo>
                  <a:cubicBezTo>
                    <a:pt x="190096" y="71273"/>
                    <a:pt x="190107" y="73396"/>
                    <a:pt x="188119" y="87312"/>
                  </a:cubicBezTo>
                  <a:cubicBezTo>
                    <a:pt x="187325" y="100806"/>
                    <a:pt x="187019" y="114337"/>
                    <a:pt x="185737" y="127793"/>
                  </a:cubicBezTo>
                  <a:cubicBezTo>
                    <a:pt x="185157" y="133886"/>
                    <a:pt x="182543" y="138714"/>
                    <a:pt x="180975" y="144462"/>
                  </a:cubicBezTo>
                  <a:cubicBezTo>
                    <a:pt x="179253" y="150777"/>
                    <a:pt x="177800" y="157162"/>
                    <a:pt x="176212" y="163512"/>
                  </a:cubicBezTo>
                  <a:cubicBezTo>
                    <a:pt x="175418" y="166687"/>
                    <a:pt x="174473" y="169828"/>
                    <a:pt x="173831" y="173037"/>
                  </a:cubicBezTo>
                  <a:cubicBezTo>
                    <a:pt x="173037" y="177006"/>
                    <a:pt x="172515" y="181038"/>
                    <a:pt x="171450" y="184943"/>
                  </a:cubicBezTo>
                  <a:cubicBezTo>
                    <a:pt x="169469" y="192208"/>
                    <a:pt x="166687" y="199231"/>
                    <a:pt x="164306" y="206375"/>
                  </a:cubicBezTo>
                  <a:lnTo>
                    <a:pt x="161925" y="213518"/>
                  </a:lnTo>
                  <a:cubicBezTo>
                    <a:pt x="161131" y="215899"/>
                    <a:pt x="161319" y="218887"/>
                    <a:pt x="159544" y="220662"/>
                  </a:cubicBezTo>
                  <a:lnTo>
                    <a:pt x="152400" y="227806"/>
                  </a:lnTo>
                  <a:cubicBezTo>
                    <a:pt x="151606" y="230981"/>
                    <a:pt x="150959" y="234196"/>
                    <a:pt x="150019" y="237331"/>
                  </a:cubicBezTo>
                  <a:cubicBezTo>
                    <a:pt x="148576" y="242139"/>
                    <a:pt x="145256" y="251618"/>
                    <a:pt x="145256" y="251618"/>
                  </a:cubicBezTo>
                  <a:cubicBezTo>
                    <a:pt x="144462" y="277018"/>
                    <a:pt x="144325" y="302447"/>
                    <a:pt x="142875" y="327818"/>
                  </a:cubicBezTo>
                  <a:cubicBezTo>
                    <a:pt x="142732" y="330324"/>
                    <a:pt x="141617" y="332717"/>
                    <a:pt x="140494" y="334962"/>
                  </a:cubicBezTo>
                  <a:cubicBezTo>
                    <a:pt x="139214" y="337522"/>
                    <a:pt x="137319" y="339725"/>
                    <a:pt x="135731" y="342106"/>
                  </a:cubicBezTo>
                  <a:cubicBezTo>
                    <a:pt x="129689" y="360233"/>
                    <a:pt x="131954" y="351471"/>
                    <a:pt x="128587" y="368300"/>
                  </a:cubicBezTo>
                  <a:cubicBezTo>
                    <a:pt x="129381" y="377825"/>
                    <a:pt x="128895" y="387545"/>
                    <a:pt x="130969" y="396875"/>
                  </a:cubicBezTo>
                  <a:cubicBezTo>
                    <a:pt x="131514" y="399325"/>
                    <a:pt x="132660" y="392145"/>
                    <a:pt x="133350" y="389731"/>
                  </a:cubicBezTo>
                  <a:cubicBezTo>
                    <a:pt x="134249" y="386584"/>
                    <a:pt x="134937" y="383381"/>
                    <a:pt x="135731" y="380206"/>
                  </a:cubicBezTo>
                  <a:cubicBezTo>
                    <a:pt x="140494" y="381000"/>
                    <a:pt x="146928" y="378878"/>
                    <a:pt x="150019" y="382587"/>
                  </a:cubicBezTo>
                  <a:cubicBezTo>
                    <a:pt x="154325" y="387754"/>
                    <a:pt x="144756" y="397875"/>
                    <a:pt x="142875" y="401637"/>
                  </a:cubicBezTo>
                  <a:cubicBezTo>
                    <a:pt x="141753" y="403882"/>
                    <a:pt x="141713" y="406587"/>
                    <a:pt x="140494" y="408781"/>
                  </a:cubicBezTo>
                  <a:cubicBezTo>
                    <a:pt x="137714" y="413784"/>
                    <a:pt x="130969" y="423068"/>
                    <a:pt x="130969" y="423068"/>
                  </a:cubicBezTo>
                  <a:cubicBezTo>
                    <a:pt x="129616" y="429831"/>
                    <a:pt x="126206" y="445731"/>
                    <a:pt x="126206" y="451643"/>
                  </a:cubicBezTo>
                  <a:cubicBezTo>
                    <a:pt x="126206" y="478642"/>
                    <a:pt x="127744" y="505620"/>
                    <a:pt x="128587" y="532606"/>
                  </a:cubicBezTo>
                  <a:cubicBezTo>
                    <a:pt x="129331" y="556420"/>
                    <a:pt x="129610" y="580256"/>
                    <a:pt x="130969" y="604043"/>
                  </a:cubicBezTo>
                  <a:cubicBezTo>
                    <a:pt x="131200" y="608084"/>
                    <a:pt x="131540" y="612330"/>
                    <a:pt x="133350" y="615950"/>
                  </a:cubicBezTo>
                  <a:cubicBezTo>
                    <a:pt x="134856" y="618962"/>
                    <a:pt x="138113" y="620712"/>
                    <a:pt x="140494" y="623093"/>
                  </a:cubicBezTo>
                  <a:cubicBezTo>
                    <a:pt x="142081" y="627856"/>
                    <a:pt x="144839" y="632378"/>
                    <a:pt x="145256" y="637381"/>
                  </a:cubicBezTo>
                  <a:cubicBezTo>
                    <a:pt x="147875" y="668808"/>
                    <a:pt x="142335" y="658003"/>
                    <a:pt x="152400" y="673100"/>
                  </a:cubicBezTo>
                  <a:cubicBezTo>
                    <a:pt x="153194" y="692944"/>
                    <a:pt x="152665" y="712884"/>
                    <a:pt x="154781" y="732631"/>
                  </a:cubicBezTo>
                  <a:cubicBezTo>
                    <a:pt x="155086" y="735477"/>
                    <a:pt x="158417" y="737144"/>
                    <a:pt x="159544" y="739775"/>
                  </a:cubicBezTo>
                  <a:cubicBezTo>
                    <a:pt x="160833" y="742783"/>
                    <a:pt x="160636" y="746292"/>
                    <a:pt x="161925" y="749300"/>
                  </a:cubicBezTo>
                  <a:cubicBezTo>
                    <a:pt x="163052" y="751930"/>
                    <a:pt x="165267" y="753958"/>
                    <a:pt x="166687" y="756443"/>
                  </a:cubicBezTo>
                  <a:cubicBezTo>
                    <a:pt x="168448" y="759525"/>
                    <a:pt x="169387" y="763079"/>
                    <a:pt x="171450" y="765968"/>
                  </a:cubicBezTo>
                  <a:cubicBezTo>
                    <a:pt x="173408" y="768708"/>
                    <a:pt x="176438" y="770525"/>
                    <a:pt x="178594" y="773112"/>
                  </a:cubicBezTo>
                  <a:cubicBezTo>
                    <a:pt x="180426" y="775311"/>
                    <a:pt x="181769" y="777875"/>
                    <a:pt x="183356" y="780256"/>
                  </a:cubicBezTo>
                  <a:cubicBezTo>
                    <a:pt x="182562" y="783431"/>
                    <a:pt x="183638" y="787879"/>
                    <a:pt x="180975" y="789781"/>
                  </a:cubicBezTo>
                  <a:cubicBezTo>
                    <a:pt x="173817" y="794894"/>
                    <a:pt x="156744" y="790742"/>
                    <a:pt x="150019" y="789781"/>
                  </a:cubicBezTo>
                  <a:cubicBezTo>
                    <a:pt x="148431" y="787400"/>
                    <a:pt x="147913" y="783700"/>
                    <a:pt x="145256" y="782637"/>
                  </a:cubicBezTo>
                  <a:cubicBezTo>
                    <a:pt x="139202" y="780215"/>
                    <a:pt x="135166" y="789437"/>
                    <a:pt x="133350" y="792162"/>
                  </a:cubicBezTo>
                  <a:cubicBezTo>
                    <a:pt x="134144" y="797718"/>
                    <a:pt x="137702" y="803576"/>
                    <a:pt x="135731" y="808831"/>
                  </a:cubicBezTo>
                  <a:cubicBezTo>
                    <a:pt x="134582" y="811895"/>
                    <a:pt x="129479" y="811212"/>
                    <a:pt x="126206" y="811212"/>
                  </a:cubicBezTo>
                  <a:cubicBezTo>
                    <a:pt x="121378" y="811212"/>
                    <a:pt x="116681" y="809625"/>
                    <a:pt x="111919" y="808831"/>
                  </a:cubicBezTo>
                  <a:cubicBezTo>
                    <a:pt x="111125" y="815181"/>
                    <a:pt x="112712" y="822325"/>
                    <a:pt x="109537" y="827881"/>
                  </a:cubicBezTo>
                  <a:cubicBezTo>
                    <a:pt x="108292" y="830060"/>
                    <a:pt x="104482" y="826892"/>
                    <a:pt x="102394" y="825500"/>
                  </a:cubicBezTo>
                  <a:cubicBezTo>
                    <a:pt x="99592" y="823632"/>
                    <a:pt x="97631" y="820737"/>
                    <a:pt x="95250" y="818356"/>
                  </a:cubicBezTo>
                  <a:cubicBezTo>
                    <a:pt x="92869" y="819150"/>
                    <a:pt x="89565" y="818694"/>
                    <a:pt x="88106" y="820737"/>
                  </a:cubicBezTo>
                  <a:cubicBezTo>
                    <a:pt x="85188" y="824822"/>
                    <a:pt x="83344" y="835025"/>
                    <a:pt x="83344" y="835025"/>
                  </a:cubicBezTo>
                  <a:cubicBezTo>
                    <a:pt x="75406" y="834231"/>
                    <a:pt x="66534" y="836463"/>
                    <a:pt x="59531" y="832643"/>
                  </a:cubicBezTo>
                  <a:cubicBezTo>
                    <a:pt x="55978" y="830705"/>
                    <a:pt x="61119" y="819943"/>
                    <a:pt x="57150" y="820737"/>
                  </a:cubicBezTo>
                  <a:cubicBezTo>
                    <a:pt x="51537" y="821860"/>
                    <a:pt x="50800" y="830262"/>
                    <a:pt x="47625" y="835025"/>
                  </a:cubicBezTo>
                  <a:lnTo>
                    <a:pt x="42862" y="842168"/>
                  </a:lnTo>
                  <a:cubicBezTo>
                    <a:pt x="39347" y="847441"/>
                    <a:pt x="36459" y="852788"/>
                    <a:pt x="30956" y="856456"/>
                  </a:cubicBezTo>
                  <a:cubicBezTo>
                    <a:pt x="28867" y="857848"/>
                    <a:pt x="26193" y="858043"/>
                    <a:pt x="23812" y="858837"/>
                  </a:cubicBezTo>
                  <a:cubicBezTo>
                    <a:pt x="14600" y="845017"/>
                    <a:pt x="22078" y="858461"/>
                    <a:pt x="16669" y="835025"/>
                  </a:cubicBezTo>
                  <a:cubicBezTo>
                    <a:pt x="15540" y="830133"/>
                    <a:pt x="16829" y="821721"/>
                    <a:pt x="11906" y="820737"/>
                  </a:cubicBezTo>
                  <a:lnTo>
                    <a:pt x="0" y="818356"/>
                  </a:lnTo>
                  <a:cubicBezTo>
                    <a:pt x="794" y="768350"/>
                    <a:pt x="1926" y="718348"/>
                    <a:pt x="2381" y="668337"/>
                  </a:cubicBezTo>
                  <a:cubicBezTo>
                    <a:pt x="3514" y="543721"/>
                    <a:pt x="1647" y="419063"/>
                    <a:pt x="4762" y="294481"/>
                  </a:cubicBezTo>
                  <a:cubicBezTo>
                    <a:pt x="4846" y="291114"/>
                    <a:pt x="9838" y="289995"/>
                    <a:pt x="11906" y="287337"/>
                  </a:cubicBezTo>
                  <a:cubicBezTo>
                    <a:pt x="26865" y="268104"/>
                    <a:pt x="14745" y="277508"/>
                    <a:pt x="28575" y="268287"/>
                  </a:cubicBezTo>
                  <a:cubicBezTo>
                    <a:pt x="27781" y="254000"/>
                    <a:pt x="27718" y="239653"/>
                    <a:pt x="26194" y="225425"/>
                  </a:cubicBezTo>
                  <a:cubicBezTo>
                    <a:pt x="25332" y="217376"/>
                    <a:pt x="22762" y="209597"/>
                    <a:pt x="21431" y="201612"/>
                  </a:cubicBezTo>
                  <a:cubicBezTo>
                    <a:pt x="15487" y="165947"/>
                    <a:pt x="17736" y="182634"/>
                    <a:pt x="14287" y="151606"/>
                  </a:cubicBezTo>
                  <a:cubicBezTo>
                    <a:pt x="13180" y="122829"/>
                    <a:pt x="12279" y="84267"/>
                    <a:pt x="9525" y="53975"/>
                  </a:cubicBezTo>
                  <a:cubicBezTo>
                    <a:pt x="8625" y="44072"/>
                    <a:pt x="7372" y="36916"/>
                    <a:pt x="4762" y="27781"/>
                  </a:cubicBezTo>
                  <a:cubicBezTo>
                    <a:pt x="4072" y="25367"/>
                    <a:pt x="3071" y="23051"/>
                    <a:pt x="2381" y="20637"/>
                  </a:cubicBezTo>
                  <a:cubicBezTo>
                    <a:pt x="1482" y="17490"/>
                    <a:pt x="0" y="7839"/>
                    <a:pt x="0" y="11112"/>
                  </a:cubicBezTo>
                  <a:cubicBezTo>
                    <a:pt x="0" y="15940"/>
                    <a:pt x="2381" y="25400"/>
                    <a:pt x="2381" y="25400"/>
                  </a:cubicBezTo>
                  <a:cubicBezTo>
                    <a:pt x="28575" y="24606"/>
                    <a:pt x="54797" y="24472"/>
                    <a:pt x="80962" y="23018"/>
                  </a:cubicBezTo>
                  <a:cubicBezTo>
                    <a:pt x="83468" y="22879"/>
                    <a:pt x="85645" y="21129"/>
                    <a:pt x="88106" y="20637"/>
                  </a:cubicBezTo>
                  <a:cubicBezTo>
                    <a:pt x="93610" y="19536"/>
                    <a:pt x="99239" y="19179"/>
                    <a:pt x="104775" y="18256"/>
                  </a:cubicBezTo>
                  <a:cubicBezTo>
                    <a:pt x="159381" y="9156"/>
                    <a:pt x="55070" y="25017"/>
                    <a:pt x="135731" y="13493"/>
                  </a:cubicBezTo>
                  <a:cubicBezTo>
                    <a:pt x="140511" y="12810"/>
                    <a:pt x="145194" y="11278"/>
                    <a:pt x="150019" y="11112"/>
                  </a:cubicBezTo>
                  <a:cubicBezTo>
                    <a:pt x="168264" y="10483"/>
                    <a:pt x="192485" y="0"/>
                    <a:pt x="200025" y="6350"/>
                  </a:cubicBezTo>
                  <a:close/>
                </a:path>
              </a:pathLst>
            </a:custGeom>
            <a:gradFill>
              <a:gsLst>
                <a:gs pos="0">
                  <a:srgbClr val="FFF200">
                    <a:alpha val="67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eaLnBrk="0" hangingPunct="0">
                <a:defRPr/>
              </a:pPr>
              <a:endParaRPr lang="en-GB">
                <a:cs typeface="Arial" charset="0"/>
              </a:endParaRPr>
            </a:p>
          </p:txBody>
        </p:sp>
        <p:sp>
          <p:nvSpPr>
            <p:cNvPr id="64524" name="Freeform 7"/>
            <p:cNvSpPr>
              <a:spLocks noChangeArrowheads="1"/>
            </p:cNvSpPr>
            <p:nvPr/>
          </p:nvSpPr>
          <p:spPr bwMode="auto">
            <a:xfrm>
              <a:off x="6543675" y="3361766"/>
              <a:ext cx="338932" cy="362958"/>
            </a:xfrm>
            <a:custGeom>
              <a:avLst/>
              <a:gdLst>
                <a:gd name="T0" fmla="*/ 4763 w 338932"/>
                <a:gd name="T1" fmla="*/ 64853 h 362958"/>
                <a:gd name="T2" fmla="*/ 14288 w 338932"/>
                <a:gd name="T3" fmla="*/ 93428 h 362958"/>
                <a:gd name="T4" fmla="*/ 26194 w 338932"/>
                <a:gd name="T5" fmla="*/ 114859 h 362958"/>
                <a:gd name="T6" fmla="*/ 35719 w 338932"/>
                <a:gd name="T7" fmla="*/ 129147 h 362958"/>
                <a:gd name="T8" fmla="*/ 42863 w 338932"/>
                <a:gd name="T9" fmla="*/ 179153 h 362958"/>
                <a:gd name="T10" fmla="*/ 50006 w 338932"/>
                <a:gd name="T11" fmla="*/ 195822 h 362958"/>
                <a:gd name="T12" fmla="*/ 59531 w 338932"/>
                <a:gd name="T13" fmla="*/ 224397 h 362958"/>
                <a:gd name="T14" fmla="*/ 73819 w 338932"/>
                <a:gd name="T15" fmla="*/ 248209 h 362958"/>
                <a:gd name="T16" fmla="*/ 85725 w 338932"/>
                <a:gd name="T17" fmla="*/ 262497 h 362958"/>
                <a:gd name="T18" fmla="*/ 104775 w 338932"/>
                <a:gd name="T19" fmla="*/ 283928 h 362958"/>
                <a:gd name="T20" fmla="*/ 109538 w 338932"/>
                <a:gd name="T21" fmla="*/ 312503 h 362958"/>
                <a:gd name="T22" fmla="*/ 114300 w 338932"/>
                <a:gd name="T23" fmla="*/ 343459 h 362958"/>
                <a:gd name="T24" fmla="*/ 130969 w 338932"/>
                <a:gd name="T25" fmla="*/ 360128 h 362958"/>
                <a:gd name="T26" fmla="*/ 145256 w 338932"/>
                <a:gd name="T27" fmla="*/ 324409 h 362958"/>
                <a:gd name="T28" fmla="*/ 140494 w 338932"/>
                <a:gd name="T29" fmla="*/ 298215 h 362958"/>
                <a:gd name="T30" fmla="*/ 157163 w 338932"/>
                <a:gd name="T31" fmla="*/ 279165 h 362958"/>
                <a:gd name="T32" fmla="*/ 169069 w 338932"/>
                <a:gd name="T33" fmla="*/ 288690 h 362958"/>
                <a:gd name="T34" fmla="*/ 185738 w 338932"/>
                <a:gd name="T35" fmla="*/ 333934 h 362958"/>
                <a:gd name="T36" fmla="*/ 195263 w 338932"/>
                <a:gd name="T37" fmla="*/ 355365 h 362958"/>
                <a:gd name="T38" fmla="*/ 221456 w 338932"/>
                <a:gd name="T39" fmla="*/ 350603 h 362958"/>
                <a:gd name="T40" fmla="*/ 211931 w 338932"/>
                <a:gd name="T41" fmla="*/ 314884 h 362958"/>
                <a:gd name="T42" fmla="*/ 204788 w 338932"/>
                <a:gd name="T43" fmla="*/ 293453 h 362958"/>
                <a:gd name="T44" fmla="*/ 195263 w 338932"/>
                <a:gd name="T45" fmla="*/ 279165 h 362958"/>
                <a:gd name="T46" fmla="*/ 221456 w 338932"/>
                <a:gd name="T47" fmla="*/ 272022 h 362958"/>
                <a:gd name="T48" fmla="*/ 233363 w 338932"/>
                <a:gd name="T49" fmla="*/ 307740 h 362958"/>
                <a:gd name="T50" fmla="*/ 238125 w 338932"/>
                <a:gd name="T51" fmla="*/ 322028 h 362958"/>
                <a:gd name="T52" fmla="*/ 250031 w 338932"/>
                <a:gd name="T53" fmla="*/ 348222 h 362958"/>
                <a:gd name="T54" fmla="*/ 273844 w 338932"/>
                <a:gd name="T55" fmla="*/ 350603 h 362958"/>
                <a:gd name="T56" fmla="*/ 257175 w 338932"/>
                <a:gd name="T57" fmla="*/ 300597 h 362958"/>
                <a:gd name="T58" fmla="*/ 242888 w 338932"/>
                <a:gd name="T59" fmla="*/ 279165 h 362958"/>
                <a:gd name="T60" fmla="*/ 235744 w 338932"/>
                <a:gd name="T61" fmla="*/ 250590 h 362958"/>
                <a:gd name="T62" fmla="*/ 250031 w 338932"/>
                <a:gd name="T63" fmla="*/ 243447 h 362958"/>
                <a:gd name="T64" fmla="*/ 264319 w 338932"/>
                <a:gd name="T65" fmla="*/ 267259 h 362958"/>
                <a:gd name="T66" fmla="*/ 285750 w 338932"/>
                <a:gd name="T67" fmla="*/ 300597 h 362958"/>
                <a:gd name="T68" fmla="*/ 300038 w 338932"/>
                <a:gd name="T69" fmla="*/ 307740 h 362958"/>
                <a:gd name="T70" fmla="*/ 319088 w 338932"/>
                <a:gd name="T71" fmla="*/ 307740 h 362958"/>
                <a:gd name="T72" fmla="*/ 304800 w 338932"/>
                <a:gd name="T73" fmla="*/ 279165 h 362958"/>
                <a:gd name="T74" fmla="*/ 295275 w 338932"/>
                <a:gd name="T75" fmla="*/ 248209 h 362958"/>
                <a:gd name="T76" fmla="*/ 276225 w 338932"/>
                <a:gd name="T77" fmla="*/ 217253 h 362958"/>
                <a:gd name="T78" fmla="*/ 261938 w 338932"/>
                <a:gd name="T79" fmla="*/ 195822 h 362958"/>
                <a:gd name="T80" fmla="*/ 254794 w 338932"/>
                <a:gd name="T81" fmla="*/ 174390 h 362958"/>
                <a:gd name="T82" fmla="*/ 250031 w 338932"/>
                <a:gd name="T83" fmla="*/ 138672 h 362958"/>
                <a:gd name="T84" fmla="*/ 335756 w 338932"/>
                <a:gd name="T85" fmla="*/ 138672 h 362958"/>
                <a:gd name="T86" fmla="*/ 330994 w 338932"/>
                <a:gd name="T87" fmla="*/ 124384 h 362958"/>
                <a:gd name="T88" fmla="*/ 297656 w 338932"/>
                <a:gd name="T89" fmla="*/ 107715 h 362958"/>
                <a:gd name="T90" fmla="*/ 273844 w 338932"/>
                <a:gd name="T91" fmla="*/ 102953 h 362958"/>
                <a:gd name="T92" fmla="*/ 247650 w 338932"/>
                <a:gd name="T93" fmla="*/ 76759 h 362958"/>
                <a:gd name="T94" fmla="*/ 228600 w 338932"/>
                <a:gd name="T95" fmla="*/ 57709 h 362958"/>
                <a:gd name="T96" fmla="*/ 202406 w 338932"/>
                <a:gd name="T97" fmla="*/ 38659 h 362958"/>
                <a:gd name="T98" fmla="*/ 171450 w 338932"/>
                <a:gd name="T99" fmla="*/ 29134 h 362958"/>
                <a:gd name="T100" fmla="*/ 128588 w 338932"/>
                <a:gd name="T101" fmla="*/ 12465 h 362958"/>
                <a:gd name="T102" fmla="*/ 111919 w 338932"/>
                <a:gd name="T103" fmla="*/ 559 h 362958"/>
                <a:gd name="T104" fmla="*/ 80963 w 338932"/>
                <a:gd name="T105" fmla="*/ 7703 h 362958"/>
                <a:gd name="T106" fmla="*/ 59531 w 338932"/>
                <a:gd name="T107" fmla="*/ 21990 h 362958"/>
                <a:gd name="T108" fmla="*/ 30956 w 338932"/>
                <a:gd name="T109" fmla="*/ 43422 h 362958"/>
                <a:gd name="T110" fmla="*/ 2381 w 338932"/>
                <a:gd name="T111" fmla="*/ 52947 h 3629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8932"/>
                <a:gd name="T169" fmla="*/ 0 h 362958"/>
                <a:gd name="T170" fmla="*/ 338932 w 338932"/>
                <a:gd name="T171" fmla="*/ 362958 h 3629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8932" h="362958">
                  <a:moveTo>
                    <a:pt x="2381" y="52947"/>
                  </a:moveTo>
                  <a:cubicBezTo>
                    <a:pt x="0" y="54931"/>
                    <a:pt x="4039" y="60871"/>
                    <a:pt x="4763" y="64853"/>
                  </a:cubicBezTo>
                  <a:cubicBezTo>
                    <a:pt x="5808" y="70600"/>
                    <a:pt x="6527" y="80287"/>
                    <a:pt x="9525" y="86284"/>
                  </a:cubicBezTo>
                  <a:cubicBezTo>
                    <a:pt x="10805" y="88844"/>
                    <a:pt x="12700" y="91047"/>
                    <a:pt x="14288" y="93428"/>
                  </a:cubicBezTo>
                  <a:cubicBezTo>
                    <a:pt x="15082" y="95809"/>
                    <a:pt x="15450" y="98378"/>
                    <a:pt x="16669" y="100572"/>
                  </a:cubicBezTo>
                  <a:cubicBezTo>
                    <a:pt x="19449" y="105575"/>
                    <a:pt x="26194" y="114859"/>
                    <a:pt x="26194" y="114859"/>
                  </a:cubicBezTo>
                  <a:cubicBezTo>
                    <a:pt x="26988" y="117240"/>
                    <a:pt x="27183" y="119914"/>
                    <a:pt x="28575" y="122003"/>
                  </a:cubicBezTo>
                  <a:cubicBezTo>
                    <a:pt x="30443" y="124805"/>
                    <a:pt x="34213" y="126135"/>
                    <a:pt x="35719" y="129147"/>
                  </a:cubicBezTo>
                  <a:cubicBezTo>
                    <a:pt x="37529" y="132767"/>
                    <a:pt x="37306" y="137084"/>
                    <a:pt x="38100" y="141053"/>
                  </a:cubicBezTo>
                  <a:cubicBezTo>
                    <a:pt x="40166" y="163778"/>
                    <a:pt x="39076" y="162112"/>
                    <a:pt x="42863" y="179153"/>
                  </a:cubicBezTo>
                  <a:cubicBezTo>
                    <a:pt x="43573" y="182348"/>
                    <a:pt x="43955" y="185670"/>
                    <a:pt x="45244" y="188678"/>
                  </a:cubicBezTo>
                  <a:cubicBezTo>
                    <a:pt x="46371" y="191309"/>
                    <a:pt x="48419" y="193441"/>
                    <a:pt x="50006" y="195822"/>
                  </a:cubicBezTo>
                  <a:cubicBezTo>
                    <a:pt x="50429" y="197936"/>
                    <a:pt x="53510" y="214314"/>
                    <a:pt x="54769" y="217253"/>
                  </a:cubicBezTo>
                  <a:cubicBezTo>
                    <a:pt x="55896" y="219884"/>
                    <a:pt x="57944" y="222016"/>
                    <a:pt x="59531" y="224397"/>
                  </a:cubicBezTo>
                  <a:cubicBezTo>
                    <a:pt x="63387" y="239815"/>
                    <a:pt x="58923" y="228906"/>
                    <a:pt x="69056" y="241065"/>
                  </a:cubicBezTo>
                  <a:cubicBezTo>
                    <a:pt x="70888" y="243264"/>
                    <a:pt x="72399" y="245724"/>
                    <a:pt x="73819" y="248209"/>
                  </a:cubicBezTo>
                  <a:cubicBezTo>
                    <a:pt x="75580" y="251291"/>
                    <a:pt x="76309" y="255007"/>
                    <a:pt x="78581" y="257734"/>
                  </a:cubicBezTo>
                  <a:cubicBezTo>
                    <a:pt x="80413" y="259933"/>
                    <a:pt x="83344" y="260909"/>
                    <a:pt x="85725" y="262497"/>
                  </a:cubicBezTo>
                  <a:cubicBezTo>
                    <a:pt x="87313" y="264878"/>
                    <a:pt x="88587" y="267501"/>
                    <a:pt x="90488" y="269640"/>
                  </a:cubicBezTo>
                  <a:cubicBezTo>
                    <a:pt x="94963" y="274674"/>
                    <a:pt x="104775" y="283928"/>
                    <a:pt x="104775" y="283928"/>
                  </a:cubicBezTo>
                  <a:cubicBezTo>
                    <a:pt x="105569" y="291072"/>
                    <a:pt x="105974" y="298269"/>
                    <a:pt x="107156" y="305359"/>
                  </a:cubicBezTo>
                  <a:cubicBezTo>
                    <a:pt x="107569" y="307835"/>
                    <a:pt x="108848" y="310089"/>
                    <a:pt x="109538" y="312503"/>
                  </a:cubicBezTo>
                  <a:cubicBezTo>
                    <a:pt x="110437" y="315650"/>
                    <a:pt x="111125" y="318853"/>
                    <a:pt x="111919" y="322028"/>
                  </a:cubicBezTo>
                  <a:cubicBezTo>
                    <a:pt x="112713" y="329172"/>
                    <a:pt x="113207" y="336355"/>
                    <a:pt x="114300" y="343459"/>
                  </a:cubicBezTo>
                  <a:cubicBezTo>
                    <a:pt x="114798" y="346694"/>
                    <a:pt x="114866" y="350261"/>
                    <a:pt x="116681" y="352984"/>
                  </a:cubicBezTo>
                  <a:cubicBezTo>
                    <a:pt x="119319" y="356942"/>
                    <a:pt x="126893" y="358770"/>
                    <a:pt x="130969" y="360128"/>
                  </a:cubicBezTo>
                  <a:cubicBezTo>
                    <a:pt x="136525" y="359334"/>
                    <a:pt x="145554" y="362958"/>
                    <a:pt x="147638" y="357747"/>
                  </a:cubicBezTo>
                  <a:cubicBezTo>
                    <a:pt x="151776" y="347403"/>
                    <a:pt x="146422" y="335489"/>
                    <a:pt x="145256" y="324409"/>
                  </a:cubicBezTo>
                  <a:cubicBezTo>
                    <a:pt x="144832" y="320384"/>
                    <a:pt x="143599" y="316485"/>
                    <a:pt x="142875" y="312503"/>
                  </a:cubicBezTo>
                  <a:cubicBezTo>
                    <a:pt x="142011" y="307753"/>
                    <a:pt x="141288" y="302978"/>
                    <a:pt x="140494" y="298215"/>
                  </a:cubicBezTo>
                  <a:cubicBezTo>
                    <a:pt x="141288" y="290278"/>
                    <a:pt x="137622" y="280406"/>
                    <a:pt x="142875" y="274403"/>
                  </a:cubicBezTo>
                  <a:cubicBezTo>
                    <a:pt x="146181" y="270625"/>
                    <a:pt x="152293" y="277947"/>
                    <a:pt x="157163" y="279165"/>
                  </a:cubicBezTo>
                  <a:lnTo>
                    <a:pt x="166688" y="281547"/>
                  </a:lnTo>
                  <a:cubicBezTo>
                    <a:pt x="167482" y="283928"/>
                    <a:pt x="168792" y="286196"/>
                    <a:pt x="169069" y="288690"/>
                  </a:cubicBezTo>
                  <a:cubicBezTo>
                    <a:pt x="170387" y="300550"/>
                    <a:pt x="167325" y="313212"/>
                    <a:pt x="171450" y="324409"/>
                  </a:cubicBezTo>
                  <a:cubicBezTo>
                    <a:pt x="173429" y="329780"/>
                    <a:pt x="185738" y="333934"/>
                    <a:pt x="185738" y="333934"/>
                  </a:cubicBezTo>
                  <a:cubicBezTo>
                    <a:pt x="191719" y="351881"/>
                    <a:pt x="183654" y="329768"/>
                    <a:pt x="192881" y="348222"/>
                  </a:cubicBezTo>
                  <a:cubicBezTo>
                    <a:pt x="194004" y="350467"/>
                    <a:pt x="193695" y="353405"/>
                    <a:pt x="195263" y="355365"/>
                  </a:cubicBezTo>
                  <a:cubicBezTo>
                    <a:pt x="197051" y="357600"/>
                    <a:pt x="200025" y="358540"/>
                    <a:pt x="202406" y="360128"/>
                  </a:cubicBezTo>
                  <a:cubicBezTo>
                    <a:pt x="207827" y="359044"/>
                    <a:pt x="219595" y="358981"/>
                    <a:pt x="221456" y="350603"/>
                  </a:cubicBezTo>
                  <a:cubicBezTo>
                    <a:pt x="222503" y="345890"/>
                    <a:pt x="220246" y="340999"/>
                    <a:pt x="219075" y="336315"/>
                  </a:cubicBezTo>
                  <a:cubicBezTo>
                    <a:pt x="219068" y="336286"/>
                    <a:pt x="213126" y="318470"/>
                    <a:pt x="211931" y="314884"/>
                  </a:cubicBezTo>
                  <a:lnTo>
                    <a:pt x="207169" y="300597"/>
                  </a:lnTo>
                  <a:cubicBezTo>
                    <a:pt x="206375" y="298216"/>
                    <a:pt x="206563" y="295228"/>
                    <a:pt x="204788" y="293453"/>
                  </a:cubicBezTo>
                  <a:lnTo>
                    <a:pt x="197644" y="286309"/>
                  </a:lnTo>
                  <a:cubicBezTo>
                    <a:pt x="196850" y="283928"/>
                    <a:pt x="194850" y="281641"/>
                    <a:pt x="195263" y="279165"/>
                  </a:cubicBezTo>
                  <a:cubicBezTo>
                    <a:pt x="196693" y="270586"/>
                    <a:pt x="203136" y="271244"/>
                    <a:pt x="209550" y="269640"/>
                  </a:cubicBezTo>
                  <a:cubicBezTo>
                    <a:pt x="213519" y="270434"/>
                    <a:pt x="218594" y="269160"/>
                    <a:pt x="221456" y="272022"/>
                  </a:cubicBezTo>
                  <a:cubicBezTo>
                    <a:pt x="225006" y="275572"/>
                    <a:pt x="224631" y="281547"/>
                    <a:pt x="226219" y="286309"/>
                  </a:cubicBezTo>
                  <a:lnTo>
                    <a:pt x="233363" y="307740"/>
                  </a:lnTo>
                  <a:lnTo>
                    <a:pt x="235744" y="314884"/>
                  </a:lnTo>
                  <a:cubicBezTo>
                    <a:pt x="236538" y="317265"/>
                    <a:pt x="237712" y="319552"/>
                    <a:pt x="238125" y="322028"/>
                  </a:cubicBezTo>
                  <a:cubicBezTo>
                    <a:pt x="238150" y="322180"/>
                    <a:pt x="240418" y="340372"/>
                    <a:pt x="242888" y="343459"/>
                  </a:cubicBezTo>
                  <a:cubicBezTo>
                    <a:pt x="244676" y="345694"/>
                    <a:pt x="247546" y="346802"/>
                    <a:pt x="250031" y="348222"/>
                  </a:cubicBezTo>
                  <a:cubicBezTo>
                    <a:pt x="258267" y="352929"/>
                    <a:pt x="258687" y="352694"/>
                    <a:pt x="266700" y="355365"/>
                  </a:cubicBezTo>
                  <a:cubicBezTo>
                    <a:pt x="269081" y="353778"/>
                    <a:pt x="273466" y="353440"/>
                    <a:pt x="273844" y="350603"/>
                  </a:cubicBezTo>
                  <a:cubicBezTo>
                    <a:pt x="277168" y="325679"/>
                    <a:pt x="275566" y="325801"/>
                    <a:pt x="266700" y="312503"/>
                  </a:cubicBezTo>
                  <a:cubicBezTo>
                    <a:pt x="261338" y="296414"/>
                    <a:pt x="268775" y="313854"/>
                    <a:pt x="257175" y="300597"/>
                  </a:cubicBezTo>
                  <a:cubicBezTo>
                    <a:pt x="253406" y="296289"/>
                    <a:pt x="250825" y="291072"/>
                    <a:pt x="247650" y="286309"/>
                  </a:cubicBezTo>
                  <a:lnTo>
                    <a:pt x="242888" y="279165"/>
                  </a:lnTo>
                  <a:lnTo>
                    <a:pt x="238125" y="272022"/>
                  </a:lnTo>
                  <a:cubicBezTo>
                    <a:pt x="237331" y="264878"/>
                    <a:pt x="235744" y="257778"/>
                    <a:pt x="235744" y="250590"/>
                  </a:cubicBezTo>
                  <a:cubicBezTo>
                    <a:pt x="235744" y="247317"/>
                    <a:pt x="235198" y="242529"/>
                    <a:pt x="238125" y="241065"/>
                  </a:cubicBezTo>
                  <a:cubicBezTo>
                    <a:pt x="241745" y="239255"/>
                    <a:pt x="246062" y="242653"/>
                    <a:pt x="250031" y="243447"/>
                  </a:cubicBezTo>
                  <a:cubicBezTo>
                    <a:pt x="251619" y="245828"/>
                    <a:pt x="253374" y="248105"/>
                    <a:pt x="254794" y="250590"/>
                  </a:cubicBezTo>
                  <a:cubicBezTo>
                    <a:pt x="266884" y="271747"/>
                    <a:pt x="252710" y="249847"/>
                    <a:pt x="264319" y="267259"/>
                  </a:cubicBezTo>
                  <a:cubicBezTo>
                    <a:pt x="265113" y="272815"/>
                    <a:pt x="265087" y="278552"/>
                    <a:pt x="266700" y="283928"/>
                  </a:cubicBezTo>
                  <a:cubicBezTo>
                    <a:pt x="268861" y="291130"/>
                    <a:pt x="280636" y="298892"/>
                    <a:pt x="285750" y="300597"/>
                  </a:cubicBezTo>
                  <a:cubicBezTo>
                    <a:pt x="288131" y="301391"/>
                    <a:pt x="290649" y="301856"/>
                    <a:pt x="292894" y="302978"/>
                  </a:cubicBezTo>
                  <a:cubicBezTo>
                    <a:pt x="295454" y="304258"/>
                    <a:pt x="297358" y="306735"/>
                    <a:pt x="300038" y="307740"/>
                  </a:cubicBezTo>
                  <a:cubicBezTo>
                    <a:pt x="303828" y="309161"/>
                    <a:pt x="307975" y="309328"/>
                    <a:pt x="311944" y="310122"/>
                  </a:cubicBezTo>
                  <a:cubicBezTo>
                    <a:pt x="314325" y="309328"/>
                    <a:pt x="318294" y="310121"/>
                    <a:pt x="319088" y="307740"/>
                  </a:cubicBezTo>
                  <a:cubicBezTo>
                    <a:pt x="320368" y="303900"/>
                    <a:pt x="318127" y="299624"/>
                    <a:pt x="316706" y="295834"/>
                  </a:cubicBezTo>
                  <a:cubicBezTo>
                    <a:pt x="315834" y="293509"/>
                    <a:pt x="305214" y="279716"/>
                    <a:pt x="304800" y="279165"/>
                  </a:cubicBezTo>
                  <a:cubicBezTo>
                    <a:pt x="296795" y="255149"/>
                    <a:pt x="309012" y="292410"/>
                    <a:pt x="300038" y="262497"/>
                  </a:cubicBezTo>
                  <a:cubicBezTo>
                    <a:pt x="298595" y="257688"/>
                    <a:pt x="296259" y="253132"/>
                    <a:pt x="295275" y="248209"/>
                  </a:cubicBezTo>
                  <a:cubicBezTo>
                    <a:pt x="294481" y="244240"/>
                    <a:pt x="294569" y="239987"/>
                    <a:pt x="292894" y="236303"/>
                  </a:cubicBezTo>
                  <a:cubicBezTo>
                    <a:pt x="286854" y="223015"/>
                    <a:pt x="285596" y="223499"/>
                    <a:pt x="276225" y="217253"/>
                  </a:cubicBezTo>
                  <a:lnTo>
                    <a:pt x="266700" y="202965"/>
                  </a:lnTo>
                  <a:cubicBezTo>
                    <a:pt x="265113" y="200584"/>
                    <a:pt x="262843" y="198537"/>
                    <a:pt x="261938" y="195822"/>
                  </a:cubicBezTo>
                  <a:lnTo>
                    <a:pt x="257175" y="181534"/>
                  </a:lnTo>
                  <a:lnTo>
                    <a:pt x="254794" y="174390"/>
                  </a:lnTo>
                  <a:lnTo>
                    <a:pt x="252413" y="167247"/>
                  </a:lnTo>
                  <a:cubicBezTo>
                    <a:pt x="251619" y="157722"/>
                    <a:pt x="247882" y="147985"/>
                    <a:pt x="250031" y="138672"/>
                  </a:cubicBezTo>
                  <a:cubicBezTo>
                    <a:pt x="250767" y="135483"/>
                    <a:pt x="256283" y="136290"/>
                    <a:pt x="259556" y="136290"/>
                  </a:cubicBezTo>
                  <a:cubicBezTo>
                    <a:pt x="284968" y="136290"/>
                    <a:pt x="310356" y="137878"/>
                    <a:pt x="335756" y="138672"/>
                  </a:cubicBezTo>
                  <a:cubicBezTo>
                    <a:pt x="336550" y="136291"/>
                    <a:pt x="338932" y="133909"/>
                    <a:pt x="338138" y="131528"/>
                  </a:cubicBezTo>
                  <a:cubicBezTo>
                    <a:pt x="337073" y="128333"/>
                    <a:pt x="333581" y="126540"/>
                    <a:pt x="330994" y="124384"/>
                  </a:cubicBezTo>
                  <a:cubicBezTo>
                    <a:pt x="323947" y="118512"/>
                    <a:pt x="323401" y="119510"/>
                    <a:pt x="314325" y="117240"/>
                  </a:cubicBezTo>
                  <a:cubicBezTo>
                    <a:pt x="307152" y="112459"/>
                    <a:pt x="306112" y="111339"/>
                    <a:pt x="297656" y="107715"/>
                  </a:cubicBezTo>
                  <a:cubicBezTo>
                    <a:pt x="295349" y="106726"/>
                    <a:pt x="292974" y="105826"/>
                    <a:pt x="290513" y="105334"/>
                  </a:cubicBezTo>
                  <a:cubicBezTo>
                    <a:pt x="285009" y="104233"/>
                    <a:pt x="279400" y="103747"/>
                    <a:pt x="273844" y="102953"/>
                  </a:cubicBezTo>
                  <a:cubicBezTo>
                    <a:pt x="259927" y="98315"/>
                    <a:pt x="272638" y="104422"/>
                    <a:pt x="261938" y="91047"/>
                  </a:cubicBezTo>
                  <a:cubicBezTo>
                    <a:pt x="257730" y="85787"/>
                    <a:pt x="252413" y="81522"/>
                    <a:pt x="247650" y="76759"/>
                  </a:cubicBezTo>
                  <a:cubicBezTo>
                    <a:pt x="238483" y="67592"/>
                    <a:pt x="243308" y="71483"/>
                    <a:pt x="233363" y="64853"/>
                  </a:cubicBezTo>
                  <a:cubicBezTo>
                    <a:pt x="231775" y="62472"/>
                    <a:pt x="229880" y="60269"/>
                    <a:pt x="228600" y="57709"/>
                  </a:cubicBezTo>
                  <a:cubicBezTo>
                    <a:pt x="227477" y="55464"/>
                    <a:pt x="227994" y="52340"/>
                    <a:pt x="226219" y="50565"/>
                  </a:cubicBezTo>
                  <a:cubicBezTo>
                    <a:pt x="215425" y="39771"/>
                    <a:pt x="213929" y="42116"/>
                    <a:pt x="202406" y="38659"/>
                  </a:cubicBezTo>
                  <a:cubicBezTo>
                    <a:pt x="197598" y="37217"/>
                    <a:pt x="192989" y="35115"/>
                    <a:pt x="188119" y="33897"/>
                  </a:cubicBezTo>
                  <a:cubicBezTo>
                    <a:pt x="158290" y="26437"/>
                    <a:pt x="195404" y="35977"/>
                    <a:pt x="171450" y="29134"/>
                  </a:cubicBezTo>
                  <a:cubicBezTo>
                    <a:pt x="163603" y="26892"/>
                    <a:pt x="158203" y="26009"/>
                    <a:pt x="150019" y="24372"/>
                  </a:cubicBezTo>
                  <a:cubicBezTo>
                    <a:pt x="133643" y="13455"/>
                    <a:pt x="141161" y="16658"/>
                    <a:pt x="128588" y="12465"/>
                  </a:cubicBezTo>
                  <a:cubicBezTo>
                    <a:pt x="125413" y="10084"/>
                    <a:pt x="122292" y="7629"/>
                    <a:pt x="119063" y="5322"/>
                  </a:cubicBezTo>
                  <a:cubicBezTo>
                    <a:pt x="116734" y="3658"/>
                    <a:pt x="114767" y="844"/>
                    <a:pt x="111919" y="559"/>
                  </a:cubicBezTo>
                  <a:cubicBezTo>
                    <a:pt x="106334" y="0"/>
                    <a:pt x="100806" y="2146"/>
                    <a:pt x="95250" y="2940"/>
                  </a:cubicBezTo>
                  <a:cubicBezTo>
                    <a:pt x="90488" y="4528"/>
                    <a:pt x="85140" y="4919"/>
                    <a:pt x="80963" y="7703"/>
                  </a:cubicBezTo>
                  <a:cubicBezTo>
                    <a:pt x="71730" y="13857"/>
                    <a:pt x="76534" y="11560"/>
                    <a:pt x="66675" y="14847"/>
                  </a:cubicBezTo>
                  <a:cubicBezTo>
                    <a:pt x="64294" y="17228"/>
                    <a:pt x="62189" y="19923"/>
                    <a:pt x="59531" y="21990"/>
                  </a:cubicBezTo>
                  <a:cubicBezTo>
                    <a:pt x="55013" y="25504"/>
                    <a:pt x="49291" y="27468"/>
                    <a:pt x="45244" y="31515"/>
                  </a:cubicBezTo>
                  <a:cubicBezTo>
                    <a:pt x="36076" y="40683"/>
                    <a:pt x="40902" y="36791"/>
                    <a:pt x="30956" y="43422"/>
                  </a:cubicBezTo>
                  <a:cubicBezTo>
                    <a:pt x="22158" y="56619"/>
                    <a:pt x="31228" y="46181"/>
                    <a:pt x="19050" y="52947"/>
                  </a:cubicBezTo>
                  <a:cubicBezTo>
                    <a:pt x="14047" y="55727"/>
                    <a:pt x="4762" y="50963"/>
                    <a:pt x="2381" y="52947"/>
                  </a:cubicBezTo>
                  <a:close/>
                </a:path>
              </a:pathLst>
            </a:custGeom>
            <a:solidFill>
              <a:srgbClr val="FFFF00">
                <a:alpha val="54901"/>
              </a:srgbClr>
            </a:solidFill>
            <a:ln w="12700" algn="ctr">
              <a:noFill/>
              <a:round/>
              <a:headEnd type="none" w="sm" len="sm"/>
              <a:tailEnd type="none" w="sm" len="sm"/>
            </a:ln>
          </p:spPr>
          <p:txBody>
            <a:bodyPr/>
            <a:lstStyle/>
            <a:p>
              <a:endParaRPr lang="en-GB"/>
            </a:p>
          </p:txBody>
        </p:sp>
        <p:sp>
          <p:nvSpPr>
            <p:cNvPr id="64525" name="Freeform 9"/>
            <p:cNvSpPr>
              <a:spLocks noChangeArrowheads="1"/>
            </p:cNvSpPr>
            <p:nvPr/>
          </p:nvSpPr>
          <p:spPr bwMode="auto">
            <a:xfrm>
              <a:off x="7298531" y="3334270"/>
              <a:ext cx="331238" cy="399530"/>
            </a:xfrm>
            <a:custGeom>
              <a:avLst/>
              <a:gdLst>
                <a:gd name="T0" fmla="*/ 197644 w 331238"/>
                <a:gd name="T1" fmla="*/ 13768 h 399530"/>
                <a:gd name="T2" fmla="*/ 180975 w 331238"/>
                <a:gd name="T3" fmla="*/ 30436 h 399530"/>
                <a:gd name="T4" fmla="*/ 169069 w 331238"/>
                <a:gd name="T5" fmla="*/ 44724 h 399530"/>
                <a:gd name="T6" fmla="*/ 154782 w 331238"/>
                <a:gd name="T7" fmla="*/ 59011 h 399530"/>
                <a:gd name="T8" fmla="*/ 119063 w 331238"/>
                <a:gd name="T9" fmla="*/ 89968 h 399530"/>
                <a:gd name="T10" fmla="*/ 66675 w 331238"/>
                <a:gd name="T11" fmla="*/ 101874 h 399530"/>
                <a:gd name="T12" fmla="*/ 52388 w 331238"/>
                <a:gd name="T13" fmla="*/ 116161 h 399530"/>
                <a:gd name="T14" fmla="*/ 40482 w 331238"/>
                <a:gd name="T15" fmla="*/ 130449 h 399530"/>
                <a:gd name="T16" fmla="*/ 26194 w 331238"/>
                <a:gd name="T17" fmla="*/ 142355 h 399530"/>
                <a:gd name="T18" fmla="*/ 0 w 331238"/>
                <a:gd name="T19" fmla="*/ 154261 h 399530"/>
                <a:gd name="T20" fmla="*/ 11907 w 331238"/>
                <a:gd name="T21" fmla="*/ 170930 h 399530"/>
                <a:gd name="T22" fmla="*/ 76200 w 331238"/>
                <a:gd name="T23" fmla="*/ 182836 h 399530"/>
                <a:gd name="T24" fmla="*/ 97632 w 331238"/>
                <a:gd name="T25" fmla="*/ 170930 h 399530"/>
                <a:gd name="T26" fmla="*/ 90488 w 331238"/>
                <a:gd name="T27" fmla="*/ 201886 h 399530"/>
                <a:gd name="T28" fmla="*/ 71438 w 331238"/>
                <a:gd name="T29" fmla="*/ 237605 h 399530"/>
                <a:gd name="T30" fmla="*/ 61913 w 331238"/>
                <a:gd name="T31" fmla="*/ 251893 h 399530"/>
                <a:gd name="T32" fmla="*/ 38100 w 331238"/>
                <a:gd name="T33" fmla="*/ 280468 h 399530"/>
                <a:gd name="T34" fmla="*/ 30957 w 331238"/>
                <a:gd name="T35" fmla="*/ 294755 h 399530"/>
                <a:gd name="T36" fmla="*/ 28575 w 331238"/>
                <a:gd name="T37" fmla="*/ 339999 h 399530"/>
                <a:gd name="T38" fmla="*/ 69057 w 331238"/>
                <a:gd name="T39" fmla="*/ 325711 h 399530"/>
                <a:gd name="T40" fmla="*/ 92869 w 331238"/>
                <a:gd name="T41" fmla="*/ 299518 h 399530"/>
                <a:gd name="T42" fmla="*/ 97632 w 331238"/>
                <a:gd name="T43" fmla="*/ 278086 h 399530"/>
                <a:gd name="T44" fmla="*/ 114300 w 331238"/>
                <a:gd name="T45" fmla="*/ 278086 h 399530"/>
                <a:gd name="T46" fmla="*/ 109538 w 331238"/>
                <a:gd name="T47" fmla="*/ 309043 h 399530"/>
                <a:gd name="T48" fmla="*/ 88107 w 331238"/>
                <a:gd name="T49" fmla="*/ 320949 h 399530"/>
                <a:gd name="T50" fmla="*/ 78582 w 331238"/>
                <a:gd name="T51" fmla="*/ 342380 h 399530"/>
                <a:gd name="T52" fmla="*/ 92869 w 331238"/>
                <a:gd name="T53" fmla="*/ 387624 h 399530"/>
                <a:gd name="T54" fmla="*/ 111919 w 331238"/>
                <a:gd name="T55" fmla="*/ 373336 h 399530"/>
                <a:gd name="T56" fmla="*/ 128588 w 331238"/>
                <a:gd name="T57" fmla="*/ 323330 h 399530"/>
                <a:gd name="T58" fmla="*/ 150019 w 331238"/>
                <a:gd name="T59" fmla="*/ 306661 h 399530"/>
                <a:gd name="T60" fmla="*/ 140494 w 331238"/>
                <a:gd name="T61" fmla="*/ 323330 h 399530"/>
                <a:gd name="T62" fmla="*/ 138113 w 331238"/>
                <a:gd name="T63" fmla="*/ 399530 h 399530"/>
                <a:gd name="T64" fmla="*/ 159544 w 331238"/>
                <a:gd name="T65" fmla="*/ 387624 h 399530"/>
                <a:gd name="T66" fmla="*/ 164307 w 331238"/>
                <a:gd name="T67" fmla="*/ 344761 h 399530"/>
                <a:gd name="T68" fmla="*/ 180975 w 331238"/>
                <a:gd name="T69" fmla="*/ 325711 h 399530"/>
                <a:gd name="T70" fmla="*/ 202407 w 331238"/>
                <a:gd name="T71" fmla="*/ 306661 h 399530"/>
                <a:gd name="T72" fmla="*/ 202407 w 331238"/>
                <a:gd name="T73" fmla="*/ 337618 h 399530"/>
                <a:gd name="T74" fmla="*/ 207169 w 331238"/>
                <a:gd name="T75" fmla="*/ 390005 h 399530"/>
                <a:gd name="T76" fmla="*/ 228600 w 331238"/>
                <a:gd name="T77" fmla="*/ 373336 h 399530"/>
                <a:gd name="T78" fmla="*/ 238125 w 331238"/>
                <a:gd name="T79" fmla="*/ 316186 h 399530"/>
                <a:gd name="T80" fmla="*/ 264319 w 331238"/>
                <a:gd name="T81" fmla="*/ 287611 h 399530"/>
                <a:gd name="T82" fmla="*/ 280988 w 331238"/>
                <a:gd name="T83" fmla="*/ 266180 h 399530"/>
                <a:gd name="T84" fmla="*/ 292894 w 331238"/>
                <a:gd name="T85" fmla="*/ 206649 h 399530"/>
                <a:gd name="T86" fmla="*/ 309563 w 331238"/>
                <a:gd name="T87" fmla="*/ 189980 h 399530"/>
                <a:gd name="T88" fmla="*/ 316707 w 331238"/>
                <a:gd name="T89" fmla="*/ 168549 h 399530"/>
                <a:gd name="T90" fmla="*/ 326232 w 331238"/>
                <a:gd name="T91" fmla="*/ 101874 h 399530"/>
                <a:gd name="T92" fmla="*/ 302419 w 331238"/>
                <a:gd name="T93" fmla="*/ 54249 h 399530"/>
                <a:gd name="T94" fmla="*/ 276225 w 331238"/>
                <a:gd name="T95" fmla="*/ 42343 h 399530"/>
                <a:gd name="T96" fmla="*/ 259557 w 331238"/>
                <a:gd name="T97" fmla="*/ 32818 h 399530"/>
                <a:gd name="T98" fmla="*/ 238125 w 331238"/>
                <a:gd name="T99" fmla="*/ 23293 h 399530"/>
                <a:gd name="T100" fmla="*/ 228600 w 331238"/>
                <a:gd name="T101" fmla="*/ 11386 h 3995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238"/>
                <a:gd name="T154" fmla="*/ 0 h 399530"/>
                <a:gd name="T155" fmla="*/ 331238 w 331238"/>
                <a:gd name="T156" fmla="*/ 399530 h 3995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238" h="399530">
                  <a:moveTo>
                    <a:pt x="228600" y="11386"/>
                  </a:moveTo>
                  <a:cubicBezTo>
                    <a:pt x="223044" y="10989"/>
                    <a:pt x="207913" y="12484"/>
                    <a:pt x="197644" y="13768"/>
                  </a:cubicBezTo>
                  <a:cubicBezTo>
                    <a:pt x="195153" y="14079"/>
                    <a:pt x="192275" y="14374"/>
                    <a:pt x="190500" y="16149"/>
                  </a:cubicBezTo>
                  <a:cubicBezTo>
                    <a:pt x="186453" y="20196"/>
                    <a:pt x="184150" y="25674"/>
                    <a:pt x="180975" y="30436"/>
                  </a:cubicBezTo>
                  <a:cubicBezTo>
                    <a:pt x="179388" y="32817"/>
                    <a:pt x="178237" y="35556"/>
                    <a:pt x="176213" y="37580"/>
                  </a:cubicBezTo>
                  <a:cubicBezTo>
                    <a:pt x="173832" y="39961"/>
                    <a:pt x="171626" y="42532"/>
                    <a:pt x="169069" y="44724"/>
                  </a:cubicBezTo>
                  <a:cubicBezTo>
                    <a:pt x="166056" y="47307"/>
                    <a:pt x="162350" y="49062"/>
                    <a:pt x="159544" y="51868"/>
                  </a:cubicBezTo>
                  <a:cubicBezTo>
                    <a:pt x="157521" y="53891"/>
                    <a:pt x="156683" y="56872"/>
                    <a:pt x="154782" y="59011"/>
                  </a:cubicBezTo>
                  <a:cubicBezTo>
                    <a:pt x="150307" y="64045"/>
                    <a:pt x="145257" y="68536"/>
                    <a:pt x="140494" y="73299"/>
                  </a:cubicBezTo>
                  <a:cubicBezTo>
                    <a:pt x="135783" y="78010"/>
                    <a:pt x="125139" y="89588"/>
                    <a:pt x="119063" y="89968"/>
                  </a:cubicBezTo>
                  <a:lnTo>
                    <a:pt x="80963" y="92349"/>
                  </a:lnTo>
                  <a:lnTo>
                    <a:pt x="66675" y="101874"/>
                  </a:lnTo>
                  <a:cubicBezTo>
                    <a:pt x="64294" y="103461"/>
                    <a:pt x="61249" y="104347"/>
                    <a:pt x="59532" y="106636"/>
                  </a:cubicBezTo>
                  <a:cubicBezTo>
                    <a:pt x="57151" y="109811"/>
                    <a:pt x="54971" y="113148"/>
                    <a:pt x="52388" y="116161"/>
                  </a:cubicBezTo>
                  <a:cubicBezTo>
                    <a:pt x="50196" y="118718"/>
                    <a:pt x="47400" y="120718"/>
                    <a:pt x="45244" y="123305"/>
                  </a:cubicBezTo>
                  <a:cubicBezTo>
                    <a:pt x="43412" y="125504"/>
                    <a:pt x="42506" y="128425"/>
                    <a:pt x="40482" y="130449"/>
                  </a:cubicBezTo>
                  <a:cubicBezTo>
                    <a:pt x="38458" y="132473"/>
                    <a:pt x="35537" y="133379"/>
                    <a:pt x="33338" y="135211"/>
                  </a:cubicBezTo>
                  <a:cubicBezTo>
                    <a:pt x="30751" y="137367"/>
                    <a:pt x="28781" y="140199"/>
                    <a:pt x="26194" y="142355"/>
                  </a:cubicBezTo>
                  <a:cubicBezTo>
                    <a:pt x="22424" y="145497"/>
                    <a:pt x="13762" y="150291"/>
                    <a:pt x="9525" y="151880"/>
                  </a:cubicBezTo>
                  <a:cubicBezTo>
                    <a:pt x="6461" y="153029"/>
                    <a:pt x="3175" y="153467"/>
                    <a:pt x="0" y="154261"/>
                  </a:cubicBezTo>
                  <a:cubicBezTo>
                    <a:pt x="1588" y="159024"/>
                    <a:pt x="1845" y="164464"/>
                    <a:pt x="4763" y="168549"/>
                  </a:cubicBezTo>
                  <a:cubicBezTo>
                    <a:pt x="6222" y="170592"/>
                    <a:pt x="9422" y="170575"/>
                    <a:pt x="11907" y="170930"/>
                  </a:cubicBezTo>
                  <a:cubicBezTo>
                    <a:pt x="20586" y="172170"/>
                    <a:pt x="29369" y="172517"/>
                    <a:pt x="38100" y="173311"/>
                  </a:cubicBezTo>
                  <a:cubicBezTo>
                    <a:pt x="46746" y="194925"/>
                    <a:pt x="39263" y="187182"/>
                    <a:pt x="76200" y="182836"/>
                  </a:cubicBezTo>
                  <a:cubicBezTo>
                    <a:pt x="78693" y="182543"/>
                    <a:pt x="81150" y="181674"/>
                    <a:pt x="83344" y="180455"/>
                  </a:cubicBezTo>
                  <a:cubicBezTo>
                    <a:pt x="88348" y="177675"/>
                    <a:pt x="97632" y="170930"/>
                    <a:pt x="97632" y="170930"/>
                  </a:cubicBezTo>
                  <a:cubicBezTo>
                    <a:pt x="99219" y="173311"/>
                    <a:pt x="102394" y="175212"/>
                    <a:pt x="102394" y="178074"/>
                  </a:cubicBezTo>
                  <a:cubicBezTo>
                    <a:pt x="102394" y="188104"/>
                    <a:pt x="95887" y="194688"/>
                    <a:pt x="90488" y="201886"/>
                  </a:cubicBezTo>
                  <a:cubicBezTo>
                    <a:pt x="88900" y="206649"/>
                    <a:pt x="88510" y="211997"/>
                    <a:pt x="85725" y="216174"/>
                  </a:cubicBezTo>
                  <a:lnTo>
                    <a:pt x="71438" y="237605"/>
                  </a:lnTo>
                  <a:lnTo>
                    <a:pt x="66675" y="244749"/>
                  </a:lnTo>
                  <a:cubicBezTo>
                    <a:pt x="65088" y="247130"/>
                    <a:pt x="63937" y="249869"/>
                    <a:pt x="61913" y="251893"/>
                  </a:cubicBezTo>
                  <a:cubicBezTo>
                    <a:pt x="57150" y="256655"/>
                    <a:pt x="51361" y="260576"/>
                    <a:pt x="47625" y="266180"/>
                  </a:cubicBezTo>
                  <a:lnTo>
                    <a:pt x="38100" y="280468"/>
                  </a:lnTo>
                  <a:lnTo>
                    <a:pt x="33338" y="287611"/>
                  </a:lnTo>
                  <a:cubicBezTo>
                    <a:pt x="32544" y="289992"/>
                    <a:pt x="31449" y="292294"/>
                    <a:pt x="30957" y="294755"/>
                  </a:cubicBezTo>
                  <a:cubicBezTo>
                    <a:pt x="29063" y="304224"/>
                    <a:pt x="26194" y="323330"/>
                    <a:pt x="26194" y="323330"/>
                  </a:cubicBezTo>
                  <a:cubicBezTo>
                    <a:pt x="26988" y="328886"/>
                    <a:pt x="23905" y="336886"/>
                    <a:pt x="28575" y="339999"/>
                  </a:cubicBezTo>
                  <a:cubicBezTo>
                    <a:pt x="30041" y="340976"/>
                    <a:pt x="49429" y="338203"/>
                    <a:pt x="54769" y="335236"/>
                  </a:cubicBezTo>
                  <a:cubicBezTo>
                    <a:pt x="59773" y="332456"/>
                    <a:pt x="69057" y="325711"/>
                    <a:pt x="69057" y="325711"/>
                  </a:cubicBezTo>
                  <a:cubicBezTo>
                    <a:pt x="73195" y="313297"/>
                    <a:pt x="68378" y="322875"/>
                    <a:pt x="78582" y="313805"/>
                  </a:cubicBezTo>
                  <a:cubicBezTo>
                    <a:pt x="83616" y="309331"/>
                    <a:pt x="92869" y="299518"/>
                    <a:pt x="92869" y="299518"/>
                  </a:cubicBezTo>
                  <a:cubicBezTo>
                    <a:pt x="93663" y="297137"/>
                    <a:pt x="94705" y="294824"/>
                    <a:pt x="95250" y="292374"/>
                  </a:cubicBezTo>
                  <a:cubicBezTo>
                    <a:pt x="96297" y="287661"/>
                    <a:pt x="95236" y="282278"/>
                    <a:pt x="97632" y="278086"/>
                  </a:cubicBezTo>
                  <a:cubicBezTo>
                    <a:pt x="98877" y="275907"/>
                    <a:pt x="102394" y="276499"/>
                    <a:pt x="104775" y="275705"/>
                  </a:cubicBezTo>
                  <a:cubicBezTo>
                    <a:pt x="107950" y="276499"/>
                    <a:pt x="111744" y="276042"/>
                    <a:pt x="114300" y="278086"/>
                  </a:cubicBezTo>
                  <a:cubicBezTo>
                    <a:pt x="116260" y="279654"/>
                    <a:pt x="116682" y="282720"/>
                    <a:pt x="116682" y="285230"/>
                  </a:cubicBezTo>
                  <a:cubicBezTo>
                    <a:pt x="116682" y="291688"/>
                    <a:pt x="115992" y="303880"/>
                    <a:pt x="109538" y="309043"/>
                  </a:cubicBezTo>
                  <a:cubicBezTo>
                    <a:pt x="107578" y="310611"/>
                    <a:pt x="104588" y="310205"/>
                    <a:pt x="102394" y="311424"/>
                  </a:cubicBezTo>
                  <a:cubicBezTo>
                    <a:pt x="97391" y="314204"/>
                    <a:pt x="88107" y="320949"/>
                    <a:pt x="88107" y="320949"/>
                  </a:cubicBezTo>
                  <a:cubicBezTo>
                    <a:pt x="86519" y="325711"/>
                    <a:pt x="86128" y="331059"/>
                    <a:pt x="83344" y="335236"/>
                  </a:cubicBezTo>
                  <a:cubicBezTo>
                    <a:pt x="81757" y="337617"/>
                    <a:pt x="79744" y="339765"/>
                    <a:pt x="78582" y="342380"/>
                  </a:cubicBezTo>
                  <a:cubicBezTo>
                    <a:pt x="76543" y="346968"/>
                    <a:pt x="73819" y="356668"/>
                    <a:pt x="73819" y="356668"/>
                  </a:cubicBezTo>
                  <a:cubicBezTo>
                    <a:pt x="76379" y="392507"/>
                    <a:pt x="65283" y="393141"/>
                    <a:pt x="92869" y="387624"/>
                  </a:cubicBezTo>
                  <a:cubicBezTo>
                    <a:pt x="95330" y="387132"/>
                    <a:pt x="97632" y="386037"/>
                    <a:pt x="100013" y="385243"/>
                  </a:cubicBezTo>
                  <a:cubicBezTo>
                    <a:pt x="104181" y="382464"/>
                    <a:pt x="110927" y="379290"/>
                    <a:pt x="111919" y="373336"/>
                  </a:cubicBezTo>
                  <a:cubicBezTo>
                    <a:pt x="114375" y="358600"/>
                    <a:pt x="107708" y="341829"/>
                    <a:pt x="119063" y="330474"/>
                  </a:cubicBezTo>
                  <a:cubicBezTo>
                    <a:pt x="121869" y="327668"/>
                    <a:pt x="125337" y="325606"/>
                    <a:pt x="128588" y="323330"/>
                  </a:cubicBezTo>
                  <a:cubicBezTo>
                    <a:pt x="133277" y="320048"/>
                    <a:pt x="138828" y="317852"/>
                    <a:pt x="142875" y="313805"/>
                  </a:cubicBezTo>
                  <a:cubicBezTo>
                    <a:pt x="145256" y="311424"/>
                    <a:pt x="147217" y="308529"/>
                    <a:pt x="150019" y="306661"/>
                  </a:cubicBezTo>
                  <a:cubicBezTo>
                    <a:pt x="152108" y="305269"/>
                    <a:pt x="157163" y="304280"/>
                    <a:pt x="157163" y="304280"/>
                  </a:cubicBezTo>
                  <a:cubicBezTo>
                    <a:pt x="146051" y="320949"/>
                    <a:pt x="152401" y="315393"/>
                    <a:pt x="140494" y="323330"/>
                  </a:cubicBezTo>
                  <a:cubicBezTo>
                    <a:pt x="135458" y="343476"/>
                    <a:pt x="135732" y="339882"/>
                    <a:pt x="135732" y="373336"/>
                  </a:cubicBezTo>
                  <a:cubicBezTo>
                    <a:pt x="135732" y="382103"/>
                    <a:pt x="137319" y="390799"/>
                    <a:pt x="138113" y="399530"/>
                  </a:cubicBezTo>
                  <a:cubicBezTo>
                    <a:pt x="142875" y="398736"/>
                    <a:pt x="148180" y="399494"/>
                    <a:pt x="152400" y="397149"/>
                  </a:cubicBezTo>
                  <a:cubicBezTo>
                    <a:pt x="155869" y="395222"/>
                    <a:pt x="158635" y="391487"/>
                    <a:pt x="159544" y="387624"/>
                  </a:cubicBezTo>
                  <a:cubicBezTo>
                    <a:pt x="161914" y="377550"/>
                    <a:pt x="160782" y="366954"/>
                    <a:pt x="161925" y="356668"/>
                  </a:cubicBezTo>
                  <a:cubicBezTo>
                    <a:pt x="162372" y="352645"/>
                    <a:pt x="163325" y="348688"/>
                    <a:pt x="164307" y="344761"/>
                  </a:cubicBezTo>
                  <a:cubicBezTo>
                    <a:pt x="164916" y="342326"/>
                    <a:pt x="165296" y="339706"/>
                    <a:pt x="166688" y="337618"/>
                  </a:cubicBezTo>
                  <a:cubicBezTo>
                    <a:pt x="171904" y="329795"/>
                    <a:pt x="174388" y="331200"/>
                    <a:pt x="180975" y="325711"/>
                  </a:cubicBezTo>
                  <a:cubicBezTo>
                    <a:pt x="183562" y="323555"/>
                    <a:pt x="185532" y="320724"/>
                    <a:pt x="188119" y="318568"/>
                  </a:cubicBezTo>
                  <a:cubicBezTo>
                    <a:pt x="208003" y="301999"/>
                    <a:pt x="181546" y="327522"/>
                    <a:pt x="202407" y="306661"/>
                  </a:cubicBezTo>
                  <a:cubicBezTo>
                    <a:pt x="203994" y="309042"/>
                    <a:pt x="206853" y="310961"/>
                    <a:pt x="207169" y="313805"/>
                  </a:cubicBezTo>
                  <a:cubicBezTo>
                    <a:pt x="207752" y="319050"/>
                    <a:pt x="203585" y="331726"/>
                    <a:pt x="202407" y="337618"/>
                  </a:cubicBezTo>
                  <a:cubicBezTo>
                    <a:pt x="196568" y="366810"/>
                    <a:pt x="203174" y="339306"/>
                    <a:pt x="197644" y="361430"/>
                  </a:cubicBezTo>
                  <a:cubicBezTo>
                    <a:pt x="198269" y="367680"/>
                    <a:pt x="194119" y="388141"/>
                    <a:pt x="207169" y="390005"/>
                  </a:cubicBezTo>
                  <a:cubicBezTo>
                    <a:pt x="210409" y="390468"/>
                    <a:pt x="213519" y="388418"/>
                    <a:pt x="216694" y="387624"/>
                  </a:cubicBezTo>
                  <a:cubicBezTo>
                    <a:pt x="220402" y="383916"/>
                    <a:pt x="226610" y="378642"/>
                    <a:pt x="228600" y="373336"/>
                  </a:cubicBezTo>
                  <a:cubicBezTo>
                    <a:pt x="229516" y="370893"/>
                    <a:pt x="233195" y="348487"/>
                    <a:pt x="233363" y="347143"/>
                  </a:cubicBezTo>
                  <a:cubicBezTo>
                    <a:pt x="234272" y="339866"/>
                    <a:pt x="233763" y="324909"/>
                    <a:pt x="238125" y="316186"/>
                  </a:cubicBezTo>
                  <a:cubicBezTo>
                    <a:pt x="242372" y="307692"/>
                    <a:pt x="250872" y="301058"/>
                    <a:pt x="257175" y="294755"/>
                  </a:cubicBezTo>
                  <a:lnTo>
                    <a:pt x="264319" y="287611"/>
                  </a:lnTo>
                  <a:cubicBezTo>
                    <a:pt x="266700" y="285230"/>
                    <a:pt x="269595" y="283270"/>
                    <a:pt x="271463" y="280468"/>
                  </a:cubicBezTo>
                  <a:lnTo>
                    <a:pt x="280988" y="266180"/>
                  </a:lnTo>
                  <a:cubicBezTo>
                    <a:pt x="281782" y="253480"/>
                    <a:pt x="281650" y="240688"/>
                    <a:pt x="283369" y="228080"/>
                  </a:cubicBezTo>
                  <a:cubicBezTo>
                    <a:pt x="284674" y="218513"/>
                    <a:pt x="287835" y="213731"/>
                    <a:pt x="292894" y="206649"/>
                  </a:cubicBezTo>
                  <a:cubicBezTo>
                    <a:pt x="295201" y="203419"/>
                    <a:pt x="297232" y="199930"/>
                    <a:pt x="300038" y="197124"/>
                  </a:cubicBezTo>
                  <a:cubicBezTo>
                    <a:pt x="302844" y="194318"/>
                    <a:pt x="306388" y="192361"/>
                    <a:pt x="309563" y="189980"/>
                  </a:cubicBezTo>
                  <a:lnTo>
                    <a:pt x="314325" y="175693"/>
                  </a:lnTo>
                  <a:lnTo>
                    <a:pt x="316707" y="168549"/>
                  </a:lnTo>
                  <a:cubicBezTo>
                    <a:pt x="317501" y="161405"/>
                    <a:pt x="318232" y="154254"/>
                    <a:pt x="319088" y="147118"/>
                  </a:cubicBezTo>
                  <a:cubicBezTo>
                    <a:pt x="323844" y="107478"/>
                    <a:pt x="319864" y="120973"/>
                    <a:pt x="326232" y="101874"/>
                  </a:cubicBezTo>
                  <a:cubicBezTo>
                    <a:pt x="326901" y="95856"/>
                    <a:pt x="331238" y="76546"/>
                    <a:pt x="326232" y="68536"/>
                  </a:cubicBezTo>
                  <a:cubicBezTo>
                    <a:pt x="323261" y="63783"/>
                    <a:pt x="305747" y="55675"/>
                    <a:pt x="302419" y="54249"/>
                  </a:cubicBezTo>
                  <a:cubicBezTo>
                    <a:pt x="296186" y="51577"/>
                    <a:pt x="289543" y="49911"/>
                    <a:pt x="283369" y="47105"/>
                  </a:cubicBezTo>
                  <a:cubicBezTo>
                    <a:pt x="280764" y="45921"/>
                    <a:pt x="278710" y="43763"/>
                    <a:pt x="276225" y="42343"/>
                  </a:cubicBezTo>
                  <a:cubicBezTo>
                    <a:pt x="273143" y="40582"/>
                    <a:pt x="269782" y="39341"/>
                    <a:pt x="266700" y="37580"/>
                  </a:cubicBezTo>
                  <a:cubicBezTo>
                    <a:pt x="264215" y="36160"/>
                    <a:pt x="262116" y="34098"/>
                    <a:pt x="259557" y="32818"/>
                  </a:cubicBezTo>
                  <a:cubicBezTo>
                    <a:pt x="257312" y="31695"/>
                    <a:pt x="254658" y="31559"/>
                    <a:pt x="252413" y="30436"/>
                  </a:cubicBezTo>
                  <a:cubicBezTo>
                    <a:pt x="233955" y="21207"/>
                    <a:pt x="256075" y="29276"/>
                    <a:pt x="238125" y="23293"/>
                  </a:cubicBezTo>
                  <a:cubicBezTo>
                    <a:pt x="235744" y="20912"/>
                    <a:pt x="233138" y="18736"/>
                    <a:pt x="230982" y="16149"/>
                  </a:cubicBezTo>
                  <a:cubicBezTo>
                    <a:pt x="217525" y="0"/>
                    <a:pt x="234156" y="11783"/>
                    <a:pt x="228600" y="11386"/>
                  </a:cubicBezTo>
                  <a:close/>
                </a:path>
              </a:pathLst>
            </a:custGeom>
            <a:solidFill>
              <a:srgbClr val="FFFF00">
                <a:alpha val="52156"/>
              </a:srgbClr>
            </a:solidFill>
            <a:ln w="12700" algn="ctr">
              <a:noFill/>
              <a:round/>
              <a:headEnd type="none" w="sm" len="sm"/>
              <a:tailEnd type="none" w="sm" len="sm"/>
            </a:ln>
          </p:spPr>
          <p:txBody>
            <a:bodyPr/>
            <a:lstStyle/>
            <a:p>
              <a:endParaRPr lang="en-GB"/>
            </a:p>
          </p:txBody>
        </p:sp>
        <p:sp>
          <p:nvSpPr>
            <p:cNvPr id="64526" name="Freeform 12"/>
            <p:cNvSpPr>
              <a:spLocks noChangeArrowheads="1"/>
            </p:cNvSpPr>
            <p:nvPr/>
          </p:nvSpPr>
          <p:spPr bwMode="auto">
            <a:xfrm>
              <a:off x="4953586" y="3364706"/>
              <a:ext cx="345339" cy="373900"/>
            </a:xfrm>
            <a:custGeom>
              <a:avLst/>
              <a:gdLst>
                <a:gd name="T0" fmla="*/ 213727 w 345339"/>
                <a:gd name="T1" fmla="*/ 16669 h 373900"/>
                <a:gd name="T2" fmla="*/ 173245 w 345339"/>
                <a:gd name="T3" fmla="*/ 23813 h 373900"/>
                <a:gd name="T4" fmla="*/ 132764 w 345339"/>
                <a:gd name="T5" fmla="*/ 45244 h 373900"/>
                <a:gd name="T6" fmla="*/ 94664 w 345339"/>
                <a:gd name="T7" fmla="*/ 59532 h 373900"/>
                <a:gd name="T8" fmla="*/ 68470 w 345339"/>
                <a:gd name="T9" fmla="*/ 83344 h 373900"/>
                <a:gd name="T10" fmla="*/ 47039 w 345339"/>
                <a:gd name="T11" fmla="*/ 95250 h 373900"/>
                <a:gd name="T12" fmla="*/ 8939 w 345339"/>
                <a:gd name="T13" fmla="*/ 116682 h 373900"/>
                <a:gd name="T14" fmla="*/ 16083 w 345339"/>
                <a:gd name="T15" fmla="*/ 147638 h 373900"/>
                <a:gd name="T16" fmla="*/ 97045 w 345339"/>
                <a:gd name="T17" fmla="*/ 147638 h 373900"/>
                <a:gd name="T18" fmla="*/ 89902 w 345339"/>
                <a:gd name="T19" fmla="*/ 190500 h 373900"/>
                <a:gd name="T20" fmla="*/ 77995 w 345339"/>
                <a:gd name="T21" fmla="*/ 204788 h 373900"/>
                <a:gd name="T22" fmla="*/ 51802 w 345339"/>
                <a:gd name="T23" fmla="*/ 230982 h 373900"/>
                <a:gd name="T24" fmla="*/ 32752 w 345339"/>
                <a:gd name="T25" fmla="*/ 259557 h 373900"/>
                <a:gd name="T26" fmla="*/ 23227 w 345339"/>
                <a:gd name="T27" fmla="*/ 292894 h 373900"/>
                <a:gd name="T28" fmla="*/ 42277 w 345339"/>
                <a:gd name="T29" fmla="*/ 309563 h 373900"/>
                <a:gd name="T30" fmla="*/ 66089 w 345339"/>
                <a:gd name="T31" fmla="*/ 295275 h 373900"/>
                <a:gd name="T32" fmla="*/ 82758 w 345339"/>
                <a:gd name="T33" fmla="*/ 283369 h 373900"/>
                <a:gd name="T34" fmla="*/ 89902 w 345339"/>
                <a:gd name="T35" fmla="*/ 269082 h 373900"/>
                <a:gd name="T36" fmla="*/ 118477 w 345339"/>
                <a:gd name="T37" fmla="*/ 247650 h 373900"/>
                <a:gd name="T38" fmla="*/ 101808 w 345339"/>
                <a:gd name="T39" fmla="*/ 269082 h 373900"/>
                <a:gd name="T40" fmla="*/ 92283 w 345339"/>
                <a:gd name="T41" fmla="*/ 292894 h 373900"/>
                <a:gd name="T42" fmla="*/ 87520 w 345339"/>
                <a:gd name="T43" fmla="*/ 309563 h 373900"/>
                <a:gd name="T44" fmla="*/ 75614 w 345339"/>
                <a:gd name="T45" fmla="*/ 328613 h 373900"/>
                <a:gd name="T46" fmla="*/ 66089 w 345339"/>
                <a:gd name="T47" fmla="*/ 352425 h 373900"/>
                <a:gd name="T48" fmla="*/ 108952 w 345339"/>
                <a:gd name="T49" fmla="*/ 342900 h 373900"/>
                <a:gd name="T50" fmla="*/ 120858 w 345339"/>
                <a:gd name="T51" fmla="*/ 314325 h 373900"/>
                <a:gd name="T52" fmla="*/ 147052 w 345339"/>
                <a:gd name="T53" fmla="*/ 288132 h 373900"/>
                <a:gd name="T54" fmla="*/ 166102 w 345339"/>
                <a:gd name="T55" fmla="*/ 269082 h 373900"/>
                <a:gd name="T56" fmla="*/ 163720 w 345339"/>
                <a:gd name="T57" fmla="*/ 280988 h 373900"/>
                <a:gd name="T58" fmla="*/ 142289 w 345339"/>
                <a:gd name="T59" fmla="*/ 316707 h 373900"/>
                <a:gd name="T60" fmla="*/ 139908 w 345339"/>
                <a:gd name="T61" fmla="*/ 371475 h 373900"/>
                <a:gd name="T62" fmla="*/ 163720 w 345339"/>
                <a:gd name="T63" fmla="*/ 359569 h 373900"/>
                <a:gd name="T64" fmla="*/ 182770 w 345339"/>
                <a:gd name="T65" fmla="*/ 304800 h 373900"/>
                <a:gd name="T66" fmla="*/ 194677 w 345339"/>
                <a:gd name="T67" fmla="*/ 295275 h 373900"/>
                <a:gd name="T68" fmla="*/ 208964 w 345339"/>
                <a:gd name="T69" fmla="*/ 361950 h 373900"/>
                <a:gd name="T70" fmla="*/ 225633 w 345339"/>
                <a:gd name="T71" fmla="*/ 354807 h 373900"/>
                <a:gd name="T72" fmla="*/ 235158 w 345339"/>
                <a:gd name="T73" fmla="*/ 328613 h 373900"/>
                <a:gd name="T74" fmla="*/ 247064 w 345339"/>
                <a:gd name="T75" fmla="*/ 273844 h 373900"/>
                <a:gd name="T76" fmla="*/ 275639 w 345339"/>
                <a:gd name="T77" fmla="*/ 254794 h 373900"/>
                <a:gd name="T78" fmla="*/ 297070 w 345339"/>
                <a:gd name="T79" fmla="*/ 233363 h 373900"/>
                <a:gd name="T80" fmla="*/ 311358 w 345339"/>
                <a:gd name="T81" fmla="*/ 211932 h 373900"/>
                <a:gd name="T82" fmla="*/ 320883 w 345339"/>
                <a:gd name="T83" fmla="*/ 178594 h 373900"/>
                <a:gd name="T84" fmla="*/ 328027 w 345339"/>
                <a:gd name="T85" fmla="*/ 150019 h 373900"/>
                <a:gd name="T86" fmla="*/ 337552 w 345339"/>
                <a:gd name="T87" fmla="*/ 95250 h 373900"/>
                <a:gd name="T88" fmla="*/ 339933 w 345339"/>
                <a:gd name="T89" fmla="*/ 54769 h 373900"/>
                <a:gd name="T90" fmla="*/ 313739 w 345339"/>
                <a:gd name="T91" fmla="*/ 26194 h 373900"/>
                <a:gd name="T92" fmla="*/ 297070 w 345339"/>
                <a:gd name="T93" fmla="*/ 14288 h 373900"/>
                <a:gd name="T94" fmla="*/ 261352 w 345339"/>
                <a:gd name="T95" fmla="*/ 0 h 3739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5339"/>
                <a:gd name="T145" fmla="*/ 0 h 373900"/>
                <a:gd name="T146" fmla="*/ 345339 w 345339"/>
                <a:gd name="T147" fmla="*/ 373900 h 3739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5339" h="373900">
                  <a:moveTo>
                    <a:pt x="220870" y="9525"/>
                  </a:moveTo>
                  <a:cubicBezTo>
                    <a:pt x="218489" y="11906"/>
                    <a:pt x="216651" y="14998"/>
                    <a:pt x="213727" y="16669"/>
                  </a:cubicBezTo>
                  <a:cubicBezTo>
                    <a:pt x="210886" y="18293"/>
                    <a:pt x="207349" y="18151"/>
                    <a:pt x="204202" y="19050"/>
                  </a:cubicBezTo>
                  <a:cubicBezTo>
                    <a:pt x="185714" y="24333"/>
                    <a:pt x="211558" y="19982"/>
                    <a:pt x="173245" y="23813"/>
                  </a:cubicBezTo>
                  <a:cubicBezTo>
                    <a:pt x="171529" y="24156"/>
                    <a:pt x="157332" y="26483"/>
                    <a:pt x="154195" y="28575"/>
                  </a:cubicBezTo>
                  <a:cubicBezTo>
                    <a:pt x="145062" y="34664"/>
                    <a:pt x="146357" y="42525"/>
                    <a:pt x="132764" y="45244"/>
                  </a:cubicBezTo>
                  <a:lnTo>
                    <a:pt x="108952" y="50007"/>
                  </a:lnTo>
                  <a:cubicBezTo>
                    <a:pt x="104189" y="53182"/>
                    <a:pt x="97839" y="54769"/>
                    <a:pt x="94664" y="59532"/>
                  </a:cubicBezTo>
                  <a:cubicBezTo>
                    <a:pt x="90126" y="66339"/>
                    <a:pt x="82604" y="78633"/>
                    <a:pt x="75614" y="80963"/>
                  </a:cubicBezTo>
                  <a:lnTo>
                    <a:pt x="68470" y="83344"/>
                  </a:lnTo>
                  <a:cubicBezTo>
                    <a:pt x="66089" y="85725"/>
                    <a:pt x="64271" y="88853"/>
                    <a:pt x="61327" y="90488"/>
                  </a:cubicBezTo>
                  <a:cubicBezTo>
                    <a:pt x="56939" y="92926"/>
                    <a:pt x="51802" y="93662"/>
                    <a:pt x="47039" y="95250"/>
                  </a:cubicBezTo>
                  <a:cubicBezTo>
                    <a:pt x="36048" y="98914"/>
                    <a:pt x="42369" y="97137"/>
                    <a:pt x="27989" y="100013"/>
                  </a:cubicBezTo>
                  <a:cubicBezTo>
                    <a:pt x="11321" y="111126"/>
                    <a:pt x="16877" y="104776"/>
                    <a:pt x="8939" y="116682"/>
                  </a:cubicBezTo>
                  <a:cubicBezTo>
                    <a:pt x="6136" y="125093"/>
                    <a:pt x="0" y="136075"/>
                    <a:pt x="6558" y="145257"/>
                  </a:cubicBezTo>
                  <a:cubicBezTo>
                    <a:pt x="8460" y="147920"/>
                    <a:pt x="12908" y="146844"/>
                    <a:pt x="16083" y="147638"/>
                  </a:cubicBezTo>
                  <a:cubicBezTo>
                    <a:pt x="38308" y="146844"/>
                    <a:pt x="60519" y="145257"/>
                    <a:pt x="82758" y="145257"/>
                  </a:cubicBezTo>
                  <a:cubicBezTo>
                    <a:pt x="87586" y="145257"/>
                    <a:pt x="95188" y="143181"/>
                    <a:pt x="97045" y="147638"/>
                  </a:cubicBezTo>
                  <a:cubicBezTo>
                    <a:pt x="99425" y="153350"/>
                    <a:pt x="94902" y="174189"/>
                    <a:pt x="92283" y="183357"/>
                  </a:cubicBezTo>
                  <a:cubicBezTo>
                    <a:pt x="91594" y="185770"/>
                    <a:pt x="91294" y="188412"/>
                    <a:pt x="89902" y="190500"/>
                  </a:cubicBezTo>
                  <a:cubicBezTo>
                    <a:pt x="88034" y="193302"/>
                    <a:pt x="84914" y="195057"/>
                    <a:pt x="82758" y="197644"/>
                  </a:cubicBezTo>
                  <a:cubicBezTo>
                    <a:pt x="80926" y="199843"/>
                    <a:pt x="79583" y="202407"/>
                    <a:pt x="77995" y="204788"/>
                  </a:cubicBezTo>
                  <a:cubicBezTo>
                    <a:pt x="76341" y="209750"/>
                    <a:pt x="74121" y="217534"/>
                    <a:pt x="70852" y="221457"/>
                  </a:cubicBezTo>
                  <a:cubicBezTo>
                    <a:pt x="67287" y="225735"/>
                    <a:pt x="55708" y="229419"/>
                    <a:pt x="51802" y="230982"/>
                  </a:cubicBezTo>
                  <a:cubicBezTo>
                    <a:pt x="49421" y="234157"/>
                    <a:pt x="46762" y="237142"/>
                    <a:pt x="44658" y="240507"/>
                  </a:cubicBezTo>
                  <a:cubicBezTo>
                    <a:pt x="28307" y="266667"/>
                    <a:pt x="52996" y="232563"/>
                    <a:pt x="32752" y="259557"/>
                  </a:cubicBezTo>
                  <a:cubicBezTo>
                    <a:pt x="31164" y="264319"/>
                    <a:pt x="29206" y="268974"/>
                    <a:pt x="27989" y="273844"/>
                  </a:cubicBezTo>
                  <a:lnTo>
                    <a:pt x="23227" y="292894"/>
                  </a:lnTo>
                  <a:cubicBezTo>
                    <a:pt x="25830" y="316324"/>
                    <a:pt x="18698" y="316639"/>
                    <a:pt x="35133" y="311944"/>
                  </a:cubicBezTo>
                  <a:cubicBezTo>
                    <a:pt x="37547" y="311254"/>
                    <a:pt x="39896" y="310357"/>
                    <a:pt x="42277" y="309563"/>
                  </a:cubicBezTo>
                  <a:cubicBezTo>
                    <a:pt x="47039" y="306388"/>
                    <a:pt x="51445" y="302598"/>
                    <a:pt x="56564" y="300038"/>
                  </a:cubicBezTo>
                  <a:cubicBezTo>
                    <a:pt x="59739" y="298450"/>
                    <a:pt x="63079" y="297156"/>
                    <a:pt x="66089" y="295275"/>
                  </a:cubicBezTo>
                  <a:cubicBezTo>
                    <a:pt x="69454" y="293172"/>
                    <a:pt x="72385" y="290439"/>
                    <a:pt x="75614" y="288132"/>
                  </a:cubicBezTo>
                  <a:cubicBezTo>
                    <a:pt x="77943" y="286468"/>
                    <a:pt x="80377" y="284957"/>
                    <a:pt x="82758" y="283369"/>
                  </a:cubicBezTo>
                  <a:cubicBezTo>
                    <a:pt x="84345" y="280988"/>
                    <a:pt x="86240" y="278785"/>
                    <a:pt x="87520" y="276225"/>
                  </a:cubicBezTo>
                  <a:cubicBezTo>
                    <a:pt x="88643" y="273980"/>
                    <a:pt x="88127" y="270857"/>
                    <a:pt x="89902" y="269082"/>
                  </a:cubicBezTo>
                  <a:cubicBezTo>
                    <a:pt x="91677" y="267307"/>
                    <a:pt x="94664" y="267494"/>
                    <a:pt x="97045" y="266700"/>
                  </a:cubicBezTo>
                  <a:cubicBezTo>
                    <a:pt x="113357" y="250389"/>
                    <a:pt x="105729" y="256149"/>
                    <a:pt x="118477" y="247650"/>
                  </a:cubicBezTo>
                  <a:cubicBezTo>
                    <a:pt x="117683" y="250031"/>
                    <a:pt x="117636" y="252813"/>
                    <a:pt x="116095" y="254794"/>
                  </a:cubicBezTo>
                  <a:cubicBezTo>
                    <a:pt x="111960" y="260110"/>
                    <a:pt x="105545" y="263478"/>
                    <a:pt x="101808" y="269082"/>
                  </a:cubicBezTo>
                  <a:lnTo>
                    <a:pt x="97045" y="276225"/>
                  </a:lnTo>
                  <a:cubicBezTo>
                    <a:pt x="91336" y="293354"/>
                    <a:pt x="98262" y="271963"/>
                    <a:pt x="92283" y="292894"/>
                  </a:cubicBezTo>
                  <a:cubicBezTo>
                    <a:pt x="91593" y="295308"/>
                    <a:pt x="90592" y="297624"/>
                    <a:pt x="89902" y="300038"/>
                  </a:cubicBezTo>
                  <a:cubicBezTo>
                    <a:pt x="89003" y="303185"/>
                    <a:pt x="88460" y="306428"/>
                    <a:pt x="87520" y="309563"/>
                  </a:cubicBezTo>
                  <a:cubicBezTo>
                    <a:pt x="86077" y="314371"/>
                    <a:pt x="86935" y="321065"/>
                    <a:pt x="82758" y="323850"/>
                  </a:cubicBezTo>
                  <a:lnTo>
                    <a:pt x="75614" y="328613"/>
                  </a:lnTo>
                  <a:cubicBezTo>
                    <a:pt x="74820" y="330994"/>
                    <a:pt x="74222" y="333450"/>
                    <a:pt x="73233" y="335757"/>
                  </a:cubicBezTo>
                  <a:cubicBezTo>
                    <a:pt x="64404" y="356359"/>
                    <a:pt x="71674" y="335670"/>
                    <a:pt x="66089" y="352425"/>
                  </a:cubicBezTo>
                  <a:cubicBezTo>
                    <a:pt x="80350" y="361933"/>
                    <a:pt x="79119" y="363406"/>
                    <a:pt x="106570" y="352425"/>
                  </a:cubicBezTo>
                  <a:cubicBezTo>
                    <a:pt x="109609" y="351209"/>
                    <a:pt x="108053" y="346047"/>
                    <a:pt x="108952" y="342900"/>
                  </a:cubicBezTo>
                  <a:cubicBezTo>
                    <a:pt x="114164" y="324662"/>
                    <a:pt x="107745" y="347400"/>
                    <a:pt x="116095" y="328613"/>
                  </a:cubicBezTo>
                  <a:cubicBezTo>
                    <a:pt x="118134" y="324025"/>
                    <a:pt x="118073" y="318502"/>
                    <a:pt x="120858" y="314325"/>
                  </a:cubicBezTo>
                  <a:cubicBezTo>
                    <a:pt x="124033" y="309563"/>
                    <a:pt x="125621" y="303213"/>
                    <a:pt x="130383" y="300038"/>
                  </a:cubicBezTo>
                  <a:cubicBezTo>
                    <a:pt x="147206" y="288822"/>
                    <a:pt x="126395" y="302888"/>
                    <a:pt x="147052" y="288132"/>
                  </a:cubicBezTo>
                  <a:cubicBezTo>
                    <a:pt x="149381" y="286469"/>
                    <a:pt x="151997" y="285201"/>
                    <a:pt x="154195" y="283369"/>
                  </a:cubicBezTo>
                  <a:cubicBezTo>
                    <a:pt x="177603" y="263861"/>
                    <a:pt x="147370" y="287814"/>
                    <a:pt x="166102" y="269082"/>
                  </a:cubicBezTo>
                  <a:cubicBezTo>
                    <a:pt x="168126" y="267058"/>
                    <a:pt x="170864" y="265907"/>
                    <a:pt x="173245" y="264319"/>
                  </a:cubicBezTo>
                  <a:cubicBezTo>
                    <a:pt x="169080" y="280980"/>
                    <a:pt x="174173" y="267548"/>
                    <a:pt x="163720" y="280988"/>
                  </a:cubicBezTo>
                  <a:cubicBezTo>
                    <a:pt x="148760" y="300222"/>
                    <a:pt x="160881" y="290817"/>
                    <a:pt x="147052" y="300038"/>
                  </a:cubicBezTo>
                  <a:cubicBezTo>
                    <a:pt x="141345" y="317153"/>
                    <a:pt x="148264" y="295795"/>
                    <a:pt x="142289" y="316707"/>
                  </a:cubicBezTo>
                  <a:cubicBezTo>
                    <a:pt x="135457" y="340620"/>
                    <a:pt x="144971" y="303596"/>
                    <a:pt x="137527" y="333375"/>
                  </a:cubicBezTo>
                  <a:cubicBezTo>
                    <a:pt x="138321" y="346075"/>
                    <a:pt x="136629" y="359180"/>
                    <a:pt x="139908" y="371475"/>
                  </a:cubicBezTo>
                  <a:cubicBezTo>
                    <a:pt x="140555" y="373900"/>
                    <a:pt x="144745" y="370083"/>
                    <a:pt x="147052" y="369094"/>
                  </a:cubicBezTo>
                  <a:cubicBezTo>
                    <a:pt x="155514" y="365468"/>
                    <a:pt x="156544" y="364354"/>
                    <a:pt x="163720" y="359569"/>
                  </a:cubicBezTo>
                  <a:cubicBezTo>
                    <a:pt x="168929" y="343944"/>
                    <a:pt x="168171" y="348187"/>
                    <a:pt x="170864" y="333375"/>
                  </a:cubicBezTo>
                  <a:cubicBezTo>
                    <a:pt x="172183" y="326119"/>
                    <a:pt x="172941" y="308076"/>
                    <a:pt x="182770" y="304800"/>
                  </a:cubicBezTo>
                  <a:lnTo>
                    <a:pt x="189914" y="302419"/>
                  </a:lnTo>
                  <a:cubicBezTo>
                    <a:pt x="191502" y="300038"/>
                    <a:pt x="192250" y="296792"/>
                    <a:pt x="194677" y="295275"/>
                  </a:cubicBezTo>
                  <a:cubicBezTo>
                    <a:pt x="198934" y="292614"/>
                    <a:pt x="208964" y="290513"/>
                    <a:pt x="208964" y="290513"/>
                  </a:cubicBezTo>
                  <a:cubicBezTo>
                    <a:pt x="205882" y="315170"/>
                    <a:pt x="202285" y="335233"/>
                    <a:pt x="208964" y="361950"/>
                  </a:cubicBezTo>
                  <a:cubicBezTo>
                    <a:pt x="209825" y="365394"/>
                    <a:pt x="215226" y="358586"/>
                    <a:pt x="218489" y="357188"/>
                  </a:cubicBezTo>
                  <a:cubicBezTo>
                    <a:pt x="220796" y="356199"/>
                    <a:pt x="223252" y="355601"/>
                    <a:pt x="225633" y="354807"/>
                  </a:cubicBezTo>
                  <a:cubicBezTo>
                    <a:pt x="228014" y="352426"/>
                    <a:pt x="231626" y="350828"/>
                    <a:pt x="232777" y="347663"/>
                  </a:cubicBezTo>
                  <a:cubicBezTo>
                    <a:pt x="234964" y="341649"/>
                    <a:pt x="234702" y="334996"/>
                    <a:pt x="235158" y="328613"/>
                  </a:cubicBezTo>
                  <a:cubicBezTo>
                    <a:pt x="236290" y="312759"/>
                    <a:pt x="234163" y="296520"/>
                    <a:pt x="237539" y="280988"/>
                  </a:cubicBezTo>
                  <a:cubicBezTo>
                    <a:pt x="238382" y="277110"/>
                    <a:pt x="243813" y="276120"/>
                    <a:pt x="247064" y="273844"/>
                  </a:cubicBezTo>
                  <a:cubicBezTo>
                    <a:pt x="254098" y="268921"/>
                    <a:pt x="261351" y="264320"/>
                    <a:pt x="268495" y="259557"/>
                  </a:cubicBezTo>
                  <a:cubicBezTo>
                    <a:pt x="270876" y="257969"/>
                    <a:pt x="273615" y="256818"/>
                    <a:pt x="275639" y="254794"/>
                  </a:cubicBezTo>
                  <a:lnTo>
                    <a:pt x="289927" y="240507"/>
                  </a:lnTo>
                  <a:cubicBezTo>
                    <a:pt x="292308" y="238126"/>
                    <a:pt x="295202" y="236165"/>
                    <a:pt x="297070" y="233363"/>
                  </a:cubicBezTo>
                  <a:lnTo>
                    <a:pt x="306595" y="219075"/>
                  </a:lnTo>
                  <a:lnTo>
                    <a:pt x="311358" y="211932"/>
                  </a:lnTo>
                  <a:cubicBezTo>
                    <a:pt x="312945" y="205582"/>
                    <a:pt x="314050" y="199091"/>
                    <a:pt x="316120" y="192882"/>
                  </a:cubicBezTo>
                  <a:lnTo>
                    <a:pt x="320883" y="178594"/>
                  </a:lnTo>
                  <a:cubicBezTo>
                    <a:pt x="321677" y="176213"/>
                    <a:pt x="322655" y="173885"/>
                    <a:pt x="323264" y="171450"/>
                  </a:cubicBezTo>
                  <a:cubicBezTo>
                    <a:pt x="326627" y="157999"/>
                    <a:pt x="325003" y="165134"/>
                    <a:pt x="328027" y="150019"/>
                  </a:cubicBezTo>
                  <a:cubicBezTo>
                    <a:pt x="328618" y="142926"/>
                    <a:pt x="329943" y="117590"/>
                    <a:pt x="332789" y="107157"/>
                  </a:cubicBezTo>
                  <a:cubicBezTo>
                    <a:pt x="333914" y="103033"/>
                    <a:pt x="335964" y="99219"/>
                    <a:pt x="337552" y="95250"/>
                  </a:cubicBezTo>
                  <a:cubicBezTo>
                    <a:pt x="338346" y="90488"/>
                    <a:pt x="338986" y="85697"/>
                    <a:pt x="339933" y="80963"/>
                  </a:cubicBezTo>
                  <a:cubicBezTo>
                    <a:pt x="342181" y="69721"/>
                    <a:pt x="345339" y="68284"/>
                    <a:pt x="339933" y="54769"/>
                  </a:cubicBezTo>
                  <a:cubicBezTo>
                    <a:pt x="338682" y="51642"/>
                    <a:pt x="334945" y="50212"/>
                    <a:pt x="332789" y="47625"/>
                  </a:cubicBezTo>
                  <a:cubicBezTo>
                    <a:pt x="322475" y="35248"/>
                    <a:pt x="334325" y="41634"/>
                    <a:pt x="313739" y="26194"/>
                  </a:cubicBezTo>
                  <a:cubicBezTo>
                    <a:pt x="310564" y="23813"/>
                    <a:pt x="307444" y="21357"/>
                    <a:pt x="304214" y="19050"/>
                  </a:cubicBezTo>
                  <a:cubicBezTo>
                    <a:pt x="301885" y="17387"/>
                    <a:pt x="299269" y="16120"/>
                    <a:pt x="297070" y="14288"/>
                  </a:cubicBezTo>
                  <a:cubicBezTo>
                    <a:pt x="294483" y="12132"/>
                    <a:pt x="292871" y="8779"/>
                    <a:pt x="289927" y="7144"/>
                  </a:cubicBezTo>
                  <a:cubicBezTo>
                    <a:pt x="282224" y="2865"/>
                    <a:pt x="269852" y="1275"/>
                    <a:pt x="261352" y="0"/>
                  </a:cubicBezTo>
                  <a:lnTo>
                    <a:pt x="220870" y="9525"/>
                  </a:lnTo>
                  <a:close/>
                </a:path>
              </a:pathLst>
            </a:custGeom>
            <a:solidFill>
              <a:srgbClr val="FFFF00">
                <a:alpha val="54901"/>
              </a:srgbClr>
            </a:solidFill>
            <a:ln w="12700" algn="ctr">
              <a:noFill/>
              <a:round/>
              <a:headEnd type="none" w="sm" len="sm"/>
              <a:tailEnd type="none" w="sm" len="sm"/>
            </a:ln>
          </p:spPr>
          <p:txBody>
            <a:bodyPr/>
            <a:lstStyle/>
            <a:p>
              <a:endParaRPr lang="en-GB"/>
            </a:p>
          </p:txBody>
        </p:sp>
        <p:sp>
          <p:nvSpPr>
            <p:cNvPr id="14" name="Freeform 13"/>
            <p:cNvSpPr/>
            <p:nvPr/>
          </p:nvSpPr>
          <p:spPr bwMode="auto">
            <a:xfrm>
              <a:off x="8017669" y="4560094"/>
              <a:ext cx="228600" cy="921544"/>
            </a:xfrm>
            <a:custGeom>
              <a:avLst/>
              <a:gdLst>
                <a:gd name="connsiteX0" fmla="*/ 4762 w 228600"/>
                <a:gd name="connsiteY0" fmla="*/ 19050 h 921544"/>
                <a:gd name="connsiteX1" fmla="*/ 4762 w 228600"/>
                <a:gd name="connsiteY1" fmla="*/ 61912 h 921544"/>
                <a:gd name="connsiteX2" fmla="*/ 9525 w 228600"/>
                <a:gd name="connsiteY2" fmla="*/ 78581 h 921544"/>
                <a:gd name="connsiteX3" fmla="*/ 14287 w 228600"/>
                <a:gd name="connsiteY3" fmla="*/ 88106 h 921544"/>
                <a:gd name="connsiteX4" fmla="*/ 19050 w 228600"/>
                <a:gd name="connsiteY4" fmla="*/ 102394 h 921544"/>
                <a:gd name="connsiteX5" fmla="*/ 21431 w 228600"/>
                <a:gd name="connsiteY5" fmla="*/ 233362 h 921544"/>
                <a:gd name="connsiteX6" fmla="*/ 30956 w 228600"/>
                <a:gd name="connsiteY6" fmla="*/ 247650 h 921544"/>
                <a:gd name="connsiteX7" fmla="*/ 35719 w 228600"/>
                <a:gd name="connsiteY7" fmla="*/ 254794 h 921544"/>
                <a:gd name="connsiteX8" fmla="*/ 40481 w 228600"/>
                <a:gd name="connsiteY8" fmla="*/ 269081 h 921544"/>
                <a:gd name="connsiteX9" fmla="*/ 45244 w 228600"/>
                <a:gd name="connsiteY9" fmla="*/ 290512 h 921544"/>
                <a:gd name="connsiteX10" fmla="*/ 47625 w 228600"/>
                <a:gd name="connsiteY10" fmla="*/ 328612 h 921544"/>
                <a:gd name="connsiteX11" fmla="*/ 52387 w 228600"/>
                <a:gd name="connsiteY11" fmla="*/ 366712 h 921544"/>
                <a:gd name="connsiteX12" fmla="*/ 54769 w 228600"/>
                <a:gd name="connsiteY12" fmla="*/ 373856 h 921544"/>
                <a:gd name="connsiteX13" fmla="*/ 57150 w 228600"/>
                <a:gd name="connsiteY13" fmla="*/ 392906 h 921544"/>
                <a:gd name="connsiteX14" fmla="*/ 59531 w 228600"/>
                <a:gd name="connsiteY14" fmla="*/ 400050 h 921544"/>
                <a:gd name="connsiteX15" fmla="*/ 61912 w 228600"/>
                <a:gd name="connsiteY15" fmla="*/ 414337 h 921544"/>
                <a:gd name="connsiteX16" fmla="*/ 64294 w 228600"/>
                <a:gd name="connsiteY16" fmla="*/ 497681 h 921544"/>
                <a:gd name="connsiteX17" fmla="*/ 66675 w 228600"/>
                <a:gd name="connsiteY17" fmla="*/ 504825 h 921544"/>
                <a:gd name="connsiteX18" fmla="*/ 73819 w 228600"/>
                <a:gd name="connsiteY18" fmla="*/ 511969 h 921544"/>
                <a:gd name="connsiteX19" fmla="*/ 73819 w 228600"/>
                <a:gd name="connsiteY19" fmla="*/ 740569 h 921544"/>
                <a:gd name="connsiteX20" fmla="*/ 66675 w 228600"/>
                <a:gd name="connsiteY20" fmla="*/ 821531 h 921544"/>
                <a:gd name="connsiteX21" fmla="*/ 61912 w 228600"/>
                <a:gd name="connsiteY21" fmla="*/ 838200 h 921544"/>
                <a:gd name="connsiteX22" fmla="*/ 52387 w 228600"/>
                <a:gd name="connsiteY22" fmla="*/ 850106 h 921544"/>
                <a:gd name="connsiteX23" fmla="*/ 50006 w 228600"/>
                <a:gd name="connsiteY23" fmla="*/ 857250 h 921544"/>
                <a:gd name="connsiteX24" fmla="*/ 42862 w 228600"/>
                <a:gd name="connsiteY24" fmla="*/ 871537 h 921544"/>
                <a:gd name="connsiteX25" fmla="*/ 57150 w 228600"/>
                <a:gd name="connsiteY25" fmla="*/ 883444 h 921544"/>
                <a:gd name="connsiteX26" fmla="*/ 64294 w 228600"/>
                <a:gd name="connsiteY26" fmla="*/ 885825 h 921544"/>
                <a:gd name="connsiteX27" fmla="*/ 71437 w 228600"/>
                <a:gd name="connsiteY27" fmla="*/ 883444 h 921544"/>
                <a:gd name="connsiteX28" fmla="*/ 73819 w 228600"/>
                <a:gd name="connsiteY28" fmla="*/ 876300 h 921544"/>
                <a:gd name="connsiteX29" fmla="*/ 76200 w 228600"/>
                <a:gd name="connsiteY29" fmla="*/ 883444 h 921544"/>
                <a:gd name="connsiteX30" fmla="*/ 109537 w 228600"/>
                <a:gd name="connsiteY30" fmla="*/ 895350 h 921544"/>
                <a:gd name="connsiteX31" fmla="*/ 111919 w 228600"/>
                <a:gd name="connsiteY31" fmla="*/ 902494 h 921544"/>
                <a:gd name="connsiteX32" fmla="*/ 111919 w 228600"/>
                <a:gd name="connsiteY32" fmla="*/ 916781 h 921544"/>
                <a:gd name="connsiteX33" fmla="*/ 119062 w 228600"/>
                <a:gd name="connsiteY33" fmla="*/ 914400 h 921544"/>
                <a:gd name="connsiteX34" fmla="*/ 121444 w 228600"/>
                <a:gd name="connsiteY34" fmla="*/ 897731 h 921544"/>
                <a:gd name="connsiteX35" fmla="*/ 140494 w 228600"/>
                <a:gd name="connsiteY35" fmla="*/ 900112 h 921544"/>
                <a:gd name="connsiteX36" fmla="*/ 150019 w 228600"/>
                <a:gd name="connsiteY36" fmla="*/ 912019 h 921544"/>
                <a:gd name="connsiteX37" fmla="*/ 157162 w 228600"/>
                <a:gd name="connsiteY37" fmla="*/ 916781 h 921544"/>
                <a:gd name="connsiteX38" fmla="*/ 164306 w 228600"/>
                <a:gd name="connsiteY38" fmla="*/ 914400 h 921544"/>
                <a:gd name="connsiteX39" fmla="*/ 166687 w 228600"/>
                <a:gd name="connsiteY39" fmla="*/ 902494 h 921544"/>
                <a:gd name="connsiteX40" fmla="*/ 173831 w 228600"/>
                <a:gd name="connsiteY40" fmla="*/ 907256 h 921544"/>
                <a:gd name="connsiteX41" fmla="*/ 195262 w 228600"/>
                <a:gd name="connsiteY41" fmla="*/ 909637 h 921544"/>
                <a:gd name="connsiteX42" fmla="*/ 219075 w 228600"/>
                <a:gd name="connsiteY42" fmla="*/ 907256 h 921544"/>
                <a:gd name="connsiteX43" fmla="*/ 226219 w 228600"/>
                <a:gd name="connsiteY43" fmla="*/ 902494 h 921544"/>
                <a:gd name="connsiteX44" fmla="*/ 223837 w 228600"/>
                <a:gd name="connsiteY44" fmla="*/ 740569 h 921544"/>
                <a:gd name="connsiteX45" fmla="*/ 219075 w 228600"/>
                <a:gd name="connsiteY45" fmla="*/ 726281 h 921544"/>
                <a:gd name="connsiteX46" fmla="*/ 214312 w 228600"/>
                <a:gd name="connsiteY46" fmla="*/ 531019 h 921544"/>
                <a:gd name="connsiteX47" fmla="*/ 209550 w 228600"/>
                <a:gd name="connsiteY47" fmla="*/ 502444 h 921544"/>
                <a:gd name="connsiteX48" fmla="*/ 202406 w 228600"/>
                <a:gd name="connsiteY48" fmla="*/ 447675 h 921544"/>
                <a:gd name="connsiteX49" fmla="*/ 197644 w 228600"/>
                <a:gd name="connsiteY49" fmla="*/ 433387 h 921544"/>
                <a:gd name="connsiteX50" fmla="*/ 185737 w 228600"/>
                <a:gd name="connsiteY50" fmla="*/ 416719 h 921544"/>
                <a:gd name="connsiteX51" fmla="*/ 178594 w 228600"/>
                <a:gd name="connsiteY51" fmla="*/ 400050 h 921544"/>
                <a:gd name="connsiteX52" fmla="*/ 173831 w 228600"/>
                <a:gd name="connsiteY52" fmla="*/ 392906 h 921544"/>
                <a:gd name="connsiteX53" fmla="*/ 180975 w 228600"/>
                <a:gd name="connsiteY53" fmla="*/ 297656 h 921544"/>
                <a:gd name="connsiteX54" fmla="*/ 185737 w 228600"/>
                <a:gd name="connsiteY54" fmla="*/ 283369 h 921544"/>
                <a:gd name="connsiteX55" fmla="*/ 190500 w 228600"/>
                <a:gd name="connsiteY55" fmla="*/ 276225 h 921544"/>
                <a:gd name="connsiteX56" fmla="*/ 192881 w 228600"/>
                <a:gd name="connsiteY56" fmla="*/ 269081 h 921544"/>
                <a:gd name="connsiteX57" fmla="*/ 197644 w 228600"/>
                <a:gd name="connsiteY57" fmla="*/ 247650 h 921544"/>
                <a:gd name="connsiteX58" fmla="*/ 202406 w 228600"/>
                <a:gd name="connsiteY58" fmla="*/ 240506 h 921544"/>
                <a:gd name="connsiteX59" fmla="*/ 211931 w 228600"/>
                <a:gd name="connsiteY59" fmla="*/ 223837 h 921544"/>
                <a:gd name="connsiteX60" fmla="*/ 219075 w 228600"/>
                <a:gd name="connsiteY60" fmla="*/ 216694 h 921544"/>
                <a:gd name="connsiteX61" fmla="*/ 228600 w 228600"/>
                <a:gd name="connsiteY61" fmla="*/ 192881 h 921544"/>
                <a:gd name="connsiteX62" fmla="*/ 226219 w 228600"/>
                <a:gd name="connsiteY62" fmla="*/ 69056 h 921544"/>
                <a:gd name="connsiteX63" fmla="*/ 219075 w 228600"/>
                <a:gd name="connsiteY63" fmla="*/ 45244 h 921544"/>
                <a:gd name="connsiteX64" fmla="*/ 211931 w 228600"/>
                <a:gd name="connsiteY64" fmla="*/ 23812 h 921544"/>
                <a:gd name="connsiteX65" fmla="*/ 209550 w 228600"/>
                <a:gd name="connsiteY65" fmla="*/ 16669 h 921544"/>
                <a:gd name="connsiteX66" fmla="*/ 204787 w 228600"/>
                <a:gd name="connsiteY66" fmla="*/ 0 h 921544"/>
                <a:gd name="connsiteX67" fmla="*/ 97631 w 228600"/>
                <a:gd name="connsiteY67" fmla="*/ 2381 h 921544"/>
                <a:gd name="connsiteX68" fmla="*/ 85725 w 228600"/>
                <a:gd name="connsiteY68" fmla="*/ 4762 h 921544"/>
                <a:gd name="connsiteX69" fmla="*/ 54769 w 228600"/>
                <a:gd name="connsiteY69" fmla="*/ 9525 h 921544"/>
                <a:gd name="connsiteX70" fmla="*/ 33337 w 228600"/>
                <a:gd name="connsiteY70" fmla="*/ 14287 h 921544"/>
                <a:gd name="connsiteX71" fmla="*/ 4762 w 228600"/>
                <a:gd name="connsiteY71" fmla="*/ 19050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600" h="921544">
                  <a:moveTo>
                    <a:pt x="4762" y="19050"/>
                  </a:moveTo>
                  <a:cubicBezTo>
                    <a:pt x="0" y="26988"/>
                    <a:pt x="1092" y="27055"/>
                    <a:pt x="4762" y="61912"/>
                  </a:cubicBezTo>
                  <a:cubicBezTo>
                    <a:pt x="5043" y="64577"/>
                    <a:pt x="8188" y="75461"/>
                    <a:pt x="9525" y="78581"/>
                  </a:cubicBezTo>
                  <a:cubicBezTo>
                    <a:pt x="10923" y="81844"/>
                    <a:pt x="12969" y="84810"/>
                    <a:pt x="14287" y="88106"/>
                  </a:cubicBezTo>
                  <a:cubicBezTo>
                    <a:pt x="16151" y="92767"/>
                    <a:pt x="19050" y="102394"/>
                    <a:pt x="19050" y="102394"/>
                  </a:cubicBezTo>
                  <a:cubicBezTo>
                    <a:pt x="19844" y="146050"/>
                    <a:pt x="17864" y="189845"/>
                    <a:pt x="21431" y="233362"/>
                  </a:cubicBezTo>
                  <a:cubicBezTo>
                    <a:pt x="21899" y="239067"/>
                    <a:pt x="27781" y="242887"/>
                    <a:pt x="30956" y="247650"/>
                  </a:cubicBezTo>
                  <a:lnTo>
                    <a:pt x="35719" y="254794"/>
                  </a:lnTo>
                  <a:cubicBezTo>
                    <a:pt x="37306" y="259556"/>
                    <a:pt x="39656" y="264129"/>
                    <a:pt x="40481" y="269081"/>
                  </a:cubicBezTo>
                  <a:cubicBezTo>
                    <a:pt x="43275" y="285845"/>
                    <a:pt x="41335" y="278789"/>
                    <a:pt x="45244" y="290512"/>
                  </a:cubicBezTo>
                  <a:cubicBezTo>
                    <a:pt x="46038" y="303212"/>
                    <a:pt x="46685" y="315922"/>
                    <a:pt x="47625" y="328612"/>
                  </a:cubicBezTo>
                  <a:cubicBezTo>
                    <a:pt x="48714" y="343314"/>
                    <a:pt x="49052" y="353375"/>
                    <a:pt x="52387" y="366712"/>
                  </a:cubicBezTo>
                  <a:cubicBezTo>
                    <a:pt x="52996" y="369147"/>
                    <a:pt x="53975" y="371475"/>
                    <a:pt x="54769" y="373856"/>
                  </a:cubicBezTo>
                  <a:cubicBezTo>
                    <a:pt x="55563" y="380206"/>
                    <a:pt x="56005" y="386610"/>
                    <a:pt x="57150" y="392906"/>
                  </a:cubicBezTo>
                  <a:cubicBezTo>
                    <a:pt x="57599" y="395376"/>
                    <a:pt x="58987" y="397600"/>
                    <a:pt x="59531" y="400050"/>
                  </a:cubicBezTo>
                  <a:cubicBezTo>
                    <a:pt x="60578" y="404763"/>
                    <a:pt x="61118" y="409575"/>
                    <a:pt x="61912" y="414337"/>
                  </a:cubicBezTo>
                  <a:cubicBezTo>
                    <a:pt x="62706" y="442118"/>
                    <a:pt x="62833" y="469927"/>
                    <a:pt x="64294" y="497681"/>
                  </a:cubicBezTo>
                  <a:cubicBezTo>
                    <a:pt x="64426" y="500188"/>
                    <a:pt x="65283" y="502736"/>
                    <a:pt x="66675" y="504825"/>
                  </a:cubicBezTo>
                  <a:cubicBezTo>
                    <a:pt x="68543" y="507627"/>
                    <a:pt x="71438" y="509588"/>
                    <a:pt x="73819" y="511969"/>
                  </a:cubicBezTo>
                  <a:cubicBezTo>
                    <a:pt x="93856" y="592127"/>
                    <a:pt x="77445" y="523058"/>
                    <a:pt x="73819" y="740569"/>
                  </a:cubicBezTo>
                  <a:cubicBezTo>
                    <a:pt x="71788" y="862400"/>
                    <a:pt x="78349" y="774828"/>
                    <a:pt x="66675" y="821531"/>
                  </a:cubicBezTo>
                  <a:cubicBezTo>
                    <a:pt x="66282" y="823103"/>
                    <a:pt x="63337" y="835920"/>
                    <a:pt x="61912" y="838200"/>
                  </a:cubicBezTo>
                  <a:cubicBezTo>
                    <a:pt x="59218" y="842510"/>
                    <a:pt x="55562" y="846137"/>
                    <a:pt x="52387" y="850106"/>
                  </a:cubicBezTo>
                  <a:cubicBezTo>
                    <a:pt x="51593" y="852487"/>
                    <a:pt x="51128" y="855005"/>
                    <a:pt x="50006" y="857250"/>
                  </a:cubicBezTo>
                  <a:cubicBezTo>
                    <a:pt x="40770" y="875725"/>
                    <a:pt x="48852" y="853573"/>
                    <a:pt x="42862" y="871537"/>
                  </a:cubicBezTo>
                  <a:cubicBezTo>
                    <a:pt x="48128" y="876803"/>
                    <a:pt x="50520" y="880129"/>
                    <a:pt x="57150" y="883444"/>
                  </a:cubicBezTo>
                  <a:cubicBezTo>
                    <a:pt x="59395" y="884567"/>
                    <a:pt x="61913" y="885031"/>
                    <a:pt x="64294" y="885825"/>
                  </a:cubicBezTo>
                  <a:cubicBezTo>
                    <a:pt x="66675" y="885031"/>
                    <a:pt x="69662" y="885219"/>
                    <a:pt x="71437" y="883444"/>
                  </a:cubicBezTo>
                  <a:cubicBezTo>
                    <a:pt x="73212" y="881669"/>
                    <a:pt x="71309" y="876300"/>
                    <a:pt x="73819" y="876300"/>
                  </a:cubicBezTo>
                  <a:cubicBezTo>
                    <a:pt x="76329" y="876300"/>
                    <a:pt x="74425" y="881669"/>
                    <a:pt x="76200" y="883444"/>
                  </a:cubicBezTo>
                  <a:cubicBezTo>
                    <a:pt x="88340" y="895585"/>
                    <a:pt x="93161" y="893303"/>
                    <a:pt x="109537" y="895350"/>
                  </a:cubicBezTo>
                  <a:cubicBezTo>
                    <a:pt x="110331" y="897731"/>
                    <a:pt x="111919" y="899984"/>
                    <a:pt x="111919" y="902494"/>
                  </a:cubicBezTo>
                  <a:cubicBezTo>
                    <a:pt x="111919" y="921544"/>
                    <a:pt x="105567" y="897729"/>
                    <a:pt x="111919" y="916781"/>
                  </a:cubicBezTo>
                  <a:cubicBezTo>
                    <a:pt x="114300" y="915987"/>
                    <a:pt x="117940" y="916645"/>
                    <a:pt x="119062" y="914400"/>
                  </a:cubicBezTo>
                  <a:cubicBezTo>
                    <a:pt x="121572" y="909380"/>
                    <a:pt x="116774" y="900844"/>
                    <a:pt x="121444" y="897731"/>
                  </a:cubicBezTo>
                  <a:cubicBezTo>
                    <a:pt x="126769" y="894181"/>
                    <a:pt x="134144" y="899318"/>
                    <a:pt x="140494" y="900112"/>
                  </a:cubicBezTo>
                  <a:cubicBezTo>
                    <a:pt x="160966" y="913763"/>
                    <a:pt x="136872" y="895586"/>
                    <a:pt x="150019" y="912019"/>
                  </a:cubicBezTo>
                  <a:cubicBezTo>
                    <a:pt x="151807" y="914254"/>
                    <a:pt x="154781" y="915194"/>
                    <a:pt x="157162" y="916781"/>
                  </a:cubicBezTo>
                  <a:cubicBezTo>
                    <a:pt x="159543" y="915987"/>
                    <a:pt x="162914" y="916489"/>
                    <a:pt x="164306" y="914400"/>
                  </a:cubicBezTo>
                  <a:cubicBezTo>
                    <a:pt x="166551" y="911033"/>
                    <a:pt x="163449" y="904922"/>
                    <a:pt x="166687" y="902494"/>
                  </a:cubicBezTo>
                  <a:cubicBezTo>
                    <a:pt x="168976" y="900777"/>
                    <a:pt x="171055" y="906562"/>
                    <a:pt x="173831" y="907256"/>
                  </a:cubicBezTo>
                  <a:cubicBezTo>
                    <a:pt x="180804" y="908999"/>
                    <a:pt x="188118" y="908843"/>
                    <a:pt x="195262" y="909637"/>
                  </a:cubicBezTo>
                  <a:cubicBezTo>
                    <a:pt x="203200" y="908843"/>
                    <a:pt x="211302" y="909050"/>
                    <a:pt x="219075" y="907256"/>
                  </a:cubicBezTo>
                  <a:cubicBezTo>
                    <a:pt x="221864" y="906613"/>
                    <a:pt x="226137" y="905355"/>
                    <a:pt x="226219" y="902494"/>
                  </a:cubicBezTo>
                  <a:cubicBezTo>
                    <a:pt x="227761" y="848535"/>
                    <a:pt x="226024" y="794506"/>
                    <a:pt x="223837" y="740569"/>
                  </a:cubicBezTo>
                  <a:cubicBezTo>
                    <a:pt x="223634" y="735553"/>
                    <a:pt x="219075" y="726281"/>
                    <a:pt x="219075" y="726281"/>
                  </a:cubicBezTo>
                  <a:cubicBezTo>
                    <a:pt x="208044" y="649053"/>
                    <a:pt x="219225" y="732417"/>
                    <a:pt x="214312" y="531019"/>
                  </a:cubicBezTo>
                  <a:cubicBezTo>
                    <a:pt x="214148" y="524290"/>
                    <a:pt x="211020" y="509797"/>
                    <a:pt x="209550" y="502444"/>
                  </a:cubicBezTo>
                  <a:cubicBezTo>
                    <a:pt x="208068" y="484657"/>
                    <a:pt x="207616" y="465043"/>
                    <a:pt x="202406" y="447675"/>
                  </a:cubicBezTo>
                  <a:cubicBezTo>
                    <a:pt x="200964" y="442866"/>
                    <a:pt x="200656" y="437403"/>
                    <a:pt x="197644" y="433387"/>
                  </a:cubicBezTo>
                  <a:cubicBezTo>
                    <a:pt x="194584" y="429307"/>
                    <a:pt x="188519" y="421587"/>
                    <a:pt x="185737" y="416719"/>
                  </a:cubicBezTo>
                  <a:cubicBezTo>
                    <a:pt x="165923" y="382045"/>
                    <a:pt x="191948" y="426757"/>
                    <a:pt x="178594" y="400050"/>
                  </a:cubicBezTo>
                  <a:cubicBezTo>
                    <a:pt x="177314" y="397490"/>
                    <a:pt x="175419" y="395287"/>
                    <a:pt x="173831" y="392906"/>
                  </a:cubicBezTo>
                  <a:cubicBezTo>
                    <a:pt x="176360" y="306909"/>
                    <a:pt x="167674" y="337560"/>
                    <a:pt x="180975" y="297656"/>
                  </a:cubicBezTo>
                  <a:cubicBezTo>
                    <a:pt x="180975" y="297655"/>
                    <a:pt x="185736" y="283370"/>
                    <a:pt x="185737" y="283369"/>
                  </a:cubicBezTo>
                  <a:lnTo>
                    <a:pt x="190500" y="276225"/>
                  </a:lnTo>
                  <a:cubicBezTo>
                    <a:pt x="191294" y="273844"/>
                    <a:pt x="192337" y="271531"/>
                    <a:pt x="192881" y="269081"/>
                  </a:cubicBezTo>
                  <a:cubicBezTo>
                    <a:pt x="194346" y="262487"/>
                    <a:pt x="194426" y="254087"/>
                    <a:pt x="197644" y="247650"/>
                  </a:cubicBezTo>
                  <a:cubicBezTo>
                    <a:pt x="198924" y="245090"/>
                    <a:pt x="200986" y="242991"/>
                    <a:pt x="202406" y="240506"/>
                  </a:cubicBezTo>
                  <a:cubicBezTo>
                    <a:pt x="206636" y="233103"/>
                    <a:pt x="206662" y="230160"/>
                    <a:pt x="211931" y="223837"/>
                  </a:cubicBezTo>
                  <a:cubicBezTo>
                    <a:pt x="214087" y="221250"/>
                    <a:pt x="216694" y="219075"/>
                    <a:pt x="219075" y="216694"/>
                  </a:cubicBezTo>
                  <a:cubicBezTo>
                    <a:pt x="224959" y="199038"/>
                    <a:pt x="221592" y="206896"/>
                    <a:pt x="228600" y="192881"/>
                  </a:cubicBezTo>
                  <a:cubicBezTo>
                    <a:pt x="227806" y="151606"/>
                    <a:pt x="227693" y="110312"/>
                    <a:pt x="226219" y="69056"/>
                  </a:cubicBezTo>
                  <a:cubicBezTo>
                    <a:pt x="226075" y="65030"/>
                    <a:pt x="219571" y="46732"/>
                    <a:pt x="219075" y="45244"/>
                  </a:cubicBezTo>
                  <a:lnTo>
                    <a:pt x="211931" y="23812"/>
                  </a:lnTo>
                  <a:cubicBezTo>
                    <a:pt x="211137" y="21431"/>
                    <a:pt x="210159" y="19104"/>
                    <a:pt x="209550" y="16669"/>
                  </a:cubicBezTo>
                  <a:cubicBezTo>
                    <a:pt x="206560" y="4709"/>
                    <a:pt x="208204" y="10249"/>
                    <a:pt x="204787" y="0"/>
                  </a:cubicBezTo>
                  <a:lnTo>
                    <a:pt x="97631" y="2381"/>
                  </a:lnTo>
                  <a:cubicBezTo>
                    <a:pt x="93587" y="2543"/>
                    <a:pt x="89707" y="4038"/>
                    <a:pt x="85725" y="4762"/>
                  </a:cubicBezTo>
                  <a:cubicBezTo>
                    <a:pt x="73590" y="6969"/>
                    <a:pt x="67279" y="7738"/>
                    <a:pt x="54769" y="9525"/>
                  </a:cubicBezTo>
                  <a:cubicBezTo>
                    <a:pt x="46530" y="12271"/>
                    <a:pt x="43395" y="13728"/>
                    <a:pt x="33337" y="14287"/>
                  </a:cubicBezTo>
                  <a:cubicBezTo>
                    <a:pt x="23827" y="14815"/>
                    <a:pt x="9525" y="11113"/>
                    <a:pt x="4762" y="19050"/>
                  </a:cubicBezTo>
                  <a:close/>
                </a:path>
              </a:pathLst>
            </a:custGeom>
            <a:gradFill>
              <a:gsLst>
                <a:gs pos="0">
                  <a:srgbClr val="FFF200">
                    <a:alpha val="34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eaLnBrk="0" hangingPunct="0">
                <a:defRPr/>
              </a:pPr>
              <a:endParaRPr lang="en-GB">
                <a:cs typeface="Arial" charset="0"/>
              </a:endParaRPr>
            </a:p>
          </p:txBody>
        </p:sp>
        <p:sp>
          <p:nvSpPr>
            <p:cNvPr id="64530" name="Freeform 15"/>
            <p:cNvSpPr>
              <a:spLocks noChangeArrowheads="1"/>
            </p:cNvSpPr>
            <p:nvPr/>
          </p:nvSpPr>
          <p:spPr bwMode="auto">
            <a:xfrm>
              <a:off x="8884265" y="3350419"/>
              <a:ext cx="336622" cy="382601"/>
            </a:xfrm>
            <a:custGeom>
              <a:avLst/>
              <a:gdLst>
                <a:gd name="T0" fmla="*/ 4941 w 336622"/>
                <a:gd name="T1" fmla="*/ 100012 h 382601"/>
                <a:gd name="T2" fmla="*/ 23991 w 336622"/>
                <a:gd name="T3" fmla="*/ 135731 h 382601"/>
                <a:gd name="T4" fmla="*/ 31135 w 336622"/>
                <a:gd name="T5" fmla="*/ 150019 h 382601"/>
                <a:gd name="T6" fmla="*/ 35898 w 336622"/>
                <a:gd name="T7" fmla="*/ 178594 h 382601"/>
                <a:gd name="T8" fmla="*/ 57329 w 336622"/>
                <a:gd name="T9" fmla="*/ 202406 h 382601"/>
                <a:gd name="T10" fmla="*/ 66854 w 336622"/>
                <a:gd name="T11" fmla="*/ 216694 h 382601"/>
                <a:gd name="T12" fmla="*/ 88285 w 336622"/>
                <a:gd name="T13" fmla="*/ 278606 h 382601"/>
                <a:gd name="T14" fmla="*/ 97810 w 336622"/>
                <a:gd name="T15" fmla="*/ 319087 h 382601"/>
                <a:gd name="T16" fmla="*/ 109716 w 336622"/>
                <a:gd name="T17" fmla="*/ 347662 h 382601"/>
                <a:gd name="T18" fmla="*/ 124004 w 336622"/>
                <a:gd name="T19" fmla="*/ 373856 h 382601"/>
                <a:gd name="T20" fmla="*/ 147816 w 336622"/>
                <a:gd name="T21" fmla="*/ 330994 h 382601"/>
                <a:gd name="T22" fmla="*/ 147816 w 336622"/>
                <a:gd name="T23" fmla="*/ 285750 h 382601"/>
                <a:gd name="T24" fmla="*/ 159723 w 336622"/>
                <a:gd name="T25" fmla="*/ 319087 h 382601"/>
                <a:gd name="T26" fmla="*/ 169248 w 336622"/>
                <a:gd name="T27" fmla="*/ 338137 h 382601"/>
                <a:gd name="T28" fmla="*/ 197823 w 336622"/>
                <a:gd name="T29" fmla="*/ 376237 h 382601"/>
                <a:gd name="T30" fmla="*/ 216873 w 336622"/>
                <a:gd name="T31" fmla="*/ 378619 h 382601"/>
                <a:gd name="T32" fmla="*/ 209729 w 336622"/>
                <a:gd name="T33" fmla="*/ 311944 h 382601"/>
                <a:gd name="T34" fmla="*/ 195441 w 336622"/>
                <a:gd name="T35" fmla="*/ 283369 h 382601"/>
                <a:gd name="T36" fmla="*/ 209729 w 336622"/>
                <a:gd name="T37" fmla="*/ 276225 h 382601"/>
                <a:gd name="T38" fmla="*/ 219254 w 336622"/>
                <a:gd name="T39" fmla="*/ 314325 h 382601"/>
                <a:gd name="T40" fmla="*/ 235923 w 336622"/>
                <a:gd name="T41" fmla="*/ 347662 h 382601"/>
                <a:gd name="T42" fmla="*/ 257354 w 336622"/>
                <a:gd name="T43" fmla="*/ 359569 h 382601"/>
                <a:gd name="T44" fmla="*/ 274023 w 336622"/>
                <a:gd name="T45" fmla="*/ 366712 h 382601"/>
                <a:gd name="T46" fmla="*/ 274023 w 336622"/>
                <a:gd name="T47" fmla="*/ 338137 h 382601"/>
                <a:gd name="T48" fmla="*/ 266879 w 336622"/>
                <a:gd name="T49" fmla="*/ 316706 h 382601"/>
                <a:gd name="T50" fmla="*/ 259735 w 336622"/>
                <a:gd name="T51" fmla="*/ 292894 h 382601"/>
                <a:gd name="T52" fmla="*/ 250210 w 336622"/>
                <a:gd name="T53" fmla="*/ 271462 h 382601"/>
                <a:gd name="T54" fmla="*/ 243066 w 336622"/>
                <a:gd name="T55" fmla="*/ 257175 h 382601"/>
                <a:gd name="T56" fmla="*/ 257354 w 336622"/>
                <a:gd name="T57" fmla="*/ 276225 h 382601"/>
                <a:gd name="T58" fmla="*/ 266879 w 336622"/>
                <a:gd name="T59" fmla="*/ 297656 h 382601"/>
                <a:gd name="T60" fmla="*/ 295454 w 336622"/>
                <a:gd name="T61" fmla="*/ 319087 h 382601"/>
                <a:gd name="T62" fmla="*/ 307360 w 336622"/>
                <a:gd name="T63" fmla="*/ 285750 h 382601"/>
                <a:gd name="T64" fmla="*/ 295454 w 336622"/>
                <a:gd name="T65" fmla="*/ 250031 h 382601"/>
                <a:gd name="T66" fmla="*/ 285929 w 336622"/>
                <a:gd name="T67" fmla="*/ 219075 h 382601"/>
                <a:gd name="T68" fmla="*/ 271641 w 336622"/>
                <a:gd name="T69" fmla="*/ 190500 h 382601"/>
                <a:gd name="T70" fmla="*/ 257354 w 336622"/>
                <a:gd name="T71" fmla="*/ 161925 h 382601"/>
                <a:gd name="T72" fmla="*/ 254973 w 336622"/>
                <a:gd name="T73" fmla="*/ 140494 h 382601"/>
                <a:gd name="T74" fmla="*/ 333554 w 336622"/>
                <a:gd name="T75" fmla="*/ 150019 h 382601"/>
                <a:gd name="T76" fmla="*/ 333554 w 336622"/>
                <a:gd name="T77" fmla="*/ 119062 h 382601"/>
                <a:gd name="T78" fmla="*/ 316885 w 336622"/>
                <a:gd name="T79" fmla="*/ 109537 h 382601"/>
                <a:gd name="T80" fmla="*/ 297835 w 336622"/>
                <a:gd name="T81" fmla="*/ 95250 h 382601"/>
                <a:gd name="T82" fmla="*/ 269260 w 336622"/>
                <a:gd name="T83" fmla="*/ 85725 h 382601"/>
                <a:gd name="T84" fmla="*/ 240685 w 336622"/>
                <a:gd name="T85" fmla="*/ 64294 h 382601"/>
                <a:gd name="T86" fmla="*/ 226398 w 336622"/>
                <a:gd name="T87" fmla="*/ 57150 h 382601"/>
                <a:gd name="T88" fmla="*/ 183535 w 336622"/>
                <a:gd name="T89" fmla="*/ 35719 h 382601"/>
                <a:gd name="T90" fmla="*/ 162104 w 336622"/>
                <a:gd name="T91" fmla="*/ 26194 h 382601"/>
                <a:gd name="T92" fmla="*/ 143054 w 336622"/>
                <a:gd name="T93" fmla="*/ 9525 h 382601"/>
                <a:gd name="T94" fmla="*/ 100191 w 336622"/>
                <a:gd name="T95" fmla="*/ 9525 h 382601"/>
                <a:gd name="T96" fmla="*/ 73998 w 336622"/>
                <a:gd name="T97" fmla="*/ 19050 h 382601"/>
                <a:gd name="T98" fmla="*/ 59710 w 336622"/>
                <a:gd name="T99" fmla="*/ 26194 h 382601"/>
                <a:gd name="T100" fmla="*/ 45423 w 336622"/>
                <a:gd name="T101" fmla="*/ 38100 h 382601"/>
                <a:gd name="T102" fmla="*/ 33516 w 336622"/>
                <a:gd name="T103" fmla="*/ 50006 h 382601"/>
                <a:gd name="T104" fmla="*/ 4941 w 336622"/>
                <a:gd name="T105" fmla="*/ 61912 h 382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6622"/>
                <a:gd name="T160" fmla="*/ 0 h 382601"/>
                <a:gd name="T161" fmla="*/ 336622 w 336622"/>
                <a:gd name="T162" fmla="*/ 382601 h 382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6622" h="382601">
                  <a:moveTo>
                    <a:pt x="4941" y="61912"/>
                  </a:moveTo>
                  <a:cubicBezTo>
                    <a:pt x="1369" y="69453"/>
                    <a:pt x="0" y="73658"/>
                    <a:pt x="4941" y="100012"/>
                  </a:cubicBezTo>
                  <a:cubicBezTo>
                    <a:pt x="5468" y="102825"/>
                    <a:pt x="8116" y="104775"/>
                    <a:pt x="9704" y="107156"/>
                  </a:cubicBezTo>
                  <a:cubicBezTo>
                    <a:pt x="16276" y="126874"/>
                    <a:pt x="11681" y="117267"/>
                    <a:pt x="23991" y="135731"/>
                  </a:cubicBezTo>
                  <a:lnTo>
                    <a:pt x="28754" y="142875"/>
                  </a:lnTo>
                  <a:cubicBezTo>
                    <a:pt x="29548" y="145256"/>
                    <a:pt x="30643" y="147558"/>
                    <a:pt x="31135" y="150019"/>
                  </a:cubicBezTo>
                  <a:cubicBezTo>
                    <a:pt x="32236" y="155522"/>
                    <a:pt x="32593" y="161151"/>
                    <a:pt x="33516" y="166687"/>
                  </a:cubicBezTo>
                  <a:cubicBezTo>
                    <a:pt x="34181" y="170680"/>
                    <a:pt x="35020" y="174643"/>
                    <a:pt x="35898" y="178594"/>
                  </a:cubicBezTo>
                  <a:cubicBezTo>
                    <a:pt x="37460" y="185621"/>
                    <a:pt x="37787" y="190008"/>
                    <a:pt x="43041" y="195262"/>
                  </a:cubicBezTo>
                  <a:cubicBezTo>
                    <a:pt x="47658" y="199879"/>
                    <a:pt x="51517" y="200469"/>
                    <a:pt x="57329" y="202406"/>
                  </a:cubicBezTo>
                  <a:cubicBezTo>
                    <a:pt x="59710" y="204787"/>
                    <a:pt x="62605" y="206748"/>
                    <a:pt x="64473" y="209550"/>
                  </a:cubicBezTo>
                  <a:cubicBezTo>
                    <a:pt x="65865" y="211639"/>
                    <a:pt x="66499" y="214209"/>
                    <a:pt x="66854" y="216694"/>
                  </a:cubicBezTo>
                  <a:cubicBezTo>
                    <a:pt x="68163" y="225861"/>
                    <a:pt x="67336" y="247183"/>
                    <a:pt x="73998" y="257175"/>
                  </a:cubicBezTo>
                  <a:lnTo>
                    <a:pt x="88285" y="278606"/>
                  </a:lnTo>
                  <a:lnTo>
                    <a:pt x="93048" y="285750"/>
                  </a:lnTo>
                  <a:cubicBezTo>
                    <a:pt x="98948" y="303452"/>
                    <a:pt x="92594" y="282568"/>
                    <a:pt x="97810" y="319087"/>
                  </a:cubicBezTo>
                  <a:cubicBezTo>
                    <a:pt x="98706" y="325362"/>
                    <a:pt x="101523" y="328229"/>
                    <a:pt x="104954" y="333375"/>
                  </a:cubicBezTo>
                  <a:cubicBezTo>
                    <a:pt x="106541" y="338137"/>
                    <a:pt x="109006" y="342693"/>
                    <a:pt x="109716" y="347662"/>
                  </a:cubicBezTo>
                  <a:cubicBezTo>
                    <a:pt x="110758" y="354954"/>
                    <a:pt x="109875" y="365887"/>
                    <a:pt x="116860" y="371475"/>
                  </a:cubicBezTo>
                  <a:cubicBezTo>
                    <a:pt x="118820" y="373043"/>
                    <a:pt x="121623" y="373062"/>
                    <a:pt x="124004" y="373856"/>
                  </a:cubicBezTo>
                  <a:cubicBezTo>
                    <a:pt x="133529" y="373062"/>
                    <a:pt x="146674" y="378991"/>
                    <a:pt x="152579" y="371475"/>
                  </a:cubicBezTo>
                  <a:cubicBezTo>
                    <a:pt x="157798" y="364833"/>
                    <a:pt x="150226" y="341838"/>
                    <a:pt x="147816" y="330994"/>
                  </a:cubicBezTo>
                  <a:cubicBezTo>
                    <a:pt x="146938" y="327043"/>
                    <a:pt x="146229" y="323056"/>
                    <a:pt x="145435" y="319087"/>
                  </a:cubicBezTo>
                  <a:cubicBezTo>
                    <a:pt x="146229" y="307975"/>
                    <a:pt x="144615" y="296421"/>
                    <a:pt x="147816" y="285750"/>
                  </a:cubicBezTo>
                  <a:cubicBezTo>
                    <a:pt x="148836" y="282350"/>
                    <a:pt x="151261" y="291979"/>
                    <a:pt x="152579" y="295275"/>
                  </a:cubicBezTo>
                  <a:cubicBezTo>
                    <a:pt x="155005" y="301340"/>
                    <a:pt x="158321" y="312077"/>
                    <a:pt x="159723" y="319087"/>
                  </a:cubicBezTo>
                  <a:cubicBezTo>
                    <a:pt x="160670" y="323822"/>
                    <a:pt x="159945" y="329056"/>
                    <a:pt x="162104" y="333375"/>
                  </a:cubicBezTo>
                  <a:cubicBezTo>
                    <a:pt x="163384" y="335935"/>
                    <a:pt x="166633" y="336975"/>
                    <a:pt x="169248" y="338137"/>
                  </a:cubicBezTo>
                  <a:cubicBezTo>
                    <a:pt x="194752" y="349472"/>
                    <a:pt x="174511" y="336885"/>
                    <a:pt x="190679" y="347662"/>
                  </a:cubicBezTo>
                  <a:cubicBezTo>
                    <a:pt x="204797" y="368843"/>
                    <a:pt x="181639" y="331729"/>
                    <a:pt x="197823" y="376237"/>
                  </a:cubicBezTo>
                  <a:cubicBezTo>
                    <a:pt x="198801" y="378926"/>
                    <a:pt x="202585" y="379412"/>
                    <a:pt x="204966" y="381000"/>
                  </a:cubicBezTo>
                  <a:cubicBezTo>
                    <a:pt x="208935" y="380206"/>
                    <a:pt x="216149" y="382601"/>
                    <a:pt x="216873" y="378619"/>
                  </a:cubicBezTo>
                  <a:cubicBezTo>
                    <a:pt x="219984" y="361509"/>
                    <a:pt x="217430" y="337709"/>
                    <a:pt x="212110" y="319087"/>
                  </a:cubicBezTo>
                  <a:cubicBezTo>
                    <a:pt x="211421" y="316674"/>
                    <a:pt x="210851" y="314189"/>
                    <a:pt x="209729" y="311944"/>
                  </a:cubicBezTo>
                  <a:cubicBezTo>
                    <a:pt x="208449" y="309384"/>
                    <a:pt x="206554" y="307181"/>
                    <a:pt x="204966" y="304800"/>
                  </a:cubicBezTo>
                  <a:cubicBezTo>
                    <a:pt x="199299" y="287797"/>
                    <a:pt x="202989" y="294689"/>
                    <a:pt x="195441" y="283369"/>
                  </a:cubicBezTo>
                  <a:cubicBezTo>
                    <a:pt x="194647" y="280988"/>
                    <a:pt x="191937" y="278470"/>
                    <a:pt x="193060" y="276225"/>
                  </a:cubicBezTo>
                  <a:cubicBezTo>
                    <a:pt x="195717" y="270911"/>
                    <a:pt x="207667" y="275710"/>
                    <a:pt x="209729" y="276225"/>
                  </a:cubicBezTo>
                  <a:cubicBezTo>
                    <a:pt x="215175" y="292564"/>
                    <a:pt x="208740" y="272272"/>
                    <a:pt x="214491" y="295275"/>
                  </a:cubicBezTo>
                  <a:cubicBezTo>
                    <a:pt x="218186" y="310054"/>
                    <a:pt x="216327" y="293837"/>
                    <a:pt x="219254" y="314325"/>
                  </a:cubicBezTo>
                  <a:cubicBezTo>
                    <a:pt x="220270" y="321440"/>
                    <a:pt x="219362" y="328937"/>
                    <a:pt x="221635" y="335756"/>
                  </a:cubicBezTo>
                  <a:cubicBezTo>
                    <a:pt x="222689" y="338917"/>
                    <a:pt x="232872" y="346136"/>
                    <a:pt x="235923" y="347662"/>
                  </a:cubicBezTo>
                  <a:cubicBezTo>
                    <a:pt x="238168" y="348785"/>
                    <a:pt x="240872" y="348825"/>
                    <a:pt x="243066" y="350044"/>
                  </a:cubicBezTo>
                  <a:cubicBezTo>
                    <a:pt x="248070" y="352824"/>
                    <a:pt x="257354" y="359569"/>
                    <a:pt x="257354" y="359569"/>
                  </a:cubicBezTo>
                  <a:cubicBezTo>
                    <a:pt x="258148" y="361950"/>
                    <a:pt x="257960" y="364937"/>
                    <a:pt x="259735" y="366712"/>
                  </a:cubicBezTo>
                  <a:cubicBezTo>
                    <a:pt x="264499" y="371476"/>
                    <a:pt x="269259" y="368300"/>
                    <a:pt x="274023" y="366712"/>
                  </a:cubicBezTo>
                  <a:cubicBezTo>
                    <a:pt x="274817" y="364331"/>
                    <a:pt x="276404" y="362079"/>
                    <a:pt x="276404" y="359569"/>
                  </a:cubicBezTo>
                  <a:cubicBezTo>
                    <a:pt x="276404" y="352381"/>
                    <a:pt x="275433" y="345185"/>
                    <a:pt x="274023" y="338137"/>
                  </a:cubicBezTo>
                  <a:cubicBezTo>
                    <a:pt x="273038" y="333214"/>
                    <a:pt x="270848" y="328612"/>
                    <a:pt x="269260" y="323850"/>
                  </a:cubicBezTo>
                  <a:lnTo>
                    <a:pt x="266879" y="316706"/>
                  </a:lnTo>
                  <a:cubicBezTo>
                    <a:pt x="266085" y="314325"/>
                    <a:pt x="265107" y="311997"/>
                    <a:pt x="264498" y="309562"/>
                  </a:cubicBezTo>
                  <a:cubicBezTo>
                    <a:pt x="263736" y="306513"/>
                    <a:pt x="261442" y="296308"/>
                    <a:pt x="259735" y="292894"/>
                  </a:cubicBezTo>
                  <a:cubicBezTo>
                    <a:pt x="258455" y="290334"/>
                    <a:pt x="256135" y="288365"/>
                    <a:pt x="254973" y="285750"/>
                  </a:cubicBezTo>
                  <a:cubicBezTo>
                    <a:pt x="252934" y="281162"/>
                    <a:pt x="252995" y="275639"/>
                    <a:pt x="250210" y="271462"/>
                  </a:cubicBezTo>
                  <a:cubicBezTo>
                    <a:pt x="248623" y="269081"/>
                    <a:pt x="246728" y="266878"/>
                    <a:pt x="245448" y="264319"/>
                  </a:cubicBezTo>
                  <a:cubicBezTo>
                    <a:pt x="244325" y="262074"/>
                    <a:pt x="240821" y="258298"/>
                    <a:pt x="243066" y="257175"/>
                  </a:cubicBezTo>
                  <a:cubicBezTo>
                    <a:pt x="245626" y="255895"/>
                    <a:pt x="247829" y="260350"/>
                    <a:pt x="250210" y="261937"/>
                  </a:cubicBezTo>
                  <a:cubicBezTo>
                    <a:pt x="263854" y="282402"/>
                    <a:pt x="247500" y="256515"/>
                    <a:pt x="257354" y="276225"/>
                  </a:cubicBezTo>
                  <a:cubicBezTo>
                    <a:pt x="258634" y="278785"/>
                    <a:pt x="260954" y="280754"/>
                    <a:pt x="262116" y="283369"/>
                  </a:cubicBezTo>
                  <a:cubicBezTo>
                    <a:pt x="264155" y="287956"/>
                    <a:pt x="263329" y="294106"/>
                    <a:pt x="266879" y="297656"/>
                  </a:cubicBezTo>
                  <a:cubicBezTo>
                    <a:pt x="271641" y="302419"/>
                    <a:pt x="274776" y="309814"/>
                    <a:pt x="281166" y="311944"/>
                  </a:cubicBezTo>
                  <a:cubicBezTo>
                    <a:pt x="291025" y="315230"/>
                    <a:pt x="286221" y="312933"/>
                    <a:pt x="295454" y="319087"/>
                  </a:cubicBezTo>
                  <a:lnTo>
                    <a:pt x="309741" y="316706"/>
                  </a:lnTo>
                  <a:cubicBezTo>
                    <a:pt x="313222" y="306960"/>
                    <a:pt x="308974" y="295973"/>
                    <a:pt x="307360" y="285750"/>
                  </a:cubicBezTo>
                  <a:cubicBezTo>
                    <a:pt x="307357" y="285728"/>
                    <a:pt x="301410" y="267901"/>
                    <a:pt x="300216" y="264319"/>
                  </a:cubicBezTo>
                  <a:lnTo>
                    <a:pt x="295454" y="250031"/>
                  </a:lnTo>
                  <a:cubicBezTo>
                    <a:pt x="294660" y="247650"/>
                    <a:pt x="293682" y="245322"/>
                    <a:pt x="293073" y="242887"/>
                  </a:cubicBezTo>
                  <a:cubicBezTo>
                    <a:pt x="289473" y="228491"/>
                    <a:pt x="291726" y="236468"/>
                    <a:pt x="285929" y="219075"/>
                  </a:cubicBezTo>
                  <a:cubicBezTo>
                    <a:pt x="285927" y="219070"/>
                    <a:pt x="281169" y="204791"/>
                    <a:pt x="281166" y="204787"/>
                  </a:cubicBezTo>
                  <a:lnTo>
                    <a:pt x="271641" y="190500"/>
                  </a:lnTo>
                  <a:cubicBezTo>
                    <a:pt x="263765" y="166868"/>
                    <a:pt x="276979" y="202966"/>
                    <a:pt x="262116" y="176212"/>
                  </a:cubicBezTo>
                  <a:cubicBezTo>
                    <a:pt x="259678" y="171824"/>
                    <a:pt x="260139" y="166102"/>
                    <a:pt x="257354" y="161925"/>
                  </a:cubicBezTo>
                  <a:lnTo>
                    <a:pt x="252591" y="154781"/>
                  </a:lnTo>
                  <a:cubicBezTo>
                    <a:pt x="253385" y="150019"/>
                    <a:pt x="250655" y="142653"/>
                    <a:pt x="254973" y="140494"/>
                  </a:cubicBezTo>
                  <a:cubicBezTo>
                    <a:pt x="256063" y="139949"/>
                    <a:pt x="273975" y="146034"/>
                    <a:pt x="278785" y="147637"/>
                  </a:cubicBezTo>
                  <a:cubicBezTo>
                    <a:pt x="297664" y="160224"/>
                    <a:pt x="291344" y="158059"/>
                    <a:pt x="333554" y="150019"/>
                  </a:cubicBezTo>
                  <a:cubicBezTo>
                    <a:pt x="336020" y="149549"/>
                    <a:pt x="335141" y="145256"/>
                    <a:pt x="335935" y="142875"/>
                  </a:cubicBezTo>
                  <a:cubicBezTo>
                    <a:pt x="335141" y="134937"/>
                    <a:pt x="336622" y="126426"/>
                    <a:pt x="333554" y="119062"/>
                  </a:cubicBezTo>
                  <a:cubicBezTo>
                    <a:pt x="332189" y="115785"/>
                    <a:pt x="327111" y="116061"/>
                    <a:pt x="324029" y="114300"/>
                  </a:cubicBezTo>
                  <a:cubicBezTo>
                    <a:pt x="321544" y="112880"/>
                    <a:pt x="319312" y="111054"/>
                    <a:pt x="316885" y="109537"/>
                  </a:cubicBezTo>
                  <a:cubicBezTo>
                    <a:pt x="312960" y="107084"/>
                    <a:pt x="308682" y="105171"/>
                    <a:pt x="304979" y="102394"/>
                  </a:cubicBezTo>
                  <a:cubicBezTo>
                    <a:pt x="302285" y="100373"/>
                    <a:pt x="300779" y="96886"/>
                    <a:pt x="297835" y="95250"/>
                  </a:cubicBezTo>
                  <a:cubicBezTo>
                    <a:pt x="297828" y="95246"/>
                    <a:pt x="279979" y="89298"/>
                    <a:pt x="276404" y="88106"/>
                  </a:cubicBezTo>
                  <a:lnTo>
                    <a:pt x="269260" y="85725"/>
                  </a:lnTo>
                  <a:cubicBezTo>
                    <a:pt x="243719" y="68697"/>
                    <a:pt x="282487" y="95218"/>
                    <a:pt x="254973" y="73819"/>
                  </a:cubicBezTo>
                  <a:cubicBezTo>
                    <a:pt x="250455" y="70305"/>
                    <a:pt x="245448" y="67469"/>
                    <a:pt x="240685" y="64294"/>
                  </a:cubicBezTo>
                  <a:cubicBezTo>
                    <a:pt x="238304" y="62706"/>
                    <a:pt x="236256" y="60436"/>
                    <a:pt x="233541" y="59531"/>
                  </a:cubicBezTo>
                  <a:cubicBezTo>
                    <a:pt x="231160" y="58737"/>
                    <a:pt x="228683" y="58189"/>
                    <a:pt x="226398" y="57150"/>
                  </a:cubicBezTo>
                  <a:cubicBezTo>
                    <a:pt x="199538" y="44941"/>
                    <a:pt x="216486" y="49909"/>
                    <a:pt x="197823" y="45244"/>
                  </a:cubicBezTo>
                  <a:cubicBezTo>
                    <a:pt x="193060" y="42069"/>
                    <a:pt x="188965" y="37530"/>
                    <a:pt x="183535" y="35719"/>
                  </a:cubicBezTo>
                  <a:cubicBezTo>
                    <a:pt x="181154" y="34925"/>
                    <a:pt x="178636" y="34460"/>
                    <a:pt x="176391" y="33337"/>
                  </a:cubicBezTo>
                  <a:cubicBezTo>
                    <a:pt x="157934" y="24108"/>
                    <a:pt x="180055" y="32177"/>
                    <a:pt x="162104" y="26194"/>
                  </a:cubicBezTo>
                  <a:cubicBezTo>
                    <a:pt x="157341" y="23019"/>
                    <a:pt x="150991" y="21432"/>
                    <a:pt x="147816" y="16669"/>
                  </a:cubicBezTo>
                  <a:cubicBezTo>
                    <a:pt x="146229" y="14288"/>
                    <a:pt x="145208" y="11410"/>
                    <a:pt x="143054" y="9525"/>
                  </a:cubicBezTo>
                  <a:cubicBezTo>
                    <a:pt x="138746" y="5756"/>
                    <a:pt x="128766" y="0"/>
                    <a:pt x="128766" y="0"/>
                  </a:cubicBezTo>
                  <a:cubicBezTo>
                    <a:pt x="119241" y="3175"/>
                    <a:pt x="109171" y="5035"/>
                    <a:pt x="100191" y="9525"/>
                  </a:cubicBezTo>
                  <a:cubicBezTo>
                    <a:pt x="97016" y="11112"/>
                    <a:pt x="93929" y="12889"/>
                    <a:pt x="90666" y="14287"/>
                  </a:cubicBezTo>
                  <a:cubicBezTo>
                    <a:pt x="84948" y="16738"/>
                    <a:pt x="80052" y="17320"/>
                    <a:pt x="73998" y="19050"/>
                  </a:cubicBezTo>
                  <a:cubicBezTo>
                    <a:pt x="71584" y="19740"/>
                    <a:pt x="69235" y="20637"/>
                    <a:pt x="66854" y="21431"/>
                  </a:cubicBezTo>
                  <a:cubicBezTo>
                    <a:pt x="64473" y="23019"/>
                    <a:pt x="62195" y="24774"/>
                    <a:pt x="59710" y="26194"/>
                  </a:cubicBezTo>
                  <a:cubicBezTo>
                    <a:pt x="56628" y="27955"/>
                    <a:pt x="52912" y="28684"/>
                    <a:pt x="50185" y="30956"/>
                  </a:cubicBezTo>
                  <a:cubicBezTo>
                    <a:pt x="47986" y="32788"/>
                    <a:pt x="47447" y="36076"/>
                    <a:pt x="45423" y="38100"/>
                  </a:cubicBezTo>
                  <a:cubicBezTo>
                    <a:pt x="43399" y="40124"/>
                    <a:pt x="40660" y="41275"/>
                    <a:pt x="38279" y="42862"/>
                  </a:cubicBezTo>
                  <a:cubicBezTo>
                    <a:pt x="36691" y="45243"/>
                    <a:pt x="35540" y="47982"/>
                    <a:pt x="33516" y="50006"/>
                  </a:cubicBezTo>
                  <a:cubicBezTo>
                    <a:pt x="31492" y="52030"/>
                    <a:pt x="28988" y="53607"/>
                    <a:pt x="26373" y="54769"/>
                  </a:cubicBezTo>
                  <a:cubicBezTo>
                    <a:pt x="14529" y="60033"/>
                    <a:pt x="8513" y="54372"/>
                    <a:pt x="4941" y="61912"/>
                  </a:cubicBezTo>
                  <a:close/>
                </a:path>
              </a:pathLst>
            </a:custGeom>
            <a:solidFill>
              <a:srgbClr val="FFFF00">
                <a:alpha val="54901"/>
              </a:srgbClr>
            </a:solidFill>
            <a:ln w="12700" algn="ctr">
              <a:noFill/>
              <a:round/>
              <a:headEnd type="none" w="sm" len="sm"/>
              <a:tailEnd type="none" w="sm" len="sm"/>
            </a:ln>
          </p:spPr>
          <p:txBody>
            <a:bodyPr/>
            <a:lstStyle/>
            <a:p>
              <a:endParaRPr lang="en-GB"/>
            </a:p>
          </p:txBody>
        </p:sp>
        <p:sp>
          <p:nvSpPr>
            <p:cNvPr id="17" name="Freeform 16"/>
            <p:cNvSpPr/>
            <p:nvPr/>
          </p:nvSpPr>
          <p:spPr bwMode="auto">
            <a:xfrm>
              <a:off x="8279325" y="4572000"/>
              <a:ext cx="230183" cy="907256"/>
            </a:xfrm>
            <a:custGeom>
              <a:avLst/>
              <a:gdLst>
                <a:gd name="connsiteX0" fmla="*/ 7425 w 230183"/>
                <a:gd name="connsiteY0" fmla="*/ 2381 h 907256"/>
                <a:gd name="connsiteX1" fmla="*/ 12188 w 230183"/>
                <a:gd name="connsiteY1" fmla="*/ 19050 h 907256"/>
                <a:gd name="connsiteX2" fmla="*/ 16950 w 230183"/>
                <a:gd name="connsiteY2" fmla="*/ 161925 h 907256"/>
                <a:gd name="connsiteX3" fmla="*/ 19331 w 230183"/>
                <a:gd name="connsiteY3" fmla="*/ 183356 h 907256"/>
                <a:gd name="connsiteX4" fmla="*/ 24094 w 230183"/>
                <a:gd name="connsiteY4" fmla="*/ 190500 h 907256"/>
                <a:gd name="connsiteX5" fmla="*/ 26475 w 230183"/>
                <a:gd name="connsiteY5" fmla="*/ 197644 h 907256"/>
                <a:gd name="connsiteX6" fmla="*/ 28856 w 230183"/>
                <a:gd name="connsiteY6" fmla="*/ 266700 h 907256"/>
                <a:gd name="connsiteX7" fmla="*/ 31238 w 230183"/>
                <a:gd name="connsiteY7" fmla="*/ 276225 h 907256"/>
                <a:gd name="connsiteX8" fmla="*/ 33619 w 230183"/>
                <a:gd name="connsiteY8" fmla="*/ 340519 h 907256"/>
                <a:gd name="connsiteX9" fmla="*/ 31238 w 230183"/>
                <a:gd name="connsiteY9" fmla="*/ 428625 h 907256"/>
                <a:gd name="connsiteX10" fmla="*/ 28856 w 230183"/>
                <a:gd name="connsiteY10" fmla="*/ 435769 h 907256"/>
                <a:gd name="connsiteX11" fmla="*/ 19331 w 230183"/>
                <a:gd name="connsiteY11" fmla="*/ 469106 h 907256"/>
                <a:gd name="connsiteX12" fmla="*/ 14569 w 230183"/>
                <a:gd name="connsiteY12" fmla="*/ 476250 h 907256"/>
                <a:gd name="connsiteX13" fmla="*/ 7425 w 230183"/>
                <a:gd name="connsiteY13" fmla="*/ 519113 h 907256"/>
                <a:gd name="connsiteX14" fmla="*/ 9806 w 230183"/>
                <a:gd name="connsiteY14" fmla="*/ 647700 h 907256"/>
                <a:gd name="connsiteX15" fmla="*/ 12188 w 230183"/>
                <a:gd name="connsiteY15" fmla="*/ 657225 h 907256"/>
                <a:gd name="connsiteX16" fmla="*/ 16950 w 230183"/>
                <a:gd name="connsiteY16" fmla="*/ 685800 h 907256"/>
                <a:gd name="connsiteX17" fmla="*/ 19331 w 230183"/>
                <a:gd name="connsiteY17" fmla="*/ 897731 h 907256"/>
                <a:gd name="connsiteX18" fmla="*/ 28856 w 230183"/>
                <a:gd name="connsiteY18" fmla="*/ 907256 h 907256"/>
                <a:gd name="connsiteX19" fmla="*/ 43144 w 230183"/>
                <a:gd name="connsiteY19" fmla="*/ 902494 h 907256"/>
                <a:gd name="connsiteX20" fmla="*/ 50288 w 230183"/>
                <a:gd name="connsiteY20" fmla="*/ 897731 h 907256"/>
                <a:gd name="connsiteX21" fmla="*/ 64575 w 230183"/>
                <a:gd name="connsiteY21" fmla="*/ 885825 h 907256"/>
                <a:gd name="connsiteX22" fmla="*/ 71719 w 230183"/>
                <a:gd name="connsiteY22" fmla="*/ 890588 h 907256"/>
                <a:gd name="connsiteX23" fmla="*/ 83625 w 230183"/>
                <a:gd name="connsiteY23" fmla="*/ 902494 h 907256"/>
                <a:gd name="connsiteX24" fmla="*/ 90769 w 230183"/>
                <a:gd name="connsiteY24" fmla="*/ 895350 h 907256"/>
                <a:gd name="connsiteX25" fmla="*/ 102675 w 230183"/>
                <a:gd name="connsiteY25" fmla="*/ 888206 h 907256"/>
                <a:gd name="connsiteX26" fmla="*/ 116963 w 230183"/>
                <a:gd name="connsiteY26" fmla="*/ 897731 h 907256"/>
                <a:gd name="connsiteX27" fmla="*/ 121725 w 230183"/>
                <a:gd name="connsiteY27" fmla="*/ 890588 h 907256"/>
                <a:gd name="connsiteX28" fmla="*/ 124106 w 230183"/>
                <a:gd name="connsiteY28" fmla="*/ 883444 h 907256"/>
                <a:gd name="connsiteX29" fmla="*/ 126488 w 230183"/>
                <a:gd name="connsiteY29" fmla="*/ 862013 h 907256"/>
                <a:gd name="connsiteX30" fmla="*/ 131250 w 230183"/>
                <a:gd name="connsiteY30" fmla="*/ 869156 h 907256"/>
                <a:gd name="connsiteX31" fmla="*/ 133631 w 230183"/>
                <a:gd name="connsiteY31" fmla="*/ 876300 h 907256"/>
                <a:gd name="connsiteX32" fmla="*/ 136013 w 230183"/>
                <a:gd name="connsiteY32" fmla="*/ 885825 h 907256"/>
                <a:gd name="connsiteX33" fmla="*/ 150300 w 230183"/>
                <a:gd name="connsiteY33" fmla="*/ 881063 h 907256"/>
                <a:gd name="connsiteX34" fmla="*/ 152681 w 230183"/>
                <a:gd name="connsiteY34" fmla="*/ 859631 h 907256"/>
                <a:gd name="connsiteX35" fmla="*/ 183638 w 230183"/>
                <a:gd name="connsiteY35" fmla="*/ 850106 h 907256"/>
                <a:gd name="connsiteX36" fmla="*/ 181256 w 230183"/>
                <a:gd name="connsiteY36" fmla="*/ 804863 h 907256"/>
                <a:gd name="connsiteX37" fmla="*/ 176494 w 230183"/>
                <a:gd name="connsiteY37" fmla="*/ 795338 h 907256"/>
                <a:gd name="connsiteX38" fmla="*/ 171731 w 230183"/>
                <a:gd name="connsiteY38" fmla="*/ 781050 h 907256"/>
                <a:gd name="connsiteX39" fmla="*/ 155063 w 230183"/>
                <a:gd name="connsiteY39" fmla="*/ 759619 h 907256"/>
                <a:gd name="connsiteX40" fmla="*/ 152681 w 230183"/>
                <a:gd name="connsiteY40" fmla="*/ 752475 h 907256"/>
                <a:gd name="connsiteX41" fmla="*/ 150300 w 230183"/>
                <a:gd name="connsiteY41" fmla="*/ 740569 h 907256"/>
                <a:gd name="connsiteX42" fmla="*/ 145538 w 230183"/>
                <a:gd name="connsiteY42" fmla="*/ 733425 h 907256"/>
                <a:gd name="connsiteX43" fmla="*/ 145538 w 230183"/>
                <a:gd name="connsiteY43" fmla="*/ 497681 h 907256"/>
                <a:gd name="connsiteX44" fmla="*/ 147919 w 230183"/>
                <a:gd name="connsiteY44" fmla="*/ 490538 h 907256"/>
                <a:gd name="connsiteX45" fmla="*/ 150300 w 230183"/>
                <a:gd name="connsiteY45" fmla="*/ 481013 h 907256"/>
                <a:gd name="connsiteX46" fmla="*/ 147919 w 230183"/>
                <a:gd name="connsiteY46" fmla="*/ 369094 h 907256"/>
                <a:gd name="connsiteX47" fmla="*/ 157444 w 230183"/>
                <a:gd name="connsiteY47" fmla="*/ 347663 h 907256"/>
                <a:gd name="connsiteX48" fmla="*/ 164588 w 230183"/>
                <a:gd name="connsiteY48" fmla="*/ 330994 h 907256"/>
                <a:gd name="connsiteX49" fmla="*/ 166969 w 230183"/>
                <a:gd name="connsiteY49" fmla="*/ 311944 h 907256"/>
                <a:gd name="connsiteX50" fmla="*/ 169350 w 230183"/>
                <a:gd name="connsiteY50" fmla="*/ 304800 h 907256"/>
                <a:gd name="connsiteX51" fmla="*/ 174113 w 230183"/>
                <a:gd name="connsiteY51" fmla="*/ 245269 h 907256"/>
                <a:gd name="connsiteX52" fmla="*/ 178875 w 230183"/>
                <a:gd name="connsiteY52" fmla="*/ 235744 h 907256"/>
                <a:gd name="connsiteX53" fmla="*/ 186019 w 230183"/>
                <a:gd name="connsiteY53" fmla="*/ 221456 h 907256"/>
                <a:gd name="connsiteX54" fmla="*/ 193163 w 230183"/>
                <a:gd name="connsiteY54" fmla="*/ 216694 h 907256"/>
                <a:gd name="connsiteX55" fmla="*/ 197925 w 230183"/>
                <a:gd name="connsiteY55" fmla="*/ 209550 h 907256"/>
                <a:gd name="connsiteX56" fmla="*/ 205069 w 230183"/>
                <a:gd name="connsiteY56" fmla="*/ 204788 h 907256"/>
                <a:gd name="connsiteX57" fmla="*/ 209831 w 230183"/>
                <a:gd name="connsiteY57" fmla="*/ 190500 h 907256"/>
                <a:gd name="connsiteX58" fmla="*/ 212213 w 230183"/>
                <a:gd name="connsiteY58" fmla="*/ 183356 h 907256"/>
                <a:gd name="connsiteX59" fmla="*/ 212213 w 230183"/>
                <a:gd name="connsiteY59" fmla="*/ 76200 h 907256"/>
                <a:gd name="connsiteX60" fmla="*/ 216975 w 230183"/>
                <a:gd name="connsiteY60" fmla="*/ 40481 h 907256"/>
                <a:gd name="connsiteX61" fmla="*/ 226500 w 230183"/>
                <a:gd name="connsiteY61" fmla="*/ 26194 h 907256"/>
                <a:gd name="connsiteX62" fmla="*/ 224119 w 230183"/>
                <a:gd name="connsiteY62" fmla="*/ 4763 h 907256"/>
                <a:gd name="connsiteX63" fmla="*/ 200306 w 230183"/>
                <a:gd name="connsiteY63" fmla="*/ 9525 h 907256"/>
                <a:gd name="connsiteX64" fmla="*/ 162206 w 230183"/>
                <a:gd name="connsiteY64" fmla="*/ 14288 h 907256"/>
                <a:gd name="connsiteX65" fmla="*/ 14569 w 230183"/>
                <a:gd name="connsiteY65" fmla="*/ 11906 h 907256"/>
                <a:gd name="connsiteX66" fmla="*/ 7425 w 230183"/>
                <a:gd name="connsiteY66" fmla="*/ 4763 h 907256"/>
                <a:gd name="connsiteX67" fmla="*/ 7425 w 230183"/>
                <a:gd name="connsiteY67" fmla="*/ 2381 h 9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0183" h="907256">
                  <a:moveTo>
                    <a:pt x="7425" y="2381"/>
                  </a:moveTo>
                  <a:cubicBezTo>
                    <a:pt x="8219" y="4762"/>
                    <a:pt x="11917" y="13278"/>
                    <a:pt x="12188" y="19050"/>
                  </a:cubicBezTo>
                  <a:cubicBezTo>
                    <a:pt x="19332" y="171450"/>
                    <a:pt x="0" y="111066"/>
                    <a:pt x="16950" y="161925"/>
                  </a:cubicBezTo>
                  <a:cubicBezTo>
                    <a:pt x="17744" y="169069"/>
                    <a:pt x="17588" y="176383"/>
                    <a:pt x="19331" y="183356"/>
                  </a:cubicBezTo>
                  <a:cubicBezTo>
                    <a:pt x="20025" y="186133"/>
                    <a:pt x="22814" y="187940"/>
                    <a:pt x="24094" y="190500"/>
                  </a:cubicBezTo>
                  <a:cubicBezTo>
                    <a:pt x="25217" y="192745"/>
                    <a:pt x="25681" y="195263"/>
                    <a:pt x="26475" y="197644"/>
                  </a:cubicBezTo>
                  <a:cubicBezTo>
                    <a:pt x="27269" y="220663"/>
                    <a:pt x="27463" y="243710"/>
                    <a:pt x="28856" y="266700"/>
                  </a:cubicBezTo>
                  <a:cubicBezTo>
                    <a:pt x="29054" y="269967"/>
                    <a:pt x="31027" y="272959"/>
                    <a:pt x="31238" y="276225"/>
                  </a:cubicBezTo>
                  <a:cubicBezTo>
                    <a:pt x="32619" y="297627"/>
                    <a:pt x="32825" y="319088"/>
                    <a:pt x="33619" y="340519"/>
                  </a:cubicBezTo>
                  <a:cubicBezTo>
                    <a:pt x="32825" y="369888"/>
                    <a:pt x="32705" y="399282"/>
                    <a:pt x="31238" y="428625"/>
                  </a:cubicBezTo>
                  <a:cubicBezTo>
                    <a:pt x="31113" y="431132"/>
                    <a:pt x="29516" y="433347"/>
                    <a:pt x="28856" y="435769"/>
                  </a:cubicBezTo>
                  <a:cubicBezTo>
                    <a:pt x="28121" y="438462"/>
                    <a:pt x="22142" y="464890"/>
                    <a:pt x="19331" y="469106"/>
                  </a:cubicBezTo>
                  <a:lnTo>
                    <a:pt x="14569" y="476250"/>
                  </a:lnTo>
                  <a:cubicBezTo>
                    <a:pt x="7871" y="503039"/>
                    <a:pt x="10457" y="488787"/>
                    <a:pt x="7425" y="519113"/>
                  </a:cubicBezTo>
                  <a:cubicBezTo>
                    <a:pt x="8219" y="561975"/>
                    <a:pt x="8328" y="604856"/>
                    <a:pt x="9806" y="647700"/>
                  </a:cubicBezTo>
                  <a:cubicBezTo>
                    <a:pt x="9919" y="650971"/>
                    <a:pt x="11602" y="654005"/>
                    <a:pt x="12188" y="657225"/>
                  </a:cubicBezTo>
                  <a:cubicBezTo>
                    <a:pt x="24026" y="722328"/>
                    <a:pt x="7062" y="636354"/>
                    <a:pt x="16950" y="685800"/>
                  </a:cubicBezTo>
                  <a:cubicBezTo>
                    <a:pt x="17744" y="756444"/>
                    <a:pt x="17795" y="827100"/>
                    <a:pt x="19331" y="897731"/>
                  </a:cubicBezTo>
                  <a:cubicBezTo>
                    <a:pt x="19516" y="906259"/>
                    <a:pt x="22322" y="905078"/>
                    <a:pt x="28856" y="907256"/>
                  </a:cubicBezTo>
                  <a:cubicBezTo>
                    <a:pt x="33619" y="905669"/>
                    <a:pt x="38967" y="905279"/>
                    <a:pt x="43144" y="902494"/>
                  </a:cubicBezTo>
                  <a:cubicBezTo>
                    <a:pt x="45525" y="900906"/>
                    <a:pt x="48089" y="899563"/>
                    <a:pt x="50288" y="897731"/>
                  </a:cubicBezTo>
                  <a:cubicBezTo>
                    <a:pt x="68623" y="882452"/>
                    <a:pt x="46837" y="897651"/>
                    <a:pt x="64575" y="885825"/>
                  </a:cubicBezTo>
                  <a:cubicBezTo>
                    <a:pt x="66956" y="887413"/>
                    <a:pt x="70439" y="888028"/>
                    <a:pt x="71719" y="890588"/>
                  </a:cubicBezTo>
                  <a:cubicBezTo>
                    <a:pt x="79828" y="906806"/>
                    <a:pt x="65898" y="906925"/>
                    <a:pt x="83625" y="902494"/>
                  </a:cubicBezTo>
                  <a:cubicBezTo>
                    <a:pt x="86006" y="900113"/>
                    <a:pt x="89098" y="898274"/>
                    <a:pt x="90769" y="895350"/>
                  </a:cubicBezTo>
                  <a:cubicBezTo>
                    <a:pt x="97516" y="883543"/>
                    <a:pt x="86403" y="884138"/>
                    <a:pt x="102675" y="888206"/>
                  </a:cubicBezTo>
                  <a:cubicBezTo>
                    <a:pt x="105830" y="892939"/>
                    <a:pt x="108575" y="900527"/>
                    <a:pt x="116963" y="897731"/>
                  </a:cubicBezTo>
                  <a:cubicBezTo>
                    <a:pt x="119678" y="896826"/>
                    <a:pt x="120138" y="892969"/>
                    <a:pt x="121725" y="890588"/>
                  </a:cubicBezTo>
                  <a:cubicBezTo>
                    <a:pt x="122519" y="888207"/>
                    <a:pt x="123693" y="885920"/>
                    <a:pt x="124106" y="883444"/>
                  </a:cubicBezTo>
                  <a:cubicBezTo>
                    <a:pt x="125288" y="876354"/>
                    <a:pt x="123274" y="868442"/>
                    <a:pt x="126488" y="862013"/>
                  </a:cubicBezTo>
                  <a:cubicBezTo>
                    <a:pt x="127768" y="859454"/>
                    <a:pt x="129663" y="866775"/>
                    <a:pt x="131250" y="869156"/>
                  </a:cubicBezTo>
                  <a:cubicBezTo>
                    <a:pt x="132044" y="871537"/>
                    <a:pt x="132941" y="873886"/>
                    <a:pt x="133631" y="876300"/>
                  </a:cubicBezTo>
                  <a:cubicBezTo>
                    <a:pt x="134530" y="879447"/>
                    <a:pt x="132866" y="884926"/>
                    <a:pt x="136013" y="885825"/>
                  </a:cubicBezTo>
                  <a:cubicBezTo>
                    <a:pt x="140840" y="887204"/>
                    <a:pt x="150300" y="881063"/>
                    <a:pt x="150300" y="881063"/>
                  </a:cubicBezTo>
                  <a:cubicBezTo>
                    <a:pt x="151094" y="873919"/>
                    <a:pt x="146984" y="864014"/>
                    <a:pt x="152681" y="859631"/>
                  </a:cubicBezTo>
                  <a:cubicBezTo>
                    <a:pt x="193317" y="828372"/>
                    <a:pt x="175722" y="873847"/>
                    <a:pt x="183638" y="850106"/>
                  </a:cubicBezTo>
                  <a:cubicBezTo>
                    <a:pt x="182844" y="835025"/>
                    <a:pt x="183209" y="819838"/>
                    <a:pt x="181256" y="804863"/>
                  </a:cubicBezTo>
                  <a:cubicBezTo>
                    <a:pt x="180797" y="801343"/>
                    <a:pt x="177812" y="798634"/>
                    <a:pt x="176494" y="795338"/>
                  </a:cubicBezTo>
                  <a:cubicBezTo>
                    <a:pt x="174630" y="790677"/>
                    <a:pt x="174516" y="785227"/>
                    <a:pt x="171731" y="781050"/>
                  </a:cubicBezTo>
                  <a:cubicBezTo>
                    <a:pt x="160338" y="763961"/>
                    <a:pt x="166253" y="770811"/>
                    <a:pt x="155063" y="759619"/>
                  </a:cubicBezTo>
                  <a:cubicBezTo>
                    <a:pt x="154269" y="757238"/>
                    <a:pt x="153290" y="754910"/>
                    <a:pt x="152681" y="752475"/>
                  </a:cubicBezTo>
                  <a:cubicBezTo>
                    <a:pt x="151699" y="748549"/>
                    <a:pt x="151721" y="744359"/>
                    <a:pt x="150300" y="740569"/>
                  </a:cubicBezTo>
                  <a:cubicBezTo>
                    <a:pt x="149295" y="737889"/>
                    <a:pt x="147125" y="735806"/>
                    <a:pt x="145538" y="733425"/>
                  </a:cubicBezTo>
                  <a:cubicBezTo>
                    <a:pt x="128630" y="648911"/>
                    <a:pt x="141051" y="715262"/>
                    <a:pt x="145538" y="497681"/>
                  </a:cubicBezTo>
                  <a:cubicBezTo>
                    <a:pt x="145590" y="495172"/>
                    <a:pt x="147230" y="492951"/>
                    <a:pt x="147919" y="490538"/>
                  </a:cubicBezTo>
                  <a:cubicBezTo>
                    <a:pt x="148818" y="487391"/>
                    <a:pt x="149506" y="484188"/>
                    <a:pt x="150300" y="481013"/>
                  </a:cubicBezTo>
                  <a:cubicBezTo>
                    <a:pt x="149506" y="443707"/>
                    <a:pt x="147215" y="406402"/>
                    <a:pt x="147919" y="369094"/>
                  </a:cubicBezTo>
                  <a:cubicBezTo>
                    <a:pt x="148122" y="358339"/>
                    <a:pt x="153011" y="355421"/>
                    <a:pt x="157444" y="347663"/>
                  </a:cubicBezTo>
                  <a:cubicBezTo>
                    <a:pt x="162150" y="339429"/>
                    <a:pt x="161917" y="339005"/>
                    <a:pt x="164588" y="330994"/>
                  </a:cubicBezTo>
                  <a:cubicBezTo>
                    <a:pt x="165382" y="324644"/>
                    <a:pt x="165824" y="318240"/>
                    <a:pt x="166969" y="311944"/>
                  </a:cubicBezTo>
                  <a:cubicBezTo>
                    <a:pt x="167418" y="309474"/>
                    <a:pt x="169133" y="307301"/>
                    <a:pt x="169350" y="304800"/>
                  </a:cubicBezTo>
                  <a:cubicBezTo>
                    <a:pt x="169438" y="303785"/>
                    <a:pt x="169248" y="259863"/>
                    <a:pt x="174113" y="245269"/>
                  </a:cubicBezTo>
                  <a:cubicBezTo>
                    <a:pt x="175236" y="241901"/>
                    <a:pt x="177477" y="239007"/>
                    <a:pt x="178875" y="235744"/>
                  </a:cubicBezTo>
                  <a:cubicBezTo>
                    <a:pt x="181780" y="228965"/>
                    <a:pt x="180298" y="227177"/>
                    <a:pt x="186019" y="221456"/>
                  </a:cubicBezTo>
                  <a:cubicBezTo>
                    <a:pt x="188043" y="219432"/>
                    <a:pt x="190782" y="218281"/>
                    <a:pt x="193163" y="216694"/>
                  </a:cubicBezTo>
                  <a:cubicBezTo>
                    <a:pt x="194750" y="214313"/>
                    <a:pt x="195901" y="211574"/>
                    <a:pt x="197925" y="209550"/>
                  </a:cubicBezTo>
                  <a:cubicBezTo>
                    <a:pt x="199949" y="207526"/>
                    <a:pt x="203552" y="207215"/>
                    <a:pt x="205069" y="204788"/>
                  </a:cubicBezTo>
                  <a:cubicBezTo>
                    <a:pt x="207730" y="200531"/>
                    <a:pt x="208243" y="195263"/>
                    <a:pt x="209831" y="190500"/>
                  </a:cubicBezTo>
                  <a:lnTo>
                    <a:pt x="212213" y="183356"/>
                  </a:lnTo>
                  <a:cubicBezTo>
                    <a:pt x="208408" y="130106"/>
                    <a:pt x="208739" y="150893"/>
                    <a:pt x="212213" y="76200"/>
                  </a:cubicBezTo>
                  <a:cubicBezTo>
                    <a:pt x="212300" y="74325"/>
                    <a:pt x="212229" y="49024"/>
                    <a:pt x="216975" y="40481"/>
                  </a:cubicBezTo>
                  <a:cubicBezTo>
                    <a:pt x="219755" y="35478"/>
                    <a:pt x="226500" y="26194"/>
                    <a:pt x="226500" y="26194"/>
                  </a:cubicBezTo>
                  <a:cubicBezTo>
                    <a:pt x="225706" y="19050"/>
                    <a:pt x="230183" y="8622"/>
                    <a:pt x="224119" y="4763"/>
                  </a:cubicBezTo>
                  <a:cubicBezTo>
                    <a:pt x="217290" y="417"/>
                    <a:pt x="208278" y="8118"/>
                    <a:pt x="200306" y="9525"/>
                  </a:cubicBezTo>
                  <a:cubicBezTo>
                    <a:pt x="188760" y="11562"/>
                    <a:pt x="173543" y="13028"/>
                    <a:pt x="162206" y="14288"/>
                  </a:cubicBezTo>
                  <a:lnTo>
                    <a:pt x="14569" y="11906"/>
                  </a:lnTo>
                  <a:cubicBezTo>
                    <a:pt x="11208" y="11699"/>
                    <a:pt x="10227" y="6631"/>
                    <a:pt x="7425" y="4763"/>
                  </a:cubicBezTo>
                  <a:cubicBezTo>
                    <a:pt x="5336" y="3371"/>
                    <a:pt x="6631" y="0"/>
                    <a:pt x="7425" y="2381"/>
                  </a:cubicBezTo>
                  <a:close/>
                </a:path>
              </a:pathLst>
            </a:custGeom>
            <a:gradFill>
              <a:gsLst>
                <a:gs pos="0">
                  <a:srgbClr val="FFF200">
                    <a:alpha val="20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p:spPr>
          <p:txBody>
            <a:bodyPr/>
            <a:lstStyle/>
            <a:p>
              <a:pPr eaLnBrk="0" hangingPunct="0">
                <a:defRPr/>
              </a:pPr>
              <a:endParaRPr lang="en-GB">
                <a:cs typeface="Arial"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sp>
        <p:nvSpPr>
          <p:cNvPr id="65539" name="Content Placeholder 2"/>
          <p:cNvSpPr>
            <a:spLocks noGrp="1"/>
          </p:cNvSpPr>
          <p:nvPr>
            <p:ph sz="half" idx="1"/>
          </p:nvPr>
        </p:nvSpPr>
        <p:spPr>
          <a:xfrm>
            <a:off x="1257300" y="1828800"/>
            <a:ext cx="3810000" cy="4800600"/>
          </a:xfrm>
        </p:spPr>
        <p:txBody>
          <a:bodyPr/>
          <a:lstStyle/>
          <a:p>
            <a:endParaRPr lang="en-US" smtClean="0"/>
          </a:p>
        </p:txBody>
      </p:sp>
      <p:sp>
        <p:nvSpPr>
          <p:cNvPr id="65540" name="Content Placeholder 3"/>
          <p:cNvSpPr>
            <a:spLocks noGrp="1"/>
          </p:cNvSpPr>
          <p:nvPr>
            <p:ph sz="half" idx="2"/>
          </p:nvPr>
        </p:nvSpPr>
        <p:spPr/>
        <p:txBody>
          <a:bodyPr/>
          <a:lstStyle/>
          <a:p>
            <a:endParaRPr lang="en-US" smtClean="0"/>
          </a:p>
        </p:txBody>
      </p:sp>
      <p:pic>
        <p:nvPicPr>
          <p:cNvPr id="65541" name="Picture 2"/>
          <p:cNvPicPr>
            <a:picLocks noChangeAspect="1" noChangeArrowheads="1"/>
          </p:cNvPicPr>
          <p:nvPr/>
        </p:nvPicPr>
        <p:blipFill>
          <a:blip r:embed="rId3" cstate="print"/>
          <a:srcRect/>
          <a:stretch>
            <a:fillRect/>
          </a:stretch>
        </p:blipFill>
        <p:spPr bwMode="auto">
          <a:xfrm>
            <a:off x="814388" y="1171575"/>
            <a:ext cx="8658225" cy="5257800"/>
          </a:xfrm>
          <a:prstGeom prst="rect">
            <a:avLst/>
          </a:prstGeom>
          <a:noFill/>
          <a:ln w="12700">
            <a:noFill/>
            <a:miter lim="800000"/>
            <a:headEnd type="none" w="sm" len="sm"/>
            <a:tailEnd type="none" w="sm" len="sm"/>
          </a:ln>
        </p:spPr>
      </p:pic>
      <p:pic>
        <p:nvPicPr>
          <p:cNvPr id="65542" name="Picture 3"/>
          <p:cNvPicPr>
            <a:picLocks noChangeAspect="1" noChangeArrowheads="1"/>
          </p:cNvPicPr>
          <p:nvPr/>
        </p:nvPicPr>
        <p:blipFill>
          <a:blip r:embed="rId4" cstate="print"/>
          <a:srcRect/>
          <a:stretch>
            <a:fillRect/>
          </a:stretch>
        </p:blipFill>
        <p:spPr bwMode="auto">
          <a:xfrm>
            <a:off x="3643313" y="6286500"/>
            <a:ext cx="2819400" cy="2667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facet-pain.jpg"/>
          <p:cNvPicPr>
            <a:picLocks noChangeAspect="1"/>
          </p:cNvPicPr>
          <p:nvPr/>
        </p:nvPicPr>
        <p:blipFill>
          <a:blip r:embed="rId2" cstate="print"/>
          <a:srcRect/>
          <a:stretch>
            <a:fillRect/>
          </a:stretch>
        </p:blipFill>
        <p:spPr bwMode="auto">
          <a:xfrm>
            <a:off x="2762250" y="1295400"/>
            <a:ext cx="47625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43063" y="357188"/>
            <a:ext cx="7772400" cy="1219200"/>
          </a:xfrm>
        </p:spPr>
        <p:txBody>
          <a:bodyPr/>
          <a:lstStyle/>
          <a:p>
            <a:r>
              <a:rPr lang="en-GB" smtClean="0"/>
              <a:t/>
            </a:r>
            <a:br>
              <a:rPr lang="en-GB" smtClean="0"/>
            </a:br>
            <a:r>
              <a:rPr lang="en-GB" sz="2800" smtClean="0">
                <a:solidFill>
                  <a:srgbClr val="0070C0"/>
                </a:solidFill>
              </a:rPr>
              <a:t>Douleur Neuropathique 4 Questions (DN4)</a:t>
            </a:r>
            <a:r>
              <a:rPr lang="en-GB" smtClean="0">
                <a:solidFill>
                  <a:srgbClr val="0070C0"/>
                </a:solidFill>
              </a:rPr>
              <a:t/>
            </a:r>
            <a:br>
              <a:rPr lang="en-GB" smtClean="0">
                <a:solidFill>
                  <a:srgbClr val="0070C0"/>
                </a:solidFill>
              </a:rPr>
            </a:br>
            <a:r>
              <a:rPr lang="fr-FR" sz="2400" smtClean="0">
                <a:solidFill>
                  <a:srgbClr val="0070C0"/>
                </a:solidFill>
              </a:rPr>
              <a:t>Bouhassira  et al Pain 2005;114:29–36</a:t>
            </a:r>
            <a:r>
              <a:rPr lang="en-GB" smtClean="0">
                <a:solidFill>
                  <a:srgbClr val="0070C0"/>
                </a:solidFill>
              </a:rPr>
              <a:t/>
            </a:r>
            <a:br>
              <a:rPr lang="en-GB" smtClean="0">
                <a:solidFill>
                  <a:srgbClr val="0070C0"/>
                </a:solidFill>
              </a:rPr>
            </a:br>
            <a:r>
              <a:rPr lang="en-GB" smtClean="0"/>
              <a:t/>
            </a:r>
            <a:br>
              <a:rPr lang="en-GB" smtClean="0"/>
            </a:br>
            <a:endParaRPr lang="en-GB" smtClean="0"/>
          </a:p>
        </p:txBody>
      </p:sp>
      <p:sp>
        <p:nvSpPr>
          <p:cNvPr id="66563" name="Content Placeholder 2"/>
          <p:cNvSpPr>
            <a:spLocks noGrp="1"/>
          </p:cNvSpPr>
          <p:nvPr>
            <p:ph sz="half" idx="1"/>
          </p:nvPr>
        </p:nvSpPr>
        <p:spPr>
          <a:xfrm>
            <a:off x="214313" y="1714500"/>
            <a:ext cx="3810000" cy="4800600"/>
          </a:xfrm>
        </p:spPr>
        <p:txBody>
          <a:bodyPr/>
          <a:lstStyle/>
          <a:p>
            <a:r>
              <a:rPr lang="en-GB" sz="1800" smtClean="0"/>
              <a:t>7 symptom questions</a:t>
            </a:r>
          </a:p>
          <a:p>
            <a:r>
              <a:rPr lang="en-GB" sz="1800" smtClean="0"/>
              <a:t>3 clinical examination questions</a:t>
            </a:r>
          </a:p>
          <a:p>
            <a:endParaRPr lang="en-GB" sz="1800" smtClean="0"/>
          </a:p>
          <a:p>
            <a:r>
              <a:rPr lang="en-GB" sz="1800" smtClean="0"/>
              <a:t>Specificity 83%</a:t>
            </a:r>
          </a:p>
          <a:p>
            <a:r>
              <a:rPr lang="en-GB" sz="1800" smtClean="0"/>
              <a:t>Sensitivity 90%</a:t>
            </a:r>
          </a:p>
          <a:p>
            <a:endParaRPr lang="en-GB" sz="1800" smtClean="0"/>
          </a:p>
          <a:p>
            <a:r>
              <a:rPr lang="en-GB" sz="1800" smtClean="0"/>
              <a:t>Score </a:t>
            </a:r>
            <a:r>
              <a:rPr lang="en-GB" sz="1800" u="sng" smtClean="0"/>
              <a:t>&gt;</a:t>
            </a:r>
            <a:r>
              <a:rPr lang="en-GB" sz="1800" smtClean="0"/>
              <a:t> 4/10 = POPNO*</a:t>
            </a:r>
          </a:p>
          <a:p>
            <a:endParaRPr lang="en-GB" sz="1800" smtClean="0"/>
          </a:p>
          <a:p>
            <a:r>
              <a:rPr lang="en-GB" sz="1800" smtClean="0"/>
              <a:t>7 symptom questions can be used alone as self administration form</a:t>
            </a:r>
          </a:p>
          <a:p>
            <a:endParaRPr lang="en-GB" sz="1800" smtClean="0"/>
          </a:p>
          <a:p>
            <a:r>
              <a:rPr lang="en-GB" sz="1800" smtClean="0"/>
              <a:t>Multiple validations in several languages</a:t>
            </a:r>
          </a:p>
        </p:txBody>
      </p:sp>
      <p:sp>
        <p:nvSpPr>
          <p:cNvPr id="66564" name="TextBox 4"/>
          <p:cNvSpPr txBox="1">
            <a:spLocks noChangeArrowheads="1"/>
          </p:cNvSpPr>
          <p:nvPr/>
        </p:nvSpPr>
        <p:spPr bwMode="auto">
          <a:xfrm>
            <a:off x="214313" y="6429375"/>
            <a:ext cx="2930525" cy="276225"/>
          </a:xfrm>
          <a:prstGeom prst="rect">
            <a:avLst/>
          </a:prstGeom>
          <a:noFill/>
          <a:ln w="9525">
            <a:noFill/>
            <a:miter lim="800000"/>
            <a:headEnd/>
            <a:tailEnd/>
          </a:ln>
        </p:spPr>
        <p:txBody>
          <a:bodyPr wrap="none">
            <a:spAutoFit/>
          </a:bodyPr>
          <a:lstStyle/>
          <a:p>
            <a:pPr eaLnBrk="0" hangingPunct="0"/>
            <a:r>
              <a:rPr lang="en-GB" sz="1200"/>
              <a:t>* Pain of Predominantly Neuropathic Origin</a:t>
            </a:r>
          </a:p>
        </p:txBody>
      </p:sp>
      <p:pic>
        <p:nvPicPr>
          <p:cNvPr id="66565" name="Picture 4"/>
          <p:cNvPicPr>
            <a:picLocks noChangeAspect="1" noChangeArrowheads="1"/>
          </p:cNvPicPr>
          <p:nvPr/>
        </p:nvPicPr>
        <p:blipFill>
          <a:blip r:embed="rId3" cstate="print"/>
          <a:srcRect/>
          <a:stretch>
            <a:fillRect/>
          </a:stretch>
        </p:blipFill>
        <p:spPr bwMode="auto">
          <a:xfrm>
            <a:off x="5643563" y="1311275"/>
            <a:ext cx="3841750"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pain detect 1 (3).JPG"/>
          <p:cNvPicPr>
            <a:picLocks noChangeAspect="1"/>
          </p:cNvPicPr>
          <p:nvPr/>
        </p:nvPicPr>
        <p:blipFill>
          <a:blip r:embed="rId2" cstate="print"/>
          <a:srcRect/>
          <a:stretch>
            <a:fillRect/>
          </a:stretch>
        </p:blipFill>
        <p:spPr bwMode="auto">
          <a:xfrm>
            <a:off x="2649538" y="0"/>
            <a:ext cx="49879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Documents and Settings\bkuehler\Desktop\Pain Detect 2.jpeg"/>
          <p:cNvPicPr>
            <a:picLocks noChangeAspect="1" noChangeArrowheads="1"/>
          </p:cNvPicPr>
          <p:nvPr/>
        </p:nvPicPr>
        <p:blipFill>
          <a:blip r:embed="rId2" cstate="print">
            <a:lum bright="2000"/>
          </a:blip>
          <a:srcRect/>
          <a:stretch>
            <a:fillRect/>
          </a:stretch>
        </p:blipFill>
        <p:spPr bwMode="auto">
          <a:xfrm>
            <a:off x="2911475" y="260350"/>
            <a:ext cx="4640263"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4350" indent="-514350">
              <a:buFont typeface="+mj-lt"/>
              <a:buAutoNum type="arabicPeriod"/>
              <a:defRPr/>
            </a:pPr>
            <a:r>
              <a:rPr lang="en-GB" dirty="0" smtClean="0">
                <a:solidFill>
                  <a:srgbClr val="00B0F0"/>
                </a:solidFill>
              </a:rPr>
              <a:t>Investigation of underlying disease.</a:t>
            </a:r>
          </a:p>
          <a:p>
            <a:pPr marL="514350" indent="-514350">
              <a:buFont typeface="+mj-lt"/>
              <a:buAutoNum type="arabicPeriod"/>
              <a:defRPr/>
            </a:pPr>
            <a:endParaRPr lang="en-GB" dirty="0" smtClean="0"/>
          </a:p>
          <a:p>
            <a:pPr marL="514350" indent="-514350">
              <a:buFont typeface="+mj-lt"/>
              <a:buAutoNum type="arabicPeriod"/>
              <a:defRPr/>
            </a:pPr>
            <a:r>
              <a:rPr lang="en-GB" dirty="0" smtClean="0">
                <a:solidFill>
                  <a:srgbClr val="00B0F0"/>
                </a:solidFill>
              </a:rPr>
              <a:t>Is there a lesion or disease of the somatosensory system?</a:t>
            </a:r>
          </a:p>
          <a:p>
            <a:pPr marL="533400" indent="-533400">
              <a:buFont typeface="+mj-lt"/>
              <a:buAutoNum type="arabicPeriod"/>
              <a:defRPr/>
            </a:pPr>
            <a:endParaRPr lang="en-US" dirty="0" smtClean="0">
              <a:solidFill>
                <a:srgbClr val="00B0F0"/>
              </a:solidFill>
            </a:endParaRPr>
          </a:p>
          <a:p>
            <a:pPr marL="533400" indent="-533400">
              <a:buFont typeface="+mj-lt"/>
              <a:buAutoNum type="arabicPeriod"/>
              <a:defRPr/>
            </a:pPr>
            <a:r>
              <a:rPr lang="en-US" dirty="0" smtClean="0">
                <a:solidFill>
                  <a:srgbClr val="00B0F0"/>
                </a:solidFill>
              </a:rPr>
              <a:t>Is the pain neuropathic?</a:t>
            </a:r>
          </a:p>
          <a:p>
            <a:pPr marL="533400" indent="-533400">
              <a:buFont typeface="Symbol" pitchFamily="18" charset="2"/>
              <a:buAutoNum type="arabicPeriod"/>
              <a:defRPr/>
            </a:pPr>
            <a:endParaRPr lang="en-US" dirty="0" smtClean="0">
              <a:solidFill>
                <a:srgbClr val="00B0F0"/>
              </a:solidFill>
            </a:endParaRPr>
          </a:p>
          <a:p>
            <a:pPr marL="533400" indent="-533400">
              <a:buFont typeface="Symbol" pitchFamily="18" charset="2"/>
              <a:buAutoNum type="arabicPeriod"/>
              <a:defRPr/>
            </a:pPr>
            <a:r>
              <a:rPr lang="en-GB" dirty="0" smtClean="0">
                <a:solidFill>
                  <a:srgbClr val="0070C0"/>
                </a:solidFill>
              </a:rPr>
              <a:t>How severe is the pain?</a:t>
            </a:r>
          </a:p>
          <a:p>
            <a:pPr marL="533400" indent="-533400">
              <a:buFont typeface="Symbol" pitchFamily="18" charset="2"/>
              <a:buAutoNum type="arabicPeriod"/>
              <a:defRPr/>
            </a:pPr>
            <a:endParaRPr lang="en-US" dirty="0" smtClean="0">
              <a:solidFill>
                <a:srgbClr val="00B0F0"/>
              </a:solidFill>
            </a:endParaRPr>
          </a:p>
          <a:p>
            <a:pPr marL="533400" indent="-533400">
              <a:buFont typeface="+mj-lt"/>
              <a:buAutoNum type="arabicPeriod"/>
              <a:defRPr/>
            </a:pPr>
            <a:r>
              <a:rPr lang="en-GB" dirty="0" smtClean="0">
                <a:solidFill>
                  <a:srgbClr val="00B0F0"/>
                </a:solidFill>
              </a:rPr>
              <a:t>What is the impact of the pain? </a:t>
            </a:r>
            <a:endParaRPr lang="en-US" sz="2400" dirty="0" smtClean="0">
              <a:solidFill>
                <a:srgbClr val="00B0F0"/>
              </a:solidFill>
            </a:endParaRPr>
          </a:p>
          <a:p>
            <a:pPr marL="914400" lvl="1" indent="-457200">
              <a:defRPr/>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smtClean="0">
                <a:solidFill>
                  <a:srgbClr val="0070C0"/>
                </a:solidFill>
              </a:rPr>
              <a:t>How severe is the pain?</a:t>
            </a:r>
            <a:br>
              <a:rPr lang="en-GB" smtClean="0">
                <a:solidFill>
                  <a:srgbClr val="0070C0"/>
                </a:solidFill>
              </a:rPr>
            </a:br>
            <a:endParaRPr lang="en-GB" smtClean="0"/>
          </a:p>
        </p:txBody>
      </p:sp>
      <p:sp>
        <p:nvSpPr>
          <p:cNvPr id="70659" name="Content Placeholder 2"/>
          <p:cNvSpPr>
            <a:spLocks noGrp="1"/>
          </p:cNvSpPr>
          <p:nvPr>
            <p:ph sz="half" idx="1"/>
          </p:nvPr>
        </p:nvSpPr>
        <p:spPr>
          <a:xfrm>
            <a:off x="428625" y="1214438"/>
            <a:ext cx="4643438" cy="4800600"/>
          </a:xfrm>
        </p:spPr>
        <p:txBody>
          <a:bodyPr/>
          <a:lstStyle/>
          <a:p>
            <a:r>
              <a:rPr lang="en-GB" sz="2000" smtClean="0"/>
              <a:t>Conventional analogue, Likert or categorical scales are adequate for routine clinical use</a:t>
            </a:r>
          </a:p>
          <a:p>
            <a:endParaRPr lang="en-GB" sz="2000" smtClean="0"/>
          </a:p>
          <a:p>
            <a:r>
              <a:rPr lang="en-GB" sz="2000" smtClean="0"/>
              <a:t>Separate measurement for:</a:t>
            </a:r>
          </a:p>
          <a:p>
            <a:pPr lvl="1"/>
            <a:r>
              <a:rPr lang="en-GB" sz="2000" smtClean="0"/>
              <a:t>Spontaneous pain - continuous</a:t>
            </a:r>
          </a:p>
          <a:p>
            <a:pPr lvl="1"/>
            <a:r>
              <a:rPr lang="en-GB" sz="2000" smtClean="0"/>
              <a:t>Spontaneous pain – paroxysmal (also event diary)</a:t>
            </a:r>
          </a:p>
          <a:p>
            <a:pPr lvl="1"/>
            <a:r>
              <a:rPr lang="en-GB" sz="2000" smtClean="0"/>
              <a:t>Evoked pain - various modalities</a:t>
            </a:r>
          </a:p>
          <a:p>
            <a:pPr lvl="1"/>
            <a:endParaRPr lang="en-GB" sz="2000" smtClean="0"/>
          </a:p>
          <a:p>
            <a:r>
              <a:rPr lang="en-GB" sz="2000" smtClean="0"/>
              <a:t>Can also be used for:</a:t>
            </a:r>
          </a:p>
          <a:p>
            <a:pPr lvl="1"/>
            <a:r>
              <a:rPr lang="en-GB" sz="2000" smtClean="0"/>
              <a:t>Pain relief </a:t>
            </a:r>
          </a:p>
          <a:p>
            <a:pPr lvl="1"/>
            <a:r>
              <a:rPr lang="en-GB" sz="2000" smtClean="0"/>
              <a:t>Other symptoms e.g. paraesthiesae</a:t>
            </a:r>
          </a:p>
        </p:txBody>
      </p:sp>
      <p:pic>
        <p:nvPicPr>
          <p:cNvPr id="70660" name="Picture 5" descr="Picture6.png"/>
          <p:cNvPicPr>
            <a:picLocks noChangeAspect="1"/>
          </p:cNvPicPr>
          <p:nvPr/>
        </p:nvPicPr>
        <p:blipFill>
          <a:blip r:embed="rId2" cstate="print"/>
          <a:srcRect b="57417"/>
          <a:stretch>
            <a:fillRect/>
          </a:stretch>
        </p:blipFill>
        <p:spPr bwMode="auto">
          <a:xfrm>
            <a:off x="5143500" y="1714500"/>
            <a:ext cx="47053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50000"/>
              </a:lnSpc>
            </a:pPr>
            <a:r>
              <a:rPr lang="en-GB" sz="2800" smtClean="0"/>
              <a:t>Diagnosis &amp; Assessment of Neuropathic Pain</a:t>
            </a:r>
            <a:r>
              <a:rPr lang="en-GB" sz="3200" smtClean="0"/>
              <a:t/>
            </a:r>
            <a:br>
              <a:rPr lang="en-GB" sz="3200" smtClean="0"/>
            </a:br>
            <a:r>
              <a:rPr lang="en-GB" sz="2400" smtClean="0"/>
              <a:t/>
            </a:r>
            <a:br>
              <a:rPr lang="en-GB" sz="2400" smtClean="0"/>
            </a:br>
            <a:endParaRPr lang="en-GB" smtClean="0"/>
          </a:p>
        </p:txBody>
      </p:sp>
      <p:sp>
        <p:nvSpPr>
          <p:cNvPr id="14339" name="Rectangle 3"/>
          <p:cNvSpPr>
            <a:spLocks noGrp="1" noChangeArrowheads="1"/>
          </p:cNvSpPr>
          <p:nvPr>
            <p:ph type="body" sz="half" idx="1"/>
          </p:nvPr>
        </p:nvSpPr>
        <p:spPr>
          <a:xfrm>
            <a:off x="500063" y="1071563"/>
            <a:ext cx="9223375" cy="4800600"/>
          </a:xfrm>
        </p:spPr>
        <p:txBody>
          <a:bodyPr/>
          <a:lstStyle/>
          <a:p>
            <a:pPr marL="514350" indent="-514350">
              <a:buFont typeface="+mj-lt"/>
              <a:buAutoNum type="arabicPeriod"/>
              <a:defRPr/>
            </a:pPr>
            <a:r>
              <a:rPr lang="en-GB" dirty="0" smtClean="0">
                <a:solidFill>
                  <a:srgbClr val="00B0F0"/>
                </a:solidFill>
              </a:rPr>
              <a:t>Investigation of underlying disease.</a:t>
            </a:r>
          </a:p>
          <a:p>
            <a:pPr marL="514350" indent="-514350">
              <a:buFont typeface="+mj-lt"/>
              <a:buAutoNum type="arabicPeriod"/>
              <a:defRPr/>
            </a:pPr>
            <a:endParaRPr lang="en-GB" dirty="0" smtClean="0"/>
          </a:p>
          <a:p>
            <a:pPr marL="514350" indent="-514350">
              <a:buFont typeface="+mj-lt"/>
              <a:buAutoNum type="arabicPeriod"/>
              <a:defRPr/>
            </a:pPr>
            <a:r>
              <a:rPr lang="en-GB" dirty="0" smtClean="0">
                <a:solidFill>
                  <a:srgbClr val="00B0F0"/>
                </a:solidFill>
              </a:rPr>
              <a:t>Is there a lesion or disease of the somatosensory system?</a:t>
            </a:r>
          </a:p>
          <a:p>
            <a:pPr marL="533400" indent="-533400">
              <a:buFont typeface="+mj-lt"/>
              <a:buAutoNum type="arabicPeriod"/>
              <a:defRPr/>
            </a:pPr>
            <a:endParaRPr lang="en-US" dirty="0" smtClean="0">
              <a:solidFill>
                <a:srgbClr val="0000CC"/>
              </a:solidFill>
            </a:endParaRPr>
          </a:p>
          <a:p>
            <a:pPr marL="533400" indent="-533400">
              <a:buFont typeface="+mj-lt"/>
              <a:buAutoNum type="arabicPeriod"/>
              <a:defRPr/>
            </a:pPr>
            <a:r>
              <a:rPr lang="en-US" dirty="0" smtClean="0">
                <a:solidFill>
                  <a:srgbClr val="00B0F0"/>
                </a:solidFill>
              </a:rPr>
              <a:t>Is the pain neuropathic?</a:t>
            </a:r>
          </a:p>
          <a:p>
            <a:pPr marL="533400" indent="-533400">
              <a:buFont typeface="Symbol" pitchFamily="18" charset="2"/>
              <a:buAutoNum type="arabicPeriod"/>
              <a:defRPr/>
            </a:pPr>
            <a:endParaRPr lang="en-US" dirty="0" smtClean="0">
              <a:solidFill>
                <a:srgbClr val="00B0F0"/>
              </a:solidFill>
            </a:endParaRPr>
          </a:p>
          <a:p>
            <a:pPr marL="533400" indent="-533400">
              <a:buFont typeface="Symbol" pitchFamily="18" charset="2"/>
              <a:buAutoNum type="arabicPeriod"/>
              <a:defRPr/>
            </a:pPr>
            <a:r>
              <a:rPr lang="en-GB" dirty="0" smtClean="0">
                <a:solidFill>
                  <a:srgbClr val="00B0F0"/>
                </a:solidFill>
              </a:rPr>
              <a:t>How severe is the pain?</a:t>
            </a:r>
          </a:p>
          <a:p>
            <a:pPr marL="533400" indent="-533400">
              <a:buFont typeface="Symbol" pitchFamily="18" charset="2"/>
              <a:buAutoNum type="arabicPeriod"/>
              <a:defRPr/>
            </a:pPr>
            <a:endParaRPr lang="en-US" dirty="0" smtClean="0">
              <a:solidFill>
                <a:srgbClr val="00B0F0"/>
              </a:solidFill>
            </a:endParaRPr>
          </a:p>
          <a:p>
            <a:pPr marL="533400" indent="-533400">
              <a:buFont typeface="+mj-lt"/>
              <a:buAutoNum type="arabicPeriod"/>
              <a:defRPr/>
            </a:pPr>
            <a:r>
              <a:rPr lang="en-GB" dirty="0" smtClean="0">
                <a:solidFill>
                  <a:srgbClr val="0000CC"/>
                </a:solidFill>
              </a:rPr>
              <a:t>What is the impact of the pain? </a:t>
            </a:r>
            <a:endParaRPr lang="en-US" sz="2400" dirty="0" smtClean="0">
              <a:solidFill>
                <a:srgbClr val="0000CC"/>
              </a:solidFill>
            </a:endParaRPr>
          </a:p>
          <a:p>
            <a:pPr marL="914400" lvl="1" indent="-457200">
              <a:defRP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8013" y="333375"/>
            <a:ext cx="9258300" cy="935038"/>
          </a:xfrm>
        </p:spPr>
        <p:txBody>
          <a:bodyPr/>
          <a:lstStyle/>
          <a:p>
            <a:r>
              <a:rPr lang="en-GB" sz="2000" smtClean="0"/>
              <a:t>Co-morbidity associated with peripheral neuropathic pain</a:t>
            </a:r>
          </a:p>
        </p:txBody>
      </p:sp>
      <p:grpSp>
        <p:nvGrpSpPr>
          <p:cNvPr id="72707" name="Group 3"/>
          <p:cNvGrpSpPr>
            <a:grpSpLocks/>
          </p:cNvGrpSpPr>
          <p:nvPr/>
        </p:nvGrpSpPr>
        <p:grpSpPr bwMode="auto">
          <a:xfrm>
            <a:off x="1166813" y="1800225"/>
            <a:ext cx="7615237" cy="3984625"/>
            <a:chOff x="653" y="1134"/>
            <a:chExt cx="4264" cy="2510"/>
          </a:xfrm>
        </p:grpSpPr>
        <p:sp>
          <p:nvSpPr>
            <p:cNvPr id="72709" name="Rectangle 4"/>
            <p:cNvSpPr>
              <a:spLocks noChangeArrowheads="1"/>
            </p:cNvSpPr>
            <p:nvPr/>
          </p:nvSpPr>
          <p:spPr bwMode="auto">
            <a:xfrm>
              <a:off x="2343" y="2856"/>
              <a:ext cx="654" cy="187"/>
            </a:xfrm>
            <a:prstGeom prst="rect">
              <a:avLst/>
            </a:prstGeom>
            <a:solidFill>
              <a:srgbClr val="993366"/>
            </a:solidFill>
            <a:ln w="8001">
              <a:noFill/>
              <a:miter lim="800000"/>
              <a:headEnd/>
              <a:tailEnd/>
            </a:ln>
          </p:spPr>
          <p:txBody>
            <a:bodyPr/>
            <a:lstStyle/>
            <a:p>
              <a:pPr eaLnBrk="0" hangingPunct="0"/>
              <a:endParaRPr lang="en-US"/>
            </a:p>
          </p:txBody>
        </p:sp>
        <p:sp>
          <p:nvSpPr>
            <p:cNvPr id="72710" name="Rectangle 5"/>
            <p:cNvSpPr>
              <a:spLocks noChangeArrowheads="1"/>
            </p:cNvSpPr>
            <p:nvPr/>
          </p:nvSpPr>
          <p:spPr bwMode="auto">
            <a:xfrm>
              <a:off x="2343" y="2581"/>
              <a:ext cx="979" cy="182"/>
            </a:xfrm>
            <a:prstGeom prst="rect">
              <a:avLst/>
            </a:prstGeom>
            <a:solidFill>
              <a:srgbClr val="C0C0C0"/>
            </a:solidFill>
            <a:ln w="8001">
              <a:noFill/>
              <a:miter lim="800000"/>
              <a:headEnd/>
              <a:tailEnd/>
            </a:ln>
          </p:spPr>
          <p:txBody>
            <a:bodyPr/>
            <a:lstStyle/>
            <a:p>
              <a:pPr eaLnBrk="0" hangingPunct="0"/>
              <a:endParaRPr lang="en-US"/>
            </a:p>
          </p:txBody>
        </p:sp>
        <p:sp>
          <p:nvSpPr>
            <p:cNvPr id="72711" name="Rectangle 6"/>
            <p:cNvSpPr>
              <a:spLocks noChangeArrowheads="1"/>
            </p:cNvSpPr>
            <p:nvPr/>
          </p:nvSpPr>
          <p:spPr bwMode="auto">
            <a:xfrm>
              <a:off x="2343" y="2301"/>
              <a:ext cx="1193" cy="187"/>
            </a:xfrm>
            <a:prstGeom prst="rect">
              <a:avLst/>
            </a:prstGeom>
            <a:solidFill>
              <a:srgbClr val="FF9900"/>
            </a:solidFill>
            <a:ln w="8001">
              <a:noFill/>
              <a:miter lim="800000"/>
              <a:headEnd/>
              <a:tailEnd/>
            </a:ln>
          </p:spPr>
          <p:txBody>
            <a:bodyPr/>
            <a:lstStyle/>
            <a:p>
              <a:pPr eaLnBrk="0" hangingPunct="0"/>
              <a:endParaRPr lang="en-US"/>
            </a:p>
          </p:txBody>
        </p:sp>
        <p:sp>
          <p:nvSpPr>
            <p:cNvPr id="72712" name="Rectangle 7"/>
            <p:cNvSpPr>
              <a:spLocks noChangeArrowheads="1"/>
            </p:cNvSpPr>
            <p:nvPr/>
          </p:nvSpPr>
          <p:spPr bwMode="auto">
            <a:xfrm>
              <a:off x="2343" y="2020"/>
              <a:ext cx="1303" cy="187"/>
            </a:xfrm>
            <a:prstGeom prst="rect">
              <a:avLst/>
            </a:prstGeom>
            <a:solidFill>
              <a:srgbClr val="008000"/>
            </a:solidFill>
            <a:ln w="8001">
              <a:noFill/>
              <a:miter lim="800000"/>
              <a:headEnd/>
              <a:tailEnd/>
            </a:ln>
          </p:spPr>
          <p:txBody>
            <a:bodyPr/>
            <a:lstStyle/>
            <a:p>
              <a:pPr eaLnBrk="0" hangingPunct="0"/>
              <a:endParaRPr lang="en-US"/>
            </a:p>
          </p:txBody>
        </p:sp>
        <p:sp>
          <p:nvSpPr>
            <p:cNvPr id="72713" name="Rectangle 8"/>
            <p:cNvSpPr>
              <a:spLocks noChangeArrowheads="1"/>
            </p:cNvSpPr>
            <p:nvPr/>
          </p:nvSpPr>
          <p:spPr bwMode="auto">
            <a:xfrm>
              <a:off x="2343" y="1739"/>
              <a:ext cx="1413" cy="187"/>
            </a:xfrm>
            <a:prstGeom prst="rect">
              <a:avLst/>
            </a:prstGeom>
            <a:solidFill>
              <a:srgbClr val="000080"/>
            </a:solidFill>
            <a:ln w="8001">
              <a:noFill/>
              <a:miter lim="800000"/>
              <a:headEnd/>
              <a:tailEnd/>
            </a:ln>
          </p:spPr>
          <p:txBody>
            <a:bodyPr/>
            <a:lstStyle/>
            <a:p>
              <a:pPr eaLnBrk="0" hangingPunct="0"/>
              <a:endParaRPr lang="en-US"/>
            </a:p>
          </p:txBody>
        </p:sp>
        <p:sp>
          <p:nvSpPr>
            <p:cNvPr id="72714" name="Rectangle 9"/>
            <p:cNvSpPr>
              <a:spLocks noChangeArrowheads="1"/>
            </p:cNvSpPr>
            <p:nvPr/>
          </p:nvSpPr>
          <p:spPr bwMode="auto">
            <a:xfrm>
              <a:off x="2343" y="1464"/>
              <a:ext cx="1990" cy="182"/>
            </a:xfrm>
            <a:prstGeom prst="rect">
              <a:avLst/>
            </a:prstGeom>
            <a:solidFill>
              <a:srgbClr val="993366"/>
            </a:solidFill>
            <a:ln w="8001">
              <a:noFill/>
              <a:miter lim="800000"/>
              <a:headEnd/>
              <a:tailEnd/>
            </a:ln>
          </p:spPr>
          <p:txBody>
            <a:bodyPr/>
            <a:lstStyle/>
            <a:p>
              <a:pPr eaLnBrk="0" hangingPunct="0"/>
              <a:endParaRPr lang="en-US"/>
            </a:p>
          </p:txBody>
        </p:sp>
        <p:sp>
          <p:nvSpPr>
            <p:cNvPr id="72715" name="Rectangle 10"/>
            <p:cNvSpPr>
              <a:spLocks noChangeArrowheads="1"/>
            </p:cNvSpPr>
            <p:nvPr/>
          </p:nvSpPr>
          <p:spPr bwMode="auto">
            <a:xfrm>
              <a:off x="2343" y="1184"/>
              <a:ext cx="2172" cy="187"/>
            </a:xfrm>
            <a:prstGeom prst="rect">
              <a:avLst/>
            </a:prstGeom>
            <a:solidFill>
              <a:srgbClr val="C0C0C0"/>
            </a:solidFill>
            <a:ln w="8001">
              <a:noFill/>
              <a:miter lim="800000"/>
              <a:headEnd/>
              <a:tailEnd/>
            </a:ln>
          </p:spPr>
          <p:txBody>
            <a:bodyPr/>
            <a:lstStyle/>
            <a:p>
              <a:pPr eaLnBrk="0" hangingPunct="0"/>
              <a:endParaRPr lang="en-US"/>
            </a:p>
          </p:txBody>
        </p:sp>
        <p:sp>
          <p:nvSpPr>
            <p:cNvPr id="72716" name="Line 11"/>
            <p:cNvSpPr>
              <a:spLocks noChangeShapeType="1"/>
            </p:cNvSpPr>
            <p:nvPr/>
          </p:nvSpPr>
          <p:spPr bwMode="auto">
            <a:xfrm>
              <a:off x="2327" y="3087"/>
              <a:ext cx="2535" cy="1"/>
            </a:xfrm>
            <a:prstGeom prst="line">
              <a:avLst/>
            </a:prstGeom>
            <a:noFill/>
            <a:ln w="7938">
              <a:solidFill>
                <a:srgbClr val="0A1F62"/>
              </a:solidFill>
              <a:round/>
              <a:headEnd/>
              <a:tailEnd/>
            </a:ln>
          </p:spPr>
          <p:txBody>
            <a:bodyPr/>
            <a:lstStyle/>
            <a:p>
              <a:endParaRPr lang="en-GB"/>
            </a:p>
          </p:txBody>
        </p:sp>
        <p:sp>
          <p:nvSpPr>
            <p:cNvPr id="72717" name="Line 12"/>
            <p:cNvSpPr>
              <a:spLocks noChangeShapeType="1"/>
            </p:cNvSpPr>
            <p:nvPr/>
          </p:nvSpPr>
          <p:spPr bwMode="auto">
            <a:xfrm flipV="1">
              <a:off x="2335" y="3087"/>
              <a:ext cx="1" cy="44"/>
            </a:xfrm>
            <a:prstGeom prst="line">
              <a:avLst/>
            </a:prstGeom>
            <a:noFill/>
            <a:ln w="7938">
              <a:solidFill>
                <a:srgbClr val="0A1F62"/>
              </a:solidFill>
              <a:round/>
              <a:headEnd/>
              <a:tailEnd/>
            </a:ln>
          </p:spPr>
          <p:txBody>
            <a:bodyPr/>
            <a:lstStyle/>
            <a:p>
              <a:endParaRPr lang="en-GB"/>
            </a:p>
          </p:txBody>
        </p:sp>
        <p:sp>
          <p:nvSpPr>
            <p:cNvPr id="72718" name="Line 13"/>
            <p:cNvSpPr>
              <a:spLocks noChangeShapeType="1"/>
            </p:cNvSpPr>
            <p:nvPr/>
          </p:nvSpPr>
          <p:spPr bwMode="auto">
            <a:xfrm flipV="1">
              <a:off x="2690" y="3087"/>
              <a:ext cx="1" cy="44"/>
            </a:xfrm>
            <a:prstGeom prst="line">
              <a:avLst/>
            </a:prstGeom>
            <a:noFill/>
            <a:ln w="7938">
              <a:solidFill>
                <a:srgbClr val="0A1F62"/>
              </a:solidFill>
              <a:round/>
              <a:headEnd/>
              <a:tailEnd/>
            </a:ln>
          </p:spPr>
          <p:txBody>
            <a:bodyPr/>
            <a:lstStyle/>
            <a:p>
              <a:endParaRPr lang="en-GB"/>
            </a:p>
          </p:txBody>
        </p:sp>
        <p:sp>
          <p:nvSpPr>
            <p:cNvPr id="72719" name="Line 14"/>
            <p:cNvSpPr>
              <a:spLocks noChangeShapeType="1"/>
            </p:cNvSpPr>
            <p:nvPr/>
          </p:nvSpPr>
          <p:spPr bwMode="auto">
            <a:xfrm flipV="1">
              <a:off x="3053" y="3087"/>
              <a:ext cx="1" cy="44"/>
            </a:xfrm>
            <a:prstGeom prst="line">
              <a:avLst/>
            </a:prstGeom>
            <a:noFill/>
            <a:ln w="7938">
              <a:solidFill>
                <a:srgbClr val="0A1F62"/>
              </a:solidFill>
              <a:round/>
              <a:headEnd/>
              <a:tailEnd/>
            </a:ln>
          </p:spPr>
          <p:txBody>
            <a:bodyPr/>
            <a:lstStyle/>
            <a:p>
              <a:endParaRPr lang="en-GB"/>
            </a:p>
          </p:txBody>
        </p:sp>
        <p:sp>
          <p:nvSpPr>
            <p:cNvPr id="72720" name="Line 15"/>
            <p:cNvSpPr>
              <a:spLocks noChangeShapeType="1"/>
            </p:cNvSpPr>
            <p:nvPr/>
          </p:nvSpPr>
          <p:spPr bwMode="auto">
            <a:xfrm flipV="1">
              <a:off x="3416" y="3087"/>
              <a:ext cx="1" cy="44"/>
            </a:xfrm>
            <a:prstGeom prst="line">
              <a:avLst/>
            </a:prstGeom>
            <a:noFill/>
            <a:ln w="7938">
              <a:solidFill>
                <a:srgbClr val="0A1F62"/>
              </a:solidFill>
              <a:round/>
              <a:headEnd/>
              <a:tailEnd/>
            </a:ln>
          </p:spPr>
          <p:txBody>
            <a:bodyPr/>
            <a:lstStyle/>
            <a:p>
              <a:endParaRPr lang="en-GB"/>
            </a:p>
          </p:txBody>
        </p:sp>
        <p:sp>
          <p:nvSpPr>
            <p:cNvPr id="72721" name="Line 16"/>
            <p:cNvSpPr>
              <a:spLocks noChangeShapeType="1"/>
            </p:cNvSpPr>
            <p:nvPr/>
          </p:nvSpPr>
          <p:spPr bwMode="auto">
            <a:xfrm flipV="1">
              <a:off x="3773" y="3087"/>
              <a:ext cx="1" cy="44"/>
            </a:xfrm>
            <a:prstGeom prst="line">
              <a:avLst/>
            </a:prstGeom>
            <a:noFill/>
            <a:ln w="7938">
              <a:solidFill>
                <a:srgbClr val="0A1F62"/>
              </a:solidFill>
              <a:round/>
              <a:headEnd/>
              <a:tailEnd/>
            </a:ln>
          </p:spPr>
          <p:txBody>
            <a:bodyPr/>
            <a:lstStyle/>
            <a:p>
              <a:endParaRPr lang="en-GB"/>
            </a:p>
          </p:txBody>
        </p:sp>
        <p:sp>
          <p:nvSpPr>
            <p:cNvPr id="72722" name="Line 17"/>
            <p:cNvSpPr>
              <a:spLocks noChangeShapeType="1"/>
            </p:cNvSpPr>
            <p:nvPr/>
          </p:nvSpPr>
          <p:spPr bwMode="auto">
            <a:xfrm flipV="1">
              <a:off x="4136" y="3087"/>
              <a:ext cx="1" cy="44"/>
            </a:xfrm>
            <a:prstGeom prst="line">
              <a:avLst/>
            </a:prstGeom>
            <a:noFill/>
            <a:ln w="7938">
              <a:solidFill>
                <a:srgbClr val="0A1F62"/>
              </a:solidFill>
              <a:round/>
              <a:headEnd/>
              <a:tailEnd/>
            </a:ln>
          </p:spPr>
          <p:txBody>
            <a:bodyPr/>
            <a:lstStyle/>
            <a:p>
              <a:endParaRPr lang="en-GB"/>
            </a:p>
          </p:txBody>
        </p:sp>
        <p:sp>
          <p:nvSpPr>
            <p:cNvPr id="72723" name="Line 18"/>
            <p:cNvSpPr>
              <a:spLocks noChangeShapeType="1"/>
            </p:cNvSpPr>
            <p:nvPr/>
          </p:nvSpPr>
          <p:spPr bwMode="auto">
            <a:xfrm flipV="1">
              <a:off x="4499" y="3087"/>
              <a:ext cx="1" cy="44"/>
            </a:xfrm>
            <a:prstGeom prst="line">
              <a:avLst/>
            </a:prstGeom>
            <a:noFill/>
            <a:ln w="7938">
              <a:solidFill>
                <a:srgbClr val="0A1F62"/>
              </a:solidFill>
              <a:round/>
              <a:headEnd/>
              <a:tailEnd/>
            </a:ln>
          </p:spPr>
          <p:txBody>
            <a:bodyPr/>
            <a:lstStyle/>
            <a:p>
              <a:endParaRPr lang="en-GB"/>
            </a:p>
          </p:txBody>
        </p:sp>
        <p:sp>
          <p:nvSpPr>
            <p:cNvPr id="72724" name="Line 19"/>
            <p:cNvSpPr>
              <a:spLocks noChangeShapeType="1"/>
            </p:cNvSpPr>
            <p:nvPr/>
          </p:nvSpPr>
          <p:spPr bwMode="auto">
            <a:xfrm flipV="1">
              <a:off x="4862" y="3087"/>
              <a:ext cx="1" cy="44"/>
            </a:xfrm>
            <a:prstGeom prst="line">
              <a:avLst/>
            </a:prstGeom>
            <a:noFill/>
            <a:ln w="7938">
              <a:solidFill>
                <a:srgbClr val="0A1F62"/>
              </a:solidFill>
              <a:round/>
              <a:headEnd/>
              <a:tailEnd/>
            </a:ln>
          </p:spPr>
          <p:txBody>
            <a:bodyPr/>
            <a:lstStyle/>
            <a:p>
              <a:endParaRPr lang="en-GB"/>
            </a:p>
          </p:txBody>
        </p:sp>
        <p:sp>
          <p:nvSpPr>
            <p:cNvPr id="72725" name="Line 20"/>
            <p:cNvSpPr>
              <a:spLocks noChangeShapeType="1"/>
            </p:cNvSpPr>
            <p:nvPr/>
          </p:nvSpPr>
          <p:spPr bwMode="auto">
            <a:xfrm>
              <a:off x="2335" y="1134"/>
              <a:ext cx="1" cy="1953"/>
            </a:xfrm>
            <a:prstGeom prst="line">
              <a:avLst/>
            </a:prstGeom>
            <a:noFill/>
            <a:ln w="7938">
              <a:solidFill>
                <a:srgbClr val="0A1F62"/>
              </a:solidFill>
              <a:round/>
              <a:headEnd/>
              <a:tailEnd/>
            </a:ln>
          </p:spPr>
          <p:txBody>
            <a:bodyPr/>
            <a:lstStyle/>
            <a:p>
              <a:endParaRPr lang="en-GB"/>
            </a:p>
          </p:txBody>
        </p:sp>
        <p:sp>
          <p:nvSpPr>
            <p:cNvPr id="72726" name="Line 21"/>
            <p:cNvSpPr>
              <a:spLocks noChangeShapeType="1"/>
            </p:cNvSpPr>
            <p:nvPr/>
          </p:nvSpPr>
          <p:spPr bwMode="auto">
            <a:xfrm>
              <a:off x="2291" y="3087"/>
              <a:ext cx="44" cy="1"/>
            </a:xfrm>
            <a:prstGeom prst="line">
              <a:avLst/>
            </a:prstGeom>
            <a:noFill/>
            <a:ln w="7938">
              <a:solidFill>
                <a:srgbClr val="0A1F62"/>
              </a:solidFill>
              <a:round/>
              <a:headEnd/>
              <a:tailEnd/>
            </a:ln>
          </p:spPr>
          <p:txBody>
            <a:bodyPr/>
            <a:lstStyle/>
            <a:p>
              <a:endParaRPr lang="en-GB"/>
            </a:p>
          </p:txBody>
        </p:sp>
        <p:sp>
          <p:nvSpPr>
            <p:cNvPr id="72727" name="Line 22"/>
            <p:cNvSpPr>
              <a:spLocks noChangeShapeType="1"/>
            </p:cNvSpPr>
            <p:nvPr/>
          </p:nvSpPr>
          <p:spPr bwMode="auto">
            <a:xfrm>
              <a:off x="2291" y="2807"/>
              <a:ext cx="44" cy="1"/>
            </a:xfrm>
            <a:prstGeom prst="line">
              <a:avLst/>
            </a:prstGeom>
            <a:noFill/>
            <a:ln w="7938">
              <a:solidFill>
                <a:srgbClr val="0A1F62"/>
              </a:solidFill>
              <a:round/>
              <a:headEnd/>
              <a:tailEnd/>
            </a:ln>
          </p:spPr>
          <p:txBody>
            <a:bodyPr/>
            <a:lstStyle/>
            <a:p>
              <a:endParaRPr lang="en-GB"/>
            </a:p>
          </p:txBody>
        </p:sp>
        <p:sp>
          <p:nvSpPr>
            <p:cNvPr id="72728" name="Line 23"/>
            <p:cNvSpPr>
              <a:spLocks noChangeShapeType="1"/>
            </p:cNvSpPr>
            <p:nvPr/>
          </p:nvSpPr>
          <p:spPr bwMode="auto">
            <a:xfrm>
              <a:off x="2291" y="2532"/>
              <a:ext cx="44" cy="1"/>
            </a:xfrm>
            <a:prstGeom prst="line">
              <a:avLst/>
            </a:prstGeom>
            <a:noFill/>
            <a:ln w="7938">
              <a:solidFill>
                <a:srgbClr val="0A1F62"/>
              </a:solidFill>
              <a:round/>
              <a:headEnd/>
              <a:tailEnd/>
            </a:ln>
          </p:spPr>
          <p:txBody>
            <a:bodyPr/>
            <a:lstStyle/>
            <a:p>
              <a:endParaRPr lang="en-GB"/>
            </a:p>
          </p:txBody>
        </p:sp>
        <p:sp>
          <p:nvSpPr>
            <p:cNvPr id="72729" name="Line 24"/>
            <p:cNvSpPr>
              <a:spLocks noChangeShapeType="1"/>
            </p:cNvSpPr>
            <p:nvPr/>
          </p:nvSpPr>
          <p:spPr bwMode="auto">
            <a:xfrm>
              <a:off x="2291" y="2251"/>
              <a:ext cx="44" cy="1"/>
            </a:xfrm>
            <a:prstGeom prst="line">
              <a:avLst/>
            </a:prstGeom>
            <a:noFill/>
            <a:ln w="7938">
              <a:solidFill>
                <a:srgbClr val="0A1F62"/>
              </a:solidFill>
              <a:round/>
              <a:headEnd/>
              <a:tailEnd/>
            </a:ln>
          </p:spPr>
          <p:txBody>
            <a:bodyPr/>
            <a:lstStyle/>
            <a:p>
              <a:endParaRPr lang="en-GB"/>
            </a:p>
          </p:txBody>
        </p:sp>
        <p:sp>
          <p:nvSpPr>
            <p:cNvPr id="72730" name="Line 25"/>
            <p:cNvSpPr>
              <a:spLocks noChangeShapeType="1"/>
            </p:cNvSpPr>
            <p:nvPr/>
          </p:nvSpPr>
          <p:spPr bwMode="auto">
            <a:xfrm>
              <a:off x="2291" y="1970"/>
              <a:ext cx="44" cy="1"/>
            </a:xfrm>
            <a:prstGeom prst="line">
              <a:avLst/>
            </a:prstGeom>
            <a:noFill/>
            <a:ln w="7938">
              <a:solidFill>
                <a:srgbClr val="0A1F62"/>
              </a:solidFill>
              <a:round/>
              <a:headEnd/>
              <a:tailEnd/>
            </a:ln>
          </p:spPr>
          <p:txBody>
            <a:bodyPr/>
            <a:lstStyle/>
            <a:p>
              <a:endParaRPr lang="en-GB"/>
            </a:p>
          </p:txBody>
        </p:sp>
        <p:sp>
          <p:nvSpPr>
            <p:cNvPr id="72731" name="Line 26"/>
            <p:cNvSpPr>
              <a:spLocks noChangeShapeType="1"/>
            </p:cNvSpPr>
            <p:nvPr/>
          </p:nvSpPr>
          <p:spPr bwMode="auto">
            <a:xfrm>
              <a:off x="2291" y="1690"/>
              <a:ext cx="44" cy="1"/>
            </a:xfrm>
            <a:prstGeom prst="line">
              <a:avLst/>
            </a:prstGeom>
            <a:noFill/>
            <a:ln w="7938">
              <a:solidFill>
                <a:srgbClr val="0A1F62"/>
              </a:solidFill>
              <a:round/>
              <a:headEnd/>
              <a:tailEnd/>
            </a:ln>
          </p:spPr>
          <p:txBody>
            <a:bodyPr/>
            <a:lstStyle/>
            <a:p>
              <a:endParaRPr lang="en-GB"/>
            </a:p>
          </p:txBody>
        </p:sp>
        <p:sp>
          <p:nvSpPr>
            <p:cNvPr id="72732" name="Line 27"/>
            <p:cNvSpPr>
              <a:spLocks noChangeShapeType="1"/>
            </p:cNvSpPr>
            <p:nvPr/>
          </p:nvSpPr>
          <p:spPr bwMode="auto">
            <a:xfrm>
              <a:off x="2291" y="1415"/>
              <a:ext cx="44" cy="1"/>
            </a:xfrm>
            <a:prstGeom prst="line">
              <a:avLst/>
            </a:prstGeom>
            <a:noFill/>
            <a:ln w="7938">
              <a:solidFill>
                <a:srgbClr val="0A1F62"/>
              </a:solidFill>
              <a:round/>
              <a:headEnd/>
              <a:tailEnd/>
            </a:ln>
          </p:spPr>
          <p:txBody>
            <a:bodyPr/>
            <a:lstStyle/>
            <a:p>
              <a:endParaRPr lang="en-GB"/>
            </a:p>
          </p:txBody>
        </p:sp>
        <p:sp>
          <p:nvSpPr>
            <p:cNvPr id="72733" name="Line 28"/>
            <p:cNvSpPr>
              <a:spLocks noChangeShapeType="1"/>
            </p:cNvSpPr>
            <p:nvPr/>
          </p:nvSpPr>
          <p:spPr bwMode="auto">
            <a:xfrm>
              <a:off x="2291" y="1134"/>
              <a:ext cx="44" cy="1"/>
            </a:xfrm>
            <a:prstGeom prst="line">
              <a:avLst/>
            </a:prstGeom>
            <a:noFill/>
            <a:ln w="7938">
              <a:solidFill>
                <a:srgbClr val="0A1F62"/>
              </a:solidFill>
              <a:round/>
              <a:headEnd/>
              <a:tailEnd/>
            </a:ln>
          </p:spPr>
          <p:txBody>
            <a:bodyPr/>
            <a:lstStyle/>
            <a:p>
              <a:endParaRPr lang="en-GB"/>
            </a:p>
          </p:txBody>
        </p:sp>
        <p:sp>
          <p:nvSpPr>
            <p:cNvPr id="72734" name="Rectangle 29"/>
            <p:cNvSpPr>
              <a:spLocks noChangeArrowheads="1"/>
            </p:cNvSpPr>
            <p:nvPr/>
          </p:nvSpPr>
          <p:spPr bwMode="auto">
            <a:xfrm>
              <a:off x="3014" y="2873"/>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18</a:t>
              </a:r>
              <a:endParaRPr lang="en-GB" sz="1600">
                <a:solidFill>
                  <a:srgbClr val="0A1F62"/>
                </a:solidFill>
                <a:latin typeface="Arial" pitchFamily="34" charset="0"/>
              </a:endParaRPr>
            </a:p>
          </p:txBody>
        </p:sp>
        <p:sp>
          <p:nvSpPr>
            <p:cNvPr id="72735" name="Rectangle 30"/>
            <p:cNvSpPr>
              <a:spLocks noChangeArrowheads="1"/>
            </p:cNvSpPr>
            <p:nvPr/>
          </p:nvSpPr>
          <p:spPr bwMode="auto">
            <a:xfrm>
              <a:off x="3339" y="2592"/>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27</a:t>
              </a:r>
              <a:endParaRPr lang="en-GB" sz="1600">
                <a:solidFill>
                  <a:srgbClr val="0A1F62"/>
                </a:solidFill>
                <a:latin typeface="Arial" pitchFamily="34" charset="0"/>
              </a:endParaRPr>
            </a:p>
          </p:txBody>
        </p:sp>
        <p:sp>
          <p:nvSpPr>
            <p:cNvPr id="72736" name="Rectangle 31"/>
            <p:cNvSpPr>
              <a:spLocks noChangeArrowheads="1"/>
            </p:cNvSpPr>
            <p:nvPr/>
          </p:nvSpPr>
          <p:spPr bwMode="auto">
            <a:xfrm>
              <a:off x="3553" y="2317"/>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33</a:t>
              </a:r>
              <a:endParaRPr lang="en-GB" sz="1600">
                <a:solidFill>
                  <a:srgbClr val="0A1F62"/>
                </a:solidFill>
                <a:latin typeface="Arial" pitchFamily="34" charset="0"/>
              </a:endParaRPr>
            </a:p>
          </p:txBody>
        </p:sp>
        <p:sp>
          <p:nvSpPr>
            <p:cNvPr id="72737" name="Rectangle 32"/>
            <p:cNvSpPr>
              <a:spLocks noChangeArrowheads="1"/>
            </p:cNvSpPr>
            <p:nvPr/>
          </p:nvSpPr>
          <p:spPr bwMode="auto">
            <a:xfrm>
              <a:off x="3663" y="2036"/>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36</a:t>
              </a:r>
              <a:endParaRPr lang="en-GB" sz="1600">
                <a:solidFill>
                  <a:srgbClr val="0A1F62"/>
                </a:solidFill>
                <a:latin typeface="Arial" pitchFamily="34" charset="0"/>
              </a:endParaRPr>
            </a:p>
          </p:txBody>
        </p:sp>
        <p:sp>
          <p:nvSpPr>
            <p:cNvPr id="72738" name="Rectangle 33"/>
            <p:cNvSpPr>
              <a:spLocks noChangeArrowheads="1"/>
            </p:cNvSpPr>
            <p:nvPr/>
          </p:nvSpPr>
          <p:spPr bwMode="auto">
            <a:xfrm>
              <a:off x="3773" y="1756"/>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39</a:t>
              </a:r>
              <a:endParaRPr lang="en-GB" sz="1600">
                <a:solidFill>
                  <a:srgbClr val="0A1F62"/>
                </a:solidFill>
                <a:latin typeface="Arial" pitchFamily="34" charset="0"/>
              </a:endParaRPr>
            </a:p>
          </p:txBody>
        </p:sp>
        <p:sp>
          <p:nvSpPr>
            <p:cNvPr id="72739" name="Rectangle 34"/>
            <p:cNvSpPr>
              <a:spLocks noChangeArrowheads="1"/>
            </p:cNvSpPr>
            <p:nvPr/>
          </p:nvSpPr>
          <p:spPr bwMode="auto">
            <a:xfrm>
              <a:off x="4350" y="1467"/>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55</a:t>
              </a:r>
              <a:endParaRPr lang="en-GB" sz="1600">
                <a:solidFill>
                  <a:srgbClr val="0A1F62"/>
                </a:solidFill>
                <a:latin typeface="Arial" pitchFamily="34" charset="0"/>
              </a:endParaRPr>
            </a:p>
          </p:txBody>
        </p:sp>
        <p:sp>
          <p:nvSpPr>
            <p:cNvPr id="72740" name="Rectangle 35"/>
            <p:cNvSpPr>
              <a:spLocks noChangeArrowheads="1"/>
            </p:cNvSpPr>
            <p:nvPr/>
          </p:nvSpPr>
          <p:spPr bwMode="auto">
            <a:xfrm>
              <a:off x="4532" y="1200"/>
              <a:ext cx="127" cy="155"/>
            </a:xfrm>
            <a:prstGeom prst="rect">
              <a:avLst/>
            </a:prstGeom>
            <a:noFill/>
            <a:ln w="9525">
              <a:noFill/>
              <a:miter lim="800000"/>
              <a:headEnd/>
              <a:tailEnd/>
            </a:ln>
          </p:spPr>
          <p:txBody>
            <a:bodyPr wrap="none" lIns="0" tIns="0" rIns="0" bIns="0">
              <a:spAutoFit/>
            </a:bodyPr>
            <a:lstStyle/>
            <a:p>
              <a:pPr eaLnBrk="0" hangingPunct="0"/>
              <a:r>
                <a:rPr lang="en-GB" sz="1600" b="1">
                  <a:solidFill>
                    <a:srgbClr val="0A1F62"/>
                  </a:solidFill>
                  <a:latin typeface="Arial" pitchFamily="34" charset="0"/>
                </a:rPr>
                <a:t>60</a:t>
              </a:r>
              <a:endParaRPr lang="en-GB" sz="1600">
                <a:solidFill>
                  <a:srgbClr val="0A1F62"/>
                </a:solidFill>
                <a:latin typeface="Arial" pitchFamily="34" charset="0"/>
              </a:endParaRPr>
            </a:p>
          </p:txBody>
        </p:sp>
        <p:sp>
          <p:nvSpPr>
            <p:cNvPr id="72741" name="Rectangle 36"/>
            <p:cNvSpPr>
              <a:spLocks noChangeArrowheads="1"/>
            </p:cNvSpPr>
            <p:nvPr/>
          </p:nvSpPr>
          <p:spPr bwMode="auto">
            <a:xfrm>
              <a:off x="2294" y="3190"/>
              <a:ext cx="64"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0</a:t>
              </a:r>
            </a:p>
          </p:txBody>
        </p:sp>
        <p:sp>
          <p:nvSpPr>
            <p:cNvPr id="72742" name="Rectangle 37"/>
            <p:cNvSpPr>
              <a:spLocks noChangeArrowheads="1"/>
            </p:cNvSpPr>
            <p:nvPr/>
          </p:nvSpPr>
          <p:spPr bwMode="auto">
            <a:xfrm>
              <a:off x="2619"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10</a:t>
              </a:r>
            </a:p>
          </p:txBody>
        </p:sp>
        <p:sp>
          <p:nvSpPr>
            <p:cNvPr id="72743" name="Rectangle 38"/>
            <p:cNvSpPr>
              <a:spLocks noChangeArrowheads="1"/>
            </p:cNvSpPr>
            <p:nvPr/>
          </p:nvSpPr>
          <p:spPr bwMode="auto">
            <a:xfrm>
              <a:off x="2981"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20</a:t>
              </a:r>
            </a:p>
          </p:txBody>
        </p:sp>
        <p:sp>
          <p:nvSpPr>
            <p:cNvPr id="72744" name="Rectangle 39"/>
            <p:cNvSpPr>
              <a:spLocks noChangeArrowheads="1"/>
            </p:cNvSpPr>
            <p:nvPr/>
          </p:nvSpPr>
          <p:spPr bwMode="auto">
            <a:xfrm>
              <a:off x="3344"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30</a:t>
              </a:r>
            </a:p>
          </p:txBody>
        </p:sp>
        <p:sp>
          <p:nvSpPr>
            <p:cNvPr id="72745" name="Rectangle 40"/>
            <p:cNvSpPr>
              <a:spLocks noChangeArrowheads="1"/>
            </p:cNvSpPr>
            <p:nvPr/>
          </p:nvSpPr>
          <p:spPr bwMode="auto">
            <a:xfrm>
              <a:off x="3702"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40</a:t>
              </a:r>
            </a:p>
          </p:txBody>
        </p:sp>
        <p:sp>
          <p:nvSpPr>
            <p:cNvPr id="72746" name="Rectangle 41"/>
            <p:cNvSpPr>
              <a:spLocks noChangeArrowheads="1"/>
            </p:cNvSpPr>
            <p:nvPr/>
          </p:nvSpPr>
          <p:spPr bwMode="auto">
            <a:xfrm>
              <a:off x="4064"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50</a:t>
              </a:r>
            </a:p>
          </p:txBody>
        </p:sp>
        <p:sp>
          <p:nvSpPr>
            <p:cNvPr id="72747" name="Rectangle 42"/>
            <p:cNvSpPr>
              <a:spLocks noChangeArrowheads="1"/>
            </p:cNvSpPr>
            <p:nvPr/>
          </p:nvSpPr>
          <p:spPr bwMode="auto">
            <a:xfrm>
              <a:off x="4427"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60</a:t>
              </a:r>
            </a:p>
          </p:txBody>
        </p:sp>
        <p:sp>
          <p:nvSpPr>
            <p:cNvPr id="72748" name="Rectangle 43"/>
            <p:cNvSpPr>
              <a:spLocks noChangeArrowheads="1"/>
            </p:cNvSpPr>
            <p:nvPr/>
          </p:nvSpPr>
          <p:spPr bwMode="auto">
            <a:xfrm>
              <a:off x="4790" y="3190"/>
              <a:ext cx="127"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70</a:t>
              </a:r>
            </a:p>
          </p:txBody>
        </p:sp>
        <p:sp>
          <p:nvSpPr>
            <p:cNvPr id="72749" name="Rectangle 44"/>
            <p:cNvSpPr>
              <a:spLocks noChangeArrowheads="1"/>
            </p:cNvSpPr>
            <p:nvPr/>
          </p:nvSpPr>
          <p:spPr bwMode="auto">
            <a:xfrm>
              <a:off x="1410" y="2881"/>
              <a:ext cx="683"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Poor appetite</a:t>
              </a:r>
            </a:p>
          </p:txBody>
        </p:sp>
        <p:sp>
          <p:nvSpPr>
            <p:cNvPr id="72750" name="Rectangle 45"/>
            <p:cNvSpPr>
              <a:spLocks noChangeArrowheads="1"/>
            </p:cNvSpPr>
            <p:nvPr/>
          </p:nvSpPr>
          <p:spPr bwMode="auto">
            <a:xfrm>
              <a:off x="1752" y="2592"/>
              <a:ext cx="376"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Anxiety</a:t>
              </a:r>
            </a:p>
          </p:txBody>
        </p:sp>
        <p:sp>
          <p:nvSpPr>
            <p:cNvPr id="72751" name="Rectangle 46"/>
            <p:cNvSpPr>
              <a:spLocks noChangeArrowheads="1"/>
            </p:cNvSpPr>
            <p:nvPr/>
          </p:nvSpPr>
          <p:spPr bwMode="auto">
            <a:xfrm>
              <a:off x="1525" y="2312"/>
              <a:ext cx="580"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Depression</a:t>
              </a:r>
            </a:p>
          </p:txBody>
        </p:sp>
        <p:sp>
          <p:nvSpPr>
            <p:cNvPr id="72752" name="Rectangle 47"/>
            <p:cNvSpPr>
              <a:spLocks noChangeArrowheads="1"/>
            </p:cNvSpPr>
            <p:nvPr/>
          </p:nvSpPr>
          <p:spPr bwMode="auto">
            <a:xfrm>
              <a:off x="778" y="2031"/>
              <a:ext cx="1248"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Concentration difficulties</a:t>
              </a:r>
            </a:p>
          </p:txBody>
        </p:sp>
        <p:sp>
          <p:nvSpPr>
            <p:cNvPr id="72753" name="Rectangle 48"/>
            <p:cNvSpPr>
              <a:spLocks noChangeArrowheads="1"/>
            </p:cNvSpPr>
            <p:nvPr/>
          </p:nvSpPr>
          <p:spPr bwMode="auto">
            <a:xfrm>
              <a:off x="1511" y="1756"/>
              <a:ext cx="592"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Drowsiness</a:t>
              </a:r>
            </a:p>
          </p:txBody>
        </p:sp>
        <p:sp>
          <p:nvSpPr>
            <p:cNvPr id="72754" name="Rectangle 49"/>
            <p:cNvSpPr>
              <a:spLocks noChangeArrowheads="1"/>
            </p:cNvSpPr>
            <p:nvPr/>
          </p:nvSpPr>
          <p:spPr bwMode="auto">
            <a:xfrm>
              <a:off x="1331" y="1475"/>
              <a:ext cx="754"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Lack of energy</a:t>
              </a:r>
            </a:p>
          </p:txBody>
        </p:sp>
        <p:sp>
          <p:nvSpPr>
            <p:cNvPr id="72755" name="Rectangle 50"/>
            <p:cNvSpPr>
              <a:spLocks noChangeArrowheads="1"/>
            </p:cNvSpPr>
            <p:nvPr/>
          </p:nvSpPr>
          <p:spPr bwMode="auto">
            <a:xfrm>
              <a:off x="1177" y="1195"/>
              <a:ext cx="890"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Difficulty sleeping</a:t>
              </a:r>
            </a:p>
          </p:txBody>
        </p:sp>
        <p:sp>
          <p:nvSpPr>
            <p:cNvPr id="72756" name="Rectangle 51"/>
            <p:cNvSpPr>
              <a:spLocks noChangeArrowheads="1"/>
            </p:cNvSpPr>
            <p:nvPr/>
          </p:nvSpPr>
          <p:spPr bwMode="auto">
            <a:xfrm>
              <a:off x="653" y="3489"/>
              <a:ext cx="3948" cy="155"/>
            </a:xfrm>
            <a:prstGeom prst="rect">
              <a:avLst/>
            </a:prstGeom>
            <a:noFill/>
            <a:ln w="9525">
              <a:noFill/>
              <a:miter lim="800000"/>
              <a:headEnd/>
              <a:tailEnd/>
            </a:ln>
          </p:spPr>
          <p:txBody>
            <a:bodyPr wrap="none" lIns="0" tIns="0" rIns="0" bIns="0">
              <a:spAutoFit/>
            </a:bodyPr>
            <a:lstStyle/>
            <a:p>
              <a:pPr eaLnBrk="0" hangingPunct="0"/>
              <a:r>
                <a:rPr lang="en-GB" sz="1600">
                  <a:solidFill>
                    <a:srgbClr val="0A1F62"/>
                  </a:solidFill>
                  <a:latin typeface="Arial" pitchFamily="34" charset="0"/>
                </a:rPr>
                <a:t>% patients with moderate to very severe discomfort due to symptoms (n=126)</a:t>
              </a:r>
            </a:p>
          </p:txBody>
        </p:sp>
      </p:grpSp>
      <p:sp>
        <p:nvSpPr>
          <p:cNvPr id="72708" name="Text Box 52"/>
          <p:cNvSpPr txBox="1">
            <a:spLocks noChangeArrowheads="1"/>
          </p:cNvSpPr>
          <p:nvPr/>
        </p:nvSpPr>
        <p:spPr bwMode="auto">
          <a:xfrm>
            <a:off x="681038" y="6505575"/>
            <a:ext cx="7213600" cy="244475"/>
          </a:xfrm>
          <a:prstGeom prst="rect">
            <a:avLst/>
          </a:prstGeom>
          <a:noFill/>
          <a:ln w="9525">
            <a:noFill/>
            <a:miter lim="800000"/>
            <a:headEnd/>
            <a:tailEnd/>
          </a:ln>
        </p:spPr>
        <p:txBody>
          <a:bodyPr anchor="b">
            <a:spAutoFit/>
          </a:bodyPr>
          <a:lstStyle/>
          <a:p>
            <a:pPr eaLnBrk="0" hangingPunct="0"/>
            <a:r>
              <a:rPr lang="en-GB" sz="1000">
                <a:solidFill>
                  <a:srgbClr val="0A1F62"/>
                </a:solidFill>
                <a:latin typeface="Arial" pitchFamily="34" charset="0"/>
              </a:rPr>
              <a:t>1. Meyer-Rosberg K </a:t>
            </a:r>
            <a:r>
              <a:rPr lang="en-GB" sz="1000" i="1">
                <a:solidFill>
                  <a:srgbClr val="0A1F62"/>
                </a:solidFill>
                <a:latin typeface="Arial" pitchFamily="34" charset="0"/>
              </a:rPr>
              <a:t>et al</a:t>
            </a:r>
            <a:r>
              <a:rPr lang="en-GB" sz="1000">
                <a:solidFill>
                  <a:srgbClr val="0A1F62"/>
                </a:solidFill>
                <a:latin typeface="Arial" pitchFamily="34" charset="0"/>
              </a:rPr>
              <a:t>. Eur J Pain 2001; 5: 379–389.</a:t>
            </a:r>
            <a:r>
              <a:rPr lang="en-GB" sz="1000">
                <a:latin typeface="Arial" pitchFamily="34" charset="0"/>
              </a:rPr>
              <a:t> </a:t>
            </a:r>
            <a:endParaRPr lang="en-GB" sz="1000">
              <a:solidFill>
                <a:srgbClr val="0A1F62"/>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smtClean="0">
                <a:solidFill>
                  <a:srgbClr val="0000CC"/>
                </a:solidFill>
              </a:rPr>
              <a:t>What is the impact of the pain? </a:t>
            </a:r>
            <a:r>
              <a:rPr lang="en-US" sz="3600" smtClean="0">
                <a:solidFill>
                  <a:srgbClr val="0000CC"/>
                </a:solidFill>
              </a:rPr>
              <a:t/>
            </a:r>
            <a:br>
              <a:rPr lang="en-US" sz="3600" smtClean="0">
                <a:solidFill>
                  <a:srgbClr val="0000CC"/>
                </a:solidFill>
              </a:rPr>
            </a:br>
            <a:endParaRPr lang="en-GB" smtClean="0"/>
          </a:p>
        </p:txBody>
      </p:sp>
      <p:sp>
        <p:nvSpPr>
          <p:cNvPr id="73731" name="Content Placeholder 2"/>
          <p:cNvSpPr>
            <a:spLocks noGrp="1"/>
          </p:cNvSpPr>
          <p:nvPr>
            <p:ph idx="1"/>
          </p:nvPr>
        </p:nvSpPr>
        <p:spPr>
          <a:xfrm>
            <a:off x="1071563" y="928688"/>
            <a:ext cx="7772400" cy="4800600"/>
          </a:xfrm>
        </p:spPr>
        <p:txBody>
          <a:bodyPr/>
          <a:lstStyle/>
          <a:p>
            <a:r>
              <a:rPr lang="en-GB" smtClean="0"/>
              <a:t>Domains:</a:t>
            </a:r>
          </a:p>
          <a:p>
            <a:endParaRPr lang="en-GB" smtClean="0"/>
          </a:p>
          <a:p>
            <a:pPr lvl="1"/>
            <a:r>
              <a:rPr lang="en-GB" smtClean="0"/>
              <a:t>Sleep interference</a:t>
            </a:r>
          </a:p>
          <a:p>
            <a:pPr lvl="1"/>
            <a:endParaRPr lang="en-GB" smtClean="0"/>
          </a:p>
          <a:p>
            <a:pPr lvl="1"/>
            <a:r>
              <a:rPr lang="en-GB" smtClean="0"/>
              <a:t>Anxiety</a:t>
            </a:r>
          </a:p>
          <a:p>
            <a:pPr lvl="1"/>
            <a:endParaRPr lang="en-GB" smtClean="0"/>
          </a:p>
          <a:p>
            <a:pPr lvl="1"/>
            <a:r>
              <a:rPr lang="en-GB" smtClean="0"/>
              <a:t>Depression</a:t>
            </a:r>
          </a:p>
          <a:p>
            <a:pPr lvl="1"/>
            <a:endParaRPr lang="en-GB" smtClean="0"/>
          </a:p>
          <a:p>
            <a:pPr lvl="1"/>
            <a:r>
              <a:rPr lang="en-GB" smtClean="0"/>
              <a:t>Quality of life and health impact</a:t>
            </a:r>
          </a:p>
          <a:p>
            <a:pPr lvl="1"/>
            <a:endParaRPr lang="en-GB" smtClean="0"/>
          </a:p>
          <a:p>
            <a:pPr lvl="1"/>
            <a:r>
              <a:rPr lang="en-GB" smtClean="0"/>
              <a:t>Impact on daily living/function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smtClean="0"/>
              <a:t/>
            </a:r>
            <a:br>
              <a:rPr lang="en-GB" smtClean="0"/>
            </a:br>
            <a:endParaRPr lang="en-GB" sz="2000" smtClean="0"/>
          </a:p>
        </p:txBody>
      </p:sp>
      <p:sp>
        <p:nvSpPr>
          <p:cNvPr id="74755" name="Content Placeholder 2"/>
          <p:cNvSpPr>
            <a:spLocks noGrp="1"/>
          </p:cNvSpPr>
          <p:nvPr>
            <p:ph idx="1"/>
          </p:nvPr>
        </p:nvSpPr>
        <p:spPr/>
        <p:txBody>
          <a:bodyPr/>
          <a:lstStyle/>
          <a:p>
            <a:pPr>
              <a:buFont typeface="Symbol" pitchFamily="18" charset="2"/>
              <a:buNone/>
            </a:pPr>
            <a:r>
              <a:rPr lang="en-GB" smtClean="0"/>
              <a:t>   Pain is a complex experience that depends strongly on cognitive, emotional, cultural and educational influences.</a:t>
            </a:r>
          </a:p>
          <a:p>
            <a:pPr>
              <a:buFont typeface="Symbol" pitchFamily="18" charset="2"/>
              <a:buNone/>
            </a:pPr>
            <a:r>
              <a:rPr lang="en-GB" smtClean="0"/>
              <a:t>   We need tools that can measure pain       objectively.</a:t>
            </a:r>
          </a:p>
          <a:p>
            <a:pPr>
              <a:buFont typeface="Symbol" pitchFamily="18" charset="2"/>
              <a:buNone/>
            </a:pPr>
            <a:endParaRPr lang="en-GB" smtClean="0"/>
          </a:p>
          <a:p>
            <a:pPr>
              <a:buFont typeface="Symbol" pitchFamily="18" charset="2"/>
              <a:buNone/>
            </a:pPr>
            <a:r>
              <a:rPr lang="en-GB" sz="1800" smtClean="0"/>
              <a:t>       by G. Cruccu and A. Truini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r>
              <a:rPr lang="en-GB" sz="3200" smtClean="0"/>
              <a:t>Pain-catastrophizing and personality scores (K.S.Taylor et al. Pain 2010)</a:t>
            </a:r>
          </a:p>
        </p:txBody>
      </p:sp>
      <p:sp>
        <p:nvSpPr>
          <p:cNvPr id="75779" name="Text Placeholder 4"/>
          <p:cNvSpPr>
            <a:spLocks noGrp="1"/>
          </p:cNvSpPr>
          <p:nvPr>
            <p:ph type="body" sz="half" idx="1"/>
          </p:nvPr>
        </p:nvSpPr>
        <p:spPr>
          <a:xfrm>
            <a:off x="1257300" y="1828800"/>
            <a:ext cx="3810000" cy="4800600"/>
          </a:xfrm>
        </p:spPr>
        <p:txBody>
          <a:bodyPr/>
          <a:lstStyle/>
          <a:p>
            <a:r>
              <a:rPr lang="en-GB" sz="2400" smtClean="0"/>
              <a:t>Patients following complete upper limb peripheral nerve trans-section with neuropathic pain and without</a:t>
            </a:r>
          </a:p>
          <a:p>
            <a:r>
              <a:rPr lang="en-GB" sz="2400" smtClean="0"/>
              <a:t>With pain had changes in QST </a:t>
            </a:r>
          </a:p>
          <a:p>
            <a:r>
              <a:rPr lang="en-GB" sz="2400" smtClean="0"/>
              <a:t>Worse motor recovery</a:t>
            </a:r>
          </a:p>
          <a:p>
            <a:r>
              <a:rPr lang="en-GB" sz="2400" smtClean="0"/>
              <a:t>Difference in pain-catastrophizing, personality, belief</a:t>
            </a:r>
          </a:p>
        </p:txBody>
      </p:sp>
      <p:sp>
        <p:nvSpPr>
          <p:cNvPr id="7" name="Content Placeholder 6"/>
          <p:cNvSpPr>
            <a:spLocks noGrp="1"/>
          </p:cNvSpPr>
          <p:nvPr>
            <p:ph sz="half" idx="2"/>
          </p:nvPr>
        </p:nvSpPr>
        <p:spPr/>
        <p:txBody>
          <a:bodyPr/>
          <a:lstStyle/>
          <a:p>
            <a:pPr>
              <a:defRPr/>
            </a:pPr>
            <a:r>
              <a:rPr lang="en-GB" sz="1050" dirty="0" smtClean="0"/>
              <a:t>Fig. 5.  Pain-</a:t>
            </a:r>
            <a:r>
              <a:rPr lang="en-GB" sz="1050" dirty="0" err="1" smtClean="0"/>
              <a:t>catastrophizing</a:t>
            </a:r>
            <a:r>
              <a:rPr lang="en-GB" sz="1050" dirty="0" smtClean="0"/>
              <a:t> and personality scores are displayed for healthy controls (HCs), patients without pain (PNI-NP), and patients with pain (PNI-P). Mean (±SE) group data are shown for (A) neuroticism scores, (B) extraversion scores, and (C) pain-</a:t>
            </a:r>
            <a:r>
              <a:rPr lang="en-GB" sz="1050" dirty="0" err="1" smtClean="0"/>
              <a:t>catastrophizing</a:t>
            </a:r>
            <a:r>
              <a:rPr lang="en-GB" sz="1050" dirty="0" smtClean="0"/>
              <a:t> scores. Asterisks denote statistically significant differences of </a:t>
            </a:r>
            <a:r>
              <a:rPr lang="en-GB" sz="1050" i="1" dirty="0" smtClean="0"/>
              <a:t>p</a:t>
            </a:r>
            <a:r>
              <a:rPr lang="en-GB" sz="1050" dirty="0" smtClean="0"/>
              <a:t> &lt; 0.05.</a:t>
            </a:r>
          </a:p>
          <a:p>
            <a:pPr>
              <a:defRPr/>
            </a:pPr>
            <a:r>
              <a:rPr lang="en-GB" dirty="0" smtClean="0"/>
              <a:t/>
            </a:r>
            <a:br>
              <a:rPr lang="en-GB" dirty="0" smtClean="0"/>
            </a:br>
            <a:endParaRPr lang="en-GB" dirty="0" smtClean="0"/>
          </a:p>
          <a:p>
            <a:pPr>
              <a:defRPr/>
            </a:pPr>
            <a:endParaRPr lang="en-GB" dirty="0"/>
          </a:p>
        </p:txBody>
      </p:sp>
      <p:pic>
        <p:nvPicPr>
          <p:cNvPr id="75781" name="Picture 2" descr="Full-size image (51K) - Opens new window">
            <a:hlinkClick r:id="rId2"/>
          </p:cNvPr>
          <p:cNvPicPr>
            <a:picLocks noChangeAspect="1" noChangeArrowheads="1"/>
          </p:cNvPicPr>
          <p:nvPr/>
        </p:nvPicPr>
        <p:blipFill>
          <a:blip r:embed="rId3" cstate="print"/>
          <a:srcRect/>
          <a:stretch>
            <a:fillRect/>
          </a:stretch>
        </p:blipFill>
        <p:spPr bwMode="auto">
          <a:xfrm>
            <a:off x="5791200" y="2924175"/>
            <a:ext cx="2881313"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thumbnailCAK37TQP.jpg"/>
          <p:cNvPicPr>
            <a:picLocks noChangeAspect="1"/>
          </p:cNvPicPr>
          <p:nvPr/>
        </p:nvPicPr>
        <p:blipFill>
          <a:blip r:embed="rId2" cstate="print"/>
          <a:srcRect/>
          <a:stretch>
            <a:fillRect/>
          </a:stretch>
        </p:blipFill>
        <p:spPr bwMode="auto">
          <a:xfrm>
            <a:off x="2622550" y="1125538"/>
            <a:ext cx="467360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GB" smtClean="0"/>
              <a:t>Levels of objectivity</a:t>
            </a:r>
          </a:p>
        </p:txBody>
      </p:sp>
      <p:sp>
        <p:nvSpPr>
          <p:cNvPr id="76803" name="Content Placeholder 2"/>
          <p:cNvSpPr>
            <a:spLocks noGrp="1"/>
          </p:cNvSpPr>
          <p:nvPr>
            <p:ph idx="1"/>
          </p:nvPr>
        </p:nvSpPr>
        <p:spPr/>
        <p:txBody>
          <a:bodyPr/>
          <a:lstStyle/>
          <a:p>
            <a:r>
              <a:rPr lang="en-GB" smtClean="0"/>
              <a:t>Laboratory tests that measure objective responses (NCS, LEP, fMRI)</a:t>
            </a:r>
          </a:p>
          <a:p>
            <a:r>
              <a:rPr lang="en-GB" smtClean="0"/>
              <a:t>QST (</a:t>
            </a:r>
            <a:r>
              <a:rPr lang="en-GB" sz="3600" smtClean="0"/>
              <a:t>quantitative</a:t>
            </a:r>
            <a:r>
              <a:rPr lang="en-GB" smtClean="0"/>
              <a:t> sensory testing)</a:t>
            </a:r>
          </a:p>
          <a:p>
            <a:r>
              <a:rPr lang="en-GB" smtClean="0"/>
              <a:t>Bedside examination</a:t>
            </a:r>
          </a:p>
          <a:p>
            <a:r>
              <a:rPr lang="en-GB" smtClean="0"/>
              <a:t>Pain questionnaires</a:t>
            </a:r>
          </a:p>
          <a:p>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sz="3200" smtClean="0"/>
              <a:t>No correlation between distinct neuropathic pain subtypes, these are not defined by the condition causing pain</a:t>
            </a:r>
          </a:p>
        </p:txBody>
      </p:sp>
      <p:sp>
        <p:nvSpPr>
          <p:cNvPr id="3" name="Content Placeholder 2"/>
          <p:cNvSpPr>
            <a:spLocks noGrp="1"/>
          </p:cNvSpPr>
          <p:nvPr>
            <p:ph idx="1"/>
          </p:nvPr>
        </p:nvSpPr>
        <p:spPr/>
        <p:txBody>
          <a:bodyPr/>
          <a:lstStyle/>
          <a:p>
            <a:pPr>
              <a:buFont typeface="Symbol" pitchFamily="18" charset="2"/>
              <a:buNone/>
              <a:defRPr/>
            </a:pPr>
            <a:r>
              <a:rPr lang="en-GB" dirty="0" smtClean="0"/>
              <a:t>Pain subtypes might represent active</a:t>
            </a:r>
          </a:p>
          <a:p>
            <a:pPr>
              <a:buFont typeface="Symbol" pitchFamily="18" charset="2"/>
              <a:buNone/>
              <a:defRPr/>
            </a:pPr>
            <a:r>
              <a:rPr lang="en-GB" dirty="0" smtClean="0"/>
              <a:t>biological mechanism. Examples:</a:t>
            </a:r>
          </a:p>
          <a:p>
            <a:pPr marL="514350" indent="-514350">
              <a:buFont typeface="Symbol" pitchFamily="18" charset="2"/>
              <a:buAutoNum type="arabicPeriod"/>
              <a:defRPr/>
            </a:pPr>
            <a:r>
              <a:rPr lang="en-GB" dirty="0" err="1" smtClean="0"/>
              <a:t>spontanous</a:t>
            </a:r>
            <a:r>
              <a:rPr lang="en-GB" dirty="0" smtClean="0"/>
              <a:t> burning pain- ectopic discharges in heat sensitive </a:t>
            </a:r>
            <a:r>
              <a:rPr lang="en-GB" dirty="0" err="1" smtClean="0"/>
              <a:t>nociceptor</a:t>
            </a:r>
            <a:r>
              <a:rPr lang="en-GB" dirty="0" smtClean="0"/>
              <a:t> neurons</a:t>
            </a:r>
          </a:p>
          <a:p>
            <a:pPr marL="514350" indent="-514350">
              <a:buFont typeface="Symbol" pitchFamily="18" charset="2"/>
              <a:buAutoNum type="arabicPeriod"/>
              <a:defRPr/>
            </a:pPr>
            <a:r>
              <a:rPr lang="en-GB" dirty="0" smtClean="0"/>
              <a:t>Brush stroke evoked pain likely due to increase in excitability of dorsal horn neurons</a:t>
            </a:r>
          </a:p>
          <a:p>
            <a:pPr>
              <a:buFont typeface="Symbol" pitchFamily="18" charset="2"/>
              <a:buNone/>
              <a:defRPr/>
            </a:pPr>
            <a:endParaRPr lang="en-GB" dirty="0" smtClean="0"/>
          </a:p>
          <a:p>
            <a:pPr>
              <a:buFont typeface="Symbol" pitchFamily="18" charset="2"/>
              <a:buNone/>
              <a:defRPr/>
            </a:pPr>
            <a:endParaRPr lang="en-GB" dirty="0" smtClean="0"/>
          </a:p>
          <a:p>
            <a:pPr>
              <a:buFont typeface="Symbol" pitchFamily="18" charset="2"/>
              <a:buNone/>
              <a:defRPr/>
            </a:pPr>
            <a:r>
              <a:rPr lang="en-GB" dirty="0" smtClean="0"/>
              <a:t>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smtClean="0"/>
              <a:t>Clinical Heterogeneity of Neuropathic Pain - Symptoms</a:t>
            </a:r>
          </a:p>
        </p:txBody>
      </p:sp>
      <p:sp>
        <p:nvSpPr>
          <p:cNvPr id="78851" name="Table Placeholder 9"/>
          <p:cNvSpPr>
            <a:spLocks noGrp="1" noTextEdit="1"/>
          </p:cNvSpPr>
          <p:nvPr>
            <p:ph type="tbl" idx="1"/>
          </p:nvPr>
        </p:nvSpPr>
        <p:spPr/>
      </p:sp>
      <p:grpSp>
        <p:nvGrpSpPr>
          <p:cNvPr id="2" name="Group 9"/>
          <p:cNvGrpSpPr>
            <a:grpSpLocks/>
          </p:cNvGrpSpPr>
          <p:nvPr/>
        </p:nvGrpSpPr>
        <p:grpSpPr bwMode="auto">
          <a:xfrm>
            <a:off x="6108700" y="1071563"/>
            <a:ext cx="3214688" cy="5646737"/>
            <a:chOff x="5286380" y="813135"/>
            <a:chExt cx="3000396" cy="5905963"/>
          </a:xfrm>
        </p:grpSpPr>
        <p:pic>
          <p:nvPicPr>
            <p:cNvPr id="78856" name="Picture 1"/>
            <p:cNvPicPr>
              <a:picLocks noChangeAspect="1" noChangeArrowheads="1"/>
            </p:cNvPicPr>
            <p:nvPr/>
          </p:nvPicPr>
          <p:blipFill>
            <a:blip r:embed="rId3" cstate="print"/>
            <a:srcRect/>
            <a:stretch>
              <a:fillRect/>
            </a:stretch>
          </p:blipFill>
          <p:spPr bwMode="auto">
            <a:xfrm>
              <a:off x="5286380" y="813135"/>
              <a:ext cx="3000396" cy="5618001"/>
            </a:xfrm>
            <a:prstGeom prst="rect">
              <a:avLst/>
            </a:prstGeom>
            <a:noFill/>
            <a:ln w="9525">
              <a:noFill/>
              <a:miter lim="800000"/>
              <a:headEnd/>
              <a:tailEnd/>
            </a:ln>
          </p:spPr>
        </p:pic>
        <p:sp>
          <p:nvSpPr>
            <p:cNvPr id="78857" name="TextBox 4"/>
            <p:cNvSpPr txBox="1">
              <a:spLocks noChangeArrowheads="1"/>
            </p:cNvSpPr>
            <p:nvPr/>
          </p:nvSpPr>
          <p:spPr bwMode="auto">
            <a:xfrm>
              <a:off x="5929322" y="6429396"/>
              <a:ext cx="1867478" cy="289702"/>
            </a:xfrm>
            <a:prstGeom prst="rect">
              <a:avLst/>
            </a:prstGeom>
            <a:noFill/>
            <a:ln w="9525">
              <a:noFill/>
              <a:miter lim="800000"/>
              <a:headEnd/>
              <a:tailEnd/>
            </a:ln>
          </p:spPr>
          <p:txBody>
            <a:bodyPr wrap="none">
              <a:spAutoFit/>
            </a:bodyPr>
            <a:lstStyle/>
            <a:p>
              <a:pPr eaLnBrk="0" hangingPunct="0"/>
              <a:r>
                <a:rPr lang="en-GB" sz="1200"/>
                <a:t>Baron </a:t>
              </a:r>
              <a:r>
                <a:rPr lang="en-GB" sz="1200" i="1"/>
                <a:t>et al </a:t>
              </a:r>
              <a:r>
                <a:rPr lang="en-GB" sz="1200"/>
                <a:t>Pain 2009;146:34</a:t>
              </a:r>
            </a:p>
          </p:txBody>
        </p:sp>
      </p:grpSp>
      <p:grpSp>
        <p:nvGrpSpPr>
          <p:cNvPr id="3" name="Group 10"/>
          <p:cNvGrpSpPr>
            <a:grpSpLocks/>
          </p:cNvGrpSpPr>
          <p:nvPr/>
        </p:nvGrpSpPr>
        <p:grpSpPr bwMode="auto">
          <a:xfrm>
            <a:off x="0" y="1557338"/>
            <a:ext cx="5143500" cy="3559175"/>
            <a:chOff x="6500826" y="1142984"/>
            <a:chExt cx="4280869" cy="3408512"/>
          </a:xfrm>
        </p:grpSpPr>
        <p:pic>
          <p:nvPicPr>
            <p:cNvPr id="78854" name="Picture 1"/>
            <p:cNvPicPr>
              <a:picLocks noChangeAspect="1" noChangeArrowheads="1"/>
            </p:cNvPicPr>
            <p:nvPr/>
          </p:nvPicPr>
          <p:blipFill>
            <a:blip r:embed="rId4" cstate="print"/>
            <a:srcRect/>
            <a:stretch>
              <a:fillRect/>
            </a:stretch>
          </p:blipFill>
          <p:spPr bwMode="auto">
            <a:xfrm>
              <a:off x="6500826" y="1142984"/>
              <a:ext cx="4280869" cy="3181361"/>
            </a:xfrm>
            <a:prstGeom prst="rect">
              <a:avLst/>
            </a:prstGeom>
            <a:noFill/>
            <a:ln w="9525">
              <a:noFill/>
              <a:miter lim="800000"/>
              <a:headEnd/>
              <a:tailEnd/>
            </a:ln>
          </p:spPr>
        </p:pic>
        <p:sp>
          <p:nvSpPr>
            <p:cNvPr id="78855" name="TextBox 8"/>
            <p:cNvSpPr txBox="1">
              <a:spLocks noChangeArrowheads="1"/>
            </p:cNvSpPr>
            <p:nvPr/>
          </p:nvSpPr>
          <p:spPr bwMode="auto">
            <a:xfrm>
              <a:off x="7215206" y="4286256"/>
              <a:ext cx="2524496" cy="265240"/>
            </a:xfrm>
            <a:prstGeom prst="rect">
              <a:avLst/>
            </a:prstGeom>
            <a:noFill/>
            <a:ln w="9525">
              <a:noFill/>
              <a:miter lim="800000"/>
              <a:headEnd/>
              <a:tailEnd/>
            </a:ln>
          </p:spPr>
          <p:txBody>
            <a:bodyPr wrap="none">
              <a:spAutoFit/>
            </a:bodyPr>
            <a:lstStyle/>
            <a:p>
              <a:pPr eaLnBrk="0" hangingPunct="0"/>
              <a:r>
                <a:rPr lang="en-GB" sz="1200"/>
                <a:t>Scholz </a:t>
              </a:r>
              <a:r>
                <a:rPr lang="en-GB" sz="1200" i="1"/>
                <a:t>et al PLoS Medicine 2009;6:e</a:t>
              </a:r>
              <a:r>
                <a:rPr lang="en-GB" sz="1200"/>
                <a:t>1000047</a:t>
              </a:r>
              <a:endParaRPr lang="en-GB" sz="1200" i="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smtClean="0"/>
              <a:t>Standardized evaluation of pain (StEP)Developed by Scholz and colleagues</a:t>
            </a:r>
          </a:p>
        </p:txBody>
      </p:sp>
      <p:sp>
        <p:nvSpPr>
          <p:cNvPr id="79875" name="Content Placeholder 2"/>
          <p:cNvSpPr>
            <a:spLocks noGrp="1"/>
          </p:cNvSpPr>
          <p:nvPr>
            <p:ph idx="1"/>
          </p:nvPr>
        </p:nvSpPr>
        <p:spPr/>
        <p:txBody>
          <a:bodyPr/>
          <a:lstStyle/>
          <a:p>
            <a:r>
              <a:rPr lang="en-GB" smtClean="0"/>
              <a:t>Low back pain (nociceptive axial pain and neuropathic radicular pain</a:t>
            </a:r>
          </a:p>
          <a:p>
            <a:r>
              <a:rPr lang="en-GB" smtClean="0"/>
              <a:t>Six interview questions</a:t>
            </a:r>
          </a:p>
          <a:p>
            <a:r>
              <a:rPr lang="en-GB" smtClean="0"/>
              <a:t>Ten physical tests</a:t>
            </a:r>
          </a:p>
          <a:p>
            <a:r>
              <a:rPr lang="en-GB" smtClean="0"/>
              <a:t>90% sensitivity and specificity in distinguishing neuropathic from nociceptive pain</a:t>
            </a:r>
          </a:p>
          <a:p>
            <a:endParaRPr lang="en-GB"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4" descr="maier et al qst.bmp"/>
          <p:cNvPicPr>
            <a:picLocks noGrp="1" noChangeAspect="1"/>
          </p:cNvPicPr>
          <p:nvPr>
            <p:ph idx="1"/>
          </p:nvPr>
        </p:nvPicPr>
        <p:blipFill>
          <a:blip r:embed="rId3" cstate="print"/>
          <a:srcRect/>
          <a:stretch>
            <a:fillRect/>
          </a:stretch>
        </p:blipFill>
        <p:spPr>
          <a:xfrm>
            <a:off x="1255713" y="1341438"/>
            <a:ext cx="7772400" cy="4581525"/>
          </a:xfrm>
        </p:spPr>
      </p:pic>
      <p:sp>
        <p:nvSpPr>
          <p:cNvPr id="80899" name="Rectangle 4"/>
          <p:cNvSpPr>
            <a:spLocks noChangeArrowheads="1"/>
          </p:cNvSpPr>
          <p:nvPr/>
        </p:nvSpPr>
        <p:spPr bwMode="auto">
          <a:xfrm>
            <a:off x="3487738" y="6165850"/>
            <a:ext cx="3263900" cy="260350"/>
          </a:xfrm>
          <a:prstGeom prst="rect">
            <a:avLst/>
          </a:prstGeom>
          <a:noFill/>
          <a:ln w="9525">
            <a:noFill/>
            <a:miter lim="800000"/>
            <a:headEnd/>
            <a:tailEnd/>
          </a:ln>
        </p:spPr>
        <p:txBody>
          <a:bodyPr wrap="none" anchor="ctr">
            <a:spAutoFit/>
          </a:bodyPr>
          <a:lstStyle/>
          <a:p>
            <a:pPr eaLnBrk="0" hangingPunct="0"/>
            <a:r>
              <a:rPr lang="en-GB" sz="1100"/>
              <a:t>	Maier C et al Pain 2010; 150:439-450</a:t>
            </a:r>
            <a:r>
              <a:rPr lang="en-GB" sz="700"/>
              <a:t> </a:t>
            </a:r>
            <a:endParaRPr lang="en-GB"/>
          </a:p>
        </p:txBody>
      </p:sp>
      <p:sp>
        <p:nvSpPr>
          <p:cNvPr id="80900" name="Title 1"/>
          <p:cNvSpPr>
            <a:spLocks noGrp="1"/>
          </p:cNvSpPr>
          <p:nvPr>
            <p:ph type="title"/>
          </p:nvPr>
        </p:nvSpPr>
        <p:spPr/>
        <p:txBody>
          <a:bodyPr/>
          <a:lstStyle/>
          <a:p>
            <a:r>
              <a:rPr lang="en-GB" sz="2800" smtClean="0"/>
              <a:t>Clinical Heterogenity of Neuropathic Pain – Clinical Signs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smtClean="0"/>
              <a:t>Conclusion</a:t>
            </a:r>
          </a:p>
        </p:txBody>
      </p:sp>
      <p:sp>
        <p:nvSpPr>
          <p:cNvPr id="81923" name="Content Placeholder 2"/>
          <p:cNvSpPr>
            <a:spLocks noGrp="1"/>
          </p:cNvSpPr>
          <p:nvPr>
            <p:ph idx="1"/>
          </p:nvPr>
        </p:nvSpPr>
        <p:spPr/>
        <p:txBody>
          <a:bodyPr/>
          <a:lstStyle/>
          <a:p>
            <a:r>
              <a:rPr lang="en-GB" smtClean="0"/>
              <a:t>Often cause of neuroapthic pain remains unknown</a:t>
            </a:r>
          </a:p>
          <a:p>
            <a:r>
              <a:rPr lang="en-GB" smtClean="0"/>
              <a:t>New laboratory tests can help to diagnose and quantifiy damage, but do not measure pain intensity or response to treatment</a:t>
            </a:r>
          </a:p>
          <a:p>
            <a:r>
              <a:rPr lang="en-GB" smtClean="0"/>
              <a:t>fMRI the answer? Currently not widely available and not standardized </a:t>
            </a:r>
          </a:p>
          <a:p>
            <a:endParaRPr lang="en-GB"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smtClean="0"/>
              <a:t>Homunculus</a:t>
            </a:r>
          </a:p>
        </p:txBody>
      </p:sp>
      <p:pic>
        <p:nvPicPr>
          <p:cNvPr id="82947" name="Content Placeholder 4" descr="i10-13-homunculus[1].jpg"/>
          <p:cNvPicPr>
            <a:picLocks noGrp="1" noChangeAspect="1"/>
          </p:cNvPicPr>
          <p:nvPr>
            <p:ph sz="half" idx="1"/>
          </p:nvPr>
        </p:nvPicPr>
        <p:blipFill>
          <a:blip r:embed="rId2" cstate="print"/>
          <a:srcRect/>
          <a:stretch>
            <a:fillRect/>
          </a:stretch>
        </p:blipFill>
        <p:spPr>
          <a:xfrm>
            <a:off x="822325" y="2492375"/>
            <a:ext cx="4238625" cy="3097213"/>
          </a:xfrm>
        </p:spPr>
      </p:pic>
      <p:pic>
        <p:nvPicPr>
          <p:cNvPr id="82948" name="Content Placeholder 5" descr="sensory-homunculus[1].jpg"/>
          <p:cNvPicPr>
            <a:picLocks noGrp="1" noChangeAspect="1"/>
          </p:cNvPicPr>
          <p:nvPr>
            <p:ph sz="half" idx="2"/>
          </p:nvPr>
        </p:nvPicPr>
        <p:blipFill>
          <a:blip r:embed="rId3" cstate="print"/>
          <a:srcRect/>
          <a:stretch>
            <a:fillRect/>
          </a:stretch>
        </p:blipFill>
        <p:spPr>
          <a:xfrm>
            <a:off x="5667375" y="1966913"/>
            <a:ext cx="3784600" cy="39243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ull-size image"/>
          <p:cNvPicPr>
            <a:picLocks noChangeAspect="1" noChangeArrowheads="1"/>
          </p:cNvPicPr>
          <p:nvPr/>
        </p:nvPicPr>
        <p:blipFill>
          <a:blip r:embed="rId2" cstate="print"/>
          <a:srcRect/>
          <a:stretch>
            <a:fillRect/>
          </a:stretch>
        </p:blipFill>
        <p:spPr bwMode="auto">
          <a:xfrm>
            <a:off x="2439988" y="908050"/>
            <a:ext cx="6111875" cy="4824413"/>
          </a:xfrm>
          <a:prstGeom prst="rect">
            <a:avLst/>
          </a:prstGeom>
          <a:noFill/>
          <a:ln w="9525">
            <a:noFill/>
            <a:miter lim="800000"/>
            <a:headEnd/>
            <a:tailEnd/>
          </a:ln>
        </p:spPr>
      </p:pic>
      <p:sp>
        <p:nvSpPr>
          <p:cNvPr id="83971" name="Title 2"/>
          <p:cNvSpPr>
            <a:spLocks noGrp="1"/>
          </p:cNvSpPr>
          <p:nvPr>
            <p:ph type="title"/>
          </p:nvPr>
        </p:nvSpPr>
        <p:spPr/>
        <p:txBody>
          <a:bodyPr/>
          <a:lstStyle/>
          <a:p>
            <a:r>
              <a:rPr lang="en-GB" sz="1200" smtClean="0"/>
              <a:t/>
            </a:r>
            <a:br>
              <a:rPr lang="en-GB" sz="1200" smtClean="0"/>
            </a:br>
            <a:r>
              <a:rPr lang="en-GB" smtClean="0"/>
              <a:t/>
            </a:r>
            <a:br>
              <a:rPr lang="en-GB" smtClean="0"/>
            </a:br>
            <a:r>
              <a:rPr lang="en-GB" smtClean="0"/>
              <a:t/>
            </a:r>
            <a:br>
              <a:rPr lang="en-GB" smtClean="0"/>
            </a:br>
            <a:endParaRPr lang="en-GB" smtClean="0"/>
          </a:p>
        </p:txBody>
      </p:sp>
      <p:sp>
        <p:nvSpPr>
          <p:cNvPr id="83972" name="Picture Placeholder 4"/>
          <p:cNvSpPr>
            <a:spLocks noGrp="1" noTextEdit="1"/>
          </p:cNvSpPr>
          <p:nvPr>
            <p:ph type="pic" idx="1"/>
          </p:nvPr>
        </p:nvSpPr>
        <p:spPr/>
      </p:sp>
      <p:sp>
        <p:nvSpPr>
          <p:cNvPr id="83973" name="Text Placeholder 5"/>
          <p:cNvSpPr>
            <a:spLocks noGrp="1"/>
          </p:cNvSpPr>
          <p:nvPr>
            <p:ph type="body" sz="half" idx="2"/>
          </p:nvPr>
        </p:nvSpPr>
        <p:spPr>
          <a:xfrm>
            <a:off x="2047875" y="5805488"/>
            <a:ext cx="6140450" cy="366712"/>
          </a:xfrm>
        </p:spPr>
        <p:txBody>
          <a:bodyPr/>
          <a:lstStyle/>
          <a:p>
            <a:r>
              <a:rPr lang="en-GB" smtClean="0"/>
              <a:t>Phantom-limb pain: characteristics, causes, and treatment </a:t>
            </a:r>
            <a:br>
              <a:rPr lang="en-GB" smtClean="0"/>
            </a:br>
            <a:r>
              <a:rPr lang="en-GB" smtClean="0"/>
              <a:t>Herta Flor Department of Clinical and Cognitive Neuroscience, University of Heidelberg, Central Institute of Mental Health, Mannheim, Germany</a:t>
            </a:r>
            <a:br>
              <a:rPr lang="en-GB" smtClean="0"/>
            </a:br>
            <a:r>
              <a:rPr lang="en-GB" smtClean="0"/>
              <a:t>Lancet, Neurology July 2002, Pages 182-189</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ull-size image"/>
          <p:cNvPicPr>
            <a:picLocks noChangeAspect="1" noChangeArrowheads="1"/>
          </p:cNvPicPr>
          <p:nvPr/>
        </p:nvPicPr>
        <p:blipFill>
          <a:blip r:embed="rId3" cstate="print"/>
          <a:srcRect/>
          <a:stretch>
            <a:fillRect/>
          </a:stretch>
        </p:blipFill>
        <p:spPr bwMode="auto">
          <a:xfrm>
            <a:off x="2622550" y="1268413"/>
            <a:ext cx="5076825" cy="4195762"/>
          </a:xfrm>
          <a:prstGeom prst="rect">
            <a:avLst/>
          </a:prstGeom>
          <a:noFill/>
          <a:ln w="9525">
            <a:noFill/>
            <a:miter lim="800000"/>
            <a:headEnd/>
            <a:tailEnd/>
          </a:ln>
        </p:spPr>
      </p:pic>
      <p:sp>
        <p:nvSpPr>
          <p:cNvPr id="84995" name="Title 2"/>
          <p:cNvSpPr>
            <a:spLocks noGrp="1"/>
          </p:cNvSpPr>
          <p:nvPr>
            <p:ph type="title"/>
          </p:nvPr>
        </p:nvSpPr>
        <p:spPr/>
        <p:txBody>
          <a:bodyPr/>
          <a:lstStyle/>
          <a:p>
            <a:endParaRPr lang="en-US" smtClean="0"/>
          </a:p>
        </p:txBody>
      </p:sp>
      <p:sp>
        <p:nvSpPr>
          <p:cNvPr id="84996" name="Picture Placeholder 3"/>
          <p:cNvSpPr>
            <a:spLocks noGrp="1" noTextEdit="1"/>
          </p:cNvSpPr>
          <p:nvPr>
            <p:ph type="pic" idx="1"/>
          </p:nvPr>
        </p:nvSpPr>
        <p:spPr/>
      </p:sp>
      <p:sp>
        <p:nvSpPr>
          <p:cNvPr id="84997" name="Text Placeholder 4"/>
          <p:cNvSpPr>
            <a:spLocks noGrp="1"/>
          </p:cNvSpPr>
          <p:nvPr>
            <p:ph type="body" sz="half" idx="2"/>
          </p:nvPr>
        </p:nvSpPr>
        <p:spPr>
          <a:xfrm>
            <a:off x="2047875" y="5589588"/>
            <a:ext cx="6140450" cy="582612"/>
          </a:xfrm>
        </p:spPr>
        <p:txBody>
          <a:bodyPr/>
          <a:lstStyle/>
          <a:p>
            <a:r>
              <a:rPr lang="en-GB" smtClean="0"/>
              <a:t>Phantom-limb pain: characteristics, causes, and treatment </a:t>
            </a:r>
            <a:br>
              <a:rPr lang="en-GB" smtClean="0"/>
            </a:br>
            <a:r>
              <a:rPr lang="en-GB" smtClean="0"/>
              <a:t>Herta Flor Department of Clinical and Cognitive Neuroscience, University of Heidelberg, Central Institute of Mental Health, Mannheim, Germany</a:t>
            </a:r>
            <a:br>
              <a:rPr lang="en-GB" smtClean="0"/>
            </a:br>
            <a:r>
              <a:rPr lang="en-GB" smtClean="0"/>
              <a:t>Lancet, Neurology July 2002, Pages 182-189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Full-size image"/>
          <p:cNvPicPr>
            <a:picLocks noChangeAspect="1" noChangeArrowheads="1"/>
          </p:cNvPicPr>
          <p:nvPr/>
        </p:nvPicPr>
        <p:blipFill>
          <a:blip r:embed="rId3" cstate="print"/>
          <a:srcRect/>
          <a:stretch>
            <a:fillRect/>
          </a:stretch>
        </p:blipFill>
        <p:spPr bwMode="auto">
          <a:xfrm>
            <a:off x="2551113" y="1484313"/>
            <a:ext cx="4643437" cy="3298825"/>
          </a:xfrm>
          <a:prstGeom prst="rect">
            <a:avLst/>
          </a:prstGeom>
          <a:noFill/>
          <a:ln w="9525">
            <a:noFill/>
            <a:miter lim="800000"/>
            <a:headEnd/>
            <a:tailEnd/>
          </a:ln>
        </p:spPr>
      </p:pic>
      <p:sp>
        <p:nvSpPr>
          <p:cNvPr id="86019" name="Title 3"/>
          <p:cNvSpPr>
            <a:spLocks noGrp="1"/>
          </p:cNvSpPr>
          <p:nvPr>
            <p:ph type="title"/>
          </p:nvPr>
        </p:nvSpPr>
        <p:spPr/>
        <p:txBody>
          <a:bodyPr/>
          <a:lstStyle/>
          <a:p>
            <a:endParaRPr lang="en-US" smtClean="0"/>
          </a:p>
        </p:txBody>
      </p:sp>
      <p:sp>
        <p:nvSpPr>
          <p:cNvPr id="86020" name="Picture Placeholder 4"/>
          <p:cNvSpPr>
            <a:spLocks noGrp="1" noTextEdit="1"/>
          </p:cNvSpPr>
          <p:nvPr>
            <p:ph type="pic" idx="1"/>
          </p:nvPr>
        </p:nvSpPr>
        <p:spPr/>
      </p:sp>
      <p:sp>
        <p:nvSpPr>
          <p:cNvPr id="86021" name="Text Placeholder 5"/>
          <p:cNvSpPr>
            <a:spLocks noGrp="1"/>
          </p:cNvSpPr>
          <p:nvPr>
            <p:ph type="body" sz="half" idx="2"/>
          </p:nvPr>
        </p:nvSpPr>
        <p:spPr>
          <a:xfrm>
            <a:off x="2047875" y="5732463"/>
            <a:ext cx="6140450" cy="439737"/>
          </a:xfrm>
        </p:spPr>
        <p:txBody>
          <a:bodyPr/>
          <a:lstStyle/>
          <a:p>
            <a:r>
              <a:rPr lang="en-GB" smtClean="0"/>
              <a:t>Phantom-limb pain: characteristics, causes, and treatment </a:t>
            </a:r>
            <a:br>
              <a:rPr lang="en-GB" smtClean="0"/>
            </a:br>
            <a:r>
              <a:rPr lang="en-GB" smtClean="0"/>
              <a:t>Herta Flor Department of Clinical and Cognitive Neuroscience, University of Heidelberg, Central Institute of Mental Health, Mannheim, Germany</a:t>
            </a:r>
            <a:br>
              <a:rPr lang="en-GB" smtClean="0"/>
            </a:br>
            <a:r>
              <a:rPr lang="en-GB" smtClean="0"/>
              <a:t>Lancet, Neurology July 2002, Pages 182-189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334000" y="2901950"/>
            <a:ext cx="4527550" cy="2182813"/>
          </a:xfrm>
          <a:prstGeom prst="rect">
            <a:avLst/>
          </a:prstGeom>
          <a:noFill/>
          <a:ln w="12700">
            <a:solidFill>
              <a:schemeClr val="tx1"/>
            </a:solidFill>
            <a:miter lim="800000"/>
            <a:headEnd/>
            <a:tailEnd/>
          </a:ln>
        </p:spPr>
        <p:txBody>
          <a:bodyPr wrap="none" anchor="ctr"/>
          <a:lstStyle/>
          <a:p>
            <a:pPr eaLnBrk="0" hangingPunct="0"/>
            <a:endParaRPr lang="en-US"/>
          </a:p>
        </p:txBody>
      </p:sp>
      <p:sp>
        <p:nvSpPr>
          <p:cNvPr id="40963" name="Rectangle 3"/>
          <p:cNvSpPr>
            <a:spLocks noChangeArrowheads="1"/>
          </p:cNvSpPr>
          <p:nvPr/>
        </p:nvSpPr>
        <p:spPr bwMode="auto">
          <a:xfrm>
            <a:off x="350838" y="2901950"/>
            <a:ext cx="3948112" cy="1587500"/>
          </a:xfrm>
          <a:prstGeom prst="rect">
            <a:avLst/>
          </a:prstGeom>
          <a:noFill/>
          <a:ln w="12700">
            <a:solidFill>
              <a:schemeClr val="tx1"/>
            </a:solidFill>
            <a:miter lim="800000"/>
            <a:headEnd/>
            <a:tailEnd/>
          </a:ln>
        </p:spPr>
        <p:txBody>
          <a:bodyPr wrap="none" anchor="ctr"/>
          <a:lstStyle/>
          <a:p>
            <a:pPr eaLnBrk="0" hangingPunct="0"/>
            <a:endParaRPr lang="en-US"/>
          </a:p>
        </p:txBody>
      </p:sp>
      <p:sp>
        <p:nvSpPr>
          <p:cNvPr id="40964" name="Rectangle 4"/>
          <p:cNvSpPr>
            <a:spLocks noChangeArrowheads="1"/>
          </p:cNvSpPr>
          <p:nvPr/>
        </p:nvSpPr>
        <p:spPr bwMode="auto">
          <a:xfrm>
            <a:off x="2865438" y="1073150"/>
            <a:ext cx="3948112" cy="749300"/>
          </a:xfrm>
          <a:prstGeom prst="rect">
            <a:avLst/>
          </a:prstGeom>
          <a:noFill/>
          <a:ln w="12700">
            <a:solidFill>
              <a:schemeClr val="tx1"/>
            </a:solidFill>
            <a:miter lim="800000"/>
            <a:headEnd/>
            <a:tailEnd/>
          </a:ln>
        </p:spPr>
        <p:txBody>
          <a:bodyPr wrap="none" anchor="ctr"/>
          <a:lstStyle/>
          <a:p>
            <a:pPr eaLnBrk="0" hangingPunct="0"/>
            <a:endParaRPr lang="en-US"/>
          </a:p>
        </p:txBody>
      </p:sp>
      <p:sp>
        <p:nvSpPr>
          <p:cNvPr id="704517" name="Rectangle 5"/>
          <p:cNvSpPr>
            <a:spLocks noChangeArrowheads="1"/>
          </p:cNvSpPr>
          <p:nvPr/>
        </p:nvSpPr>
        <p:spPr bwMode="auto">
          <a:xfrm>
            <a:off x="3097213" y="1136650"/>
            <a:ext cx="3516312" cy="644525"/>
          </a:xfrm>
          <a:prstGeom prst="rect">
            <a:avLst/>
          </a:prstGeom>
          <a:noFill/>
          <a:ln w="12700">
            <a:noFill/>
            <a:miter lim="800000"/>
            <a:headEnd/>
            <a:tailEnd/>
          </a:ln>
          <a:effectLst/>
        </p:spPr>
        <p:txBody>
          <a:bodyPr wrap="none" lIns="90488" tIns="44450" rIns="90488" bIns="44450">
            <a:spAutoFit/>
          </a:bodyPr>
          <a:lstStyle/>
          <a:p>
            <a:pPr algn="ctr" defTabSz="762000" eaLnBrk="0" hangingPunct="0">
              <a:defRPr/>
            </a:pPr>
            <a:r>
              <a:rPr lang="en-GB" sz="3600" b="1">
                <a:solidFill>
                  <a:schemeClr val="tx2"/>
                </a:solidFill>
                <a:effectLst>
                  <a:outerShdw blurRad="38100" dist="38100" dir="2700000" algn="tl">
                    <a:srgbClr val="C0C0C0"/>
                  </a:outerShdw>
                </a:effectLst>
                <a:latin typeface="Arial" charset="0"/>
                <a:cs typeface="+mn-cs"/>
              </a:rPr>
              <a:t>Persistent Pain</a:t>
            </a:r>
          </a:p>
        </p:txBody>
      </p:sp>
      <p:sp>
        <p:nvSpPr>
          <p:cNvPr id="704518" name="Rectangle 6"/>
          <p:cNvSpPr>
            <a:spLocks noChangeArrowheads="1"/>
          </p:cNvSpPr>
          <p:nvPr/>
        </p:nvSpPr>
        <p:spPr bwMode="auto">
          <a:xfrm>
            <a:off x="354013" y="3041650"/>
            <a:ext cx="3876675" cy="1382713"/>
          </a:xfrm>
          <a:prstGeom prst="rect">
            <a:avLst/>
          </a:prstGeom>
          <a:noFill/>
          <a:ln w="12700">
            <a:noFill/>
            <a:miter lim="800000"/>
            <a:headEnd/>
            <a:tailEnd/>
          </a:ln>
          <a:effectLst/>
        </p:spPr>
        <p:txBody>
          <a:bodyPr wrap="none" lIns="90488" tIns="44450" rIns="90488" bIns="44450">
            <a:spAutoFit/>
          </a:bodyPr>
          <a:lstStyle/>
          <a:p>
            <a:pPr algn="ctr" defTabSz="762000" eaLnBrk="0" hangingPunct="0">
              <a:defRPr/>
            </a:pPr>
            <a:r>
              <a:rPr lang="en-GB" sz="3600" b="1" dirty="0">
                <a:solidFill>
                  <a:schemeClr val="tx2"/>
                </a:solidFill>
                <a:effectLst>
                  <a:outerShdw blurRad="38100" dist="38100" dir="2700000" algn="tl">
                    <a:srgbClr val="C0C0C0"/>
                  </a:outerShdw>
                </a:effectLst>
                <a:latin typeface="Arial" charset="0"/>
                <a:cs typeface="+mn-cs"/>
              </a:rPr>
              <a:t>Nociceptive Pain</a:t>
            </a:r>
            <a:endParaRPr lang="en-GB" sz="2800" b="1" dirty="0">
              <a:solidFill>
                <a:schemeClr val="tx2"/>
              </a:solidFill>
              <a:effectLst>
                <a:outerShdw blurRad="38100" dist="38100" dir="2700000" algn="tl">
                  <a:srgbClr val="C0C0C0"/>
                </a:outerShdw>
              </a:effectLst>
              <a:latin typeface="Arial" charset="0"/>
              <a:cs typeface="+mn-cs"/>
            </a:endParaRPr>
          </a:p>
          <a:p>
            <a:pPr algn="ctr" defTabSz="762000" eaLnBrk="0" hangingPunct="0">
              <a:defRPr/>
            </a:pPr>
            <a:r>
              <a:rPr lang="en-GB">
                <a:cs typeface="+mn-cs"/>
              </a:rPr>
              <a:t>Pain-signalling </a:t>
            </a:r>
            <a:endParaRPr lang="en-GB" dirty="0">
              <a:cs typeface="+mn-cs"/>
            </a:endParaRPr>
          </a:p>
          <a:p>
            <a:pPr algn="ctr" defTabSz="762000" eaLnBrk="0" hangingPunct="0">
              <a:defRPr/>
            </a:pPr>
            <a:r>
              <a:rPr lang="en-GB" dirty="0">
                <a:cs typeface="+mn-cs"/>
              </a:rPr>
              <a:t>“pathway” intact</a:t>
            </a:r>
          </a:p>
        </p:txBody>
      </p:sp>
      <p:sp>
        <p:nvSpPr>
          <p:cNvPr id="704519" name="Rectangle 7"/>
          <p:cNvSpPr>
            <a:spLocks noChangeArrowheads="1"/>
          </p:cNvSpPr>
          <p:nvPr/>
        </p:nvSpPr>
        <p:spPr bwMode="auto">
          <a:xfrm>
            <a:off x="5334000" y="2997200"/>
            <a:ext cx="4443413" cy="2120900"/>
          </a:xfrm>
          <a:prstGeom prst="rect">
            <a:avLst/>
          </a:prstGeom>
          <a:noFill/>
          <a:ln w="12700">
            <a:noFill/>
            <a:miter lim="800000"/>
            <a:headEnd/>
            <a:tailEnd/>
          </a:ln>
          <a:effectLst/>
        </p:spPr>
        <p:txBody>
          <a:bodyPr lIns="90488" tIns="44450" rIns="90488" bIns="44450">
            <a:spAutoFit/>
          </a:bodyPr>
          <a:lstStyle/>
          <a:p>
            <a:pPr algn="ctr" defTabSz="762000" eaLnBrk="0" hangingPunct="0">
              <a:defRPr/>
            </a:pPr>
            <a:r>
              <a:rPr lang="en-GB" sz="3600" b="1">
                <a:solidFill>
                  <a:schemeClr val="tx2"/>
                </a:solidFill>
                <a:effectLst>
                  <a:outerShdw blurRad="38100" dist="38100" dir="2700000" algn="tl">
                    <a:srgbClr val="C0C0C0"/>
                  </a:outerShdw>
                </a:effectLst>
                <a:latin typeface="Arial" charset="0"/>
                <a:cs typeface="+mn-cs"/>
              </a:rPr>
              <a:t>Neuropathic Pain</a:t>
            </a:r>
            <a:endParaRPr lang="en-GB" sz="2800" b="1">
              <a:solidFill>
                <a:schemeClr val="tx2"/>
              </a:solidFill>
              <a:effectLst>
                <a:outerShdw blurRad="38100" dist="38100" dir="2700000" algn="tl">
                  <a:srgbClr val="C0C0C0"/>
                </a:outerShdw>
              </a:effectLst>
              <a:latin typeface="Arial" charset="0"/>
              <a:cs typeface="+mn-cs"/>
            </a:endParaRPr>
          </a:p>
          <a:p>
            <a:pPr algn="ctr" defTabSz="762000" eaLnBrk="0" hangingPunct="0">
              <a:defRPr/>
            </a:pPr>
            <a:r>
              <a:rPr lang="en-GB">
                <a:cs typeface="+mn-cs"/>
              </a:rPr>
              <a:t>Pain arising as a direct</a:t>
            </a:r>
          </a:p>
          <a:p>
            <a:pPr algn="ctr" defTabSz="762000" eaLnBrk="0" hangingPunct="0">
              <a:defRPr/>
            </a:pPr>
            <a:r>
              <a:rPr lang="en-GB">
                <a:cs typeface="+mn-cs"/>
              </a:rPr>
              <a:t>consequence of a lesion or disease </a:t>
            </a:r>
          </a:p>
          <a:p>
            <a:pPr algn="ctr" defTabSz="762000" eaLnBrk="0" hangingPunct="0">
              <a:defRPr/>
            </a:pPr>
            <a:r>
              <a:rPr lang="en-GB">
                <a:cs typeface="+mn-cs"/>
              </a:rPr>
              <a:t>affecting the somatosensory </a:t>
            </a:r>
          </a:p>
          <a:p>
            <a:pPr algn="ctr" defTabSz="762000" eaLnBrk="0" hangingPunct="0">
              <a:defRPr/>
            </a:pPr>
            <a:r>
              <a:rPr lang="en-GB">
                <a:cs typeface="+mn-cs"/>
              </a:rPr>
              <a:t>system</a:t>
            </a:r>
          </a:p>
        </p:txBody>
      </p:sp>
      <p:sp>
        <p:nvSpPr>
          <p:cNvPr id="40968" name="Line 8"/>
          <p:cNvSpPr>
            <a:spLocks noChangeShapeType="1"/>
          </p:cNvSpPr>
          <p:nvPr/>
        </p:nvSpPr>
        <p:spPr bwMode="auto">
          <a:xfrm>
            <a:off x="2179638" y="2438400"/>
            <a:ext cx="5243512" cy="0"/>
          </a:xfrm>
          <a:prstGeom prst="line">
            <a:avLst/>
          </a:prstGeom>
          <a:noFill/>
          <a:ln w="12700">
            <a:solidFill>
              <a:schemeClr val="tx1"/>
            </a:solidFill>
            <a:round/>
            <a:headEnd/>
            <a:tailEnd/>
          </a:ln>
        </p:spPr>
        <p:txBody>
          <a:bodyPr wrap="none" anchor="ctr"/>
          <a:lstStyle/>
          <a:p>
            <a:endParaRPr lang="en-GB"/>
          </a:p>
        </p:txBody>
      </p:sp>
      <p:sp>
        <p:nvSpPr>
          <p:cNvPr id="40969" name="Line 9"/>
          <p:cNvSpPr>
            <a:spLocks noChangeShapeType="1"/>
          </p:cNvSpPr>
          <p:nvPr/>
        </p:nvSpPr>
        <p:spPr bwMode="auto">
          <a:xfrm>
            <a:off x="4686300" y="1835150"/>
            <a:ext cx="0" cy="596900"/>
          </a:xfrm>
          <a:prstGeom prst="line">
            <a:avLst/>
          </a:prstGeom>
          <a:noFill/>
          <a:ln w="12700">
            <a:solidFill>
              <a:schemeClr val="tx1"/>
            </a:solidFill>
            <a:round/>
            <a:headEnd/>
            <a:tailEnd/>
          </a:ln>
        </p:spPr>
        <p:txBody>
          <a:bodyPr wrap="none" anchor="ctr"/>
          <a:lstStyle/>
          <a:p>
            <a:endParaRPr lang="en-GB"/>
          </a:p>
        </p:txBody>
      </p:sp>
      <p:sp>
        <p:nvSpPr>
          <p:cNvPr id="40970" name="Line 10"/>
          <p:cNvSpPr>
            <a:spLocks noChangeShapeType="1"/>
          </p:cNvSpPr>
          <p:nvPr/>
        </p:nvSpPr>
        <p:spPr bwMode="auto">
          <a:xfrm>
            <a:off x="2171700" y="2444750"/>
            <a:ext cx="0" cy="444500"/>
          </a:xfrm>
          <a:prstGeom prst="line">
            <a:avLst/>
          </a:prstGeom>
          <a:noFill/>
          <a:ln w="12700">
            <a:solidFill>
              <a:schemeClr val="tx1"/>
            </a:solidFill>
            <a:round/>
            <a:headEnd/>
            <a:tailEnd/>
          </a:ln>
        </p:spPr>
        <p:txBody>
          <a:bodyPr wrap="none" anchor="ctr"/>
          <a:lstStyle/>
          <a:p>
            <a:endParaRPr lang="en-GB"/>
          </a:p>
        </p:txBody>
      </p:sp>
      <p:sp>
        <p:nvSpPr>
          <p:cNvPr id="40971" name="Line 11"/>
          <p:cNvSpPr>
            <a:spLocks noChangeShapeType="1"/>
          </p:cNvSpPr>
          <p:nvPr/>
        </p:nvSpPr>
        <p:spPr bwMode="auto">
          <a:xfrm>
            <a:off x="7429500" y="2444750"/>
            <a:ext cx="0" cy="444500"/>
          </a:xfrm>
          <a:prstGeom prst="line">
            <a:avLst/>
          </a:prstGeom>
          <a:noFill/>
          <a:ln w="12700">
            <a:solidFill>
              <a:schemeClr val="tx1"/>
            </a:solidFill>
            <a:round/>
            <a:headEnd/>
            <a:tailEnd/>
          </a:ln>
        </p:spPr>
        <p:txBody>
          <a:bodyPr wrap="none" anchor="ctr"/>
          <a:lstStyle/>
          <a:p>
            <a:endParaRPr lang="en-GB"/>
          </a:p>
        </p:txBody>
      </p:sp>
      <p:sp>
        <p:nvSpPr>
          <p:cNvPr id="40972" name="Text Box 14"/>
          <p:cNvSpPr txBox="1">
            <a:spLocks noChangeArrowheads="1"/>
          </p:cNvSpPr>
          <p:nvPr/>
        </p:nvSpPr>
        <p:spPr bwMode="auto">
          <a:xfrm>
            <a:off x="730250" y="5826125"/>
            <a:ext cx="184150" cy="461963"/>
          </a:xfrm>
          <a:prstGeom prst="rect">
            <a:avLst/>
          </a:prstGeom>
          <a:noFill/>
          <a:ln w="12700">
            <a:noFill/>
            <a:miter lim="800000"/>
            <a:headEnd type="none" w="sm" len="sm"/>
            <a:tailEnd type="none" w="sm" len="sm"/>
          </a:ln>
        </p:spPr>
        <p:txBody>
          <a:bodyPr wrap="none">
            <a:spAutoFit/>
          </a:bodyPr>
          <a:lstStyle/>
          <a:p>
            <a:pPr eaLnBrk="0" hangingPunct="0"/>
            <a:endParaRPr lang="en-US"/>
          </a:p>
        </p:txBody>
      </p:sp>
      <p:sp>
        <p:nvSpPr>
          <p:cNvPr id="40973" name="Text Box 15"/>
          <p:cNvSpPr txBox="1">
            <a:spLocks noChangeArrowheads="1"/>
          </p:cNvSpPr>
          <p:nvPr/>
        </p:nvSpPr>
        <p:spPr bwMode="auto">
          <a:xfrm>
            <a:off x="2035175" y="5995988"/>
            <a:ext cx="6691313" cy="461962"/>
          </a:xfrm>
          <a:prstGeom prst="rect">
            <a:avLst/>
          </a:prstGeom>
          <a:noFill/>
          <a:ln w="12700">
            <a:noFill/>
            <a:miter lim="800000"/>
            <a:headEnd type="none" w="sm" len="sm"/>
            <a:tailEnd type="none" w="sm" len="sm"/>
          </a:ln>
        </p:spPr>
        <p:txBody>
          <a:bodyPr wrap="none">
            <a:spAutoFit/>
          </a:bodyPr>
          <a:lstStyle/>
          <a:p>
            <a:pPr algn="ctr" eaLnBrk="0" hangingPunct="0"/>
            <a:r>
              <a:rPr lang="en-GB"/>
              <a:t>Treede RD et al Neurology 2008; 70(18):1630-1635.</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366713" y="381000"/>
            <a:ext cx="9553575" cy="415925"/>
          </a:xfrm>
          <a:prstGeom prst="rect">
            <a:avLst/>
          </a:prstGeom>
          <a:noFill/>
          <a:ln w="9525">
            <a:noFill/>
            <a:round/>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a:solidFill>
                  <a:srgbClr val="000000"/>
                </a:solidFill>
                <a:latin typeface="Arial" pitchFamily="34" charset="0"/>
                <a:ea typeface="msgothic"/>
                <a:cs typeface="msgothic"/>
              </a:rPr>
              <a:t>Figure 2. (A) Projection of the equivalent current dipole (ECD) localizations for D1 (filed circle) and D5 (open circle) onto individual MRI slices for one representative patient (#3).</a:t>
            </a:r>
          </a:p>
        </p:txBody>
      </p:sp>
      <p:pic>
        <p:nvPicPr>
          <p:cNvPr id="87043" name="Picture 2"/>
          <p:cNvPicPr>
            <a:picLocks noChangeAspect="1" noChangeArrowheads="1"/>
          </p:cNvPicPr>
          <p:nvPr/>
        </p:nvPicPr>
        <p:blipFill>
          <a:blip r:embed="rId3" cstate="print"/>
          <a:srcRect/>
          <a:stretch>
            <a:fillRect/>
          </a:stretch>
        </p:blipFill>
        <p:spPr bwMode="auto">
          <a:xfrm>
            <a:off x="6859588" y="5981700"/>
            <a:ext cx="2938462" cy="652463"/>
          </a:xfrm>
          <a:prstGeom prst="rect">
            <a:avLst/>
          </a:prstGeom>
          <a:noFill/>
          <a:ln w="9525">
            <a:noFill/>
            <a:round/>
            <a:headEnd/>
            <a:tailEnd/>
          </a:ln>
        </p:spPr>
      </p:pic>
      <p:pic>
        <p:nvPicPr>
          <p:cNvPr id="87044" name="Picture 3"/>
          <p:cNvPicPr>
            <a:picLocks noChangeAspect="1" noChangeArrowheads="1"/>
          </p:cNvPicPr>
          <p:nvPr/>
        </p:nvPicPr>
        <p:blipFill>
          <a:blip r:embed="rId4" cstate="print"/>
          <a:srcRect/>
          <a:stretch>
            <a:fillRect/>
          </a:stretch>
        </p:blipFill>
        <p:spPr bwMode="auto">
          <a:xfrm>
            <a:off x="2436813" y="979488"/>
            <a:ext cx="5418137" cy="4892675"/>
          </a:xfrm>
          <a:prstGeom prst="rect">
            <a:avLst/>
          </a:prstGeom>
          <a:noFill/>
          <a:ln w="9525">
            <a:noFill/>
            <a:round/>
            <a:headEnd/>
            <a:tailEnd/>
          </a:ln>
        </p:spPr>
      </p:pic>
      <p:sp>
        <p:nvSpPr>
          <p:cNvPr id="87045" name="Text Box 4"/>
          <p:cNvSpPr txBox="1">
            <a:spLocks noChangeArrowheads="1"/>
          </p:cNvSpPr>
          <p:nvPr/>
        </p:nvSpPr>
        <p:spPr bwMode="auto">
          <a:xfrm>
            <a:off x="2436813" y="5972175"/>
            <a:ext cx="4406900" cy="231775"/>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solidFill>
                  <a:srgbClr val="000000"/>
                </a:solidFill>
                <a:latin typeface="Arial" pitchFamily="34" charset="0"/>
                <a:ea typeface="msgothic"/>
                <a:cs typeface="msgothic"/>
              </a:rPr>
              <a:t>Maihöfner C et al. Neurology 2004;63:693-701</a:t>
            </a:r>
          </a:p>
        </p:txBody>
      </p:sp>
      <p:sp>
        <p:nvSpPr>
          <p:cNvPr id="87046" name="Text Box 5"/>
          <p:cNvSpPr txBox="1">
            <a:spLocks noChangeArrowheads="1"/>
          </p:cNvSpPr>
          <p:nvPr/>
        </p:nvSpPr>
        <p:spPr bwMode="auto">
          <a:xfrm>
            <a:off x="109538" y="6613525"/>
            <a:ext cx="5546725" cy="3470275"/>
          </a:xfrm>
          <a:prstGeom prst="rect">
            <a:avLst/>
          </a:prstGeom>
          <a:noFill/>
          <a:ln w="9525">
            <a:noFill/>
            <a:round/>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1000">
                <a:solidFill>
                  <a:srgbClr val="000000"/>
                </a:solidFill>
                <a:latin typeface="Arial" pitchFamily="34" charset="0"/>
                <a:ea typeface="msgothic"/>
                <a:cs typeface="msgothic"/>
              </a:rPr>
              <a:t>©2004 by Lippincott Williams &amp; Wilkins</a:t>
            </a:r>
          </a:p>
        </p:txBody>
      </p:sp>
      <p:sp>
        <p:nvSpPr>
          <p:cNvPr id="87047" name="Rectangle 6"/>
          <p:cNvSpPr>
            <a:spLocks noChangeArrowheads="1"/>
          </p:cNvSpPr>
          <p:nvPr/>
        </p:nvSpPr>
        <p:spPr bwMode="auto">
          <a:xfrm>
            <a:off x="3259138" y="3230563"/>
            <a:ext cx="3692525" cy="461962"/>
          </a:xfrm>
          <a:prstGeom prst="rect">
            <a:avLst/>
          </a:prstGeom>
          <a:noFill/>
          <a:ln w="9525">
            <a:noFill/>
            <a:miter lim="800000"/>
            <a:headEnd/>
            <a:tailEnd/>
          </a:ln>
        </p:spPr>
        <p:txBody>
          <a:bodyPr wrap="none">
            <a:spAutoFit/>
          </a:bodyPr>
          <a:lstStyle/>
          <a:p>
            <a:r>
              <a:rPr lang="en-GB"/>
              <a:t>http://www.roussillon.co.uk/</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3297238" y="3198813"/>
            <a:ext cx="184150" cy="460375"/>
          </a:xfrm>
          <a:prstGeom prst="rect">
            <a:avLst/>
          </a:prstGeom>
          <a:noFill/>
          <a:ln w="9525">
            <a:noFill/>
            <a:miter lim="800000"/>
            <a:headEnd/>
            <a:tailEnd/>
          </a:ln>
        </p:spPr>
        <p:txBody>
          <a:bodyPr wrap="none">
            <a:spAutoFit/>
          </a:bodyPr>
          <a:lstStyle/>
          <a:p>
            <a:endParaRPr lang="en-US"/>
          </a:p>
        </p:txBody>
      </p:sp>
      <p:pic>
        <p:nvPicPr>
          <p:cNvPr id="88067" name="Picture 2" descr="C:\Documents and Settings\bkuehler\My Documents\My Pictures\mirrorBox2.jpg"/>
          <p:cNvPicPr>
            <a:picLocks noChangeAspect="1" noChangeArrowheads="1"/>
          </p:cNvPicPr>
          <p:nvPr/>
        </p:nvPicPr>
        <p:blipFill>
          <a:blip r:embed="rId2" cstate="print"/>
          <a:srcRect/>
          <a:stretch>
            <a:fillRect/>
          </a:stretch>
        </p:blipFill>
        <p:spPr bwMode="auto">
          <a:xfrm>
            <a:off x="1903413" y="315913"/>
            <a:ext cx="7200900" cy="579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1984375" y="-31750"/>
            <a:ext cx="5913438" cy="3910013"/>
          </a:xfrm>
          <a:prstGeom prst="rect">
            <a:avLst/>
          </a:prstGeom>
          <a:noFill/>
          <a:ln w="9525">
            <a:noFill/>
            <a:miter lim="800000"/>
            <a:headEnd/>
            <a:tailEnd/>
          </a:ln>
        </p:spPr>
        <p:txBody>
          <a:bodyPr anchor="ctr">
            <a:spAutoFit/>
          </a:bodyPr>
          <a:lstStyle/>
          <a:p>
            <a:endParaRPr lang="en-US" sz="1400" b="1">
              <a:latin typeface="Arial" pitchFamily="34" charset="0"/>
            </a:endParaRPr>
          </a:p>
          <a:p>
            <a:endParaRPr lang="en-US" sz="1400" b="1">
              <a:latin typeface="Arial" pitchFamily="34" charset="0"/>
            </a:endParaRPr>
          </a:p>
          <a:p>
            <a:r>
              <a:rPr lang="en-US" sz="1400" b="1">
                <a:latin typeface="Arial" pitchFamily="34" charset="0"/>
              </a:rPr>
              <a:t>Crossing your arms relieves pain</a:t>
            </a:r>
          </a:p>
          <a:p>
            <a:endParaRPr lang="en-US" sz="1400" b="1">
              <a:latin typeface="Arial" pitchFamily="34" charset="0"/>
            </a:endParaRPr>
          </a:p>
          <a:p>
            <a:pPr eaLnBrk="0" hangingPunct="0"/>
            <a:r>
              <a:rPr lang="en-US" sz="1200">
                <a:latin typeface="Arial" pitchFamily="34" charset="0"/>
              </a:rPr>
              <a:t>20 May 2011 - Crossing your arms reduces the intensity of pain you feel when receiving a painful stimulus on the hand</a:t>
            </a:r>
          </a:p>
          <a:p>
            <a:pPr eaLnBrk="0" hangingPunct="0"/>
            <a:endParaRPr lang="en-US" sz="1200">
              <a:latin typeface="Arial" pitchFamily="34" charset="0"/>
            </a:endParaRPr>
          </a:p>
          <a:p>
            <a:pPr eaLnBrk="0" hangingPunct="0"/>
            <a:r>
              <a:rPr lang="en-US" sz="1200">
                <a:latin typeface="Arial" pitchFamily="34" charset="0"/>
              </a:rPr>
              <a:t>Published in the current issue of the journal PAIN, the research shows that crossing   your arms over the midline (an imaginary line running vertically down the centre of the body)</a:t>
            </a:r>
          </a:p>
          <a:p>
            <a:pPr eaLnBrk="0" hangingPunct="0"/>
            <a:r>
              <a:rPr lang="en-US" sz="1200">
                <a:latin typeface="Arial" pitchFamily="34" charset="0"/>
              </a:rPr>
              <a:t> confuses the brain and reduces the intensity of the pain sensation.</a:t>
            </a:r>
            <a:br>
              <a:rPr lang="en-US" sz="1200">
                <a:latin typeface="Arial" pitchFamily="34" charset="0"/>
              </a:rPr>
            </a:br>
            <a:r>
              <a:rPr lang="en-US" sz="1200">
                <a:latin typeface="Arial" pitchFamily="34" charset="0"/>
              </a:rPr>
              <a:t/>
            </a:r>
            <a:br>
              <a:rPr lang="en-US" sz="1200">
                <a:latin typeface="Arial" pitchFamily="34" charset="0"/>
              </a:rPr>
            </a:br>
            <a:r>
              <a:rPr lang="en-US" sz="1200">
                <a:latin typeface="Arial" pitchFamily="34" charset="0"/>
              </a:rPr>
              <a:t>Scientists believe that the reason for this phenomenon is due to conflicting information between two of the brain’s maps – the one for you body and the one for external space.</a:t>
            </a:r>
          </a:p>
          <a:p>
            <a:pPr eaLnBrk="0" hangingPunct="0"/>
            <a:r>
              <a:rPr lang="en-US" sz="1200">
                <a:latin typeface="Arial" pitchFamily="34" charset="0"/>
              </a:rPr>
              <a:t>As your left hand usually performs actions on the left side of space (and vice-versa for the right side), these two maps are used to working together to produce strong impulses in response to stimuli. </a:t>
            </a:r>
          </a:p>
          <a:p>
            <a:pPr eaLnBrk="0" hangingPunct="0"/>
            <a:r>
              <a:rPr lang="en-US" sz="1200">
                <a:latin typeface="Arial" pitchFamily="34" charset="0"/>
              </a:rPr>
              <a:t>When our arms are crossed, the two maps are mismatched and processing of noxious information is weakened – resulting in less pain.</a:t>
            </a:r>
          </a:p>
        </p:txBody>
      </p:sp>
      <p:pic>
        <p:nvPicPr>
          <p:cNvPr id="89091" name="Picture 2" descr="http://www.ucl.ac.uk/news/news-articles/1104/Figure_3_small_cropped_2.jpg"/>
          <p:cNvPicPr>
            <a:picLocks noChangeAspect="1" noChangeArrowheads="1"/>
          </p:cNvPicPr>
          <p:nvPr/>
        </p:nvPicPr>
        <p:blipFill>
          <a:blip r:embed="rId2" cstate="print"/>
          <a:srcRect/>
          <a:stretch>
            <a:fillRect/>
          </a:stretch>
        </p:blipFill>
        <p:spPr bwMode="auto">
          <a:xfrm>
            <a:off x="5872163" y="3860800"/>
            <a:ext cx="3214687"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771525" y="2130425"/>
            <a:ext cx="8743950" cy="1470025"/>
          </a:xfrm>
        </p:spPr>
        <p:txBody>
          <a:bodyPr/>
          <a:lstStyle/>
          <a:p>
            <a:r>
              <a:rPr lang="en-GB" smtClean="0"/>
              <a:t>Many thanks to Prof Rice</a:t>
            </a:r>
          </a:p>
        </p:txBody>
      </p:sp>
      <p:sp>
        <p:nvSpPr>
          <p:cNvPr id="90115"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z="3600" smtClean="0"/>
              <a:t>Key Features of Neuropathic Pain</a:t>
            </a:r>
          </a:p>
        </p:txBody>
      </p:sp>
      <p:sp>
        <p:nvSpPr>
          <p:cNvPr id="41987" name="Rectangle 3"/>
          <p:cNvSpPr>
            <a:spLocks noGrp="1" noChangeArrowheads="1"/>
          </p:cNvSpPr>
          <p:nvPr>
            <p:ph type="body" sz="half" idx="1"/>
          </p:nvPr>
        </p:nvSpPr>
        <p:spPr>
          <a:xfrm>
            <a:off x="1257300" y="1828800"/>
            <a:ext cx="3810000" cy="4800600"/>
          </a:xfrm>
        </p:spPr>
        <p:txBody>
          <a:bodyPr/>
          <a:lstStyle/>
          <a:p>
            <a:pPr>
              <a:lnSpc>
                <a:spcPct val="90000"/>
              </a:lnSpc>
            </a:pPr>
            <a:r>
              <a:rPr lang="en-GB" sz="2400" smtClean="0"/>
              <a:t>Spontaneous pain in absence of a noxious stimulus</a:t>
            </a:r>
          </a:p>
          <a:p>
            <a:pPr>
              <a:lnSpc>
                <a:spcPct val="90000"/>
              </a:lnSpc>
            </a:pPr>
            <a:endParaRPr lang="en-GB" sz="2400" smtClean="0"/>
          </a:p>
          <a:p>
            <a:pPr>
              <a:lnSpc>
                <a:spcPct val="90000"/>
              </a:lnSpc>
            </a:pPr>
            <a:r>
              <a:rPr lang="en-GB" sz="2400" smtClean="0"/>
              <a:t>Pain in areas of sensory loss (numbness)- </a:t>
            </a:r>
            <a:r>
              <a:rPr lang="en-GB" sz="2400" i="1" smtClean="0"/>
              <a:t>Anaesthesia Dolorosa</a:t>
            </a:r>
          </a:p>
          <a:p>
            <a:pPr>
              <a:lnSpc>
                <a:spcPct val="90000"/>
              </a:lnSpc>
            </a:pPr>
            <a:endParaRPr lang="en-GB" sz="2400" i="1" smtClean="0"/>
          </a:p>
          <a:p>
            <a:pPr>
              <a:lnSpc>
                <a:spcPct val="90000"/>
              </a:lnSpc>
            </a:pPr>
            <a:r>
              <a:rPr lang="en-GB" sz="2400" i="1" smtClean="0"/>
              <a:t>Allodynia – </a:t>
            </a:r>
            <a:r>
              <a:rPr lang="en-GB" sz="2400" smtClean="0"/>
              <a:t>pain in response to an innocous stimulus</a:t>
            </a:r>
          </a:p>
        </p:txBody>
      </p:sp>
      <p:sp>
        <p:nvSpPr>
          <p:cNvPr id="41988" name="Text Box 4"/>
          <p:cNvSpPr txBox="1">
            <a:spLocks noChangeArrowheads="1"/>
          </p:cNvSpPr>
          <p:nvPr/>
        </p:nvSpPr>
        <p:spPr bwMode="auto">
          <a:xfrm>
            <a:off x="6554788" y="6326188"/>
            <a:ext cx="3192462" cy="366712"/>
          </a:xfrm>
          <a:prstGeom prst="rect">
            <a:avLst/>
          </a:prstGeom>
          <a:noFill/>
          <a:ln w="50800">
            <a:noFill/>
            <a:miter lim="800000"/>
            <a:headEnd/>
            <a:tailEnd/>
          </a:ln>
        </p:spPr>
        <p:txBody>
          <a:bodyPr wrap="none">
            <a:spAutoFit/>
          </a:bodyPr>
          <a:lstStyle/>
          <a:p>
            <a:pPr eaLnBrk="0" hangingPunct="0"/>
            <a:r>
              <a:rPr lang="en-GB" sz="1800"/>
              <a:t>Nurmikko www.liv.ac.uk/pri</a:t>
            </a:r>
          </a:p>
        </p:txBody>
      </p:sp>
      <p:pic>
        <p:nvPicPr>
          <p:cNvPr id="41989" name="Picture 5"/>
          <p:cNvPicPr>
            <a:picLocks noChangeAspect="1" noChangeArrowheads="1"/>
          </p:cNvPicPr>
          <p:nvPr/>
        </p:nvPicPr>
        <p:blipFill>
          <a:blip r:embed="rId2" cstate="print"/>
          <a:srcRect/>
          <a:stretch>
            <a:fillRect/>
          </a:stretch>
        </p:blipFill>
        <p:spPr bwMode="auto">
          <a:xfrm>
            <a:off x="7813675" y="4716463"/>
            <a:ext cx="2230438" cy="1460500"/>
          </a:xfrm>
          <a:prstGeom prst="rect">
            <a:avLst/>
          </a:prstGeom>
          <a:noFill/>
          <a:ln w="50800">
            <a:noFill/>
            <a:miter lim="800000"/>
            <a:headEnd/>
            <a:tailEnd/>
          </a:ln>
        </p:spPr>
      </p:pic>
      <p:pic>
        <p:nvPicPr>
          <p:cNvPr id="41990" name="Picture 6"/>
          <p:cNvPicPr>
            <a:picLocks noChangeAspect="1" noChangeArrowheads="1"/>
          </p:cNvPicPr>
          <p:nvPr/>
        </p:nvPicPr>
        <p:blipFill>
          <a:blip r:embed="rId3" cstate="print"/>
          <a:srcRect/>
          <a:stretch>
            <a:fillRect/>
          </a:stretch>
        </p:blipFill>
        <p:spPr bwMode="auto">
          <a:xfrm>
            <a:off x="5937250" y="2033588"/>
            <a:ext cx="2657475" cy="1771650"/>
          </a:xfrm>
          <a:prstGeom prst="rect">
            <a:avLst/>
          </a:prstGeom>
          <a:noFill/>
          <a:ln w="50800">
            <a:noFill/>
            <a:miter lim="800000"/>
            <a:headEnd/>
            <a:tailEnd/>
          </a:ln>
        </p:spPr>
      </p:pic>
      <p:pic>
        <p:nvPicPr>
          <p:cNvPr id="41991" name="Picture 7"/>
          <p:cNvPicPr>
            <a:picLocks noChangeAspect="1" noChangeArrowheads="1"/>
          </p:cNvPicPr>
          <p:nvPr/>
        </p:nvPicPr>
        <p:blipFill>
          <a:blip r:embed="rId4" cstate="print"/>
          <a:srcRect/>
          <a:stretch>
            <a:fillRect/>
          </a:stretch>
        </p:blipFill>
        <p:spPr bwMode="auto">
          <a:xfrm>
            <a:off x="5332413" y="4699000"/>
            <a:ext cx="2270125" cy="1409700"/>
          </a:xfrm>
          <a:prstGeom prst="rect">
            <a:avLst/>
          </a:prstGeom>
          <a:noFill/>
          <a:ln w="508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66788" y="620713"/>
            <a:ext cx="7924800" cy="4114800"/>
          </a:xfrm>
          <a:prstGeom prst="rect">
            <a:avLst/>
          </a:prstGeom>
          <a:noFill/>
          <a:ln w="9525">
            <a:noFill/>
            <a:miter lim="800000"/>
            <a:headEnd/>
            <a:tailEnd/>
          </a:ln>
        </p:spPr>
        <p:txBody>
          <a:bodyPr lIns="90488" tIns="44450" rIns="90488" bIns="44450"/>
          <a:lstStyle/>
          <a:p>
            <a:pPr marL="342900" indent="-342900" defTabSz="762000" eaLnBrk="0" hangingPunct="0">
              <a:spcBef>
                <a:spcPct val="20000"/>
              </a:spcBef>
              <a:buFontTx/>
              <a:buChar char="•"/>
            </a:pPr>
            <a:endParaRPr lang="en-US" sz="2800" b="1"/>
          </a:p>
        </p:txBody>
      </p:sp>
      <p:sp>
        <p:nvSpPr>
          <p:cNvPr id="43011" name="Rectangle 3"/>
          <p:cNvSpPr>
            <a:spLocks noGrp="1" noChangeArrowheads="1"/>
          </p:cNvSpPr>
          <p:nvPr>
            <p:ph type="title"/>
          </p:nvPr>
        </p:nvSpPr>
        <p:spPr>
          <a:xfrm>
            <a:off x="571500" y="0"/>
            <a:ext cx="9358313" cy="1219200"/>
          </a:xfrm>
        </p:spPr>
        <p:txBody>
          <a:bodyPr/>
          <a:lstStyle/>
          <a:p>
            <a:r>
              <a:rPr lang="en-GB" b="1" u="sng" smtClean="0">
                <a:solidFill>
                  <a:schemeClr val="bg2"/>
                </a:solidFill>
              </a:rPr>
              <a:t>Neuropathic Pain</a:t>
            </a:r>
          </a:p>
        </p:txBody>
      </p:sp>
      <p:sp>
        <p:nvSpPr>
          <p:cNvPr id="1168388" name="Rectangle 4"/>
          <p:cNvSpPr>
            <a:spLocks noGrp="1" noChangeArrowheads="1"/>
          </p:cNvSpPr>
          <p:nvPr>
            <p:ph type="body" sz="half" idx="1"/>
          </p:nvPr>
        </p:nvSpPr>
        <p:spPr>
          <a:xfrm>
            <a:off x="357188" y="1214438"/>
            <a:ext cx="4929187" cy="5000625"/>
          </a:xfrm>
          <a:gradFill>
            <a:gsLst>
              <a:gs pos="0">
                <a:srgbClr val="0000CC"/>
              </a:gs>
              <a:gs pos="39999">
                <a:srgbClr val="0A128C"/>
              </a:gs>
              <a:gs pos="70000">
                <a:srgbClr val="181CC7"/>
              </a:gs>
              <a:gs pos="88000">
                <a:srgbClr val="7005D4"/>
              </a:gs>
              <a:gs pos="100000">
                <a:srgbClr val="8C3D91"/>
              </a:gs>
            </a:gsLst>
            <a:lin ang="5400000" scaled="0"/>
          </a:gradFill>
          <a:ln w="50800">
            <a:solidFill>
              <a:srgbClr val="FFFF00"/>
            </a:solidFill>
          </a:ln>
        </p:spPr>
        <p:txBody>
          <a:bodyPr/>
          <a:lstStyle/>
          <a:p>
            <a:pPr>
              <a:lnSpc>
                <a:spcPct val="80000"/>
              </a:lnSpc>
              <a:buClr>
                <a:srgbClr val="FFFF00"/>
              </a:buClr>
              <a:defRPr/>
            </a:pPr>
            <a:endParaRPr lang="en-GB" sz="1600" dirty="0" smtClean="0">
              <a:solidFill>
                <a:srgbClr val="FFFF00"/>
              </a:solidFill>
            </a:endParaRPr>
          </a:p>
          <a:p>
            <a:pPr>
              <a:lnSpc>
                <a:spcPct val="80000"/>
              </a:lnSpc>
              <a:buClr>
                <a:srgbClr val="FFFF00"/>
              </a:buClr>
              <a:defRPr/>
            </a:pPr>
            <a:r>
              <a:rPr lang="en-GB" sz="1600" dirty="0" smtClean="0">
                <a:solidFill>
                  <a:srgbClr val="FFFF00"/>
                </a:solidFill>
              </a:rPr>
              <a:t>Pain </a:t>
            </a:r>
            <a:r>
              <a:rPr lang="en-GB" sz="1600" u="sng" dirty="0" smtClean="0">
                <a:solidFill>
                  <a:srgbClr val="FFFF00"/>
                </a:solidFill>
              </a:rPr>
              <a:t>occasionally</a:t>
            </a:r>
            <a:r>
              <a:rPr lang="en-GB" sz="1600" dirty="0" smtClean="0">
                <a:solidFill>
                  <a:srgbClr val="FFFF00"/>
                </a:solidFill>
              </a:rPr>
              <a:t> generated in response to damage to central or peripheral nervous system</a:t>
            </a:r>
          </a:p>
          <a:p>
            <a:pPr>
              <a:lnSpc>
                <a:spcPct val="80000"/>
              </a:lnSpc>
              <a:buClr>
                <a:srgbClr val="FFFF00"/>
              </a:buClr>
              <a:defRPr/>
            </a:pPr>
            <a:endParaRPr lang="en-GB" sz="1600" dirty="0" smtClean="0">
              <a:solidFill>
                <a:srgbClr val="FFFF00"/>
              </a:solidFill>
            </a:endParaRPr>
          </a:p>
          <a:p>
            <a:pPr lvl="1">
              <a:lnSpc>
                <a:spcPct val="80000"/>
              </a:lnSpc>
              <a:buClr>
                <a:srgbClr val="FFFF00"/>
              </a:buClr>
              <a:defRPr/>
            </a:pPr>
            <a:r>
              <a:rPr lang="en-GB" sz="1200" dirty="0" smtClean="0">
                <a:solidFill>
                  <a:srgbClr val="FFFF00"/>
                </a:solidFill>
              </a:rPr>
              <a:t>~ 40% of HIV patients </a:t>
            </a:r>
            <a:r>
              <a:rPr lang="en-GB" sz="1050" dirty="0" smtClean="0">
                <a:solidFill>
                  <a:srgbClr val="FFFF00"/>
                </a:solidFill>
              </a:rPr>
              <a:t>(Smyth </a:t>
            </a:r>
            <a:r>
              <a:rPr lang="en-GB" sz="1050" i="1" dirty="0" smtClean="0">
                <a:solidFill>
                  <a:srgbClr val="FFFF00"/>
                </a:solidFill>
              </a:rPr>
              <a:t>et al</a:t>
            </a:r>
            <a:r>
              <a:rPr lang="en-GB" sz="1050" dirty="0" smtClean="0">
                <a:solidFill>
                  <a:srgbClr val="FFFF00"/>
                </a:solidFill>
              </a:rPr>
              <a:t> 2007)</a:t>
            </a:r>
            <a:endParaRPr lang="en-GB" sz="1200" dirty="0" smtClean="0">
              <a:solidFill>
                <a:srgbClr val="FFFF00"/>
              </a:solidFill>
            </a:endParaRPr>
          </a:p>
          <a:p>
            <a:pPr lvl="1">
              <a:lnSpc>
                <a:spcPct val="80000"/>
              </a:lnSpc>
              <a:buClr>
                <a:srgbClr val="FFFF00"/>
              </a:buClr>
              <a:defRPr/>
            </a:pPr>
            <a:r>
              <a:rPr lang="en-GB" sz="1200" dirty="0" smtClean="0">
                <a:solidFill>
                  <a:srgbClr val="FFFF00"/>
                </a:solidFill>
              </a:rPr>
              <a:t>~ 9% of patients after Acute Herpes Zoster </a:t>
            </a:r>
            <a:r>
              <a:rPr lang="en-GB" sz="1050" dirty="0" smtClean="0">
                <a:solidFill>
                  <a:srgbClr val="FFFF00"/>
                </a:solidFill>
              </a:rPr>
              <a:t>(Scott 2003)</a:t>
            </a:r>
            <a:endParaRPr lang="en-GB" sz="1200" dirty="0" smtClean="0">
              <a:solidFill>
                <a:srgbClr val="FFFF00"/>
              </a:solidFill>
            </a:endParaRPr>
          </a:p>
          <a:p>
            <a:pPr>
              <a:lnSpc>
                <a:spcPct val="80000"/>
              </a:lnSpc>
              <a:buClr>
                <a:srgbClr val="FFFF00"/>
              </a:buClr>
              <a:defRPr/>
            </a:pPr>
            <a:endParaRPr lang="en-GB" sz="1600" dirty="0" smtClean="0">
              <a:solidFill>
                <a:srgbClr val="FFFF00"/>
              </a:solidFill>
            </a:endParaRPr>
          </a:p>
          <a:p>
            <a:pPr>
              <a:lnSpc>
                <a:spcPct val="80000"/>
              </a:lnSpc>
              <a:buClr>
                <a:srgbClr val="FFFF00"/>
              </a:buClr>
              <a:defRPr/>
            </a:pPr>
            <a:r>
              <a:rPr lang="en-GB" sz="1600" dirty="0" smtClean="0">
                <a:solidFill>
                  <a:srgbClr val="FFFF00"/>
                </a:solidFill>
              </a:rPr>
              <a:t>Usually severe and chronic: </a:t>
            </a:r>
          </a:p>
          <a:p>
            <a:pPr lvl="1">
              <a:lnSpc>
                <a:spcPct val="80000"/>
              </a:lnSpc>
              <a:buClr>
                <a:srgbClr val="FFFF00"/>
              </a:buClr>
              <a:defRPr/>
            </a:pPr>
            <a:r>
              <a:rPr lang="en-GB" sz="1400" dirty="0" smtClean="0">
                <a:solidFill>
                  <a:srgbClr val="FFFF00"/>
                </a:solidFill>
              </a:rPr>
              <a:t>92 % POPNO pts in 2</a:t>
            </a:r>
            <a:r>
              <a:rPr lang="en-GB" sz="1400" baseline="30000" dirty="0" smtClean="0">
                <a:solidFill>
                  <a:srgbClr val="FFFF00"/>
                </a:solidFill>
              </a:rPr>
              <a:t>0</a:t>
            </a:r>
            <a:r>
              <a:rPr lang="en-GB" sz="1400" dirty="0" smtClean="0">
                <a:solidFill>
                  <a:srgbClr val="FFFF00"/>
                </a:solidFill>
              </a:rPr>
              <a:t> care</a:t>
            </a:r>
            <a:r>
              <a:rPr lang="en-GB" sz="900" dirty="0" smtClean="0">
                <a:solidFill>
                  <a:srgbClr val="FFFF00"/>
                </a:solidFill>
              </a:rPr>
              <a:t> </a:t>
            </a:r>
            <a:r>
              <a:rPr lang="en-GB" sz="1050" dirty="0" smtClean="0">
                <a:solidFill>
                  <a:srgbClr val="FFFF00"/>
                </a:solidFill>
              </a:rPr>
              <a:t>(Backonja &amp; Stacey 2004)</a:t>
            </a:r>
          </a:p>
          <a:p>
            <a:pPr lvl="1">
              <a:lnSpc>
                <a:spcPct val="80000"/>
              </a:lnSpc>
              <a:buClr>
                <a:srgbClr val="FFFF00"/>
              </a:buClr>
              <a:defRPr/>
            </a:pPr>
            <a:r>
              <a:rPr lang="en-GB" sz="1400" dirty="0" smtClean="0">
                <a:solidFill>
                  <a:srgbClr val="FFFFFF"/>
                </a:solidFill>
              </a:rPr>
              <a:t>* Pain of Predominantly Neuropathic Origin</a:t>
            </a:r>
            <a:endParaRPr lang="en-GB" sz="1400" dirty="0" smtClean="0">
              <a:solidFill>
                <a:srgbClr val="FFFF00"/>
              </a:solidFill>
            </a:endParaRPr>
          </a:p>
          <a:p>
            <a:pPr lvl="1">
              <a:lnSpc>
                <a:spcPct val="80000"/>
              </a:lnSpc>
              <a:buClr>
                <a:srgbClr val="FFFF00"/>
              </a:buClr>
              <a:defRPr/>
            </a:pPr>
            <a:r>
              <a:rPr lang="en-GB" sz="1400" dirty="0" smtClean="0">
                <a:solidFill>
                  <a:srgbClr val="FFFF00"/>
                </a:solidFill>
              </a:rPr>
              <a:t>Mean age 46 yr (21-79)</a:t>
            </a:r>
          </a:p>
          <a:p>
            <a:pPr lvl="1">
              <a:lnSpc>
                <a:spcPct val="80000"/>
              </a:lnSpc>
              <a:buClr>
                <a:srgbClr val="FFFF00"/>
              </a:buClr>
              <a:defRPr/>
            </a:pPr>
            <a:r>
              <a:rPr lang="en-GB" sz="1400" dirty="0" smtClean="0">
                <a:solidFill>
                  <a:srgbClr val="FFFF00"/>
                </a:solidFill>
              </a:rPr>
              <a:t>60% ♀</a:t>
            </a:r>
          </a:p>
          <a:p>
            <a:pPr lvl="1">
              <a:lnSpc>
                <a:spcPct val="80000"/>
              </a:lnSpc>
              <a:buClr>
                <a:srgbClr val="FFFF00"/>
              </a:buClr>
              <a:defRPr/>
            </a:pPr>
            <a:r>
              <a:rPr lang="en-GB" sz="1400" dirty="0" smtClean="0">
                <a:solidFill>
                  <a:srgbClr val="FFFF00"/>
                </a:solidFill>
              </a:rPr>
              <a:t>Mean duration 78 months</a:t>
            </a:r>
          </a:p>
          <a:p>
            <a:pPr lvl="1">
              <a:lnSpc>
                <a:spcPct val="80000"/>
              </a:lnSpc>
              <a:buClr>
                <a:srgbClr val="FFFF00"/>
              </a:buClr>
              <a:defRPr/>
            </a:pPr>
            <a:r>
              <a:rPr lang="en-GB" sz="1400" dirty="0" smtClean="0">
                <a:solidFill>
                  <a:srgbClr val="FFFF00"/>
                </a:solidFill>
              </a:rPr>
              <a:t>Average pain 5.7/10 (worst pain 7.7)</a:t>
            </a:r>
          </a:p>
          <a:p>
            <a:pPr lvl="1">
              <a:lnSpc>
                <a:spcPct val="80000"/>
              </a:lnSpc>
              <a:buClr>
                <a:srgbClr val="FFFF00"/>
              </a:buClr>
              <a:defRPr/>
            </a:pPr>
            <a:endParaRPr lang="en-GB" sz="1400" dirty="0" smtClean="0">
              <a:solidFill>
                <a:srgbClr val="FFFF00"/>
              </a:solidFill>
            </a:endParaRPr>
          </a:p>
          <a:p>
            <a:pPr lvl="1">
              <a:lnSpc>
                <a:spcPct val="80000"/>
              </a:lnSpc>
              <a:buClr>
                <a:srgbClr val="FFFF00"/>
              </a:buClr>
              <a:defRPr/>
            </a:pPr>
            <a:r>
              <a:rPr lang="en-GB" sz="1400" dirty="0" smtClean="0">
                <a:solidFill>
                  <a:srgbClr val="FFFF00"/>
                </a:solidFill>
              </a:rPr>
              <a:t>Increased pain to touch in 64%</a:t>
            </a:r>
          </a:p>
          <a:p>
            <a:pPr lvl="1">
              <a:lnSpc>
                <a:spcPct val="80000"/>
              </a:lnSpc>
              <a:buClr>
                <a:srgbClr val="FFFF00"/>
              </a:buClr>
              <a:defRPr/>
            </a:pPr>
            <a:r>
              <a:rPr lang="en-GB" sz="1400" dirty="0" smtClean="0">
                <a:solidFill>
                  <a:srgbClr val="FFFF00"/>
                </a:solidFill>
              </a:rPr>
              <a:t>Increased pain to heat in 38%</a:t>
            </a:r>
            <a:endParaRPr lang="en-GB" sz="1600" dirty="0" smtClean="0">
              <a:solidFill>
                <a:srgbClr val="FFFF00"/>
              </a:solidFill>
            </a:endParaRPr>
          </a:p>
          <a:p>
            <a:pPr>
              <a:lnSpc>
                <a:spcPct val="80000"/>
              </a:lnSpc>
              <a:buClr>
                <a:srgbClr val="FFFF00"/>
              </a:buClr>
              <a:defRPr/>
            </a:pPr>
            <a:endParaRPr lang="en-GB" sz="1600" dirty="0" smtClean="0">
              <a:solidFill>
                <a:srgbClr val="FFFF00"/>
              </a:solidFill>
            </a:endParaRPr>
          </a:p>
          <a:p>
            <a:pPr>
              <a:lnSpc>
                <a:spcPct val="80000"/>
              </a:lnSpc>
              <a:buClr>
                <a:srgbClr val="FFFF00"/>
              </a:buClr>
              <a:defRPr/>
            </a:pPr>
            <a:r>
              <a:rPr lang="en-GB" sz="1800" dirty="0" smtClean="0">
                <a:solidFill>
                  <a:srgbClr val="FFFF00"/>
                </a:solidFill>
              </a:rPr>
              <a:t>Best available therapies have modest efficacy:</a:t>
            </a:r>
          </a:p>
          <a:p>
            <a:pPr lvl="1">
              <a:lnSpc>
                <a:spcPct val="80000"/>
              </a:lnSpc>
              <a:buClr>
                <a:srgbClr val="FFFF00"/>
              </a:buClr>
              <a:defRPr/>
            </a:pPr>
            <a:r>
              <a:rPr lang="en-GB" sz="1400" dirty="0" smtClean="0">
                <a:solidFill>
                  <a:srgbClr val="FFFF00"/>
                </a:solidFill>
              </a:rPr>
              <a:t>NNT&gt;50% pain relief  ~ 2-6 </a:t>
            </a:r>
            <a:endParaRPr lang="en-GB" sz="1200" dirty="0" smtClean="0">
              <a:solidFill>
                <a:srgbClr val="FFFF00"/>
              </a:solidFill>
            </a:endParaRPr>
          </a:p>
          <a:p>
            <a:pPr lvl="2">
              <a:lnSpc>
                <a:spcPct val="80000"/>
              </a:lnSpc>
              <a:buClr>
                <a:srgbClr val="FFFF00"/>
              </a:buClr>
              <a:buFont typeface="Wingdings" pitchFamily="2" charset="2"/>
              <a:buNone/>
              <a:defRPr/>
            </a:pPr>
            <a:r>
              <a:rPr lang="en-GB" sz="1000" dirty="0" smtClean="0">
                <a:solidFill>
                  <a:srgbClr val="FFFF00"/>
                </a:solidFill>
              </a:rPr>
              <a:t>Hempenstall 2005; Finnerup 2005</a:t>
            </a:r>
          </a:p>
          <a:p>
            <a:pPr lvl="2">
              <a:lnSpc>
                <a:spcPct val="80000"/>
              </a:lnSpc>
              <a:buClr>
                <a:srgbClr val="FFFF00"/>
              </a:buClr>
              <a:buFont typeface="Wingdings" pitchFamily="2" charset="2"/>
              <a:buNone/>
              <a:defRPr/>
            </a:pPr>
            <a:endParaRPr lang="en-GB" sz="1000" dirty="0" smtClean="0">
              <a:solidFill>
                <a:srgbClr val="FFFF00"/>
              </a:solidFill>
            </a:endParaRPr>
          </a:p>
          <a:p>
            <a:pPr lvl="1">
              <a:lnSpc>
                <a:spcPct val="80000"/>
              </a:lnSpc>
              <a:buClr>
                <a:srgbClr val="FFFF00"/>
              </a:buClr>
              <a:defRPr/>
            </a:pPr>
            <a:r>
              <a:rPr lang="en-GB" sz="1600" dirty="0" smtClean="0">
                <a:solidFill>
                  <a:srgbClr val="FFFF00"/>
                </a:solidFill>
              </a:rPr>
              <a:t>Narrow therapeutic index</a:t>
            </a:r>
          </a:p>
          <a:p>
            <a:pPr>
              <a:lnSpc>
                <a:spcPct val="80000"/>
              </a:lnSpc>
              <a:buClr>
                <a:srgbClr val="FFFF00"/>
              </a:buClr>
              <a:defRPr/>
            </a:pPr>
            <a:endParaRPr lang="en-GB" sz="1600" dirty="0" smtClean="0"/>
          </a:p>
        </p:txBody>
      </p:sp>
      <p:sp>
        <p:nvSpPr>
          <p:cNvPr id="1168389" name="Rectangle 5"/>
          <p:cNvSpPr>
            <a:spLocks noGrp="1" noChangeArrowheads="1"/>
          </p:cNvSpPr>
          <p:nvPr>
            <p:ph type="body" sz="half" idx="2"/>
          </p:nvPr>
        </p:nvSpPr>
        <p:spPr>
          <a:xfrm>
            <a:off x="5715000" y="1285875"/>
            <a:ext cx="4238625" cy="1571625"/>
          </a:xfrm>
          <a:gradFill>
            <a:gsLst>
              <a:gs pos="0">
                <a:schemeClr val="bg2"/>
              </a:gs>
              <a:gs pos="39999">
                <a:srgbClr val="0A128C"/>
              </a:gs>
              <a:gs pos="70000">
                <a:srgbClr val="181CC7"/>
              </a:gs>
              <a:gs pos="88000">
                <a:srgbClr val="7005D4"/>
              </a:gs>
              <a:gs pos="100000">
                <a:srgbClr val="8C3D91"/>
              </a:gs>
            </a:gsLst>
            <a:lin ang="5400000" scaled="0"/>
          </a:gradFill>
          <a:ln w="50800">
            <a:solidFill>
              <a:srgbClr val="FFFF00"/>
            </a:solidFill>
          </a:ln>
        </p:spPr>
        <p:txBody>
          <a:bodyPr/>
          <a:lstStyle/>
          <a:p>
            <a:pPr algn="ctr">
              <a:lnSpc>
                <a:spcPct val="80000"/>
              </a:lnSpc>
              <a:buClr>
                <a:srgbClr val="FFFF00"/>
              </a:buClr>
              <a:buFont typeface="Symbol" pitchFamily="18" charset="2"/>
              <a:buNone/>
              <a:defRPr/>
            </a:pPr>
            <a:r>
              <a:rPr lang="en-GB" sz="1600" b="1" u="sng" dirty="0" smtClean="0">
                <a:solidFill>
                  <a:srgbClr val="FFFF00"/>
                </a:solidFill>
              </a:rPr>
              <a:t>Elements to pain</a:t>
            </a:r>
          </a:p>
          <a:p>
            <a:pPr algn="ctr">
              <a:lnSpc>
                <a:spcPct val="80000"/>
              </a:lnSpc>
              <a:buClr>
                <a:srgbClr val="FFFF00"/>
              </a:buClr>
              <a:buFont typeface="Symbol" pitchFamily="18" charset="2"/>
              <a:buNone/>
              <a:defRPr/>
            </a:pPr>
            <a:endParaRPr lang="en-GB" sz="1200" b="1" u="sng" dirty="0" smtClean="0">
              <a:solidFill>
                <a:srgbClr val="FFFF00"/>
              </a:solidFill>
            </a:endParaRPr>
          </a:p>
          <a:p>
            <a:pPr>
              <a:lnSpc>
                <a:spcPct val="80000"/>
              </a:lnSpc>
              <a:buClr>
                <a:srgbClr val="FFFF00"/>
              </a:buClr>
              <a:defRPr/>
            </a:pPr>
            <a:r>
              <a:rPr lang="en-GB" sz="1600" dirty="0" smtClean="0">
                <a:solidFill>
                  <a:srgbClr val="FFFF00"/>
                </a:solidFill>
              </a:rPr>
              <a:t>Spontaneous pain</a:t>
            </a:r>
          </a:p>
          <a:p>
            <a:pPr lvl="1">
              <a:lnSpc>
                <a:spcPct val="80000"/>
              </a:lnSpc>
              <a:buClr>
                <a:srgbClr val="FFFF00"/>
              </a:buClr>
              <a:defRPr/>
            </a:pPr>
            <a:r>
              <a:rPr lang="en-GB" sz="1200" dirty="0" smtClean="0">
                <a:solidFill>
                  <a:srgbClr val="FFFF00"/>
                </a:solidFill>
              </a:rPr>
              <a:t>Continuous (ongoing)</a:t>
            </a:r>
          </a:p>
          <a:p>
            <a:pPr lvl="1">
              <a:lnSpc>
                <a:spcPct val="80000"/>
              </a:lnSpc>
              <a:buClr>
                <a:srgbClr val="FFFF00"/>
              </a:buClr>
              <a:defRPr/>
            </a:pPr>
            <a:r>
              <a:rPr lang="en-GB" sz="1200" dirty="0" smtClean="0">
                <a:solidFill>
                  <a:srgbClr val="FFFF00"/>
                </a:solidFill>
              </a:rPr>
              <a:t>Paroxysmal (lancinating)</a:t>
            </a:r>
          </a:p>
          <a:p>
            <a:pPr>
              <a:lnSpc>
                <a:spcPct val="80000"/>
              </a:lnSpc>
              <a:buClr>
                <a:srgbClr val="FFFF00"/>
              </a:buClr>
              <a:defRPr/>
            </a:pPr>
            <a:endParaRPr lang="en-GB" sz="1200" dirty="0" smtClean="0">
              <a:solidFill>
                <a:srgbClr val="FFFF00"/>
              </a:solidFill>
            </a:endParaRPr>
          </a:p>
          <a:p>
            <a:pPr>
              <a:lnSpc>
                <a:spcPct val="80000"/>
              </a:lnSpc>
              <a:buClr>
                <a:srgbClr val="FFFF00"/>
              </a:buClr>
              <a:defRPr/>
            </a:pPr>
            <a:r>
              <a:rPr lang="en-GB" sz="1600" dirty="0" smtClean="0">
                <a:solidFill>
                  <a:srgbClr val="FFFF00"/>
                </a:solidFill>
              </a:rPr>
              <a:t>Evoked (stimulus dependant) pain</a:t>
            </a:r>
          </a:p>
          <a:p>
            <a:pPr>
              <a:lnSpc>
                <a:spcPct val="80000"/>
              </a:lnSpc>
              <a:defRPr/>
            </a:pPr>
            <a:endParaRPr lang="en-GB" sz="1600" b="1" dirty="0" smtClean="0"/>
          </a:p>
          <a:p>
            <a:pPr lvl="2">
              <a:lnSpc>
                <a:spcPct val="80000"/>
              </a:lnSpc>
              <a:defRPr/>
            </a:pPr>
            <a:endParaRPr lang="en-GB" sz="1200" i="1" dirty="0" smtClean="0"/>
          </a:p>
          <a:p>
            <a:pPr lvl="2">
              <a:lnSpc>
                <a:spcPct val="80000"/>
              </a:lnSpc>
              <a:defRPr/>
            </a:pPr>
            <a:endParaRPr lang="en-GB" sz="800" i="1" dirty="0" smtClean="0">
              <a:solidFill>
                <a:schemeClr val="tx2"/>
              </a:solidFill>
            </a:endParaRPr>
          </a:p>
          <a:p>
            <a:pPr lvl="1">
              <a:lnSpc>
                <a:spcPct val="80000"/>
              </a:lnSpc>
              <a:defRPr/>
            </a:pPr>
            <a:endParaRPr lang="en-GB" sz="900" b="1" dirty="0" smtClean="0">
              <a:solidFill>
                <a:schemeClr val="tx2"/>
              </a:solidFill>
            </a:endParaRPr>
          </a:p>
          <a:p>
            <a:pPr lvl="1">
              <a:lnSpc>
                <a:spcPct val="80000"/>
              </a:lnSpc>
              <a:defRPr/>
            </a:pPr>
            <a:endParaRPr lang="en-GB" sz="900" b="1" dirty="0" smtClean="0">
              <a:solidFill>
                <a:schemeClr val="tx2"/>
              </a:solidFill>
            </a:endParaRPr>
          </a:p>
          <a:p>
            <a:pPr>
              <a:lnSpc>
                <a:spcPct val="80000"/>
              </a:lnSpc>
              <a:defRPr/>
            </a:pPr>
            <a:endParaRPr lang="en-GB" sz="1000" dirty="0" smtClean="0"/>
          </a:p>
        </p:txBody>
      </p:sp>
      <p:sp>
        <p:nvSpPr>
          <p:cNvPr id="8" name="TextBox 7"/>
          <p:cNvSpPr txBox="1"/>
          <p:nvPr/>
        </p:nvSpPr>
        <p:spPr>
          <a:xfrm>
            <a:off x="5643563" y="3000375"/>
            <a:ext cx="4284662" cy="3638550"/>
          </a:xfrm>
          <a:prstGeom prst="rect">
            <a:avLst/>
          </a:prstGeom>
          <a:gradFill>
            <a:gsLst>
              <a:gs pos="0">
                <a:schemeClr val="tx1"/>
              </a:gs>
              <a:gs pos="39999">
                <a:srgbClr val="0A128C"/>
              </a:gs>
              <a:gs pos="70000">
                <a:srgbClr val="181CC7"/>
              </a:gs>
              <a:gs pos="88000">
                <a:srgbClr val="7005D4"/>
              </a:gs>
              <a:gs pos="100000">
                <a:srgbClr val="8C3D91"/>
              </a:gs>
            </a:gsLst>
            <a:lin ang="5400000" scaled="0"/>
          </a:gradFill>
          <a:ln w="50800">
            <a:solidFill>
              <a:srgbClr val="FFFF00"/>
            </a:solidFill>
          </a:ln>
        </p:spPr>
        <p:txBody>
          <a:bodyPr>
            <a:spAutoFit/>
          </a:bodyPr>
          <a:lstStyle/>
          <a:p>
            <a:pPr lvl="1" algn="ctr" eaLnBrk="0" hangingPunct="0">
              <a:lnSpc>
                <a:spcPct val="80000"/>
              </a:lnSpc>
              <a:buClr>
                <a:srgbClr val="FFFF00"/>
              </a:buClr>
              <a:defRPr/>
            </a:pPr>
            <a:r>
              <a:rPr lang="en-GB" sz="1600" b="1" u="sng" dirty="0">
                <a:solidFill>
                  <a:srgbClr val="FFFF00"/>
                </a:solidFill>
              </a:rPr>
              <a:t>Sensory Phenomena Associated with Pain</a:t>
            </a:r>
          </a:p>
          <a:p>
            <a:pPr lvl="1" eaLnBrk="0" hangingPunct="0">
              <a:lnSpc>
                <a:spcPct val="80000"/>
              </a:lnSpc>
              <a:buClr>
                <a:srgbClr val="FFFF00"/>
              </a:buClr>
              <a:defRPr/>
            </a:pPr>
            <a:endParaRPr lang="en-GB" sz="1200" dirty="0">
              <a:solidFill>
                <a:srgbClr val="FFFF00"/>
              </a:solidFill>
            </a:endParaRPr>
          </a:p>
          <a:p>
            <a:pPr lvl="2" eaLnBrk="0" hangingPunct="0">
              <a:lnSpc>
                <a:spcPct val="80000"/>
              </a:lnSpc>
              <a:buClr>
                <a:srgbClr val="FFFF00"/>
              </a:buClr>
              <a:buFont typeface="Arial" pitchFamily="34" charset="0"/>
              <a:buChar char="•"/>
              <a:defRPr/>
            </a:pPr>
            <a:endParaRPr lang="en-GB" sz="1200" dirty="0">
              <a:solidFill>
                <a:srgbClr val="FFFF00"/>
              </a:solidFill>
            </a:endParaRPr>
          </a:p>
          <a:p>
            <a:pPr eaLnBrk="0" hangingPunct="0">
              <a:lnSpc>
                <a:spcPct val="80000"/>
              </a:lnSpc>
              <a:buClr>
                <a:srgbClr val="FFFF00"/>
              </a:buClr>
              <a:buFont typeface="Arial" pitchFamily="34" charset="0"/>
              <a:buChar char="•"/>
              <a:defRPr/>
            </a:pPr>
            <a:r>
              <a:rPr lang="en-GB" sz="1600" b="1" dirty="0">
                <a:solidFill>
                  <a:srgbClr val="FFFF00"/>
                </a:solidFill>
              </a:rPr>
              <a:t> Sensory loss (Hyposensory) phenomena:</a:t>
            </a:r>
          </a:p>
          <a:p>
            <a:pPr lvl="2" eaLnBrk="0" hangingPunct="0">
              <a:lnSpc>
                <a:spcPct val="80000"/>
              </a:lnSpc>
              <a:buClr>
                <a:srgbClr val="FFFF00"/>
              </a:buClr>
              <a:buFont typeface="Arial" pitchFamily="34" charset="0"/>
              <a:buChar char="•"/>
              <a:defRPr/>
            </a:pPr>
            <a:r>
              <a:rPr lang="en-GB" sz="1200" i="1" dirty="0">
                <a:solidFill>
                  <a:srgbClr val="FFFF00"/>
                </a:solidFill>
              </a:rPr>
              <a:t> Anaesthesia dolorosa</a:t>
            </a:r>
          </a:p>
          <a:p>
            <a:pPr lvl="2" eaLnBrk="0" hangingPunct="0">
              <a:lnSpc>
                <a:spcPct val="80000"/>
              </a:lnSpc>
              <a:buClr>
                <a:srgbClr val="FFFF00"/>
              </a:buClr>
              <a:buFont typeface="Arial" pitchFamily="34" charset="0"/>
              <a:buChar char="•"/>
              <a:defRPr/>
            </a:pPr>
            <a:r>
              <a:rPr lang="en-GB" sz="1200" dirty="0">
                <a:solidFill>
                  <a:srgbClr val="FFFF00"/>
                </a:solidFill>
              </a:rPr>
              <a:t> Sensory loss </a:t>
            </a:r>
          </a:p>
          <a:p>
            <a:pPr lvl="3" eaLnBrk="0" hangingPunct="0">
              <a:lnSpc>
                <a:spcPct val="80000"/>
              </a:lnSpc>
              <a:buClr>
                <a:srgbClr val="FFFF00"/>
              </a:buClr>
              <a:buFont typeface="Arial" pitchFamily="34" charset="0"/>
              <a:buChar char="•"/>
              <a:defRPr/>
            </a:pPr>
            <a:r>
              <a:rPr lang="en-GB" sz="1200" dirty="0">
                <a:solidFill>
                  <a:srgbClr val="FFFF00"/>
                </a:solidFill>
              </a:rPr>
              <a:t> Mechanical</a:t>
            </a:r>
          </a:p>
          <a:p>
            <a:pPr lvl="3" eaLnBrk="0" hangingPunct="0">
              <a:lnSpc>
                <a:spcPct val="80000"/>
              </a:lnSpc>
              <a:buClr>
                <a:srgbClr val="FFFF00"/>
              </a:buClr>
              <a:buFont typeface="Arial" pitchFamily="34" charset="0"/>
              <a:buChar char="•"/>
              <a:defRPr/>
            </a:pPr>
            <a:r>
              <a:rPr lang="en-GB" sz="1200" dirty="0">
                <a:solidFill>
                  <a:srgbClr val="FFFF00"/>
                </a:solidFill>
              </a:rPr>
              <a:t> Thermal</a:t>
            </a:r>
          </a:p>
          <a:p>
            <a:pPr lvl="3" eaLnBrk="0" hangingPunct="0">
              <a:lnSpc>
                <a:spcPct val="80000"/>
              </a:lnSpc>
              <a:buClr>
                <a:srgbClr val="FFFF00"/>
              </a:buClr>
              <a:buFont typeface="Arial" pitchFamily="34" charset="0"/>
              <a:buChar char="•"/>
              <a:defRPr/>
            </a:pPr>
            <a:endParaRPr lang="en-GB" sz="1200" dirty="0">
              <a:solidFill>
                <a:srgbClr val="FFFF00"/>
              </a:solidFill>
            </a:endParaRPr>
          </a:p>
          <a:p>
            <a:pPr lvl="3" eaLnBrk="0" hangingPunct="0">
              <a:lnSpc>
                <a:spcPct val="80000"/>
              </a:lnSpc>
              <a:buClr>
                <a:srgbClr val="FFFF00"/>
              </a:buClr>
              <a:buFont typeface="Arial" pitchFamily="34" charset="0"/>
              <a:buChar char="•"/>
              <a:defRPr/>
            </a:pPr>
            <a:endParaRPr lang="en-GB" sz="1200" dirty="0">
              <a:solidFill>
                <a:srgbClr val="FFFF00"/>
              </a:solidFill>
            </a:endParaRPr>
          </a:p>
          <a:p>
            <a:pPr eaLnBrk="0" hangingPunct="0">
              <a:lnSpc>
                <a:spcPct val="80000"/>
              </a:lnSpc>
              <a:buClr>
                <a:srgbClr val="FFFF00"/>
              </a:buClr>
              <a:buFont typeface="Arial" pitchFamily="34" charset="0"/>
              <a:buChar char="•"/>
              <a:defRPr/>
            </a:pPr>
            <a:r>
              <a:rPr lang="en-GB" sz="1600" b="1" dirty="0">
                <a:solidFill>
                  <a:srgbClr val="FFFF00"/>
                </a:solidFill>
              </a:rPr>
              <a:t> Sensory gain (Hypersensory) phenomena:</a:t>
            </a:r>
            <a:endParaRPr lang="en-GB" sz="1200" b="1" dirty="0">
              <a:solidFill>
                <a:srgbClr val="FFFF00"/>
              </a:solidFill>
            </a:endParaRPr>
          </a:p>
          <a:p>
            <a:pPr lvl="2" eaLnBrk="0" hangingPunct="0">
              <a:lnSpc>
                <a:spcPct val="80000"/>
              </a:lnSpc>
              <a:buClr>
                <a:srgbClr val="FFFF00"/>
              </a:buClr>
              <a:buFont typeface="Arial" pitchFamily="34" charset="0"/>
              <a:buChar char="•"/>
              <a:defRPr/>
            </a:pPr>
            <a:endParaRPr lang="en-GB" sz="1200" dirty="0">
              <a:solidFill>
                <a:srgbClr val="FFFF00"/>
              </a:solidFill>
            </a:endParaRPr>
          </a:p>
          <a:p>
            <a:pPr lvl="2" eaLnBrk="0" hangingPunct="0">
              <a:lnSpc>
                <a:spcPct val="80000"/>
              </a:lnSpc>
              <a:buClr>
                <a:srgbClr val="FFFF00"/>
              </a:buClr>
              <a:buFont typeface="Arial" pitchFamily="34" charset="0"/>
              <a:buChar char="•"/>
              <a:defRPr/>
            </a:pPr>
            <a:r>
              <a:rPr lang="en-GB" sz="1200" dirty="0">
                <a:solidFill>
                  <a:srgbClr val="FFFF00"/>
                </a:solidFill>
              </a:rPr>
              <a:t> Mechanical allodynia</a:t>
            </a:r>
          </a:p>
          <a:p>
            <a:pPr lvl="3" eaLnBrk="0" hangingPunct="0">
              <a:lnSpc>
                <a:spcPct val="80000"/>
              </a:lnSpc>
              <a:buClr>
                <a:srgbClr val="FFFF00"/>
              </a:buClr>
              <a:buFont typeface="Arial" pitchFamily="34" charset="0"/>
              <a:buChar char="•"/>
              <a:defRPr/>
            </a:pPr>
            <a:r>
              <a:rPr lang="en-GB" sz="1200" dirty="0">
                <a:solidFill>
                  <a:srgbClr val="FFFF00"/>
                </a:solidFill>
              </a:rPr>
              <a:t>  Static – C fibres</a:t>
            </a:r>
          </a:p>
          <a:p>
            <a:pPr lvl="3" eaLnBrk="0" hangingPunct="0">
              <a:lnSpc>
                <a:spcPct val="80000"/>
              </a:lnSpc>
              <a:buClr>
                <a:srgbClr val="FFFF00"/>
              </a:buClr>
              <a:buFont typeface="Arial" pitchFamily="34" charset="0"/>
              <a:buChar char="•"/>
              <a:defRPr/>
            </a:pPr>
            <a:r>
              <a:rPr lang="en-GB" sz="1200" dirty="0">
                <a:solidFill>
                  <a:srgbClr val="FFFF00"/>
                </a:solidFill>
              </a:rPr>
              <a:t>Dynamic – A</a:t>
            </a:r>
            <a:r>
              <a:rPr lang="en-US" sz="1200" dirty="0">
                <a:solidFill>
                  <a:srgbClr val="FFFF00"/>
                </a:solidFill>
                <a:cs typeface="Times New Roman" pitchFamily="18" charset="0"/>
              </a:rPr>
              <a:t>ß </a:t>
            </a:r>
            <a:r>
              <a:rPr lang="en-US" sz="1200" dirty="0" err="1">
                <a:solidFill>
                  <a:srgbClr val="FFFF00"/>
                </a:solidFill>
                <a:cs typeface="Times New Roman" pitchFamily="18" charset="0"/>
              </a:rPr>
              <a:t>fibres</a:t>
            </a:r>
            <a:endParaRPr lang="en-US" sz="1200" dirty="0">
              <a:solidFill>
                <a:srgbClr val="FFFF00"/>
              </a:solidFill>
              <a:cs typeface="Times New Roman" pitchFamily="18" charset="0"/>
            </a:endParaRPr>
          </a:p>
          <a:p>
            <a:pPr lvl="2" eaLnBrk="0" hangingPunct="0">
              <a:lnSpc>
                <a:spcPct val="80000"/>
              </a:lnSpc>
              <a:buClr>
                <a:srgbClr val="FFFF00"/>
              </a:buClr>
              <a:buFont typeface="Arial" pitchFamily="34" charset="0"/>
              <a:buChar char="•"/>
              <a:defRPr/>
            </a:pPr>
            <a:r>
              <a:rPr lang="en-GB" sz="1200" dirty="0">
                <a:solidFill>
                  <a:srgbClr val="FFFF00"/>
                </a:solidFill>
              </a:rPr>
              <a:t> Cold allodynia /hyperalgesia</a:t>
            </a:r>
          </a:p>
          <a:p>
            <a:pPr lvl="2" eaLnBrk="0" hangingPunct="0">
              <a:lnSpc>
                <a:spcPct val="80000"/>
              </a:lnSpc>
              <a:buClr>
                <a:srgbClr val="FFFF00"/>
              </a:buClr>
              <a:buFont typeface="Arial" pitchFamily="34" charset="0"/>
              <a:buChar char="•"/>
              <a:defRPr/>
            </a:pPr>
            <a:r>
              <a:rPr lang="en-GB" sz="1200" dirty="0">
                <a:solidFill>
                  <a:srgbClr val="FFFF00"/>
                </a:solidFill>
              </a:rPr>
              <a:t> Heat  allodynia /hyperalgesia – C fibres</a:t>
            </a:r>
          </a:p>
          <a:p>
            <a:pPr lvl="2" eaLnBrk="0" hangingPunct="0">
              <a:lnSpc>
                <a:spcPct val="80000"/>
              </a:lnSpc>
              <a:buClr>
                <a:srgbClr val="FFFF00"/>
              </a:buClr>
              <a:buFont typeface="Arial" pitchFamily="34" charset="0"/>
              <a:buChar char="•"/>
              <a:defRPr/>
            </a:pPr>
            <a:r>
              <a:rPr lang="en-GB" sz="1200" dirty="0">
                <a:solidFill>
                  <a:srgbClr val="FFFF00"/>
                </a:solidFill>
              </a:rPr>
              <a:t> Hyperpathia</a:t>
            </a:r>
          </a:p>
          <a:p>
            <a:pPr lvl="2" eaLnBrk="0" hangingPunct="0">
              <a:lnSpc>
                <a:spcPct val="80000"/>
              </a:lnSpc>
              <a:buClr>
                <a:srgbClr val="FFFF00"/>
              </a:buClr>
              <a:buFont typeface="Arial" pitchFamily="34" charset="0"/>
              <a:buChar char="•"/>
              <a:defRPr/>
            </a:pPr>
            <a:r>
              <a:rPr lang="en-GB" sz="1200" dirty="0">
                <a:solidFill>
                  <a:srgbClr val="FFFF00"/>
                </a:solidFill>
              </a:rPr>
              <a:t> Wind-up</a:t>
            </a:r>
          </a:p>
          <a:p>
            <a:pPr lvl="2" eaLnBrk="0" hangingPunct="0">
              <a:lnSpc>
                <a:spcPct val="80000"/>
              </a:lnSpc>
              <a:buClr>
                <a:srgbClr val="FFFF00"/>
              </a:buClr>
              <a:buFont typeface="Arial" pitchFamily="34" charset="0"/>
              <a:buChar char="•"/>
              <a:defRPr/>
            </a:pPr>
            <a:r>
              <a:rPr lang="en-GB" sz="1200" dirty="0">
                <a:solidFill>
                  <a:srgbClr val="FFFF00"/>
                </a:solidFill>
              </a:rPr>
              <a:t> After-sensations</a:t>
            </a:r>
          </a:p>
          <a:p>
            <a:pPr lvl="2" eaLnBrk="0" hangingPunct="0">
              <a:lnSpc>
                <a:spcPct val="80000"/>
              </a:lnSpc>
              <a:buClr>
                <a:srgbClr val="FFFF00"/>
              </a:buClr>
              <a:buFont typeface="Arial" pitchFamily="34" charset="0"/>
              <a:buChar char="•"/>
              <a:defRPr/>
            </a:pPr>
            <a:r>
              <a:rPr lang="en-GB" sz="1200" dirty="0">
                <a:solidFill>
                  <a:srgbClr val="FFFF00"/>
                </a:solidFill>
              </a:rPr>
              <a:t> Paraesthesiae</a:t>
            </a:r>
          </a:p>
          <a:p>
            <a:pPr lvl="2" eaLnBrk="0" hangingPunct="0">
              <a:lnSpc>
                <a:spcPct val="80000"/>
              </a:lnSpc>
              <a:buClr>
                <a:srgbClr val="FFFF00"/>
              </a:buClr>
              <a:buFont typeface="Arial" pitchFamily="34" charset="0"/>
              <a:buChar char="•"/>
              <a:defRPr/>
            </a:pPr>
            <a:r>
              <a:rPr lang="en-GB" sz="1200" dirty="0">
                <a:solidFill>
                  <a:srgbClr val="FFFF00"/>
                </a:solidFill>
              </a:rPr>
              <a:t> Dysaesthesiae</a:t>
            </a:r>
          </a:p>
          <a:p>
            <a:pPr lvl="2" eaLnBrk="0" hangingPunct="0">
              <a:lnSpc>
                <a:spcPct val="80000"/>
              </a:lnSpc>
              <a:buClr>
                <a:srgbClr val="FFFF00"/>
              </a:buClr>
              <a:buFont typeface="Arial" pitchFamily="34" charset="0"/>
              <a:buChar char="•"/>
              <a:defRPr/>
            </a:pPr>
            <a:endParaRPr lang="en-GB" sz="1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8388">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838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83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838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838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838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838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838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8388">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8388">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8388">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8388">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8388">
                                            <p:txEl>
                                              <p:pRg st="15" end="1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8388">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68388">
                                            <p:txEl>
                                              <p:pRg st="18" end="1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8388">
                                            <p:txEl>
                                              <p:pRg st="19" end="1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8388">
                                            <p:txEl>
                                              <p:pRg st="21" end="2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68389">
                                            <p:bg/>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68389">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68389">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8389">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68389">
                                            <p:txEl>
                                              <p:pRg st="4" end="4"/>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68389">
                                            <p:txEl>
                                              <p:pRg st="6" end="6"/>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bg/>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3" end="3"/>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xEl>
                                              <p:pRg st="6" end="6"/>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
                                            <p:txEl>
                                              <p:pRg st="10" end="1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
                                            <p:txEl>
                                              <p:pRg st="12" end="12"/>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
                                            <p:txEl>
                                              <p:pRg st="14" end="14"/>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txEl>
                                              <p:pRg st="15" end="15"/>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xEl>
                                              <p:pRg st="16" end="16"/>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
                                            <p:txEl>
                                              <p:pRg st="17" end="17"/>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xEl>
                                              <p:pRg st="18" end="18"/>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xEl>
                                              <p:pRg st="19" end="19"/>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
                                            <p:txEl>
                                              <p:pRg st="20" end="2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8" grpId="0" build="p" animBg="1"/>
      <p:bldP spid="1168389" grpId="0" build="p" animBg="1"/>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63" y="0"/>
            <a:ext cx="9258300" cy="1143000"/>
          </a:xfrm>
        </p:spPr>
        <p:txBody>
          <a:bodyPr/>
          <a:lstStyle/>
          <a:p>
            <a:pPr>
              <a:defRPr/>
            </a:pPr>
            <a:r>
              <a:rPr lang="en-GB" u="sng" dirty="0" smtClean="0">
                <a:solidFill>
                  <a:schemeClr val="tx1">
                    <a:lumMod val="60000"/>
                    <a:lumOff val="40000"/>
                  </a:schemeClr>
                </a:solidFill>
              </a:rPr>
              <a:t>Neuropathic Pain Prevalence</a:t>
            </a:r>
            <a:endParaRPr lang="en-GB" u="sng" dirty="0">
              <a:solidFill>
                <a:schemeClr val="tx1">
                  <a:lumMod val="60000"/>
                  <a:lumOff val="40000"/>
                </a:schemeClr>
              </a:solidFill>
            </a:endParaRPr>
          </a:p>
        </p:txBody>
      </p:sp>
      <p:sp>
        <p:nvSpPr>
          <p:cNvPr id="5" name="Content Placeholder 4"/>
          <p:cNvSpPr>
            <a:spLocks noGrp="1"/>
          </p:cNvSpPr>
          <p:nvPr>
            <p:ph sz="half" idx="1"/>
          </p:nvPr>
        </p:nvSpPr>
        <p:spPr>
          <a:xfrm>
            <a:off x="142875" y="2214563"/>
            <a:ext cx="5000625" cy="4525962"/>
          </a:xfrm>
          <a:gradFill rotWithShape="0">
            <a:gsLst>
              <a:gs pos="0">
                <a:srgbClr val="000000"/>
              </a:gs>
              <a:gs pos="39999">
                <a:srgbClr val="0A128C"/>
              </a:gs>
              <a:gs pos="70000">
                <a:srgbClr val="181CC7"/>
              </a:gs>
              <a:gs pos="88000">
                <a:srgbClr val="7005D4"/>
              </a:gs>
              <a:gs pos="100000">
                <a:srgbClr val="8C3D91"/>
              </a:gs>
            </a:gsLst>
            <a:lin ang="5400000"/>
          </a:gradFill>
          <a:ln cap="rnd">
            <a:solidFill>
              <a:srgbClr val="FFFF00"/>
            </a:solidFill>
          </a:ln>
        </p:spPr>
        <p:txBody>
          <a:bodyPr/>
          <a:lstStyle/>
          <a:p>
            <a:r>
              <a:rPr lang="en-GB" sz="1600" smtClean="0">
                <a:solidFill>
                  <a:srgbClr val="FFFF00"/>
                </a:solidFill>
              </a:rPr>
              <a:t>S-LANSS questionnaire sent to 6000 randomly selected adults registered with 6 general practices in Aberdeen, Leeds &amp; London</a:t>
            </a:r>
          </a:p>
          <a:p>
            <a:endParaRPr lang="en-GB" sz="1600" smtClean="0">
              <a:solidFill>
                <a:srgbClr val="FFFF00"/>
              </a:solidFill>
            </a:endParaRPr>
          </a:p>
          <a:p>
            <a:r>
              <a:rPr lang="en-GB" sz="1600" b="1" smtClean="0">
                <a:solidFill>
                  <a:srgbClr val="FFFF00"/>
                </a:solidFill>
              </a:rPr>
              <a:t>POPNO* </a:t>
            </a:r>
            <a:r>
              <a:rPr lang="en-GB" sz="1400" b="1" smtClean="0">
                <a:solidFill>
                  <a:srgbClr val="FFFF00"/>
                </a:solidFill>
              </a:rPr>
              <a:t>(</a:t>
            </a:r>
            <a:r>
              <a:rPr lang="en-GB" sz="1400" b="1" u="sng" smtClean="0">
                <a:solidFill>
                  <a:srgbClr val="FFFF00"/>
                </a:solidFill>
              </a:rPr>
              <a:t>&gt;</a:t>
            </a:r>
            <a:r>
              <a:rPr lang="en-GB" sz="1400" b="1" smtClean="0">
                <a:solidFill>
                  <a:srgbClr val="FFFF00"/>
                </a:solidFill>
              </a:rPr>
              <a:t>12 LANSS score) </a:t>
            </a:r>
            <a:r>
              <a:rPr lang="en-GB" sz="1600" b="1" smtClean="0">
                <a:solidFill>
                  <a:srgbClr val="FFFF00"/>
                </a:solidFill>
              </a:rPr>
              <a:t>prevalence 8%</a:t>
            </a:r>
          </a:p>
          <a:p>
            <a:r>
              <a:rPr lang="en-GB" sz="1600" smtClean="0">
                <a:solidFill>
                  <a:srgbClr val="FFFF00"/>
                </a:solidFill>
              </a:rPr>
              <a:t>Response rate 52%</a:t>
            </a:r>
          </a:p>
          <a:p>
            <a:r>
              <a:rPr lang="en-GB" sz="1600" smtClean="0">
                <a:solidFill>
                  <a:srgbClr val="FFFF00"/>
                </a:solidFill>
              </a:rPr>
              <a:t>Chronic pain prevalence 48% </a:t>
            </a:r>
          </a:p>
          <a:p>
            <a:r>
              <a:rPr lang="en-GB" sz="1600" smtClean="0">
                <a:solidFill>
                  <a:srgbClr val="FFFF00"/>
                </a:solidFill>
              </a:rPr>
              <a:t>POPNO had major impact on daily activities, quality of life and general health. </a:t>
            </a:r>
          </a:p>
          <a:p>
            <a:endParaRPr lang="en-GB" sz="1400" i="1" smtClean="0">
              <a:solidFill>
                <a:srgbClr val="FFFF00"/>
              </a:solidFill>
            </a:endParaRPr>
          </a:p>
          <a:p>
            <a:pPr>
              <a:buFont typeface="Symbol" pitchFamily="18" charset="2"/>
              <a:buNone/>
            </a:pPr>
            <a:endParaRPr lang="en-GB" sz="1200" i="1" smtClean="0">
              <a:solidFill>
                <a:srgbClr val="FFFFFF"/>
              </a:solidFill>
            </a:endParaRPr>
          </a:p>
          <a:p>
            <a:pPr>
              <a:buFont typeface="Symbol" pitchFamily="18" charset="2"/>
              <a:buNone/>
            </a:pPr>
            <a:r>
              <a:rPr lang="en-GB" sz="1200" i="1" smtClean="0">
                <a:solidFill>
                  <a:srgbClr val="FFFFFF"/>
                </a:solidFill>
              </a:rPr>
              <a:t>Torrance et al J. Pain 2006;7:281</a:t>
            </a:r>
          </a:p>
          <a:p>
            <a:pPr>
              <a:buFont typeface="Symbol" pitchFamily="18" charset="2"/>
              <a:buNone/>
            </a:pPr>
            <a:r>
              <a:rPr lang="en-GB" sz="1200" i="1" smtClean="0">
                <a:solidFill>
                  <a:srgbClr val="FFFFFF"/>
                </a:solidFill>
              </a:rPr>
              <a:t>Smith et al  Clin J Pain 2007;23:143</a:t>
            </a:r>
          </a:p>
          <a:p>
            <a:pPr>
              <a:buFont typeface="Symbol" pitchFamily="18" charset="2"/>
              <a:buNone/>
            </a:pPr>
            <a:endParaRPr lang="en-GB" sz="1600" i="1" smtClean="0">
              <a:solidFill>
                <a:srgbClr val="FFFF00"/>
              </a:solidFill>
            </a:endParaRPr>
          </a:p>
          <a:p>
            <a:pPr>
              <a:buFont typeface="Symbol" pitchFamily="18" charset="2"/>
              <a:buNone/>
            </a:pPr>
            <a:endParaRPr lang="en-GB" sz="1600" i="1" smtClean="0">
              <a:solidFill>
                <a:srgbClr val="FFFF00"/>
              </a:solidFill>
            </a:endParaRPr>
          </a:p>
          <a:p>
            <a:endParaRPr lang="en-GB" sz="1600" smtClean="0"/>
          </a:p>
        </p:txBody>
      </p:sp>
      <p:sp>
        <p:nvSpPr>
          <p:cNvPr id="6" name="Content Placeholder 5"/>
          <p:cNvSpPr>
            <a:spLocks noGrp="1"/>
          </p:cNvSpPr>
          <p:nvPr>
            <p:ph sz="half" idx="2"/>
          </p:nvPr>
        </p:nvSpPr>
        <p:spPr>
          <a:xfrm>
            <a:off x="5286375" y="2214563"/>
            <a:ext cx="4857750" cy="4525962"/>
          </a:xfrm>
          <a:gradFill rotWithShape="0">
            <a:gsLst>
              <a:gs pos="0">
                <a:srgbClr val="000000"/>
              </a:gs>
              <a:gs pos="39999">
                <a:srgbClr val="0A128C"/>
              </a:gs>
              <a:gs pos="70000">
                <a:srgbClr val="181CC7"/>
              </a:gs>
              <a:gs pos="88000">
                <a:srgbClr val="7005D4"/>
              </a:gs>
              <a:gs pos="100000">
                <a:srgbClr val="8C3D91"/>
              </a:gs>
            </a:gsLst>
            <a:lin ang="5400000"/>
          </a:gradFill>
          <a:ln cap="rnd">
            <a:solidFill>
              <a:srgbClr val="FFFF00"/>
            </a:solidFill>
          </a:ln>
        </p:spPr>
        <p:txBody>
          <a:bodyPr/>
          <a:lstStyle/>
          <a:p>
            <a:r>
              <a:rPr lang="en-GB" sz="1600" smtClean="0">
                <a:solidFill>
                  <a:srgbClr val="FFFF00"/>
                </a:solidFill>
              </a:rPr>
              <a:t>DN4 questionnaire sent to 30,155 randomly selected adults in “Access Sante” database</a:t>
            </a:r>
          </a:p>
          <a:p>
            <a:pPr>
              <a:buFont typeface="Symbol" pitchFamily="18" charset="2"/>
              <a:buNone/>
            </a:pPr>
            <a:endParaRPr lang="en-GB" sz="1600" smtClean="0">
              <a:solidFill>
                <a:srgbClr val="FFFF00"/>
              </a:solidFill>
            </a:endParaRPr>
          </a:p>
          <a:p>
            <a:endParaRPr lang="en-GB" sz="1600" b="1" smtClean="0">
              <a:solidFill>
                <a:srgbClr val="FFFF00"/>
              </a:solidFill>
            </a:endParaRPr>
          </a:p>
          <a:p>
            <a:r>
              <a:rPr lang="en-GB" sz="1600" b="1" smtClean="0">
                <a:solidFill>
                  <a:srgbClr val="FFFF00"/>
                </a:solidFill>
              </a:rPr>
              <a:t>POPNO* </a:t>
            </a:r>
            <a:r>
              <a:rPr lang="en-GB" sz="1400" b="1" smtClean="0">
                <a:solidFill>
                  <a:srgbClr val="FFFF00"/>
                </a:solidFill>
              </a:rPr>
              <a:t>(</a:t>
            </a:r>
            <a:r>
              <a:rPr lang="en-GB" sz="1400" b="1" u="sng" smtClean="0">
                <a:solidFill>
                  <a:srgbClr val="FFFF00"/>
                </a:solidFill>
              </a:rPr>
              <a:t>&gt;</a:t>
            </a:r>
            <a:r>
              <a:rPr lang="en-GB" sz="1400" b="1" smtClean="0">
                <a:solidFill>
                  <a:srgbClr val="FFFF00"/>
                </a:solidFill>
              </a:rPr>
              <a:t>3 DN4 score) </a:t>
            </a:r>
            <a:r>
              <a:rPr lang="en-GB" sz="1600" b="1" smtClean="0">
                <a:solidFill>
                  <a:srgbClr val="FFFF00"/>
                </a:solidFill>
              </a:rPr>
              <a:t>prevalence 6.9%</a:t>
            </a:r>
          </a:p>
          <a:p>
            <a:r>
              <a:rPr lang="en-GB" sz="1600" smtClean="0">
                <a:solidFill>
                  <a:srgbClr val="FFFF00"/>
                </a:solidFill>
              </a:rPr>
              <a:t>Response rate 81%</a:t>
            </a:r>
          </a:p>
          <a:p>
            <a:r>
              <a:rPr lang="en-GB" sz="1600" smtClean="0">
                <a:solidFill>
                  <a:srgbClr val="FFFF00"/>
                </a:solidFill>
              </a:rPr>
              <a:t>Chronic pain prevalence 31%</a:t>
            </a:r>
          </a:p>
          <a:p>
            <a:r>
              <a:rPr lang="en-GB" sz="1600" smtClean="0">
                <a:solidFill>
                  <a:srgbClr val="FFFF00"/>
                </a:solidFill>
              </a:rPr>
              <a:t>22% of chronic pain is POPNO</a:t>
            </a:r>
          </a:p>
          <a:p>
            <a:r>
              <a:rPr lang="en-GB" sz="1600" smtClean="0">
                <a:solidFill>
                  <a:srgbClr val="FFFF00"/>
                </a:solidFill>
              </a:rPr>
              <a:t>Moderate to severe pain intensity (</a:t>
            </a:r>
            <a:r>
              <a:rPr lang="en-GB" sz="1600" u="sng" smtClean="0">
                <a:solidFill>
                  <a:srgbClr val="FFFF00"/>
                </a:solidFill>
              </a:rPr>
              <a:t>&gt;</a:t>
            </a:r>
            <a:r>
              <a:rPr lang="en-GB" sz="1600" smtClean="0">
                <a:solidFill>
                  <a:srgbClr val="FFFF00"/>
                </a:solidFill>
              </a:rPr>
              <a:t>4/10) in 74% of POPNO patients (5.1% prevalence)</a:t>
            </a:r>
          </a:p>
          <a:p>
            <a:endParaRPr lang="en-GB" sz="1600" smtClean="0">
              <a:solidFill>
                <a:srgbClr val="FFFF00"/>
              </a:solidFill>
            </a:endParaRPr>
          </a:p>
          <a:p>
            <a:pPr>
              <a:buFont typeface="Symbol" pitchFamily="18" charset="2"/>
              <a:buNone/>
            </a:pPr>
            <a:r>
              <a:rPr lang="en-GB" sz="1200" i="1" smtClean="0">
                <a:solidFill>
                  <a:schemeClr val="bg1"/>
                </a:solidFill>
              </a:rPr>
              <a:t>Bouhassira et al Pain 2008;136:380</a:t>
            </a:r>
          </a:p>
        </p:txBody>
      </p:sp>
      <p:pic>
        <p:nvPicPr>
          <p:cNvPr id="264194" name="Picture 2" descr="C:\Documents and Settings\asr30\Local Settings\Temp\Temporary Internet Files\Content.IE5\35TELIO7\MPj04365770000[1].jpg"/>
          <p:cNvPicPr>
            <a:picLocks noChangeAspect="1" noChangeArrowheads="1"/>
          </p:cNvPicPr>
          <p:nvPr/>
        </p:nvPicPr>
        <p:blipFill>
          <a:blip r:embed="rId2" cstate="print"/>
          <a:srcRect/>
          <a:stretch>
            <a:fillRect/>
          </a:stretch>
        </p:blipFill>
        <p:spPr bwMode="auto">
          <a:xfrm>
            <a:off x="6732588" y="1000125"/>
            <a:ext cx="1376362" cy="1100138"/>
          </a:xfrm>
          <a:prstGeom prst="rect">
            <a:avLst/>
          </a:prstGeom>
          <a:noFill/>
          <a:ln w="9525">
            <a:noFill/>
            <a:miter lim="800000"/>
            <a:headEnd/>
            <a:tailEnd/>
          </a:ln>
        </p:spPr>
      </p:pic>
      <p:pic>
        <p:nvPicPr>
          <p:cNvPr id="11" name="Picture 5" descr="C:\Documents and Settings\asr30\Local Settings\Temp\Temporary Internet Files\Content.IE5\6RYSW0D1\MPj04007970000[1].jpg"/>
          <p:cNvPicPr>
            <a:picLocks noChangeAspect="1" noChangeArrowheads="1"/>
          </p:cNvPicPr>
          <p:nvPr/>
        </p:nvPicPr>
        <p:blipFill>
          <a:blip r:embed="rId3" cstate="print"/>
          <a:srcRect/>
          <a:stretch>
            <a:fillRect/>
          </a:stretch>
        </p:blipFill>
        <p:spPr bwMode="auto">
          <a:xfrm>
            <a:off x="1660525" y="1000125"/>
            <a:ext cx="1339850" cy="1071563"/>
          </a:xfrm>
          <a:prstGeom prst="rect">
            <a:avLst/>
          </a:prstGeom>
          <a:noFill/>
          <a:ln w="9525">
            <a:noFill/>
            <a:miter lim="800000"/>
            <a:headEnd/>
            <a:tailEnd/>
          </a:ln>
        </p:spPr>
      </p:pic>
      <p:sp>
        <p:nvSpPr>
          <p:cNvPr id="44039" name="TextBox 4"/>
          <p:cNvSpPr txBox="1">
            <a:spLocks noChangeArrowheads="1"/>
          </p:cNvSpPr>
          <p:nvPr/>
        </p:nvSpPr>
        <p:spPr bwMode="auto">
          <a:xfrm>
            <a:off x="214313" y="6429375"/>
            <a:ext cx="2930525" cy="276225"/>
          </a:xfrm>
          <a:prstGeom prst="rect">
            <a:avLst/>
          </a:prstGeom>
          <a:noFill/>
          <a:ln w="9525">
            <a:noFill/>
            <a:miter lim="800000"/>
            <a:headEnd/>
            <a:tailEnd/>
          </a:ln>
        </p:spPr>
        <p:txBody>
          <a:bodyPr wrap="none">
            <a:spAutoFit/>
          </a:bodyPr>
          <a:lstStyle/>
          <a:p>
            <a:pPr eaLnBrk="0" hangingPunct="0"/>
            <a:r>
              <a:rPr lang="en-GB" sz="1200">
                <a:solidFill>
                  <a:srgbClr val="FFFFFF"/>
                </a:solidFill>
              </a:rPr>
              <a:t>* Pain of Predominantly Neuropathic Origin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Effect transition="in" filter="fade">
                                      <p:cBhvr>
                                        <p:cTn id="9" dur="2000"/>
                                        <p:tgtEl>
                                          <p:spTgt spid="5">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2000"/>
                                        <p:tgtEl>
                                          <p:spTgt spid="5">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4194"/>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2000"/>
                                        <p:tgtEl>
                                          <p:spTgt spid="6">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2000"/>
                                        <p:tgtEl>
                                          <p:spTgt spid="6">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2000"/>
                                        <p:tgtEl>
                                          <p:spTgt spid="6">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2000"/>
                                        <p:tgtEl>
                                          <p:spTgt spid="6">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2000"/>
                                        <p:tgtEl>
                                          <p:spTgt spid="6">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2000"/>
                                        <p:tgtEl>
                                          <p:spTgt spid="6">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fade">
                                      <p:cBhvr>
                                        <p:cTn id="55" dur="2000"/>
                                        <p:tgtEl>
                                          <p:spTgt spid="6">
                                            <p:txEl>
                                              <p:pRg st="7" end="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fade">
                                      <p:cBhvr>
                                        <p:cTn id="58"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14438" y="2357438"/>
            <a:ext cx="7772400" cy="1219200"/>
          </a:xfrm>
        </p:spPr>
        <p:txBody>
          <a:bodyPr/>
          <a:lstStyle/>
          <a:p>
            <a:r>
              <a:rPr lang="en-GB" sz="8800" smtClean="0"/>
              <a:t>Assessment</a:t>
            </a:r>
            <a:br>
              <a:rPr lang="en-GB" sz="8800" smtClean="0"/>
            </a:br>
            <a:r>
              <a:rPr lang="en-GB" sz="8800" smtClean="0"/>
              <a:t/>
            </a:r>
            <a:br>
              <a:rPr lang="en-GB" sz="8800" smtClean="0"/>
            </a:br>
            <a:endParaRPr lang="en-GB" sz="8800" smtClean="0"/>
          </a:p>
        </p:txBody>
      </p:sp>
      <p:sp>
        <p:nvSpPr>
          <p:cNvPr id="45059" name="Rectangle 4"/>
          <p:cNvSpPr>
            <a:spLocks noChangeArrowheads="1"/>
          </p:cNvSpPr>
          <p:nvPr/>
        </p:nvSpPr>
        <p:spPr bwMode="auto">
          <a:xfrm>
            <a:off x="750888" y="3141663"/>
            <a:ext cx="8358187" cy="3046412"/>
          </a:xfrm>
          <a:prstGeom prst="rect">
            <a:avLst/>
          </a:prstGeom>
          <a:noFill/>
          <a:ln w="9525">
            <a:noFill/>
            <a:miter lim="800000"/>
            <a:headEnd/>
            <a:tailEnd/>
          </a:ln>
        </p:spPr>
        <p:txBody>
          <a:bodyPr>
            <a:spAutoFit/>
          </a:bodyPr>
          <a:lstStyle/>
          <a:p>
            <a:r>
              <a:rPr lang="en-GB"/>
              <a:t>Haanpaa, ML et al NeuPSIG guidelines on neuropathic pain assessment, </a:t>
            </a:r>
            <a:r>
              <a:rPr lang="en-GB" i="1"/>
              <a:t>Pain,</a:t>
            </a:r>
            <a:r>
              <a:rPr lang="en-GB"/>
              <a:t> In Press, Corrected Proof, 2010.</a:t>
            </a:r>
          </a:p>
          <a:p>
            <a:pPr eaLnBrk="0" hangingPunct="0"/>
            <a:r>
              <a:rPr lang="en-GB"/>
              <a:t> </a:t>
            </a:r>
          </a:p>
          <a:p>
            <a:pPr eaLnBrk="0" hangingPunct="0"/>
            <a:r>
              <a:rPr lang="en-GB"/>
              <a:t>Haanpaa ML et al Assessment of neuropathic pain in primary care. Am J Med 2009;122:S13-S21.</a:t>
            </a:r>
          </a:p>
          <a:p>
            <a:pPr eaLnBrk="0" hangingPunct="0"/>
            <a:r>
              <a:rPr lang="en-GB"/>
              <a:t> </a:t>
            </a:r>
          </a:p>
          <a:p>
            <a:pPr eaLnBrk="0" hangingPunct="0"/>
            <a:r>
              <a:rPr lang="en-GB"/>
              <a:t> </a:t>
            </a:r>
          </a:p>
          <a:p>
            <a:pPr eaLnBrk="0" hangingPunct="0"/>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ckblu">
  <a:themeElements>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fontScheme name="blckbl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F200">
                <a:alpha val="45000"/>
              </a:srgbClr>
            </a:gs>
            <a:gs pos="45000">
              <a:srgbClr val="FF7A00"/>
            </a:gs>
            <a:gs pos="70000">
              <a:srgbClr val="FF0300"/>
            </a:gs>
            <a:gs pos="100000">
              <a:srgbClr val="4D0808"/>
            </a:gs>
          </a:gsLst>
          <a:lin ang="5400000" scaled="0"/>
        </a:gradFill>
        <a:ln w="12700" cap="flat" cmpd="sng" algn="ctr">
          <a:no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ckbl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ckbl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ckbl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ckbl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ckbl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ckbl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ckbl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ckblu 8">
        <a:dk1>
          <a:srgbClr val="003399"/>
        </a:dk1>
        <a:lt1>
          <a:srgbClr val="FFFFFF"/>
        </a:lt1>
        <a:dk2>
          <a:srgbClr val="000000"/>
        </a:dk2>
        <a:lt2>
          <a:srgbClr val="081D58"/>
        </a:lt2>
        <a:accent1>
          <a:srgbClr val="F57B49"/>
        </a:accent1>
        <a:accent2>
          <a:srgbClr val="F95AB7"/>
        </a:accent2>
        <a:accent3>
          <a:srgbClr val="FFFFFF"/>
        </a:accent3>
        <a:accent4>
          <a:srgbClr val="002A82"/>
        </a:accent4>
        <a:accent5>
          <a:srgbClr val="F9BFB1"/>
        </a:accent5>
        <a:accent6>
          <a:srgbClr val="E251A6"/>
        </a:accent6>
        <a:hlink>
          <a:srgbClr val="FC0128"/>
        </a:hlink>
        <a:folHlink>
          <a:srgbClr val="618F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c:\msoffice\powerpnt\template\sldshow\blckblu.ppt</Template>
  <TotalTime>1472341259</TotalTime>
  <Pages>12</Pages>
  <Words>3093</Words>
  <Application>Microsoft Office PowerPoint</Application>
  <PresentationFormat>35mm Slides</PresentationFormat>
  <Paragraphs>730</Paragraphs>
  <Slides>53</Slides>
  <Notes>15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3" baseType="lpstr">
      <vt:lpstr>Times New Roman</vt:lpstr>
      <vt:lpstr>Arial</vt:lpstr>
      <vt:lpstr>Symbol</vt:lpstr>
      <vt:lpstr>Wingdings</vt:lpstr>
      <vt:lpstr>Book Antiqua</vt:lpstr>
      <vt:lpstr>msgothic</vt:lpstr>
      <vt:lpstr>blckblu</vt:lpstr>
      <vt:lpstr>3_Default Design</vt:lpstr>
      <vt:lpstr>6_Default Design</vt:lpstr>
      <vt:lpstr>Photo Editor Photo</vt:lpstr>
      <vt:lpstr>Assessment of neuropathic pain</vt:lpstr>
      <vt:lpstr>Define Neuropathic Pain</vt:lpstr>
      <vt:lpstr>Slide 3</vt:lpstr>
      <vt:lpstr>Slide 4</vt:lpstr>
      <vt:lpstr>Slide 5</vt:lpstr>
      <vt:lpstr>Key Features of Neuropathic Pain</vt:lpstr>
      <vt:lpstr>Neuropathic Pain</vt:lpstr>
      <vt:lpstr>Neuropathic Pain Prevalence</vt:lpstr>
      <vt:lpstr>Assessment  </vt:lpstr>
      <vt:lpstr> </vt:lpstr>
      <vt:lpstr>Diagnosis &amp; Assessment of Neuropathic Pain  </vt:lpstr>
      <vt:lpstr>Diagnosis &amp; Assessment of Neuropathic Pain  </vt:lpstr>
      <vt:lpstr>Bedside Examination</vt:lpstr>
      <vt:lpstr>Is there a lesion or disease of the somatosensory system?  </vt:lpstr>
      <vt:lpstr>Is there a lesion or disease of the somatosensory system?  </vt:lpstr>
      <vt:lpstr>Is there a lesion or disease of the somatosensory system?  </vt:lpstr>
      <vt:lpstr>Lab tests for Diagnosing Neuropathic Pain (SEP and NCS)</vt:lpstr>
      <vt:lpstr>Is there a lesion or disease of the somatosensory system?</vt:lpstr>
      <vt:lpstr>Advantage of QST</vt:lpstr>
      <vt:lpstr>Disadvantage of QST</vt:lpstr>
      <vt:lpstr>Slide 21</vt:lpstr>
      <vt:lpstr>Clinical Heterogeneity of Neuropathic Pain – Clinical Signs</vt:lpstr>
      <vt:lpstr>Is there a lesion or disease of the somatosensory system?  </vt:lpstr>
      <vt:lpstr>Skin biospsies</vt:lpstr>
      <vt:lpstr>Slide 25</vt:lpstr>
      <vt:lpstr>Diagnosis &amp; Assessment of Neuropathic Pain  </vt:lpstr>
      <vt:lpstr>Is The Pain Neuropathic?</vt:lpstr>
      <vt:lpstr>Is The Pain Neuropathic?</vt:lpstr>
      <vt:lpstr>Slide 29</vt:lpstr>
      <vt:lpstr> Douleur Neuropathique 4 Questions (DN4) Bouhassira  et al Pain 2005;114:29–36  </vt:lpstr>
      <vt:lpstr>Slide 31</vt:lpstr>
      <vt:lpstr>Slide 32</vt:lpstr>
      <vt:lpstr>Diagnosis &amp; Assessment of Neuropathic Pain  </vt:lpstr>
      <vt:lpstr>How severe is the pain? </vt:lpstr>
      <vt:lpstr>Diagnosis &amp; Assessment of Neuropathic Pain  </vt:lpstr>
      <vt:lpstr>Co-morbidity associated with peripheral neuropathic pain</vt:lpstr>
      <vt:lpstr>What is the impact of the pain?  </vt:lpstr>
      <vt:lpstr> </vt:lpstr>
      <vt:lpstr>Pain-catastrophizing and personality scores (K.S.Taylor et al. Pain 2010)</vt:lpstr>
      <vt:lpstr>Levels of objectivity</vt:lpstr>
      <vt:lpstr>No correlation between distinct neuropathic pain subtypes, these are not defined by the condition causing pain</vt:lpstr>
      <vt:lpstr>Clinical Heterogeneity of Neuropathic Pain - Symptoms</vt:lpstr>
      <vt:lpstr>Standardized evaluation of pain (StEP)Developed by Scholz and colleagues</vt:lpstr>
      <vt:lpstr>Clinical Heterogenity of Neuropathic Pain – Clinical Signs</vt:lpstr>
      <vt:lpstr>Conclusion</vt:lpstr>
      <vt:lpstr>Homunculus</vt:lpstr>
      <vt:lpstr>   </vt:lpstr>
      <vt:lpstr>Slide 48</vt:lpstr>
      <vt:lpstr>Slide 49</vt:lpstr>
      <vt:lpstr>Slide 50</vt:lpstr>
      <vt:lpstr>Slide 51</vt:lpstr>
      <vt:lpstr>Slide 52</vt:lpstr>
      <vt:lpstr>Many thanks to Prof Rice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Dr Andrew Rice</dc:creator>
  <cp:lastModifiedBy>nshiel</cp:lastModifiedBy>
  <cp:revision>378</cp:revision>
  <cp:lastPrinted>1998-10-30T10:31:00Z</cp:lastPrinted>
  <dcterms:created xsi:type="dcterms:W3CDTF">1998-02-02T13:38:22Z</dcterms:created>
  <dcterms:modified xsi:type="dcterms:W3CDTF">2011-12-12T16:56:14Z</dcterms:modified>
</cp:coreProperties>
</file>