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685" r:id="rId2"/>
  </p:sldMasterIdLst>
  <p:notesMasterIdLst>
    <p:notesMasterId r:id="rId33"/>
  </p:notesMasterIdLst>
  <p:handoutMasterIdLst>
    <p:handoutMasterId r:id="rId34"/>
  </p:handoutMasterIdLst>
  <p:sldIdLst>
    <p:sldId id="1444" r:id="rId3"/>
    <p:sldId id="1445" r:id="rId4"/>
    <p:sldId id="1446" r:id="rId5"/>
    <p:sldId id="1541" r:id="rId6"/>
    <p:sldId id="1451" r:id="rId7"/>
    <p:sldId id="1452" r:id="rId8"/>
    <p:sldId id="1453" r:id="rId9"/>
    <p:sldId id="1454" r:id="rId10"/>
    <p:sldId id="1455" r:id="rId11"/>
    <p:sldId id="1456" r:id="rId12"/>
    <p:sldId id="1488" r:id="rId13"/>
    <p:sldId id="1530" r:id="rId14"/>
    <p:sldId id="1490" r:id="rId15"/>
    <p:sldId id="1491" r:id="rId16"/>
    <p:sldId id="1492" r:id="rId17"/>
    <p:sldId id="1493" r:id="rId18"/>
    <p:sldId id="1494" r:id="rId19"/>
    <p:sldId id="1495" r:id="rId20"/>
    <p:sldId id="1496" r:id="rId21"/>
    <p:sldId id="1523" r:id="rId22"/>
    <p:sldId id="1498" r:id="rId23"/>
    <p:sldId id="1529" r:id="rId24"/>
    <p:sldId id="1499" r:id="rId25"/>
    <p:sldId id="1500" r:id="rId26"/>
    <p:sldId id="1501" r:id="rId27"/>
    <p:sldId id="1502" r:id="rId28"/>
    <p:sldId id="1503" r:id="rId29"/>
    <p:sldId id="1508" r:id="rId30"/>
    <p:sldId id="1522" r:id="rId31"/>
    <p:sldId id="1526" r:id="rId32"/>
  </p:sldIdLst>
  <p:sldSz cx="10287000" cy="6858000" type="35mm"/>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Arial" charset="0"/>
      </a:defRPr>
    </a:lvl5pPr>
    <a:lvl6pPr marL="2286000" algn="l" defTabSz="914400" rtl="0" eaLnBrk="1" latinLnBrk="0" hangingPunct="1">
      <a:defRPr sz="2400" kern="1200">
        <a:solidFill>
          <a:schemeClr val="tx1"/>
        </a:solidFill>
        <a:latin typeface="Times New Roman" pitchFamily="-1" charset="0"/>
        <a:ea typeface="+mn-ea"/>
        <a:cs typeface="Arial" charset="0"/>
      </a:defRPr>
    </a:lvl6pPr>
    <a:lvl7pPr marL="2743200" algn="l" defTabSz="914400" rtl="0" eaLnBrk="1" latinLnBrk="0" hangingPunct="1">
      <a:defRPr sz="2400" kern="1200">
        <a:solidFill>
          <a:schemeClr val="tx1"/>
        </a:solidFill>
        <a:latin typeface="Times New Roman" pitchFamily="-1" charset="0"/>
        <a:ea typeface="+mn-ea"/>
        <a:cs typeface="Arial" charset="0"/>
      </a:defRPr>
    </a:lvl7pPr>
    <a:lvl8pPr marL="3200400" algn="l" defTabSz="914400" rtl="0" eaLnBrk="1" latinLnBrk="0" hangingPunct="1">
      <a:defRPr sz="2400" kern="1200">
        <a:solidFill>
          <a:schemeClr val="tx1"/>
        </a:solidFill>
        <a:latin typeface="Times New Roman" pitchFamily="-1" charset="0"/>
        <a:ea typeface="+mn-ea"/>
        <a:cs typeface="Arial" charset="0"/>
      </a:defRPr>
    </a:lvl8pPr>
    <a:lvl9pPr marL="3657600" algn="l" defTabSz="914400" rtl="0" eaLnBrk="1" latinLnBrk="0" hangingPunct="1">
      <a:defRPr sz="2400" kern="1200">
        <a:solidFill>
          <a:schemeClr val="tx1"/>
        </a:solidFill>
        <a:latin typeface="Times New Roman" pitchFamily="-1"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000000"/>
    <a:srgbClr val="FFFF00"/>
    <a:srgbClr val="0000CC"/>
    <a:srgbClr val="AFBFFB"/>
    <a:srgbClr val="FFFFFF"/>
    <a:srgbClr val="ECF0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46" y="-210"/>
      </p:cViewPr>
      <p:guideLst>
        <p:guide orient="horz" pos="42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906" y="394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3B5A8-C8DE-4E8B-992F-D42FA1C65249}" type="doc">
      <dgm:prSet loTypeId="urn:microsoft.com/office/officeart/2005/8/layout/orgChart1" loCatId="hierarchy" qsTypeId="urn:microsoft.com/office/officeart/2005/8/quickstyle/simple1" qsCatId="simple" csTypeId="urn:microsoft.com/office/officeart/2005/8/colors/accent1_2" csCatId="accent1" phldr="1"/>
      <dgm:spPr/>
    </dgm:pt>
    <dgm:pt modelId="{091B821C-782F-43DD-8EAB-B1C6277EA74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5400" b="0" i="0" u="none" strike="noStrike" cap="none" normalizeH="0" baseline="0" dirty="0" smtClean="0">
              <a:ln>
                <a:noFill/>
              </a:ln>
              <a:solidFill>
                <a:schemeClr val="accent2">
                  <a:lumMod val="50000"/>
                </a:schemeClr>
              </a:solidFill>
              <a:effectLst/>
              <a:latin typeface="Times New Roman" pitchFamily="18" charset="0"/>
              <a:cs typeface="Arial" pitchFamily="34" charset="0"/>
            </a:rPr>
            <a:t>Pain</a:t>
          </a:r>
        </a:p>
      </dgm:t>
    </dgm:pt>
    <dgm:pt modelId="{0DFA020A-D32F-4563-B016-CCD35807A65C}" type="parTrans" cxnId="{AAB3E8E0-8DD8-4C1F-83F6-D4156F8B91A3}">
      <dgm:prSet/>
      <dgm:spPr/>
      <dgm:t>
        <a:bodyPr/>
        <a:lstStyle/>
        <a:p>
          <a:endParaRPr lang="en-GB"/>
        </a:p>
      </dgm:t>
    </dgm:pt>
    <dgm:pt modelId="{0A7D4C82-7C57-4CF2-8FA9-431B604D4459}" type="sibTrans" cxnId="{AAB3E8E0-8DD8-4C1F-83F6-D4156F8B91A3}">
      <dgm:prSet/>
      <dgm:spPr/>
      <dgm:t>
        <a:bodyPr/>
        <a:lstStyle/>
        <a:p>
          <a:endParaRPr lang="en-GB"/>
        </a:p>
      </dgm:t>
    </dgm:pt>
    <dgm:pt modelId="{779FA106-49CC-487C-BEA9-A53E1604A942}">
      <dgm:prSet custT="1"/>
      <dgm:spPr>
        <a:gradFill flip="none" rotWithShape="1">
          <a:gsLst>
            <a:gs pos="0">
              <a:srgbClr val="03D4A8"/>
            </a:gs>
            <a:gs pos="25000">
              <a:srgbClr val="21D6E0"/>
            </a:gs>
            <a:gs pos="75000">
              <a:srgbClr val="0087E6"/>
            </a:gs>
            <a:gs pos="100000">
              <a:srgbClr val="005CBF"/>
            </a:gs>
          </a:gsLst>
          <a:lin ang="16200000" scaled="1"/>
          <a:tileRect/>
        </a:gradFill>
      </dgm:spPr>
      <dgm:t>
        <a:bodyPr anchor="ctr" anchorCtr="1"/>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accent2">
                  <a:lumMod val="50000"/>
                </a:schemeClr>
              </a:solidFill>
              <a:effectLst/>
              <a:latin typeface="Times New Roman" pitchFamily="18" charset="0"/>
              <a:cs typeface="Arial" pitchFamily="34" charset="0"/>
            </a:rPr>
            <a:t>Cutaneous Nociceptive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sng" strike="noStrike" cap="none" normalizeH="0" baseline="0" dirty="0" smtClean="0">
            <a:ln>
              <a:noFill/>
            </a:ln>
            <a:solidFill>
              <a:schemeClr val="accent2">
                <a:lumMod val="50000"/>
              </a:schemeClr>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accent2">
                  <a:lumMod val="50000"/>
                </a:schemeClr>
              </a:solidFill>
              <a:effectLst/>
              <a:latin typeface="Times New Roman" pitchFamily="18" charset="0"/>
              <a:cs typeface="Arial" pitchFamily="34" charset="0"/>
            </a:rPr>
            <a:t>Warns of External Threat</a:t>
          </a:r>
        </a:p>
      </dgm:t>
    </dgm:pt>
    <dgm:pt modelId="{5A05B1BD-8FF1-43E3-B7DF-34D0D7A3786E}" type="parTrans" cxnId="{98B0D607-2581-4EBB-BE73-FCE2D6787CAD}">
      <dgm:prSet/>
      <dgm:spPr/>
      <dgm:t>
        <a:bodyPr/>
        <a:lstStyle/>
        <a:p>
          <a:endParaRPr lang="en-GB"/>
        </a:p>
      </dgm:t>
    </dgm:pt>
    <dgm:pt modelId="{C97E8948-DC9B-4829-9288-D76DC45473DB}" type="sibTrans" cxnId="{98B0D607-2581-4EBB-BE73-FCE2D6787CAD}">
      <dgm:prSet/>
      <dgm:spPr/>
      <dgm:t>
        <a:bodyPr/>
        <a:lstStyle/>
        <a:p>
          <a:endParaRPr lang="en-GB"/>
        </a:p>
      </dgm:t>
    </dgm:pt>
    <dgm:pt modelId="{6C2F83DF-A0A8-41F0-8FCA-58DF2DDB5424}">
      <dgm:prSet custT="1"/>
      <dgm:spPr>
        <a:gradFill flip="none" rotWithShape="1">
          <a:gsLst>
            <a:gs pos="0">
              <a:srgbClr val="03D4A8"/>
            </a:gs>
            <a:gs pos="25000">
              <a:srgbClr val="21D6E0"/>
            </a:gs>
            <a:gs pos="75000">
              <a:srgbClr val="0087E6"/>
            </a:gs>
            <a:gs pos="100000">
              <a:srgbClr val="005CBF"/>
            </a:gs>
          </a:gsLst>
          <a:lin ang="16200000" scaled="1"/>
          <a:tileRect/>
        </a:gradFill>
      </dgm:spPr>
      <dgm:t>
        <a:bodyPr anchor="ctr" anchorCtr="1"/>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accent2">
                  <a:lumMod val="50000"/>
                </a:schemeClr>
              </a:solidFill>
              <a:effectLst/>
              <a:latin typeface="Times New Roman" pitchFamily="18" charset="0"/>
              <a:cs typeface="Arial" pitchFamily="34" charset="0"/>
            </a:rPr>
            <a:t>Visceral Nociceptive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FFFF66"/>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accent2">
                  <a:lumMod val="50000"/>
                </a:schemeClr>
              </a:solidFill>
              <a:effectLst/>
              <a:latin typeface="Times New Roman" pitchFamily="18" charset="0"/>
              <a:cs typeface="Arial" pitchFamily="34" charset="0"/>
            </a:rPr>
            <a:t>Warns of Internal Disease</a:t>
          </a:r>
        </a:p>
      </dgm:t>
    </dgm:pt>
    <dgm:pt modelId="{572DB781-9480-47B2-805E-08A166617CA6}" type="parTrans" cxnId="{303A241D-1E23-41D3-B5BC-4A0F660AC0C3}">
      <dgm:prSet/>
      <dgm:spPr/>
      <dgm:t>
        <a:bodyPr/>
        <a:lstStyle/>
        <a:p>
          <a:endParaRPr lang="en-GB"/>
        </a:p>
      </dgm:t>
    </dgm:pt>
    <dgm:pt modelId="{69758410-37C2-4AA3-AD6D-20057EEE8A5D}" type="sibTrans" cxnId="{303A241D-1E23-41D3-B5BC-4A0F660AC0C3}">
      <dgm:prSet/>
      <dgm:spPr/>
      <dgm:t>
        <a:bodyPr/>
        <a:lstStyle/>
        <a:p>
          <a:endParaRPr lang="en-GB"/>
        </a:p>
      </dgm:t>
    </dgm:pt>
    <dgm:pt modelId="{73E0126F-B2FC-4D95-9C3C-47ED5D451D5A}">
      <dgm:prSet custT="1"/>
      <dgm:spPr>
        <a:gradFill rotWithShape="0">
          <a:gsLst>
            <a:gs pos="0">
              <a:srgbClr val="000000"/>
            </a:gs>
            <a:gs pos="39999">
              <a:srgbClr val="0A128C"/>
            </a:gs>
            <a:gs pos="70000">
              <a:srgbClr val="181CC7"/>
            </a:gs>
            <a:gs pos="88000">
              <a:srgbClr val="7005D4"/>
            </a:gs>
            <a:gs pos="100000">
              <a:srgbClr val="8C3D91"/>
            </a:gs>
          </a:gsLst>
          <a:lin ang="5400000" scaled="0"/>
        </a:gradFill>
        <a:ln w="53975" cap="rnd" cmpd="thickThin">
          <a:solidFill>
            <a:srgbClr val="FFFF00"/>
          </a:solidFill>
        </a:ln>
      </dgm:spPr>
      <dgm:t>
        <a:bodyPr anchor="ctr" anchorCtr="1"/>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FFFF00"/>
              </a:solidFill>
              <a:effectLst/>
              <a:latin typeface="Times New Roman" pitchFamily="18" charset="0"/>
              <a:cs typeface="Arial" pitchFamily="34" charset="0"/>
            </a:rPr>
            <a:t>Neuropathic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00"/>
              </a:solidFill>
              <a:effectLst/>
              <a:latin typeface="Times New Roman" pitchFamily="18" charset="0"/>
              <a:cs typeface="Arial" pitchFamily="34" charset="0"/>
            </a:rPr>
            <a:t>No Useful Biological Role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00"/>
              </a:solidFill>
              <a:effectLst/>
              <a:latin typeface="Times New Roman" pitchFamily="18" charset="0"/>
              <a:cs typeface="Arial" pitchFamily="34" charset="0"/>
            </a:rPr>
            <a:t>Disorder of Maladaptive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00"/>
              </a:solidFill>
              <a:effectLst/>
              <a:latin typeface="Times New Roman" pitchFamily="18" charset="0"/>
              <a:cs typeface="Arial" pitchFamily="34" charset="0"/>
            </a:rPr>
            <a:t>Nerve Repair &amp; Regeneration?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FFFF00"/>
            </a:solidFill>
            <a:effectLst/>
            <a:latin typeface="Times New Roman" pitchFamily="18" charset="0"/>
            <a:cs typeface="Arial" pitchFamily="34" charset="0"/>
          </a:endParaRPr>
        </a:p>
      </dgm:t>
    </dgm:pt>
    <dgm:pt modelId="{08B9B727-D41B-432C-8F50-C56F74DCF3C9}" type="parTrans" cxnId="{50837C29-641B-49CB-B4E5-F5AC6C6BE595}">
      <dgm:prSet/>
      <dgm:spPr/>
      <dgm:t>
        <a:bodyPr/>
        <a:lstStyle/>
        <a:p>
          <a:endParaRPr lang="en-GB"/>
        </a:p>
      </dgm:t>
    </dgm:pt>
    <dgm:pt modelId="{4A4D8ED1-0210-41F1-B1D4-E75F4CB239AF}" type="sibTrans" cxnId="{50837C29-641B-49CB-B4E5-F5AC6C6BE595}">
      <dgm:prSet/>
      <dgm:spPr/>
      <dgm:t>
        <a:bodyPr/>
        <a:lstStyle/>
        <a:p>
          <a:endParaRPr lang="en-GB"/>
        </a:p>
      </dgm:t>
    </dgm:pt>
    <dgm:pt modelId="{DB4495B0-100A-4FD8-BBEC-0D9D533BA27F}" type="pres">
      <dgm:prSet presAssocID="{F453B5A8-C8DE-4E8B-992F-D42FA1C65249}" presName="hierChild1" presStyleCnt="0">
        <dgm:presLayoutVars>
          <dgm:orgChart val="1"/>
          <dgm:chPref val="1"/>
          <dgm:dir/>
          <dgm:animOne val="branch"/>
          <dgm:animLvl val="lvl"/>
          <dgm:resizeHandles/>
        </dgm:presLayoutVars>
      </dgm:prSet>
      <dgm:spPr/>
    </dgm:pt>
    <dgm:pt modelId="{7D1B1DC1-61B0-4DA9-AF7F-2BC17F57E109}" type="pres">
      <dgm:prSet presAssocID="{091B821C-782F-43DD-8EAB-B1C6277EA749}" presName="hierRoot1" presStyleCnt="0">
        <dgm:presLayoutVars>
          <dgm:hierBranch/>
        </dgm:presLayoutVars>
      </dgm:prSet>
      <dgm:spPr/>
    </dgm:pt>
    <dgm:pt modelId="{FDA396AA-4DE6-4C05-94D1-E56736E078F0}" type="pres">
      <dgm:prSet presAssocID="{091B821C-782F-43DD-8EAB-B1C6277EA749}" presName="rootComposite1" presStyleCnt="0"/>
      <dgm:spPr/>
    </dgm:pt>
    <dgm:pt modelId="{818FEC47-2D7D-4844-8978-C61CC8967DB6}" type="pres">
      <dgm:prSet presAssocID="{091B821C-782F-43DD-8EAB-B1C6277EA749}" presName="rootText1" presStyleLbl="node0" presStyleIdx="0" presStyleCnt="1" custScaleX="94141" custScaleY="105570" custLinFactNeighborX="-5563">
        <dgm:presLayoutVars>
          <dgm:chPref val="3"/>
        </dgm:presLayoutVars>
      </dgm:prSet>
      <dgm:spPr/>
      <dgm:t>
        <a:bodyPr/>
        <a:lstStyle/>
        <a:p>
          <a:endParaRPr lang="en-GB"/>
        </a:p>
      </dgm:t>
    </dgm:pt>
    <dgm:pt modelId="{3E93197E-B60B-4960-AEEF-6B2193C22EA1}" type="pres">
      <dgm:prSet presAssocID="{091B821C-782F-43DD-8EAB-B1C6277EA749}" presName="rootConnector1" presStyleLbl="node1" presStyleIdx="0" presStyleCnt="0"/>
      <dgm:spPr/>
      <dgm:t>
        <a:bodyPr/>
        <a:lstStyle/>
        <a:p>
          <a:endParaRPr lang="en-GB"/>
        </a:p>
      </dgm:t>
    </dgm:pt>
    <dgm:pt modelId="{73109819-2C74-4A94-A658-2C98E30A90A7}" type="pres">
      <dgm:prSet presAssocID="{091B821C-782F-43DD-8EAB-B1C6277EA749}" presName="hierChild2" presStyleCnt="0"/>
      <dgm:spPr/>
    </dgm:pt>
    <dgm:pt modelId="{BF0F8AD6-B84E-4442-9BCC-12E4913E270F}" type="pres">
      <dgm:prSet presAssocID="{5A05B1BD-8FF1-43E3-B7DF-34D0D7A3786E}" presName="Name35" presStyleLbl="parChTrans1D2" presStyleIdx="0" presStyleCnt="3"/>
      <dgm:spPr/>
      <dgm:t>
        <a:bodyPr/>
        <a:lstStyle/>
        <a:p>
          <a:endParaRPr lang="en-GB"/>
        </a:p>
      </dgm:t>
    </dgm:pt>
    <dgm:pt modelId="{2AA46E57-54A9-4F31-9B0C-51F9AE3D4802}" type="pres">
      <dgm:prSet presAssocID="{779FA106-49CC-487C-BEA9-A53E1604A942}" presName="hierRoot2" presStyleCnt="0">
        <dgm:presLayoutVars>
          <dgm:hierBranch/>
        </dgm:presLayoutVars>
      </dgm:prSet>
      <dgm:spPr/>
    </dgm:pt>
    <dgm:pt modelId="{5684C364-556C-477C-A354-518173BC1401}" type="pres">
      <dgm:prSet presAssocID="{779FA106-49CC-487C-BEA9-A53E1604A942}" presName="rootComposite" presStyleCnt="0"/>
      <dgm:spPr/>
    </dgm:pt>
    <dgm:pt modelId="{863265AD-2EB7-4F46-80AA-78FC3C06F184}" type="pres">
      <dgm:prSet presAssocID="{779FA106-49CC-487C-BEA9-A53E1604A942}" presName="rootText" presStyleLbl="node2" presStyleIdx="0" presStyleCnt="3" custScaleX="181769" custScaleY="198522">
        <dgm:presLayoutVars>
          <dgm:chPref val="3"/>
        </dgm:presLayoutVars>
      </dgm:prSet>
      <dgm:spPr/>
      <dgm:t>
        <a:bodyPr/>
        <a:lstStyle/>
        <a:p>
          <a:endParaRPr lang="en-GB"/>
        </a:p>
      </dgm:t>
    </dgm:pt>
    <dgm:pt modelId="{66629C11-0F3B-439A-B086-1D1CBFABB1E7}" type="pres">
      <dgm:prSet presAssocID="{779FA106-49CC-487C-BEA9-A53E1604A942}" presName="rootConnector" presStyleLbl="node2" presStyleIdx="0" presStyleCnt="3"/>
      <dgm:spPr/>
      <dgm:t>
        <a:bodyPr/>
        <a:lstStyle/>
        <a:p>
          <a:endParaRPr lang="en-GB"/>
        </a:p>
      </dgm:t>
    </dgm:pt>
    <dgm:pt modelId="{19D3BACA-C65D-4D60-8740-7ACD6B5680AC}" type="pres">
      <dgm:prSet presAssocID="{779FA106-49CC-487C-BEA9-A53E1604A942}" presName="hierChild4" presStyleCnt="0"/>
      <dgm:spPr/>
    </dgm:pt>
    <dgm:pt modelId="{544FD2DF-356B-48EB-B38D-9198D7B32928}" type="pres">
      <dgm:prSet presAssocID="{779FA106-49CC-487C-BEA9-A53E1604A942}" presName="hierChild5" presStyleCnt="0"/>
      <dgm:spPr/>
    </dgm:pt>
    <dgm:pt modelId="{C232DAAB-342A-4936-BEDE-F955F2D69670}" type="pres">
      <dgm:prSet presAssocID="{572DB781-9480-47B2-805E-08A166617CA6}" presName="Name35" presStyleLbl="parChTrans1D2" presStyleIdx="1" presStyleCnt="3"/>
      <dgm:spPr/>
      <dgm:t>
        <a:bodyPr/>
        <a:lstStyle/>
        <a:p>
          <a:endParaRPr lang="en-GB"/>
        </a:p>
      </dgm:t>
    </dgm:pt>
    <dgm:pt modelId="{E090ECE0-81DE-49A0-96BF-815AB92CF264}" type="pres">
      <dgm:prSet presAssocID="{6C2F83DF-A0A8-41F0-8FCA-58DF2DDB5424}" presName="hierRoot2" presStyleCnt="0">
        <dgm:presLayoutVars>
          <dgm:hierBranch/>
        </dgm:presLayoutVars>
      </dgm:prSet>
      <dgm:spPr/>
    </dgm:pt>
    <dgm:pt modelId="{D33D76F7-E839-4FF1-83D7-61ED6C31DE86}" type="pres">
      <dgm:prSet presAssocID="{6C2F83DF-A0A8-41F0-8FCA-58DF2DDB5424}" presName="rootComposite" presStyleCnt="0"/>
      <dgm:spPr/>
    </dgm:pt>
    <dgm:pt modelId="{CE832E8A-5193-4967-BA9D-5420F8DFB9C8}" type="pres">
      <dgm:prSet presAssocID="{6C2F83DF-A0A8-41F0-8FCA-58DF2DDB5424}" presName="rootText" presStyleLbl="node2" presStyleIdx="1" presStyleCnt="3" custScaleX="160904" custScaleY="207695">
        <dgm:presLayoutVars>
          <dgm:chPref val="3"/>
        </dgm:presLayoutVars>
      </dgm:prSet>
      <dgm:spPr/>
      <dgm:t>
        <a:bodyPr/>
        <a:lstStyle/>
        <a:p>
          <a:endParaRPr lang="en-GB"/>
        </a:p>
      </dgm:t>
    </dgm:pt>
    <dgm:pt modelId="{03AA90F4-2344-4D18-BFFE-49127F4B62F1}" type="pres">
      <dgm:prSet presAssocID="{6C2F83DF-A0A8-41F0-8FCA-58DF2DDB5424}" presName="rootConnector" presStyleLbl="node2" presStyleIdx="1" presStyleCnt="3"/>
      <dgm:spPr/>
      <dgm:t>
        <a:bodyPr/>
        <a:lstStyle/>
        <a:p>
          <a:endParaRPr lang="en-GB"/>
        </a:p>
      </dgm:t>
    </dgm:pt>
    <dgm:pt modelId="{EB89E496-904C-4570-B295-F4A2A212C329}" type="pres">
      <dgm:prSet presAssocID="{6C2F83DF-A0A8-41F0-8FCA-58DF2DDB5424}" presName="hierChild4" presStyleCnt="0"/>
      <dgm:spPr/>
    </dgm:pt>
    <dgm:pt modelId="{806A01A0-2293-44C8-B00A-6D93BC1B1E00}" type="pres">
      <dgm:prSet presAssocID="{6C2F83DF-A0A8-41F0-8FCA-58DF2DDB5424}" presName="hierChild5" presStyleCnt="0"/>
      <dgm:spPr/>
    </dgm:pt>
    <dgm:pt modelId="{555C5E59-6202-4FC7-8642-7BAEC5308491}" type="pres">
      <dgm:prSet presAssocID="{08B9B727-D41B-432C-8F50-C56F74DCF3C9}" presName="Name35" presStyleLbl="parChTrans1D2" presStyleIdx="2" presStyleCnt="3"/>
      <dgm:spPr/>
      <dgm:t>
        <a:bodyPr/>
        <a:lstStyle/>
        <a:p>
          <a:endParaRPr lang="en-GB"/>
        </a:p>
      </dgm:t>
    </dgm:pt>
    <dgm:pt modelId="{AE3A6BAF-4FA0-4EDB-B65B-7C4D44A4D7F8}" type="pres">
      <dgm:prSet presAssocID="{73E0126F-B2FC-4D95-9C3C-47ED5D451D5A}" presName="hierRoot2" presStyleCnt="0">
        <dgm:presLayoutVars>
          <dgm:hierBranch/>
        </dgm:presLayoutVars>
      </dgm:prSet>
      <dgm:spPr/>
    </dgm:pt>
    <dgm:pt modelId="{9BFF2A05-F502-43CD-8646-861C86C6D6DD}" type="pres">
      <dgm:prSet presAssocID="{73E0126F-B2FC-4D95-9C3C-47ED5D451D5A}" presName="rootComposite" presStyleCnt="0"/>
      <dgm:spPr/>
    </dgm:pt>
    <dgm:pt modelId="{C5BE7F3B-28A8-4759-8B73-0A23CB65FF40}" type="pres">
      <dgm:prSet presAssocID="{73E0126F-B2FC-4D95-9C3C-47ED5D451D5A}" presName="rootText" presStyleLbl="node2" presStyleIdx="2" presStyleCnt="3" custScaleX="181953" custScaleY="284242" custLinFactNeighborX="-1435" custLinFactNeighborY="327">
        <dgm:presLayoutVars>
          <dgm:chPref val="3"/>
        </dgm:presLayoutVars>
      </dgm:prSet>
      <dgm:spPr/>
      <dgm:t>
        <a:bodyPr/>
        <a:lstStyle/>
        <a:p>
          <a:endParaRPr lang="en-GB"/>
        </a:p>
      </dgm:t>
    </dgm:pt>
    <dgm:pt modelId="{6433860A-1FE0-47A9-A3F3-CEFBFC776D23}" type="pres">
      <dgm:prSet presAssocID="{73E0126F-B2FC-4D95-9C3C-47ED5D451D5A}" presName="rootConnector" presStyleLbl="node2" presStyleIdx="2" presStyleCnt="3"/>
      <dgm:spPr/>
      <dgm:t>
        <a:bodyPr/>
        <a:lstStyle/>
        <a:p>
          <a:endParaRPr lang="en-GB"/>
        </a:p>
      </dgm:t>
    </dgm:pt>
    <dgm:pt modelId="{7A0FDDE4-FBDE-4635-AE13-A7A1DEBB7D23}" type="pres">
      <dgm:prSet presAssocID="{73E0126F-B2FC-4D95-9C3C-47ED5D451D5A}" presName="hierChild4" presStyleCnt="0"/>
      <dgm:spPr/>
    </dgm:pt>
    <dgm:pt modelId="{F7BC747D-7BB5-49F1-B0B3-57267E371602}" type="pres">
      <dgm:prSet presAssocID="{73E0126F-B2FC-4D95-9C3C-47ED5D451D5A}" presName="hierChild5" presStyleCnt="0"/>
      <dgm:spPr/>
    </dgm:pt>
    <dgm:pt modelId="{D8DB2FBC-6BAE-49C0-8764-E5174181C264}" type="pres">
      <dgm:prSet presAssocID="{091B821C-782F-43DD-8EAB-B1C6277EA749}" presName="hierChild3" presStyleCnt="0"/>
      <dgm:spPr/>
    </dgm:pt>
  </dgm:ptLst>
  <dgm:cxnLst>
    <dgm:cxn modelId="{98B0D607-2581-4EBB-BE73-FCE2D6787CAD}" srcId="{091B821C-782F-43DD-8EAB-B1C6277EA749}" destId="{779FA106-49CC-487C-BEA9-A53E1604A942}" srcOrd="0" destOrd="0" parTransId="{5A05B1BD-8FF1-43E3-B7DF-34D0D7A3786E}" sibTransId="{C97E8948-DC9B-4829-9288-D76DC45473DB}"/>
    <dgm:cxn modelId="{CC203797-7A74-4E60-BB05-19E51E092C46}" type="presOf" srcId="{08B9B727-D41B-432C-8F50-C56F74DCF3C9}" destId="{555C5E59-6202-4FC7-8642-7BAEC5308491}" srcOrd="0" destOrd="0" presId="urn:microsoft.com/office/officeart/2005/8/layout/orgChart1"/>
    <dgm:cxn modelId="{FD25CD32-93D0-4F0A-8F73-B62DB01E40A9}" type="presOf" srcId="{73E0126F-B2FC-4D95-9C3C-47ED5D451D5A}" destId="{C5BE7F3B-28A8-4759-8B73-0A23CB65FF40}" srcOrd="0" destOrd="0" presId="urn:microsoft.com/office/officeart/2005/8/layout/orgChart1"/>
    <dgm:cxn modelId="{50837C29-641B-49CB-B4E5-F5AC6C6BE595}" srcId="{091B821C-782F-43DD-8EAB-B1C6277EA749}" destId="{73E0126F-B2FC-4D95-9C3C-47ED5D451D5A}" srcOrd="2" destOrd="0" parTransId="{08B9B727-D41B-432C-8F50-C56F74DCF3C9}" sibTransId="{4A4D8ED1-0210-41F1-B1D4-E75F4CB239AF}"/>
    <dgm:cxn modelId="{303A241D-1E23-41D3-B5BC-4A0F660AC0C3}" srcId="{091B821C-782F-43DD-8EAB-B1C6277EA749}" destId="{6C2F83DF-A0A8-41F0-8FCA-58DF2DDB5424}" srcOrd="1" destOrd="0" parTransId="{572DB781-9480-47B2-805E-08A166617CA6}" sibTransId="{69758410-37C2-4AA3-AD6D-20057EEE8A5D}"/>
    <dgm:cxn modelId="{470E68B8-77EA-40BE-840E-9A443FC0A40D}" type="presOf" srcId="{6C2F83DF-A0A8-41F0-8FCA-58DF2DDB5424}" destId="{03AA90F4-2344-4D18-BFFE-49127F4B62F1}" srcOrd="1" destOrd="0" presId="urn:microsoft.com/office/officeart/2005/8/layout/orgChart1"/>
    <dgm:cxn modelId="{A6E43721-3A2E-486E-B8C9-9F9DE26D60D6}" type="presOf" srcId="{5A05B1BD-8FF1-43E3-B7DF-34D0D7A3786E}" destId="{BF0F8AD6-B84E-4442-9BCC-12E4913E270F}" srcOrd="0" destOrd="0" presId="urn:microsoft.com/office/officeart/2005/8/layout/orgChart1"/>
    <dgm:cxn modelId="{93E6A75C-1D60-4328-866E-37AE9BBE6AF0}" type="presOf" srcId="{572DB781-9480-47B2-805E-08A166617CA6}" destId="{C232DAAB-342A-4936-BEDE-F955F2D69670}" srcOrd="0" destOrd="0" presId="urn:microsoft.com/office/officeart/2005/8/layout/orgChart1"/>
    <dgm:cxn modelId="{7ED37C8E-1EA5-40B1-8808-1D725149ECE3}" type="presOf" srcId="{6C2F83DF-A0A8-41F0-8FCA-58DF2DDB5424}" destId="{CE832E8A-5193-4967-BA9D-5420F8DFB9C8}" srcOrd="0" destOrd="0" presId="urn:microsoft.com/office/officeart/2005/8/layout/orgChart1"/>
    <dgm:cxn modelId="{903AE133-6BC4-4B31-8C39-9597EF4CD75E}" type="presOf" srcId="{779FA106-49CC-487C-BEA9-A53E1604A942}" destId="{863265AD-2EB7-4F46-80AA-78FC3C06F184}" srcOrd="0" destOrd="0" presId="urn:microsoft.com/office/officeart/2005/8/layout/orgChart1"/>
    <dgm:cxn modelId="{D79C2B02-1772-45D7-83C3-EB14CE50B04E}" type="presOf" srcId="{73E0126F-B2FC-4D95-9C3C-47ED5D451D5A}" destId="{6433860A-1FE0-47A9-A3F3-CEFBFC776D23}" srcOrd="1" destOrd="0" presId="urn:microsoft.com/office/officeart/2005/8/layout/orgChart1"/>
    <dgm:cxn modelId="{61788D36-3178-48E4-8813-DD4ED7A0EC28}" type="presOf" srcId="{091B821C-782F-43DD-8EAB-B1C6277EA749}" destId="{818FEC47-2D7D-4844-8978-C61CC8967DB6}" srcOrd="0" destOrd="0" presId="urn:microsoft.com/office/officeart/2005/8/layout/orgChart1"/>
    <dgm:cxn modelId="{0C5E3555-4AF4-4944-A9F5-2EA1CAD86345}" type="presOf" srcId="{091B821C-782F-43DD-8EAB-B1C6277EA749}" destId="{3E93197E-B60B-4960-AEEF-6B2193C22EA1}" srcOrd="1" destOrd="0" presId="urn:microsoft.com/office/officeart/2005/8/layout/orgChart1"/>
    <dgm:cxn modelId="{AAB3E8E0-8DD8-4C1F-83F6-D4156F8B91A3}" srcId="{F453B5A8-C8DE-4E8B-992F-D42FA1C65249}" destId="{091B821C-782F-43DD-8EAB-B1C6277EA749}" srcOrd="0" destOrd="0" parTransId="{0DFA020A-D32F-4563-B016-CCD35807A65C}" sibTransId="{0A7D4C82-7C57-4CF2-8FA9-431B604D4459}"/>
    <dgm:cxn modelId="{A85E1182-4B6D-4594-8B09-B3A92F4CB911}" type="presOf" srcId="{779FA106-49CC-487C-BEA9-A53E1604A942}" destId="{66629C11-0F3B-439A-B086-1D1CBFABB1E7}" srcOrd="1" destOrd="0" presId="urn:microsoft.com/office/officeart/2005/8/layout/orgChart1"/>
    <dgm:cxn modelId="{4D07E1D1-7DCC-423E-8B1A-AD695E77088F}" type="presOf" srcId="{F453B5A8-C8DE-4E8B-992F-D42FA1C65249}" destId="{DB4495B0-100A-4FD8-BBEC-0D9D533BA27F}" srcOrd="0" destOrd="0" presId="urn:microsoft.com/office/officeart/2005/8/layout/orgChart1"/>
    <dgm:cxn modelId="{C65AFC22-E730-43B5-8B40-8EF265693540}" type="presParOf" srcId="{DB4495B0-100A-4FD8-BBEC-0D9D533BA27F}" destId="{7D1B1DC1-61B0-4DA9-AF7F-2BC17F57E109}" srcOrd="0" destOrd="0" presId="urn:microsoft.com/office/officeart/2005/8/layout/orgChart1"/>
    <dgm:cxn modelId="{F133BF99-4264-46ED-B71F-FBC646EF1E18}" type="presParOf" srcId="{7D1B1DC1-61B0-4DA9-AF7F-2BC17F57E109}" destId="{FDA396AA-4DE6-4C05-94D1-E56736E078F0}" srcOrd="0" destOrd="0" presId="urn:microsoft.com/office/officeart/2005/8/layout/orgChart1"/>
    <dgm:cxn modelId="{53447F4C-F896-46A8-9606-841B5E8C5BF2}" type="presParOf" srcId="{FDA396AA-4DE6-4C05-94D1-E56736E078F0}" destId="{818FEC47-2D7D-4844-8978-C61CC8967DB6}" srcOrd="0" destOrd="0" presId="urn:microsoft.com/office/officeart/2005/8/layout/orgChart1"/>
    <dgm:cxn modelId="{B8C44780-FD1B-48BC-B323-F43AEEB611B0}" type="presParOf" srcId="{FDA396AA-4DE6-4C05-94D1-E56736E078F0}" destId="{3E93197E-B60B-4960-AEEF-6B2193C22EA1}" srcOrd="1" destOrd="0" presId="urn:microsoft.com/office/officeart/2005/8/layout/orgChart1"/>
    <dgm:cxn modelId="{592BE2CF-54D0-482F-A23E-81006C682EB7}" type="presParOf" srcId="{7D1B1DC1-61B0-4DA9-AF7F-2BC17F57E109}" destId="{73109819-2C74-4A94-A658-2C98E30A90A7}" srcOrd="1" destOrd="0" presId="urn:microsoft.com/office/officeart/2005/8/layout/orgChart1"/>
    <dgm:cxn modelId="{08F4B4A1-9D8B-4916-B051-4B1433221129}" type="presParOf" srcId="{73109819-2C74-4A94-A658-2C98E30A90A7}" destId="{BF0F8AD6-B84E-4442-9BCC-12E4913E270F}" srcOrd="0" destOrd="0" presId="urn:microsoft.com/office/officeart/2005/8/layout/orgChart1"/>
    <dgm:cxn modelId="{710F000E-D72E-49A8-B80C-8369E05B6F47}" type="presParOf" srcId="{73109819-2C74-4A94-A658-2C98E30A90A7}" destId="{2AA46E57-54A9-4F31-9B0C-51F9AE3D4802}" srcOrd="1" destOrd="0" presId="urn:microsoft.com/office/officeart/2005/8/layout/orgChart1"/>
    <dgm:cxn modelId="{9AA4C070-CBE7-4719-BD2B-4B2EB71778BD}" type="presParOf" srcId="{2AA46E57-54A9-4F31-9B0C-51F9AE3D4802}" destId="{5684C364-556C-477C-A354-518173BC1401}" srcOrd="0" destOrd="0" presId="urn:microsoft.com/office/officeart/2005/8/layout/orgChart1"/>
    <dgm:cxn modelId="{4969969F-A580-4562-8A9B-CC41642383B0}" type="presParOf" srcId="{5684C364-556C-477C-A354-518173BC1401}" destId="{863265AD-2EB7-4F46-80AA-78FC3C06F184}" srcOrd="0" destOrd="0" presId="urn:microsoft.com/office/officeart/2005/8/layout/orgChart1"/>
    <dgm:cxn modelId="{7DA456E3-F958-4FAB-BD19-E495B28C6A45}" type="presParOf" srcId="{5684C364-556C-477C-A354-518173BC1401}" destId="{66629C11-0F3B-439A-B086-1D1CBFABB1E7}" srcOrd="1" destOrd="0" presId="urn:microsoft.com/office/officeart/2005/8/layout/orgChart1"/>
    <dgm:cxn modelId="{16D24EC1-0253-4FAD-ACDF-7D55B9ED71B7}" type="presParOf" srcId="{2AA46E57-54A9-4F31-9B0C-51F9AE3D4802}" destId="{19D3BACA-C65D-4D60-8740-7ACD6B5680AC}" srcOrd="1" destOrd="0" presId="urn:microsoft.com/office/officeart/2005/8/layout/orgChart1"/>
    <dgm:cxn modelId="{DC7FBC80-82AA-4F37-A450-2BB4E5500331}" type="presParOf" srcId="{2AA46E57-54A9-4F31-9B0C-51F9AE3D4802}" destId="{544FD2DF-356B-48EB-B38D-9198D7B32928}" srcOrd="2" destOrd="0" presId="urn:microsoft.com/office/officeart/2005/8/layout/orgChart1"/>
    <dgm:cxn modelId="{B82729CD-903A-46B3-B817-4183D66D0177}" type="presParOf" srcId="{73109819-2C74-4A94-A658-2C98E30A90A7}" destId="{C232DAAB-342A-4936-BEDE-F955F2D69670}" srcOrd="2" destOrd="0" presId="urn:microsoft.com/office/officeart/2005/8/layout/orgChart1"/>
    <dgm:cxn modelId="{701AB59D-213A-47D9-ADB9-749786C4FA78}" type="presParOf" srcId="{73109819-2C74-4A94-A658-2C98E30A90A7}" destId="{E090ECE0-81DE-49A0-96BF-815AB92CF264}" srcOrd="3" destOrd="0" presId="urn:microsoft.com/office/officeart/2005/8/layout/orgChart1"/>
    <dgm:cxn modelId="{ABAD3D61-1C42-4295-B3B3-6FA79205CD70}" type="presParOf" srcId="{E090ECE0-81DE-49A0-96BF-815AB92CF264}" destId="{D33D76F7-E839-4FF1-83D7-61ED6C31DE86}" srcOrd="0" destOrd="0" presId="urn:microsoft.com/office/officeart/2005/8/layout/orgChart1"/>
    <dgm:cxn modelId="{D8F50833-5154-42BB-87EC-992ECC95B8E1}" type="presParOf" srcId="{D33D76F7-E839-4FF1-83D7-61ED6C31DE86}" destId="{CE832E8A-5193-4967-BA9D-5420F8DFB9C8}" srcOrd="0" destOrd="0" presId="urn:microsoft.com/office/officeart/2005/8/layout/orgChart1"/>
    <dgm:cxn modelId="{17F95DD4-5EFA-44F6-96FE-0DB0D23CB2C3}" type="presParOf" srcId="{D33D76F7-E839-4FF1-83D7-61ED6C31DE86}" destId="{03AA90F4-2344-4D18-BFFE-49127F4B62F1}" srcOrd="1" destOrd="0" presId="urn:microsoft.com/office/officeart/2005/8/layout/orgChart1"/>
    <dgm:cxn modelId="{BB15B241-E76B-407D-B68C-E2E9CBBCDDB5}" type="presParOf" srcId="{E090ECE0-81DE-49A0-96BF-815AB92CF264}" destId="{EB89E496-904C-4570-B295-F4A2A212C329}" srcOrd="1" destOrd="0" presId="urn:microsoft.com/office/officeart/2005/8/layout/orgChart1"/>
    <dgm:cxn modelId="{F6D72634-3C76-4D49-AF48-32A0BAF7CC68}" type="presParOf" srcId="{E090ECE0-81DE-49A0-96BF-815AB92CF264}" destId="{806A01A0-2293-44C8-B00A-6D93BC1B1E00}" srcOrd="2" destOrd="0" presId="urn:microsoft.com/office/officeart/2005/8/layout/orgChart1"/>
    <dgm:cxn modelId="{B4EF83ED-45BE-4DB2-BA6B-3143C45300A9}" type="presParOf" srcId="{73109819-2C74-4A94-A658-2C98E30A90A7}" destId="{555C5E59-6202-4FC7-8642-7BAEC5308491}" srcOrd="4" destOrd="0" presId="urn:microsoft.com/office/officeart/2005/8/layout/orgChart1"/>
    <dgm:cxn modelId="{98326C3A-1BE9-45B2-B21E-CD8417E67E80}" type="presParOf" srcId="{73109819-2C74-4A94-A658-2C98E30A90A7}" destId="{AE3A6BAF-4FA0-4EDB-B65B-7C4D44A4D7F8}" srcOrd="5" destOrd="0" presId="urn:microsoft.com/office/officeart/2005/8/layout/orgChart1"/>
    <dgm:cxn modelId="{54064E80-F5B1-4DB8-ACBC-F98391095749}" type="presParOf" srcId="{AE3A6BAF-4FA0-4EDB-B65B-7C4D44A4D7F8}" destId="{9BFF2A05-F502-43CD-8646-861C86C6D6DD}" srcOrd="0" destOrd="0" presId="urn:microsoft.com/office/officeart/2005/8/layout/orgChart1"/>
    <dgm:cxn modelId="{D000039B-9DA4-4C80-B5F8-71E4F4B79C18}" type="presParOf" srcId="{9BFF2A05-F502-43CD-8646-861C86C6D6DD}" destId="{C5BE7F3B-28A8-4759-8B73-0A23CB65FF40}" srcOrd="0" destOrd="0" presId="urn:microsoft.com/office/officeart/2005/8/layout/orgChart1"/>
    <dgm:cxn modelId="{6AF2B52E-B267-491C-AE53-C61F02B433A7}" type="presParOf" srcId="{9BFF2A05-F502-43CD-8646-861C86C6D6DD}" destId="{6433860A-1FE0-47A9-A3F3-CEFBFC776D23}" srcOrd="1" destOrd="0" presId="urn:microsoft.com/office/officeart/2005/8/layout/orgChart1"/>
    <dgm:cxn modelId="{90116B90-2549-4330-9BA6-2F6BFD248DBA}" type="presParOf" srcId="{AE3A6BAF-4FA0-4EDB-B65B-7C4D44A4D7F8}" destId="{7A0FDDE4-FBDE-4635-AE13-A7A1DEBB7D23}" srcOrd="1" destOrd="0" presId="urn:microsoft.com/office/officeart/2005/8/layout/orgChart1"/>
    <dgm:cxn modelId="{E8426EC0-8F6A-4CF1-994F-2A9FFC8867BC}" type="presParOf" srcId="{AE3A6BAF-4FA0-4EDB-B65B-7C4D44A4D7F8}" destId="{F7BC747D-7BB5-49F1-B0B3-57267E371602}" srcOrd="2" destOrd="0" presId="urn:microsoft.com/office/officeart/2005/8/layout/orgChart1"/>
    <dgm:cxn modelId="{0EBB49AA-DB16-47FD-AD2B-E29DD2374095}" type="presParOf" srcId="{7D1B1DC1-61B0-4DA9-AF7F-2BC17F57E109}" destId="{D8DB2FBC-6BAE-49C0-8764-E5174181C26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C5E59-6202-4FC7-8642-7BAEC5308491}">
      <dsp:nvSpPr>
        <dsp:cNvPr id="0" name=""/>
        <dsp:cNvSpPr/>
      </dsp:nvSpPr>
      <dsp:spPr>
        <a:xfrm>
          <a:off x="4867502" y="1508626"/>
          <a:ext cx="3441169" cy="370688"/>
        </a:xfrm>
        <a:custGeom>
          <a:avLst/>
          <a:gdLst/>
          <a:ahLst/>
          <a:cxnLst/>
          <a:rect l="0" t="0" r="0" b="0"/>
          <a:pathLst>
            <a:path>
              <a:moveTo>
                <a:pt x="0" y="0"/>
              </a:moveTo>
              <a:lnTo>
                <a:pt x="0" y="186776"/>
              </a:lnTo>
              <a:lnTo>
                <a:pt x="3441169" y="186776"/>
              </a:lnTo>
              <a:lnTo>
                <a:pt x="3441169" y="370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2DAAB-342A-4936-BEDE-F955F2D69670}">
      <dsp:nvSpPr>
        <dsp:cNvPr id="0" name=""/>
        <dsp:cNvSpPr/>
      </dsp:nvSpPr>
      <dsp:spPr>
        <a:xfrm>
          <a:off x="4867502" y="1508626"/>
          <a:ext cx="95827" cy="367825"/>
        </a:xfrm>
        <a:custGeom>
          <a:avLst/>
          <a:gdLst/>
          <a:ahLst/>
          <a:cxnLst/>
          <a:rect l="0" t="0" r="0" b="0"/>
          <a:pathLst>
            <a:path>
              <a:moveTo>
                <a:pt x="0" y="0"/>
              </a:moveTo>
              <a:lnTo>
                <a:pt x="0" y="183912"/>
              </a:lnTo>
              <a:lnTo>
                <a:pt x="95827" y="183912"/>
              </a:lnTo>
              <a:lnTo>
                <a:pt x="95827" y="367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F8AD6-B84E-4442-9BCC-12E4913E270F}">
      <dsp:nvSpPr>
        <dsp:cNvPr id="0" name=""/>
        <dsp:cNvSpPr/>
      </dsp:nvSpPr>
      <dsp:spPr>
        <a:xfrm>
          <a:off x="1594463" y="1508626"/>
          <a:ext cx="3273038" cy="367825"/>
        </a:xfrm>
        <a:custGeom>
          <a:avLst/>
          <a:gdLst/>
          <a:ahLst/>
          <a:cxnLst/>
          <a:rect l="0" t="0" r="0" b="0"/>
          <a:pathLst>
            <a:path>
              <a:moveTo>
                <a:pt x="3273038" y="0"/>
              </a:moveTo>
              <a:lnTo>
                <a:pt x="3273038" y="183912"/>
              </a:lnTo>
              <a:lnTo>
                <a:pt x="0" y="183912"/>
              </a:lnTo>
              <a:lnTo>
                <a:pt x="0" y="367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FEC47-2D7D-4844-8978-C61CC8967DB6}">
      <dsp:nvSpPr>
        <dsp:cNvPr id="0" name=""/>
        <dsp:cNvSpPr/>
      </dsp:nvSpPr>
      <dsp:spPr>
        <a:xfrm>
          <a:off x="4043040" y="584072"/>
          <a:ext cx="1648924" cy="9245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5400" b="0" i="0" u="none" strike="noStrike" kern="1200" cap="none" normalizeH="0" baseline="0" dirty="0" smtClean="0">
              <a:ln>
                <a:noFill/>
              </a:ln>
              <a:solidFill>
                <a:schemeClr val="accent2">
                  <a:lumMod val="50000"/>
                </a:schemeClr>
              </a:solidFill>
              <a:effectLst/>
              <a:latin typeface="Times New Roman" pitchFamily="18" charset="0"/>
              <a:cs typeface="Arial" pitchFamily="34" charset="0"/>
            </a:rPr>
            <a:t>Pain</a:t>
          </a:r>
        </a:p>
      </dsp:txBody>
      <dsp:txXfrm>
        <a:off x="4043040" y="584072"/>
        <a:ext cx="1648924" cy="924554"/>
      </dsp:txXfrm>
    </dsp:sp>
    <dsp:sp modelId="{863265AD-2EB7-4F46-80AA-78FC3C06F184}">
      <dsp:nvSpPr>
        <dsp:cNvPr id="0" name=""/>
        <dsp:cNvSpPr/>
      </dsp:nvSpPr>
      <dsp:spPr>
        <a:xfrm>
          <a:off x="2578" y="1876451"/>
          <a:ext cx="3183770" cy="1738603"/>
        </a:xfrm>
        <a:prstGeom prst="rect">
          <a:avLst/>
        </a:prstGeom>
        <a:gradFill flip="none" rotWithShape="1">
          <a:gsLst>
            <a:gs pos="0">
              <a:srgbClr val="03D4A8"/>
            </a:gs>
            <a:gs pos="25000">
              <a:srgbClr val="21D6E0"/>
            </a:gs>
            <a:gs pos="75000">
              <a:srgbClr val="0087E6"/>
            </a:gs>
            <a:gs pos="100000">
              <a:srgbClr val="005CBF"/>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kern="1200" cap="none" normalizeH="0" baseline="0" dirty="0" smtClean="0">
              <a:ln>
                <a:noFill/>
              </a:ln>
              <a:solidFill>
                <a:schemeClr val="accent2">
                  <a:lumMod val="50000"/>
                </a:schemeClr>
              </a:solidFill>
              <a:effectLst/>
              <a:latin typeface="Times New Roman" pitchFamily="18" charset="0"/>
              <a:cs typeface="Arial" pitchFamily="34" charset="0"/>
            </a:rPr>
            <a:t>Cutaneous Nociceptive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sng" strike="noStrike" kern="1200" cap="none" normalizeH="0" baseline="0" dirty="0" smtClean="0">
            <a:ln>
              <a:noFill/>
            </a:ln>
            <a:solidFill>
              <a:schemeClr val="accent2">
                <a:lumMod val="50000"/>
              </a:schemeClr>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kern="1200" cap="none" normalizeH="0" baseline="0" dirty="0" smtClean="0">
              <a:ln>
                <a:noFill/>
              </a:ln>
              <a:solidFill>
                <a:schemeClr val="accent2">
                  <a:lumMod val="50000"/>
                </a:schemeClr>
              </a:solidFill>
              <a:effectLst/>
              <a:latin typeface="Times New Roman" pitchFamily="18" charset="0"/>
              <a:cs typeface="Arial" pitchFamily="34" charset="0"/>
            </a:rPr>
            <a:t>Warns of External Threat</a:t>
          </a:r>
        </a:p>
      </dsp:txBody>
      <dsp:txXfrm>
        <a:off x="2578" y="1876451"/>
        <a:ext cx="3183770" cy="1738603"/>
      </dsp:txXfrm>
    </dsp:sp>
    <dsp:sp modelId="{CE832E8A-5193-4967-BA9D-5420F8DFB9C8}">
      <dsp:nvSpPr>
        <dsp:cNvPr id="0" name=""/>
        <dsp:cNvSpPr/>
      </dsp:nvSpPr>
      <dsp:spPr>
        <a:xfrm>
          <a:off x="3554174" y="1876451"/>
          <a:ext cx="2818310" cy="1818938"/>
        </a:xfrm>
        <a:prstGeom prst="rect">
          <a:avLst/>
        </a:prstGeom>
        <a:gradFill flip="none" rotWithShape="1">
          <a:gsLst>
            <a:gs pos="0">
              <a:srgbClr val="03D4A8"/>
            </a:gs>
            <a:gs pos="25000">
              <a:srgbClr val="21D6E0"/>
            </a:gs>
            <a:gs pos="75000">
              <a:srgbClr val="0087E6"/>
            </a:gs>
            <a:gs pos="100000">
              <a:srgbClr val="005CBF"/>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kern="1200" cap="none" normalizeH="0" baseline="0" dirty="0" smtClean="0">
              <a:ln>
                <a:noFill/>
              </a:ln>
              <a:solidFill>
                <a:schemeClr val="accent2">
                  <a:lumMod val="50000"/>
                </a:schemeClr>
              </a:solidFill>
              <a:effectLst/>
              <a:latin typeface="Times New Roman" pitchFamily="18" charset="0"/>
              <a:cs typeface="Arial" pitchFamily="34" charset="0"/>
            </a:rPr>
            <a:t>Visceral Nociceptive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kern="1200" cap="none" normalizeH="0" baseline="0" dirty="0" smtClean="0">
            <a:ln>
              <a:noFill/>
            </a:ln>
            <a:solidFill>
              <a:srgbClr val="FFFF66"/>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kern="1200" cap="none" normalizeH="0" baseline="0" dirty="0" smtClean="0">
              <a:ln>
                <a:noFill/>
              </a:ln>
              <a:solidFill>
                <a:schemeClr val="accent2">
                  <a:lumMod val="50000"/>
                </a:schemeClr>
              </a:solidFill>
              <a:effectLst/>
              <a:latin typeface="Times New Roman" pitchFamily="18" charset="0"/>
              <a:cs typeface="Arial" pitchFamily="34" charset="0"/>
            </a:rPr>
            <a:t>Warns of Internal Disease</a:t>
          </a:r>
        </a:p>
      </dsp:txBody>
      <dsp:txXfrm>
        <a:off x="3554174" y="1876451"/>
        <a:ext cx="2818310" cy="1818938"/>
      </dsp:txXfrm>
    </dsp:sp>
    <dsp:sp modelId="{C5BE7F3B-28A8-4759-8B73-0A23CB65FF40}">
      <dsp:nvSpPr>
        <dsp:cNvPr id="0" name=""/>
        <dsp:cNvSpPr/>
      </dsp:nvSpPr>
      <dsp:spPr>
        <a:xfrm>
          <a:off x="6715175" y="1879315"/>
          <a:ext cx="3186993" cy="2489317"/>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0"/>
        </a:gradFill>
        <a:ln w="53975" cap="rnd" cmpd="thickThin"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sng" strike="noStrike" kern="1200" cap="none" normalizeH="0" baseline="0" dirty="0" smtClean="0">
              <a:ln>
                <a:noFill/>
              </a:ln>
              <a:solidFill>
                <a:srgbClr val="FFFF00"/>
              </a:solidFill>
              <a:effectLst/>
              <a:latin typeface="Times New Roman" pitchFamily="18" charset="0"/>
              <a:cs typeface="Arial" pitchFamily="34" charset="0"/>
            </a:rPr>
            <a:t>Neuropathic Pain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kern="1200"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FFFF00"/>
              </a:solidFill>
              <a:effectLst/>
              <a:latin typeface="Times New Roman" pitchFamily="18" charset="0"/>
              <a:cs typeface="Arial" pitchFamily="34" charset="0"/>
            </a:rPr>
            <a:t>No Useful Biological Role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kern="1200"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FFFF00"/>
              </a:solidFill>
              <a:effectLst/>
              <a:latin typeface="Times New Roman" pitchFamily="18" charset="0"/>
              <a:cs typeface="Arial" pitchFamily="34" charset="0"/>
            </a:rPr>
            <a:t>Disorder of Maladaptive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FFFF00"/>
              </a:solidFill>
              <a:effectLst/>
              <a:latin typeface="Times New Roman" pitchFamily="18" charset="0"/>
              <a:cs typeface="Arial" pitchFamily="34" charset="0"/>
            </a:rPr>
            <a:t>Nerve Repair &amp; Regeneration?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kern="1200" cap="none" normalizeH="0" baseline="0" dirty="0" smtClean="0">
            <a:ln>
              <a:noFill/>
            </a:ln>
            <a:solidFill>
              <a:srgbClr val="FFFF00"/>
            </a:solidFill>
            <a:effectLst/>
            <a:latin typeface="Times New Roman" pitchFamily="18" charset="0"/>
            <a:cs typeface="Arial" pitchFamily="34" charset="0"/>
          </a:endParaRPr>
        </a:p>
      </dsp:txBody>
      <dsp:txXfrm>
        <a:off x="6715175" y="1879315"/>
        <a:ext cx="3186993" cy="24893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65688"/>
            <a:ext cx="5207000" cy="4306887"/>
          </a:xfrm>
          <a:prstGeom prst="rect">
            <a:avLst/>
          </a:prstGeom>
          <a:noFill/>
          <a:ln w="9525">
            <a:noFill/>
            <a:miter lim="800000"/>
            <a:headEnd/>
            <a:tailEnd/>
          </a:ln>
          <a:effectLst/>
        </p:spPr>
        <p:txBody>
          <a:bodyPr vert="horz" wrap="square" lIns="94298" tIns="46321" rIns="94298" bIns="46321"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1" name="Rectangle 3"/>
          <p:cNvSpPr>
            <a:spLocks noChangeArrowheads="1" noTextEdit="1"/>
          </p:cNvSpPr>
          <p:nvPr>
            <p:ph type="sldImg" idx="2"/>
          </p:nvPr>
        </p:nvSpPr>
        <p:spPr bwMode="auto">
          <a:xfrm>
            <a:off x="858838" y="892175"/>
            <a:ext cx="5381625" cy="35877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Famine" TargetMode="External"/><Relationship Id="rId13" Type="http://schemas.openxmlformats.org/officeDocument/2006/relationships/hyperlink" Target="http://en.wikipedia.org/wiki/Symptom" TargetMode="External"/><Relationship Id="rId18" Type="http://schemas.openxmlformats.org/officeDocument/2006/relationships/hyperlink" Target="http://en.wikipedia.org/wiki/Pain" TargetMode="External"/><Relationship Id="rId26" Type="http://schemas.openxmlformats.org/officeDocument/2006/relationships/hyperlink" Target="http://en.wikipedia.org/wiki/Capillary" TargetMode="External"/><Relationship Id="rId3" Type="http://schemas.openxmlformats.org/officeDocument/2006/relationships/hyperlink" Target="http://en.wikipedia.org/wiki/Thiamin" TargetMode="External"/><Relationship Id="rId21" Type="http://schemas.openxmlformats.org/officeDocument/2006/relationships/hyperlink" Target="http://en.wikipedia.org/wiki/Lactic_acid" TargetMode="External"/><Relationship Id="rId7" Type="http://schemas.openxmlformats.org/officeDocument/2006/relationships/hyperlink" Target="http://en.wikipedia.org/wiki/Diet_(nutrition)" TargetMode="External"/><Relationship Id="rId12" Type="http://schemas.openxmlformats.org/officeDocument/2006/relationships/hyperlink" Target="http://en.wikipedia.org/wiki/Gastric_bypass_surgery" TargetMode="External"/><Relationship Id="rId17" Type="http://schemas.openxmlformats.org/officeDocument/2006/relationships/hyperlink" Target="http://en.wikipedia.org/wiki/Muscle_weakness" TargetMode="External"/><Relationship Id="rId25" Type="http://schemas.openxmlformats.org/officeDocument/2006/relationships/hyperlink" Target="http://en.wikipedia.org/wiki/Congestive_heart_failure" TargetMode="External"/><Relationship Id="rId2" Type="http://schemas.openxmlformats.org/officeDocument/2006/relationships/slide" Target="../slides/slide6.xml"/><Relationship Id="rId16" Type="http://schemas.openxmlformats.org/officeDocument/2006/relationships/hyperlink" Target="http://en.wikipedia.org/wiki/Wernicke's_encephalopathy" TargetMode="External"/><Relationship Id="rId20" Type="http://schemas.openxmlformats.org/officeDocument/2006/relationships/hyperlink" Target="http://en.wikipedia.org/wiki/Edema" TargetMode="External"/><Relationship Id="rId1" Type="http://schemas.openxmlformats.org/officeDocument/2006/relationships/notesMaster" Target="../notesMasters/notesMaster1.xml"/><Relationship Id="rId6" Type="http://schemas.openxmlformats.org/officeDocument/2006/relationships/hyperlink" Target="http://en.wikipedia.org/wiki/Legume" TargetMode="External"/><Relationship Id="rId11" Type="http://schemas.openxmlformats.org/officeDocument/2006/relationships/hyperlink" Target="http://en.wikipedia.org/wiki/Wernicke-Korsakoff_syndrome" TargetMode="External"/><Relationship Id="rId24" Type="http://schemas.openxmlformats.org/officeDocument/2006/relationships/hyperlink" Target="http://en.wikipedia.org/wiki/Heart" TargetMode="External"/><Relationship Id="rId5" Type="http://schemas.openxmlformats.org/officeDocument/2006/relationships/hyperlink" Target="http://en.wikipedia.org/wiki/Whole_grain" TargetMode="External"/><Relationship Id="rId15" Type="http://schemas.openxmlformats.org/officeDocument/2006/relationships/hyperlink" Target="http://en.wikipedia.org/wiki/Sensory_perception" TargetMode="External"/><Relationship Id="rId23" Type="http://schemas.openxmlformats.org/officeDocument/2006/relationships/hyperlink" Target="http://en.wikipedia.org/wiki/Heart_failure" TargetMode="External"/><Relationship Id="rId28" Type="http://schemas.openxmlformats.org/officeDocument/2006/relationships/hyperlink" Target="http://en.wikipedia.org/wiki/Nerve" TargetMode="External"/><Relationship Id="rId10" Type="http://schemas.openxmlformats.org/officeDocument/2006/relationships/hyperlink" Target="http://en.wikipedia.org/wiki/Alcoholism" TargetMode="External"/><Relationship Id="rId19" Type="http://schemas.openxmlformats.org/officeDocument/2006/relationships/hyperlink" Target="http://en.wikipedia.org/wiki/Heart_rate" TargetMode="External"/><Relationship Id="rId4" Type="http://schemas.openxmlformats.org/officeDocument/2006/relationships/hyperlink" Target="http://en.wikipedia.org/wiki/Cereal" TargetMode="External"/><Relationship Id="rId9" Type="http://schemas.openxmlformats.org/officeDocument/2006/relationships/hyperlink" Target="http://en.wikipedia.org/wiki/White_rice" TargetMode="External"/><Relationship Id="rId14" Type="http://schemas.openxmlformats.org/officeDocument/2006/relationships/hyperlink" Target="http://en.wikipedia.org/wiki/Emotion" TargetMode="External"/><Relationship Id="rId22" Type="http://schemas.openxmlformats.org/officeDocument/2006/relationships/hyperlink" Target="http://en.wikipedia.org/wiki/Pyruvic_acid" TargetMode="External"/><Relationship Id="rId27" Type="http://schemas.openxmlformats.org/officeDocument/2006/relationships/hyperlink" Target="http://en.wikipedia.org/wiki/Paralysi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Hertz" TargetMode="External"/><Relationship Id="rId13" Type="http://schemas.openxmlformats.org/officeDocument/2006/relationships/hyperlink" Target="http://en.wikipedia.org/wiki/Nerve_terminal" TargetMode="External"/><Relationship Id="rId3" Type="http://schemas.openxmlformats.org/officeDocument/2006/relationships/hyperlink" Target="http://en.wikipedia.org/wiki/Mechanoreceptor" TargetMode="External"/><Relationship Id="rId7" Type="http://schemas.openxmlformats.org/officeDocument/2006/relationships/hyperlink" Target="http://en.wikipedia.org/wiki/Touch" TargetMode="External"/><Relationship Id="rId12" Type="http://schemas.openxmlformats.org/officeDocument/2006/relationships/hyperlink" Target="http://en.wikipedia.org/wiki/Merkel_cel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Skin" TargetMode="External"/><Relationship Id="rId11" Type="http://schemas.openxmlformats.org/officeDocument/2006/relationships/hyperlink" Target="http://en.wikipedia.org/wiki/Brain" TargetMode="External"/><Relationship Id="rId5" Type="http://schemas.openxmlformats.org/officeDocument/2006/relationships/hyperlink" Target="http://en.wikipedia.org/wiki/Nerve" TargetMode="External"/><Relationship Id="rId10" Type="http://schemas.openxmlformats.org/officeDocument/2006/relationships/hyperlink" Target="http://en.wikipedia.org/wiki/Myelin" TargetMode="External"/><Relationship Id="rId4" Type="http://schemas.openxmlformats.org/officeDocument/2006/relationships/hyperlink" Target="http://en.wikipedia.org/wiki/Meissner's_corpuscle#cite_note-0" TargetMode="External"/><Relationship Id="rId9" Type="http://schemas.openxmlformats.org/officeDocument/2006/relationships/hyperlink" Target="http://en.wikipedia.org/wiki/Rapidly_adaptive_receptors" TargetMode="External"/><Relationship Id="rId14" Type="http://schemas.openxmlformats.org/officeDocument/2006/relationships/hyperlink" Target="http://en.wikipedia.org/wiki/Slowly_adapt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GB" smtClean="0">
                <a:latin typeface="Times New Roman" pitchFamily="-1" charset="0"/>
              </a:rPr>
              <a:t>Coull and colleagues3 reveal that microglial–neuronal signalling mediated by BDNF disrupts inhibition of rat lamina I spinal-cord neurons and maintains neuropathic pain. </a:t>
            </a:r>
            <a:r>
              <a:rPr lang="en-GB" b="1" smtClean="0">
                <a:latin typeface="Times New Roman" pitchFamily="-1" charset="0"/>
              </a:rPr>
              <a:t>a</a:t>
            </a:r>
            <a:r>
              <a:rPr lang="en-GB" smtClean="0">
                <a:latin typeface="Times New Roman" pitchFamily="-1" charset="0"/>
              </a:rPr>
              <a:t>, Activation of GABAA receptors (GABAAR) normally leads to an influx of anions (principally chloride, Cl-), causing hyperpolarization (inhibition), because the potential at which the anion flux switches from inward to outward (</a:t>
            </a:r>
            <a:r>
              <a:rPr lang="en-GB" i="1" smtClean="0">
                <a:latin typeface="Times New Roman" pitchFamily="-1" charset="0"/>
              </a:rPr>
              <a:t>E</a:t>
            </a:r>
            <a:r>
              <a:rPr lang="en-GB" smtClean="0">
                <a:latin typeface="Times New Roman" pitchFamily="-1" charset="0"/>
              </a:rPr>
              <a:t>anion) is negative with respect to the resting membrane potential of the neuron (</a:t>
            </a:r>
            <a:r>
              <a:rPr lang="en-GB" i="1" smtClean="0">
                <a:latin typeface="Times New Roman" pitchFamily="-1" charset="0"/>
              </a:rPr>
              <a:t>V</a:t>
            </a:r>
            <a:r>
              <a:rPr lang="en-GB" smtClean="0">
                <a:latin typeface="Times New Roman" pitchFamily="-1" charset="0"/>
              </a:rPr>
              <a:t>rest). </a:t>
            </a:r>
            <a:r>
              <a:rPr lang="en-GB" b="1" smtClean="0">
                <a:latin typeface="Times New Roman" pitchFamily="-1" charset="0"/>
              </a:rPr>
              <a:t>b</a:t>
            </a:r>
            <a:r>
              <a:rPr lang="en-GB" smtClean="0">
                <a:latin typeface="Times New Roman" pitchFamily="-1" charset="0"/>
              </a:rPr>
              <a:t>, Following peripheral nerve injury, activated microglia (with ATP-stimulated P2X4 receptors) release BDNF, which acts on the TrkB receptor to modify </a:t>
            </a:r>
            <a:r>
              <a:rPr lang="en-GB" i="1" smtClean="0">
                <a:latin typeface="Times New Roman" pitchFamily="-1" charset="0"/>
              </a:rPr>
              <a:t>E</a:t>
            </a:r>
            <a:r>
              <a:rPr lang="en-GB" smtClean="0">
                <a:latin typeface="Times New Roman" pitchFamily="-1" charset="0"/>
              </a:rPr>
              <a:t>anion, probably by reducing levels of the potassium-chloride co-transporter KCC2. As </a:t>
            </a:r>
            <a:r>
              <a:rPr lang="en-GB" i="1" smtClean="0">
                <a:latin typeface="Times New Roman" pitchFamily="-1" charset="0"/>
              </a:rPr>
              <a:t>E</a:t>
            </a:r>
            <a:r>
              <a:rPr lang="en-GB" smtClean="0">
                <a:latin typeface="Times New Roman" pitchFamily="-1" charset="0"/>
              </a:rPr>
              <a:t>anion is now positive with respect to </a:t>
            </a:r>
            <a:r>
              <a:rPr lang="en-GB" i="1" smtClean="0">
                <a:latin typeface="Times New Roman" pitchFamily="-1" charset="0"/>
              </a:rPr>
              <a:t>V</a:t>
            </a:r>
            <a:r>
              <a:rPr lang="en-GB" smtClean="0">
                <a:latin typeface="Times New Roman" pitchFamily="-1" charset="0"/>
              </a:rPr>
              <a:t>rest, GABAA-receptor activation leads to an efflux of anions, depolarizing the lamina I neurons. Blockade of this microglial–neuronal signalling pathway alleviates chronic neuropathic pain in the rat model.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238125" indent="-238125">
              <a:lnSpc>
                <a:spcPct val="80000"/>
              </a:lnSpc>
              <a:buFontTx/>
              <a:buAutoNum type="arabicPeriod"/>
            </a:pPr>
            <a:r>
              <a:rPr lang="en-GB" sz="800" smtClean="0">
                <a:latin typeface="Times New Roman" pitchFamily="-1" charset="0"/>
              </a:rPr>
              <a:t>A fibre eveoked IPSC reduced</a:t>
            </a:r>
          </a:p>
          <a:p>
            <a:pPr marL="238125" indent="-238125">
              <a:lnSpc>
                <a:spcPct val="80000"/>
              </a:lnSpc>
              <a:buFontTx/>
              <a:buAutoNum type="arabicPeriod"/>
            </a:pPr>
            <a:endParaRPr lang="en-GB" sz="800" smtClean="0">
              <a:latin typeface="Times New Roman" pitchFamily="-1" charset="0"/>
            </a:endParaRPr>
          </a:p>
          <a:p>
            <a:pPr marL="238125" indent="-238125">
              <a:lnSpc>
                <a:spcPct val="80000"/>
              </a:lnSpc>
              <a:buFontTx/>
              <a:buAutoNum type="arabicPeriod"/>
            </a:pPr>
            <a:r>
              <a:rPr lang="en-GB" sz="800" smtClean="0">
                <a:latin typeface="Times New Roman" pitchFamily="-1" charset="0"/>
              </a:rPr>
              <a:t>2. Reduced GABA comepenet in IUPSPs shown by loss of effect of Buicculine</a:t>
            </a:r>
          </a:p>
          <a:p>
            <a:pPr marL="238125" indent="-238125">
              <a:lnSpc>
                <a:spcPct val="80000"/>
              </a:lnSpc>
              <a:buFontTx/>
              <a:buAutoNum type="arabicPeriod"/>
            </a:pPr>
            <a:endParaRPr lang="en-GB" sz="800" smtClean="0">
              <a:latin typeface="Times New Roman" pitchFamily="-1" charset="0"/>
            </a:endParaRPr>
          </a:p>
          <a:p>
            <a:pPr marL="238125" indent="-238125">
              <a:lnSpc>
                <a:spcPct val="80000"/>
              </a:lnSpc>
              <a:buFontTx/>
              <a:buAutoNum type="arabicPeriod"/>
            </a:pPr>
            <a:r>
              <a:rPr lang="en-GB" sz="800" smtClean="0">
                <a:latin typeface="Times New Roman" pitchFamily="-1" charset="0"/>
              </a:rPr>
              <a:t>3. Loss of gaba synthsising enzyme GAD 65</a:t>
            </a:r>
          </a:p>
          <a:p>
            <a:pPr marL="238125" indent="-238125">
              <a:lnSpc>
                <a:spcPct val="80000"/>
              </a:lnSpc>
              <a:buFontTx/>
              <a:buAutoNum type="arabicPeriod"/>
            </a:pPr>
            <a:endParaRPr lang="en-GB" sz="800" smtClean="0">
              <a:latin typeface="Times New Roman" pitchFamily="-1" charset="0"/>
            </a:endParaRPr>
          </a:p>
          <a:p>
            <a:pPr marL="238125" indent="-238125">
              <a:lnSpc>
                <a:spcPct val="80000"/>
              </a:lnSpc>
              <a:buFontTx/>
              <a:buAutoNum type="arabicPeriod"/>
            </a:pPr>
            <a:r>
              <a:rPr lang="en-GB" sz="800" smtClean="0">
                <a:latin typeface="Times New Roman" pitchFamily="-1" charset="0"/>
              </a:rPr>
              <a:t>4. not shown no reduction in GABA a receptors</a:t>
            </a:r>
          </a:p>
          <a:p>
            <a:pPr marL="238125" indent="-238125">
              <a:lnSpc>
                <a:spcPct val="80000"/>
              </a:lnSpc>
              <a:buFontTx/>
              <a:buAutoNum type="arabicPeriod"/>
            </a:pPr>
            <a:endParaRPr lang="en-GB" sz="800" smtClean="0">
              <a:latin typeface="Times New Roman" pitchFamily="-1" charset="0"/>
            </a:endParaRPr>
          </a:p>
          <a:p>
            <a:pPr marL="238125" indent="-238125">
              <a:lnSpc>
                <a:spcPct val="80000"/>
              </a:lnSpc>
            </a:pPr>
            <a:r>
              <a:rPr lang="en-GB" sz="800" smtClean="0">
                <a:latin typeface="Times New Roman" pitchFamily="-1" charset="0"/>
              </a:rPr>
              <a:t>Partial nerve injury reduces GAD65 levels and induces neuronal apoptosis. </a:t>
            </a:r>
            <a:r>
              <a:rPr lang="en-GB" sz="800" i="1" smtClean="0">
                <a:latin typeface="Times New Roman" pitchFamily="-1" charset="0"/>
              </a:rPr>
              <a:t>A</a:t>
            </a:r>
            <a:r>
              <a:rPr lang="en-GB" sz="800" smtClean="0">
                <a:latin typeface="Times New Roman" pitchFamily="-1" charset="0"/>
              </a:rPr>
              <a:t>, The 65 kDa, but not the 67 kDa, isoform of GAD was reduced in the lumbar (L4) dorsal horn ipsilateral to CCI or SNI when measured by Western blotting. The </a:t>
            </a:r>
            <a:r>
              <a:rPr lang="en-GB" sz="800" i="1" smtClean="0">
                <a:latin typeface="Times New Roman" pitchFamily="-1" charset="0"/>
              </a:rPr>
              <a:t>graph</a:t>
            </a:r>
            <a:r>
              <a:rPr lang="en-GB" sz="800" smtClean="0">
                <a:latin typeface="Times New Roman" pitchFamily="-1" charset="0"/>
              </a:rPr>
              <a:t> shows the time course of regulation. Data are normalized to ERK42 and expressed as a percentage of naive. *</a:t>
            </a:r>
            <a:r>
              <a:rPr lang="en-GB" sz="800" i="1" smtClean="0">
                <a:latin typeface="Times New Roman" pitchFamily="-1" charset="0"/>
              </a:rPr>
              <a:t>p</a:t>
            </a:r>
            <a:r>
              <a:rPr lang="en-GB" sz="800" smtClean="0">
                <a:latin typeface="Times New Roman" pitchFamily="-1" charset="0"/>
              </a:rPr>
              <a:t> &lt; 0.05 compared with naive. </a:t>
            </a:r>
            <a:r>
              <a:rPr lang="en-GB" sz="800" i="1" smtClean="0">
                <a:latin typeface="Times New Roman" pitchFamily="-1" charset="0"/>
              </a:rPr>
              <a:t>B</a:t>
            </a:r>
            <a:r>
              <a:rPr lang="en-GB" sz="800" smtClean="0">
                <a:latin typeface="Times New Roman" pitchFamily="-1" charset="0"/>
              </a:rPr>
              <a:t>, Immunohistochemical analysis revealed diminished GAD65 levels in the ipsilateral dorsal horn (laminas I-IV) 2 weeks after CCI (</a:t>
            </a:r>
            <a:r>
              <a:rPr lang="en-GB" sz="800" i="1" smtClean="0">
                <a:latin typeface="Times New Roman" pitchFamily="-1" charset="0"/>
              </a:rPr>
              <a:t>n</a:t>
            </a:r>
            <a:r>
              <a:rPr lang="en-GB" sz="800" smtClean="0">
                <a:latin typeface="Times New Roman" pitchFamily="-1" charset="0"/>
              </a:rPr>
              <a:t> = 46 sections from 4 rats; </a:t>
            </a:r>
            <a:r>
              <a:rPr lang="en-GB" sz="800" i="1" smtClean="0">
                <a:latin typeface="Times New Roman" pitchFamily="-1" charset="0"/>
              </a:rPr>
              <a:t>p</a:t>
            </a:r>
            <a:r>
              <a:rPr lang="en-GB" sz="800" smtClean="0">
                <a:latin typeface="Times New Roman" pitchFamily="-1" charset="0"/>
              </a:rPr>
              <a:t> &lt; 0.0001) and SNI (</a:t>
            </a:r>
            <a:r>
              <a:rPr lang="en-GB" sz="800" i="1" smtClean="0">
                <a:latin typeface="Times New Roman" pitchFamily="-1" charset="0"/>
              </a:rPr>
              <a:t>n</a:t>
            </a:r>
            <a:r>
              <a:rPr lang="en-GB" sz="800" smtClean="0">
                <a:latin typeface="Times New Roman" pitchFamily="-1" charset="0"/>
              </a:rPr>
              <a:t> = 31 sections from 6 rats; </a:t>
            </a:r>
            <a:r>
              <a:rPr lang="en-GB" sz="800" i="1" smtClean="0">
                <a:latin typeface="Times New Roman" pitchFamily="-1" charset="0"/>
              </a:rPr>
              <a:t>p</a:t>
            </a:r>
            <a:r>
              <a:rPr lang="en-GB" sz="800" smtClean="0">
                <a:latin typeface="Times New Roman" pitchFamily="-1" charset="0"/>
              </a:rPr>
              <a:t> &lt; 0.0001). A small decrease in the levels of GAD67 was detectable after CCI (</a:t>
            </a:r>
            <a:r>
              <a:rPr lang="en-GB" sz="800" i="1" smtClean="0">
                <a:latin typeface="Times New Roman" pitchFamily="-1" charset="0"/>
              </a:rPr>
              <a:t>n</a:t>
            </a:r>
            <a:r>
              <a:rPr lang="en-GB" sz="800" smtClean="0">
                <a:latin typeface="Times New Roman" pitchFamily="-1" charset="0"/>
              </a:rPr>
              <a:t> = 52 sections from 4 rats; </a:t>
            </a:r>
            <a:r>
              <a:rPr lang="en-GB" sz="800" i="1" smtClean="0">
                <a:latin typeface="Times New Roman" pitchFamily="-1" charset="0"/>
              </a:rPr>
              <a:t>p</a:t>
            </a:r>
            <a:r>
              <a:rPr lang="en-GB" sz="800" smtClean="0">
                <a:latin typeface="Times New Roman" pitchFamily="-1" charset="0"/>
              </a:rPr>
              <a:t> = 0.002). Scale bar, 100 µm. *</a:t>
            </a:r>
            <a:r>
              <a:rPr lang="en-GB" sz="800" i="1" smtClean="0">
                <a:latin typeface="Times New Roman" pitchFamily="-1" charset="0"/>
              </a:rPr>
              <a:t>p</a:t>
            </a:r>
            <a:r>
              <a:rPr lang="en-GB" sz="800" smtClean="0">
                <a:latin typeface="Times New Roman" pitchFamily="-1" charset="0"/>
              </a:rPr>
              <a:t> &lt; 0.05 compared with naive. </a:t>
            </a:r>
            <a:r>
              <a:rPr lang="en-GB" sz="800" i="1" smtClean="0">
                <a:latin typeface="Times New Roman" pitchFamily="-1" charset="0"/>
              </a:rPr>
              <a:t>C</a:t>
            </a:r>
            <a:r>
              <a:rPr lang="en-GB" sz="800" smtClean="0">
                <a:latin typeface="Times New Roman" pitchFamily="-1" charset="0"/>
              </a:rPr>
              <a:t>, TUNEL (</a:t>
            </a:r>
            <a:r>
              <a:rPr lang="en-GB" sz="800" i="1" smtClean="0">
                <a:latin typeface="Times New Roman" pitchFamily="-1" charset="0"/>
              </a:rPr>
              <a:t>green</a:t>
            </a:r>
            <a:r>
              <a:rPr lang="en-GB" sz="800" smtClean="0">
                <a:latin typeface="Times New Roman" pitchFamily="-1" charset="0"/>
              </a:rPr>
              <a:t>) and chromatin staining with bisbenzimide (</a:t>
            </a:r>
            <a:r>
              <a:rPr lang="en-GB" sz="800" i="1" smtClean="0">
                <a:latin typeface="Times New Roman" pitchFamily="-1" charset="0"/>
              </a:rPr>
              <a:t>blue</a:t>
            </a:r>
            <a:r>
              <a:rPr lang="en-GB" sz="800" smtClean="0">
                <a:latin typeface="Times New Roman" pitchFamily="-1" charset="0"/>
              </a:rPr>
              <a:t>), combined with immunostaining for the neuronal marker NeuN (</a:t>
            </a:r>
            <a:r>
              <a:rPr lang="en-GB" sz="800" i="1" smtClean="0">
                <a:latin typeface="Times New Roman" pitchFamily="-1" charset="0"/>
              </a:rPr>
              <a:t>red</a:t>
            </a:r>
            <a:r>
              <a:rPr lang="en-GB" sz="800" smtClean="0">
                <a:latin typeface="Times New Roman" pitchFamily="-1" charset="0"/>
              </a:rPr>
              <a:t>), revealed apoptotic cell death in the superficial dorsal horn of spinal cord segment L4 1 week after SNI. The </a:t>
            </a:r>
            <a:r>
              <a:rPr lang="en-GB" sz="800" i="1" smtClean="0">
                <a:latin typeface="Times New Roman" pitchFamily="-1" charset="0"/>
              </a:rPr>
              <a:t>top row</a:t>
            </a:r>
            <a:r>
              <a:rPr lang="en-GB" sz="800" smtClean="0">
                <a:latin typeface="Times New Roman" pitchFamily="-1" charset="0"/>
              </a:rPr>
              <a:t> shows a section through the ipsilateral dorsal horn with TUNEL-positive cells in laminas I and II (</a:t>
            </a:r>
            <a:r>
              <a:rPr lang="en-GB" sz="800" i="1" smtClean="0">
                <a:latin typeface="Times New Roman" pitchFamily="-1" charset="0"/>
              </a:rPr>
              <a:t>arrowheads</a:t>
            </a:r>
            <a:r>
              <a:rPr lang="en-GB" sz="800" smtClean="0">
                <a:latin typeface="Times New Roman" pitchFamily="-1" charset="0"/>
              </a:rPr>
              <a:t>). An example of neuronal apoptosis in lamina II is given below. </a:t>
            </a:r>
            <a:r>
              <a:rPr lang="en-GB" sz="800" i="1" smtClean="0">
                <a:latin typeface="Times New Roman" pitchFamily="-1" charset="0"/>
              </a:rPr>
              <a:t>Arrows</a:t>
            </a:r>
            <a:r>
              <a:rPr lang="en-GB" sz="800" smtClean="0">
                <a:latin typeface="Times New Roman" pitchFamily="-1" charset="0"/>
              </a:rPr>
              <a:t> point to a TUNEL-positive neuron with condensed chromatin structure, indicating nuclear pyknosis. </a:t>
            </a:r>
            <a:br>
              <a:rPr lang="en-GB" sz="800" smtClean="0">
                <a:latin typeface="Times New Roman" pitchFamily="-1" charset="0"/>
              </a:rPr>
            </a:br>
            <a:r>
              <a:rPr lang="en-GB" sz="800" smtClean="0">
                <a:latin typeface="Times New Roman" pitchFamily="-1" charset="0"/>
              </a:rPr>
              <a:t>GAD synthsies GABA</a:t>
            </a:r>
          </a:p>
          <a:p>
            <a:pPr marL="238125" indent="-238125">
              <a:lnSpc>
                <a:spcPct val="80000"/>
              </a:lnSpc>
            </a:pPr>
            <a:r>
              <a:rPr lang="en-GB" sz="800" smtClean="0">
                <a:latin typeface="Times New Roman" pitchFamily="-1" charset="0"/>
              </a:rPr>
              <a:t>Selective loss of GABAA IPSCs in CCI and SNI models. </a:t>
            </a:r>
            <a:r>
              <a:rPr lang="en-GB" sz="800" i="1" smtClean="0">
                <a:latin typeface="Times New Roman" pitchFamily="-1" charset="0"/>
              </a:rPr>
              <a:t>A</a:t>
            </a:r>
            <a:r>
              <a:rPr lang="en-GB" sz="800" smtClean="0">
                <a:latin typeface="Times New Roman" pitchFamily="-1" charset="0"/>
              </a:rPr>
              <a:t>, In naive neurons, the GABAA receptor antagonist bicuculline (5-10 µM) blocked a large fraction of the primary afferent-evoked IPSC (</a:t>
            </a:r>
            <a:r>
              <a:rPr lang="en-GB" sz="800" i="1" smtClean="0">
                <a:latin typeface="Times New Roman" pitchFamily="-1" charset="0"/>
              </a:rPr>
              <a:t>n</a:t>
            </a:r>
            <a:r>
              <a:rPr lang="en-GB" sz="800" smtClean="0">
                <a:latin typeface="Times New Roman" pitchFamily="-1" charset="0"/>
              </a:rPr>
              <a:t> = 14). However, after CCI (</a:t>
            </a:r>
            <a:r>
              <a:rPr lang="en-GB" sz="800" i="1" smtClean="0">
                <a:latin typeface="Times New Roman" pitchFamily="-1" charset="0"/>
              </a:rPr>
              <a:t>n</a:t>
            </a:r>
            <a:r>
              <a:rPr lang="en-GB" sz="800" smtClean="0">
                <a:latin typeface="Times New Roman" pitchFamily="-1" charset="0"/>
              </a:rPr>
              <a:t> = 13) or SNI (</a:t>
            </a:r>
            <a:r>
              <a:rPr lang="en-GB" sz="800" i="1" smtClean="0">
                <a:latin typeface="Times New Roman" pitchFamily="-1" charset="0"/>
              </a:rPr>
              <a:t>n</a:t>
            </a:r>
            <a:r>
              <a:rPr lang="en-GB" sz="800" smtClean="0">
                <a:latin typeface="Times New Roman" pitchFamily="-1" charset="0"/>
              </a:rPr>
              <a:t> = 7), bicuculline had little effect. Coapplication of bicuculline and strychnine (0.5 µM) reduced IPSCs to 4.3 ± 1.1 pA (</a:t>
            </a:r>
            <a:r>
              <a:rPr lang="en-GB" sz="800" i="1" smtClean="0">
                <a:latin typeface="Times New Roman" pitchFamily="-1" charset="0"/>
              </a:rPr>
              <a:t>n</a:t>
            </a:r>
            <a:r>
              <a:rPr lang="en-GB" sz="800" smtClean="0">
                <a:latin typeface="Times New Roman" pitchFamily="-1" charset="0"/>
              </a:rPr>
              <a:t> = 19). </a:t>
            </a:r>
            <a:r>
              <a:rPr lang="en-GB" sz="800" i="1" smtClean="0">
                <a:latin typeface="Times New Roman" pitchFamily="-1" charset="0"/>
              </a:rPr>
              <a:t>B</a:t>
            </a:r>
            <a:r>
              <a:rPr lang="en-GB" sz="800" smtClean="0">
                <a:latin typeface="Times New Roman" pitchFamily="-1" charset="0"/>
              </a:rPr>
              <a:t>, The amplitude of the GABAA component, but not the glycine component, of evoked IPSCs was significantly reduced after CCI (</a:t>
            </a:r>
            <a:r>
              <a:rPr lang="en-GB" sz="800" i="1" smtClean="0">
                <a:latin typeface="Times New Roman" pitchFamily="-1" charset="0"/>
              </a:rPr>
              <a:t>p</a:t>
            </a:r>
            <a:r>
              <a:rPr lang="en-GB" sz="800" smtClean="0">
                <a:latin typeface="Times New Roman" pitchFamily="-1" charset="0"/>
              </a:rPr>
              <a:t> = 0.014) or SNI (</a:t>
            </a:r>
            <a:r>
              <a:rPr lang="en-GB" sz="800" i="1" smtClean="0">
                <a:latin typeface="Times New Roman" pitchFamily="-1" charset="0"/>
              </a:rPr>
              <a:t>p</a:t>
            </a:r>
            <a:r>
              <a:rPr lang="en-GB" sz="800" smtClean="0">
                <a:latin typeface="Times New Roman" pitchFamily="-1" charset="0"/>
              </a:rPr>
              <a:t> = 0.002), but not SNT (</a:t>
            </a:r>
            <a:r>
              <a:rPr lang="en-GB" sz="800" i="1" smtClean="0">
                <a:latin typeface="Times New Roman" pitchFamily="-1" charset="0"/>
              </a:rPr>
              <a:t>p</a:t>
            </a:r>
            <a:r>
              <a:rPr lang="en-GB" sz="800" smtClean="0">
                <a:latin typeface="Times New Roman" pitchFamily="-1" charset="0"/>
              </a:rPr>
              <a:t> = 0.745). </a:t>
            </a:r>
            <a:r>
              <a:rPr lang="en-GB" sz="800" i="1" smtClean="0">
                <a:latin typeface="Times New Roman" pitchFamily="-1" charset="0"/>
              </a:rPr>
              <a:t>Numbers</a:t>
            </a:r>
            <a:r>
              <a:rPr lang="en-GB" sz="800" smtClean="0">
                <a:latin typeface="Times New Roman" pitchFamily="-1" charset="0"/>
              </a:rPr>
              <a:t> of neurons are indicated in </a:t>
            </a:r>
            <a:r>
              <a:rPr lang="en-GB" sz="800" i="1" smtClean="0">
                <a:latin typeface="Times New Roman" pitchFamily="-1" charset="0"/>
              </a:rPr>
              <a:t>parentheses</a:t>
            </a:r>
            <a:r>
              <a:rPr lang="en-GB" sz="800" smtClean="0">
                <a:latin typeface="Times New Roman" pitchFamily="-1" charset="0"/>
              </a:rPr>
              <a:t>. </a:t>
            </a:r>
            <a:r>
              <a:rPr lang="en-GB" sz="800" i="1" smtClean="0">
                <a:latin typeface="Times New Roman" pitchFamily="-1" charset="0"/>
              </a:rPr>
              <a:t>p</a:t>
            </a:r>
            <a:r>
              <a:rPr lang="en-GB" sz="800" smtClean="0">
                <a:latin typeface="Times New Roman" pitchFamily="-1" charset="0"/>
              </a:rPr>
              <a:t> &lt; 0.05 compared with naive. </a:t>
            </a:r>
            <a:br>
              <a:rPr lang="en-GB" sz="800" smtClean="0">
                <a:latin typeface="Times New Roman" pitchFamily="-1" charset="0"/>
              </a:rPr>
            </a:br>
            <a:r>
              <a:rPr lang="en-GB" sz="800" b="1" smtClean="0">
                <a:latin typeface="Times New Roman" pitchFamily="-1" charset="0"/>
              </a:rPr>
              <a:t>Figure 1.  </a:t>
            </a:r>
            <a:r>
              <a:rPr lang="en-GB" sz="800" smtClean="0">
                <a:latin typeface="Times New Roman" pitchFamily="-1" charset="0"/>
              </a:rPr>
              <a:t> Partial peripheral nerve injury (CCI or SNI) reduces primary afferent-evoked IPSCs in lamina II neurons. </a:t>
            </a:r>
            <a:r>
              <a:rPr lang="en-GB" sz="800" i="1" smtClean="0">
                <a:latin typeface="Times New Roman" pitchFamily="-1" charset="0"/>
              </a:rPr>
              <a:t>A</a:t>
            </a:r>
            <a:r>
              <a:rPr lang="en-GB" sz="800" smtClean="0">
                <a:latin typeface="Times New Roman" pitchFamily="-1" charset="0"/>
              </a:rPr>
              <a:t>, Representative neuron from a CCI animal with a monosynaptic A -fiber-evoked EPSC but no evoked IPSC. After CCI or SNI, excitatory transmission remains intact, but the proportion of neurons with no evoked IPSC increases (</a:t>
            </a:r>
            <a:r>
              <a:rPr lang="en-GB" sz="800" i="1" smtClean="0">
                <a:latin typeface="Times New Roman" pitchFamily="-1" charset="0"/>
              </a:rPr>
              <a:t>Naive</a:t>
            </a:r>
            <a:r>
              <a:rPr lang="en-GB" sz="800" smtClean="0">
                <a:latin typeface="Times New Roman" pitchFamily="-1" charset="0"/>
              </a:rPr>
              <a:t> = 1/65; </a:t>
            </a:r>
            <a:r>
              <a:rPr lang="en-GB" sz="800" i="1" smtClean="0">
                <a:latin typeface="Times New Roman" pitchFamily="-1" charset="0"/>
              </a:rPr>
              <a:t>SNT</a:t>
            </a:r>
            <a:r>
              <a:rPr lang="en-GB" sz="800" smtClean="0">
                <a:latin typeface="Times New Roman" pitchFamily="-1" charset="0"/>
              </a:rPr>
              <a:t> = 3/32, </a:t>
            </a:r>
            <a:r>
              <a:rPr lang="en-GB" sz="800" i="1" smtClean="0">
                <a:latin typeface="Times New Roman" pitchFamily="-1" charset="0"/>
              </a:rPr>
              <a:t>p</a:t>
            </a:r>
            <a:r>
              <a:rPr lang="en-GB" sz="800" smtClean="0">
                <a:latin typeface="Times New Roman" pitchFamily="-1" charset="0"/>
              </a:rPr>
              <a:t> = 0.20; </a:t>
            </a:r>
            <a:r>
              <a:rPr lang="en-GB" sz="800" i="1" smtClean="0">
                <a:latin typeface="Times New Roman" pitchFamily="-1" charset="0"/>
              </a:rPr>
              <a:t>CCI</a:t>
            </a:r>
            <a:r>
              <a:rPr lang="en-GB" sz="800" smtClean="0">
                <a:latin typeface="Times New Roman" pitchFamily="-1" charset="0"/>
              </a:rPr>
              <a:t> = 7/41, </a:t>
            </a:r>
            <a:r>
              <a:rPr lang="en-GB" sz="800" i="1" smtClean="0">
                <a:latin typeface="Times New Roman" pitchFamily="-1" charset="0"/>
              </a:rPr>
              <a:t>p</a:t>
            </a:r>
            <a:r>
              <a:rPr lang="en-GB" sz="800" smtClean="0">
                <a:latin typeface="Times New Roman" pitchFamily="-1" charset="0"/>
              </a:rPr>
              <a:t> = 0.006; </a:t>
            </a:r>
            <a:r>
              <a:rPr lang="en-GB" sz="800" i="1" smtClean="0">
                <a:latin typeface="Times New Roman" pitchFamily="-1" charset="0"/>
              </a:rPr>
              <a:t>SNI</a:t>
            </a:r>
            <a:r>
              <a:rPr lang="en-GB" sz="800" smtClean="0">
                <a:latin typeface="Times New Roman" pitchFamily="-1" charset="0"/>
              </a:rPr>
              <a:t> = 9/32, </a:t>
            </a:r>
            <a:r>
              <a:rPr lang="en-GB" sz="800" i="1" smtClean="0">
                <a:latin typeface="Times New Roman" pitchFamily="-1" charset="0"/>
              </a:rPr>
              <a:t>p</a:t>
            </a:r>
            <a:r>
              <a:rPr lang="en-GB" sz="800" smtClean="0">
                <a:latin typeface="Times New Roman" pitchFamily="-1" charset="0"/>
              </a:rPr>
              <a:t> &lt; 0.0001). *</a:t>
            </a:r>
            <a:r>
              <a:rPr lang="en-GB" sz="800" i="1" smtClean="0">
                <a:latin typeface="Times New Roman" pitchFamily="-1" charset="0"/>
              </a:rPr>
              <a:t>p</a:t>
            </a:r>
            <a:r>
              <a:rPr lang="en-GB" sz="800" smtClean="0">
                <a:latin typeface="Times New Roman" pitchFamily="-1" charset="0"/>
              </a:rPr>
              <a:t> &lt; 0.05 compared with naive. </a:t>
            </a:r>
            <a:r>
              <a:rPr lang="en-GB" sz="800" i="1" smtClean="0">
                <a:latin typeface="Times New Roman" pitchFamily="-1" charset="0"/>
              </a:rPr>
              <a:t>B</a:t>
            </a:r>
            <a:r>
              <a:rPr lang="en-GB" sz="800" smtClean="0">
                <a:latin typeface="Times New Roman" pitchFamily="-1" charset="0"/>
              </a:rPr>
              <a:t>, Representative A-fiber-evoked IPSCs recorded in spinal cord slices from naive, CCI, and SNI rats. Note the reduction in amplitude and duration in </a:t>
            </a:r>
            <a:r>
              <a:rPr lang="en-GB" sz="800" i="1" smtClean="0">
                <a:latin typeface="Times New Roman" pitchFamily="-1" charset="0"/>
              </a:rPr>
              <a:t>CCI</a:t>
            </a:r>
            <a:r>
              <a:rPr lang="en-GB" sz="800" smtClean="0">
                <a:latin typeface="Times New Roman" pitchFamily="-1" charset="0"/>
              </a:rPr>
              <a:t> and </a:t>
            </a:r>
            <a:r>
              <a:rPr lang="en-GB" sz="800" i="1" smtClean="0">
                <a:latin typeface="Times New Roman" pitchFamily="-1" charset="0"/>
              </a:rPr>
              <a:t>SNI </a:t>
            </a:r>
            <a:r>
              <a:rPr lang="en-GB" sz="800" smtClean="0">
                <a:latin typeface="Times New Roman" pitchFamily="-1" charset="0"/>
              </a:rPr>
              <a:t>traces. </a:t>
            </a:r>
            <a:r>
              <a:rPr lang="en-GB" sz="800" i="1" smtClean="0">
                <a:latin typeface="Times New Roman" pitchFamily="-1" charset="0"/>
              </a:rPr>
              <a:t>C</a:t>
            </a:r>
            <a:r>
              <a:rPr lang="en-GB" sz="800" smtClean="0">
                <a:latin typeface="Times New Roman" pitchFamily="-1" charset="0"/>
              </a:rPr>
              <a:t>, Amplitude distributions for IPSCs recorded from naive rats and rats subjected to SNT, CCI, or SNI. In both partial nerve injury models, IPSC amplitudes were significantly decreased compared with the naive. </a:t>
            </a:r>
            <a:r>
              <a:rPr lang="en-GB" sz="800" i="1" smtClean="0">
                <a:latin typeface="Times New Roman" pitchFamily="-1" charset="0"/>
              </a:rPr>
              <a:t>Arrows</a:t>
            </a:r>
            <a:r>
              <a:rPr lang="en-GB" sz="800" smtClean="0">
                <a:latin typeface="Times New Roman" pitchFamily="-1" charset="0"/>
              </a:rPr>
              <a:t> indicate means. </a:t>
            </a:r>
            <a:r>
              <a:rPr lang="en-GB" sz="800" i="1" smtClean="0">
                <a:latin typeface="Times New Roman" pitchFamily="-1" charset="0"/>
              </a:rPr>
              <a:t>D</a:t>
            </a:r>
            <a:r>
              <a:rPr lang="en-GB" sz="800" smtClean="0">
                <a:latin typeface="Times New Roman" pitchFamily="-1" charset="0"/>
              </a:rPr>
              <a:t>, Frequency distributions of IPSC decay time constants ( ) from naive and nerve-injured rats, as well as pharmacologically isolated glycine (insensitive to 5-10 µM bicuculline; </a:t>
            </a:r>
            <a:r>
              <a:rPr lang="en-GB" sz="800" i="1" smtClean="0">
                <a:latin typeface="Times New Roman" pitchFamily="-1" charset="0"/>
              </a:rPr>
              <a:t>n</a:t>
            </a:r>
            <a:r>
              <a:rPr lang="en-GB" sz="800" smtClean="0">
                <a:latin typeface="Times New Roman" pitchFamily="-1" charset="0"/>
              </a:rPr>
              <a:t> = 18) and GABAA (bicuculline sensitive; </a:t>
            </a:r>
            <a:r>
              <a:rPr lang="en-GB" sz="800" i="1" smtClean="0">
                <a:latin typeface="Times New Roman" pitchFamily="-1" charset="0"/>
              </a:rPr>
              <a:t>n</a:t>
            </a:r>
            <a:r>
              <a:rPr lang="en-GB" sz="800" smtClean="0">
                <a:latin typeface="Times New Roman" pitchFamily="-1" charset="0"/>
              </a:rPr>
              <a:t> = 16) IPSCs </a:t>
            </a:r>
          </a:p>
          <a:p>
            <a:pPr marL="238125" indent="-238125">
              <a:lnSpc>
                <a:spcPct val="80000"/>
              </a:lnSpc>
            </a:pPr>
            <a:endParaRPr lang="en-GB" sz="800" smtClean="0">
              <a:latin typeface="Times New Roman" pitchFamily="-1" charset="0"/>
            </a:endParaRPr>
          </a:p>
          <a:p>
            <a:pPr marL="238125" indent="-238125">
              <a:lnSpc>
                <a:spcPct val="80000"/>
              </a:lnSpc>
              <a:buFontTx/>
              <a:buAutoNum type="arabicPeriod"/>
            </a:pPr>
            <a:endParaRPr lang="en-GB" sz="800" smtClean="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lnSpc>
                <a:spcPct val="90000"/>
              </a:lnSpc>
            </a:pPr>
            <a:r>
              <a:rPr lang="en-GB" smtClean="0">
                <a:latin typeface="Times New Roman" pitchFamily="-1" charset="0"/>
              </a:rPr>
              <a:t>Sir albert coatesBeriberi is caused by a lack of </a:t>
            </a:r>
            <a:r>
              <a:rPr lang="en-GB" smtClean="0">
                <a:latin typeface="Times New Roman" pitchFamily="-1" charset="0"/>
                <a:hlinkClick r:id="rId3" tooltip="Thiamin"/>
              </a:rPr>
              <a:t>thiamin</a:t>
            </a:r>
            <a:r>
              <a:rPr lang="en-GB" smtClean="0">
                <a:latin typeface="Times New Roman" pitchFamily="-1" charset="0"/>
              </a:rPr>
              <a:t> (vitamin B</a:t>
            </a:r>
            <a:r>
              <a:rPr lang="en-GB" baseline="-25000" smtClean="0">
                <a:latin typeface="Times New Roman" pitchFamily="-1" charset="0"/>
              </a:rPr>
              <a:t>1</a:t>
            </a:r>
            <a:r>
              <a:rPr lang="en-GB" smtClean="0">
                <a:latin typeface="Times New Roman" pitchFamily="-1" charset="0"/>
              </a:rPr>
              <a:t>). Thiamin occurs naturally in unrefined </a:t>
            </a:r>
            <a:r>
              <a:rPr lang="en-GB" smtClean="0">
                <a:latin typeface="Times New Roman" pitchFamily="-1" charset="0"/>
                <a:hlinkClick r:id="rId4" tooltip="Cereal"/>
              </a:rPr>
              <a:t>cereals</a:t>
            </a:r>
            <a:r>
              <a:rPr lang="en-GB" smtClean="0">
                <a:latin typeface="Times New Roman" pitchFamily="-1" charset="0"/>
              </a:rPr>
              <a:t> and fresh foods, particularly </a:t>
            </a:r>
            <a:r>
              <a:rPr lang="en-GB" smtClean="0">
                <a:latin typeface="Times New Roman" pitchFamily="-1" charset="0"/>
                <a:hlinkClick r:id="rId5" tooltip="Whole grain"/>
              </a:rPr>
              <a:t>whole grain</a:t>
            </a:r>
            <a:r>
              <a:rPr lang="en-GB" smtClean="0">
                <a:latin typeface="Times New Roman" pitchFamily="-1" charset="0"/>
              </a:rPr>
              <a:t> bread, fresh meat, </a:t>
            </a:r>
            <a:r>
              <a:rPr lang="en-GB" smtClean="0">
                <a:latin typeface="Times New Roman" pitchFamily="-1" charset="0"/>
                <a:hlinkClick r:id="rId6" tooltip="Legume"/>
              </a:rPr>
              <a:t>legumes</a:t>
            </a:r>
            <a:r>
              <a:rPr lang="en-GB" smtClean="0">
                <a:latin typeface="Times New Roman" pitchFamily="-1" charset="0"/>
              </a:rPr>
              <a:t>, green vegetables, fruit, and milk. Beriberi is therefore common in people whose </a:t>
            </a:r>
            <a:r>
              <a:rPr lang="en-GB" smtClean="0">
                <a:latin typeface="Times New Roman" pitchFamily="-1" charset="0"/>
                <a:hlinkClick r:id="rId7" tooltip="Diet (nutrition)"/>
              </a:rPr>
              <a:t>diet</a:t>
            </a:r>
            <a:r>
              <a:rPr lang="en-GB" smtClean="0">
                <a:latin typeface="Times New Roman" pitchFamily="-1" charset="0"/>
              </a:rPr>
              <a:t> excludes these particular types of nutrition e.g. as a result of </a:t>
            </a:r>
            <a:r>
              <a:rPr lang="en-GB" smtClean="0">
                <a:latin typeface="Times New Roman" pitchFamily="-1" charset="0"/>
                <a:hlinkClick r:id="rId8" tooltip="Famine"/>
              </a:rPr>
              <a:t>famine</a:t>
            </a:r>
            <a:r>
              <a:rPr lang="en-GB" smtClean="0">
                <a:latin typeface="Times New Roman" pitchFamily="-1" charset="0"/>
              </a:rPr>
              <a:t>.</a:t>
            </a:r>
          </a:p>
          <a:p>
            <a:pPr>
              <a:lnSpc>
                <a:spcPct val="90000"/>
              </a:lnSpc>
            </a:pPr>
            <a:r>
              <a:rPr lang="en-GB" smtClean="0">
                <a:latin typeface="Times New Roman" pitchFamily="-1" charset="0"/>
              </a:rPr>
              <a:t>Beriberi may be found in people whose diet consists mainly of polished </a:t>
            </a:r>
            <a:r>
              <a:rPr lang="en-GB" smtClean="0">
                <a:latin typeface="Times New Roman" pitchFamily="-1" charset="0"/>
                <a:hlinkClick r:id="rId9" tooltip="White rice"/>
              </a:rPr>
              <a:t>white rice</a:t>
            </a:r>
            <a:r>
              <a:rPr lang="en-GB" smtClean="0">
                <a:latin typeface="Times New Roman" pitchFamily="-1" charset="0"/>
              </a:rPr>
              <a:t>, which is very low in thiamin because the thiamin-bearing husk has been removed. It can also be seen in chronic </a:t>
            </a:r>
            <a:r>
              <a:rPr lang="en-GB" smtClean="0">
                <a:latin typeface="Times New Roman" pitchFamily="-1" charset="0"/>
                <a:hlinkClick r:id="rId10" tooltip="Alcoholism"/>
              </a:rPr>
              <a:t>alcoholics</a:t>
            </a:r>
            <a:r>
              <a:rPr lang="en-GB" smtClean="0">
                <a:latin typeface="Times New Roman" pitchFamily="-1" charset="0"/>
              </a:rPr>
              <a:t> with an inadequate diet (</a:t>
            </a:r>
            <a:r>
              <a:rPr lang="en-GB" smtClean="0">
                <a:latin typeface="Times New Roman" pitchFamily="-1" charset="0"/>
                <a:hlinkClick r:id="rId11" tooltip="Wernicke-Korsakoff syndrome"/>
              </a:rPr>
              <a:t>Wernicke-Korsakoff syndrome</a:t>
            </a:r>
            <a:r>
              <a:rPr lang="en-GB" smtClean="0">
                <a:latin typeface="Times New Roman" pitchFamily="-1" charset="0"/>
              </a:rPr>
              <a:t>), as well as being a rare side effect of </a:t>
            </a:r>
            <a:r>
              <a:rPr lang="en-GB" smtClean="0">
                <a:latin typeface="Times New Roman" pitchFamily="-1" charset="0"/>
                <a:hlinkClick r:id="rId12" tooltip="Gastric bypass surgery"/>
              </a:rPr>
              <a:t>gastric bypass surgery</a:t>
            </a:r>
            <a:r>
              <a:rPr lang="en-GB" smtClean="0">
                <a:latin typeface="Times New Roman" pitchFamily="-1" charset="0"/>
              </a:rPr>
              <a:t>. If a baby is mainly fed on the milk of a mother who suffers from thiamin deficiency then that child may develop beriberi as well.</a:t>
            </a:r>
          </a:p>
          <a:p>
            <a:pPr>
              <a:lnSpc>
                <a:spcPct val="90000"/>
              </a:lnSpc>
            </a:pPr>
            <a:endParaRPr lang="en-GB" smtClean="0">
              <a:latin typeface="Times New Roman" pitchFamily="-1" charset="0"/>
            </a:endParaRPr>
          </a:p>
          <a:p>
            <a:pPr>
              <a:lnSpc>
                <a:spcPct val="90000"/>
              </a:lnSpc>
            </a:pPr>
            <a:endParaRPr lang="en-GB" smtClean="0">
              <a:latin typeface="Times New Roman" pitchFamily="-1" charset="0"/>
            </a:endParaRPr>
          </a:p>
          <a:p>
            <a:pPr>
              <a:lnSpc>
                <a:spcPct val="90000"/>
              </a:lnSpc>
            </a:pPr>
            <a:r>
              <a:rPr lang="en-GB" smtClean="0">
                <a:latin typeface="Times New Roman" pitchFamily="-1" charset="0"/>
              </a:rPr>
              <a:t>Beri Beri Its </a:t>
            </a:r>
            <a:r>
              <a:rPr lang="en-GB" smtClean="0">
                <a:latin typeface="Times New Roman" pitchFamily="-1" charset="0"/>
                <a:hlinkClick r:id="rId13" tooltip="Symptom"/>
              </a:rPr>
              <a:t>symptoms</a:t>
            </a:r>
            <a:r>
              <a:rPr lang="en-GB" smtClean="0">
                <a:latin typeface="Times New Roman" pitchFamily="-1" charset="0"/>
              </a:rPr>
              <a:t> include weight loss, </a:t>
            </a:r>
            <a:r>
              <a:rPr lang="en-GB" smtClean="0">
                <a:latin typeface="Times New Roman" pitchFamily="-1" charset="0"/>
                <a:hlinkClick r:id="rId14" tooltip="Emotion"/>
              </a:rPr>
              <a:t>emotional</a:t>
            </a:r>
            <a:r>
              <a:rPr lang="en-GB" smtClean="0">
                <a:latin typeface="Times New Roman" pitchFamily="-1" charset="0"/>
              </a:rPr>
              <a:t> disturbances, impaired </a:t>
            </a:r>
            <a:r>
              <a:rPr lang="en-GB" smtClean="0">
                <a:latin typeface="Times New Roman" pitchFamily="-1" charset="0"/>
                <a:hlinkClick r:id="rId15" tooltip="Sensory perception"/>
              </a:rPr>
              <a:t>sensory perception</a:t>
            </a:r>
            <a:r>
              <a:rPr lang="en-GB" smtClean="0">
                <a:latin typeface="Times New Roman" pitchFamily="-1" charset="0"/>
              </a:rPr>
              <a:t> (</a:t>
            </a:r>
            <a:r>
              <a:rPr lang="en-GB" smtClean="0">
                <a:latin typeface="Times New Roman" pitchFamily="-1" charset="0"/>
                <a:hlinkClick r:id="rId16" tooltip="Wernicke's encephalopathy"/>
              </a:rPr>
              <a:t>Wernicke's encephalopathy</a:t>
            </a:r>
            <a:r>
              <a:rPr lang="en-GB" smtClean="0">
                <a:latin typeface="Times New Roman" pitchFamily="-1" charset="0"/>
              </a:rPr>
              <a:t>), </a:t>
            </a:r>
            <a:r>
              <a:rPr lang="en-GB" smtClean="0">
                <a:latin typeface="Times New Roman" pitchFamily="-1" charset="0"/>
                <a:hlinkClick r:id="rId17" tooltip="Muscle weakness"/>
              </a:rPr>
              <a:t>weakness</a:t>
            </a:r>
            <a:r>
              <a:rPr lang="en-GB" smtClean="0">
                <a:latin typeface="Times New Roman" pitchFamily="-1" charset="0"/>
              </a:rPr>
              <a:t> and </a:t>
            </a:r>
            <a:r>
              <a:rPr lang="en-GB" smtClean="0">
                <a:latin typeface="Times New Roman" pitchFamily="-1" charset="0"/>
                <a:hlinkClick r:id="rId18" tooltip="Pain"/>
              </a:rPr>
              <a:t>pain</a:t>
            </a:r>
            <a:r>
              <a:rPr lang="en-GB" smtClean="0">
                <a:latin typeface="Times New Roman" pitchFamily="-1" charset="0"/>
              </a:rPr>
              <a:t> in the limbs, and periods of irregular </a:t>
            </a:r>
            <a:r>
              <a:rPr lang="en-GB" smtClean="0">
                <a:latin typeface="Times New Roman" pitchFamily="-1" charset="0"/>
                <a:hlinkClick r:id="rId19" tooltip="Heart rate"/>
              </a:rPr>
              <a:t>heart rate</a:t>
            </a:r>
            <a:r>
              <a:rPr lang="en-GB" smtClean="0">
                <a:latin typeface="Times New Roman" pitchFamily="-1" charset="0"/>
              </a:rPr>
              <a:t>. </a:t>
            </a:r>
            <a:r>
              <a:rPr lang="en-GB" smtClean="0">
                <a:latin typeface="Times New Roman" pitchFamily="-1" charset="0"/>
                <a:hlinkClick r:id="rId20" tooltip="Edema"/>
              </a:rPr>
              <a:t>Edema</a:t>
            </a:r>
            <a:r>
              <a:rPr lang="en-GB" smtClean="0">
                <a:latin typeface="Times New Roman" pitchFamily="-1" charset="0"/>
              </a:rPr>
              <a:t> (swelling of bodily tissues) is common. It may increase the amount of </a:t>
            </a:r>
            <a:r>
              <a:rPr lang="en-GB" smtClean="0">
                <a:latin typeface="Times New Roman" pitchFamily="-1" charset="0"/>
                <a:hlinkClick r:id="rId21" tooltip="Lactic acid"/>
              </a:rPr>
              <a:t>lactic acid</a:t>
            </a:r>
            <a:r>
              <a:rPr lang="en-GB" smtClean="0">
                <a:latin typeface="Times New Roman" pitchFamily="-1" charset="0"/>
              </a:rPr>
              <a:t> and </a:t>
            </a:r>
            <a:r>
              <a:rPr lang="en-GB" smtClean="0">
                <a:latin typeface="Times New Roman" pitchFamily="-1" charset="0"/>
                <a:hlinkClick r:id="rId22" tooltip="Pyruvic acid"/>
              </a:rPr>
              <a:t>pyruvic acid</a:t>
            </a:r>
            <a:r>
              <a:rPr lang="en-GB" smtClean="0">
                <a:latin typeface="Times New Roman" pitchFamily="-1" charset="0"/>
              </a:rPr>
              <a:t> within the blood. In advanced cases, the disease may cause </a:t>
            </a:r>
            <a:r>
              <a:rPr lang="en-GB" smtClean="0">
                <a:latin typeface="Times New Roman" pitchFamily="-1" charset="0"/>
                <a:hlinkClick r:id="rId23" tooltip="Heart failure"/>
              </a:rPr>
              <a:t>heart failure</a:t>
            </a:r>
            <a:r>
              <a:rPr lang="en-GB" smtClean="0">
                <a:latin typeface="Times New Roman" pitchFamily="-1" charset="0"/>
              </a:rPr>
              <a:t> and death.</a:t>
            </a:r>
          </a:p>
          <a:p>
            <a:pPr>
              <a:lnSpc>
                <a:spcPct val="90000"/>
              </a:lnSpc>
            </a:pPr>
            <a:r>
              <a:rPr lang="en-GB" smtClean="0">
                <a:latin typeface="Times New Roman" pitchFamily="-1" charset="0"/>
              </a:rPr>
              <a:t>Wet beriberi affects the </a:t>
            </a:r>
            <a:r>
              <a:rPr lang="en-GB" smtClean="0">
                <a:latin typeface="Times New Roman" pitchFamily="-1" charset="0"/>
                <a:hlinkClick r:id="rId24" tooltip="Heart"/>
              </a:rPr>
              <a:t>heart</a:t>
            </a:r>
            <a:r>
              <a:rPr lang="en-GB" smtClean="0">
                <a:latin typeface="Times New Roman" pitchFamily="-1" charset="0"/>
              </a:rPr>
              <a:t>; it is sometimes fatal, as it causes a combination of </a:t>
            </a:r>
            <a:r>
              <a:rPr lang="en-GB" smtClean="0">
                <a:latin typeface="Times New Roman" pitchFamily="-1" charset="0"/>
                <a:hlinkClick r:id="rId25" tooltip="Congestive heart failure"/>
              </a:rPr>
              <a:t>heart failure</a:t>
            </a:r>
            <a:r>
              <a:rPr lang="en-GB" smtClean="0">
                <a:latin typeface="Times New Roman" pitchFamily="-1" charset="0"/>
              </a:rPr>
              <a:t> and weakening of the </a:t>
            </a:r>
            <a:r>
              <a:rPr lang="en-GB" smtClean="0">
                <a:latin typeface="Times New Roman" pitchFamily="-1" charset="0"/>
                <a:hlinkClick r:id="rId26" tooltip="Capillary"/>
              </a:rPr>
              <a:t>capillary</a:t>
            </a:r>
            <a:r>
              <a:rPr lang="en-GB" smtClean="0">
                <a:latin typeface="Times New Roman" pitchFamily="-1" charset="0"/>
              </a:rPr>
              <a:t> walls, which causes the peripheral tissues to become edematous. </a:t>
            </a:r>
          </a:p>
          <a:p>
            <a:pPr>
              <a:lnSpc>
                <a:spcPct val="90000"/>
              </a:lnSpc>
            </a:pPr>
            <a:r>
              <a:rPr lang="en-GB" smtClean="0">
                <a:latin typeface="Times New Roman" pitchFamily="-1" charset="0"/>
              </a:rPr>
              <a:t>Dry beriberi causes wasting and partial </a:t>
            </a:r>
            <a:r>
              <a:rPr lang="en-GB" smtClean="0">
                <a:latin typeface="Times New Roman" pitchFamily="-1" charset="0"/>
                <a:hlinkClick r:id="rId27" tooltip="Paralysis"/>
              </a:rPr>
              <a:t>paralysis</a:t>
            </a:r>
            <a:r>
              <a:rPr lang="en-GB" smtClean="0">
                <a:latin typeface="Times New Roman" pitchFamily="-1" charset="0"/>
              </a:rPr>
              <a:t> resulting from damaged peripheral </a:t>
            </a:r>
            <a:r>
              <a:rPr lang="en-GB" smtClean="0">
                <a:latin typeface="Times New Roman" pitchFamily="-1" charset="0"/>
                <a:hlinkClick r:id="rId28" tooltip="Nerve"/>
              </a:rPr>
              <a:t>nerves</a:t>
            </a:r>
            <a:r>
              <a:rPr lang="en-GB" smtClean="0">
                <a:latin typeface="Times New Roman" pitchFamily="-1" charset="0"/>
              </a:rPr>
              <a:t>. It is also referred to as </a:t>
            </a:r>
            <a:r>
              <a:rPr lang="en-GB" i="1" smtClean="0">
                <a:latin typeface="Times New Roman" pitchFamily="-1" charset="0"/>
              </a:rPr>
              <a:t>endemic neuritis</a:t>
            </a:r>
            <a:endParaRPr lang="en-GB" smtClean="0">
              <a:latin typeface="Times New Roman" pitchFamily="-1" charset="0"/>
            </a:endParaRPr>
          </a:p>
          <a:p>
            <a:pPr>
              <a:lnSpc>
                <a:spcPct val="90000"/>
              </a:lnSpc>
            </a:pPr>
            <a:endParaRPr lang="en-GB" smtClean="0">
              <a:latin typeface="Times New Roman" pitchFamily="-1" charset="0"/>
            </a:endParaRPr>
          </a:p>
          <a:p>
            <a:pPr>
              <a:lnSpc>
                <a:spcPct val="90000"/>
              </a:lnSpc>
            </a:pPr>
            <a:endParaRPr lang="en-GB" smtClean="0">
              <a:latin typeface="Times New Roman" pitchFamily="-1" charset="0"/>
            </a:endParaRPr>
          </a:p>
          <a:p>
            <a:pPr>
              <a:lnSpc>
                <a:spcPct val="90000"/>
              </a:lnSpc>
            </a:pPr>
            <a:r>
              <a:rPr lang="en-GB" smtClean="0">
                <a:latin typeface="Times New Roman" pitchFamily="-1" charset="0"/>
              </a:rPr>
              <a:t>Its </a:t>
            </a:r>
            <a:r>
              <a:rPr lang="en-GB" smtClean="0">
                <a:latin typeface="Times New Roman" pitchFamily="-1" charset="0"/>
                <a:hlinkClick r:id="rId13" tooltip="Symptom"/>
              </a:rPr>
              <a:t>symptoms</a:t>
            </a:r>
            <a:r>
              <a:rPr lang="en-GB" smtClean="0">
                <a:latin typeface="Times New Roman" pitchFamily="-1" charset="0"/>
              </a:rPr>
              <a:t> include weight loss, </a:t>
            </a:r>
            <a:r>
              <a:rPr lang="en-GB" smtClean="0">
                <a:latin typeface="Times New Roman" pitchFamily="-1" charset="0"/>
                <a:hlinkClick r:id="rId14" tooltip="Emotion"/>
              </a:rPr>
              <a:t>emotional</a:t>
            </a:r>
            <a:r>
              <a:rPr lang="en-GB" smtClean="0">
                <a:latin typeface="Times New Roman" pitchFamily="-1" charset="0"/>
              </a:rPr>
              <a:t> disturbances, impaired </a:t>
            </a:r>
            <a:r>
              <a:rPr lang="en-GB" smtClean="0">
                <a:latin typeface="Times New Roman" pitchFamily="-1" charset="0"/>
                <a:hlinkClick r:id="rId15" tooltip="Sensory perception"/>
              </a:rPr>
              <a:t>sensory perception</a:t>
            </a:r>
            <a:r>
              <a:rPr lang="en-GB" smtClean="0">
                <a:latin typeface="Times New Roman" pitchFamily="-1" charset="0"/>
              </a:rPr>
              <a:t> (</a:t>
            </a:r>
            <a:r>
              <a:rPr lang="en-GB" smtClean="0">
                <a:latin typeface="Times New Roman" pitchFamily="-1" charset="0"/>
                <a:hlinkClick r:id="rId16" tooltip="Wernicke's encephalopathy"/>
              </a:rPr>
              <a:t>Wernicke's encephalopathy</a:t>
            </a:r>
            <a:r>
              <a:rPr lang="en-GB" smtClean="0">
                <a:latin typeface="Times New Roman" pitchFamily="-1" charset="0"/>
              </a:rPr>
              <a:t>), </a:t>
            </a:r>
            <a:r>
              <a:rPr lang="en-GB" smtClean="0">
                <a:latin typeface="Times New Roman" pitchFamily="-1" charset="0"/>
                <a:hlinkClick r:id="rId17" tooltip="Muscle weakness"/>
              </a:rPr>
              <a:t>weakness</a:t>
            </a:r>
            <a:r>
              <a:rPr lang="en-GB" smtClean="0">
                <a:latin typeface="Times New Roman" pitchFamily="-1" charset="0"/>
              </a:rPr>
              <a:t> and </a:t>
            </a:r>
            <a:r>
              <a:rPr lang="en-GB" smtClean="0">
                <a:latin typeface="Times New Roman" pitchFamily="-1" charset="0"/>
                <a:hlinkClick r:id="rId18" tooltip="Pain"/>
              </a:rPr>
              <a:t>pain</a:t>
            </a:r>
            <a:r>
              <a:rPr lang="en-GB" smtClean="0">
                <a:latin typeface="Times New Roman" pitchFamily="-1" charset="0"/>
              </a:rPr>
              <a:t> in the limbs, and periods of irregular </a:t>
            </a:r>
            <a:r>
              <a:rPr lang="en-GB" smtClean="0">
                <a:latin typeface="Times New Roman" pitchFamily="-1" charset="0"/>
                <a:hlinkClick r:id="rId19" tooltip="Heart rate"/>
              </a:rPr>
              <a:t>heart rate</a:t>
            </a:r>
            <a:r>
              <a:rPr lang="en-GB" smtClean="0">
                <a:latin typeface="Times New Roman" pitchFamily="-1" charset="0"/>
              </a:rPr>
              <a:t>. </a:t>
            </a:r>
            <a:r>
              <a:rPr lang="en-GB" smtClean="0">
                <a:latin typeface="Times New Roman" pitchFamily="-1" charset="0"/>
                <a:hlinkClick r:id="rId20" tooltip="Edema"/>
              </a:rPr>
              <a:t>Edema</a:t>
            </a:r>
            <a:r>
              <a:rPr lang="en-GB" smtClean="0">
                <a:latin typeface="Times New Roman" pitchFamily="-1" charset="0"/>
              </a:rPr>
              <a:t> (swelling of bodily tissues) is common. It may increase the amount of </a:t>
            </a:r>
            <a:r>
              <a:rPr lang="en-GB" smtClean="0">
                <a:latin typeface="Times New Roman" pitchFamily="-1" charset="0"/>
                <a:hlinkClick r:id="rId21" tooltip="Lactic acid"/>
              </a:rPr>
              <a:t>lactic acid</a:t>
            </a:r>
            <a:r>
              <a:rPr lang="en-GB" smtClean="0">
                <a:latin typeface="Times New Roman" pitchFamily="-1" charset="0"/>
              </a:rPr>
              <a:t> and </a:t>
            </a:r>
            <a:r>
              <a:rPr lang="en-GB" smtClean="0">
                <a:latin typeface="Times New Roman" pitchFamily="-1" charset="0"/>
                <a:hlinkClick r:id="rId22" tooltip="Pyruvic acid"/>
              </a:rPr>
              <a:t>pyruvic acid</a:t>
            </a:r>
            <a:r>
              <a:rPr lang="en-GB" smtClean="0">
                <a:latin typeface="Times New Roman" pitchFamily="-1" charset="0"/>
              </a:rPr>
              <a:t> within the blood. In advanced cases, the disease may cause </a:t>
            </a:r>
            <a:r>
              <a:rPr lang="en-GB" smtClean="0">
                <a:latin typeface="Times New Roman" pitchFamily="-1" charset="0"/>
                <a:hlinkClick r:id="rId23" tooltip="Heart failure"/>
              </a:rPr>
              <a:t>heart failure</a:t>
            </a:r>
            <a:r>
              <a:rPr lang="en-GB" smtClean="0">
                <a:latin typeface="Times New Roman" pitchFamily="-1" charset="0"/>
              </a:rPr>
              <a:t> and death.</a:t>
            </a:r>
          </a:p>
          <a:p>
            <a:pPr>
              <a:lnSpc>
                <a:spcPct val="90000"/>
              </a:lnSpc>
            </a:pPr>
            <a:r>
              <a:rPr lang="en-GB" smtClean="0">
                <a:latin typeface="Times New Roman" pitchFamily="-1" charset="0"/>
              </a:rPr>
              <a:t>Wet beriberi affects the </a:t>
            </a:r>
            <a:r>
              <a:rPr lang="en-GB" smtClean="0">
                <a:latin typeface="Times New Roman" pitchFamily="-1" charset="0"/>
                <a:hlinkClick r:id="rId24" tooltip="Heart"/>
              </a:rPr>
              <a:t>heart</a:t>
            </a:r>
            <a:r>
              <a:rPr lang="en-GB" smtClean="0">
                <a:latin typeface="Times New Roman" pitchFamily="-1" charset="0"/>
              </a:rPr>
              <a:t>; it is sometimes fatal, as it causes a combination of </a:t>
            </a:r>
            <a:r>
              <a:rPr lang="en-GB" smtClean="0">
                <a:latin typeface="Times New Roman" pitchFamily="-1" charset="0"/>
                <a:hlinkClick r:id="rId25" tooltip="Congestive heart failure"/>
              </a:rPr>
              <a:t>heart failure</a:t>
            </a:r>
            <a:r>
              <a:rPr lang="en-GB" smtClean="0">
                <a:latin typeface="Times New Roman" pitchFamily="-1" charset="0"/>
              </a:rPr>
              <a:t> and weakening of the </a:t>
            </a:r>
            <a:r>
              <a:rPr lang="en-GB" smtClean="0">
                <a:latin typeface="Times New Roman" pitchFamily="-1" charset="0"/>
                <a:hlinkClick r:id="rId26" tooltip="Capillary"/>
              </a:rPr>
              <a:t>capillary</a:t>
            </a:r>
            <a:r>
              <a:rPr lang="en-GB" smtClean="0">
                <a:latin typeface="Times New Roman" pitchFamily="-1" charset="0"/>
              </a:rPr>
              <a:t> walls, which causes the peripheral tissues to become edematous. </a:t>
            </a:r>
          </a:p>
          <a:p>
            <a:pPr>
              <a:lnSpc>
                <a:spcPct val="90000"/>
              </a:lnSpc>
            </a:pPr>
            <a:r>
              <a:rPr lang="en-GB" smtClean="0">
                <a:latin typeface="Times New Roman" pitchFamily="-1" charset="0"/>
              </a:rPr>
              <a:t>Dry beriberi causes wasting and partial </a:t>
            </a:r>
            <a:r>
              <a:rPr lang="en-GB" smtClean="0">
                <a:latin typeface="Times New Roman" pitchFamily="-1" charset="0"/>
                <a:hlinkClick r:id="rId27" tooltip="Paralysis"/>
              </a:rPr>
              <a:t>paralysis</a:t>
            </a:r>
            <a:r>
              <a:rPr lang="en-GB" smtClean="0">
                <a:latin typeface="Times New Roman" pitchFamily="-1" charset="0"/>
              </a:rPr>
              <a:t> resulting from damaged peripheral </a:t>
            </a:r>
            <a:r>
              <a:rPr lang="en-GB" smtClean="0">
                <a:latin typeface="Times New Roman" pitchFamily="-1" charset="0"/>
                <a:hlinkClick r:id="rId28" tooltip="Nerve"/>
              </a:rPr>
              <a:t>nerves</a:t>
            </a:r>
            <a:r>
              <a:rPr lang="en-GB" smtClean="0">
                <a:latin typeface="Times New Roman" pitchFamily="-1" charset="0"/>
              </a:rPr>
              <a:t>. It is also referred to as </a:t>
            </a:r>
            <a:r>
              <a:rPr lang="en-GB" i="1" smtClean="0">
                <a:latin typeface="Times New Roman" pitchFamily="-1" charset="0"/>
              </a:rPr>
              <a:t>endemic neuritis</a:t>
            </a:r>
            <a:r>
              <a:rPr lang="en-GB" smtClean="0">
                <a:latin typeface="Times New Roman" pitchFamily="-1" charset="0"/>
              </a:rPr>
              <a:t>Beriberi is caused by a lack of </a:t>
            </a:r>
            <a:r>
              <a:rPr lang="en-GB" smtClean="0">
                <a:latin typeface="Times New Roman" pitchFamily="-1" charset="0"/>
                <a:hlinkClick r:id="rId3" tooltip="Thiamin"/>
              </a:rPr>
              <a:t>thiamin</a:t>
            </a:r>
            <a:r>
              <a:rPr lang="en-GB" smtClean="0">
                <a:latin typeface="Times New Roman" pitchFamily="-1" charset="0"/>
              </a:rPr>
              <a:t> (vitamin B</a:t>
            </a:r>
            <a:r>
              <a:rPr lang="en-GB" baseline="-25000" smtClean="0">
                <a:latin typeface="Times New Roman" pitchFamily="-1" charset="0"/>
              </a:rPr>
              <a:t>1</a:t>
            </a:r>
            <a:r>
              <a:rPr lang="en-GB" smtClean="0">
                <a:latin typeface="Times New Roman" pitchFamily="-1" charset="0"/>
              </a:rPr>
              <a:t>). Thiamin occurs naturally in unrefined </a:t>
            </a:r>
            <a:r>
              <a:rPr lang="en-GB" smtClean="0">
                <a:latin typeface="Times New Roman" pitchFamily="-1" charset="0"/>
                <a:hlinkClick r:id="rId4" tooltip="Cereal"/>
              </a:rPr>
              <a:t>cereals</a:t>
            </a:r>
            <a:r>
              <a:rPr lang="en-GB" smtClean="0">
                <a:latin typeface="Times New Roman" pitchFamily="-1" charset="0"/>
              </a:rPr>
              <a:t> and fresh foods, particularly </a:t>
            </a:r>
            <a:r>
              <a:rPr lang="en-GB" smtClean="0">
                <a:latin typeface="Times New Roman" pitchFamily="-1" charset="0"/>
                <a:hlinkClick r:id="rId5" tooltip="Whole grain"/>
              </a:rPr>
              <a:t>whole grain</a:t>
            </a:r>
            <a:r>
              <a:rPr lang="en-GB" smtClean="0">
                <a:latin typeface="Times New Roman" pitchFamily="-1" charset="0"/>
              </a:rPr>
              <a:t> bread, fresh meat, </a:t>
            </a:r>
            <a:r>
              <a:rPr lang="en-GB" smtClean="0">
                <a:latin typeface="Times New Roman" pitchFamily="-1" charset="0"/>
                <a:hlinkClick r:id="rId6" tooltip="Legume"/>
              </a:rPr>
              <a:t>legumes</a:t>
            </a:r>
            <a:r>
              <a:rPr lang="en-GB" smtClean="0">
                <a:latin typeface="Times New Roman" pitchFamily="-1" charset="0"/>
              </a:rPr>
              <a:t>, green vegetables, fruit, and milk. Beriberi is therefore common in people whose </a:t>
            </a:r>
            <a:r>
              <a:rPr lang="en-GB" smtClean="0">
                <a:latin typeface="Times New Roman" pitchFamily="-1" charset="0"/>
                <a:hlinkClick r:id="rId7" tooltip="Diet (nutrition)"/>
              </a:rPr>
              <a:t>diet</a:t>
            </a:r>
            <a:r>
              <a:rPr lang="en-GB" smtClean="0">
                <a:latin typeface="Times New Roman" pitchFamily="-1" charset="0"/>
              </a:rPr>
              <a:t> excludes these particular types of nutrition e.g. as a result of </a:t>
            </a:r>
            <a:r>
              <a:rPr lang="en-GB" smtClean="0">
                <a:latin typeface="Times New Roman" pitchFamily="-1" charset="0"/>
                <a:hlinkClick r:id="rId8" tooltip="Famine"/>
              </a:rPr>
              <a:t>famine</a:t>
            </a:r>
            <a:r>
              <a:rPr lang="en-GB" smtClean="0">
                <a:latin typeface="Times New Roman" pitchFamily="-1" charset="0"/>
              </a:rPr>
              <a:t>.</a:t>
            </a:r>
          </a:p>
          <a:p>
            <a:pPr>
              <a:lnSpc>
                <a:spcPct val="90000"/>
              </a:lnSpc>
            </a:pPr>
            <a:r>
              <a:rPr lang="en-GB" smtClean="0">
                <a:latin typeface="Times New Roman" pitchFamily="-1" charset="0"/>
              </a:rPr>
              <a:t>Beriberi may be found in people whose diet consists mainly of polished </a:t>
            </a:r>
            <a:r>
              <a:rPr lang="en-GB" smtClean="0">
                <a:latin typeface="Times New Roman" pitchFamily="-1" charset="0"/>
                <a:hlinkClick r:id="rId9" tooltip="White rice"/>
              </a:rPr>
              <a:t>white rice</a:t>
            </a:r>
            <a:r>
              <a:rPr lang="en-GB" smtClean="0">
                <a:latin typeface="Times New Roman" pitchFamily="-1" charset="0"/>
              </a:rPr>
              <a:t>, which is very low in thiamin because the thiamin-bearing husk has been removed. It can also be seen in chronic </a:t>
            </a:r>
            <a:r>
              <a:rPr lang="en-GB" smtClean="0">
                <a:latin typeface="Times New Roman" pitchFamily="-1" charset="0"/>
                <a:hlinkClick r:id="rId10" tooltip="Alcoholism"/>
              </a:rPr>
              <a:t>alcoholics</a:t>
            </a:r>
            <a:r>
              <a:rPr lang="en-GB" smtClean="0">
                <a:latin typeface="Times New Roman" pitchFamily="-1" charset="0"/>
              </a:rPr>
              <a:t> with an inadequate diet (</a:t>
            </a:r>
            <a:r>
              <a:rPr lang="en-GB" smtClean="0">
                <a:latin typeface="Times New Roman" pitchFamily="-1" charset="0"/>
                <a:hlinkClick r:id="rId11" tooltip="Wernicke-Korsakoff syndrome"/>
              </a:rPr>
              <a:t>Wernicke-Korsakoff syndrome</a:t>
            </a:r>
            <a:r>
              <a:rPr lang="en-GB" smtClean="0">
                <a:latin typeface="Times New Roman" pitchFamily="-1" charset="0"/>
              </a:rPr>
              <a:t>), as well as being a rare side effect of </a:t>
            </a:r>
            <a:r>
              <a:rPr lang="en-GB" smtClean="0">
                <a:latin typeface="Times New Roman" pitchFamily="-1" charset="0"/>
                <a:hlinkClick r:id="rId12" tooltip="Gastric bypass surgery"/>
              </a:rPr>
              <a:t>gastric bypass surgery</a:t>
            </a:r>
            <a:r>
              <a:rPr lang="en-GB" smtClean="0">
                <a:latin typeface="Times New Roman" pitchFamily="-1" charset="0"/>
              </a:rPr>
              <a:t>. If a baby is mainly fed on the milk of a mother who suffers from thiamin deficiency then that child may develop beriberi as well.</a:t>
            </a:r>
          </a:p>
          <a:p>
            <a:pPr>
              <a:lnSpc>
                <a:spcPct val="90000"/>
              </a:lnSpc>
            </a:pPr>
            <a:endParaRPr lang="en-GB" smtClean="0">
              <a:latin typeface="Times New Roman" pitchFamily="-1" charset="0"/>
            </a:endParaRPr>
          </a:p>
          <a:p>
            <a:pPr>
              <a:lnSpc>
                <a:spcPct val="90000"/>
              </a:lnSpc>
            </a:pPr>
            <a:endParaRPr lang="en-GB" smtClean="0">
              <a:latin typeface="Times New Roman" pitchFamily="-1" charset="0"/>
            </a:endParaRPr>
          </a:p>
        </p:txBody>
      </p:sp>
      <p:sp>
        <p:nvSpPr>
          <p:cNvPr id="51204" name="Slide Number Placeholder 3"/>
          <p:cNvSpPr>
            <a:spLocks noGrp="1"/>
          </p:cNvSpPr>
          <p:nvPr>
            <p:ph type="sldNum" sz="quarter" idx="4294967295"/>
          </p:nvPr>
        </p:nvSpPr>
        <p:spPr bwMode="auto">
          <a:xfrm>
            <a:off x="4021138" y="9720263"/>
            <a:ext cx="3076575" cy="512762"/>
          </a:xfrm>
          <a:prstGeom prst="rect">
            <a:avLst/>
          </a:prstGeom>
          <a:noFill/>
          <a:ln>
            <a:miter lim="800000"/>
            <a:headEnd/>
            <a:tailEnd/>
          </a:ln>
        </p:spPr>
        <p:txBody>
          <a:bodyPr lIns="95290" tIns="47645" rIns="95290" bIns="47645"/>
          <a:lstStyle/>
          <a:p>
            <a:fld id="{098C4CDE-D0BE-4E68-8DA6-E86D42AF9CC6}" type="slidenum">
              <a:rPr lang="en-GB"/>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b="1" smtClean="0">
                <a:latin typeface="Times New Roman" pitchFamily="-1" charset="0"/>
              </a:rPr>
              <a:t>Meissner's corpuscles</a:t>
            </a:r>
            <a:r>
              <a:rPr lang="en-US" smtClean="0">
                <a:latin typeface="Times New Roman" pitchFamily="-1" charset="0"/>
              </a:rPr>
              <a:t> (or </a:t>
            </a:r>
            <a:r>
              <a:rPr lang="en-US" b="1" smtClean="0">
                <a:latin typeface="Times New Roman" pitchFamily="-1" charset="0"/>
              </a:rPr>
              <a:t>tactile corpuscles</a:t>
            </a:r>
            <a:r>
              <a:rPr lang="en-US" smtClean="0">
                <a:latin typeface="Times New Roman" pitchFamily="-1" charset="0"/>
              </a:rPr>
              <a:t>) are a type of </a:t>
            </a:r>
            <a:r>
              <a:rPr lang="en-US" smtClean="0">
                <a:latin typeface="Times New Roman" pitchFamily="-1" charset="0"/>
                <a:hlinkClick r:id="rId3" tooltip="Mechanoreceptor"/>
              </a:rPr>
              <a:t>mechanoreceptor</a:t>
            </a:r>
            <a:r>
              <a:rPr lang="en-US" smtClean="0">
                <a:latin typeface="Times New Roman" pitchFamily="-1" charset="0"/>
              </a:rPr>
              <a:t>.</a:t>
            </a:r>
            <a:r>
              <a:rPr lang="en-US" baseline="30000" smtClean="0">
                <a:latin typeface="Times New Roman" pitchFamily="-1" charset="0"/>
                <a:hlinkClick r:id="rId4"/>
              </a:rPr>
              <a:t>[1]</a:t>
            </a:r>
            <a:r>
              <a:rPr lang="en-US" smtClean="0">
                <a:latin typeface="Times New Roman" pitchFamily="-1" charset="0"/>
              </a:rPr>
              <a:t> They are a type of </a:t>
            </a:r>
            <a:r>
              <a:rPr lang="en-US" smtClean="0">
                <a:latin typeface="Times New Roman" pitchFamily="-1" charset="0"/>
                <a:hlinkClick r:id="rId5" tooltip="Nerve"/>
              </a:rPr>
              <a:t>nerve</a:t>
            </a:r>
            <a:r>
              <a:rPr lang="en-US" smtClean="0">
                <a:latin typeface="Times New Roman" pitchFamily="-1" charset="0"/>
              </a:rPr>
              <a:t> ending in the </a:t>
            </a:r>
            <a:r>
              <a:rPr lang="en-US" smtClean="0">
                <a:latin typeface="Times New Roman" pitchFamily="-1" charset="0"/>
                <a:hlinkClick r:id="rId6" tooltip="Skin"/>
              </a:rPr>
              <a:t>skin</a:t>
            </a:r>
            <a:r>
              <a:rPr lang="en-US" smtClean="0">
                <a:latin typeface="Times New Roman" pitchFamily="-1" charset="0"/>
              </a:rPr>
              <a:t> that is responsible for sensitivity to light </a:t>
            </a:r>
            <a:r>
              <a:rPr lang="en-US" smtClean="0">
                <a:latin typeface="Times New Roman" pitchFamily="-1" charset="0"/>
                <a:hlinkClick r:id="rId7" tooltip="Touch"/>
              </a:rPr>
              <a:t>touch</a:t>
            </a:r>
            <a:r>
              <a:rPr lang="en-US" smtClean="0">
                <a:latin typeface="Times New Roman" pitchFamily="-1" charset="0"/>
              </a:rPr>
              <a:t>. In particular, they have highest sensitivity (lowest threshold) when sensing vibrations lower than 50 </a:t>
            </a:r>
            <a:r>
              <a:rPr lang="en-US" smtClean="0">
                <a:latin typeface="Times New Roman" pitchFamily="-1" charset="0"/>
                <a:hlinkClick r:id="rId8" tooltip="Hertz"/>
              </a:rPr>
              <a:t>Hertz</a:t>
            </a:r>
            <a:r>
              <a:rPr lang="en-US" smtClean="0">
                <a:latin typeface="Times New Roman" pitchFamily="-1" charset="0"/>
              </a:rPr>
              <a:t>. They are </a:t>
            </a:r>
            <a:r>
              <a:rPr lang="en-US" smtClean="0">
                <a:latin typeface="Times New Roman" pitchFamily="-1" charset="0"/>
                <a:hlinkClick r:id="rId9" tooltip="Rapidly adaptive receptors"/>
              </a:rPr>
              <a:t>rapidly adaptive receptors</a:t>
            </a:r>
            <a:r>
              <a:rPr lang="en-US" smtClean="0">
                <a:latin typeface="Times New Roman" pitchFamily="-1" charset="0"/>
              </a:rPr>
              <a:t>. Meissner's corpuscles are encapsulated </a:t>
            </a:r>
            <a:r>
              <a:rPr lang="en-US" smtClean="0">
                <a:latin typeface="Times New Roman" pitchFamily="-1" charset="0"/>
                <a:hlinkClick r:id="rId10" tooltip="Myelin"/>
              </a:rPr>
              <a:t>unmyelinated</a:t>
            </a:r>
            <a:r>
              <a:rPr lang="en-US" smtClean="0">
                <a:latin typeface="Times New Roman" pitchFamily="-1" charset="0"/>
              </a:rPr>
              <a:t> </a:t>
            </a:r>
            <a:r>
              <a:rPr lang="en-US" smtClean="0">
                <a:latin typeface="Times New Roman" pitchFamily="-1" charset="0"/>
                <a:hlinkClick r:id="rId5" tooltip="Nerve"/>
              </a:rPr>
              <a:t>nerve</a:t>
            </a:r>
            <a:r>
              <a:rPr lang="en-US" smtClean="0">
                <a:latin typeface="Times New Roman" pitchFamily="-1" charset="0"/>
              </a:rPr>
              <a:t> endings.</a:t>
            </a:r>
          </a:p>
          <a:p>
            <a:r>
              <a:rPr lang="en-US" b="1" smtClean="0">
                <a:latin typeface="Times New Roman" pitchFamily="-1" charset="0"/>
              </a:rPr>
              <a:t>Merkel nerve receptors</a:t>
            </a:r>
            <a:r>
              <a:rPr lang="en-US" smtClean="0">
                <a:latin typeface="Times New Roman" pitchFamily="-1" charset="0"/>
              </a:rPr>
              <a:t> are </a:t>
            </a:r>
            <a:r>
              <a:rPr lang="en-US" smtClean="0">
                <a:latin typeface="Times New Roman" pitchFamily="-1" charset="0"/>
                <a:hlinkClick r:id="rId3" tooltip="Mechanoreceptor"/>
              </a:rPr>
              <a:t>mechanoreceptors</a:t>
            </a:r>
            <a:r>
              <a:rPr lang="en-US" smtClean="0">
                <a:latin typeface="Times New Roman" pitchFamily="-1" charset="0"/>
              </a:rPr>
              <a:t> that provide </a:t>
            </a:r>
            <a:r>
              <a:rPr lang="en-US" smtClean="0">
                <a:latin typeface="Times New Roman" pitchFamily="-1" charset="0"/>
                <a:hlinkClick r:id="rId7" tooltip="Touch"/>
              </a:rPr>
              <a:t>touch</a:t>
            </a:r>
            <a:r>
              <a:rPr lang="en-US" smtClean="0">
                <a:latin typeface="Times New Roman" pitchFamily="-1" charset="0"/>
              </a:rPr>
              <a:t> information to the </a:t>
            </a:r>
            <a:r>
              <a:rPr lang="en-US" smtClean="0">
                <a:latin typeface="Times New Roman" pitchFamily="-1" charset="0"/>
                <a:hlinkClick r:id="rId11" tooltip="Brain"/>
              </a:rPr>
              <a:t>brain</a:t>
            </a:r>
            <a:r>
              <a:rPr lang="en-US" smtClean="0">
                <a:latin typeface="Times New Roman" pitchFamily="-1" charset="0"/>
              </a:rPr>
              <a:t>. The information they provide are those regarding pressure and texture. Each ending consists of a </a:t>
            </a:r>
            <a:r>
              <a:rPr lang="en-US" smtClean="0">
                <a:latin typeface="Times New Roman" pitchFamily="-1" charset="0"/>
                <a:hlinkClick r:id="rId12" tooltip="Merkel cell"/>
              </a:rPr>
              <a:t>Merkel cell</a:t>
            </a:r>
            <a:r>
              <a:rPr lang="en-US" smtClean="0">
                <a:latin typeface="Times New Roman" pitchFamily="-1" charset="0"/>
              </a:rPr>
              <a:t> in close apposition with an enlarged </a:t>
            </a:r>
            <a:r>
              <a:rPr lang="en-US" smtClean="0">
                <a:latin typeface="Times New Roman" pitchFamily="-1" charset="0"/>
                <a:hlinkClick r:id="rId13" tooltip="Nerve terminal"/>
              </a:rPr>
              <a:t>nerve terminal</a:t>
            </a:r>
            <a:r>
              <a:rPr lang="en-US" smtClean="0">
                <a:latin typeface="Times New Roman" pitchFamily="-1" charset="0"/>
              </a:rPr>
              <a:t>.</a:t>
            </a:r>
          </a:p>
          <a:p>
            <a:r>
              <a:rPr lang="en-US" b="1" smtClean="0">
                <a:latin typeface="Times New Roman" pitchFamily="-1" charset="0"/>
              </a:rPr>
              <a:t>Pacinian corpuscles</a:t>
            </a:r>
            <a:r>
              <a:rPr lang="en-US" smtClean="0">
                <a:latin typeface="Times New Roman" pitchFamily="-1" charset="0"/>
              </a:rPr>
              <a:t> are one of the four major types of </a:t>
            </a:r>
            <a:r>
              <a:rPr lang="en-US" smtClean="0">
                <a:latin typeface="Times New Roman" pitchFamily="-1" charset="0"/>
                <a:hlinkClick r:id="rId3" tooltip="Mechanoreceptor"/>
              </a:rPr>
              <a:t>mechanoreceptor</a:t>
            </a:r>
            <a:r>
              <a:rPr lang="en-US" smtClean="0">
                <a:latin typeface="Times New Roman" pitchFamily="-1" charset="0"/>
              </a:rPr>
              <a:t>. They are </a:t>
            </a:r>
            <a:r>
              <a:rPr lang="en-US" smtClean="0">
                <a:latin typeface="Times New Roman" pitchFamily="-1" charset="0"/>
                <a:hlinkClick r:id="rId5" tooltip="Nerve"/>
              </a:rPr>
              <a:t>nerve</a:t>
            </a:r>
            <a:r>
              <a:rPr lang="en-US" smtClean="0">
                <a:latin typeface="Times New Roman" pitchFamily="-1" charset="0"/>
              </a:rPr>
              <a:t> endings in the </a:t>
            </a:r>
            <a:r>
              <a:rPr lang="en-US" smtClean="0">
                <a:latin typeface="Times New Roman" pitchFamily="-1" charset="0"/>
                <a:hlinkClick r:id="rId6" tooltip="Skin"/>
              </a:rPr>
              <a:t>skin</a:t>
            </a:r>
            <a:r>
              <a:rPr lang="en-US" smtClean="0">
                <a:latin typeface="Times New Roman" pitchFamily="-1" charset="0"/>
              </a:rPr>
              <a:t>, responsible for sensitivity to vibration and pressure. </a:t>
            </a:r>
          </a:p>
          <a:p>
            <a:r>
              <a:rPr lang="en-US" b="1" smtClean="0">
                <a:latin typeface="Times New Roman" pitchFamily="-1" charset="0"/>
              </a:rPr>
              <a:t>Ruffini ending</a:t>
            </a:r>
            <a:r>
              <a:rPr lang="en-US" smtClean="0">
                <a:latin typeface="Times New Roman" pitchFamily="-1" charset="0"/>
              </a:rPr>
              <a:t> is a class of </a:t>
            </a:r>
            <a:r>
              <a:rPr lang="en-US" smtClean="0">
                <a:latin typeface="Times New Roman" pitchFamily="-1" charset="0"/>
                <a:hlinkClick r:id="rId14" tooltip="Slowly adapting"/>
              </a:rPr>
              <a:t>slowly adapting</a:t>
            </a:r>
            <a:r>
              <a:rPr lang="en-US" smtClean="0">
                <a:latin typeface="Times New Roman" pitchFamily="-1" charset="0"/>
              </a:rPr>
              <a:t> </a:t>
            </a:r>
            <a:r>
              <a:rPr lang="en-US" smtClean="0">
                <a:latin typeface="Times New Roman" pitchFamily="-1" charset="0"/>
                <a:hlinkClick r:id="rId3" tooltip="Mechanoreceptor"/>
              </a:rPr>
              <a:t>mechanoreceptor</a:t>
            </a:r>
            <a:r>
              <a:rPr lang="en-US" smtClean="0">
                <a:latin typeface="Times New Roman" pitchFamily="-1" charset="0"/>
              </a:rPr>
              <a:t>, sensitive to skin stretch.</a:t>
            </a:r>
            <a:endParaRPr lang="en-GB" smtClean="0">
              <a:latin typeface="Times New Roman" pitchFamily="-1" charset="0"/>
            </a:endParaRPr>
          </a:p>
          <a:p>
            <a:endParaRPr lang="en-US" smtClean="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GB" smtClean="0">
                <a:latin typeface="Times New Roman" pitchFamily="-1" charset="0"/>
              </a:rPr>
              <a:t>From Melzack &amp; Wall </a:t>
            </a:r>
          </a:p>
          <a:p>
            <a:endParaRPr lang="en-GB" smtClean="0">
              <a:latin typeface="Times New Roman" pitchFamily="-1" charset="0"/>
            </a:endParaRPr>
          </a:p>
          <a:p>
            <a:r>
              <a:rPr lang="en-GB" smtClean="0">
                <a:latin typeface="Times New Roman" pitchFamily="-1" charset="0"/>
              </a:rPr>
              <a:t>Recording Microdissected bundles innervating a neuroma </a:t>
            </a:r>
          </a:p>
          <a:p>
            <a:endParaRPr lang="en-GB" smtClean="0">
              <a:latin typeface="Times New Roman" pitchFamily="-1" charset="0"/>
            </a:endParaRPr>
          </a:p>
          <a:p>
            <a:r>
              <a:rPr lang="en-GB" smtClean="0">
                <a:latin typeface="Times New Roman" pitchFamily="-1" charset="0"/>
              </a:rPr>
              <a:t>Examples of tinoc burst and irregualr activity</a:t>
            </a:r>
          </a:p>
          <a:p>
            <a:endParaRPr lang="en-GB" smtClean="0">
              <a:latin typeface="Times New Roman" pitchFamily="-1" charset="0"/>
            </a:endParaRPr>
          </a:p>
          <a:p>
            <a:r>
              <a:rPr lang="en-GB" smtClean="0">
                <a:latin typeface="Times New Roman" pitchFamily="-1" charset="0"/>
              </a:rPr>
              <a:t>Spontaneously active fibres fire tonically (1), in bursts (2), or irregularly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a:lnSpc>
                <a:spcPct val="80000"/>
              </a:lnSpc>
            </a:pPr>
            <a:r>
              <a:rPr lang="en-GB" sz="1000" smtClean="0">
                <a:latin typeface="Times New Roman" pitchFamily="-1" charset="0"/>
              </a:rPr>
              <a:t>Injury was axotomy and 2-15 days later made neuromea recordings   Here we consider A-neurones exclusively. These were further characterized as Ainf neurones if analogue differentiation indicated an inflection on the falling limb of the spike, or A0 neurones if there was no such inflection. A0 neurones are predominantly low threshold Aß mechanoreceptors (including proprioceptors), while Ainf neurones include A delta afferents, many of which are myelinated nociceptors (Gorke and Pierau, 1980</a:t>
            </a:r>
            <a:r>
              <a:rPr lang="en-GB" sz="1000" smtClean="0">
                <a:latin typeface="Times New Roman" pitchFamily="-1" charset="0"/>
                <a:hlinkClick r:id="" action="ppaction://noaction"/>
              </a:rPr>
              <a:t> </a:t>
            </a:r>
            <a:r>
              <a:rPr lang="en-GB" sz="1000" smtClean="0">
                <a:latin typeface="Times New Roman" pitchFamily="-1" charset="0"/>
              </a:rPr>
              <a:t>; Koerber and Mendell, 1992</a:t>
            </a:r>
            <a:r>
              <a:rPr lang="en-GB" sz="1000" smtClean="0">
                <a:latin typeface="Times New Roman" pitchFamily="-1" charset="0"/>
                <a:hlinkClick r:id="" action="ppaction://noaction"/>
              </a:rPr>
              <a:t> </a:t>
            </a:r>
            <a:r>
              <a:rPr lang="en-GB" sz="1000" smtClean="0">
                <a:latin typeface="Times New Roman" pitchFamily="-1" charset="0"/>
              </a:rPr>
              <a:t>; Villiere and McLachlan, 1996</a:t>
            </a:r>
            <a:r>
              <a:rPr lang="en-GB" sz="1000" smtClean="0">
                <a:latin typeface="Times New Roman" pitchFamily="-1" charset="0"/>
                <a:hlinkClick r:id="" action="ppaction://noaction"/>
              </a:rPr>
              <a:t> </a:t>
            </a:r>
            <a:r>
              <a:rPr lang="en-GB" sz="1000" smtClean="0">
                <a:latin typeface="Times New Roman" pitchFamily="-1" charset="0"/>
              </a:rPr>
              <a:t>). </a:t>
            </a:r>
          </a:p>
          <a:p>
            <a:pPr>
              <a:lnSpc>
                <a:spcPct val="80000"/>
              </a:lnSpc>
            </a:pPr>
            <a:endParaRPr lang="en-GB" sz="1000" smtClean="0">
              <a:latin typeface="Times New Roman" pitchFamily="-1" charset="0"/>
            </a:endParaRPr>
          </a:p>
          <a:p>
            <a:pPr>
              <a:lnSpc>
                <a:spcPct val="80000"/>
              </a:lnSpc>
            </a:pPr>
            <a:endParaRPr lang="en-GB" sz="1000" smtClean="0">
              <a:latin typeface="Times New Roman" pitchFamily="-1" charset="0"/>
            </a:endParaRPr>
          </a:p>
          <a:p>
            <a:pPr>
              <a:lnSpc>
                <a:spcPct val="80000"/>
              </a:lnSpc>
            </a:pPr>
            <a:r>
              <a:rPr lang="en-GB" sz="1000" smtClean="0">
                <a:latin typeface="Times New Roman" pitchFamily="-1" charset="0"/>
              </a:rPr>
              <a:t>Subthreshold membrane potential oscillations, and resulting spike bursting, depend on voltage-sensitive Na+ conductance. </a:t>
            </a:r>
            <a:r>
              <a:rPr lang="en-GB" sz="1000" i="1" smtClean="0">
                <a:latin typeface="Times New Roman" pitchFamily="-1" charset="0"/>
              </a:rPr>
              <a:t>A</a:t>
            </a:r>
            <a:r>
              <a:rPr lang="en-GB" sz="1000" smtClean="0">
                <a:latin typeface="Times New Roman" pitchFamily="-1" charset="0"/>
              </a:rPr>
              <a:t> illustrates a period of subthreshold oscillations that lead up to a spike burst in an A0-neuron from an adult rat whose ipsilateral sciatic nerve had been cut 7 d previously (</a:t>
            </a:r>
            <a:r>
              <a:rPr lang="en-GB" sz="1000" i="1" smtClean="0">
                <a:latin typeface="Times New Roman" pitchFamily="-1" charset="0"/>
              </a:rPr>
              <a:t>control</a:t>
            </a:r>
            <a:r>
              <a:rPr lang="en-GB" sz="1000" smtClean="0">
                <a:latin typeface="Times New Roman" pitchFamily="-1" charset="0"/>
              </a:rPr>
              <a:t>). Replacing NaCl in the bath solution with choline-Cl, thus reducing the bath Na+ concentration from 151 to 27 mM, abolished the oscillations and the resulting spikes within 2 min. They could not be restored by further depolarization. Washout of choline and return to the control bath solution restored both the oscillations and bursting within 17 min (</a:t>
            </a:r>
            <a:r>
              <a:rPr lang="en-GB" sz="1000" i="1" smtClean="0">
                <a:latin typeface="Times New Roman" pitchFamily="-1" charset="0"/>
              </a:rPr>
              <a:t>recovery</a:t>
            </a:r>
            <a:r>
              <a:rPr lang="en-GB" sz="1000" smtClean="0">
                <a:latin typeface="Times New Roman" pitchFamily="-1" charset="0"/>
              </a:rPr>
              <a:t>). All three traces were recorded at  62 mV. </a:t>
            </a:r>
            <a:r>
              <a:rPr lang="en-GB" sz="1000" i="1" smtClean="0">
                <a:latin typeface="Times New Roman" pitchFamily="-1" charset="0"/>
              </a:rPr>
              <a:t>Top traces</a:t>
            </a:r>
            <a:r>
              <a:rPr lang="en-GB" sz="1000" smtClean="0">
                <a:latin typeface="Times New Roman" pitchFamily="-1" charset="0"/>
              </a:rPr>
              <a:t> show (</a:t>
            </a:r>
            <a:r>
              <a:rPr lang="en-GB" sz="1000" i="1" smtClean="0">
                <a:latin typeface="Times New Roman" pitchFamily="-1" charset="0"/>
              </a:rPr>
              <a:t>left</a:t>
            </a:r>
            <a:r>
              <a:rPr lang="en-GB" sz="1000" smtClean="0">
                <a:latin typeface="Times New Roman" pitchFamily="-1" charset="0"/>
              </a:rPr>
              <a:t>) the intracellularly recorded spike before, during, and after choline application [at resting potential (</a:t>
            </a:r>
            <a:r>
              <a:rPr lang="en-GB" sz="1000" i="1" smtClean="0">
                <a:latin typeface="Times New Roman" pitchFamily="-1" charset="0"/>
              </a:rPr>
              <a:t>V</a:t>
            </a:r>
            <a:r>
              <a:rPr lang="en-GB" sz="1000" smtClean="0">
                <a:latin typeface="Times New Roman" pitchFamily="-1" charset="0"/>
              </a:rPr>
              <a:t>r) =  69 mV], and (</a:t>
            </a:r>
            <a:r>
              <a:rPr lang="en-GB" sz="1000" i="1" smtClean="0">
                <a:latin typeface="Times New Roman" pitchFamily="-1" charset="0"/>
              </a:rPr>
              <a:t>right</a:t>
            </a:r>
            <a:r>
              <a:rPr lang="en-GB" sz="1000" smtClean="0">
                <a:latin typeface="Times New Roman" pitchFamily="-1" charset="0"/>
              </a:rPr>
              <a:t>) the simultaneously recorded DR compound action potential. Both spike and compound action potential persisted, if with a reduced amplitude, when oscillations and ectopic spiking were eliminated. Propagation distance from the sciatic nerve stimulation site was 37 mm to the cell soma and 50 mm to the compound action potential recording electrode. </a:t>
            </a:r>
            <a:r>
              <a:rPr lang="en-GB" sz="1000" i="1" smtClean="0">
                <a:latin typeface="Times New Roman" pitchFamily="-1" charset="0"/>
              </a:rPr>
              <a:t>B</a:t>
            </a:r>
            <a:r>
              <a:rPr lang="en-GB" sz="1000" smtClean="0">
                <a:latin typeface="Times New Roman" pitchFamily="-1" charset="0"/>
              </a:rPr>
              <a:t>, In this A0-neuron from an adult rat DRG, depolarization from rest (</a:t>
            </a:r>
            <a:r>
              <a:rPr lang="en-GB" sz="1000" i="1" smtClean="0">
                <a:latin typeface="Times New Roman" pitchFamily="-1" charset="0"/>
              </a:rPr>
              <a:t>V</a:t>
            </a:r>
            <a:r>
              <a:rPr lang="en-GB" sz="1000" smtClean="0">
                <a:latin typeface="Times New Roman" pitchFamily="-1" charset="0"/>
              </a:rPr>
              <a:t>r =  69 mV) to  57 mV yielded subthreshold oscillations that triggered spike bursting (</a:t>
            </a:r>
            <a:r>
              <a:rPr lang="en-GB" sz="1000" i="1" smtClean="0">
                <a:latin typeface="Times New Roman" pitchFamily="-1" charset="0"/>
              </a:rPr>
              <a:t>control</a:t>
            </a:r>
            <a:r>
              <a:rPr lang="en-GB" sz="1000" smtClean="0">
                <a:latin typeface="Times New Roman" pitchFamily="-1" charset="0"/>
              </a:rPr>
              <a:t> trace; spikes truncated). Bath application of 1 µM TTX abolished the oscillations and spikes within 2 min (</a:t>
            </a:r>
            <a:r>
              <a:rPr lang="en-GB" sz="1000" i="1" smtClean="0">
                <a:latin typeface="Times New Roman" pitchFamily="-1" charset="0"/>
              </a:rPr>
              <a:t>TTX 2'</a:t>
            </a:r>
            <a:r>
              <a:rPr lang="en-GB" sz="1000" smtClean="0">
                <a:latin typeface="Times New Roman" pitchFamily="-1" charset="0"/>
              </a:rPr>
              <a:t>). Spike propagation in response to nerve stimulation at a distance of 7 mm persisted at this time, although it failed 4 min later (</a:t>
            </a:r>
            <a:r>
              <a:rPr lang="en-GB" sz="1000" i="1" smtClean="0">
                <a:latin typeface="Times New Roman" pitchFamily="-1" charset="0"/>
              </a:rPr>
              <a:t>TTX 6'</a:t>
            </a:r>
            <a:r>
              <a:rPr lang="en-GB" sz="1000" smtClean="0">
                <a:latin typeface="Times New Roman" pitchFamily="-1" charset="0"/>
              </a:rPr>
              <a:t>). Further depolarization failed to restore oscillations or spiking, but TTX washout frequently did (data not shown). </a:t>
            </a:r>
            <a:br>
              <a:rPr lang="en-GB" sz="1000" smtClean="0">
                <a:latin typeface="Times New Roman" pitchFamily="-1" charset="0"/>
              </a:rPr>
            </a:br>
            <a:endParaRPr lang="en-GB" sz="1000" smtClean="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xfrm>
            <a:off x="860425" y="892175"/>
            <a:ext cx="5380038" cy="3587750"/>
          </a:xfrm>
          <a:ln/>
        </p:spPr>
      </p:sp>
      <p:sp>
        <p:nvSpPr>
          <p:cNvPr id="55299" name="Rectangle 3"/>
          <p:cNvSpPr>
            <a:spLocks noGrp="1" noChangeArrowheads="1"/>
          </p:cNvSpPr>
          <p:nvPr>
            <p:ph type="body" idx="1"/>
          </p:nvPr>
        </p:nvSpPr>
        <p:spPr>
          <a:noFill/>
          <a:ln/>
        </p:spPr>
        <p:txBody>
          <a:bodyPr/>
          <a:lstStyle/>
          <a:p>
            <a:endParaRPr lang="en-US" smtClean="0">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xfrm>
            <a:off x="671513" y="768350"/>
            <a:ext cx="5756275" cy="3838575"/>
          </a:xfrm>
          <a:ln/>
        </p:spPr>
      </p:sp>
      <p:sp>
        <p:nvSpPr>
          <p:cNvPr id="56323" name="Rectangle 3"/>
          <p:cNvSpPr>
            <a:spLocks noGrp="1" noChangeArrowheads="1"/>
          </p:cNvSpPr>
          <p:nvPr>
            <p:ph type="body" idx="1"/>
          </p:nvPr>
        </p:nvSpPr>
        <p:spPr>
          <a:xfrm>
            <a:off x="946150" y="4862513"/>
            <a:ext cx="5207000" cy="4603750"/>
          </a:xfrm>
          <a:noFill/>
          <a:ln/>
        </p:spPr>
        <p:txBody>
          <a:bodyPr/>
          <a:lstStyle/>
          <a:p>
            <a:r>
              <a:rPr lang="en-GB" smtClean="0">
                <a:latin typeface="Times New Roman" pitchFamily="-1" charset="0"/>
              </a:rPr>
              <a:t>Overall VR-1 goes down significantly in DRG after axotomy, chung or seltzer.</a:t>
            </a:r>
          </a:p>
          <a:p>
            <a:r>
              <a:rPr lang="en-GB" smtClean="0">
                <a:latin typeface="Times New Roman" pitchFamily="-1" charset="0"/>
              </a:rPr>
              <a:t>However, after seltzer or Chung then in UNDAMAGED DRG cells there was an INCREASE in VR-1 expression. This was especially so following Chung where large cells (N52) stated to express VR-1 in the undamaged L4</a:t>
            </a:r>
          </a:p>
          <a:p>
            <a:endParaRPr lang="en-GB" smtClean="0">
              <a:latin typeface="Times New Roman" pitchFamily="-1" charset="0"/>
            </a:endParaRPr>
          </a:p>
          <a:p>
            <a:r>
              <a:rPr lang="en-GB" smtClean="0">
                <a:latin typeface="Times New Roman" pitchFamily="-1" charset="0"/>
              </a:rPr>
              <a:t>this slide is from Chung 2 weeks after ligation much easier to see undmaged (L4) than damaged (L5) with this mofdel, sor seltzer they used backlabelling</a:t>
            </a:r>
          </a:p>
          <a:p>
            <a:endParaRPr lang="en-GB" smtClean="0">
              <a:latin typeface="Times New Roman" pitchFamily="-1" charset="0"/>
            </a:endParaRPr>
          </a:p>
          <a:p>
            <a:endParaRPr lang="en-GB" smtClean="0">
              <a:latin typeface="Times New Roman" pitchFamily="-1" charset="0"/>
            </a:endParaRPr>
          </a:p>
          <a:p>
            <a:r>
              <a:rPr lang="en-GB" smtClean="0">
                <a:latin typeface="Times New Roman" pitchFamily="-1" charset="0"/>
              </a:rPr>
              <a:t>florusence picture shows acculation of VR-1 at neuromati, despite overall loss in DRG. ? Just a time pehomenen </a:t>
            </a:r>
          </a:p>
          <a:p>
            <a:endParaRPr lang="en-GB" smtClean="0">
              <a:latin typeface="Times New Roman" pitchFamily="-1" charset="0"/>
            </a:endParaRPr>
          </a:p>
          <a:p>
            <a:r>
              <a:rPr lang="en-US" smtClean="0">
                <a:latin typeface="Times New Roman" pitchFamily="-1" charset="0"/>
              </a:rPr>
              <a:t>(g) Mean VR1-IR of ipsilateral L4 and L5 DRG and contralateral L4 DRG neurons. VR1-IR was dramatically reduced in L5 after ligation of its spinal nerve, but, in the ipsilateral L4 DRG (undamaged), VR1-IR was significantly greater than in the contralateral DRG. Changes in undamaged ipsilateral L4 DRG neuronal profiles after L5 spinal ligation were assessed in more detail using anti-neurofilament to distinguish between A- and C-fibre populations. (h)shows the VR1-IR in A- and C-fibres, (open bars contralateral, solid bars ipsilateral), with the biggest increases seen in A-fibres.</a:t>
            </a:r>
          </a:p>
          <a:p>
            <a:endParaRPr lang="en-GB" smtClean="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671513" y="768350"/>
            <a:ext cx="5756275" cy="3838575"/>
          </a:xfrm>
          <a:ln/>
        </p:spPr>
      </p:sp>
      <p:sp>
        <p:nvSpPr>
          <p:cNvPr id="57347" name="Rectangle 3"/>
          <p:cNvSpPr>
            <a:spLocks noGrp="1" noChangeArrowheads="1"/>
          </p:cNvSpPr>
          <p:nvPr>
            <p:ph type="body" idx="1"/>
          </p:nvPr>
        </p:nvSpPr>
        <p:spPr>
          <a:xfrm>
            <a:off x="946150" y="4862513"/>
            <a:ext cx="5207000" cy="4603750"/>
          </a:xfrm>
          <a:noFill/>
          <a:ln/>
        </p:spPr>
        <p:txBody>
          <a:bodyPr/>
          <a:lstStyle/>
          <a:p>
            <a:r>
              <a:rPr lang="en-GB" smtClean="0">
                <a:latin typeface="Times New Roman" pitchFamily="-1" charset="0"/>
              </a:rPr>
              <a:t>The arrival of activity from peripheral nerves into the spinal cord is the first stage in the processing of pain. It is here that changes caused by the balance between excitatory and inhibitory effects will alter both the motor reflex responses and the messages sent through ascending tracts to the higher centres of the brain. The gate theory of pain predicted the importance of interactions at the spinal level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3"/>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431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228600"/>
            <a:ext cx="56769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228600"/>
            <a:ext cx="77724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7304"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0"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8288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43053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5"/>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5"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3A317D7F-2C01-4788-9F4E-F2A8F6263C92}"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5"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501D98BD-55A3-4748-AA14-CA3BAA61C939}"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0"/>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5"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C9178AFC-EECB-4A7B-AD87-604A406867C8}"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06"/>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600206"/>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6"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5E4852D6-A002-4F02-AB28-75CD9633B0B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8"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34EA130F-BF99-48BB-A887-81433D4EDC74}"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4"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B438C9B3-B5BF-43A0-B502-BD377B458642}"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3"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82CF33C5-9FB2-4C38-9D7C-9AAFC7945A7F}"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6"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A56E0DD3-51A9-4B54-9409-AB779794C71B}"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6"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E9C6B756-1216-477A-86EC-259021706925}"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5"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46C596CE-EFEB-49C8-BA42-9044FA02D5F9}"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5"/>
            <a:ext cx="2314575"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5" y="274645"/>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5"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4BA7ACF2-8FAA-4545-8F5A-06479B071441}"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06"/>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3938595"/>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7"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8"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847DBD6A-BBA5-4FE7-905E-35458ACE4A9D}"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5"/>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 charset="0"/>
              </a:defRPr>
            </a:lvl1pPr>
          </a:lstStyle>
          <a:p>
            <a:endParaRPr lang="en-US"/>
          </a:p>
        </p:txBody>
      </p:sp>
      <p:sp>
        <p:nvSpPr>
          <p:cNvPr id="4" name="Rectangle 5"/>
          <p:cNvSpPr>
            <a:spLocks noGrp="1" noChangeArrowheads="1"/>
          </p:cNvSpPr>
          <p:nvPr>
            <p:ph type="ftr" sz="quarter" idx="11"/>
          </p:nvPr>
        </p:nvSpPr>
        <p:spPr/>
        <p:txBody>
          <a:bodyPr/>
          <a:lstStyle>
            <a:lvl1pPr algn="l" eaLnBrk="0" hangingPunct="0">
              <a:defRPr>
                <a:latin typeface="Times New Roman" pitchFamily="-1" charset="0"/>
              </a:defRPr>
            </a:lvl1pPr>
          </a:lstStyle>
          <a:p>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 charset="0"/>
              </a:defRPr>
            </a:lvl1pPr>
          </a:lstStyle>
          <a:p>
            <a:fld id="{AD3F753F-4A19-484B-BCFD-94889B5E4A2E}"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8"/>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4"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t="-11000" b="-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57300" y="228600"/>
            <a:ext cx="7772400" cy="12192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1257300" y="1828800"/>
            <a:ext cx="7772400" cy="48006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Lst>
  <p:txStyles>
    <p:titleStyle>
      <a:lvl1pPr algn="ctr" rtl="0" eaLnBrk="0" fontAlgn="base" hangingPunct="0">
        <a:spcBef>
          <a:spcPct val="0"/>
        </a:spcBef>
        <a:spcAft>
          <a:spcPct val="0"/>
        </a:spcAft>
        <a:defRPr sz="40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000">
          <a:solidFill>
            <a:schemeClr val="tx2"/>
          </a:solidFill>
          <a:latin typeface="Times New Roman" pitchFamily="18" charset="0"/>
          <a:ea typeface="ＭＳ Ｐゴシック" pitchFamily="-1" charset="-128"/>
        </a:defRPr>
      </a:lvl2pPr>
      <a:lvl3pPr algn="ctr" rtl="0" eaLnBrk="0" fontAlgn="base" hangingPunct="0">
        <a:spcBef>
          <a:spcPct val="0"/>
        </a:spcBef>
        <a:spcAft>
          <a:spcPct val="0"/>
        </a:spcAft>
        <a:defRPr sz="4000">
          <a:solidFill>
            <a:schemeClr val="tx2"/>
          </a:solidFill>
          <a:latin typeface="Times New Roman" pitchFamily="18" charset="0"/>
          <a:ea typeface="ＭＳ Ｐゴシック" pitchFamily="-1" charset="-128"/>
        </a:defRPr>
      </a:lvl3pPr>
      <a:lvl4pPr algn="ctr" rtl="0" eaLnBrk="0" fontAlgn="base" hangingPunct="0">
        <a:spcBef>
          <a:spcPct val="0"/>
        </a:spcBef>
        <a:spcAft>
          <a:spcPct val="0"/>
        </a:spcAft>
        <a:defRPr sz="4000">
          <a:solidFill>
            <a:schemeClr val="tx2"/>
          </a:solidFill>
          <a:latin typeface="Times New Roman" pitchFamily="18" charset="0"/>
          <a:ea typeface="ＭＳ Ｐゴシック" pitchFamily="-1" charset="-128"/>
        </a:defRPr>
      </a:lvl4pPr>
      <a:lvl5pPr algn="ctr" rtl="0" eaLnBrk="0" fontAlgn="base" hangingPunct="0">
        <a:spcBef>
          <a:spcPct val="0"/>
        </a:spcBef>
        <a:spcAft>
          <a:spcPct val="0"/>
        </a:spcAft>
        <a:defRPr sz="4000">
          <a:solidFill>
            <a:schemeClr val="tx2"/>
          </a:solidFill>
          <a:latin typeface="Times New Roman" pitchFamily="18" charset="0"/>
          <a:ea typeface="ＭＳ Ｐゴシック" pitchFamily="-1" charset="-128"/>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Symbol" pitchFamily="-1" charset="2"/>
        <a:buChar char="·"/>
        <a:defRPr sz="3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tx2"/>
        </a:buClr>
        <a:buFont typeface="Wingdings" pitchFamily="-1" charset="2"/>
        <a:buChar char="Ÿ"/>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tx2"/>
        </a:buClr>
        <a:buSzPct val="64000"/>
        <a:buFont typeface="Wingdings" pitchFamily="-1" charset="2"/>
        <a:buChar char="Ÿ"/>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tx2"/>
        </a:buClr>
        <a:buFont typeface="Wingdings" pitchFamily="-1" charset="2"/>
        <a:buChar char="Ÿ"/>
        <a:defRPr sz="2000">
          <a:solidFill>
            <a:schemeClr val="tx1"/>
          </a:solidFill>
          <a:latin typeface="+mn-lt"/>
          <a:ea typeface="ＭＳ Ｐゴシック" pitchFamily="-1" charset="-128"/>
        </a:defRPr>
      </a:lvl5pPr>
      <a:lvl6pPr marL="25146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6pPr>
      <a:lvl7pPr marL="29718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7pPr>
      <a:lvl8pPr marL="34290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8pPr>
      <a:lvl9pPr marL="38862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6832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endParaRPr lang="en-US"/>
          </a:p>
        </p:txBody>
      </p:sp>
      <p:sp>
        <p:nvSpPr>
          <p:cNvPr id="56832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endParaRPr lang="en-US"/>
          </a:p>
        </p:txBody>
      </p:sp>
      <p:sp>
        <p:nvSpPr>
          <p:cNvPr id="56832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B2591F4B-9EB8-444F-8D2B-3692432EBE7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Lst>
  <p:txStyles>
    <p:titleStyle>
      <a:lvl1pPr algn="ctr" rtl="0" eaLnBrk="0" fontAlgn="base" hangingPunct="0">
        <a:spcBef>
          <a:spcPct val="0"/>
        </a:spcBef>
        <a:spcAft>
          <a:spcPct val="0"/>
        </a:spcAft>
        <a:defRPr sz="4400">
          <a:solidFill>
            <a:schemeClr val="tx2"/>
          </a:solidFill>
          <a:latin typeface="+mj-lt"/>
          <a:ea typeface="Arial" pitchFamily="-1" charset="0"/>
          <a:cs typeface="+mj-cs"/>
        </a:defRPr>
      </a:lvl1pPr>
      <a:lvl2pPr algn="ctr" rtl="0" eaLnBrk="0" fontAlgn="base" hangingPunct="0">
        <a:spcBef>
          <a:spcPct val="0"/>
        </a:spcBef>
        <a:spcAft>
          <a:spcPct val="0"/>
        </a:spcAft>
        <a:defRPr sz="4400">
          <a:solidFill>
            <a:schemeClr val="tx2"/>
          </a:solidFill>
          <a:latin typeface="Arial" charset="0"/>
          <a:ea typeface="Arial" pitchFamily="-1"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helwest.nhs.uk/home.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4375" y="1000125"/>
            <a:ext cx="8743950" cy="1470025"/>
          </a:xfrm>
        </p:spPr>
        <p:txBody>
          <a:bodyPr/>
          <a:lstStyle/>
          <a:p>
            <a:r>
              <a:rPr lang="en-GB" sz="5400" smtClean="0">
                <a:latin typeface="Arial" pitchFamily="34" charset="0"/>
                <a:cs typeface="Arial" pitchFamily="34" charset="0"/>
              </a:rPr>
              <a:t>Neuropathic </a:t>
            </a:r>
            <a:r>
              <a:rPr lang="en-GB" sz="5400" smtClean="0">
                <a:latin typeface="Arial" pitchFamily="34" charset="0"/>
                <a:cs typeface="Arial" pitchFamily="34" charset="0"/>
              </a:rPr>
              <a:t>pain </a:t>
            </a:r>
            <a:r>
              <a:rPr lang="en-GB" sz="5400" dirty="0" smtClean="0">
                <a:latin typeface="Arial" pitchFamily="34" charset="0"/>
                <a:cs typeface="Arial" pitchFamily="34" charset="0"/>
              </a:rPr>
              <a:t>1</a:t>
            </a:r>
          </a:p>
        </p:txBody>
      </p:sp>
      <p:sp>
        <p:nvSpPr>
          <p:cNvPr id="1028" name="Rectangle 3"/>
          <p:cNvSpPr>
            <a:spLocks noGrp="1" noChangeArrowheads="1"/>
          </p:cNvSpPr>
          <p:nvPr>
            <p:ph type="subTitle" idx="1"/>
          </p:nvPr>
        </p:nvSpPr>
        <p:spPr>
          <a:xfrm>
            <a:off x="1428750" y="2565400"/>
            <a:ext cx="7200900" cy="3744913"/>
          </a:xfrm>
        </p:spPr>
        <p:txBody>
          <a:bodyPr/>
          <a:lstStyle/>
          <a:p>
            <a:pPr>
              <a:lnSpc>
                <a:spcPct val="110000"/>
              </a:lnSpc>
            </a:pPr>
            <a:r>
              <a:rPr lang="en-GB" dirty="0" smtClean="0">
                <a:latin typeface="Arial" pitchFamily="34" charset="0"/>
                <a:cs typeface="Arial" pitchFamily="34" charset="0"/>
              </a:rPr>
              <a:t>Dr </a:t>
            </a:r>
            <a:r>
              <a:rPr lang="en-GB" dirty="0" err="1" smtClean="0">
                <a:latin typeface="Arial" pitchFamily="34" charset="0"/>
                <a:cs typeface="Arial" pitchFamily="34" charset="0"/>
              </a:rPr>
              <a:t>Wenlong</a:t>
            </a:r>
            <a:r>
              <a:rPr lang="en-GB" dirty="0" smtClean="0">
                <a:latin typeface="Arial" pitchFamily="34" charset="0"/>
                <a:cs typeface="Arial" pitchFamily="34" charset="0"/>
              </a:rPr>
              <a:t> Huang </a:t>
            </a:r>
            <a:endParaRPr lang="en-GB" dirty="0" smtClean="0">
              <a:latin typeface="Arial" pitchFamily="34" charset="0"/>
              <a:cs typeface="Arial" pitchFamily="34" charset="0"/>
            </a:endParaRPr>
          </a:p>
          <a:p>
            <a:pPr>
              <a:lnSpc>
                <a:spcPct val="110000"/>
              </a:lnSpc>
            </a:pPr>
            <a:r>
              <a:rPr lang="en-GB" sz="2800" dirty="0" smtClean="0">
                <a:latin typeface="Arial" pitchFamily="34" charset="0"/>
                <a:cs typeface="Arial" pitchFamily="34" charset="0"/>
              </a:rPr>
              <a:t>on behalf </a:t>
            </a:r>
            <a:r>
              <a:rPr lang="en-GB" sz="2800" dirty="0" smtClean="0">
                <a:latin typeface="Arial" pitchFamily="34" charset="0"/>
                <a:cs typeface="Arial" pitchFamily="34" charset="0"/>
              </a:rPr>
              <a:t>of </a:t>
            </a:r>
            <a:endParaRPr lang="en-GB" sz="2800" dirty="0" smtClean="0">
              <a:latin typeface="Arial" pitchFamily="34" charset="0"/>
              <a:cs typeface="Arial" pitchFamily="34" charset="0"/>
            </a:endParaRPr>
          </a:p>
          <a:p>
            <a:pPr>
              <a:lnSpc>
                <a:spcPct val="110000"/>
              </a:lnSpc>
            </a:pPr>
            <a:r>
              <a:rPr lang="en-GB" sz="2800" dirty="0" smtClean="0">
                <a:latin typeface="Arial" pitchFamily="34" charset="0"/>
                <a:cs typeface="Arial" pitchFamily="34" charset="0"/>
              </a:rPr>
              <a:t>Professor Andrew </a:t>
            </a:r>
            <a:r>
              <a:rPr lang="en-GB" sz="2800" dirty="0" smtClean="0">
                <a:latin typeface="Arial" pitchFamily="34" charset="0"/>
                <a:cs typeface="Arial" pitchFamily="34" charset="0"/>
              </a:rPr>
              <a:t>SC Rice</a:t>
            </a:r>
          </a:p>
          <a:p>
            <a:pPr>
              <a:lnSpc>
                <a:spcPct val="80000"/>
              </a:lnSpc>
            </a:pPr>
            <a:endParaRPr lang="en-GB" sz="1800" b="1" dirty="0" smtClean="0"/>
          </a:p>
          <a:p>
            <a:pPr>
              <a:lnSpc>
                <a:spcPct val="80000"/>
              </a:lnSpc>
            </a:pPr>
            <a:endParaRPr lang="en-GB" sz="1800" b="1" dirty="0" smtClean="0"/>
          </a:p>
        </p:txBody>
      </p:sp>
      <p:sp>
        <p:nvSpPr>
          <p:cNvPr id="1029" name="Text Box 4"/>
          <p:cNvSpPr txBox="1">
            <a:spLocks noChangeArrowheads="1"/>
          </p:cNvSpPr>
          <p:nvPr/>
        </p:nvSpPr>
        <p:spPr bwMode="auto">
          <a:xfrm>
            <a:off x="7786688" y="6357938"/>
            <a:ext cx="1406525" cy="338137"/>
          </a:xfrm>
          <a:prstGeom prst="rect">
            <a:avLst/>
          </a:prstGeom>
          <a:noFill/>
          <a:ln w="12700">
            <a:noFill/>
            <a:miter lim="800000"/>
            <a:headEnd type="none" w="sm" len="sm"/>
            <a:tailEnd type="none" w="sm" len="sm"/>
          </a:ln>
        </p:spPr>
        <p:txBody>
          <a:bodyPr wrap="none">
            <a:spAutoFit/>
          </a:bodyPr>
          <a:lstStyle/>
          <a:p>
            <a:r>
              <a:rPr lang="en-GB" sz="1600"/>
              <a:t>www.lpc.ac.uk</a:t>
            </a:r>
          </a:p>
        </p:txBody>
      </p:sp>
      <p:sp>
        <p:nvSpPr>
          <p:cNvPr id="1030" name="Text Box 5"/>
          <p:cNvSpPr txBox="1">
            <a:spLocks noChangeArrowheads="1"/>
          </p:cNvSpPr>
          <p:nvPr/>
        </p:nvSpPr>
        <p:spPr bwMode="auto">
          <a:xfrm>
            <a:off x="0" y="6357938"/>
            <a:ext cx="2003425" cy="338137"/>
          </a:xfrm>
          <a:prstGeom prst="rect">
            <a:avLst/>
          </a:prstGeom>
          <a:noFill/>
          <a:ln w="12700">
            <a:noFill/>
            <a:miter lim="800000"/>
            <a:headEnd type="none" w="sm" len="sm"/>
            <a:tailEnd type="none" w="sm" len="sm"/>
          </a:ln>
        </p:spPr>
        <p:txBody>
          <a:bodyPr wrap="none">
            <a:spAutoFit/>
          </a:bodyPr>
          <a:lstStyle/>
          <a:p>
            <a:r>
              <a:rPr lang="en-GB" sz="1600"/>
              <a:t>a.rice@imperial.ac.uk</a:t>
            </a:r>
          </a:p>
        </p:txBody>
      </p:sp>
      <p:pic>
        <p:nvPicPr>
          <p:cNvPr id="1031" name="Picture 6" descr="chelsea and westminster logo">
            <a:hlinkClick r:id="rId4"/>
          </p:cNvPr>
          <p:cNvPicPr>
            <a:picLocks noChangeAspect="1" noChangeArrowheads="1"/>
          </p:cNvPicPr>
          <p:nvPr/>
        </p:nvPicPr>
        <p:blipFill>
          <a:blip r:embed="rId5" cstate="print"/>
          <a:srcRect r="204" b="19858"/>
          <a:stretch>
            <a:fillRect/>
          </a:stretch>
        </p:blipFill>
        <p:spPr bwMode="auto">
          <a:xfrm>
            <a:off x="3143250" y="5786438"/>
            <a:ext cx="3887788" cy="358775"/>
          </a:xfrm>
          <a:prstGeom prst="rect">
            <a:avLst/>
          </a:prstGeom>
          <a:noFill/>
          <a:ln w="9525">
            <a:noFill/>
            <a:miter lim="800000"/>
            <a:headEnd/>
            <a:tailEnd/>
          </a:ln>
        </p:spPr>
      </p:pic>
      <p:pic>
        <p:nvPicPr>
          <p:cNvPr id="1032" name="Picture 8" descr="Imperial mono"/>
          <p:cNvPicPr>
            <a:picLocks noChangeAspect="1" noChangeArrowheads="1"/>
          </p:cNvPicPr>
          <p:nvPr/>
        </p:nvPicPr>
        <p:blipFill>
          <a:blip r:embed="rId6" cstate="print">
            <a:lum contrast="42000"/>
          </a:blip>
          <a:srcRect/>
          <a:stretch>
            <a:fillRect/>
          </a:stretch>
        </p:blipFill>
        <p:spPr bwMode="auto">
          <a:xfrm>
            <a:off x="214313" y="5572125"/>
            <a:ext cx="2667000" cy="701675"/>
          </a:xfrm>
          <a:prstGeom prst="rect">
            <a:avLst/>
          </a:prstGeom>
          <a:noFill/>
          <a:ln w="9525">
            <a:noFill/>
            <a:miter lim="800000"/>
            <a:headEnd/>
            <a:tailEnd/>
          </a:ln>
        </p:spPr>
      </p:pic>
      <p:graphicFrame>
        <p:nvGraphicFramePr>
          <p:cNvPr id="1026" name="Object 9"/>
          <p:cNvGraphicFramePr>
            <a:graphicFrameLocks noChangeAspect="1"/>
          </p:cNvGraphicFramePr>
          <p:nvPr/>
        </p:nvGraphicFramePr>
        <p:xfrm>
          <a:off x="7143750" y="5214938"/>
          <a:ext cx="2881313" cy="1093787"/>
        </p:xfrm>
        <a:graphic>
          <a:graphicData uri="http://schemas.openxmlformats.org/presentationml/2006/ole">
            <p:oleObj spid="_x0000_s1026" name="Photo Editor Photo" r:id="rId7" imgW="8221223" imgH="2800741"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23900" y="285750"/>
            <a:ext cx="8386763" cy="1219200"/>
          </a:xfrm>
        </p:spPr>
        <p:txBody>
          <a:bodyPr/>
          <a:lstStyle/>
          <a:p>
            <a:r>
              <a:rPr lang="en-GB" sz="2800" smtClean="0"/>
              <a:t>Some Diseases Associated with Neuropathic Pain</a:t>
            </a:r>
          </a:p>
        </p:txBody>
      </p:sp>
      <p:sp>
        <p:nvSpPr>
          <p:cNvPr id="27651" name="Text Placeholder 2"/>
          <p:cNvSpPr>
            <a:spLocks noGrp="1"/>
          </p:cNvSpPr>
          <p:nvPr>
            <p:ph type="body" sz="half" idx="1"/>
          </p:nvPr>
        </p:nvSpPr>
        <p:spPr>
          <a:xfrm>
            <a:off x="482600" y="2143125"/>
            <a:ext cx="4419600" cy="3357563"/>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P/CNS</a:t>
            </a:r>
          </a:p>
          <a:p>
            <a:pPr>
              <a:buClr>
                <a:srgbClr val="FFFF00"/>
              </a:buClr>
              <a:buFont typeface="Arial" charset="0"/>
              <a:buChar char="•"/>
            </a:pPr>
            <a:r>
              <a:rPr lang="en-GB" sz="2800" smtClean="0">
                <a:solidFill>
                  <a:srgbClr val="FFFF00"/>
                </a:solidFill>
              </a:rPr>
              <a:t>Peripheral neuropathy</a:t>
            </a:r>
          </a:p>
          <a:p>
            <a:pPr>
              <a:buClr>
                <a:srgbClr val="FFFF00"/>
              </a:buClr>
              <a:buFont typeface="Arial" charset="0"/>
              <a:buChar char="•"/>
            </a:pPr>
            <a:r>
              <a:rPr lang="en-GB" sz="2800" smtClean="0">
                <a:solidFill>
                  <a:srgbClr val="FFFF00"/>
                </a:solidFill>
              </a:rPr>
              <a:t>Infection</a:t>
            </a:r>
          </a:p>
          <a:p>
            <a:pPr>
              <a:buClr>
                <a:srgbClr val="FFFF00"/>
              </a:buClr>
              <a:buFont typeface="Arial" charset="0"/>
              <a:buChar char="•"/>
            </a:pPr>
            <a:r>
              <a:rPr lang="en-GB" sz="2800" smtClean="0">
                <a:solidFill>
                  <a:srgbClr val="FFFF00"/>
                </a:solidFill>
              </a:rPr>
              <a:t>CNS disease</a:t>
            </a:r>
          </a:p>
          <a:p>
            <a:pPr>
              <a:buClr>
                <a:srgbClr val="FFFF00"/>
              </a:buClr>
              <a:buFont typeface="Arial" charset="0"/>
              <a:buChar char="•"/>
            </a:pPr>
            <a:r>
              <a:rPr lang="en-GB" sz="2800" smtClean="0">
                <a:solidFill>
                  <a:srgbClr val="FFFF00"/>
                </a:solidFill>
              </a:rPr>
              <a:t>Tumours</a:t>
            </a:r>
          </a:p>
          <a:p>
            <a:pPr>
              <a:buClr>
                <a:srgbClr val="FFFF00"/>
              </a:buClr>
              <a:buFont typeface="Arial" charset="0"/>
              <a:buChar char="•"/>
            </a:pPr>
            <a:r>
              <a:rPr lang="en-GB" sz="2800" smtClean="0">
                <a:solidFill>
                  <a:srgbClr val="FFFF00"/>
                </a:solidFill>
              </a:rPr>
              <a:t>Nerve compression  </a:t>
            </a:r>
            <a:endParaRPr lang="en-GB" sz="2000" smtClean="0">
              <a:solidFill>
                <a:srgbClr val="FFFF00"/>
              </a:solidFill>
            </a:endParaRPr>
          </a:p>
        </p:txBody>
      </p:sp>
      <p:pic>
        <p:nvPicPr>
          <p:cNvPr id="27652" name="Picture 5" descr="tncomp.jpg"/>
          <p:cNvPicPr>
            <a:picLocks noChangeAspect="1"/>
          </p:cNvPicPr>
          <p:nvPr/>
        </p:nvPicPr>
        <p:blipFill>
          <a:blip r:embed="rId2" cstate="print"/>
          <a:srcRect/>
          <a:stretch>
            <a:fillRect/>
          </a:stretch>
        </p:blipFill>
        <p:spPr bwMode="auto">
          <a:xfrm>
            <a:off x="5600700" y="2209800"/>
            <a:ext cx="3328988"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771525" y="2130425"/>
            <a:ext cx="8743950" cy="1470025"/>
          </a:xfrm>
        </p:spPr>
        <p:txBody>
          <a:bodyPr/>
          <a:lstStyle/>
          <a:p>
            <a:pPr eaLnBrk="1" hangingPunct="1"/>
            <a:r>
              <a:rPr lang="en-GB" smtClean="0"/>
              <a:t>Mechanisms of Neuropathic Pain</a:t>
            </a:r>
          </a:p>
        </p:txBody>
      </p:sp>
      <p:sp>
        <p:nvSpPr>
          <p:cNvPr id="28675"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2800" b="1" smtClean="0">
                <a:solidFill>
                  <a:schemeClr val="tx1"/>
                </a:solidFill>
              </a:rPr>
              <a:t>Consequences of Peripheral Nerve Injury </a:t>
            </a:r>
            <a:br>
              <a:rPr lang="en-GB" sz="2800" b="1" smtClean="0">
                <a:solidFill>
                  <a:schemeClr val="tx1"/>
                </a:solidFill>
              </a:rPr>
            </a:br>
            <a:r>
              <a:rPr lang="en-GB" sz="2800" b="1" smtClean="0">
                <a:solidFill>
                  <a:schemeClr val="tx1"/>
                </a:solidFill>
              </a:rPr>
              <a:t>Relevant to Mechanisms of Neuropathic Pain</a:t>
            </a:r>
          </a:p>
        </p:txBody>
      </p:sp>
      <p:sp>
        <p:nvSpPr>
          <p:cNvPr id="29699" name="Rectangle 3"/>
          <p:cNvSpPr>
            <a:spLocks noGrp="1" noChangeArrowheads="1"/>
          </p:cNvSpPr>
          <p:nvPr>
            <p:ph type="body" sz="half" idx="1"/>
          </p:nvPr>
        </p:nvSpPr>
        <p:spPr>
          <a:xfrm>
            <a:off x="642938" y="1643063"/>
            <a:ext cx="3810000" cy="4800600"/>
          </a:xfrm>
        </p:spPr>
        <p:txBody>
          <a:bodyPr/>
          <a:lstStyle/>
          <a:p>
            <a:pPr algn="ctr">
              <a:lnSpc>
                <a:spcPct val="90000"/>
              </a:lnSpc>
              <a:buFont typeface="Symbol" pitchFamily="-1" charset="2"/>
              <a:buNone/>
            </a:pPr>
            <a:r>
              <a:rPr lang="en-GB" sz="2000" b="1" smtClean="0"/>
              <a:t>Peripheral</a:t>
            </a:r>
          </a:p>
          <a:p>
            <a:pPr>
              <a:lnSpc>
                <a:spcPct val="90000"/>
              </a:lnSpc>
            </a:pPr>
            <a:endParaRPr lang="en-GB" sz="2000" b="1" smtClean="0"/>
          </a:p>
          <a:p>
            <a:pPr>
              <a:lnSpc>
                <a:spcPct val="110000"/>
              </a:lnSpc>
            </a:pPr>
            <a:r>
              <a:rPr lang="en-GB" sz="2000" smtClean="0">
                <a:solidFill>
                  <a:srgbClr val="000000"/>
                </a:solidFill>
              </a:rPr>
              <a:t>Abnormal nociceptor sensitivity</a:t>
            </a:r>
          </a:p>
          <a:p>
            <a:pPr>
              <a:lnSpc>
                <a:spcPct val="110000"/>
              </a:lnSpc>
            </a:pPr>
            <a:r>
              <a:rPr lang="en-GB" sz="2000" smtClean="0">
                <a:solidFill>
                  <a:srgbClr val="000000"/>
                </a:solidFill>
              </a:rPr>
              <a:t>Spontaneous neuronal activity</a:t>
            </a:r>
          </a:p>
          <a:p>
            <a:pPr>
              <a:lnSpc>
                <a:spcPct val="110000"/>
              </a:lnSpc>
            </a:pPr>
            <a:r>
              <a:rPr lang="en-GB" sz="2000" smtClean="0">
                <a:solidFill>
                  <a:srgbClr val="000000"/>
                </a:solidFill>
              </a:rPr>
              <a:t>Abnormal ion-channel expression </a:t>
            </a:r>
          </a:p>
          <a:p>
            <a:pPr lvl="1">
              <a:lnSpc>
                <a:spcPct val="110000"/>
              </a:lnSpc>
            </a:pPr>
            <a:r>
              <a:rPr lang="en-GB" sz="1800" smtClean="0">
                <a:solidFill>
                  <a:srgbClr val="000000"/>
                </a:solidFill>
              </a:rPr>
              <a:t>TRPs</a:t>
            </a:r>
          </a:p>
          <a:p>
            <a:pPr lvl="1">
              <a:lnSpc>
                <a:spcPct val="110000"/>
              </a:lnSpc>
            </a:pPr>
            <a:r>
              <a:rPr lang="en-GB" sz="1800" smtClean="0">
                <a:solidFill>
                  <a:srgbClr val="000000"/>
                </a:solidFill>
              </a:rPr>
              <a:t>Na</a:t>
            </a:r>
            <a:r>
              <a:rPr lang="en-GB" sz="1800" b="1" baseline="30000" smtClean="0">
                <a:solidFill>
                  <a:srgbClr val="000000"/>
                </a:solidFill>
              </a:rPr>
              <a:t>+</a:t>
            </a:r>
          </a:p>
          <a:p>
            <a:pPr lvl="1">
              <a:lnSpc>
                <a:spcPct val="110000"/>
              </a:lnSpc>
            </a:pPr>
            <a:r>
              <a:rPr lang="en-GB" sz="1800" smtClean="0">
                <a:solidFill>
                  <a:srgbClr val="000000"/>
                </a:solidFill>
              </a:rPr>
              <a:t>Ca</a:t>
            </a:r>
            <a:r>
              <a:rPr lang="en-GB" sz="1800" baseline="30000" smtClean="0">
                <a:solidFill>
                  <a:srgbClr val="000000"/>
                </a:solidFill>
              </a:rPr>
              <a:t>++</a:t>
            </a:r>
            <a:endParaRPr lang="en-GB" sz="1800" smtClean="0">
              <a:solidFill>
                <a:srgbClr val="000000"/>
              </a:solidFill>
            </a:endParaRPr>
          </a:p>
          <a:p>
            <a:pPr>
              <a:lnSpc>
                <a:spcPct val="110000"/>
              </a:lnSpc>
            </a:pPr>
            <a:r>
              <a:rPr lang="en-GB" sz="2000" smtClean="0">
                <a:solidFill>
                  <a:srgbClr val="000000"/>
                </a:solidFill>
              </a:rPr>
              <a:t>Altered neuronal biochemistry</a:t>
            </a:r>
          </a:p>
          <a:p>
            <a:pPr>
              <a:lnSpc>
                <a:spcPct val="110000"/>
              </a:lnSpc>
            </a:pPr>
            <a:r>
              <a:rPr lang="en-GB" sz="2000" smtClean="0">
                <a:solidFill>
                  <a:srgbClr val="000000"/>
                </a:solidFill>
              </a:rPr>
              <a:t>Loss of trophic support</a:t>
            </a:r>
          </a:p>
          <a:p>
            <a:pPr>
              <a:lnSpc>
                <a:spcPct val="110000"/>
              </a:lnSpc>
            </a:pPr>
            <a:r>
              <a:rPr lang="en-GB" sz="2000" smtClean="0">
                <a:solidFill>
                  <a:srgbClr val="000000"/>
                </a:solidFill>
              </a:rPr>
              <a:t>Sensory neurone apoptosis</a:t>
            </a:r>
          </a:p>
        </p:txBody>
      </p:sp>
      <p:sp>
        <p:nvSpPr>
          <p:cNvPr id="29700" name="Content Placeholder 4"/>
          <p:cNvSpPr>
            <a:spLocks noGrp="1"/>
          </p:cNvSpPr>
          <p:nvPr>
            <p:ph sz="half" idx="2"/>
          </p:nvPr>
        </p:nvSpPr>
        <p:spPr/>
        <p:txBody>
          <a:bodyPr/>
          <a:lstStyle/>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uto0"/>
          <p:cNvPicPr>
            <a:picLocks noChangeAspect="1" noChangeArrowheads="1"/>
          </p:cNvPicPr>
          <p:nvPr/>
        </p:nvPicPr>
        <p:blipFill>
          <a:blip r:embed="rId3" cstate="print"/>
          <a:srcRect/>
          <a:stretch>
            <a:fillRect/>
          </a:stretch>
        </p:blipFill>
        <p:spPr bwMode="auto">
          <a:xfrm>
            <a:off x="304800" y="1066800"/>
            <a:ext cx="9686925" cy="5467350"/>
          </a:xfrm>
          <a:prstGeom prst="rect">
            <a:avLst/>
          </a:prstGeom>
          <a:noFill/>
          <a:ln w="9525">
            <a:noFill/>
            <a:miter lim="800000"/>
            <a:headEnd/>
            <a:tailEnd/>
          </a:ln>
        </p:spPr>
      </p:pic>
      <p:sp>
        <p:nvSpPr>
          <p:cNvPr id="1033219" name="Text Box 3" descr="10%"/>
          <p:cNvSpPr txBox="1">
            <a:spLocks noChangeArrowheads="1"/>
          </p:cNvSpPr>
          <p:nvPr/>
        </p:nvSpPr>
        <p:spPr bwMode="auto">
          <a:xfrm>
            <a:off x="2057400" y="304800"/>
            <a:ext cx="6602413" cy="457200"/>
          </a:xfrm>
          <a:prstGeom prst="rect">
            <a:avLst/>
          </a:prstGeom>
          <a:noFill/>
          <a:ln w="12700">
            <a:noFill/>
            <a:miter lim="800000"/>
            <a:headEnd/>
            <a:tailEnd/>
          </a:ln>
          <a:effectLst/>
        </p:spPr>
        <p:txBody>
          <a:bodyPr wrap="none" anchor="ctr">
            <a:spAutoFit/>
          </a:bodyPr>
          <a:lstStyle/>
          <a:p>
            <a:pPr algn="ctr" defTabSz="762000"/>
            <a:r>
              <a:rPr lang="en-GB" b="1">
                <a:solidFill>
                  <a:schemeClr val="tx2"/>
                </a:solidFill>
                <a:latin typeface="Arial" charset="0"/>
              </a:rPr>
              <a:t>Specificity of Cutaneous Sensory Receptors</a:t>
            </a:r>
            <a:endParaRPr lang="en-GB" sz="2000" b="1">
              <a:solidFill>
                <a:srgbClr val="0C0C00"/>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1255713" y="549275"/>
            <a:ext cx="7772400" cy="1219200"/>
          </a:xfrm>
        </p:spPr>
        <p:txBody>
          <a:bodyPr/>
          <a:lstStyle/>
          <a:p>
            <a:pPr>
              <a:lnSpc>
                <a:spcPct val="80000"/>
              </a:lnSpc>
            </a:pPr>
            <a:r>
              <a:rPr lang="en-GB" sz="3200" smtClean="0"/>
              <a:t>Patterns of Spontaneous Discharges in Sensory Neurones Innervating a Neuroma</a:t>
            </a:r>
            <a:br>
              <a:rPr lang="en-GB" sz="3200" smtClean="0"/>
            </a:br>
            <a:r>
              <a:rPr lang="en-GB" sz="3200" smtClean="0"/>
              <a:t/>
            </a:r>
            <a:br>
              <a:rPr lang="en-GB" sz="3200" smtClean="0"/>
            </a:br>
            <a:r>
              <a:rPr lang="en-GB" sz="1600" smtClean="0">
                <a:solidFill>
                  <a:schemeClr val="tx1"/>
                </a:solidFill>
              </a:rPr>
              <a:t>Amir &amp; Devor J. Physiol 1997;501:183-196</a:t>
            </a:r>
            <a:br>
              <a:rPr lang="en-GB" sz="1600" smtClean="0">
                <a:solidFill>
                  <a:schemeClr val="tx1"/>
                </a:solidFill>
              </a:rPr>
            </a:br>
            <a:endParaRPr lang="en-GB" sz="1600" smtClean="0">
              <a:solidFill>
                <a:schemeClr val="tx1"/>
              </a:solidFill>
            </a:endParaRPr>
          </a:p>
        </p:txBody>
      </p:sp>
      <p:sp>
        <p:nvSpPr>
          <p:cNvPr id="31747" name="Rectangle 4"/>
          <p:cNvSpPr>
            <a:spLocks noGrp="1" noChangeArrowheads="1"/>
          </p:cNvSpPr>
          <p:nvPr>
            <p:ph idx="1"/>
          </p:nvPr>
        </p:nvSpPr>
        <p:spPr/>
        <p:txBody>
          <a:bodyPr/>
          <a:lstStyle/>
          <a:p>
            <a:endParaRPr lang="en-US" smtClean="0"/>
          </a:p>
        </p:txBody>
      </p:sp>
      <p:pic>
        <p:nvPicPr>
          <p:cNvPr id="31748" name="Picture 5" descr="devor"/>
          <p:cNvPicPr>
            <a:picLocks noChangeAspect="1" noChangeArrowheads="1"/>
          </p:cNvPicPr>
          <p:nvPr/>
        </p:nvPicPr>
        <p:blipFill>
          <a:blip r:embed="rId3" cstate="print"/>
          <a:srcRect l="18925" t="5493" r="20290" b="47646"/>
          <a:stretch>
            <a:fillRect/>
          </a:stretch>
        </p:blipFill>
        <p:spPr bwMode="auto">
          <a:xfrm>
            <a:off x="1403350" y="1854200"/>
            <a:ext cx="6751638" cy="4105275"/>
          </a:xfrm>
          <a:prstGeom prst="rect">
            <a:avLst/>
          </a:prstGeom>
          <a:noFill/>
          <a:ln w="9525">
            <a:noFill/>
            <a:miter lim="800000"/>
            <a:headEnd/>
            <a:tailEnd/>
          </a:ln>
        </p:spPr>
      </p:pic>
      <p:pic>
        <p:nvPicPr>
          <p:cNvPr id="31749" name="Picture 6" descr="devor"/>
          <p:cNvPicPr>
            <a:picLocks noChangeAspect="1" noChangeArrowheads="1"/>
          </p:cNvPicPr>
          <p:nvPr/>
        </p:nvPicPr>
        <p:blipFill>
          <a:blip r:embed="rId3" cstate="print"/>
          <a:srcRect t="96953"/>
          <a:stretch>
            <a:fillRect/>
          </a:stretch>
        </p:blipFill>
        <p:spPr bwMode="auto">
          <a:xfrm>
            <a:off x="2670175" y="5991225"/>
            <a:ext cx="4635500" cy="12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9088" y="260350"/>
            <a:ext cx="9140825" cy="1219200"/>
          </a:xfrm>
        </p:spPr>
        <p:txBody>
          <a:bodyPr/>
          <a:lstStyle/>
          <a:p>
            <a:pPr>
              <a:lnSpc>
                <a:spcPct val="160000"/>
              </a:lnSpc>
            </a:pPr>
            <a:r>
              <a:rPr lang="en-GB" sz="2400" smtClean="0"/>
              <a:t>Membrane Oscillations in Injured A-Fibres are Na</a:t>
            </a:r>
            <a:r>
              <a:rPr lang="en-GB" sz="2400" baseline="30000" smtClean="0"/>
              <a:t>+-</a:t>
            </a:r>
            <a:r>
              <a:rPr lang="en-GB" sz="2400" smtClean="0"/>
              <a:t>Dependent</a:t>
            </a:r>
            <a:br>
              <a:rPr lang="en-GB" sz="2400" smtClean="0"/>
            </a:br>
            <a:r>
              <a:rPr lang="en-GB" sz="1400" smtClean="0"/>
              <a:t>Amir et al  J. Neurosci. 1999;19:589-859</a:t>
            </a:r>
            <a:r>
              <a:rPr lang="en-GB" sz="3600" smtClean="0"/>
              <a:t/>
            </a:r>
            <a:br>
              <a:rPr lang="en-GB" sz="3600" smtClean="0"/>
            </a:br>
            <a:r>
              <a:rPr lang="en-GB" sz="3600" smtClean="0"/>
              <a:t>	</a:t>
            </a:r>
          </a:p>
        </p:txBody>
      </p:sp>
      <p:pic>
        <p:nvPicPr>
          <p:cNvPr id="32771" name="Picture 3" descr="ns1993441003"/>
          <p:cNvPicPr>
            <a:picLocks noChangeAspect="1" noChangeArrowheads="1"/>
          </p:cNvPicPr>
          <p:nvPr>
            <p:ph sz="half" idx="1"/>
          </p:nvPr>
        </p:nvPicPr>
        <p:blipFill>
          <a:blip r:embed="rId3" cstate="print"/>
          <a:srcRect t="25107" b="33920"/>
          <a:stretch>
            <a:fillRect/>
          </a:stretch>
        </p:blipFill>
        <p:spPr>
          <a:xfrm>
            <a:off x="1758950" y="1412875"/>
            <a:ext cx="6049963" cy="2232025"/>
          </a:xfrm>
          <a:noFill/>
        </p:spPr>
      </p:pic>
      <p:pic>
        <p:nvPicPr>
          <p:cNvPr id="32772" name="Picture 3" descr="ns1993441003"/>
          <p:cNvPicPr>
            <a:picLocks noChangeAspect="1" noChangeArrowheads="1"/>
          </p:cNvPicPr>
          <p:nvPr>
            <p:ph sz="half" idx="1"/>
          </p:nvPr>
        </p:nvPicPr>
        <p:blipFill>
          <a:blip r:embed="rId3" cstate="print"/>
          <a:srcRect t="66080"/>
          <a:stretch>
            <a:fillRect/>
          </a:stretch>
        </p:blipFill>
        <p:spPr>
          <a:xfrm>
            <a:off x="1758950" y="4005263"/>
            <a:ext cx="6049963" cy="1847850"/>
          </a:xfrm>
          <a:noFill/>
        </p:spPr>
      </p:pic>
      <p:sp>
        <p:nvSpPr>
          <p:cNvPr id="32773" name="Rectangle 4"/>
          <p:cNvSpPr>
            <a:spLocks noChangeArrowheads="1"/>
          </p:cNvSpPr>
          <p:nvPr/>
        </p:nvSpPr>
        <p:spPr bwMode="auto">
          <a:xfrm>
            <a:off x="1614488" y="5013325"/>
            <a:ext cx="2233612" cy="863600"/>
          </a:xfrm>
          <a:prstGeom prst="rect">
            <a:avLst/>
          </a:prstGeom>
          <a:solidFill>
            <a:schemeClr val="bg1"/>
          </a:solidFill>
          <a:ln w="12700" algn="ctr">
            <a:noFill/>
            <a:round/>
            <a:headEnd type="none" w="sm" len="sm"/>
            <a:tailEnd type="none" w="sm" len="sm"/>
          </a:ln>
        </p:spPr>
        <p:txBody>
          <a:bodyPr/>
          <a:lstStyle/>
          <a:p>
            <a:endParaRPr lang="en-US"/>
          </a:p>
        </p:txBody>
      </p:sp>
      <p:sp>
        <p:nvSpPr>
          <p:cNvPr id="6" name="Rounded Rectangle 5"/>
          <p:cNvSpPr/>
          <p:nvPr/>
        </p:nvSpPr>
        <p:spPr bwMode="auto">
          <a:xfrm>
            <a:off x="3775348" y="5445224"/>
            <a:ext cx="144016" cy="360040"/>
          </a:xfrm>
          <a:prstGeom prst="roundRect">
            <a:avLst/>
          </a:pr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32777" name="Rounded Rectangle 6"/>
          <p:cNvSpPr>
            <a:spLocks noChangeArrowheads="1"/>
          </p:cNvSpPr>
          <p:nvPr/>
        </p:nvSpPr>
        <p:spPr bwMode="auto">
          <a:xfrm>
            <a:off x="3630613" y="5445125"/>
            <a:ext cx="1152525" cy="431800"/>
          </a:xfrm>
          <a:prstGeom prst="roundRect">
            <a:avLst>
              <a:gd name="adj" fmla="val 16667"/>
            </a:avLst>
          </a:prstGeom>
          <a:solidFill>
            <a:schemeClr val="bg1"/>
          </a:solidFill>
          <a:ln w="12700" algn="ctr">
            <a:noFill/>
            <a:round/>
            <a:headEnd type="none" w="sm" len="sm"/>
            <a:tailEnd type="none" w="sm" len="sm"/>
          </a:ln>
        </p:spPr>
        <p:txBody>
          <a:bodyPr/>
          <a:lstStyle/>
          <a:p>
            <a:endParaRPr lang="en-US"/>
          </a:p>
        </p:txBody>
      </p:sp>
      <p:sp>
        <p:nvSpPr>
          <p:cNvPr id="32778" name="TextBox 7"/>
          <p:cNvSpPr txBox="1">
            <a:spLocks noChangeArrowheads="1"/>
          </p:cNvSpPr>
          <p:nvPr/>
        </p:nvSpPr>
        <p:spPr bwMode="auto">
          <a:xfrm>
            <a:off x="1758950" y="1341438"/>
            <a:ext cx="481013" cy="584200"/>
          </a:xfrm>
          <a:prstGeom prst="rect">
            <a:avLst/>
          </a:prstGeom>
          <a:noFill/>
          <a:ln w="9525">
            <a:noFill/>
            <a:miter lim="800000"/>
            <a:headEnd/>
            <a:tailEnd/>
          </a:ln>
        </p:spPr>
        <p:txBody>
          <a:bodyPr wrap="none">
            <a:spAutoFit/>
          </a:bodyPr>
          <a:lstStyle/>
          <a:p>
            <a:r>
              <a:rPr lang="en-GB" sz="3200" b="1">
                <a:solidFill>
                  <a:srgbClr val="000000"/>
                </a:solidFill>
                <a:latin typeface="Arial" charset="0"/>
              </a:rPr>
              <a:t>A</a:t>
            </a:r>
            <a:endParaRPr lang="en-US" sz="32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 2 full size"/>
          <p:cNvPicPr>
            <a:picLocks noChangeAspect="1" noChangeArrowheads="1"/>
          </p:cNvPicPr>
          <p:nvPr/>
        </p:nvPicPr>
        <p:blipFill>
          <a:blip r:embed="rId3" cstate="print"/>
          <a:srcRect/>
          <a:stretch>
            <a:fillRect/>
          </a:stretch>
        </p:blipFill>
        <p:spPr bwMode="auto">
          <a:xfrm>
            <a:off x="1903413" y="1052513"/>
            <a:ext cx="6667500" cy="5062537"/>
          </a:xfrm>
          <a:prstGeom prst="rect">
            <a:avLst/>
          </a:prstGeom>
          <a:noFill/>
          <a:ln w="9525">
            <a:noFill/>
            <a:miter lim="800000"/>
            <a:headEnd/>
            <a:tailEnd/>
          </a:ln>
        </p:spPr>
      </p:pic>
      <p:sp>
        <p:nvSpPr>
          <p:cNvPr id="33795" name="Rectangle 3"/>
          <p:cNvSpPr>
            <a:spLocks noChangeArrowheads="1"/>
          </p:cNvSpPr>
          <p:nvPr/>
        </p:nvSpPr>
        <p:spPr bwMode="auto">
          <a:xfrm>
            <a:off x="5062538" y="5516563"/>
            <a:ext cx="971550" cy="217487"/>
          </a:xfrm>
          <a:prstGeom prst="rect">
            <a:avLst/>
          </a:prstGeom>
          <a:solidFill>
            <a:schemeClr val="bg1"/>
          </a:solidFill>
          <a:ln w="9525">
            <a:noFill/>
            <a:miter lim="800000"/>
            <a:headEnd/>
            <a:tailEnd/>
          </a:ln>
        </p:spPr>
        <p:txBody>
          <a:bodyPr wrap="none" anchor="ctr"/>
          <a:lstStyle/>
          <a:p>
            <a:endParaRPr lang="en-US"/>
          </a:p>
        </p:txBody>
      </p:sp>
      <p:sp>
        <p:nvSpPr>
          <p:cNvPr id="33796" name="Rectangle 4"/>
          <p:cNvSpPr>
            <a:spLocks noGrp="1" noChangeArrowheads="1"/>
          </p:cNvSpPr>
          <p:nvPr>
            <p:ph type="title"/>
          </p:nvPr>
        </p:nvSpPr>
        <p:spPr>
          <a:xfrm>
            <a:off x="527050" y="115888"/>
            <a:ext cx="9258300" cy="1143000"/>
          </a:xfrm>
        </p:spPr>
        <p:txBody>
          <a:bodyPr/>
          <a:lstStyle/>
          <a:p>
            <a:r>
              <a:rPr lang="en-GB" sz="2000" smtClean="0"/>
              <a:t>Neuronal Ion Channels after Peripheral Nerve Injury</a:t>
            </a:r>
          </a:p>
        </p:txBody>
      </p:sp>
      <p:sp>
        <p:nvSpPr>
          <p:cNvPr id="33797" name="Text Box 5"/>
          <p:cNvSpPr txBox="1">
            <a:spLocks noChangeArrowheads="1"/>
          </p:cNvSpPr>
          <p:nvPr/>
        </p:nvSpPr>
        <p:spPr bwMode="auto">
          <a:xfrm>
            <a:off x="282575" y="6381750"/>
            <a:ext cx="4100513" cy="274638"/>
          </a:xfrm>
          <a:prstGeom prst="rect">
            <a:avLst/>
          </a:prstGeom>
          <a:noFill/>
          <a:ln w="9525">
            <a:noFill/>
            <a:miter lim="800000"/>
            <a:headEnd/>
            <a:tailEnd/>
          </a:ln>
        </p:spPr>
        <p:txBody>
          <a:bodyPr wrap="none">
            <a:spAutoFit/>
          </a:bodyPr>
          <a:lstStyle/>
          <a:p>
            <a:pPr eaLnBrk="1" hangingPunct="1"/>
            <a:r>
              <a:rPr lang="en-GB" sz="1200">
                <a:latin typeface="Arial" charset="0"/>
              </a:rPr>
              <a:t>Rogawski &amp; Loscher Nature Medicine 2004;10, 685</a:t>
            </a:r>
            <a:endParaRPr lang="en-GB" sz="1800">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3200" smtClean="0"/>
              <a:t>Sodium Channel Mutations and Human Pain</a:t>
            </a:r>
          </a:p>
        </p:txBody>
      </p:sp>
      <p:sp>
        <p:nvSpPr>
          <p:cNvPr id="34819" name="Rectangle 3"/>
          <p:cNvSpPr>
            <a:spLocks noGrp="1" noChangeArrowheads="1"/>
          </p:cNvSpPr>
          <p:nvPr>
            <p:ph type="body" sz="half" idx="1"/>
          </p:nvPr>
        </p:nvSpPr>
        <p:spPr>
          <a:xfrm>
            <a:off x="1257300" y="1828800"/>
            <a:ext cx="3810000" cy="4800600"/>
          </a:xfrm>
        </p:spPr>
        <p:txBody>
          <a:bodyPr/>
          <a:lstStyle/>
          <a:p>
            <a:pPr>
              <a:buFont typeface="Symbol" pitchFamily="-1" charset="2"/>
              <a:buNone/>
            </a:pPr>
            <a:r>
              <a:rPr lang="en-GB" smtClean="0"/>
              <a:t>Gain in Function</a:t>
            </a:r>
          </a:p>
        </p:txBody>
      </p:sp>
      <p:sp>
        <p:nvSpPr>
          <p:cNvPr id="34820" name="Rectangle 4"/>
          <p:cNvSpPr>
            <a:spLocks noGrp="1" noChangeArrowheads="1"/>
          </p:cNvSpPr>
          <p:nvPr>
            <p:ph type="body" sz="half" idx="2"/>
          </p:nvPr>
        </p:nvSpPr>
        <p:spPr>
          <a:xfrm>
            <a:off x="5935663" y="1700213"/>
            <a:ext cx="3810000" cy="4800600"/>
          </a:xfrm>
        </p:spPr>
        <p:txBody>
          <a:bodyPr/>
          <a:lstStyle/>
          <a:p>
            <a:pPr>
              <a:buFont typeface="Symbol" pitchFamily="-1" charset="2"/>
              <a:buNone/>
            </a:pPr>
            <a:r>
              <a:rPr lang="en-GB" smtClean="0"/>
              <a:t>Loss of Function</a:t>
            </a:r>
          </a:p>
        </p:txBody>
      </p:sp>
      <p:pic>
        <p:nvPicPr>
          <p:cNvPr id="34821" name="Picture 5"/>
          <p:cNvPicPr>
            <a:picLocks noChangeAspect="1" noChangeArrowheads="1"/>
          </p:cNvPicPr>
          <p:nvPr/>
        </p:nvPicPr>
        <p:blipFill>
          <a:blip r:embed="rId2" cstate="print"/>
          <a:srcRect/>
          <a:stretch>
            <a:fillRect/>
          </a:stretch>
        </p:blipFill>
        <p:spPr bwMode="auto">
          <a:xfrm>
            <a:off x="5503863" y="4076700"/>
            <a:ext cx="3128962" cy="1311275"/>
          </a:xfrm>
          <a:prstGeom prst="rect">
            <a:avLst/>
          </a:prstGeom>
          <a:noFill/>
          <a:ln w="12700">
            <a:noFill/>
            <a:miter lim="800000"/>
            <a:headEnd type="none" w="sm" len="sm"/>
            <a:tailEnd type="none" w="sm" len="sm"/>
          </a:ln>
        </p:spPr>
      </p:pic>
      <p:pic>
        <p:nvPicPr>
          <p:cNvPr id="34822" name="Picture 6"/>
          <p:cNvPicPr>
            <a:picLocks noChangeAspect="1" noChangeArrowheads="1"/>
          </p:cNvPicPr>
          <p:nvPr/>
        </p:nvPicPr>
        <p:blipFill>
          <a:blip r:embed="rId3" cstate="print"/>
          <a:srcRect/>
          <a:stretch>
            <a:fillRect/>
          </a:stretch>
        </p:blipFill>
        <p:spPr bwMode="auto">
          <a:xfrm>
            <a:off x="390525" y="4292600"/>
            <a:ext cx="4175125" cy="1055688"/>
          </a:xfrm>
          <a:prstGeom prst="rect">
            <a:avLst/>
          </a:prstGeom>
          <a:noFill/>
          <a:ln w="12700">
            <a:noFill/>
            <a:miter lim="800000"/>
            <a:headEnd type="none" w="sm" len="sm"/>
            <a:tailEnd type="none" w="sm" len="sm"/>
          </a:ln>
        </p:spPr>
      </p:pic>
      <p:pic>
        <p:nvPicPr>
          <p:cNvPr id="34823" name="Picture 7"/>
          <p:cNvPicPr>
            <a:picLocks noChangeAspect="1" noChangeArrowheads="1"/>
          </p:cNvPicPr>
          <p:nvPr/>
        </p:nvPicPr>
        <p:blipFill>
          <a:blip r:embed="rId4" cstate="print"/>
          <a:srcRect/>
          <a:stretch>
            <a:fillRect/>
          </a:stretch>
        </p:blipFill>
        <p:spPr bwMode="auto">
          <a:xfrm>
            <a:off x="5359400" y="5197475"/>
            <a:ext cx="4583113" cy="1660525"/>
          </a:xfrm>
          <a:prstGeom prst="rect">
            <a:avLst/>
          </a:prstGeom>
          <a:noFill/>
          <a:ln w="12700">
            <a:noFill/>
            <a:miter lim="800000"/>
            <a:headEnd type="none" w="sm" len="sm"/>
            <a:tailEnd type="none" w="sm" len="sm"/>
          </a:ln>
        </p:spPr>
      </p:pic>
      <p:pic>
        <p:nvPicPr>
          <p:cNvPr id="34824" name="Picture 8"/>
          <p:cNvPicPr>
            <a:picLocks noChangeAspect="1" noChangeArrowheads="1"/>
          </p:cNvPicPr>
          <p:nvPr/>
        </p:nvPicPr>
        <p:blipFill>
          <a:blip r:embed="rId5" cstate="print"/>
          <a:srcRect/>
          <a:stretch>
            <a:fillRect/>
          </a:stretch>
        </p:blipFill>
        <p:spPr bwMode="auto">
          <a:xfrm>
            <a:off x="5430838" y="2565400"/>
            <a:ext cx="3990975" cy="1484313"/>
          </a:xfrm>
          <a:prstGeom prst="rect">
            <a:avLst/>
          </a:prstGeom>
          <a:noFill/>
          <a:ln w="12700">
            <a:noFill/>
            <a:miter lim="800000"/>
            <a:headEnd type="none" w="sm" len="sm"/>
            <a:tailEnd type="none" w="sm" len="sm"/>
          </a:ln>
        </p:spPr>
      </p:pic>
      <p:pic>
        <p:nvPicPr>
          <p:cNvPr id="34825" name="Picture 9"/>
          <p:cNvPicPr>
            <a:picLocks noChangeAspect="1" noChangeArrowheads="1"/>
          </p:cNvPicPr>
          <p:nvPr/>
        </p:nvPicPr>
        <p:blipFill>
          <a:blip r:embed="rId6" cstate="print"/>
          <a:srcRect/>
          <a:stretch>
            <a:fillRect/>
          </a:stretch>
        </p:blipFill>
        <p:spPr bwMode="auto">
          <a:xfrm>
            <a:off x="390525" y="2636838"/>
            <a:ext cx="4248150" cy="13144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203200"/>
            <a:ext cx="8743950" cy="1143000"/>
          </a:xfrm>
        </p:spPr>
        <p:txBody>
          <a:bodyPr/>
          <a:lstStyle/>
          <a:p>
            <a:r>
              <a:rPr lang="en-GB" sz="3600" smtClean="0"/>
              <a:t>Transduction of Thermal Stimuli</a:t>
            </a:r>
            <a:br>
              <a:rPr lang="en-GB" sz="3600" smtClean="0"/>
            </a:br>
            <a:r>
              <a:rPr lang="en-GB" sz="2400" smtClean="0"/>
              <a:t>Transient Receptor Potential (TRP) Ion Channels</a:t>
            </a:r>
          </a:p>
        </p:txBody>
      </p:sp>
      <p:pic>
        <p:nvPicPr>
          <p:cNvPr id="35843" name="Picture 3"/>
          <p:cNvPicPr>
            <a:picLocks noChangeAspect="1" noChangeArrowheads="1"/>
          </p:cNvPicPr>
          <p:nvPr>
            <p:ph idx="1"/>
          </p:nvPr>
        </p:nvPicPr>
        <p:blipFill>
          <a:blip r:embed="rId2" cstate="print"/>
          <a:srcRect/>
          <a:stretch>
            <a:fillRect/>
          </a:stretch>
        </p:blipFill>
        <p:spPr>
          <a:xfrm>
            <a:off x="1323975" y="1455738"/>
            <a:ext cx="3795713" cy="4379912"/>
          </a:xfrm>
          <a:noFill/>
        </p:spPr>
      </p:pic>
      <p:sp>
        <p:nvSpPr>
          <p:cNvPr id="35844" name="Text Box 4"/>
          <p:cNvSpPr txBox="1">
            <a:spLocks noChangeArrowheads="1"/>
          </p:cNvSpPr>
          <p:nvPr/>
        </p:nvSpPr>
        <p:spPr bwMode="auto">
          <a:xfrm>
            <a:off x="252413" y="6105525"/>
            <a:ext cx="5562600" cy="336550"/>
          </a:xfrm>
          <a:prstGeom prst="rect">
            <a:avLst/>
          </a:prstGeom>
          <a:noFill/>
          <a:ln w="12700">
            <a:noFill/>
            <a:miter lim="800000"/>
            <a:headEnd type="none" w="sm" len="sm"/>
            <a:tailEnd type="none" w="sm" len="sm"/>
          </a:ln>
        </p:spPr>
        <p:txBody>
          <a:bodyPr wrap="none">
            <a:spAutoFit/>
          </a:bodyPr>
          <a:lstStyle/>
          <a:p>
            <a:r>
              <a:rPr lang="en-GB" sz="1600"/>
              <a:t>From Tominaga and Caterina J Neurobiol. 2004 ;61:3-12. </a:t>
            </a:r>
          </a:p>
        </p:txBody>
      </p:sp>
      <p:pic>
        <p:nvPicPr>
          <p:cNvPr id="35845" name="Picture 5" descr="clove-image"/>
          <p:cNvPicPr>
            <a:picLocks noChangeAspect="1" noChangeArrowheads="1"/>
          </p:cNvPicPr>
          <p:nvPr/>
        </p:nvPicPr>
        <p:blipFill>
          <a:blip r:embed="rId3" cstate="print"/>
          <a:srcRect l="19887" t="22885" r="21022" b="39304"/>
          <a:stretch>
            <a:fillRect/>
          </a:stretch>
        </p:blipFill>
        <p:spPr bwMode="auto">
          <a:xfrm>
            <a:off x="5543550" y="2584450"/>
            <a:ext cx="1485900" cy="965200"/>
          </a:xfrm>
          <a:prstGeom prst="rect">
            <a:avLst/>
          </a:prstGeom>
          <a:noFill/>
          <a:ln w="9525">
            <a:noFill/>
            <a:miter lim="800000"/>
            <a:headEnd/>
            <a:tailEnd/>
          </a:ln>
        </p:spPr>
      </p:pic>
      <p:pic>
        <p:nvPicPr>
          <p:cNvPr id="35846" name="Picture 6" descr="red-chili-pepper"/>
          <p:cNvPicPr>
            <a:picLocks noChangeAspect="1" noChangeArrowheads="1"/>
          </p:cNvPicPr>
          <p:nvPr/>
        </p:nvPicPr>
        <p:blipFill>
          <a:blip r:embed="rId4" cstate="print"/>
          <a:srcRect/>
          <a:stretch>
            <a:fillRect/>
          </a:stretch>
        </p:blipFill>
        <p:spPr bwMode="auto">
          <a:xfrm>
            <a:off x="5524500" y="1566863"/>
            <a:ext cx="1452563" cy="877887"/>
          </a:xfrm>
          <a:prstGeom prst="rect">
            <a:avLst/>
          </a:prstGeom>
          <a:noFill/>
          <a:ln w="9525">
            <a:noFill/>
            <a:miter lim="800000"/>
            <a:headEnd/>
            <a:tailEnd/>
          </a:ln>
        </p:spPr>
      </p:pic>
      <p:pic>
        <p:nvPicPr>
          <p:cNvPr id="35847" name="Picture 7" descr="mentha-arvensis"/>
          <p:cNvPicPr>
            <a:picLocks noChangeAspect="1" noChangeArrowheads="1"/>
          </p:cNvPicPr>
          <p:nvPr/>
        </p:nvPicPr>
        <p:blipFill>
          <a:blip r:embed="rId5" cstate="print"/>
          <a:srcRect/>
          <a:stretch>
            <a:fillRect/>
          </a:stretch>
        </p:blipFill>
        <p:spPr bwMode="auto">
          <a:xfrm>
            <a:off x="5387975" y="3743325"/>
            <a:ext cx="17684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z="2400" smtClean="0"/>
              <a:t>Spontaneous Burning Pain After Nerve Damage:</a:t>
            </a:r>
            <a:r>
              <a:rPr lang="en-GB" sz="3600" smtClean="0"/>
              <a:t>  </a:t>
            </a:r>
            <a:br>
              <a:rPr lang="en-GB" sz="3600" smtClean="0"/>
            </a:br>
            <a:r>
              <a:rPr lang="en-GB" sz="2000" i="1" smtClean="0"/>
              <a:t>Cell Phenotype of TRPV-1 Heat Sensing Ion Channels is altered by nerve injury</a:t>
            </a:r>
            <a:r>
              <a:rPr lang="en-GB" sz="2000" smtClean="0"/>
              <a:t> </a:t>
            </a:r>
            <a:r>
              <a:rPr lang="en-GB" sz="1800" smtClean="0"/>
              <a:t/>
            </a:r>
            <a:br>
              <a:rPr lang="en-GB" sz="1800" smtClean="0"/>
            </a:br>
            <a:endParaRPr lang="en-GB" sz="1200" smtClean="0"/>
          </a:p>
        </p:txBody>
      </p:sp>
      <p:pic>
        <p:nvPicPr>
          <p:cNvPr id="36867" name="Picture 3"/>
          <p:cNvPicPr>
            <a:picLocks noChangeAspect="1" noChangeArrowheads="1"/>
          </p:cNvPicPr>
          <p:nvPr/>
        </p:nvPicPr>
        <p:blipFill>
          <a:blip r:embed="rId3" cstate="print"/>
          <a:srcRect/>
          <a:stretch>
            <a:fillRect/>
          </a:stretch>
        </p:blipFill>
        <p:spPr bwMode="auto">
          <a:xfrm>
            <a:off x="5214938" y="2060575"/>
            <a:ext cx="3532187" cy="2552700"/>
          </a:xfrm>
          <a:prstGeom prst="rect">
            <a:avLst/>
          </a:prstGeom>
          <a:noFill/>
          <a:ln w="9525">
            <a:noFill/>
            <a:miter lim="800000"/>
            <a:headEnd/>
            <a:tailEnd/>
          </a:ln>
        </p:spPr>
      </p:pic>
      <p:sp>
        <p:nvSpPr>
          <p:cNvPr id="36868" name="Text Box 4"/>
          <p:cNvSpPr txBox="1">
            <a:spLocks noChangeArrowheads="1"/>
          </p:cNvSpPr>
          <p:nvPr/>
        </p:nvSpPr>
        <p:spPr bwMode="auto">
          <a:xfrm>
            <a:off x="225425" y="6221413"/>
            <a:ext cx="4600575" cy="336550"/>
          </a:xfrm>
          <a:prstGeom prst="rect">
            <a:avLst/>
          </a:prstGeom>
          <a:noFill/>
          <a:ln w="50800">
            <a:noFill/>
            <a:miter lim="800000"/>
            <a:headEnd/>
            <a:tailEnd/>
          </a:ln>
        </p:spPr>
        <p:txBody>
          <a:bodyPr wrap="none">
            <a:spAutoFit/>
          </a:bodyPr>
          <a:lstStyle/>
          <a:p>
            <a:r>
              <a:rPr lang="en-GB" sz="1600"/>
              <a:t>Hudson </a:t>
            </a:r>
            <a:r>
              <a:rPr lang="en-GB" sz="1600" i="1"/>
              <a:t>et al</a:t>
            </a:r>
            <a:r>
              <a:rPr lang="en-GB" sz="1600"/>
              <a:t> Eur. J. Neurosci. 2001;13:2105-14</a:t>
            </a:r>
          </a:p>
        </p:txBody>
      </p:sp>
      <p:sp>
        <p:nvSpPr>
          <p:cNvPr id="36869" name="Text Box 5"/>
          <p:cNvSpPr txBox="1">
            <a:spLocks noChangeArrowheads="1"/>
          </p:cNvSpPr>
          <p:nvPr/>
        </p:nvSpPr>
        <p:spPr bwMode="auto">
          <a:xfrm>
            <a:off x="7096125" y="4598988"/>
            <a:ext cx="1168400" cy="336550"/>
          </a:xfrm>
          <a:prstGeom prst="rect">
            <a:avLst/>
          </a:prstGeom>
          <a:noFill/>
          <a:ln w="50800">
            <a:noFill/>
            <a:miter lim="800000"/>
            <a:headEnd/>
            <a:tailEnd/>
          </a:ln>
        </p:spPr>
        <p:txBody>
          <a:bodyPr wrap="none">
            <a:spAutoFit/>
          </a:bodyPr>
          <a:lstStyle/>
          <a:p>
            <a:pPr algn="ctr"/>
            <a:r>
              <a:rPr lang="en-GB" sz="1600"/>
              <a:t>Nociceptors</a:t>
            </a:r>
          </a:p>
        </p:txBody>
      </p:sp>
      <p:sp>
        <p:nvSpPr>
          <p:cNvPr id="36870" name="Text Box 6"/>
          <p:cNvSpPr txBox="1">
            <a:spLocks noChangeArrowheads="1"/>
          </p:cNvSpPr>
          <p:nvPr/>
        </p:nvSpPr>
        <p:spPr bwMode="auto">
          <a:xfrm>
            <a:off x="6069013" y="4624388"/>
            <a:ext cx="1168400" cy="825500"/>
          </a:xfrm>
          <a:prstGeom prst="rect">
            <a:avLst/>
          </a:prstGeom>
          <a:noFill/>
          <a:ln w="50800">
            <a:noFill/>
            <a:miter lim="800000"/>
            <a:headEnd/>
            <a:tailEnd/>
          </a:ln>
        </p:spPr>
        <p:txBody>
          <a:bodyPr wrap="none">
            <a:spAutoFit/>
          </a:bodyPr>
          <a:lstStyle/>
          <a:p>
            <a:pPr algn="ctr"/>
            <a:r>
              <a:rPr lang="en-GB" sz="1600"/>
              <a:t>Non</a:t>
            </a:r>
          </a:p>
          <a:p>
            <a:pPr algn="ctr"/>
            <a:r>
              <a:rPr lang="en-GB" sz="1600"/>
              <a:t>Nociceptors</a:t>
            </a:r>
          </a:p>
          <a:p>
            <a:pPr algn="ctr"/>
            <a:endParaRPr lang="en-GB" sz="1600"/>
          </a:p>
        </p:txBody>
      </p:sp>
      <p:pic>
        <p:nvPicPr>
          <p:cNvPr id="36871" name="Picture 7"/>
          <p:cNvPicPr>
            <a:picLocks noChangeAspect="1" noChangeArrowheads="1"/>
          </p:cNvPicPr>
          <p:nvPr/>
        </p:nvPicPr>
        <p:blipFill>
          <a:blip r:embed="rId4" cstate="print"/>
          <a:srcRect/>
          <a:stretch>
            <a:fillRect/>
          </a:stretch>
        </p:blipFill>
        <p:spPr bwMode="auto">
          <a:xfrm>
            <a:off x="2047875" y="2133600"/>
            <a:ext cx="2647950" cy="25622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42938" y="1000125"/>
            <a:ext cx="8929687" cy="5629275"/>
          </a:xfrm>
        </p:spPr>
        <p:txBody>
          <a:bodyPr/>
          <a:lstStyle/>
          <a:p>
            <a:r>
              <a:rPr lang="en-GB" smtClean="0"/>
              <a:t>Definition of  neuropathic pain</a:t>
            </a:r>
          </a:p>
          <a:p>
            <a:endParaRPr lang="en-GB" smtClean="0"/>
          </a:p>
          <a:p>
            <a:r>
              <a:rPr lang="en-GB" smtClean="0"/>
              <a:t>Diseases/disorders in which neuropathic pain appears</a:t>
            </a:r>
          </a:p>
          <a:p>
            <a:endParaRPr lang="en-GB" smtClean="0"/>
          </a:p>
          <a:p>
            <a:r>
              <a:rPr lang="en-GB" smtClean="0"/>
              <a:t>Mechanisms of neuropathic pain</a:t>
            </a:r>
          </a:p>
          <a:p>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z="2800" b="1" smtClean="0">
                <a:solidFill>
                  <a:schemeClr val="tx1"/>
                </a:solidFill>
              </a:rPr>
              <a:t>Consequences of Peripheral Nerve Injury </a:t>
            </a:r>
            <a:br>
              <a:rPr lang="en-GB" sz="2800" b="1" smtClean="0">
                <a:solidFill>
                  <a:schemeClr val="tx1"/>
                </a:solidFill>
              </a:rPr>
            </a:br>
            <a:r>
              <a:rPr lang="en-GB" sz="2800" b="1" smtClean="0">
                <a:solidFill>
                  <a:schemeClr val="tx1"/>
                </a:solidFill>
              </a:rPr>
              <a:t>Relevant to Mechanisms of Neuropathic Pain</a:t>
            </a:r>
          </a:p>
        </p:txBody>
      </p:sp>
      <p:sp>
        <p:nvSpPr>
          <p:cNvPr id="37891" name="Rectangle 3"/>
          <p:cNvSpPr>
            <a:spLocks noGrp="1" noChangeArrowheads="1"/>
          </p:cNvSpPr>
          <p:nvPr>
            <p:ph type="body" sz="half" idx="1"/>
          </p:nvPr>
        </p:nvSpPr>
        <p:spPr>
          <a:xfrm>
            <a:off x="642938" y="1643063"/>
            <a:ext cx="3810000" cy="4800600"/>
          </a:xfrm>
        </p:spPr>
        <p:txBody>
          <a:bodyPr/>
          <a:lstStyle/>
          <a:p>
            <a:pPr algn="ctr">
              <a:lnSpc>
                <a:spcPct val="90000"/>
              </a:lnSpc>
              <a:buFont typeface="Symbol" pitchFamily="-1" charset="2"/>
              <a:buNone/>
            </a:pPr>
            <a:r>
              <a:rPr lang="en-GB" sz="2000" b="1" smtClean="0"/>
              <a:t>Peripheral</a:t>
            </a:r>
          </a:p>
          <a:p>
            <a:pPr>
              <a:lnSpc>
                <a:spcPct val="90000"/>
              </a:lnSpc>
            </a:pPr>
            <a:endParaRPr lang="en-GB" sz="2000" b="1" smtClean="0"/>
          </a:p>
          <a:p>
            <a:pPr>
              <a:lnSpc>
                <a:spcPct val="110000"/>
              </a:lnSpc>
            </a:pPr>
            <a:r>
              <a:rPr lang="en-GB" sz="2000" smtClean="0">
                <a:solidFill>
                  <a:srgbClr val="000000"/>
                </a:solidFill>
              </a:rPr>
              <a:t>Abnormal nociceptor sensitivity</a:t>
            </a:r>
          </a:p>
          <a:p>
            <a:pPr>
              <a:lnSpc>
                <a:spcPct val="110000"/>
              </a:lnSpc>
            </a:pPr>
            <a:r>
              <a:rPr lang="en-GB" sz="2000" smtClean="0">
                <a:solidFill>
                  <a:srgbClr val="000000"/>
                </a:solidFill>
              </a:rPr>
              <a:t>Spontaneous neuronal activity</a:t>
            </a:r>
          </a:p>
          <a:p>
            <a:pPr>
              <a:lnSpc>
                <a:spcPct val="110000"/>
              </a:lnSpc>
            </a:pPr>
            <a:r>
              <a:rPr lang="en-GB" sz="2000" smtClean="0">
                <a:solidFill>
                  <a:srgbClr val="000000"/>
                </a:solidFill>
              </a:rPr>
              <a:t>Abnormal ion-channel expression </a:t>
            </a:r>
          </a:p>
          <a:p>
            <a:pPr lvl="1">
              <a:lnSpc>
                <a:spcPct val="110000"/>
              </a:lnSpc>
            </a:pPr>
            <a:r>
              <a:rPr lang="en-GB" sz="1800" smtClean="0">
                <a:solidFill>
                  <a:srgbClr val="000000"/>
                </a:solidFill>
              </a:rPr>
              <a:t>TRPs</a:t>
            </a:r>
          </a:p>
          <a:p>
            <a:pPr lvl="1">
              <a:lnSpc>
                <a:spcPct val="110000"/>
              </a:lnSpc>
            </a:pPr>
            <a:r>
              <a:rPr lang="en-GB" sz="1800" smtClean="0">
                <a:solidFill>
                  <a:srgbClr val="000000"/>
                </a:solidFill>
              </a:rPr>
              <a:t>Na</a:t>
            </a:r>
            <a:r>
              <a:rPr lang="en-GB" sz="1800" b="1" baseline="30000" smtClean="0">
                <a:solidFill>
                  <a:srgbClr val="000000"/>
                </a:solidFill>
              </a:rPr>
              <a:t>+</a:t>
            </a:r>
          </a:p>
          <a:p>
            <a:pPr lvl="1">
              <a:lnSpc>
                <a:spcPct val="110000"/>
              </a:lnSpc>
            </a:pPr>
            <a:r>
              <a:rPr lang="en-GB" sz="1800" smtClean="0">
                <a:solidFill>
                  <a:srgbClr val="000000"/>
                </a:solidFill>
              </a:rPr>
              <a:t>Ca</a:t>
            </a:r>
            <a:r>
              <a:rPr lang="en-GB" sz="1800" baseline="30000" smtClean="0">
                <a:solidFill>
                  <a:srgbClr val="000000"/>
                </a:solidFill>
              </a:rPr>
              <a:t>++</a:t>
            </a:r>
            <a:endParaRPr lang="en-GB" sz="1800" smtClean="0">
              <a:solidFill>
                <a:srgbClr val="000000"/>
              </a:solidFill>
            </a:endParaRPr>
          </a:p>
          <a:p>
            <a:pPr>
              <a:lnSpc>
                <a:spcPct val="110000"/>
              </a:lnSpc>
            </a:pPr>
            <a:r>
              <a:rPr lang="en-GB" sz="2000" smtClean="0">
                <a:solidFill>
                  <a:srgbClr val="000000"/>
                </a:solidFill>
              </a:rPr>
              <a:t>Altered neuronal biochemistry</a:t>
            </a:r>
          </a:p>
          <a:p>
            <a:pPr>
              <a:lnSpc>
                <a:spcPct val="110000"/>
              </a:lnSpc>
            </a:pPr>
            <a:r>
              <a:rPr lang="en-GB" sz="2000" smtClean="0">
                <a:solidFill>
                  <a:srgbClr val="000000"/>
                </a:solidFill>
              </a:rPr>
              <a:t>Loss of trophic support</a:t>
            </a:r>
          </a:p>
          <a:p>
            <a:pPr>
              <a:lnSpc>
                <a:spcPct val="110000"/>
              </a:lnSpc>
            </a:pPr>
            <a:r>
              <a:rPr lang="en-GB" sz="2000" smtClean="0">
                <a:solidFill>
                  <a:srgbClr val="000000"/>
                </a:solidFill>
              </a:rPr>
              <a:t>Sensory neuronal apoptosis</a:t>
            </a:r>
          </a:p>
        </p:txBody>
      </p:sp>
      <p:sp>
        <p:nvSpPr>
          <p:cNvPr id="37892" name="Rectangle 4"/>
          <p:cNvSpPr>
            <a:spLocks noGrp="1" noChangeArrowheads="1"/>
          </p:cNvSpPr>
          <p:nvPr>
            <p:ph type="body" sz="half" idx="2"/>
          </p:nvPr>
        </p:nvSpPr>
        <p:spPr>
          <a:xfrm>
            <a:off x="5214938" y="1643063"/>
            <a:ext cx="4357687" cy="4800600"/>
          </a:xfrm>
        </p:spPr>
        <p:txBody>
          <a:bodyPr/>
          <a:lstStyle/>
          <a:p>
            <a:pPr algn="ctr">
              <a:lnSpc>
                <a:spcPct val="90000"/>
              </a:lnSpc>
              <a:buFont typeface="Symbol" pitchFamily="-1" charset="2"/>
              <a:buNone/>
            </a:pPr>
            <a:r>
              <a:rPr lang="en-GB" sz="2000" b="1" smtClean="0"/>
              <a:t>Central</a:t>
            </a:r>
          </a:p>
          <a:p>
            <a:pPr>
              <a:lnSpc>
                <a:spcPct val="90000"/>
              </a:lnSpc>
            </a:pPr>
            <a:endParaRPr lang="en-GB" sz="2000" smtClean="0">
              <a:solidFill>
                <a:srgbClr val="000000"/>
              </a:solidFill>
            </a:endParaRPr>
          </a:p>
          <a:p>
            <a:pPr>
              <a:lnSpc>
                <a:spcPct val="120000"/>
              </a:lnSpc>
            </a:pPr>
            <a:r>
              <a:rPr lang="en-GB" sz="2000" smtClean="0">
                <a:solidFill>
                  <a:srgbClr val="000000"/>
                </a:solidFill>
              </a:rPr>
              <a:t>Spinal reorganisation</a:t>
            </a:r>
            <a:endParaRPr lang="en-GB" sz="2000" b="1" smtClean="0">
              <a:solidFill>
                <a:srgbClr val="000000"/>
              </a:solidFill>
            </a:endParaRPr>
          </a:p>
          <a:p>
            <a:pPr>
              <a:lnSpc>
                <a:spcPct val="120000"/>
              </a:lnSpc>
            </a:pPr>
            <a:r>
              <a:rPr lang="en-GB" sz="2000" smtClean="0">
                <a:solidFill>
                  <a:srgbClr val="000000"/>
                </a:solidFill>
              </a:rPr>
              <a:t>Glutamate (NMDA)- induced central sensitisation</a:t>
            </a:r>
          </a:p>
          <a:p>
            <a:pPr>
              <a:lnSpc>
                <a:spcPct val="120000"/>
              </a:lnSpc>
            </a:pPr>
            <a:r>
              <a:rPr lang="en-GB" sz="2000" smtClean="0">
                <a:solidFill>
                  <a:schemeClr val="tx2"/>
                </a:solidFill>
              </a:rPr>
              <a:t>Glial cell activation</a:t>
            </a:r>
          </a:p>
          <a:p>
            <a:pPr>
              <a:lnSpc>
                <a:spcPct val="120000"/>
              </a:lnSpc>
            </a:pPr>
            <a:r>
              <a:rPr lang="en-GB" sz="2000" smtClean="0">
                <a:solidFill>
                  <a:srgbClr val="000000"/>
                </a:solidFill>
              </a:rPr>
              <a:t>Loss of local spinal inhibitory mechanisms</a:t>
            </a:r>
          </a:p>
          <a:p>
            <a:pPr>
              <a:lnSpc>
                <a:spcPct val="120000"/>
              </a:lnSpc>
            </a:pPr>
            <a:r>
              <a:rPr lang="en-GB" sz="2000" smtClean="0">
                <a:solidFill>
                  <a:srgbClr val="000000"/>
                </a:solidFill>
              </a:rPr>
              <a:t>Decreased descending inhibition</a:t>
            </a:r>
          </a:p>
          <a:p>
            <a:pPr>
              <a:lnSpc>
                <a:spcPct val="120000"/>
              </a:lnSpc>
            </a:pPr>
            <a:r>
              <a:rPr lang="en-GB" sz="2000" smtClean="0">
                <a:solidFill>
                  <a:srgbClr val="000000"/>
                </a:solidFill>
              </a:rPr>
              <a:t>Increased descending facilitation</a:t>
            </a:r>
          </a:p>
          <a:p>
            <a:pPr>
              <a:lnSpc>
                <a:spcPct val="120000"/>
              </a:lnSpc>
            </a:pPr>
            <a:r>
              <a:rPr lang="en-GB" sz="2000" smtClean="0">
                <a:solidFill>
                  <a:srgbClr val="000000"/>
                </a:solidFill>
              </a:rPr>
              <a:t>Cortical reorganization</a:t>
            </a:r>
          </a:p>
          <a:p>
            <a:pPr>
              <a:lnSpc>
                <a:spcPct val="90000"/>
              </a:lnSpc>
            </a:pPr>
            <a:endParaRPr lang="en-GB"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8339138" y="1858963"/>
            <a:ext cx="330200" cy="219075"/>
          </a:xfrm>
          <a:prstGeom prst="ellipse">
            <a:avLst/>
          </a:prstGeom>
          <a:solidFill>
            <a:schemeClr val="bg1"/>
          </a:solidFill>
          <a:ln w="9525">
            <a:solidFill>
              <a:schemeClr val="tx1"/>
            </a:solidFill>
            <a:round/>
            <a:headEnd/>
            <a:tailEnd/>
          </a:ln>
        </p:spPr>
        <p:txBody>
          <a:bodyPr wrap="none" anchor="ctr"/>
          <a:lstStyle/>
          <a:p>
            <a:pPr algn="ctr"/>
            <a:r>
              <a:rPr lang="en-GB" sz="1600">
                <a:latin typeface="Times" pitchFamily="-1" charset="0"/>
              </a:rPr>
              <a:t>NS</a:t>
            </a:r>
            <a:endParaRPr lang="en-GB">
              <a:latin typeface="Times" pitchFamily="-1" charset="0"/>
            </a:endParaRPr>
          </a:p>
        </p:txBody>
      </p:sp>
      <p:sp>
        <p:nvSpPr>
          <p:cNvPr id="38915" name="Line 3"/>
          <p:cNvSpPr>
            <a:spLocks noChangeShapeType="1"/>
          </p:cNvSpPr>
          <p:nvPr/>
        </p:nvSpPr>
        <p:spPr bwMode="auto">
          <a:xfrm>
            <a:off x="0" y="908050"/>
            <a:ext cx="10287000" cy="0"/>
          </a:xfrm>
          <a:prstGeom prst="line">
            <a:avLst/>
          </a:prstGeom>
          <a:noFill/>
          <a:ln w="25400">
            <a:solidFill>
              <a:srgbClr val="FE4AFA"/>
            </a:solidFill>
            <a:round/>
            <a:headEnd/>
            <a:tailEnd/>
          </a:ln>
        </p:spPr>
        <p:txBody>
          <a:bodyPr/>
          <a:lstStyle/>
          <a:p>
            <a:endParaRPr lang="en-GB"/>
          </a:p>
        </p:txBody>
      </p:sp>
      <p:sp>
        <p:nvSpPr>
          <p:cNvPr id="38916" name="Freeform 4"/>
          <p:cNvSpPr>
            <a:spLocks/>
          </p:cNvSpPr>
          <p:nvPr/>
        </p:nvSpPr>
        <p:spPr bwMode="auto">
          <a:xfrm>
            <a:off x="6218238" y="1892300"/>
            <a:ext cx="3771900" cy="4559300"/>
          </a:xfrm>
          <a:custGeom>
            <a:avLst/>
            <a:gdLst>
              <a:gd name="T0" fmla="*/ 2147483647 w 2112"/>
              <a:gd name="T1" fmla="*/ 2147483647 h 2872"/>
              <a:gd name="T2" fmla="*/ 2147483647 w 2112"/>
              <a:gd name="T3" fmla="*/ 0 h 2872"/>
              <a:gd name="T4" fmla="*/ 2147483647 w 2112"/>
              <a:gd name="T5" fmla="*/ 2147483647 h 2872"/>
              <a:gd name="T6" fmla="*/ 2147483647 w 2112"/>
              <a:gd name="T7" fmla="*/ 2147483647 h 2872"/>
              <a:gd name="T8" fmla="*/ 2147483647 w 2112"/>
              <a:gd name="T9" fmla="*/ 2147483647 h 2872"/>
              <a:gd name="T10" fmla="*/ 2147483647 w 2112"/>
              <a:gd name="T11" fmla="*/ 2147483647 h 2872"/>
              <a:gd name="T12" fmla="*/ 2147483647 w 2112"/>
              <a:gd name="T13" fmla="*/ 2147483647 h 2872"/>
              <a:gd name="T14" fmla="*/ 2147483647 w 2112"/>
              <a:gd name="T15" fmla="*/ 2147483647 h 2872"/>
              <a:gd name="T16" fmla="*/ 2147483647 w 2112"/>
              <a:gd name="T17" fmla="*/ 2147483647 h 2872"/>
              <a:gd name="T18" fmla="*/ 2147483647 w 2112"/>
              <a:gd name="T19" fmla="*/ 2147483647 h 2872"/>
              <a:gd name="T20" fmla="*/ 2147483647 w 2112"/>
              <a:gd name="T21" fmla="*/ 2147483647 h 2872"/>
              <a:gd name="T22" fmla="*/ 2147483647 w 2112"/>
              <a:gd name="T23" fmla="*/ 2147483647 h 2872"/>
              <a:gd name="T24" fmla="*/ 2147483647 w 2112"/>
              <a:gd name="T25" fmla="*/ 2147483647 h 2872"/>
              <a:gd name="T26" fmla="*/ 2147483647 w 2112"/>
              <a:gd name="T27" fmla="*/ 2147483647 h 2872"/>
              <a:gd name="T28" fmla="*/ 2147483647 w 2112"/>
              <a:gd name="T29" fmla="*/ 2147483647 h 2872"/>
              <a:gd name="T30" fmla="*/ 2147483647 w 2112"/>
              <a:gd name="T31" fmla="*/ 2147483647 h 2872"/>
              <a:gd name="T32" fmla="*/ 2147483647 w 2112"/>
              <a:gd name="T33" fmla="*/ 2147483647 h 2872"/>
              <a:gd name="T34" fmla="*/ 2147483647 w 2112"/>
              <a:gd name="T35" fmla="*/ 2147483647 h 2872"/>
              <a:gd name="T36" fmla="*/ 2147483647 w 2112"/>
              <a:gd name="T37" fmla="*/ 2147483647 h 2872"/>
              <a:gd name="T38" fmla="*/ 2147483647 w 2112"/>
              <a:gd name="T39" fmla="*/ 2147483647 h 2872"/>
              <a:gd name="T40" fmla="*/ 2147483647 w 2112"/>
              <a:gd name="T41" fmla="*/ 2147483647 h 2872"/>
              <a:gd name="T42" fmla="*/ 2147483647 w 2112"/>
              <a:gd name="T43" fmla="*/ 2147483647 h 2872"/>
              <a:gd name="T44" fmla="*/ 2147483647 w 2112"/>
              <a:gd name="T45" fmla="*/ 2147483647 h 2872"/>
              <a:gd name="T46" fmla="*/ 2147483647 w 2112"/>
              <a:gd name="T47" fmla="*/ 2147483647 h 2872"/>
              <a:gd name="T48" fmla="*/ 2147483647 w 2112"/>
              <a:gd name="T49" fmla="*/ 2147483647 h 2872"/>
              <a:gd name="T50" fmla="*/ 2147483647 w 2112"/>
              <a:gd name="T51" fmla="*/ 2147483647 h 2872"/>
              <a:gd name="T52" fmla="*/ 2147483647 w 2112"/>
              <a:gd name="T53" fmla="*/ 2147483647 h 2872"/>
              <a:gd name="T54" fmla="*/ 2147483647 w 2112"/>
              <a:gd name="T55" fmla="*/ 2147483647 h 2872"/>
              <a:gd name="T56" fmla="*/ 2147483647 w 2112"/>
              <a:gd name="T57" fmla="*/ 2147483647 h 2872"/>
              <a:gd name="T58" fmla="*/ 2147483647 w 2112"/>
              <a:gd name="T59" fmla="*/ 2147483647 h 2872"/>
              <a:gd name="T60" fmla="*/ 2147483647 w 2112"/>
              <a:gd name="T61" fmla="*/ 2147483647 h 2872"/>
              <a:gd name="T62" fmla="*/ 2147483647 w 2112"/>
              <a:gd name="T63" fmla="*/ 2147483647 h 2872"/>
              <a:gd name="T64" fmla="*/ 0 w 2112"/>
              <a:gd name="T65" fmla="*/ 2147483647 h 2872"/>
              <a:gd name="T66" fmla="*/ 0 w 2112"/>
              <a:gd name="T67" fmla="*/ 2147483647 h 2872"/>
              <a:gd name="T68" fmla="*/ 2147483647 w 2112"/>
              <a:gd name="T69" fmla="*/ 2147483647 h 2872"/>
              <a:gd name="T70" fmla="*/ 2147483647 w 2112"/>
              <a:gd name="T71" fmla="*/ 2147483647 h 2872"/>
              <a:gd name="T72" fmla="*/ 2147483647 w 2112"/>
              <a:gd name="T73" fmla="*/ 2147483647 h 2872"/>
              <a:gd name="T74" fmla="*/ 2147483647 w 2112"/>
              <a:gd name="T75" fmla="*/ 2147483647 h 2872"/>
              <a:gd name="T76" fmla="*/ 2147483647 w 2112"/>
              <a:gd name="T77" fmla="*/ 2147483647 h 2872"/>
              <a:gd name="T78" fmla="*/ 2147483647 w 2112"/>
              <a:gd name="T79" fmla="*/ 2147483647 h 2872"/>
              <a:gd name="T80" fmla="*/ 2147483647 w 2112"/>
              <a:gd name="T81" fmla="*/ 2147483647 h 2872"/>
              <a:gd name="T82" fmla="*/ 2147483647 w 2112"/>
              <a:gd name="T83" fmla="*/ 2147483647 h 2872"/>
              <a:gd name="T84" fmla="*/ 2147483647 w 2112"/>
              <a:gd name="T85" fmla="*/ 2147483647 h 2872"/>
              <a:gd name="T86" fmla="*/ 2147483647 w 2112"/>
              <a:gd name="T87" fmla="*/ 2147483647 h 2872"/>
              <a:gd name="T88" fmla="*/ 2147483647 w 2112"/>
              <a:gd name="T89" fmla="*/ 2147483647 h 2872"/>
              <a:gd name="T90" fmla="*/ 2147483647 w 2112"/>
              <a:gd name="T91" fmla="*/ 2147483647 h 2872"/>
              <a:gd name="T92" fmla="*/ 2147483647 w 2112"/>
              <a:gd name="T93" fmla="*/ 2147483647 h 2872"/>
              <a:gd name="T94" fmla="*/ 2147483647 w 2112"/>
              <a:gd name="T95" fmla="*/ 2147483647 h 2872"/>
              <a:gd name="T96" fmla="*/ 2147483647 w 2112"/>
              <a:gd name="T97" fmla="*/ 2147483647 h 2872"/>
              <a:gd name="T98" fmla="*/ 2147483647 w 2112"/>
              <a:gd name="T99" fmla="*/ 2147483647 h 2872"/>
              <a:gd name="T100" fmla="*/ 2147483647 w 2112"/>
              <a:gd name="T101" fmla="*/ 2147483647 h 2872"/>
              <a:gd name="T102" fmla="*/ 2147483647 w 2112"/>
              <a:gd name="T103" fmla="*/ 2147483647 h 2872"/>
              <a:gd name="T104" fmla="*/ 2147483647 w 2112"/>
              <a:gd name="T105" fmla="*/ 2147483647 h 28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12"/>
              <a:gd name="T160" fmla="*/ 0 h 2872"/>
              <a:gd name="T161" fmla="*/ 2112 w 2112"/>
              <a:gd name="T162" fmla="*/ 2872 h 28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12" h="2872">
                <a:moveTo>
                  <a:pt x="744" y="70"/>
                </a:moveTo>
                <a:lnTo>
                  <a:pt x="845" y="31"/>
                </a:lnTo>
                <a:lnTo>
                  <a:pt x="955" y="8"/>
                </a:lnTo>
                <a:lnTo>
                  <a:pt x="1082" y="0"/>
                </a:lnTo>
                <a:lnTo>
                  <a:pt x="1225" y="8"/>
                </a:lnTo>
                <a:lnTo>
                  <a:pt x="1335" y="16"/>
                </a:lnTo>
                <a:lnTo>
                  <a:pt x="1436" y="31"/>
                </a:lnTo>
                <a:lnTo>
                  <a:pt x="1521" y="70"/>
                </a:lnTo>
                <a:lnTo>
                  <a:pt x="1605" y="141"/>
                </a:lnTo>
                <a:lnTo>
                  <a:pt x="1656" y="211"/>
                </a:lnTo>
                <a:lnTo>
                  <a:pt x="1690" y="281"/>
                </a:lnTo>
                <a:lnTo>
                  <a:pt x="1715" y="359"/>
                </a:lnTo>
                <a:lnTo>
                  <a:pt x="1724" y="429"/>
                </a:lnTo>
                <a:lnTo>
                  <a:pt x="1732" y="593"/>
                </a:lnTo>
                <a:lnTo>
                  <a:pt x="1757" y="773"/>
                </a:lnTo>
                <a:lnTo>
                  <a:pt x="1774" y="913"/>
                </a:lnTo>
                <a:lnTo>
                  <a:pt x="1774" y="1046"/>
                </a:lnTo>
                <a:lnTo>
                  <a:pt x="1791" y="1171"/>
                </a:lnTo>
                <a:lnTo>
                  <a:pt x="1817" y="1241"/>
                </a:lnTo>
                <a:lnTo>
                  <a:pt x="1850" y="1311"/>
                </a:lnTo>
                <a:lnTo>
                  <a:pt x="1893" y="1342"/>
                </a:lnTo>
                <a:lnTo>
                  <a:pt x="1969" y="1381"/>
                </a:lnTo>
                <a:lnTo>
                  <a:pt x="2045" y="1413"/>
                </a:lnTo>
                <a:lnTo>
                  <a:pt x="2112" y="1420"/>
                </a:lnTo>
                <a:lnTo>
                  <a:pt x="2104" y="1436"/>
                </a:lnTo>
                <a:lnTo>
                  <a:pt x="2062" y="1491"/>
                </a:lnTo>
                <a:lnTo>
                  <a:pt x="2002" y="1569"/>
                </a:lnTo>
                <a:lnTo>
                  <a:pt x="1986" y="1623"/>
                </a:lnTo>
                <a:lnTo>
                  <a:pt x="1986" y="1678"/>
                </a:lnTo>
                <a:lnTo>
                  <a:pt x="2002" y="1771"/>
                </a:lnTo>
                <a:lnTo>
                  <a:pt x="2045" y="1865"/>
                </a:lnTo>
                <a:lnTo>
                  <a:pt x="2087" y="1935"/>
                </a:lnTo>
                <a:lnTo>
                  <a:pt x="2095" y="1959"/>
                </a:lnTo>
                <a:lnTo>
                  <a:pt x="2095" y="1966"/>
                </a:lnTo>
                <a:lnTo>
                  <a:pt x="2019" y="1959"/>
                </a:lnTo>
                <a:lnTo>
                  <a:pt x="1918" y="1966"/>
                </a:lnTo>
                <a:lnTo>
                  <a:pt x="1825" y="1990"/>
                </a:lnTo>
                <a:lnTo>
                  <a:pt x="1757" y="2021"/>
                </a:lnTo>
                <a:lnTo>
                  <a:pt x="1707" y="2060"/>
                </a:lnTo>
                <a:lnTo>
                  <a:pt x="1673" y="2099"/>
                </a:lnTo>
                <a:lnTo>
                  <a:pt x="1639" y="2177"/>
                </a:lnTo>
                <a:lnTo>
                  <a:pt x="1631" y="2263"/>
                </a:lnTo>
                <a:lnTo>
                  <a:pt x="1639" y="2349"/>
                </a:lnTo>
                <a:lnTo>
                  <a:pt x="1648" y="2435"/>
                </a:lnTo>
                <a:lnTo>
                  <a:pt x="1639" y="2520"/>
                </a:lnTo>
                <a:lnTo>
                  <a:pt x="1605" y="2598"/>
                </a:lnTo>
                <a:lnTo>
                  <a:pt x="1572" y="2638"/>
                </a:lnTo>
                <a:lnTo>
                  <a:pt x="1529" y="2684"/>
                </a:lnTo>
                <a:lnTo>
                  <a:pt x="1411" y="2755"/>
                </a:lnTo>
                <a:lnTo>
                  <a:pt x="1301" y="2809"/>
                </a:lnTo>
                <a:lnTo>
                  <a:pt x="1208" y="2840"/>
                </a:lnTo>
                <a:lnTo>
                  <a:pt x="1132" y="2856"/>
                </a:lnTo>
                <a:lnTo>
                  <a:pt x="997" y="2872"/>
                </a:lnTo>
                <a:lnTo>
                  <a:pt x="913" y="2872"/>
                </a:lnTo>
                <a:lnTo>
                  <a:pt x="879" y="2872"/>
                </a:lnTo>
                <a:lnTo>
                  <a:pt x="828" y="2872"/>
                </a:lnTo>
                <a:lnTo>
                  <a:pt x="718" y="2872"/>
                </a:lnTo>
                <a:lnTo>
                  <a:pt x="592" y="2856"/>
                </a:lnTo>
                <a:lnTo>
                  <a:pt x="439" y="2817"/>
                </a:lnTo>
                <a:lnTo>
                  <a:pt x="355" y="2778"/>
                </a:lnTo>
                <a:lnTo>
                  <a:pt x="270" y="2731"/>
                </a:lnTo>
                <a:lnTo>
                  <a:pt x="178" y="2669"/>
                </a:lnTo>
                <a:lnTo>
                  <a:pt x="93" y="2598"/>
                </a:lnTo>
                <a:lnTo>
                  <a:pt x="34" y="2528"/>
                </a:lnTo>
                <a:lnTo>
                  <a:pt x="9" y="2458"/>
                </a:lnTo>
                <a:lnTo>
                  <a:pt x="0" y="2388"/>
                </a:lnTo>
                <a:lnTo>
                  <a:pt x="0" y="2325"/>
                </a:lnTo>
                <a:lnTo>
                  <a:pt x="0" y="2271"/>
                </a:lnTo>
                <a:lnTo>
                  <a:pt x="17" y="2247"/>
                </a:lnTo>
                <a:lnTo>
                  <a:pt x="17" y="2208"/>
                </a:lnTo>
                <a:lnTo>
                  <a:pt x="25" y="2177"/>
                </a:lnTo>
                <a:lnTo>
                  <a:pt x="42" y="2146"/>
                </a:lnTo>
                <a:lnTo>
                  <a:pt x="85" y="2037"/>
                </a:lnTo>
                <a:lnTo>
                  <a:pt x="144" y="1935"/>
                </a:lnTo>
                <a:lnTo>
                  <a:pt x="161" y="1896"/>
                </a:lnTo>
                <a:lnTo>
                  <a:pt x="186" y="1857"/>
                </a:lnTo>
                <a:lnTo>
                  <a:pt x="220" y="1818"/>
                </a:lnTo>
                <a:lnTo>
                  <a:pt x="245" y="1795"/>
                </a:lnTo>
                <a:lnTo>
                  <a:pt x="338" y="1709"/>
                </a:lnTo>
                <a:lnTo>
                  <a:pt x="439" y="1639"/>
                </a:lnTo>
                <a:lnTo>
                  <a:pt x="549" y="1584"/>
                </a:lnTo>
                <a:lnTo>
                  <a:pt x="651" y="1530"/>
                </a:lnTo>
                <a:lnTo>
                  <a:pt x="735" y="1467"/>
                </a:lnTo>
                <a:lnTo>
                  <a:pt x="803" y="1397"/>
                </a:lnTo>
                <a:lnTo>
                  <a:pt x="837" y="1303"/>
                </a:lnTo>
                <a:lnTo>
                  <a:pt x="845" y="1186"/>
                </a:lnTo>
                <a:lnTo>
                  <a:pt x="811" y="1100"/>
                </a:lnTo>
                <a:lnTo>
                  <a:pt x="744" y="1038"/>
                </a:lnTo>
                <a:lnTo>
                  <a:pt x="659" y="999"/>
                </a:lnTo>
                <a:lnTo>
                  <a:pt x="566" y="968"/>
                </a:lnTo>
                <a:lnTo>
                  <a:pt x="465" y="937"/>
                </a:lnTo>
                <a:lnTo>
                  <a:pt x="372" y="905"/>
                </a:lnTo>
                <a:lnTo>
                  <a:pt x="287" y="851"/>
                </a:lnTo>
                <a:lnTo>
                  <a:pt x="237" y="773"/>
                </a:lnTo>
                <a:lnTo>
                  <a:pt x="203" y="663"/>
                </a:lnTo>
                <a:lnTo>
                  <a:pt x="203" y="570"/>
                </a:lnTo>
                <a:lnTo>
                  <a:pt x="211" y="515"/>
                </a:lnTo>
                <a:lnTo>
                  <a:pt x="237" y="461"/>
                </a:lnTo>
                <a:lnTo>
                  <a:pt x="313" y="351"/>
                </a:lnTo>
                <a:lnTo>
                  <a:pt x="406" y="258"/>
                </a:lnTo>
                <a:lnTo>
                  <a:pt x="524" y="188"/>
                </a:lnTo>
                <a:lnTo>
                  <a:pt x="583" y="149"/>
                </a:lnTo>
                <a:lnTo>
                  <a:pt x="634" y="117"/>
                </a:lnTo>
                <a:lnTo>
                  <a:pt x="693" y="86"/>
                </a:lnTo>
                <a:lnTo>
                  <a:pt x="727" y="70"/>
                </a:lnTo>
                <a:lnTo>
                  <a:pt x="744" y="70"/>
                </a:lnTo>
                <a:close/>
              </a:path>
            </a:pathLst>
          </a:custGeom>
          <a:solidFill>
            <a:srgbClr val="CCCCCC"/>
          </a:solidFill>
          <a:ln w="26988">
            <a:solidFill>
              <a:srgbClr val="000000"/>
            </a:solidFill>
            <a:round/>
            <a:headEnd/>
            <a:tailEnd/>
          </a:ln>
        </p:spPr>
        <p:txBody>
          <a:bodyPr/>
          <a:lstStyle/>
          <a:p>
            <a:endParaRPr lang="en-GB"/>
          </a:p>
        </p:txBody>
      </p:sp>
      <p:sp>
        <p:nvSpPr>
          <p:cNvPr id="38917" name="Freeform 5"/>
          <p:cNvSpPr>
            <a:spLocks/>
          </p:cNvSpPr>
          <p:nvPr/>
        </p:nvSpPr>
        <p:spPr bwMode="auto">
          <a:xfrm>
            <a:off x="6565900" y="1992313"/>
            <a:ext cx="2278063" cy="915987"/>
          </a:xfrm>
          <a:custGeom>
            <a:avLst/>
            <a:gdLst>
              <a:gd name="T0" fmla="*/ 0 w 1276"/>
              <a:gd name="T1" fmla="*/ 2147483647 h 577"/>
              <a:gd name="T2" fmla="*/ 0 w 1276"/>
              <a:gd name="T3" fmla="*/ 2147483647 h 577"/>
              <a:gd name="T4" fmla="*/ 0 w 1276"/>
              <a:gd name="T5" fmla="*/ 2147483647 h 577"/>
              <a:gd name="T6" fmla="*/ 0 w 1276"/>
              <a:gd name="T7" fmla="*/ 2147483647 h 577"/>
              <a:gd name="T8" fmla="*/ 2147483647 w 1276"/>
              <a:gd name="T9" fmla="*/ 2147483647 h 577"/>
              <a:gd name="T10" fmla="*/ 2147483647 w 1276"/>
              <a:gd name="T11" fmla="*/ 2147483647 h 577"/>
              <a:gd name="T12" fmla="*/ 2147483647 w 1276"/>
              <a:gd name="T13" fmla="*/ 2147483647 h 577"/>
              <a:gd name="T14" fmla="*/ 2147483647 w 1276"/>
              <a:gd name="T15" fmla="*/ 2147483647 h 577"/>
              <a:gd name="T16" fmla="*/ 2147483647 w 1276"/>
              <a:gd name="T17" fmla="*/ 2147483647 h 577"/>
              <a:gd name="T18" fmla="*/ 2147483647 w 1276"/>
              <a:gd name="T19" fmla="*/ 2147483647 h 577"/>
              <a:gd name="T20" fmla="*/ 2147483647 w 1276"/>
              <a:gd name="T21" fmla="*/ 2147483647 h 577"/>
              <a:gd name="T22" fmla="*/ 2147483647 w 1276"/>
              <a:gd name="T23" fmla="*/ 2147483647 h 577"/>
              <a:gd name="T24" fmla="*/ 2147483647 w 1276"/>
              <a:gd name="T25" fmla="*/ 2147483647 h 577"/>
              <a:gd name="T26" fmla="*/ 2147483647 w 1276"/>
              <a:gd name="T27" fmla="*/ 2147483647 h 577"/>
              <a:gd name="T28" fmla="*/ 2147483647 w 1276"/>
              <a:gd name="T29" fmla="*/ 2147483647 h 577"/>
              <a:gd name="T30" fmla="*/ 2147483647 w 1276"/>
              <a:gd name="T31" fmla="*/ 2147483647 h 577"/>
              <a:gd name="T32" fmla="*/ 2147483647 w 1276"/>
              <a:gd name="T33" fmla="*/ 2147483647 h 577"/>
              <a:gd name="T34" fmla="*/ 2147483647 w 1276"/>
              <a:gd name="T35" fmla="*/ 2147483647 h 577"/>
              <a:gd name="T36" fmla="*/ 2147483647 w 1276"/>
              <a:gd name="T37" fmla="*/ 2147483647 h 577"/>
              <a:gd name="T38" fmla="*/ 2147483647 w 1276"/>
              <a:gd name="T39" fmla="*/ 2147483647 h 577"/>
              <a:gd name="T40" fmla="*/ 2147483647 w 1276"/>
              <a:gd name="T41" fmla="*/ 2147483647 h 577"/>
              <a:gd name="T42" fmla="*/ 2147483647 w 1276"/>
              <a:gd name="T43" fmla="*/ 2147483647 h 577"/>
              <a:gd name="T44" fmla="*/ 2147483647 w 1276"/>
              <a:gd name="T45" fmla="*/ 2147483647 h 577"/>
              <a:gd name="T46" fmla="*/ 2147483647 w 1276"/>
              <a:gd name="T47" fmla="*/ 2147483647 h 577"/>
              <a:gd name="T48" fmla="*/ 2147483647 w 1276"/>
              <a:gd name="T49" fmla="*/ 2147483647 h 577"/>
              <a:gd name="T50" fmla="*/ 2147483647 w 1276"/>
              <a:gd name="T51" fmla="*/ 2147483647 h 577"/>
              <a:gd name="T52" fmla="*/ 2147483647 w 1276"/>
              <a:gd name="T53" fmla="*/ 0 h 5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6"/>
              <a:gd name="T82" fmla="*/ 0 h 577"/>
              <a:gd name="T83" fmla="*/ 1276 w 1276"/>
              <a:gd name="T84" fmla="*/ 577 h 5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6" h="577">
                <a:moveTo>
                  <a:pt x="0" y="577"/>
                </a:moveTo>
                <a:lnTo>
                  <a:pt x="0" y="569"/>
                </a:lnTo>
                <a:lnTo>
                  <a:pt x="0" y="538"/>
                </a:lnTo>
                <a:lnTo>
                  <a:pt x="0" y="515"/>
                </a:lnTo>
                <a:lnTo>
                  <a:pt x="9" y="491"/>
                </a:lnTo>
                <a:lnTo>
                  <a:pt x="26" y="460"/>
                </a:lnTo>
                <a:lnTo>
                  <a:pt x="34" y="444"/>
                </a:lnTo>
                <a:lnTo>
                  <a:pt x="51" y="421"/>
                </a:lnTo>
                <a:lnTo>
                  <a:pt x="68" y="398"/>
                </a:lnTo>
                <a:lnTo>
                  <a:pt x="93" y="374"/>
                </a:lnTo>
                <a:lnTo>
                  <a:pt x="119" y="351"/>
                </a:lnTo>
                <a:lnTo>
                  <a:pt x="144" y="327"/>
                </a:lnTo>
                <a:lnTo>
                  <a:pt x="178" y="304"/>
                </a:lnTo>
                <a:lnTo>
                  <a:pt x="212" y="281"/>
                </a:lnTo>
                <a:lnTo>
                  <a:pt x="254" y="257"/>
                </a:lnTo>
                <a:lnTo>
                  <a:pt x="296" y="234"/>
                </a:lnTo>
                <a:lnTo>
                  <a:pt x="347" y="210"/>
                </a:lnTo>
                <a:lnTo>
                  <a:pt x="364" y="203"/>
                </a:lnTo>
                <a:lnTo>
                  <a:pt x="414" y="179"/>
                </a:lnTo>
                <a:lnTo>
                  <a:pt x="507" y="148"/>
                </a:lnTo>
                <a:lnTo>
                  <a:pt x="617" y="109"/>
                </a:lnTo>
                <a:lnTo>
                  <a:pt x="719" y="86"/>
                </a:lnTo>
                <a:lnTo>
                  <a:pt x="837" y="54"/>
                </a:lnTo>
                <a:lnTo>
                  <a:pt x="947" y="39"/>
                </a:lnTo>
                <a:lnTo>
                  <a:pt x="1082" y="15"/>
                </a:lnTo>
                <a:lnTo>
                  <a:pt x="1209" y="7"/>
                </a:lnTo>
                <a:lnTo>
                  <a:pt x="1276" y="0"/>
                </a:lnTo>
              </a:path>
            </a:pathLst>
          </a:custGeom>
          <a:noFill/>
          <a:ln w="12700">
            <a:solidFill>
              <a:srgbClr val="000000"/>
            </a:solidFill>
            <a:round/>
            <a:headEnd/>
            <a:tailEnd/>
          </a:ln>
        </p:spPr>
        <p:txBody>
          <a:bodyPr/>
          <a:lstStyle/>
          <a:p>
            <a:endParaRPr lang="en-GB"/>
          </a:p>
        </p:txBody>
      </p:sp>
      <p:sp>
        <p:nvSpPr>
          <p:cNvPr id="38918" name="Arc 6"/>
          <p:cNvSpPr>
            <a:spLocks/>
          </p:cNvSpPr>
          <p:nvPr/>
        </p:nvSpPr>
        <p:spPr bwMode="auto">
          <a:xfrm>
            <a:off x="6708775" y="2344738"/>
            <a:ext cx="2535238" cy="866775"/>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97"/>
                  <a:pt x="9694" y="33"/>
                  <a:pt x="21538" y="0"/>
                </a:cubicBezTo>
              </a:path>
              <a:path w="21599" h="21600" stroke="0" extrusionOk="0">
                <a:moveTo>
                  <a:pt x="-1" y="21440"/>
                </a:moveTo>
                <a:cubicBezTo>
                  <a:pt x="86" y="9597"/>
                  <a:pt x="9694" y="33"/>
                  <a:pt x="21538" y="0"/>
                </a:cubicBezTo>
                <a:lnTo>
                  <a:pt x="21599" y="21600"/>
                </a:lnTo>
                <a:close/>
              </a:path>
            </a:pathLst>
          </a:custGeom>
          <a:noFill/>
          <a:ln w="12700">
            <a:solidFill>
              <a:srgbClr val="000000"/>
            </a:solidFill>
            <a:round/>
            <a:headEnd/>
            <a:tailEnd/>
          </a:ln>
        </p:spPr>
        <p:txBody>
          <a:bodyPr/>
          <a:lstStyle/>
          <a:p>
            <a:endParaRPr lang="en-GB"/>
          </a:p>
        </p:txBody>
      </p:sp>
      <p:sp>
        <p:nvSpPr>
          <p:cNvPr id="38919" name="Arc 7"/>
          <p:cNvSpPr>
            <a:spLocks/>
          </p:cNvSpPr>
          <p:nvPr/>
        </p:nvSpPr>
        <p:spPr bwMode="auto">
          <a:xfrm>
            <a:off x="7026275" y="2630488"/>
            <a:ext cx="2278063" cy="75565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17"/>
                </a:moveTo>
                <a:cubicBezTo>
                  <a:pt x="99" y="9586"/>
                  <a:pt x="9699" y="37"/>
                  <a:pt x="21531" y="0"/>
                </a:cubicBezTo>
              </a:path>
              <a:path w="21599" h="21600" stroke="0" extrusionOk="0">
                <a:moveTo>
                  <a:pt x="-1" y="21417"/>
                </a:moveTo>
                <a:cubicBezTo>
                  <a:pt x="99" y="9586"/>
                  <a:pt x="9699" y="37"/>
                  <a:pt x="21531" y="0"/>
                </a:cubicBezTo>
                <a:lnTo>
                  <a:pt x="21599" y="21600"/>
                </a:lnTo>
                <a:close/>
              </a:path>
            </a:pathLst>
          </a:custGeom>
          <a:noFill/>
          <a:ln w="12700">
            <a:solidFill>
              <a:srgbClr val="000000"/>
            </a:solidFill>
            <a:round/>
            <a:headEnd/>
            <a:tailEnd/>
          </a:ln>
        </p:spPr>
        <p:txBody>
          <a:bodyPr/>
          <a:lstStyle/>
          <a:p>
            <a:endParaRPr lang="en-GB"/>
          </a:p>
        </p:txBody>
      </p:sp>
      <p:sp>
        <p:nvSpPr>
          <p:cNvPr id="38920" name="Arc 8"/>
          <p:cNvSpPr>
            <a:spLocks/>
          </p:cNvSpPr>
          <p:nvPr/>
        </p:nvSpPr>
        <p:spPr bwMode="auto">
          <a:xfrm>
            <a:off x="7419975" y="2976563"/>
            <a:ext cx="1931988" cy="520700"/>
          </a:xfrm>
          <a:custGeom>
            <a:avLst/>
            <a:gdLst>
              <a:gd name="T0" fmla="*/ 0 w 21598"/>
              <a:gd name="T1" fmla="*/ 2147483647 h 21600"/>
              <a:gd name="T2" fmla="*/ 2147483647 w 21598"/>
              <a:gd name="T3" fmla="*/ 0 h 21600"/>
              <a:gd name="T4" fmla="*/ 2147483647 w 21598"/>
              <a:gd name="T5" fmla="*/ 2147483647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34"/>
                </a:moveTo>
                <a:cubicBezTo>
                  <a:pt x="144" y="9548"/>
                  <a:pt x="9711" y="54"/>
                  <a:pt x="21499" y="0"/>
                </a:cubicBezTo>
              </a:path>
              <a:path w="21598" h="21600" stroke="0" extrusionOk="0">
                <a:moveTo>
                  <a:pt x="-1" y="21334"/>
                </a:moveTo>
                <a:cubicBezTo>
                  <a:pt x="144" y="9548"/>
                  <a:pt x="9711" y="54"/>
                  <a:pt x="21499" y="0"/>
                </a:cubicBezTo>
                <a:lnTo>
                  <a:pt x="21598" y="21600"/>
                </a:lnTo>
                <a:close/>
              </a:path>
            </a:pathLst>
          </a:custGeom>
          <a:noFill/>
          <a:ln w="12700">
            <a:solidFill>
              <a:srgbClr val="000000"/>
            </a:solidFill>
            <a:round/>
            <a:headEnd/>
            <a:tailEnd/>
          </a:ln>
        </p:spPr>
        <p:txBody>
          <a:bodyPr/>
          <a:lstStyle/>
          <a:p>
            <a:endParaRPr lang="en-GB"/>
          </a:p>
        </p:txBody>
      </p:sp>
      <p:sp>
        <p:nvSpPr>
          <p:cNvPr id="38921" name="Arc 9"/>
          <p:cNvSpPr>
            <a:spLocks/>
          </p:cNvSpPr>
          <p:nvPr/>
        </p:nvSpPr>
        <p:spPr bwMode="auto">
          <a:xfrm>
            <a:off x="7667625" y="3305175"/>
            <a:ext cx="1700213" cy="366713"/>
          </a:xfrm>
          <a:custGeom>
            <a:avLst/>
            <a:gdLst>
              <a:gd name="T0" fmla="*/ 2147483647 w 21716"/>
              <a:gd name="T1" fmla="*/ 0 h 21987"/>
              <a:gd name="T2" fmla="*/ 0 w 21716"/>
              <a:gd name="T3" fmla="*/ 2147483647 h 21987"/>
              <a:gd name="T4" fmla="*/ 2147483647 w 21716"/>
              <a:gd name="T5" fmla="*/ 2147483647 h 21987"/>
              <a:gd name="T6" fmla="*/ 0 60000 65536"/>
              <a:gd name="T7" fmla="*/ 0 60000 65536"/>
              <a:gd name="T8" fmla="*/ 0 60000 65536"/>
              <a:gd name="T9" fmla="*/ 0 w 21716"/>
              <a:gd name="T10" fmla="*/ 0 h 21987"/>
              <a:gd name="T11" fmla="*/ 21716 w 21716"/>
              <a:gd name="T12" fmla="*/ 21987 h 21987"/>
            </a:gdLst>
            <a:ahLst/>
            <a:cxnLst>
              <a:cxn ang="T6">
                <a:pos x="T0" y="T1"/>
              </a:cxn>
              <a:cxn ang="T7">
                <a:pos x="T2" y="T3"/>
              </a:cxn>
              <a:cxn ang="T8">
                <a:pos x="T4" y="T5"/>
              </a:cxn>
            </a:cxnLst>
            <a:rect l="T9" t="T10" r="T11" b="T12"/>
            <a:pathLst>
              <a:path w="21716" h="21987" fill="none" extrusionOk="0">
                <a:moveTo>
                  <a:pt x="21712" y="0"/>
                </a:moveTo>
                <a:cubicBezTo>
                  <a:pt x="21714" y="128"/>
                  <a:pt x="21716" y="257"/>
                  <a:pt x="21716" y="387"/>
                </a:cubicBezTo>
                <a:cubicBezTo>
                  <a:pt x="21716" y="12316"/>
                  <a:pt x="12045" y="21987"/>
                  <a:pt x="116" y="21987"/>
                </a:cubicBezTo>
                <a:cubicBezTo>
                  <a:pt x="77" y="21987"/>
                  <a:pt x="38" y="21986"/>
                  <a:pt x="0" y="21986"/>
                </a:cubicBezTo>
              </a:path>
              <a:path w="21716" h="21987" stroke="0" extrusionOk="0">
                <a:moveTo>
                  <a:pt x="21712" y="0"/>
                </a:moveTo>
                <a:cubicBezTo>
                  <a:pt x="21714" y="128"/>
                  <a:pt x="21716" y="257"/>
                  <a:pt x="21716" y="387"/>
                </a:cubicBezTo>
                <a:cubicBezTo>
                  <a:pt x="21716" y="12316"/>
                  <a:pt x="12045" y="21987"/>
                  <a:pt x="116" y="21987"/>
                </a:cubicBezTo>
                <a:cubicBezTo>
                  <a:pt x="77" y="21987"/>
                  <a:pt x="38" y="21986"/>
                  <a:pt x="0" y="21986"/>
                </a:cubicBezTo>
                <a:lnTo>
                  <a:pt x="116" y="387"/>
                </a:lnTo>
                <a:close/>
              </a:path>
            </a:pathLst>
          </a:custGeom>
          <a:noFill/>
          <a:ln w="12700">
            <a:solidFill>
              <a:srgbClr val="000000"/>
            </a:solidFill>
            <a:round/>
            <a:headEnd/>
            <a:tailEnd/>
          </a:ln>
        </p:spPr>
        <p:txBody>
          <a:bodyPr/>
          <a:lstStyle/>
          <a:p>
            <a:endParaRPr lang="en-GB"/>
          </a:p>
        </p:txBody>
      </p:sp>
      <p:sp>
        <p:nvSpPr>
          <p:cNvPr id="38922" name="Freeform 10"/>
          <p:cNvSpPr>
            <a:spLocks/>
          </p:cNvSpPr>
          <p:nvPr/>
        </p:nvSpPr>
        <p:spPr bwMode="auto">
          <a:xfrm>
            <a:off x="7637463" y="3973513"/>
            <a:ext cx="1901825" cy="260350"/>
          </a:xfrm>
          <a:custGeom>
            <a:avLst/>
            <a:gdLst>
              <a:gd name="T0" fmla="*/ 2147483647 w 1065"/>
              <a:gd name="T1" fmla="*/ 0 h 164"/>
              <a:gd name="T2" fmla="*/ 2147483647 w 1065"/>
              <a:gd name="T3" fmla="*/ 2147483647 h 164"/>
              <a:gd name="T4" fmla="*/ 2147483647 w 1065"/>
              <a:gd name="T5" fmla="*/ 2147483647 h 164"/>
              <a:gd name="T6" fmla="*/ 2147483647 w 1065"/>
              <a:gd name="T7" fmla="*/ 2147483647 h 164"/>
              <a:gd name="T8" fmla="*/ 2147483647 w 1065"/>
              <a:gd name="T9" fmla="*/ 2147483647 h 164"/>
              <a:gd name="T10" fmla="*/ 2147483647 w 1065"/>
              <a:gd name="T11" fmla="*/ 2147483647 h 164"/>
              <a:gd name="T12" fmla="*/ 2147483647 w 1065"/>
              <a:gd name="T13" fmla="*/ 2147483647 h 164"/>
              <a:gd name="T14" fmla="*/ 2147483647 w 1065"/>
              <a:gd name="T15" fmla="*/ 2147483647 h 164"/>
              <a:gd name="T16" fmla="*/ 2147483647 w 1065"/>
              <a:gd name="T17" fmla="*/ 2147483647 h 164"/>
              <a:gd name="T18" fmla="*/ 2147483647 w 1065"/>
              <a:gd name="T19" fmla="*/ 2147483647 h 164"/>
              <a:gd name="T20" fmla="*/ 2147483647 w 1065"/>
              <a:gd name="T21" fmla="*/ 2147483647 h 164"/>
              <a:gd name="T22" fmla="*/ 2147483647 w 1065"/>
              <a:gd name="T23" fmla="*/ 2147483647 h 164"/>
              <a:gd name="T24" fmla="*/ 2147483647 w 1065"/>
              <a:gd name="T25" fmla="*/ 2147483647 h 164"/>
              <a:gd name="T26" fmla="*/ 2147483647 w 1065"/>
              <a:gd name="T27" fmla="*/ 2147483647 h 164"/>
              <a:gd name="T28" fmla="*/ 2147483647 w 1065"/>
              <a:gd name="T29" fmla="*/ 2147483647 h 164"/>
              <a:gd name="T30" fmla="*/ 2147483647 w 1065"/>
              <a:gd name="T31" fmla="*/ 2147483647 h 164"/>
              <a:gd name="T32" fmla="*/ 2147483647 w 1065"/>
              <a:gd name="T33" fmla="*/ 2147483647 h 164"/>
              <a:gd name="T34" fmla="*/ 2147483647 w 1065"/>
              <a:gd name="T35" fmla="*/ 2147483647 h 164"/>
              <a:gd name="T36" fmla="*/ 2147483647 w 1065"/>
              <a:gd name="T37" fmla="*/ 2147483647 h 164"/>
              <a:gd name="T38" fmla="*/ 2147483647 w 1065"/>
              <a:gd name="T39" fmla="*/ 2147483647 h 164"/>
              <a:gd name="T40" fmla="*/ 2147483647 w 1065"/>
              <a:gd name="T41" fmla="*/ 2147483647 h 164"/>
              <a:gd name="T42" fmla="*/ 2147483647 w 1065"/>
              <a:gd name="T43" fmla="*/ 2147483647 h 164"/>
              <a:gd name="T44" fmla="*/ 2147483647 w 1065"/>
              <a:gd name="T45" fmla="*/ 2147483647 h 164"/>
              <a:gd name="T46" fmla="*/ 2147483647 w 1065"/>
              <a:gd name="T47" fmla="*/ 2147483647 h 164"/>
              <a:gd name="T48" fmla="*/ 2147483647 w 1065"/>
              <a:gd name="T49" fmla="*/ 2147483647 h 164"/>
              <a:gd name="T50" fmla="*/ 2147483647 w 1065"/>
              <a:gd name="T51" fmla="*/ 2147483647 h 164"/>
              <a:gd name="T52" fmla="*/ 0 w 1065"/>
              <a:gd name="T53" fmla="*/ 2147483647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5"/>
              <a:gd name="T82" fmla="*/ 0 h 164"/>
              <a:gd name="T83" fmla="*/ 1065 w 1065"/>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5" h="164">
                <a:moveTo>
                  <a:pt x="1065" y="0"/>
                </a:moveTo>
                <a:lnTo>
                  <a:pt x="1065" y="8"/>
                </a:lnTo>
                <a:lnTo>
                  <a:pt x="1056" y="23"/>
                </a:lnTo>
                <a:lnTo>
                  <a:pt x="1048" y="39"/>
                </a:lnTo>
                <a:lnTo>
                  <a:pt x="1039" y="55"/>
                </a:lnTo>
                <a:lnTo>
                  <a:pt x="1031" y="63"/>
                </a:lnTo>
                <a:lnTo>
                  <a:pt x="1006" y="78"/>
                </a:lnTo>
                <a:lnTo>
                  <a:pt x="997" y="86"/>
                </a:lnTo>
                <a:lnTo>
                  <a:pt x="980" y="94"/>
                </a:lnTo>
                <a:lnTo>
                  <a:pt x="955" y="109"/>
                </a:lnTo>
                <a:lnTo>
                  <a:pt x="930" y="117"/>
                </a:lnTo>
                <a:lnTo>
                  <a:pt x="904" y="125"/>
                </a:lnTo>
                <a:lnTo>
                  <a:pt x="879" y="133"/>
                </a:lnTo>
                <a:lnTo>
                  <a:pt x="845" y="141"/>
                </a:lnTo>
                <a:lnTo>
                  <a:pt x="820" y="141"/>
                </a:lnTo>
                <a:lnTo>
                  <a:pt x="786" y="148"/>
                </a:lnTo>
                <a:lnTo>
                  <a:pt x="744" y="156"/>
                </a:lnTo>
                <a:lnTo>
                  <a:pt x="727" y="156"/>
                </a:lnTo>
                <a:lnTo>
                  <a:pt x="685" y="164"/>
                </a:lnTo>
                <a:lnTo>
                  <a:pt x="609" y="164"/>
                </a:lnTo>
                <a:lnTo>
                  <a:pt x="524" y="164"/>
                </a:lnTo>
                <a:lnTo>
                  <a:pt x="431" y="164"/>
                </a:lnTo>
                <a:lnTo>
                  <a:pt x="338" y="156"/>
                </a:lnTo>
                <a:lnTo>
                  <a:pt x="245" y="148"/>
                </a:lnTo>
                <a:lnTo>
                  <a:pt x="152" y="141"/>
                </a:lnTo>
                <a:lnTo>
                  <a:pt x="51" y="125"/>
                </a:lnTo>
                <a:lnTo>
                  <a:pt x="0" y="117"/>
                </a:lnTo>
              </a:path>
            </a:pathLst>
          </a:custGeom>
          <a:noFill/>
          <a:ln w="12700">
            <a:solidFill>
              <a:srgbClr val="000000"/>
            </a:solidFill>
            <a:round/>
            <a:headEnd/>
            <a:tailEnd/>
          </a:ln>
        </p:spPr>
        <p:txBody>
          <a:bodyPr/>
          <a:lstStyle/>
          <a:p>
            <a:endParaRPr lang="en-GB"/>
          </a:p>
        </p:txBody>
      </p:sp>
      <p:sp>
        <p:nvSpPr>
          <p:cNvPr id="38923" name="Freeform 11"/>
          <p:cNvSpPr>
            <a:spLocks/>
          </p:cNvSpPr>
          <p:nvPr/>
        </p:nvSpPr>
        <p:spPr bwMode="auto">
          <a:xfrm>
            <a:off x="6415088" y="5051425"/>
            <a:ext cx="784225" cy="1139825"/>
          </a:xfrm>
          <a:custGeom>
            <a:avLst/>
            <a:gdLst>
              <a:gd name="T0" fmla="*/ 0 w 439"/>
              <a:gd name="T1" fmla="*/ 2147483647 h 718"/>
              <a:gd name="T2" fmla="*/ 2147483647 w 439"/>
              <a:gd name="T3" fmla="*/ 0 h 718"/>
              <a:gd name="T4" fmla="*/ 2147483647 w 439"/>
              <a:gd name="T5" fmla="*/ 2147483647 h 718"/>
              <a:gd name="T6" fmla="*/ 2147483647 w 439"/>
              <a:gd name="T7" fmla="*/ 2147483647 h 718"/>
              <a:gd name="T8" fmla="*/ 2147483647 w 439"/>
              <a:gd name="T9" fmla="*/ 2147483647 h 718"/>
              <a:gd name="T10" fmla="*/ 2147483647 w 439"/>
              <a:gd name="T11" fmla="*/ 2147483647 h 718"/>
              <a:gd name="T12" fmla="*/ 2147483647 w 439"/>
              <a:gd name="T13" fmla="*/ 2147483647 h 718"/>
              <a:gd name="T14" fmla="*/ 2147483647 w 439"/>
              <a:gd name="T15" fmla="*/ 2147483647 h 718"/>
              <a:gd name="T16" fmla="*/ 2147483647 w 439"/>
              <a:gd name="T17" fmla="*/ 2147483647 h 718"/>
              <a:gd name="T18" fmla="*/ 2147483647 w 439"/>
              <a:gd name="T19" fmla="*/ 2147483647 h 718"/>
              <a:gd name="T20" fmla="*/ 2147483647 w 439"/>
              <a:gd name="T21" fmla="*/ 2147483647 h 718"/>
              <a:gd name="T22" fmla="*/ 2147483647 w 439"/>
              <a:gd name="T23" fmla="*/ 2147483647 h 718"/>
              <a:gd name="T24" fmla="*/ 2147483647 w 439"/>
              <a:gd name="T25" fmla="*/ 2147483647 h 718"/>
              <a:gd name="T26" fmla="*/ 2147483647 w 439"/>
              <a:gd name="T27" fmla="*/ 2147483647 h 718"/>
              <a:gd name="T28" fmla="*/ 2147483647 w 439"/>
              <a:gd name="T29" fmla="*/ 2147483647 h 7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9"/>
              <a:gd name="T46" fmla="*/ 0 h 718"/>
              <a:gd name="T47" fmla="*/ 439 w 439"/>
              <a:gd name="T48" fmla="*/ 718 h 7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9" h="718">
                <a:moveTo>
                  <a:pt x="0" y="8"/>
                </a:moveTo>
                <a:lnTo>
                  <a:pt x="101" y="0"/>
                </a:lnTo>
                <a:lnTo>
                  <a:pt x="194" y="8"/>
                </a:lnTo>
                <a:lnTo>
                  <a:pt x="270" y="47"/>
                </a:lnTo>
                <a:lnTo>
                  <a:pt x="346" y="109"/>
                </a:lnTo>
                <a:lnTo>
                  <a:pt x="389" y="156"/>
                </a:lnTo>
                <a:lnTo>
                  <a:pt x="414" y="211"/>
                </a:lnTo>
                <a:lnTo>
                  <a:pt x="439" y="343"/>
                </a:lnTo>
                <a:lnTo>
                  <a:pt x="431" y="429"/>
                </a:lnTo>
                <a:lnTo>
                  <a:pt x="414" y="507"/>
                </a:lnTo>
                <a:lnTo>
                  <a:pt x="372" y="577"/>
                </a:lnTo>
                <a:lnTo>
                  <a:pt x="313" y="648"/>
                </a:lnTo>
                <a:lnTo>
                  <a:pt x="262" y="679"/>
                </a:lnTo>
                <a:lnTo>
                  <a:pt x="211" y="694"/>
                </a:lnTo>
                <a:lnTo>
                  <a:pt x="110" y="718"/>
                </a:lnTo>
              </a:path>
            </a:pathLst>
          </a:custGeom>
          <a:noFill/>
          <a:ln w="12700">
            <a:solidFill>
              <a:srgbClr val="000000"/>
            </a:solidFill>
            <a:round/>
            <a:headEnd/>
            <a:tailEnd/>
          </a:ln>
        </p:spPr>
        <p:txBody>
          <a:bodyPr/>
          <a:lstStyle/>
          <a:p>
            <a:endParaRPr lang="en-GB"/>
          </a:p>
        </p:txBody>
      </p:sp>
      <p:sp>
        <p:nvSpPr>
          <p:cNvPr id="38924" name="Freeform 12"/>
          <p:cNvSpPr>
            <a:spLocks/>
          </p:cNvSpPr>
          <p:nvPr/>
        </p:nvSpPr>
        <p:spPr bwMode="auto">
          <a:xfrm>
            <a:off x="7954963" y="5262563"/>
            <a:ext cx="1206500" cy="1189037"/>
          </a:xfrm>
          <a:custGeom>
            <a:avLst/>
            <a:gdLst>
              <a:gd name="T0" fmla="*/ 2147483647 w 676"/>
              <a:gd name="T1" fmla="*/ 2147483647 h 749"/>
              <a:gd name="T2" fmla="*/ 0 w 676"/>
              <a:gd name="T3" fmla="*/ 2147483647 h 749"/>
              <a:gd name="T4" fmla="*/ 0 w 676"/>
              <a:gd name="T5" fmla="*/ 2147483647 h 749"/>
              <a:gd name="T6" fmla="*/ 2147483647 w 676"/>
              <a:gd name="T7" fmla="*/ 2147483647 h 749"/>
              <a:gd name="T8" fmla="*/ 2147483647 w 676"/>
              <a:gd name="T9" fmla="*/ 2147483647 h 749"/>
              <a:gd name="T10" fmla="*/ 2147483647 w 676"/>
              <a:gd name="T11" fmla="*/ 2147483647 h 749"/>
              <a:gd name="T12" fmla="*/ 2147483647 w 676"/>
              <a:gd name="T13" fmla="*/ 2147483647 h 749"/>
              <a:gd name="T14" fmla="*/ 2147483647 w 676"/>
              <a:gd name="T15" fmla="*/ 2147483647 h 749"/>
              <a:gd name="T16" fmla="*/ 2147483647 w 676"/>
              <a:gd name="T17" fmla="*/ 2147483647 h 749"/>
              <a:gd name="T18" fmla="*/ 2147483647 w 676"/>
              <a:gd name="T19" fmla="*/ 2147483647 h 749"/>
              <a:gd name="T20" fmla="*/ 2147483647 w 676"/>
              <a:gd name="T21" fmla="*/ 2147483647 h 749"/>
              <a:gd name="T22" fmla="*/ 2147483647 w 676"/>
              <a:gd name="T23" fmla="*/ 0 h 749"/>
              <a:gd name="T24" fmla="*/ 2147483647 w 676"/>
              <a:gd name="T25" fmla="*/ 0 h 749"/>
              <a:gd name="T26" fmla="*/ 2147483647 w 676"/>
              <a:gd name="T27" fmla="*/ 0 h 749"/>
              <a:gd name="T28" fmla="*/ 2147483647 w 676"/>
              <a:gd name="T29" fmla="*/ 2147483647 h 749"/>
              <a:gd name="T30" fmla="*/ 2147483647 w 676"/>
              <a:gd name="T31" fmla="*/ 2147483647 h 749"/>
              <a:gd name="T32" fmla="*/ 2147483647 w 676"/>
              <a:gd name="T33" fmla="*/ 2147483647 h 7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6"/>
              <a:gd name="T52" fmla="*/ 0 h 749"/>
              <a:gd name="T53" fmla="*/ 676 w 676"/>
              <a:gd name="T54" fmla="*/ 749 h 7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6" h="749">
                <a:moveTo>
                  <a:pt x="34" y="749"/>
                </a:moveTo>
                <a:lnTo>
                  <a:pt x="0" y="639"/>
                </a:lnTo>
                <a:lnTo>
                  <a:pt x="0" y="538"/>
                </a:lnTo>
                <a:lnTo>
                  <a:pt x="17" y="436"/>
                </a:lnTo>
                <a:lnTo>
                  <a:pt x="34" y="335"/>
                </a:lnTo>
                <a:lnTo>
                  <a:pt x="67" y="257"/>
                </a:lnTo>
                <a:lnTo>
                  <a:pt x="126" y="179"/>
                </a:lnTo>
                <a:lnTo>
                  <a:pt x="194" y="109"/>
                </a:lnTo>
                <a:lnTo>
                  <a:pt x="236" y="62"/>
                </a:lnTo>
                <a:lnTo>
                  <a:pt x="279" y="31"/>
                </a:lnTo>
                <a:lnTo>
                  <a:pt x="397" y="7"/>
                </a:lnTo>
                <a:lnTo>
                  <a:pt x="431" y="0"/>
                </a:lnTo>
                <a:lnTo>
                  <a:pt x="490" y="0"/>
                </a:lnTo>
                <a:lnTo>
                  <a:pt x="540" y="0"/>
                </a:lnTo>
                <a:lnTo>
                  <a:pt x="583" y="7"/>
                </a:lnTo>
                <a:lnTo>
                  <a:pt x="625" y="31"/>
                </a:lnTo>
                <a:lnTo>
                  <a:pt x="676" y="54"/>
                </a:lnTo>
              </a:path>
            </a:pathLst>
          </a:custGeom>
          <a:noFill/>
          <a:ln w="12700">
            <a:solidFill>
              <a:srgbClr val="000000"/>
            </a:solidFill>
            <a:round/>
            <a:headEnd/>
            <a:tailEnd/>
          </a:ln>
        </p:spPr>
        <p:txBody>
          <a:bodyPr/>
          <a:lstStyle/>
          <a:p>
            <a:endParaRPr lang="en-GB"/>
          </a:p>
        </p:txBody>
      </p:sp>
      <p:sp>
        <p:nvSpPr>
          <p:cNvPr id="38925" name="Rectangle 13"/>
          <p:cNvSpPr>
            <a:spLocks noChangeArrowheads="1"/>
          </p:cNvSpPr>
          <p:nvPr/>
        </p:nvSpPr>
        <p:spPr bwMode="auto">
          <a:xfrm>
            <a:off x="9553575" y="4171950"/>
            <a:ext cx="436563" cy="817563"/>
          </a:xfrm>
          <a:prstGeom prst="rect">
            <a:avLst/>
          </a:prstGeom>
          <a:solidFill>
            <a:srgbClr val="CCCCCC"/>
          </a:solidFill>
          <a:ln w="9525">
            <a:noFill/>
            <a:miter lim="800000"/>
            <a:headEnd/>
            <a:tailEnd/>
          </a:ln>
        </p:spPr>
        <p:txBody>
          <a:bodyPr/>
          <a:lstStyle/>
          <a:p>
            <a:endParaRPr lang="en-US"/>
          </a:p>
        </p:txBody>
      </p:sp>
      <p:sp>
        <p:nvSpPr>
          <p:cNvPr id="38926" name="Oval 14"/>
          <p:cNvSpPr>
            <a:spLocks noChangeArrowheads="1"/>
          </p:cNvSpPr>
          <p:nvPr/>
        </p:nvSpPr>
        <p:spPr bwMode="auto">
          <a:xfrm>
            <a:off x="9485313" y="4351338"/>
            <a:ext cx="544512" cy="569912"/>
          </a:xfrm>
          <a:prstGeom prst="ellipse">
            <a:avLst/>
          </a:prstGeom>
          <a:solidFill>
            <a:srgbClr val="CCCCCC"/>
          </a:solidFill>
          <a:ln w="12700">
            <a:solidFill>
              <a:srgbClr val="000000"/>
            </a:solidFill>
            <a:round/>
            <a:headEnd/>
            <a:tailEnd/>
          </a:ln>
        </p:spPr>
        <p:txBody>
          <a:bodyPr/>
          <a:lstStyle/>
          <a:p>
            <a:endParaRPr lang="en-US"/>
          </a:p>
        </p:txBody>
      </p:sp>
      <p:sp>
        <p:nvSpPr>
          <p:cNvPr id="38927" name="Oval 15"/>
          <p:cNvSpPr>
            <a:spLocks noChangeArrowheads="1"/>
          </p:cNvSpPr>
          <p:nvPr/>
        </p:nvSpPr>
        <p:spPr bwMode="auto">
          <a:xfrm>
            <a:off x="9644063" y="4506913"/>
            <a:ext cx="241300" cy="185737"/>
          </a:xfrm>
          <a:prstGeom prst="ellipse">
            <a:avLst/>
          </a:prstGeom>
          <a:solidFill>
            <a:srgbClr val="FFFFFF"/>
          </a:solidFill>
          <a:ln w="9525">
            <a:noFill/>
            <a:round/>
            <a:headEnd/>
            <a:tailEnd/>
          </a:ln>
        </p:spPr>
        <p:txBody>
          <a:bodyPr/>
          <a:lstStyle/>
          <a:p>
            <a:endParaRPr lang="en-US"/>
          </a:p>
        </p:txBody>
      </p:sp>
      <p:sp>
        <p:nvSpPr>
          <p:cNvPr id="38928" name="Oval 16"/>
          <p:cNvSpPr>
            <a:spLocks noChangeArrowheads="1"/>
          </p:cNvSpPr>
          <p:nvPr/>
        </p:nvSpPr>
        <p:spPr bwMode="auto">
          <a:xfrm>
            <a:off x="9644063" y="4506913"/>
            <a:ext cx="242887" cy="184150"/>
          </a:xfrm>
          <a:prstGeom prst="ellipse">
            <a:avLst/>
          </a:prstGeom>
          <a:noFill/>
          <a:ln w="26988">
            <a:solidFill>
              <a:srgbClr val="000000"/>
            </a:solidFill>
            <a:round/>
            <a:headEnd/>
            <a:tailEnd/>
          </a:ln>
        </p:spPr>
        <p:txBody>
          <a:bodyPr/>
          <a:lstStyle/>
          <a:p>
            <a:endParaRPr lang="en-US"/>
          </a:p>
        </p:txBody>
      </p:sp>
      <p:sp>
        <p:nvSpPr>
          <p:cNvPr id="38929" name="Rectangle 17"/>
          <p:cNvSpPr>
            <a:spLocks noChangeArrowheads="1"/>
          </p:cNvSpPr>
          <p:nvPr/>
        </p:nvSpPr>
        <p:spPr bwMode="auto">
          <a:xfrm>
            <a:off x="8256588" y="1905000"/>
            <a:ext cx="66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0" name="Rectangle 18"/>
          <p:cNvSpPr>
            <a:spLocks noChangeArrowheads="1"/>
          </p:cNvSpPr>
          <p:nvPr/>
        </p:nvSpPr>
        <p:spPr bwMode="auto">
          <a:xfrm>
            <a:off x="8391525" y="2052638"/>
            <a:ext cx="66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1" name="Rectangle 19"/>
          <p:cNvSpPr>
            <a:spLocks noChangeArrowheads="1"/>
          </p:cNvSpPr>
          <p:nvPr/>
        </p:nvSpPr>
        <p:spPr bwMode="auto">
          <a:xfrm>
            <a:off x="8467725" y="2052638"/>
            <a:ext cx="6508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2" name="Rectangle 20"/>
          <p:cNvSpPr>
            <a:spLocks noChangeArrowheads="1"/>
          </p:cNvSpPr>
          <p:nvPr/>
        </p:nvSpPr>
        <p:spPr bwMode="auto">
          <a:xfrm>
            <a:off x="8528050" y="2052638"/>
            <a:ext cx="8572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o</a:t>
            </a:r>
            <a:endParaRPr lang="en-GB"/>
          </a:p>
        </p:txBody>
      </p:sp>
      <p:sp>
        <p:nvSpPr>
          <p:cNvPr id="38933" name="Rectangle 21"/>
          <p:cNvSpPr>
            <a:spLocks noChangeArrowheads="1"/>
          </p:cNvSpPr>
          <p:nvPr/>
        </p:nvSpPr>
        <p:spPr bwMode="auto">
          <a:xfrm>
            <a:off x="8632825" y="2189163"/>
            <a:ext cx="66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4" name="Rectangle 22"/>
          <p:cNvSpPr>
            <a:spLocks noChangeArrowheads="1"/>
          </p:cNvSpPr>
          <p:nvPr/>
        </p:nvSpPr>
        <p:spPr bwMode="auto">
          <a:xfrm>
            <a:off x="8709025" y="2189163"/>
            <a:ext cx="6508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5" name="Rectangle 23"/>
          <p:cNvSpPr>
            <a:spLocks noChangeArrowheads="1"/>
          </p:cNvSpPr>
          <p:nvPr/>
        </p:nvSpPr>
        <p:spPr bwMode="auto">
          <a:xfrm>
            <a:off x="8769350" y="2189163"/>
            <a:ext cx="4762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6" name="Rectangle 24"/>
          <p:cNvSpPr>
            <a:spLocks noChangeArrowheads="1"/>
          </p:cNvSpPr>
          <p:nvPr/>
        </p:nvSpPr>
        <p:spPr bwMode="auto">
          <a:xfrm>
            <a:off x="8453438" y="2424113"/>
            <a:ext cx="6508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7" name="Rectangle 25"/>
          <p:cNvSpPr>
            <a:spLocks noChangeArrowheads="1"/>
          </p:cNvSpPr>
          <p:nvPr/>
        </p:nvSpPr>
        <p:spPr bwMode="auto">
          <a:xfrm>
            <a:off x="8528050" y="2424113"/>
            <a:ext cx="66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8" name="Rectangle 26"/>
          <p:cNvSpPr>
            <a:spLocks noChangeArrowheads="1"/>
          </p:cNvSpPr>
          <p:nvPr/>
        </p:nvSpPr>
        <p:spPr bwMode="auto">
          <a:xfrm>
            <a:off x="8602663" y="2424113"/>
            <a:ext cx="66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39" name="Rectangle 27"/>
          <p:cNvSpPr>
            <a:spLocks noChangeArrowheads="1"/>
          </p:cNvSpPr>
          <p:nvPr/>
        </p:nvSpPr>
        <p:spPr bwMode="auto">
          <a:xfrm>
            <a:off x="8482013" y="2733675"/>
            <a:ext cx="6508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40" name="Rectangle 28"/>
          <p:cNvSpPr>
            <a:spLocks noChangeArrowheads="1"/>
          </p:cNvSpPr>
          <p:nvPr/>
        </p:nvSpPr>
        <p:spPr bwMode="auto">
          <a:xfrm>
            <a:off x="8558213" y="2733675"/>
            <a:ext cx="12382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a:t>
            </a:r>
            <a:endParaRPr lang="en-GB"/>
          </a:p>
        </p:txBody>
      </p:sp>
      <p:sp>
        <p:nvSpPr>
          <p:cNvPr id="38941" name="Rectangle 29"/>
          <p:cNvSpPr>
            <a:spLocks noChangeArrowheads="1"/>
          </p:cNvSpPr>
          <p:nvPr/>
        </p:nvSpPr>
        <p:spPr bwMode="auto">
          <a:xfrm>
            <a:off x="8739188" y="3094038"/>
            <a:ext cx="1222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a:t>
            </a:r>
            <a:endParaRPr lang="en-GB"/>
          </a:p>
        </p:txBody>
      </p:sp>
      <p:sp>
        <p:nvSpPr>
          <p:cNvPr id="38942" name="Rectangle 30"/>
          <p:cNvSpPr>
            <a:spLocks noChangeArrowheads="1"/>
          </p:cNvSpPr>
          <p:nvPr/>
        </p:nvSpPr>
        <p:spPr bwMode="auto">
          <a:xfrm>
            <a:off x="8783638" y="3762375"/>
            <a:ext cx="1222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a:t>
            </a:r>
            <a:endParaRPr lang="en-GB"/>
          </a:p>
        </p:txBody>
      </p:sp>
      <p:sp>
        <p:nvSpPr>
          <p:cNvPr id="38943" name="Rectangle 31"/>
          <p:cNvSpPr>
            <a:spLocks noChangeArrowheads="1"/>
          </p:cNvSpPr>
          <p:nvPr/>
        </p:nvSpPr>
        <p:spPr bwMode="auto">
          <a:xfrm>
            <a:off x="8918575" y="3762375"/>
            <a:ext cx="66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44" name="Rectangle 32"/>
          <p:cNvSpPr>
            <a:spLocks noChangeArrowheads="1"/>
          </p:cNvSpPr>
          <p:nvPr/>
        </p:nvSpPr>
        <p:spPr bwMode="auto">
          <a:xfrm>
            <a:off x="7758113" y="5026025"/>
            <a:ext cx="12382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a:t>
            </a:r>
            <a:endParaRPr lang="en-GB"/>
          </a:p>
        </p:txBody>
      </p:sp>
      <p:sp>
        <p:nvSpPr>
          <p:cNvPr id="38945" name="Rectangle 33"/>
          <p:cNvSpPr>
            <a:spLocks noChangeArrowheads="1"/>
          </p:cNvSpPr>
          <p:nvPr/>
        </p:nvSpPr>
        <p:spPr bwMode="auto">
          <a:xfrm>
            <a:off x="7894638" y="5026025"/>
            <a:ext cx="6508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46" name="Rectangle 34"/>
          <p:cNvSpPr>
            <a:spLocks noChangeArrowheads="1"/>
          </p:cNvSpPr>
          <p:nvPr/>
        </p:nvSpPr>
        <p:spPr bwMode="auto">
          <a:xfrm>
            <a:off x="7969250" y="5026025"/>
            <a:ext cx="6508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47" name="Rectangle 35"/>
          <p:cNvSpPr>
            <a:spLocks noChangeArrowheads="1"/>
          </p:cNvSpPr>
          <p:nvPr/>
        </p:nvSpPr>
        <p:spPr bwMode="auto">
          <a:xfrm>
            <a:off x="6475413" y="5781675"/>
            <a:ext cx="12382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a:t>
            </a:r>
            <a:endParaRPr lang="en-GB"/>
          </a:p>
        </p:txBody>
      </p:sp>
      <p:sp>
        <p:nvSpPr>
          <p:cNvPr id="38948" name="Rectangle 36"/>
          <p:cNvSpPr>
            <a:spLocks noChangeArrowheads="1"/>
          </p:cNvSpPr>
          <p:nvPr/>
        </p:nvSpPr>
        <p:spPr bwMode="auto">
          <a:xfrm>
            <a:off x="6611938" y="5781675"/>
            <a:ext cx="6508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49" name="Rectangle 37"/>
          <p:cNvSpPr>
            <a:spLocks noChangeArrowheads="1"/>
          </p:cNvSpPr>
          <p:nvPr/>
        </p:nvSpPr>
        <p:spPr bwMode="auto">
          <a:xfrm>
            <a:off x="6686550" y="5781675"/>
            <a:ext cx="66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50" name="Rectangle 38"/>
          <p:cNvSpPr>
            <a:spLocks noChangeArrowheads="1"/>
          </p:cNvSpPr>
          <p:nvPr/>
        </p:nvSpPr>
        <p:spPr bwMode="auto">
          <a:xfrm>
            <a:off x="6746875" y="5781675"/>
            <a:ext cx="66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51" name="Rectangle 39"/>
          <p:cNvSpPr>
            <a:spLocks noChangeArrowheads="1"/>
          </p:cNvSpPr>
          <p:nvPr/>
        </p:nvSpPr>
        <p:spPr bwMode="auto">
          <a:xfrm>
            <a:off x="8497888" y="5918200"/>
            <a:ext cx="6508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I</a:t>
            </a:r>
            <a:endParaRPr lang="en-GB"/>
          </a:p>
        </p:txBody>
      </p:sp>
      <p:sp>
        <p:nvSpPr>
          <p:cNvPr id="38952" name="Rectangle 40"/>
          <p:cNvSpPr>
            <a:spLocks noChangeArrowheads="1"/>
          </p:cNvSpPr>
          <p:nvPr/>
        </p:nvSpPr>
        <p:spPr bwMode="auto">
          <a:xfrm>
            <a:off x="8572500" y="5918200"/>
            <a:ext cx="12382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X</a:t>
            </a:r>
            <a:endParaRPr lang="en-GB"/>
          </a:p>
        </p:txBody>
      </p:sp>
      <p:sp>
        <p:nvSpPr>
          <p:cNvPr id="38953" name="Rectangle 41"/>
          <p:cNvSpPr>
            <a:spLocks noChangeArrowheads="1"/>
          </p:cNvSpPr>
          <p:nvPr/>
        </p:nvSpPr>
        <p:spPr bwMode="auto">
          <a:xfrm>
            <a:off x="9704388" y="4703763"/>
            <a:ext cx="12382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X</a:t>
            </a:r>
            <a:endParaRPr lang="en-GB"/>
          </a:p>
        </p:txBody>
      </p:sp>
      <p:sp>
        <p:nvSpPr>
          <p:cNvPr id="38954" name="Arc 42"/>
          <p:cNvSpPr>
            <a:spLocks/>
          </p:cNvSpPr>
          <p:nvPr/>
        </p:nvSpPr>
        <p:spPr bwMode="auto">
          <a:xfrm>
            <a:off x="6634163" y="2208213"/>
            <a:ext cx="2520950" cy="879475"/>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3"/>
                </a:moveTo>
                <a:cubicBezTo>
                  <a:pt x="85" y="9605"/>
                  <a:pt x="9683" y="42"/>
                  <a:pt x="21522" y="0"/>
                </a:cubicBezTo>
              </a:path>
              <a:path w="21599" h="21600" stroke="0" extrusionOk="0">
                <a:moveTo>
                  <a:pt x="-1" y="21443"/>
                </a:moveTo>
                <a:cubicBezTo>
                  <a:pt x="85" y="9605"/>
                  <a:pt x="9683" y="42"/>
                  <a:pt x="21522" y="0"/>
                </a:cubicBezTo>
                <a:lnTo>
                  <a:pt x="21599" y="21600"/>
                </a:lnTo>
                <a:close/>
              </a:path>
            </a:pathLst>
          </a:custGeom>
          <a:noFill/>
          <a:ln w="12700">
            <a:solidFill>
              <a:srgbClr val="000000"/>
            </a:solidFill>
            <a:round/>
            <a:headEnd/>
            <a:tailEnd/>
          </a:ln>
        </p:spPr>
        <p:txBody>
          <a:bodyPr/>
          <a:lstStyle/>
          <a:p>
            <a:endParaRPr lang="en-GB"/>
          </a:p>
        </p:txBody>
      </p:sp>
      <p:grpSp>
        <p:nvGrpSpPr>
          <p:cNvPr id="2" name="Group 43"/>
          <p:cNvGrpSpPr>
            <a:grpSpLocks/>
          </p:cNvGrpSpPr>
          <p:nvPr/>
        </p:nvGrpSpPr>
        <p:grpSpPr bwMode="auto">
          <a:xfrm>
            <a:off x="282575" y="4481513"/>
            <a:ext cx="1260475" cy="681037"/>
            <a:chOff x="220" y="2722"/>
            <a:chExt cx="706" cy="429"/>
          </a:xfrm>
        </p:grpSpPr>
        <p:sp>
          <p:nvSpPr>
            <p:cNvPr id="39142" name="Rectangle 44"/>
            <p:cNvSpPr>
              <a:spLocks noChangeArrowheads="1"/>
            </p:cNvSpPr>
            <p:nvPr/>
          </p:nvSpPr>
          <p:spPr bwMode="auto">
            <a:xfrm>
              <a:off x="221" y="2722"/>
              <a:ext cx="676" cy="429"/>
            </a:xfrm>
            <a:prstGeom prst="rect">
              <a:avLst/>
            </a:prstGeom>
            <a:gradFill rotWithShape="1">
              <a:gsLst>
                <a:gs pos="0">
                  <a:srgbClr val="FF33CC"/>
                </a:gs>
                <a:gs pos="50000">
                  <a:srgbClr val="A22082"/>
                </a:gs>
                <a:gs pos="100000">
                  <a:srgbClr val="FF33CC"/>
                </a:gs>
              </a:gsLst>
              <a:lin ang="5400000" scaled="1"/>
            </a:gradFill>
            <a:ln w="9525">
              <a:noFill/>
              <a:miter lim="800000"/>
              <a:headEnd/>
              <a:tailEnd/>
            </a:ln>
          </p:spPr>
          <p:txBody>
            <a:bodyPr/>
            <a:lstStyle/>
            <a:p>
              <a:endParaRPr lang="en-US"/>
            </a:p>
          </p:txBody>
        </p:sp>
        <p:sp>
          <p:nvSpPr>
            <p:cNvPr id="39143" name="Rectangle 45"/>
            <p:cNvSpPr>
              <a:spLocks noChangeArrowheads="1"/>
            </p:cNvSpPr>
            <p:nvPr/>
          </p:nvSpPr>
          <p:spPr bwMode="auto">
            <a:xfrm>
              <a:off x="220" y="2722"/>
              <a:ext cx="677" cy="428"/>
            </a:xfrm>
            <a:prstGeom prst="rect">
              <a:avLst/>
            </a:prstGeom>
            <a:noFill/>
            <a:ln w="26988">
              <a:solidFill>
                <a:srgbClr val="000000"/>
              </a:solidFill>
              <a:miter lim="800000"/>
              <a:headEnd/>
              <a:tailEnd/>
            </a:ln>
          </p:spPr>
          <p:txBody>
            <a:bodyPr/>
            <a:lstStyle/>
            <a:p>
              <a:endParaRPr lang="en-US"/>
            </a:p>
          </p:txBody>
        </p:sp>
        <p:sp>
          <p:nvSpPr>
            <p:cNvPr id="39144" name="Rectangle 46"/>
            <p:cNvSpPr>
              <a:spLocks noChangeArrowheads="1"/>
            </p:cNvSpPr>
            <p:nvPr/>
          </p:nvSpPr>
          <p:spPr bwMode="auto">
            <a:xfrm>
              <a:off x="246" y="2738"/>
              <a:ext cx="5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h</a:t>
              </a:r>
              <a:endParaRPr lang="en-GB"/>
            </a:p>
          </p:txBody>
        </p:sp>
        <p:sp>
          <p:nvSpPr>
            <p:cNvPr id="39145" name="Rectangle 47"/>
            <p:cNvSpPr>
              <a:spLocks noChangeArrowheads="1"/>
            </p:cNvSpPr>
            <p:nvPr/>
          </p:nvSpPr>
          <p:spPr bwMode="auto">
            <a:xfrm>
              <a:off x="305" y="2738"/>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sp>
          <p:nvSpPr>
            <p:cNvPr id="39146" name="Rectangle 48"/>
            <p:cNvSpPr>
              <a:spLocks noChangeArrowheads="1"/>
            </p:cNvSpPr>
            <p:nvPr/>
          </p:nvSpPr>
          <p:spPr bwMode="auto">
            <a:xfrm>
              <a:off x="331" y="2738"/>
              <a:ext cx="51"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g</a:t>
              </a:r>
              <a:endParaRPr lang="en-GB"/>
            </a:p>
          </p:txBody>
        </p:sp>
        <p:sp>
          <p:nvSpPr>
            <p:cNvPr id="39147" name="Rectangle 49"/>
            <p:cNvSpPr>
              <a:spLocks noChangeArrowheads="1"/>
            </p:cNvSpPr>
            <p:nvPr/>
          </p:nvSpPr>
          <p:spPr bwMode="auto">
            <a:xfrm>
              <a:off x="390" y="2738"/>
              <a:ext cx="5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h</a:t>
              </a:r>
              <a:endParaRPr lang="en-GB"/>
            </a:p>
          </p:txBody>
        </p:sp>
        <p:sp>
          <p:nvSpPr>
            <p:cNvPr id="39148" name="Rectangle 50"/>
            <p:cNvSpPr>
              <a:spLocks noChangeArrowheads="1"/>
            </p:cNvSpPr>
            <p:nvPr/>
          </p:nvSpPr>
          <p:spPr bwMode="auto">
            <a:xfrm>
              <a:off x="449" y="2738"/>
              <a:ext cx="29"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 </a:t>
              </a:r>
              <a:endParaRPr lang="en-GB"/>
            </a:p>
          </p:txBody>
        </p:sp>
        <p:sp>
          <p:nvSpPr>
            <p:cNvPr id="39149" name="Rectangle 51"/>
            <p:cNvSpPr>
              <a:spLocks noChangeArrowheads="1"/>
            </p:cNvSpPr>
            <p:nvPr/>
          </p:nvSpPr>
          <p:spPr bwMode="auto">
            <a:xfrm>
              <a:off x="474" y="2738"/>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sp>
          <p:nvSpPr>
            <p:cNvPr id="39150" name="Rectangle 52"/>
            <p:cNvSpPr>
              <a:spLocks noChangeArrowheads="1"/>
            </p:cNvSpPr>
            <p:nvPr/>
          </p:nvSpPr>
          <p:spPr bwMode="auto">
            <a:xfrm>
              <a:off x="508" y="2738"/>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n</a:t>
              </a:r>
              <a:endParaRPr lang="en-GB"/>
            </a:p>
          </p:txBody>
        </p:sp>
        <p:sp>
          <p:nvSpPr>
            <p:cNvPr id="39151" name="Rectangle 53"/>
            <p:cNvSpPr>
              <a:spLocks noChangeArrowheads="1"/>
            </p:cNvSpPr>
            <p:nvPr/>
          </p:nvSpPr>
          <p:spPr bwMode="auto">
            <a:xfrm>
              <a:off x="559" y="2738"/>
              <a:ext cx="4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t</a:t>
              </a:r>
              <a:endParaRPr lang="en-GB"/>
            </a:p>
          </p:txBody>
        </p:sp>
        <p:sp>
          <p:nvSpPr>
            <p:cNvPr id="39152" name="Rectangle 54"/>
            <p:cNvSpPr>
              <a:spLocks noChangeArrowheads="1"/>
            </p:cNvSpPr>
            <p:nvPr/>
          </p:nvSpPr>
          <p:spPr bwMode="auto">
            <a:xfrm>
              <a:off x="610" y="2738"/>
              <a:ext cx="53"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e</a:t>
              </a:r>
              <a:endParaRPr lang="en-GB"/>
            </a:p>
          </p:txBody>
        </p:sp>
        <p:sp>
          <p:nvSpPr>
            <p:cNvPr id="39153" name="Rectangle 55"/>
            <p:cNvSpPr>
              <a:spLocks noChangeArrowheads="1"/>
            </p:cNvSpPr>
            <p:nvPr/>
          </p:nvSpPr>
          <p:spPr bwMode="auto">
            <a:xfrm>
              <a:off x="660" y="2738"/>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n</a:t>
              </a:r>
              <a:endParaRPr lang="en-GB"/>
            </a:p>
          </p:txBody>
        </p:sp>
        <p:sp>
          <p:nvSpPr>
            <p:cNvPr id="39154" name="Rectangle 56"/>
            <p:cNvSpPr>
              <a:spLocks noChangeArrowheads="1"/>
            </p:cNvSpPr>
            <p:nvPr/>
          </p:nvSpPr>
          <p:spPr bwMode="auto">
            <a:xfrm>
              <a:off x="711" y="2738"/>
              <a:ext cx="4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s</a:t>
              </a:r>
              <a:endParaRPr lang="en-GB"/>
            </a:p>
          </p:txBody>
        </p:sp>
        <p:sp>
          <p:nvSpPr>
            <p:cNvPr id="39155" name="Rectangle 57"/>
            <p:cNvSpPr>
              <a:spLocks noChangeArrowheads="1"/>
            </p:cNvSpPr>
            <p:nvPr/>
          </p:nvSpPr>
          <p:spPr bwMode="auto">
            <a:xfrm>
              <a:off x="762" y="2738"/>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sp>
          <p:nvSpPr>
            <p:cNvPr id="39156" name="Rectangle 58"/>
            <p:cNvSpPr>
              <a:spLocks noChangeArrowheads="1"/>
            </p:cNvSpPr>
            <p:nvPr/>
          </p:nvSpPr>
          <p:spPr bwMode="auto">
            <a:xfrm>
              <a:off x="795" y="2738"/>
              <a:ext cx="4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t</a:t>
              </a:r>
              <a:endParaRPr lang="en-GB"/>
            </a:p>
          </p:txBody>
        </p:sp>
        <p:sp>
          <p:nvSpPr>
            <p:cNvPr id="39157" name="Rectangle 59"/>
            <p:cNvSpPr>
              <a:spLocks noChangeArrowheads="1"/>
            </p:cNvSpPr>
            <p:nvPr/>
          </p:nvSpPr>
          <p:spPr bwMode="auto">
            <a:xfrm>
              <a:off x="838" y="2738"/>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y</a:t>
              </a:r>
              <a:endParaRPr lang="en-GB"/>
            </a:p>
          </p:txBody>
        </p:sp>
        <p:sp>
          <p:nvSpPr>
            <p:cNvPr id="39158" name="Rectangle 60"/>
            <p:cNvSpPr>
              <a:spLocks noChangeArrowheads="1"/>
            </p:cNvSpPr>
            <p:nvPr/>
          </p:nvSpPr>
          <p:spPr bwMode="auto">
            <a:xfrm>
              <a:off x="897" y="2738"/>
              <a:ext cx="29"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 </a:t>
              </a:r>
              <a:endParaRPr lang="en-GB"/>
            </a:p>
          </p:txBody>
        </p:sp>
        <p:sp>
          <p:nvSpPr>
            <p:cNvPr id="39159" name="Rectangle 61"/>
            <p:cNvSpPr>
              <a:spLocks noChangeArrowheads="1"/>
            </p:cNvSpPr>
            <p:nvPr/>
          </p:nvSpPr>
          <p:spPr bwMode="auto">
            <a:xfrm>
              <a:off x="398" y="2862"/>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n</a:t>
              </a:r>
              <a:endParaRPr lang="en-GB"/>
            </a:p>
          </p:txBody>
        </p:sp>
        <p:sp>
          <p:nvSpPr>
            <p:cNvPr id="39160" name="Rectangle 62"/>
            <p:cNvSpPr>
              <a:spLocks noChangeArrowheads="1"/>
            </p:cNvSpPr>
            <p:nvPr/>
          </p:nvSpPr>
          <p:spPr bwMode="auto">
            <a:xfrm>
              <a:off x="449" y="2862"/>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o</a:t>
              </a:r>
              <a:endParaRPr lang="en-GB"/>
            </a:p>
          </p:txBody>
        </p:sp>
        <p:sp>
          <p:nvSpPr>
            <p:cNvPr id="39161" name="Rectangle 63"/>
            <p:cNvSpPr>
              <a:spLocks noChangeArrowheads="1"/>
            </p:cNvSpPr>
            <p:nvPr/>
          </p:nvSpPr>
          <p:spPr bwMode="auto">
            <a:xfrm>
              <a:off x="500" y="2862"/>
              <a:ext cx="5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x</a:t>
              </a:r>
              <a:endParaRPr lang="en-GB"/>
            </a:p>
          </p:txBody>
        </p:sp>
        <p:sp>
          <p:nvSpPr>
            <p:cNvPr id="39162" name="Rectangle 64"/>
            <p:cNvSpPr>
              <a:spLocks noChangeArrowheads="1"/>
            </p:cNvSpPr>
            <p:nvPr/>
          </p:nvSpPr>
          <p:spPr bwMode="auto">
            <a:xfrm>
              <a:off x="559" y="2862"/>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sp>
          <p:nvSpPr>
            <p:cNvPr id="39163" name="Rectangle 65"/>
            <p:cNvSpPr>
              <a:spLocks noChangeArrowheads="1"/>
            </p:cNvSpPr>
            <p:nvPr/>
          </p:nvSpPr>
          <p:spPr bwMode="auto">
            <a:xfrm>
              <a:off x="593" y="2862"/>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o</a:t>
              </a:r>
              <a:endParaRPr lang="en-GB"/>
            </a:p>
          </p:txBody>
        </p:sp>
        <p:sp>
          <p:nvSpPr>
            <p:cNvPr id="39164" name="Rectangle 66"/>
            <p:cNvSpPr>
              <a:spLocks noChangeArrowheads="1"/>
            </p:cNvSpPr>
            <p:nvPr/>
          </p:nvSpPr>
          <p:spPr bwMode="auto">
            <a:xfrm>
              <a:off x="643" y="2862"/>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u</a:t>
              </a:r>
              <a:endParaRPr lang="en-GB"/>
            </a:p>
          </p:txBody>
        </p:sp>
        <p:sp>
          <p:nvSpPr>
            <p:cNvPr id="39165" name="Rectangle 67"/>
            <p:cNvSpPr>
              <a:spLocks noChangeArrowheads="1"/>
            </p:cNvSpPr>
            <p:nvPr/>
          </p:nvSpPr>
          <p:spPr bwMode="auto">
            <a:xfrm>
              <a:off x="694" y="2862"/>
              <a:ext cx="4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s</a:t>
              </a:r>
              <a:endParaRPr lang="en-GB"/>
            </a:p>
          </p:txBody>
        </p:sp>
        <p:sp>
          <p:nvSpPr>
            <p:cNvPr id="39166" name="Rectangle 68"/>
            <p:cNvSpPr>
              <a:spLocks noChangeArrowheads="1"/>
            </p:cNvSpPr>
            <p:nvPr/>
          </p:nvSpPr>
          <p:spPr bwMode="auto">
            <a:xfrm>
              <a:off x="745" y="2862"/>
              <a:ext cx="29"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 </a:t>
              </a:r>
              <a:endParaRPr lang="en-GB"/>
            </a:p>
          </p:txBody>
        </p:sp>
        <p:sp>
          <p:nvSpPr>
            <p:cNvPr id="39167" name="Rectangle 69"/>
            <p:cNvSpPr>
              <a:spLocks noChangeArrowheads="1"/>
            </p:cNvSpPr>
            <p:nvPr/>
          </p:nvSpPr>
          <p:spPr bwMode="auto">
            <a:xfrm>
              <a:off x="415" y="2987"/>
              <a:ext cx="4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s</a:t>
              </a:r>
              <a:endParaRPr lang="en-GB"/>
            </a:p>
          </p:txBody>
        </p:sp>
        <p:sp>
          <p:nvSpPr>
            <p:cNvPr id="39168" name="Rectangle 70"/>
            <p:cNvSpPr>
              <a:spLocks noChangeArrowheads="1"/>
            </p:cNvSpPr>
            <p:nvPr/>
          </p:nvSpPr>
          <p:spPr bwMode="auto">
            <a:xfrm>
              <a:off x="466" y="2987"/>
              <a:ext cx="4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t</a:t>
              </a:r>
              <a:endParaRPr lang="en-GB"/>
            </a:p>
          </p:txBody>
        </p:sp>
        <p:sp>
          <p:nvSpPr>
            <p:cNvPr id="39169" name="Rectangle 71"/>
            <p:cNvSpPr>
              <a:spLocks noChangeArrowheads="1"/>
            </p:cNvSpPr>
            <p:nvPr/>
          </p:nvSpPr>
          <p:spPr bwMode="auto">
            <a:xfrm>
              <a:off x="508" y="2987"/>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sp>
          <p:nvSpPr>
            <p:cNvPr id="39170" name="Rectangle 72"/>
            <p:cNvSpPr>
              <a:spLocks noChangeArrowheads="1"/>
            </p:cNvSpPr>
            <p:nvPr/>
          </p:nvSpPr>
          <p:spPr bwMode="auto">
            <a:xfrm>
              <a:off x="542" y="2987"/>
              <a:ext cx="75"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m</a:t>
              </a:r>
              <a:endParaRPr lang="en-GB"/>
            </a:p>
          </p:txBody>
        </p:sp>
        <p:sp>
          <p:nvSpPr>
            <p:cNvPr id="39171" name="Rectangle 73"/>
            <p:cNvSpPr>
              <a:spLocks noChangeArrowheads="1"/>
            </p:cNvSpPr>
            <p:nvPr/>
          </p:nvSpPr>
          <p:spPr bwMode="auto">
            <a:xfrm>
              <a:off x="618" y="2987"/>
              <a:ext cx="50"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u</a:t>
              </a:r>
              <a:endParaRPr lang="en-GB"/>
            </a:p>
          </p:txBody>
        </p:sp>
        <p:sp>
          <p:nvSpPr>
            <p:cNvPr id="39172" name="Rectangle 74"/>
            <p:cNvSpPr>
              <a:spLocks noChangeArrowheads="1"/>
            </p:cNvSpPr>
            <p:nvPr/>
          </p:nvSpPr>
          <p:spPr bwMode="auto">
            <a:xfrm>
              <a:off x="669" y="2987"/>
              <a:ext cx="26"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l</a:t>
              </a:r>
              <a:endParaRPr lang="en-GB"/>
            </a:p>
          </p:txBody>
        </p:sp>
        <p:sp>
          <p:nvSpPr>
            <p:cNvPr id="39173" name="Rectangle 75"/>
            <p:cNvSpPr>
              <a:spLocks noChangeArrowheads="1"/>
            </p:cNvSpPr>
            <p:nvPr/>
          </p:nvSpPr>
          <p:spPr bwMode="auto">
            <a:xfrm>
              <a:off x="702" y="2987"/>
              <a:ext cx="27" cy="115"/>
            </a:xfrm>
            <a:prstGeom prst="rect">
              <a:avLst/>
            </a:prstGeom>
            <a:noFill/>
            <a:ln w="9525">
              <a:noFill/>
              <a:miter lim="800000"/>
              <a:headEnd/>
              <a:tailEnd/>
            </a:ln>
          </p:spPr>
          <p:txBody>
            <a:bodyPr wrap="none" lIns="0" tIns="0" rIns="0" bIns="0">
              <a:spAutoFit/>
            </a:bodyPr>
            <a:lstStyle/>
            <a:p>
              <a:r>
                <a:rPr lang="en-GB" sz="1200">
                  <a:latin typeface="Comic Sans MS" pitchFamily="-1" charset="0"/>
                </a:rPr>
                <a:t>i</a:t>
              </a:r>
              <a:endParaRPr lang="en-GB"/>
            </a:p>
          </p:txBody>
        </p:sp>
      </p:grpSp>
      <p:grpSp>
        <p:nvGrpSpPr>
          <p:cNvPr id="3" name="Group 76"/>
          <p:cNvGrpSpPr>
            <a:grpSpLocks/>
          </p:cNvGrpSpPr>
          <p:nvPr/>
        </p:nvGrpSpPr>
        <p:grpSpPr bwMode="auto">
          <a:xfrm>
            <a:off x="2024063" y="1670050"/>
            <a:ext cx="7467600" cy="3752850"/>
            <a:chOff x="1133" y="1052"/>
            <a:chExt cx="4182" cy="2364"/>
          </a:xfrm>
        </p:grpSpPr>
        <p:sp>
          <p:nvSpPr>
            <p:cNvPr id="1054797" name="Oval 77"/>
            <p:cNvSpPr>
              <a:spLocks noChangeArrowheads="1"/>
            </p:cNvSpPr>
            <p:nvPr/>
          </p:nvSpPr>
          <p:spPr bwMode="auto">
            <a:xfrm>
              <a:off x="2350" y="1575"/>
              <a:ext cx="684" cy="1841"/>
            </a:xfrm>
            <a:prstGeom prst="ellipse">
              <a:avLst/>
            </a:prstGeom>
            <a:gradFill rotWithShape="0">
              <a:gsLst>
                <a:gs pos="0">
                  <a:schemeClr val="accent1"/>
                </a:gs>
                <a:gs pos="100000">
                  <a:schemeClr val="accent1">
                    <a:gamma/>
                    <a:tint val="60784"/>
                    <a:invGamma/>
                  </a:schemeClr>
                </a:gs>
              </a:gsLst>
              <a:lin ang="5400000" scaled="1"/>
            </a:gradFill>
            <a:ln w="9525">
              <a:noFill/>
              <a:round/>
              <a:headEnd/>
              <a:tailEnd/>
            </a:ln>
          </p:spPr>
          <p:txBody>
            <a:bodyPr/>
            <a:lstStyle/>
            <a:p>
              <a:endParaRPr lang="en-US"/>
            </a:p>
          </p:txBody>
        </p:sp>
        <p:grpSp>
          <p:nvGrpSpPr>
            <p:cNvPr id="39082" name="Group 78"/>
            <p:cNvGrpSpPr>
              <a:grpSpLocks/>
            </p:cNvGrpSpPr>
            <p:nvPr/>
          </p:nvGrpSpPr>
          <p:grpSpPr bwMode="auto">
            <a:xfrm>
              <a:off x="1133" y="1052"/>
              <a:ext cx="4182" cy="1250"/>
              <a:chOff x="1133" y="1052"/>
              <a:chExt cx="4182" cy="1250"/>
            </a:xfrm>
          </p:grpSpPr>
          <p:grpSp>
            <p:nvGrpSpPr>
              <p:cNvPr id="39083" name="Group 79"/>
              <p:cNvGrpSpPr>
                <a:grpSpLocks/>
              </p:cNvGrpSpPr>
              <p:nvPr/>
            </p:nvGrpSpPr>
            <p:grpSpPr bwMode="auto">
              <a:xfrm>
                <a:off x="4588" y="2019"/>
                <a:ext cx="187" cy="164"/>
                <a:chOff x="4588" y="2019"/>
                <a:chExt cx="187" cy="164"/>
              </a:xfrm>
            </p:grpSpPr>
            <p:sp>
              <p:nvSpPr>
                <p:cNvPr id="39137" name="Oval 80"/>
                <p:cNvSpPr>
                  <a:spLocks noChangeArrowheads="1"/>
                </p:cNvSpPr>
                <p:nvPr/>
              </p:nvSpPr>
              <p:spPr bwMode="auto">
                <a:xfrm>
                  <a:off x="4589" y="2019"/>
                  <a:ext cx="186" cy="164"/>
                </a:xfrm>
                <a:prstGeom prst="ellipse">
                  <a:avLst/>
                </a:prstGeom>
                <a:solidFill>
                  <a:srgbClr val="FFFFFF"/>
                </a:solidFill>
                <a:ln w="9525">
                  <a:noFill/>
                  <a:round/>
                  <a:headEnd/>
                  <a:tailEnd/>
                </a:ln>
              </p:spPr>
              <p:txBody>
                <a:bodyPr/>
                <a:lstStyle/>
                <a:p>
                  <a:endParaRPr lang="en-US"/>
                </a:p>
              </p:txBody>
            </p:sp>
            <p:sp>
              <p:nvSpPr>
                <p:cNvPr id="39138" name="Oval 81"/>
                <p:cNvSpPr>
                  <a:spLocks noChangeArrowheads="1"/>
                </p:cNvSpPr>
                <p:nvPr/>
              </p:nvSpPr>
              <p:spPr bwMode="auto">
                <a:xfrm>
                  <a:off x="4588" y="2020"/>
                  <a:ext cx="187" cy="163"/>
                </a:xfrm>
                <a:prstGeom prst="ellipse">
                  <a:avLst/>
                </a:prstGeom>
                <a:noFill/>
                <a:ln w="26988">
                  <a:solidFill>
                    <a:srgbClr val="000000"/>
                  </a:solidFill>
                  <a:round/>
                  <a:headEnd/>
                  <a:tailEnd/>
                </a:ln>
              </p:spPr>
              <p:txBody>
                <a:bodyPr/>
                <a:lstStyle/>
                <a:p>
                  <a:endParaRPr lang="en-US"/>
                </a:p>
              </p:txBody>
            </p:sp>
            <p:sp>
              <p:nvSpPr>
                <p:cNvPr id="39139" name="Rectangle 82"/>
                <p:cNvSpPr>
                  <a:spLocks noChangeArrowheads="1"/>
                </p:cNvSpPr>
                <p:nvPr/>
              </p:nvSpPr>
              <p:spPr bwMode="auto">
                <a:xfrm>
                  <a:off x="4606" y="2067"/>
                  <a:ext cx="67" cy="77"/>
                </a:xfrm>
                <a:prstGeom prst="rect">
                  <a:avLst/>
                </a:prstGeom>
                <a:noFill/>
                <a:ln w="9525">
                  <a:noFill/>
                  <a:miter lim="800000"/>
                  <a:headEnd/>
                  <a:tailEnd/>
                </a:ln>
              </p:spPr>
              <p:txBody>
                <a:bodyPr wrap="none" lIns="0" tIns="0" rIns="0" bIns="0">
                  <a:spAutoFit/>
                </a:bodyPr>
                <a:lstStyle/>
                <a:p>
                  <a:r>
                    <a:rPr lang="en-GB" sz="800">
                      <a:solidFill>
                        <a:srgbClr val="000000"/>
                      </a:solidFill>
                      <a:latin typeface="Comic Sans MS" pitchFamily="-1" charset="0"/>
                    </a:rPr>
                    <a:t>W</a:t>
                  </a:r>
                  <a:endParaRPr lang="en-GB"/>
                </a:p>
              </p:txBody>
            </p:sp>
            <p:sp>
              <p:nvSpPr>
                <p:cNvPr id="39140" name="Rectangle 83"/>
                <p:cNvSpPr>
                  <a:spLocks noChangeArrowheads="1"/>
                </p:cNvSpPr>
                <p:nvPr/>
              </p:nvSpPr>
              <p:spPr bwMode="auto">
                <a:xfrm>
                  <a:off x="4673" y="2067"/>
                  <a:ext cx="46" cy="77"/>
                </a:xfrm>
                <a:prstGeom prst="rect">
                  <a:avLst/>
                </a:prstGeom>
                <a:noFill/>
                <a:ln w="9525">
                  <a:noFill/>
                  <a:miter lim="800000"/>
                  <a:headEnd/>
                  <a:tailEnd/>
                </a:ln>
              </p:spPr>
              <p:txBody>
                <a:bodyPr wrap="none" lIns="0" tIns="0" rIns="0" bIns="0">
                  <a:spAutoFit/>
                </a:bodyPr>
                <a:lstStyle/>
                <a:p>
                  <a:r>
                    <a:rPr lang="en-GB" sz="800">
                      <a:solidFill>
                        <a:srgbClr val="000000"/>
                      </a:solidFill>
                      <a:latin typeface="Comic Sans MS" pitchFamily="-1" charset="0"/>
                    </a:rPr>
                    <a:t>D</a:t>
                  </a:r>
                  <a:endParaRPr lang="en-GB"/>
                </a:p>
              </p:txBody>
            </p:sp>
            <p:sp>
              <p:nvSpPr>
                <p:cNvPr id="39141" name="Rectangle 84"/>
                <p:cNvSpPr>
                  <a:spLocks noChangeArrowheads="1"/>
                </p:cNvSpPr>
                <p:nvPr/>
              </p:nvSpPr>
              <p:spPr bwMode="auto">
                <a:xfrm>
                  <a:off x="4724" y="2067"/>
                  <a:ext cx="40" cy="77"/>
                </a:xfrm>
                <a:prstGeom prst="rect">
                  <a:avLst/>
                </a:prstGeom>
                <a:noFill/>
                <a:ln w="9525">
                  <a:noFill/>
                  <a:miter lim="800000"/>
                  <a:headEnd/>
                  <a:tailEnd/>
                </a:ln>
              </p:spPr>
              <p:txBody>
                <a:bodyPr wrap="none" lIns="0" tIns="0" rIns="0" bIns="0">
                  <a:spAutoFit/>
                </a:bodyPr>
                <a:lstStyle/>
                <a:p>
                  <a:r>
                    <a:rPr lang="en-GB" sz="800">
                      <a:solidFill>
                        <a:srgbClr val="000000"/>
                      </a:solidFill>
                      <a:latin typeface="Comic Sans MS" pitchFamily="-1" charset="0"/>
                    </a:rPr>
                    <a:t>R</a:t>
                  </a:r>
                  <a:endParaRPr lang="en-GB"/>
                </a:p>
              </p:txBody>
            </p:sp>
          </p:grpSp>
          <p:grpSp>
            <p:nvGrpSpPr>
              <p:cNvPr id="39084" name="Group 85"/>
              <p:cNvGrpSpPr>
                <a:grpSpLocks/>
              </p:cNvGrpSpPr>
              <p:nvPr/>
            </p:nvGrpSpPr>
            <p:grpSpPr bwMode="auto">
              <a:xfrm>
                <a:off x="1133" y="1052"/>
                <a:ext cx="4182" cy="1250"/>
                <a:chOff x="1133" y="1052"/>
                <a:chExt cx="4182" cy="1250"/>
              </a:xfrm>
            </p:grpSpPr>
            <p:sp>
              <p:nvSpPr>
                <p:cNvPr id="39085" name="Arc 86"/>
                <p:cNvSpPr>
                  <a:spLocks/>
                </p:cNvSpPr>
                <p:nvPr/>
              </p:nvSpPr>
              <p:spPr bwMode="auto">
                <a:xfrm>
                  <a:off x="5048" y="1766"/>
                  <a:ext cx="120" cy="78"/>
                </a:xfrm>
                <a:custGeom>
                  <a:avLst/>
                  <a:gdLst>
                    <a:gd name="T0" fmla="*/ 0 w 21696"/>
                    <a:gd name="T1" fmla="*/ 0 h 21600"/>
                    <a:gd name="T2" fmla="*/ 0 w 21696"/>
                    <a:gd name="T3" fmla="*/ 0 h 21600"/>
                    <a:gd name="T4" fmla="*/ 0 w 21696"/>
                    <a:gd name="T5" fmla="*/ 0 h 21600"/>
                    <a:gd name="T6" fmla="*/ 0 60000 65536"/>
                    <a:gd name="T7" fmla="*/ 0 60000 65536"/>
                    <a:gd name="T8" fmla="*/ 0 60000 65536"/>
                    <a:gd name="T9" fmla="*/ 0 w 21696"/>
                    <a:gd name="T10" fmla="*/ 0 h 21600"/>
                    <a:gd name="T11" fmla="*/ 21696 w 21696"/>
                    <a:gd name="T12" fmla="*/ 21600 h 21600"/>
                  </a:gdLst>
                  <a:ahLst/>
                  <a:cxnLst>
                    <a:cxn ang="T6">
                      <a:pos x="T0" y="T1"/>
                    </a:cxn>
                    <a:cxn ang="T7">
                      <a:pos x="T2" y="T3"/>
                    </a:cxn>
                    <a:cxn ang="T8">
                      <a:pos x="T4" y="T5"/>
                    </a:cxn>
                  </a:cxnLst>
                  <a:rect l="T9" t="T10" r="T11" b="T12"/>
                  <a:pathLst>
                    <a:path w="21696" h="21600" fill="none" extrusionOk="0">
                      <a:moveTo>
                        <a:pt x="0" y="0"/>
                      </a:moveTo>
                      <a:cubicBezTo>
                        <a:pt x="32" y="0"/>
                        <a:pt x="64" y="-1"/>
                        <a:pt x="97" y="0"/>
                      </a:cubicBezTo>
                      <a:cubicBezTo>
                        <a:pt x="11964" y="0"/>
                        <a:pt x="21609" y="9574"/>
                        <a:pt x="21696" y="21440"/>
                      </a:cubicBezTo>
                    </a:path>
                    <a:path w="21696" h="21600" stroke="0" extrusionOk="0">
                      <a:moveTo>
                        <a:pt x="0" y="0"/>
                      </a:moveTo>
                      <a:cubicBezTo>
                        <a:pt x="32" y="0"/>
                        <a:pt x="64" y="-1"/>
                        <a:pt x="97" y="0"/>
                      </a:cubicBezTo>
                      <a:cubicBezTo>
                        <a:pt x="11964" y="0"/>
                        <a:pt x="21609" y="9574"/>
                        <a:pt x="21696" y="21440"/>
                      </a:cubicBezTo>
                      <a:lnTo>
                        <a:pt x="97" y="21600"/>
                      </a:lnTo>
                      <a:close/>
                    </a:path>
                  </a:pathLst>
                </a:custGeom>
                <a:noFill/>
                <a:ln w="39688">
                  <a:solidFill>
                    <a:srgbClr val="0000FF"/>
                  </a:solidFill>
                  <a:round/>
                  <a:headEnd/>
                  <a:tailEnd/>
                </a:ln>
              </p:spPr>
              <p:txBody>
                <a:bodyPr/>
                <a:lstStyle/>
                <a:p>
                  <a:endParaRPr lang="en-GB"/>
                </a:p>
              </p:txBody>
            </p:sp>
            <p:sp>
              <p:nvSpPr>
                <p:cNvPr id="39086" name="Freeform 87"/>
                <p:cNvSpPr>
                  <a:spLocks/>
                </p:cNvSpPr>
                <p:nvPr/>
              </p:nvSpPr>
              <p:spPr bwMode="auto">
                <a:xfrm>
                  <a:off x="5003" y="1715"/>
                  <a:ext cx="51" cy="101"/>
                </a:xfrm>
                <a:custGeom>
                  <a:avLst/>
                  <a:gdLst>
                    <a:gd name="T0" fmla="*/ 51 w 51"/>
                    <a:gd name="T1" fmla="*/ 55 h 101"/>
                    <a:gd name="T2" fmla="*/ 0 w 51"/>
                    <a:gd name="T3" fmla="*/ 0 h 101"/>
                    <a:gd name="T4" fmla="*/ 0 w 51"/>
                    <a:gd name="T5" fmla="*/ 101 h 101"/>
                    <a:gd name="T6" fmla="*/ 51 w 51"/>
                    <a:gd name="T7" fmla="*/ 55 h 101"/>
                    <a:gd name="T8" fmla="*/ 0 60000 65536"/>
                    <a:gd name="T9" fmla="*/ 0 60000 65536"/>
                    <a:gd name="T10" fmla="*/ 0 60000 65536"/>
                    <a:gd name="T11" fmla="*/ 0 60000 65536"/>
                    <a:gd name="T12" fmla="*/ 0 w 51"/>
                    <a:gd name="T13" fmla="*/ 0 h 101"/>
                    <a:gd name="T14" fmla="*/ 51 w 51"/>
                    <a:gd name="T15" fmla="*/ 101 h 101"/>
                  </a:gdLst>
                  <a:ahLst/>
                  <a:cxnLst>
                    <a:cxn ang="T8">
                      <a:pos x="T0" y="T1"/>
                    </a:cxn>
                    <a:cxn ang="T9">
                      <a:pos x="T2" y="T3"/>
                    </a:cxn>
                    <a:cxn ang="T10">
                      <a:pos x="T4" y="T5"/>
                    </a:cxn>
                    <a:cxn ang="T11">
                      <a:pos x="T6" y="T7"/>
                    </a:cxn>
                  </a:cxnLst>
                  <a:rect l="T12" t="T13" r="T14" b="T15"/>
                  <a:pathLst>
                    <a:path w="51" h="101">
                      <a:moveTo>
                        <a:pt x="51" y="55"/>
                      </a:moveTo>
                      <a:lnTo>
                        <a:pt x="0" y="0"/>
                      </a:lnTo>
                      <a:lnTo>
                        <a:pt x="0" y="101"/>
                      </a:lnTo>
                      <a:lnTo>
                        <a:pt x="51" y="55"/>
                      </a:lnTo>
                      <a:close/>
                    </a:path>
                  </a:pathLst>
                </a:custGeom>
                <a:solidFill>
                  <a:srgbClr val="0000FF"/>
                </a:solidFill>
                <a:ln w="39688">
                  <a:solidFill>
                    <a:srgbClr val="0000FF"/>
                  </a:solidFill>
                  <a:round/>
                  <a:headEnd/>
                  <a:tailEnd/>
                </a:ln>
              </p:spPr>
              <p:txBody>
                <a:bodyPr/>
                <a:lstStyle/>
                <a:p>
                  <a:endParaRPr lang="en-GB"/>
                </a:p>
              </p:txBody>
            </p:sp>
            <p:sp>
              <p:nvSpPr>
                <p:cNvPr id="39087" name="Freeform 88"/>
                <p:cNvSpPr>
                  <a:spLocks/>
                </p:cNvSpPr>
                <p:nvPr/>
              </p:nvSpPr>
              <p:spPr bwMode="auto">
                <a:xfrm>
                  <a:off x="5054" y="1528"/>
                  <a:ext cx="50" cy="109"/>
                </a:xfrm>
                <a:custGeom>
                  <a:avLst/>
                  <a:gdLst>
                    <a:gd name="T0" fmla="*/ 50 w 50"/>
                    <a:gd name="T1" fmla="*/ 54 h 109"/>
                    <a:gd name="T2" fmla="*/ 0 w 50"/>
                    <a:gd name="T3" fmla="*/ 0 h 109"/>
                    <a:gd name="T4" fmla="*/ 0 w 50"/>
                    <a:gd name="T5" fmla="*/ 109 h 109"/>
                    <a:gd name="T6" fmla="*/ 50 w 50"/>
                    <a:gd name="T7" fmla="*/ 54 h 109"/>
                    <a:gd name="T8" fmla="*/ 0 60000 65536"/>
                    <a:gd name="T9" fmla="*/ 0 60000 65536"/>
                    <a:gd name="T10" fmla="*/ 0 60000 65536"/>
                    <a:gd name="T11" fmla="*/ 0 60000 65536"/>
                    <a:gd name="T12" fmla="*/ 0 w 50"/>
                    <a:gd name="T13" fmla="*/ 0 h 109"/>
                    <a:gd name="T14" fmla="*/ 50 w 50"/>
                    <a:gd name="T15" fmla="*/ 109 h 109"/>
                  </a:gdLst>
                  <a:ahLst/>
                  <a:cxnLst>
                    <a:cxn ang="T8">
                      <a:pos x="T0" y="T1"/>
                    </a:cxn>
                    <a:cxn ang="T9">
                      <a:pos x="T2" y="T3"/>
                    </a:cxn>
                    <a:cxn ang="T10">
                      <a:pos x="T4" y="T5"/>
                    </a:cxn>
                    <a:cxn ang="T11">
                      <a:pos x="T6" y="T7"/>
                    </a:cxn>
                  </a:cxnLst>
                  <a:rect l="T12" t="T13" r="T14" b="T15"/>
                  <a:pathLst>
                    <a:path w="50" h="109">
                      <a:moveTo>
                        <a:pt x="50" y="54"/>
                      </a:moveTo>
                      <a:lnTo>
                        <a:pt x="0" y="0"/>
                      </a:lnTo>
                      <a:lnTo>
                        <a:pt x="0" y="109"/>
                      </a:lnTo>
                      <a:lnTo>
                        <a:pt x="50" y="54"/>
                      </a:lnTo>
                      <a:close/>
                    </a:path>
                  </a:pathLst>
                </a:custGeom>
                <a:solidFill>
                  <a:srgbClr val="0000FF"/>
                </a:solidFill>
                <a:ln w="39688">
                  <a:solidFill>
                    <a:srgbClr val="0000FF"/>
                  </a:solidFill>
                  <a:round/>
                  <a:headEnd/>
                  <a:tailEnd/>
                </a:ln>
              </p:spPr>
              <p:txBody>
                <a:bodyPr/>
                <a:lstStyle/>
                <a:p>
                  <a:endParaRPr lang="en-GB"/>
                </a:p>
              </p:txBody>
            </p:sp>
            <p:sp>
              <p:nvSpPr>
                <p:cNvPr id="39088" name="Freeform 89"/>
                <p:cNvSpPr>
                  <a:spLocks/>
                </p:cNvSpPr>
                <p:nvPr/>
              </p:nvSpPr>
              <p:spPr bwMode="auto">
                <a:xfrm>
                  <a:off x="4792" y="2035"/>
                  <a:ext cx="50" cy="101"/>
                </a:xfrm>
                <a:custGeom>
                  <a:avLst/>
                  <a:gdLst>
                    <a:gd name="T0" fmla="*/ 50 w 50"/>
                    <a:gd name="T1" fmla="*/ 55 h 101"/>
                    <a:gd name="T2" fmla="*/ 0 w 50"/>
                    <a:gd name="T3" fmla="*/ 0 h 101"/>
                    <a:gd name="T4" fmla="*/ 0 w 50"/>
                    <a:gd name="T5" fmla="*/ 101 h 101"/>
                    <a:gd name="T6" fmla="*/ 50 w 50"/>
                    <a:gd name="T7" fmla="*/ 55 h 101"/>
                    <a:gd name="T8" fmla="*/ 0 60000 65536"/>
                    <a:gd name="T9" fmla="*/ 0 60000 65536"/>
                    <a:gd name="T10" fmla="*/ 0 60000 65536"/>
                    <a:gd name="T11" fmla="*/ 0 60000 65536"/>
                    <a:gd name="T12" fmla="*/ 0 w 50"/>
                    <a:gd name="T13" fmla="*/ 0 h 101"/>
                    <a:gd name="T14" fmla="*/ 50 w 50"/>
                    <a:gd name="T15" fmla="*/ 101 h 101"/>
                  </a:gdLst>
                  <a:ahLst/>
                  <a:cxnLst>
                    <a:cxn ang="T8">
                      <a:pos x="T0" y="T1"/>
                    </a:cxn>
                    <a:cxn ang="T9">
                      <a:pos x="T2" y="T3"/>
                    </a:cxn>
                    <a:cxn ang="T10">
                      <a:pos x="T4" y="T5"/>
                    </a:cxn>
                    <a:cxn ang="T11">
                      <a:pos x="T6" y="T7"/>
                    </a:cxn>
                  </a:cxnLst>
                  <a:rect l="T12" t="T13" r="T14" b="T15"/>
                  <a:pathLst>
                    <a:path w="50" h="101">
                      <a:moveTo>
                        <a:pt x="50" y="55"/>
                      </a:moveTo>
                      <a:lnTo>
                        <a:pt x="0" y="0"/>
                      </a:lnTo>
                      <a:lnTo>
                        <a:pt x="0" y="101"/>
                      </a:lnTo>
                      <a:lnTo>
                        <a:pt x="50" y="55"/>
                      </a:lnTo>
                      <a:close/>
                    </a:path>
                  </a:pathLst>
                </a:custGeom>
                <a:solidFill>
                  <a:srgbClr val="0000FF"/>
                </a:solidFill>
                <a:ln w="39688">
                  <a:solidFill>
                    <a:srgbClr val="0000FF"/>
                  </a:solidFill>
                  <a:round/>
                  <a:headEnd/>
                  <a:tailEnd/>
                </a:ln>
              </p:spPr>
              <p:txBody>
                <a:bodyPr/>
                <a:lstStyle/>
                <a:p>
                  <a:endParaRPr lang="en-GB"/>
                </a:p>
              </p:txBody>
            </p:sp>
            <p:grpSp>
              <p:nvGrpSpPr>
                <p:cNvPr id="39089" name="Group 90"/>
                <p:cNvGrpSpPr>
                  <a:grpSpLocks/>
                </p:cNvGrpSpPr>
                <p:nvPr/>
              </p:nvGrpSpPr>
              <p:grpSpPr bwMode="auto">
                <a:xfrm>
                  <a:off x="1133" y="1052"/>
                  <a:ext cx="4182" cy="1250"/>
                  <a:chOff x="1133" y="1052"/>
                  <a:chExt cx="4182" cy="1250"/>
                </a:xfrm>
              </p:grpSpPr>
              <p:sp>
                <p:nvSpPr>
                  <p:cNvPr id="39091" name="Freeform 91"/>
                  <p:cNvSpPr>
                    <a:spLocks/>
                  </p:cNvSpPr>
                  <p:nvPr/>
                </p:nvSpPr>
                <p:spPr bwMode="auto">
                  <a:xfrm>
                    <a:off x="1319" y="1052"/>
                    <a:ext cx="3996" cy="1131"/>
                  </a:xfrm>
                  <a:custGeom>
                    <a:avLst/>
                    <a:gdLst>
                      <a:gd name="T0" fmla="*/ 17 w 3996"/>
                      <a:gd name="T1" fmla="*/ 1123 h 1131"/>
                      <a:gd name="T2" fmla="*/ 152 w 3996"/>
                      <a:gd name="T3" fmla="*/ 1123 h 1131"/>
                      <a:gd name="T4" fmla="*/ 423 w 3996"/>
                      <a:gd name="T5" fmla="*/ 1123 h 1131"/>
                      <a:gd name="T6" fmla="*/ 685 w 3996"/>
                      <a:gd name="T7" fmla="*/ 1123 h 1131"/>
                      <a:gd name="T8" fmla="*/ 820 w 3996"/>
                      <a:gd name="T9" fmla="*/ 1123 h 1131"/>
                      <a:gd name="T10" fmla="*/ 1056 w 3996"/>
                      <a:gd name="T11" fmla="*/ 1108 h 1131"/>
                      <a:gd name="T12" fmla="*/ 1411 w 3996"/>
                      <a:gd name="T13" fmla="*/ 1038 h 1131"/>
                      <a:gd name="T14" fmla="*/ 1589 w 3996"/>
                      <a:gd name="T15" fmla="*/ 936 h 1131"/>
                      <a:gd name="T16" fmla="*/ 1698 w 3996"/>
                      <a:gd name="T17" fmla="*/ 780 h 1131"/>
                      <a:gd name="T18" fmla="*/ 1783 w 3996"/>
                      <a:gd name="T19" fmla="*/ 585 h 1131"/>
                      <a:gd name="T20" fmla="*/ 1842 w 3996"/>
                      <a:gd name="T21" fmla="*/ 452 h 1131"/>
                      <a:gd name="T22" fmla="*/ 1867 w 3996"/>
                      <a:gd name="T23" fmla="*/ 398 h 1131"/>
                      <a:gd name="T24" fmla="*/ 1935 w 3996"/>
                      <a:gd name="T25" fmla="*/ 281 h 1131"/>
                      <a:gd name="T26" fmla="*/ 2045 w 3996"/>
                      <a:gd name="T27" fmla="*/ 164 h 1131"/>
                      <a:gd name="T28" fmla="*/ 2138 w 3996"/>
                      <a:gd name="T29" fmla="*/ 109 h 1131"/>
                      <a:gd name="T30" fmla="*/ 2298 w 3996"/>
                      <a:gd name="T31" fmla="*/ 54 h 1131"/>
                      <a:gd name="T32" fmla="*/ 2552 w 3996"/>
                      <a:gd name="T33" fmla="*/ 23 h 1131"/>
                      <a:gd name="T34" fmla="*/ 3177 w 3996"/>
                      <a:gd name="T35" fmla="*/ 15 h 1131"/>
                      <a:gd name="T36" fmla="*/ 3447 w 3996"/>
                      <a:gd name="T37" fmla="*/ 54 h 1131"/>
                      <a:gd name="T38" fmla="*/ 3675 w 3996"/>
                      <a:gd name="T39" fmla="*/ 117 h 1131"/>
                      <a:gd name="T40" fmla="*/ 3768 w 3996"/>
                      <a:gd name="T41" fmla="*/ 171 h 1131"/>
                      <a:gd name="T42" fmla="*/ 3861 w 3996"/>
                      <a:gd name="T43" fmla="*/ 265 h 1131"/>
                      <a:gd name="T44" fmla="*/ 3971 w 3996"/>
                      <a:gd name="T45" fmla="*/ 460 h 1131"/>
                      <a:gd name="T46" fmla="*/ 3996 w 3996"/>
                      <a:gd name="T47" fmla="*/ 593 h 1131"/>
                      <a:gd name="T48" fmla="*/ 3996 w 3996"/>
                      <a:gd name="T49" fmla="*/ 671 h 1131"/>
                      <a:gd name="T50" fmla="*/ 3996 w 3996"/>
                      <a:gd name="T51" fmla="*/ 842 h 1131"/>
                      <a:gd name="T52" fmla="*/ 3971 w 3996"/>
                      <a:gd name="T53" fmla="*/ 983 h 1131"/>
                      <a:gd name="T54" fmla="*/ 3920 w 3996"/>
                      <a:gd name="T55" fmla="*/ 1006 h 1131"/>
                      <a:gd name="T56" fmla="*/ 3887 w 3996"/>
                      <a:gd name="T57" fmla="*/ 975 h 1131"/>
                      <a:gd name="T58" fmla="*/ 3853 w 3996"/>
                      <a:gd name="T59" fmla="*/ 858 h 1131"/>
                      <a:gd name="T60" fmla="*/ 3853 w 3996"/>
                      <a:gd name="T61" fmla="*/ 647 h 1131"/>
                      <a:gd name="T62" fmla="*/ 3844 w 3996"/>
                      <a:gd name="T63" fmla="*/ 562 h 1131"/>
                      <a:gd name="T64" fmla="*/ 3794 w 3996"/>
                      <a:gd name="T65" fmla="*/ 538 h 1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96"/>
                      <a:gd name="T100" fmla="*/ 0 h 1131"/>
                      <a:gd name="T101" fmla="*/ 3996 w 3996"/>
                      <a:gd name="T102" fmla="*/ 1131 h 1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96" h="1131">
                        <a:moveTo>
                          <a:pt x="0" y="1131"/>
                        </a:moveTo>
                        <a:lnTo>
                          <a:pt x="17" y="1123"/>
                        </a:lnTo>
                        <a:lnTo>
                          <a:pt x="51" y="1123"/>
                        </a:lnTo>
                        <a:lnTo>
                          <a:pt x="152" y="1123"/>
                        </a:lnTo>
                        <a:lnTo>
                          <a:pt x="279" y="1123"/>
                        </a:lnTo>
                        <a:lnTo>
                          <a:pt x="423" y="1123"/>
                        </a:lnTo>
                        <a:lnTo>
                          <a:pt x="566" y="1123"/>
                        </a:lnTo>
                        <a:lnTo>
                          <a:pt x="685" y="1123"/>
                        </a:lnTo>
                        <a:lnTo>
                          <a:pt x="786" y="1123"/>
                        </a:lnTo>
                        <a:lnTo>
                          <a:pt x="820" y="1123"/>
                        </a:lnTo>
                        <a:lnTo>
                          <a:pt x="845" y="1123"/>
                        </a:lnTo>
                        <a:lnTo>
                          <a:pt x="1056" y="1108"/>
                        </a:lnTo>
                        <a:lnTo>
                          <a:pt x="1242" y="1084"/>
                        </a:lnTo>
                        <a:lnTo>
                          <a:pt x="1411" y="1038"/>
                        </a:lnTo>
                        <a:lnTo>
                          <a:pt x="1546" y="983"/>
                        </a:lnTo>
                        <a:lnTo>
                          <a:pt x="1589" y="936"/>
                        </a:lnTo>
                        <a:lnTo>
                          <a:pt x="1639" y="866"/>
                        </a:lnTo>
                        <a:lnTo>
                          <a:pt x="1698" y="780"/>
                        </a:lnTo>
                        <a:lnTo>
                          <a:pt x="1741" y="679"/>
                        </a:lnTo>
                        <a:lnTo>
                          <a:pt x="1783" y="585"/>
                        </a:lnTo>
                        <a:lnTo>
                          <a:pt x="1817" y="507"/>
                        </a:lnTo>
                        <a:lnTo>
                          <a:pt x="1842" y="452"/>
                        </a:lnTo>
                        <a:lnTo>
                          <a:pt x="1859" y="429"/>
                        </a:lnTo>
                        <a:lnTo>
                          <a:pt x="1867" y="398"/>
                        </a:lnTo>
                        <a:lnTo>
                          <a:pt x="1893" y="351"/>
                        </a:lnTo>
                        <a:lnTo>
                          <a:pt x="1935" y="281"/>
                        </a:lnTo>
                        <a:lnTo>
                          <a:pt x="1994" y="218"/>
                        </a:lnTo>
                        <a:lnTo>
                          <a:pt x="2045" y="164"/>
                        </a:lnTo>
                        <a:lnTo>
                          <a:pt x="2087" y="132"/>
                        </a:lnTo>
                        <a:lnTo>
                          <a:pt x="2138" y="109"/>
                        </a:lnTo>
                        <a:lnTo>
                          <a:pt x="2214" y="78"/>
                        </a:lnTo>
                        <a:lnTo>
                          <a:pt x="2298" y="54"/>
                        </a:lnTo>
                        <a:lnTo>
                          <a:pt x="2408" y="39"/>
                        </a:lnTo>
                        <a:lnTo>
                          <a:pt x="2552" y="23"/>
                        </a:lnTo>
                        <a:lnTo>
                          <a:pt x="2864" y="0"/>
                        </a:lnTo>
                        <a:lnTo>
                          <a:pt x="3177" y="15"/>
                        </a:lnTo>
                        <a:lnTo>
                          <a:pt x="3312" y="31"/>
                        </a:lnTo>
                        <a:lnTo>
                          <a:pt x="3447" y="54"/>
                        </a:lnTo>
                        <a:lnTo>
                          <a:pt x="3566" y="78"/>
                        </a:lnTo>
                        <a:lnTo>
                          <a:pt x="3675" y="117"/>
                        </a:lnTo>
                        <a:lnTo>
                          <a:pt x="3709" y="132"/>
                        </a:lnTo>
                        <a:lnTo>
                          <a:pt x="3768" y="171"/>
                        </a:lnTo>
                        <a:lnTo>
                          <a:pt x="3819" y="218"/>
                        </a:lnTo>
                        <a:lnTo>
                          <a:pt x="3861" y="265"/>
                        </a:lnTo>
                        <a:lnTo>
                          <a:pt x="3920" y="351"/>
                        </a:lnTo>
                        <a:lnTo>
                          <a:pt x="3971" y="460"/>
                        </a:lnTo>
                        <a:lnTo>
                          <a:pt x="3996" y="577"/>
                        </a:lnTo>
                        <a:lnTo>
                          <a:pt x="3996" y="593"/>
                        </a:lnTo>
                        <a:lnTo>
                          <a:pt x="3996" y="624"/>
                        </a:lnTo>
                        <a:lnTo>
                          <a:pt x="3996" y="671"/>
                        </a:lnTo>
                        <a:lnTo>
                          <a:pt x="3996" y="718"/>
                        </a:lnTo>
                        <a:lnTo>
                          <a:pt x="3996" y="842"/>
                        </a:lnTo>
                        <a:lnTo>
                          <a:pt x="3996" y="960"/>
                        </a:lnTo>
                        <a:lnTo>
                          <a:pt x="3971" y="983"/>
                        </a:lnTo>
                        <a:lnTo>
                          <a:pt x="3946" y="1006"/>
                        </a:lnTo>
                        <a:lnTo>
                          <a:pt x="3920" y="1006"/>
                        </a:lnTo>
                        <a:lnTo>
                          <a:pt x="3904" y="999"/>
                        </a:lnTo>
                        <a:lnTo>
                          <a:pt x="3887" y="975"/>
                        </a:lnTo>
                        <a:lnTo>
                          <a:pt x="3870" y="944"/>
                        </a:lnTo>
                        <a:lnTo>
                          <a:pt x="3853" y="858"/>
                        </a:lnTo>
                        <a:lnTo>
                          <a:pt x="3853" y="764"/>
                        </a:lnTo>
                        <a:lnTo>
                          <a:pt x="3853" y="647"/>
                        </a:lnTo>
                        <a:lnTo>
                          <a:pt x="3853" y="601"/>
                        </a:lnTo>
                        <a:lnTo>
                          <a:pt x="3844" y="562"/>
                        </a:lnTo>
                        <a:lnTo>
                          <a:pt x="3811" y="538"/>
                        </a:lnTo>
                        <a:lnTo>
                          <a:pt x="3794" y="538"/>
                        </a:lnTo>
                        <a:lnTo>
                          <a:pt x="3794" y="546"/>
                        </a:lnTo>
                      </a:path>
                    </a:pathLst>
                  </a:custGeom>
                  <a:noFill/>
                  <a:ln w="53975">
                    <a:solidFill>
                      <a:srgbClr val="0000FF"/>
                    </a:solidFill>
                    <a:round/>
                    <a:headEnd/>
                    <a:tailEnd/>
                  </a:ln>
                </p:spPr>
                <p:txBody>
                  <a:bodyPr/>
                  <a:lstStyle/>
                  <a:p>
                    <a:endParaRPr lang="en-GB"/>
                  </a:p>
                </p:txBody>
              </p:sp>
              <p:grpSp>
                <p:nvGrpSpPr>
                  <p:cNvPr id="39092" name="Group 92"/>
                  <p:cNvGrpSpPr>
                    <a:grpSpLocks/>
                  </p:cNvGrpSpPr>
                  <p:nvPr/>
                </p:nvGrpSpPr>
                <p:grpSpPr bwMode="auto">
                  <a:xfrm>
                    <a:off x="2561" y="1754"/>
                    <a:ext cx="228" cy="336"/>
                    <a:chOff x="2561" y="1754"/>
                    <a:chExt cx="228" cy="336"/>
                  </a:xfrm>
                </p:grpSpPr>
                <p:grpSp>
                  <p:nvGrpSpPr>
                    <p:cNvPr id="39130" name="Group 93"/>
                    <p:cNvGrpSpPr>
                      <a:grpSpLocks/>
                    </p:cNvGrpSpPr>
                    <p:nvPr/>
                  </p:nvGrpSpPr>
                  <p:grpSpPr bwMode="auto">
                    <a:xfrm>
                      <a:off x="2561" y="1754"/>
                      <a:ext cx="228" cy="234"/>
                      <a:chOff x="2561" y="1754"/>
                      <a:chExt cx="228" cy="234"/>
                    </a:xfrm>
                  </p:grpSpPr>
                  <p:sp>
                    <p:nvSpPr>
                      <p:cNvPr id="39132" name="Oval 94"/>
                      <p:cNvSpPr>
                        <a:spLocks noChangeArrowheads="1"/>
                      </p:cNvSpPr>
                      <p:nvPr/>
                    </p:nvSpPr>
                    <p:spPr bwMode="auto">
                      <a:xfrm>
                        <a:off x="2561" y="1754"/>
                        <a:ext cx="228" cy="234"/>
                      </a:xfrm>
                      <a:prstGeom prst="ellipse">
                        <a:avLst/>
                      </a:prstGeom>
                      <a:solidFill>
                        <a:srgbClr val="0080FF"/>
                      </a:solidFill>
                      <a:ln w="9525">
                        <a:noFill/>
                        <a:round/>
                        <a:headEnd/>
                        <a:tailEnd/>
                      </a:ln>
                    </p:spPr>
                    <p:txBody>
                      <a:bodyPr/>
                      <a:lstStyle/>
                      <a:p>
                        <a:endParaRPr lang="en-US"/>
                      </a:p>
                    </p:txBody>
                  </p:sp>
                  <p:sp>
                    <p:nvSpPr>
                      <p:cNvPr id="39133" name="Oval 95"/>
                      <p:cNvSpPr>
                        <a:spLocks noChangeArrowheads="1"/>
                      </p:cNvSpPr>
                      <p:nvPr/>
                    </p:nvSpPr>
                    <p:spPr bwMode="auto">
                      <a:xfrm>
                        <a:off x="2561" y="1755"/>
                        <a:ext cx="228" cy="232"/>
                      </a:xfrm>
                      <a:prstGeom prst="ellipse">
                        <a:avLst/>
                      </a:prstGeom>
                      <a:noFill/>
                      <a:ln w="53975">
                        <a:solidFill>
                          <a:srgbClr val="0000FF"/>
                        </a:solidFill>
                        <a:round/>
                        <a:headEnd/>
                        <a:tailEnd/>
                      </a:ln>
                    </p:spPr>
                    <p:txBody>
                      <a:bodyPr/>
                      <a:lstStyle/>
                      <a:p>
                        <a:endParaRPr lang="en-US"/>
                      </a:p>
                    </p:txBody>
                  </p:sp>
                  <p:sp>
                    <p:nvSpPr>
                      <p:cNvPr id="39134" name="Rectangle 96"/>
                      <p:cNvSpPr>
                        <a:spLocks noChangeArrowheads="1"/>
                      </p:cNvSpPr>
                      <p:nvPr/>
                    </p:nvSpPr>
                    <p:spPr bwMode="auto">
                      <a:xfrm>
                        <a:off x="2603" y="1793"/>
                        <a:ext cx="127" cy="148"/>
                      </a:xfrm>
                      <a:prstGeom prst="rect">
                        <a:avLst/>
                      </a:prstGeom>
                      <a:solidFill>
                        <a:srgbClr val="0080FF"/>
                      </a:solidFill>
                      <a:ln w="9525">
                        <a:noFill/>
                        <a:miter lim="800000"/>
                        <a:headEnd/>
                        <a:tailEnd/>
                      </a:ln>
                    </p:spPr>
                    <p:txBody>
                      <a:bodyPr/>
                      <a:lstStyle/>
                      <a:p>
                        <a:endParaRPr lang="en-US"/>
                      </a:p>
                    </p:txBody>
                  </p:sp>
                  <p:sp>
                    <p:nvSpPr>
                      <p:cNvPr id="39135" name="Rectangle 97"/>
                      <p:cNvSpPr>
                        <a:spLocks noChangeArrowheads="1"/>
                      </p:cNvSpPr>
                      <p:nvPr/>
                    </p:nvSpPr>
                    <p:spPr bwMode="auto">
                      <a:xfrm>
                        <a:off x="2603" y="1801"/>
                        <a:ext cx="70" cy="115"/>
                      </a:xfrm>
                      <a:prstGeom prst="rect">
                        <a:avLst/>
                      </a:prstGeom>
                      <a:noFill/>
                      <a:ln w="9525">
                        <a:noFill/>
                        <a:miter lim="800000"/>
                        <a:headEnd/>
                        <a:tailEnd/>
                      </a:ln>
                    </p:spPr>
                    <p:txBody>
                      <a:bodyPr wrap="none" lIns="0" tIns="0" rIns="0" bIns="0">
                        <a:spAutoFit/>
                      </a:bodyPr>
                      <a:lstStyle/>
                      <a:p>
                        <a:r>
                          <a:rPr lang="en-GB" sz="1200" b="1">
                            <a:solidFill>
                              <a:srgbClr val="000000"/>
                            </a:solidFill>
                            <a:latin typeface="Comic Sans MS" pitchFamily="-1" charset="0"/>
                          </a:rPr>
                          <a:t>A</a:t>
                        </a:r>
                        <a:endParaRPr lang="en-GB"/>
                      </a:p>
                    </p:txBody>
                  </p:sp>
                  <p:sp>
                    <p:nvSpPr>
                      <p:cNvPr id="39136" name="Rectangle 98"/>
                      <p:cNvSpPr>
                        <a:spLocks noChangeArrowheads="1"/>
                      </p:cNvSpPr>
                      <p:nvPr/>
                    </p:nvSpPr>
                    <p:spPr bwMode="auto">
                      <a:xfrm>
                        <a:off x="2679" y="1808"/>
                        <a:ext cx="53" cy="115"/>
                      </a:xfrm>
                      <a:prstGeom prst="rect">
                        <a:avLst/>
                      </a:prstGeom>
                      <a:noFill/>
                      <a:ln w="9525">
                        <a:noFill/>
                        <a:miter lim="800000"/>
                        <a:headEnd/>
                        <a:tailEnd/>
                      </a:ln>
                    </p:spPr>
                    <p:txBody>
                      <a:bodyPr wrap="none" lIns="0" tIns="0" rIns="0" bIns="0">
                        <a:spAutoFit/>
                      </a:bodyPr>
                      <a:lstStyle/>
                      <a:p>
                        <a:r>
                          <a:rPr lang="en-GB" sz="1200" b="1">
                            <a:solidFill>
                              <a:srgbClr val="000000"/>
                            </a:solidFill>
                            <a:latin typeface="Symbol" pitchFamily="-1" charset="2"/>
                          </a:rPr>
                          <a:t>b</a:t>
                        </a:r>
                        <a:endParaRPr lang="en-GB"/>
                      </a:p>
                    </p:txBody>
                  </p:sp>
                </p:grpSp>
                <p:sp>
                  <p:nvSpPr>
                    <p:cNvPr id="39131" name="Line 99"/>
                    <p:cNvSpPr>
                      <a:spLocks noChangeShapeType="1"/>
                    </p:cNvSpPr>
                    <p:nvPr/>
                  </p:nvSpPr>
                  <p:spPr bwMode="auto">
                    <a:xfrm flipV="1">
                      <a:off x="2671" y="1980"/>
                      <a:ext cx="1" cy="110"/>
                    </a:xfrm>
                    <a:prstGeom prst="line">
                      <a:avLst/>
                    </a:prstGeom>
                    <a:noFill/>
                    <a:ln w="53975">
                      <a:solidFill>
                        <a:srgbClr val="0000FF"/>
                      </a:solidFill>
                      <a:round/>
                      <a:headEnd/>
                      <a:tailEnd/>
                    </a:ln>
                  </p:spPr>
                  <p:txBody>
                    <a:bodyPr/>
                    <a:lstStyle/>
                    <a:p>
                      <a:endParaRPr lang="en-GB"/>
                    </a:p>
                  </p:txBody>
                </p:sp>
              </p:grpSp>
              <p:sp>
                <p:nvSpPr>
                  <p:cNvPr id="39093" name="Oval 100"/>
                  <p:cNvSpPr>
                    <a:spLocks noChangeArrowheads="1"/>
                  </p:cNvSpPr>
                  <p:nvPr/>
                </p:nvSpPr>
                <p:spPr bwMode="auto">
                  <a:xfrm>
                    <a:off x="1133" y="2097"/>
                    <a:ext cx="186" cy="164"/>
                  </a:xfrm>
                  <a:prstGeom prst="ellipse">
                    <a:avLst/>
                  </a:prstGeom>
                  <a:solidFill>
                    <a:srgbClr val="FFFFFF"/>
                  </a:solidFill>
                  <a:ln w="9525">
                    <a:noFill/>
                    <a:round/>
                    <a:headEnd/>
                    <a:tailEnd/>
                  </a:ln>
                </p:spPr>
                <p:txBody>
                  <a:bodyPr/>
                  <a:lstStyle/>
                  <a:p>
                    <a:endParaRPr lang="en-US"/>
                  </a:p>
                </p:txBody>
              </p:sp>
              <p:sp>
                <p:nvSpPr>
                  <p:cNvPr id="39094" name="Oval 101"/>
                  <p:cNvSpPr>
                    <a:spLocks noChangeArrowheads="1"/>
                  </p:cNvSpPr>
                  <p:nvPr/>
                </p:nvSpPr>
                <p:spPr bwMode="auto">
                  <a:xfrm>
                    <a:off x="1133" y="2099"/>
                    <a:ext cx="186" cy="161"/>
                  </a:xfrm>
                  <a:prstGeom prst="ellipse">
                    <a:avLst/>
                  </a:prstGeom>
                  <a:noFill/>
                  <a:ln w="53975">
                    <a:solidFill>
                      <a:srgbClr val="0000FF"/>
                    </a:solidFill>
                    <a:round/>
                    <a:headEnd/>
                    <a:tailEnd/>
                  </a:ln>
                </p:spPr>
                <p:txBody>
                  <a:bodyPr/>
                  <a:lstStyle/>
                  <a:p>
                    <a:endParaRPr lang="en-US"/>
                  </a:p>
                </p:txBody>
              </p:sp>
              <p:grpSp>
                <p:nvGrpSpPr>
                  <p:cNvPr id="39095" name="Group 102"/>
                  <p:cNvGrpSpPr>
                    <a:grpSpLocks/>
                  </p:cNvGrpSpPr>
                  <p:nvPr/>
                </p:nvGrpSpPr>
                <p:grpSpPr bwMode="auto">
                  <a:xfrm>
                    <a:off x="1463" y="1871"/>
                    <a:ext cx="861" cy="431"/>
                    <a:chOff x="1463" y="1871"/>
                    <a:chExt cx="861" cy="431"/>
                  </a:xfrm>
                </p:grpSpPr>
                <p:sp>
                  <p:nvSpPr>
                    <p:cNvPr id="39096" name="Rectangle 103"/>
                    <p:cNvSpPr>
                      <a:spLocks noChangeArrowheads="1"/>
                    </p:cNvSpPr>
                    <p:nvPr/>
                  </p:nvSpPr>
                  <p:spPr bwMode="auto">
                    <a:xfrm>
                      <a:off x="1708" y="1871"/>
                      <a:ext cx="65"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h</a:t>
                      </a:r>
                      <a:endParaRPr lang="en-GB"/>
                    </a:p>
                  </p:txBody>
                </p:sp>
                <p:sp>
                  <p:nvSpPr>
                    <p:cNvPr id="39097" name="Rectangle 104"/>
                    <p:cNvSpPr>
                      <a:spLocks noChangeArrowheads="1"/>
                    </p:cNvSpPr>
                    <p:nvPr/>
                  </p:nvSpPr>
                  <p:spPr bwMode="auto">
                    <a:xfrm>
                      <a:off x="1775" y="1871"/>
                      <a:ext cx="6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e</a:t>
                      </a:r>
                      <a:endParaRPr lang="en-GB"/>
                    </a:p>
                  </p:txBody>
                </p:sp>
                <p:sp>
                  <p:nvSpPr>
                    <p:cNvPr id="39098" name="Rectangle 105"/>
                    <p:cNvSpPr>
                      <a:spLocks noChangeArrowheads="1"/>
                    </p:cNvSpPr>
                    <p:nvPr/>
                  </p:nvSpPr>
                  <p:spPr bwMode="auto">
                    <a:xfrm>
                      <a:off x="1843" y="1871"/>
                      <a:ext cx="57"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a</a:t>
                      </a:r>
                      <a:endParaRPr lang="en-GB"/>
                    </a:p>
                  </p:txBody>
                </p:sp>
                <p:sp>
                  <p:nvSpPr>
                    <p:cNvPr id="39099" name="Rectangle 106"/>
                    <p:cNvSpPr>
                      <a:spLocks noChangeArrowheads="1"/>
                    </p:cNvSpPr>
                    <p:nvPr/>
                  </p:nvSpPr>
                  <p:spPr bwMode="auto">
                    <a:xfrm>
                      <a:off x="1902" y="1871"/>
                      <a:ext cx="54"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v</a:t>
                      </a:r>
                      <a:endParaRPr lang="en-GB"/>
                    </a:p>
                  </p:txBody>
                </p:sp>
                <p:sp>
                  <p:nvSpPr>
                    <p:cNvPr id="39100" name="Rectangle 107"/>
                    <p:cNvSpPr>
                      <a:spLocks noChangeArrowheads="1"/>
                    </p:cNvSpPr>
                    <p:nvPr/>
                  </p:nvSpPr>
                  <p:spPr bwMode="auto">
                    <a:xfrm>
                      <a:off x="1961" y="1871"/>
                      <a:ext cx="3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i</a:t>
                      </a:r>
                      <a:endParaRPr lang="en-GB"/>
                    </a:p>
                  </p:txBody>
                </p:sp>
                <p:sp>
                  <p:nvSpPr>
                    <p:cNvPr id="39101" name="Rectangle 108"/>
                    <p:cNvSpPr>
                      <a:spLocks noChangeArrowheads="1"/>
                    </p:cNvSpPr>
                    <p:nvPr/>
                  </p:nvSpPr>
                  <p:spPr bwMode="auto">
                    <a:xfrm>
                      <a:off x="1987" y="1871"/>
                      <a:ext cx="3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l</a:t>
                      </a:r>
                      <a:endParaRPr lang="en-GB"/>
                    </a:p>
                  </p:txBody>
                </p:sp>
                <p:sp>
                  <p:nvSpPr>
                    <p:cNvPr id="39102" name="Rectangle 109"/>
                    <p:cNvSpPr>
                      <a:spLocks noChangeArrowheads="1"/>
                    </p:cNvSpPr>
                    <p:nvPr/>
                  </p:nvSpPr>
                  <p:spPr bwMode="auto">
                    <a:xfrm>
                      <a:off x="2020" y="1871"/>
                      <a:ext cx="58"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y</a:t>
                      </a:r>
                      <a:endParaRPr lang="en-GB"/>
                    </a:p>
                  </p:txBody>
                </p:sp>
                <p:sp>
                  <p:nvSpPr>
                    <p:cNvPr id="39103" name="Rectangle 110"/>
                    <p:cNvSpPr>
                      <a:spLocks noChangeArrowheads="1"/>
                    </p:cNvSpPr>
                    <p:nvPr/>
                  </p:nvSpPr>
                  <p:spPr bwMode="auto">
                    <a:xfrm>
                      <a:off x="2088" y="1871"/>
                      <a:ext cx="3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 </a:t>
                      </a:r>
                      <a:endParaRPr lang="en-GB"/>
                    </a:p>
                  </p:txBody>
                </p:sp>
                <p:sp>
                  <p:nvSpPr>
                    <p:cNvPr id="39104" name="Rectangle 111"/>
                    <p:cNvSpPr>
                      <a:spLocks noChangeArrowheads="1"/>
                    </p:cNvSpPr>
                    <p:nvPr/>
                  </p:nvSpPr>
                  <p:spPr bwMode="auto">
                    <a:xfrm>
                      <a:off x="1598" y="2019"/>
                      <a:ext cx="87"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m</a:t>
                      </a:r>
                      <a:endParaRPr lang="en-GB"/>
                    </a:p>
                  </p:txBody>
                </p:sp>
                <p:sp>
                  <p:nvSpPr>
                    <p:cNvPr id="39105" name="Rectangle 112"/>
                    <p:cNvSpPr>
                      <a:spLocks noChangeArrowheads="1"/>
                    </p:cNvSpPr>
                    <p:nvPr/>
                  </p:nvSpPr>
                  <p:spPr bwMode="auto">
                    <a:xfrm>
                      <a:off x="1691" y="2019"/>
                      <a:ext cx="58"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y</a:t>
                      </a:r>
                      <a:endParaRPr lang="en-GB"/>
                    </a:p>
                  </p:txBody>
                </p:sp>
                <p:sp>
                  <p:nvSpPr>
                    <p:cNvPr id="39106" name="Rectangle 113"/>
                    <p:cNvSpPr>
                      <a:spLocks noChangeArrowheads="1"/>
                    </p:cNvSpPr>
                    <p:nvPr/>
                  </p:nvSpPr>
                  <p:spPr bwMode="auto">
                    <a:xfrm>
                      <a:off x="1750" y="2019"/>
                      <a:ext cx="6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e</a:t>
                      </a:r>
                      <a:endParaRPr lang="en-GB"/>
                    </a:p>
                  </p:txBody>
                </p:sp>
                <p:sp>
                  <p:nvSpPr>
                    <p:cNvPr id="39107" name="Rectangle 114"/>
                    <p:cNvSpPr>
                      <a:spLocks noChangeArrowheads="1"/>
                    </p:cNvSpPr>
                    <p:nvPr/>
                  </p:nvSpPr>
                  <p:spPr bwMode="auto">
                    <a:xfrm>
                      <a:off x="1818" y="2019"/>
                      <a:ext cx="3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l</a:t>
                      </a:r>
                      <a:endParaRPr lang="en-GB"/>
                    </a:p>
                  </p:txBody>
                </p:sp>
                <p:sp>
                  <p:nvSpPr>
                    <p:cNvPr id="39108" name="Rectangle 115"/>
                    <p:cNvSpPr>
                      <a:spLocks noChangeArrowheads="1"/>
                    </p:cNvSpPr>
                    <p:nvPr/>
                  </p:nvSpPr>
                  <p:spPr bwMode="auto">
                    <a:xfrm>
                      <a:off x="1852" y="2019"/>
                      <a:ext cx="3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i</a:t>
                      </a:r>
                      <a:endParaRPr lang="en-GB"/>
                    </a:p>
                  </p:txBody>
                </p:sp>
                <p:sp>
                  <p:nvSpPr>
                    <p:cNvPr id="39109" name="Rectangle 116"/>
                    <p:cNvSpPr>
                      <a:spLocks noChangeArrowheads="1"/>
                    </p:cNvSpPr>
                    <p:nvPr/>
                  </p:nvSpPr>
                  <p:spPr bwMode="auto">
                    <a:xfrm>
                      <a:off x="1877" y="2019"/>
                      <a:ext cx="59"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n</a:t>
                      </a:r>
                      <a:endParaRPr lang="en-GB"/>
                    </a:p>
                  </p:txBody>
                </p:sp>
                <p:sp>
                  <p:nvSpPr>
                    <p:cNvPr id="39110" name="Rectangle 117"/>
                    <p:cNvSpPr>
                      <a:spLocks noChangeArrowheads="1"/>
                    </p:cNvSpPr>
                    <p:nvPr/>
                  </p:nvSpPr>
                  <p:spPr bwMode="auto">
                    <a:xfrm>
                      <a:off x="1944" y="2019"/>
                      <a:ext cx="57"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a</a:t>
                      </a:r>
                      <a:endParaRPr lang="en-GB"/>
                    </a:p>
                  </p:txBody>
                </p:sp>
                <p:sp>
                  <p:nvSpPr>
                    <p:cNvPr id="39111" name="Rectangle 118"/>
                    <p:cNvSpPr>
                      <a:spLocks noChangeArrowheads="1"/>
                    </p:cNvSpPr>
                    <p:nvPr/>
                  </p:nvSpPr>
                  <p:spPr bwMode="auto">
                    <a:xfrm>
                      <a:off x="2004" y="2019"/>
                      <a:ext cx="5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t</a:t>
                      </a:r>
                      <a:endParaRPr lang="en-GB"/>
                    </a:p>
                  </p:txBody>
                </p:sp>
                <p:sp>
                  <p:nvSpPr>
                    <p:cNvPr id="39112" name="Rectangle 119"/>
                    <p:cNvSpPr>
                      <a:spLocks noChangeArrowheads="1"/>
                    </p:cNvSpPr>
                    <p:nvPr/>
                  </p:nvSpPr>
                  <p:spPr bwMode="auto">
                    <a:xfrm>
                      <a:off x="2063" y="2019"/>
                      <a:ext cx="6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e</a:t>
                      </a:r>
                      <a:endParaRPr lang="en-GB"/>
                    </a:p>
                  </p:txBody>
                </p:sp>
                <p:sp>
                  <p:nvSpPr>
                    <p:cNvPr id="39113" name="Rectangle 120"/>
                    <p:cNvSpPr>
                      <a:spLocks noChangeArrowheads="1"/>
                    </p:cNvSpPr>
                    <p:nvPr/>
                  </p:nvSpPr>
                  <p:spPr bwMode="auto">
                    <a:xfrm>
                      <a:off x="2122" y="2019"/>
                      <a:ext cx="66"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d</a:t>
                      </a:r>
                      <a:endParaRPr lang="en-GB"/>
                    </a:p>
                  </p:txBody>
                </p:sp>
                <p:sp>
                  <p:nvSpPr>
                    <p:cNvPr id="39114" name="Rectangle 121"/>
                    <p:cNvSpPr>
                      <a:spLocks noChangeArrowheads="1"/>
                    </p:cNvSpPr>
                    <p:nvPr/>
                  </p:nvSpPr>
                  <p:spPr bwMode="auto">
                    <a:xfrm>
                      <a:off x="2189" y="2019"/>
                      <a:ext cx="3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 </a:t>
                      </a:r>
                      <a:endParaRPr lang="en-GB"/>
                    </a:p>
                  </p:txBody>
                </p:sp>
                <p:sp>
                  <p:nvSpPr>
                    <p:cNvPr id="39115" name="Rectangle 122"/>
                    <p:cNvSpPr>
                      <a:spLocks noChangeArrowheads="1"/>
                    </p:cNvSpPr>
                    <p:nvPr/>
                  </p:nvSpPr>
                  <p:spPr bwMode="auto">
                    <a:xfrm>
                      <a:off x="1463" y="2168"/>
                      <a:ext cx="57"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f</a:t>
                      </a:r>
                      <a:endParaRPr lang="en-GB"/>
                    </a:p>
                  </p:txBody>
                </p:sp>
                <p:sp>
                  <p:nvSpPr>
                    <p:cNvPr id="39116" name="Rectangle 123"/>
                    <p:cNvSpPr>
                      <a:spLocks noChangeArrowheads="1"/>
                    </p:cNvSpPr>
                    <p:nvPr/>
                  </p:nvSpPr>
                  <p:spPr bwMode="auto">
                    <a:xfrm>
                      <a:off x="1522" y="2168"/>
                      <a:ext cx="57"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a</a:t>
                      </a:r>
                      <a:endParaRPr lang="en-GB"/>
                    </a:p>
                  </p:txBody>
                </p:sp>
                <p:sp>
                  <p:nvSpPr>
                    <p:cNvPr id="39117" name="Rectangle 124"/>
                    <p:cNvSpPr>
                      <a:spLocks noChangeArrowheads="1"/>
                    </p:cNvSpPr>
                    <p:nvPr/>
                  </p:nvSpPr>
                  <p:spPr bwMode="auto">
                    <a:xfrm>
                      <a:off x="1590" y="2168"/>
                      <a:ext cx="55"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s</a:t>
                      </a:r>
                      <a:endParaRPr lang="en-GB"/>
                    </a:p>
                  </p:txBody>
                </p:sp>
                <p:sp>
                  <p:nvSpPr>
                    <p:cNvPr id="39118" name="Rectangle 125"/>
                    <p:cNvSpPr>
                      <a:spLocks noChangeArrowheads="1"/>
                    </p:cNvSpPr>
                    <p:nvPr/>
                  </p:nvSpPr>
                  <p:spPr bwMode="auto">
                    <a:xfrm>
                      <a:off x="1640" y="2168"/>
                      <a:ext cx="5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t</a:t>
                      </a:r>
                      <a:endParaRPr lang="en-GB"/>
                    </a:p>
                  </p:txBody>
                </p:sp>
                <p:sp>
                  <p:nvSpPr>
                    <p:cNvPr id="39119" name="Rectangle 126"/>
                    <p:cNvSpPr>
                      <a:spLocks noChangeArrowheads="1"/>
                    </p:cNvSpPr>
                    <p:nvPr/>
                  </p:nvSpPr>
                  <p:spPr bwMode="auto">
                    <a:xfrm>
                      <a:off x="1699" y="2168"/>
                      <a:ext cx="3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 </a:t>
                      </a:r>
                      <a:endParaRPr lang="en-GB"/>
                    </a:p>
                  </p:txBody>
                </p:sp>
                <p:sp>
                  <p:nvSpPr>
                    <p:cNvPr id="39120" name="Rectangle 127"/>
                    <p:cNvSpPr>
                      <a:spLocks noChangeArrowheads="1"/>
                    </p:cNvSpPr>
                    <p:nvPr/>
                  </p:nvSpPr>
                  <p:spPr bwMode="auto">
                    <a:xfrm>
                      <a:off x="1733" y="2168"/>
                      <a:ext cx="58"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c</a:t>
                      </a:r>
                      <a:endParaRPr lang="en-GB"/>
                    </a:p>
                  </p:txBody>
                </p:sp>
                <p:sp>
                  <p:nvSpPr>
                    <p:cNvPr id="39121" name="Rectangle 128"/>
                    <p:cNvSpPr>
                      <a:spLocks noChangeArrowheads="1"/>
                    </p:cNvSpPr>
                    <p:nvPr/>
                  </p:nvSpPr>
                  <p:spPr bwMode="auto">
                    <a:xfrm>
                      <a:off x="1792" y="2168"/>
                      <a:ext cx="59"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o</a:t>
                      </a:r>
                      <a:endParaRPr lang="en-GB"/>
                    </a:p>
                  </p:txBody>
                </p:sp>
                <p:sp>
                  <p:nvSpPr>
                    <p:cNvPr id="39122" name="Rectangle 129"/>
                    <p:cNvSpPr>
                      <a:spLocks noChangeArrowheads="1"/>
                    </p:cNvSpPr>
                    <p:nvPr/>
                  </p:nvSpPr>
                  <p:spPr bwMode="auto">
                    <a:xfrm>
                      <a:off x="1860" y="2168"/>
                      <a:ext cx="59"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n</a:t>
                      </a:r>
                      <a:endParaRPr lang="en-GB"/>
                    </a:p>
                  </p:txBody>
                </p:sp>
                <p:sp>
                  <p:nvSpPr>
                    <p:cNvPr id="39123" name="Rectangle 130"/>
                    <p:cNvSpPr>
                      <a:spLocks noChangeArrowheads="1"/>
                    </p:cNvSpPr>
                    <p:nvPr/>
                  </p:nvSpPr>
                  <p:spPr bwMode="auto">
                    <a:xfrm>
                      <a:off x="1919" y="2168"/>
                      <a:ext cx="66"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d</a:t>
                      </a:r>
                      <a:endParaRPr lang="en-GB"/>
                    </a:p>
                  </p:txBody>
                </p:sp>
                <p:sp>
                  <p:nvSpPr>
                    <p:cNvPr id="39124" name="Rectangle 131"/>
                    <p:cNvSpPr>
                      <a:spLocks noChangeArrowheads="1"/>
                    </p:cNvSpPr>
                    <p:nvPr/>
                  </p:nvSpPr>
                  <p:spPr bwMode="auto">
                    <a:xfrm>
                      <a:off x="1987" y="2168"/>
                      <a:ext cx="58"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u</a:t>
                      </a:r>
                      <a:endParaRPr lang="en-GB"/>
                    </a:p>
                  </p:txBody>
                </p:sp>
                <p:sp>
                  <p:nvSpPr>
                    <p:cNvPr id="39125" name="Rectangle 132"/>
                    <p:cNvSpPr>
                      <a:spLocks noChangeArrowheads="1"/>
                    </p:cNvSpPr>
                    <p:nvPr/>
                  </p:nvSpPr>
                  <p:spPr bwMode="auto">
                    <a:xfrm>
                      <a:off x="2054" y="2168"/>
                      <a:ext cx="58"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c</a:t>
                      </a:r>
                      <a:endParaRPr lang="en-GB"/>
                    </a:p>
                  </p:txBody>
                </p:sp>
                <p:sp>
                  <p:nvSpPr>
                    <p:cNvPr id="39126" name="Rectangle 133"/>
                    <p:cNvSpPr>
                      <a:spLocks noChangeArrowheads="1"/>
                    </p:cNvSpPr>
                    <p:nvPr/>
                  </p:nvSpPr>
                  <p:spPr bwMode="auto">
                    <a:xfrm>
                      <a:off x="2113" y="2168"/>
                      <a:ext cx="53"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t</a:t>
                      </a:r>
                      <a:endParaRPr lang="en-GB"/>
                    </a:p>
                  </p:txBody>
                </p:sp>
                <p:sp>
                  <p:nvSpPr>
                    <p:cNvPr id="39127" name="Rectangle 134"/>
                    <p:cNvSpPr>
                      <a:spLocks noChangeArrowheads="1"/>
                    </p:cNvSpPr>
                    <p:nvPr/>
                  </p:nvSpPr>
                  <p:spPr bwMode="auto">
                    <a:xfrm>
                      <a:off x="2164" y="2168"/>
                      <a:ext cx="31"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i</a:t>
                      </a:r>
                      <a:endParaRPr lang="en-GB"/>
                    </a:p>
                  </p:txBody>
                </p:sp>
                <p:sp>
                  <p:nvSpPr>
                    <p:cNvPr id="39128" name="Rectangle 135"/>
                    <p:cNvSpPr>
                      <a:spLocks noChangeArrowheads="1"/>
                    </p:cNvSpPr>
                    <p:nvPr/>
                  </p:nvSpPr>
                  <p:spPr bwMode="auto">
                    <a:xfrm>
                      <a:off x="2198" y="2168"/>
                      <a:ext cx="59"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n</a:t>
                      </a:r>
                      <a:endParaRPr lang="en-GB"/>
                    </a:p>
                  </p:txBody>
                </p:sp>
                <p:sp>
                  <p:nvSpPr>
                    <p:cNvPr id="39129" name="Rectangle 136"/>
                    <p:cNvSpPr>
                      <a:spLocks noChangeArrowheads="1"/>
                    </p:cNvSpPr>
                    <p:nvPr/>
                  </p:nvSpPr>
                  <p:spPr bwMode="auto">
                    <a:xfrm>
                      <a:off x="2265" y="2168"/>
                      <a:ext cx="59" cy="134"/>
                    </a:xfrm>
                    <a:prstGeom prst="rect">
                      <a:avLst/>
                    </a:prstGeom>
                    <a:noFill/>
                    <a:ln w="9525">
                      <a:noFill/>
                      <a:miter lim="800000"/>
                      <a:headEnd/>
                      <a:tailEnd/>
                    </a:ln>
                  </p:spPr>
                  <p:txBody>
                    <a:bodyPr wrap="none" lIns="0" tIns="0" rIns="0" bIns="0">
                      <a:spAutoFit/>
                    </a:bodyPr>
                    <a:lstStyle/>
                    <a:p>
                      <a:r>
                        <a:rPr lang="en-GB" sz="1400">
                          <a:solidFill>
                            <a:srgbClr val="00C0FF"/>
                          </a:solidFill>
                          <a:latin typeface="Comic Sans MS" pitchFamily="-1" charset="0"/>
                        </a:rPr>
                        <a:t>g</a:t>
                      </a:r>
                      <a:endParaRPr lang="en-GB"/>
                    </a:p>
                  </p:txBody>
                </p:sp>
              </p:grpSp>
            </p:grpSp>
            <p:sp>
              <p:nvSpPr>
                <p:cNvPr id="39090" name="Line 137"/>
                <p:cNvSpPr>
                  <a:spLocks noChangeShapeType="1"/>
                </p:cNvSpPr>
                <p:nvPr/>
              </p:nvSpPr>
              <p:spPr bwMode="auto">
                <a:xfrm flipV="1">
                  <a:off x="4851" y="2058"/>
                  <a:ext cx="405" cy="24"/>
                </a:xfrm>
                <a:prstGeom prst="line">
                  <a:avLst/>
                </a:prstGeom>
                <a:noFill/>
                <a:ln w="39688">
                  <a:solidFill>
                    <a:srgbClr val="0000FF"/>
                  </a:solidFill>
                  <a:round/>
                  <a:headEnd/>
                  <a:tailEnd/>
                </a:ln>
              </p:spPr>
              <p:txBody>
                <a:bodyPr/>
                <a:lstStyle/>
                <a:p>
                  <a:endParaRPr lang="en-GB"/>
                </a:p>
              </p:txBody>
            </p:sp>
          </p:grpSp>
        </p:grpSp>
      </p:grpSp>
      <p:sp>
        <p:nvSpPr>
          <p:cNvPr id="38957" name="Text Box 138"/>
          <p:cNvSpPr txBox="1">
            <a:spLocks noChangeArrowheads="1"/>
          </p:cNvSpPr>
          <p:nvPr/>
        </p:nvSpPr>
        <p:spPr bwMode="auto">
          <a:xfrm>
            <a:off x="201613" y="260350"/>
            <a:ext cx="10085387" cy="579438"/>
          </a:xfrm>
          <a:prstGeom prst="rect">
            <a:avLst/>
          </a:prstGeom>
          <a:noFill/>
          <a:ln w="12700">
            <a:noFill/>
            <a:miter lim="800000"/>
            <a:headEnd/>
            <a:tailEnd/>
          </a:ln>
        </p:spPr>
        <p:txBody>
          <a:bodyPr>
            <a:spAutoFit/>
          </a:bodyPr>
          <a:lstStyle/>
          <a:p>
            <a:pPr algn="ctr" eaLnBrk="1" hangingPunct="1">
              <a:spcBef>
                <a:spcPct val="50000"/>
              </a:spcBef>
            </a:pPr>
            <a:r>
              <a:rPr lang="en-GB" sz="3200">
                <a:solidFill>
                  <a:srgbClr val="000000"/>
                </a:solidFill>
                <a:latin typeface="Comic Sans MS" pitchFamily="-1" charset="0"/>
              </a:rPr>
              <a:t>Sensory Input to Dorsal Horn of Spinal Cord</a:t>
            </a:r>
          </a:p>
        </p:txBody>
      </p:sp>
      <p:grpSp>
        <p:nvGrpSpPr>
          <p:cNvPr id="11" name="Group 139"/>
          <p:cNvGrpSpPr>
            <a:grpSpLocks/>
          </p:cNvGrpSpPr>
          <p:nvPr/>
        </p:nvGrpSpPr>
        <p:grpSpPr bwMode="auto">
          <a:xfrm>
            <a:off x="2065338" y="2060575"/>
            <a:ext cx="7212012" cy="2603500"/>
            <a:chOff x="1133" y="1286"/>
            <a:chExt cx="4039" cy="1640"/>
          </a:xfrm>
        </p:grpSpPr>
        <p:grpSp>
          <p:nvGrpSpPr>
            <p:cNvPr id="39018" name="Group 140"/>
            <p:cNvGrpSpPr>
              <a:grpSpLocks/>
            </p:cNvGrpSpPr>
            <p:nvPr/>
          </p:nvGrpSpPr>
          <p:grpSpPr bwMode="auto">
            <a:xfrm>
              <a:off x="4059" y="1480"/>
              <a:ext cx="187" cy="278"/>
              <a:chOff x="4588" y="2019"/>
              <a:chExt cx="187" cy="278"/>
            </a:xfrm>
          </p:grpSpPr>
          <p:sp>
            <p:nvSpPr>
              <p:cNvPr id="39076" name="Oval 141"/>
              <p:cNvSpPr>
                <a:spLocks noChangeArrowheads="1"/>
              </p:cNvSpPr>
              <p:nvPr/>
            </p:nvSpPr>
            <p:spPr bwMode="auto">
              <a:xfrm>
                <a:off x="4589" y="2019"/>
                <a:ext cx="186" cy="164"/>
              </a:xfrm>
              <a:prstGeom prst="ellipse">
                <a:avLst/>
              </a:prstGeom>
              <a:solidFill>
                <a:srgbClr val="FFFFFF"/>
              </a:solidFill>
              <a:ln w="9525">
                <a:noFill/>
                <a:round/>
                <a:headEnd/>
                <a:tailEnd/>
              </a:ln>
            </p:spPr>
            <p:txBody>
              <a:bodyPr/>
              <a:lstStyle/>
              <a:p>
                <a:endParaRPr lang="en-US"/>
              </a:p>
            </p:txBody>
          </p:sp>
          <p:sp>
            <p:nvSpPr>
              <p:cNvPr id="39077" name="Oval 142"/>
              <p:cNvSpPr>
                <a:spLocks noChangeArrowheads="1"/>
              </p:cNvSpPr>
              <p:nvPr/>
            </p:nvSpPr>
            <p:spPr bwMode="auto">
              <a:xfrm>
                <a:off x="4588" y="2020"/>
                <a:ext cx="187" cy="163"/>
              </a:xfrm>
              <a:prstGeom prst="ellipse">
                <a:avLst/>
              </a:prstGeom>
              <a:noFill/>
              <a:ln w="26988">
                <a:solidFill>
                  <a:srgbClr val="000000"/>
                </a:solidFill>
                <a:round/>
                <a:headEnd/>
                <a:tailEnd/>
              </a:ln>
            </p:spPr>
            <p:txBody>
              <a:bodyPr/>
              <a:lstStyle/>
              <a:p>
                <a:endParaRPr lang="en-US"/>
              </a:p>
            </p:txBody>
          </p:sp>
          <p:sp>
            <p:nvSpPr>
              <p:cNvPr id="39078" name="Rectangle 143"/>
              <p:cNvSpPr>
                <a:spLocks noChangeArrowheads="1"/>
              </p:cNvSpPr>
              <p:nvPr/>
            </p:nvSpPr>
            <p:spPr bwMode="auto">
              <a:xfrm>
                <a:off x="4606" y="2067"/>
                <a:ext cx="67" cy="77"/>
              </a:xfrm>
              <a:prstGeom prst="rect">
                <a:avLst/>
              </a:prstGeom>
              <a:noFill/>
              <a:ln w="9525">
                <a:noFill/>
                <a:miter lim="800000"/>
                <a:headEnd/>
                <a:tailEnd/>
              </a:ln>
            </p:spPr>
            <p:txBody>
              <a:bodyPr wrap="none" lIns="0" tIns="0" rIns="0" bIns="0">
                <a:spAutoFit/>
              </a:bodyPr>
              <a:lstStyle/>
              <a:p>
                <a:r>
                  <a:rPr lang="en-GB" sz="800">
                    <a:solidFill>
                      <a:srgbClr val="000000"/>
                    </a:solidFill>
                    <a:latin typeface="Comic Sans MS" pitchFamily="-1" charset="0"/>
                  </a:rPr>
                  <a:t>W</a:t>
                </a:r>
                <a:endParaRPr lang="en-GB"/>
              </a:p>
            </p:txBody>
          </p:sp>
          <p:sp>
            <p:nvSpPr>
              <p:cNvPr id="39079" name="Rectangle 144"/>
              <p:cNvSpPr>
                <a:spLocks noChangeArrowheads="1"/>
              </p:cNvSpPr>
              <p:nvPr/>
            </p:nvSpPr>
            <p:spPr bwMode="auto">
              <a:xfrm>
                <a:off x="4673" y="2067"/>
                <a:ext cx="1" cy="230"/>
              </a:xfrm>
              <a:prstGeom prst="rect">
                <a:avLst/>
              </a:prstGeom>
              <a:noFill/>
              <a:ln w="9525">
                <a:noFill/>
                <a:miter lim="800000"/>
                <a:headEnd/>
                <a:tailEnd/>
              </a:ln>
            </p:spPr>
            <p:txBody>
              <a:bodyPr wrap="none" lIns="0" tIns="0" rIns="0" bIns="0">
                <a:spAutoFit/>
              </a:bodyPr>
              <a:lstStyle/>
              <a:p>
                <a:endParaRPr lang="en-US"/>
              </a:p>
            </p:txBody>
          </p:sp>
          <p:sp>
            <p:nvSpPr>
              <p:cNvPr id="39080" name="Rectangle 145"/>
              <p:cNvSpPr>
                <a:spLocks noChangeArrowheads="1"/>
              </p:cNvSpPr>
              <p:nvPr/>
            </p:nvSpPr>
            <p:spPr bwMode="auto">
              <a:xfrm>
                <a:off x="4724" y="2067"/>
                <a:ext cx="1" cy="230"/>
              </a:xfrm>
              <a:prstGeom prst="rect">
                <a:avLst/>
              </a:prstGeom>
              <a:noFill/>
              <a:ln w="9525">
                <a:noFill/>
                <a:miter lim="800000"/>
                <a:headEnd/>
                <a:tailEnd/>
              </a:ln>
            </p:spPr>
            <p:txBody>
              <a:bodyPr wrap="none" lIns="0" tIns="0" rIns="0" bIns="0">
                <a:spAutoFit/>
              </a:bodyPr>
              <a:lstStyle/>
              <a:p>
                <a:endParaRPr lang="en-US"/>
              </a:p>
            </p:txBody>
          </p:sp>
        </p:grpSp>
        <p:grpSp>
          <p:nvGrpSpPr>
            <p:cNvPr id="39019" name="Group 146"/>
            <p:cNvGrpSpPr>
              <a:grpSpLocks/>
            </p:cNvGrpSpPr>
            <p:nvPr/>
          </p:nvGrpSpPr>
          <p:grpSpPr bwMode="auto">
            <a:xfrm>
              <a:off x="1133" y="1286"/>
              <a:ext cx="4039" cy="1640"/>
              <a:chOff x="1133" y="1286"/>
              <a:chExt cx="4039" cy="1640"/>
            </a:xfrm>
          </p:grpSpPr>
          <p:sp>
            <p:nvSpPr>
              <p:cNvPr id="39020" name="Freeform 147"/>
              <p:cNvSpPr>
                <a:spLocks/>
              </p:cNvSpPr>
              <p:nvPr/>
            </p:nvSpPr>
            <p:spPr bwMode="auto">
              <a:xfrm>
                <a:off x="4530" y="2066"/>
                <a:ext cx="59" cy="102"/>
              </a:xfrm>
              <a:custGeom>
                <a:avLst/>
                <a:gdLst>
                  <a:gd name="T0" fmla="*/ 0 w 59"/>
                  <a:gd name="T1" fmla="*/ 47 h 102"/>
                  <a:gd name="T2" fmla="*/ 59 w 59"/>
                  <a:gd name="T3" fmla="*/ 102 h 102"/>
                  <a:gd name="T4" fmla="*/ 59 w 59"/>
                  <a:gd name="T5" fmla="*/ 0 h 102"/>
                  <a:gd name="T6" fmla="*/ 0 w 59"/>
                  <a:gd name="T7" fmla="*/ 47 h 102"/>
                  <a:gd name="T8" fmla="*/ 0 60000 65536"/>
                  <a:gd name="T9" fmla="*/ 0 60000 65536"/>
                  <a:gd name="T10" fmla="*/ 0 60000 65536"/>
                  <a:gd name="T11" fmla="*/ 0 60000 65536"/>
                  <a:gd name="T12" fmla="*/ 0 w 59"/>
                  <a:gd name="T13" fmla="*/ 0 h 102"/>
                  <a:gd name="T14" fmla="*/ 59 w 59"/>
                  <a:gd name="T15" fmla="*/ 102 h 102"/>
                </a:gdLst>
                <a:ahLst/>
                <a:cxnLst>
                  <a:cxn ang="T8">
                    <a:pos x="T0" y="T1"/>
                  </a:cxn>
                  <a:cxn ang="T9">
                    <a:pos x="T2" y="T3"/>
                  </a:cxn>
                  <a:cxn ang="T10">
                    <a:pos x="T4" y="T5"/>
                  </a:cxn>
                  <a:cxn ang="T11">
                    <a:pos x="T6" y="T7"/>
                  </a:cxn>
                </a:cxnLst>
                <a:rect l="T12" t="T13" r="T14" b="T15"/>
                <a:pathLst>
                  <a:path w="59" h="102">
                    <a:moveTo>
                      <a:pt x="0" y="47"/>
                    </a:moveTo>
                    <a:lnTo>
                      <a:pt x="59" y="102"/>
                    </a:lnTo>
                    <a:lnTo>
                      <a:pt x="59" y="0"/>
                    </a:lnTo>
                    <a:lnTo>
                      <a:pt x="0" y="47"/>
                    </a:lnTo>
                    <a:close/>
                  </a:path>
                </a:pathLst>
              </a:custGeom>
              <a:solidFill>
                <a:srgbClr val="009900"/>
              </a:solidFill>
              <a:ln w="26988">
                <a:solidFill>
                  <a:srgbClr val="009900"/>
                </a:solidFill>
                <a:round/>
                <a:headEnd/>
                <a:tailEnd/>
              </a:ln>
            </p:spPr>
            <p:txBody>
              <a:bodyPr/>
              <a:lstStyle/>
              <a:p>
                <a:endParaRPr lang="en-GB"/>
              </a:p>
            </p:txBody>
          </p:sp>
          <p:grpSp>
            <p:nvGrpSpPr>
              <p:cNvPr id="39021" name="Group 148"/>
              <p:cNvGrpSpPr>
                <a:grpSpLocks/>
              </p:cNvGrpSpPr>
              <p:nvPr/>
            </p:nvGrpSpPr>
            <p:grpSpPr bwMode="auto">
              <a:xfrm>
                <a:off x="3617" y="1294"/>
                <a:ext cx="1555" cy="835"/>
                <a:chOff x="3617" y="1294"/>
                <a:chExt cx="1555" cy="835"/>
              </a:xfrm>
            </p:grpSpPr>
            <p:sp>
              <p:nvSpPr>
                <p:cNvPr id="39071" name="Freeform 149"/>
                <p:cNvSpPr>
                  <a:spLocks/>
                </p:cNvSpPr>
                <p:nvPr/>
              </p:nvSpPr>
              <p:spPr bwMode="auto">
                <a:xfrm>
                  <a:off x="3752" y="1473"/>
                  <a:ext cx="1420" cy="546"/>
                </a:xfrm>
                <a:custGeom>
                  <a:avLst/>
                  <a:gdLst>
                    <a:gd name="T0" fmla="*/ 2147483647 w 168"/>
                    <a:gd name="T1" fmla="*/ 0 h 70"/>
                    <a:gd name="T2" fmla="*/ 0 w 168"/>
                    <a:gd name="T3" fmla="*/ 2147483647 h 70"/>
                    <a:gd name="T4" fmla="*/ 2147483647 w 168"/>
                    <a:gd name="T5" fmla="*/ 2147483647 h 70"/>
                    <a:gd name="T6" fmla="*/ 2147483647 w 168"/>
                    <a:gd name="T7" fmla="*/ 0 h 70"/>
                    <a:gd name="T8" fmla="*/ 0 60000 65536"/>
                    <a:gd name="T9" fmla="*/ 0 60000 65536"/>
                    <a:gd name="T10" fmla="*/ 0 60000 65536"/>
                    <a:gd name="T11" fmla="*/ 0 60000 65536"/>
                    <a:gd name="T12" fmla="*/ 0 w 168"/>
                    <a:gd name="T13" fmla="*/ 0 h 70"/>
                    <a:gd name="T14" fmla="*/ 168 w 168"/>
                    <a:gd name="T15" fmla="*/ 70 h 70"/>
                  </a:gdLst>
                  <a:ahLst/>
                  <a:cxnLst>
                    <a:cxn ang="T8">
                      <a:pos x="T0" y="T1"/>
                    </a:cxn>
                    <a:cxn ang="T9">
                      <a:pos x="T2" y="T3"/>
                    </a:cxn>
                    <a:cxn ang="T10">
                      <a:pos x="T4" y="T5"/>
                    </a:cxn>
                    <a:cxn ang="T11">
                      <a:pos x="T6" y="T7"/>
                    </a:cxn>
                  </a:cxnLst>
                  <a:rect l="T12" t="T13" r="T14" b="T15"/>
                  <a:pathLst>
                    <a:path w="168" h="70">
                      <a:moveTo>
                        <a:pt x="167" y="0"/>
                      </a:moveTo>
                      <a:cubicBezTo>
                        <a:pt x="75" y="0"/>
                        <a:pt x="0" y="31"/>
                        <a:pt x="0" y="69"/>
                      </a:cubicBezTo>
                      <a:lnTo>
                        <a:pt x="168" y="70"/>
                      </a:lnTo>
                      <a:lnTo>
                        <a:pt x="167" y="0"/>
                      </a:lnTo>
                      <a:close/>
                    </a:path>
                  </a:pathLst>
                </a:custGeom>
                <a:noFill/>
                <a:ln w="9525">
                  <a:noFill/>
                  <a:round/>
                  <a:headEnd/>
                  <a:tailEnd/>
                </a:ln>
              </p:spPr>
              <p:txBody>
                <a:bodyPr/>
                <a:lstStyle/>
                <a:p>
                  <a:endParaRPr lang="en-GB"/>
                </a:p>
              </p:txBody>
            </p:sp>
            <p:sp>
              <p:nvSpPr>
                <p:cNvPr id="39072" name="Freeform 150"/>
                <p:cNvSpPr>
                  <a:spLocks/>
                </p:cNvSpPr>
                <p:nvPr/>
              </p:nvSpPr>
              <p:spPr bwMode="auto">
                <a:xfrm>
                  <a:off x="3617" y="1294"/>
                  <a:ext cx="913" cy="835"/>
                </a:xfrm>
                <a:custGeom>
                  <a:avLst/>
                  <a:gdLst>
                    <a:gd name="T0" fmla="*/ 0 w 913"/>
                    <a:gd name="T1" fmla="*/ 0 h 835"/>
                    <a:gd name="T2" fmla="*/ 68 w 913"/>
                    <a:gd name="T3" fmla="*/ 70 h 835"/>
                    <a:gd name="T4" fmla="*/ 127 w 913"/>
                    <a:gd name="T5" fmla="*/ 148 h 835"/>
                    <a:gd name="T6" fmla="*/ 212 w 913"/>
                    <a:gd name="T7" fmla="*/ 327 h 835"/>
                    <a:gd name="T8" fmla="*/ 245 w 913"/>
                    <a:gd name="T9" fmla="*/ 405 h 835"/>
                    <a:gd name="T10" fmla="*/ 279 w 913"/>
                    <a:gd name="T11" fmla="*/ 476 h 835"/>
                    <a:gd name="T12" fmla="*/ 304 w 913"/>
                    <a:gd name="T13" fmla="*/ 522 h 835"/>
                    <a:gd name="T14" fmla="*/ 338 w 913"/>
                    <a:gd name="T15" fmla="*/ 561 h 835"/>
                    <a:gd name="T16" fmla="*/ 355 w 913"/>
                    <a:gd name="T17" fmla="*/ 577 h 835"/>
                    <a:gd name="T18" fmla="*/ 397 w 913"/>
                    <a:gd name="T19" fmla="*/ 616 h 835"/>
                    <a:gd name="T20" fmla="*/ 457 w 913"/>
                    <a:gd name="T21" fmla="*/ 679 h 835"/>
                    <a:gd name="T22" fmla="*/ 541 w 913"/>
                    <a:gd name="T23" fmla="*/ 741 h 835"/>
                    <a:gd name="T24" fmla="*/ 626 w 913"/>
                    <a:gd name="T25" fmla="*/ 788 h 835"/>
                    <a:gd name="T26" fmla="*/ 727 w 913"/>
                    <a:gd name="T27" fmla="*/ 827 h 835"/>
                    <a:gd name="T28" fmla="*/ 820 w 913"/>
                    <a:gd name="T29" fmla="*/ 835 h 835"/>
                    <a:gd name="T30" fmla="*/ 862 w 913"/>
                    <a:gd name="T31" fmla="*/ 819 h 835"/>
                    <a:gd name="T32" fmla="*/ 913 w 913"/>
                    <a:gd name="T33" fmla="*/ 803 h 835"/>
                    <a:gd name="T34" fmla="*/ 913 w 913"/>
                    <a:gd name="T35" fmla="*/ 811 h 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3"/>
                    <a:gd name="T55" fmla="*/ 0 h 835"/>
                    <a:gd name="T56" fmla="*/ 913 w 913"/>
                    <a:gd name="T57" fmla="*/ 835 h 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3" h="835">
                      <a:moveTo>
                        <a:pt x="0" y="0"/>
                      </a:moveTo>
                      <a:lnTo>
                        <a:pt x="68" y="70"/>
                      </a:lnTo>
                      <a:lnTo>
                        <a:pt x="127" y="148"/>
                      </a:lnTo>
                      <a:lnTo>
                        <a:pt x="212" y="327"/>
                      </a:lnTo>
                      <a:lnTo>
                        <a:pt x="245" y="405"/>
                      </a:lnTo>
                      <a:lnTo>
                        <a:pt x="279" y="476"/>
                      </a:lnTo>
                      <a:lnTo>
                        <a:pt x="304" y="522"/>
                      </a:lnTo>
                      <a:lnTo>
                        <a:pt x="338" y="561"/>
                      </a:lnTo>
                      <a:lnTo>
                        <a:pt x="355" y="577"/>
                      </a:lnTo>
                      <a:lnTo>
                        <a:pt x="397" y="616"/>
                      </a:lnTo>
                      <a:lnTo>
                        <a:pt x="457" y="679"/>
                      </a:lnTo>
                      <a:lnTo>
                        <a:pt x="541" y="741"/>
                      </a:lnTo>
                      <a:lnTo>
                        <a:pt x="626" y="788"/>
                      </a:lnTo>
                      <a:lnTo>
                        <a:pt x="727" y="827"/>
                      </a:lnTo>
                      <a:lnTo>
                        <a:pt x="820" y="835"/>
                      </a:lnTo>
                      <a:lnTo>
                        <a:pt x="862" y="819"/>
                      </a:lnTo>
                      <a:lnTo>
                        <a:pt x="913" y="803"/>
                      </a:lnTo>
                      <a:lnTo>
                        <a:pt x="913" y="811"/>
                      </a:lnTo>
                    </a:path>
                  </a:pathLst>
                </a:custGeom>
                <a:noFill/>
                <a:ln w="39688">
                  <a:solidFill>
                    <a:srgbClr val="009900"/>
                  </a:solidFill>
                  <a:round/>
                  <a:headEnd/>
                  <a:tailEnd/>
                </a:ln>
              </p:spPr>
              <p:txBody>
                <a:bodyPr/>
                <a:lstStyle/>
                <a:p>
                  <a:endParaRPr lang="en-GB"/>
                </a:p>
              </p:txBody>
            </p:sp>
            <p:sp>
              <p:nvSpPr>
                <p:cNvPr id="39073" name="Freeform 151"/>
                <p:cNvSpPr>
                  <a:spLocks/>
                </p:cNvSpPr>
                <p:nvPr/>
              </p:nvSpPr>
              <p:spPr bwMode="auto">
                <a:xfrm>
                  <a:off x="3981" y="1489"/>
                  <a:ext cx="101" cy="70"/>
                </a:xfrm>
                <a:custGeom>
                  <a:avLst/>
                  <a:gdLst>
                    <a:gd name="T0" fmla="*/ 33 w 101"/>
                    <a:gd name="T1" fmla="*/ 0 h 70"/>
                    <a:gd name="T2" fmla="*/ 0 w 101"/>
                    <a:gd name="T3" fmla="*/ 70 h 70"/>
                    <a:gd name="T4" fmla="*/ 101 w 101"/>
                    <a:gd name="T5" fmla="*/ 23 h 70"/>
                    <a:gd name="T6" fmla="*/ 33 w 101"/>
                    <a:gd name="T7" fmla="*/ 0 h 70"/>
                    <a:gd name="T8" fmla="*/ 0 60000 65536"/>
                    <a:gd name="T9" fmla="*/ 0 60000 65536"/>
                    <a:gd name="T10" fmla="*/ 0 60000 65536"/>
                    <a:gd name="T11" fmla="*/ 0 60000 65536"/>
                    <a:gd name="T12" fmla="*/ 0 w 101"/>
                    <a:gd name="T13" fmla="*/ 0 h 70"/>
                    <a:gd name="T14" fmla="*/ 101 w 101"/>
                    <a:gd name="T15" fmla="*/ 70 h 70"/>
                  </a:gdLst>
                  <a:ahLst/>
                  <a:cxnLst>
                    <a:cxn ang="T8">
                      <a:pos x="T0" y="T1"/>
                    </a:cxn>
                    <a:cxn ang="T9">
                      <a:pos x="T2" y="T3"/>
                    </a:cxn>
                    <a:cxn ang="T10">
                      <a:pos x="T4" y="T5"/>
                    </a:cxn>
                    <a:cxn ang="T11">
                      <a:pos x="T6" y="T7"/>
                    </a:cxn>
                  </a:cxnLst>
                  <a:rect l="T12" t="T13" r="T14" b="T15"/>
                  <a:pathLst>
                    <a:path w="101" h="70">
                      <a:moveTo>
                        <a:pt x="33" y="0"/>
                      </a:moveTo>
                      <a:lnTo>
                        <a:pt x="0" y="70"/>
                      </a:lnTo>
                      <a:lnTo>
                        <a:pt x="101" y="23"/>
                      </a:lnTo>
                      <a:lnTo>
                        <a:pt x="33" y="0"/>
                      </a:lnTo>
                      <a:close/>
                    </a:path>
                  </a:pathLst>
                </a:custGeom>
                <a:solidFill>
                  <a:srgbClr val="009900"/>
                </a:solidFill>
                <a:ln w="26988">
                  <a:solidFill>
                    <a:srgbClr val="009900"/>
                  </a:solidFill>
                  <a:round/>
                  <a:headEnd/>
                  <a:tailEnd/>
                </a:ln>
              </p:spPr>
              <p:txBody>
                <a:bodyPr/>
                <a:lstStyle/>
                <a:p>
                  <a:endParaRPr lang="en-GB"/>
                </a:p>
              </p:txBody>
            </p:sp>
            <p:sp>
              <p:nvSpPr>
                <p:cNvPr id="39074" name="Arc 152"/>
                <p:cNvSpPr>
                  <a:spLocks/>
                </p:cNvSpPr>
                <p:nvPr/>
              </p:nvSpPr>
              <p:spPr bwMode="auto">
                <a:xfrm>
                  <a:off x="3620" y="1298"/>
                  <a:ext cx="434" cy="94"/>
                </a:xfrm>
                <a:custGeom>
                  <a:avLst/>
                  <a:gdLst>
                    <a:gd name="T0" fmla="*/ 0 w 21709"/>
                    <a:gd name="T1" fmla="*/ 0 h 21600"/>
                    <a:gd name="T2" fmla="*/ 0 w 21709"/>
                    <a:gd name="T3" fmla="*/ 0 h 21600"/>
                    <a:gd name="T4" fmla="*/ 0 w 21709"/>
                    <a:gd name="T5" fmla="*/ 0 h 21600"/>
                    <a:gd name="T6" fmla="*/ 0 60000 65536"/>
                    <a:gd name="T7" fmla="*/ 0 60000 65536"/>
                    <a:gd name="T8" fmla="*/ 0 60000 65536"/>
                    <a:gd name="T9" fmla="*/ 0 w 21709"/>
                    <a:gd name="T10" fmla="*/ 0 h 21600"/>
                    <a:gd name="T11" fmla="*/ 21709 w 21709"/>
                    <a:gd name="T12" fmla="*/ 21600 h 21600"/>
                  </a:gdLst>
                  <a:ahLst/>
                  <a:cxnLst>
                    <a:cxn ang="T6">
                      <a:pos x="T0" y="T1"/>
                    </a:cxn>
                    <a:cxn ang="T7">
                      <a:pos x="T2" y="T3"/>
                    </a:cxn>
                    <a:cxn ang="T8">
                      <a:pos x="T4" y="T5"/>
                    </a:cxn>
                  </a:cxnLst>
                  <a:rect l="T9" t="T10" r="T11" b="T12"/>
                  <a:pathLst>
                    <a:path w="21709" h="21600" fill="none" extrusionOk="0">
                      <a:moveTo>
                        <a:pt x="0" y="0"/>
                      </a:moveTo>
                      <a:cubicBezTo>
                        <a:pt x="39" y="0"/>
                        <a:pt x="78" y="-1"/>
                        <a:pt x="117" y="0"/>
                      </a:cubicBezTo>
                      <a:cubicBezTo>
                        <a:pt x="11813" y="0"/>
                        <a:pt x="21384" y="9309"/>
                        <a:pt x="21708" y="21001"/>
                      </a:cubicBezTo>
                    </a:path>
                    <a:path w="21709" h="21600" stroke="0" extrusionOk="0">
                      <a:moveTo>
                        <a:pt x="0" y="0"/>
                      </a:moveTo>
                      <a:cubicBezTo>
                        <a:pt x="39" y="0"/>
                        <a:pt x="78" y="-1"/>
                        <a:pt x="117" y="0"/>
                      </a:cubicBezTo>
                      <a:cubicBezTo>
                        <a:pt x="11813" y="0"/>
                        <a:pt x="21384" y="9309"/>
                        <a:pt x="21708" y="21001"/>
                      </a:cubicBezTo>
                      <a:lnTo>
                        <a:pt x="117" y="21600"/>
                      </a:lnTo>
                      <a:close/>
                    </a:path>
                  </a:pathLst>
                </a:custGeom>
                <a:noFill/>
                <a:ln w="39688">
                  <a:solidFill>
                    <a:srgbClr val="009900"/>
                  </a:solidFill>
                  <a:round/>
                  <a:headEnd/>
                  <a:tailEnd/>
                </a:ln>
              </p:spPr>
              <p:txBody>
                <a:bodyPr/>
                <a:lstStyle/>
                <a:p>
                  <a:endParaRPr lang="en-GB"/>
                </a:p>
              </p:txBody>
            </p:sp>
            <p:sp>
              <p:nvSpPr>
                <p:cNvPr id="39075" name="Freeform 153"/>
                <p:cNvSpPr>
                  <a:spLocks/>
                </p:cNvSpPr>
                <p:nvPr/>
              </p:nvSpPr>
              <p:spPr bwMode="auto">
                <a:xfrm>
                  <a:off x="4023" y="1372"/>
                  <a:ext cx="101" cy="70"/>
                </a:xfrm>
                <a:custGeom>
                  <a:avLst/>
                  <a:gdLst>
                    <a:gd name="T0" fmla="*/ 34 w 101"/>
                    <a:gd name="T1" fmla="*/ 0 h 70"/>
                    <a:gd name="T2" fmla="*/ 0 w 101"/>
                    <a:gd name="T3" fmla="*/ 70 h 70"/>
                    <a:gd name="T4" fmla="*/ 101 w 101"/>
                    <a:gd name="T5" fmla="*/ 23 h 70"/>
                    <a:gd name="T6" fmla="*/ 34 w 101"/>
                    <a:gd name="T7" fmla="*/ 0 h 70"/>
                    <a:gd name="T8" fmla="*/ 0 60000 65536"/>
                    <a:gd name="T9" fmla="*/ 0 60000 65536"/>
                    <a:gd name="T10" fmla="*/ 0 60000 65536"/>
                    <a:gd name="T11" fmla="*/ 0 60000 65536"/>
                    <a:gd name="T12" fmla="*/ 0 w 101"/>
                    <a:gd name="T13" fmla="*/ 0 h 70"/>
                    <a:gd name="T14" fmla="*/ 101 w 101"/>
                    <a:gd name="T15" fmla="*/ 70 h 70"/>
                  </a:gdLst>
                  <a:ahLst/>
                  <a:cxnLst>
                    <a:cxn ang="T8">
                      <a:pos x="T0" y="T1"/>
                    </a:cxn>
                    <a:cxn ang="T9">
                      <a:pos x="T2" y="T3"/>
                    </a:cxn>
                    <a:cxn ang="T10">
                      <a:pos x="T4" y="T5"/>
                    </a:cxn>
                    <a:cxn ang="T11">
                      <a:pos x="T6" y="T7"/>
                    </a:cxn>
                  </a:cxnLst>
                  <a:rect l="T12" t="T13" r="T14" b="T15"/>
                  <a:pathLst>
                    <a:path w="101" h="70">
                      <a:moveTo>
                        <a:pt x="34" y="0"/>
                      </a:moveTo>
                      <a:lnTo>
                        <a:pt x="0" y="70"/>
                      </a:lnTo>
                      <a:lnTo>
                        <a:pt x="101" y="23"/>
                      </a:lnTo>
                      <a:lnTo>
                        <a:pt x="34" y="0"/>
                      </a:lnTo>
                      <a:close/>
                    </a:path>
                  </a:pathLst>
                </a:custGeom>
                <a:solidFill>
                  <a:srgbClr val="009900"/>
                </a:solidFill>
                <a:ln w="26988">
                  <a:solidFill>
                    <a:srgbClr val="009900"/>
                  </a:solidFill>
                  <a:round/>
                  <a:headEnd/>
                  <a:tailEnd/>
                </a:ln>
              </p:spPr>
              <p:txBody>
                <a:bodyPr/>
                <a:lstStyle/>
                <a:p>
                  <a:endParaRPr lang="en-GB"/>
                </a:p>
              </p:txBody>
            </p:sp>
          </p:grpSp>
          <p:grpSp>
            <p:nvGrpSpPr>
              <p:cNvPr id="39022" name="Group 154"/>
              <p:cNvGrpSpPr>
                <a:grpSpLocks/>
              </p:cNvGrpSpPr>
              <p:nvPr/>
            </p:nvGrpSpPr>
            <p:grpSpPr bwMode="auto">
              <a:xfrm>
                <a:off x="1133" y="1286"/>
                <a:ext cx="2873" cy="1640"/>
                <a:chOff x="1133" y="1286"/>
                <a:chExt cx="2873" cy="1640"/>
              </a:xfrm>
            </p:grpSpPr>
            <p:sp>
              <p:nvSpPr>
                <p:cNvPr id="39023" name="Oval 155"/>
                <p:cNvSpPr>
                  <a:spLocks noChangeArrowheads="1"/>
                </p:cNvSpPr>
                <p:nvPr/>
              </p:nvSpPr>
              <p:spPr bwMode="auto">
                <a:xfrm>
                  <a:off x="2578" y="2363"/>
                  <a:ext cx="220" cy="210"/>
                </a:xfrm>
                <a:prstGeom prst="ellipse">
                  <a:avLst/>
                </a:prstGeom>
                <a:solidFill>
                  <a:srgbClr val="00FF00"/>
                </a:solidFill>
                <a:ln w="9525">
                  <a:noFill/>
                  <a:round/>
                  <a:headEnd/>
                  <a:tailEnd/>
                </a:ln>
              </p:spPr>
              <p:txBody>
                <a:bodyPr/>
                <a:lstStyle/>
                <a:p>
                  <a:endParaRPr lang="en-US"/>
                </a:p>
              </p:txBody>
            </p:sp>
            <p:sp>
              <p:nvSpPr>
                <p:cNvPr id="39024" name="Rectangle 156"/>
                <p:cNvSpPr>
                  <a:spLocks noChangeArrowheads="1"/>
                </p:cNvSpPr>
                <p:nvPr/>
              </p:nvSpPr>
              <p:spPr bwMode="auto">
                <a:xfrm>
                  <a:off x="2620" y="2402"/>
                  <a:ext cx="215" cy="230"/>
                </a:xfrm>
                <a:prstGeom prst="rect">
                  <a:avLst/>
                </a:prstGeom>
                <a:noFill/>
                <a:ln w="9525">
                  <a:noFill/>
                  <a:miter lim="800000"/>
                  <a:headEnd/>
                  <a:tailEnd/>
                </a:ln>
              </p:spPr>
              <p:txBody>
                <a:bodyPr lIns="0" tIns="0" rIns="0" bIns="0">
                  <a:spAutoFit/>
                </a:bodyPr>
                <a:lstStyle/>
                <a:p>
                  <a:r>
                    <a:rPr lang="en-GB" sz="1200" b="1">
                      <a:solidFill>
                        <a:srgbClr val="000000"/>
                      </a:solidFill>
                      <a:latin typeface="Comic Sans MS" pitchFamily="-1" charset="0"/>
                    </a:rPr>
                    <a:t>A</a:t>
                  </a:r>
                  <a:r>
                    <a:rPr lang="el-GR" sz="1200" b="1">
                      <a:solidFill>
                        <a:srgbClr val="000000"/>
                      </a:solidFill>
                      <a:latin typeface="Comic Sans MS" pitchFamily="-1" charset="0"/>
                    </a:rPr>
                    <a:t>δ</a:t>
                  </a:r>
                  <a:r>
                    <a:rPr lang="en-GB" sz="1200" b="1">
                      <a:solidFill>
                        <a:schemeClr val="bg2"/>
                      </a:solidFill>
                      <a:latin typeface="Comic Sans MS" pitchFamily="-1" charset="0"/>
                      <a:sym typeface="Wingdings" pitchFamily="-1" charset="2"/>
                    </a:rPr>
                    <a:t></a:t>
                  </a:r>
                  <a:endParaRPr lang="en-GB">
                    <a:solidFill>
                      <a:schemeClr val="bg2"/>
                    </a:solidFill>
                    <a:sym typeface="Wingdings" pitchFamily="-1" charset="2"/>
                  </a:endParaRPr>
                </a:p>
              </p:txBody>
            </p:sp>
            <p:sp>
              <p:nvSpPr>
                <p:cNvPr id="39025" name="Freeform 157"/>
                <p:cNvSpPr>
                  <a:spLocks/>
                </p:cNvSpPr>
                <p:nvPr/>
              </p:nvSpPr>
              <p:spPr bwMode="auto">
                <a:xfrm>
                  <a:off x="1269" y="1286"/>
                  <a:ext cx="2737" cy="1373"/>
                </a:xfrm>
                <a:custGeom>
                  <a:avLst/>
                  <a:gdLst>
                    <a:gd name="T0" fmla="*/ 0 w 2737"/>
                    <a:gd name="T1" fmla="*/ 1373 h 1373"/>
                    <a:gd name="T2" fmla="*/ 16 w 2737"/>
                    <a:gd name="T3" fmla="*/ 1365 h 1373"/>
                    <a:gd name="T4" fmla="*/ 50 w 2737"/>
                    <a:gd name="T5" fmla="*/ 1365 h 1373"/>
                    <a:gd name="T6" fmla="*/ 101 w 2737"/>
                    <a:gd name="T7" fmla="*/ 1365 h 1373"/>
                    <a:gd name="T8" fmla="*/ 169 w 2737"/>
                    <a:gd name="T9" fmla="*/ 1365 h 1373"/>
                    <a:gd name="T10" fmla="*/ 337 w 2737"/>
                    <a:gd name="T11" fmla="*/ 1365 h 1373"/>
                    <a:gd name="T12" fmla="*/ 523 w 2737"/>
                    <a:gd name="T13" fmla="*/ 1365 h 1373"/>
                    <a:gd name="T14" fmla="*/ 709 w 2737"/>
                    <a:gd name="T15" fmla="*/ 1365 h 1373"/>
                    <a:gd name="T16" fmla="*/ 878 w 2737"/>
                    <a:gd name="T17" fmla="*/ 1365 h 1373"/>
                    <a:gd name="T18" fmla="*/ 946 w 2737"/>
                    <a:gd name="T19" fmla="*/ 1365 h 1373"/>
                    <a:gd name="T20" fmla="*/ 996 w 2737"/>
                    <a:gd name="T21" fmla="*/ 1365 h 1373"/>
                    <a:gd name="T22" fmla="*/ 1030 w 2737"/>
                    <a:gd name="T23" fmla="*/ 1365 h 1373"/>
                    <a:gd name="T24" fmla="*/ 1056 w 2737"/>
                    <a:gd name="T25" fmla="*/ 1365 h 1373"/>
                    <a:gd name="T26" fmla="*/ 1208 w 2737"/>
                    <a:gd name="T27" fmla="*/ 1365 h 1373"/>
                    <a:gd name="T28" fmla="*/ 1351 w 2737"/>
                    <a:gd name="T29" fmla="*/ 1373 h 1373"/>
                    <a:gd name="T30" fmla="*/ 1470 w 2737"/>
                    <a:gd name="T31" fmla="*/ 1365 h 1373"/>
                    <a:gd name="T32" fmla="*/ 1563 w 2737"/>
                    <a:gd name="T33" fmla="*/ 1358 h 1373"/>
                    <a:gd name="T34" fmla="*/ 1605 w 2737"/>
                    <a:gd name="T35" fmla="*/ 1334 h 1373"/>
                    <a:gd name="T36" fmla="*/ 1672 w 2737"/>
                    <a:gd name="T37" fmla="*/ 1295 h 1373"/>
                    <a:gd name="T38" fmla="*/ 1740 w 2737"/>
                    <a:gd name="T39" fmla="*/ 1248 h 1373"/>
                    <a:gd name="T40" fmla="*/ 1799 w 2737"/>
                    <a:gd name="T41" fmla="*/ 1186 h 1373"/>
                    <a:gd name="T42" fmla="*/ 1850 w 2737"/>
                    <a:gd name="T43" fmla="*/ 1092 h 1373"/>
                    <a:gd name="T44" fmla="*/ 1892 w 2737"/>
                    <a:gd name="T45" fmla="*/ 1006 h 1373"/>
                    <a:gd name="T46" fmla="*/ 1917 w 2737"/>
                    <a:gd name="T47" fmla="*/ 928 h 1373"/>
                    <a:gd name="T48" fmla="*/ 1934 w 2737"/>
                    <a:gd name="T49" fmla="*/ 889 h 1373"/>
                    <a:gd name="T50" fmla="*/ 1934 w 2737"/>
                    <a:gd name="T51" fmla="*/ 874 h 1373"/>
                    <a:gd name="T52" fmla="*/ 1934 w 2737"/>
                    <a:gd name="T53" fmla="*/ 858 h 1373"/>
                    <a:gd name="T54" fmla="*/ 1951 w 2737"/>
                    <a:gd name="T55" fmla="*/ 780 h 1373"/>
                    <a:gd name="T56" fmla="*/ 1977 w 2737"/>
                    <a:gd name="T57" fmla="*/ 671 h 1373"/>
                    <a:gd name="T58" fmla="*/ 2002 w 2737"/>
                    <a:gd name="T59" fmla="*/ 554 h 1373"/>
                    <a:gd name="T60" fmla="*/ 2027 w 2737"/>
                    <a:gd name="T61" fmla="*/ 429 h 1373"/>
                    <a:gd name="T62" fmla="*/ 2053 w 2737"/>
                    <a:gd name="T63" fmla="*/ 320 h 1373"/>
                    <a:gd name="T64" fmla="*/ 2069 w 2737"/>
                    <a:gd name="T65" fmla="*/ 234 h 1373"/>
                    <a:gd name="T66" fmla="*/ 2078 w 2737"/>
                    <a:gd name="T67" fmla="*/ 211 h 1373"/>
                    <a:gd name="T68" fmla="*/ 2086 w 2737"/>
                    <a:gd name="T69" fmla="*/ 203 h 1373"/>
                    <a:gd name="T70" fmla="*/ 2146 w 2737"/>
                    <a:gd name="T71" fmla="*/ 109 h 1373"/>
                    <a:gd name="T72" fmla="*/ 2213 w 2737"/>
                    <a:gd name="T73" fmla="*/ 47 h 1373"/>
                    <a:gd name="T74" fmla="*/ 2289 w 2737"/>
                    <a:gd name="T75" fmla="*/ 15 h 1373"/>
                    <a:gd name="T76" fmla="*/ 2365 w 2737"/>
                    <a:gd name="T77" fmla="*/ 0 h 1373"/>
                    <a:gd name="T78" fmla="*/ 2450 w 2737"/>
                    <a:gd name="T79" fmla="*/ 15 h 1373"/>
                    <a:gd name="T80" fmla="*/ 2534 w 2737"/>
                    <a:gd name="T81" fmla="*/ 47 h 1373"/>
                    <a:gd name="T82" fmla="*/ 2627 w 2737"/>
                    <a:gd name="T83" fmla="*/ 101 h 1373"/>
                    <a:gd name="T84" fmla="*/ 2737 w 2737"/>
                    <a:gd name="T85" fmla="*/ 187 h 13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37"/>
                    <a:gd name="T130" fmla="*/ 0 h 1373"/>
                    <a:gd name="T131" fmla="*/ 2737 w 2737"/>
                    <a:gd name="T132" fmla="*/ 1373 h 13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37" h="1373">
                      <a:moveTo>
                        <a:pt x="0" y="1373"/>
                      </a:moveTo>
                      <a:lnTo>
                        <a:pt x="16" y="1365"/>
                      </a:lnTo>
                      <a:lnTo>
                        <a:pt x="50" y="1365"/>
                      </a:lnTo>
                      <a:lnTo>
                        <a:pt x="101" y="1365"/>
                      </a:lnTo>
                      <a:lnTo>
                        <a:pt x="169" y="1365"/>
                      </a:lnTo>
                      <a:lnTo>
                        <a:pt x="337" y="1365"/>
                      </a:lnTo>
                      <a:lnTo>
                        <a:pt x="523" y="1365"/>
                      </a:lnTo>
                      <a:lnTo>
                        <a:pt x="709" y="1365"/>
                      </a:lnTo>
                      <a:lnTo>
                        <a:pt x="878" y="1365"/>
                      </a:lnTo>
                      <a:lnTo>
                        <a:pt x="946" y="1365"/>
                      </a:lnTo>
                      <a:lnTo>
                        <a:pt x="996" y="1365"/>
                      </a:lnTo>
                      <a:lnTo>
                        <a:pt x="1030" y="1365"/>
                      </a:lnTo>
                      <a:lnTo>
                        <a:pt x="1056" y="1365"/>
                      </a:lnTo>
                      <a:lnTo>
                        <a:pt x="1208" y="1365"/>
                      </a:lnTo>
                      <a:lnTo>
                        <a:pt x="1351" y="1373"/>
                      </a:lnTo>
                      <a:lnTo>
                        <a:pt x="1470" y="1365"/>
                      </a:lnTo>
                      <a:lnTo>
                        <a:pt x="1563" y="1358"/>
                      </a:lnTo>
                      <a:lnTo>
                        <a:pt x="1605" y="1334"/>
                      </a:lnTo>
                      <a:lnTo>
                        <a:pt x="1672" y="1295"/>
                      </a:lnTo>
                      <a:lnTo>
                        <a:pt x="1740" y="1248"/>
                      </a:lnTo>
                      <a:lnTo>
                        <a:pt x="1799" y="1186"/>
                      </a:lnTo>
                      <a:lnTo>
                        <a:pt x="1850" y="1092"/>
                      </a:lnTo>
                      <a:lnTo>
                        <a:pt x="1892" y="1006"/>
                      </a:lnTo>
                      <a:lnTo>
                        <a:pt x="1917" y="928"/>
                      </a:lnTo>
                      <a:lnTo>
                        <a:pt x="1934" y="889"/>
                      </a:lnTo>
                      <a:lnTo>
                        <a:pt x="1934" y="874"/>
                      </a:lnTo>
                      <a:lnTo>
                        <a:pt x="1934" y="858"/>
                      </a:lnTo>
                      <a:lnTo>
                        <a:pt x="1951" y="780"/>
                      </a:lnTo>
                      <a:lnTo>
                        <a:pt x="1977" y="671"/>
                      </a:lnTo>
                      <a:lnTo>
                        <a:pt x="2002" y="554"/>
                      </a:lnTo>
                      <a:lnTo>
                        <a:pt x="2027" y="429"/>
                      </a:lnTo>
                      <a:lnTo>
                        <a:pt x="2053" y="320"/>
                      </a:lnTo>
                      <a:lnTo>
                        <a:pt x="2069" y="234"/>
                      </a:lnTo>
                      <a:lnTo>
                        <a:pt x="2078" y="211"/>
                      </a:lnTo>
                      <a:lnTo>
                        <a:pt x="2086" y="203"/>
                      </a:lnTo>
                      <a:lnTo>
                        <a:pt x="2146" y="109"/>
                      </a:lnTo>
                      <a:lnTo>
                        <a:pt x="2213" y="47"/>
                      </a:lnTo>
                      <a:lnTo>
                        <a:pt x="2289" y="15"/>
                      </a:lnTo>
                      <a:lnTo>
                        <a:pt x="2365" y="0"/>
                      </a:lnTo>
                      <a:lnTo>
                        <a:pt x="2450" y="15"/>
                      </a:lnTo>
                      <a:lnTo>
                        <a:pt x="2534" y="47"/>
                      </a:lnTo>
                      <a:lnTo>
                        <a:pt x="2627" y="101"/>
                      </a:lnTo>
                      <a:lnTo>
                        <a:pt x="2737" y="187"/>
                      </a:lnTo>
                    </a:path>
                  </a:pathLst>
                </a:custGeom>
                <a:noFill/>
                <a:ln w="39688">
                  <a:solidFill>
                    <a:srgbClr val="009900"/>
                  </a:solidFill>
                  <a:round/>
                  <a:headEnd/>
                  <a:tailEnd/>
                </a:ln>
              </p:spPr>
              <p:txBody>
                <a:bodyPr/>
                <a:lstStyle/>
                <a:p>
                  <a:endParaRPr lang="en-GB"/>
                </a:p>
              </p:txBody>
            </p:sp>
            <p:sp>
              <p:nvSpPr>
                <p:cNvPr id="39026" name="Oval 158"/>
                <p:cNvSpPr>
                  <a:spLocks noChangeArrowheads="1"/>
                </p:cNvSpPr>
                <p:nvPr/>
              </p:nvSpPr>
              <p:spPr bwMode="auto">
                <a:xfrm>
                  <a:off x="1133" y="2566"/>
                  <a:ext cx="195" cy="182"/>
                </a:xfrm>
                <a:prstGeom prst="ellipse">
                  <a:avLst/>
                </a:prstGeom>
                <a:solidFill>
                  <a:srgbClr val="FFFFFF"/>
                </a:solidFill>
                <a:ln w="9525">
                  <a:noFill/>
                  <a:round/>
                  <a:headEnd/>
                  <a:tailEnd/>
                </a:ln>
              </p:spPr>
              <p:txBody>
                <a:bodyPr/>
                <a:lstStyle/>
                <a:p>
                  <a:endParaRPr lang="en-US"/>
                </a:p>
              </p:txBody>
            </p:sp>
            <p:sp>
              <p:nvSpPr>
                <p:cNvPr id="39027" name="Oval 159"/>
                <p:cNvSpPr>
                  <a:spLocks noChangeArrowheads="1"/>
                </p:cNvSpPr>
                <p:nvPr/>
              </p:nvSpPr>
              <p:spPr bwMode="auto">
                <a:xfrm>
                  <a:off x="1137" y="2570"/>
                  <a:ext cx="187" cy="173"/>
                </a:xfrm>
                <a:prstGeom prst="ellipse">
                  <a:avLst/>
                </a:prstGeom>
                <a:noFill/>
                <a:ln w="39688">
                  <a:solidFill>
                    <a:srgbClr val="009900"/>
                  </a:solidFill>
                  <a:round/>
                  <a:headEnd/>
                  <a:tailEnd/>
                </a:ln>
              </p:spPr>
              <p:txBody>
                <a:bodyPr/>
                <a:lstStyle/>
                <a:p>
                  <a:endParaRPr lang="en-US"/>
                </a:p>
              </p:txBody>
            </p:sp>
            <p:grpSp>
              <p:nvGrpSpPr>
                <p:cNvPr id="39028" name="Group 160"/>
                <p:cNvGrpSpPr>
                  <a:grpSpLocks/>
                </p:cNvGrpSpPr>
                <p:nvPr/>
              </p:nvGrpSpPr>
              <p:grpSpPr bwMode="auto">
                <a:xfrm>
                  <a:off x="1387" y="2495"/>
                  <a:ext cx="1293" cy="431"/>
                  <a:chOff x="1387" y="2495"/>
                  <a:chExt cx="1293" cy="431"/>
                </a:xfrm>
              </p:grpSpPr>
              <p:sp>
                <p:nvSpPr>
                  <p:cNvPr id="39029" name="Line 161"/>
                  <p:cNvSpPr>
                    <a:spLocks noChangeShapeType="1"/>
                  </p:cNvSpPr>
                  <p:nvPr/>
                </p:nvSpPr>
                <p:spPr bwMode="auto">
                  <a:xfrm>
                    <a:off x="2679" y="2542"/>
                    <a:ext cx="1" cy="72"/>
                  </a:xfrm>
                  <a:prstGeom prst="line">
                    <a:avLst/>
                  </a:prstGeom>
                  <a:noFill/>
                  <a:ln w="39688">
                    <a:solidFill>
                      <a:srgbClr val="009900"/>
                    </a:solidFill>
                    <a:round/>
                    <a:headEnd/>
                    <a:tailEnd/>
                  </a:ln>
                </p:spPr>
                <p:txBody>
                  <a:bodyPr/>
                  <a:lstStyle/>
                  <a:p>
                    <a:endParaRPr lang="en-GB"/>
                  </a:p>
                </p:txBody>
              </p:sp>
              <p:sp>
                <p:nvSpPr>
                  <p:cNvPr id="39030" name="Rectangle 162"/>
                  <p:cNvSpPr>
                    <a:spLocks noChangeArrowheads="1"/>
                  </p:cNvSpPr>
                  <p:nvPr/>
                </p:nvSpPr>
                <p:spPr bwMode="auto">
                  <a:xfrm>
                    <a:off x="1387" y="2495"/>
                    <a:ext cx="5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t</a:t>
                    </a:r>
                    <a:endParaRPr lang="en-GB"/>
                  </a:p>
                </p:txBody>
              </p:sp>
              <p:sp>
                <p:nvSpPr>
                  <p:cNvPr id="39031" name="Rectangle 163"/>
                  <p:cNvSpPr>
                    <a:spLocks noChangeArrowheads="1"/>
                  </p:cNvSpPr>
                  <p:nvPr/>
                </p:nvSpPr>
                <p:spPr bwMode="auto">
                  <a:xfrm>
                    <a:off x="1446" y="2495"/>
                    <a:ext cx="65"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h</a:t>
                    </a:r>
                    <a:endParaRPr lang="en-GB"/>
                  </a:p>
                </p:txBody>
              </p:sp>
              <p:sp>
                <p:nvSpPr>
                  <p:cNvPr id="39032" name="Rectangle 164"/>
                  <p:cNvSpPr>
                    <a:spLocks noChangeArrowheads="1"/>
                  </p:cNvSpPr>
                  <p:nvPr/>
                </p:nvSpPr>
                <p:spPr bwMode="auto">
                  <a:xfrm>
                    <a:off x="1514" y="2495"/>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i</a:t>
                    </a:r>
                    <a:endParaRPr lang="en-GB"/>
                  </a:p>
                </p:txBody>
              </p:sp>
              <p:sp>
                <p:nvSpPr>
                  <p:cNvPr id="39033" name="Rectangle 165"/>
                  <p:cNvSpPr>
                    <a:spLocks noChangeArrowheads="1"/>
                  </p:cNvSpPr>
                  <p:nvPr/>
                </p:nvSpPr>
                <p:spPr bwMode="auto">
                  <a:xfrm>
                    <a:off x="1547" y="2495"/>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n</a:t>
                    </a:r>
                    <a:endParaRPr lang="en-GB"/>
                  </a:p>
                </p:txBody>
              </p:sp>
              <p:sp>
                <p:nvSpPr>
                  <p:cNvPr id="39034" name="Rectangle 166"/>
                  <p:cNvSpPr>
                    <a:spLocks noChangeArrowheads="1"/>
                  </p:cNvSpPr>
                  <p:nvPr/>
                </p:nvSpPr>
                <p:spPr bwMode="auto">
                  <a:xfrm>
                    <a:off x="1606" y="2495"/>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l</a:t>
                    </a:r>
                    <a:endParaRPr lang="en-GB"/>
                  </a:p>
                </p:txBody>
              </p:sp>
              <p:sp>
                <p:nvSpPr>
                  <p:cNvPr id="39035" name="Rectangle 167"/>
                  <p:cNvSpPr>
                    <a:spLocks noChangeArrowheads="1"/>
                  </p:cNvSpPr>
                  <p:nvPr/>
                </p:nvSpPr>
                <p:spPr bwMode="auto">
                  <a:xfrm>
                    <a:off x="1640" y="2495"/>
                    <a:ext cx="58"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y</a:t>
                    </a:r>
                    <a:endParaRPr lang="en-GB"/>
                  </a:p>
                </p:txBody>
              </p:sp>
              <p:sp>
                <p:nvSpPr>
                  <p:cNvPr id="39036" name="Rectangle 168"/>
                  <p:cNvSpPr>
                    <a:spLocks noChangeArrowheads="1"/>
                  </p:cNvSpPr>
                  <p:nvPr/>
                </p:nvSpPr>
                <p:spPr bwMode="auto">
                  <a:xfrm>
                    <a:off x="1699" y="2495"/>
                    <a:ext cx="3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 </a:t>
                    </a:r>
                    <a:endParaRPr lang="en-GB"/>
                  </a:p>
                </p:txBody>
              </p:sp>
              <p:sp>
                <p:nvSpPr>
                  <p:cNvPr id="39037" name="Rectangle 169"/>
                  <p:cNvSpPr>
                    <a:spLocks noChangeArrowheads="1"/>
                  </p:cNvSpPr>
                  <p:nvPr/>
                </p:nvSpPr>
                <p:spPr bwMode="auto">
                  <a:xfrm>
                    <a:off x="1733" y="2495"/>
                    <a:ext cx="87"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m</a:t>
                    </a:r>
                    <a:endParaRPr lang="en-GB"/>
                  </a:p>
                </p:txBody>
              </p:sp>
              <p:sp>
                <p:nvSpPr>
                  <p:cNvPr id="39038" name="Rectangle 170"/>
                  <p:cNvSpPr>
                    <a:spLocks noChangeArrowheads="1"/>
                  </p:cNvSpPr>
                  <p:nvPr/>
                </p:nvSpPr>
                <p:spPr bwMode="auto">
                  <a:xfrm>
                    <a:off x="1826" y="2495"/>
                    <a:ext cx="58"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y</a:t>
                    </a:r>
                    <a:endParaRPr lang="en-GB"/>
                  </a:p>
                </p:txBody>
              </p:sp>
              <p:sp>
                <p:nvSpPr>
                  <p:cNvPr id="39039" name="Rectangle 171"/>
                  <p:cNvSpPr>
                    <a:spLocks noChangeArrowheads="1"/>
                  </p:cNvSpPr>
                  <p:nvPr/>
                </p:nvSpPr>
                <p:spPr bwMode="auto">
                  <a:xfrm>
                    <a:off x="1894" y="2495"/>
                    <a:ext cx="6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e</a:t>
                    </a:r>
                    <a:endParaRPr lang="en-GB"/>
                  </a:p>
                </p:txBody>
              </p:sp>
              <p:sp>
                <p:nvSpPr>
                  <p:cNvPr id="39040" name="Rectangle 172"/>
                  <p:cNvSpPr>
                    <a:spLocks noChangeArrowheads="1"/>
                  </p:cNvSpPr>
                  <p:nvPr/>
                </p:nvSpPr>
                <p:spPr bwMode="auto">
                  <a:xfrm>
                    <a:off x="1953" y="2495"/>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l</a:t>
                    </a:r>
                    <a:endParaRPr lang="en-GB"/>
                  </a:p>
                </p:txBody>
              </p:sp>
              <p:sp>
                <p:nvSpPr>
                  <p:cNvPr id="39041" name="Rectangle 173"/>
                  <p:cNvSpPr>
                    <a:spLocks noChangeArrowheads="1"/>
                  </p:cNvSpPr>
                  <p:nvPr/>
                </p:nvSpPr>
                <p:spPr bwMode="auto">
                  <a:xfrm>
                    <a:off x="1987" y="2495"/>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i</a:t>
                    </a:r>
                    <a:endParaRPr lang="en-GB"/>
                  </a:p>
                </p:txBody>
              </p:sp>
              <p:sp>
                <p:nvSpPr>
                  <p:cNvPr id="39042" name="Rectangle 174"/>
                  <p:cNvSpPr>
                    <a:spLocks noChangeArrowheads="1"/>
                  </p:cNvSpPr>
                  <p:nvPr/>
                </p:nvSpPr>
                <p:spPr bwMode="auto">
                  <a:xfrm>
                    <a:off x="2020" y="2495"/>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n</a:t>
                    </a:r>
                    <a:endParaRPr lang="en-GB"/>
                  </a:p>
                </p:txBody>
              </p:sp>
              <p:sp>
                <p:nvSpPr>
                  <p:cNvPr id="39043" name="Rectangle 175"/>
                  <p:cNvSpPr>
                    <a:spLocks noChangeArrowheads="1"/>
                  </p:cNvSpPr>
                  <p:nvPr/>
                </p:nvSpPr>
                <p:spPr bwMode="auto">
                  <a:xfrm>
                    <a:off x="2080" y="2495"/>
                    <a:ext cx="57"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a</a:t>
                    </a:r>
                    <a:endParaRPr lang="en-GB"/>
                  </a:p>
                </p:txBody>
              </p:sp>
              <p:sp>
                <p:nvSpPr>
                  <p:cNvPr id="39044" name="Rectangle 176"/>
                  <p:cNvSpPr>
                    <a:spLocks noChangeArrowheads="1"/>
                  </p:cNvSpPr>
                  <p:nvPr/>
                </p:nvSpPr>
                <p:spPr bwMode="auto">
                  <a:xfrm>
                    <a:off x="2147" y="2495"/>
                    <a:ext cx="5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t</a:t>
                    </a:r>
                    <a:endParaRPr lang="en-GB"/>
                  </a:p>
                </p:txBody>
              </p:sp>
              <p:sp>
                <p:nvSpPr>
                  <p:cNvPr id="39045" name="Rectangle 177"/>
                  <p:cNvSpPr>
                    <a:spLocks noChangeArrowheads="1"/>
                  </p:cNvSpPr>
                  <p:nvPr/>
                </p:nvSpPr>
                <p:spPr bwMode="auto">
                  <a:xfrm>
                    <a:off x="2198" y="2495"/>
                    <a:ext cx="6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e</a:t>
                    </a:r>
                    <a:endParaRPr lang="en-GB"/>
                  </a:p>
                </p:txBody>
              </p:sp>
              <p:sp>
                <p:nvSpPr>
                  <p:cNvPr id="39046" name="Rectangle 178"/>
                  <p:cNvSpPr>
                    <a:spLocks noChangeArrowheads="1"/>
                  </p:cNvSpPr>
                  <p:nvPr/>
                </p:nvSpPr>
                <p:spPr bwMode="auto">
                  <a:xfrm>
                    <a:off x="2265" y="2495"/>
                    <a:ext cx="66"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d</a:t>
                    </a:r>
                    <a:endParaRPr lang="en-GB"/>
                  </a:p>
                </p:txBody>
              </p:sp>
              <p:sp>
                <p:nvSpPr>
                  <p:cNvPr id="39047" name="Rectangle 179"/>
                  <p:cNvSpPr>
                    <a:spLocks noChangeArrowheads="1"/>
                  </p:cNvSpPr>
                  <p:nvPr/>
                </p:nvSpPr>
                <p:spPr bwMode="auto">
                  <a:xfrm>
                    <a:off x="2333" y="2495"/>
                    <a:ext cx="3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 </a:t>
                    </a:r>
                    <a:endParaRPr lang="en-GB"/>
                  </a:p>
                </p:txBody>
              </p:sp>
              <p:sp>
                <p:nvSpPr>
                  <p:cNvPr id="39048" name="Rectangle 180"/>
                  <p:cNvSpPr>
                    <a:spLocks noChangeArrowheads="1"/>
                  </p:cNvSpPr>
                  <p:nvPr/>
                </p:nvSpPr>
                <p:spPr bwMode="auto">
                  <a:xfrm>
                    <a:off x="1505" y="2644"/>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i</a:t>
                    </a:r>
                    <a:endParaRPr lang="en-GB"/>
                  </a:p>
                </p:txBody>
              </p:sp>
              <p:sp>
                <p:nvSpPr>
                  <p:cNvPr id="39049" name="Rectangle 181"/>
                  <p:cNvSpPr>
                    <a:spLocks noChangeArrowheads="1"/>
                  </p:cNvSpPr>
                  <p:nvPr/>
                </p:nvSpPr>
                <p:spPr bwMode="auto">
                  <a:xfrm>
                    <a:off x="1539" y="2644"/>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n</a:t>
                    </a:r>
                    <a:endParaRPr lang="en-GB"/>
                  </a:p>
                </p:txBody>
              </p:sp>
              <p:sp>
                <p:nvSpPr>
                  <p:cNvPr id="39050" name="Rectangle 182"/>
                  <p:cNvSpPr>
                    <a:spLocks noChangeArrowheads="1"/>
                  </p:cNvSpPr>
                  <p:nvPr/>
                </p:nvSpPr>
                <p:spPr bwMode="auto">
                  <a:xfrm>
                    <a:off x="1598" y="2644"/>
                    <a:ext cx="5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t</a:t>
                    </a:r>
                    <a:endParaRPr lang="en-GB"/>
                  </a:p>
                </p:txBody>
              </p:sp>
              <p:sp>
                <p:nvSpPr>
                  <p:cNvPr id="39051" name="Rectangle 183"/>
                  <p:cNvSpPr>
                    <a:spLocks noChangeArrowheads="1"/>
                  </p:cNvSpPr>
                  <p:nvPr/>
                </p:nvSpPr>
                <p:spPr bwMode="auto">
                  <a:xfrm>
                    <a:off x="1657" y="2644"/>
                    <a:ext cx="6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e</a:t>
                    </a:r>
                    <a:endParaRPr lang="en-GB"/>
                  </a:p>
                </p:txBody>
              </p:sp>
              <p:sp>
                <p:nvSpPr>
                  <p:cNvPr id="39052" name="Rectangle 184"/>
                  <p:cNvSpPr>
                    <a:spLocks noChangeArrowheads="1"/>
                  </p:cNvSpPr>
                  <p:nvPr/>
                </p:nvSpPr>
                <p:spPr bwMode="auto">
                  <a:xfrm>
                    <a:off x="1716" y="2644"/>
                    <a:ext cx="54"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r</a:t>
                    </a:r>
                    <a:endParaRPr lang="en-GB"/>
                  </a:p>
                </p:txBody>
              </p:sp>
              <p:sp>
                <p:nvSpPr>
                  <p:cNvPr id="39053" name="Rectangle 185"/>
                  <p:cNvSpPr>
                    <a:spLocks noChangeArrowheads="1"/>
                  </p:cNvSpPr>
                  <p:nvPr/>
                </p:nvSpPr>
                <p:spPr bwMode="auto">
                  <a:xfrm>
                    <a:off x="1775" y="2644"/>
                    <a:ext cx="87"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m</a:t>
                    </a:r>
                    <a:endParaRPr lang="en-GB"/>
                  </a:p>
                </p:txBody>
              </p:sp>
              <p:sp>
                <p:nvSpPr>
                  <p:cNvPr id="39054" name="Rectangle 186"/>
                  <p:cNvSpPr>
                    <a:spLocks noChangeArrowheads="1"/>
                  </p:cNvSpPr>
                  <p:nvPr/>
                </p:nvSpPr>
                <p:spPr bwMode="auto">
                  <a:xfrm>
                    <a:off x="1868" y="2644"/>
                    <a:ext cx="6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e</a:t>
                    </a:r>
                    <a:endParaRPr lang="en-GB"/>
                  </a:p>
                </p:txBody>
              </p:sp>
              <p:sp>
                <p:nvSpPr>
                  <p:cNvPr id="39055" name="Rectangle 187"/>
                  <p:cNvSpPr>
                    <a:spLocks noChangeArrowheads="1"/>
                  </p:cNvSpPr>
                  <p:nvPr/>
                </p:nvSpPr>
                <p:spPr bwMode="auto">
                  <a:xfrm>
                    <a:off x="1936" y="2644"/>
                    <a:ext cx="66"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d</a:t>
                    </a:r>
                    <a:endParaRPr lang="en-GB"/>
                  </a:p>
                </p:txBody>
              </p:sp>
              <p:sp>
                <p:nvSpPr>
                  <p:cNvPr id="39056" name="Rectangle 188"/>
                  <p:cNvSpPr>
                    <a:spLocks noChangeArrowheads="1"/>
                  </p:cNvSpPr>
                  <p:nvPr/>
                </p:nvSpPr>
                <p:spPr bwMode="auto">
                  <a:xfrm>
                    <a:off x="2004" y="2644"/>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i</a:t>
                    </a:r>
                    <a:endParaRPr lang="en-GB"/>
                  </a:p>
                </p:txBody>
              </p:sp>
              <p:sp>
                <p:nvSpPr>
                  <p:cNvPr id="39057" name="Rectangle 189"/>
                  <p:cNvSpPr>
                    <a:spLocks noChangeArrowheads="1"/>
                  </p:cNvSpPr>
                  <p:nvPr/>
                </p:nvSpPr>
                <p:spPr bwMode="auto">
                  <a:xfrm>
                    <a:off x="2037" y="2644"/>
                    <a:ext cx="57"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a</a:t>
                    </a:r>
                    <a:endParaRPr lang="en-GB"/>
                  </a:p>
                </p:txBody>
              </p:sp>
              <p:sp>
                <p:nvSpPr>
                  <p:cNvPr id="39058" name="Rectangle 190"/>
                  <p:cNvSpPr>
                    <a:spLocks noChangeArrowheads="1"/>
                  </p:cNvSpPr>
                  <p:nvPr/>
                </p:nvSpPr>
                <p:spPr bwMode="auto">
                  <a:xfrm>
                    <a:off x="2097" y="2644"/>
                    <a:ext cx="5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t</a:t>
                    </a:r>
                    <a:endParaRPr lang="en-GB"/>
                  </a:p>
                </p:txBody>
              </p:sp>
              <p:sp>
                <p:nvSpPr>
                  <p:cNvPr id="39059" name="Rectangle 191"/>
                  <p:cNvSpPr>
                    <a:spLocks noChangeArrowheads="1"/>
                  </p:cNvSpPr>
                  <p:nvPr/>
                </p:nvSpPr>
                <p:spPr bwMode="auto">
                  <a:xfrm>
                    <a:off x="2156" y="2644"/>
                    <a:ext cx="6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e</a:t>
                    </a:r>
                    <a:endParaRPr lang="en-GB"/>
                  </a:p>
                </p:txBody>
              </p:sp>
              <p:sp>
                <p:nvSpPr>
                  <p:cNvPr id="39060" name="Rectangle 192"/>
                  <p:cNvSpPr>
                    <a:spLocks noChangeArrowheads="1"/>
                  </p:cNvSpPr>
                  <p:nvPr/>
                </p:nvSpPr>
                <p:spPr bwMode="auto">
                  <a:xfrm>
                    <a:off x="2215" y="2644"/>
                    <a:ext cx="3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 </a:t>
                    </a:r>
                    <a:endParaRPr lang="en-GB"/>
                  </a:p>
                </p:txBody>
              </p:sp>
              <p:sp>
                <p:nvSpPr>
                  <p:cNvPr id="39061" name="Rectangle 193"/>
                  <p:cNvSpPr>
                    <a:spLocks noChangeArrowheads="1"/>
                  </p:cNvSpPr>
                  <p:nvPr/>
                </p:nvSpPr>
                <p:spPr bwMode="auto">
                  <a:xfrm>
                    <a:off x="1564" y="2792"/>
                    <a:ext cx="58"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c</a:t>
                    </a:r>
                    <a:endParaRPr lang="en-GB"/>
                  </a:p>
                </p:txBody>
              </p:sp>
              <p:sp>
                <p:nvSpPr>
                  <p:cNvPr id="39062" name="Rectangle 194"/>
                  <p:cNvSpPr>
                    <a:spLocks noChangeArrowheads="1"/>
                  </p:cNvSpPr>
                  <p:nvPr/>
                </p:nvSpPr>
                <p:spPr bwMode="auto">
                  <a:xfrm>
                    <a:off x="1623" y="2792"/>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o</a:t>
                    </a:r>
                    <a:endParaRPr lang="en-GB"/>
                  </a:p>
                </p:txBody>
              </p:sp>
              <p:sp>
                <p:nvSpPr>
                  <p:cNvPr id="39063" name="Rectangle 195"/>
                  <p:cNvSpPr>
                    <a:spLocks noChangeArrowheads="1"/>
                  </p:cNvSpPr>
                  <p:nvPr/>
                </p:nvSpPr>
                <p:spPr bwMode="auto">
                  <a:xfrm>
                    <a:off x="1691" y="2792"/>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n</a:t>
                    </a:r>
                    <a:endParaRPr lang="en-GB"/>
                  </a:p>
                </p:txBody>
              </p:sp>
              <p:sp>
                <p:nvSpPr>
                  <p:cNvPr id="39064" name="Rectangle 196"/>
                  <p:cNvSpPr>
                    <a:spLocks noChangeArrowheads="1"/>
                  </p:cNvSpPr>
                  <p:nvPr/>
                </p:nvSpPr>
                <p:spPr bwMode="auto">
                  <a:xfrm>
                    <a:off x="1750" y="2792"/>
                    <a:ext cx="66"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d</a:t>
                    </a:r>
                    <a:endParaRPr lang="en-GB"/>
                  </a:p>
                </p:txBody>
              </p:sp>
              <p:sp>
                <p:nvSpPr>
                  <p:cNvPr id="39065" name="Rectangle 197"/>
                  <p:cNvSpPr>
                    <a:spLocks noChangeArrowheads="1"/>
                  </p:cNvSpPr>
                  <p:nvPr/>
                </p:nvSpPr>
                <p:spPr bwMode="auto">
                  <a:xfrm>
                    <a:off x="1818" y="2792"/>
                    <a:ext cx="58"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u</a:t>
                    </a:r>
                    <a:endParaRPr lang="en-GB"/>
                  </a:p>
                </p:txBody>
              </p:sp>
              <p:sp>
                <p:nvSpPr>
                  <p:cNvPr id="39066" name="Rectangle 198"/>
                  <p:cNvSpPr>
                    <a:spLocks noChangeArrowheads="1"/>
                  </p:cNvSpPr>
                  <p:nvPr/>
                </p:nvSpPr>
                <p:spPr bwMode="auto">
                  <a:xfrm>
                    <a:off x="1885" y="2792"/>
                    <a:ext cx="58"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c</a:t>
                    </a:r>
                    <a:endParaRPr lang="en-GB"/>
                  </a:p>
                </p:txBody>
              </p:sp>
              <p:sp>
                <p:nvSpPr>
                  <p:cNvPr id="39067" name="Rectangle 199"/>
                  <p:cNvSpPr>
                    <a:spLocks noChangeArrowheads="1"/>
                  </p:cNvSpPr>
                  <p:nvPr/>
                </p:nvSpPr>
                <p:spPr bwMode="auto">
                  <a:xfrm>
                    <a:off x="1944" y="2792"/>
                    <a:ext cx="53"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t</a:t>
                    </a:r>
                    <a:endParaRPr lang="en-GB"/>
                  </a:p>
                </p:txBody>
              </p:sp>
              <p:sp>
                <p:nvSpPr>
                  <p:cNvPr id="39068" name="Rectangle 200"/>
                  <p:cNvSpPr>
                    <a:spLocks noChangeArrowheads="1"/>
                  </p:cNvSpPr>
                  <p:nvPr/>
                </p:nvSpPr>
                <p:spPr bwMode="auto">
                  <a:xfrm>
                    <a:off x="1995" y="2792"/>
                    <a:ext cx="31"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i</a:t>
                    </a:r>
                    <a:endParaRPr lang="en-GB"/>
                  </a:p>
                </p:txBody>
              </p:sp>
              <p:sp>
                <p:nvSpPr>
                  <p:cNvPr id="39069" name="Rectangle 201"/>
                  <p:cNvSpPr>
                    <a:spLocks noChangeArrowheads="1"/>
                  </p:cNvSpPr>
                  <p:nvPr/>
                </p:nvSpPr>
                <p:spPr bwMode="auto">
                  <a:xfrm>
                    <a:off x="2029" y="2792"/>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n</a:t>
                    </a:r>
                    <a:endParaRPr lang="en-GB"/>
                  </a:p>
                </p:txBody>
              </p:sp>
              <p:sp>
                <p:nvSpPr>
                  <p:cNvPr id="39070" name="Rectangle 202"/>
                  <p:cNvSpPr>
                    <a:spLocks noChangeArrowheads="1"/>
                  </p:cNvSpPr>
                  <p:nvPr/>
                </p:nvSpPr>
                <p:spPr bwMode="auto">
                  <a:xfrm>
                    <a:off x="2097" y="2792"/>
                    <a:ext cx="59" cy="134"/>
                  </a:xfrm>
                  <a:prstGeom prst="rect">
                    <a:avLst/>
                  </a:prstGeom>
                  <a:noFill/>
                  <a:ln w="9525">
                    <a:noFill/>
                    <a:miter lim="800000"/>
                    <a:headEnd/>
                    <a:tailEnd/>
                  </a:ln>
                </p:spPr>
                <p:txBody>
                  <a:bodyPr wrap="none" lIns="0" tIns="0" rIns="0" bIns="0">
                    <a:spAutoFit/>
                  </a:bodyPr>
                  <a:lstStyle/>
                  <a:p>
                    <a:r>
                      <a:rPr lang="en-GB" sz="1400">
                        <a:solidFill>
                          <a:srgbClr val="00FF00"/>
                        </a:solidFill>
                        <a:latin typeface="Comic Sans MS" pitchFamily="-1" charset="0"/>
                      </a:rPr>
                      <a:t>g</a:t>
                    </a:r>
                    <a:endParaRPr lang="en-GB"/>
                  </a:p>
                </p:txBody>
              </p:sp>
            </p:grpSp>
          </p:grpSp>
        </p:grpSp>
      </p:grpSp>
      <p:sp>
        <p:nvSpPr>
          <p:cNvPr id="38959" name="Line 203"/>
          <p:cNvSpPr>
            <a:spLocks noChangeShapeType="1"/>
          </p:cNvSpPr>
          <p:nvPr/>
        </p:nvSpPr>
        <p:spPr bwMode="auto">
          <a:xfrm>
            <a:off x="5629275" y="908050"/>
            <a:ext cx="0" cy="4968875"/>
          </a:xfrm>
          <a:prstGeom prst="line">
            <a:avLst/>
          </a:prstGeom>
          <a:noFill/>
          <a:ln w="28575">
            <a:solidFill>
              <a:schemeClr val="tx1"/>
            </a:solidFill>
            <a:prstDash val="dash"/>
            <a:round/>
            <a:headEnd/>
            <a:tailEnd/>
          </a:ln>
        </p:spPr>
        <p:txBody>
          <a:bodyPr>
            <a:spAutoFit/>
          </a:bodyPr>
          <a:lstStyle/>
          <a:p>
            <a:endParaRPr lang="en-GB"/>
          </a:p>
        </p:txBody>
      </p:sp>
      <p:sp>
        <p:nvSpPr>
          <p:cNvPr id="38960" name="Text Box 204"/>
          <p:cNvSpPr txBox="1">
            <a:spLocks noChangeArrowheads="1"/>
          </p:cNvSpPr>
          <p:nvPr/>
        </p:nvSpPr>
        <p:spPr bwMode="auto">
          <a:xfrm>
            <a:off x="4468813" y="1052513"/>
            <a:ext cx="857250" cy="519112"/>
          </a:xfrm>
          <a:prstGeom prst="rect">
            <a:avLst/>
          </a:prstGeom>
          <a:noFill/>
          <a:ln w="9525">
            <a:noFill/>
            <a:miter lim="800000"/>
            <a:headEnd/>
            <a:tailEnd/>
          </a:ln>
        </p:spPr>
        <p:txBody>
          <a:bodyPr wrap="none">
            <a:spAutoFit/>
          </a:bodyPr>
          <a:lstStyle/>
          <a:p>
            <a:pPr algn="ctr" eaLnBrk="1" hangingPunct="1">
              <a:spcBef>
                <a:spcPct val="50000"/>
              </a:spcBef>
            </a:pPr>
            <a:r>
              <a:rPr lang="en-GB" sz="2800" b="1">
                <a:solidFill>
                  <a:srgbClr val="000000"/>
                </a:solidFill>
              </a:rPr>
              <a:t>PNS</a:t>
            </a:r>
          </a:p>
        </p:txBody>
      </p:sp>
      <p:sp>
        <p:nvSpPr>
          <p:cNvPr id="38961" name="Text Box 205"/>
          <p:cNvSpPr txBox="1">
            <a:spLocks noChangeArrowheads="1"/>
          </p:cNvSpPr>
          <p:nvPr/>
        </p:nvSpPr>
        <p:spPr bwMode="auto">
          <a:xfrm>
            <a:off x="5846763" y="1052513"/>
            <a:ext cx="896937" cy="519112"/>
          </a:xfrm>
          <a:prstGeom prst="rect">
            <a:avLst/>
          </a:prstGeom>
          <a:noFill/>
          <a:ln w="9525">
            <a:noFill/>
            <a:miter lim="800000"/>
            <a:headEnd/>
            <a:tailEnd/>
          </a:ln>
        </p:spPr>
        <p:txBody>
          <a:bodyPr wrap="none">
            <a:spAutoFit/>
          </a:bodyPr>
          <a:lstStyle/>
          <a:p>
            <a:pPr algn="ctr" eaLnBrk="1" hangingPunct="1">
              <a:spcBef>
                <a:spcPct val="50000"/>
              </a:spcBef>
            </a:pPr>
            <a:r>
              <a:rPr lang="en-GB" sz="2800" b="1">
                <a:solidFill>
                  <a:srgbClr val="000000"/>
                </a:solidFill>
              </a:rPr>
              <a:t>CNS</a:t>
            </a:r>
          </a:p>
        </p:txBody>
      </p:sp>
      <p:grpSp>
        <p:nvGrpSpPr>
          <p:cNvPr id="17" name="Group 206"/>
          <p:cNvGrpSpPr>
            <a:grpSpLocks/>
          </p:cNvGrpSpPr>
          <p:nvPr/>
        </p:nvGrpSpPr>
        <p:grpSpPr bwMode="auto">
          <a:xfrm>
            <a:off x="2030413" y="1757363"/>
            <a:ext cx="6240462" cy="3473450"/>
            <a:chOff x="1137" y="1107"/>
            <a:chExt cx="3494" cy="2188"/>
          </a:xfrm>
        </p:grpSpPr>
        <p:sp>
          <p:nvSpPr>
            <p:cNvPr id="38963" name="Rectangle 207"/>
            <p:cNvSpPr>
              <a:spLocks noChangeArrowheads="1"/>
            </p:cNvSpPr>
            <p:nvPr/>
          </p:nvSpPr>
          <p:spPr bwMode="auto">
            <a:xfrm>
              <a:off x="4183" y="1107"/>
              <a:ext cx="59"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C</a:t>
              </a:r>
              <a:endParaRPr lang="en-GB"/>
            </a:p>
          </p:txBody>
        </p:sp>
        <p:grpSp>
          <p:nvGrpSpPr>
            <p:cNvPr id="38964" name="Group 208"/>
            <p:cNvGrpSpPr>
              <a:grpSpLocks/>
            </p:cNvGrpSpPr>
            <p:nvPr/>
          </p:nvGrpSpPr>
          <p:grpSpPr bwMode="auto">
            <a:xfrm>
              <a:off x="1137" y="1107"/>
              <a:ext cx="3494" cy="2188"/>
              <a:chOff x="1137" y="1107"/>
              <a:chExt cx="3494" cy="2188"/>
            </a:xfrm>
          </p:grpSpPr>
          <p:sp>
            <p:nvSpPr>
              <p:cNvPr id="38965" name="Oval 209"/>
              <p:cNvSpPr>
                <a:spLocks noChangeArrowheads="1"/>
              </p:cNvSpPr>
              <p:nvPr/>
            </p:nvSpPr>
            <p:spPr bwMode="auto">
              <a:xfrm>
                <a:off x="4297" y="1399"/>
                <a:ext cx="94" cy="78"/>
              </a:xfrm>
              <a:prstGeom prst="ellipse">
                <a:avLst/>
              </a:prstGeom>
              <a:solidFill>
                <a:srgbClr val="FF0000"/>
              </a:solidFill>
              <a:ln w="12700">
                <a:solidFill>
                  <a:srgbClr val="FF0000"/>
                </a:solidFill>
                <a:round/>
                <a:headEnd/>
                <a:tailEnd/>
              </a:ln>
            </p:spPr>
            <p:txBody>
              <a:bodyPr/>
              <a:lstStyle/>
              <a:p>
                <a:endParaRPr lang="en-US"/>
              </a:p>
            </p:txBody>
          </p:sp>
          <p:grpSp>
            <p:nvGrpSpPr>
              <p:cNvPr id="38966" name="Group 210"/>
              <p:cNvGrpSpPr>
                <a:grpSpLocks/>
              </p:cNvGrpSpPr>
              <p:nvPr/>
            </p:nvGrpSpPr>
            <p:grpSpPr bwMode="auto">
              <a:xfrm>
                <a:off x="1137" y="1107"/>
                <a:ext cx="3494" cy="2188"/>
                <a:chOff x="1137" y="1107"/>
                <a:chExt cx="3494" cy="2188"/>
              </a:xfrm>
            </p:grpSpPr>
            <p:sp>
              <p:nvSpPr>
                <p:cNvPr id="38967" name="Freeform 211"/>
                <p:cNvSpPr>
                  <a:spLocks/>
                </p:cNvSpPr>
                <p:nvPr/>
              </p:nvSpPr>
              <p:spPr bwMode="auto">
                <a:xfrm>
                  <a:off x="4226" y="1348"/>
                  <a:ext cx="101" cy="63"/>
                </a:xfrm>
                <a:custGeom>
                  <a:avLst/>
                  <a:gdLst>
                    <a:gd name="T0" fmla="*/ 42 w 101"/>
                    <a:gd name="T1" fmla="*/ 0 h 63"/>
                    <a:gd name="T2" fmla="*/ 0 w 101"/>
                    <a:gd name="T3" fmla="*/ 63 h 63"/>
                    <a:gd name="T4" fmla="*/ 101 w 101"/>
                    <a:gd name="T5" fmla="*/ 32 h 63"/>
                    <a:gd name="T6" fmla="*/ 42 w 101"/>
                    <a:gd name="T7" fmla="*/ 0 h 63"/>
                    <a:gd name="T8" fmla="*/ 0 60000 65536"/>
                    <a:gd name="T9" fmla="*/ 0 60000 65536"/>
                    <a:gd name="T10" fmla="*/ 0 60000 65536"/>
                    <a:gd name="T11" fmla="*/ 0 60000 65536"/>
                    <a:gd name="T12" fmla="*/ 0 w 101"/>
                    <a:gd name="T13" fmla="*/ 0 h 63"/>
                    <a:gd name="T14" fmla="*/ 101 w 101"/>
                    <a:gd name="T15" fmla="*/ 63 h 63"/>
                  </a:gdLst>
                  <a:ahLst/>
                  <a:cxnLst>
                    <a:cxn ang="T8">
                      <a:pos x="T0" y="T1"/>
                    </a:cxn>
                    <a:cxn ang="T9">
                      <a:pos x="T2" y="T3"/>
                    </a:cxn>
                    <a:cxn ang="T10">
                      <a:pos x="T4" y="T5"/>
                    </a:cxn>
                    <a:cxn ang="T11">
                      <a:pos x="T6" y="T7"/>
                    </a:cxn>
                  </a:cxnLst>
                  <a:rect l="T12" t="T13" r="T14" b="T15"/>
                  <a:pathLst>
                    <a:path w="101" h="63">
                      <a:moveTo>
                        <a:pt x="42" y="0"/>
                      </a:moveTo>
                      <a:lnTo>
                        <a:pt x="0" y="63"/>
                      </a:lnTo>
                      <a:lnTo>
                        <a:pt x="101" y="32"/>
                      </a:lnTo>
                      <a:lnTo>
                        <a:pt x="42" y="0"/>
                      </a:lnTo>
                      <a:close/>
                    </a:path>
                  </a:pathLst>
                </a:custGeom>
                <a:solidFill>
                  <a:srgbClr val="FF0000"/>
                </a:solidFill>
                <a:ln w="12700">
                  <a:solidFill>
                    <a:srgbClr val="FF0000"/>
                  </a:solidFill>
                  <a:round/>
                  <a:headEnd/>
                  <a:tailEnd/>
                </a:ln>
              </p:spPr>
              <p:txBody>
                <a:bodyPr/>
                <a:lstStyle/>
                <a:p>
                  <a:endParaRPr lang="en-GB"/>
                </a:p>
              </p:txBody>
            </p:sp>
            <p:sp>
              <p:nvSpPr>
                <p:cNvPr id="38968" name="Freeform 212"/>
                <p:cNvSpPr>
                  <a:spLocks/>
                </p:cNvSpPr>
                <p:nvPr/>
              </p:nvSpPr>
              <p:spPr bwMode="auto">
                <a:xfrm>
                  <a:off x="4471" y="1231"/>
                  <a:ext cx="93" cy="70"/>
                </a:xfrm>
                <a:custGeom>
                  <a:avLst/>
                  <a:gdLst>
                    <a:gd name="T0" fmla="*/ 25 w 93"/>
                    <a:gd name="T1" fmla="*/ 0 h 70"/>
                    <a:gd name="T2" fmla="*/ 0 w 93"/>
                    <a:gd name="T3" fmla="*/ 70 h 70"/>
                    <a:gd name="T4" fmla="*/ 93 w 93"/>
                    <a:gd name="T5" fmla="*/ 16 h 70"/>
                    <a:gd name="T6" fmla="*/ 25 w 93"/>
                    <a:gd name="T7" fmla="*/ 0 h 70"/>
                    <a:gd name="T8" fmla="*/ 0 60000 65536"/>
                    <a:gd name="T9" fmla="*/ 0 60000 65536"/>
                    <a:gd name="T10" fmla="*/ 0 60000 65536"/>
                    <a:gd name="T11" fmla="*/ 0 60000 65536"/>
                    <a:gd name="T12" fmla="*/ 0 w 93"/>
                    <a:gd name="T13" fmla="*/ 0 h 70"/>
                    <a:gd name="T14" fmla="*/ 93 w 93"/>
                    <a:gd name="T15" fmla="*/ 70 h 70"/>
                  </a:gdLst>
                  <a:ahLst/>
                  <a:cxnLst>
                    <a:cxn ang="T8">
                      <a:pos x="T0" y="T1"/>
                    </a:cxn>
                    <a:cxn ang="T9">
                      <a:pos x="T2" y="T3"/>
                    </a:cxn>
                    <a:cxn ang="T10">
                      <a:pos x="T4" y="T5"/>
                    </a:cxn>
                    <a:cxn ang="T11">
                      <a:pos x="T6" y="T7"/>
                    </a:cxn>
                  </a:cxnLst>
                  <a:rect l="T12" t="T13" r="T14" b="T15"/>
                  <a:pathLst>
                    <a:path w="93" h="70">
                      <a:moveTo>
                        <a:pt x="25" y="0"/>
                      </a:moveTo>
                      <a:lnTo>
                        <a:pt x="0" y="70"/>
                      </a:lnTo>
                      <a:lnTo>
                        <a:pt x="93" y="16"/>
                      </a:lnTo>
                      <a:lnTo>
                        <a:pt x="25" y="0"/>
                      </a:lnTo>
                      <a:close/>
                    </a:path>
                  </a:pathLst>
                </a:custGeom>
                <a:solidFill>
                  <a:srgbClr val="FF0000"/>
                </a:solidFill>
                <a:ln w="12700">
                  <a:solidFill>
                    <a:srgbClr val="FF0000"/>
                  </a:solidFill>
                  <a:round/>
                  <a:headEnd/>
                  <a:tailEnd/>
                </a:ln>
              </p:spPr>
              <p:txBody>
                <a:bodyPr/>
                <a:lstStyle/>
                <a:p>
                  <a:endParaRPr lang="en-GB"/>
                </a:p>
              </p:txBody>
            </p:sp>
            <p:sp>
              <p:nvSpPr>
                <p:cNvPr id="38969" name="Freeform 213"/>
                <p:cNvSpPr>
                  <a:spLocks/>
                </p:cNvSpPr>
                <p:nvPr/>
              </p:nvSpPr>
              <p:spPr bwMode="auto">
                <a:xfrm>
                  <a:off x="4352" y="1473"/>
                  <a:ext cx="212" cy="500"/>
                </a:xfrm>
                <a:custGeom>
                  <a:avLst/>
                  <a:gdLst>
                    <a:gd name="T0" fmla="*/ 0 w 212"/>
                    <a:gd name="T1" fmla="*/ 0 h 500"/>
                    <a:gd name="T2" fmla="*/ 17 w 212"/>
                    <a:gd name="T3" fmla="*/ 39 h 500"/>
                    <a:gd name="T4" fmla="*/ 26 w 212"/>
                    <a:gd name="T5" fmla="*/ 86 h 500"/>
                    <a:gd name="T6" fmla="*/ 34 w 212"/>
                    <a:gd name="T7" fmla="*/ 180 h 500"/>
                    <a:gd name="T8" fmla="*/ 43 w 212"/>
                    <a:gd name="T9" fmla="*/ 273 h 500"/>
                    <a:gd name="T10" fmla="*/ 51 w 212"/>
                    <a:gd name="T11" fmla="*/ 320 h 500"/>
                    <a:gd name="T12" fmla="*/ 76 w 212"/>
                    <a:gd name="T13" fmla="*/ 375 h 500"/>
                    <a:gd name="T14" fmla="*/ 102 w 212"/>
                    <a:gd name="T15" fmla="*/ 406 h 500"/>
                    <a:gd name="T16" fmla="*/ 127 w 212"/>
                    <a:gd name="T17" fmla="*/ 437 h 500"/>
                    <a:gd name="T18" fmla="*/ 169 w 212"/>
                    <a:gd name="T19" fmla="*/ 460 h 500"/>
                    <a:gd name="T20" fmla="*/ 212 w 212"/>
                    <a:gd name="T21" fmla="*/ 500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
                    <a:gd name="T34" fmla="*/ 0 h 500"/>
                    <a:gd name="T35" fmla="*/ 212 w 212"/>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 h="500">
                      <a:moveTo>
                        <a:pt x="0" y="0"/>
                      </a:moveTo>
                      <a:lnTo>
                        <a:pt x="17" y="39"/>
                      </a:lnTo>
                      <a:lnTo>
                        <a:pt x="26" y="86"/>
                      </a:lnTo>
                      <a:lnTo>
                        <a:pt x="34" y="180"/>
                      </a:lnTo>
                      <a:lnTo>
                        <a:pt x="43" y="273"/>
                      </a:lnTo>
                      <a:lnTo>
                        <a:pt x="51" y="320"/>
                      </a:lnTo>
                      <a:lnTo>
                        <a:pt x="76" y="375"/>
                      </a:lnTo>
                      <a:lnTo>
                        <a:pt x="102" y="406"/>
                      </a:lnTo>
                      <a:lnTo>
                        <a:pt x="127" y="437"/>
                      </a:lnTo>
                      <a:lnTo>
                        <a:pt x="169" y="460"/>
                      </a:lnTo>
                      <a:lnTo>
                        <a:pt x="212" y="500"/>
                      </a:lnTo>
                    </a:path>
                  </a:pathLst>
                </a:custGeom>
                <a:noFill/>
                <a:ln w="12700">
                  <a:solidFill>
                    <a:srgbClr val="FF0000"/>
                  </a:solidFill>
                  <a:round/>
                  <a:headEnd/>
                  <a:tailEnd/>
                </a:ln>
              </p:spPr>
              <p:txBody>
                <a:bodyPr/>
                <a:lstStyle/>
                <a:p>
                  <a:endParaRPr lang="en-GB"/>
                </a:p>
              </p:txBody>
            </p:sp>
            <p:sp>
              <p:nvSpPr>
                <p:cNvPr id="38970" name="Freeform 214"/>
                <p:cNvSpPr>
                  <a:spLocks/>
                </p:cNvSpPr>
                <p:nvPr/>
              </p:nvSpPr>
              <p:spPr bwMode="auto">
                <a:xfrm>
                  <a:off x="4538" y="1965"/>
                  <a:ext cx="93" cy="70"/>
                </a:xfrm>
                <a:custGeom>
                  <a:avLst/>
                  <a:gdLst>
                    <a:gd name="T0" fmla="*/ 26 w 93"/>
                    <a:gd name="T1" fmla="*/ 0 h 70"/>
                    <a:gd name="T2" fmla="*/ 0 w 93"/>
                    <a:gd name="T3" fmla="*/ 70 h 70"/>
                    <a:gd name="T4" fmla="*/ 93 w 93"/>
                    <a:gd name="T5" fmla="*/ 15 h 70"/>
                    <a:gd name="T6" fmla="*/ 26 w 93"/>
                    <a:gd name="T7" fmla="*/ 0 h 70"/>
                    <a:gd name="T8" fmla="*/ 0 60000 65536"/>
                    <a:gd name="T9" fmla="*/ 0 60000 65536"/>
                    <a:gd name="T10" fmla="*/ 0 60000 65536"/>
                    <a:gd name="T11" fmla="*/ 0 60000 65536"/>
                    <a:gd name="T12" fmla="*/ 0 w 93"/>
                    <a:gd name="T13" fmla="*/ 0 h 70"/>
                    <a:gd name="T14" fmla="*/ 93 w 93"/>
                    <a:gd name="T15" fmla="*/ 70 h 70"/>
                  </a:gdLst>
                  <a:ahLst/>
                  <a:cxnLst>
                    <a:cxn ang="T8">
                      <a:pos x="T0" y="T1"/>
                    </a:cxn>
                    <a:cxn ang="T9">
                      <a:pos x="T2" y="T3"/>
                    </a:cxn>
                    <a:cxn ang="T10">
                      <a:pos x="T4" y="T5"/>
                    </a:cxn>
                    <a:cxn ang="T11">
                      <a:pos x="T6" y="T7"/>
                    </a:cxn>
                  </a:cxnLst>
                  <a:rect l="T12" t="T13" r="T14" b="T15"/>
                  <a:pathLst>
                    <a:path w="93" h="70">
                      <a:moveTo>
                        <a:pt x="26" y="0"/>
                      </a:moveTo>
                      <a:lnTo>
                        <a:pt x="0" y="70"/>
                      </a:lnTo>
                      <a:lnTo>
                        <a:pt x="93" y="15"/>
                      </a:lnTo>
                      <a:lnTo>
                        <a:pt x="26" y="0"/>
                      </a:lnTo>
                      <a:close/>
                    </a:path>
                  </a:pathLst>
                </a:custGeom>
                <a:solidFill>
                  <a:srgbClr val="FF0000"/>
                </a:solidFill>
                <a:ln w="12700">
                  <a:solidFill>
                    <a:srgbClr val="FF0000"/>
                  </a:solidFill>
                  <a:round/>
                  <a:headEnd/>
                  <a:tailEnd/>
                </a:ln>
              </p:spPr>
              <p:txBody>
                <a:bodyPr/>
                <a:lstStyle/>
                <a:p>
                  <a:endParaRPr lang="en-GB"/>
                </a:p>
              </p:txBody>
            </p:sp>
            <p:sp>
              <p:nvSpPr>
                <p:cNvPr id="38971" name="Freeform 215"/>
                <p:cNvSpPr>
                  <a:spLocks/>
                </p:cNvSpPr>
                <p:nvPr/>
              </p:nvSpPr>
              <p:spPr bwMode="auto">
                <a:xfrm>
                  <a:off x="3896" y="1231"/>
                  <a:ext cx="592" cy="47"/>
                </a:xfrm>
                <a:custGeom>
                  <a:avLst/>
                  <a:gdLst>
                    <a:gd name="T0" fmla="*/ 0 w 592"/>
                    <a:gd name="T1" fmla="*/ 47 h 47"/>
                    <a:gd name="T2" fmla="*/ 9 w 592"/>
                    <a:gd name="T3" fmla="*/ 47 h 47"/>
                    <a:gd name="T4" fmla="*/ 34 w 592"/>
                    <a:gd name="T5" fmla="*/ 39 h 47"/>
                    <a:gd name="T6" fmla="*/ 68 w 592"/>
                    <a:gd name="T7" fmla="*/ 31 h 47"/>
                    <a:gd name="T8" fmla="*/ 101 w 592"/>
                    <a:gd name="T9" fmla="*/ 24 h 47"/>
                    <a:gd name="T10" fmla="*/ 127 w 592"/>
                    <a:gd name="T11" fmla="*/ 16 h 47"/>
                    <a:gd name="T12" fmla="*/ 144 w 592"/>
                    <a:gd name="T13" fmla="*/ 16 h 47"/>
                    <a:gd name="T14" fmla="*/ 203 w 592"/>
                    <a:gd name="T15" fmla="*/ 8 h 47"/>
                    <a:gd name="T16" fmla="*/ 254 w 592"/>
                    <a:gd name="T17" fmla="*/ 8 h 47"/>
                    <a:gd name="T18" fmla="*/ 313 w 592"/>
                    <a:gd name="T19" fmla="*/ 0 h 47"/>
                    <a:gd name="T20" fmla="*/ 363 w 592"/>
                    <a:gd name="T21" fmla="*/ 0 h 47"/>
                    <a:gd name="T22" fmla="*/ 423 w 592"/>
                    <a:gd name="T23" fmla="*/ 0 h 47"/>
                    <a:gd name="T24" fmla="*/ 490 w 592"/>
                    <a:gd name="T25" fmla="*/ 0 h 47"/>
                    <a:gd name="T26" fmla="*/ 558 w 592"/>
                    <a:gd name="T27" fmla="*/ 0 h 47"/>
                    <a:gd name="T28" fmla="*/ 592 w 592"/>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47"/>
                    <a:gd name="T47" fmla="*/ 592 w 592"/>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47">
                      <a:moveTo>
                        <a:pt x="0" y="47"/>
                      </a:moveTo>
                      <a:lnTo>
                        <a:pt x="9" y="47"/>
                      </a:lnTo>
                      <a:lnTo>
                        <a:pt x="34" y="39"/>
                      </a:lnTo>
                      <a:lnTo>
                        <a:pt x="68" y="31"/>
                      </a:lnTo>
                      <a:lnTo>
                        <a:pt x="101" y="24"/>
                      </a:lnTo>
                      <a:lnTo>
                        <a:pt x="127" y="16"/>
                      </a:lnTo>
                      <a:lnTo>
                        <a:pt x="144" y="16"/>
                      </a:lnTo>
                      <a:lnTo>
                        <a:pt x="203" y="8"/>
                      </a:lnTo>
                      <a:lnTo>
                        <a:pt x="254" y="8"/>
                      </a:lnTo>
                      <a:lnTo>
                        <a:pt x="313" y="0"/>
                      </a:lnTo>
                      <a:lnTo>
                        <a:pt x="363" y="0"/>
                      </a:lnTo>
                      <a:lnTo>
                        <a:pt x="423" y="0"/>
                      </a:lnTo>
                      <a:lnTo>
                        <a:pt x="490" y="0"/>
                      </a:lnTo>
                      <a:lnTo>
                        <a:pt x="558" y="0"/>
                      </a:lnTo>
                      <a:lnTo>
                        <a:pt x="592" y="0"/>
                      </a:lnTo>
                    </a:path>
                  </a:pathLst>
                </a:custGeom>
                <a:noFill/>
                <a:ln w="12700">
                  <a:solidFill>
                    <a:srgbClr val="FF0000"/>
                  </a:solidFill>
                  <a:round/>
                  <a:headEnd/>
                  <a:tailEnd/>
                </a:ln>
              </p:spPr>
              <p:txBody>
                <a:bodyPr/>
                <a:lstStyle/>
                <a:p>
                  <a:endParaRPr lang="en-GB"/>
                </a:p>
              </p:txBody>
            </p:sp>
            <p:grpSp>
              <p:nvGrpSpPr>
                <p:cNvPr id="38972" name="Group 216"/>
                <p:cNvGrpSpPr>
                  <a:grpSpLocks/>
                </p:cNvGrpSpPr>
                <p:nvPr/>
              </p:nvGrpSpPr>
              <p:grpSpPr bwMode="auto">
                <a:xfrm>
                  <a:off x="1137" y="1255"/>
                  <a:ext cx="3114" cy="2040"/>
                  <a:chOff x="1137" y="1255"/>
                  <a:chExt cx="3114" cy="2040"/>
                </a:xfrm>
              </p:grpSpPr>
              <p:sp>
                <p:nvSpPr>
                  <p:cNvPr id="38981" name="Oval 217"/>
                  <p:cNvSpPr>
                    <a:spLocks noChangeArrowheads="1"/>
                  </p:cNvSpPr>
                  <p:nvPr/>
                </p:nvSpPr>
                <p:spPr bwMode="auto">
                  <a:xfrm>
                    <a:off x="2637" y="3002"/>
                    <a:ext cx="127" cy="133"/>
                  </a:xfrm>
                  <a:prstGeom prst="ellipse">
                    <a:avLst/>
                  </a:prstGeom>
                  <a:solidFill>
                    <a:srgbClr val="FF0000"/>
                  </a:solidFill>
                  <a:ln w="9525">
                    <a:noFill/>
                    <a:round/>
                    <a:headEnd/>
                    <a:tailEnd/>
                  </a:ln>
                </p:spPr>
                <p:txBody>
                  <a:bodyPr/>
                  <a:lstStyle/>
                  <a:p>
                    <a:endParaRPr lang="en-US"/>
                  </a:p>
                </p:txBody>
              </p:sp>
              <p:sp>
                <p:nvSpPr>
                  <p:cNvPr id="38982" name="Line 218"/>
                  <p:cNvSpPr>
                    <a:spLocks noChangeShapeType="1"/>
                  </p:cNvSpPr>
                  <p:nvPr/>
                </p:nvSpPr>
                <p:spPr bwMode="auto">
                  <a:xfrm>
                    <a:off x="2696" y="3143"/>
                    <a:ext cx="1" cy="62"/>
                  </a:xfrm>
                  <a:prstGeom prst="line">
                    <a:avLst/>
                  </a:prstGeom>
                  <a:noFill/>
                  <a:ln w="12700">
                    <a:solidFill>
                      <a:srgbClr val="FF0000"/>
                    </a:solidFill>
                    <a:round/>
                    <a:headEnd/>
                    <a:tailEnd/>
                  </a:ln>
                </p:spPr>
                <p:txBody>
                  <a:bodyPr/>
                  <a:lstStyle/>
                  <a:p>
                    <a:endParaRPr lang="en-GB"/>
                  </a:p>
                </p:txBody>
              </p:sp>
              <p:grpSp>
                <p:nvGrpSpPr>
                  <p:cNvPr id="38983" name="Group 219"/>
                  <p:cNvGrpSpPr>
                    <a:grpSpLocks/>
                  </p:cNvGrpSpPr>
                  <p:nvPr/>
                </p:nvGrpSpPr>
                <p:grpSpPr bwMode="auto">
                  <a:xfrm>
                    <a:off x="1137" y="1255"/>
                    <a:ext cx="3114" cy="2040"/>
                    <a:chOff x="1137" y="1255"/>
                    <a:chExt cx="3114" cy="2040"/>
                  </a:xfrm>
                </p:grpSpPr>
                <p:sp>
                  <p:nvSpPr>
                    <p:cNvPr id="38984" name="Oval 220"/>
                    <p:cNvSpPr>
                      <a:spLocks noChangeArrowheads="1"/>
                    </p:cNvSpPr>
                    <p:nvPr/>
                  </p:nvSpPr>
                  <p:spPr bwMode="auto">
                    <a:xfrm>
                      <a:off x="2637" y="3003"/>
                      <a:ext cx="127" cy="132"/>
                    </a:xfrm>
                    <a:prstGeom prst="ellipse">
                      <a:avLst/>
                    </a:prstGeom>
                    <a:noFill/>
                    <a:ln w="26988">
                      <a:solidFill>
                        <a:srgbClr val="FF0000"/>
                      </a:solidFill>
                      <a:round/>
                      <a:headEnd/>
                      <a:tailEnd/>
                    </a:ln>
                  </p:spPr>
                  <p:txBody>
                    <a:bodyPr/>
                    <a:lstStyle/>
                    <a:p>
                      <a:endParaRPr lang="en-US"/>
                    </a:p>
                  </p:txBody>
                </p:sp>
                <p:grpSp>
                  <p:nvGrpSpPr>
                    <p:cNvPr id="38985" name="Group 221"/>
                    <p:cNvGrpSpPr>
                      <a:grpSpLocks/>
                    </p:cNvGrpSpPr>
                    <p:nvPr/>
                  </p:nvGrpSpPr>
                  <p:grpSpPr bwMode="auto">
                    <a:xfrm>
                      <a:off x="1137" y="1255"/>
                      <a:ext cx="3114" cy="2040"/>
                      <a:chOff x="1137" y="1255"/>
                      <a:chExt cx="3114" cy="2040"/>
                    </a:xfrm>
                  </p:grpSpPr>
                  <p:sp>
                    <p:nvSpPr>
                      <p:cNvPr id="38986" name="Freeform 222"/>
                      <p:cNvSpPr>
                        <a:spLocks/>
                      </p:cNvSpPr>
                      <p:nvPr/>
                    </p:nvSpPr>
                    <p:spPr bwMode="auto">
                      <a:xfrm>
                        <a:off x="1319" y="1255"/>
                        <a:ext cx="2932" cy="1950"/>
                      </a:xfrm>
                      <a:custGeom>
                        <a:avLst/>
                        <a:gdLst>
                          <a:gd name="T0" fmla="*/ 0 w 2932"/>
                          <a:gd name="T1" fmla="*/ 1950 h 1950"/>
                          <a:gd name="T2" fmla="*/ 42 w 2932"/>
                          <a:gd name="T3" fmla="*/ 1943 h 1950"/>
                          <a:gd name="T4" fmla="*/ 102 w 2932"/>
                          <a:gd name="T5" fmla="*/ 1943 h 1950"/>
                          <a:gd name="T6" fmla="*/ 178 w 2932"/>
                          <a:gd name="T7" fmla="*/ 1943 h 1950"/>
                          <a:gd name="T8" fmla="*/ 262 w 2932"/>
                          <a:gd name="T9" fmla="*/ 1935 h 1950"/>
                          <a:gd name="T10" fmla="*/ 465 w 2932"/>
                          <a:gd name="T11" fmla="*/ 1935 h 1950"/>
                          <a:gd name="T12" fmla="*/ 685 w 2932"/>
                          <a:gd name="T13" fmla="*/ 1935 h 1950"/>
                          <a:gd name="T14" fmla="*/ 896 w 2932"/>
                          <a:gd name="T15" fmla="*/ 1935 h 1950"/>
                          <a:gd name="T16" fmla="*/ 1090 w 2932"/>
                          <a:gd name="T17" fmla="*/ 1935 h 1950"/>
                          <a:gd name="T18" fmla="*/ 1175 w 2932"/>
                          <a:gd name="T19" fmla="*/ 1935 h 1950"/>
                          <a:gd name="T20" fmla="*/ 1242 w 2932"/>
                          <a:gd name="T21" fmla="*/ 1935 h 1950"/>
                          <a:gd name="T22" fmla="*/ 1293 w 2932"/>
                          <a:gd name="T23" fmla="*/ 1935 h 1950"/>
                          <a:gd name="T24" fmla="*/ 1327 w 2932"/>
                          <a:gd name="T25" fmla="*/ 1943 h 1950"/>
                          <a:gd name="T26" fmla="*/ 1445 w 2932"/>
                          <a:gd name="T27" fmla="*/ 1943 h 1950"/>
                          <a:gd name="T28" fmla="*/ 1555 w 2932"/>
                          <a:gd name="T29" fmla="*/ 1943 h 1950"/>
                          <a:gd name="T30" fmla="*/ 1648 w 2932"/>
                          <a:gd name="T31" fmla="*/ 1919 h 1950"/>
                          <a:gd name="T32" fmla="*/ 1749 w 2932"/>
                          <a:gd name="T33" fmla="*/ 1880 h 1950"/>
                          <a:gd name="T34" fmla="*/ 1800 w 2932"/>
                          <a:gd name="T35" fmla="*/ 1833 h 1950"/>
                          <a:gd name="T36" fmla="*/ 1834 w 2932"/>
                          <a:gd name="T37" fmla="*/ 1786 h 1950"/>
                          <a:gd name="T38" fmla="*/ 1859 w 2932"/>
                          <a:gd name="T39" fmla="*/ 1732 h 1950"/>
                          <a:gd name="T40" fmla="*/ 1910 w 2932"/>
                          <a:gd name="T41" fmla="*/ 1615 h 1950"/>
                          <a:gd name="T42" fmla="*/ 1927 w 2932"/>
                          <a:gd name="T43" fmla="*/ 1560 h 1950"/>
                          <a:gd name="T44" fmla="*/ 1935 w 2932"/>
                          <a:gd name="T45" fmla="*/ 1513 h 1950"/>
                          <a:gd name="T46" fmla="*/ 1943 w 2932"/>
                          <a:gd name="T47" fmla="*/ 1482 h 1950"/>
                          <a:gd name="T48" fmla="*/ 1952 w 2932"/>
                          <a:gd name="T49" fmla="*/ 1467 h 1950"/>
                          <a:gd name="T50" fmla="*/ 1960 w 2932"/>
                          <a:gd name="T51" fmla="*/ 1443 h 1950"/>
                          <a:gd name="T52" fmla="*/ 1969 w 2932"/>
                          <a:gd name="T53" fmla="*/ 1404 h 1950"/>
                          <a:gd name="T54" fmla="*/ 1986 w 2932"/>
                          <a:gd name="T55" fmla="*/ 1350 h 1950"/>
                          <a:gd name="T56" fmla="*/ 2003 w 2932"/>
                          <a:gd name="T57" fmla="*/ 1279 h 1950"/>
                          <a:gd name="T58" fmla="*/ 2045 w 2932"/>
                          <a:gd name="T59" fmla="*/ 1131 h 1950"/>
                          <a:gd name="T60" fmla="*/ 2062 w 2932"/>
                          <a:gd name="T61" fmla="*/ 1061 h 1950"/>
                          <a:gd name="T62" fmla="*/ 2087 w 2932"/>
                          <a:gd name="T63" fmla="*/ 1006 h 1950"/>
                          <a:gd name="T64" fmla="*/ 2087 w 2932"/>
                          <a:gd name="T65" fmla="*/ 983 h 1950"/>
                          <a:gd name="T66" fmla="*/ 2096 w 2932"/>
                          <a:gd name="T67" fmla="*/ 959 h 1950"/>
                          <a:gd name="T68" fmla="*/ 2104 w 2932"/>
                          <a:gd name="T69" fmla="*/ 913 h 1950"/>
                          <a:gd name="T70" fmla="*/ 2112 w 2932"/>
                          <a:gd name="T71" fmla="*/ 866 h 1950"/>
                          <a:gd name="T72" fmla="*/ 2129 w 2932"/>
                          <a:gd name="T73" fmla="*/ 741 h 1950"/>
                          <a:gd name="T74" fmla="*/ 2163 w 2932"/>
                          <a:gd name="T75" fmla="*/ 600 h 1950"/>
                          <a:gd name="T76" fmla="*/ 2188 w 2932"/>
                          <a:gd name="T77" fmla="*/ 452 h 1950"/>
                          <a:gd name="T78" fmla="*/ 2214 w 2932"/>
                          <a:gd name="T79" fmla="*/ 327 h 1950"/>
                          <a:gd name="T80" fmla="*/ 2248 w 2932"/>
                          <a:gd name="T81" fmla="*/ 226 h 1950"/>
                          <a:gd name="T82" fmla="*/ 2256 w 2932"/>
                          <a:gd name="T83" fmla="*/ 195 h 1950"/>
                          <a:gd name="T84" fmla="*/ 2273 w 2932"/>
                          <a:gd name="T85" fmla="*/ 179 h 1950"/>
                          <a:gd name="T86" fmla="*/ 2307 w 2932"/>
                          <a:gd name="T87" fmla="*/ 140 h 1950"/>
                          <a:gd name="T88" fmla="*/ 2383 w 2932"/>
                          <a:gd name="T89" fmla="*/ 86 h 1950"/>
                          <a:gd name="T90" fmla="*/ 2433 w 2932"/>
                          <a:gd name="T91" fmla="*/ 54 h 1950"/>
                          <a:gd name="T92" fmla="*/ 2501 w 2932"/>
                          <a:gd name="T93" fmla="*/ 31 h 1950"/>
                          <a:gd name="T94" fmla="*/ 2577 w 2932"/>
                          <a:gd name="T95" fmla="*/ 7 h 1950"/>
                          <a:gd name="T96" fmla="*/ 2678 w 2932"/>
                          <a:gd name="T97" fmla="*/ 0 h 1950"/>
                          <a:gd name="T98" fmla="*/ 2704 w 2932"/>
                          <a:gd name="T99" fmla="*/ 0 h 1950"/>
                          <a:gd name="T100" fmla="*/ 2746 w 2932"/>
                          <a:gd name="T101" fmla="*/ 7 h 1950"/>
                          <a:gd name="T102" fmla="*/ 2814 w 2932"/>
                          <a:gd name="T103" fmla="*/ 31 h 1950"/>
                          <a:gd name="T104" fmla="*/ 2932 w 2932"/>
                          <a:gd name="T105" fmla="*/ 86 h 19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32"/>
                          <a:gd name="T160" fmla="*/ 0 h 1950"/>
                          <a:gd name="T161" fmla="*/ 2932 w 2932"/>
                          <a:gd name="T162" fmla="*/ 1950 h 19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32" h="1950">
                            <a:moveTo>
                              <a:pt x="0" y="1950"/>
                            </a:moveTo>
                            <a:lnTo>
                              <a:pt x="42" y="1943"/>
                            </a:lnTo>
                            <a:lnTo>
                              <a:pt x="102" y="1943"/>
                            </a:lnTo>
                            <a:lnTo>
                              <a:pt x="178" y="1943"/>
                            </a:lnTo>
                            <a:lnTo>
                              <a:pt x="262" y="1935"/>
                            </a:lnTo>
                            <a:lnTo>
                              <a:pt x="465" y="1935"/>
                            </a:lnTo>
                            <a:lnTo>
                              <a:pt x="685" y="1935"/>
                            </a:lnTo>
                            <a:lnTo>
                              <a:pt x="896" y="1935"/>
                            </a:lnTo>
                            <a:lnTo>
                              <a:pt x="1090" y="1935"/>
                            </a:lnTo>
                            <a:lnTo>
                              <a:pt x="1175" y="1935"/>
                            </a:lnTo>
                            <a:lnTo>
                              <a:pt x="1242" y="1935"/>
                            </a:lnTo>
                            <a:lnTo>
                              <a:pt x="1293" y="1935"/>
                            </a:lnTo>
                            <a:lnTo>
                              <a:pt x="1327" y="1943"/>
                            </a:lnTo>
                            <a:lnTo>
                              <a:pt x="1445" y="1943"/>
                            </a:lnTo>
                            <a:lnTo>
                              <a:pt x="1555" y="1943"/>
                            </a:lnTo>
                            <a:lnTo>
                              <a:pt x="1648" y="1919"/>
                            </a:lnTo>
                            <a:lnTo>
                              <a:pt x="1749" y="1880"/>
                            </a:lnTo>
                            <a:lnTo>
                              <a:pt x="1800" y="1833"/>
                            </a:lnTo>
                            <a:lnTo>
                              <a:pt x="1834" y="1786"/>
                            </a:lnTo>
                            <a:lnTo>
                              <a:pt x="1859" y="1732"/>
                            </a:lnTo>
                            <a:lnTo>
                              <a:pt x="1910" y="1615"/>
                            </a:lnTo>
                            <a:lnTo>
                              <a:pt x="1927" y="1560"/>
                            </a:lnTo>
                            <a:lnTo>
                              <a:pt x="1935" y="1513"/>
                            </a:lnTo>
                            <a:lnTo>
                              <a:pt x="1943" y="1482"/>
                            </a:lnTo>
                            <a:lnTo>
                              <a:pt x="1952" y="1467"/>
                            </a:lnTo>
                            <a:lnTo>
                              <a:pt x="1960" y="1443"/>
                            </a:lnTo>
                            <a:lnTo>
                              <a:pt x="1969" y="1404"/>
                            </a:lnTo>
                            <a:lnTo>
                              <a:pt x="1986" y="1350"/>
                            </a:lnTo>
                            <a:lnTo>
                              <a:pt x="2003" y="1279"/>
                            </a:lnTo>
                            <a:lnTo>
                              <a:pt x="2045" y="1131"/>
                            </a:lnTo>
                            <a:lnTo>
                              <a:pt x="2062" y="1061"/>
                            </a:lnTo>
                            <a:lnTo>
                              <a:pt x="2087" y="1006"/>
                            </a:lnTo>
                            <a:lnTo>
                              <a:pt x="2087" y="983"/>
                            </a:lnTo>
                            <a:lnTo>
                              <a:pt x="2096" y="959"/>
                            </a:lnTo>
                            <a:lnTo>
                              <a:pt x="2104" y="913"/>
                            </a:lnTo>
                            <a:lnTo>
                              <a:pt x="2112" y="866"/>
                            </a:lnTo>
                            <a:lnTo>
                              <a:pt x="2129" y="741"/>
                            </a:lnTo>
                            <a:lnTo>
                              <a:pt x="2163" y="600"/>
                            </a:lnTo>
                            <a:lnTo>
                              <a:pt x="2188" y="452"/>
                            </a:lnTo>
                            <a:lnTo>
                              <a:pt x="2214" y="327"/>
                            </a:lnTo>
                            <a:lnTo>
                              <a:pt x="2248" y="226"/>
                            </a:lnTo>
                            <a:lnTo>
                              <a:pt x="2256" y="195"/>
                            </a:lnTo>
                            <a:lnTo>
                              <a:pt x="2273" y="179"/>
                            </a:lnTo>
                            <a:lnTo>
                              <a:pt x="2307" y="140"/>
                            </a:lnTo>
                            <a:lnTo>
                              <a:pt x="2383" y="86"/>
                            </a:lnTo>
                            <a:lnTo>
                              <a:pt x="2433" y="54"/>
                            </a:lnTo>
                            <a:lnTo>
                              <a:pt x="2501" y="31"/>
                            </a:lnTo>
                            <a:lnTo>
                              <a:pt x="2577" y="7"/>
                            </a:lnTo>
                            <a:lnTo>
                              <a:pt x="2678" y="0"/>
                            </a:lnTo>
                            <a:lnTo>
                              <a:pt x="2704" y="0"/>
                            </a:lnTo>
                            <a:lnTo>
                              <a:pt x="2746" y="7"/>
                            </a:lnTo>
                            <a:lnTo>
                              <a:pt x="2814" y="31"/>
                            </a:lnTo>
                            <a:lnTo>
                              <a:pt x="2932" y="86"/>
                            </a:lnTo>
                          </a:path>
                        </a:pathLst>
                      </a:custGeom>
                      <a:noFill/>
                      <a:ln w="12700">
                        <a:solidFill>
                          <a:srgbClr val="FF0000"/>
                        </a:solidFill>
                        <a:round/>
                        <a:headEnd/>
                        <a:tailEnd/>
                      </a:ln>
                    </p:spPr>
                    <p:txBody>
                      <a:bodyPr/>
                      <a:lstStyle/>
                      <a:p>
                        <a:endParaRPr lang="en-GB"/>
                      </a:p>
                    </p:txBody>
                  </p:sp>
                  <p:sp>
                    <p:nvSpPr>
                      <p:cNvPr id="38987" name="Rectangle 223"/>
                      <p:cNvSpPr>
                        <a:spLocks noChangeArrowheads="1"/>
                      </p:cNvSpPr>
                      <p:nvPr/>
                    </p:nvSpPr>
                    <p:spPr bwMode="auto">
                      <a:xfrm>
                        <a:off x="2671" y="3003"/>
                        <a:ext cx="59" cy="115"/>
                      </a:xfrm>
                      <a:prstGeom prst="rect">
                        <a:avLst/>
                      </a:prstGeom>
                      <a:noFill/>
                      <a:ln w="9525">
                        <a:noFill/>
                        <a:miter lim="800000"/>
                        <a:headEnd/>
                        <a:tailEnd/>
                      </a:ln>
                    </p:spPr>
                    <p:txBody>
                      <a:bodyPr wrap="none" lIns="0" tIns="0" rIns="0" bIns="0">
                        <a:spAutoFit/>
                      </a:bodyPr>
                      <a:lstStyle/>
                      <a:p>
                        <a:r>
                          <a:rPr lang="en-GB" sz="1200" b="1">
                            <a:solidFill>
                              <a:srgbClr val="000000"/>
                            </a:solidFill>
                            <a:latin typeface="Comic Sans MS" pitchFamily="-1" charset="0"/>
                          </a:rPr>
                          <a:t>C</a:t>
                        </a:r>
                        <a:endParaRPr lang="en-GB"/>
                      </a:p>
                    </p:txBody>
                  </p:sp>
                  <p:sp>
                    <p:nvSpPr>
                      <p:cNvPr id="38988" name="Oval 224"/>
                      <p:cNvSpPr>
                        <a:spLocks noChangeArrowheads="1"/>
                      </p:cNvSpPr>
                      <p:nvPr/>
                    </p:nvSpPr>
                    <p:spPr bwMode="auto">
                      <a:xfrm>
                        <a:off x="1137" y="3131"/>
                        <a:ext cx="187" cy="164"/>
                      </a:xfrm>
                      <a:prstGeom prst="ellipse">
                        <a:avLst/>
                      </a:prstGeom>
                      <a:solidFill>
                        <a:srgbClr val="FFFFFF"/>
                      </a:solidFill>
                      <a:ln w="12700">
                        <a:solidFill>
                          <a:srgbClr val="FF0000"/>
                        </a:solidFill>
                        <a:round/>
                        <a:headEnd/>
                        <a:tailEnd/>
                      </a:ln>
                    </p:spPr>
                    <p:txBody>
                      <a:bodyPr/>
                      <a:lstStyle/>
                      <a:p>
                        <a:endParaRPr lang="en-US"/>
                      </a:p>
                    </p:txBody>
                  </p:sp>
                  <p:grpSp>
                    <p:nvGrpSpPr>
                      <p:cNvPr id="38989" name="Group 225"/>
                      <p:cNvGrpSpPr>
                        <a:grpSpLocks/>
                      </p:cNvGrpSpPr>
                      <p:nvPr/>
                    </p:nvGrpSpPr>
                    <p:grpSpPr bwMode="auto">
                      <a:xfrm>
                        <a:off x="1497" y="3010"/>
                        <a:ext cx="853" cy="283"/>
                        <a:chOff x="1497" y="3010"/>
                        <a:chExt cx="853" cy="283"/>
                      </a:xfrm>
                    </p:grpSpPr>
                    <p:sp>
                      <p:nvSpPr>
                        <p:cNvPr id="38990" name="Rectangle 226"/>
                        <p:cNvSpPr>
                          <a:spLocks noChangeArrowheads="1"/>
                        </p:cNvSpPr>
                        <p:nvPr/>
                      </p:nvSpPr>
                      <p:spPr bwMode="auto">
                        <a:xfrm>
                          <a:off x="1564" y="3010"/>
                          <a:ext cx="58"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u</a:t>
                          </a:r>
                          <a:endParaRPr lang="en-GB"/>
                        </a:p>
                      </p:txBody>
                    </p:sp>
                    <p:sp>
                      <p:nvSpPr>
                        <p:cNvPr id="38991" name="Rectangle 227"/>
                        <p:cNvSpPr>
                          <a:spLocks noChangeArrowheads="1"/>
                        </p:cNvSpPr>
                        <p:nvPr/>
                      </p:nvSpPr>
                      <p:spPr bwMode="auto">
                        <a:xfrm>
                          <a:off x="1632" y="3010"/>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n</a:t>
                          </a:r>
                          <a:endParaRPr lang="en-GB"/>
                        </a:p>
                      </p:txBody>
                    </p:sp>
                    <p:sp>
                      <p:nvSpPr>
                        <p:cNvPr id="38992" name="Rectangle 228"/>
                        <p:cNvSpPr>
                          <a:spLocks noChangeArrowheads="1"/>
                        </p:cNvSpPr>
                        <p:nvPr/>
                      </p:nvSpPr>
                      <p:spPr bwMode="auto">
                        <a:xfrm>
                          <a:off x="1691" y="3010"/>
                          <a:ext cx="87"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m</a:t>
                          </a:r>
                          <a:endParaRPr lang="en-GB"/>
                        </a:p>
                      </p:txBody>
                    </p:sp>
                    <p:sp>
                      <p:nvSpPr>
                        <p:cNvPr id="38993" name="Rectangle 229"/>
                        <p:cNvSpPr>
                          <a:spLocks noChangeArrowheads="1"/>
                        </p:cNvSpPr>
                        <p:nvPr/>
                      </p:nvSpPr>
                      <p:spPr bwMode="auto">
                        <a:xfrm>
                          <a:off x="1784" y="3010"/>
                          <a:ext cx="58"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y</a:t>
                          </a:r>
                          <a:endParaRPr lang="en-GB"/>
                        </a:p>
                      </p:txBody>
                    </p:sp>
                    <p:sp>
                      <p:nvSpPr>
                        <p:cNvPr id="38994" name="Rectangle 230"/>
                        <p:cNvSpPr>
                          <a:spLocks noChangeArrowheads="1"/>
                        </p:cNvSpPr>
                        <p:nvPr/>
                      </p:nvSpPr>
                      <p:spPr bwMode="auto">
                        <a:xfrm>
                          <a:off x="1843" y="3010"/>
                          <a:ext cx="6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e</a:t>
                          </a:r>
                          <a:endParaRPr lang="en-GB"/>
                        </a:p>
                      </p:txBody>
                    </p:sp>
                    <p:sp>
                      <p:nvSpPr>
                        <p:cNvPr id="38995" name="Rectangle 231"/>
                        <p:cNvSpPr>
                          <a:spLocks noChangeArrowheads="1"/>
                        </p:cNvSpPr>
                        <p:nvPr/>
                      </p:nvSpPr>
                      <p:spPr bwMode="auto">
                        <a:xfrm>
                          <a:off x="1911" y="3010"/>
                          <a:ext cx="3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l</a:t>
                          </a:r>
                          <a:endParaRPr lang="en-GB"/>
                        </a:p>
                      </p:txBody>
                    </p:sp>
                    <p:sp>
                      <p:nvSpPr>
                        <p:cNvPr id="38996" name="Rectangle 232"/>
                        <p:cNvSpPr>
                          <a:spLocks noChangeArrowheads="1"/>
                        </p:cNvSpPr>
                        <p:nvPr/>
                      </p:nvSpPr>
                      <p:spPr bwMode="auto">
                        <a:xfrm>
                          <a:off x="1944" y="3010"/>
                          <a:ext cx="3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i</a:t>
                          </a:r>
                          <a:endParaRPr lang="en-GB"/>
                        </a:p>
                      </p:txBody>
                    </p:sp>
                    <p:sp>
                      <p:nvSpPr>
                        <p:cNvPr id="38997" name="Rectangle 233"/>
                        <p:cNvSpPr>
                          <a:spLocks noChangeArrowheads="1"/>
                        </p:cNvSpPr>
                        <p:nvPr/>
                      </p:nvSpPr>
                      <p:spPr bwMode="auto">
                        <a:xfrm>
                          <a:off x="1978" y="3010"/>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n</a:t>
                          </a:r>
                          <a:endParaRPr lang="en-GB"/>
                        </a:p>
                      </p:txBody>
                    </p:sp>
                    <p:sp>
                      <p:nvSpPr>
                        <p:cNvPr id="38998" name="Rectangle 234"/>
                        <p:cNvSpPr>
                          <a:spLocks noChangeArrowheads="1"/>
                        </p:cNvSpPr>
                        <p:nvPr/>
                      </p:nvSpPr>
                      <p:spPr bwMode="auto">
                        <a:xfrm>
                          <a:off x="2037" y="3010"/>
                          <a:ext cx="57"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a</a:t>
                          </a:r>
                          <a:endParaRPr lang="en-GB"/>
                        </a:p>
                      </p:txBody>
                    </p:sp>
                    <p:sp>
                      <p:nvSpPr>
                        <p:cNvPr id="38999" name="Rectangle 235"/>
                        <p:cNvSpPr>
                          <a:spLocks noChangeArrowheads="1"/>
                        </p:cNvSpPr>
                        <p:nvPr/>
                      </p:nvSpPr>
                      <p:spPr bwMode="auto">
                        <a:xfrm>
                          <a:off x="2097" y="3010"/>
                          <a:ext cx="53"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t</a:t>
                          </a:r>
                          <a:endParaRPr lang="en-GB"/>
                        </a:p>
                      </p:txBody>
                    </p:sp>
                    <p:sp>
                      <p:nvSpPr>
                        <p:cNvPr id="39000" name="Rectangle 236"/>
                        <p:cNvSpPr>
                          <a:spLocks noChangeArrowheads="1"/>
                        </p:cNvSpPr>
                        <p:nvPr/>
                      </p:nvSpPr>
                      <p:spPr bwMode="auto">
                        <a:xfrm>
                          <a:off x="2156" y="3010"/>
                          <a:ext cx="6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e</a:t>
                          </a:r>
                          <a:endParaRPr lang="en-GB"/>
                        </a:p>
                      </p:txBody>
                    </p:sp>
                    <p:sp>
                      <p:nvSpPr>
                        <p:cNvPr id="39001" name="Rectangle 237"/>
                        <p:cNvSpPr>
                          <a:spLocks noChangeArrowheads="1"/>
                        </p:cNvSpPr>
                        <p:nvPr/>
                      </p:nvSpPr>
                      <p:spPr bwMode="auto">
                        <a:xfrm>
                          <a:off x="2215" y="3010"/>
                          <a:ext cx="66"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d</a:t>
                          </a:r>
                          <a:endParaRPr lang="en-GB"/>
                        </a:p>
                      </p:txBody>
                    </p:sp>
                    <p:sp>
                      <p:nvSpPr>
                        <p:cNvPr id="39002" name="Rectangle 238"/>
                        <p:cNvSpPr>
                          <a:spLocks noChangeArrowheads="1"/>
                        </p:cNvSpPr>
                        <p:nvPr/>
                      </p:nvSpPr>
                      <p:spPr bwMode="auto">
                        <a:xfrm>
                          <a:off x="2291" y="3010"/>
                          <a:ext cx="33"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 </a:t>
                          </a:r>
                          <a:endParaRPr lang="en-GB"/>
                        </a:p>
                      </p:txBody>
                    </p:sp>
                    <p:sp>
                      <p:nvSpPr>
                        <p:cNvPr id="39003" name="Rectangle 239"/>
                        <p:cNvSpPr>
                          <a:spLocks noChangeArrowheads="1"/>
                        </p:cNvSpPr>
                        <p:nvPr/>
                      </p:nvSpPr>
                      <p:spPr bwMode="auto">
                        <a:xfrm>
                          <a:off x="1497" y="3159"/>
                          <a:ext cx="55"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s</a:t>
                          </a:r>
                          <a:endParaRPr lang="en-GB"/>
                        </a:p>
                      </p:txBody>
                    </p:sp>
                    <p:sp>
                      <p:nvSpPr>
                        <p:cNvPr id="39004" name="Rectangle 240"/>
                        <p:cNvSpPr>
                          <a:spLocks noChangeArrowheads="1"/>
                        </p:cNvSpPr>
                        <p:nvPr/>
                      </p:nvSpPr>
                      <p:spPr bwMode="auto">
                        <a:xfrm>
                          <a:off x="1556" y="3159"/>
                          <a:ext cx="3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l</a:t>
                          </a:r>
                          <a:endParaRPr lang="en-GB"/>
                        </a:p>
                      </p:txBody>
                    </p:sp>
                    <p:sp>
                      <p:nvSpPr>
                        <p:cNvPr id="39005" name="Rectangle 241"/>
                        <p:cNvSpPr>
                          <a:spLocks noChangeArrowheads="1"/>
                        </p:cNvSpPr>
                        <p:nvPr/>
                      </p:nvSpPr>
                      <p:spPr bwMode="auto">
                        <a:xfrm>
                          <a:off x="1590" y="3159"/>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o</a:t>
                          </a:r>
                          <a:endParaRPr lang="en-GB"/>
                        </a:p>
                      </p:txBody>
                    </p:sp>
                    <p:sp>
                      <p:nvSpPr>
                        <p:cNvPr id="39006" name="Rectangle 242"/>
                        <p:cNvSpPr>
                          <a:spLocks noChangeArrowheads="1"/>
                        </p:cNvSpPr>
                        <p:nvPr/>
                      </p:nvSpPr>
                      <p:spPr bwMode="auto">
                        <a:xfrm>
                          <a:off x="1649" y="3159"/>
                          <a:ext cx="77"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w</a:t>
                          </a:r>
                          <a:endParaRPr lang="en-GB"/>
                        </a:p>
                      </p:txBody>
                    </p:sp>
                    <p:sp>
                      <p:nvSpPr>
                        <p:cNvPr id="39007" name="Rectangle 243"/>
                        <p:cNvSpPr>
                          <a:spLocks noChangeArrowheads="1"/>
                        </p:cNvSpPr>
                        <p:nvPr/>
                      </p:nvSpPr>
                      <p:spPr bwMode="auto">
                        <a:xfrm>
                          <a:off x="1733" y="3159"/>
                          <a:ext cx="33"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 </a:t>
                          </a:r>
                          <a:endParaRPr lang="en-GB"/>
                        </a:p>
                      </p:txBody>
                    </p:sp>
                    <p:sp>
                      <p:nvSpPr>
                        <p:cNvPr id="39008" name="Rectangle 244"/>
                        <p:cNvSpPr>
                          <a:spLocks noChangeArrowheads="1"/>
                        </p:cNvSpPr>
                        <p:nvPr/>
                      </p:nvSpPr>
                      <p:spPr bwMode="auto">
                        <a:xfrm>
                          <a:off x="1767" y="3159"/>
                          <a:ext cx="58"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c</a:t>
                          </a:r>
                          <a:endParaRPr lang="en-GB"/>
                        </a:p>
                      </p:txBody>
                    </p:sp>
                    <p:sp>
                      <p:nvSpPr>
                        <p:cNvPr id="39009" name="Rectangle 245"/>
                        <p:cNvSpPr>
                          <a:spLocks noChangeArrowheads="1"/>
                        </p:cNvSpPr>
                        <p:nvPr/>
                      </p:nvSpPr>
                      <p:spPr bwMode="auto">
                        <a:xfrm>
                          <a:off x="1826" y="3159"/>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o</a:t>
                          </a:r>
                          <a:endParaRPr lang="en-GB"/>
                        </a:p>
                      </p:txBody>
                    </p:sp>
                    <p:sp>
                      <p:nvSpPr>
                        <p:cNvPr id="39010" name="Rectangle 246"/>
                        <p:cNvSpPr>
                          <a:spLocks noChangeArrowheads="1"/>
                        </p:cNvSpPr>
                        <p:nvPr/>
                      </p:nvSpPr>
                      <p:spPr bwMode="auto">
                        <a:xfrm>
                          <a:off x="1885" y="3159"/>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n</a:t>
                          </a:r>
                          <a:endParaRPr lang="en-GB"/>
                        </a:p>
                      </p:txBody>
                    </p:sp>
                    <p:sp>
                      <p:nvSpPr>
                        <p:cNvPr id="39011" name="Rectangle 247"/>
                        <p:cNvSpPr>
                          <a:spLocks noChangeArrowheads="1"/>
                        </p:cNvSpPr>
                        <p:nvPr/>
                      </p:nvSpPr>
                      <p:spPr bwMode="auto">
                        <a:xfrm>
                          <a:off x="1953" y="3159"/>
                          <a:ext cx="66"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d</a:t>
                          </a:r>
                          <a:endParaRPr lang="en-GB"/>
                        </a:p>
                      </p:txBody>
                    </p:sp>
                    <p:sp>
                      <p:nvSpPr>
                        <p:cNvPr id="39012" name="Rectangle 248"/>
                        <p:cNvSpPr>
                          <a:spLocks noChangeArrowheads="1"/>
                        </p:cNvSpPr>
                        <p:nvPr/>
                      </p:nvSpPr>
                      <p:spPr bwMode="auto">
                        <a:xfrm>
                          <a:off x="2020" y="3159"/>
                          <a:ext cx="58"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u</a:t>
                          </a:r>
                          <a:endParaRPr lang="en-GB"/>
                        </a:p>
                      </p:txBody>
                    </p:sp>
                    <p:sp>
                      <p:nvSpPr>
                        <p:cNvPr id="39013" name="Rectangle 249"/>
                        <p:cNvSpPr>
                          <a:spLocks noChangeArrowheads="1"/>
                        </p:cNvSpPr>
                        <p:nvPr/>
                      </p:nvSpPr>
                      <p:spPr bwMode="auto">
                        <a:xfrm>
                          <a:off x="2080" y="3159"/>
                          <a:ext cx="58"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c</a:t>
                          </a:r>
                          <a:endParaRPr lang="en-GB"/>
                        </a:p>
                      </p:txBody>
                    </p:sp>
                    <p:sp>
                      <p:nvSpPr>
                        <p:cNvPr id="39014" name="Rectangle 250"/>
                        <p:cNvSpPr>
                          <a:spLocks noChangeArrowheads="1"/>
                        </p:cNvSpPr>
                        <p:nvPr/>
                      </p:nvSpPr>
                      <p:spPr bwMode="auto">
                        <a:xfrm>
                          <a:off x="2139" y="3159"/>
                          <a:ext cx="53"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t</a:t>
                          </a:r>
                          <a:endParaRPr lang="en-GB"/>
                        </a:p>
                      </p:txBody>
                    </p:sp>
                    <p:sp>
                      <p:nvSpPr>
                        <p:cNvPr id="39015" name="Rectangle 251"/>
                        <p:cNvSpPr>
                          <a:spLocks noChangeArrowheads="1"/>
                        </p:cNvSpPr>
                        <p:nvPr/>
                      </p:nvSpPr>
                      <p:spPr bwMode="auto">
                        <a:xfrm>
                          <a:off x="2198" y="3159"/>
                          <a:ext cx="31"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i</a:t>
                          </a:r>
                          <a:endParaRPr lang="en-GB"/>
                        </a:p>
                      </p:txBody>
                    </p:sp>
                    <p:sp>
                      <p:nvSpPr>
                        <p:cNvPr id="39016" name="Rectangle 252"/>
                        <p:cNvSpPr>
                          <a:spLocks noChangeArrowheads="1"/>
                        </p:cNvSpPr>
                        <p:nvPr/>
                      </p:nvSpPr>
                      <p:spPr bwMode="auto">
                        <a:xfrm>
                          <a:off x="2232" y="3159"/>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n</a:t>
                          </a:r>
                          <a:endParaRPr lang="en-GB"/>
                        </a:p>
                      </p:txBody>
                    </p:sp>
                    <p:sp>
                      <p:nvSpPr>
                        <p:cNvPr id="39017" name="Rectangle 253"/>
                        <p:cNvSpPr>
                          <a:spLocks noChangeArrowheads="1"/>
                        </p:cNvSpPr>
                        <p:nvPr/>
                      </p:nvSpPr>
                      <p:spPr bwMode="auto">
                        <a:xfrm>
                          <a:off x="2291" y="3159"/>
                          <a:ext cx="59" cy="134"/>
                        </a:xfrm>
                        <a:prstGeom prst="rect">
                          <a:avLst/>
                        </a:prstGeom>
                        <a:noFill/>
                        <a:ln w="9525">
                          <a:noFill/>
                          <a:miter lim="800000"/>
                          <a:headEnd/>
                          <a:tailEnd/>
                        </a:ln>
                      </p:spPr>
                      <p:txBody>
                        <a:bodyPr wrap="none" lIns="0" tIns="0" rIns="0" bIns="0">
                          <a:spAutoFit/>
                        </a:bodyPr>
                        <a:lstStyle/>
                        <a:p>
                          <a:r>
                            <a:rPr lang="en-GB" sz="1400">
                              <a:solidFill>
                                <a:srgbClr val="FF0000"/>
                              </a:solidFill>
                              <a:latin typeface="Comic Sans MS" pitchFamily="-1" charset="0"/>
                            </a:rPr>
                            <a:t>g</a:t>
                          </a:r>
                          <a:endParaRPr lang="en-GB"/>
                        </a:p>
                      </p:txBody>
                    </p:sp>
                  </p:grpSp>
                </p:grpSp>
              </p:grpSp>
            </p:grpSp>
            <p:sp>
              <p:nvSpPr>
                <p:cNvPr id="38973" name="Rectangle 254"/>
                <p:cNvSpPr>
                  <a:spLocks noChangeArrowheads="1"/>
                </p:cNvSpPr>
                <p:nvPr/>
              </p:nvSpPr>
              <p:spPr bwMode="auto">
                <a:xfrm>
                  <a:off x="3905" y="1107"/>
                  <a:ext cx="67"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S</a:t>
                  </a:r>
                  <a:endParaRPr lang="en-GB"/>
                </a:p>
              </p:txBody>
            </p:sp>
            <p:sp>
              <p:nvSpPr>
                <p:cNvPr id="38974" name="Rectangle 255"/>
                <p:cNvSpPr>
                  <a:spLocks noChangeArrowheads="1"/>
                </p:cNvSpPr>
                <p:nvPr/>
              </p:nvSpPr>
              <p:spPr bwMode="auto">
                <a:xfrm>
                  <a:off x="3972" y="1107"/>
                  <a:ext cx="51"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P</a:t>
                  </a:r>
                  <a:endParaRPr lang="en-GB"/>
                </a:p>
              </p:txBody>
            </p:sp>
            <p:sp>
              <p:nvSpPr>
                <p:cNvPr id="38975" name="Rectangle 256"/>
                <p:cNvSpPr>
                  <a:spLocks noChangeArrowheads="1"/>
                </p:cNvSpPr>
                <p:nvPr/>
              </p:nvSpPr>
              <p:spPr bwMode="auto">
                <a:xfrm>
                  <a:off x="4031" y="1107"/>
                  <a:ext cx="42"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 </a:t>
                  </a:r>
                  <a:endParaRPr lang="en-GB"/>
                </a:p>
              </p:txBody>
            </p:sp>
            <p:sp>
              <p:nvSpPr>
                <p:cNvPr id="38976" name="Rectangle 257"/>
                <p:cNvSpPr>
                  <a:spLocks noChangeArrowheads="1"/>
                </p:cNvSpPr>
                <p:nvPr/>
              </p:nvSpPr>
              <p:spPr bwMode="auto">
                <a:xfrm>
                  <a:off x="4074" y="1107"/>
                  <a:ext cx="63"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&amp;</a:t>
                  </a:r>
                  <a:endParaRPr lang="en-GB"/>
                </a:p>
              </p:txBody>
            </p:sp>
            <p:sp>
              <p:nvSpPr>
                <p:cNvPr id="38977" name="Rectangle 258"/>
                <p:cNvSpPr>
                  <a:spLocks noChangeArrowheads="1"/>
                </p:cNvSpPr>
                <p:nvPr/>
              </p:nvSpPr>
              <p:spPr bwMode="auto">
                <a:xfrm>
                  <a:off x="4141" y="1107"/>
                  <a:ext cx="42"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 </a:t>
                  </a:r>
                  <a:endParaRPr lang="en-GB"/>
                </a:p>
              </p:txBody>
            </p:sp>
            <p:sp>
              <p:nvSpPr>
                <p:cNvPr id="38978" name="Rectangle 259"/>
                <p:cNvSpPr>
                  <a:spLocks noChangeArrowheads="1"/>
                </p:cNvSpPr>
                <p:nvPr/>
              </p:nvSpPr>
              <p:spPr bwMode="auto">
                <a:xfrm>
                  <a:off x="4243" y="1107"/>
                  <a:ext cx="65"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G</a:t>
                  </a:r>
                  <a:endParaRPr lang="en-GB"/>
                </a:p>
              </p:txBody>
            </p:sp>
            <p:sp>
              <p:nvSpPr>
                <p:cNvPr id="38979" name="Rectangle 260"/>
                <p:cNvSpPr>
                  <a:spLocks noChangeArrowheads="1"/>
                </p:cNvSpPr>
                <p:nvPr/>
              </p:nvSpPr>
              <p:spPr bwMode="auto">
                <a:xfrm>
                  <a:off x="4310" y="1107"/>
                  <a:ext cx="61"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R</a:t>
                  </a:r>
                  <a:endParaRPr lang="en-GB"/>
                </a:p>
              </p:txBody>
            </p:sp>
            <p:sp>
              <p:nvSpPr>
                <p:cNvPr id="38980" name="Rectangle 261"/>
                <p:cNvSpPr>
                  <a:spLocks noChangeArrowheads="1"/>
                </p:cNvSpPr>
                <p:nvPr/>
              </p:nvSpPr>
              <p:spPr bwMode="auto">
                <a:xfrm>
                  <a:off x="4378" y="1107"/>
                  <a:ext cx="51" cy="115"/>
                </a:xfrm>
                <a:prstGeom prst="rect">
                  <a:avLst/>
                </a:prstGeom>
                <a:noFill/>
                <a:ln w="9525">
                  <a:noFill/>
                  <a:miter lim="800000"/>
                  <a:headEnd/>
                  <a:tailEnd/>
                </a:ln>
              </p:spPr>
              <p:txBody>
                <a:bodyPr wrap="none" lIns="0" tIns="0" rIns="0" bIns="0">
                  <a:spAutoFit/>
                </a:bodyPr>
                <a:lstStyle/>
                <a:p>
                  <a:r>
                    <a:rPr lang="en-GB" sz="1200" b="1">
                      <a:solidFill>
                        <a:srgbClr val="FF0000"/>
                      </a:solidFill>
                      <a:latin typeface="Comic Sans MS" pitchFamily="-1" charset="0"/>
                    </a:rPr>
                    <a:t>P</a:t>
                  </a:r>
                  <a:endParaRPr lang="en-GB"/>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1026" descr="10%"/>
          <p:cNvSpPr>
            <a:spLocks noChangeArrowheads="1"/>
          </p:cNvSpPr>
          <p:nvPr/>
        </p:nvSpPr>
        <p:spPr bwMode="auto">
          <a:xfrm rot="-5400000">
            <a:off x="5219700" y="1790700"/>
            <a:ext cx="5791200" cy="434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pct10">
            <a:fgClr>
              <a:srgbClr val="00CCFF"/>
            </a:fgClr>
            <a:bgClr>
              <a:srgbClr val="FFFFFF"/>
            </a:bgClr>
          </a:pattFill>
          <a:ln w="12700">
            <a:noFill/>
            <a:miter lim="800000"/>
            <a:headEnd/>
            <a:tailEnd/>
          </a:ln>
          <a:effectLst/>
        </p:spPr>
        <p:txBody>
          <a:bodyPr vert="eaVert" wrap="none" anchor="ctr"/>
          <a:lstStyle/>
          <a:p>
            <a:pPr defTabSz="762000">
              <a:defRPr/>
            </a:pPr>
            <a:endParaRPr lang="en-US" sz="2000" b="1">
              <a:solidFill>
                <a:srgbClr val="0C0C00"/>
              </a:solidFill>
              <a:effectLst>
                <a:outerShdw blurRad="38100" dist="38100" dir="2700000" algn="tl">
                  <a:srgbClr val="C0C0C0"/>
                </a:outerShdw>
              </a:effectLst>
              <a:latin typeface="Arial" charset="0"/>
            </a:endParaRPr>
          </a:p>
        </p:txBody>
      </p:sp>
      <p:sp>
        <p:nvSpPr>
          <p:cNvPr id="52227" name="AutoShape 1027" descr="20%"/>
          <p:cNvSpPr>
            <a:spLocks noChangeArrowheads="1"/>
          </p:cNvSpPr>
          <p:nvPr/>
        </p:nvSpPr>
        <p:spPr bwMode="auto">
          <a:xfrm rot="5400000">
            <a:off x="-1028700" y="2781300"/>
            <a:ext cx="4191000" cy="2133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pct20">
            <a:fgClr>
              <a:srgbClr val="CCFFCC"/>
            </a:fgClr>
            <a:bgClr>
              <a:srgbClr val="09E5DB"/>
            </a:bgClr>
          </a:pattFill>
          <a:ln w="12700">
            <a:solidFill>
              <a:schemeClr val="tx1"/>
            </a:solidFill>
            <a:miter lim="800000"/>
            <a:headEnd/>
            <a:tailEnd/>
          </a:ln>
          <a:effectLst/>
        </p:spPr>
        <p:txBody>
          <a:bodyPr rot="10800000" vert="eaVert" wrap="none" anchor="ctr"/>
          <a:lstStyle/>
          <a:p>
            <a:pPr defTabSz="762000">
              <a:defRPr/>
            </a:pPr>
            <a:endParaRPr lang="en-US" sz="2000" b="1">
              <a:solidFill>
                <a:srgbClr val="0C0C00"/>
              </a:solidFill>
              <a:effectLst>
                <a:outerShdw blurRad="38100" dist="38100" dir="2700000" algn="tl">
                  <a:srgbClr val="FFFFFF"/>
                </a:outerShdw>
              </a:effectLst>
              <a:latin typeface="Arial" charset="0"/>
            </a:endParaRPr>
          </a:p>
        </p:txBody>
      </p:sp>
      <p:grpSp>
        <p:nvGrpSpPr>
          <p:cNvPr id="2" name="Group 1081"/>
          <p:cNvGrpSpPr>
            <a:grpSpLocks/>
          </p:cNvGrpSpPr>
          <p:nvPr/>
        </p:nvGrpSpPr>
        <p:grpSpPr bwMode="auto">
          <a:xfrm>
            <a:off x="5562600" y="5791200"/>
            <a:ext cx="1066800" cy="762000"/>
            <a:chOff x="3504" y="3648"/>
            <a:chExt cx="672" cy="480"/>
          </a:xfrm>
        </p:grpSpPr>
        <p:sp>
          <p:nvSpPr>
            <p:cNvPr id="52231" name="AutoShape 1031"/>
            <p:cNvSpPr>
              <a:spLocks noChangeArrowheads="1"/>
            </p:cNvSpPr>
            <p:nvPr/>
          </p:nvSpPr>
          <p:spPr bwMode="auto">
            <a:xfrm rot="-16200000" flipH="1" flipV="1">
              <a:off x="3600" y="3552"/>
              <a:ext cx="480" cy="672"/>
            </a:xfrm>
            <a:prstGeom prst="triangle">
              <a:avLst>
                <a:gd name="adj" fmla="val 50000"/>
              </a:avLst>
            </a:prstGeom>
            <a:solidFill>
              <a:srgbClr val="00FFFF"/>
            </a:solidFill>
            <a:ln w="12700">
              <a:noFill/>
              <a:miter lim="800000"/>
              <a:headEnd/>
              <a:tailEnd/>
            </a:ln>
            <a:effectLst/>
          </p:spPr>
          <p:txBody>
            <a:bodyPr vert="eaVert" wrap="none" anchor="ctr"/>
            <a:lstStyle/>
            <a:p>
              <a:pPr defTabSz="762000"/>
              <a:endParaRPr lang="en-US" sz="2000" b="1">
                <a:solidFill>
                  <a:srgbClr val="0C0C00"/>
                </a:solidFill>
                <a:effectLst>
                  <a:outerShdw blurRad="38100" dist="38100" dir="2700000" algn="tl">
                    <a:srgbClr val="FFFFFF"/>
                  </a:outerShdw>
                </a:effectLst>
                <a:latin typeface="Arial" charset="0"/>
              </a:endParaRPr>
            </a:p>
          </p:txBody>
        </p:sp>
        <p:sp>
          <p:nvSpPr>
            <p:cNvPr id="52237" name="Text Box 1037"/>
            <p:cNvSpPr txBox="1">
              <a:spLocks noChangeArrowheads="1"/>
            </p:cNvSpPr>
            <p:nvPr/>
          </p:nvSpPr>
          <p:spPr bwMode="auto">
            <a:xfrm>
              <a:off x="3696" y="3792"/>
              <a:ext cx="436" cy="250"/>
            </a:xfrm>
            <a:prstGeom prst="rect">
              <a:avLst/>
            </a:prstGeom>
            <a:noFill/>
            <a:ln w="12700">
              <a:noFill/>
              <a:miter lim="800000"/>
              <a:headEnd/>
              <a:tailEnd/>
            </a:ln>
            <a:effectLst/>
          </p:spPr>
          <p:txBody>
            <a:bodyPr>
              <a:spAutoFit/>
            </a:bodyPr>
            <a:lstStyle/>
            <a:p>
              <a:pPr defTabSz="762000">
                <a:defRPr/>
              </a:pPr>
              <a:r>
                <a:rPr lang="en-GB" sz="2000" b="1">
                  <a:solidFill>
                    <a:srgbClr val="0C0C00"/>
                  </a:solidFill>
                  <a:effectLst>
                    <a:outerShdw blurRad="38100" dist="38100" dir="2700000" algn="tl">
                      <a:srgbClr val="FFFFFF"/>
                    </a:outerShdw>
                  </a:effectLst>
                  <a:latin typeface="Arial" charset="0"/>
                </a:rPr>
                <a:t>trkB</a:t>
              </a:r>
            </a:p>
          </p:txBody>
        </p:sp>
      </p:grpSp>
      <p:grpSp>
        <p:nvGrpSpPr>
          <p:cNvPr id="3" name="Group 1077"/>
          <p:cNvGrpSpPr>
            <a:grpSpLocks/>
          </p:cNvGrpSpPr>
          <p:nvPr/>
        </p:nvGrpSpPr>
        <p:grpSpPr bwMode="auto">
          <a:xfrm>
            <a:off x="5638800" y="2057400"/>
            <a:ext cx="990600" cy="990600"/>
            <a:chOff x="3552" y="1296"/>
            <a:chExt cx="624" cy="624"/>
          </a:xfrm>
        </p:grpSpPr>
        <p:sp>
          <p:nvSpPr>
            <p:cNvPr id="39975" name="AutoShape 1028"/>
            <p:cNvSpPr>
              <a:spLocks noChangeArrowheads="1"/>
            </p:cNvSpPr>
            <p:nvPr/>
          </p:nvSpPr>
          <p:spPr bwMode="auto">
            <a:xfrm>
              <a:off x="3552" y="1296"/>
              <a:ext cx="576" cy="288"/>
            </a:xfrm>
            <a:prstGeom prst="flowChartTerminator">
              <a:avLst/>
            </a:prstGeom>
            <a:solidFill>
              <a:schemeClr val="tx2"/>
            </a:solidFill>
            <a:ln w="12700">
              <a:solidFill>
                <a:schemeClr val="tx1"/>
              </a:solidFill>
              <a:miter lim="800000"/>
              <a:headEnd/>
              <a:tailEnd/>
            </a:ln>
          </p:spPr>
          <p:txBody>
            <a:bodyPr wrap="none" anchor="ctr"/>
            <a:lstStyle/>
            <a:p>
              <a:endParaRPr lang="en-US"/>
            </a:p>
          </p:txBody>
        </p:sp>
        <p:sp>
          <p:nvSpPr>
            <p:cNvPr id="39976" name="AutoShape 1030"/>
            <p:cNvSpPr>
              <a:spLocks noChangeArrowheads="1"/>
            </p:cNvSpPr>
            <p:nvPr/>
          </p:nvSpPr>
          <p:spPr bwMode="auto">
            <a:xfrm>
              <a:off x="3552" y="1680"/>
              <a:ext cx="624" cy="240"/>
            </a:xfrm>
            <a:prstGeom prst="flowChartTerminator">
              <a:avLst/>
            </a:prstGeom>
            <a:solidFill>
              <a:schemeClr val="tx2"/>
            </a:solidFill>
            <a:ln w="12700">
              <a:solidFill>
                <a:schemeClr val="tx1"/>
              </a:solidFill>
              <a:miter lim="800000"/>
              <a:headEnd/>
              <a:tailEnd/>
            </a:ln>
          </p:spPr>
          <p:txBody>
            <a:bodyPr wrap="none" anchor="ctr"/>
            <a:lstStyle/>
            <a:p>
              <a:endParaRPr lang="en-US"/>
            </a:p>
          </p:txBody>
        </p:sp>
        <p:sp>
          <p:nvSpPr>
            <p:cNvPr id="52239" name="Text Box 1039"/>
            <p:cNvSpPr txBox="1">
              <a:spLocks noChangeArrowheads="1"/>
            </p:cNvSpPr>
            <p:nvPr/>
          </p:nvSpPr>
          <p:spPr bwMode="auto">
            <a:xfrm>
              <a:off x="3552" y="1344"/>
              <a:ext cx="588" cy="250"/>
            </a:xfrm>
            <a:prstGeom prst="rect">
              <a:avLst/>
            </a:prstGeom>
            <a:noFill/>
            <a:ln w="12700">
              <a:noFill/>
              <a:miter lim="800000"/>
              <a:headEnd/>
              <a:tailEnd/>
            </a:ln>
            <a:effectLst/>
          </p:spPr>
          <p:txBody>
            <a:bodyPr wrap="none">
              <a:spAutoFit/>
            </a:bodyPr>
            <a:lstStyle/>
            <a:p>
              <a:pPr defTabSz="762000">
                <a:defRPr/>
              </a:pPr>
              <a:r>
                <a:rPr lang="en-GB" sz="2000" b="1">
                  <a:solidFill>
                    <a:srgbClr val="0C0C00"/>
                  </a:solidFill>
                  <a:effectLst>
                    <a:outerShdw blurRad="38100" dist="38100" dir="2700000" algn="tl">
                      <a:srgbClr val="FFFFFF"/>
                    </a:outerShdw>
                  </a:effectLst>
                  <a:latin typeface="Arial" charset="0"/>
                </a:rPr>
                <a:t>AMPA</a:t>
              </a:r>
            </a:p>
          </p:txBody>
        </p:sp>
      </p:grpSp>
      <p:grpSp>
        <p:nvGrpSpPr>
          <p:cNvPr id="4" name="Group 1078"/>
          <p:cNvGrpSpPr>
            <a:grpSpLocks/>
          </p:cNvGrpSpPr>
          <p:nvPr/>
        </p:nvGrpSpPr>
        <p:grpSpPr bwMode="auto">
          <a:xfrm>
            <a:off x="5486400" y="1295400"/>
            <a:ext cx="1143000" cy="609600"/>
            <a:chOff x="3456" y="816"/>
            <a:chExt cx="720" cy="384"/>
          </a:xfrm>
        </p:grpSpPr>
        <p:sp>
          <p:nvSpPr>
            <p:cNvPr id="52232" name="AutoShape 1032"/>
            <p:cNvSpPr>
              <a:spLocks noChangeArrowheads="1"/>
            </p:cNvSpPr>
            <p:nvPr/>
          </p:nvSpPr>
          <p:spPr bwMode="auto">
            <a:xfrm rot="-5400000">
              <a:off x="3624" y="648"/>
              <a:ext cx="384" cy="720"/>
            </a:xfrm>
            <a:prstGeom prst="pentagon">
              <a:avLst/>
            </a:prstGeom>
            <a:solidFill>
              <a:srgbClr val="FC62FC"/>
            </a:solidFill>
            <a:ln w="12700">
              <a:noFill/>
              <a:miter lim="800000"/>
              <a:headEnd/>
              <a:tailEnd/>
            </a:ln>
            <a:effectLst/>
          </p:spPr>
          <p:txBody>
            <a:bodyPr vert="eaVert" wrap="none" anchor="ctr"/>
            <a:lstStyle/>
            <a:p>
              <a:pPr defTabSz="762000"/>
              <a:endParaRPr lang="en-US" sz="2000" b="1">
                <a:solidFill>
                  <a:srgbClr val="0C0C00"/>
                </a:solidFill>
                <a:effectLst>
                  <a:outerShdw blurRad="38100" dist="38100" dir="2700000" algn="tl">
                    <a:srgbClr val="FFFFFF"/>
                  </a:outerShdw>
                </a:effectLst>
                <a:latin typeface="Arial" charset="0"/>
              </a:endParaRPr>
            </a:p>
          </p:txBody>
        </p:sp>
        <p:sp>
          <p:nvSpPr>
            <p:cNvPr id="52241" name="Text Box 1041"/>
            <p:cNvSpPr txBox="1">
              <a:spLocks noChangeArrowheads="1"/>
            </p:cNvSpPr>
            <p:nvPr/>
          </p:nvSpPr>
          <p:spPr bwMode="auto">
            <a:xfrm>
              <a:off x="3600" y="864"/>
              <a:ext cx="406" cy="250"/>
            </a:xfrm>
            <a:prstGeom prst="rect">
              <a:avLst/>
            </a:prstGeom>
            <a:noFill/>
            <a:ln w="12700">
              <a:noFill/>
              <a:miter lim="800000"/>
              <a:headEnd/>
              <a:tailEnd/>
            </a:ln>
            <a:effectLst/>
          </p:spPr>
          <p:txBody>
            <a:bodyPr wrap="none">
              <a:spAutoFit/>
            </a:bodyPr>
            <a:lstStyle/>
            <a:p>
              <a:pPr defTabSz="762000"/>
              <a:r>
                <a:rPr lang="en-GB" sz="2000" b="1">
                  <a:solidFill>
                    <a:srgbClr val="0C0C00"/>
                  </a:solidFill>
                  <a:effectLst>
                    <a:outerShdw blurRad="38100" dist="38100" dir="2700000" algn="tl">
                      <a:srgbClr val="C0C0C0"/>
                    </a:outerShdw>
                  </a:effectLst>
                  <a:latin typeface="Arial" charset="0"/>
                </a:rPr>
                <a:t>NK</a:t>
              </a:r>
              <a:r>
                <a:rPr lang="en-GB" sz="2000" b="1" baseline="-25000">
                  <a:solidFill>
                    <a:srgbClr val="0C0C00"/>
                  </a:solidFill>
                  <a:effectLst>
                    <a:outerShdw blurRad="38100" dist="38100" dir="2700000" algn="tl">
                      <a:srgbClr val="C0C0C0"/>
                    </a:outerShdw>
                  </a:effectLst>
                  <a:latin typeface="Arial" charset="0"/>
                </a:rPr>
                <a:t>1</a:t>
              </a:r>
              <a:endParaRPr lang="en-GB" sz="2000" b="1">
                <a:solidFill>
                  <a:srgbClr val="0C0C00"/>
                </a:solidFill>
                <a:effectLst>
                  <a:outerShdw blurRad="38100" dist="38100" dir="2700000" algn="tl">
                    <a:srgbClr val="C0C0C0"/>
                  </a:outerShdw>
                </a:effectLst>
                <a:latin typeface="Arial" charset="0"/>
              </a:endParaRPr>
            </a:p>
          </p:txBody>
        </p:sp>
      </p:grpSp>
      <p:grpSp>
        <p:nvGrpSpPr>
          <p:cNvPr id="5" name="Group 1080"/>
          <p:cNvGrpSpPr>
            <a:grpSpLocks/>
          </p:cNvGrpSpPr>
          <p:nvPr/>
        </p:nvGrpSpPr>
        <p:grpSpPr bwMode="auto">
          <a:xfrm>
            <a:off x="5638800" y="5105400"/>
            <a:ext cx="1244600" cy="473075"/>
            <a:chOff x="3552" y="3216"/>
            <a:chExt cx="784" cy="298"/>
          </a:xfrm>
        </p:grpSpPr>
        <p:sp>
          <p:nvSpPr>
            <p:cNvPr id="52233" name="AutoShape 1033"/>
            <p:cNvSpPr>
              <a:spLocks noChangeArrowheads="1"/>
            </p:cNvSpPr>
            <p:nvPr/>
          </p:nvSpPr>
          <p:spPr bwMode="auto">
            <a:xfrm rot="-16200000">
              <a:off x="3792" y="2976"/>
              <a:ext cx="288" cy="768"/>
            </a:xfrm>
            <a:prstGeom prst="flowChartOffpageConnector">
              <a:avLst/>
            </a:prstGeom>
            <a:solidFill>
              <a:srgbClr val="FFCC00"/>
            </a:solidFill>
            <a:ln w="12700">
              <a:noFill/>
              <a:miter lim="800000"/>
              <a:headEnd/>
              <a:tailEnd/>
            </a:ln>
            <a:effectLst/>
          </p:spPr>
          <p:txBody>
            <a:bodyPr rot="10800000" vert="eaVert" wrap="none" anchor="ctr"/>
            <a:lstStyle/>
            <a:p>
              <a:pPr defTabSz="762000"/>
              <a:endParaRPr lang="en-US" sz="2000" b="1">
                <a:solidFill>
                  <a:srgbClr val="0C0C00"/>
                </a:solidFill>
                <a:effectLst>
                  <a:outerShdw blurRad="38100" dist="38100" dir="2700000" algn="tl">
                    <a:srgbClr val="FFFFFF"/>
                  </a:outerShdw>
                </a:effectLst>
                <a:latin typeface="Arial" charset="0"/>
              </a:endParaRPr>
            </a:p>
          </p:txBody>
        </p:sp>
        <p:sp>
          <p:nvSpPr>
            <p:cNvPr id="52243" name="Text Box 1043"/>
            <p:cNvSpPr txBox="1">
              <a:spLocks noChangeArrowheads="1"/>
            </p:cNvSpPr>
            <p:nvPr/>
          </p:nvSpPr>
          <p:spPr bwMode="auto">
            <a:xfrm>
              <a:off x="3696" y="3264"/>
              <a:ext cx="640" cy="250"/>
            </a:xfrm>
            <a:prstGeom prst="rect">
              <a:avLst/>
            </a:prstGeom>
            <a:noFill/>
            <a:ln w="12700">
              <a:noFill/>
              <a:miter lim="800000"/>
              <a:headEnd/>
              <a:tailEnd/>
            </a:ln>
            <a:effectLst/>
          </p:spPr>
          <p:txBody>
            <a:bodyPr wrap="none">
              <a:spAutoFit/>
            </a:bodyPr>
            <a:lstStyle/>
            <a:p>
              <a:pPr defTabSz="762000">
                <a:defRPr/>
              </a:pPr>
              <a:r>
                <a:rPr lang="en-GB" sz="2000" b="1">
                  <a:solidFill>
                    <a:srgbClr val="0C0C00"/>
                  </a:solidFill>
                  <a:effectLst>
                    <a:outerShdw blurRad="38100" dist="38100" dir="2700000" algn="tl">
                      <a:srgbClr val="FFFFFF"/>
                    </a:outerShdw>
                  </a:effectLst>
                  <a:latin typeface="Arial" charset="0"/>
                </a:rPr>
                <a:t>mGluR</a:t>
              </a:r>
            </a:p>
          </p:txBody>
        </p:sp>
      </p:grpSp>
      <p:sp>
        <p:nvSpPr>
          <p:cNvPr id="52247" name="Text Box 1047"/>
          <p:cNvSpPr txBox="1">
            <a:spLocks noChangeArrowheads="1"/>
          </p:cNvSpPr>
          <p:nvPr/>
        </p:nvSpPr>
        <p:spPr bwMode="auto">
          <a:xfrm>
            <a:off x="2590800" y="3429000"/>
            <a:ext cx="1423988" cy="396875"/>
          </a:xfrm>
          <a:prstGeom prst="rect">
            <a:avLst/>
          </a:prstGeom>
          <a:noFill/>
          <a:ln w="12700">
            <a:noFill/>
            <a:miter lim="800000"/>
            <a:headEnd/>
            <a:tailEnd/>
          </a:ln>
          <a:effectLst/>
        </p:spPr>
        <p:txBody>
          <a:bodyPr wrap="none">
            <a:spAutoFit/>
          </a:bodyPr>
          <a:lstStyle/>
          <a:p>
            <a:pPr defTabSz="762000"/>
            <a:r>
              <a:rPr lang="en-GB" sz="2000" b="1">
                <a:effectLst>
                  <a:outerShdw blurRad="38100" dist="38100" dir="2700000" algn="tl">
                    <a:srgbClr val="C0C0C0"/>
                  </a:outerShdw>
                </a:effectLst>
                <a:latin typeface="Arial" charset="0"/>
              </a:rPr>
              <a:t>Glutamate</a:t>
            </a:r>
            <a:endParaRPr lang="en-GB" sz="2000" b="1">
              <a:solidFill>
                <a:srgbClr val="0C0C00"/>
              </a:solidFill>
              <a:effectLst>
                <a:outerShdw blurRad="38100" dist="38100" dir="2700000" algn="tl">
                  <a:srgbClr val="C0C0C0"/>
                </a:outerShdw>
              </a:effectLst>
              <a:latin typeface="Arial" charset="0"/>
            </a:endParaRPr>
          </a:p>
        </p:txBody>
      </p:sp>
      <p:sp>
        <p:nvSpPr>
          <p:cNvPr id="52248" name="Text Box 1048"/>
          <p:cNvSpPr txBox="1">
            <a:spLocks noChangeArrowheads="1"/>
          </p:cNvSpPr>
          <p:nvPr/>
        </p:nvSpPr>
        <p:spPr bwMode="auto">
          <a:xfrm>
            <a:off x="2286000" y="1828800"/>
            <a:ext cx="1709738" cy="396875"/>
          </a:xfrm>
          <a:prstGeom prst="rect">
            <a:avLst/>
          </a:prstGeom>
          <a:noFill/>
          <a:ln w="12700">
            <a:noFill/>
            <a:miter lim="800000"/>
            <a:headEnd/>
            <a:tailEnd/>
          </a:ln>
          <a:effectLst/>
        </p:spPr>
        <p:txBody>
          <a:bodyPr wrap="none">
            <a:spAutoFit/>
          </a:bodyPr>
          <a:lstStyle/>
          <a:p>
            <a:pPr defTabSz="762000"/>
            <a:r>
              <a:rPr lang="en-GB" sz="2000" b="1">
                <a:effectLst>
                  <a:outerShdw blurRad="38100" dist="38100" dir="2700000" algn="tl">
                    <a:srgbClr val="C0C0C0"/>
                  </a:outerShdw>
                </a:effectLst>
                <a:latin typeface="Arial" charset="0"/>
              </a:rPr>
              <a:t>Substance P</a:t>
            </a:r>
            <a:endParaRPr lang="en-GB" sz="2000" b="1">
              <a:solidFill>
                <a:srgbClr val="0C0C00"/>
              </a:solidFill>
              <a:effectLst>
                <a:outerShdw blurRad="38100" dist="38100" dir="2700000" algn="tl">
                  <a:srgbClr val="C0C0C0"/>
                </a:outerShdw>
              </a:effectLst>
              <a:latin typeface="Arial" charset="0"/>
            </a:endParaRPr>
          </a:p>
        </p:txBody>
      </p:sp>
      <p:sp>
        <p:nvSpPr>
          <p:cNvPr id="52249" name="Text Box 1049"/>
          <p:cNvSpPr txBox="1">
            <a:spLocks noChangeArrowheads="1"/>
          </p:cNvSpPr>
          <p:nvPr/>
        </p:nvSpPr>
        <p:spPr bwMode="auto">
          <a:xfrm>
            <a:off x="2743200" y="5181600"/>
            <a:ext cx="892175" cy="396875"/>
          </a:xfrm>
          <a:prstGeom prst="rect">
            <a:avLst/>
          </a:prstGeom>
          <a:noFill/>
          <a:ln w="12700">
            <a:noFill/>
            <a:miter lim="800000"/>
            <a:headEnd/>
            <a:tailEnd/>
          </a:ln>
          <a:effectLst/>
        </p:spPr>
        <p:txBody>
          <a:bodyPr wrap="none">
            <a:spAutoFit/>
          </a:bodyPr>
          <a:lstStyle/>
          <a:p>
            <a:pPr defTabSz="762000">
              <a:defRPr/>
            </a:pPr>
            <a:r>
              <a:rPr lang="en-GB" sz="2000" b="1">
                <a:effectLst>
                  <a:outerShdw blurRad="38100" dist="38100" dir="2700000" algn="tl">
                    <a:srgbClr val="000000"/>
                  </a:outerShdw>
                </a:effectLst>
                <a:latin typeface="Arial" charset="0"/>
              </a:rPr>
              <a:t>BDNF</a:t>
            </a:r>
          </a:p>
        </p:txBody>
      </p:sp>
      <p:sp>
        <p:nvSpPr>
          <p:cNvPr id="52250" name="Line 1050"/>
          <p:cNvSpPr>
            <a:spLocks noChangeShapeType="1"/>
          </p:cNvSpPr>
          <p:nvPr/>
        </p:nvSpPr>
        <p:spPr bwMode="auto">
          <a:xfrm flipV="1">
            <a:off x="4038600" y="1600200"/>
            <a:ext cx="1371600" cy="381000"/>
          </a:xfrm>
          <a:prstGeom prst="line">
            <a:avLst/>
          </a:prstGeom>
          <a:noFill/>
          <a:ln w="12700">
            <a:solidFill>
              <a:schemeClr val="tx1"/>
            </a:solidFill>
            <a:round/>
            <a:headEnd/>
            <a:tailEnd type="triangle" w="med" len="med"/>
          </a:ln>
        </p:spPr>
        <p:txBody>
          <a:bodyPr wrap="none" anchor="ctr"/>
          <a:lstStyle/>
          <a:p>
            <a:endParaRPr lang="en-GB"/>
          </a:p>
        </p:txBody>
      </p:sp>
      <p:sp>
        <p:nvSpPr>
          <p:cNvPr id="52251" name="Line 1051"/>
          <p:cNvSpPr>
            <a:spLocks noChangeShapeType="1"/>
          </p:cNvSpPr>
          <p:nvPr/>
        </p:nvSpPr>
        <p:spPr bwMode="auto">
          <a:xfrm>
            <a:off x="3657600" y="5486400"/>
            <a:ext cx="1828800" cy="533400"/>
          </a:xfrm>
          <a:prstGeom prst="line">
            <a:avLst/>
          </a:prstGeom>
          <a:noFill/>
          <a:ln w="12700">
            <a:solidFill>
              <a:schemeClr val="tx1"/>
            </a:solidFill>
            <a:round/>
            <a:headEnd/>
            <a:tailEnd type="triangle" w="med" len="med"/>
          </a:ln>
        </p:spPr>
        <p:txBody>
          <a:bodyPr wrap="none" anchor="ctr"/>
          <a:lstStyle/>
          <a:p>
            <a:endParaRPr lang="en-GB"/>
          </a:p>
        </p:txBody>
      </p:sp>
      <p:sp>
        <p:nvSpPr>
          <p:cNvPr id="52253" name="Line 1053"/>
          <p:cNvSpPr>
            <a:spLocks noChangeShapeType="1"/>
          </p:cNvSpPr>
          <p:nvPr/>
        </p:nvSpPr>
        <p:spPr bwMode="auto">
          <a:xfrm>
            <a:off x="4038600" y="3581400"/>
            <a:ext cx="1600200" cy="0"/>
          </a:xfrm>
          <a:prstGeom prst="line">
            <a:avLst/>
          </a:prstGeom>
          <a:noFill/>
          <a:ln w="63500">
            <a:solidFill>
              <a:schemeClr val="tx1"/>
            </a:solidFill>
            <a:round/>
            <a:headEnd/>
            <a:tailEnd type="triangle" w="med" len="med"/>
          </a:ln>
        </p:spPr>
        <p:txBody>
          <a:bodyPr wrap="none" anchor="ctr"/>
          <a:lstStyle/>
          <a:p>
            <a:endParaRPr lang="en-GB"/>
          </a:p>
        </p:txBody>
      </p:sp>
      <p:sp>
        <p:nvSpPr>
          <p:cNvPr id="52255" name="Line 1055"/>
          <p:cNvSpPr>
            <a:spLocks noChangeShapeType="1"/>
          </p:cNvSpPr>
          <p:nvPr/>
        </p:nvSpPr>
        <p:spPr bwMode="auto">
          <a:xfrm flipV="1">
            <a:off x="4038600" y="2438400"/>
            <a:ext cx="1447800" cy="1143000"/>
          </a:xfrm>
          <a:prstGeom prst="line">
            <a:avLst/>
          </a:prstGeom>
          <a:noFill/>
          <a:ln w="12700">
            <a:solidFill>
              <a:schemeClr val="tx1"/>
            </a:solidFill>
            <a:round/>
            <a:headEnd/>
            <a:tailEnd type="triangle" w="med" len="med"/>
          </a:ln>
        </p:spPr>
        <p:txBody>
          <a:bodyPr wrap="none" anchor="ctr"/>
          <a:lstStyle/>
          <a:p>
            <a:endParaRPr lang="en-GB"/>
          </a:p>
        </p:txBody>
      </p:sp>
      <p:sp>
        <p:nvSpPr>
          <p:cNvPr id="52256" name="Line 1056"/>
          <p:cNvSpPr>
            <a:spLocks noChangeShapeType="1"/>
          </p:cNvSpPr>
          <p:nvPr/>
        </p:nvSpPr>
        <p:spPr bwMode="auto">
          <a:xfrm>
            <a:off x="4114800" y="3657600"/>
            <a:ext cx="1524000" cy="1524000"/>
          </a:xfrm>
          <a:prstGeom prst="line">
            <a:avLst/>
          </a:prstGeom>
          <a:noFill/>
          <a:ln w="12700">
            <a:solidFill>
              <a:schemeClr val="tx1"/>
            </a:solidFill>
            <a:round/>
            <a:headEnd/>
            <a:tailEnd type="triangle" w="med" len="med"/>
          </a:ln>
        </p:spPr>
        <p:txBody>
          <a:bodyPr wrap="none" anchor="ctr"/>
          <a:lstStyle/>
          <a:p>
            <a:endParaRPr lang="en-GB"/>
          </a:p>
        </p:txBody>
      </p:sp>
      <p:sp>
        <p:nvSpPr>
          <p:cNvPr id="52257" name="Text Box 1057"/>
          <p:cNvSpPr txBox="1">
            <a:spLocks noChangeArrowheads="1"/>
          </p:cNvSpPr>
          <p:nvPr/>
        </p:nvSpPr>
        <p:spPr bwMode="auto">
          <a:xfrm>
            <a:off x="4724400" y="3810000"/>
            <a:ext cx="703263" cy="396875"/>
          </a:xfrm>
          <a:prstGeom prst="rect">
            <a:avLst/>
          </a:prstGeom>
          <a:noFill/>
          <a:ln w="12700">
            <a:noFill/>
            <a:miter lim="800000"/>
            <a:headEnd/>
            <a:tailEnd/>
          </a:ln>
          <a:effectLst/>
        </p:spPr>
        <p:txBody>
          <a:bodyPr wrap="none">
            <a:spAutoFit/>
          </a:bodyPr>
          <a:lstStyle/>
          <a:p>
            <a:pPr defTabSz="762000"/>
            <a:r>
              <a:rPr lang="en-GB" sz="2000" b="1">
                <a:effectLst>
                  <a:outerShdw blurRad="38100" dist="38100" dir="2700000" algn="tl">
                    <a:srgbClr val="C0C0C0"/>
                  </a:outerShdw>
                </a:effectLst>
                <a:latin typeface="Arial" charset="0"/>
              </a:rPr>
              <a:t>Ca</a:t>
            </a:r>
            <a:r>
              <a:rPr lang="en-GB" sz="2000" b="1" baseline="30000">
                <a:effectLst>
                  <a:outerShdw blurRad="38100" dist="38100" dir="2700000" algn="tl">
                    <a:srgbClr val="C0C0C0"/>
                  </a:outerShdw>
                </a:effectLst>
                <a:latin typeface="Arial" charset="0"/>
              </a:rPr>
              <a:t>++</a:t>
            </a:r>
            <a:endParaRPr lang="en-GB" sz="2000" b="1">
              <a:solidFill>
                <a:srgbClr val="0C0C00"/>
              </a:solidFill>
              <a:effectLst>
                <a:outerShdw blurRad="38100" dist="38100" dir="2700000" algn="tl">
                  <a:srgbClr val="C0C0C0"/>
                </a:outerShdw>
              </a:effectLst>
              <a:latin typeface="Arial" charset="0"/>
            </a:endParaRPr>
          </a:p>
        </p:txBody>
      </p:sp>
      <p:sp>
        <p:nvSpPr>
          <p:cNvPr id="52260" name="Freeform 1060"/>
          <p:cNvSpPr>
            <a:spLocks/>
          </p:cNvSpPr>
          <p:nvPr/>
        </p:nvSpPr>
        <p:spPr bwMode="auto">
          <a:xfrm>
            <a:off x="6705600" y="2743200"/>
            <a:ext cx="1828800" cy="1219200"/>
          </a:xfrm>
          <a:custGeom>
            <a:avLst/>
            <a:gdLst>
              <a:gd name="T0" fmla="*/ 0 w 552"/>
              <a:gd name="T1" fmla="*/ 2147483647 h 720"/>
              <a:gd name="T2" fmla="*/ 2147483647 w 552"/>
              <a:gd name="T3" fmla="*/ 2147483647 h 720"/>
              <a:gd name="T4" fmla="*/ 2147483647 w 552"/>
              <a:gd name="T5" fmla="*/ 2147483647 h 720"/>
              <a:gd name="T6" fmla="*/ 2147483647 w 552"/>
              <a:gd name="T7" fmla="*/ 0 h 720"/>
              <a:gd name="T8" fmla="*/ 0 60000 65536"/>
              <a:gd name="T9" fmla="*/ 0 60000 65536"/>
              <a:gd name="T10" fmla="*/ 0 60000 65536"/>
              <a:gd name="T11" fmla="*/ 0 60000 65536"/>
              <a:gd name="T12" fmla="*/ 0 w 552"/>
              <a:gd name="T13" fmla="*/ 0 h 720"/>
              <a:gd name="T14" fmla="*/ 552 w 552"/>
              <a:gd name="T15" fmla="*/ 720 h 720"/>
            </a:gdLst>
            <a:ahLst/>
            <a:cxnLst>
              <a:cxn ang="T8">
                <a:pos x="T0" y="T1"/>
              </a:cxn>
              <a:cxn ang="T9">
                <a:pos x="T2" y="T3"/>
              </a:cxn>
              <a:cxn ang="T10">
                <a:pos x="T4" y="T5"/>
              </a:cxn>
              <a:cxn ang="T11">
                <a:pos x="T6" y="T7"/>
              </a:cxn>
            </a:cxnLst>
            <a:rect l="T12" t="T13" r="T14" b="T15"/>
            <a:pathLst>
              <a:path w="552" h="720">
                <a:moveTo>
                  <a:pt x="0" y="720"/>
                </a:moveTo>
                <a:cubicBezTo>
                  <a:pt x="148" y="720"/>
                  <a:pt x="296" y="720"/>
                  <a:pt x="384" y="624"/>
                </a:cubicBezTo>
                <a:cubicBezTo>
                  <a:pt x="472" y="528"/>
                  <a:pt x="504" y="248"/>
                  <a:pt x="528" y="144"/>
                </a:cubicBezTo>
                <a:cubicBezTo>
                  <a:pt x="552" y="40"/>
                  <a:pt x="528" y="16"/>
                  <a:pt x="528" y="0"/>
                </a:cubicBezTo>
              </a:path>
            </a:pathLst>
          </a:custGeom>
          <a:noFill/>
          <a:ln w="38100">
            <a:solidFill>
              <a:srgbClr val="FF0000"/>
            </a:solidFill>
            <a:round/>
            <a:headEnd/>
            <a:tailEnd type="stealth" w="med" len="med"/>
          </a:ln>
        </p:spPr>
        <p:txBody>
          <a:bodyPr wrap="none" anchor="ctr"/>
          <a:lstStyle/>
          <a:p>
            <a:endParaRPr lang="en-GB"/>
          </a:p>
        </p:txBody>
      </p:sp>
      <p:grpSp>
        <p:nvGrpSpPr>
          <p:cNvPr id="6" name="Group 1079"/>
          <p:cNvGrpSpPr>
            <a:grpSpLocks/>
          </p:cNvGrpSpPr>
          <p:nvPr/>
        </p:nvGrpSpPr>
        <p:grpSpPr bwMode="auto">
          <a:xfrm>
            <a:off x="5257800" y="3352800"/>
            <a:ext cx="1566863" cy="1295400"/>
            <a:chOff x="3312" y="2112"/>
            <a:chExt cx="987" cy="816"/>
          </a:xfrm>
        </p:grpSpPr>
        <p:sp>
          <p:nvSpPr>
            <p:cNvPr id="52234" name="AutoShape 1034"/>
            <p:cNvSpPr>
              <a:spLocks noChangeArrowheads="1"/>
            </p:cNvSpPr>
            <p:nvPr/>
          </p:nvSpPr>
          <p:spPr bwMode="auto">
            <a:xfrm>
              <a:off x="3552" y="2112"/>
              <a:ext cx="624" cy="288"/>
            </a:xfrm>
            <a:prstGeom prst="flowChartTerminator">
              <a:avLst/>
            </a:prstGeom>
            <a:solidFill>
              <a:srgbClr val="00FF00"/>
            </a:solidFill>
            <a:ln w="12700">
              <a:noFill/>
              <a:miter lim="800000"/>
              <a:headEnd/>
              <a:tailEnd/>
            </a:ln>
            <a:effectLst/>
          </p:spPr>
          <p:txBody>
            <a:bodyPr wrap="none" anchor="ctr"/>
            <a:lstStyle/>
            <a:p>
              <a:pPr defTabSz="762000">
                <a:defRPr/>
              </a:pPr>
              <a:r>
                <a:rPr lang="en-GB" sz="2000" b="1">
                  <a:solidFill>
                    <a:srgbClr val="0C0C00"/>
                  </a:solidFill>
                  <a:effectLst>
                    <a:outerShdw blurRad="38100" dist="38100" dir="2700000" algn="tl">
                      <a:srgbClr val="FFFFFF"/>
                    </a:outerShdw>
                  </a:effectLst>
                  <a:latin typeface="Arial" charset="0"/>
                </a:rPr>
                <a:t>NMDA</a:t>
              </a:r>
            </a:p>
          </p:txBody>
        </p:sp>
        <p:sp>
          <p:nvSpPr>
            <p:cNvPr id="39968" name="AutoShape 1044"/>
            <p:cNvSpPr>
              <a:spLocks noChangeArrowheads="1"/>
            </p:cNvSpPr>
            <p:nvPr/>
          </p:nvSpPr>
          <p:spPr bwMode="auto">
            <a:xfrm>
              <a:off x="3552" y="2640"/>
              <a:ext cx="624" cy="288"/>
            </a:xfrm>
            <a:prstGeom prst="flowChartTerminator">
              <a:avLst/>
            </a:prstGeom>
            <a:solidFill>
              <a:srgbClr val="00FF00"/>
            </a:solidFill>
            <a:ln w="12700">
              <a:noFill/>
              <a:miter lim="800000"/>
              <a:headEnd/>
              <a:tailEnd/>
            </a:ln>
          </p:spPr>
          <p:txBody>
            <a:bodyPr wrap="none" anchor="ctr"/>
            <a:lstStyle/>
            <a:p>
              <a:endParaRPr lang="en-US"/>
            </a:p>
          </p:txBody>
        </p:sp>
        <p:sp>
          <p:nvSpPr>
            <p:cNvPr id="52258" name="Text Box 1058"/>
            <p:cNvSpPr txBox="1">
              <a:spLocks noChangeArrowheads="1"/>
            </p:cNvSpPr>
            <p:nvPr/>
          </p:nvSpPr>
          <p:spPr bwMode="auto">
            <a:xfrm>
              <a:off x="3830" y="2359"/>
              <a:ext cx="469" cy="250"/>
            </a:xfrm>
            <a:prstGeom prst="rect">
              <a:avLst/>
            </a:prstGeom>
            <a:noFill/>
            <a:ln w="12700">
              <a:noFill/>
              <a:miter lim="800000"/>
              <a:headEnd/>
              <a:tailEnd/>
            </a:ln>
            <a:effectLst/>
          </p:spPr>
          <p:txBody>
            <a:bodyPr wrap="none">
              <a:spAutoFit/>
            </a:bodyPr>
            <a:lstStyle/>
            <a:p>
              <a:pPr defTabSz="762000"/>
              <a:r>
                <a:rPr lang="en-GB" sz="2000" b="1">
                  <a:solidFill>
                    <a:srgbClr val="0C0C00"/>
                  </a:solidFill>
                  <a:effectLst>
                    <a:outerShdw blurRad="38100" dist="38100" dir="2700000" algn="tl">
                      <a:srgbClr val="C0C0C0"/>
                    </a:outerShdw>
                  </a:effectLst>
                  <a:latin typeface="Arial" charset="0"/>
                </a:rPr>
                <a:t>Mg</a:t>
              </a:r>
              <a:r>
                <a:rPr lang="en-GB" sz="2000" b="1" baseline="30000">
                  <a:solidFill>
                    <a:srgbClr val="0C0C00"/>
                  </a:solidFill>
                  <a:effectLst>
                    <a:outerShdw blurRad="38100" dist="38100" dir="2700000" algn="tl">
                      <a:srgbClr val="C0C0C0"/>
                    </a:outerShdw>
                  </a:effectLst>
                  <a:latin typeface="Arial" charset="0"/>
                </a:rPr>
                <a:t>++</a:t>
              </a:r>
              <a:endParaRPr lang="en-GB" sz="2000" b="1">
                <a:solidFill>
                  <a:srgbClr val="0C0C00"/>
                </a:solidFill>
                <a:effectLst>
                  <a:outerShdw blurRad="38100" dist="38100" dir="2700000" algn="tl">
                    <a:srgbClr val="C0C0C0"/>
                  </a:outerShdw>
                </a:effectLst>
                <a:latin typeface="Arial" charset="0"/>
              </a:endParaRPr>
            </a:p>
          </p:txBody>
        </p:sp>
        <p:sp>
          <p:nvSpPr>
            <p:cNvPr id="39970" name="Line 1061"/>
            <p:cNvSpPr>
              <a:spLocks noChangeShapeType="1"/>
            </p:cNvSpPr>
            <p:nvPr/>
          </p:nvSpPr>
          <p:spPr bwMode="auto">
            <a:xfrm>
              <a:off x="3312" y="2592"/>
              <a:ext cx="384" cy="0"/>
            </a:xfrm>
            <a:prstGeom prst="line">
              <a:avLst/>
            </a:prstGeom>
            <a:noFill/>
            <a:ln w="25400">
              <a:solidFill>
                <a:schemeClr val="tx1"/>
              </a:solidFill>
              <a:round/>
              <a:headEnd/>
              <a:tailEnd type="triangle" w="med" len="med"/>
            </a:ln>
          </p:spPr>
          <p:txBody>
            <a:bodyPr wrap="none" anchor="ctr"/>
            <a:lstStyle/>
            <a:p>
              <a:endParaRPr lang="en-GB"/>
            </a:p>
          </p:txBody>
        </p:sp>
      </p:grpSp>
      <p:sp>
        <p:nvSpPr>
          <p:cNvPr id="52262" name="Text Box 1062"/>
          <p:cNvSpPr txBox="1">
            <a:spLocks noChangeArrowheads="1"/>
          </p:cNvSpPr>
          <p:nvPr/>
        </p:nvSpPr>
        <p:spPr bwMode="auto">
          <a:xfrm>
            <a:off x="7620000" y="4267200"/>
            <a:ext cx="735013" cy="701675"/>
          </a:xfrm>
          <a:prstGeom prst="rect">
            <a:avLst/>
          </a:prstGeom>
          <a:noFill/>
          <a:ln w="12700">
            <a:noFill/>
            <a:miter lim="800000"/>
            <a:headEnd/>
            <a:tailEnd/>
          </a:ln>
          <a:effectLst/>
        </p:spPr>
        <p:txBody>
          <a:bodyPr wrap="none">
            <a:spAutoFit/>
          </a:bodyPr>
          <a:lstStyle/>
          <a:p>
            <a:pPr defTabSz="762000">
              <a:defRPr/>
            </a:pPr>
            <a:r>
              <a:rPr lang="en-GB" sz="2000" b="1">
                <a:solidFill>
                  <a:srgbClr val="0C0C00"/>
                </a:solidFill>
                <a:effectLst>
                  <a:outerShdw blurRad="38100" dist="38100" dir="2700000" algn="tl">
                    <a:srgbClr val="FFFFFF"/>
                  </a:outerShdw>
                </a:effectLst>
                <a:latin typeface="Arial" charset="0"/>
              </a:rPr>
              <a:t>NOS</a:t>
            </a:r>
          </a:p>
          <a:p>
            <a:pPr defTabSz="762000">
              <a:defRPr/>
            </a:pPr>
            <a:r>
              <a:rPr lang="en-GB" sz="2000" b="1">
                <a:solidFill>
                  <a:srgbClr val="0C0C00"/>
                </a:solidFill>
                <a:effectLst>
                  <a:outerShdw blurRad="38100" dist="38100" dir="2700000" algn="tl">
                    <a:srgbClr val="FFFFFF"/>
                  </a:outerShdw>
                </a:effectLst>
                <a:latin typeface="Arial" charset="0"/>
              </a:rPr>
              <a:t>COX</a:t>
            </a:r>
          </a:p>
        </p:txBody>
      </p:sp>
      <p:sp>
        <p:nvSpPr>
          <p:cNvPr id="39956" name="Rectangle 1063"/>
          <p:cNvSpPr>
            <a:spLocks noGrp="1" noChangeArrowheads="1"/>
          </p:cNvSpPr>
          <p:nvPr>
            <p:ph type="title"/>
          </p:nvPr>
        </p:nvSpPr>
        <p:spPr>
          <a:xfrm>
            <a:off x="1219200" y="0"/>
            <a:ext cx="7772400" cy="1143000"/>
          </a:xfrm>
        </p:spPr>
        <p:txBody>
          <a:bodyPr/>
          <a:lstStyle/>
          <a:p>
            <a:r>
              <a:rPr lang="en-GB" sz="2400" b="1" smtClean="0"/>
              <a:t>NMDA receptors are “activated” by removal of Mg</a:t>
            </a:r>
            <a:r>
              <a:rPr lang="en-GB" sz="2400" b="1" baseline="30000" smtClean="0"/>
              <a:t>++ </a:t>
            </a:r>
            <a:r>
              <a:rPr lang="en-GB" sz="2400" b="1" smtClean="0"/>
              <a:t>channel block and phosphorylation.</a:t>
            </a:r>
          </a:p>
        </p:txBody>
      </p:sp>
      <p:sp>
        <p:nvSpPr>
          <p:cNvPr id="52265" name="Freeform 1065"/>
          <p:cNvSpPr>
            <a:spLocks/>
          </p:cNvSpPr>
          <p:nvPr/>
        </p:nvSpPr>
        <p:spPr bwMode="auto">
          <a:xfrm>
            <a:off x="5867400" y="4114800"/>
            <a:ext cx="1447800" cy="381000"/>
          </a:xfrm>
          <a:custGeom>
            <a:avLst/>
            <a:gdLst>
              <a:gd name="T0" fmla="*/ 0 w 912"/>
              <a:gd name="T1" fmla="*/ 0 h 240"/>
              <a:gd name="T2" fmla="*/ 2147483647 w 912"/>
              <a:gd name="T3" fmla="*/ 2147483647 h 240"/>
              <a:gd name="T4" fmla="*/ 2147483647 w 912"/>
              <a:gd name="T5" fmla="*/ 2147483647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0"/>
                </a:moveTo>
                <a:cubicBezTo>
                  <a:pt x="260" y="4"/>
                  <a:pt x="520" y="8"/>
                  <a:pt x="672" y="48"/>
                </a:cubicBezTo>
                <a:cubicBezTo>
                  <a:pt x="824" y="88"/>
                  <a:pt x="864" y="200"/>
                  <a:pt x="912" y="240"/>
                </a:cubicBezTo>
              </a:path>
            </a:pathLst>
          </a:custGeom>
          <a:noFill/>
          <a:ln w="34925" cap="rnd">
            <a:solidFill>
              <a:schemeClr val="folHlink"/>
            </a:solidFill>
            <a:prstDash val="sysDot"/>
            <a:round/>
            <a:headEnd/>
            <a:tailEnd/>
          </a:ln>
        </p:spPr>
        <p:txBody>
          <a:bodyPr wrap="none" anchor="ctr"/>
          <a:lstStyle/>
          <a:p>
            <a:endParaRPr lang="en-GB"/>
          </a:p>
        </p:txBody>
      </p:sp>
      <p:sp>
        <p:nvSpPr>
          <p:cNvPr id="52267" name="Line 1067"/>
          <p:cNvSpPr>
            <a:spLocks noChangeShapeType="1"/>
          </p:cNvSpPr>
          <p:nvPr/>
        </p:nvSpPr>
        <p:spPr bwMode="auto">
          <a:xfrm>
            <a:off x="7391400" y="4495800"/>
            <a:ext cx="228600" cy="0"/>
          </a:xfrm>
          <a:prstGeom prst="line">
            <a:avLst/>
          </a:prstGeom>
          <a:noFill/>
          <a:ln w="34925" cap="rnd">
            <a:solidFill>
              <a:schemeClr val="folHlink"/>
            </a:solidFill>
            <a:prstDash val="sysDot"/>
            <a:round/>
            <a:headEnd/>
            <a:tailEnd type="triangle" w="med" len="med"/>
          </a:ln>
        </p:spPr>
        <p:txBody>
          <a:bodyPr wrap="none" anchor="ctr"/>
          <a:lstStyle/>
          <a:p>
            <a:endParaRPr lang="en-GB"/>
          </a:p>
        </p:txBody>
      </p:sp>
      <p:sp>
        <p:nvSpPr>
          <p:cNvPr id="52268" name="Line 1068"/>
          <p:cNvSpPr>
            <a:spLocks noChangeShapeType="1"/>
          </p:cNvSpPr>
          <p:nvPr/>
        </p:nvSpPr>
        <p:spPr bwMode="auto">
          <a:xfrm>
            <a:off x="7315200" y="4495800"/>
            <a:ext cx="304800" cy="228600"/>
          </a:xfrm>
          <a:prstGeom prst="line">
            <a:avLst/>
          </a:prstGeom>
          <a:noFill/>
          <a:ln w="34925" cap="rnd">
            <a:solidFill>
              <a:schemeClr val="folHlink"/>
            </a:solidFill>
            <a:prstDash val="sysDot"/>
            <a:round/>
            <a:headEnd/>
            <a:tailEnd type="triangle" w="med" len="med"/>
          </a:ln>
        </p:spPr>
        <p:txBody>
          <a:bodyPr wrap="none" anchor="ctr"/>
          <a:lstStyle/>
          <a:p>
            <a:endParaRPr lang="en-GB"/>
          </a:p>
        </p:txBody>
      </p:sp>
      <p:sp>
        <p:nvSpPr>
          <p:cNvPr id="52270" name="Freeform 1070"/>
          <p:cNvSpPr>
            <a:spLocks/>
          </p:cNvSpPr>
          <p:nvPr/>
        </p:nvSpPr>
        <p:spPr bwMode="auto">
          <a:xfrm>
            <a:off x="6629400" y="1600200"/>
            <a:ext cx="774700" cy="2286000"/>
          </a:xfrm>
          <a:custGeom>
            <a:avLst/>
            <a:gdLst>
              <a:gd name="T0" fmla="*/ 0 w 488"/>
              <a:gd name="T1" fmla="*/ 0 h 1200"/>
              <a:gd name="T2" fmla="*/ 2147483647 w 488"/>
              <a:gd name="T3" fmla="*/ 2147483647 h 1200"/>
              <a:gd name="T4" fmla="*/ 2147483647 w 488"/>
              <a:gd name="T5" fmla="*/ 2147483647 h 1200"/>
              <a:gd name="T6" fmla="*/ 0 60000 65536"/>
              <a:gd name="T7" fmla="*/ 0 60000 65536"/>
              <a:gd name="T8" fmla="*/ 0 60000 65536"/>
              <a:gd name="T9" fmla="*/ 0 w 488"/>
              <a:gd name="T10" fmla="*/ 0 h 1200"/>
              <a:gd name="T11" fmla="*/ 488 w 488"/>
              <a:gd name="T12" fmla="*/ 1200 h 1200"/>
            </a:gdLst>
            <a:ahLst/>
            <a:cxnLst>
              <a:cxn ang="T6">
                <a:pos x="T0" y="T1"/>
              </a:cxn>
              <a:cxn ang="T7">
                <a:pos x="T2" y="T3"/>
              </a:cxn>
              <a:cxn ang="T8">
                <a:pos x="T4" y="T5"/>
              </a:cxn>
            </a:cxnLst>
            <a:rect l="T9" t="T10" r="T11" b="T12"/>
            <a:pathLst>
              <a:path w="488" h="1200">
                <a:moveTo>
                  <a:pt x="0" y="0"/>
                </a:moveTo>
                <a:cubicBezTo>
                  <a:pt x="236" y="188"/>
                  <a:pt x="472" y="376"/>
                  <a:pt x="480" y="576"/>
                </a:cubicBezTo>
                <a:cubicBezTo>
                  <a:pt x="488" y="776"/>
                  <a:pt x="128" y="1088"/>
                  <a:pt x="48" y="1200"/>
                </a:cubicBezTo>
              </a:path>
            </a:pathLst>
          </a:custGeom>
          <a:noFill/>
          <a:ln w="34925">
            <a:solidFill>
              <a:srgbClr val="FF0000"/>
            </a:solidFill>
            <a:prstDash val="sysDot"/>
            <a:round/>
            <a:headEnd/>
            <a:tailEnd type="stealth" w="lg" len="lg"/>
          </a:ln>
        </p:spPr>
        <p:txBody>
          <a:bodyPr wrap="none" anchor="ctr"/>
          <a:lstStyle/>
          <a:p>
            <a:endParaRPr lang="en-GB"/>
          </a:p>
        </p:txBody>
      </p:sp>
      <p:cxnSp>
        <p:nvCxnSpPr>
          <p:cNvPr id="52271" name="AutoShape 1071"/>
          <p:cNvCxnSpPr>
            <a:cxnSpLocks noChangeShapeType="1"/>
            <a:stCxn id="52270" idx="0"/>
            <a:endCxn id="52270" idx="2"/>
          </p:cNvCxnSpPr>
          <p:nvPr/>
        </p:nvCxnSpPr>
        <p:spPr bwMode="auto">
          <a:xfrm rot="5400000" flipV="1">
            <a:off x="5507037" y="2705101"/>
            <a:ext cx="2320925" cy="76200"/>
          </a:xfrm>
          <a:prstGeom prst="curvedConnector5">
            <a:avLst>
              <a:gd name="adj1" fmla="val -9097"/>
              <a:gd name="adj2" fmla="val 1316667"/>
              <a:gd name="adj3" fmla="val 109097"/>
            </a:avLst>
          </a:prstGeom>
          <a:noFill/>
          <a:ln w="12700">
            <a:noFill/>
            <a:round/>
            <a:headEnd/>
            <a:tailEnd/>
          </a:ln>
        </p:spPr>
      </p:cxnSp>
      <p:sp>
        <p:nvSpPr>
          <p:cNvPr id="52272" name="Freeform 1072" descr="10%"/>
          <p:cNvSpPr>
            <a:spLocks/>
          </p:cNvSpPr>
          <p:nvPr/>
        </p:nvSpPr>
        <p:spPr bwMode="auto">
          <a:xfrm>
            <a:off x="6477000" y="2286000"/>
            <a:ext cx="838200" cy="304800"/>
          </a:xfrm>
          <a:custGeom>
            <a:avLst/>
            <a:gdLst>
              <a:gd name="T0" fmla="*/ 0 w 528"/>
              <a:gd name="T1" fmla="*/ 0 h 192"/>
              <a:gd name="T2" fmla="*/ 2147483647 w 528"/>
              <a:gd name="T3" fmla="*/ 2147483647 h 192"/>
              <a:gd name="T4" fmla="*/ 0 60000 65536"/>
              <a:gd name="T5" fmla="*/ 0 60000 65536"/>
              <a:gd name="T6" fmla="*/ 0 w 528"/>
              <a:gd name="T7" fmla="*/ 0 h 192"/>
              <a:gd name="T8" fmla="*/ 528 w 528"/>
              <a:gd name="T9" fmla="*/ 192 h 192"/>
            </a:gdLst>
            <a:ahLst/>
            <a:cxnLst>
              <a:cxn ang="T4">
                <a:pos x="T0" y="T1"/>
              </a:cxn>
              <a:cxn ang="T5">
                <a:pos x="T2" y="T3"/>
              </a:cxn>
            </a:cxnLst>
            <a:rect l="T6" t="T7" r="T8" b="T9"/>
            <a:pathLst>
              <a:path w="528" h="192">
                <a:moveTo>
                  <a:pt x="0" y="0"/>
                </a:moveTo>
                <a:cubicBezTo>
                  <a:pt x="220" y="80"/>
                  <a:pt x="440" y="160"/>
                  <a:pt x="528" y="192"/>
                </a:cubicBezTo>
              </a:path>
            </a:pathLst>
          </a:custGeom>
          <a:noFill/>
          <a:ln w="34925">
            <a:solidFill>
              <a:srgbClr val="FF0000"/>
            </a:solidFill>
            <a:prstDash val="sysDot"/>
            <a:round/>
            <a:headEnd/>
            <a:tailEnd/>
          </a:ln>
        </p:spPr>
        <p:txBody>
          <a:bodyPr vert="eaVert" wrap="none" anchor="ctr"/>
          <a:lstStyle/>
          <a:p>
            <a:endParaRPr lang="en-GB"/>
          </a:p>
        </p:txBody>
      </p:sp>
      <p:cxnSp>
        <p:nvCxnSpPr>
          <p:cNvPr id="52273" name="AutoShape 1073"/>
          <p:cNvCxnSpPr>
            <a:cxnSpLocks noChangeShapeType="1"/>
            <a:stCxn id="52231" idx="3"/>
            <a:endCxn id="39968" idx="3"/>
          </p:cNvCxnSpPr>
          <p:nvPr/>
        </p:nvCxnSpPr>
        <p:spPr bwMode="auto">
          <a:xfrm flipV="1">
            <a:off x="6629400" y="4419600"/>
            <a:ext cx="1588" cy="1752600"/>
          </a:xfrm>
          <a:prstGeom prst="curvedConnector3">
            <a:avLst>
              <a:gd name="adj1" fmla="val 14400005"/>
            </a:avLst>
          </a:prstGeom>
          <a:noFill/>
          <a:ln w="12700">
            <a:noFill/>
            <a:round/>
            <a:headEnd/>
            <a:tailEnd type="triangle" w="med" len="med"/>
          </a:ln>
        </p:spPr>
      </p:cxnSp>
      <p:cxnSp>
        <p:nvCxnSpPr>
          <p:cNvPr id="52274" name="AutoShape 1074"/>
          <p:cNvCxnSpPr>
            <a:cxnSpLocks noChangeShapeType="1"/>
            <a:stCxn id="52237" idx="3"/>
          </p:cNvCxnSpPr>
          <p:nvPr/>
        </p:nvCxnSpPr>
        <p:spPr bwMode="auto">
          <a:xfrm flipV="1">
            <a:off x="6559550" y="4445000"/>
            <a:ext cx="1441450" cy="1773238"/>
          </a:xfrm>
          <a:prstGeom prst="curvedConnector3">
            <a:avLst>
              <a:gd name="adj1" fmla="val 28856"/>
            </a:avLst>
          </a:prstGeom>
          <a:noFill/>
          <a:ln w="12700">
            <a:noFill/>
            <a:round/>
            <a:headEnd/>
            <a:tailEnd type="triangle" w="med" len="med"/>
          </a:ln>
        </p:spPr>
      </p:cxnSp>
      <p:sp>
        <p:nvSpPr>
          <p:cNvPr id="52275" name="Freeform 1075"/>
          <p:cNvSpPr>
            <a:spLocks/>
          </p:cNvSpPr>
          <p:nvPr/>
        </p:nvSpPr>
        <p:spPr bwMode="auto">
          <a:xfrm>
            <a:off x="6553200" y="4343400"/>
            <a:ext cx="1066800" cy="1676400"/>
          </a:xfrm>
          <a:custGeom>
            <a:avLst/>
            <a:gdLst>
              <a:gd name="T0" fmla="*/ 0 w 672"/>
              <a:gd name="T1" fmla="*/ 2147483647 h 1056"/>
              <a:gd name="T2" fmla="*/ 2147483647 w 672"/>
              <a:gd name="T3" fmla="*/ 2147483647 h 1056"/>
              <a:gd name="T4" fmla="*/ 0 w 672"/>
              <a:gd name="T5" fmla="*/ 0 h 1056"/>
              <a:gd name="T6" fmla="*/ 0 60000 65536"/>
              <a:gd name="T7" fmla="*/ 0 60000 65536"/>
              <a:gd name="T8" fmla="*/ 0 60000 65536"/>
              <a:gd name="T9" fmla="*/ 0 w 672"/>
              <a:gd name="T10" fmla="*/ 0 h 1056"/>
              <a:gd name="T11" fmla="*/ 672 w 672"/>
              <a:gd name="T12" fmla="*/ 1056 h 1056"/>
            </a:gdLst>
            <a:ahLst/>
            <a:cxnLst>
              <a:cxn ang="T6">
                <a:pos x="T0" y="T1"/>
              </a:cxn>
              <a:cxn ang="T7">
                <a:pos x="T2" y="T3"/>
              </a:cxn>
              <a:cxn ang="T8">
                <a:pos x="T4" y="T5"/>
              </a:cxn>
            </a:cxnLst>
            <a:rect l="T9" t="T10" r="T11" b="T12"/>
            <a:pathLst>
              <a:path w="672" h="1056">
                <a:moveTo>
                  <a:pt x="0" y="1056"/>
                </a:moveTo>
                <a:cubicBezTo>
                  <a:pt x="336" y="928"/>
                  <a:pt x="672" y="800"/>
                  <a:pt x="672" y="624"/>
                </a:cubicBezTo>
                <a:cubicBezTo>
                  <a:pt x="672" y="448"/>
                  <a:pt x="112" y="104"/>
                  <a:pt x="0" y="0"/>
                </a:cubicBezTo>
              </a:path>
            </a:pathLst>
          </a:custGeom>
          <a:noFill/>
          <a:ln w="34925">
            <a:solidFill>
              <a:srgbClr val="339966"/>
            </a:solidFill>
            <a:prstDash val="sysDot"/>
            <a:round/>
            <a:headEnd/>
            <a:tailEnd type="triangle" w="med" len="med"/>
          </a:ln>
        </p:spPr>
        <p:txBody>
          <a:bodyPr vert="eaVert" wrap="none" anchor="ctr"/>
          <a:lstStyle/>
          <a:p>
            <a:endParaRPr lang="en-GB"/>
          </a:p>
        </p:txBody>
      </p:sp>
      <p:sp>
        <p:nvSpPr>
          <p:cNvPr id="52276" name="Text Box 1076" descr="10%"/>
          <p:cNvSpPr txBox="1">
            <a:spLocks noChangeArrowheads="1"/>
          </p:cNvSpPr>
          <p:nvPr/>
        </p:nvSpPr>
        <p:spPr bwMode="auto">
          <a:xfrm>
            <a:off x="7696200" y="5257800"/>
            <a:ext cx="1785938" cy="336550"/>
          </a:xfrm>
          <a:prstGeom prst="rect">
            <a:avLst/>
          </a:prstGeom>
          <a:noFill/>
          <a:ln w="12700">
            <a:noFill/>
            <a:miter lim="800000"/>
            <a:headEnd/>
            <a:tailEnd/>
          </a:ln>
          <a:effectLst/>
        </p:spPr>
        <p:txBody>
          <a:bodyPr wrap="none" anchor="ctr">
            <a:spAutoFit/>
          </a:bodyPr>
          <a:lstStyle/>
          <a:p>
            <a:pPr defTabSz="762000"/>
            <a:r>
              <a:rPr lang="en-GB" sz="1600" b="1" i="1">
                <a:solidFill>
                  <a:srgbClr val="0C0C00"/>
                </a:solidFill>
                <a:effectLst>
                  <a:outerShdw blurRad="38100" dist="38100" dir="2700000" algn="tl">
                    <a:srgbClr val="C0C0C0"/>
                  </a:outerShdw>
                </a:effectLst>
                <a:latin typeface="Arial" charset="0"/>
              </a:rPr>
              <a:t>Phosphorylation</a:t>
            </a:r>
            <a:endParaRPr lang="en-GB" sz="1600" b="1">
              <a:solidFill>
                <a:srgbClr val="0C0C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47"/>
                                        </p:tgtEl>
                                        <p:attrNameLst>
                                          <p:attrName>style.visibility</p:attrName>
                                        </p:attrNameLst>
                                      </p:cBhvr>
                                      <p:to>
                                        <p:strVal val="visible"/>
                                      </p:to>
                                    </p:set>
                                    <p:anim calcmode="lin" valueType="num">
                                      <p:cBhvr additive="base">
                                        <p:cTn id="7" dur="500" fill="hold"/>
                                        <p:tgtEl>
                                          <p:spTgt spid="52247"/>
                                        </p:tgtEl>
                                        <p:attrNameLst>
                                          <p:attrName>ppt_x</p:attrName>
                                        </p:attrNameLst>
                                      </p:cBhvr>
                                      <p:tavLst>
                                        <p:tav tm="0">
                                          <p:val>
                                            <p:strVal val="0-#ppt_w/2"/>
                                          </p:val>
                                        </p:tav>
                                        <p:tav tm="100000">
                                          <p:val>
                                            <p:strVal val="#ppt_x"/>
                                          </p:val>
                                        </p:tav>
                                      </p:tavLst>
                                    </p:anim>
                                    <p:anim calcmode="lin" valueType="num">
                                      <p:cBhvr additive="base">
                                        <p:cTn id="8" dur="500" fill="hold"/>
                                        <p:tgtEl>
                                          <p:spTgt spid="522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52255"/>
                                        </p:tgtEl>
                                        <p:attrNameLst>
                                          <p:attrName>style.visibility</p:attrName>
                                        </p:attrNameLst>
                                      </p:cBhvr>
                                      <p:to>
                                        <p:strVal val="visible"/>
                                      </p:to>
                                    </p:set>
                                    <p:anim calcmode="lin" valueType="num">
                                      <p:cBhvr>
                                        <p:cTn id="18" dur="500" fill="hold"/>
                                        <p:tgtEl>
                                          <p:spTgt spid="52255"/>
                                        </p:tgtEl>
                                        <p:attrNameLst>
                                          <p:attrName>ppt_w</p:attrName>
                                        </p:attrNameLst>
                                      </p:cBhvr>
                                      <p:tavLst>
                                        <p:tav tm="0">
                                          <p:val>
                                            <p:fltVal val="0"/>
                                          </p:val>
                                        </p:tav>
                                        <p:tav tm="100000">
                                          <p:val>
                                            <p:strVal val="#ppt_w"/>
                                          </p:val>
                                        </p:tav>
                                      </p:tavLst>
                                    </p:anim>
                                    <p:anim calcmode="lin" valueType="num">
                                      <p:cBhvr>
                                        <p:cTn id="19" dur="500" fill="hold"/>
                                        <p:tgtEl>
                                          <p:spTgt spid="5225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2248"/>
                                        </p:tgtEl>
                                        <p:attrNameLst>
                                          <p:attrName>style.visibility</p:attrName>
                                        </p:attrNameLst>
                                      </p:cBhvr>
                                      <p:to>
                                        <p:strVal val="visible"/>
                                      </p:to>
                                    </p:set>
                                    <p:anim calcmode="lin" valueType="num">
                                      <p:cBhvr additive="base">
                                        <p:cTn id="24" dur="500" fill="hold"/>
                                        <p:tgtEl>
                                          <p:spTgt spid="52248"/>
                                        </p:tgtEl>
                                        <p:attrNameLst>
                                          <p:attrName>ppt_x</p:attrName>
                                        </p:attrNameLst>
                                      </p:cBhvr>
                                      <p:tavLst>
                                        <p:tav tm="0">
                                          <p:val>
                                            <p:strVal val="0-#ppt_w/2"/>
                                          </p:val>
                                        </p:tav>
                                        <p:tav tm="100000">
                                          <p:val>
                                            <p:strVal val="#ppt_x"/>
                                          </p:val>
                                        </p:tav>
                                      </p:tavLst>
                                    </p:anim>
                                    <p:anim calcmode="lin" valueType="num">
                                      <p:cBhvr additive="base">
                                        <p:cTn id="25" dur="500" fill="hold"/>
                                        <p:tgtEl>
                                          <p:spTgt spid="5224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52250"/>
                                        </p:tgtEl>
                                        <p:attrNameLst>
                                          <p:attrName>style.visibility</p:attrName>
                                        </p:attrNameLst>
                                      </p:cBhvr>
                                      <p:to>
                                        <p:strVal val="visible"/>
                                      </p:to>
                                    </p:set>
                                    <p:anim calcmode="lin" valueType="num">
                                      <p:cBhvr>
                                        <p:cTn id="29" dur="500" fill="hold"/>
                                        <p:tgtEl>
                                          <p:spTgt spid="52250"/>
                                        </p:tgtEl>
                                        <p:attrNameLst>
                                          <p:attrName>ppt_w</p:attrName>
                                        </p:attrNameLst>
                                      </p:cBhvr>
                                      <p:tavLst>
                                        <p:tav tm="0">
                                          <p:val>
                                            <p:fltVal val="0"/>
                                          </p:val>
                                        </p:tav>
                                        <p:tav tm="100000">
                                          <p:val>
                                            <p:strVal val="#ppt_w"/>
                                          </p:val>
                                        </p:tav>
                                      </p:tavLst>
                                    </p:anim>
                                    <p:anim calcmode="lin" valueType="num">
                                      <p:cBhvr>
                                        <p:cTn id="30" dur="500" fill="hold"/>
                                        <p:tgtEl>
                                          <p:spTgt spid="52250"/>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52270"/>
                                        </p:tgtEl>
                                        <p:attrNameLst>
                                          <p:attrName>style.visibility</p:attrName>
                                        </p:attrNameLst>
                                      </p:cBhvr>
                                      <p:to>
                                        <p:strVal val="visible"/>
                                      </p:to>
                                    </p:set>
                                    <p:anim calcmode="lin" valueType="num">
                                      <p:cBhvr>
                                        <p:cTn id="46" dur="500" fill="hold"/>
                                        <p:tgtEl>
                                          <p:spTgt spid="52270"/>
                                        </p:tgtEl>
                                        <p:attrNameLst>
                                          <p:attrName>ppt_w</p:attrName>
                                        </p:attrNameLst>
                                      </p:cBhvr>
                                      <p:tavLst>
                                        <p:tav tm="0">
                                          <p:val>
                                            <p:fltVal val="0"/>
                                          </p:val>
                                        </p:tav>
                                        <p:tav tm="100000">
                                          <p:val>
                                            <p:strVal val="#ppt_w"/>
                                          </p:val>
                                        </p:tav>
                                      </p:tavLst>
                                    </p:anim>
                                    <p:anim calcmode="lin" valueType="num">
                                      <p:cBhvr>
                                        <p:cTn id="47" dur="500" fill="hold"/>
                                        <p:tgtEl>
                                          <p:spTgt spid="52270"/>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52272"/>
                                        </p:tgtEl>
                                        <p:attrNameLst>
                                          <p:attrName>style.visibility</p:attrName>
                                        </p:attrNameLst>
                                      </p:cBhvr>
                                      <p:to>
                                        <p:strVal val="visible"/>
                                      </p:to>
                                    </p:set>
                                    <p:animEffect transition="in" filter="dissolve">
                                      <p:cBhvr>
                                        <p:cTn id="51" dur="500"/>
                                        <p:tgtEl>
                                          <p:spTgt spid="52272"/>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52260"/>
                                        </p:tgtEl>
                                        <p:attrNameLst>
                                          <p:attrName>style.visibility</p:attrName>
                                        </p:attrNameLst>
                                      </p:cBhvr>
                                      <p:to>
                                        <p:strVal val="visible"/>
                                      </p:to>
                                    </p:set>
                                    <p:anim calcmode="lin" valueType="num">
                                      <p:cBhvr>
                                        <p:cTn id="56" dur="500" fill="hold"/>
                                        <p:tgtEl>
                                          <p:spTgt spid="52260"/>
                                        </p:tgtEl>
                                        <p:attrNameLst>
                                          <p:attrName>ppt_w</p:attrName>
                                        </p:attrNameLst>
                                      </p:cBhvr>
                                      <p:tavLst>
                                        <p:tav tm="0">
                                          <p:val>
                                            <p:fltVal val="0"/>
                                          </p:val>
                                        </p:tav>
                                        <p:tav tm="100000">
                                          <p:val>
                                            <p:strVal val="#ppt_w"/>
                                          </p:val>
                                        </p:tav>
                                      </p:tavLst>
                                    </p:anim>
                                    <p:anim calcmode="lin" valueType="num">
                                      <p:cBhvr>
                                        <p:cTn id="57" dur="500" fill="hold"/>
                                        <p:tgtEl>
                                          <p:spTgt spid="52260"/>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52253"/>
                                        </p:tgtEl>
                                        <p:attrNameLst>
                                          <p:attrName>style.visibility</p:attrName>
                                        </p:attrNameLst>
                                      </p:cBhvr>
                                      <p:to>
                                        <p:strVal val="visible"/>
                                      </p:to>
                                    </p:set>
                                    <p:anim calcmode="lin" valueType="num">
                                      <p:cBhvr>
                                        <p:cTn id="62" dur="500" fill="hold"/>
                                        <p:tgtEl>
                                          <p:spTgt spid="52253"/>
                                        </p:tgtEl>
                                        <p:attrNameLst>
                                          <p:attrName>ppt_w</p:attrName>
                                        </p:attrNameLst>
                                      </p:cBhvr>
                                      <p:tavLst>
                                        <p:tav tm="0">
                                          <p:val>
                                            <p:fltVal val="0"/>
                                          </p:val>
                                        </p:tav>
                                        <p:tav tm="100000">
                                          <p:val>
                                            <p:strVal val="#ppt_w"/>
                                          </p:val>
                                        </p:tav>
                                      </p:tavLst>
                                    </p:anim>
                                    <p:anim calcmode="lin" valueType="num">
                                      <p:cBhvr>
                                        <p:cTn id="63" dur="500" fill="hold"/>
                                        <p:tgtEl>
                                          <p:spTgt spid="52253"/>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52257"/>
                                        </p:tgtEl>
                                        <p:attrNameLst>
                                          <p:attrName>style.visibility</p:attrName>
                                        </p:attrNameLst>
                                      </p:cBhvr>
                                      <p:to>
                                        <p:strVal val="visible"/>
                                      </p:to>
                                    </p:set>
                                    <p:anim calcmode="lin" valueType="num">
                                      <p:cBhvr>
                                        <p:cTn id="68" dur="500" fill="hold"/>
                                        <p:tgtEl>
                                          <p:spTgt spid="52257"/>
                                        </p:tgtEl>
                                        <p:attrNameLst>
                                          <p:attrName>ppt_w</p:attrName>
                                        </p:attrNameLst>
                                      </p:cBhvr>
                                      <p:tavLst>
                                        <p:tav tm="0">
                                          <p:val>
                                            <p:fltVal val="0"/>
                                          </p:val>
                                        </p:tav>
                                        <p:tav tm="100000">
                                          <p:val>
                                            <p:strVal val="#ppt_w"/>
                                          </p:val>
                                        </p:tav>
                                      </p:tavLst>
                                    </p:anim>
                                    <p:anim calcmode="lin" valueType="num">
                                      <p:cBhvr>
                                        <p:cTn id="69" dur="500" fill="hold"/>
                                        <p:tgtEl>
                                          <p:spTgt spid="52257"/>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52265"/>
                                        </p:tgtEl>
                                        <p:attrNameLst>
                                          <p:attrName>style.visibility</p:attrName>
                                        </p:attrNameLst>
                                      </p:cBhvr>
                                      <p:to>
                                        <p:strVal val="visible"/>
                                      </p:to>
                                    </p:set>
                                    <p:animEffect transition="in" filter="dissolve">
                                      <p:cBhvr>
                                        <p:cTn id="73" dur="500"/>
                                        <p:tgtEl>
                                          <p:spTgt spid="52265"/>
                                        </p:tgtEl>
                                      </p:cBhvr>
                                    </p:animEffect>
                                  </p:childTnLst>
                                </p:cTn>
                              </p:par>
                            </p:childTnLst>
                          </p:cTn>
                        </p:par>
                        <p:par>
                          <p:cTn id="74" fill="hold">
                            <p:stCondLst>
                              <p:cond delay="1000"/>
                            </p:stCondLst>
                            <p:childTnLst>
                              <p:par>
                                <p:cTn id="75" presetID="9" presetClass="entr" presetSubtype="0" fill="hold" grpId="0" nodeType="afterEffect">
                                  <p:stCondLst>
                                    <p:cond delay="0"/>
                                  </p:stCondLst>
                                  <p:childTnLst>
                                    <p:set>
                                      <p:cBhvr>
                                        <p:cTn id="76" dur="1" fill="hold">
                                          <p:stCondLst>
                                            <p:cond delay="0"/>
                                          </p:stCondLst>
                                        </p:cTn>
                                        <p:tgtEl>
                                          <p:spTgt spid="52268"/>
                                        </p:tgtEl>
                                        <p:attrNameLst>
                                          <p:attrName>style.visibility</p:attrName>
                                        </p:attrNameLst>
                                      </p:cBhvr>
                                      <p:to>
                                        <p:strVal val="visible"/>
                                      </p:to>
                                    </p:set>
                                    <p:animEffect transition="in" filter="dissolve">
                                      <p:cBhvr>
                                        <p:cTn id="77" dur="500"/>
                                        <p:tgtEl>
                                          <p:spTgt spid="52268"/>
                                        </p:tgtEl>
                                      </p:cBhvr>
                                    </p:animEffect>
                                  </p:childTnLst>
                                </p:cTn>
                              </p:par>
                            </p:childTnLst>
                          </p:cTn>
                        </p:par>
                        <p:par>
                          <p:cTn id="78" fill="hold">
                            <p:stCondLst>
                              <p:cond delay="1500"/>
                            </p:stCondLst>
                            <p:childTnLst>
                              <p:par>
                                <p:cTn id="79" presetID="9" presetClass="entr" presetSubtype="0" fill="hold" grpId="0" nodeType="afterEffect">
                                  <p:stCondLst>
                                    <p:cond delay="0"/>
                                  </p:stCondLst>
                                  <p:childTnLst>
                                    <p:set>
                                      <p:cBhvr>
                                        <p:cTn id="80" dur="1" fill="hold">
                                          <p:stCondLst>
                                            <p:cond delay="0"/>
                                          </p:stCondLst>
                                        </p:cTn>
                                        <p:tgtEl>
                                          <p:spTgt spid="52267"/>
                                        </p:tgtEl>
                                        <p:attrNameLst>
                                          <p:attrName>style.visibility</p:attrName>
                                        </p:attrNameLst>
                                      </p:cBhvr>
                                      <p:to>
                                        <p:strVal val="visible"/>
                                      </p:to>
                                    </p:set>
                                    <p:animEffect transition="in" filter="dissolve">
                                      <p:cBhvr>
                                        <p:cTn id="81" dur="500"/>
                                        <p:tgtEl>
                                          <p:spTgt spid="52267"/>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52262"/>
                                        </p:tgtEl>
                                        <p:attrNameLst>
                                          <p:attrName>style.visibility</p:attrName>
                                        </p:attrNameLst>
                                      </p:cBhvr>
                                      <p:to>
                                        <p:strVal val="visible"/>
                                      </p:to>
                                    </p:set>
                                    <p:anim calcmode="lin" valueType="num">
                                      <p:cBhvr>
                                        <p:cTn id="86" dur="500" fill="hold"/>
                                        <p:tgtEl>
                                          <p:spTgt spid="52262"/>
                                        </p:tgtEl>
                                        <p:attrNameLst>
                                          <p:attrName>ppt_w</p:attrName>
                                        </p:attrNameLst>
                                      </p:cBhvr>
                                      <p:tavLst>
                                        <p:tav tm="0">
                                          <p:val>
                                            <p:fltVal val="0"/>
                                          </p:val>
                                        </p:tav>
                                        <p:tav tm="100000">
                                          <p:val>
                                            <p:strVal val="#ppt_w"/>
                                          </p:val>
                                        </p:tav>
                                      </p:tavLst>
                                    </p:anim>
                                    <p:anim calcmode="lin" valueType="num">
                                      <p:cBhvr>
                                        <p:cTn id="87" dur="500" fill="hold"/>
                                        <p:tgtEl>
                                          <p:spTgt spid="52262"/>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ppt_w</p:attrName>
                                        </p:attrNameLst>
                                      </p:cBhvr>
                                      <p:tavLst>
                                        <p:tav tm="0">
                                          <p:val>
                                            <p:fltVal val="0"/>
                                          </p:val>
                                        </p:tav>
                                        <p:tav tm="100000">
                                          <p:val>
                                            <p:strVal val="#ppt_w"/>
                                          </p:val>
                                        </p:tav>
                                      </p:tavLst>
                                    </p:anim>
                                    <p:anim calcmode="lin" valueType="num">
                                      <p:cBhvr>
                                        <p:cTn id="93" dur="500" fill="hold"/>
                                        <p:tgtEl>
                                          <p:spTgt spid="5"/>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23" presetClass="entr" presetSubtype="16" fill="hold" grpId="0" nodeType="afterEffect">
                                  <p:stCondLst>
                                    <p:cond delay="0"/>
                                  </p:stCondLst>
                                  <p:childTnLst>
                                    <p:set>
                                      <p:cBhvr>
                                        <p:cTn id="96" dur="1" fill="hold">
                                          <p:stCondLst>
                                            <p:cond delay="0"/>
                                          </p:stCondLst>
                                        </p:cTn>
                                        <p:tgtEl>
                                          <p:spTgt spid="52256"/>
                                        </p:tgtEl>
                                        <p:attrNameLst>
                                          <p:attrName>style.visibility</p:attrName>
                                        </p:attrNameLst>
                                      </p:cBhvr>
                                      <p:to>
                                        <p:strVal val="visible"/>
                                      </p:to>
                                    </p:set>
                                    <p:anim calcmode="lin" valueType="num">
                                      <p:cBhvr>
                                        <p:cTn id="97" dur="500" fill="hold"/>
                                        <p:tgtEl>
                                          <p:spTgt spid="52256"/>
                                        </p:tgtEl>
                                        <p:attrNameLst>
                                          <p:attrName>ppt_w</p:attrName>
                                        </p:attrNameLst>
                                      </p:cBhvr>
                                      <p:tavLst>
                                        <p:tav tm="0">
                                          <p:val>
                                            <p:fltVal val="0"/>
                                          </p:val>
                                        </p:tav>
                                        <p:tav tm="100000">
                                          <p:val>
                                            <p:strVal val="#ppt_w"/>
                                          </p:val>
                                        </p:tav>
                                      </p:tavLst>
                                    </p:anim>
                                    <p:anim calcmode="lin" valueType="num">
                                      <p:cBhvr>
                                        <p:cTn id="98" dur="500" fill="hold"/>
                                        <p:tgtEl>
                                          <p:spTgt spid="52256"/>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500" fill="hold"/>
                                        <p:tgtEl>
                                          <p:spTgt spid="2"/>
                                        </p:tgtEl>
                                        <p:attrNameLst>
                                          <p:attrName>ppt_w</p:attrName>
                                        </p:attrNameLst>
                                      </p:cBhvr>
                                      <p:tavLst>
                                        <p:tav tm="0">
                                          <p:val>
                                            <p:fltVal val="0"/>
                                          </p:val>
                                        </p:tav>
                                        <p:tav tm="100000">
                                          <p:val>
                                            <p:strVal val="#ppt_w"/>
                                          </p:val>
                                        </p:tav>
                                      </p:tavLst>
                                    </p:anim>
                                    <p:anim calcmode="lin" valueType="num">
                                      <p:cBhvr>
                                        <p:cTn id="104" dur="500" fill="hold"/>
                                        <p:tgtEl>
                                          <p:spTgt spid="2"/>
                                        </p:tgtEl>
                                        <p:attrNameLst>
                                          <p:attrName>ppt_h</p:attrName>
                                        </p:attrNameLst>
                                      </p:cBhvr>
                                      <p:tavLst>
                                        <p:tav tm="0">
                                          <p:val>
                                            <p:fltVal val="0"/>
                                          </p:val>
                                        </p:tav>
                                        <p:tav tm="100000">
                                          <p:val>
                                            <p:strVal val="#ppt_h"/>
                                          </p:val>
                                        </p:tav>
                                      </p:tavLst>
                                    </p:anim>
                                  </p:childTnLst>
                                </p:cTn>
                              </p:par>
                            </p:childTnLst>
                          </p:cTn>
                        </p:par>
                        <p:par>
                          <p:cTn id="105" fill="hold">
                            <p:stCondLst>
                              <p:cond delay="500"/>
                            </p:stCondLst>
                            <p:childTnLst>
                              <p:par>
                                <p:cTn id="106" presetID="23" presetClass="entr" presetSubtype="16" fill="hold" grpId="0" nodeType="afterEffect">
                                  <p:stCondLst>
                                    <p:cond delay="0"/>
                                  </p:stCondLst>
                                  <p:childTnLst>
                                    <p:set>
                                      <p:cBhvr>
                                        <p:cTn id="107" dur="1" fill="hold">
                                          <p:stCondLst>
                                            <p:cond delay="0"/>
                                          </p:stCondLst>
                                        </p:cTn>
                                        <p:tgtEl>
                                          <p:spTgt spid="52251"/>
                                        </p:tgtEl>
                                        <p:attrNameLst>
                                          <p:attrName>style.visibility</p:attrName>
                                        </p:attrNameLst>
                                      </p:cBhvr>
                                      <p:to>
                                        <p:strVal val="visible"/>
                                      </p:to>
                                    </p:set>
                                    <p:anim calcmode="lin" valueType="num">
                                      <p:cBhvr>
                                        <p:cTn id="108" dur="500" fill="hold"/>
                                        <p:tgtEl>
                                          <p:spTgt spid="52251"/>
                                        </p:tgtEl>
                                        <p:attrNameLst>
                                          <p:attrName>ppt_w</p:attrName>
                                        </p:attrNameLst>
                                      </p:cBhvr>
                                      <p:tavLst>
                                        <p:tav tm="0">
                                          <p:val>
                                            <p:fltVal val="0"/>
                                          </p:val>
                                        </p:tav>
                                        <p:tav tm="100000">
                                          <p:val>
                                            <p:strVal val="#ppt_w"/>
                                          </p:val>
                                        </p:tav>
                                      </p:tavLst>
                                    </p:anim>
                                    <p:anim calcmode="lin" valueType="num">
                                      <p:cBhvr>
                                        <p:cTn id="109" dur="500" fill="hold"/>
                                        <p:tgtEl>
                                          <p:spTgt spid="52251"/>
                                        </p:tgtEl>
                                        <p:attrNameLst>
                                          <p:attrName>ppt_h</p:attrName>
                                        </p:attrNameLst>
                                      </p:cBhvr>
                                      <p:tavLst>
                                        <p:tav tm="0">
                                          <p:val>
                                            <p:fltVal val="0"/>
                                          </p:val>
                                        </p:tav>
                                        <p:tav tm="100000">
                                          <p:val>
                                            <p:strVal val="#ppt_h"/>
                                          </p:val>
                                        </p:tav>
                                      </p:tavLst>
                                    </p:anim>
                                  </p:childTnLst>
                                </p:cTn>
                              </p:par>
                            </p:childTnLst>
                          </p:cTn>
                        </p:par>
                        <p:par>
                          <p:cTn id="110" fill="hold">
                            <p:stCondLst>
                              <p:cond delay="1000"/>
                            </p:stCondLst>
                            <p:childTnLst>
                              <p:par>
                                <p:cTn id="111" presetID="23" presetClass="entr" presetSubtype="16" fill="hold" grpId="0" nodeType="afterEffect">
                                  <p:stCondLst>
                                    <p:cond delay="0"/>
                                  </p:stCondLst>
                                  <p:childTnLst>
                                    <p:set>
                                      <p:cBhvr>
                                        <p:cTn id="112" dur="1" fill="hold">
                                          <p:stCondLst>
                                            <p:cond delay="0"/>
                                          </p:stCondLst>
                                        </p:cTn>
                                        <p:tgtEl>
                                          <p:spTgt spid="52249"/>
                                        </p:tgtEl>
                                        <p:attrNameLst>
                                          <p:attrName>style.visibility</p:attrName>
                                        </p:attrNameLst>
                                      </p:cBhvr>
                                      <p:to>
                                        <p:strVal val="visible"/>
                                      </p:to>
                                    </p:set>
                                    <p:anim calcmode="lin" valueType="num">
                                      <p:cBhvr>
                                        <p:cTn id="113" dur="500" fill="hold"/>
                                        <p:tgtEl>
                                          <p:spTgt spid="52249"/>
                                        </p:tgtEl>
                                        <p:attrNameLst>
                                          <p:attrName>ppt_w</p:attrName>
                                        </p:attrNameLst>
                                      </p:cBhvr>
                                      <p:tavLst>
                                        <p:tav tm="0">
                                          <p:val>
                                            <p:fltVal val="0"/>
                                          </p:val>
                                        </p:tav>
                                        <p:tav tm="100000">
                                          <p:val>
                                            <p:strVal val="#ppt_w"/>
                                          </p:val>
                                        </p:tav>
                                      </p:tavLst>
                                    </p:anim>
                                    <p:anim calcmode="lin" valueType="num">
                                      <p:cBhvr>
                                        <p:cTn id="114" dur="500" fill="hold"/>
                                        <p:tgtEl>
                                          <p:spTgt spid="52249"/>
                                        </p:tgtEl>
                                        <p:attrNameLst>
                                          <p:attrName>ppt_h</p:attrName>
                                        </p:attrNameLst>
                                      </p:cBhvr>
                                      <p:tavLst>
                                        <p:tav tm="0">
                                          <p:val>
                                            <p:fltVal val="0"/>
                                          </p:val>
                                        </p:tav>
                                        <p:tav tm="100000">
                                          <p:val>
                                            <p:strVal val="#ppt_h"/>
                                          </p:val>
                                        </p:tav>
                                      </p:tavLst>
                                    </p:anim>
                                  </p:childTnLst>
                                </p:cTn>
                              </p:par>
                            </p:childTnLst>
                          </p:cTn>
                        </p:par>
                        <p:par>
                          <p:cTn id="115" fill="hold">
                            <p:stCondLst>
                              <p:cond delay="1500"/>
                            </p:stCondLst>
                            <p:childTnLst>
                              <p:par>
                                <p:cTn id="116" presetID="23" presetClass="entr" presetSubtype="16" fill="hold" nodeType="afterEffect">
                                  <p:stCondLst>
                                    <p:cond delay="0"/>
                                  </p:stCondLst>
                                  <p:childTnLst>
                                    <p:set>
                                      <p:cBhvr>
                                        <p:cTn id="117" dur="1" fill="hold">
                                          <p:stCondLst>
                                            <p:cond delay="0"/>
                                          </p:stCondLst>
                                        </p:cTn>
                                        <p:tgtEl>
                                          <p:spTgt spid="52274"/>
                                        </p:tgtEl>
                                        <p:attrNameLst>
                                          <p:attrName>style.visibility</p:attrName>
                                        </p:attrNameLst>
                                      </p:cBhvr>
                                      <p:to>
                                        <p:strVal val="visible"/>
                                      </p:to>
                                    </p:set>
                                    <p:anim calcmode="lin" valueType="num">
                                      <p:cBhvr>
                                        <p:cTn id="118" dur="500" fill="hold"/>
                                        <p:tgtEl>
                                          <p:spTgt spid="52274"/>
                                        </p:tgtEl>
                                        <p:attrNameLst>
                                          <p:attrName>ppt_w</p:attrName>
                                        </p:attrNameLst>
                                      </p:cBhvr>
                                      <p:tavLst>
                                        <p:tav tm="0">
                                          <p:val>
                                            <p:fltVal val="0"/>
                                          </p:val>
                                        </p:tav>
                                        <p:tav tm="100000">
                                          <p:val>
                                            <p:strVal val="#ppt_w"/>
                                          </p:val>
                                        </p:tav>
                                      </p:tavLst>
                                    </p:anim>
                                    <p:anim calcmode="lin" valueType="num">
                                      <p:cBhvr>
                                        <p:cTn id="119" dur="500" fill="hold"/>
                                        <p:tgtEl>
                                          <p:spTgt spid="52274"/>
                                        </p:tgtEl>
                                        <p:attrNameLst>
                                          <p:attrName>ppt_h</p:attrName>
                                        </p:attrNameLst>
                                      </p:cBhvr>
                                      <p:tavLst>
                                        <p:tav tm="0">
                                          <p:val>
                                            <p:fltVal val="0"/>
                                          </p:val>
                                        </p:tav>
                                        <p:tav tm="100000">
                                          <p:val>
                                            <p:strVal val="#ppt_h"/>
                                          </p:val>
                                        </p:tav>
                                      </p:tavLst>
                                    </p:anim>
                                  </p:childTnLst>
                                </p:cTn>
                              </p:par>
                            </p:childTnLst>
                          </p:cTn>
                        </p:par>
                        <p:par>
                          <p:cTn id="120" fill="hold">
                            <p:stCondLst>
                              <p:cond delay="2000"/>
                            </p:stCondLst>
                            <p:childTnLst>
                              <p:par>
                                <p:cTn id="121" presetID="23" presetClass="entr" presetSubtype="16" fill="hold" grpId="0" nodeType="afterEffect">
                                  <p:stCondLst>
                                    <p:cond delay="0"/>
                                  </p:stCondLst>
                                  <p:childTnLst>
                                    <p:set>
                                      <p:cBhvr>
                                        <p:cTn id="122" dur="1" fill="hold">
                                          <p:stCondLst>
                                            <p:cond delay="0"/>
                                          </p:stCondLst>
                                        </p:cTn>
                                        <p:tgtEl>
                                          <p:spTgt spid="52275"/>
                                        </p:tgtEl>
                                        <p:attrNameLst>
                                          <p:attrName>style.visibility</p:attrName>
                                        </p:attrNameLst>
                                      </p:cBhvr>
                                      <p:to>
                                        <p:strVal val="visible"/>
                                      </p:to>
                                    </p:set>
                                    <p:anim calcmode="lin" valueType="num">
                                      <p:cBhvr>
                                        <p:cTn id="123" dur="500" fill="hold"/>
                                        <p:tgtEl>
                                          <p:spTgt spid="52275"/>
                                        </p:tgtEl>
                                        <p:attrNameLst>
                                          <p:attrName>ppt_w</p:attrName>
                                        </p:attrNameLst>
                                      </p:cBhvr>
                                      <p:tavLst>
                                        <p:tav tm="0">
                                          <p:val>
                                            <p:fltVal val="0"/>
                                          </p:val>
                                        </p:tav>
                                        <p:tav tm="100000">
                                          <p:val>
                                            <p:strVal val="#ppt_w"/>
                                          </p:val>
                                        </p:tav>
                                      </p:tavLst>
                                    </p:anim>
                                    <p:anim calcmode="lin" valueType="num">
                                      <p:cBhvr>
                                        <p:cTn id="124" dur="500" fill="hold"/>
                                        <p:tgtEl>
                                          <p:spTgt spid="52275"/>
                                        </p:tgtEl>
                                        <p:attrNameLst>
                                          <p:attrName>ppt_h</p:attrName>
                                        </p:attrNameLst>
                                      </p:cBhvr>
                                      <p:tavLst>
                                        <p:tav tm="0">
                                          <p:val>
                                            <p:fltVal val="0"/>
                                          </p:val>
                                        </p:tav>
                                        <p:tav tm="100000">
                                          <p:val>
                                            <p:strVal val="#ppt_h"/>
                                          </p:val>
                                        </p:tav>
                                      </p:tavLst>
                                    </p:anim>
                                  </p:childTnLst>
                                </p:cTn>
                              </p:par>
                            </p:childTnLst>
                          </p:cTn>
                        </p:par>
                        <p:par>
                          <p:cTn id="125" fill="hold">
                            <p:stCondLst>
                              <p:cond delay="2500"/>
                            </p:stCondLst>
                            <p:childTnLst>
                              <p:par>
                                <p:cTn id="126" presetID="9" presetClass="entr" presetSubtype="0" fill="hold" nodeType="afterEffect">
                                  <p:stCondLst>
                                    <p:cond delay="0"/>
                                  </p:stCondLst>
                                  <p:childTnLst>
                                    <p:set>
                                      <p:cBhvr>
                                        <p:cTn id="127" dur="1" fill="hold">
                                          <p:stCondLst>
                                            <p:cond delay="0"/>
                                          </p:stCondLst>
                                        </p:cTn>
                                        <p:tgtEl>
                                          <p:spTgt spid="52271"/>
                                        </p:tgtEl>
                                        <p:attrNameLst>
                                          <p:attrName>style.visibility</p:attrName>
                                        </p:attrNameLst>
                                      </p:cBhvr>
                                      <p:to>
                                        <p:strVal val="visible"/>
                                      </p:to>
                                    </p:set>
                                    <p:animEffect transition="in" filter="dissolve">
                                      <p:cBhvr>
                                        <p:cTn id="128" dur="500"/>
                                        <p:tgtEl>
                                          <p:spTgt spid="52271"/>
                                        </p:tgtEl>
                                      </p:cBhvr>
                                    </p:animEffect>
                                  </p:childTnLst>
                                </p:cTn>
                              </p:par>
                            </p:childTnLst>
                          </p:cTn>
                        </p:par>
                        <p:par>
                          <p:cTn id="129" fill="hold">
                            <p:stCondLst>
                              <p:cond delay="3000"/>
                            </p:stCondLst>
                            <p:childTnLst>
                              <p:par>
                                <p:cTn id="130" presetID="9" presetClass="entr" presetSubtype="0" fill="hold" nodeType="afterEffect">
                                  <p:stCondLst>
                                    <p:cond delay="0"/>
                                  </p:stCondLst>
                                  <p:childTnLst>
                                    <p:set>
                                      <p:cBhvr>
                                        <p:cTn id="131" dur="1" fill="hold">
                                          <p:stCondLst>
                                            <p:cond delay="0"/>
                                          </p:stCondLst>
                                        </p:cTn>
                                        <p:tgtEl>
                                          <p:spTgt spid="52273"/>
                                        </p:tgtEl>
                                        <p:attrNameLst>
                                          <p:attrName>style.visibility</p:attrName>
                                        </p:attrNameLst>
                                      </p:cBhvr>
                                      <p:to>
                                        <p:strVal val="visible"/>
                                      </p:to>
                                    </p:set>
                                    <p:animEffect transition="in" filter="dissolve">
                                      <p:cBhvr>
                                        <p:cTn id="132" dur="500"/>
                                        <p:tgtEl>
                                          <p:spTgt spid="52273"/>
                                        </p:tgtEl>
                                      </p:cBhvr>
                                    </p:animEffect>
                                  </p:childTnLst>
                                </p:cTn>
                              </p:par>
                            </p:childTnLst>
                          </p:cTn>
                        </p:par>
                        <p:par>
                          <p:cTn id="133" fill="hold">
                            <p:stCondLst>
                              <p:cond delay="3500"/>
                            </p:stCondLst>
                            <p:childTnLst>
                              <p:par>
                                <p:cTn id="134" presetID="23" presetClass="entr" presetSubtype="16" fill="hold" grpId="0" nodeType="afterEffect">
                                  <p:stCondLst>
                                    <p:cond delay="0"/>
                                  </p:stCondLst>
                                  <p:childTnLst>
                                    <p:set>
                                      <p:cBhvr>
                                        <p:cTn id="135" dur="1" fill="hold">
                                          <p:stCondLst>
                                            <p:cond delay="0"/>
                                          </p:stCondLst>
                                        </p:cTn>
                                        <p:tgtEl>
                                          <p:spTgt spid="52276"/>
                                        </p:tgtEl>
                                        <p:attrNameLst>
                                          <p:attrName>style.visibility</p:attrName>
                                        </p:attrNameLst>
                                      </p:cBhvr>
                                      <p:to>
                                        <p:strVal val="visible"/>
                                      </p:to>
                                    </p:set>
                                    <p:anim calcmode="lin" valueType="num">
                                      <p:cBhvr>
                                        <p:cTn id="136" dur="500" fill="hold"/>
                                        <p:tgtEl>
                                          <p:spTgt spid="52276"/>
                                        </p:tgtEl>
                                        <p:attrNameLst>
                                          <p:attrName>ppt_w</p:attrName>
                                        </p:attrNameLst>
                                      </p:cBhvr>
                                      <p:tavLst>
                                        <p:tav tm="0">
                                          <p:val>
                                            <p:fltVal val="0"/>
                                          </p:val>
                                        </p:tav>
                                        <p:tav tm="100000">
                                          <p:val>
                                            <p:strVal val="#ppt_w"/>
                                          </p:val>
                                        </p:tav>
                                      </p:tavLst>
                                    </p:anim>
                                    <p:anim calcmode="lin" valueType="num">
                                      <p:cBhvr>
                                        <p:cTn id="137" dur="500" fill="hold"/>
                                        <p:tgtEl>
                                          <p:spTgt spid="52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7" grpId="0" autoUpdateAnimBg="0"/>
      <p:bldP spid="52248" grpId="0" autoUpdateAnimBg="0"/>
      <p:bldP spid="52249" grpId="0" autoUpdateAnimBg="0"/>
      <p:bldP spid="52250" grpId="0" animBg="1"/>
      <p:bldP spid="52251" grpId="0" animBg="1"/>
      <p:bldP spid="52253" grpId="0" animBg="1"/>
      <p:bldP spid="52255" grpId="0" animBg="1"/>
      <p:bldP spid="52256" grpId="0" animBg="1"/>
      <p:bldP spid="52257" grpId="0" autoUpdateAnimBg="0"/>
      <p:bldP spid="52260" grpId="0" animBg="1"/>
      <p:bldP spid="52262" grpId="0" autoUpdateAnimBg="0"/>
      <p:bldP spid="52265" grpId="0" animBg="1"/>
      <p:bldP spid="52267" grpId="0" animBg="1"/>
      <p:bldP spid="52268" grpId="0" animBg="1"/>
      <p:bldP spid="52270" grpId="0" animBg="1"/>
      <p:bldP spid="52272" grpId="0" animBg="1"/>
      <p:bldP spid="52275" grpId="0" animBg="1"/>
      <p:bldP spid="5227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6088" y="1927225"/>
            <a:ext cx="4244975" cy="4541838"/>
            <a:chOff x="250" y="1214"/>
            <a:chExt cx="2377" cy="2861"/>
          </a:xfrm>
        </p:grpSpPr>
        <p:pic>
          <p:nvPicPr>
            <p:cNvPr id="40966" name="Picture 3"/>
            <p:cNvPicPr>
              <a:picLocks noChangeArrowheads="1"/>
            </p:cNvPicPr>
            <p:nvPr/>
          </p:nvPicPr>
          <p:blipFill>
            <a:blip r:embed="rId2" cstate="print"/>
            <a:srcRect r="720" b="33139"/>
            <a:stretch>
              <a:fillRect/>
            </a:stretch>
          </p:blipFill>
          <p:spPr bwMode="auto">
            <a:xfrm>
              <a:off x="250" y="1214"/>
              <a:ext cx="2352" cy="2861"/>
            </a:xfrm>
            <a:prstGeom prst="rect">
              <a:avLst/>
            </a:prstGeom>
            <a:noFill/>
            <a:ln w="12700">
              <a:solidFill>
                <a:schemeClr val="tx1"/>
              </a:solidFill>
              <a:miter lim="800000"/>
              <a:headEnd/>
              <a:tailEnd/>
            </a:ln>
          </p:spPr>
        </p:pic>
        <p:grpSp>
          <p:nvGrpSpPr>
            <p:cNvPr id="40967" name="Group 4"/>
            <p:cNvGrpSpPr>
              <a:grpSpLocks/>
            </p:cNvGrpSpPr>
            <p:nvPr/>
          </p:nvGrpSpPr>
          <p:grpSpPr bwMode="auto">
            <a:xfrm>
              <a:off x="251" y="1550"/>
              <a:ext cx="2376" cy="2300"/>
              <a:chOff x="1423" y="1768"/>
              <a:chExt cx="2036" cy="2007"/>
            </a:xfrm>
          </p:grpSpPr>
          <p:sp>
            <p:nvSpPr>
              <p:cNvPr id="40968" name="Arc 5"/>
              <p:cNvSpPr>
                <a:spLocks/>
              </p:cNvSpPr>
              <p:nvPr/>
            </p:nvSpPr>
            <p:spPr bwMode="auto">
              <a:xfrm rot="-60000">
                <a:off x="2316" y="1768"/>
                <a:ext cx="1012" cy="12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62" y="0"/>
                      <a:pt x="21505" y="9566"/>
                      <a:pt x="21599" y="21428"/>
                    </a:cubicBezTo>
                  </a:path>
                  <a:path w="21599" h="21600" stroke="0" extrusionOk="0">
                    <a:moveTo>
                      <a:pt x="-1" y="0"/>
                    </a:moveTo>
                    <a:cubicBezTo>
                      <a:pt x="11862" y="0"/>
                      <a:pt x="21505" y="9566"/>
                      <a:pt x="21599" y="21428"/>
                    </a:cubicBezTo>
                    <a:lnTo>
                      <a:pt x="0" y="21600"/>
                    </a:lnTo>
                    <a:close/>
                  </a:path>
                </a:pathLst>
              </a:custGeom>
              <a:noFill/>
              <a:ln w="12700" cap="rnd">
                <a:solidFill>
                  <a:srgbClr val="EAEC5E"/>
                </a:solidFill>
                <a:round/>
                <a:headEnd type="none" w="sm" len="sm"/>
                <a:tailEnd type="none" w="sm" len="sm"/>
              </a:ln>
            </p:spPr>
            <p:txBody>
              <a:bodyPr wrap="none" anchor="ctr"/>
              <a:lstStyle/>
              <a:p>
                <a:endParaRPr lang="en-GB"/>
              </a:p>
            </p:txBody>
          </p:sp>
          <p:sp>
            <p:nvSpPr>
              <p:cNvPr id="40969" name="Arc 6"/>
              <p:cNvSpPr>
                <a:spLocks/>
              </p:cNvSpPr>
              <p:nvPr/>
            </p:nvSpPr>
            <p:spPr bwMode="auto">
              <a:xfrm>
                <a:off x="1730" y="1776"/>
                <a:ext cx="656" cy="29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3"/>
                      <a:pt x="9650" y="18"/>
                      <a:pt x="21567" y="0"/>
                    </a:cubicBezTo>
                  </a:path>
                  <a:path w="21600" h="21600" stroke="0" extrusionOk="0">
                    <a:moveTo>
                      <a:pt x="0" y="21600"/>
                    </a:moveTo>
                    <a:cubicBezTo>
                      <a:pt x="0" y="9683"/>
                      <a:pt x="9650" y="18"/>
                      <a:pt x="21567" y="0"/>
                    </a:cubicBezTo>
                    <a:lnTo>
                      <a:pt x="21600" y="21600"/>
                    </a:lnTo>
                    <a:close/>
                  </a:path>
                </a:pathLst>
              </a:custGeom>
              <a:noFill/>
              <a:ln w="12700" cap="rnd">
                <a:solidFill>
                  <a:srgbClr val="EAEC5E"/>
                </a:solidFill>
                <a:round/>
                <a:headEnd type="none" w="sm" len="sm"/>
                <a:tailEnd type="none" w="sm" len="sm"/>
              </a:ln>
            </p:spPr>
            <p:txBody>
              <a:bodyPr wrap="none" anchor="ctr"/>
              <a:lstStyle/>
              <a:p>
                <a:endParaRPr lang="en-GB"/>
              </a:p>
            </p:txBody>
          </p:sp>
          <p:sp>
            <p:nvSpPr>
              <p:cNvPr id="40970" name="Arc 7"/>
              <p:cNvSpPr>
                <a:spLocks/>
              </p:cNvSpPr>
              <p:nvPr/>
            </p:nvSpPr>
            <p:spPr bwMode="auto">
              <a:xfrm rot="540000">
                <a:off x="2539" y="3304"/>
                <a:ext cx="864" cy="113"/>
              </a:xfrm>
              <a:custGeom>
                <a:avLst/>
                <a:gdLst>
                  <a:gd name="T0" fmla="*/ 0 w 21625"/>
                  <a:gd name="T1" fmla="*/ 0 h 21600"/>
                  <a:gd name="T2" fmla="*/ 0 w 21625"/>
                  <a:gd name="T3" fmla="*/ 0 h 21600"/>
                  <a:gd name="T4" fmla="*/ 0 w 21625"/>
                  <a:gd name="T5" fmla="*/ 0 h 21600"/>
                  <a:gd name="T6" fmla="*/ 0 60000 65536"/>
                  <a:gd name="T7" fmla="*/ 0 60000 65536"/>
                  <a:gd name="T8" fmla="*/ 0 60000 65536"/>
                  <a:gd name="T9" fmla="*/ 0 w 21625"/>
                  <a:gd name="T10" fmla="*/ 0 h 21600"/>
                  <a:gd name="T11" fmla="*/ 21625 w 21625"/>
                  <a:gd name="T12" fmla="*/ 21600 h 21600"/>
                </a:gdLst>
                <a:ahLst/>
                <a:cxnLst>
                  <a:cxn ang="T6">
                    <a:pos x="T0" y="T1"/>
                  </a:cxn>
                  <a:cxn ang="T7">
                    <a:pos x="T2" y="T3"/>
                  </a:cxn>
                  <a:cxn ang="T8">
                    <a:pos x="T4" y="T5"/>
                  </a:cxn>
                </a:cxnLst>
                <a:rect l="T9" t="T10" r="T11" b="T12"/>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12700" cap="rnd">
                <a:solidFill>
                  <a:schemeClr val="tx1"/>
                </a:solidFill>
                <a:round/>
                <a:headEnd type="none" w="sm" len="sm"/>
                <a:tailEnd type="none" w="sm" len="sm"/>
              </a:ln>
            </p:spPr>
            <p:txBody>
              <a:bodyPr wrap="none" anchor="ctr"/>
              <a:lstStyle/>
              <a:p>
                <a:endParaRPr lang="en-GB"/>
              </a:p>
            </p:txBody>
          </p:sp>
          <p:sp>
            <p:nvSpPr>
              <p:cNvPr id="40971" name="Arc 8"/>
              <p:cNvSpPr>
                <a:spLocks/>
              </p:cNvSpPr>
              <p:nvPr/>
            </p:nvSpPr>
            <p:spPr bwMode="auto">
              <a:xfrm>
                <a:off x="1771" y="3231"/>
                <a:ext cx="843" cy="135"/>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38"/>
                    </a:moveTo>
                    <a:cubicBezTo>
                      <a:pt x="87" y="9582"/>
                      <a:pt x="9716" y="14"/>
                      <a:pt x="21573" y="0"/>
                    </a:cubicBezTo>
                  </a:path>
                  <a:path w="21599" h="21600" stroke="0" extrusionOk="0">
                    <a:moveTo>
                      <a:pt x="-1" y="21438"/>
                    </a:moveTo>
                    <a:cubicBezTo>
                      <a:pt x="87" y="9582"/>
                      <a:pt x="9716" y="14"/>
                      <a:pt x="21573" y="0"/>
                    </a:cubicBezTo>
                    <a:lnTo>
                      <a:pt x="21599" y="21600"/>
                    </a:lnTo>
                    <a:close/>
                  </a:path>
                </a:pathLst>
              </a:custGeom>
              <a:noFill/>
              <a:ln w="12700" cap="rnd">
                <a:solidFill>
                  <a:schemeClr val="tx1"/>
                </a:solidFill>
                <a:round/>
                <a:headEnd type="none" w="sm" len="sm"/>
                <a:tailEnd type="none" w="sm" len="sm"/>
              </a:ln>
            </p:spPr>
            <p:txBody>
              <a:bodyPr wrap="none" anchor="ctr"/>
              <a:lstStyle/>
              <a:p>
                <a:endParaRPr lang="en-GB"/>
              </a:p>
            </p:txBody>
          </p:sp>
          <p:sp>
            <p:nvSpPr>
              <p:cNvPr id="40972" name="Rectangle 9"/>
              <p:cNvSpPr>
                <a:spLocks noChangeArrowheads="1"/>
              </p:cNvSpPr>
              <p:nvPr/>
            </p:nvSpPr>
            <p:spPr bwMode="auto">
              <a:xfrm>
                <a:off x="1461" y="2667"/>
                <a:ext cx="1998" cy="32"/>
              </a:xfrm>
              <a:prstGeom prst="rect">
                <a:avLst/>
              </a:prstGeom>
              <a:solidFill>
                <a:srgbClr val="FFFFFF"/>
              </a:solidFill>
              <a:ln w="12700">
                <a:solidFill>
                  <a:srgbClr val="FFFFFF"/>
                </a:solidFill>
                <a:miter lim="800000"/>
                <a:headEnd/>
                <a:tailEnd/>
              </a:ln>
            </p:spPr>
            <p:txBody>
              <a:bodyPr wrap="none" anchor="ctr"/>
              <a:lstStyle/>
              <a:p>
                <a:endParaRPr lang="en-US"/>
              </a:p>
            </p:txBody>
          </p:sp>
          <p:sp>
            <p:nvSpPr>
              <p:cNvPr id="40973" name="Rectangle 10"/>
              <p:cNvSpPr>
                <a:spLocks noChangeArrowheads="1"/>
              </p:cNvSpPr>
              <p:nvPr/>
            </p:nvSpPr>
            <p:spPr bwMode="auto">
              <a:xfrm>
                <a:off x="1501" y="2270"/>
                <a:ext cx="750" cy="218"/>
              </a:xfrm>
              <a:prstGeom prst="rect">
                <a:avLst/>
              </a:prstGeom>
              <a:noFill/>
              <a:ln w="9525">
                <a:noFill/>
                <a:miter lim="800000"/>
                <a:headEnd/>
                <a:tailEnd/>
              </a:ln>
            </p:spPr>
            <p:txBody>
              <a:bodyPr lIns="92075" tIns="46038" rIns="92075" bIns="46038">
                <a:spAutoFit/>
              </a:bodyPr>
              <a:lstStyle/>
              <a:p>
                <a:r>
                  <a:rPr lang="en-GB" sz="2000">
                    <a:solidFill>
                      <a:srgbClr val="FFFFFF"/>
                    </a:solidFill>
                    <a:latin typeface="Arial" charset="0"/>
                  </a:rPr>
                  <a:t>Control</a:t>
                </a:r>
              </a:p>
            </p:txBody>
          </p:sp>
          <p:sp>
            <p:nvSpPr>
              <p:cNvPr id="40974" name="Rectangle 11"/>
              <p:cNvSpPr>
                <a:spLocks noChangeArrowheads="1"/>
              </p:cNvSpPr>
              <p:nvPr/>
            </p:nvSpPr>
            <p:spPr bwMode="auto">
              <a:xfrm>
                <a:off x="1423" y="3557"/>
                <a:ext cx="1134" cy="218"/>
              </a:xfrm>
              <a:prstGeom prst="rect">
                <a:avLst/>
              </a:prstGeom>
              <a:noFill/>
              <a:ln w="9525">
                <a:noFill/>
                <a:miter lim="800000"/>
                <a:headEnd/>
                <a:tailEnd/>
              </a:ln>
            </p:spPr>
            <p:txBody>
              <a:bodyPr lIns="92075" tIns="46038" rIns="92075" bIns="46038">
                <a:spAutoFit/>
              </a:bodyPr>
              <a:lstStyle/>
              <a:p>
                <a:r>
                  <a:rPr lang="en-GB" sz="2000">
                    <a:solidFill>
                      <a:srgbClr val="FFFFFF"/>
                    </a:solidFill>
                    <a:latin typeface="Arial" charset="0"/>
                  </a:rPr>
                  <a:t>Axotomized</a:t>
                </a:r>
              </a:p>
            </p:txBody>
          </p:sp>
        </p:grpSp>
      </p:grpSp>
      <p:sp>
        <p:nvSpPr>
          <p:cNvPr id="40963" name="Rectangle 12"/>
          <p:cNvSpPr>
            <a:spLocks noChangeArrowheads="1"/>
          </p:cNvSpPr>
          <p:nvPr/>
        </p:nvSpPr>
        <p:spPr bwMode="auto">
          <a:xfrm>
            <a:off x="582613" y="263525"/>
            <a:ext cx="9264650" cy="1077913"/>
          </a:xfrm>
          <a:prstGeom prst="rect">
            <a:avLst/>
          </a:prstGeom>
          <a:noFill/>
          <a:ln w="9525">
            <a:noFill/>
            <a:miter lim="800000"/>
            <a:headEnd/>
            <a:tailEnd/>
          </a:ln>
        </p:spPr>
        <p:txBody>
          <a:bodyPr lIns="92075" tIns="46038" rIns="92075" bIns="46038">
            <a:spAutoFit/>
          </a:bodyPr>
          <a:lstStyle/>
          <a:p>
            <a:pPr algn="ctr"/>
            <a:r>
              <a:rPr lang="en-GB" b="1">
                <a:solidFill>
                  <a:schemeClr val="tx2"/>
                </a:solidFill>
              </a:rPr>
              <a:t>Nerve Injury Leads to Reorganization of the Laminar Structure of the Spinal Dorsal Horn </a:t>
            </a:r>
          </a:p>
          <a:p>
            <a:pPr algn="ctr">
              <a:lnSpc>
                <a:spcPct val="70000"/>
              </a:lnSpc>
            </a:pPr>
            <a:endParaRPr lang="en-GB" b="1">
              <a:solidFill>
                <a:schemeClr val="tx2"/>
              </a:solidFill>
            </a:endParaRPr>
          </a:p>
        </p:txBody>
      </p:sp>
      <p:pic>
        <p:nvPicPr>
          <p:cNvPr id="1056781" name="Picture 13" descr="woolf sprouting"/>
          <p:cNvPicPr>
            <a:picLocks noChangeAspect="1" noChangeArrowheads="1"/>
          </p:cNvPicPr>
          <p:nvPr/>
        </p:nvPicPr>
        <p:blipFill>
          <a:blip r:embed="rId3" cstate="print"/>
          <a:srcRect b="41452"/>
          <a:stretch>
            <a:fillRect/>
          </a:stretch>
        </p:blipFill>
        <p:spPr bwMode="auto">
          <a:xfrm>
            <a:off x="5445125" y="1905000"/>
            <a:ext cx="4286250" cy="4606925"/>
          </a:xfrm>
          <a:prstGeom prst="rect">
            <a:avLst/>
          </a:prstGeom>
          <a:noFill/>
          <a:ln w="9525">
            <a:noFill/>
            <a:miter lim="800000"/>
            <a:headEnd/>
            <a:tailEnd/>
          </a:ln>
        </p:spPr>
      </p:pic>
      <p:sp>
        <p:nvSpPr>
          <p:cNvPr id="40965" name="Text Box 14"/>
          <p:cNvSpPr txBox="1">
            <a:spLocks noChangeArrowheads="1"/>
          </p:cNvSpPr>
          <p:nvPr/>
        </p:nvSpPr>
        <p:spPr bwMode="auto">
          <a:xfrm>
            <a:off x="381000" y="6553200"/>
            <a:ext cx="6559550" cy="336550"/>
          </a:xfrm>
          <a:prstGeom prst="rect">
            <a:avLst/>
          </a:prstGeom>
          <a:noFill/>
          <a:ln w="12700">
            <a:noFill/>
            <a:miter lim="800000"/>
            <a:headEnd type="none" w="sm" len="sm"/>
            <a:tailEnd type="none" w="sm" len="sm"/>
          </a:ln>
        </p:spPr>
        <p:txBody>
          <a:bodyPr>
            <a:spAutoFit/>
          </a:bodyPr>
          <a:lstStyle/>
          <a:p>
            <a:pPr>
              <a:lnSpc>
                <a:spcPct val="60000"/>
              </a:lnSpc>
            </a:pPr>
            <a:r>
              <a:rPr lang="en-GB" sz="1000"/>
              <a:t>Bennett et al. 1996; Woolf &amp; Mannion 1999.</a:t>
            </a:r>
          </a:p>
          <a:p>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56781"/>
                                        </p:tgtEl>
                                        <p:attrNameLst>
                                          <p:attrName>style.visibility</p:attrName>
                                        </p:attrNameLst>
                                      </p:cBhvr>
                                      <p:to>
                                        <p:strVal val="visible"/>
                                      </p:to>
                                    </p:set>
                                    <p:anim calcmode="lin" valueType="num">
                                      <p:cBhvr additive="base">
                                        <p:cTn id="13" dur="500" fill="hold"/>
                                        <p:tgtEl>
                                          <p:spTgt spid="1056781"/>
                                        </p:tgtEl>
                                        <p:attrNameLst>
                                          <p:attrName>ppt_x</p:attrName>
                                        </p:attrNameLst>
                                      </p:cBhvr>
                                      <p:tavLst>
                                        <p:tav tm="0">
                                          <p:val>
                                            <p:strVal val="1+#ppt_w/2"/>
                                          </p:val>
                                        </p:tav>
                                        <p:tav tm="100000">
                                          <p:val>
                                            <p:strVal val="#ppt_x"/>
                                          </p:val>
                                        </p:tav>
                                      </p:tavLst>
                                    </p:anim>
                                    <p:anim calcmode="lin" valueType="num">
                                      <p:cBhvr additive="base">
                                        <p:cTn id="14" dur="500" fill="hold"/>
                                        <p:tgtEl>
                                          <p:spTgt spid="1056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Glial Cells</a:t>
            </a:r>
          </a:p>
        </p:txBody>
      </p:sp>
      <p:sp>
        <p:nvSpPr>
          <p:cNvPr id="1060867" name="Rectangle 3"/>
          <p:cNvSpPr>
            <a:spLocks noGrp="1" noChangeArrowheads="1"/>
          </p:cNvSpPr>
          <p:nvPr>
            <p:ph type="body" idx="1"/>
          </p:nvPr>
        </p:nvSpPr>
        <p:spPr>
          <a:xfrm>
            <a:off x="750888" y="1700213"/>
            <a:ext cx="7772400" cy="576262"/>
          </a:xfrm>
        </p:spPr>
        <p:txBody>
          <a:bodyPr/>
          <a:lstStyle/>
          <a:p>
            <a:r>
              <a:rPr lang="en-GB" sz="2800" smtClean="0"/>
              <a:t>Astrocytes - regulate extracellular environment</a:t>
            </a:r>
          </a:p>
          <a:p>
            <a:endParaRPr lang="en-GB" smtClean="0"/>
          </a:p>
          <a:p>
            <a:endParaRPr lang="en-GB" smtClean="0"/>
          </a:p>
        </p:txBody>
      </p:sp>
      <p:pic>
        <p:nvPicPr>
          <p:cNvPr id="1060868" name="Picture 4"/>
          <p:cNvPicPr>
            <a:picLocks noChangeAspect="1" noChangeArrowheads="1"/>
          </p:cNvPicPr>
          <p:nvPr>
            <p:ph sz="quarter" idx="4294967295"/>
          </p:nvPr>
        </p:nvPicPr>
        <p:blipFill>
          <a:blip r:embed="rId2" cstate="print"/>
          <a:srcRect/>
          <a:stretch>
            <a:fillRect/>
          </a:stretch>
        </p:blipFill>
        <p:spPr>
          <a:xfrm>
            <a:off x="8239125" y="2636838"/>
            <a:ext cx="1593850" cy="2214562"/>
          </a:xfrm>
          <a:noFill/>
        </p:spPr>
      </p:pic>
      <p:pic>
        <p:nvPicPr>
          <p:cNvPr id="1060869" name="Picture 5"/>
          <p:cNvPicPr>
            <a:picLocks noChangeAspect="1" noChangeArrowheads="1"/>
          </p:cNvPicPr>
          <p:nvPr>
            <p:ph sz="quarter" idx="4294967295"/>
          </p:nvPr>
        </p:nvPicPr>
        <p:blipFill>
          <a:blip r:embed="rId3" cstate="print"/>
          <a:srcRect b="6352"/>
          <a:stretch>
            <a:fillRect/>
          </a:stretch>
        </p:blipFill>
        <p:spPr>
          <a:xfrm>
            <a:off x="7735888" y="2636838"/>
            <a:ext cx="2192337" cy="2324100"/>
          </a:xfrm>
          <a:noFill/>
        </p:spPr>
      </p:pic>
      <p:pic>
        <p:nvPicPr>
          <p:cNvPr id="1060870" name="Picture 6"/>
          <p:cNvPicPr>
            <a:picLocks noChangeAspect="1" noChangeArrowheads="1"/>
          </p:cNvPicPr>
          <p:nvPr>
            <p:ph sz="quarter" idx="4294967295"/>
          </p:nvPr>
        </p:nvPicPr>
        <p:blipFill>
          <a:blip r:embed="rId4" cstate="print"/>
          <a:srcRect/>
          <a:stretch>
            <a:fillRect/>
          </a:stretch>
        </p:blipFill>
        <p:spPr>
          <a:xfrm>
            <a:off x="8023225" y="1844675"/>
            <a:ext cx="2003425" cy="2324100"/>
          </a:xfrm>
          <a:noFill/>
        </p:spPr>
      </p:pic>
      <p:pic>
        <p:nvPicPr>
          <p:cNvPr id="1060871" name="Picture 7" descr="1"/>
          <p:cNvPicPr>
            <a:picLocks noChangeAspect="1" noChangeArrowheads="1"/>
          </p:cNvPicPr>
          <p:nvPr>
            <p:ph sz="quarter" idx="4294967295"/>
          </p:nvPr>
        </p:nvPicPr>
        <p:blipFill>
          <a:blip r:embed="rId5" cstate="print"/>
          <a:srcRect/>
          <a:stretch>
            <a:fillRect/>
          </a:stretch>
        </p:blipFill>
        <p:spPr>
          <a:xfrm>
            <a:off x="7015163" y="2924175"/>
            <a:ext cx="3086100" cy="1727200"/>
          </a:xfrm>
          <a:noFill/>
        </p:spPr>
      </p:pic>
      <p:pic>
        <p:nvPicPr>
          <p:cNvPr id="1060872" name="Picture 8"/>
          <p:cNvPicPr>
            <a:picLocks noChangeAspect="1" noChangeArrowheads="1"/>
          </p:cNvPicPr>
          <p:nvPr/>
        </p:nvPicPr>
        <p:blipFill>
          <a:blip r:embed="rId6" cstate="print"/>
          <a:srcRect/>
          <a:stretch>
            <a:fillRect/>
          </a:stretch>
        </p:blipFill>
        <p:spPr bwMode="auto">
          <a:xfrm>
            <a:off x="8383588" y="1700213"/>
            <a:ext cx="1419225" cy="3733800"/>
          </a:xfrm>
          <a:prstGeom prst="rect">
            <a:avLst/>
          </a:prstGeom>
          <a:noFill/>
          <a:ln w="12700">
            <a:noFill/>
            <a:miter lim="800000"/>
            <a:headEnd type="none" w="sm" len="sm"/>
            <a:tailEnd type="none" w="sm" len="sm"/>
          </a:ln>
        </p:spPr>
      </p:pic>
      <p:sp>
        <p:nvSpPr>
          <p:cNvPr id="41993" name="Text Box 9"/>
          <p:cNvSpPr txBox="1">
            <a:spLocks noChangeArrowheads="1"/>
          </p:cNvSpPr>
          <p:nvPr/>
        </p:nvSpPr>
        <p:spPr bwMode="auto">
          <a:xfrm>
            <a:off x="803275" y="2368550"/>
            <a:ext cx="184150" cy="457200"/>
          </a:xfrm>
          <a:prstGeom prst="rect">
            <a:avLst/>
          </a:prstGeom>
          <a:noFill/>
          <a:ln w="12700">
            <a:noFill/>
            <a:miter lim="800000"/>
            <a:headEnd type="none" w="sm" len="sm"/>
            <a:tailEnd type="none" w="sm" len="sm"/>
          </a:ln>
        </p:spPr>
        <p:txBody>
          <a:bodyPr wrap="none">
            <a:spAutoFit/>
          </a:bodyPr>
          <a:lstStyle/>
          <a:p>
            <a:endParaRPr lang="en-US"/>
          </a:p>
        </p:txBody>
      </p:sp>
      <p:sp>
        <p:nvSpPr>
          <p:cNvPr id="41994" name="Text Box 10"/>
          <p:cNvSpPr txBox="1">
            <a:spLocks noChangeArrowheads="1"/>
          </p:cNvSpPr>
          <p:nvPr/>
        </p:nvSpPr>
        <p:spPr bwMode="auto">
          <a:xfrm>
            <a:off x="730250" y="2368550"/>
            <a:ext cx="290513" cy="457200"/>
          </a:xfrm>
          <a:prstGeom prst="rect">
            <a:avLst/>
          </a:prstGeom>
          <a:noFill/>
          <a:ln w="12700">
            <a:noFill/>
            <a:miter lim="800000"/>
            <a:headEnd type="none" w="sm" len="sm"/>
            <a:tailEnd type="none" w="sm" len="sm"/>
          </a:ln>
        </p:spPr>
        <p:txBody>
          <a:bodyPr wrap="none">
            <a:spAutoFit/>
          </a:bodyPr>
          <a:lstStyle/>
          <a:p>
            <a:pPr>
              <a:buFontTx/>
              <a:buChar char="•"/>
            </a:pPr>
            <a:endParaRPr lang="en-US"/>
          </a:p>
        </p:txBody>
      </p:sp>
      <p:sp>
        <p:nvSpPr>
          <p:cNvPr id="41995" name="Text Box 11"/>
          <p:cNvSpPr txBox="1">
            <a:spLocks noChangeArrowheads="1"/>
          </p:cNvSpPr>
          <p:nvPr/>
        </p:nvSpPr>
        <p:spPr bwMode="auto">
          <a:xfrm>
            <a:off x="1163638" y="2873375"/>
            <a:ext cx="184150" cy="457200"/>
          </a:xfrm>
          <a:prstGeom prst="rect">
            <a:avLst/>
          </a:prstGeom>
          <a:noFill/>
          <a:ln w="12700">
            <a:noFill/>
            <a:miter lim="800000"/>
            <a:headEnd type="none" w="sm" len="sm"/>
            <a:tailEnd type="none" w="sm" len="sm"/>
          </a:ln>
        </p:spPr>
        <p:txBody>
          <a:bodyPr wrap="none">
            <a:spAutoFit/>
          </a:bodyPr>
          <a:lstStyle/>
          <a:p>
            <a:endParaRPr lang="en-US"/>
          </a:p>
        </p:txBody>
      </p:sp>
      <p:sp>
        <p:nvSpPr>
          <p:cNvPr id="1060876" name="Text Box 12"/>
          <p:cNvSpPr txBox="1">
            <a:spLocks noChangeArrowheads="1"/>
          </p:cNvSpPr>
          <p:nvPr/>
        </p:nvSpPr>
        <p:spPr bwMode="auto">
          <a:xfrm>
            <a:off x="750888" y="2894013"/>
            <a:ext cx="5400675" cy="822325"/>
          </a:xfrm>
          <a:prstGeom prst="rect">
            <a:avLst/>
          </a:prstGeom>
          <a:noFill/>
          <a:ln w="12700">
            <a:noFill/>
            <a:miter lim="800000"/>
            <a:headEnd type="none" w="sm" len="sm"/>
            <a:tailEnd type="none" w="sm" len="sm"/>
          </a:ln>
        </p:spPr>
        <p:txBody>
          <a:bodyPr>
            <a:spAutoFit/>
          </a:bodyPr>
          <a:lstStyle/>
          <a:p>
            <a:pPr>
              <a:spcBef>
                <a:spcPct val="20000"/>
              </a:spcBef>
              <a:buClr>
                <a:schemeClr val="tx2"/>
              </a:buClr>
              <a:buFont typeface="Symbol" pitchFamily="-1" charset="2"/>
              <a:buChar char="·"/>
            </a:pPr>
            <a:r>
              <a:rPr lang="en-GB"/>
              <a:t>  Schwann Cells - produce myelin in PNS</a:t>
            </a:r>
          </a:p>
          <a:p>
            <a:endParaRPr lang="en-GB"/>
          </a:p>
        </p:txBody>
      </p:sp>
      <p:sp>
        <p:nvSpPr>
          <p:cNvPr id="1060877" name="Text Box 13"/>
          <p:cNvSpPr txBox="1">
            <a:spLocks noChangeArrowheads="1"/>
          </p:cNvSpPr>
          <p:nvPr/>
        </p:nvSpPr>
        <p:spPr bwMode="auto">
          <a:xfrm>
            <a:off x="757238" y="2349500"/>
            <a:ext cx="5830887" cy="822325"/>
          </a:xfrm>
          <a:prstGeom prst="rect">
            <a:avLst/>
          </a:prstGeom>
          <a:noFill/>
          <a:ln w="12700">
            <a:noFill/>
            <a:miter lim="800000"/>
            <a:headEnd type="none" w="sm" len="sm"/>
            <a:tailEnd type="none" w="sm" len="sm"/>
          </a:ln>
        </p:spPr>
        <p:txBody>
          <a:bodyPr wrap="none">
            <a:spAutoFit/>
          </a:bodyPr>
          <a:lstStyle/>
          <a:p>
            <a:pPr>
              <a:spcBef>
                <a:spcPct val="20000"/>
              </a:spcBef>
              <a:buClr>
                <a:schemeClr val="tx2"/>
              </a:buClr>
              <a:buFont typeface="Symbol" pitchFamily="-1" charset="2"/>
              <a:buChar char="·"/>
            </a:pPr>
            <a:r>
              <a:rPr lang="en-GB"/>
              <a:t>  Oligodendrocytes – produce myelin in CNS</a:t>
            </a:r>
          </a:p>
          <a:p>
            <a:endParaRPr lang="en-GB"/>
          </a:p>
        </p:txBody>
      </p:sp>
      <p:sp>
        <p:nvSpPr>
          <p:cNvPr id="1060878" name="Text Box 14"/>
          <p:cNvSpPr txBox="1">
            <a:spLocks noChangeArrowheads="1"/>
          </p:cNvSpPr>
          <p:nvPr/>
        </p:nvSpPr>
        <p:spPr bwMode="auto">
          <a:xfrm>
            <a:off x="720725" y="3470275"/>
            <a:ext cx="4575175" cy="822325"/>
          </a:xfrm>
          <a:prstGeom prst="rect">
            <a:avLst/>
          </a:prstGeom>
          <a:noFill/>
          <a:ln w="12700">
            <a:noFill/>
            <a:miter lim="800000"/>
            <a:headEnd type="none" w="sm" len="sm"/>
            <a:tailEnd type="none" w="sm" len="sm"/>
          </a:ln>
        </p:spPr>
        <p:txBody>
          <a:bodyPr wrap="none">
            <a:spAutoFit/>
          </a:bodyPr>
          <a:lstStyle/>
          <a:p>
            <a:pPr>
              <a:spcBef>
                <a:spcPct val="20000"/>
              </a:spcBef>
              <a:buClr>
                <a:schemeClr val="tx2"/>
              </a:buClr>
              <a:buFont typeface="Symbol" pitchFamily="-1" charset="2"/>
              <a:buChar char="·"/>
            </a:pPr>
            <a:r>
              <a:rPr lang="en-GB"/>
              <a:t>   Radial Glia – guide development</a:t>
            </a:r>
          </a:p>
          <a:p>
            <a:endParaRPr lang="en-GB"/>
          </a:p>
        </p:txBody>
      </p:sp>
      <p:sp>
        <p:nvSpPr>
          <p:cNvPr id="1060879" name="Text Box 15"/>
          <p:cNvSpPr txBox="1">
            <a:spLocks noChangeArrowheads="1"/>
          </p:cNvSpPr>
          <p:nvPr/>
        </p:nvSpPr>
        <p:spPr bwMode="auto">
          <a:xfrm>
            <a:off x="679450" y="4051300"/>
            <a:ext cx="4011613" cy="457200"/>
          </a:xfrm>
          <a:prstGeom prst="rect">
            <a:avLst/>
          </a:prstGeom>
          <a:noFill/>
          <a:ln w="12700">
            <a:noFill/>
            <a:miter lim="800000"/>
            <a:headEnd type="none" w="sm" len="sm"/>
            <a:tailEnd type="none" w="sm" len="sm"/>
          </a:ln>
        </p:spPr>
        <p:txBody>
          <a:bodyPr wrap="none">
            <a:spAutoFit/>
          </a:bodyPr>
          <a:lstStyle/>
          <a:p>
            <a:pPr>
              <a:spcBef>
                <a:spcPct val="20000"/>
              </a:spcBef>
              <a:buClr>
                <a:schemeClr val="tx2"/>
              </a:buClr>
              <a:buFont typeface="Symbol" pitchFamily="-1" charset="2"/>
              <a:buChar char="·"/>
            </a:pPr>
            <a:r>
              <a:rPr lang="en-GB"/>
              <a:t>   Ependyma – CSF regulation</a:t>
            </a:r>
          </a:p>
        </p:txBody>
      </p:sp>
      <p:sp>
        <p:nvSpPr>
          <p:cNvPr id="1060880" name="Text Box 16"/>
          <p:cNvSpPr txBox="1">
            <a:spLocks noChangeArrowheads="1"/>
          </p:cNvSpPr>
          <p:nvPr/>
        </p:nvSpPr>
        <p:spPr bwMode="auto">
          <a:xfrm>
            <a:off x="679450" y="4622800"/>
            <a:ext cx="4376738" cy="822325"/>
          </a:xfrm>
          <a:prstGeom prst="rect">
            <a:avLst/>
          </a:prstGeom>
          <a:noFill/>
          <a:ln w="12700">
            <a:noFill/>
            <a:miter lim="800000"/>
            <a:headEnd type="none" w="sm" len="sm"/>
            <a:tailEnd type="none" w="sm" len="sm"/>
          </a:ln>
        </p:spPr>
        <p:txBody>
          <a:bodyPr wrap="none">
            <a:spAutoFit/>
          </a:bodyPr>
          <a:lstStyle/>
          <a:p>
            <a:pPr>
              <a:spcBef>
                <a:spcPct val="20000"/>
              </a:spcBef>
              <a:buClr>
                <a:schemeClr val="tx2"/>
              </a:buClr>
              <a:buFont typeface="Symbol" pitchFamily="-1" charset="2"/>
              <a:buChar char="·"/>
            </a:pPr>
            <a:r>
              <a:rPr lang="en-GB"/>
              <a:t>   Microglia - Phagocytes in CNS</a:t>
            </a:r>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0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0870"/>
                                        </p:tgtEl>
                                        <p:attrNameLst>
                                          <p:attrName>style.visibility</p:attrName>
                                        </p:attrNameLst>
                                      </p:cBhvr>
                                      <p:to>
                                        <p:strVal val="visible"/>
                                      </p:to>
                                    </p:set>
                                  </p:childTnLst>
                                  <p:subTnLst>
                                    <p:set>
                                      <p:cBhvr override="childStyle">
                                        <p:cTn dur="1" fill="hold" display="0" masterRel="nextClick" afterEffect="1"/>
                                        <p:tgtEl>
                                          <p:spTgt spid="106087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08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0868"/>
                                        </p:tgtEl>
                                        <p:attrNameLst>
                                          <p:attrName>style.visibility</p:attrName>
                                        </p:attrNameLst>
                                      </p:cBhvr>
                                      <p:to>
                                        <p:strVal val="visible"/>
                                      </p:to>
                                    </p:set>
                                  </p:childTnLst>
                                  <p:subTnLst>
                                    <p:set>
                                      <p:cBhvr override="childStyle">
                                        <p:cTn dur="1" fill="hold" display="0" masterRel="nextClick" afterEffect="1"/>
                                        <p:tgtEl>
                                          <p:spTgt spid="106086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087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0869"/>
                                        </p:tgtEl>
                                        <p:attrNameLst>
                                          <p:attrName>style.visibility</p:attrName>
                                        </p:attrNameLst>
                                      </p:cBhvr>
                                      <p:to>
                                        <p:strVal val="visible"/>
                                      </p:to>
                                    </p:set>
                                  </p:childTnLst>
                                  <p:subTnLst>
                                    <p:set>
                                      <p:cBhvr override="childStyle">
                                        <p:cTn dur="1" fill="hold" display="0" masterRel="nextClick" afterEffect="1"/>
                                        <p:tgtEl>
                                          <p:spTgt spid="10608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087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0872"/>
                                        </p:tgtEl>
                                        <p:attrNameLst>
                                          <p:attrName>style.visibility</p:attrName>
                                        </p:attrNameLst>
                                      </p:cBhvr>
                                      <p:to>
                                        <p:strVal val="visible"/>
                                      </p:to>
                                    </p:set>
                                  </p:childTnLst>
                                  <p:subTnLst>
                                    <p:set>
                                      <p:cBhvr override="childStyle">
                                        <p:cTn dur="1" fill="hold" display="0" masterRel="nextClick" afterEffect="1"/>
                                        <p:tgtEl>
                                          <p:spTgt spid="106087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08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08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build="p"/>
      <p:bldP spid="1060877" grpId="0"/>
      <p:bldP spid="1060879" grpId="0"/>
      <p:bldP spid="10608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MICROGLIA</a:t>
            </a:r>
            <a:endParaRPr lang="en-US" smtClean="0"/>
          </a:p>
        </p:txBody>
      </p:sp>
      <p:pic>
        <p:nvPicPr>
          <p:cNvPr id="43011" name="Picture 3" descr="1"/>
          <p:cNvPicPr>
            <a:picLocks noChangeAspect="1" noChangeArrowheads="1"/>
          </p:cNvPicPr>
          <p:nvPr>
            <p:ph idx="1"/>
          </p:nvPr>
        </p:nvPicPr>
        <p:blipFill>
          <a:blip r:embed="rId2" cstate="print"/>
          <a:srcRect/>
          <a:stretch>
            <a:fillRect/>
          </a:stretch>
        </p:blipFill>
        <p:spPr>
          <a:xfrm>
            <a:off x="2695575" y="2276475"/>
            <a:ext cx="5359400" cy="2998788"/>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201613" y="0"/>
            <a:ext cx="9883775" cy="1143000"/>
          </a:xfrm>
        </p:spPr>
        <p:txBody>
          <a:bodyPr/>
          <a:lstStyle/>
          <a:p>
            <a:pPr>
              <a:lnSpc>
                <a:spcPct val="130000"/>
              </a:lnSpc>
            </a:pPr>
            <a:r>
              <a:rPr lang="en-GB" sz="2800" smtClean="0"/>
              <a:t>Spinal Microgliosis in Rat Neuropathy Models </a:t>
            </a:r>
            <a:br>
              <a:rPr lang="en-GB" sz="2800" smtClean="0"/>
            </a:br>
            <a:r>
              <a:rPr lang="en-GB" sz="1800" smtClean="0"/>
              <a:t>Blackbeard </a:t>
            </a:r>
            <a:r>
              <a:rPr lang="en-GB" sz="1800" i="1" smtClean="0"/>
              <a:t>et al</a:t>
            </a:r>
            <a:r>
              <a:rPr lang="en-GB" sz="1800" smtClean="0"/>
              <a:t> unpublished data</a:t>
            </a:r>
          </a:p>
        </p:txBody>
      </p:sp>
      <p:grpSp>
        <p:nvGrpSpPr>
          <p:cNvPr id="2053" name="Group 7"/>
          <p:cNvGrpSpPr>
            <a:grpSpLocks/>
          </p:cNvGrpSpPr>
          <p:nvPr/>
        </p:nvGrpSpPr>
        <p:grpSpPr bwMode="auto">
          <a:xfrm>
            <a:off x="1182688" y="1628775"/>
            <a:ext cx="7561262" cy="1735138"/>
            <a:chOff x="609" y="890"/>
            <a:chExt cx="4763" cy="1093"/>
          </a:xfrm>
        </p:grpSpPr>
        <p:graphicFrame>
          <p:nvGraphicFramePr>
            <p:cNvPr id="2050" name="Object 8"/>
            <p:cNvGraphicFramePr>
              <a:graphicFrameLocks noChangeAspect="1"/>
            </p:cNvGraphicFramePr>
            <p:nvPr/>
          </p:nvGraphicFramePr>
          <p:xfrm>
            <a:off x="2560" y="935"/>
            <a:ext cx="1130" cy="778"/>
          </p:xfrm>
          <a:graphic>
            <a:graphicData uri="http://schemas.openxmlformats.org/presentationml/2006/ole">
              <p:oleObj spid="_x0000_s2050" name="Image" r:id="rId3" imgW="9334286" imgH="6428571" progId="PhotoshopElements.Image.2">
                <p:embed/>
              </p:oleObj>
            </a:graphicData>
          </a:graphic>
        </p:graphicFrame>
        <p:graphicFrame>
          <p:nvGraphicFramePr>
            <p:cNvPr id="2051" name="Object 9"/>
            <p:cNvGraphicFramePr>
              <a:graphicFrameLocks noChangeAspect="1"/>
            </p:cNvGraphicFramePr>
            <p:nvPr/>
          </p:nvGraphicFramePr>
          <p:xfrm>
            <a:off x="609" y="890"/>
            <a:ext cx="1189" cy="813"/>
          </p:xfrm>
          <a:graphic>
            <a:graphicData uri="http://schemas.openxmlformats.org/presentationml/2006/ole">
              <p:oleObj spid="_x0000_s2051" name="Image" r:id="rId4" imgW="9270000" imgH="6338571" progId="PhotoshopElements.Image.2">
                <p:embed/>
              </p:oleObj>
            </a:graphicData>
          </a:graphic>
        </p:graphicFrame>
        <p:sp>
          <p:nvSpPr>
            <p:cNvPr id="2057" name="Text Box 10"/>
            <p:cNvSpPr txBox="1">
              <a:spLocks noChangeArrowheads="1"/>
            </p:cNvSpPr>
            <p:nvPr/>
          </p:nvSpPr>
          <p:spPr bwMode="auto">
            <a:xfrm>
              <a:off x="2877" y="1752"/>
              <a:ext cx="492" cy="231"/>
            </a:xfrm>
            <a:prstGeom prst="rect">
              <a:avLst/>
            </a:prstGeom>
            <a:noFill/>
            <a:ln w="9525">
              <a:noFill/>
              <a:miter lim="800000"/>
              <a:headEnd/>
              <a:tailEnd/>
            </a:ln>
          </p:spPr>
          <p:txBody>
            <a:bodyPr wrap="none">
              <a:spAutoFit/>
            </a:bodyPr>
            <a:lstStyle/>
            <a:p>
              <a:pPr eaLnBrk="1" hangingPunct="1"/>
              <a:r>
                <a:rPr lang="en-GB" sz="1800">
                  <a:latin typeface="Arial" charset="0"/>
                </a:rPr>
                <a:t>Sham</a:t>
              </a:r>
            </a:p>
          </p:txBody>
        </p:sp>
        <p:sp>
          <p:nvSpPr>
            <p:cNvPr id="2058" name="Text Box 11"/>
            <p:cNvSpPr txBox="1">
              <a:spLocks noChangeArrowheads="1"/>
            </p:cNvSpPr>
            <p:nvPr/>
          </p:nvSpPr>
          <p:spPr bwMode="auto">
            <a:xfrm>
              <a:off x="927" y="1752"/>
              <a:ext cx="484" cy="231"/>
            </a:xfrm>
            <a:prstGeom prst="rect">
              <a:avLst/>
            </a:prstGeom>
            <a:noFill/>
            <a:ln w="9525">
              <a:noFill/>
              <a:miter lim="800000"/>
              <a:headEnd/>
              <a:tailEnd/>
            </a:ln>
          </p:spPr>
          <p:txBody>
            <a:bodyPr wrap="none">
              <a:spAutoFit/>
            </a:bodyPr>
            <a:lstStyle/>
            <a:p>
              <a:pPr eaLnBrk="1" hangingPunct="1"/>
              <a:r>
                <a:rPr lang="en-GB" sz="1800">
                  <a:latin typeface="Arial" charset="0"/>
                </a:rPr>
                <a:t>Niave</a:t>
              </a:r>
            </a:p>
          </p:txBody>
        </p:sp>
        <p:sp>
          <p:nvSpPr>
            <p:cNvPr id="2059" name="Text Box 12"/>
            <p:cNvSpPr txBox="1">
              <a:spLocks noChangeArrowheads="1"/>
            </p:cNvSpPr>
            <p:nvPr/>
          </p:nvSpPr>
          <p:spPr bwMode="auto">
            <a:xfrm>
              <a:off x="4601" y="1706"/>
              <a:ext cx="604" cy="231"/>
            </a:xfrm>
            <a:prstGeom prst="rect">
              <a:avLst/>
            </a:prstGeom>
            <a:noFill/>
            <a:ln w="9525">
              <a:noFill/>
              <a:miter lim="800000"/>
              <a:headEnd/>
              <a:tailEnd/>
            </a:ln>
          </p:spPr>
          <p:txBody>
            <a:bodyPr wrap="none">
              <a:spAutoFit/>
            </a:bodyPr>
            <a:lstStyle/>
            <a:p>
              <a:pPr eaLnBrk="1" hangingPunct="1"/>
              <a:r>
                <a:rPr lang="en-GB" sz="1800">
                  <a:latin typeface="Arial" charset="0"/>
                </a:rPr>
                <a:t>L5 SNT</a:t>
              </a:r>
            </a:p>
          </p:txBody>
        </p:sp>
        <p:pic>
          <p:nvPicPr>
            <p:cNvPr id="2060" name="Picture 13" descr="Picture1"/>
            <p:cNvPicPr>
              <a:picLocks noChangeAspect="1" noChangeArrowheads="1"/>
            </p:cNvPicPr>
            <p:nvPr/>
          </p:nvPicPr>
          <p:blipFill>
            <a:blip r:embed="rId5" cstate="print"/>
            <a:srcRect r="26590" b="9041"/>
            <a:stretch>
              <a:fillRect/>
            </a:stretch>
          </p:blipFill>
          <p:spPr bwMode="auto">
            <a:xfrm>
              <a:off x="4419" y="890"/>
              <a:ext cx="953" cy="754"/>
            </a:xfrm>
            <a:prstGeom prst="rect">
              <a:avLst/>
            </a:prstGeom>
            <a:noFill/>
            <a:ln w="9525">
              <a:noFill/>
              <a:miter lim="800000"/>
              <a:headEnd/>
              <a:tailEnd/>
            </a:ln>
          </p:spPr>
        </p:pic>
      </p:grpSp>
      <p:grpSp>
        <p:nvGrpSpPr>
          <p:cNvPr id="2054" name="Group 15"/>
          <p:cNvGrpSpPr>
            <a:grpSpLocks/>
          </p:cNvGrpSpPr>
          <p:nvPr/>
        </p:nvGrpSpPr>
        <p:grpSpPr bwMode="auto">
          <a:xfrm>
            <a:off x="2406650" y="3716338"/>
            <a:ext cx="6118225" cy="3465512"/>
            <a:chOff x="985" y="2254"/>
            <a:chExt cx="3854" cy="2183"/>
          </a:xfrm>
        </p:grpSpPr>
        <p:pic>
          <p:nvPicPr>
            <p:cNvPr id="2055" name="Picture 16"/>
            <p:cNvPicPr>
              <a:picLocks noChangeAspect="1" noChangeArrowheads="1"/>
            </p:cNvPicPr>
            <p:nvPr/>
          </p:nvPicPr>
          <p:blipFill>
            <a:blip r:embed="rId6" cstate="print"/>
            <a:srcRect l="996" t="2721" r="2989" b="19954"/>
            <a:stretch>
              <a:fillRect/>
            </a:stretch>
          </p:blipFill>
          <p:spPr bwMode="auto">
            <a:xfrm>
              <a:off x="985" y="2254"/>
              <a:ext cx="3854" cy="1364"/>
            </a:xfrm>
            <a:prstGeom prst="rect">
              <a:avLst/>
            </a:prstGeom>
            <a:noFill/>
            <a:ln w="50800">
              <a:noFill/>
              <a:miter lim="800000"/>
              <a:headEnd/>
              <a:tailEnd/>
            </a:ln>
          </p:spPr>
        </p:pic>
        <p:sp>
          <p:nvSpPr>
            <p:cNvPr id="2056" name="Text Box 17"/>
            <p:cNvSpPr txBox="1">
              <a:spLocks noChangeArrowheads="1"/>
            </p:cNvSpPr>
            <p:nvPr/>
          </p:nvSpPr>
          <p:spPr bwMode="auto">
            <a:xfrm>
              <a:off x="1222" y="4015"/>
              <a:ext cx="2706" cy="422"/>
            </a:xfrm>
            <a:prstGeom prst="rect">
              <a:avLst/>
            </a:prstGeom>
            <a:noFill/>
            <a:ln w="50800">
              <a:noFill/>
              <a:miter lim="800000"/>
              <a:headEnd/>
              <a:tailEnd/>
            </a:ln>
          </p:spPr>
          <p:txBody>
            <a:bodyPr wrap="none">
              <a:spAutoFit/>
            </a:bodyPr>
            <a:lstStyle/>
            <a:p>
              <a:r>
                <a:rPr lang="en-GB" sz="1400"/>
                <a:t>Tsuda et al TRENDS in Neurosciences Vol.28 No.2 2005</a:t>
              </a:r>
            </a:p>
            <a:p>
              <a:endParaRPr lang="en-GB"/>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228600"/>
            <a:ext cx="9432925" cy="1219200"/>
          </a:xfrm>
        </p:spPr>
        <p:txBody>
          <a:bodyPr/>
          <a:lstStyle/>
          <a:p>
            <a:r>
              <a:rPr lang="en-GB" sz="2400" smtClean="0"/>
              <a:t>Microglial Activity Reverses Inhibitory Signalling in Spinal Cord</a:t>
            </a:r>
          </a:p>
        </p:txBody>
      </p:sp>
      <p:pic>
        <p:nvPicPr>
          <p:cNvPr id="44035" name="Picture 3" descr="salter glia"/>
          <p:cNvPicPr>
            <a:picLocks noChangeAspect="1" noChangeArrowheads="1"/>
          </p:cNvPicPr>
          <p:nvPr/>
        </p:nvPicPr>
        <p:blipFill>
          <a:blip r:embed="rId3" cstate="print"/>
          <a:srcRect/>
          <a:stretch>
            <a:fillRect/>
          </a:stretch>
        </p:blipFill>
        <p:spPr bwMode="auto">
          <a:xfrm>
            <a:off x="1687513" y="1341438"/>
            <a:ext cx="6794500" cy="4722812"/>
          </a:xfrm>
          <a:prstGeom prst="rect">
            <a:avLst/>
          </a:prstGeom>
          <a:noFill/>
          <a:ln w="9525">
            <a:noFill/>
            <a:miter lim="800000"/>
            <a:headEnd/>
            <a:tailEnd/>
          </a:ln>
        </p:spPr>
      </p:pic>
      <p:sp>
        <p:nvSpPr>
          <p:cNvPr id="44036" name="Text Box 4"/>
          <p:cNvSpPr txBox="1">
            <a:spLocks noChangeArrowheads="1"/>
          </p:cNvSpPr>
          <p:nvPr/>
        </p:nvSpPr>
        <p:spPr bwMode="auto">
          <a:xfrm>
            <a:off x="2982913" y="6165850"/>
            <a:ext cx="5064125" cy="457200"/>
          </a:xfrm>
          <a:prstGeom prst="rect">
            <a:avLst/>
          </a:prstGeom>
          <a:noFill/>
          <a:ln w="12700">
            <a:noFill/>
            <a:miter lim="800000"/>
            <a:headEnd type="none" w="sm" len="sm"/>
            <a:tailEnd type="none" w="sm" len="sm"/>
          </a:ln>
        </p:spPr>
        <p:txBody>
          <a:bodyPr wrap="none">
            <a:spAutoFit/>
          </a:bodyPr>
          <a:lstStyle/>
          <a:p>
            <a:r>
              <a:rPr lang="en-GB"/>
              <a:t>Coull et al Nature 2005;438:1017-1021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82688" y="476250"/>
            <a:ext cx="8496300" cy="1219200"/>
          </a:xfrm>
        </p:spPr>
        <p:txBody>
          <a:bodyPr/>
          <a:lstStyle/>
          <a:p>
            <a:pPr>
              <a:lnSpc>
                <a:spcPct val="60000"/>
              </a:lnSpc>
            </a:pPr>
            <a:r>
              <a:rPr lang="en-GB" sz="2400" smtClean="0"/>
              <a:t>Loss of Spinal Inhibitory Mechanisms after Peripheral Nerve Injury</a:t>
            </a:r>
            <a:br>
              <a:rPr lang="en-GB" sz="2400" smtClean="0"/>
            </a:br>
            <a:r>
              <a:rPr lang="en-GB" sz="2400" smtClean="0"/>
              <a:t/>
            </a:r>
            <a:br>
              <a:rPr lang="en-GB" sz="2400" smtClean="0"/>
            </a:br>
            <a:r>
              <a:rPr lang="en-GB" sz="2000" smtClean="0"/>
              <a:t>Loss of GABA Synthesis</a:t>
            </a:r>
            <a:br>
              <a:rPr lang="en-GB" sz="2000" smtClean="0"/>
            </a:br>
            <a:r>
              <a:rPr lang="en-GB" sz="3600" smtClean="0"/>
              <a:t/>
            </a:r>
            <a:br>
              <a:rPr lang="en-GB" sz="3600" smtClean="0"/>
            </a:br>
            <a:r>
              <a:rPr lang="en-GB" sz="1600" b="1" i="1" smtClean="0">
                <a:solidFill>
                  <a:srgbClr val="000000"/>
                </a:solidFill>
              </a:rPr>
              <a:t>Moore, K. A. et al. J. Neurosci. 2002;22:6724-6731</a:t>
            </a:r>
            <a:r>
              <a:rPr lang="en-GB" sz="3600" b="1" smtClean="0">
                <a:solidFill>
                  <a:srgbClr val="000000"/>
                </a:solidFill>
              </a:rPr>
              <a:t/>
            </a:r>
            <a:br>
              <a:rPr lang="en-GB" sz="3600" b="1" smtClean="0">
                <a:solidFill>
                  <a:srgbClr val="000000"/>
                </a:solidFill>
              </a:rPr>
            </a:br>
            <a:r>
              <a:rPr lang="en-GB" sz="3600" smtClean="0">
                <a:solidFill>
                  <a:srgbClr val="000000"/>
                </a:solidFill>
              </a:rPr>
              <a:t/>
            </a:r>
            <a:br>
              <a:rPr lang="en-GB" sz="3600" smtClean="0">
                <a:solidFill>
                  <a:srgbClr val="000000"/>
                </a:solidFill>
              </a:rPr>
            </a:br>
            <a:endParaRPr lang="en-GB" sz="3600" smtClean="0">
              <a:solidFill>
                <a:srgbClr val="000000"/>
              </a:solidFill>
            </a:endParaRPr>
          </a:p>
        </p:txBody>
      </p:sp>
      <p:pic>
        <p:nvPicPr>
          <p:cNvPr id="45059" name="Picture 3"/>
          <p:cNvPicPr>
            <a:picLocks noChangeAspect="1" noChangeArrowheads="1"/>
          </p:cNvPicPr>
          <p:nvPr>
            <p:ph sz="half" idx="1"/>
          </p:nvPr>
        </p:nvPicPr>
        <p:blipFill>
          <a:blip r:embed="rId3" cstate="print"/>
          <a:srcRect l="4996" t="17491" r="46657" b="44104"/>
          <a:stretch>
            <a:fillRect/>
          </a:stretch>
        </p:blipFill>
        <p:spPr>
          <a:xfrm>
            <a:off x="3055938" y="1989138"/>
            <a:ext cx="3810000" cy="4297362"/>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z="2800" b="1" smtClean="0">
                <a:solidFill>
                  <a:schemeClr val="tx1"/>
                </a:solidFill>
              </a:rPr>
              <a:t>Consequences of Peripheral Nerve Injury </a:t>
            </a:r>
            <a:br>
              <a:rPr lang="en-GB" sz="2800" b="1" smtClean="0">
                <a:solidFill>
                  <a:schemeClr val="tx1"/>
                </a:solidFill>
              </a:rPr>
            </a:br>
            <a:r>
              <a:rPr lang="en-GB" sz="2800" b="1" smtClean="0">
                <a:solidFill>
                  <a:schemeClr val="tx1"/>
                </a:solidFill>
              </a:rPr>
              <a:t>Relevant to Mechanisms of Neuropathic Pain</a:t>
            </a:r>
          </a:p>
        </p:txBody>
      </p:sp>
      <p:sp>
        <p:nvSpPr>
          <p:cNvPr id="46083" name="Rectangle 3"/>
          <p:cNvSpPr>
            <a:spLocks noGrp="1" noChangeArrowheads="1"/>
          </p:cNvSpPr>
          <p:nvPr>
            <p:ph type="body" sz="half" idx="1"/>
          </p:nvPr>
        </p:nvSpPr>
        <p:spPr>
          <a:xfrm>
            <a:off x="642938" y="1643063"/>
            <a:ext cx="3810000" cy="4800600"/>
          </a:xfrm>
        </p:spPr>
        <p:txBody>
          <a:bodyPr/>
          <a:lstStyle/>
          <a:p>
            <a:pPr algn="ctr">
              <a:lnSpc>
                <a:spcPct val="90000"/>
              </a:lnSpc>
              <a:buFont typeface="Symbol" pitchFamily="-1" charset="2"/>
              <a:buNone/>
            </a:pPr>
            <a:r>
              <a:rPr lang="en-GB" sz="2000" b="1" smtClean="0"/>
              <a:t>Peripheral</a:t>
            </a:r>
          </a:p>
          <a:p>
            <a:pPr>
              <a:lnSpc>
                <a:spcPct val="90000"/>
              </a:lnSpc>
            </a:pPr>
            <a:endParaRPr lang="en-GB" sz="2000" b="1" smtClean="0"/>
          </a:p>
          <a:p>
            <a:pPr>
              <a:lnSpc>
                <a:spcPct val="110000"/>
              </a:lnSpc>
            </a:pPr>
            <a:r>
              <a:rPr lang="en-GB" sz="2000" smtClean="0">
                <a:solidFill>
                  <a:srgbClr val="000000"/>
                </a:solidFill>
              </a:rPr>
              <a:t>Abnormal nociceptor sensitivity</a:t>
            </a:r>
          </a:p>
          <a:p>
            <a:pPr>
              <a:lnSpc>
                <a:spcPct val="110000"/>
              </a:lnSpc>
            </a:pPr>
            <a:r>
              <a:rPr lang="en-GB" sz="2000" smtClean="0">
                <a:solidFill>
                  <a:srgbClr val="000000"/>
                </a:solidFill>
              </a:rPr>
              <a:t>Spontaneous neuronal activity</a:t>
            </a:r>
          </a:p>
          <a:p>
            <a:pPr>
              <a:lnSpc>
                <a:spcPct val="110000"/>
              </a:lnSpc>
            </a:pPr>
            <a:r>
              <a:rPr lang="en-GB" sz="2000" smtClean="0">
                <a:solidFill>
                  <a:srgbClr val="000000"/>
                </a:solidFill>
              </a:rPr>
              <a:t>Abnormal ion-channel expression </a:t>
            </a:r>
          </a:p>
          <a:p>
            <a:pPr lvl="1">
              <a:lnSpc>
                <a:spcPct val="110000"/>
              </a:lnSpc>
            </a:pPr>
            <a:r>
              <a:rPr lang="en-GB" sz="1800" smtClean="0">
                <a:solidFill>
                  <a:srgbClr val="000000"/>
                </a:solidFill>
              </a:rPr>
              <a:t>TRPs</a:t>
            </a:r>
          </a:p>
          <a:p>
            <a:pPr lvl="1">
              <a:lnSpc>
                <a:spcPct val="110000"/>
              </a:lnSpc>
            </a:pPr>
            <a:r>
              <a:rPr lang="en-GB" sz="1800" smtClean="0">
                <a:solidFill>
                  <a:srgbClr val="000000"/>
                </a:solidFill>
              </a:rPr>
              <a:t>Na</a:t>
            </a:r>
            <a:r>
              <a:rPr lang="en-GB" sz="1800" b="1" baseline="30000" smtClean="0">
                <a:solidFill>
                  <a:srgbClr val="000000"/>
                </a:solidFill>
              </a:rPr>
              <a:t>+</a:t>
            </a:r>
          </a:p>
          <a:p>
            <a:pPr lvl="1">
              <a:lnSpc>
                <a:spcPct val="110000"/>
              </a:lnSpc>
            </a:pPr>
            <a:r>
              <a:rPr lang="en-GB" sz="1800" smtClean="0">
                <a:solidFill>
                  <a:srgbClr val="000000"/>
                </a:solidFill>
              </a:rPr>
              <a:t>Ca</a:t>
            </a:r>
            <a:r>
              <a:rPr lang="en-GB" sz="1800" baseline="30000" smtClean="0">
                <a:solidFill>
                  <a:srgbClr val="000000"/>
                </a:solidFill>
              </a:rPr>
              <a:t>++</a:t>
            </a:r>
            <a:endParaRPr lang="en-GB" sz="1800" smtClean="0">
              <a:solidFill>
                <a:srgbClr val="000000"/>
              </a:solidFill>
            </a:endParaRPr>
          </a:p>
          <a:p>
            <a:pPr>
              <a:lnSpc>
                <a:spcPct val="110000"/>
              </a:lnSpc>
            </a:pPr>
            <a:r>
              <a:rPr lang="en-GB" sz="2000" smtClean="0">
                <a:solidFill>
                  <a:srgbClr val="000000"/>
                </a:solidFill>
              </a:rPr>
              <a:t>Altered neuronal biochemistry</a:t>
            </a:r>
          </a:p>
          <a:p>
            <a:pPr>
              <a:lnSpc>
                <a:spcPct val="110000"/>
              </a:lnSpc>
            </a:pPr>
            <a:r>
              <a:rPr lang="en-GB" sz="2000" smtClean="0">
                <a:solidFill>
                  <a:srgbClr val="000000"/>
                </a:solidFill>
              </a:rPr>
              <a:t>Loss of trophic support</a:t>
            </a:r>
          </a:p>
          <a:p>
            <a:pPr>
              <a:lnSpc>
                <a:spcPct val="110000"/>
              </a:lnSpc>
            </a:pPr>
            <a:r>
              <a:rPr lang="en-GB" sz="2000" smtClean="0">
                <a:solidFill>
                  <a:srgbClr val="000000"/>
                </a:solidFill>
              </a:rPr>
              <a:t>Sensory neurone apoptosis</a:t>
            </a:r>
          </a:p>
        </p:txBody>
      </p:sp>
      <p:sp>
        <p:nvSpPr>
          <p:cNvPr id="46084" name="Rectangle 4"/>
          <p:cNvSpPr>
            <a:spLocks noGrp="1" noChangeArrowheads="1"/>
          </p:cNvSpPr>
          <p:nvPr>
            <p:ph type="body" sz="half" idx="2"/>
          </p:nvPr>
        </p:nvSpPr>
        <p:spPr>
          <a:xfrm>
            <a:off x="5214938" y="1643063"/>
            <a:ext cx="4357687" cy="4800600"/>
          </a:xfrm>
        </p:spPr>
        <p:txBody>
          <a:bodyPr/>
          <a:lstStyle/>
          <a:p>
            <a:pPr algn="ctr">
              <a:lnSpc>
                <a:spcPct val="90000"/>
              </a:lnSpc>
              <a:buFont typeface="Symbol" pitchFamily="-1" charset="2"/>
              <a:buNone/>
            </a:pPr>
            <a:r>
              <a:rPr lang="en-GB" sz="2000" b="1" smtClean="0"/>
              <a:t>Central</a:t>
            </a:r>
          </a:p>
          <a:p>
            <a:pPr>
              <a:lnSpc>
                <a:spcPct val="90000"/>
              </a:lnSpc>
            </a:pPr>
            <a:endParaRPr lang="en-GB" sz="2000" smtClean="0">
              <a:solidFill>
                <a:srgbClr val="000000"/>
              </a:solidFill>
            </a:endParaRPr>
          </a:p>
          <a:p>
            <a:pPr>
              <a:lnSpc>
                <a:spcPct val="120000"/>
              </a:lnSpc>
            </a:pPr>
            <a:r>
              <a:rPr lang="en-GB" sz="2000" smtClean="0">
                <a:solidFill>
                  <a:srgbClr val="000000"/>
                </a:solidFill>
              </a:rPr>
              <a:t>Spinal reorganisation</a:t>
            </a:r>
            <a:endParaRPr lang="en-GB" sz="2000" b="1" smtClean="0">
              <a:solidFill>
                <a:srgbClr val="000000"/>
              </a:solidFill>
            </a:endParaRPr>
          </a:p>
          <a:p>
            <a:pPr>
              <a:lnSpc>
                <a:spcPct val="120000"/>
              </a:lnSpc>
            </a:pPr>
            <a:r>
              <a:rPr lang="en-GB" sz="2000" smtClean="0">
                <a:solidFill>
                  <a:srgbClr val="000000"/>
                </a:solidFill>
              </a:rPr>
              <a:t>Glutamate (NMDA)- induced central sensitisation</a:t>
            </a:r>
          </a:p>
          <a:p>
            <a:pPr>
              <a:lnSpc>
                <a:spcPct val="120000"/>
              </a:lnSpc>
            </a:pPr>
            <a:r>
              <a:rPr lang="en-GB" sz="2000" smtClean="0">
                <a:solidFill>
                  <a:schemeClr val="tx2"/>
                </a:solidFill>
              </a:rPr>
              <a:t>Glial cell activation</a:t>
            </a:r>
          </a:p>
          <a:p>
            <a:pPr>
              <a:lnSpc>
                <a:spcPct val="120000"/>
              </a:lnSpc>
            </a:pPr>
            <a:r>
              <a:rPr lang="en-GB" sz="2000" smtClean="0">
                <a:solidFill>
                  <a:srgbClr val="000000"/>
                </a:solidFill>
              </a:rPr>
              <a:t>Loss of local spinal inhibitory mechanisms</a:t>
            </a:r>
          </a:p>
          <a:p>
            <a:pPr>
              <a:lnSpc>
                <a:spcPct val="120000"/>
              </a:lnSpc>
            </a:pPr>
            <a:r>
              <a:rPr lang="en-GB" sz="2000" smtClean="0">
                <a:solidFill>
                  <a:srgbClr val="000000"/>
                </a:solidFill>
              </a:rPr>
              <a:t>Decreased descending inhibition</a:t>
            </a:r>
          </a:p>
          <a:p>
            <a:pPr>
              <a:lnSpc>
                <a:spcPct val="120000"/>
              </a:lnSpc>
            </a:pPr>
            <a:r>
              <a:rPr lang="en-GB" sz="2000" smtClean="0">
                <a:solidFill>
                  <a:srgbClr val="000000"/>
                </a:solidFill>
              </a:rPr>
              <a:t>Increased descending facilitation</a:t>
            </a:r>
          </a:p>
          <a:p>
            <a:pPr>
              <a:lnSpc>
                <a:spcPct val="120000"/>
              </a:lnSpc>
            </a:pPr>
            <a:r>
              <a:rPr lang="en-GB" sz="2000" smtClean="0">
                <a:solidFill>
                  <a:srgbClr val="000000"/>
                </a:solidFill>
              </a:rPr>
              <a:t>Cortical reorganization</a:t>
            </a:r>
          </a:p>
          <a:p>
            <a:pPr>
              <a:lnSpc>
                <a:spcPct val="90000"/>
              </a:lnSpc>
            </a:pPr>
            <a:endParaRPr lang="en-GB"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750888" y="765175"/>
            <a:ext cx="8743950" cy="1470025"/>
          </a:xfrm>
        </p:spPr>
        <p:txBody>
          <a:bodyPr/>
          <a:lstStyle/>
          <a:p>
            <a:r>
              <a:rPr lang="en-GB" smtClean="0"/>
              <a:t>Define Neuropathic Pain</a:t>
            </a:r>
          </a:p>
        </p:txBody>
      </p:sp>
      <p:sp>
        <p:nvSpPr>
          <p:cNvPr id="20483" name="Subtitle 4"/>
          <p:cNvSpPr>
            <a:spLocks noGrp="1"/>
          </p:cNvSpPr>
          <p:nvPr>
            <p:ph type="subTitle" idx="1"/>
          </p:nvPr>
        </p:nvSpPr>
        <p:spPr>
          <a:xfrm>
            <a:off x="1614488" y="2565400"/>
            <a:ext cx="7200900" cy="3743325"/>
          </a:xfrm>
        </p:spPr>
        <p:txBody>
          <a:bodyPr/>
          <a:lstStyle/>
          <a:p>
            <a:r>
              <a:rPr lang="en-GB" sz="2800" smtClean="0"/>
              <a:t>Neuropathic pain is caused by a lesion or disease affecting the somatosensory nervous system</a:t>
            </a:r>
          </a:p>
          <a:p>
            <a:endParaRPr lang="en-GB" sz="1800" smtClean="0"/>
          </a:p>
          <a:p>
            <a:r>
              <a:rPr lang="en-GB" sz="1800" smtClean="0"/>
              <a:t>Treede,R.D. </a:t>
            </a:r>
            <a:r>
              <a:rPr lang="en-GB" sz="1800" i="1" smtClean="0"/>
              <a:t>et al.</a:t>
            </a:r>
            <a:r>
              <a:rPr lang="en-GB" sz="1800" smtClean="0"/>
              <a:t> Neuropathic pain: redefinition and a grading system for clinical and research purposes. </a:t>
            </a:r>
            <a:r>
              <a:rPr lang="en-GB" sz="1800" i="1" smtClean="0"/>
              <a:t>Neurology</a:t>
            </a:r>
            <a:r>
              <a:rPr lang="en-GB" sz="1800" smtClean="0"/>
              <a:t> </a:t>
            </a:r>
            <a:r>
              <a:rPr lang="en-GB" sz="1800" b="1" smtClean="0"/>
              <a:t>70</a:t>
            </a:r>
            <a:r>
              <a:rPr lang="en-GB" sz="1800" smtClean="0"/>
              <a:t>, 1630-1635 (2008).</a:t>
            </a:r>
            <a:endParaRPr lang="en-US"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85875" y="-285750"/>
            <a:ext cx="7772400" cy="1219200"/>
          </a:xfrm>
        </p:spPr>
        <p:txBody>
          <a:bodyPr/>
          <a:lstStyle/>
          <a:p>
            <a:r>
              <a:rPr lang="en-GB" smtClean="0"/>
              <a:t>Further Reading</a:t>
            </a:r>
            <a:endParaRPr lang="en-US" smtClean="0"/>
          </a:p>
        </p:txBody>
      </p:sp>
      <p:sp>
        <p:nvSpPr>
          <p:cNvPr id="47107" name="Rectangle 3"/>
          <p:cNvSpPr>
            <a:spLocks noGrp="1" noChangeArrowheads="1"/>
          </p:cNvSpPr>
          <p:nvPr>
            <p:ph type="body" idx="1"/>
          </p:nvPr>
        </p:nvSpPr>
        <p:spPr>
          <a:xfrm>
            <a:off x="0" y="785813"/>
            <a:ext cx="10287000" cy="5857875"/>
          </a:xfrm>
        </p:spPr>
        <p:txBody>
          <a:bodyPr/>
          <a:lstStyle/>
          <a:p>
            <a:pPr lvl="1">
              <a:lnSpc>
                <a:spcPct val="80000"/>
              </a:lnSpc>
            </a:pPr>
            <a:endParaRPr lang="en-GB" sz="1800" smtClean="0"/>
          </a:p>
          <a:p>
            <a:r>
              <a:rPr lang="en-GB" sz="2000" smtClean="0"/>
              <a:t>General:</a:t>
            </a:r>
          </a:p>
          <a:p>
            <a:pPr lvl="1"/>
            <a:r>
              <a:rPr lang="en-GB" sz="1600" smtClean="0"/>
              <a:t>Textbook of Clinical Pain Management. 2</a:t>
            </a:r>
            <a:r>
              <a:rPr lang="en-GB" sz="1600" baseline="30000" smtClean="0"/>
              <a:t>nd</a:t>
            </a:r>
            <a:r>
              <a:rPr lang="en-GB" sz="1600" smtClean="0"/>
              <a:t> ed.  Chronic Pain volume 2008. </a:t>
            </a:r>
          </a:p>
          <a:p>
            <a:pPr lvl="1"/>
            <a:r>
              <a:rPr lang="en-GB" sz="1600" smtClean="0"/>
              <a:t>Melzack &amp; Wall’s Textbook of Pain</a:t>
            </a:r>
          </a:p>
          <a:p>
            <a:pPr lvl="1"/>
            <a:r>
              <a:rPr lang="en-GB" sz="1600" smtClean="0"/>
              <a:t>The Science of Pain. eds: Allan I. Basbaum et al 2008 Elsevier ISBN: 978-0-12-370880-9 </a:t>
            </a:r>
          </a:p>
          <a:p>
            <a:pPr lvl="1"/>
            <a:r>
              <a:rPr lang="en-GB" sz="1600" smtClean="0"/>
              <a:t>Treede RD et al. Neuropathic pain: redefinition and a grading system for clinical and research purposes. Neurology 2008 29;70:1630</a:t>
            </a:r>
          </a:p>
          <a:p>
            <a:endParaRPr lang="en-GB" sz="2000" smtClean="0"/>
          </a:p>
          <a:p>
            <a:r>
              <a:rPr lang="en-GB" sz="2000" smtClean="0"/>
              <a:t>Mechanisms</a:t>
            </a:r>
          </a:p>
          <a:p>
            <a:pPr lvl="1"/>
            <a:r>
              <a:rPr lang="en-GB" sz="1600" smtClean="0"/>
              <a:t>Wallace, V. C. J. &amp;  Rice, A. S. C. Applied physiology: neuropathic pain. Textbook of Clinical Pain Management. 2</a:t>
            </a:r>
            <a:r>
              <a:rPr lang="en-GB" sz="1600" baseline="30000" smtClean="0"/>
              <a:t>nd</a:t>
            </a:r>
            <a:r>
              <a:rPr lang="en-GB" sz="1600" smtClean="0"/>
              <a:t> ed.  Chronic Pain volume 2008. </a:t>
            </a:r>
          </a:p>
          <a:p>
            <a:pPr lvl="1"/>
            <a:r>
              <a:rPr lang="en-GB" sz="1600" smtClean="0"/>
              <a:t>Costigan et al Neuropathic pain: a maladaptive response of the nervous system to damage Ann. Rev. Neurosci 2009;32:1-32</a:t>
            </a:r>
          </a:p>
          <a:p>
            <a:pPr lvl="1"/>
            <a:r>
              <a:rPr lang="en-GB" sz="1600" smtClean="0"/>
              <a:t>Bridges D, Thompson SWN, Rice ASC. Mechanisms of neuropathic pain. British Journal of Anaesthesia 87(1), 12-26. 2001. </a:t>
            </a:r>
          </a:p>
          <a:p>
            <a:pPr lvl="1"/>
            <a:r>
              <a:rPr lang="en-GB" sz="1600" smtClean="0"/>
              <a:t>Scholz J, Woolf CJ. The neuropathic pain triad: neurons, immune cells and glia. Nat Neurosci 2007;10:1361-1368.</a:t>
            </a:r>
          </a:p>
          <a:p>
            <a:pPr>
              <a:buFont typeface="Symbol" pitchFamily="-1" charset="2"/>
              <a:buNone/>
            </a:pPr>
            <a:endParaRPr lang="en-GB" sz="1000" smtClean="0"/>
          </a:p>
          <a:p>
            <a:pPr lvl="1"/>
            <a:endParaRPr lang="en-GB" sz="1600" smtClean="0"/>
          </a:p>
          <a:p>
            <a:endParaRPr lang="en-GB"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Grp="1" noChangeArrowheads="1"/>
          </p:cNvSpPr>
          <p:nvPr>
            <p:ph type="title"/>
          </p:nvPr>
        </p:nvSpPr>
        <p:spPr/>
        <p:txBody>
          <a:bodyPr/>
          <a:lstStyle/>
          <a:p>
            <a:pPr defTabSz="762000">
              <a:defRPr/>
            </a:pPr>
            <a:r>
              <a:rPr lang="en-GB" u="sng" dirty="0" smtClean="0">
                <a:solidFill>
                  <a:schemeClr val="accent2">
                    <a:lumMod val="75000"/>
                  </a:schemeClr>
                </a:solidFill>
                <a:ea typeface="+mj-ea"/>
              </a:rPr>
              <a:t>Biological Function of Pain</a:t>
            </a:r>
          </a:p>
        </p:txBody>
      </p:sp>
      <p:graphicFrame>
        <p:nvGraphicFramePr>
          <p:cNvPr id="4" name="Diagram 3"/>
          <p:cNvGraphicFramePr/>
          <p:nvPr/>
        </p:nvGraphicFramePr>
        <p:xfrm>
          <a:off x="142840" y="1142990"/>
          <a:ext cx="9929882" cy="4949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18FEC47-2D7D-4844-8978-C61CC8967D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F0F8AD6-B84E-4442-9BCC-12E4913E27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63265AD-2EB7-4F46-80AA-78FC3C06F18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232DAAB-342A-4936-BEDE-F955F2D6967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E832E8A-5193-4967-BA9D-5420F8DFB9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55C5E59-6202-4FC7-8642-7BAEC530849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5BE7F3B-28A8-4759-8B73-0A23CB65FF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2938" y="0"/>
            <a:ext cx="8386762" cy="1219200"/>
          </a:xfrm>
        </p:spPr>
        <p:txBody>
          <a:bodyPr/>
          <a:lstStyle/>
          <a:p>
            <a:r>
              <a:rPr lang="en-GB" sz="2800" u="sng" smtClean="0"/>
              <a:t>Some Diseases Associated with Neuropathic Pain</a:t>
            </a:r>
          </a:p>
        </p:txBody>
      </p:sp>
      <p:sp>
        <p:nvSpPr>
          <p:cNvPr id="22531" name="Text Placeholder 2"/>
          <p:cNvSpPr>
            <a:spLocks noGrp="1"/>
          </p:cNvSpPr>
          <p:nvPr>
            <p:ph type="body" sz="half" idx="1"/>
          </p:nvPr>
        </p:nvSpPr>
        <p:spPr>
          <a:xfrm>
            <a:off x="320675" y="1428750"/>
            <a:ext cx="4260850" cy="4800600"/>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PNS/CNS</a:t>
            </a:r>
          </a:p>
        </p:txBody>
      </p:sp>
      <p:pic>
        <p:nvPicPr>
          <p:cNvPr id="22532" name="Picture 24" descr="phantom 3"/>
          <p:cNvPicPr>
            <a:picLocks noChangeAspect="1" noChangeArrowheads="1"/>
          </p:cNvPicPr>
          <p:nvPr/>
        </p:nvPicPr>
        <p:blipFill>
          <a:blip r:embed="rId3" cstate="print"/>
          <a:srcRect l="8661" t="2206" r="26772" b="13235"/>
          <a:stretch>
            <a:fillRect/>
          </a:stretch>
        </p:blipFill>
        <p:spPr bwMode="auto">
          <a:xfrm>
            <a:off x="5372100" y="2362200"/>
            <a:ext cx="1238250" cy="2736850"/>
          </a:xfrm>
          <a:prstGeom prst="rect">
            <a:avLst/>
          </a:prstGeom>
          <a:noFill/>
          <a:ln w="9525">
            <a:noFill/>
            <a:miter lim="800000"/>
            <a:headEnd/>
            <a:tailEnd/>
          </a:ln>
        </p:spPr>
      </p:pic>
      <p:pic>
        <p:nvPicPr>
          <p:cNvPr id="22533" name="Picture 25" descr="spinalDamage"/>
          <p:cNvPicPr>
            <a:picLocks noChangeAspect="1" noChangeArrowheads="1"/>
          </p:cNvPicPr>
          <p:nvPr/>
        </p:nvPicPr>
        <p:blipFill>
          <a:blip r:embed="rId4" cstate="print"/>
          <a:srcRect/>
          <a:stretch>
            <a:fillRect/>
          </a:stretch>
        </p:blipFill>
        <p:spPr bwMode="auto">
          <a:xfrm>
            <a:off x="7151688" y="1357313"/>
            <a:ext cx="2744787" cy="2509837"/>
          </a:xfrm>
          <a:prstGeom prst="rect">
            <a:avLst/>
          </a:prstGeom>
          <a:noFill/>
          <a:ln w="9525">
            <a:noFill/>
            <a:miter lim="800000"/>
            <a:headEnd/>
            <a:tailEnd/>
          </a:ln>
        </p:spPr>
      </p:pic>
      <p:pic>
        <p:nvPicPr>
          <p:cNvPr id="22534" name="Picture 26" descr="wound"/>
          <p:cNvPicPr>
            <a:picLocks noChangeAspect="1" noChangeArrowheads="1"/>
          </p:cNvPicPr>
          <p:nvPr/>
        </p:nvPicPr>
        <p:blipFill>
          <a:blip r:embed="rId5" cstate="print"/>
          <a:srcRect/>
          <a:stretch>
            <a:fillRect/>
          </a:stretch>
        </p:blipFill>
        <p:spPr bwMode="auto">
          <a:xfrm>
            <a:off x="7029450" y="4121150"/>
            <a:ext cx="2957513" cy="2079625"/>
          </a:xfrm>
          <a:prstGeom prst="rect">
            <a:avLst/>
          </a:prstGeom>
          <a:noFill/>
          <a:ln w="9525">
            <a:noFill/>
            <a:miter lim="800000"/>
            <a:headEnd/>
            <a:tailEnd/>
          </a:ln>
        </p:spPr>
      </p:pic>
      <p:sp>
        <p:nvSpPr>
          <p:cNvPr id="22535" name="Rectangle 10"/>
          <p:cNvSpPr>
            <a:spLocks noChangeArrowheads="1"/>
          </p:cNvSpPr>
          <p:nvPr/>
        </p:nvSpPr>
        <p:spPr bwMode="auto">
          <a:xfrm>
            <a:off x="4838700" y="5238750"/>
            <a:ext cx="5143500" cy="830263"/>
          </a:xfrm>
          <a:prstGeom prst="rect">
            <a:avLst/>
          </a:prstGeom>
          <a:noFill/>
          <a:ln w="9525">
            <a:noFill/>
            <a:miter lim="800000"/>
            <a:headEnd/>
            <a:tailEnd/>
          </a:ln>
        </p:spPr>
        <p:txBody>
          <a:bodyPr>
            <a:spAutoFit/>
          </a:bodyPr>
          <a:lstStyle/>
          <a:p>
            <a:pPr algn="ctr"/>
            <a:r>
              <a:rPr lang="en-GB" sz="1600"/>
              <a:t>Perkins &amp; Kehlet. Anesthesiology 2000 93: 1123-1133</a:t>
            </a:r>
          </a:p>
          <a:p>
            <a:pPr algn="ctr"/>
            <a:endParaRPr lang="en-GB" sz="1600"/>
          </a:p>
          <a:p>
            <a:pPr algn="ctr"/>
            <a:r>
              <a:rPr lang="en-GB" sz="1600"/>
              <a:t>www.medicine.ox.ac.uk/bandolier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581525" y="1571625"/>
            <a:ext cx="4860925" cy="4291013"/>
            <a:chOff x="9248" y="-1730"/>
            <a:chExt cx="2722" cy="2703"/>
          </a:xfrm>
        </p:grpSpPr>
        <p:pic>
          <p:nvPicPr>
            <p:cNvPr id="23598" name="Picture 10" descr="ddc"/>
            <p:cNvPicPr>
              <a:picLocks noChangeAspect="1" noChangeArrowheads="1"/>
            </p:cNvPicPr>
            <p:nvPr/>
          </p:nvPicPr>
          <p:blipFill>
            <a:blip r:embed="rId3" cstate="print"/>
            <a:srcRect/>
            <a:stretch>
              <a:fillRect/>
            </a:stretch>
          </p:blipFill>
          <p:spPr bwMode="auto">
            <a:xfrm>
              <a:off x="9248" y="-1426"/>
              <a:ext cx="1713" cy="1014"/>
            </a:xfrm>
            <a:prstGeom prst="rect">
              <a:avLst/>
            </a:prstGeom>
            <a:noFill/>
            <a:ln w="9525">
              <a:noFill/>
              <a:miter lim="800000"/>
              <a:headEnd/>
              <a:tailEnd/>
            </a:ln>
          </p:spPr>
        </p:pic>
        <p:pic>
          <p:nvPicPr>
            <p:cNvPr id="23599" name="Picture 11" descr="taxol"/>
            <p:cNvPicPr>
              <a:picLocks noChangeAspect="1" noChangeArrowheads="1"/>
            </p:cNvPicPr>
            <p:nvPr/>
          </p:nvPicPr>
          <p:blipFill>
            <a:blip r:embed="rId4" cstate="print"/>
            <a:srcRect t="13637" r="35704" b="23376"/>
            <a:stretch>
              <a:fillRect/>
            </a:stretch>
          </p:blipFill>
          <p:spPr bwMode="auto">
            <a:xfrm>
              <a:off x="9349" y="0"/>
              <a:ext cx="1553" cy="973"/>
            </a:xfrm>
            <a:prstGeom prst="rect">
              <a:avLst/>
            </a:prstGeom>
            <a:noFill/>
            <a:ln w="9525">
              <a:noFill/>
              <a:miter lim="800000"/>
              <a:headEnd/>
              <a:tailEnd/>
            </a:ln>
          </p:spPr>
        </p:pic>
        <p:pic>
          <p:nvPicPr>
            <p:cNvPr id="23600" name="Picture 12" descr="jameson"/>
            <p:cNvPicPr>
              <a:picLocks noChangeAspect="1" noChangeArrowheads="1"/>
            </p:cNvPicPr>
            <p:nvPr/>
          </p:nvPicPr>
          <p:blipFill>
            <a:blip r:embed="rId5" cstate="print"/>
            <a:srcRect r="64125"/>
            <a:stretch>
              <a:fillRect/>
            </a:stretch>
          </p:blipFill>
          <p:spPr bwMode="auto">
            <a:xfrm>
              <a:off x="11151" y="-1730"/>
              <a:ext cx="819" cy="2608"/>
            </a:xfrm>
            <a:prstGeom prst="rect">
              <a:avLst/>
            </a:prstGeom>
            <a:noFill/>
            <a:ln w="9525">
              <a:noFill/>
              <a:miter lim="800000"/>
              <a:headEnd/>
              <a:tailEnd/>
            </a:ln>
          </p:spPr>
        </p:pic>
      </p:grpSp>
      <p:sp>
        <p:nvSpPr>
          <p:cNvPr id="23555" name="Title 1"/>
          <p:cNvSpPr>
            <a:spLocks noGrp="1"/>
          </p:cNvSpPr>
          <p:nvPr>
            <p:ph type="title"/>
          </p:nvPr>
        </p:nvSpPr>
        <p:spPr>
          <a:xfrm>
            <a:off x="723900" y="-71438"/>
            <a:ext cx="8386763" cy="1219201"/>
          </a:xfrm>
        </p:spPr>
        <p:txBody>
          <a:bodyPr/>
          <a:lstStyle/>
          <a:p>
            <a:r>
              <a:rPr lang="en-GB" sz="2800" u="sng" smtClean="0"/>
              <a:t>Some Diseases Associated with Neuropathic Pain</a:t>
            </a:r>
          </a:p>
        </p:txBody>
      </p:sp>
      <p:sp>
        <p:nvSpPr>
          <p:cNvPr id="23556" name="Text Placeholder 2"/>
          <p:cNvSpPr>
            <a:spLocks noGrp="1"/>
          </p:cNvSpPr>
          <p:nvPr>
            <p:ph type="body" sz="half" idx="1"/>
          </p:nvPr>
        </p:nvSpPr>
        <p:spPr>
          <a:xfrm>
            <a:off x="128588" y="1214438"/>
            <a:ext cx="3810000" cy="2857500"/>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P/CNS</a:t>
            </a:r>
          </a:p>
          <a:p>
            <a:pPr>
              <a:buClr>
                <a:srgbClr val="FFFF00"/>
              </a:buClr>
              <a:buFont typeface="Arial" charset="0"/>
              <a:buChar char="•"/>
            </a:pPr>
            <a:r>
              <a:rPr lang="en-GB" sz="2800" smtClean="0">
                <a:solidFill>
                  <a:srgbClr val="FFFF00"/>
                </a:solidFill>
              </a:rPr>
              <a:t>Peripheral neuropathy e.g.:</a:t>
            </a:r>
          </a:p>
          <a:p>
            <a:pPr lvl="1">
              <a:buClr>
                <a:srgbClr val="FFFF00"/>
              </a:buClr>
              <a:buFont typeface="Arial" charset="0"/>
              <a:buChar char="•"/>
            </a:pPr>
            <a:r>
              <a:rPr lang="en-GB" sz="2400" smtClean="0">
                <a:solidFill>
                  <a:srgbClr val="FFFF00"/>
                </a:solidFill>
              </a:rPr>
              <a:t>Diabetes</a:t>
            </a:r>
          </a:p>
          <a:p>
            <a:pPr lvl="1">
              <a:buClr>
                <a:srgbClr val="FFFF00"/>
              </a:buClr>
              <a:buFont typeface="Arial" charset="0"/>
              <a:buChar char="•"/>
            </a:pPr>
            <a:r>
              <a:rPr lang="en-GB" sz="2400" smtClean="0">
                <a:solidFill>
                  <a:srgbClr val="FFFF00"/>
                </a:solidFill>
              </a:rPr>
              <a:t>Drug-induced</a:t>
            </a:r>
          </a:p>
          <a:p>
            <a:pPr lvl="1">
              <a:buClr>
                <a:srgbClr val="FFFF00"/>
              </a:buClr>
              <a:buFont typeface="Arial" charset="0"/>
              <a:buChar char="•"/>
            </a:pPr>
            <a:r>
              <a:rPr lang="en-GB" sz="2400" smtClean="0">
                <a:solidFill>
                  <a:srgbClr val="FFFF00"/>
                </a:solidFill>
              </a:rPr>
              <a:t>Nutritional</a:t>
            </a:r>
          </a:p>
          <a:p>
            <a:pPr lvl="1">
              <a:buClr>
                <a:srgbClr val="FFFF00"/>
              </a:buClr>
              <a:buFont typeface="Arial" charset="0"/>
              <a:buChar char="•"/>
            </a:pPr>
            <a:endParaRPr lang="en-GB" sz="2400" smtClean="0">
              <a:solidFill>
                <a:srgbClr val="FFFF00"/>
              </a:solidFill>
            </a:endParaRPr>
          </a:p>
        </p:txBody>
      </p:sp>
      <p:grpSp>
        <p:nvGrpSpPr>
          <p:cNvPr id="3" name="Group 36"/>
          <p:cNvGrpSpPr>
            <a:grpSpLocks/>
          </p:cNvGrpSpPr>
          <p:nvPr/>
        </p:nvGrpSpPr>
        <p:grpSpPr bwMode="auto">
          <a:xfrm>
            <a:off x="4143375" y="1000125"/>
            <a:ext cx="5556250" cy="5857875"/>
            <a:chOff x="10787106" y="500042"/>
            <a:chExt cx="4938397" cy="5857916"/>
          </a:xfrm>
        </p:grpSpPr>
        <p:sp>
          <p:nvSpPr>
            <p:cNvPr id="23591" name="TextBox 15"/>
            <p:cNvSpPr txBox="1">
              <a:spLocks noChangeArrowheads="1"/>
            </p:cNvSpPr>
            <p:nvPr/>
          </p:nvSpPr>
          <p:spPr bwMode="auto">
            <a:xfrm>
              <a:off x="10858544" y="500042"/>
              <a:ext cx="4143404" cy="830997"/>
            </a:xfrm>
            <a:prstGeom prst="rect">
              <a:avLst/>
            </a:prstGeom>
            <a:noFill/>
            <a:ln w="9525">
              <a:noFill/>
              <a:miter lim="800000"/>
              <a:headEnd/>
              <a:tailEnd/>
            </a:ln>
          </p:spPr>
          <p:txBody>
            <a:bodyPr>
              <a:spAutoFit/>
            </a:bodyPr>
            <a:lstStyle/>
            <a:p>
              <a:pPr algn="ctr"/>
              <a:r>
                <a:rPr lang="en-GB" b="1"/>
                <a:t>Sir Edward “Weary” Dunlop</a:t>
              </a:r>
              <a:endParaRPr lang="en-GB" sz="2000" b="1"/>
            </a:p>
            <a:p>
              <a:pPr algn="ctr"/>
              <a:r>
                <a:rPr lang="en-GB"/>
                <a:t>1907 - 93</a:t>
              </a:r>
            </a:p>
          </p:txBody>
        </p:sp>
        <p:pic>
          <p:nvPicPr>
            <p:cNvPr id="23592" name="Picture 21" descr="dun 6.jpg"/>
            <p:cNvPicPr>
              <a:picLocks noChangeAspect="1"/>
            </p:cNvPicPr>
            <p:nvPr/>
          </p:nvPicPr>
          <p:blipFill>
            <a:blip r:embed="rId6" cstate="print"/>
            <a:srcRect/>
            <a:stretch>
              <a:fillRect/>
            </a:stretch>
          </p:blipFill>
          <p:spPr bwMode="auto">
            <a:xfrm>
              <a:off x="13501750" y="3000372"/>
              <a:ext cx="1216497" cy="1670851"/>
            </a:xfrm>
            <a:prstGeom prst="rect">
              <a:avLst/>
            </a:prstGeom>
            <a:noFill/>
            <a:ln w="9525">
              <a:noFill/>
              <a:miter lim="800000"/>
              <a:headEnd/>
              <a:tailEnd/>
            </a:ln>
          </p:spPr>
        </p:pic>
        <p:pic>
          <p:nvPicPr>
            <p:cNvPr id="23593" name="Picture 22" descr="dun5.gif"/>
            <p:cNvPicPr>
              <a:picLocks noChangeAspect="1"/>
            </p:cNvPicPr>
            <p:nvPr/>
          </p:nvPicPr>
          <p:blipFill>
            <a:blip r:embed="rId7" cstate="print"/>
            <a:srcRect r="11090" b="13635"/>
            <a:stretch>
              <a:fillRect/>
            </a:stretch>
          </p:blipFill>
          <p:spPr bwMode="auto">
            <a:xfrm>
              <a:off x="13073122" y="4786322"/>
              <a:ext cx="2652381" cy="1571636"/>
            </a:xfrm>
            <a:prstGeom prst="rect">
              <a:avLst/>
            </a:prstGeom>
            <a:noFill/>
            <a:ln w="9525">
              <a:noFill/>
              <a:miter lim="800000"/>
              <a:headEnd/>
              <a:tailEnd/>
            </a:ln>
          </p:spPr>
        </p:pic>
        <p:pic>
          <p:nvPicPr>
            <p:cNvPr id="23594" name="Picture 25" descr="dun 8.jpg"/>
            <p:cNvPicPr>
              <a:picLocks noChangeAspect="1"/>
            </p:cNvPicPr>
            <p:nvPr/>
          </p:nvPicPr>
          <p:blipFill>
            <a:blip r:embed="rId8" cstate="print"/>
            <a:srcRect/>
            <a:stretch>
              <a:fillRect/>
            </a:stretch>
          </p:blipFill>
          <p:spPr bwMode="auto">
            <a:xfrm>
              <a:off x="13001684" y="1285860"/>
              <a:ext cx="2096780" cy="1562101"/>
            </a:xfrm>
            <a:prstGeom prst="rect">
              <a:avLst/>
            </a:prstGeom>
            <a:noFill/>
            <a:ln w="9525">
              <a:noFill/>
              <a:miter lim="800000"/>
              <a:headEnd/>
              <a:tailEnd/>
            </a:ln>
          </p:spPr>
        </p:pic>
        <p:pic>
          <p:nvPicPr>
            <p:cNvPr id="23595" name="Picture 27" descr="DUN11.gif"/>
            <p:cNvPicPr>
              <a:picLocks noChangeAspect="1"/>
            </p:cNvPicPr>
            <p:nvPr/>
          </p:nvPicPr>
          <p:blipFill>
            <a:blip r:embed="rId9" cstate="print"/>
            <a:srcRect/>
            <a:stretch>
              <a:fillRect/>
            </a:stretch>
          </p:blipFill>
          <p:spPr bwMode="auto">
            <a:xfrm>
              <a:off x="10858544" y="1285860"/>
              <a:ext cx="1857388" cy="1646884"/>
            </a:xfrm>
            <a:prstGeom prst="rect">
              <a:avLst/>
            </a:prstGeom>
            <a:noFill/>
            <a:ln w="9525">
              <a:noFill/>
              <a:miter lim="800000"/>
              <a:headEnd/>
              <a:tailEnd/>
            </a:ln>
          </p:spPr>
        </p:pic>
        <p:pic>
          <p:nvPicPr>
            <p:cNvPr id="23596" name="Picture 28" descr="DUN 11.jpg"/>
            <p:cNvPicPr>
              <a:picLocks noChangeAspect="1"/>
            </p:cNvPicPr>
            <p:nvPr/>
          </p:nvPicPr>
          <p:blipFill>
            <a:blip r:embed="rId10" cstate="print"/>
            <a:srcRect/>
            <a:stretch>
              <a:fillRect/>
            </a:stretch>
          </p:blipFill>
          <p:spPr bwMode="auto">
            <a:xfrm>
              <a:off x="10787106" y="4887254"/>
              <a:ext cx="2181418" cy="1470680"/>
            </a:xfrm>
            <a:prstGeom prst="rect">
              <a:avLst/>
            </a:prstGeom>
            <a:noFill/>
            <a:ln w="9525">
              <a:noFill/>
              <a:miter lim="800000"/>
              <a:headEnd/>
              <a:tailEnd/>
            </a:ln>
          </p:spPr>
        </p:pic>
        <p:pic>
          <p:nvPicPr>
            <p:cNvPr id="23597" name="Picture 30" descr="DUN12.jpg"/>
            <p:cNvPicPr>
              <a:picLocks noChangeAspect="1"/>
            </p:cNvPicPr>
            <p:nvPr/>
          </p:nvPicPr>
          <p:blipFill>
            <a:blip r:embed="rId11" cstate="print"/>
            <a:srcRect/>
            <a:stretch>
              <a:fillRect/>
            </a:stretch>
          </p:blipFill>
          <p:spPr bwMode="auto">
            <a:xfrm rot="5400000">
              <a:off x="11099553" y="2830801"/>
              <a:ext cx="1571637" cy="2053655"/>
            </a:xfrm>
            <a:prstGeom prst="rect">
              <a:avLst/>
            </a:prstGeom>
            <a:noFill/>
            <a:ln w="9525">
              <a:noFill/>
              <a:miter lim="800000"/>
              <a:headEnd/>
              <a:tailEnd/>
            </a:ln>
          </p:spPr>
        </p:pic>
      </p:grpSp>
      <p:sp>
        <p:nvSpPr>
          <p:cNvPr id="35" name="TextBox 34"/>
          <p:cNvSpPr txBox="1">
            <a:spLocks noChangeArrowheads="1"/>
          </p:cNvSpPr>
          <p:nvPr/>
        </p:nvSpPr>
        <p:spPr bwMode="auto">
          <a:xfrm>
            <a:off x="4071938" y="1214438"/>
            <a:ext cx="5840412" cy="5160962"/>
          </a:xfrm>
          <a:prstGeom prst="rect">
            <a:avLst/>
          </a:prstGeo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miter lim="800000"/>
            <a:headEnd/>
            <a:tailEnd/>
          </a:ln>
        </p:spPr>
        <p:txBody>
          <a:bodyPr>
            <a:spAutoFit/>
          </a:bodyPr>
          <a:lstStyle/>
          <a:p>
            <a:pPr algn="ctr"/>
            <a:r>
              <a:rPr lang="en-GB" sz="3600" u="sng">
                <a:solidFill>
                  <a:srgbClr val="FFFF00"/>
                </a:solidFill>
              </a:rPr>
              <a:t>Dry Beriberi</a:t>
            </a:r>
          </a:p>
          <a:p>
            <a:pPr algn="ctr"/>
            <a:endParaRPr lang="en-GB">
              <a:solidFill>
                <a:srgbClr val="FFFF00"/>
              </a:solidFill>
            </a:endParaRPr>
          </a:p>
          <a:p>
            <a:pPr algn="ctr"/>
            <a:r>
              <a:rPr lang="en-GB">
                <a:solidFill>
                  <a:srgbClr val="FFFF00"/>
                </a:solidFill>
              </a:rPr>
              <a:t>Thiamine (vitamin B</a:t>
            </a:r>
            <a:r>
              <a:rPr lang="en-GB" baseline="-25000">
                <a:solidFill>
                  <a:srgbClr val="FFFF00"/>
                </a:solidFill>
              </a:rPr>
              <a:t>1</a:t>
            </a:r>
            <a:r>
              <a:rPr lang="en-GB">
                <a:solidFill>
                  <a:srgbClr val="FFFF00"/>
                </a:solidFill>
              </a:rPr>
              <a:t>) deficiency</a:t>
            </a:r>
          </a:p>
          <a:p>
            <a:pPr algn="ctr"/>
            <a:endParaRPr lang="en-GB" baseline="-25000">
              <a:solidFill>
                <a:srgbClr val="FFFF00"/>
              </a:solidFill>
            </a:endParaRPr>
          </a:p>
          <a:p>
            <a:pPr algn="ctr"/>
            <a:r>
              <a:rPr lang="en-GB">
                <a:solidFill>
                  <a:srgbClr val="FFFF00"/>
                </a:solidFill>
              </a:rPr>
              <a:t>”...</a:t>
            </a:r>
            <a:r>
              <a:rPr lang="en-GB" i="1">
                <a:solidFill>
                  <a:srgbClr val="FFFF00"/>
                </a:solidFill>
              </a:rPr>
              <a:t>intense burning of the feet </a:t>
            </a:r>
          </a:p>
          <a:p>
            <a:pPr algn="ctr"/>
            <a:r>
              <a:rPr lang="en-GB" i="1">
                <a:solidFill>
                  <a:srgbClr val="FFFF00"/>
                </a:solidFill>
              </a:rPr>
              <a:t>and an exquisite sensitiveness </a:t>
            </a:r>
          </a:p>
          <a:p>
            <a:pPr algn="ctr"/>
            <a:r>
              <a:rPr lang="en-GB" i="1">
                <a:solidFill>
                  <a:srgbClr val="FFFF00"/>
                </a:solidFill>
              </a:rPr>
              <a:t>which scarcely enables them to walk </a:t>
            </a:r>
          </a:p>
          <a:p>
            <a:pPr algn="ctr"/>
            <a:r>
              <a:rPr lang="en-GB" i="1">
                <a:solidFill>
                  <a:srgbClr val="FFFF00"/>
                </a:solidFill>
              </a:rPr>
              <a:t>and they cannot sleep or get any rest...”</a:t>
            </a:r>
            <a:endParaRPr lang="en-GB" i="1" baseline="-25000">
              <a:solidFill>
                <a:srgbClr val="FFFF00"/>
              </a:solidFill>
            </a:endParaRPr>
          </a:p>
          <a:p>
            <a:pPr algn="ctr"/>
            <a:endParaRPr lang="en-GB" i="1" baseline="-25000">
              <a:solidFill>
                <a:srgbClr val="FFFF00"/>
              </a:solidFill>
            </a:endParaRPr>
          </a:p>
          <a:p>
            <a:pPr algn="ctr"/>
            <a:endParaRPr lang="en-GB" baseline="-25000">
              <a:solidFill>
                <a:srgbClr val="FFFF00"/>
              </a:solidFill>
            </a:endParaRPr>
          </a:p>
          <a:p>
            <a:pPr algn="ctr"/>
            <a:r>
              <a:rPr lang="en-GB" sz="3200" baseline="-25000">
                <a:solidFill>
                  <a:srgbClr val="FFFF00"/>
                </a:solidFill>
              </a:rPr>
              <a:t>War Diaries of Weary Dunlop</a:t>
            </a:r>
          </a:p>
          <a:p>
            <a:pPr algn="ctr"/>
            <a:endParaRPr lang="en-GB" baseline="-25000">
              <a:solidFill>
                <a:srgbClr val="FFFF00"/>
              </a:solidFill>
            </a:endParaRPr>
          </a:p>
          <a:p>
            <a:pPr algn="ctr"/>
            <a:r>
              <a:rPr lang="en-GB">
                <a:solidFill>
                  <a:srgbClr val="FFFF00"/>
                </a:solidFill>
              </a:rPr>
              <a:t>Dunlop EE BMJ;1946;4474:481-6</a:t>
            </a:r>
          </a:p>
          <a:p>
            <a:endParaRPr lang="en-GB" baseline="-25000"/>
          </a:p>
          <a:p>
            <a:endParaRPr lang="en-GB"/>
          </a:p>
        </p:txBody>
      </p:sp>
      <p:grpSp>
        <p:nvGrpSpPr>
          <p:cNvPr id="23559" name="Group 28"/>
          <p:cNvGrpSpPr>
            <a:grpSpLocks/>
          </p:cNvGrpSpPr>
          <p:nvPr/>
        </p:nvGrpSpPr>
        <p:grpSpPr bwMode="auto">
          <a:xfrm>
            <a:off x="401638" y="4500563"/>
            <a:ext cx="3214687" cy="2055812"/>
            <a:chOff x="401638" y="4500563"/>
            <a:chExt cx="3214687" cy="2055812"/>
          </a:xfrm>
        </p:grpSpPr>
        <p:pic>
          <p:nvPicPr>
            <p:cNvPr id="23560" name="Picture 10" descr="5142_2.png"/>
            <p:cNvPicPr>
              <a:picLocks noChangeAspect="1"/>
            </p:cNvPicPr>
            <p:nvPr/>
          </p:nvPicPr>
          <p:blipFill>
            <a:blip r:embed="rId12" cstate="print"/>
            <a:srcRect t="43323" b="5930"/>
            <a:stretch>
              <a:fillRect/>
            </a:stretch>
          </p:blipFill>
          <p:spPr bwMode="auto">
            <a:xfrm>
              <a:off x="401638" y="4500563"/>
              <a:ext cx="3214687" cy="2055812"/>
            </a:xfrm>
            <a:prstGeom prst="rect">
              <a:avLst/>
            </a:prstGeom>
            <a:noFill/>
            <a:ln w="9525">
              <a:noFill/>
              <a:miter lim="800000"/>
              <a:headEnd/>
              <a:tailEnd/>
            </a:ln>
          </p:spPr>
        </p:pic>
        <p:sp>
          <p:nvSpPr>
            <p:cNvPr id="18" name="Freeform 17"/>
            <p:cNvSpPr/>
            <p:nvPr/>
          </p:nvSpPr>
          <p:spPr bwMode="auto">
            <a:xfrm>
              <a:off x="685464" y="6287439"/>
              <a:ext cx="202742" cy="210632"/>
            </a:xfrm>
            <a:custGeom>
              <a:avLst/>
              <a:gdLst>
                <a:gd name="connsiteX0" fmla="*/ 119399 w 202742"/>
                <a:gd name="connsiteY0" fmla="*/ 27636 h 210632"/>
                <a:gd name="connsiteX1" fmla="*/ 117017 w 202742"/>
                <a:gd name="connsiteY1" fmla="*/ 41924 h 210632"/>
                <a:gd name="connsiteX2" fmla="*/ 114636 w 202742"/>
                <a:gd name="connsiteY2" fmla="*/ 49067 h 210632"/>
                <a:gd name="connsiteX3" fmla="*/ 112255 w 202742"/>
                <a:gd name="connsiteY3" fmla="*/ 58592 h 210632"/>
                <a:gd name="connsiteX4" fmla="*/ 109874 w 202742"/>
                <a:gd name="connsiteY4" fmla="*/ 65736 h 210632"/>
                <a:gd name="connsiteX5" fmla="*/ 107492 w 202742"/>
                <a:gd name="connsiteY5" fmla="*/ 80024 h 210632"/>
                <a:gd name="connsiteX6" fmla="*/ 100349 w 202742"/>
                <a:gd name="connsiteY6" fmla="*/ 87167 h 210632"/>
                <a:gd name="connsiteX7" fmla="*/ 95586 w 202742"/>
                <a:gd name="connsiteY7" fmla="*/ 94311 h 210632"/>
                <a:gd name="connsiteX8" fmla="*/ 81299 w 202742"/>
                <a:gd name="connsiteY8" fmla="*/ 101455 h 210632"/>
                <a:gd name="connsiteX9" fmla="*/ 69392 w 202742"/>
                <a:gd name="connsiteY9" fmla="*/ 113361 h 210632"/>
                <a:gd name="connsiteX10" fmla="*/ 64630 w 202742"/>
                <a:gd name="connsiteY10" fmla="*/ 120505 h 210632"/>
                <a:gd name="connsiteX11" fmla="*/ 52724 w 202742"/>
                <a:gd name="connsiteY11" fmla="*/ 122886 h 210632"/>
                <a:gd name="connsiteX12" fmla="*/ 28911 w 202742"/>
                <a:gd name="connsiteY12" fmla="*/ 125267 h 210632"/>
                <a:gd name="connsiteX13" fmla="*/ 21767 w 202742"/>
                <a:gd name="connsiteY13" fmla="*/ 130030 h 210632"/>
                <a:gd name="connsiteX14" fmla="*/ 12242 w 202742"/>
                <a:gd name="connsiteY14" fmla="*/ 144317 h 210632"/>
                <a:gd name="connsiteX15" fmla="*/ 5099 w 202742"/>
                <a:gd name="connsiteY15" fmla="*/ 158605 h 210632"/>
                <a:gd name="connsiteX16" fmla="*/ 14624 w 202742"/>
                <a:gd name="connsiteY16" fmla="*/ 191942 h 210632"/>
                <a:gd name="connsiteX17" fmla="*/ 31292 w 202742"/>
                <a:gd name="connsiteY17" fmla="*/ 194324 h 210632"/>
                <a:gd name="connsiteX18" fmla="*/ 38436 w 202742"/>
                <a:gd name="connsiteY18" fmla="*/ 199086 h 210632"/>
                <a:gd name="connsiteX19" fmla="*/ 47961 w 202742"/>
                <a:gd name="connsiteY19" fmla="*/ 208611 h 210632"/>
                <a:gd name="connsiteX20" fmla="*/ 86061 w 202742"/>
                <a:gd name="connsiteY20" fmla="*/ 203849 h 210632"/>
                <a:gd name="connsiteX21" fmla="*/ 93205 w 202742"/>
                <a:gd name="connsiteY21" fmla="*/ 199086 h 210632"/>
                <a:gd name="connsiteX22" fmla="*/ 97967 w 202742"/>
                <a:gd name="connsiteY22" fmla="*/ 191942 h 210632"/>
                <a:gd name="connsiteX23" fmla="*/ 112255 w 202742"/>
                <a:gd name="connsiteY23" fmla="*/ 187180 h 210632"/>
                <a:gd name="connsiteX24" fmla="*/ 126542 w 202742"/>
                <a:gd name="connsiteY24" fmla="*/ 177655 h 210632"/>
                <a:gd name="connsiteX25" fmla="*/ 133686 w 202742"/>
                <a:gd name="connsiteY25" fmla="*/ 170511 h 210632"/>
                <a:gd name="connsiteX26" fmla="*/ 138449 w 202742"/>
                <a:gd name="connsiteY26" fmla="*/ 163367 h 210632"/>
                <a:gd name="connsiteX27" fmla="*/ 145592 w 202742"/>
                <a:gd name="connsiteY27" fmla="*/ 160986 h 210632"/>
                <a:gd name="connsiteX28" fmla="*/ 159880 w 202742"/>
                <a:gd name="connsiteY28" fmla="*/ 146699 h 210632"/>
                <a:gd name="connsiteX29" fmla="*/ 181311 w 202742"/>
                <a:gd name="connsiteY29" fmla="*/ 130030 h 210632"/>
                <a:gd name="connsiteX30" fmla="*/ 202742 w 202742"/>
                <a:gd name="connsiteY30" fmla="*/ 127649 h 210632"/>
                <a:gd name="connsiteX31" fmla="*/ 200361 w 202742"/>
                <a:gd name="connsiteY31" fmla="*/ 72880 h 210632"/>
                <a:gd name="connsiteX32" fmla="*/ 197980 w 202742"/>
                <a:gd name="connsiteY32" fmla="*/ 65736 h 210632"/>
                <a:gd name="connsiteX33" fmla="*/ 193217 w 202742"/>
                <a:gd name="connsiteY33" fmla="*/ 58592 h 210632"/>
                <a:gd name="connsiteX34" fmla="*/ 186074 w 202742"/>
                <a:gd name="connsiteY34" fmla="*/ 51449 h 210632"/>
                <a:gd name="connsiteX35" fmla="*/ 183692 w 202742"/>
                <a:gd name="connsiteY35" fmla="*/ 44305 h 210632"/>
                <a:gd name="connsiteX36" fmla="*/ 133686 w 202742"/>
                <a:gd name="connsiteY36" fmla="*/ 18111 h 210632"/>
                <a:gd name="connsiteX37" fmla="*/ 119399 w 202742"/>
                <a:gd name="connsiteY37" fmla="*/ 25255 h 210632"/>
                <a:gd name="connsiteX38" fmla="*/ 119399 w 202742"/>
                <a:gd name="connsiteY38" fmla="*/ 27636 h 21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742" h="210632">
                  <a:moveTo>
                    <a:pt x="119399" y="27636"/>
                  </a:moveTo>
                  <a:cubicBezTo>
                    <a:pt x="118605" y="32399"/>
                    <a:pt x="118065" y="37211"/>
                    <a:pt x="117017" y="41924"/>
                  </a:cubicBezTo>
                  <a:cubicBezTo>
                    <a:pt x="116472" y="44374"/>
                    <a:pt x="115325" y="46654"/>
                    <a:pt x="114636" y="49067"/>
                  </a:cubicBezTo>
                  <a:cubicBezTo>
                    <a:pt x="113737" y="52214"/>
                    <a:pt x="113154" y="55445"/>
                    <a:pt x="112255" y="58592"/>
                  </a:cubicBezTo>
                  <a:cubicBezTo>
                    <a:pt x="111565" y="61006"/>
                    <a:pt x="110419" y="63286"/>
                    <a:pt x="109874" y="65736"/>
                  </a:cubicBezTo>
                  <a:cubicBezTo>
                    <a:pt x="108827" y="70449"/>
                    <a:pt x="109453" y="75612"/>
                    <a:pt x="107492" y="80024"/>
                  </a:cubicBezTo>
                  <a:cubicBezTo>
                    <a:pt x="106124" y="83101"/>
                    <a:pt x="102505" y="84580"/>
                    <a:pt x="100349" y="87167"/>
                  </a:cubicBezTo>
                  <a:cubicBezTo>
                    <a:pt x="98517" y="89366"/>
                    <a:pt x="97610" y="92287"/>
                    <a:pt x="95586" y="94311"/>
                  </a:cubicBezTo>
                  <a:cubicBezTo>
                    <a:pt x="90969" y="98928"/>
                    <a:pt x="87110" y="99518"/>
                    <a:pt x="81299" y="101455"/>
                  </a:cubicBezTo>
                  <a:cubicBezTo>
                    <a:pt x="68595" y="120510"/>
                    <a:pt x="85271" y="97482"/>
                    <a:pt x="69392" y="113361"/>
                  </a:cubicBezTo>
                  <a:cubicBezTo>
                    <a:pt x="67368" y="115385"/>
                    <a:pt x="67115" y="119085"/>
                    <a:pt x="64630" y="120505"/>
                  </a:cubicBezTo>
                  <a:cubicBezTo>
                    <a:pt x="61116" y="122513"/>
                    <a:pt x="56736" y="122351"/>
                    <a:pt x="52724" y="122886"/>
                  </a:cubicBezTo>
                  <a:cubicBezTo>
                    <a:pt x="44817" y="123940"/>
                    <a:pt x="36849" y="124473"/>
                    <a:pt x="28911" y="125267"/>
                  </a:cubicBezTo>
                  <a:cubicBezTo>
                    <a:pt x="26530" y="126855"/>
                    <a:pt x="23652" y="127876"/>
                    <a:pt x="21767" y="130030"/>
                  </a:cubicBezTo>
                  <a:cubicBezTo>
                    <a:pt x="17998" y="134337"/>
                    <a:pt x="15417" y="139555"/>
                    <a:pt x="12242" y="144317"/>
                  </a:cubicBezTo>
                  <a:cubicBezTo>
                    <a:pt x="6088" y="153547"/>
                    <a:pt x="8384" y="148748"/>
                    <a:pt x="5099" y="158605"/>
                  </a:cubicBezTo>
                  <a:cubicBezTo>
                    <a:pt x="6138" y="171076"/>
                    <a:pt x="0" y="187555"/>
                    <a:pt x="14624" y="191942"/>
                  </a:cubicBezTo>
                  <a:cubicBezTo>
                    <a:pt x="20000" y="193555"/>
                    <a:pt x="25736" y="193530"/>
                    <a:pt x="31292" y="194324"/>
                  </a:cubicBezTo>
                  <a:cubicBezTo>
                    <a:pt x="33673" y="195911"/>
                    <a:pt x="36648" y="196851"/>
                    <a:pt x="38436" y="199086"/>
                  </a:cubicBezTo>
                  <a:cubicBezTo>
                    <a:pt x="47673" y="210632"/>
                    <a:pt x="32374" y="203416"/>
                    <a:pt x="47961" y="208611"/>
                  </a:cubicBezTo>
                  <a:cubicBezTo>
                    <a:pt x="50824" y="208351"/>
                    <a:pt x="78189" y="206801"/>
                    <a:pt x="86061" y="203849"/>
                  </a:cubicBezTo>
                  <a:cubicBezTo>
                    <a:pt x="88741" y="202844"/>
                    <a:pt x="90824" y="200674"/>
                    <a:pt x="93205" y="199086"/>
                  </a:cubicBezTo>
                  <a:cubicBezTo>
                    <a:pt x="94792" y="196705"/>
                    <a:pt x="95540" y="193459"/>
                    <a:pt x="97967" y="191942"/>
                  </a:cubicBezTo>
                  <a:cubicBezTo>
                    <a:pt x="102224" y="189281"/>
                    <a:pt x="112255" y="187180"/>
                    <a:pt x="112255" y="187180"/>
                  </a:cubicBezTo>
                  <a:cubicBezTo>
                    <a:pt x="135047" y="164388"/>
                    <a:pt x="105865" y="191440"/>
                    <a:pt x="126542" y="177655"/>
                  </a:cubicBezTo>
                  <a:cubicBezTo>
                    <a:pt x="129344" y="175787"/>
                    <a:pt x="131530" y="173098"/>
                    <a:pt x="133686" y="170511"/>
                  </a:cubicBezTo>
                  <a:cubicBezTo>
                    <a:pt x="135518" y="168312"/>
                    <a:pt x="136214" y="165155"/>
                    <a:pt x="138449" y="163367"/>
                  </a:cubicBezTo>
                  <a:cubicBezTo>
                    <a:pt x="140409" y="161799"/>
                    <a:pt x="143211" y="161780"/>
                    <a:pt x="145592" y="160986"/>
                  </a:cubicBezTo>
                  <a:lnTo>
                    <a:pt x="159880" y="146699"/>
                  </a:lnTo>
                  <a:cubicBezTo>
                    <a:pt x="164787" y="141792"/>
                    <a:pt x="174903" y="130742"/>
                    <a:pt x="181311" y="130030"/>
                  </a:cubicBezTo>
                  <a:lnTo>
                    <a:pt x="202742" y="127649"/>
                  </a:lnTo>
                  <a:cubicBezTo>
                    <a:pt x="201948" y="109393"/>
                    <a:pt x="201762" y="91100"/>
                    <a:pt x="200361" y="72880"/>
                  </a:cubicBezTo>
                  <a:cubicBezTo>
                    <a:pt x="200169" y="70377"/>
                    <a:pt x="199103" y="67981"/>
                    <a:pt x="197980" y="65736"/>
                  </a:cubicBezTo>
                  <a:cubicBezTo>
                    <a:pt x="196700" y="63176"/>
                    <a:pt x="195049" y="60791"/>
                    <a:pt x="193217" y="58592"/>
                  </a:cubicBezTo>
                  <a:cubicBezTo>
                    <a:pt x="191061" y="56005"/>
                    <a:pt x="188455" y="53830"/>
                    <a:pt x="186074" y="51449"/>
                  </a:cubicBezTo>
                  <a:cubicBezTo>
                    <a:pt x="185280" y="49068"/>
                    <a:pt x="184024" y="46793"/>
                    <a:pt x="183692" y="44305"/>
                  </a:cubicBezTo>
                  <a:cubicBezTo>
                    <a:pt x="177784" y="0"/>
                    <a:pt x="194527" y="15069"/>
                    <a:pt x="133686" y="18111"/>
                  </a:cubicBezTo>
                  <a:cubicBezTo>
                    <a:pt x="127874" y="20048"/>
                    <a:pt x="124016" y="20637"/>
                    <a:pt x="119399" y="25255"/>
                  </a:cubicBezTo>
                  <a:lnTo>
                    <a:pt x="119399" y="27636"/>
                  </a:ln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19" name="Freeform 18"/>
            <p:cNvSpPr/>
            <p:nvPr/>
          </p:nvSpPr>
          <p:spPr bwMode="auto">
            <a:xfrm>
              <a:off x="966137" y="6301379"/>
              <a:ext cx="197281" cy="192533"/>
            </a:xfrm>
            <a:custGeom>
              <a:avLst/>
              <a:gdLst>
                <a:gd name="connsiteX0" fmla="*/ 33988 w 197281"/>
                <a:gd name="connsiteY0" fmla="*/ 6552 h 192533"/>
                <a:gd name="connsiteX1" fmla="*/ 76851 w 197281"/>
                <a:gd name="connsiteY1" fmla="*/ 6552 h 192533"/>
                <a:gd name="connsiteX2" fmla="*/ 79232 w 197281"/>
                <a:gd name="connsiteY2" fmla="*/ 13696 h 192533"/>
                <a:gd name="connsiteX3" fmla="*/ 81613 w 197281"/>
                <a:gd name="connsiteY3" fmla="*/ 37509 h 192533"/>
                <a:gd name="connsiteX4" fmla="*/ 86376 w 197281"/>
                <a:gd name="connsiteY4" fmla="*/ 44652 h 192533"/>
                <a:gd name="connsiteX5" fmla="*/ 88757 w 197281"/>
                <a:gd name="connsiteY5" fmla="*/ 51796 h 192533"/>
                <a:gd name="connsiteX6" fmla="*/ 91138 w 197281"/>
                <a:gd name="connsiteY6" fmla="*/ 63702 h 192533"/>
                <a:gd name="connsiteX7" fmla="*/ 105426 w 197281"/>
                <a:gd name="connsiteY7" fmla="*/ 75609 h 192533"/>
                <a:gd name="connsiteX8" fmla="*/ 119713 w 197281"/>
                <a:gd name="connsiteY8" fmla="*/ 77990 h 192533"/>
                <a:gd name="connsiteX9" fmla="*/ 134001 w 197281"/>
                <a:gd name="connsiteY9" fmla="*/ 85134 h 192533"/>
                <a:gd name="connsiteX10" fmla="*/ 148288 w 197281"/>
                <a:gd name="connsiteY10" fmla="*/ 92277 h 192533"/>
                <a:gd name="connsiteX11" fmla="*/ 155432 w 197281"/>
                <a:gd name="connsiteY11" fmla="*/ 99421 h 192533"/>
                <a:gd name="connsiteX12" fmla="*/ 160194 w 197281"/>
                <a:gd name="connsiteY12" fmla="*/ 106565 h 192533"/>
                <a:gd name="connsiteX13" fmla="*/ 174482 w 197281"/>
                <a:gd name="connsiteY13" fmla="*/ 113709 h 192533"/>
                <a:gd name="connsiteX14" fmla="*/ 188769 w 197281"/>
                <a:gd name="connsiteY14" fmla="*/ 120852 h 192533"/>
                <a:gd name="connsiteX15" fmla="*/ 195913 w 197281"/>
                <a:gd name="connsiteY15" fmla="*/ 125615 h 192533"/>
                <a:gd name="connsiteX16" fmla="*/ 193532 w 197281"/>
                <a:gd name="connsiteY16" fmla="*/ 156571 h 192533"/>
                <a:gd name="connsiteX17" fmla="*/ 191151 w 197281"/>
                <a:gd name="connsiteY17" fmla="*/ 163715 h 192533"/>
                <a:gd name="connsiteX18" fmla="*/ 184007 w 197281"/>
                <a:gd name="connsiteY18" fmla="*/ 168477 h 192533"/>
                <a:gd name="connsiteX19" fmla="*/ 114951 w 197281"/>
                <a:gd name="connsiteY19" fmla="*/ 173240 h 192533"/>
                <a:gd name="connsiteX20" fmla="*/ 100663 w 197281"/>
                <a:gd name="connsiteY20" fmla="*/ 163715 h 192533"/>
                <a:gd name="connsiteX21" fmla="*/ 81613 w 197281"/>
                <a:gd name="connsiteY21" fmla="*/ 142284 h 192533"/>
                <a:gd name="connsiteX22" fmla="*/ 67326 w 197281"/>
                <a:gd name="connsiteY22" fmla="*/ 132759 h 192533"/>
                <a:gd name="connsiteX23" fmla="*/ 53038 w 197281"/>
                <a:gd name="connsiteY23" fmla="*/ 125615 h 192533"/>
                <a:gd name="connsiteX24" fmla="*/ 10176 w 197281"/>
                <a:gd name="connsiteY24" fmla="*/ 118471 h 192533"/>
                <a:gd name="connsiteX25" fmla="*/ 5413 w 197281"/>
                <a:gd name="connsiteY25" fmla="*/ 111327 h 192533"/>
                <a:gd name="connsiteX26" fmla="*/ 651 w 197281"/>
                <a:gd name="connsiteY26" fmla="*/ 92277 h 192533"/>
                <a:gd name="connsiteX27" fmla="*/ 3032 w 197281"/>
                <a:gd name="connsiteY27" fmla="*/ 68465 h 192533"/>
                <a:gd name="connsiteX28" fmla="*/ 7794 w 197281"/>
                <a:gd name="connsiteY28" fmla="*/ 54177 h 192533"/>
                <a:gd name="connsiteX29" fmla="*/ 10176 w 197281"/>
                <a:gd name="connsiteY29" fmla="*/ 47034 h 192533"/>
                <a:gd name="connsiteX30" fmla="*/ 14938 w 197281"/>
                <a:gd name="connsiteY30" fmla="*/ 39890 h 192533"/>
                <a:gd name="connsiteX31" fmla="*/ 19701 w 197281"/>
                <a:gd name="connsiteY31" fmla="*/ 25602 h 192533"/>
                <a:gd name="connsiteX32" fmla="*/ 22082 w 197281"/>
                <a:gd name="connsiteY32" fmla="*/ 18459 h 192533"/>
                <a:gd name="connsiteX33" fmla="*/ 24463 w 197281"/>
                <a:gd name="connsiteY33" fmla="*/ 11315 h 192533"/>
                <a:gd name="connsiteX34" fmla="*/ 33988 w 197281"/>
                <a:gd name="connsiteY34" fmla="*/ 6552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7281" h="192533">
                  <a:moveTo>
                    <a:pt x="33988" y="6552"/>
                  </a:moveTo>
                  <a:cubicBezTo>
                    <a:pt x="49925" y="1240"/>
                    <a:pt x="50642" y="0"/>
                    <a:pt x="76851" y="6552"/>
                  </a:cubicBezTo>
                  <a:cubicBezTo>
                    <a:pt x="79286" y="7161"/>
                    <a:pt x="78438" y="11315"/>
                    <a:pt x="79232" y="13696"/>
                  </a:cubicBezTo>
                  <a:cubicBezTo>
                    <a:pt x="80026" y="21634"/>
                    <a:pt x="79819" y="29736"/>
                    <a:pt x="81613" y="37509"/>
                  </a:cubicBezTo>
                  <a:cubicBezTo>
                    <a:pt x="82257" y="40297"/>
                    <a:pt x="85096" y="42092"/>
                    <a:pt x="86376" y="44652"/>
                  </a:cubicBezTo>
                  <a:cubicBezTo>
                    <a:pt x="87499" y="46897"/>
                    <a:pt x="88148" y="49361"/>
                    <a:pt x="88757" y="51796"/>
                  </a:cubicBezTo>
                  <a:cubicBezTo>
                    <a:pt x="89739" y="55722"/>
                    <a:pt x="89328" y="60082"/>
                    <a:pt x="91138" y="63702"/>
                  </a:cubicBezTo>
                  <a:cubicBezTo>
                    <a:pt x="92464" y="66354"/>
                    <a:pt x="102144" y="74515"/>
                    <a:pt x="105426" y="75609"/>
                  </a:cubicBezTo>
                  <a:cubicBezTo>
                    <a:pt x="110006" y="77136"/>
                    <a:pt x="114951" y="77196"/>
                    <a:pt x="119713" y="77990"/>
                  </a:cubicBezTo>
                  <a:cubicBezTo>
                    <a:pt x="140191" y="91640"/>
                    <a:pt x="114279" y="75272"/>
                    <a:pt x="134001" y="85134"/>
                  </a:cubicBezTo>
                  <a:cubicBezTo>
                    <a:pt x="152458" y="94363"/>
                    <a:pt x="130337" y="86294"/>
                    <a:pt x="148288" y="92277"/>
                  </a:cubicBezTo>
                  <a:cubicBezTo>
                    <a:pt x="150669" y="94658"/>
                    <a:pt x="153276" y="96834"/>
                    <a:pt x="155432" y="99421"/>
                  </a:cubicBezTo>
                  <a:cubicBezTo>
                    <a:pt x="157264" y="101620"/>
                    <a:pt x="158170" y="104541"/>
                    <a:pt x="160194" y="106565"/>
                  </a:cubicBezTo>
                  <a:cubicBezTo>
                    <a:pt x="167014" y="113385"/>
                    <a:pt x="166739" y="109837"/>
                    <a:pt x="174482" y="113709"/>
                  </a:cubicBezTo>
                  <a:cubicBezTo>
                    <a:pt x="192942" y="122939"/>
                    <a:pt x="170819" y="114869"/>
                    <a:pt x="188769" y="120852"/>
                  </a:cubicBezTo>
                  <a:cubicBezTo>
                    <a:pt x="191150" y="122440"/>
                    <a:pt x="195535" y="122778"/>
                    <a:pt x="195913" y="125615"/>
                  </a:cubicBezTo>
                  <a:cubicBezTo>
                    <a:pt x="197281" y="135873"/>
                    <a:pt x="194816" y="146302"/>
                    <a:pt x="193532" y="156571"/>
                  </a:cubicBezTo>
                  <a:cubicBezTo>
                    <a:pt x="193221" y="159062"/>
                    <a:pt x="192719" y="161755"/>
                    <a:pt x="191151" y="163715"/>
                  </a:cubicBezTo>
                  <a:cubicBezTo>
                    <a:pt x="189363" y="165950"/>
                    <a:pt x="186388" y="166890"/>
                    <a:pt x="184007" y="168477"/>
                  </a:cubicBezTo>
                  <a:cubicBezTo>
                    <a:pt x="167969" y="192533"/>
                    <a:pt x="177449" y="182709"/>
                    <a:pt x="114951" y="173240"/>
                  </a:cubicBezTo>
                  <a:cubicBezTo>
                    <a:pt x="109292" y="172383"/>
                    <a:pt x="100663" y="163715"/>
                    <a:pt x="100663" y="163715"/>
                  </a:cubicBezTo>
                  <a:cubicBezTo>
                    <a:pt x="94936" y="155124"/>
                    <a:pt x="91403" y="148811"/>
                    <a:pt x="81613" y="142284"/>
                  </a:cubicBezTo>
                  <a:lnTo>
                    <a:pt x="67326" y="132759"/>
                  </a:lnTo>
                  <a:cubicBezTo>
                    <a:pt x="58093" y="126603"/>
                    <a:pt x="62898" y="128901"/>
                    <a:pt x="53038" y="125615"/>
                  </a:cubicBezTo>
                  <a:cubicBezTo>
                    <a:pt x="32349" y="111822"/>
                    <a:pt x="63828" y="131095"/>
                    <a:pt x="10176" y="118471"/>
                  </a:cubicBezTo>
                  <a:cubicBezTo>
                    <a:pt x="7390" y="117815"/>
                    <a:pt x="7001" y="113708"/>
                    <a:pt x="5413" y="111327"/>
                  </a:cubicBezTo>
                  <a:cubicBezTo>
                    <a:pt x="3826" y="104977"/>
                    <a:pt x="0" y="98790"/>
                    <a:pt x="651" y="92277"/>
                  </a:cubicBezTo>
                  <a:cubicBezTo>
                    <a:pt x="1445" y="84340"/>
                    <a:pt x="1562" y="76305"/>
                    <a:pt x="3032" y="68465"/>
                  </a:cubicBezTo>
                  <a:cubicBezTo>
                    <a:pt x="3957" y="63531"/>
                    <a:pt x="6206" y="58940"/>
                    <a:pt x="7794" y="54177"/>
                  </a:cubicBezTo>
                  <a:cubicBezTo>
                    <a:pt x="8588" y="51796"/>
                    <a:pt x="8784" y="49122"/>
                    <a:pt x="10176" y="47034"/>
                  </a:cubicBezTo>
                  <a:cubicBezTo>
                    <a:pt x="11763" y="44653"/>
                    <a:pt x="13776" y="42505"/>
                    <a:pt x="14938" y="39890"/>
                  </a:cubicBezTo>
                  <a:cubicBezTo>
                    <a:pt x="16977" y="35302"/>
                    <a:pt x="18113" y="30365"/>
                    <a:pt x="19701" y="25602"/>
                  </a:cubicBezTo>
                  <a:lnTo>
                    <a:pt x="22082" y="18459"/>
                  </a:lnTo>
                  <a:cubicBezTo>
                    <a:pt x="22876" y="16078"/>
                    <a:pt x="23341" y="13560"/>
                    <a:pt x="24463" y="11315"/>
                  </a:cubicBezTo>
                  <a:lnTo>
                    <a:pt x="33988" y="6552"/>
                  </a:ln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1" name="Freeform 20"/>
            <p:cNvSpPr/>
            <p:nvPr/>
          </p:nvSpPr>
          <p:spPr bwMode="auto">
            <a:xfrm>
              <a:off x="1785131" y="5915261"/>
              <a:ext cx="211191" cy="581209"/>
            </a:xfrm>
            <a:custGeom>
              <a:avLst/>
              <a:gdLst>
                <a:gd name="connsiteX0" fmla="*/ 77007 w 211191"/>
                <a:gd name="connsiteY0" fmla="*/ 33102 h 581209"/>
                <a:gd name="connsiteX1" fmla="*/ 138919 w 211191"/>
                <a:gd name="connsiteY1" fmla="*/ 28339 h 581209"/>
                <a:gd name="connsiteX2" fmla="*/ 162732 w 211191"/>
                <a:gd name="connsiteY2" fmla="*/ 42627 h 581209"/>
                <a:gd name="connsiteX3" fmla="*/ 191307 w 211191"/>
                <a:gd name="connsiteY3" fmla="*/ 47389 h 581209"/>
                <a:gd name="connsiteX4" fmla="*/ 196069 w 211191"/>
                <a:gd name="connsiteY4" fmla="*/ 75964 h 581209"/>
                <a:gd name="connsiteX5" fmla="*/ 191307 w 211191"/>
                <a:gd name="connsiteY5" fmla="*/ 114064 h 581209"/>
                <a:gd name="connsiteX6" fmla="*/ 200832 w 211191"/>
                <a:gd name="connsiteY6" fmla="*/ 175977 h 581209"/>
                <a:gd name="connsiteX7" fmla="*/ 186544 w 211191"/>
                <a:gd name="connsiteY7" fmla="*/ 228364 h 581209"/>
                <a:gd name="connsiteX8" fmla="*/ 181782 w 211191"/>
                <a:gd name="connsiteY8" fmla="*/ 242652 h 581209"/>
                <a:gd name="connsiteX9" fmla="*/ 186544 w 211191"/>
                <a:gd name="connsiteY9" fmla="*/ 395052 h 581209"/>
                <a:gd name="connsiteX10" fmla="*/ 196069 w 211191"/>
                <a:gd name="connsiteY10" fmla="*/ 409339 h 581209"/>
                <a:gd name="connsiteX11" fmla="*/ 200832 w 211191"/>
                <a:gd name="connsiteY11" fmla="*/ 423627 h 581209"/>
                <a:gd name="connsiteX12" fmla="*/ 200832 w 211191"/>
                <a:gd name="connsiteY12" fmla="*/ 504589 h 581209"/>
                <a:gd name="connsiteX13" fmla="*/ 167494 w 211191"/>
                <a:gd name="connsiteY13" fmla="*/ 518877 h 581209"/>
                <a:gd name="connsiteX14" fmla="*/ 153207 w 211191"/>
                <a:gd name="connsiteY14" fmla="*/ 547452 h 581209"/>
                <a:gd name="connsiteX15" fmla="*/ 138919 w 211191"/>
                <a:gd name="connsiteY15" fmla="*/ 556977 h 581209"/>
                <a:gd name="connsiteX16" fmla="*/ 86532 w 211191"/>
                <a:gd name="connsiteY16" fmla="*/ 571264 h 581209"/>
                <a:gd name="connsiteX17" fmla="*/ 57957 w 211191"/>
                <a:gd name="connsiteY17" fmla="*/ 580789 h 581209"/>
                <a:gd name="connsiteX18" fmla="*/ 34144 w 211191"/>
                <a:gd name="connsiteY18" fmla="*/ 576027 h 581209"/>
                <a:gd name="connsiteX19" fmla="*/ 29382 w 211191"/>
                <a:gd name="connsiteY19" fmla="*/ 556977 h 581209"/>
                <a:gd name="connsiteX20" fmla="*/ 15094 w 211191"/>
                <a:gd name="connsiteY20" fmla="*/ 552214 h 581209"/>
                <a:gd name="connsiteX21" fmla="*/ 5569 w 211191"/>
                <a:gd name="connsiteY21" fmla="*/ 523639 h 581209"/>
                <a:gd name="connsiteX22" fmla="*/ 15094 w 211191"/>
                <a:gd name="connsiteY22" fmla="*/ 509352 h 581209"/>
                <a:gd name="connsiteX23" fmla="*/ 48432 w 211191"/>
                <a:gd name="connsiteY23" fmla="*/ 504589 h 581209"/>
                <a:gd name="connsiteX24" fmla="*/ 72244 w 211191"/>
                <a:gd name="connsiteY24" fmla="*/ 499827 h 581209"/>
                <a:gd name="connsiteX25" fmla="*/ 86532 w 211191"/>
                <a:gd name="connsiteY25" fmla="*/ 490302 h 581209"/>
                <a:gd name="connsiteX26" fmla="*/ 110344 w 211191"/>
                <a:gd name="connsiteY26" fmla="*/ 466489 h 581209"/>
                <a:gd name="connsiteX27" fmla="*/ 115107 w 211191"/>
                <a:gd name="connsiteY27" fmla="*/ 452202 h 581209"/>
                <a:gd name="connsiteX28" fmla="*/ 129394 w 211191"/>
                <a:gd name="connsiteY28" fmla="*/ 437914 h 581209"/>
                <a:gd name="connsiteX29" fmla="*/ 115107 w 211191"/>
                <a:gd name="connsiteY29" fmla="*/ 361714 h 581209"/>
                <a:gd name="connsiteX30" fmla="*/ 105582 w 211191"/>
                <a:gd name="connsiteY30" fmla="*/ 333139 h 581209"/>
                <a:gd name="connsiteX31" fmla="*/ 86532 w 211191"/>
                <a:gd name="connsiteY31" fmla="*/ 304564 h 581209"/>
                <a:gd name="connsiteX32" fmla="*/ 77007 w 211191"/>
                <a:gd name="connsiteY32" fmla="*/ 275989 h 581209"/>
                <a:gd name="connsiteX33" fmla="*/ 72244 w 211191"/>
                <a:gd name="connsiteY33" fmla="*/ 190264 h 581209"/>
                <a:gd name="connsiteX34" fmla="*/ 67482 w 211191"/>
                <a:gd name="connsiteY34" fmla="*/ 90252 h 581209"/>
                <a:gd name="connsiteX35" fmla="*/ 77007 w 211191"/>
                <a:gd name="connsiteY35" fmla="*/ 33102 h 58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1191" h="581209">
                  <a:moveTo>
                    <a:pt x="77007" y="33102"/>
                  </a:moveTo>
                  <a:cubicBezTo>
                    <a:pt x="88913" y="22783"/>
                    <a:pt x="118347" y="26053"/>
                    <a:pt x="138919" y="28339"/>
                  </a:cubicBezTo>
                  <a:cubicBezTo>
                    <a:pt x="148119" y="29361"/>
                    <a:pt x="154032" y="39464"/>
                    <a:pt x="162732" y="42627"/>
                  </a:cubicBezTo>
                  <a:cubicBezTo>
                    <a:pt x="171807" y="45927"/>
                    <a:pt x="181782" y="45802"/>
                    <a:pt x="191307" y="47389"/>
                  </a:cubicBezTo>
                  <a:cubicBezTo>
                    <a:pt x="192894" y="56914"/>
                    <a:pt x="196069" y="66308"/>
                    <a:pt x="196069" y="75964"/>
                  </a:cubicBezTo>
                  <a:cubicBezTo>
                    <a:pt x="196069" y="88763"/>
                    <a:pt x="191307" y="101265"/>
                    <a:pt x="191307" y="114064"/>
                  </a:cubicBezTo>
                  <a:cubicBezTo>
                    <a:pt x="191307" y="150901"/>
                    <a:pt x="192679" y="151520"/>
                    <a:pt x="200832" y="175977"/>
                  </a:cubicBezTo>
                  <a:cubicBezTo>
                    <a:pt x="194099" y="209638"/>
                    <a:pt x="198630" y="192106"/>
                    <a:pt x="186544" y="228364"/>
                  </a:cubicBezTo>
                  <a:lnTo>
                    <a:pt x="181782" y="242652"/>
                  </a:lnTo>
                  <a:cubicBezTo>
                    <a:pt x="183369" y="293452"/>
                    <a:pt x="182204" y="344413"/>
                    <a:pt x="186544" y="395052"/>
                  </a:cubicBezTo>
                  <a:cubicBezTo>
                    <a:pt x="187033" y="400755"/>
                    <a:pt x="193509" y="404220"/>
                    <a:pt x="196069" y="409339"/>
                  </a:cubicBezTo>
                  <a:cubicBezTo>
                    <a:pt x="198314" y="413829"/>
                    <a:pt x="199244" y="418864"/>
                    <a:pt x="200832" y="423627"/>
                  </a:cubicBezTo>
                  <a:cubicBezTo>
                    <a:pt x="205876" y="453892"/>
                    <a:pt x="211191" y="470923"/>
                    <a:pt x="200832" y="504589"/>
                  </a:cubicBezTo>
                  <a:cubicBezTo>
                    <a:pt x="198091" y="513496"/>
                    <a:pt x="172664" y="517584"/>
                    <a:pt x="167494" y="518877"/>
                  </a:cubicBezTo>
                  <a:cubicBezTo>
                    <a:pt x="163621" y="530497"/>
                    <a:pt x="162439" y="538220"/>
                    <a:pt x="153207" y="547452"/>
                  </a:cubicBezTo>
                  <a:cubicBezTo>
                    <a:pt x="149160" y="551499"/>
                    <a:pt x="144150" y="554652"/>
                    <a:pt x="138919" y="556977"/>
                  </a:cubicBezTo>
                  <a:cubicBezTo>
                    <a:pt x="108438" y="570524"/>
                    <a:pt x="115535" y="563354"/>
                    <a:pt x="86532" y="571264"/>
                  </a:cubicBezTo>
                  <a:cubicBezTo>
                    <a:pt x="76846" y="573906"/>
                    <a:pt x="57957" y="580789"/>
                    <a:pt x="57957" y="580789"/>
                  </a:cubicBezTo>
                  <a:cubicBezTo>
                    <a:pt x="50019" y="579202"/>
                    <a:pt x="40363" y="581209"/>
                    <a:pt x="34144" y="576027"/>
                  </a:cubicBezTo>
                  <a:cubicBezTo>
                    <a:pt x="29116" y="571837"/>
                    <a:pt x="33471" y="562088"/>
                    <a:pt x="29382" y="556977"/>
                  </a:cubicBezTo>
                  <a:cubicBezTo>
                    <a:pt x="26246" y="553057"/>
                    <a:pt x="19857" y="553802"/>
                    <a:pt x="15094" y="552214"/>
                  </a:cubicBezTo>
                  <a:cubicBezTo>
                    <a:pt x="11919" y="542689"/>
                    <a:pt x="0" y="531993"/>
                    <a:pt x="5569" y="523639"/>
                  </a:cubicBezTo>
                  <a:cubicBezTo>
                    <a:pt x="8744" y="518877"/>
                    <a:pt x="9864" y="511677"/>
                    <a:pt x="15094" y="509352"/>
                  </a:cubicBezTo>
                  <a:cubicBezTo>
                    <a:pt x="25352" y="504793"/>
                    <a:pt x="37359" y="506434"/>
                    <a:pt x="48432" y="504589"/>
                  </a:cubicBezTo>
                  <a:cubicBezTo>
                    <a:pt x="56416" y="503258"/>
                    <a:pt x="64307" y="501414"/>
                    <a:pt x="72244" y="499827"/>
                  </a:cubicBezTo>
                  <a:cubicBezTo>
                    <a:pt x="77007" y="496652"/>
                    <a:pt x="82485" y="494349"/>
                    <a:pt x="86532" y="490302"/>
                  </a:cubicBezTo>
                  <a:cubicBezTo>
                    <a:pt x="118285" y="458549"/>
                    <a:pt x="72242" y="491891"/>
                    <a:pt x="110344" y="466489"/>
                  </a:cubicBezTo>
                  <a:cubicBezTo>
                    <a:pt x="111932" y="461727"/>
                    <a:pt x="112322" y="456379"/>
                    <a:pt x="115107" y="452202"/>
                  </a:cubicBezTo>
                  <a:cubicBezTo>
                    <a:pt x="118843" y="446598"/>
                    <a:pt x="128370" y="444571"/>
                    <a:pt x="129394" y="437914"/>
                  </a:cubicBezTo>
                  <a:cubicBezTo>
                    <a:pt x="133640" y="410318"/>
                    <a:pt x="123380" y="386533"/>
                    <a:pt x="115107" y="361714"/>
                  </a:cubicBezTo>
                  <a:cubicBezTo>
                    <a:pt x="111932" y="352189"/>
                    <a:pt x="111151" y="341493"/>
                    <a:pt x="105582" y="333139"/>
                  </a:cubicBezTo>
                  <a:cubicBezTo>
                    <a:pt x="99232" y="323614"/>
                    <a:pt x="90152" y="315424"/>
                    <a:pt x="86532" y="304564"/>
                  </a:cubicBezTo>
                  <a:lnTo>
                    <a:pt x="77007" y="275989"/>
                  </a:lnTo>
                  <a:cubicBezTo>
                    <a:pt x="75419" y="247414"/>
                    <a:pt x="73710" y="218846"/>
                    <a:pt x="72244" y="190264"/>
                  </a:cubicBezTo>
                  <a:cubicBezTo>
                    <a:pt x="70535" y="156933"/>
                    <a:pt x="70042" y="123529"/>
                    <a:pt x="67482" y="90252"/>
                  </a:cubicBezTo>
                  <a:cubicBezTo>
                    <a:pt x="60540" y="0"/>
                    <a:pt x="65101" y="43421"/>
                    <a:pt x="77007" y="33102"/>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2" name="Freeform 21"/>
            <p:cNvSpPr/>
            <p:nvPr/>
          </p:nvSpPr>
          <p:spPr bwMode="auto">
            <a:xfrm>
              <a:off x="2064544" y="5934076"/>
              <a:ext cx="211797" cy="574541"/>
            </a:xfrm>
            <a:custGeom>
              <a:avLst/>
              <a:gdLst>
                <a:gd name="connsiteX0" fmla="*/ 16669 w 211797"/>
                <a:gd name="connsiteY0" fmla="*/ 14287 h 574541"/>
                <a:gd name="connsiteX1" fmla="*/ 116681 w 211797"/>
                <a:gd name="connsiteY1" fmla="*/ 19049 h 574541"/>
                <a:gd name="connsiteX2" fmla="*/ 130969 w 211797"/>
                <a:gd name="connsiteY2" fmla="*/ 14287 h 574541"/>
                <a:gd name="connsiteX3" fmla="*/ 121444 w 211797"/>
                <a:gd name="connsiteY3" fmla="*/ 28574 h 574541"/>
                <a:gd name="connsiteX4" fmla="*/ 135731 w 211797"/>
                <a:gd name="connsiteY4" fmla="*/ 38099 h 574541"/>
                <a:gd name="connsiteX5" fmla="*/ 140494 w 211797"/>
                <a:gd name="connsiteY5" fmla="*/ 52387 h 574541"/>
                <a:gd name="connsiteX6" fmla="*/ 150019 w 211797"/>
                <a:gd name="connsiteY6" fmla="*/ 66674 h 574541"/>
                <a:gd name="connsiteX7" fmla="*/ 154781 w 211797"/>
                <a:gd name="connsiteY7" fmla="*/ 80962 h 574541"/>
                <a:gd name="connsiteX8" fmla="*/ 140494 w 211797"/>
                <a:gd name="connsiteY8" fmla="*/ 176212 h 574541"/>
                <a:gd name="connsiteX9" fmla="*/ 126206 w 211797"/>
                <a:gd name="connsiteY9" fmla="*/ 219074 h 574541"/>
                <a:gd name="connsiteX10" fmla="*/ 121444 w 211797"/>
                <a:gd name="connsiteY10" fmla="*/ 233362 h 574541"/>
                <a:gd name="connsiteX11" fmla="*/ 116681 w 211797"/>
                <a:gd name="connsiteY11" fmla="*/ 295274 h 574541"/>
                <a:gd name="connsiteX12" fmla="*/ 102394 w 211797"/>
                <a:gd name="connsiteY12" fmla="*/ 323849 h 574541"/>
                <a:gd name="connsiteX13" fmla="*/ 97631 w 211797"/>
                <a:gd name="connsiteY13" fmla="*/ 338137 h 574541"/>
                <a:gd name="connsiteX14" fmla="*/ 102394 w 211797"/>
                <a:gd name="connsiteY14" fmla="*/ 433387 h 574541"/>
                <a:gd name="connsiteX15" fmla="*/ 116681 w 211797"/>
                <a:gd name="connsiteY15" fmla="*/ 438149 h 574541"/>
                <a:gd name="connsiteX16" fmla="*/ 121444 w 211797"/>
                <a:gd name="connsiteY16" fmla="*/ 452437 h 574541"/>
                <a:gd name="connsiteX17" fmla="*/ 154781 w 211797"/>
                <a:gd name="connsiteY17" fmla="*/ 466724 h 574541"/>
                <a:gd name="connsiteX18" fmla="*/ 164306 w 211797"/>
                <a:gd name="connsiteY18" fmla="*/ 481012 h 574541"/>
                <a:gd name="connsiteX19" fmla="*/ 192881 w 211797"/>
                <a:gd name="connsiteY19" fmla="*/ 495299 h 574541"/>
                <a:gd name="connsiteX20" fmla="*/ 207169 w 211797"/>
                <a:gd name="connsiteY20" fmla="*/ 509587 h 574541"/>
                <a:gd name="connsiteX21" fmla="*/ 188119 w 211797"/>
                <a:gd name="connsiteY21" fmla="*/ 547687 h 574541"/>
                <a:gd name="connsiteX22" fmla="*/ 169069 w 211797"/>
                <a:gd name="connsiteY22" fmla="*/ 552449 h 574541"/>
                <a:gd name="connsiteX23" fmla="*/ 116681 w 211797"/>
                <a:gd name="connsiteY23" fmla="*/ 557212 h 574541"/>
                <a:gd name="connsiteX24" fmla="*/ 111919 w 211797"/>
                <a:gd name="connsiteY24" fmla="*/ 533399 h 574541"/>
                <a:gd name="connsiteX25" fmla="*/ 92869 w 211797"/>
                <a:gd name="connsiteY25" fmla="*/ 504824 h 574541"/>
                <a:gd name="connsiteX26" fmla="*/ 64294 w 211797"/>
                <a:gd name="connsiteY26" fmla="*/ 485774 h 574541"/>
                <a:gd name="connsiteX27" fmla="*/ 30956 w 211797"/>
                <a:gd name="connsiteY27" fmla="*/ 476249 h 574541"/>
                <a:gd name="connsiteX28" fmla="*/ 11906 w 211797"/>
                <a:gd name="connsiteY28" fmla="*/ 447674 h 574541"/>
                <a:gd name="connsiteX29" fmla="*/ 21431 w 211797"/>
                <a:gd name="connsiteY29" fmla="*/ 385762 h 574541"/>
                <a:gd name="connsiteX30" fmla="*/ 26194 w 211797"/>
                <a:gd name="connsiteY30" fmla="*/ 309562 h 574541"/>
                <a:gd name="connsiteX31" fmla="*/ 35719 w 211797"/>
                <a:gd name="connsiteY31" fmla="*/ 290512 h 574541"/>
                <a:gd name="connsiteX32" fmla="*/ 40481 w 211797"/>
                <a:gd name="connsiteY32" fmla="*/ 185737 h 574541"/>
                <a:gd name="connsiteX33" fmla="*/ 35719 w 211797"/>
                <a:gd name="connsiteY33" fmla="*/ 133349 h 574541"/>
                <a:gd name="connsiteX34" fmla="*/ 16669 w 211797"/>
                <a:gd name="connsiteY34" fmla="*/ 104774 h 574541"/>
                <a:gd name="connsiteX35" fmla="*/ 16669 w 211797"/>
                <a:gd name="connsiteY35" fmla="*/ 14287 h 57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1797" h="574541">
                  <a:moveTo>
                    <a:pt x="16669" y="14287"/>
                  </a:moveTo>
                  <a:cubicBezTo>
                    <a:pt x="33338" y="0"/>
                    <a:pt x="83306" y="19049"/>
                    <a:pt x="116681" y="19049"/>
                  </a:cubicBezTo>
                  <a:cubicBezTo>
                    <a:pt x="121701" y="19049"/>
                    <a:pt x="128724" y="9797"/>
                    <a:pt x="130969" y="14287"/>
                  </a:cubicBezTo>
                  <a:cubicBezTo>
                    <a:pt x="133529" y="19406"/>
                    <a:pt x="124619" y="23812"/>
                    <a:pt x="121444" y="28574"/>
                  </a:cubicBezTo>
                  <a:cubicBezTo>
                    <a:pt x="126206" y="31749"/>
                    <a:pt x="132155" y="33630"/>
                    <a:pt x="135731" y="38099"/>
                  </a:cubicBezTo>
                  <a:cubicBezTo>
                    <a:pt x="138867" y="42019"/>
                    <a:pt x="138249" y="47897"/>
                    <a:pt x="140494" y="52387"/>
                  </a:cubicBezTo>
                  <a:cubicBezTo>
                    <a:pt x="143054" y="57506"/>
                    <a:pt x="146844" y="61912"/>
                    <a:pt x="150019" y="66674"/>
                  </a:cubicBezTo>
                  <a:cubicBezTo>
                    <a:pt x="151606" y="71437"/>
                    <a:pt x="154781" y="75942"/>
                    <a:pt x="154781" y="80962"/>
                  </a:cubicBezTo>
                  <a:cubicBezTo>
                    <a:pt x="154781" y="120346"/>
                    <a:pt x="150650" y="140667"/>
                    <a:pt x="140494" y="176212"/>
                  </a:cubicBezTo>
                  <a:cubicBezTo>
                    <a:pt x="140481" y="176259"/>
                    <a:pt x="128595" y="211907"/>
                    <a:pt x="126206" y="219074"/>
                  </a:cubicBezTo>
                  <a:lnTo>
                    <a:pt x="121444" y="233362"/>
                  </a:lnTo>
                  <a:cubicBezTo>
                    <a:pt x="119856" y="253999"/>
                    <a:pt x="119248" y="274736"/>
                    <a:pt x="116681" y="295274"/>
                  </a:cubicBezTo>
                  <a:cubicBezTo>
                    <a:pt x="114685" y="311238"/>
                    <a:pt x="109486" y="309665"/>
                    <a:pt x="102394" y="323849"/>
                  </a:cubicBezTo>
                  <a:cubicBezTo>
                    <a:pt x="100149" y="328339"/>
                    <a:pt x="99219" y="333374"/>
                    <a:pt x="97631" y="338137"/>
                  </a:cubicBezTo>
                  <a:cubicBezTo>
                    <a:pt x="99219" y="369887"/>
                    <a:pt x="96446" y="402159"/>
                    <a:pt x="102394" y="433387"/>
                  </a:cubicBezTo>
                  <a:cubicBezTo>
                    <a:pt x="103333" y="438318"/>
                    <a:pt x="113131" y="434599"/>
                    <a:pt x="116681" y="438149"/>
                  </a:cubicBezTo>
                  <a:cubicBezTo>
                    <a:pt x="120231" y="441699"/>
                    <a:pt x="118308" y="448517"/>
                    <a:pt x="121444" y="452437"/>
                  </a:cubicBezTo>
                  <a:cubicBezTo>
                    <a:pt x="129667" y="462716"/>
                    <a:pt x="143341" y="463864"/>
                    <a:pt x="154781" y="466724"/>
                  </a:cubicBezTo>
                  <a:cubicBezTo>
                    <a:pt x="157956" y="471487"/>
                    <a:pt x="160259" y="476965"/>
                    <a:pt x="164306" y="481012"/>
                  </a:cubicBezTo>
                  <a:cubicBezTo>
                    <a:pt x="173538" y="490244"/>
                    <a:pt x="181261" y="491426"/>
                    <a:pt x="192881" y="495299"/>
                  </a:cubicBezTo>
                  <a:cubicBezTo>
                    <a:pt x="197644" y="500062"/>
                    <a:pt x="205708" y="503012"/>
                    <a:pt x="207169" y="509587"/>
                  </a:cubicBezTo>
                  <a:cubicBezTo>
                    <a:pt x="211797" y="530412"/>
                    <a:pt x="204316" y="540745"/>
                    <a:pt x="188119" y="547687"/>
                  </a:cubicBezTo>
                  <a:cubicBezTo>
                    <a:pt x="182103" y="550265"/>
                    <a:pt x="175419" y="550862"/>
                    <a:pt x="169069" y="552449"/>
                  </a:cubicBezTo>
                  <a:cubicBezTo>
                    <a:pt x="152086" y="563770"/>
                    <a:pt x="142674" y="574541"/>
                    <a:pt x="116681" y="557212"/>
                  </a:cubicBezTo>
                  <a:cubicBezTo>
                    <a:pt x="109946" y="552722"/>
                    <a:pt x="115269" y="540768"/>
                    <a:pt x="111919" y="533399"/>
                  </a:cubicBezTo>
                  <a:cubicBezTo>
                    <a:pt x="107182" y="522977"/>
                    <a:pt x="102394" y="511174"/>
                    <a:pt x="92869" y="504824"/>
                  </a:cubicBezTo>
                  <a:cubicBezTo>
                    <a:pt x="83344" y="498474"/>
                    <a:pt x="75400" y="488550"/>
                    <a:pt x="64294" y="485774"/>
                  </a:cubicBezTo>
                  <a:cubicBezTo>
                    <a:pt x="40374" y="479795"/>
                    <a:pt x="51453" y="483082"/>
                    <a:pt x="30956" y="476249"/>
                  </a:cubicBezTo>
                  <a:cubicBezTo>
                    <a:pt x="24606" y="466724"/>
                    <a:pt x="10486" y="459033"/>
                    <a:pt x="11906" y="447674"/>
                  </a:cubicBezTo>
                  <a:cubicBezTo>
                    <a:pt x="17673" y="401542"/>
                    <a:pt x="14159" y="422124"/>
                    <a:pt x="21431" y="385762"/>
                  </a:cubicBezTo>
                  <a:cubicBezTo>
                    <a:pt x="23019" y="360362"/>
                    <a:pt x="22419" y="334730"/>
                    <a:pt x="26194" y="309562"/>
                  </a:cubicBezTo>
                  <a:cubicBezTo>
                    <a:pt x="27247" y="302541"/>
                    <a:pt x="34905" y="297565"/>
                    <a:pt x="35719" y="290512"/>
                  </a:cubicBezTo>
                  <a:cubicBezTo>
                    <a:pt x="39726" y="255781"/>
                    <a:pt x="38894" y="220662"/>
                    <a:pt x="40481" y="185737"/>
                  </a:cubicBezTo>
                  <a:cubicBezTo>
                    <a:pt x="38894" y="168274"/>
                    <a:pt x="40667" y="150171"/>
                    <a:pt x="35719" y="133349"/>
                  </a:cubicBezTo>
                  <a:cubicBezTo>
                    <a:pt x="32489" y="122367"/>
                    <a:pt x="16669" y="104774"/>
                    <a:pt x="16669" y="104774"/>
                  </a:cubicBezTo>
                  <a:cubicBezTo>
                    <a:pt x="21827" y="22236"/>
                    <a:pt x="0" y="28574"/>
                    <a:pt x="16669" y="14287"/>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3" name="Freeform 22"/>
            <p:cNvSpPr/>
            <p:nvPr/>
          </p:nvSpPr>
          <p:spPr bwMode="auto">
            <a:xfrm>
              <a:off x="1514475" y="5586413"/>
              <a:ext cx="124033" cy="119171"/>
            </a:xfrm>
            <a:custGeom>
              <a:avLst/>
              <a:gdLst>
                <a:gd name="connsiteX0" fmla="*/ 0 w 124033"/>
                <a:gd name="connsiteY0" fmla="*/ 0 h 119171"/>
                <a:gd name="connsiteX1" fmla="*/ 4763 w 124033"/>
                <a:gd name="connsiteY1" fmla="*/ 14287 h 119171"/>
                <a:gd name="connsiteX2" fmla="*/ 33338 w 124033"/>
                <a:gd name="connsiteY2" fmla="*/ 9525 h 119171"/>
                <a:gd name="connsiteX3" fmla="*/ 28575 w 124033"/>
                <a:gd name="connsiteY3" fmla="*/ 23812 h 119171"/>
                <a:gd name="connsiteX4" fmla="*/ 57150 w 124033"/>
                <a:gd name="connsiteY4" fmla="*/ 95250 h 119171"/>
                <a:gd name="connsiteX5" fmla="*/ 90488 w 124033"/>
                <a:gd name="connsiteY5" fmla="*/ 90487 h 119171"/>
                <a:gd name="connsiteX6" fmla="*/ 114300 w 124033"/>
                <a:gd name="connsiteY6" fmla="*/ 66675 h 119171"/>
                <a:gd name="connsiteX7" fmla="*/ 123825 w 124033"/>
                <a:gd name="connsiteY7" fmla="*/ 52387 h 119171"/>
                <a:gd name="connsiteX8" fmla="*/ 119063 w 124033"/>
                <a:gd name="connsiteY8" fmla="*/ 33337 h 119171"/>
                <a:gd name="connsiteX9" fmla="*/ 90488 w 124033"/>
                <a:gd name="connsiteY9" fmla="*/ 23812 h 119171"/>
                <a:gd name="connsiteX10" fmla="*/ 19050 w 124033"/>
                <a:gd name="connsiteY10" fmla="*/ 9525 h 119171"/>
                <a:gd name="connsiteX11" fmla="*/ 0 w 124033"/>
                <a:gd name="connsiteY11" fmla="*/ 0 h 1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33" h="119171">
                  <a:moveTo>
                    <a:pt x="0" y="0"/>
                  </a:moveTo>
                  <a:cubicBezTo>
                    <a:pt x="1588" y="4762"/>
                    <a:pt x="1213" y="10737"/>
                    <a:pt x="4763" y="14287"/>
                  </a:cubicBezTo>
                  <a:cubicBezTo>
                    <a:pt x="16594" y="26118"/>
                    <a:pt x="23865" y="15840"/>
                    <a:pt x="33338" y="9525"/>
                  </a:cubicBezTo>
                  <a:cubicBezTo>
                    <a:pt x="31750" y="14287"/>
                    <a:pt x="28311" y="18799"/>
                    <a:pt x="28575" y="23812"/>
                  </a:cubicBezTo>
                  <a:cubicBezTo>
                    <a:pt x="33593" y="119171"/>
                    <a:pt x="14626" y="102981"/>
                    <a:pt x="57150" y="95250"/>
                  </a:cubicBezTo>
                  <a:cubicBezTo>
                    <a:pt x="68194" y="93242"/>
                    <a:pt x="79375" y="92075"/>
                    <a:pt x="90488" y="90487"/>
                  </a:cubicBezTo>
                  <a:cubicBezTo>
                    <a:pt x="115891" y="52384"/>
                    <a:pt x="82548" y="98428"/>
                    <a:pt x="114300" y="66675"/>
                  </a:cubicBezTo>
                  <a:cubicBezTo>
                    <a:pt x="118347" y="62627"/>
                    <a:pt x="120650" y="57150"/>
                    <a:pt x="123825" y="52387"/>
                  </a:cubicBezTo>
                  <a:cubicBezTo>
                    <a:pt x="122238" y="46037"/>
                    <a:pt x="124033" y="37597"/>
                    <a:pt x="119063" y="33337"/>
                  </a:cubicBezTo>
                  <a:cubicBezTo>
                    <a:pt x="111440" y="26803"/>
                    <a:pt x="99468" y="28302"/>
                    <a:pt x="90488" y="23812"/>
                  </a:cubicBezTo>
                  <a:cubicBezTo>
                    <a:pt x="55755" y="6445"/>
                    <a:pt x="78508" y="14930"/>
                    <a:pt x="19050" y="9525"/>
                  </a:cubicBezTo>
                  <a:lnTo>
                    <a:pt x="0" y="0"/>
                  </a:ln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4" name="Freeform 23"/>
            <p:cNvSpPr/>
            <p:nvPr/>
          </p:nvSpPr>
          <p:spPr bwMode="auto">
            <a:xfrm>
              <a:off x="2362201" y="5543550"/>
              <a:ext cx="123824" cy="138113"/>
            </a:xfrm>
            <a:custGeom>
              <a:avLst/>
              <a:gdLst>
                <a:gd name="connsiteX0" fmla="*/ 4762 w 123824"/>
                <a:gd name="connsiteY0" fmla="*/ 61913 h 138113"/>
                <a:gd name="connsiteX1" fmla="*/ 14287 w 123824"/>
                <a:gd name="connsiteY1" fmla="*/ 80963 h 138113"/>
                <a:gd name="connsiteX2" fmla="*/ 19049 w 123824"/>
                <a:gd name="connsiteY2" fmla="*/ 119063 h 138113"/>
                <a:gd name="connsiteX3" fmla="*/ 38099 w 123824"/>
                <a:gd name="connsiteY3" fmla="*/ 128588 h 138113"/>
                <a:gd name="connsiteX4" fmla="*/ 57149 w 123824"/>
                <a:gd name="connsiteY4" fmla="*/ 133350 h 138113"/>
                <a:gd name="connsiteX5" fmla="*/ 71437 w 123824"/>
                <a:gd name="connsiteY5" fmla="*/ 138113 h 138113"/>
                <a:gd name="connsiteX6" fmla="*/ 80962 w 123824"/>
                <a:gd name="connsiteY6" fmla="*/ 123825 h 138113"/>
                <a:gd name="connsiteX7" fmla="*/ 95249 w 123824"/>
                <a:gd name="connsiteY7" fmla="*/ 114300 h 138113"/>
                <a:gd name="connsiteX8" fmla="*/ 90487 w 123824"/>
                <a:gd name="connsiteY8" fmla="*/ 90488 h 138113"/>
                <a:gd name="connsiteX9" fmla="*/ 85724 w 123824"/>
                <a:gd name="connsiteY9" fmla="*/ 47625 h 138113"/>
                <a:gd name="connsiteX10" fmla="*/ 100012 w 123824"/>
                <a:gd name="connsiteY10" fmla="*/ 42863 h 138113"/>
                <a:gd name="connsiteX11" fmla="*/ 114299 w 123824"/>
                <a:gd name="connsiteY11" fmla="*/ 47625 h 138113"/>
                <a:gd name="connsiteX12" fmla="*/ 123824 w 123824"/>
                <a:gd name="connsiteY12" fmla="*/ 33338 h 138113"/>
                <a:gd name="connsiteX13" fmla="*/ 114299 w 123824"/>
                <a:gd name="connsiteY13" fmla="*/ 19050 h 138113"/>
                <a:gd name="connsiteX14" fmla="*/ 85724 w 123824"/>
                <a:gd name="connsiteY14" fmla="*/ 0 h 138113"/>
                <a:gd name="connsiteX15" fmla="*/ 52387 w 123824"/>
                <a:gd name="connsiteY15" fmla="*/ 4763 h 138113"/>
                <a:gd name="connsiteX16" fmla="*/ 42862 w 123824"/>
                <a:gd name="connsiteY16" fmla="*/ 19050 h 138113"/>
                <a:gd name="connsiteX17" fmla="*/ 4762 w 123824"/>
                <a:gd name="connsiteY17" fmla="*/ 619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4" h="138113">
                  <a:moveTo>
                    <a:pt x="4762" y="61913"/>
                  </a:moveTo>
                  <a:cubicBezTo>
                    <a:pt x="0" y="72232"/>
                    <a:pt x="12565" y="74075"/>
                    <a:pt x="14287" y="80963"/>
                  </a:cubicBezTo>
                  <a:cubicBezTo>
                    <a:pt x="17391" y="93380"/>
                    <a:pt x="13325" y="107615"/>
                    <a:pt x="19049" y="119063"/>
                  </a:cubicBezTo>
                  <a:cubicBezTo>
                    <a:pt x="22224" y="125413"/>
                    <a:pt x="31451" y="126095"/>
                    <a:pt x="38099" y="128588"/>
                  </a:cubicBezTo>
                  <a:cubicBezTo>
                    <a:pt x="44228" y="130886"/>
                    <a:pt x="50855" y="131552"/>
                    <a:pt x="57149" y="133350"/>
                  </a:cubicBezTo>
                  <a:cubicBezTo>
                    <a:pt x="61976" y="134729"/>
                    <a:pt x="66674" y="136525"/>
                    <a:pt x="71437" y="138113"/>
                  </a:cubicBezTo>
                  <a:cubicBezTo>
                    <a:pt x="74612" y="133350"/>
                    <a:pt x="76915" y="127873"/>
                    <a:pt x="80962" y="123825"/>
                  </a:cubicBezTo>
                  <a:cubicBezTo>
                    <a:pt x="85009" y="119778"/>
                    <a:pt x="93677" y="119803"/>
                    <a:pt x="95249" y="114300"/>
                  </a:cubicBezTo>
                  <a:cubicBezTo>
                    <a:pt x="97473" y="106517"/>
                    <a:pt x="91632" y="98501"/>
                    <a:pt x="90487" y="90488"/>
                  </a:cubicBezTo>
                  <a:cubicBezTo>
                    <a:pt x="88454" y="76257"/>
                    <a:pt x="87312" y="61913"/>
                    <a:pt x="85724" y="47625"/>
                  </a:cubicBezTo>
                  <a:cubicBezTo>
                    <a:pt x="90487" y="46038"/>
                    <a:pt x="94992" y="42863"/>
                    <a:pt x="100012" y="42863"/>
                  </a:cubicBezTo>
                  <a:cubicBezTo>
                    <a:pt x="105032" y="42863"/>
                    <a:pt x="109638" y="49489"/>
                    <a:pt x="114299" y="47625"/>
                  </a:cubicBezTo>
                  <a:cubicBezTo>
                    <a:pt x="119613" y="45499"/>
                    <a:pt x="120649" y="38100"/>
                    <a:pt x="123824" y="33338"/>
                  </a:cubicBezTo>
                  <a:cubicBezTo>
                    <a:pt x="120649" y="28575"/>
                    <a:pt x="118607" y="22819"/>
                    <a:pt x="114299" y="19050"/>
                  </a:cubicBezTo>
                  <a:cubicBezTo>
                    <a:pt x="105684" y="11512"/>
                    <a:pt x="85724" y="0"/>
                    <a:pt x="85724" y="0"/>
                  </a:cubicBezTo>
                  <a:cubicBezTo>
                    <a:pt x="74612" y="1588"/>
                    <a:pt x="62645" y="204"/>
                    <a:pt x="52387" y="4763"/>
                  </a:cubicBezTo>
                  <a:cubicBezTo>
                    <a:pt x="47157" y="7088"/>
                    <a:pt x="47170" y="15281"/>
                    <a:pt x="42862" y="19050"/>
                  </a:cubicBezTo>
                  <a:cubicBezTo>
                    <a:pt x="16058" y="42503"/>
                    <a:pt x="9524" y="51594"/>
                    <a:pt x="4762" y="61913"/>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5" name="Freeform 24"/>
            <p:cNvSpPr/>
            <p:nvPr/>
          </p:nvSpPr>
          <p:spPr bwMode="auto">
            <a:xfrm>
              <a:off x="2913689" y="5720932"/>
              <a:ext cx="229062" cy="779881"/>
            </a:xfrm>
            <a:custGeom>
              <a:avLst/>
              <a:gdLst>
                <a:gd name="connsiteX0" fmla="*/ 29536 w 229062"/>
                <a:gd name="connsiteY0" fmla="*/ 27406 h 779881"/>
                <a:gd name="connsiteX1" fmla="*/ 39061 w 229062"/>
                <a:gd name="connsiteY1" fmla="*/ 117893 h 779881"/>
                <a:gd name="connsiteX2" fmla="*/ 43824 w 229062"/>
                <a:gd name="connsiteY2" fmla="*/ 132181 h 779881"/>
                <a:gd name="connsiteX3" fmla="*/ 48586 w 229062"/>
                <a:gd name="connsiteY3" fmla="*/ 451268 h 779881"/>
                <a:gd name="connsiteX4" fmla="*/ 62874 w 229062"/>
                <a:gd name="connsiteY4" fmla="*/ 460793 h 779881"/>
                <a:gd name="connsiteX5" fmla="*/ 81924 w 229062"/>
                <a:gd name="connsiteY5" fmla="*/ 489368 h 779881"/>
                <a:gd name="connsiteX6" fmla="*/ 91449 w 229062"/>
                <a:gd name="connsiteY6" fmla="*/ 517943 h 779881"/>
                <a:gd name="connsiteX7" fmla="*/ 96211 w 229062"/>
                <a:gd name="connsiteY7" fmla="*/ 575093 h 779881"/>
                <a:gd name="connsiteX8" fmla="*/ 105736 w 229062"/>
                <a:gd name="connsiteY8" fmla="*/ 589381 h 779881"/>
                <a:gd name="connsiteX9" fmla="*/ 110499 w 229062"/>
                <a:gd name="connsiteY9" fmla="*/ 603668 h 779881"/>
                <a:gd name="connsiteX10" fmla="*/ 100974 w 229062"/>
                <a:gd name="connsiteY10" fmla="*/ 656056 h 779881"/>
                <a:gd name="connsiteX11" fmla="*/ 96211 w 229062"/>
                <a:gd name="connsiteY11" fmla="*/ 670343 h 779881"/>
                <a:gd name="connsiteX12" fmla="*/ 81924 w 229062"/>
                <a:gd name="connsiteY12" fmla="*/ 679868 h 779881"/>
                <a:gd name="connsiteX13" fmla="*/ 29536 w 229062"/>
                <a:gd name="connsiteY13" fmla="*/ 694156 h 779881"/>
                <a:gd name="connsiteX14" fmla="*/ 5724 w 229062"/>
                <a:gd name="connsiteY14" fmla="*/ 722731 h 779881"/>
                <a:gd name="connsiteX15" fmla="*/ 961 w 229062"/>
                <a:gd name="connsiteY15" fmla="*/ 737018 h 779881"/>
                <a:gd name="connsiteX16" fmla="*/ 5724 w 229062"/>
                <a:gd name="connsiteY16" fmla="*/ 760831 h 779881"/>
                <a:gd name="connsiteX17" fmla="*/ 34299 w 229062"/>
                <a:gd name="connsiteY17" fmla="*/ 770356 h 779881"/>
                <a:gd name="connsiteX18" fmla="*/ 48586 w 229062"/>
                <a:gd name="connsiteY18" fmla="*/ 779881 h 779881"/>
                <a:gd name="connsiteX19" fmla="*/ 58111 w 229062"/>
                <a:gd name="connsiteY19" fmla="*/ 765593 h 779881"/>
                <a:gd name="connsiteX20" fmla="*/ 110499 w 229062"/>
                <a:gd name="connsiteY20" fmla="*/ 751306 h 779881"/>
                <a:gd name="connsiteX21" fmla="*/ 115261 w 229062"/>
                <a:gd name="connsiteY21" fmla="*/ 737018 h 779881"/>
                <a:gd name="connsiteX22" fmla="*/ 120024 w 229062"/>
                <a:gd name="connsiteY22" fmla="*/ 713206 h 779881"/>
                <a:gd name="connsiteX23" fmla="*/ 134311 w 229062"/>
                <a:gd name="connsiteY23" fmla="*/ 703681 h 779881"/>
                <a:gd name="connsiteX24" fmla="*/ 186699 w 229062"/>
                <a:gd name="connsiteY24" fmla="*/ 694156 h 779881"/>
                <a:gd name="connsiteX25" fmla="*/ 186699 w 229062"/>
                <a:gd name="connsiteY25" fmla="*/ 613193 h 779881"/>
                <a:gd name="connsiteX26" fmla="*/ 177174 w 229062"/>
                <a:gd name="connsiteY26" fmla="*/ 598906 h 779881"/>
                <a:gd name="connsiteX27" fmla="*/ 167649 w 229062"/>
                <a:gd name="connsiteY27" fmla="*/ 570331 h 779881"/>
                <a:gd name="connsiteX28" fmla="*/ 162886 w 229062"/>
                <a:gd name="connsiteY28" fmla="*/ 556043 h 779881"/>
                <a:gd name="connsiteX29" fmla="*/ 167649 w 229062"/>
                <a:gd name="connsiteY29" fmla="*/ 284581 h 779881"/>
                <a:gd name="connsiteX30" fmla="*/ 177174 w 229062"/>
                <a:gd name="connsiteY30" fmla="*/ 270293 h 779881"/>
                <a:gd name="connsiteX31" fmla="*/ 181936 w 229062"/>
                <a:gd name="connsiteY31" fmla="*/ 251243 h 779881"/>
                <a:gd name="connsiteX32" fmla="*/ 186699 w 229062"/>
                <a:gd name="connsiteY32" fmla="*/ 89318 h 779881"/>
                <a:gd name="connsiteX33" fmla="*/ 186699 w 229062"/>
                <a:gd name="connsiteY33" fmla="*/ 17881 h 779881"/>
                <a:gd name="connsiteX34" fmla="*/ 29536 w 229062"/>
                <a:gd name="connsiteY34" fmla="*/ 27406 h 7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9062" h="779881">
                  <a:moveTo>
                    <a:pt x="29536" y="27406"/>
                  </a:moveTo>
                  <a:cubicBezTo>
                    <a:pt x="4930" y="44075"/>
                    <a:pt x="28910" y="21457"/>
                    <a:pt x="39061" y="117893"/>
                  </a:cubicBezTo>
                  <a:cubicBezTo>
                    <a:pt x="39587" y="122886"/>
                    <a:pt x="42236" y="127418"/>
                    <a:pt x="43824" y="132181"/>
                  </a:cubicBezTo>
                  <a:cubicBezTo>
                    <a:pt x="45411" y="238543"/>
                    <a:pt x="42430" y="345072"/>
                    <a:pt x="48586" y="451268"/>
                  </a:cubicBezTo>
                  <a:cubicBezTo>
                    <a:pt x="48917" y="456982"/>
                    <a:pt x="59105" y="456485"/>
                    <a:pt x="62874" y="460793"/>
                  </a:cubicBezTo>
                  <a:cubicBezTo>
                    <a:pt x="70412" y="469408"/>
                    <a:pt x="81924" y="489368"/>
                    <a:pt x="81924" y="489368"/>
                  </a:cubicBezTo>
                  <a:cubicBezTo>
                    <a:pt x="85099" y="498893"/>
                    <a:pt x="90615" y="507937"/>
                    <a:pt x="91449" y="517943"/>
                  </a:cubicBezTo>
                  <a:cubicBezTo>
                    <a:pt x="93036" y="536993"/>
                    <a:pt x="92462" y="556348"/>
                    <a:pt x="96211" y="575093"/>
                  </a:cubicBezTo>
                  <a:cubicBezTo>
                    <a:pt x="97334" y="580706"/>
                    <a:pt x="103176" y="584261"/>
                    <a:pt x="105736" y="589381"/>
                  </a:cubicBezTo>
                  <a:cubicBezTo>
                    <a:pt x="107981" y="593871"/>
                    <a:pt x="108911" y="598906"/>
                    <a:pt x="110499" y="603668"/>
                  </a:cubicBezTo>
                  <a:cubicBezTo>
                    <a:pt x="106646" y="630637"/>
                    <a:pt x="107388" y="633608"/>
                    <a:pt x="100974" y="656056"/>
                  </a:cubicBezTo>
                  <a:cubicBezTo>
                    <a:pt x="99595" y="660883"/>
                    <a:pt x="99347" y="666423"/>
                    <a:pt x="96211" y="670343"/>
                  </a:cubicBezTo>
                  <a:cubicBezTo>
                    <a:pt x="92635" y="674812"/>
                    <a:pt x="87154" y="677543"/>
                    <a:pt x="81924" y="679868"/>
                  </a:cubicBezTo>
                  <a:cubicBezTo>
                    <a:pt x="62150" y="688656"/>
                    <a:pt x="49907" y="690082"/>
                    <a:pt x="29536" y="694156"/>
                  </a:cubicBezTo>
                  <a:cubicBezTo>
                    <a:pt x="19002" y="704690"/>
                    <a:pt x="12356" y="709468"/>
                    <a:pt x="5724" y="722731"/>
                  </a:cubicBezTo>
                  <a:cubicBezTo>
                    <a:pt x="3479" y="727221"/>
                    <a:pt x="2549" y="732256"/>
                    <a:pt x="961" y="737018"/>
                  </a:cubicBezTo>
                  <a:cubicBezTo>
                    <a:pt x="2549" y="744956"/>
                    <a:pt x="0" y="755107"/>
                    <a:pt x="5724" y="760831"/>
                  </a:cubicBezTo>
                  <a:cubicBezTo>
                    <a:pt x="12824" y="767931"/>
                    <a:pt x="25124" y="766278"/>
                    <a:pt x="34299" y="770356"/>
                  </a:cubicBezTo>
                  <a:cubicBezTo>
                    <a:pt x="39529" y="772681"/>
                    <a:pt x="43824" y="776706"/>
                    <a:pt x="48586" y="779881"/>
                  </a:cubicBezTo>
                  <a:cubicBezTo>
                    <a:pt x="51761" y="775118"/>
                    <a:pt x="54064" y="769640"/>
                    <a:pt x="58111" y="765593"/>
                  </a:cubicBezTo>
                  <a:cubicBezTo>
                    <a:pt x="73548" y="750156"/>
                    <a:pt x="87962" y="754123"/>
                    <a:pt x="110499" y="751306"/>
                  </a:cubicBezTo>
                  <a:cubicBezTo>
                    <a:pt x="112086" y="746543"/>
                    <a:pt x="114043" y="741888"/>
                    <a:pt x="115261" y="737018"/>
                  </a:cubicBezTo>
                  <a:cubicBezTo>
                    <a:pt x="117224" y="729165"/>
                    <a:pt x="116008" y="720234"/>
                    <a:pt x="120024" y="713206"/>
                  </a:cubicBezTo>
                  <a:cubicBezTo>
                    <a:pt x="122864" y="708236"/>
                    <a:pt x="128952" y="705691"/>
                    <a:pt x="134311" y="703681"/>
                  </a:cubicBezTo>
                  <a:cubicBezTo>
                    <a:pt x="139641" y="701682"/>
                    <a:pt x="183483" y="694692"/>
                    <a:pt x="186699" y="694156"/>
                  </a:cubicBezTo>
                  <a:cubicBezTo>
                    <a:pt x="197397" y="662058"/>
                    <a:pt x="196742" y="670104"/>
                    <a:pt x="186699" y="613193"/>
                  </a:cubicBezTo>
                  <a:cubicBezTo>
                    <a:pt x="185704" y="607556"/>
                    <a:pt x="179499" y="604136"/>
                    <a:pt x="177174" y="598906"/>
                  </a:cubicBezTo>
                  <a:cubicBezTo>
                    <a:pt x="173096" y="589731"/>
                    <a:pt x="170824" y="579856"/>
                    <a:pt x="167649" y="570331"/>
                  </a:cubicBezTo>
                  <a:lnTo>
                    <a:pt x="162886" y="556043"/>
                  </a:lnTo>
                  <a:cubicBezTo>
                    <a:pt x="164474" y="465556"/>
                    <a:pt x="163129" y="374969"/>
                    <a:pt x="167649" y="284581"/>
                  </a:cubicBezTo>
                  <a:cubicBezTo>
                    <a:pt x="167935" y="278864"/>
                    <a:pt x="174919" y="275554"/>
                    <a:pt x="177174" y="270293"/>
                  </a:cubicBezTo>
                  <a:cubicBezTo>
                    <a:pt x="179752" y="264277"/>
                    <a:pt x="180349" y="257593"/>
                    <a:pt x="181936" y="251243"/>
                  </a:cubicBezTo>
                  <a:cubicBezTo>
                    <a:pt x="183524" y="197268"/>
                    <a:pt x="183784" y="143238"/>
                    <a:pt x="186699" y="89318"/>
                  </a:cubicBezTo>
                  <a:cubicBezTo>
                    <a:pt x="187741" y="70039"/>
                    <a:pt x="229062" y="29985"/>
                    <a:pt x="186699" y="17881"/>
                  </a:cubicBezTo>
                  <a:cubicBezTo>
                    <a:pt x="124116" y="0"/>
                    <a:pt x="54142" y="10737"/>
                    <a:pt x="29536" y="27406"/>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6" name="Freeform 25"/>
            <p:cNvSpPr/>
            <p:nvPr/>
          </p:nvSpPr>
          <p:spPr bwMode="auto">
            <a:xfrm>
              <a:off x="3155951" y="5710726"/>
              <a:ext cx="238226" cy="777405"/>
            </a:xfrm>
            <a:custGeom>
              <a:avLst/>
              <a:gdLst>
                <a:gd name="connsiteX0" fmla="*/ 1587 w 238226"/>
                <a:gd name="connsiteY0" fmla="*/ 42374 h 777405"/>
                <a:gd name="connsiteX1" fmla="*/ 11112 w 238226"/>
                <a:gd name="connsiteY1" fmla="*/ 70949 h 777405"/>
                <a:gd name="connsiteX2" fmla="*/ 15874 w 238226"/>
                <a:gd name="connsiteY2" fmla="*/ 99524 h 777405"/>
                <a:gd name="connsiteX3" fmla="*/ 25399 w 238226"/>
                <a:gd name="connsiteY3" fmla="*/ 113812 h 777405"/>
                <a:gd name="connsiteX4" fmla="*/ 30162 w 238226"/>
                <a:gd name="connsiteY4" fmla="*/ 199537 h 777405"/>
                <a:gd name="connsiteX5" fmla="*/ 39687 w 238226"/>
                <a:gd name="connsiteY5" fmla="*/ 232874 h 777405"/>
                <a:gd name="connsiteX6" fmla="*/ 44449 w 238226"/>
                <a:gd name="connsiteY6" fmla="*/ 394799 h 777405"/>
                <a:gd name="connsiteX7" fmla="*/ 53974 w 238226"/>
                <a:gd name="connsiteY7" fmla="*/ 547199 h 777405"/>
                <a:gd name="connsiteX8" fmla="*/ 49212 w 238226"/>
                <a:gd name="connsiteY8" fmla="*/ 637687 h 777405"/>
                <a:gd name="connsiteX9" fmla="*/ 44449 w 238226"/>
                <a:gd name="connsiteY9" fmla="*/ 651974 h 777405"/>
                <a:gd name="connsiteX10" fmla="*/ 34924 w 238226"/>
                <a:gd name="connsiteY10" fmla="*/ 666262 h 777405"/>
                <a:gd name="connsiteX11" fmla="*/ 39687 w 238226"/>
                <a:gd name="connsiteY11" fmla="*/ 709124 h 777405"/>
                <a:gd name="connsiteX12" fmla="*/ 77787 w 238226"/>
                <a:gd name="connsiteY12" fmla="*/ 713887 h 777405"/>
                <a:gd name="connsiteX13" fmla="*/ 96837 w 238226"/>
                <a:gd name="connsiteY13" fmla="*/ 718649 h 777405"/>
                <a:gd name="connsiteX14" fmla="*/ 101599 w 238226"/>
                <a:gd name="connsiteY14" fmla="*/ 732937 h 777405"/>
                <a:gd name="connsiteX15" fmla="*/ 111124 w 238226"/>
                <a:gd name="connsiteY15" fmla="*/ 747224 h 777405"/>
                <a:gd name="connsiteX16" fmla="*/ 173037 w 238226"/>
                <a:gd name="connsiteY16" fmla="*/ 766274 h 777405"/>
                <a:gd name="connsiteX17" fmla="*/ 187324 w 238226"/>
                <a:gd name="connsiteY17" fmla="*/ 775799 h 777405"/>
                <a:gd name="connsiteX18" fmla="*/ 215899 w 238226"/>
                <a:gd name="connsiteY18" fmla="*/ 761512 h 777405"/>
                <a:gd name="connsiteX19" fmla="*/ 234949 w 238226"/>
                <a:gd name="connsiteY19" fmla="*/ 756749 h 777405"/>
                <a:gd name="connsiteX20" fmla="*/ 230187 w 238226"/>
                <a:gd name="connsiteY20" fmla="*/ 709124 h 777405"/>
                <a:gd name="connsiteX21" fmla="*/ 201612 w 238226"/>
                <a:gd name="connsiteY21" fmla="*/ 699599 h 777405"/>
                <a:gd name="connsiteX22" fmla="*/ 187324 w 238226"/>
                <a:gd name="connsiteY22" fmla="*/ 694837 h 777405"/>
                <a:gd name="connsiteX23" fmla="*/ 173037 w 238226"/>
                <a:gd name="connsiteY23" fmla="*/ 685312 h 777405"/>
                <a:gd name="connsiteX24" fmla="*/ 163512 w 238226"/>
                <a:gd name="connsiteY24" fmla="*/ 671024 h 777405"/>
                <a:gd name="connsiteX25" fmla="*/ 149224 w 238226"/>
                <a:gd name="connsiteY25" fmla="*/ 666262 h 777405"/>
                <a:gd name="connsiteX26" fmla="*/ 134937 w 238226"/>
                <a:gd name="connsiteY26" fmla="*/ 651974 h 777405"/>
                <a:gd name="connsiteX27" fmla="*/ 106362 w 238226"/>
                <a:gd name="connsiteY27" fmla="*/ 628162 h 777405"/>
                <a:gd name="connsiteX28" fmla="*/ 101599 w 238226"/>
                <a:gd name="connsiteY28" fmla="*/ 613874 h 777405"/>
                <a:gd name="connsiteX29" fmla="*/ 106362 w 238226"/>
                <a:gd name="connsiteY29" fmla="*/ 580537 h 777405"/>
                <a:gd name="connsiteX30" fmla="*/ 115887 w 238226"/>
                <a:gd name="connsiteY30" fmla="*/ 547199 h 777405"/>
                <a:gd name="connsiteX31" fmla="*/ 120649 w 238226"/>
                <a:gd name="connsiteY31" fmla="*/ 518624 h 777405"/>
                <a:gd name="connsiteX32" fmla="*/ 130174 w 238226"/>
                <a:gd name="connsiteY32" fmla="*/ 504337 h 777405"/>
                <a:gd name="connsiteX33" fmla="*/ 134937 w 238226"/>
                <a:gd name="connsiteY33" fmla="*/ 490049 h 777405"/>
                <a:gd name="connsiteX34" fmla="*/ 139699 w 238226"/>
                <a:gd name="connsiteY34" fmla="*/ 470999 h 777405"/>
                <a:gd name="connsiteX35" fmla="*/ 149224 w 238226"/>
                <a:gd name="connsiteY35" fmla="*/ 442424 h 777405"/>
                <a:gd name="connsiteX36" fmla="*/ 158749 w 238226"/>
                <a:gd name="connsiteY36" fmla="*/ 404324 h 777405"/>
                <a:gd name="connsiteX37" fmla="*/ 153987 w 238226"/>
                <a:gd name="connsiteY37" fmla="*/ 380512 h 777405"/>
                <a:gd name="connsiteX38" fmla="*/ 149224 w 238226"/>
                <a:gd name="connsiteY38" fmla="*/ 323362 h 777405"/>
                <a:gd name="connsiteX39" fmla="*/ 139699 w 238226"/>
                <a:gd name="connsiteY39" fmla="*/ 309074 h 777405"/>
                <a:gd name="connsiteX40" fmla="*/ 139699 w 238226"/>
                <a:gd name="connsiteY40" fmla="*/ 280499 h 777405"/>
                <a:gd name="connsiteX41" fmla="*/ 130174 w 238226"/>
                <a:gd name="connsiteY41" fmla="*/ 247162 h 777405"/>
                <a:gd name="connsiteX42" fmla="*/ 134937 w 238226"/>
                <a:gd name="connsiteY42" fmla="*/ 228112 h 777405"/>
                <a:gd name="connsiteX43" fmla="*/ 149224 w 238226"/>
                <a:gd name="connsiteY43" fmla="*/ 223349 h 777405"/>
                <a:gd name="connsiteX44" fmla="*/ 163512 w 238226"/>
                <a:gd name="connsiteY44" fmla="*/ 213824 h 777405"/>
                <a:gd name="connsiteX45" fmla="*/ 158749 w 238226"/>
                <a:gd name="connsiteY45" fmla="*/ 199537 h 777405"/>
                <a:gd name="connsiteX46" fmla="*/ 149224 w 238226"/>
                <a:gd name="connsiteY46" fmla="*/ 180487 h 777405"/>
                <a:gd name="connsiteX47" fmla="*/ 153987 w 238226"/>
                <a:gd name="connsiteY47" fmla="*/ 147149 h 777405"/>
                <a:gd name="connsiteX48" fmla="*/ 158749 w 238226"/>
                <a:gd name="connsiteY48" fmla="*/ 132862 h 777405"/>
                <a:gd name="connsiteX49" fmla="*/ 163512 w 238226"/>
                <a:gd name="connsiteY49" fmla="*/ 113812 h 777405"/>
                <a:gd name="connsiteX50" fmla="*/ 158749 w 238226"/>
                <a:gd name="connsiteY50" fmla="*/ 89999 h 777405"/>
                <a:gd name="connsiteX51" fmla="*/ 144462 w 238226"/>
                <a:gd name="connsiteY51" fmla="*/ 94762 h 777405"/>
                <a:gd name="connsiteX52" fmla="*/ 168274 w 238226"/>
                <a:gd name="connsiteY52" fmla="*/ 70949 h 777405"/>
                <a:gd name="connsiteX53" fmla="*/ 173037 w 238226"/>
                <a:gd name="connsiteY53" fmla="*/ 51899 h 777405"/>
                <a:gd name="connsiteX54" fmla="*/ 58737 w 238226"/>
                <a:gd name="connsiteY54" fmla="*/ 51899 h 777405"/>
                <a:gd name="connsiteX55" fmla="*/ 20637 w 238226"/>
                <a:gd name="connsiteY55" fmla="*/ 42374 h 777405"/>
                <a:gd name="connsiteX56" fmla="*/ 1587 w 238226"/>
                <a:gd name="connsiteY56" fmla="*/ 42374 h 77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8226" h="777405">
                  <a:moveTo>
                    <a:pt x="1587" y="42374"/>
                  </a:moveTo>
                  <a:cubicBezTo>
                    <a:pt x="0" y="47136"/>
                    <a:pt x="9462" y="61045"/>
                    <a:pt x="11112" y="70949"/>
                  </a:cubicBezTo>
                  <a:cubicBezTo>
                    <a:pt x="12699" y="80474"/>
                    <a:pt x="12821" y="90363"/>
                    <a:pt x="15874" y="99524"/>
                  </a:cubicBezTo>
                  <a:cubicBezTo>
                    <a:pt x="17684" y="104954"/>
                    <a:pt x="22224" y="109049"/>
                    <a:pt x="25399" y="113812"/>
                  </a:cubicBezTo>
                  <a:cubicBezTo>
                    <a:pt x="26987" y="142387"/>
                    <a:pt x="27571" y="171035"/>
                    <a:pt x="30162" y="199537"/>
                  </a:cubicBezTo>
                  <a:cubicBezTo>
                    <a:pt x="30910" y="207765"/>
                    <a:pt x="36866" y="224413"/>
                    <a:pt x="39687" y="232874"/>
                  </a:cubicBezTo>
                  <a:cubicBezTo>
                    <a:pt x="41274" y="286849"/>
                    <a:pt x="42736" y="340828"/>
                    <a:pt x="44449" y="394799"/>
                  </a:cubicBezTo>
                  <a:cubicBezTo>
                    <a:pt x="48952" y="536628"/>
                    <a:pt x="34693" y="489352"/>
                    <a:pt x="53974" y="547199"/>
                  </a:cubicBezTo>
                  <a:cubicBezTo>
                    <a:pt x="52387" y="577362"/>
                    <a:pt x="51947" y="607607"/>
                    <a:pt x="49212" y="637687"/>
                  </a:cubicBezTo>
                  <a:cubicBezTo>
                    <a:pt x="48758" y="642686"/>
                    <a:pt x="46694" y="647484"/>
                    <a:pt x="44449" y="651974"/>
                  </a:cubicBezTo>
                  <a:cubicBezTo>
                    <a:pt x="41889" y="657094"/>
                    <a:pt x="38099" y="661499"/>
                    <a:pt x="34924" y="666262"/>
                  </a:cubicBezTo>
                  <a:cubicBezTo>
                    <a:pt x="36512" y="680549"/>
                    <a:pt x="30070" y="698439"/>
                    <a:pt x="39687" y="709124"/>
                  </a:cubicBezTo>
                  <a:cubicBezTo>
                    <a:pt x="48249" y="718637"/>
                    <a:pt x="65162" y="711783"/>
                    <a:pt x="77787" y="713887"/>
                  </a:cubicBezTo>
                  <a:cubicBezTo>
                    <a:pt x="84243" y="714963"/>
                    <a:pt x="90487" y="717062"/>
                    <a:pt x="96837" y="718649"/>
                  </a:cubicBezTo>
                  <a:cubicBezTo>
                    <a:pt x="98424" y="723412"/>
                    <a:pt x="99354" y="728447"/>
                    <a:pt x="101599" y="732937"/>
                  </a:cubicBezTo>
                  <a:cubicBezTo>
                    <a:pt x="104159" y="738056"/>
                    <a:pt x="107077" y="743177"/>
                    <a:pt x="111124" y="747224"/>
                  </a:cubicBezTo>
                  <a:cubicBezTo>
                    <a:pt x="127114" y="763213"/>
                    <a:pt x="152712" y="763371"/>
                    <a:pt x="173037" y="766274"/>
                  </a:cubicBezTo>
                  <a:cubicBezTo>
                    <a:pt x="177799" y="769449"/>
                    <a:pt x="181678" y="774858"/>
                    <a:pt x="187324" y="775799"/>
                  </a:cubicBezTo>
                  <a:cubicBezTo>
                    <a:pt x="196958" y="777405"/>
                    <a:pt x="208931" y="764498"/>
                    <a:pt x="215899" y="761512"/>
                  </a:cubicBezTo>
                  <a:cubicBezTo>
                    <a:pt x="221915" y="758934"/>
                    <a:pt x="228599" y="758337"/>
                    <a:pt x="234949" y="756749"/>
                  </a:cubicBezTo>
                  <a:cubicBezTo>
                    <a:pt x="233362" y="740874"/>
                    <a:pt x="238226" y="722905"/>
                    <a:pt x="230187" y="709124"/>
                  </a:cubicBezTo>
                  <a:cubicBezTo>
                    <a:pt x="225128" y="700451"/>
                    <a:pt x="211137" y="702774"/>
                    <a:pt x="201612" y="699599"/>
                  </a:cubicBezTo>
                  <a:lnTo>
                    <a:pt x="187324" y="694837"/>
                  </a:lnTo>
                  <a:cubicBezTo>
                    <a:pt x="182562" y="691662"/>
                    <a:pt x="177084" y="689359"/>
                    <a:pt x="173037" y="685312"/>
                  </a:cubicBezTo>
                  <a:cubicBezTo>
                    <a:pt x="168990" y="681264"/>
                    <a:pt x="167982" y="674600"/>
                    <a:pt x="163512" y="671024"/>
                  </a:cubicBezTo>
                  <a:cubicBezTo>
                    <a:pt x="159592" y="667888"/>
                    <a:pt x="153987" y="667849"/>
                    <a:pt x="149224" y="666262"/>
                  </a:cubicBezTo>
                  <a:cubicBezTo>
                    <a:pt x="144462" y="661499"/>
                    <a:pt x="140111" y="656286"/>
                    <a:pt x="134937" y="651974"/>
                  </a:cubicBezTo>
                  <a:cubicBezTo>
                    <a:pt x="95146" y="618814"/>
                    <a:pt x="148110" y="669910"/>
                    <a:pt x="106362" y="628162"/>
                  </a:cubicBezTo>
                  <a:cubicBezTo>
                    <a:pt x="104774" y="623399"/>
                    <a:pt x="101599" y="618894"/>
                    <a:pt x="101599" y="613874"/>
                  </a:cubicBezTo>
                  <a:cubicBezTo>
                    <a:pt x="101599" y="602649"/>
                    <a:pt x="104354" y="591581"/>
                    <a:pt x="106362" y="580537"/>
                  </a:cubicBezTo>
                  <a:cubicBezTo>
                    <a:pt x="108755" y="567375"/>
                    <a:pt x="111805" y="559445"/>
                    <a:pt x="115887" y="547199"/>
                  </a:cubicBezTo>
                  <a:cubicBezTo>
                    <a:pt x="117474" y="537674"/>
                    <a:pt x="117595" y="527785"/>
                    <a:pt x="120649" y="518624"/>
                  </a:cubicBezTo>
                  <a:cubicBezTo>
                    <a:pt x="122459" y="513194"/>
                    <a:pt x="127614" y="509456"/>
                    <a:pt x="130174" y="504337"/>
                  </a:cubicBezTo>
                  <a:cubicBezTo>
                    <a:pt x="132419" y="499847"/>
                    <a:pt x="133558" y="494876"/>
                    <a:pt x="134937" y="490049"/>
                  </a:cubicBezTo>
                  <a:cubicBezTo>
                    <a:pt x="136735" y="483755"/>
                    <a:pt x="137818" y="477268"/>
                    <a:pt x="139699" y="470999"/>
                  </a:cubicBezTo>
                  <a:cubicBezTo>
                    <a:pt x="142584" y="461382"/>
                    <a:pt x="147255" y="452269"/>
                    <a:pt x="149224" y="442424"/>
                  </a:cubicBezTo>
                  <a:cubicBezTo>
                    <a:pt x="154972" y="413689"/>
                    <a:pt x="151428" y="426291"/>
                    <a:pt x="158749" y="404324"/>
                  </a:cubicBezTo>
                  <a:cubicBezTo>
                    <a:pt x="157162" y="396387"/>
                    <a:pt x="154933" y="388551"/>
                    <a:pt x="153987" y="380512"/>
                  </a:cubicBezTo>
                  <a:cubicBezTo>
                    <a:pt x="151753" y="361527"/>
                    <a:pt x="152973" y="342107"/>
                    <a:pt x="149224" y="323362"/>
                  </a:cubicBezTo>
                  <a:cubicBezTo>
                    <a:pt x="148101" y="317749"/>
                    <a:pt x="142874" y="313837"/>
                    <a:pt x="139699" y="309074"/>
                  </a:cubicBezTo>
                  <a:cubicBezTo>
                    <a:pt x="127001" y="270977"/>
                    <a:pt x="139699" y="318598"/>
                    <a:pt x="139699" y="280499"/>
                  </a:cubicBezTo>
                  <a:cubicBezTo>
                    <a:pt x="139699" y="274515"/>
                    <a:pt x="132421" y="253903"/>
                    <a:pt x="130174" y="247162"/>
                  </a:cubicBezTo>
                  <a:cubicBezTo>
                    <a:pt x="131762" y="240812"/>
                    <a:pt x="130848" y="233223"/>
                    <a:pt x="134937" y="228112"/>
                  </a:cubicBezTo>
                  <a:cubicBezTo>
                    <a:pt x="138073" y="224192"/>
                    <a:pt x="144734" y="225594"/>
                    <a:pt x="149224" y="223349"/>
                  </a:cubicBezTo>
                  <a:cubicBezTo>
                    <a:pt x="154344" y="220789"/>
                    <a:pt x="158749" y="216999"/>
                    <a:pt x="163512" y="213824"/>
                  </a:cubicBezTo>
                  <a:cubicBezTo>
                    <a:pt x="161924" y="209062"/>
                    <a:pt x="162299" y="203087"/>
                    <a:pt x="158749" y="199537"/>
                  </a:cubicBezTo>
                  <a:cubicBezTo>
                    <a:pt x="142874" y="183662"/>
                    <a:pt x="139700" y="209060"/>
                    <a:pt x="149224" y="180487"/>
                  </a:cubicBezTo>
                  <a:cubicBezTo>
                    <a:pt x="150812" y="169374"/>
                    <a:pt x="151785" y="158157"/>
                    <a:pt x="153987" y="147149"/>
                  </a:cubicBezTo>
                  <a:cubicBezTo>
                    <a:pt x="154971" y="142227"/>
                    <a:pt x="157370" y="137689"/>
                    <a:pt x="158749" y="132862"/>
                  </a:cubicBezTo>
                  <a:cubicBezTo>
                    <a:pt x="160547" y="126568"/>
                    <a:pt x="161924" y="120162"/>
                    <a:pt x="163512" y="113812"/>
                  </a:cubicBezTo>
                  <a:cubicBezTo>
                    <a:pt x="161924" y="105874"/>
                    <a:pt x="164473" y="95723"/>
                    <a:pt x="158749" y="89999"/>
                  </a:cubicBezTo>
                  <a:cubicBezTo>
                    <a:pt x="155199" y="86449"/>
                    <a:pt x="146707" y="99252"/>
                    <a:pt x="144462" y="94762"/>
                  </a:cubicBezTo>
                  <a:cubicBezTo>
                    <a:pt x="140494" y="86824"/>
                    <a:pt x="165892" y="72537"/>
                    <a:pt x="168274" y="70949"/>
                  </a:cubicBezTo>
                  <a:cubicBezTo>
                    <a:pt x="169862" y="64599"/>
                    <a:pt x="171239" y="58193"/>
                    <a:pt x="173037" y="51899"/>
                  </a:cubicBezTo>
                  <a:cubicBezTo>
                    <a:pt x="187866" y="0"/>
                    <a:pt x="203270" y="34556"/>
                    <a:pt x="58737" y="51899"/>
                  </a:cubicBezTo>
                  <a:cubicBezTo>
                    <a:pt x="46037" y="48724"/>
                    <a:pt x="33267" y="45818"/>
                    <a:pt x="20637" y="42374"/>
                  </a:cubicBezTo>
                  <a:cubicBezTo>
                    <a:pt x="15794" y="41053"/>
                    <a:pt x="3174" y="37612"/>
                    <a:pt x="1587" y="42374"/>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7" name="Freeform 26"/>
            <p:cNvSpPr/>
            <p:nvPr/>
          </p:nvSpPr>
          <p:spPr bwMode="auto">
            <a:xfrm>
              <a:off x="2620588" y="5188487"/>
              <a:ext cx="279775" cy="506571"/>
            </a:xfrm>
            <a:custGeom>
              <a:avLst/>
              <a:gdLst>
                <a:gd name="connsiteX0" fmla="*/ 165475 w 279775"/>
                <a:gd name="connsiteY0" fmla="*/ 12163 h 506571"/>
                <a:gd name="connsiteX1" fmla="*/ 160712 w 279775"/>
                <a:gd name="connsiteY1" fmla="*/ 97888 h 506571"/>
                <a:gd name="connsiteX2" fmla="*/ 155950 w 279775"/>
                <a:gd name="connsiteY2" fmla="*/ 164563 h 506571"/>
                <a:gd name="connsiteX3" fmla="*/ 136900 w 279775"/>
                <a:gd name="connsiteY3" fmla="*/ 193138 h 506571"/>
                <a:gd name="connsiteX4" fmla="*/ 132137 w 279775"/>
                <a:gd name="connsiteY4" fmla="*/ 207426 h 506571"/>
                <a:gd name="connsiteX5" fmla="*/ 117850 w 279775"/>
                <a:gd name="connsiteY5" fmla="*/ 316963 h 506571"/>
                <a:gd name="connsiteX6" fmla="*/ 70225 w 279775"/>
                <a:gd name="connsiteY6" fmla="*/ 340776 h 506571"/>
                <a:gd name="connsiteX7" fmla="*/ 55937 w 279775"/>
                <a:gd name="connsiteY7" fmla="*/ 345538 h 506571"/>
                <a:gd name="connsiteX8" fmla="*/ 41650 w 279775"/>
                <a:gd name="connsiteY8" fmla="*/ 350301 h 506571"/>
                <a:gd name="connsiteX9" fmla="*/ 27362 w 279775"/>
                <a:gd name="connsiteY9" fmla="*/ 364588 h 506571"/>
                <a:gd name="connsiteX10" fmla="*/ 17837 w 279775"/>
                <a:gd name="connsiteY10" fmla="*/ 393163 h 506571"/>
                <a:gd name="connsiteX11" fmla="*/ 8312 w 279775"/>
                <a:gd name="connsiteY11" fmla="*/ 407451 h 506571"/>
                <a:gd name="connsiteX12" fmla="*/ 3550 w 279775"/>
                <a:gd name="connsiteY12" fmla="*/ 421738 h 506571"/>
                <a:gd name="connsiteX13" fmla="*/ 17837 w 279775"/>
                <a:gd name="connsiteY13" fmla="*/ 416976 h 506571"/>
                <a:gd name="connsiteX14" fmla="*/ 32125 w 279775"/>
                <a:gd name="connsiteY14" fmla="*/ 402688 h 506571"/>
                <a:gd name="connsiteX15" fmla="*/ 41650 w 279775"/>
                <a:gd name="connsiteY15" fmla="*/ 416976 h 506571"/>
                <a:gd name="connsiteX16" fmla="*/ 46412 w 279775"/>
                <a:gd name="connsiteY16" fmla="*/ 493176 h 506571"/>
                <a:gd name="connsiteX17" fmla="*/ 94037 w 279775"/>
                <a:gd name="connsiteY17" fmla="*/ 497938 h 506571"/>
                <a:gd name="connsiteX18" fmla="*/ 113087 w 279775"/>
                <a:gd name="connsiteY18" fmla="*/ 459838 h 506571"/>
                <a:gd name="connsiteX19" fmla="*/ 127375 w 279775"/>
                <a:gd name="connsiteY19" fmla="*/ 445551 h 506571"/>
                <a:gd name="connsiteX20" fmla="*/ 155950 w 279775"/>
                <a:gd name="connsiteY20" fmla="*/ 426501 h 506571"/>
                <a:gd name="connsiteX21" fmla="*/ 160712 w 279775"/>
                <a:gd name="connsiteY21" fmla="*/ 378876 h 506571"/>
                <a:gd name="connsiteX22" fmla="*/ 146425 w 279775"/>
                <a:gd name="connsiteY22" fmla="*/ 374113 h 506571"/>
                <a:gd name="connsiteX23" fmla="*/ 141662 w 279775"/>
                <a:gd name="connsiteY23" fmla="*/ 340776 h 506571"/>
                <a:gd name="connsiteX24" fmla="*/ 136900 w 279775"/>
                <a:gd name="connsiteY24" fmla="*/ 321726 h 506571"/>
                <a:gd name="connsiteX25" fmla="*/ 165475 w 279775"/>
                <a:gd name="connsiteY25" fmla="*/ 297913 h 506571"/>
                <a:gd name="connsiteX26" fmla="*/ 184525 w 279775"/>
                <a:gd name="connsiteY26" fmla="*/ 278863 h 506571"/>
                <a:gd name="connsiteX27" fmla="*/ 217862 w 279775"/>
                <a:gd name="connsiteY27" fmla="*/ 245526 h 506571"/>
                <a:gd name="connsiteX28" fmla="*/ 222625 w 279775"/>
                <a:gd name="connsiteY28" fmla="*/ 231238 h 506571"/>
                <a:gd name="connsiteX29" fmla="*/ 251200 w 279775"/>
                <a:gd name="connsiteY29" fmla="*/ 202663 h 506571"/>
                <a:gd name="connsiteX30" fmla="*/ 251200 w 279775"/>
                <a:gd name="connsiteY30" fmla="*/ 150276 h 506571"/>
                <a:gd name="connsiteX31" fmla="*/ 241675 w 279775"/>
                <a:gd name="connsiteY31" fmla="*/ 135988 h 506571"/>
                <a:gd name="connsiteX32" fmla="*/ 260725 w 279775"/>
                <a:gd name="connsiteY32" fmla="*/ 102651 h 506571"/>
                <a:gd name="connsiteX33" fmla="*/ 279775 w 279775"/>
                <a:gd name="connsiteY33" fmla="*/ 74076 h 506571"/>
                <a:gd name="connsiteX34" fmla="*/ 265487 w 279775"/>
                <a:gd name="connsiteY34" fmla="*/ 69313 h 506571"/>
                <a:gd name="connsiteX35" fmla="*/ 251200 w 279775"/>
                <a:gd name="connsiteY35" fmla="*/ 26451 h 506571"/>
                <a:gd name="connsiteX36" fmla="*/ 165475 w 279775"/>
                <a:gd name="connsiteY36" fmla="*/ 12163 h 50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775" h="506571">
                  <a:moveTo>
                    <a:pt x="165475" y="12163"/>
                  </a:moveTo>
                  <a:cubicBezTo>
                    <a:pt x="150394" y="24069"/>
                    <a:pt x="162497" y="69325"/>
                    <a:pt x="160712" y="97888"/>
                  </a:cubicBezTo>
                  <a:cubicBezTo>
                    <a:pt x="159322" y="120126"/>
                    <a:pt x="161354" y="142947"/>
                    <a:pt x="155950" y="164563"/>
                  </a:cubicBezTo>
                  <a:cubicBezTo>
                    <a:pt x="153174" y="175669"/>
                    <a:pt x="140520" y="182278"/>
                    <a:pt x="136900" y="193138"/>
                  </a:cubicBezTo>
                  <a:lnTo>
                    <a:pt x="132137" y="207426"/>
                  </a:lnTo>
                  <a:cubicBezTo>
                    <a:pt x="131058" y="229010"/>
                    <a:pt x="144295" y="290518"/>
                    <a:pt x="117850" y="316963"/>
                  </a:cubicBezTo>
                  <a:cubicBezTo>
                    <a:pt x="100923" y="333890"/>
                    <a:pt x="93485" y="333023"/>
                    <a:pt x="70225" y="340776"/>
                  </a:cubicBezTo>
                  <a:lnTo>
                    <a:pt x="55937" y="345538"/>
                  </a:lnTo>
                  <a:lnTo>
                    <a:pt x="41650" y="350301"/>
                  </a:lnTo>
                  <a:cubicBezTo>
                    <a:pt x="36887" y="355063"/>
                    <a:pt x="30633" y="358700"/>
                    <a:pt x="27362" y="364588"/>
                  </a:cubicBezTo>
                  <a:cubicBezTo>
                    <a:pt x="22486" y="373365"/>
                    <a:pt x="23406" y="384809"/>
                    <a:pt x="17837" y="393163"/>
                  </a:cubicBezTo>
                  <a:lnTo>
                    <a:pt x="8312" y="407451"/>
                  </a:lnTo>
                  <a:cubicBezTo>
                    <a:pt x="6725" y="412213"/>
                    <a:pt x="0" y="418188"/>
                    <a:pt x="3550" y="421738"/>
                  </a:cubicBezTo>
                  <a:cubicBezTo>
                    <a:pt x="7100" y="425288"/>
                    <a:pt x="13660" y="419761"/>
                    <a:pt x="17837" y="416976"/>
                  </a:cubicBezTo>
                  <a:cubicBezTo>
                    <a:pt x="23441" y="413240"/>
                    <a:pt x="27362" y="407451"/>
                    <a:pt x="32125" y="402688"/>
                  </a:cubicBezTo>
                  <a:cubicBezTo>
                    <a:pt x="35300" y="407451"/>
                    <a:pt x="40757" y="411322"/>
                    <a:pt x="41650" y="416976"/>
                  </a:cubicBezTo>
                  <a:cubicBezTo>
                    <a:pt x="45619" y="442114"/>
                    <a:pt x="32587" y="471809"/>
                    <a:pt x="46412" y="493176"/>
                  </a:cubicBezTo>
                  <a:cubicBezTo>
                    <a:pt x="55079" y="506571"/>
                    <a:pt x="78162" y="496351"/>
                    <a:pt x="94037" y="497938"/>
                  </a:cubicBezTo>
                  <a:cubicBezTo>
                    <a:pt x="124058" y="487932"/>
                    <a:pt x="96249" y="501934"/>
                    <a:pt x="113087" y="459838"/>
                  </a:cubicBezTo>
                  <a:cubicBezTo>
                    <a:pt x="115588" y="453585"/>
                    <a:pt x="122059" y="449686"/>
                    <a:pt x="127375" y="445551"/>
                  </a:cubicBezTo>
                  <a:cubicBezTo>
                    <a:pt x="136411" y="438523"/>
                    <a:pt x="155950" y="426501"/>
                    <a:pt x="155950" y="426501"/>
                  </a:cubicBezTo>
                  <a:cubicBezTo>
                    <a:pt x="164853" y="408695"/>
                    <a:pt x="173362" y="401014"/>
                    <a:pt x="160712" y="378876"/>
                  </a:cubicBezTo>
                  <a:cubicBezTo>
                    <a:pt x="158221" y="374517"/>
                    <a:pt x="151187" y="375701"/>
                    <a:pt x="146425" y="374113"/>
                  </a:cubicBezTo>
                  <a:cubicBezTo>
                    <a:pt x="144837" y="363001"/>
                    <a:pt x="143670" y="351820"/>
                    <a:pt x="141662" y="340776"/>
                  </a:cubicBezTo>
                  <a:cubicBezTo>
                    <a:pt x="140491" y="334336"/>
                    <a:pt x="135102" y="328020"/>
                    <a:pt x="136900" y="321726"/>
                  </a:cubicBezTo>
                  <a:cubicBezTo>
                    <a:pt x="139058" y="314175"/>
                    <a:pt x="159331" y="302009"/>
                    <a:pt x="165475" y="297913"/>
                  </a:cubicBezTo>
                  <a:cubicBezTo>
                    <a:pt x="178173" y="259816"/>
                    <a:pt x="159126" y="304262"/>
                    <a:pt x="184525" y="278863"/>
                  </a:cubicBezTo>
                  <a:cubicBezTo>
                    <a:pt x="222735" y="240653"/>
                    <a:pt x="185534" y="256301"/>
                    <a:pt x="217862" y="245526"/>
                  </a:cubicBezTo>
                  <a:cubicBezTo>
                    <a:pt x="219450" y="240763"/>
                    <a:pt x="219543" y="235201"/>
                    <a:pt x="222625" y="231238"/>
                  </a:cubicBezTo>
                  <a:cubicBezTo>
                    <a:pt x="230895" y="220605"/>
                    <a:pt x="251200" y="202663"/>
                    <a:pt x="251200" y="202663"/>
                  </a:cubicBezTo>
                  <a:cubicBezTo>
                    <a:pt x="254338" y="177552"/>
                    <a:pt x="260890" y="169657"/>
                    <a:pt x="251200" y="150276"/>
                  </a:cubicBezTo>
                  <a:cubicBezTo>
                    <a:pt x="248640" y="145156"/>
                    <a:pt x="244850" y="140751"/>
                    <a:pt x="241675" y="135988"/>
                  </a:cubicBezTo>
                  <a:cubicBezTo>
                    <a:pt x="250005" y="102663"/>
                    <a:pt x="239817" y="129531"/>
                    <a:pt x="260725" y="102651"/>
                  </a:cubicBezTo>
                  <a:cubicBezTo>
                    <a:pt x="267753" y="93615"/>
                    <a:pt x="279775" y="74076"/>
                    <a:pt x="279775" y="74076"/>
                  </a:cubicBezTo>
                  <a:cubicBezTo>
                    <a:pt x="275012" y="72488"/>
                    <a:pt x="267978" y="73672"/>
                    <a:pt x="265487" y="69313"/>
                  </a:cubicBezTo>
                  <a:cubicBezTo>
                    <a:pt x="265201" y="68813"/>
                    <a:pt x="262871" y="28785"/>
                    <a:pt x="251200" y="26451"/>
                  </a:cubicBezTo>
                  <a:cubicBezTo>
                    <a:pt x="118944" y="0"/>
                    <a:pt x="180556" y="257"/>
                    <a:pt x="165475" y="12163"/>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sp>
          <p:nvSpPr>
            <p:cNvPr id="28" name="Freeform 27"/>
            <p:cNvSpPr/>
            <p:nvPr/>
          </p:nvSpPr>
          <p:spPr bwMode="auto">
            <a:xfrm>
              <a:off x="3323432" y="5176838"/>
              <a:ext cx="284699" cy="504825"/>
            </a:xfrm>
            <a:custGeom>
              <a:avLst/>
              <a:gdLst>
                <a:gd name="connsiteX0" fmla="*/ 5556 w 284699"/>
                <a:gd name="connsiteY0" fmla="*/ 38100 h 504825"/>
                <a:gd name="connsiteX1" fmla="*/ 19843 w 284699"/>
                <a:gd name="connsiteY1" fmla="*/ 42862 h 504825"/>
                <a:gd name="connsiteX2" fmla="*/ 24606 w 284699"/>
                <a:gd name="connsiteY2" fmla="*/ 57150 h 504825"/>
                <a:gd name="connsiteX3" fmla="*/ 34131 w 284699"/>
                <a:gd name="connsiteY3" fmla="*/ 71437 h 504825"/>
                <a:gd name="connsiteX4" fmla="*/ 38893 w 284699"/>
                <a:gd name="connsiteY4" fmla="*/ 138112 h 504825"/>
                <a:gd name="connsiteX5" fmla="*/ 43656 w 284699"/>
                <a:gd name="connsiteY5" fmla="*/ 152400 h 504825"/>
                <a:gd name="connsiteX6" fmla="*/ 62706 w 284699"/>
                <a:gd name="connsiteY6" fmla="*/ 180975 h 504825"/>
                <a:gd name="connsiteX7" fmla="*/ 81756 w 284699"/>
                <a:gd name="connsiteY7" fmla="*/ 209550 h 504825"/>
                <a:gd name="connsiteX8" fmla="*/ 91281 w 284699"/>
                <a:gd name="connsiteY8" fmla="*/ 238125 h 504825"/>
                <a:gd name="connsiteX9" fmla="*/ 96043 w 284699"/>
                <a:gd name="connsiteY9" fmla="*/ 252412 h 504825"/>
                <a:gd name="connsiteX10" fmla="*/ 110331 w 284699"/>
                <a:gd name="connsiteY10" fmla="*/ 257175 h 504825"/>
                <a:gd name="connsiteX11" fmla="*/ 129381 w 284699"/>
                <a:gd name="connsiteY11" fmla="*/ 285750 h 504825"/>
                <a:gd name="connsiteX12" fmla="*/ 143668 w 284699"/>
                <a:gd name="connsiteY12" fmla="*/ 366712 h 504825"/>
                <a:gd name="connsiteX13" fmla="*/ 148431 w 284699"/>
                <a:gd name="connsiteY13" fmla="*/ 409575 h 504825"/>
                <a:gd name="connsiteX14" fmla="*/ 157956 w 284699"/>
                <a:gd name="connsiteY14" fmla="*/ 423862 h 504825"/>
                <a:gd name="connsiteX15" fmla="*/ 162718 w 284699"/>
                <a:gd name="connsiteY15" fmla="*/ 485775 h 504825"/>
                <a:gd name="connsiteX16" fmla="*/ 177006 w 284699"/>
                <a:gd name="connsiteY16" fmla="*/ 490537 h 504825"/>
                <a:gd name="connsiteX17" fmla="*/ 215106 w 284699"/>
                <a:gd name="connsiteY17" fmla="*/ 495300 h 504825"/>
                <a:gd name="connsiteX18" fmla="*/ 229393 w 284699"/>
                <a:gd name="connsiteY18" fmla="*/ 504825 h 504825"/>
                <a:gd name="connsiteX19" fmla="*/ 243681 w 284699"/>
                <a:gd name="connsiteY19" fmla="*/ 490537 h 504825"/>
                <a:gd name="connsiteX20" fmla="*/ 243681 w 284699"/>
                <a:gd name="connsiteY20" fmla="*/ 447675 h 504825"/>
                <a:gd name="connsiteX21" fmla="*/ 257968 w 284699"/>
                <a:gd name="connsiteY21" fmla="*/ 442912 h 504825"/>
                <a:gd name="connsiteX22" fmla="*/ 277018 w 284699"/>
                <a:gd name="connsiteY22" fmla="*/ 438150 h 504825"/>
                <a:gd name="connsiteX23" fmla="*/ 257968 w 284699"/>
                <a:gd name="connsiteY23" fmla="*/ 423862 h 504825"/>
                <a:gd name="connsiteX24" fmla="*/ 238918 w 284699"/>
                <a:gd name="connsiteY24" fmla="*/ 419100 h 504825"/>
                <a:gd name="connsiteX25" fmla="*/ 248443 w 284699"/>
                <a:gd name="connsiteY25" fmla="*/ 404812 h 504825"/>
                <a:gd name="connsiteX26" fmla="*/ 277018 w 284699"/>
                <a:gd name="connsiteY26" fmla="*/ 390525 h 504825"/>
                <a:gd name="connsiteX27" fmla="*/ 281781 w 284699"/>
                <a:gd name="connsiteY27" fmla="*/ 376237 h 504825"/>
                <a:gd name="connsiteX28" fmla="*/ 253206 w 284699"/>
                <a:gd name="connsiteY28" fmla="*/ 357187 h 504825"/>
                <a:gd name="connsiteX29" fmla="*/ 210343 w 284699"/>
                <a:gd name="connsiteY29" fmla="*/ 328612 h 504825"/>
                <a:gd name="connsiteX30" fmla="*/ 196056 w 284699"/>
                <a:gd name="connsiteY30" fmla="*/ 319087 h 504825"/>
                <a:gd name="connsiteX31" fmla="*/ 181768 w 284699"/>
                <a:gd name="connsiteY31" fmla="*/ 304800 h 504825"/>
                <a:gd name="connsiteX32" fmla="*/ 162718 w 284699"/>
                <a:gd name="connsiteY32" fmla="*/ 276225 h 504825"/>
                <a:gd name="connsiteX33" fmla="*/ 157956 w 284699"/>
                <a:gd name="connsiteY33" fmla="*/ 261937 h 504825"/>
                <a:gd name="connsiteX34" fmla="*/ 148431 w 284699"/>
                <a:gd name="connsiteY34" fmla="*/ 214312 h 504825"/>
                <a:gd name="connsiteX35" fmla="*/ 143668 w 284699"/>
                <a:gd name="connsiteY35" fmla="*/ 138112 h 504825"/>
                <a:gd name="connsiteX36" fmla="*/ 134143 w 284699"/>
                <a:gd name="connsiteY36" fmla="*/ 76200 h 504825"/>
                <a:gd name="connsiteX37" fmla="*/ 129381 w 284699"/>
                <a:gd name="connsiteY37" fmla="*/ 47625 h 504825"/>
                <a:gd name="connsiteX38" fmla="*/ 119856 w 284699"/>
                <a:gd name="connsiteY38" fmla="*/ 19050 h 504825"/>
                <a:gd name="connsiteX39" fmla="*/ 115093 w 284699"/>
                <a:gd name="connsiteY39" fmla="*/ 4762 h 504825"/>
                <a:gd name="connsiteX40" fmla="*/ 100806 w 284699"/>
                <a:gd name="connsiteY40" fmla="*/ 0 h 504825"/>
                <a:gd name="connsiteX41" fmla="*/ 91281 w 284699"/>
                <a:gd name="connsiteY41" fmla="*/ 14287 h 504825"/>
                <a:gd name="connsiteX42" fmla="*/ 53181 w 284699"/>
                <a:gd name="connsiteY42" fmla="*/ 28575 h 504825"/>
                <a:gd name="connsiteX43" fmla="*/ 5556 w 284699"/>
                <a:gd name="connsiteY43" fmla="*/ 381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4699" h="504825">
                  <a:moveTo>
                    <a:pt x="5556" y="38100"/>
                  </a:moveTo>
                  <a:cubicBezTo>
                    <a:pt x="0" y="40481"/>
                    <a:pt x="16293" y="39312"/>
                    <a:pt x="19843" y="42862"/>
                  </a:cubicBezTo>
                  <a:cubicBezTo>
                    <a:pt x="23393" y="46412"/>
                    <a:pt x="22361" y="52660"/>
                    <a:pt x="24606" y="57150"/>
                  </a:cubicBezTo>
                  <a:cubicBezTo>
                    <a:pt x="27166" y="62269"/>
                    <a:pt x="30956" y="66675"/>
                    <a:pt x="34131" y="71437"/>
                  </a:cubicBezTo>
                  <a:cubicBezTo>
                    <a:pt x="35718" y="93662"/>
                    <a:pt x="36290" y="115983"/>
                    <a:pt x="38893" y="138112"/>
                  </a:cubicBezTo>
                  <a:cubicBezTo>
                    <a:pt x="39480" y="143098"/>
                    <a:pt x="41218" y="148011"/>
                    <a:pt x="43656" y="152400"/>
                  </a:cubicBezTo>
                  <a:cubicBezTo>
                    <a:pt x="49215" y="162407"/>
                    <a:pt x="62706" y="180975"/>
                    <a:pt x="62706" y="180975"/>
                  </a:cubicBezTo>
                  <a:cubicBezTo>
                    <a:pt x="78459" y="228237"/>
                    <a:pt x="52029" y="156042"/>
                    <a:pt x="81756" y="209550"/>
                  </a:cubicBezTo>
                  <a:cubicBezTo>
                    <a:pt x="86632" y="218327"/>
                    <a:pt x="88106" y="228600"/>
                    <a:pt x="91281" y="238125"/>
                  </a:cubicBezTo>
                  <a:cubicBezTo>
                    <a:pt x="92868" y="242887"/>
                    <a:pt x="91281" y="250824"/>
                    <a:pt x="96043" y="252412"/>
                  </a:cubicBezTo>
                  <a:lnTo>
                    <a:pt x="110331" y="257175"/>
                  </a:lnTo>
                  <a:cubicBezTo>
                    <a:pt x="116681" y="266700"/>
                    <a:pt x="128565" y="274331"/>
                    <a:pt x="129381" y="285750"/>
                  </a:cubicBezTo>
                  <a:cubicBezTo>
                    <a:pt x="134551" y="358134"/>
                    <a:pt x="121783" y="333886"/>
                    <a:pt x="143668" y="366712"/>
                  </a:cubicBezTo>
                  <a:cubicBezTo>
                    <a:pt x="145256" y="381000"/>
                    <a:pt x="144944" y="395629"/>
                    <a:pt x="148431" y="409575"/>
                  </a:cubicBezTo>
                  <a:cubicBezTo>
                    <a:pt x="149819" y="415128"/>
                    <a:pt x="156901" y="418236"/>
                    <a:pt x="157956" y="423862"/>
                  </a:cubicBezTo>
                  <a:cubicBezTo>
                    <a:pt x="161770" y="444206"/>
                    <a:pt x="157032" y="465873"/>
                    <a:pt x="162718" y="485775"/>
                  </a:cubicBezTo>
                  <a:cubicBezTo>
                    <a:pt x="164097" y="490602"/>
                    <a:pt x="172243" y="488950"/>
                    <a:pt x="177006" y="490537"/>
                  </a:cubicBezTo>
                  <a:cubicBezTo>
                    <a:pt x="220940" y="475892"/>
                    <a:pt x="194352" y="474545"/>
                    <a:pt x="215106" y="495300"/>
                  </a:cubicBezTo>
                  <a:cubicBezTo>
                    <a:pt x="219153" y="499347"/>
                    <a:pt x="224631" y="501650"/>
                    <a:pt x="229393" y="504825"/>
                  </a:cubicBezTo>
                  <a:cubicBezTo>
                    <a:pt x="234156" y="500062"/>
                    <a:pt x="242047" y="497071"/>
                    <a:pt x="243681" y="490537"/>
                  </a:cubicBezTo>
                  <a:cubicBezTo>
                    <a:pt x="249106" y="468839"/>
                    <a:pt x="227679" y="467678"/>
                    <a:pt x="243681" y="447675"/>
                  </a:cubicBezTo>
                  <a:cubicBezTo>
                    <a:pt x="246817" y="443755"/>
                    <a:pt x="253141" y="444291"/>
                    <a:pt x="257968" y="442912"/>
                  </a:cubicBezTo>
                  <a:cubicBezTo>
                    <a:pt x="264262" y="441114"/>
                    <a:pt x="270668" y="439737"/>
                    <a:pt x="277018" y="438150"/>
                  </a:cubicBezTo>
                  <a:cubicBezTo>
                    <a:pt x="270668" y="433387"/>
                    <a:pt x="265068" y="427412"/>
                    <a:pt x="257968" y="423862"/>
                  </a:cubicBezTo>
                  <a:cubicBezTo>
                    <a:pt x="252114" y="420935"/>
                    <a:pt x="241845" y="424954"/>
                    <a:pt x="238918" y="419100"/>
                  </a:cubicBezTo>
                  <a:cubicBezTo>
                    <a:pt x="236358" y="413980"/>
                    <a:pt x="244396" y="408859"/>
                    <a:pt x="248443" y="404812"/>
                  </a:cubicBezTo>
                  <a:cubicBezTo>
                    <a:pt x="257675" y="395580"/>
                    <a:pt x="265398" y="394398"/>
                    <a:pt x="277018" y="390525"/>
                  </a:cubicBezTo>
                  <a:cubicBezTo>
                    <a:pt x="278606" y="385762"/>
                    <a:pt x="284699" y="380322"/>
                    <a:pt x="281781" y="376237"/>
                  </a:cubicBezTo>
                  <a:cubicBezTo>
                    <a:pt x="275127" y="366922"/>
                    <a:pt x="262731" y="363537"/>
                    <a:pt x="253206" y="357187"/>
                  </a:cubicBezTo>
                  <a:lnTo>
                    <a:pt x="210343" y="328612"/>
                  </a:lnTo>
                  <a:cubicBezTo>
                    <a:pt x="205581" y="325437"/>
                    <a:pt x="200103" y="323134"/>
                    <a:pt x="196056" y="319087"/>
                  </a:cubicBezTo>
                  <a:cubicBezTo>
                    <a:pt x="191293" y="314325"/>
                    <a:pt x="185903" y="310116"/>
                    <a:pt x="181768" y="304800"/>
                  </a:cubicBezTo>
                  <a:cubicBezTo>
                    <a:pt x="174740" y="295764"/>
                    <a:pt x="162718" y="276225"/>
                    <a:pt x="162718" y="276225"/>
                  </a:cubicBezTo>
                  <a:cubicBezTo>
                    <a:pt x="161131" y="271462"/>
                    <a:pt x="159085" y="266829"/>
                    <a:pt x="157956" y="261937"/>
                  </a:cubicBezTo>
                  <a:cubicBezTo>
                    <a:pt x="154316" y="246162"/>
                    <a:pt x="148431" y="214312"/>
                    <a:pt x="148431" y="214312"/>
                  </a:cubicBezTo>
                  <a:cubicBezTo>
                    <a:pt x="146843" y="188912"/>
                    <a:pt x="145781" y="163474"/>
                    <a:pt x="143668" y="138112"/>
                  </a:cubicBezTo>
                  <a:cubicBezTo>
                    <a:pt x="140564" y="100863"/>
                    <a:pt x="139733" y="106944"/>
                    <a:pt x="134143" y="76200"/>
                  </a:cubicBezTo>
                  <a:cubicBezTo>
                    <a:pt x="132416" y="66699"/>
                    <a:pt x="131723" y="56993"/>
                    <a:pt x="129381" y="47625"/>
                  </a:cubicBezTo>
                  <a:cubicBezTo>
                    <a:pt x="126946" y="37885"/>
                    <a:pt x="123031" y="28575"/>
                    <a:pt x="119856" y="19050"/>
                  </a:cubicBezTo>
                  <a:cubicBezTo>
                    <a:pt x="118268" y="14287"/>
                    <a:pt x="119856" y="6349"/>
                    <a:pt x="115093" y="4762"/>
                  </a:cubicBezTo>
                  <a:lnTo>
                    <a:pt x="100806" y="0"/>
                  </a:lnTo>
                  <a:cubicBezTo>
                    <a:pt x="97631" y="4762"/>
                    <a:pt x="95328" y="10240"/>
                    <a:pt x="91281" y="14287"/>
                  </a:cubicBezTo>
                  <a:cubicBezTo>
                    <a:pt x="78674" y="26894"/>
                    <a:pt x="70704" y="24681"/>
                    <a:pt x="53181" y="28575"/>
                  </a:cubicBezTo>
                  <a:cubicBezTo>
                    <a:pt x="28287" y="34107"/>
                    <a:pt x="11112" y="35719"/>
                    <a:pt x="5556" y="38100"/>
                  </a:cubicBezTo>
                  <a:close/>
                </a:path>
              </a:pathLst>
            </a:custGeom>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23900" y="0"/>
            <a:ext cx="8386763" cy="1219200"/>
          </a:xfrm>
        </p:spPr>
        <p:txBody>
          <a:bodyPr/>
          <a:lstStyle/>
          <a:p>
            <a:r>
              <a:rPr lang="en-GB" sz="2800" u="sng" smtClean="0"/>
              <a:t>Some Diseases Associated with Neuropathic Pain</a:t>
            </a:r>
          </a:p>
        </p:txBody>
      </p:sp>
      <p:sp>
        <p:nvSpPr>
          <p:cNvPr id="24579" name="Text Placeholder 2"/>
          <p:cNvSpPr>
            <a:spLocks noGrp="1"/>
          </p:cNvSpPr>
          <p:nvPr>
            <p:ph type="body" sz="half" idx="1"/>
          </p:nvPr>
        </p:nvSpPr>
        <p:spPr>
          <a:xfrm>
            <a:off x="642938" y="1357313"/>
            <a:ext cx="4130675" cy="3071812"/>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P/CNS</a:t>
            </a:r>
          </a:p>
          <a:p>
            <a:pPr>
              <a:buClr>
                <a:srgbClr val="FFFF00"/>
              </a:buClr>
              <a:buFont typeface="Arial" charset="0"/>
              <a:buChar char="•"/>
            </a:pPr>
            <a:r>
              <a:rPr lang="en-GB" sz="2800" smtClean="0">
                <a:solidFill>
                  <a:srgbClr val="FFFF00"/>
                </a:solidFill>
              </a:rPr>
              <a:t>Peripheral neuropathy</a:t>
            </a:r>
          </a:p>
          <a:p>
            <a:pPr>
              <a:buClr>
                <a:srgbClr val="FFFF00"/>
              </a:buClr>
              <a:buFont typeface="Arial" charset="0"/>
              <a:buChar char="•"/>
            </a:pPr>
            <a:r>
              <a:rPr lang="en-GB" sz="2800" smtClean="0">
                <a:solidFill>
                  <a:srgbClr val="FFFF00"/>
                </a:solidFill>
              </a:rPr>
              <a:t>Infection e.g.:</a:t>
            </a:r>
          </a:p>
          <a:p>
            <a:pPr lvl="1">
              <a:buClr>
                <a:srgbClr val="FFFF00"/>
              </a:buClr>
              <a:buFont typeface="Arial" charset="0"/>
              <a:buChar char="•"/>
            </a:pPr>
            <a:r>
              <a:rPr lang="en-GB" sz="2000" smtClean="0">
                <a:solidFill>
                  <a:srgbClr val="FFFF00"/>
                </a:solidFill>
              </a:rPr>
              <a:t>Herpes zoster</a:t>
            </a:r>
          </a:p>
          <a:p>
            <a:pPr lvl="1">
              <a:buClr>
                <a:srgbClr val="FFFF00"/>
              </a:buClr>
              <a:buFont typeface="Arial" charset="0"/>
              <a:buChar char="•"/>
            </a:pPr>
            <a:r>
              <a:rPr lang="en-GB" sz="2000" smtClean="0">
                <a:solidFill>
                  <a:srgbClr val="FFFF00"/>
                </a:solidFill>
              </a:rPr>
              <a:t>HIV</a:t>
            </a:r>
          </a:p>
          <a:p>
            <a:pPr lvl="1">
              <a:buClr>
                <a:srgbClr val="FFFF00"/>
              </a:buClr>
              <a:buFont typeface="Arial" charset="0"/>
              <a:buChar char="•"/>
            </a:pPr>
            <a:r>
              <a:rPr lang="en-GB" sz="2000" smtClean="0">
                <a:solidFill>
                  <a:srgbClr val="FFFF00"/>
                </a:solidFill>
              </a:rPr>
              <a:t>Syphilis</a:t>
            </a:r>
          </a:p>
          <a:p>
            <a:pPr lvl="1">
              <a:buClr>
                <a:srgbClr val="FFFF00"/>
              </a:buClr>
              <a:buFont typeface="Arial" charset="0"/>
              <a:buChar char="•"/>
            </a:pPr>
            <a:r>
              <a:rPr lang="en-GB" sz="2000" smtClean="0">
                <a:solidFill>
                  <a:srgbClr val="FFFF00"/>
                </a:solidFill>
              </a:rPr>
              <a:t>Leprosy</a:t>
            </a:r>
          </a:p>
        </p:txBody>
      </p:sp>
      <p:pic>
        <p:nvPicPr>
          <p:cNvPr id="24580" name="Picture 8" descr="v1big"/>
          <p:cNvPicPr>
            <a:picLocks noChangeAspect="1" noChangeArrowheads="1"/>
          </p:cNvPicPr>
          <p:nvPr/>
        </p:nvPicPr>
        <p:blipFill>
          <a:blip r:embed="rId2" cstate="print"/>
          <a:srcRect/>
          <a:stretch>
            <a:fillRect/>
          </a:stretch>
        </p:blipFill>
        <p:spPr bwMode="auto">
          <a:xfrm>
            <a:off x="1125538" y="4602163"/>
            <a:ext cx="2921000" cy="2255837"/>
          </a:xfrm>
          <a:prstGeom prst="rect">
            <a:avLst/>
          </a:prstGeom>
          <a:noFill/>
          <a:ln w="9525">
            <a:noFill/>
            <a:miter lim="800000"/>
            <a:headEnd/>
            <a:tailEnd/>
          </a:ln>
        </p:spPr>
      </p:pic>
      <p:pic>
        <p:nvPicPr>
          <p:cNvPr id="24581" name="Picture 5"/>
          <p:cNvPicPr>
            <a:picLocks noChangeAspect="1" noChangeArrowheads="1"/>
          </p:cNvPicPr>
          <p:nvPr/>
        </p:nvPicPr>
        <p:blipFill>
          <a:blip r:embed="rId3" cstate="print"/>
          <a:srcRect/>
          <a:stretch>
            <a:fillRect/>
          </a:stretch>
        </p:blipFill>
        <p:spPr bwMode="auto">
          <a:xfrm>
            <a:off x="5867400" y="1285875"/>
            <a:ext cx="3238500" cy="2159000"/>
          </a:xfrm>
          <a:prstGeom prst="rect">
            <a:avLst/>
          </a:prstGeom>
          <a:noFill/>
          <a:ln w="9525">
            <a:noFill/>
            <a:miter lim="800000"/>
            <a:headEnd/>
            <a:tailEnd/>
          </a:ln>
        </p:spPr>
      </p:pic>
      <p:sp>
        <p:nvSpPr>
          <p:cNvPr id="24582" name="Text Box 6"/>
          <p:cNvSpPr txBox="1">
            <a:spLocks noChangeArrowheads="1"/>
          </p:cNvSpPr>
          <p:nvPr/>
        </p:nvSpPr>
        <p:spPr bwMode="auto">
          <a:xfrm>
            <a:off x="6589713" y="3571875"/>
            <a:ext cx="1585912" cy="338138"/>
          </a:xfrm>
          <a:prstGeom prst="rect">
            <a:avLst/>
          </a:prstGeom>
          <a:noFill/>
          <a:ln w="9525">
            <a:noFill/>
            <a:miter lim="800000"/>
            <a:headEnd/>
            <a:tailEnd/>
          </a:ln>
        </p:spPr>
        <p:txBody>
          <a:bodyPr wrap="none">
            <a:spAutoFit/>
          </a:bodyPr>
          <a:lstStyle/>
          <a:p>
            <a:pPr algn="ctr"/>
            <a:r>
              <a:rPr lang="en-GB" sz="800"/>
              <a:t>Image from:</a:t>
            </a:r>
          </a:p>
          <a:p>
            <a:pPr algn="ctr"/>
            <a:r>
              <a:rPr lang="en-GB" sz="800"/>
              <a:t>Dworkin et al CID 2007;44:S1-26</a:t>
            </a:r>
          </a:p>
        </p:txBody>
      </p:sp>
      <p:pic>
        <p:nvPicPr>
          <p:cNvPr id="24583" name="Picture 18" descr="leprosybadeyeshands.jpg"/>
          <p:cNvPicPr>
            <a:picLocks noChangeAspect="1"/>
          </p:cNvPicPr>
          <p:nvPr/>
        </p:nvPicPr>
        <p:blipFill>
          <a:blip r:embed="rId4" cstate="print"/>
          <a:srcRect/>
          <a:stretch>
            <a:fillRect/>
          </a:stretch>
        </p:blipFill>
        <p:spPr bwMode="auto">
          <a:xfrm>
            <a:off x="6027738" y="3948113"/>
            <a:ext cx="2716212" cy="290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23900" y="0"/>
            <a:ext cx="8386763" cy="1219200"/>
          </a:xfrm>
        </p:spPr>
        <p:txBody>
          <a:bodyPr/>
          <a:lstStyle/>
          <a:p>
            <a:r>
              <a:rPr lang="en-GB" sz="2800" u="sng" smtClean="0"/>
              <a:t>Some Diseases Associated with Neuropathic Pain</a:t>
            </a:r>
          </a:p>
        </p:txBody>
      </p:sp>
      <p:sp>
        <p:nvSpPr>
          <p:cNvPr id="25603" name="Text Placeholder 2"/>
          <p:cNvSpPr>
            <a:spLocks noGrp="1"/>
          </p:cNvSpPr>
          <p:nvPr>
            <p:ph type="body" sz="half" idx="1"/>
          </p:nvPr>
        </p:nvSpPr>
        <p:spPr>
          <a:xfrm>
            <a:off x="319088" y="2205038"/>
            <a:ext cx="4421187" cy="3024187"/>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P/CNS</a:t>
            </a:r>
          </a:p>
          <a:p>
            <a:pPr>
              <a:buClr>
                <a:srgbClr val="FFFF00"/>
              </a:buClr>
              <a:buFont typeface="Arial" charset="0"/>
              <a:buChar char="•"/>
            </a:pPr>
            <a:r>
              <a:rPr lang="en-GB" sz="2800" smtClean="0">
                <a:solidFill>
                  <a:srgbClr val="FFFF00"/>
                </a:solidFill>
              </a:rPr>
              <a:t>Peripheral neuropathy</a:t>
            </a:r>
          </a:p>
          <a:p>
            <a:pPr>
              <a:buClr>
                <a:srgbClr val="FFFF00"/>
              </a:buClr>
              <a:buFont typeface="Arial" charset="0"/>
              <a:buChar char="•"/>
            </a:pPr>
            <a:r>
              <a:rPr lang="en-GB" sz="2800" smtClean="0">
                <a:solidFill>
                  <a:srgbClr val="FFFF00"/>
                </a:solidFill>
              </a:rPr>
              <a:t>Infection</a:t>
            </a:r>
          </a:p>
          <a:p>
            <a:pPr>
              <a:buClr>
                <a:srgbClr val="FFFF00"/>
              </a:buClr>
              <a:buFont typeface="Arial" charset="0"/>
              <a:buChar char="•"/>
            </a:pPr>
            <a:r>
              <a:rPr lang="en-GB" sz="2800" smtClean="0">
                <a:solidFill>
                  <a:srgbClr val="FFFF00"/>
                </a:solidFill>
              </a:rPr>
              <a:t>CNS disease: brain infarction, multiple sclerosis </a:t>
            </a:r>
            <a:endParaRPr lang="en-GB" sz="2000" smtClean="0">
              <a:solidFill>
                <a:srgbClr val="FFFF00"/>
              </a:solidFill>
            </a:endParaRPr>
          </a:p>
        </p:txBody>
      </p:sp>
      <p:pic>
        <p:nvPicPr>
          <p:cNvPr id="25604" name="Picture 14" descr="ms"/>
          <p:cNvPicPr>
            <a:picLocks noChangeAspect="1" noChangeArrowheads="1"/>
          </p:cNvPicPr>
          <p:nvPr/>
        </p:nvPicPr>
        <p:blipFill>
          <a:blip r:embed="rId2" cstate="print"/>
          <a:srcRect/>
          <a:stretch>
            <a:fillRect/>
          </a:stretch>
        </p:blipFill>
        <p:spPr bwMode="auto">
          <a:xfrm>
            <a:off x="4821238" y="1214438"/>
            <a:ext cx="2652712" cy="2309812"/>
          </a:xfrm>
          <a:prstGeom prst="rect">
            <a:avLst/>
          </a:prstGeom>
          <a:noFill/>
          <a:ln w="9525">
            <a:noFill/>
            <a:miter lim="800000"/>
            <a:headEnd/>
            <a:tailEnd/>
          </a:ln>
        </p:spPr>
      </p:pic>
      <p:pic>
        <p:nvPicPr>
          <p:cNvPr id="25605" name="Picture 15" descr="thalamic stoke"/>
          <p:cNvPicPr>
            <a:picLocks noChangeAspect="1" noChangeArrowheads="1"/>
          </p:cNvPicPr>
          <p:nvPr/>
        </p:nvPicPr>
        <p:blipFill>
          <a:blip r:embed="rId3" cstate="print"/>
          <a:srcRect r="5582" b="5894"/>
          <a:stretch>
            <a:fillRect/>
          </a:stretch>
        </p:blipFill>
        <p:spPr bwMode="auto">
          <a:xfrm>
            <a:off x="7796213" y="1214438"/>
            <a:ext cx="2335212" cy="2286000"/>
          </a:xfrm>
          <a:prstGeom prst="rect">
            <a:avLst/>
          </a:prstGeom>
          <a:noFill/>
          <a:ln w="9525">
            <a:noFill/>
            <a:miter lim="800000"/>
            <a:headEnd/>
            <a:tailEnd/>
          </a:ln>
        </p:spPr>
      </p:pic>
      <p:pic>
        <p:nvPicPr>
          <p:cNvPr id="25606" name="Picture 9" descr="park.jpg"/>
          <p:cNvPicPr>
            <a:picLocks noChangeAspect="1"/>
          </p:cNvPicPr>
          <p:nvPr/>
        </p:nvPicPr>
        <p:blipFill>
          <a:blip r:embed="rId4" cstate="print"/>
          <a:srcRect l="23743" t="15012" r="45959" b="32504"/>
          <a:stretch>
            <a:fillRect/>
          </a:stretch>
        </p:blipFill>
        <p:spPr bwMode="auto">
          <a:xfrm>
            <a:off x="6188075" y="3786188"/>
            <a:ext cx="2411413"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23900" y="285750"/>
            <a:ext cx="8386763" cy="1219200"/>
          </a:xfrm>
        </p:spPr>
        <p:txBody>
          <a:bodyPr/>
          <a:lstStyle/>
          <a:p>
            <a:r>
              <a:rPr lang="en-GB" sz="2800" smtClean="0"/>
              <a:t>Some Diseases Associated with Neuropathic Pain</a:t>
            </a:r>
          </a:p>
        </p:txBody>
      </p:sp>
      <p:sp>
        <p:nvSpPr>
          <p:cNvPr id="26627" name="Text Placeholder 2"/>
          <p:cNvSpPr>
            <a:spLocks noGrp="1"/>
          </p:cNvSpPr>
          <p:nvPr>
            <p:ph type="body" sz="half" idx="1"/>
          </p:nvPr>
        </p:nvSpPr>
        <p:spPr>
          <a:xfrm>
            <a:off x="482600" y="2428875"/>
            <a:ext cx="4419600" cy="2786063"/>
          </a:xfrm>
          <a:gradFill rotWithShape="0">
            <a:gsLst>
              <a:gs pos="0">
                <a:srgbClr val="000000"/>
              </a:gs>
              <a:gs pos="39999">
                <a:srgbClr val="0A128C"/>
              </a:gs>
              <a:gs pos="70000">
                <a:srgbClr val="181CC7"/>
              </a:gs>
              <a:gs pos="88000">
                <a:srgbClr val="7005D4"/>
              </a:gs>
              <a:gs pos="100000">
                <a:srgbClr val="8C3D91"/>
              </a:gs>
            </a:gsLst>
            <a:lin ang="5400000"/>
          </a:gradFill>
          <a:ln w="38100" cap="rnd">
            <a:solidFill>
              <a:srgbClr val="FFFF00"/>
            </a:solidFill>
            <a:round/>
          </a:ln>
        </p:spPr>
        <p:txBody>
          <a:bodyPr/>
          <a:lstStyle/>
          <a:p>
            <a:pPr>
              <a:buClr>
                <a:srgbClr val="FFFF00"/>
              </a:buClr>
              <a:buFont typeface="Arial" charset="0"/>
              <a:buChar char="•"/>
            </a:pPr>
            <a:r>
              <a:rPr lang="en-GB" sz="2800" smtClean="0">
                <a:solidFill>
                  <a:srgbClr val="FFFF00"/>
                </a:solidFill>
              </a:rPr>
              <a:t>Trauma to P/CNS</a:t>
            </a:r>
          </a:p>
          <a:p>
            <a:pPr>
              <a:buClr>
                <a:srgbClr val="FFFF00"/>
              </a:buClr>
              <a:buFont typeface="Arial" charset="0"/>
              <a:buChar char="•"/>
            </a:pPr>
            <a:r>
              <a:rPr lang="en-GB" sz="2800" smtClean="0">
                <a:solidFill>
                  <a:srgbClr val="FFFF00"/>
                </a:solidFill>
              </a:rPr>
              <a:t>Peripheral neuropathy</a:t>
            </a:r>
          </a:p>
          <a:p>
            <a:pPr>
              <a:buClr>
                <a:srgbClr val="FFFF00"/>
              </a:buClr>
              <a:buFont typeface="Arial" charset="0"/>
              <a:buChar char="•"/>
            </a:pPr>
            <a:r>
              <a:rPr lang="en-GB" sz="2800" smtClean="0">
                <a:solidFill>
                  <a:srgbClr val="FFFF00"/>
                </a:solidFill>
              </a:rPr>
              <a:t>Infection</a:t>
            </a:r>
          </a:p>
          <a:p>
            <a:pPr>
              <a:buClr>
                <a:srgbClr val="FFFF00"/>
              </a:buClr>
              <a:buFont typeface="Arial" charset="0"/>
              <a:buChar char="•"/>
            </a:pPr>
            <a:r>
              <a:rPr lang="en-GB" sz="2800" smtClean="0">
                <a:solidFill>
                  <a:srgbClr val="FFFF00"/>
                </a:solidFill>
              </a:rPr>
              <a:t>CNS disease</a:t>
            </a:r>
          </a:p>
          <a:p>
            <a:pPr>
              <a:buClr>
                <a:srgbClr val="FFFF00"/>
              </a:buClr>
              <a:buFont typeface="Arial" charset="0"/>
              <a:buChar char="•"/>
            </a:pPr>
            <a:r>
              <a:rPr lang="en-GB" sz="2800" smtClean="0">
                <a:solidFill>
                  <a:srgbClr val="FFFF00"/>
                </a:solidFill>
              </a:rPr>
              <a:t>Tumours </a:t>
            </a:r>
            <a:endParaRPr lang="en-GB" sz="2000" smtClean="0">
              <a:solidFill>
                <a:srgbClr val="FFFF00"/>
              </a:solidFill>
            </a:endParaRPr>
          </a:p>
        </p:txBody>
      </p:sp>
      <p:pic>
        <p:nvPicPr>
          <p:cNvPr id="26628" name="Picture 4" descr="pancoast"/>
          <p:cNvPicPr>
            <a:picLocks noChangeAspect="1" noChangeArrowheads="1"/>
          </p:cNvPicPr>
          <p:nvPr/>
        </p:nvPicPr>
        <p:blipFill>
          <a:blip r:embed="rId2" cstate="print"/>
          <a:srcRect/>
          <a:stretch>
            <a:fillRect/>
          </a:stretch>
        </p:blipFill>
        <p:spPr bwMode="auto">
          <a:xfrm>
            <a:off x="5224463" y="1428750"/>
            <a:ext cx="4795837" cy="445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ckblu">
  <a:themeElements>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fontScheme name="blckbl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ckbl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ckbl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ckbl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ckbl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ckbl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ckbl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ckbl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c:\msoffice\powerpnt\template\sldshow\blckblu.ppt</Template>
  <TotalTime>1472340865</TotalTime>
  <Pages>12</Pages>
  <Words>2355</Words>
  <Application>Microsoft Office PowerPoint</Application>
  <PresentationFormat>35mm Slides</PresentationFormat>
  <Paragraphs>431</Paragraphs>
  <Slides>30</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42" baseType="lpstr">
      <vt:lpstr>Times New Roman</vt:lpstr>
      <vt:lpstr>Arial</vt:lpstr>
      <vt:lpstr>ＭＳ Ｐゴシック</vt:lpstr>
      <vt:lpstr>Symbol</vt:lpstr>
      <vt:lpstr>Wingdings</vt:lpstr>
      <vt:lpstr>Book Antiqua</vt:lpstr>
      <vt:lpstr>Times</vt:lpstr>
      <vt:lpstr>Comic Sans MS</vt:lpstr>
      <vt:lpstr>blckblu</vt:lpstr>
      <vt:lpstr>3_Default Design</vt:lpstr>
      <vt:lpstr>Photo Editor Photo</vt:lpstr>
      <vt:lpstr>Adobe Photoshop Elements Image</vt:lpstr>
      <vt:lpstr>Neuropathic pain 1</vt:lpstr>
      <vt:lpstr>Slide 2</vt:lpstr>
      <vt:lpstr>Define Neuropathic Pain</vt:lpstr>
      <vt:lpstr>Biological Function of Pain</vt:lpstr>
      <vt:lpstr>Some Diseases Associated with Neuropathic Pain</vt:lpstr>
      <vt:lpstr>Some Diseases Associated with Neuropathic Pain</vt:lpstr>
      <vt:lpstr>Some Diseases Associated with Neuropathic Pain</vt:lpstr>
      <vt:lpstr>Some Diseases Associated with Neuropathic Pain</vt:lpstr>
      <vt:lpstr>Some Diseases Associated with Neuropathic Pain</vt:lpstr>
      <vt:lpstr>Some Diseases Associated with Neuropathic Pain</vt:lpstr>
      <vt:lpstr>Mechanisms of Neuropathic Pain</vt:lpstr>
      <vt:lpstr>Consequences of Peripheral Nerve Injury  Relevant to Mechanisms of Neuropathic Pain</vt:lpstr>
      <vt:lpstr>Slide 13</vt:lpstr>
      <vt:lpstr>Patterns of Spontaneous Discharges in Sensory Neurones Innervating a Neuroma  Amir &amp; Devor J. Physiol 1997;501:183-196 </vt:lpstr>
      <vt:lpstr>Membrane Oscillations in Injured A-Fibres are Na+-Dependent Amir et al  J. Neurosci. 1999;19:589-859  </vt:lpstr>
      <vt:lpstr>Neuronal Ion Channels after Peripheral Nerve Injury</vt:lpstr>
      <vt:lpstr>Sodium Channel Mutations and Human Pain</vt:lpstr>
      <vt:lpstr>Transduction of Thermal Stimuli Transient Receptor Potential (TRP) Ion Channels</vt:lpstr>
      <vt:lpstr>Spontaneous Burning Pain After Nerve Damage:   Cell Phenotype of TRPV-1 Heat Sensing Ion Channels is altered by nerve injury  </vt:lpstr>
      <vt:lpstr>Consequences of Peripheral Nerve Injury  Relevant to Mechanisms of Neuropathic Pain</vt:lpstr>
      <vt:lpstr>Slide 21</vt:lpstr>
      <vt:lpstr>NMDA receptors are “activated” by removal of Mg++ channel block and phosphorylation.</vt:lpstr>
      <vt:lpstr>Slide 23</vt:lpstr>
      <vt:lpstr>Glial Cells</vt:lpstr>
      <vt:lpstr>MICROGLIA</vt:lpstr>
      <vt:lpstr>Spinal Microgliosis in Rat Neuropathy Models  Blackbeard et al unpublished data</vt:lpstr>
      <vt:lpstr>Microglial Activity Reverses Inhibitory Signalling in Spinal Cord</vt:lpstr>
      <vt:lpstr>Loss of Spinal Inhibitory Mechanisms after Peripheral Nerve Injury  Loss of GABA Synthesis  Moore, K. A. et al. J. Neurosci. 2002;22:6724-6731  </vt:lpstr>
      <vt:lpstr>Consequences of Peripheral Nerve Injury  Relevant to Mechanisms of Neuropathic Pain</vt:lpstr>
      <vt:lpstr>Further 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Dr Andrew Rice</dc:creator>
  <cp:keywords/>
  <dc:description/>
  <cp:lastModifiedBy>nshiel</cp:lastModifiedBy>
  <cp:revision>286</cp:revision>
  <cp:lastPrinted>1998-10-30T10:31:00Z</cp:lastPrinted>
  <dcterms:created xsi:type="dcterms:W3CDTF">1998-02-02T13:38:22Z</dcterms:created>
  <dcterms:modified xsi:type="dcterms:W3CDTF">2011-12-12T17:22:56Z</dcterms:modified>
</cp:coreProperties>
</file>