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sldIdLst>
    <p:sldId id="256" r:id="rId2"/>
    <p:sldId id="261" r:id="rId3"/>
    <p:sldId id="258" r:id="rId4"/>
    <p:sldId id="319" r:id="rId5"/>
    <p:sldId id="268" r:id="rId6"/>
    <p:sldId id="289" r:id="rId7"/>
    <p:sldId id="309" r:id="rId8"/>
    <p:sldId id="310" r:id="rId9"/>
    <p:sldId id="311" r:id="rId10"/>
    <p:sldId id="312" r:id="rId11"/>
    <p:sldId id="313" r:id="rId12"/>
    <p:sldId id="314" r:id="rId13"/>
    <p:sldId id="317" r:id="rId14"/>
    <p:sldId id="302" r:id="rId15"/>
    <p:sldId id="292" r:id="rId16"/>
    <p:sldId id="295" r:id="rId17"/>
    <p:sldId id="296" r:id="rId18"/>
    <p:sldId id="315" r:id="rId19"/>
    <p:sldId id="316" r:id="rId20"/>
    <p:sldId id="272" r:id="rId21"/>
    <p:sldId id="276" r:id="rId22"/>
    <p:sldId id="264" r:id="rId23"/>
    <p:sldId id="267" r:id="rId24"/>
    <p:sldId id="318" r:id="rId25"/>
    <p:sldId id="275" r:id="rId26"/>
    <p:sldId id="297" r:id="rId27"/>
    <p:sldId id="277" r:id="rId28"/>
    <p:sldId id="308" r:id="rId29"/>
    <p:sldId id="298" r:id="rId30"/>
    <p:sldId id="301" r:id="rId31"/>
    <p:sldId id="279" r:id="rId32"/>
    <p:sldId id="280" r:id="rId33"/>
    <p:sldId id="281" r:id="rId34"/>
    <p:sldId id="282" r:id="rId35"/>
    <p:sldId id="283" r:id="rId36"/>
    <p:sldId id="321" r:id="rId37"/>
    <p:sldId id="299" r:id="rId38"/>
    <p:sldId id="306" r:id="rId39"/>
    <p:sldId id="307" r:id="rId40"/>
    <p:sldId id="285" r:id="rId41"/>
    <p:sldId id="304" r:id="rId42"/>
    <p:sldId id="263" r:id="rId43"/>
    <p:sldId id="294" r:id="rId44"/>
    <p:sldId id="303" r:id="rId45"/>
    <p:sldId id="322" r:id="rId46"/>
    <p:sldId id="278" r:id="rId47"/>
    <p:sldId id="29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6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 eaLnBrk="1" latinLnBrk="0" hangingPunct="1">
              <a:defRPr sz="24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018AA57-2648-834B-ADF5-56B7C2C9A46B}" type="datetimeFigureOut">
              <a:rPr lang="en-US" smtClean="0"/>
              <a:pPr/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7D0DD7E-3DCF-0D4F-A3AB-EA5BDBF6D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2250"/>
            <a:ext cx="8077200" cy="2266950"/>
          </a:xfrm>
        </p:spPr>
        <p:txBody>
          <a:bodyPr>
            <a:normAutofit/>
          </a:bodyPr>
          <a:lstStyle/>
          <a:p>
            <a:r>
              <a:rPr lang="en-US" sz="4800" b="0" dirty="0" smtClean="0">
                <a:latin typeface="Arial" pitchFamily="34" charset="0"/>
                <a:cs typeface="Arial" pitchFamily="34" charset="0"/>
              </a:rPr>
              <a:t>Assessment and treatment of neuropathic pain</a:t>
            </a:r>
            <a:endParaRPr lang="en-US" sz="4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4069" y="5638198"/>
            <a:ext cx="4828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 Tudor Phillips MA FRCA FFPMRCA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Consultant in Pain Medicine and Anaesthesia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Oxford University Hospitals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810000" y="4572000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733800" y="5943600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962400" y="6324600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Neuropathic Pain</a:t>
            </a:r>
          </a:p>
          <a:p>
            <a:pPr lvl="1"/>
            <a:r>
              <a:rPr lang="en-US" dirty="0" smtClean="0"/>
              <a:t>CVA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Spinal cord injury</a:t>
            </a:r>
          </a:p>
          <a:p>
            <a:r>
              <a:rPr lang="en-US" dirty="0" smtClean="0"/>
              <a:t>Peripheral Neuropathic pain</a:t>
            </a:r>
          </a:p>
          <a:p>
            <a:pPr lvl="1"/>
            <a:r>
              <a:rPr lang="en-US" dirty="0" smtClean="0"/>
              <a:t>Mechanical</a:t>
            </a:r>
          </a:p>
          <a:p>
            <a:pPr lvl="2"/>
            <a:r>
              <a:rPr lang="en-US" dirty="0" smtClean="0"/>
              <a:t>Trauma - accident, surgery etc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Compression - carpal tunnel syndrome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Neuropathy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Alcoholic, HIV, DM etc</a:t>
            </a:r>
          </a:p>
          <a:p>
            <a:r>
              <a:rPr lang="en-US" dirty="0" smtClean="0"/>
              <a:t>Mixed Central and Peripheral</a:t>
            </a:r>
          </a:p>
          <a:p>
            <a:pPr lvl="1"/>
            <a:r>
              <a:rPr lang="en-US" dirty="0" smtClean="0"/>
              <a:t>Complex Regional Pain Syndrome (CRPS)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Putative Mechanisms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Peripheral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Sensitisation</a:t>
            </a:r>
            <a:r>
              <a:rPr lang="en-US" sz="2000" dirty="0" smtClean="0"/>
              <a:t> of peripheral </a:t>
            </a:r>
            <a:r>
              <a:rPr lang="en-US" sz="2000" dirty="0" err="1" smtClean="0"/>
              <a:t>nociceptors</a:t>
            </a:r>
            <a:endParaRPr lang="en-US" sz="2000" dirty="0" smtClean="0"/>
          </a:p>
          <a:p>
            <a:r>
              <a:rPr lang="en-US" sz="2000" dirty="0" smtClean="0"/>
              <a:t>Reduced thresholds for activation. (Aδ and C-fibres)</a:t>
            </a:r>
          </a:p>
          <a:p>
            <a:r>
              <a:rPr lang="en-US" sz="2000" dirty="0" smtClean="0"/>
              <a:t>Increased expression of voltage gated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channels and Ca</a:t>
            </a:r>
            <a:r>
              <a:rPr lang="en-US" sz="2000" baseline="30000" dirty="0" smtClean="0"/>
              <a:t>2+ </a:t>
            </a:r>
            <a:r>
              <a:rPr lang="en-US" sz="2000" dirty="0" smtClean="0"/>
              <a:t>(ectopic firing)</a:t>
            </a:r>
          </a:p>
          <a:p>
            <a:r>
              <a:rPr lang="en-US" sz="2000" dirty="0" smtClean="0"/>
              <a:t>Abnormal neuronal ‘sprouting’ of nociceptive neurons within dorsal horn</a:t>
            </a:r>
          </a:p>
          <a:p>
            <a:pPr lvl="1"/>
            <a:r>
              <a:rPr lang="en-US" sz="1600" dirty="0" smtClean="0"/>
              <a:t>Widening of receptive fields</a:t>
            </a:r>
          </a:p>
          <a:p>
            <a:pPr lvl="1"/>
            <a:r>
              <a:rPr lang="en-US" sz="1600" dirty="0" smtClean="0"/>
              <a:t>“Cross-talk” of modalities</a:t>
            </a:r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299" y="2414343"/>
            <a:ext cx="4644087" cy="39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6469478" y="2817989"/>
            <a:ext cx="1947333" cy="17794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02053" y="5092700"/>
            <a:ext cx="1947333" cy="1104900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Putative Mechanisms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changes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“Central </a:t>
            </a:r>
            <a:r>
              <a:rPr lang="en-US" dirty="0" err="1" smtClean="0"/>
              <a:t>sensitisation</a:t>
            </a:r>
            <a:r>
              <a:rPr lang="en-US" dirty="0" smtClean="0"/>
              <a:t>” of spinal cord neurons following peripheral changes - enhanced response to input.</a:t>
            </a:r>
          </a:p>
          <a:p>
            <a:r>
              <a:rPr lang="en-US" dirty="0" smtClean="0"/>
              <a:t>Loss of central inhibitory mechanisms</a:t>
            </a:r>
          </a:p>
          <a:p>
            <a:r>
              <a:rPr lang="en-US" dirty="0" smtClean="0"/>
              <a:t>Enhanced nociceptive transmission</a:t>
            </a:r>
          </a:p>
          <a:p>
            <a:r>
              <a:rPr lang="en-US" dirty="0" smtClean="0"/>
              <a:t>Key is the up regulation and activation of NMDA receptors important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299" y="2414343"/>
            <a:ext cx="4644087" cy="39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742278" y="3211689"/>
            <a:ext cx="1947333" cy="17794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Neuropathic pain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Phenomena</a:t>
            </a:r>
          </a:p>
          <a:p>
            <a:pPr lvl="1"/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Negative Phenomena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35682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Signs and symptoms often described as positive and negative phenomena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462"/>
            <a:ext cx="9144000" cy="543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Neuropathic pain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Phenomena</a:t>
            </a:r>
          </a:p>
          <a:p>
            <a:pPr lvl="1"/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Negative Phenomena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35682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Signs and symptoms often described as positive and negative phenomena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462"/>
            <a:ext cx="9144000" cy="543314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02778" y="2212790"/>
            <a:ext cx="1947333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Neuropathic pain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Phenomena</a:t>
            </a:r>
          </a:p>
          <a:p>
            <a:pPr lvl="1"/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Negative Phenomena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35682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Signs and symptoms often described as positive and negative phenomena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462"/>
            <a:ext cx="9144000" cy="54331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21367" y="2212790"/>
            <a:ext cx="1947333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Neuropathic pain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Phenomena</a:t>
            </a:r>
          </a:p>
          <a:p>
            <a:pPr lvl="1"/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212790"/>
            <a:ext cx="4038600" cy="4623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Negative Phenomena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535682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Signs and symptoms often described as positive and negative phenomena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462"/>
            <a:ext cx="9144000" cy="543314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495800" y="2212790"/>
            <a:ext cx="1947333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Definition </a:t>
            </a:r>
          </a:p>
          <a:p>
            <a:r>
              <a:rPr lang="en-US" sz="2000" dirty="0" smtClean="0"/>
              <a:t>Different causes of Neuropathic Pain</a:t>
            </a:r>
          </a:p>
          <a:p>
            <a:r>
              <a:rPr lang="en-US" sz="2000" dirty="0" smtClean="0"/>
              <a:t>Mechanisms</a:t>
            </a:r>
          </a:p>
          <a:p>
            <a:r>
              <a:rPr lang="en-US" sz="2000" dirty="0" smtClean="0"/>
              <a:t>Diagnosis and Assessment</a:t>
            </a:r>
          </a:p>
          <a:p>
            <a:r>
              <a:rPr lang="en-US" sz="2000" dirty="0" smtClean="0"/>
              <a:t>Treatments</a:t>
            </a:r>
          </a:p>
          <a:p>
            <a:pPr lvl="1"/>
            <a:r>
              <a:rPr lang="en-US" sz="1600" dirty="0" smtClean="0"/>
              <a:t>Pharmacological</a:t>
            </a:r>
          </a:p>
          <a:p>
            <a:pPr lvl="2"/>
            <a:r>
              <a:rPr lang="en-US" sz="1400" dirty="0" smtClean="0"/>
              <a:t>Antidepressants</a:t>
            </a:r>
          </a:p>
          <a:p>
            <a:pPr lvl="2"/>
            <a:r>
              <a:rPr lang="en-US" sz="1400" dirty="0" smtClean="0"/>
              <a:t>Anti-epileptic</a:t>
            </a:r>
          </a:p>
          <a:p>
            <a:pPr lvl="2"/>
            <a:r>
              <a:rPr lang="en-US" sz="1400" dirty="0" smtClean="0"/>
              <a:t>Capsaicin and Lidocaine</a:t>
            </a:r>
          </a:p>
          <a:p>
            <a:pPr lvl="2"/>
            <a:r>
              <a:rPr lang="en-US" sz="1400" dirty="0" smtClean="0"/>
              <a:t>Future targets</a:t>
            </a:r>
          </a:p>
          <a:p>
            <a:pPr lvl="1"/>
            <a:r>
              <a:rPr lang="en-US" sz="1600" dirty="0" smtClean="0"/>
              <a:t>Non-Pharmacological</a:t>
            </a:r>
          </a:p>
          <a:p>
            <a:pPr lvl="2"/>
            <a:r>
              <a:rPr lang="en-US" sz="1400" dirty="0" smtClean="0"/>
              <a:t>Steroid injections/ TENS/ SCS/ DBS</a:t>
            </a:r>
          </a:p>
          <a:p>
            <a:r>
              <a:rPr lang="en-US" sz="2000" dirty="0" smtClean="0"/>
              <a:t>Summary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verbal descriptors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Burning</a:t>
            </a:r>
          </a:p>
          <a:p>
            <a:r>
              <a:rPr lang="en-US" sz="2000" dirty="0" smtClean="0"/>
              <a:t>Freezing </a:t>
            </a:r>
          </a:p>
          <a:p>
            <a:r>
              <a:rPr lang="en-US" sz="2000" dirty="0" smtClean="0"/>
              <a:t>Tingling</a:t>
            </a:r>
          </a:p>
          <a:p>
            <a:r>
              <a:rPr lang="en-US" sz="2000" dirty="0" smtClean="0"/>
              <a:t>Itching </a:t>
            </a:r>
          </a:p>
          <a:p>
            <a:r>
              <a:rPr lang="en-US" sz="2000" dirty="0" smtClean="0"/>
              <a:t>Pins &amp; Needles</a:t>
            </a:r>
          </a:p>
          <a:p>
            <a:r>
              <a:rPr lang="en-US" sz="2000" dirty="0" smtClean="0"/>
              <a:t>Aching</a:t>
            </a:r>
          </a:p>
          <a:p>
            <a:r>
              <a:rPr lang="en-US" sz="2000" dirty="0" smtClean="0"/>
              <a:t>Gnawing </a:t>
            </a:r>
          </a:p>
          <a:p>
            <a:r>
              <a:rPr lang="en-US" sz="2000" dirty="0" smtClean="0"/>
              <a:t>Cramping</a:t>
            </a:r>
          </a:p>
          <a:p>
            <a:r>
              <a:rPr lang="en-US" sz="2000" dirty="0" smtClean="0"/>
              <a:t>Crushing</a:t>
            </a:r>
          </a:p>
          <a:p>
            <a:r>
              <a:rPr lang="en-US" sz="2000" dirty="0" smtClean="0"/>
              <a:t>Gripping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paroxysmal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Shooting</a:t>
            </a:r>
          </a:p>
          <a:p>
            <a:r>
              <a:rPr lang="en-US" sz="2000" dirty="0" smtClean="0"/>
              <a:t>Stabbing</a:t>
            </a:r>
          </a:p>
          <a:p>
            <a:r>
              <a:rPr lang="en-US" sz="2000" dirty="0" smtClean="0"/>
              <a:t>Electric</a:t>
            </a:r>
          </a:p>
          <a:p>
            <a:r>
              <a:rPr lang="en-US" sz="2000" dirty="0" smtClean="0"/>
              <a:t>Lightning</a:t>
            </a:r>
          </a:p>
          <a:p>
            <a:r>
              <a:rPr lang="en-US" sz="2000" dirty="0" smtClean="0"/>
              <a:t>Running water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co-morbidities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195500" y="-833529"/>
            <a:ext cx="2305" cy="190"/>
          </a:xfrm>
          <a:prstGeom prst="rect">
            <a:avLst/>
          </a:prstGeom>
          <a:solidFill>
            <a:srgbClr val="FF6699"/>
          </a:solidFill>
          <a:ln w="8001">
            <a:solidFill>
              <a:srgbClr val="EA004E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195500" y="-833245"/>
            <a:ext cx="2113" cy="185"/>
          </a:xfrm>
          <a:prstGeom prst="rect">
            <a:avLst/>
          </a:prstGeom>
          <a:solidFill>
            <a:srgbClr val="FF6600"/>
          </a:solidFill>
          <a:ln w="8001" algn="ctr">
            <a:solidFill>
              <a:srgbClr val="AC4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95500" y="-832966"/>
            <a:ext cx="1499" cy="189"/>
          </a:xfrm>
          <a:prstGeom prst="rect">
            <a:avLst/>
          </a:prstGeom>
          <a:solidFill>
            <a:srgbClr val="6699FF"/>
          </a:solidFill>
          <a:ln w="8001">
            <a:solidFill>
              <a:srgbClr val="00319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195490" y="-832681"/>
            <a:ext cx="1383" cy="190"/>
          </a:xfrm>
          <a:prstGeom prst="rect">
            <a:avLst/>
          </a:prstGeom>
          <a:solidFill>
            <a:srgbClr val="00CC00"/>
          </a:solidFill>
          <a:ln w="8001">
            <a:solidFill>
              <a:srgbClr val="0064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195500" y="-832396"/>
            <a:ext cx="1267" cy="189"/>
          </a:xfrm>
          <a:prstGeom prst="rect">
            <a:avLst/>
          </a:prstGeom>
          <a:solidFill>
            <a:srgbClr val="D60093"/>
          </a:solidFill>
          <a:ln w="8001" algn="ctr">
            <a:solidFill>
              <a:srgbClr val="74005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195500" y="-832112"/>
            <a:ext cx="1038" cy="184"/>
          </a:xfrm>
          <a:prstGeom prst="rect">
            <a:avLst/>
          </a:prstGeom>
          <a:solidFill>
            <a:srgbClr val="FFCC00"/>
          </a:solidFill>
          <a:ln w="8001" algn="ctr">
            <a:solidFill>
              <a:srgbClr val="7E6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195500" y="-831834"/>
            <a:ext cx="693" cy="190"/>
          </a:xfrm>
          <a:prstGeom prst="rect">
            <a:avLst/>
          </a:prstGeom>
          <a:solidFill>
            <a:srgbClr val="7100E2"/>
          </a:solidFill>
          <a:ln w="8001">
            <a:solidFill>
              <a:srgbClr val="15002A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3197137" y="-831283"/>
            <a:ext cx="4899" cy="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1400" i="1" dirty="0">
                <a:latin typeface="Century Gothic" pitchFamily="34" charset="0"/>
              </a:rPr>
              <a:t>% patients with </a:t>
            </a:r>
            <a:r>
              <a:rPr lang="en-GB" sz="1400" b="1" i="1" dirty="0">
                <a:latin typeface="Century Gothic" pitchFamily="34" charset="0"/>
              </a:rPr>
              <a:t>moderate</a:t>
            </a:r>
            <a:r>
              <a:rPr lang="en-GB" sz="1400" i="1" dirty="0">
                <a:latin typeface="Century Gothic" pitchFamily="34" charset="0"/>
              </a:rPr>
              <a:t> to </a:t>
            </a:r>
            <a:r>
              <a:rPr lang="en-GB" sz="1400" b="1" i="1" dirty="0">
                <a:latin typeface="Century Gothic" pitchFamily="34" charset="0"/>
              </a:rPr>
              <a:t>very</a:t>
            </a:r>
            <a:r>
              <a:rPr lang="en-GB" sz="1400" i="1" dirty="0">
                <a:latin typeface="Century Gothic" pitchFamily="34" charset="0"/>
              </a:rPr>
              <a:t> </a:t>
            </a:r>
            <a:r>
              <a:rPr lang="en-GB" sz="1400" b="1" i="1" dirty="0">
                <a:latin typeface="Century Gothic" pitchFamily="34" charset="0"/>
              </a:rPr>
              <a:t>severe</a:t>
            </a:r>
            <a:r>
              <a:rPr lang="en-GB" sz="1400" i="1" dirty="0">
                <a:latin typeface="Century Gothic" pitchFamily="34" charset="0"/>
              </a:rPr>
              <a:t> discomfort due to symptoms (n=126)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3196371" y="-831810"/>
            <a:ext cx="726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>
                <a:latin typeface="Calibri" pitchFamily="34" charset="0"/>
              </a:rPr>
              <a:t>Poor appetite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-3196018" y="-832082"/>
            <a:ext cx="413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alibri" pitchFamily="34" charset="0"/>
              </a:rPr>
              <a:t>Anxiety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3196230" y="-832400"/>
            <a:ext cx="607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Calibri" pitchFamily="34" charset="0"/>
              </a:rPr>
              <a:t>Depression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3197001" y="-832672"/>
            <a:ext cx="1451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Concentration difficulties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-3196265" y="-832944"/>
            <a:ext cx="604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Drowsiness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3196411" y="-833216"/>
            <a:ext cx="766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Lack of energy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-3196547" y="-833534"/>
            <a:ext cx="945" cy="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dirty="0">
                <a:latin typeface="Calibri" pitchFamily="34" charset="0"/>
              </a:rPr>
              <a:t>Difficulty sleeping</a:t>
            </a:r>
          </a:p>
        </p:txBody>
      </p:sp>
      <p:grpSp>
        <p:nvGrpSpPr>
          <p:cNvPr id="29" name="Group 66"/>
          <p:cNvGrpSpPr/>
          <p:nvPr/>
        </p:nvGrpSpPr>
        <p:grpSpPr>
          <a:xfrm>
            <a:off x="578602" y="1943078"/>
            <a:ext cx="7858180" cy="4429156"/>
            <a:chOff x="642910" y="2071678"/>
            <a:chExt cx="7858180" cy="4429156"/>
          </a:xfrm>
        </p:grpSpPr>
        <p:grpSp>
          <p:nvGrpSpPr>
            <p:cNvPr id="30" name="57 Grupo"/>
            <p:cNvGrpSpPr/>
            <p:nvPr/>
          </p:nvGrpSpPr>
          <p:grpSpPr>
            <a:xfrm>
              <a:off x="642910" y="2071678"/>
              <a:ext cx="7858180" cy="4429156"/>
              <a:chOff x="642910" y="2071678"/>
              <a:chExt cx="7858180" cy="4429156"/>
            </a:xfrm>
          </p:grpSpPr>
          <p:sp>
            <p:nvSpPr>
              <p:cNvPr id="39" name="56 Rectángulo"/>
              <p:cNvSpPr/>
              <p:nvPr/>
            </p:nvSpPr>
            <p:spPr>
              <a:xfrm>
                <a:off x="642910" y="2071678"/>
                <a:ext cx="7858180" cy="44291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0" name="55 Grupo"/>
              <p:cNvGrpSpPr/>
              <p:nvPr/>
            </p:nvGrpSpPr>
            <p:grpSpPr>
              <a:xfrm>
                <a:off x="714348" y="2246673"/>
                <a:ext cx="7675588" cy="4254161"/>
                <a:chOff x="714348" y="2246673"/>
                <a:chExt cx="7675588" cy="4254161"/>
              </a:xfrm>
            </p:grpSpPr>
            <p:grpSp>
              <p:nvGrpSpPr>
                <p:cNvPr id="41" name="Group 109"/>
                <p:cNvGrpSpPr>
                  <a:grpSpLocks/>
                </p:cNvGrpSpPr>
                <p:nvPr/>
              </p:nvGrpSpPr>
              <p:grpSpPr bwMode="auto">
                <a:xfrm>
                  <a:off x="714348" y="2246673"/>
                  <a:ext cx="7675588" cy="3723180"/>
                  <a:chOff x="385" y="981"/>
                  <a:chExt cx="4899" cy="2437"/>
                </a:xfrm>
              </p:grpSpPr>
              <p:grpSp>
                <p:nvGrpSpPr>
                  <p:cNvPr id="43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716" y="981"/>
                    <a:ext cx="4186" cy="2024"/>
                    <a:chOff x="521" y="981"/>
                    <a:chExt cx="4186" cy="2024"/>
                  </a:xfrm>
                </p:grpSpPr>
                <p:sp>
                  <p:nvSpPr>
                    <p:cNvPr id="45" name="Rectangle 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2" y="2726"/>
                      <a:ext cx="693" cy="19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8001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2" y="2448"/>
                      <a:ext cx="1038" cy="184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8001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2" y="2164"/>
                      <a:ext cx="1267" cy="189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8001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" y="1879"/>
                      <a:ext cx="1383" cy="19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8001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2" y="1594"/>
                      <a:ext cx="1499" cy="18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8001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2" y="1315"/>
                      <a:ext cx="2113" cy="1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8001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2" y="1031"/>
                      <a:ext cx="2305" cy="19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8001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4" y="2960"/>
                      <a:ext cx="2691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3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23" y="2960"/>
                      <a:ext cx="0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2960"/>
                      <a:ext cx="0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86" y="2960"/>
                      <a:ext cx="0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6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71" y="2960"/>
                      <a:ext cx="0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7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49" y="2960"/>
                      <a:ext cx="2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8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5" y="2960"/>
                      <a:ext cx="1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59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2960"/>
                      <a:ext cx="1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0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05" y="2960"/>
                      <a:ext cx="2" cy="45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23" y="981"/>
                      <a:ext cx="0" cy="197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2960"/>
                      <a:ext cx="47" cy="2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2676"/>
                      <a:ext cx="47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2398"/>
                      <a:ext cx="47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2113"/>
                      <a:ext cx="47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1828"/>
                      <a:ext cx="47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1545"/>
                      <a:ext cx="47" cy="0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1266"/>
                      <a:ext cx="47" cy="0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6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6" y="981"/>
                      <a:ext cx="47" cy="1"/>
                    </a:xfrm>
                    <a:prstGeom prst="line">
                      <a:avLst/>
                    </a:prstGeom>
                    <a:noFill/>
                    <a:ln w="7938">
                      <a:solidFill>
                        <a:schemeClr val="bg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70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2742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>
                          <a:latin typeface="Calibri" pitchFamily="34" charset="0"/>
                        </a:rPr>
                        <a:t>18</a:t>
                      </a:r>
                      <a:endParaRPr lang="en-GB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8" y="2459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>
                          <a:latin typeface="Calibri" pitchFamily="34" charset="0"/>
                        </a:rPr>
                        <a:t>27</a:t>
                      </a:r>
                      <a:endParaRPr lang="en-GB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5" y="2180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>
                          <a:latin typeface="Calibri" pitchFamily="34" charset="0"/>
                        </a:rPr>
                        <a:t>33</a:t>
                      </a:r>
                      <a:endParaRPr lang="en-GB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4" y="1895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>
                          <a:latin typeface="Calibri" pitchFamily="34" charset="0"/>
                        </a:rPr>
                        <a:t>36</a:t>
                      </a:r>
                      <a:endParaRPr lang="en-GB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9" y="1612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>
                          <a:latin typeface="Calibri" pitchFamily="34" charset="0"/>
                        </a:rPr>
                        <a:t>39</a:t>
                      </a:r>
                      <a:endParaRPr lang="en-GB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5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1319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>
                          <a:latin typeface="Calibri" pitchFamily="34" charset="0"/>
                        </a:rPr>
                        <a:t>55</a:t>
                      </a:r>
                      <a:endParaRPr lang="en-GB" sz="160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5" y="1048"/>
                      <a:ext cx="13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 dirty="0">
                          <a:latin typeface="Calibri" pitchFamily="34" charset="0"/>
                        </a:rPr>
                        <a:t>60</a:t>
                      </a:r>
                      <a:endParaRPr lang="en-GB" sz="16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1" y="2750"/>
                      <a:ext cx="726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>
                          <a:latin typeface="Calibri" pitchFamily="34" charset="0"/>
                        </a:rPr>
                        <a:t>Poor appetite</a:t>
                      </a:r>
                    </a:p>
                  </p:txBody>
                </p:sp>
                <p:sp>
                  <p:nvSpPr>
                    <p:cNvPr id="7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4" y="2478"/>
                      <a:ext cx="413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Anxiety</a:t>
                      </a:r>
                    </a:p>
                  </p:txBody>
                </p:sp>
                <p:sp>
                  <p:nvSpPr>
                    <p:cNvPr id="7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2160"/>
                      <a:ext cx="607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Depression</a:t>
                      </a:r>
                    </a:p>
                  </p:txBody>
                </p:sp>
                <p:sp>
                  <p:nvSpPr>
                    <p:cNvPr id="80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" y="1888"/>
                      <a:ext cx="1451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r>
                        <a:rPr lang="en-GB" sz="1600" dirty="0">
                          <a:latin typeface="Calibri" pitchFamily="34" charset="0"/>
                        </a:rPr>
                        <a:t>Concentration difficulties</a:t>
                      </a:r>
                    </a:p>
                  </p:txBody>
                </p:sp>
                <p:sp>
                  <p:nvSpPr>
                    <p:cNvPr id="81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7" y="1616"/>
                      <a:ext cx="604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dirty="0">
                          <a:latin typeface="Calibri" pitchFamily="34" charset="0"/>
                        </a:rPr>
                        <a:t>Drowsiness</a:t>
                      </a:r>
                    </a:p>
                  </p:txBody>
                </p:sp>
                <p:sp>
                  <p:nvSpPr>
                    <p:cNvPr id="8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1344"/>
                      <a:ext cx="766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dirty="0">
                          <a:latin typeface="Calibri" pitchFamily="34" charset="0"/>
                        </a:rPr>
                        <a:t>Lack of energy</a:t>
                      </a:r>
                    </a:p>
                  </p:txBody>
                </p:sp>
                <p:sp>
                  <p:nvSpPr>
                    <p:cNvPr id="83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5" y="1026"/>
                      <a:ext cx="945" cy="16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GB" sz="1600" dirty="0">
                          <a:latin typeface="Calibri" pitchFamily="34" charset="0"/>
                        </a:rPr>
                        <a:t>Difficulty sleeping</a:t>
                      </a:r>
                    </a:p>
                  </p:txBody>
                </p:sp>
              </p:grpSp>
              <p:sp>
                <p:nvSpPr>
                  <p:cNvPr id="4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3277"/>
                    <a:ext cx="4899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/>
                    <a:r>
                      <a:rPr lang="en-GB" sz="1400" i="1" dirty="0"/>
                      <a:t>% patients with </a:t>
                    </a:r>
                    <a:r>
                      <a:rPr lang="en-GB" sz="1400" b="1" i="1" dirty="0"/>
                      <a:t>moderate</a:t>
                    </a:r>
                    <a:r>
                      <a:rPr lang="en-GB" sz="1400" i="1" dirty="0"/>
                      <a:t> to </a:t>
                    </a:r>
                    <a:r>
                      <a:rPr lang="en-GB" sz="1400" b="1" i="1" dirty="0"/>
                      <a:t>very</a:t>
                    </a:r>
                    <a:r>
                      <a:rPr lang="en-GB" sz="1400" i="1" dirty="0"/>
                      <a:t> </a:t>
                    </a:r>
                    <a:r>
                      <a:rPr lang="en-GB" sz="1400" b="1" i="1" dirty="0"/>
                      <a:t>severe</a:t>
                    </a:r>
                    <a:r>
                      <a:rPr lang="en-GB" sz="1400" i="1" dirty="0"/>
                      <a:t> discomfort due to symptoms (n=126)</a:t>
                    </a:r>
                  </a:p>
                </p:txBody>
              </p:sp>
            </p:grpSp>
            <p:sp>
              <p:nvSpPr>
                <p:cNvPr id="4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124075" y="6162280"/>
                  <a:ext cx="4357439" cy="33855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600" b="1" i="1" dirty="0"/>
                    <a:t>Meyer-</a:t>
                  </a:r>
                  <a:r>
                    <a:rPr lang="en-GB" sz="1600" b="1" i="1" dirty="0" err="1"/>
                    <a:t>Rosberg</a:t>
                  </a:r>
                  <a:r>
                    <a:rPr lang="en-GB" sz="1600" b="1" i="1" dirty="0"/>
                    <a:t> et </a:t>
                  </a:r>
                  <a:r>
                    <a:rPr lang="en-GB" sz="1600" b="1" i="1" dirty="0" smtClean="0"/>
                    <a:t>al. </a:t>
                  </a:r>
                  <a:r>
                    <a:rPr lang="en-GB" sz="1600" b="1" i="1" dirty="0" err="1" smtClean="0"/>
                    <a:t>Eur</a:t>
                  </a:r>
                  <a:r>
                    <a:rPr lang="en-GB" sz="1600" b="1" i="1" dirty="0" smtClean="0"/>
                    <a:t> </a:t>
                  </a:r>
                  <a:r>
                    <a:rPr lang="en-GB" sz="1600" b="1" i="1" dirty="0"/>
                    <a:t>J Pain . 2001;5:379-389</a:t>
                  </a:r>
                </a:p>
              </p:txBody>
            </p:sp>
          </p:grpSp>
        </p:grpSp>
        <p:sp>
          <p:nvSpPr>
            <p:cNvPr id="31" name="Rectangle 35"/>
            <p:cNvSpPr>
              <a:spLocks noChangeArrowheads="1"/>
            </p:cNvSpPr>
            <p:nvPr/>
          </p:nvSpPr>
          <p:spPr bwMode="auto">
            <a:xfrm>
              <a:off x="3513812" y="5400236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4063087" y="5400236"/>
              <a:ext cx="2063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10</a:t>
              </a:r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4672687" y="5400236"/>
              <a:ext cx="2063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20</a:t>
              </a:r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5283874" y="5400236"/>
              <a:ext cx="2063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30</a:t>
              </a: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5887124" y="5400236"/>
              <a:ext cx="2063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40</a:t>
              </a: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6496724" y="5400236"/>
              <a:ext cx="2063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50</a:t>
              </a: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7107912" y="5400236"/>
              <a:ext cx="3159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>
              <a:off x="7719099" y="5400236"/>
              <a:ext cx="2063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latin typeface="Calibri" pitchFamily="34" charset="0"/>
                </a:rPr>
                <a:t>70</a:t>
              </a:r>
            </a:p>
          </p:txBody>
        </p:sp>
      </p:grpSp>
      <p:sp>
        <p:nvSpPr>
          <p:cNvPr id="84" name="Oval 83"/>
          <p:cNvSpPr/>
          <p:nvPr/>
        </p:nvSpPr>
        <p:spPr>
          <a:xfrm>
            <a:off x="2059767" y="3749733"/>
            <a:ext cx="4061422" cy="1070968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417207" y="3413624"/>
            <a:ext cx="19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1/3 patients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32416" y="4214176"/>
            <a:ext cx="189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Needs to be addressed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Difficult - No gold standard exists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Many types of pain are mixed nociceptive and </a:t>
            </a:r>
            <a:r>
              <a:rPr lang="en-US" sz="2400" dirty="0" err="1" smtClean="0"/>
              <a:t>neuropathic(e.g</a:t>
            </a:r>
            <a:r>
              <a:rPr lang="en-US" sz="2400" dirty="0" smtClean="0"/>
              <a:t>. lower back pain with peripheral nerve compression)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Various instruments designed to determine (e.g. DN4 and LANNS)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 Probability of having neuropathic pain:</a:t>
            </a:r>
          </a:p>
          <a:p>
            <a:pPr lvl="1"/>
            <a:r>
              <a:rPr lang="en-US" sz="2200" dirty="0" smtClean="0"/>
              <a:t>Definite </a:t>
            </a:r>
          </a:p>
          <a:p>
            <a:pPr lvl="1"/>
            <a:r>
              <a:rPr lang="en-US" sz="2200" dirty="0" smtClean="0"/>
              <a:t>Probable</a:t>
            </a:r>
          </a:p>
          <a:p>
            <a:pPr lvl="1"/>
            <a:r>
              <a:rPr lang="en-US" sz="2200" dirty="0" smtClean="0"/>
              <a:t>Possible</a:t>
            </a:r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b="1" dirty="0" smtClean="0"/>
              <a:t>DN4</a:t>
            </a:r>
            <a:endParaRPr lang="en-US" sz="2400" dirty="0" smtClean="0"/>
          </a:p>
          <a:p>
            <a:r>
              <a:rPr lang="en-US" sz="2400" dirty="0" smtClean="0"/>
              <a:t>Useful screening tool for differentiating between nociceptive pain and neuropathic pain</a:t>
            </a:r>
          </a:p>
          <a:p>
            <a:r>
              <a:rPr lang="en-US" sz="2400" dirty="0" smtClean="0"/>
              <a:t>4 Questions (10 items): all “</a:t>
            </a:r>
            <a:r>
              <a:rPr lang="en-US" sz="2400" dirty="0" err="1" smtClean="0"/>
              <a:t>y/n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If score ≥4/10 then </a:t>
            </a:r>
            <a:r>
              <a:rPr lang="en-US" sz="2400" i="1" dirty="0" smtClean="0"/>
              <a:t>positive</a:t>
            </a:r>
          </a:p>
          <a:p>
            <a:r>
              <a:rPr lang="en-US" sz="2400" dirty="0" smtClean="0"/>
              <a:t>Sensitivity = 82.9%</a:t>
            </a:r>
          </a:p>
          <a:p>
            <a:r>
              <a:rPr lang="en-US" sz="2400" dirty="0" smtClean="0"/>
              <a:t>Specificity = 89.9%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b="1" dirty="0" smtClean="0"/>
              <a:t>DN4</a:t>
            </a:r>
            <a:endParaRPr lang="en-US" sz="2400" dirty="0" smtClean="0"/>
          </a:p>
          <a:p>
            <a:r>
              <a:rPr lang="en-US" sz="2400" dirty="0" smtClean="0"/>
              <a:t>Useful screening tool for differentiating between nociceptive pain and neuropathic pain</a:t>
            </a:r>
          </a:p>
          <a:p>
            <a:r>
              <a:rPr lang="en-US" sz="2400" dirty="0" smtClean="0"/>
              <a:t>4 Questions (10 items): all “</a:t>
            </a:r>
            <a:r>
              <a:rPr lang="en-US" sz="2400" dirty="0" err="1" smtClean="0"/>
              <a:t>y/n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If score ≥4/10 then </a:t>
            </a:r>
            <a:r>
              <a:rPr lang="en-US" sz="2400" i="1" dirty="0" smtClean="0"/>
              <a:t>positive</a:t>
            </a:r>
          </a:p>
          <a:p>
            <a:r>
              <a:rPr lang="en-US" sz="2400" dirty="0" smtClean="0"/>
              <a:t>Sensitivity = 82.9%</a:t>
            </a:r>
          </a:p>
          <a:p>
            <a:r>
              <a:rPr lang="en-US" sz="2400" dirty="0" smtClean="0"/>
              <a:t>Specificity = 89.9%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569" y="0"/>
            <a:ext cx="5283773" cy="6799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Examination/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Full neurological examination</a:t>
            </a:r>
          </a:p>
          <a:p>
            <a:r>
              <a:rPr lang="en-US" sz="2400" dirty="0" smtClean="0"/>
              <a:t>Standard Neurological examination - no quantification</a:t>
            </a:r>
          </a:p>
          <a:p>
            <a:pPr lvl="1"/>
            <a:r>
              <a:rPr lang="en-US" sz="2000" dirty="0" smtClean="0"/>
              <a:t>Specific defining of sensory loss and gain of function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/>
              <a:t>Pin prick, light touch, vibration</a:t>
            </a:r>
          </a:p>
          <a:p>
            <a:pPr lvl="1"/>
            <a:r>
              <a:rPr lang="en-US" sz="2000" dirty="0" smtClean="0"/>
              <a:t>Use of fine haired brushes</a:t>
            </a:r>
          </a:p>
          <a:p>
            <a:pPr lvl="1"/>
            <a:r>
              <a:rPr lang="en-US" sz="2000" dirty="0" smtClean="0"/>
              <a:t>Von Frey Hairs</a:t>
            </a:r>
          </a:p>
          <a:p>
            <a:pPr lvl="1"/>
            <a:r>
              <a:rPr lang="en-US" sz="2000" dirty="0" smtClean="0"/>
              <a:t>Temperature rollers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5870127" y="3361233"/>
            <a:ext cx="2524619" cy="24938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21992" y="4089242"/>
            <a:ext cx="1223588" cy="11772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78227" y="4615887"/>
            <a:ext cx="201350" cy="3097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9237" y="5472043"/>
            <a:ext cx="82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285" y="3535244"/>
            <a:ext cx="238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Pin-prick </a:t>
            </a:r>
            <a:r>
              <a:rPr lang="en-US" dirty="0" err="1" smtClean="0"/>
              <a:t>hyperalgesia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04396" y="3038067"/>
            <a:ext cx="19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Brush allodynia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70127" y="6118374"/>
            <a:ext cx="327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Mapping of cutaneous involvement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rot="5400000">
            <a:off x="7683689" y="3428108"/>
            <a:ext cx="1023821" cy="982403"/>
          </a:xfrm>
          <a:prstGeom prst="straightConnector1">
            <a:avLst/>
          </a:prstGeom>
          <a:ln w="31750" cap="flat" cmpd="thickThin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 rot="16200000" flipH="1">
            <a:off x="5812022" y="3620692"/>
            <a:ext cx="184668" cy="752435"/>
          </a:xfrm>
          <a:prstGeom prst="straightConnector1">
            <a:avLst/>
          </a:prstGeom>
          <a:ln w="32125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1"/>
          </p:cNvCxnSpPr>
          <p:nvPr/>
        </p:nvCxnSpPr>
        <p:spPr>
          <a:xfrm flipV="1">
            <a:off x="5870127" y="4770783"/>
            <a:ext cx="1208100" cy="701260"/>
          </a:xfrm>
          <a:prstGeom prst="straightConnector1">
            <a:avLst/>
          </a:prstGeom>
          <a:ln w="32125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21992" y="3904576"/>
            <a:ext cx="774423" cy="156746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93324" y="4770783"/>
            <a:ext cx="193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Spontaneous pain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528138" y="4353772"/>
            <a:ext cx="1193853" cy="524229"/>
          </a:xfrm>
          <a:prstGeom prst="straightConnector1">
            <a:avLst/>
          </a:prstGeom>
          <a:ln w="3212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Sensory Testing (QST)</a:t>
            </a:r>
          </a:p>
          <a:p>
            <a:pPr lvl="1"/>
            <a:r>
              <a:rPr lang="en-US" dirty="0" smtClean="0"/>
              <a:t>Measures sensory thresholds for various modalities in skin - </a:t>
            </a:r>
          </a:p>
          <a:p>
            <a:pPr lvl="2"/>
            <a:r>
              <a:rPr lang="en-US" dirty="0" smtClean="0"/>
              <a:t>Warm/Cold detection &amp; pain, pinprick, light touch, vibration</a:t>
            </a:r>
          </a:p>
          <a:p>
            <a:pPr lvl="1"/>
            <a:r>
              <a:rPr lang="en-US" dirty="0" smtClean="0"/>
              <a:t>More sensitive to small fibre dysfunction</a:t>
            </a:r>
          </a:p>
          <a:p>
            <a:pPr lvl="1"/>
            <a:r>
              <a:rPr lang="en-US" dirty="0" smtClean="0"/>
              <a:t>Increasingly used in clinical as well as research settings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00109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88" y="3887551"/>
            <a:ext cx="2065912" cy="275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573" y="3923658"/>
            <a:ext cx="3619227" cy="2718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558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Sensory function “ECG”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Specialist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680296" cy="4625609"/>
          </a:xfrm>
        </p:spPr>
        <p:txBody>
          <a:bodyPr/>
          <a:lstStyle/>
          <a:p>
            <a:r>
              <a:rPr lang="en-US" sz="2400" dirty="0" smtClean="0"/>
              <a:t>Nerve Conduction Studies (NCS)</a:t>
            </a:r>
          </a:p>
          <a:p>
            <a:pPr lvl="1"/>
            <a:r>
              <a:rPr lang="en-US" sz="2000" dirty="0" smtClean="0"/>
              <a:t>Able to </a:t>
            </a:r>
            <a:r>
              <a:rPr lang="en-US" sz="2000" dirty="0" err="1" smtClean="0"/>
              <a:t>characterise</a:t>
            </a:r>
            <a:r>
              <a:rPr lang="en-US" sz="2000" dirty="0" smtClean="0"/>
              <a:t> large and medium (myelinated) sensory nerve fibre dysfunction</a:t>
            </a:r>
          </a:p>
          <a:p>
            <a:pPr lvl="1"/>
            <a:r>
              <a:rPr lang="en-US" dirty="0" smtClean="0"/>
              <a:t>Characteristic waveforms for conditions</a:t>
            </a:r>
          </a:p>
          <a:p>
            <a:pPr lvl="1"/>
            <a:r>
              <a:rPr lang="en-US" sz="2000" dirty="0" smtClean="0"/>
              <a:t>Useful </a:t>
            </a:r>
            <a:r>
              <a:rPr lang="en-US" dirty="0" smtClean="0"/>
              <a:t>in peripheral nerve compressions, injuries or </a:t>
            </a:r>
            <a:r>
              <a:rPr lang="en-US" dirty="0" err="1" smtClean="0"/>
              <a:t>demyleination</a:t>
            </a:r>
            <a:r>
              <a:rPr lang="en-US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Not as useful with small fibre neuropathies</a:t>
            </a:r>
          </a:p>
          <a:p>
            <a:pPr lvl="1"/>
            <a:endParaRPr lang="en-US" sz="2000" dirty="0" smtClean="0"/>
          </a:p>
          <a:p>
            <a:pPr lvl="1">
              <a:spcAft>
                <a:spcPts val="3000"/>
              </a:spcAft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44" y="1775191"/>
            <a:ext cx="2629356" cy="1559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444" y="3872862"/>
            <a:ext cx="2629356" cy="252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1333" y="24384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Anti-depressants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931332" y="2379132"/>
            <a:ext cx="1879600" cy="889001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31333" y="2438400"/>
            <a:ext cx="187960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Under-lying cause</a:t>
            </a:r>
          </a:p>
          <a:p>
            <a:pPr>
              <a:buFont typeface="Arial"/>
              <a:buChar char="•"/>
            </a:pPr>
            <a:r>
              <a:rPr lang="en-US" sz="1200" b="1" dirty="0" smtClean="0"/>
              <a:t>e.g. surgery, BM control, anti-</a:t>
            </a:r>
            <a:r>
              <a:rPr lang="en-US" sz="1200" b="1" dirty="0" err="1" smtClean="0"/>
              <a:t>virals</a:t>
            </a:r>
            <a:endParaRPr lang="en-US" sz="1200" b="1" dirty="0" smtClean="0"/>
          </a:p>
          <a:p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2717800" y="5330799"/>
            <a:ext cx="1879600" cy="641867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29867" y="3966374"/>
            <a:ext cx="1879600" cy="830997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29867" y="2379132"/>
            <a:ext cx="1879600" cy="1028763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17800" y="5418668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Anti-depressants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29867" y="3966374"/>
            <a:ext cx="187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Conventional analgesics:</a:t>
            </a:r>
          </a:p>
          <a:p>
            <a:pPr>
              <a:buFont typeface="Arial"/>
              <a:buChar char="•"/>
            </a:pPr>
            <a:r>
              <a:rPr lang="en-US" sz="1200" b="1" dirty="0" smtClean="0"/>
              <a:t>e.g. Opioids, NSAIDs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9867" y="2438400"/>
            <a:ext cx="187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Neuropathic Pain adjuvant drugs:</a:t>
            </a:r>
          </a:p>
          <a:p>
            <a:pPr>
              <a:buFont typeface="Arial"/>
              <a:buChar char="•"/>
            </a:pPr>
            <a:r>
              <a:rPr lang="en-US" sz="1200" b="1" dirty="0" smtClean="0"/>
              <a:t>e.g. </a:t>
            </a:r>
            <a:r>
              <a:rPr lang="en-US" sz="1200" b="1" dirty="0" err="1" smtClean="0"/>
              <a:t>TCAs</a:t>
            </a:r>
            <a:r>
              <a:rPr lang="en-US" sz="1200" b="1" dirty="0" smtClean="0"/>
              <a:t>, Anti-epileptic drugs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1332" y="3966375"/>
            <a:ext cx="1879600" cy="830997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Treatment of Anxiety and Depression</a:t>
            </a:r>
            <a:endParaRPr lang="en-US" sz="16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10933" y="3268133"/>
            <a:ext cx="846667" cy="26287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3"/>
          </p:cNvCxnSpPr>
          <p:nvPr/>
        </p:nvCxnSpPr>
        <p:spPr>
          <a:xfrm flipV="1">
            <a:off x="2810932" y="4318000"/>
            <a:ext cx="677334" cy="6387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2565402" y="4797375"/>
            <a:ext cx="1092199" cy="53342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7200" y="5330800"/>
            <a:ext cx="1879600" cy="641866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endCxn id="26" idx="2"/>
          </p:cNvCxnSpPr>
          <p:nvPr/>
        </p:nvCxnSpPr>
        <p:spPr>
          <a:xfrm rot="5400000" flipH="1" flipV="1">
            <a:off x="1367353" y="4827020"/>
            <a:ext cx="533427" cy="47413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" y="5418668"/>
            <a:ext cx="187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Psychology:</a:t>
            </a:r>
          </a:p>
          <a:p>
            <a:r>
              <a:rPr lang="en-US" sz="1200" b="1" dirty="0" smtClean="0"/>
              <a:t>e.g. CBT/ Group work</a:t>
            </a:r>
            <a:endParaRPr lang="en-US" sz="1200" b="1" dirty="0"/>
          </a:p>
        </p:txBody>
      </p:sp>
      <p:cxnSp>
        <p:nvCxnSpPr>
          <p:cNvPr id="52" name="Straight Arrow Connector 51"/>
          <p:cNvCxnSpPr>
            <a:endCxn id="11" idx="7"/>
          </p:cNvCxnSpPr>
          <p:nvPr/>
        </p:nvCxnSpPr>
        <p:spPr>
          <a:xfrm rot="10800000" flipV="1">
            <a:off x="5164873" y="3053953"/>
            <a:ext cx="964994" cy="28766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" idx="1"/>
          </p:cNvCxnSpPr>
          <p:nvPr/>
        </p:nvCxnSpPr>
        <p:spPr>
          <a:xfrm rot="10800000">
            <a:off x="5367867" y="4318001"/>
            <a:ext cx="762001" cy="6387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08866" y="3053953"/>
            <a:ext cx="2582334" cy="1964267"/>
            <a:chOff x="3208866" y="3200400"/>
            <a:chExt cx="2582334" cy="1964267"/>
          </a:xfrm>
        </p:grpSpPr>
        <p:grpSp>
          <p:nvGrpSpPr>
            <p:cNvPr id="9" name="Group 46"/>
            <p:cNvGrpSpPr/>
            <p:nvPr/>
          </p:nvGrpSpPr>
          <p:grpSpPr>
            <a:xfrm>
              <a:off x="3208866" y="3200400"/>
              <a:ext cx="2243667" cy="1964267"/>
              <a:chOff x="3208866" y="3200400"/>
              <a:chExt cx="2243667" cy="196426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488266" y="3200400"/>
                <a:ext cx="1964267" cy="19642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3839290"/>
                <a:ext cx="17102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Neuropathic pain</a:t>
                </a:r>
                <a:endParaRPr lang="en-US" sz="2200" b="1" dirty="0"/>
              </a:p>
            </p:txBody>
          </p:sp>
          <p:sp>
            <p:nvSpPr>
              <p:cNvPr id="13" name="Lightning Bolt 12"/>
              <p:cNvSpPr/>
              <p:nvPr/>
            </p:nvSpPr>
            <p:spPr>
              <a:xfrm>
                <a:off x="3208866" y="3603135"/>
                <a:ext cx="677334" cy="1005596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Lightning Bolt 9"/>
            <p:cNvSpPr/>
            <p:nvPr/>
          </p:nvSpPr>
          <p:spPr>
            <a:xfrm>
              <a:off x="5113866" y="3603135"/>
              <a:ext cx="677334" cy="100559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129867" y="5141669"/>
            <a:ext cx="1879600" cy="830997"/>
          </a:xfrm>
          <a:prstGeom prst="rect">
            <a:avLst/>
          </a:prstGeom>
          <a:solidFill>
            <a:srgbClr val="8DB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129867" y="5141669"/>
            <a:ext cx="187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Non-drug:</a:t>
            </a:r>
          </a:p>
          <a:p>
            <a:r>
              <a:rPr lang="en-US" sz="1200" b="1" dirty="0" err="1" smtClean="0"/>
              <a:t>e.g.Epidural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steriod</a:t>
            </a:r>
            <a:endParaRPr lang="en-US" sz="1200" b="1" dirty="0" smtClean="0"/>
          </a:p>
          <a:p>
            <a:r>
              <a:rPr lang="en-US" sz="1200" b="1" dirty="0" smtClean="0"/>
              <a:t>Spinal cord stimulators</a:t>
            </a:r>
          </a:p>
        </p:txBody>
      </p:sp>
      <p:cxnSp>
        <p:nvCxnSpPr>
          <p:cNvPr id="58" name="Straight Arrow Connector 57"/>
          <p:cNvCxnSpPr>
            <a:stCxn id="56" idx="1"/>
          </p:cNvCxnSpPr>
          <p:nvPr/>
        </p:nvCxnSpPr>
        <p:spPr>
          <a:xfrm rot="10800000">
            <a:off x="5113875" y="4797379"/>
            <a:ext cx="1015993" cy="71362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 rot="10800000">
            <a:off x="5452533" y="4071653"/>
            <a:ext cx="6773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5367867" y="2904065"/>
            <a:ext cx="762003" cy="699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10933" y="4070065"/>
            <a:ext cx="6773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29867" y="2379133"/>
            <a:ext cx="187960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9866" y="3810774"/>
            <a:ext cx="187960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29867" y="5418667"/>
            <a:ext cx="187960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1332" y="5418667"/>
            <a:ext cx="187960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1332" y="3894667"/>
            <a:ext cx="187960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88266" y="2379133"/>
            <a:ext cx="1879600" cy="524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931332" y="2379133"/>
            <a:ext cx="1879601" cy="524933"/>
            <a:chOff x="931332" y="2379133"/>
            <a:chExt cx="1879601" cy="524933"/>
          </a:xfrm>
        </p:grpSpPr>
        <p:sp>
          <p:nvSpPr>
            <p:cNvPr id="17" name="Rectangle 16"/>
            <p:cNvSpPr/>
            <p:nvPr/>
          </p:nvSpPr>
          <p:spPr>
            <a:xfrm>
              <a:off x="931332" y="2379133"/>
              <a:ext cx="1879600" cy="5249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1333" y="2438400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Anti-depressants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31332" y="39624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Anti-convulsants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12467" y="54864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NSAIDs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29867" y="3903964"/>
            <a:ext cx="187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Local Anaesthetics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53199" y="2438400"/>
            <a:ext cx="145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Capsaicin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24384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Opioids</a:t>
            </a:r>
            <a:endParaRPr lang="en-US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208866" y="3200400"/>
            <a:ext cx="2582334" cy="1964267"/>
            <a:chOff x="3208866" y="3200400"/>
            <a:chExt cx="2582334" cy="1964267"/>
          </a:xfrm>
        </p:grpSpPr>
        <p:grpSp>
          <p:nvGrpSpPr>
            <p:cNvPr id="47" name="Group 46"/>
            <p:cNvGrpSpPr/>
            <p:nvPr/>
          </p:nvGrpSpPr>
          <p:grpSpPr>
            <a:xfrm>
              <a:off x="3208866" y="3200400"/>
              <a:ext cx="2243667" cy="1964267"/>
              <a:chOff x="3208866" y="3200400"/>
              <a:chExt cx="2243667" cy="196426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488266" y="3200400"/>
                <a:ext cx="1964267" cy="196426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57600" y="3839290"/>
                <a:ext cx="17102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Neuropathic pain</a:t>
                </a:r>
                <a:endParaRPr lang="en-US" sz="2200" b="1" dirty="0"/>
              </a:p>
            </p:txBody>
          </p:sp>
          <p:sp>
            <p:nvSpPr>
              <p:cNvPr id="27" name="Lightning Bolt 26"/>
              <p:cNvSpPr/>
              <p:nvPr/>
            </p:nvSpPr>
            <p:spPr>
              <a:xfrm>
                <a:off x="3208866" y="3603135"/>
                <a:ext cx="677334" cy="1005596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Lightning Bolt 27"/>
            <p:cNvSpPr/>
            <p:nvPr/>
          </p:nvSpPr>
          <p:spPr>
            <a:xfrm>
              <a:off x="5113866" y="3603135"/>
              <a:ext cx="677334" cy="100559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1333" y="54864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Cannabinoids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10932" y="2904066"/>
            <a:ext cx="846668" cy="699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" idx="3"/>
          </p:cNvCxnSpPr>
          <p:nvPr/>
        </p:nvCxnSpPr>
        <p:spPr>
          <a:xfrm flipV="1">
            <a:off x="2810933" y="4877007"/>
            <a:ext cx="964993" cy="774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5343899" y="4632698"/>
            <a:ext cx="809936" cy="762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284133" y="3039533"/>
            <a:ext cx="296334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Neuropathic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definition of two types of pain: </a:t>
            </a:r>
          </a:p>
          <a:p>
            <a:pPr lvl="1"/>
            <a:r>
              <a:rPr lang="en-US" b="1" dirty="0" smtClean="0"/>
              <a:t>Nociceptive pain</a:t>
            </a:r>
          </a:p>
          <a:p>
            <a:pPr lvl="2"/>
            <a:r>
              <a:rPr lang="en-US" sz="2000" dirty="0" smtClean="0"/>
              <a:t>Pain that arises from actual or threatened damage to non-neural tissue and is due to the activation of </a:t>
            </a:r>
            <a:r>
              <a:rPr lang="en-US" sz="2000" dirty="0" err="1" smtClean="0"/>
              <a:t>nociceptors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Occurs within the context of a </a:t>
            </a:r>
            <a:r>
              <a:rPr lang="en-US" sz="2000" i="1" dirty="0" smtClean="0"/>
              <a:t>normally</a:t>
            </a:r>
            <a:r>
              <a:rPr lang="en-US" sz="2000" dirty="0" smtClean="0"/>
              <a:t> functioning </a:t>
            </a:r>
            <a:r>
              <a:rPr lang="en-US" sz="2000" dirty="0" err="1" smtClean="0"/>
              <a:t>somatosenory</a:t>
            </a:r>
            <a:r>
              <a:rPr lang="en-US" sz="2000" dirty="0" smtClean="0"/>
              <a:t> system.</a:t>
            </a:r>
          </a:p>
          <a:p>
            <a:pPr lvl="1"/>
            <a:r>
              <a:rPr lang="en-US" b="1" dirty="0" smtClean="0"/>
              <a:t>Neuropathic pain</a:t>
            </a:r>
          </a:p>
          <a:p>
            <a:pPr lvl="2"/>
            <a:r>
              <a:rPr lang="en-US" sz="2000" dirty="0" smtClean="0"/>
              <a:t>Pain arising as a direct consequence of a lesion or disease affecting the somatosensory system.</a:t>
            </a:r>
          </a:p>
          <a:p>
            <a:pPr lvl="2"/>
            <a:r>
              <a:rPr lang="en-US" sz="2000" dirty="0" smtClean="0"/>
              <a:t>Often despite nervous system repair- sometimes pain persists</a:t>
            </a:r>
          </a:p>
          <a:p>
            <a:pPr lvl="2"/>
            <a:r>
              <a:rPr lang="en-US" sz="2000" dirty="0" smtClean="0"/>
              <a:t>If &gt;3 months termed chronic pain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 drug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RCT for drug assessment:</a:t>
            </a:r>
          </a:p>
          <a:p>
            <a:pPr lvl="1"/>
            <a:r>
              <a:rPr lang="en-US" dirty="0" smtClean="0"/>
              <a:t>Painful Diabetic Neuropathy (PDN)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Post Herpetic Neuralgia (PHN)</a:t>
            </a:r>
          </a:p>
          <a:p>
            <a:r>
              <a:rPr lang="en-US" dirty="0" smtClean="0"/>
              <a:t>Few studies investigating multi-drug or sequential drug use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E.g. </a:t>
            </a:r>
            <a:r>
              <a:rPr lang="en-US" dirty="0" err="1" smtClean="0"/>
              <a:t>TCAs</a:t>
            </a:r>
            <a:r>
              <a:rPr lang="en-US" dirty="0" smtClean="0"/>
              <a:t> /</a:t>
            </a:r>
            <a:r>
              <a:rPr lang="en-US" dirty="0" err="1" smtClean="0"/>
              <a:t>gabapentinoids</a:t>
            </a:r>
            <a:r>
              <a:rPr lang="en-US" dirty="0" smtClean="0"/>
              <a:t>/ opioids</a:t>
            </a:r>
          </a:p>
          <a:p>
            <a:r>
              <a:rPr lang="en-US" dirty="0" smtClean="0"/>
              <a:t>Placebo response often very large in pain RCTs.</a:t>
            </a:r>
          </a:p>
          <a:p>
            <a:r>
              <a:rPr lang="en-US" dirty="0" smtClean="0"/>
              <a:t>NICE, EFNS, Cochrane etc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Tricyclic</a:t>
            </a:r>
            <a:r>
              <a:rPr lang="en-US" dirty="0" smtClean="0"/>
              <a:t> Antidepressants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Prototype Amitriptyline</a:t>
            </a:r>
          </a:p>
          <a:p>
            <a:r>
              <a:rPr lang="en-US" sz="2400" dirty="0" err="1" smtClean="0"/>
              <a:t>TCAs</a:t>
            </a:r>
            <a:r>
              <a:rPr lang="en-US" sz="2400" dirty="0" smtClean="0"/>
              <a:t> used since 1960s for depression, now superseded in </a:t>
            </a:r>
            <a:r>
              <a:rPr lang="en-US" sz="2400" dirty="0" err="1" smtClean="0"/>
              <a:t>Tx</a:t>
            </a:r>
            <a:r>
              <a:rPr lang="en-US" sz="2400" dirty="0" smtClean="0"/>
              <a:t> of depression and anxiety by newer agents.</a:t>
            </a:r>
          </a:p>
          <a:p>
            <a:r>
              <a:rPr lang="en-US" sz="2400" dirty="0" smtClean="0"/>
              <a:t>Found that in small doses effective in </a:t>
            </a:r>
            <a:r>
              <a:rPr lang="en-US" sz="2400" dirty="0" err="1" smtClean="0"/>
              <a:t>Tx</a:t>
            </a:r>
            <a:r>
              <a:rPr lang="en-US" sz="2400" dirty="0" smtClean="0"/>
              <a:t> of NP.</a:t>
            </a:r>
          </a:p>
          <a:p>
            <a:r>
              <a:rPr lang="en-US" sz="2400" dirty="0" smtClean="0"/>
              <a:t>Acts primarily as a SNRI however is a ‘dirty’ drug - </a:t>
            </a:r>
          </a:p>
          <a:p>
            <a:pPr lvl="1"/>
            <a:r>
              <a:rPr lang="en-US" sz="2000" dirty="0" smtClean="0"/>
              <a:t>Acts to facilitate central descending inhibition of pain transmission at the spinal cord level.</a:t>
            </a:r>
          </a:p>
          <a:p>
            <a:pPr lvl="1"/>
            <a:r>
              <a:rPr lang="en-US" sz="2000" dirty="0" smtClean="0"/>
              <a:t>Acts as voltage gated Na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and 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channel inhibitors in the periphery.</a:t>
            </a:r>
          </a:p>
          <a:p>
            <a:pPr lvl="1"/>
            <a:r>
              <a:rPr lang="en-US" sz="2000" dirty="0" smtClean="0"/>
              <a:t>Reduces anxiety/ depression - effects very small.</a:t>
            </a:r>
          </a:p>
          <a:p>
            <a:pPr lvl="1"/>
            <a:r>
              <a:rPr lang="en-US" sz="2000" dirty="0" err="1" smtClean="0"/>
              <a:t>mACh</a:t>
            </a:r>
            <a:r>
              <a:rPr lang="en-US" sz="2000" dirty="0" smtClean="0"/>
              <a:t> antagonist</a:t>
            </a:r>
          </a:p>
          <a:p>
            <a:r>
              <a:rPr lang="en-US" sz="2400" dirty="0" smtClean="0"/>
              <a:t>EFNS recommended as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treatment - NNT ~ 3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Antidepressants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Duloxetine</a:t>
            </a:r>
            <a:endParaRPr lang="en-US" sz="2400" dirty="0" smtClean="0"/>
          </a:p>
          <a:p>
            <a:r>
              <a:rPr lang="en-US" sz="2400" dirty="0" smtClean="0"/>
              <a:t>Newer agent</a:t>
            </a:r>
          </a:p>
          <a:p>
            <a:r>
              <a:rPr lang="en-US" sz="2400" dirty="0" smtClean="0"/>
              <a:t>SNRI with less SE than </a:t>
            </a:r>
            <a:r>
              <a:rPr lang="en-US" sz="2400" dirty="0" err="1" smtClean="0"/>
              <a:t>TCAs</a:t>
            </a:r>
            <a:endParaRPr lang="en-US" sz="2400" dirty="0" smtClean="0"/>
          </a:p>
          <a:p>
            <a:r>
              <a:rPr lang="en-US" sz="2400" dirty="0" smtClean="0"/>
              <a:t>Effective in the treatment of pain diabetic neuropathy pain and other small fibre neuropathies.</a:t>
            </a:r>
          </a:p>
          <a:p>
            <a:r>
              <a:rPr lang="en-US" sz="2400" dirty="0" smtClean="0"/>
              <a:t>Not as effective in general neuropathic pain</a:t>
            </a:r>
          </a:p>
          <a:p>
            <a:r>
              <a:rPr lang="en-US" sz="2400" dirty="0" smtClean="0"/>
              <a:t>Useful in patients with significant co-morbidity of anxiety and/or depression</a:t>
            </a:r>
          </a:p>
          <a:p>
            <a:r>
              <a:rPr lang="en-US" sz="2400" dirty="0" smtClean="0"/>
              <a:t>Recommended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line therapy in painful DM neuropathy.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Anticonvulsants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Classical anticonvulsants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Sodium </a:t>
            </a:r>
            <a:r>
              <a:rPr lang="en-US" sz="2400" dirty="0" err="1" smtClean="0"/>
              <a:t>Valproate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Voltage gated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channel antagonist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Rarely used as not as effective as newer agents and significant SE.</a:t>
            </a:r>
          </a:p>
          <a:p>
            <a:r>
              <a:rPr lang="en-US" sz="2400" dirty="0" err="1" smtClean="0"/>
              <a:t>Carbamazipine</a:t>
            </a:r>
            <a:endParaRPr lang="en-US" sz="2400" dirty="0" smtClean="0"/>
          </a:p>
          <a:p>
            <a:pPr lvl="1"/>
            <a:r>
              <a:rPr lang="en-US" sz="2000" dirty="0" smtClean="0"/>
              <a:t>Previously widely used in all types of NP</a:t>
            </a:r>
          </a:p>
          <a:p>
            <a:pPr lvl="1"/>
            <a:r>
              <a:rPr lang="en-US" sz="2000" dirty="0" smtClean="0"/>
              <a:t>Significant and often debilitating SE associated.</a:t>
            </a:r>
          </a:p>
          <a:p>
            <a:pPr lvl="1"/>
            <a:r>
              <a:rPr lang="en-US" sz="2000" dirty="0" err="1" smtClean="0"/>
              <a:t>TCAs</a:t>
            </a:r>
            <a:r>
              <a:rPr lang="en-US" sz="2000" dirty="0" smtClean="0"/>
              <a:t> and newer anti-consultants increasingly used instead.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Useful in classical Trigeminal neuralgia (NNT 2.6) - no better drug</a:t>
            </a:r>
          </a:p>
          <a:p>
            <a:r>
              <a:rPr lang="en-US" sz="2400" dirty="0" err="1" smtClean="0"/>
              <a:t>Phenytoin</a:t>
            </a:r>
            <a:endParaRPr lang="en-US" sz="2400" dirty="0" smtClean="0"/>
          </a:p>
          <a:p>
            <a:pPr lvl="1"/>
            <a:r>
              <a:rPr lang="en-US" sz="2000" dirty="0" smtClean="0"/>
              <a:t>Limited use - emergency </a:t>
            </a:r>
            <a:r>
              <a:rPr lang="en-US" sz="2000" dirty="0" err="1" smtClean="0"/>
              <a:t>i.v</a:t>
            </a:r>
            <a:r>
              <a:rPr lang="en-US" sz="2000" dirty="0" smtClean="0"/>
              <a:t>. treatment 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Anticonvulsants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Gabapentin</a:t>
            </a:r>
          </a:p>
          <a:p>
            <a:r>
              <a:rPr lang="en-US" sz="2400" dirty="0" smtClean="0"/>
              <a:t>Developed for epilepsy - partial seizure treatment</a:t>
            </a:r>
          </a:p>
          <a:p>
            <a:r>
              <a:rPr lang="en-US" sz="2400" dirty="0" smtClean="0"/>
              <a:t>Binds α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δ subunit of voltage gated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channels.</a:t>
            </a:r>
          </a:p>
          <a:p>
            <a:r>
              <a:rPr lang="en-US" sz="2400" dirty="0" smtClean="0"/>
              <a:t>Putatively reduces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by disrupting the trafficking of </a:t>
            </a:r>
            <a:r>
              <a:rPr lang="en-US" sz="2400" dirty="0" err="1" smtClean="0"/>
              <a:t>v</a:t>
            </a:r>
            <a:r>
              <a:rPr lang="en-US" sz="2400" dirty="0" smtClean="0"/>
              <a:t> gated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channels to the periphery.</a:t>
            </a:r>
          </a:p>
          <a:p>
            <a:r>
              <a:rPr lang="en-US" sz="2400" dirty="0" smtClean="0"/>
              <a:t>Less SE than TCA, possibly less effective.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Used as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line treatment or with </a:t>
            </a:r>
            <a:r>
              <a:rPr lang="en-US" sz="2400" dirty="0" err="1" smtClean="0"/>
              <a:t>TCAs</a:t>
            </a:r>
            <a:r>
              <a:rPr lang="en-US" sz="2400" dirty="0" smtClean="0"/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Pregabalin</a:t>
            </a:r>
          </a:p>
          <a:p>
            <a:r>
              <a:rPr lang="en-US" sz="2400" dirty="0" smtClean="0"/>
              <a:t>Similar mechanisms of action</a:t>
            </a:r>
          </a:p>
          <a:p>
            <a:r>
              <a:rPr lang="en-US" sz="2400" dirty="0" smtClean="0"/>
              <a:t>Better pharmacokinetics - less frequent dosing required</a:t>
            </a:r>
          </a:p>
          <a:p>
            <a:r>
              <a:rPr lang="en-US" sz="2400" dirty="0" smtClean="0"/>
              <a:t>Sometimes less SE noted in individuals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Lidocaine 5% patches</a:t>
            </a:r>
          </a:p>
          <a:p>
            <a:r>
              <a:rPr lang="en-US" sz="2400" dirty="0" smtClean="0"/>
              <a:t>Blockade of voltage gated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channels</a:t>
            </a:r>
          </a:p>
          <a:p>
            <a:r>
              <a:rPr lang="en-US" sz="2400" dirty="0" smtClean="0"/>
              <a:t>Patch useful over </a:t>
            </a:r>
            <a:r>
              <a:rPr lang="en-US" sz="2400" dirty="0" err="1" smtClean="0"/>
              <a:t>allodynic</a:t>
            </a:r>
            <a:r>
              <a:rPr lang="en-US" sz="2400" dirty="0" smtClean="0"/>
              <a:t> areas</a:t>
            </a:r>
          </a:p>
          <a:p>
            <a:r>
              <a:rPr lang="en-US" sz="2400" dirty="0" smtClean="0"/>
              <a:t>12 hrs on/ 12hrs off</a:t>
            </a:r>
          </a:p>
          <a:p>
            <a:r>
              <a:rPr lang="en-US" sz="2400" dirty="0" smtClean="0"/>
              <a:t>Useful in Post-herpetic neuralgia (PHN) and </a:t>
            </a:r>
            <a:r>
              <a:rPr lang="en-US" dirty="0" smtClean="0"/>
              <a:t>some</a:t>
            </a:r>
            <a:r>
              <a:rPr lang="en-US" sz="2400" dirty="0" smtClean="0"/>
              <a:t> painful peripheral neuropathies.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86" y="4581302"/>
            <a:ext cx="2876714" cy="157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827" y="1775191"/>
            <a:ext cx="1980173" cy="1980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Capsaicin - cream 0.025/0.075%</a:t>
            </a:r>
            <a:r>
              <a:rPr lang="en-US" dirty="0" smtClean="0"/>
              <a:t>/ and</a:t>
            </a:r>
            <a:r>
              <a:rPr lang="en-US" sz="2400" dirty="0" smtClean="0"/>
              <a:t> 8% patch</a:t>
            </a:r>
          </a:p>
          <a:p>
            <a:r>
              <a:rPr lang="en-US" sz="2400" dirty="0" smtClean="0"/>
              <a:t>Active component of chili peppers. </a:t>
            </a:r>
          </a:p>
          <a:p>
            <a:r>
              <a:rPr lang="en-US" sz="2400" dirty="0" smtClean="0"/>
              <a:t>Acts to open TRPV1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on unmyelinated C-fibres</a:t>
            </a:r>
          </a:p>
          <a:p>
            <a:r>
              <a:rPr lang="en-US" sz="2400" dirty="0" smtClean="0"/>
              <a:t>Depletes fibres of neurotransmitter Sub-P</a:t>
            </a:r>
          </a:p>
          <a:p>
            <a:r>
              <a:rPr lang="en-US" dirty="0" smtClean="0"/>
              <a:t>8% licensed for PDN PHN and HIV PN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55502"/>
            <a:ext cx="2806700" cy="1820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9500" y="4255502"/>
            <a:ext cx="3544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Activation TRPV1➔ Ca</a:t>
            </a:r>
            <a:r>
              <a:rPr lang="en-US" baseline="30000" dirty="0" smtClean="0"/>
              <a:t>2+ </a:t>
            </a:r>
            <a:r>
              <a:rPr lang="en-US" dirty="0" smtClean="0"/>
              <a:t>entry➔    </a:t>
            </a:r>
            <a:r>
              <a:rPr lang="en-US" dirty="0" err="1" smtClean="0"/>
              <a:t>exocytosis</a:t>
            </a:r>
            <a:r>
              <a:rPr lang="en-US" dirty="0" smtClean="0"/>
              <a:t> and depletion of sub-P secreting C-fibres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Cell death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Reduced nociceptive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drug targets</a:t>
            </a:r>
            <a:endParaRPr lang="en-US" dirty="0"/>
          </a:p>
        </p:txBody>
      </p:sp>
      <p:pic>
        <p:nvPicPr>
          <p:cNvPr id="4" name="Content Placeholder 3" descr="nrd1107-f2.gif"/>
          <p:cNvPicPr>
            <a:picLocks noGrp="1" noChangeAspect="1"/>
          </p:cNvPicPr>
          <p:nvPr>
            <p:ph idx="1"/>
          </p:nvPr>
        </p:nvPicPr>
        <p:blipFill>
          <a:blip r:embed="rId2"/>
          <a:srcRect t="-189" b="-189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66800" y="54483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expression of </a:t>
            </a:r>
            <a:r>
              <a:rPr lang="en-US" dirty="0" err="1" smtClean="0"/>
              <a:t>neurotrophic</a:t>
            </a:r>
            <a:r>
              <a:rPr lang="en-US" dirty="0" smtClean="0"/>
              <a:t> receptors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drug targets</a:t>
            </a:r>
            <a:endParaRPr lang="en-US" dirty="0"/>
          </a:p>
        </p:txBody>
      </p:sp>
      <p:pic>
        <p:nvPicPr>
          <p:cNvPr id="4" name="Content Placeholder 3" descr="nrd1107-f2.gif"/>
          <p:cNvPicPr>
            <a:picLocks noGrp="1" noChangeAspect="1"/>
          </p:cNvPicPr>
          <p:nvPr>
            <p:ph idx="1"/>
          </p:nvPr>
        </p:nvPicPr>
        <p:blipFill>
          <a:blip r:embed="rId2"/>
          <a:srcRect t="-189" b="-189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5791200" y="3429000"/>
            <a:ext cx="636891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2743200"/>
            <a:ext cx="636891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6600" y="48387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NGF antagonism:</a:t>
            </a:r>
          </a:p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Disappointing early clinical results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4830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expression of </a:t>
            </a:r>
            <a:r>
              <a:rPr lang="en-US" dirty="0" err="1" smtClean="0"/>
              <a:t>neurotrophic</a:t>
            </a:r>
            <a:r>
              <a:rPr lang="en-US" dirty="0" smtClean="0"/>
              <a:t> receptors on </a:t>
            </a:r>
            <a:r>
              <a:rPr lang="en-US" dirty="0" err="1" smtClean="0"/>
              <a:t>nociceptor</a:t>
            </a:r>
            <a:r>
              <a:rPr lang="en-US" dirty="0" smtClean="0"/>
              <a:t> fibres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drug targets</a:t>
            </a:r>
            <a:endParaRPr lang="en-US" dirty="0"/>
          </a:p>
        </p:txBody>
      </p:sp>
      <p:pic>
        <p:nvPicPr>
          <p:cNvPr id="4" name="Content Placeholder 3" descr="nrd1107-f2.gif"/>
          <p:cNvPicPr>
            <a:picLocks noGrp="1" noChangeAspect="1"/>
          </p:cNvPicPr>
          <p:nvPr>
            <p:ph idx="1"/>
          </p:nvPr>
        </p:nvPicPr>
        <p:blipFill>
          <a:blip r:embed="rId2"/>
          <a:srcRect t="-189" b="-189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6477000" y="3581400"/>
            <a:ext cx="636891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5448300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expression of </a:t>
            </a:r>
            <a:r>
              <a:rPr lang="en-US" dirty="0" err="1" smtClean="0"/>
              <a:t>neurotrophic</a:t>
            </a:r>
            <a:r>
              <a:rPr lang="en-US" dirty="0" smtClean="0"/>
              <a:t> receptors on </a:t>
            </a:r>
            <a:r>
              <a:rPr lang="en-US" dirty="0" err="1" smtClean="0"/>
              <a:t>nociceptor</a:t>
            </a:r>
            <a:r>
              <a:rPr lang="en-US" dirty="0" smtClean="0"/>
              <a:t> fibres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Neuropathic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Common problem</a:t>
            </a:r>
          </a:p>
          <a:p>
            <a:r>
              <a:rPr lang="en-US" sz="2800" dirty="0" smtClean="0"/>
              <a:t>7-8% of European population suffer from pain of predominantly neuropathic origin </a:t>
            </a:r>
            <a:r>
              <a:rPr lang="en-US" sz="2400" dirty="0" smtClean="0"/>
              <a:t>(POPNPO)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5% pain considered severe (&gt;5/10 NRS -moderate to severe pain)</a:t>
            </a:r>
          </a:p>
          <a:p>
            <a:r>
              <a:rPr lang="en-US" sz="2800" dirty="0" smtClean="0"/>
              <a:t>Neuropathic pain associated with affective co-morbidities.</a:t>
            </a:r>
          </a:p>
          <a:p>
            <a:r>
              <a:rPr lang="en-US" sz="2800" dirty="0" smtClean="0"/>
              <a:t>Significant socio-economic impact on society.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analgesics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Opioids</a:t>
            </a:r>
          </a:p>
          <a:p>
            <a:r>
              <a:rPr lang="en-US" sz="2400" dirty="0" smtClean="0"/>
              <a:t>Widely used in the treatment of neuropathic pain</a:t>
            </a:r>
          </a:p>
          <a:p>
            <a:r>
              <a:rPr lang="en-US" dirty="0" smtClean="0"/>
              <a:t>Significant SE and addiction - </a:t>
            </a:r>
            <a:r>
              <a:rPr lang="en-US" dirty="0" err="1" smtClean="0"/>
              <a:t>longterm</a:t>
            </a:r>
            <a:r>
              <a:rPr lang="en-US" dirty="0" smtClean="0"/>
              <a:t> use</a:t>
            </a:r>
            <a:endParaRPr lang="en-US" sz="2400" dirty="0" smtClean="0"/>
          </a:p>
          <a:p>
            <a:r>
              <a:rPr lang="en-US" sz="2400" dirty="0" smtClean="0"/>
              <a:t>No specific opioid better than others (previously methadone)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Use of other adjuvant agents aimed at reducing the dose of opioid required.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/>
              <a:t>NSAIDs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Often used in patients with mixed neuropathic-nociceptive pain (lower back pain)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Increasing evidence that NSAIDs may themselves may be effective in treating NP.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Non-Drug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47733" cy="4625609"/>
          </a:xfrm>
        </p:spPr>
        <p:txBody>
          <a:bodyPr/>
          <a:lstStyle/>
          <a:p>
            <a:r>
              <a:rPr lang="en-US" dirty="0" smtClean="0"/>
              <a:t>Peripheral and </a:t>
            </a:r>
            <a:r>
              <a:rPr lang="en-US" dirty="0" err="1" smtClean="0"/>
              <a:t>neuraxial</a:t>
            </a:r>
            <a:r>
              <a:rPr lang="en-US" dirty="0" smtClean="0"/>
              <a:t> steroids</a:t>
            </a:r>
          </a:p>
          <a:p>
            <a:pPr lvl="1"/>
            <a:r>
              <a:rPr lang="en-US" dirty="0" smtClean="0"/>
              <a:t>Epidural/ Caudal </a:t>
            </a:r>
          </a:p>
          <a:p>
            <a:pPr lvl="1"/>
            <a:r>
              <a:rPr lang="en-US" dirty="0" smtClean="0"/>
              <a:t>Nerve root blocks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Poor evidence of long term benefit</a:t>
            </a:r>
          </a:p>
          <a:p>
            <a:r>
              <a:rPr lang="en-US" dirty="0" smtClean="0"/>
              <a:t>Trans-cutaneous Electrical Stimulation (TENS)</a:t>
            </a:r>
          </a:p>
          <a:p>
            <a:pPr lvl="1"/>
            <a:r>
              <a:rPr lang="en-US" dirty="0" smtClean="0"/>
              <a:t>Pads </a:t>
            </a:r>
            <a:r>
              <a:rPr lang="en-US" dirty="0" err="1" smtClean="0"/>
              <a:t>placeed</a:t>
            </a:r>
            <a:r>
              <a:rPr lang="en-US" dirty="0" smtClean="0"/>
              <a:t> over painful area</a:t>
            </a:r>
          </a:p>
          <a:p>
            <a:pPr lvl="1"/>
            <a:r>
              <a:rPr lang="en-US" dirty="0" smtClean="0"/>
              <a:t>Low current electrical stimulus</a:t>
            </a:r>
          </a:p>
          <a:p>
            <a:pPr lvl="1"/>
            <a:r>
              <a:rPr lang="en-US" dirty="0" smtClean="0"/>
              <a:t>Aβ fibre stimulation (LT </a:t>
            </a:r>
            <a:r>
              <a:rPr lang="en-US" dirty="0" err="1" smtClean="0"/>
              <a:t>mechano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Pleasant paraesthesia (pins &amp; needles)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5455" y="1408176"/>
            <a:ext cx="4028545" cy="26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522" y="4018230"/>
            <a:ext cx="3571345" cy="28397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Non-drug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5191"/>
            <a:ext cx="5994146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Spinal Cord Stimulators </a:t>
            </a:r>
            <a:r>
              <a:rPr lang="en-US" sz="2000" dirty="0" smtClean="0"/>
              <a:t>(SCS)</a:t>
            </a:r>
          </a:p>
          <a:p>
            <a:pPr lvl="1"/>
            <a:r>
              <a:rPr lang="en-US" sz="1800" dirty="0" smtClean="0"/>
              <a:t>Electrodes placed on dorsal aspect of epidural space - dorsal column</a:t>
            </a:r>
          </a:p>
          <a:p>
            <a:pPr lvl="1"/>
            <a:r>
              <a:rPr lang="en-US" sz="1800" dirty="0" smtClean="0"/>
              <a:t>Implantable Pulse Generator</a:t>
            </a:r>
          </a:p>
          <a:p>
            <a:pPr lvl="1"/>
            <a:r>
              <a:rPr lang="en-US" sz="1800" dirty="0" smtClean="0"/>
              <a:t>Different electrical patterns  and electrodes used </a:t>
            </a:r>
          </a:p>
          <a:p>
            <a:pPr lvl="1"/>
            <a:r>
              <a:rPr lang="en-US" sz="1800" dirty="0" smtClean="0"/>
              <a:t>Stimulates dorsal columns to “close </a:t>
            </a:r>
            <a:r>
              <a:rPr lang="en-US" sz="1800" dirty="0" err="1" smtClean="0"/>
              <a:t>Melzack</a:t>
            </a:r>
            <a:r>
              <a:rPr lang="en-US" sz="1800" dirty="0" smtClean="0"/>
              <a:t> and Wall gate” via Aβ stimulation (~ rubbing area) </a:t>
            </a:r>
          </a:p>
          <a:p>
            <a:pPr lvl="1"/>
            <a:r>
              <a:rPr lang="en-US" sz="1800" dirty="0" smtClean="0"/>
              <a:t>Patients experience pleasant paraesthesia</a:t>
            </a:r>
          </a:p>
          <a:p>
            <a:pPr lvl="1"/>
            <a:r>
              <a:rPr lang="en-US" sz="1800" dirty="0" smtClean="0"/>
              <a:t>Comprehensive psychological assessment</a:t>
            </a:r>
          </a:p>
          <a:p>
            <a:pPr lvl="1"/>
            <a:r>
              <a:rPr lang="en-US" sz="1800" dirty="0" smtClean="0"/>
              <a:t>Trial electrodes inserted → Full implantation</a:t>
            </a:r>
          </a:p>
          <a:p>
            <a:pPr lvl="1"/>
            <a:r>
              <a:rPr lang="en-US" sz="1800" dirty="0" smtClean="0"/>
              <a:t>NICE support: Neuropathic pain conditions such as: </a:t>
            </a:r>
          </a:p>
          <a:p>
            <a:pPr lvl="2"/>
            <a:r>
              <a:rPr lang="en-US" sz="1400" dirty="0" smtClean="0"/>
              <a:t>Failed back surgery syndrome (FBSS) &amp;  neuropathic pain (CRPS )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46" y="1775191"/>
            <a:ext cx="2429349" cy="2429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05" y="4152899"/>
            <a:ext cx="2187489" cy="273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Brain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Brain Stimulator </a:t>
            </a:r>
            <a:r>
              <a:rPr lang="en-US" sz="2000" dirty="0" smtClean="0"/>
              <a:t>(DBS)</a:t>
            </a:r>
          </a:p>
          <a:p>
            <a:pPr lvl="1"/>
            <a:r>
              <a:rPr lang="en-US" sz="1800" dirty="0" smtClean="0"/>
              <a:t>Originally investigated 1950s</a:t>
            </a:r>
          </a:p>
          <a:p>
            <a:pPr lvl="1"/>
            <a:r>
              <a:rPr lang="en-US" sz="1800" dirty="0" smtClean="0"/>
              <a:t>Revisited in 1980s to date</a:t>
            </a:r>
          </a:p>
          <a:p>
            <a:pPr lvl="1"/>
            <a:r>
              <a:rPr lang="en-US" sz="1800" dirty="0" smtClean="0"/>
              <a:t>RF generator</a:t>
            </a:r>
          </a:p>
          <a:p>
            <a:pPr lvl="1"/>
            <a:r>
              <a:rPr lang="en-US" sz="1800" dirty="0" smtClean="0"/>
              <a:t>Electrodes placed to stimulate</a:t>
            </a:r>
          </a:p>
          <a:p>
            <a:pPr lvl="1">
              <a:buNone/>
            </a:pPr>
            <a:r>
              <a:rPr lang="en-US" sz="1800" dirty="0" smtClean="0"/>
              <a:t>	Somatosensory Thalamus (ST)                                                                                         </a:t>
            </a:r>
            <a:r>
              <a:rPr lang="en-US" sz="1800" dirty="0" err="1" smtClean="0"/>
              <a:t>Peri-Aquaductal</a:t>
            </a:r>
            <a:r>
              <a:rPr lang="en-US" sz="1800" dirty="0" smtClean="0"/>
              <a:t> Grey (PAG)</a:t>
            </a:r>
          </a:p>
          <a:p>
            <a:pPr lvl="1"/>
            <a:r>
              <a:rPr lang="en-US" sz="1800" dirty="0" smtClean="0"/>
              <a:t>Increasing downward inhibition </a:t>
            </a:r>
          </a:p>
          <a:p>
            <a:pPr lvl="1"/>
            <a:r>
              <a:rPr lang="en-US" sz="1800" dirty="0" smtClean="0"/>
              <a:t>Reserved for resistant NP </a:t>
            </a:r>
          </a:p>
          <a:p>
            <a:pPr lvl="1"/>
            <a:r>
              <a:rPr lang="en-US" sz="1800" dirty="0" smtClean="0"/>
              <a:t>Poor results with central neuropathic pain - spinal cord/ stroke pain</a:t>
            </a:r>
          </a:p>
          <a:p>
            <a:pPr lvl="1"/>
            <a:r>
              <a:rPr lang="en-US" sz="1800" dirty="0" smtClean="0"/>
              <a:t>~ £30,000 per unit</a:t>
            </a:r>
          </a:p>
          <a:p>
            <a:pPr lvl="1"/>
            <a:r>
              <a:rPr lang="en-US" sz="1800" dirty="0" smtClean="0"/>
              <a:t>Not supported by NICE currently - case by case assessment by </a:t>
            </a:r>
            <a:r>
              <a:rPr lang="en-US" sz="1800" dirty="0" err="1" smtClean="0"/>
              <a:t>PCTs</a:t>
            </a:r>
            <a:endParaRPr lang="en-US" sz="18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00" y="1775191"/>
            <a:ext cx="3071700" cy="26600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71645" y="3836972"/>
            <a:ext cx="636891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4754" y="2127956"/>
            <a:ext cx="636891" cy="598311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diagnosis - no gold standard available</a:t>
            </a:r>
          </a:p>
          <a:p>
            <a:r>
              <a:rPr lang="en-US" dirty="0" smtClean="0"/>
              <a:t>Detailed assessment</a:t>
            </a:r>
          </a:p>
          <a:p>
            <a:pPr lvl="1"/>
            <a:r>
              <a:rPr lang="en-US" dirty="0" smtClean="0"/>
              <a:t>Symptoms - documentation</a:t>
            </a:r>
          </a:p>
          <a:p>
            <a:pPr lvl="1"/>
            <a:r>
              <a:rPr lang="en-US" dirty="0" smtClean="0"/>
              <a:t>Past medical history -underlying causes or exacerbating factors</a:t>
            </a:r>
          </a:p>
          <a:p>
            <a:pPr lvl="1"/>
            <a:r>
              <a:rPr lang="en-US" dirty="0" smtClean="0"/>
              <a:t>Investigations - bloods, NCS, QST etc </a:t>
            </a:r>
          </a:p>
          <a:p>
            <a:r>
              <a:rPr lang="en-US" dirty="0" smtClean="0"/>
              <a:t>Treatment of underlying causes</a:t>
            </a:r>
          </a:p>
          <a:p>
            <a:pPr lvl="1"/>
            <a:r>
              <a:rPr lang="en-US" dirty="0" smtClean="0"/>
              <a:t>Better BM control, B12 replacement, thyroid, Viral load HIV etc</a:t>
            </a:r>
          </a:p>
          <a:p>
            <a:r>
              <a:rPr lang="en-US" dirty="0" smtClean="0"/>
              <a:t>Drug therapy</a:t>
            </a:r>
          </a:p>
          <a:p>
            <a:pPr lvl="1"/>
            <a:r>
              <a:rPr lang="en-US" dirty="0" smtClean="0"/>
              <a:t>NP adjuvant: </a:t>
            </a:r>
            <a:r>
              <a:rPr lang="en-US" dirty="0" err="1" smtClean="0"/>
              <a:t>TCAs</a:t>
            </a:r>
            <a:r>
              <a:rPr lang="en-US" dirty="0" smtClean="0"/>
              <a:t>/ </a:t>
            </a:r>
            <a:r>
              <a:rPr lang="en-US" dirty="0" err="1" smtClean="0"/>
              <a:t>gabapentinoids</a:t>
            </a:r>
            <a:endParaRPr lang="en-US" dirty="0" smtClean="0"/>
          </a:p>
          <a:p>
            <a:pPr lvl="1"/>
            <a:r>
              <a:rPr lang="en-US" dirty="0" smtClean="0"/>
              <a:t>Analgesics: opioids/ NSAIDS</a:t>
            </a:r>
          </a:p>
          <a:p>
            <a:r>
              <a:rPr lang="en-US" dirty="0" smtClean="0"/>
              <a:t>Non-drug treatment</a:t>
            </a:r>
          </a:p>
          <a:p>
            <a:pPr lvl="1"/>
            <a:r>
              <a:rPr lang="en-US" dirty="0" smtClean="0"/>
              <a:t>Steroid injections/ TENS/  SCS/ DBS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diagnosis - no gold standard available</a:t>
            </a:r>
          </a:p>
          <a:p>
            <a:r>
              <a:rPr lang="en-US" dirty="0" smtClean="0"/>
              <a:t>Detailed assessment</a:t>
            </a:r>
          </a:p>
          <a:p>
            <a:pPr lvl="1"/>
            <a:r>
              <a:rPr lang="en-US" dirty="0" smtClean="0"/>
              <a:t>Symptoms - documentation</a:t>
            </a:r>
          </a:p>
          <a:p>
            <a:pPr lvl="1"/>
            <a:r>
              <a:rPr lang="en-US" dirty="0" smtClean="0"/>
              <a:t>Past medical history -underlying causes or exacerbating factors</a:t>
            </a:r>
          </a:p>
          <a:p>
            <a:pPr lvl="1"/>
            <a:r>
              <a:rPr lang="en-US" dirty="0" smtClean="0"/>
              <a:t>Investigations - bloods, NCS, QST etc </a:t>
            </a:r>
          </a:p>
          <a:p>
            <a:r>
              <a:rPr lang="en-US" dirty="0" smtClean="0"/>
              <a:t>Treatment of underlying causes</a:t>
            </a:r>
          </a:p>
          <a:p>
            <a:pPr lvl="1"/>
            <a:r>
              <a:rPr lang="en-US" dirty="0" smtClean="0"/>
              <a:t>Better BM control, B12 replacement, thyroid, Viral load HIV etc</a:t>
            </a:r>
          </a:p>
          <a:p>
            <a:r>
              <a:rPr lang="en-US" dirty="0" smtClean="0"/>
              <a:t>Drug therapy</a:t>
            </a:r>
          </a:p>
          <a:p>
            <a:pPr lvl="1"/>
            <a:r>
              <a:rPr lang="en-US" dirty="0" smtClean="0"/>
              <a:t>NP adjuvant: </a:t>
            </a:r>
            <a:r>
              <a:rPr lang="en-US" dirty="0" err="1" smtClean="0"/>
              <a:t>TCAs</a:t>
            </a:r>
            <a:r>
              <a:rPr lang="en-US" dirty="0" smtClean="0"/>
              <a:t>/ </a:t>
            </a:r>
            <a:r>
              <a:rPr lang="en-US" dirty="0" err="1" smtClean="0"/>
              <a:t>gabapentinoids</a:t>
            </a:r>
            <a:endParaRPr lang="en-US" dirty="0" smtClean="0"/>
          </a:p>
          <a:p>
            <a:pPr lvl="1"/>
            <a:r>
              <a:rPr lang="en-US" dirty="0" smtClean="0"/>
              <a:t>Analgesics: opioids/ NSAIDS</a:t>
            </a:r>
          </a:p>
          <a:p>
            <a:r>
              <a:rPr lang="en-US" dirty="0" smtClean="0"/>
              <a:t>Non-drug treatment</a:t>
            </a:r>
          </a:p>
          <a:p>
            <a:pPr lvl="1"/>
            <a:r>
              <a:rPr lang="en-US" dirty="0" smtClean="0"/>
              <a:t>Steroid injections/ TENS/  SCS/ DBS </a:t>
            </a:r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198533" y="3928533"/>
            <a:ext cx="355600" cy="2269067"/>
          </a:xfrm>
          <a:prstGeom prst="rightBrace">
            <a:avLst/>
          </a:prstGeom>
          <a:ln w="2577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4133" y="4638301"/>
            <a:ext cx="38438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Parallel Psychological support</a:t>
            </a:r>
          </a:p>
          <a:p>
            <a:r>
              <a:rPr lang="en-US" sz="2100" dirty="0" smtClean="0"/>
              <a:t>Treatment of Anxiety and Depression</a:t>
            </a:r>
            <a:endParaRPr lang="en-US" sz="21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Neuropathic pain is a common problem affecting ~ 8% of the general European population.</a:t>
            </a:r>
          </a:p>
          <a:p>
            <a:r>
              <a:rPr lang="en-US" sz="2800" dirty="0" smtClean="0"/>
              <a:t>Represents a significant socio-economic burden for society.</a:t>
            </a:r>
          </a:p>
          <a:p>
            <a:r>
              <a:rPr lang="en-US" sz="2800" dirty="0" smtClean="0"/>
              <a:t>Diagnosis is difficult - but is aided by specialist questionnaires and quantitative investigations</a:t>
            </a:r>
          </a:p>
          <a:p>
            <a:r>
              <a:rPr lang="en-US" sz="2800" dirty="0" smtClean="0"/>
              <a:t>Treatment is not </a:t>
            </a:r>
            <a:r>
              <a:rPr lang="en-US" sz="2800" dirty="0" err="1" smtClean="0"/>
              <a:t>standardised</a:t>
            </a:r>
            <a:r>
              <a:rPr lang="en-US" sz="2800" dirty="0" smtClean="0"/>
              <a:t> and frequently unsatisfactory.</a:t>
            </a:r>
          </a:p>
          <a:p>
            <a:r>
              <a:rPr lang="en-US" sz="2800" dirty="0" smtClean="0"/>
              <a:t>Better understanding of the underlying mechanism required.</a:t>
            </a:r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07602"/>
            <a:ext cx="5596021" cy="53162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-241496" y="4208925"/>
            <a:ext cx="3988193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66066" y="3340100"/>
            <a:ext cx="982134" cy="9694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95133" y="1634067"/>
            <a:ext cx="982134" cy="194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04733" y="4309533"/>
            <a:ext cx="982134" cy="702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6066" y="2214827"/>
            <a:ext cx="1092201" cy="816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04733" y="2392627"/>
            <a:ext cx="262467" cy="816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4666" y="2853266"/>
            <a:ext cx="372534" cy="194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94666" y="2561166"/>
            <a:ext cx="372534" cy="486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47066" y="1962150"/>
            <a:ext cx="372534" cy="146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2117460"/>
            <a:ext cx="982134" cy="194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2038350"/>
            <a:ext cx="762000" cy="176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6200" y="4489451"/>
            <a:ext cx="3810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52850" y="5187950"/>
            <a:ext cx="624417" cy="1209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85066" y="5230284"/>
            <a:ext cx="982134" cy="300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07602"/>
            <a:ext cx="3298474" cy="50840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14950" y="6203019"/>
            <a:ext cx="2374900" cy="194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791450" y="2990454"/>
            <a:ext cx="895350" cy="2997994"/>
          </a:xfrm>
          <a:prstGeom prst="downArrow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35800" y="2214827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Descending inhibitory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62133" y="2710041"/>
            <a:ext cx="1947333" cy="1417460"/>
          </a:xfrm>
          <a:prstGeom prst="ellipse">
            <a:avLst/>
          </a:prstGeom>
          <a:noFill/>
          <a:ln w="3175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04442" y="1842911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2400" y="2819400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30600" y="3417711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d1107-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77" y="1580444"/>
            <a:ext cx="5985461" cy="5277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Neuropathic Pain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683000" y="3716866"/>
            <a:ext cx="1686758" cy="598311"/>
          </a:xfrm>
          <a:prstGeom prst="ellipse">
            <a:avLst/>
          </a:prstGeom>
          <a:noFill/>
          <a:ln w="222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647242" cy="462381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causes of nerve injury and dysfunction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6607</TotalTime>
  <Words>1826</Words>
  <Application>Microsoft Office PowerPoint</Application>
  <PresentationFormat>On-screen Show (4:3)</PresentationFormat>
  <Paragraphs>379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Module</vt:lpstr>
      <vt:lpstr>Assessment and treatment of neuropathic pain</vt:lpstr>
      <vt:lpstr>Over-view</vt:lpstr>
      <vt:lpstr>Defining Neuropathic Pain</vt:lpstr>
      <vt:lpstr>Prevalence of Neuropathic Pain</vt:lpstr>
      <vt:lpstr>Causes of Neuropathic Pain</vt:lpstr>
      <vt:lpstr>Causes of Neuropathic Pain</vt:lpstr>
      <vt:lpstr>Causes of Neuropathic Pain</vt:lpstr>
      <vt:lpstr>Causes of Neuropathic Pain</vt:lpstr>
      <vt:lpstr>Causes of Neuropathic Pain</vt:lpstr>
      <vt:lpstr>Causes of Neuropathic Pain</vt:lpstr>
      <vt:lpstr>Causes of Neuropathic Pain</vt:lpstr>
      <vt:lpstr>Causes of Neuropathic Pain</vt:lpstr>
      <vt:lpstr>Classification by site</vt:lpstr>
      <vt:lpstr>Putative Mechanisms</vt:lpstr>
      <vt:lpstr>Putative Mechanisms</vt:lpstr>
      <vt:lpstr>Features of Neuropathic pain</vt:lpstr>
      <vt:lpstr>Features of Neuropathic pain</vt:lpstr>
      <vt:lpstr>Features of Neuropathic pain</vt:lpstr>
      <vt:lpstr>Features of Neuropathic pain</vt:lpstr>
      <vt:lpstr>Patient verbal descriptors</vt:lpstr>
      <vt:lpstr>Affective co-morbidities</vt:lpstr>
      <vt:lpstr>Diagnosis</vt:lpstr>
      <vt:lpstr>Diagnosis</vt:lpstr>
      <vt:lpstr>Diagnosis</vt:lpstr>
      <vt:lpstr>Examination/ Documentation</vt:lpstr>
      <vt:lpstr>Specialist Investigations</vt:lpstr>
      <vt:lpstr>Specialist Investigation</vt:lpstr>
      <vt:lpstr>Treatment Overview</vt:lpstr>
      <vt:lpstr>Pharmacological Treatments</vt:lpstr>
      <vt:lpstr>Evidence base drug treatment</vt:lpstr>
      <vt:lpstr>Tricyclic Antidepressants</vt:lpstr>
      <vt:lpstr>Newer Antidepressants</vt:lpstr>
      <vt:lpstr>Anticonvulsants -1</vt:lpstr>
      <vt:lpstr>Anticonvulsants - 2</vt:lpstr>
      <vt:lpstr>Other agents</vt:lpstr>
      <vt:lpstr>Other agents</vt:lpstr>
      <vt:lpstr>Future drug targets</vt:lpstr>
      <vt:lpstr>Future drug targets</vt:lpstr>
      <vt:lpstr>Future drug targets</vt:lpstr>
      <vt:lpstr>Conventional analgesics</vt:lpstr>
      <vt:lpstr>Non-Drug Treatments</vt:lpstr>
      <vt:lpstr>Non-drug Treatments</vt:lpstr>
      <vt:lpstr>Deep Brain Stimulation</vt:lpstr>
      <vt:lpstr>Management Summary</vt:lpstr>
      <vt:lpstr>Management Summary</vt:lpstr>
      <vt:lpstr>Summary</vt:lpstr>
      <vt:lpstr>Pain Pathways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Neuropathic Pain</dc:title>
  <dc:creator>Tudor Phillips</dc:creator>
  <cp:lastModifiedBy>nshiel</cp:lastModifiedBy>
  <cp:revision>45</cp:revision>
  <dcterms:created xsi:type="dcterms:W3CDTF">2011-12-10T18:10:09Z</dcterms:created>
  <dcterms:modified xsi:type="dcterms:W3CDTF">2011-12-14T13:05:37Z</dcterms:modified>
</cp:coreProperties>
</file>