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1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1" autoAdjust="0"/>
    <p:restoredTop sz="94660"/>
  </p:normalViewPr>
  <p:slideViewPr>
    <p:cSldViewPr>
      <p:cViewPr>
        <p:scale>
          <a:sx n="50" d="100"/>
          <a:sy n="50" d="100"/>
        </p:scale>
        <p:origin x="-76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5D4B24-8B11-41E1-8C74-31378886E464}" type="datetimeFigureOut">
              <a:rPr lang="en-US"/>
              <a:pPr>
                <a:defRPr/>
              </a:pPr>
              <a:t>12/8/2011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220C4D-E950-4B58-AC8C-10CF79434D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34658-B51A-4C72-8011-3C2F8C6A4C72}" type="datetime1">
              <a:rPr lang="en-US"/>
              <a:pPr>
                <a:defRPr/>
              </a:pPr>
              <a:t>12/8/2011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07/12/2011 10:45-11:45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C6B7F-2FA0-417E-8991-707F3439A5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81B2B-2852-491A-9C5F-E07358518054}" type="datetime1">
              <a:rPr lang="en-US"/>
              <a:pPr>
                <a:defRPr/>
              </a:pPr>
              <a:t>12/8/2011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07/12/2011 10:45-11:45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9C1F-7E14-4284-BDE7-180850393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CDE71-54B0-4D05-BFFE-D933C703747D}" type="datetime1">
              <a:rPr lang="en-US"/>
              <a:pPr>
                <a:defRPr/>
              </a:pPr>
              <a:t>12/8/2011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07/12/2011 10:45-11:45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2E4AB-E4A4-44CE-8160-022805CAE9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5684-54BF-45B2-9515-FE431D101DDE}" type="datetime1">
              <a:rPr lang="en-US"/>
              <a:pPr>
                <a:defRPr/>
              </a:pPr>
              <a:t>12/8/2011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07/12/2011 10:45-11:45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7F643-5987-4503-B37C-E0E0A9A75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BBA8EE-6959-4D8D-8C8D-D60BB571C333}" type="datetime1">
              <a:rPr lang="en-US"/>
              <a:pPr>
                <a:defRPr/>
              </a:pPr>
              <a:t>12/8/2011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 07/12/2011 10:45-11:45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4F1D-9412-4D51-B7C8-32DAF821EF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89A1E-EA6D-4A9E-A12A-D466848543B5}" type="datetime1">
              <a:rPr lang="en-US"/>
              <a:pPr>
                <a:defRPr/>
              </a:pPr>
              <a:t>12/8/2011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07/12/2011 10:45-11:45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97CAA-B7DA-4B82-AA6F-B281E1535F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93124-5F5F-49E4-8077-15AB72C02CB7}" type="datetime1">
              <a:rPr lang="en-US"/>
              <a:pPr>
                <a:defRPr/>
              </a:pPr>
              <a:t>12/8/2011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07/12/2011 10:45-11:45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9D59-CEA6-4A2C-B2CB-C6707123B7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EFDE-A727-4F9C-96A9-1EA6421BF150}" type="datetime1">
              <a:rPr lang="en-US"/>
              <a:pPr>
                <a:defRPr/>
              </a:pPr>
              <a:t>12/8/2011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07/12/2011 10:45-11:45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38AAB-FB68-47AF-9F20-4B883A8C42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B1D57-BD39-4B70-AE61-0D7CE9A81C4E}" type="datetime1">
              <a:rPr lang="en-US"/>
              <a:pPr>
                <a:defRPr/>
              </a:pPr>
              <a:t>12/8/2011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07/12/2011 10:45-11:45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2B5BC-74ED-4480-989C-DEB70EEA9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FE5D2-84A5-4EB6-9B37-4694FEB3A10A}" type="datetime1">
              <a:rPr lang="en-US"/>
              <a:pPr>
                <a:defRPr/>
              </a:pPr>
              <a:t>12/8/2011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07/12/2011 10:45-11:45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84B13-457E-412B-BE26-A3C58168D5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E024D-330F-4C9C-A60A-287AEFA892C5}" type="datetime1">
              <a:rPr lang="en-US"/>
              <a:pPr>
                <a:defRPr/>
              </a:pPr>
              <a:t>12/8/2011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07/12/2011 10:45-11:45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766D-DEAC-41F1-97A8-DA84E60A35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B932CD-3E98-4517-9A95-AE9498AB5316}" type="datetime1">
              <a:rPr lang="en-US"/>
              <a:pPr>
                <a:defRPr/>
              </a:pPr>
              <a:t>12/8/2011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 07/12/2011 10:45-11:45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34EEDB-D656-4443-AC37-91E9C924E3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91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 relaxation and muscle relaxants</a:t>
            </a:r>
            <a:endParaRPr lang="en-GB" sz="5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1371600" y="3645023"/>
            <a:ext cx="6400800" cy="1439739"/>
          </a:xfrm>
        </p:spPr>
        <p:txBody>
          <a:bodyPr/>
          <a:lstStyle/>
          <a:p>
            <a:pPr eaLnBrk="1" hangingPunct="1"/>
            <a:r>
              <a:rPr lang="en-GB" sz="3200" dirty="0" smtClean="0">
                <a:latin typeface="Arial" pitchFamily="34" charset="0"/>
                <a:cs typeface="Arial" pitchFamily="34" charset="0"/>
              </a:rPr>
              <a:t>Dr Chris Edge</a:t>
            </a:r>
            <a:endParaRPr lang="en-GB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Rocuronium Structur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4700" y="2590800"/>
            <a:ext cx="2686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Other Muscle Relaxants - III</a:t>
            </a:r>
            <a:endParaRPr lang="en-GB" dirty="0"/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Vecuronium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Rocuronium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These are examples of steroidal-based muscle relaxants</a:t>
            </a:r>
          </a:p>
          <a:p>
            <a:pPr eaLnBrk="1" hangingPunct="1"/>
            <a:r>
              <a:rPr lang="en-GB" smtClean="0"/>
              <a:t>They act in a </a:t>
            </a:r>
            <a:r>
              <a:rPr lang="en-GB" smtClean="0">
                <a:solidFill>
                  <a:srgbClr val="FF0000"/>
                </a:solidFill>
              </a:rPr>
              <a:t>NON-DEPOLARIZING</a:t>
            </a:r>
            <a:r>
              <a:rPr lang="en-GB" smtClean="0"/>
              <a:t> manner</a:t>
            </a:r>
          </a:p>
          <a:p>
            <a:pPr eaLnBrk="1" hangingPunct="1"/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78EC5-5585-4013-8C6A-D188B6E8E50A}" type="slidenum">
              <a:rPr lang="en-GB"/>
              <a:pPr>
                <a:defRPr/>
              </a:pPr>
              <a:t>10</a:t>
            </a:fld>
            <a:endParaRPr lang="en-GB"/>
          </a:p>
        </p:txBody>
      </p:sp>
      <p:pic>
        <p:nvPicPr>
          <p:cNvPr id="12295" name="Picture 6" descr="Vecuronium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1143000"/>
            <a:ext cx="22574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Acetylcholinereceptor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5" y="1222375"/>
            <a:ext cx="4083050" cy="549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Action of Muscle Relaxants -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14438"/>
            <a:ext cx="3857625" cy="4525962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In previous slides, have had </a:t>
            </a:r>
            <a:r>
              <a:rPr lang="en-GB" dirty="0" smtClean="0">
                <a:solidFill>
                  <a:srgbClr val="FF0000"/>
                </a:solidFill>
              </a:rPr>
              <a:t>DEPOLARIZING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NON-DEPOLARIZING</a:t>
            </a:r>
            <a:r>
              <a:rPr lang="en-GB" dirty="0" smtClean="0"/>
              <a:t> muscle relaxants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To understand the difference, must recall the structure of the acetylcholine receptor: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0DC61-2D3D-4C4B-953A-5DF696712E94}" type="slidenum">
              <a:rPr lang="en-GB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Action of Muscle Relaxants -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313" y="1571625"/>
            <a:ext cx="3429000" cy="4525963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Binding of one </a:t>
            </a:r>
            <a:r>
              <a:rPr lang="en-GB" dirty="0" err="1" smtClean="0"/>
              <a:t>ACh</a:t>
            </a:r>
            <a:r>
              <a:rPr lang="en-GB" dirty="0" smtClean="0"/>
              <a:t> molecule to one of two binding sites does not open the channel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If </a:t>
            </a:r>
            <a:r>
              <a:rPr lang="en-GB" dirty="0" err="1" smtClean="0"/>
              <a:t>ACh</a:t>
            </a:r>
            <a:r>
              <a:rPr lang="en-GB" dirty="0" smtClean="0"/>
              <a:t> binds to both </a:t>
            </a:r>
            <a:r>
              <a:rPr lang="el-GR" dirty="0" smtClean="0"/>
              <a:t>α</a:t>
            </a:r>
            <a:r>
              <a:rPr lang="en-GB" dirty="0" smtClean="0"/>
              <a:t>-subunits simultaneously, the channel will open. Ions flow across the membrane</a:t>
            </a:r>
            <a:endParaRPr lang="en-GB" dirty="0"/>
          </a:p>
        </p:txBody>
      </p:sp>
      <p:pic>
        <p:nvPicPr>
          <p:cNvPr id="14340" name="Content Placeholder 7" descr="ACh at single alpha subuni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43313" y="1714500"/>
            <a:ext cx="2643187" cy="398938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AB80B-C268-4CF3-92F2-163D406FA0CB}" type="slidenum">
              <a:rPr lang="en-GB"/>
              <a:pPr>
                <a:defRPr/>
              </a:pPr>
              <a:t>12</a:t>
            </a:fld>
            <a:endParaRPr lang="en-GB"/>
          </a:p>
        </p:txBody>
      </p:sp>
      <p:pic>
        <p:nvPicPr>
          <p:cNvPr id="14343" name="Picture 8" descr="ACh at both alpha subunit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1698625"/>
            <a:ext cx="12858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Action of </a:t>
            </a:r>
            <a:r>
              <a:rPr lang="en-GB" dirty="0" smtClean="0">
                <a:solidFill>
                  <a:srgbClr val="FF0000"/>
                </a:solidFill>
              </a:rPr>
              <a:t>NON-DEPOLARIZING </a:t>
            </a:r>
            <a:r>
              <a:rPr lang="en-GB" dirty="0" smtClean="0"/>
              <a:t>Muscle Relaxants</a:t>
            </a: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214313" y="1643063"/>
            <a:ext cx="4329112" cy="4525962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0000"/>
                </a:solidFill>
              </a:rPr>
              <a:t>NON_DEPOLARIZING</a:t>
            </a:r>
            <a:r>
              <a:rPr lang="en-GB" smtClean="0"/>
              <a:t> muscle relaxants bind to one of the </a:t>
            </a:r>
            <a:r>
              <a:rPr lang="el-GR" smtClean="0"/>
              <a:t>α</a:t>
            </a:r>
            <a:r>
              <a:rPr lang="en-GB" smtClean="0"/>
              <a:t>-subunits competitively.</a:t>
            </a:r>
          </a:p>
          <a:p>
            <a:pPr eaLnBrk="1" hangingPunct="1"/>
            <a:r>
              <a:rPr lang="en-GB" smtClean="0"/>
              <a:t>The receptor will not open, even if the other </a:t>
            </a:r>
            <a:r>
              <a:rPr lang="el-GR" smtClean="0"/>
              <a:t>α</a:t>
            </a:r>
            <a:r>
              <a:rPr lang="en-GB" smtClean="0"/>
              <a:t>-subunit is occupied by ACh</a:t>
            </a:r>
          </a:p>
        </p:txBody>
      </p:sp>
      <p:pic>
        <p:nvPicPr>
          <p:cNvPr id="15364" name="Content Placeholder 6" descr="Curare at single alpha subuni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57813" y="1643063"/>
            <a:ext cx="1643062" cy="404653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8E2CF-F973-46C3-9B4A-32BA11337106}" type="slidenum">
              <a:rPr lang="en-GB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Action of </a:t>
            </a:r>
            <a:r>
              <a:rPr lang="en-GB" dirty="0" smtClean="0">
                <a:solidFill>
                  <a:srgbClr val="FF0000"/>
                </a:solidFill>
              </a:rPr>
              <a:t>DEPOLARIZING </a:t>
            </a:r>
            <a:r>
              <a:rPr lang="en-GB" dirty="0" smtClean="0"/>
              <a:t>Muscle Relaxants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Suxamethonium binds simultaneously to </a:t>
            </a:r>
            <a:r>
              <a:rPr lang="en-GB" i="1" smtClean="0"/>
              <a:t>both</a:t>
            </a:r>
            <a:r>
              <a:rPr lang="en-GB" smtClean="0"/>
              <a:t> </a:t>
            </a:r>
            <a:r>
              <a:rPr lang="el-GR" smtClean="0"/>
              <a:t>α</a:t>
            </a:r>
            <a:r>
              <a:rPr lang="en-GB" smtClean="0"/>
              <a:t>-subunits, thereby activating the receptor</a:t>
            </a:r>
          </a:p>
          <a:p>
            <a:pPr eaLnBrk="1" hangingPunct="1"/>
            <a:r>
              <a:rPr lang="en-GB" smtClean="0"/>
              <a:t>Voltage-sensitive Na</a:t>
            </a:r>
            <a:r>
              <a:rPr lang="en-GB" baseline="30000" smtClean="0"/>
              <a:t>+</a:t>
            </a:r>
            <a:r>
              <a:rPr lang="en-GB" smtClean="0"/>
              <a:t> channels open, then close and are inactivated</a:t>
            </a:r>
          </a:p>
          <a:p>
            <a:pPr eaLnBrk="1" hangingPunct="1"/>
            <a:r>
              <a:rPr lang="en-GB" smtClean="0"/>
              <a:t>Cannot open again until membrane potential is reset. No electrical impulses can be conducted</a:t>
            </a:r>
          </a:p>
          <a:p>
            <a:pPr eaLnBrk="1" hangingPunct="1"/>
            <a:r>
              <a:rPr lang="en-GB" smtClean="0"/>
              <a:t>Suxamethonium is </a:t>
            </a:r>
            <a:r>
              <a:rPr lang="en-GB" i="1" smtClean="0"/>
              <a:t>not</a:t>
            </a:r>
            <a:r>
              <a:rPr lang="en-GB" smtClean="0"/>
              <a:t> destroyed by acetylcholinesterase, but by pseudocholinesterase, in a relatively much slower reaction</a:t>
            </a:r>
          </a:p>
          <a:p>
            <a:pPr eaLnBrk="1" hangingPunct="1"/>
            <a:endParaRPr lang="en-GB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E053D-D51C-4A5F-A77D-410EB0B5CE24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Reversal of Blockade by Muscle Relaxants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>
                <a:solidFill>
                  <a:srgbClr val="FF0000"/>
                </a:solidFill>
              </a:rPr>
              <a:t>NON-DEPOLARIZING</a:t>
            </a:r>
            <a:r>
              <a:rPr lang="en-GB" dirty="0" smtClean="0"/>
              <a:t> muscle relaxants are competitive at the </a:t>
            </a:r>
            <a:r>
              <a:rPr lang="el-GR" dirty="0" smtClean="0"/>
              <a:t>α</a:t>
            </a:r>
            <a:r>
              <a:rPr lang="en-GB" dirty="0" smtClean="0"/>
              <a:t>-subunit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Blocking the action of acetylcholinesterase (using an acetylcholinesterase inhibitor e.g. </a:t>
            </a:r>
            <a:r>
              <a:rPr lang="en-GB" dirty="0" err="1" smtClean="0"/>
              <a:t>neostigmine</a:t>
            </a:r>
            <a:r>
              <a:rPr lang="en-GB" dirty="0" smtClean="0"/>
              <a:t>) will extend the lifetime and concentration of </a:t>
            </a:r>
            <a:r>
              <a:rPr lang="en-GB" dirty="0" err="1" smtClean="0"/>
              <a:t>ACh</a:t>
            </a:r>
            <a:endParaRPr lang="en-GB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err="1" smtClean="0"/>
              <a:t>ACh</a:t>
            </a:r>
            <a:r>
              <a:rPr lang="en-GB" dirty="0" smtClean="0"/>
              <a:t> will thus compete more effectively at the </a:t>
            </a:r>
            <a:r>
              <a:rPr lang="el-GR" dirty="0" smtClean="0"/>
              <a:t>α</a:t>
            </a:r>
            <a:r>
              <a:rPr lang="en-GB" dirty="0" smtClean="0"/>
              <a:t>-subunits and will reverse the block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DEPOLARIZING</a:t>
            </a:r>
            <a:r>
              <a:rPr lang="en-GB" dirty="0" smtClean="0"/>
              <a:t> agent </a:t>
            </a:r>
            <a:r>
              <a:rPr lang="en-GB" dirty="0" err="1" smtClean="0"/>
              <a:t>suxamethonium</a:t>
            </a:r>
            <a:r>
              <a:rPr lang="en-GB" dirty="0" smtClean="0"/>
              <a:t> is very similar to </a:t>
            </a:r>
            <a:r>
              <a:rPr lang="en-GB" dirty="0" err="1" smtClean="0"/>
              <a:t>ACh</a:t>
            </a:r>
            <a:r>
              <a:rPr lang="en-GB" dirty="0" smtClean="0"/>
              <a:t>. It stays in the cleft and reacts repeatedly with the receptors. Extending the life of </a:t>
            </a:r>
            <a:r>
              <a:rPr lang="en-GB" dirty="0" err="1" smtClean="0"/>
              <a:t>ACh</a:t>
            </a:r>
            <a:r>
              <a:rPr lang="en-GB" dirty="0" smtClean="0"/>
              <a:t> will </a:t>
            </a:r>
            <a:r>
              <a:rPr lang="en-GB" i="1" dirty="0" smtClean="0"/>
              <a:t>not</a:t>
            </a:r>
            <a:r>
              <a:rPr lang="en-GB" dirty="0" smtClean="0"/>
              <a:t> reverse the block in this case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4E2A4-EFFC-41B0-B598-1C33407547CA}" type="slidenum">
              <a:rPr lang="en-GB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Clinical Monitoring of Neuromuscular Blockade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If neuromuscular blockade is not reversed adequately in recovery, it may affect patient outcome</a:t>
            </a:r>
          </a:p>
          <a:p>
            <a:pPr eaLnBrk="1" hangingPunct="1"/>
            <a:r>
              <a:rPr lang="en-GB" smtClean="0"/>
              <a:t>Can use crude clinical assessment, such as sustaining head lift for &gt; 5 sec</a:t>
            </a:r>
          </a:p>
          <a:p>
            <a:pPr eaLnBrk="1" hangingPunct="1"/>
            <a:r>
              <a:rPr lang="en-GB" smtClean="0"/>
              <a:t>Slightly more scientific way uses a nerve stimulator with a Train of Four (ToF) pattern of pulse stimulation. This is a more sensitive clinical test of reversal than just a set of pulses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584D8-9C1C-4313-B5D3-46212629AEA0}" type="slidenum">
              <a:rPr lang="en-GB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NM Stimulation Patterns</a:t>
            </a:r>
            <a:endParaRPr lang="en-GB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85750" y="1643063"/>
            <a:ext cx="8229600" cy="4708525"/>
          </a:xfrm>
        </p:spPr>
        <p:txBody>
          <a:bodyPr/>
          <a:lstStyle/>
          <a:p>
            <a:pPr eaLnBrk="1" hangingPunct="1"/>
            <a:r>
              <a:rPr lang="en-GB" smtClean="0"/>
              <a:t>Pattern for a NDNMB</a:t>
            </a:r>
            <a:br>
              <a:rPr lang="en-GB" smtClean="0"/>
            </a:br>
            <a:r>
              <a:rPr lang="en-GB" smtClean="0"/>
              <a:t>with neostigmine reversal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Pattern for a DNMB: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1933AA-2832-42DC-BF01-3480D6E254A5}" type="slidenum">
              <a:rPr lang="en-GB"/>
              <a:pPr>
                <a:defRPr/>
              </a:pPr>
              <a:t>17</a:t>
            </a:fld>
            <a:endParaRPr lang="en-GB"/>
          </a:p>
        </p:txBody>
      </p:sp>
      <p:pic>
        <p:nvPicPr>
          <p:cNvPr id="19462" name="Picture 5" descr="Neuromuscular blocker and revers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1571625"/>
            <a:ext cx="380047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6" descr="Suxamethonium block and recover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3857625"/>
            <a:ext cx="37369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ToF</a:t>
            </a:r>
            <a:r>
              <a:rPr lang="en-GB" dirty="0" smtClean="0"/>
              <a:t> Patterns</a:t>
            </a:r>
            <a:endParaRPr lang="en-GB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14313" y="1571625"/>
            <a:ext cx="8229600" cy="4708525"/>
          </a:xfrm>
        </p:spPr>
        <p:txBody>
          <a:bodyPr/>
          <a:lstStyle/>
          <a:p>
            <a:pPr eaLnBrk="1" hangingPunct="1"/>
            <a:r>
              <a:rPr lang="en-GB" smtClean="0"/>
              <a:t>NDNMB with neostigmine</a:t>
            </a:r>
            <a:br>
              <a:rPr lang="en-GB" smtClean="0"/>
            </a:br>
            <a:r>
              <a:rPr lang="en-GB" smtClean="0"/>
              <a:t>reversal: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DNMB: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E1465-2746-4899-B99C-A31B3EBC9CC9}" type="slidenum">
              <a:rPr lang="en-GB"/>
              <a:pPr>
                <a:defRPr/>
              </a:pPr>
              <a:t>18</a:t>
            </a:fld>
            <a:endParaRPr lang="en-GB"/>
          </a:p>
        </p:txBody>
      </p:sp>
      <p:pic>
        <p:nvPicPr>
          <p:cNvPr id="20486" name="Picture 5" descr="TOF for NDNMB and neostigmin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1571625"/>
            <a:ext cx="359886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6" descr="Suxamethonium and TO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9713" y="3889375"/>
            <a:ext cx="3571875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4643438" y="2786063"/>
            <a:ext cx="1643062" cy="5715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9" name="TextBox 9"/>
          <p:cNvSpPr txBox="1">
            <a:spLocks noChangeArrowheads="1"/>
          </p:cNvSpPr>
          <p:nvPr/>
        </p:nvSpPr>
        <p:spPr bwMode="auto">
          <a:xfrm flipH="1">
            <a:off x="3903663" y="3143250"/>
            <a:ext cx="882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Fade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Fade</a:t>
            </a:r>
            <a:endParaRPr lang="en-GB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Why is fade seen with NDNMBs but not with DNMBs?</a:t>
            </a:r>
          </a:p>
          <a:p>
            <a:r>
              <a:rPr lang="en-GB" smtClean="0"/>
              <a:t>The NDNMBs bind to a pre-synaptic receptor which has a different combination of subunits to the post-synaptic receptor</a:t>
            </a:r>
          </a:p>
          <a:p>
            <a:r>
              <a:rPr lang="en-GB" smtClean="0"/>
              <a:t>Causes less acetylcholine to be released each time the nerve is stimulated</a:t>
            </a:r>
          </a:p>
          <a:p>
            <a:r>
              <a:rPr lang="en-GB" smtClean="0"/>
              <a:t>DNMBs do not bind to the pre-synaptic receptors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37D3D-43DD-4EDE-95EA-AE8D470F6392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Lecture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History of neuromuscular blockade</a:t>
            </a:r>
          </a:p>
          <a:p>
            <a:pPr eaLnBrk="1" hangingPunct="1"/>
            <a:r>
              <a:rPr lang="en-GB" smtClean="0"/>
              <a:t>Brief review of neuromuscular junction</a:t>
            </a:r>
          </a:p>
          <a:p>
            <a:pPr eaLnBrk="1" hangingPunct="1"/>
            <a:r>
              <a:rPr lang="en-GB" smtClean="0"/>
              <a:t>Types and structures of neuromuscular blocking drugs</a:t>
            </a:r>
          </a:p>
          <a:p>
            <a:pPr eaLnBrk="1" hangingPunct="1"/>
            <a:r>
              <a:rPr lang="en-GB" smtClean="0"/>
              <a:t>Monitoring of neuromuscular blockade</a:t>
            </a:r>
          </a:p>
          <a:p>
            <a:pPr eaLnBrk="1" hangingPunct="1"/>
            <a:r>
              <a:rPr lang="en-GB" smtClean="0"/>
              <a:t>Problems with neuromuscular blockade</a:t>
            </a:r>
          </a:p>
          <a:p>
            <a:pPr eaLnBrk="1" hangingPunct="1"/>
            <a:r>
              <a:rPr lang="en-GB" smtClean="0"/>
              <a:t>Suxamethonium apnoea</a:t>
            </a:r>
          </a:p>
          <a:p>
            <a:pPr eaLnBrk="1" hangingPunct="1"/>
            <a:r>
              <a:rPr lang="en-GB" smtClean="0"/>
              <a:t>Ways to avoid neuromuscular blockade</a:t>
            </a:r>
          </a:p>
          <a:p>
            <a:pPr eaLnBrk="1" hangingPunct="1"/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07/12/2011 </a:t>
            </a:r>
            <a:r>
              <a:rPr lang="en-GB" dirty="0"/>
              <a:t>10:45-11:45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E3762-9065-40B1-843F-93C94AD3704E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Reversal of Neuromuscular Blockade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00" cy="2400300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Common clinical method is to use a competitive inhibitor of acetylcholinesterase (usually </a:t>
            </a:r>
            <a:r>
              <a:rPr lang="en-GB" dirty="0" err="1" smtClean="0"/>
              <a:t>neostigmine</a:t>
            </a:r>
            <a:r>
              <a:rPr lang="en-GB" dirty="0" smtClean="0"/>
              <a:t>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Newer method uses a </a:t>
            </a:r>
            <a:r>
              <a:rPr lang="en-GB" i="1" dirty="0" err="1" smtClean="0"/>
              <a:t>cyclodextrin</a:t>
            </a:r>
            <a:r>
              <a:rPr lang="en-GB" i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sugammadex</a:t>
            </a:r>
            <a:r>
              <a:rPr lang="en-GB" dirty="0" smtClean="0"/>
              <a:t>) to effectively bind strongly to the NDNMB </a:t>
            </a:r>
            <a:r>
              <a:rPr lang="en-GB" dirty="0" err="1" smtClean="0"/>
              <a:t>rocuronium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B7CFB-D6BF-4C6F-8603-791CA4CC90A8}" type="slidenum">
              <a:rPr lang="en-GB"/>
              <a:pPr>
                <a:defRPr/>
              </a:pPr>
              <a:t>20</a:t>
            </a:fld>
            <a:endParaRPr lang="en-GB"/>
          </a:p>
        </p:txBody>
      </p:sp>
      <p:pic>
        <p:nvPicPr>
          <p:cNvPr id="22534" name="Picture 5" descr="Rocuronium complex with cyclodextrin 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4000500"/>
            <a:ext cx="21590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6" descr="Rocuronium complex with cyclodextrin 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0" y="4022725"/>
            <a:ext cx="2159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Problems with Neuromuscular Blockade -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Problem of most concern to anaesthetists and surgeons is awareness</a:t>
            </a:r>
          </a:p>
          <a:p>
            <a:pPr eaLnBrk="1" hangingPunct="1"/>
            <a:r>
              <a:rPr lang="en-GB" smtClean="0"/>
              <a:t>Incidence is probably about 1:1000 anaesthetics if one looks hard enough but for certain procedures may be higher</a:t>
            </a:r>
          </a:p>
          <a:p>
            <a:pPr eaLnBrk="1" hangingPunct="1"/>
            <a:r>
              <a:rPr lang="en-GB" smtClean="0"/>
              <a:t>If patient has NMB on board, then cannot move to let anyone know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67A0F-DEFC-43D5-B06C-B367F469379B}" type="slidenum">
              <a:rPr lang="en-GB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Problems with Neuromuscular Blockade -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Suxamethonium is commonly used to allow intubation</a:t>
            </a:r>
          </a:p>
          <a:p>
            <a:pPr eaLnBrk="1" hangingPunct="1"/>
            <a:r>
              <a:rPr lang="en-GB" smtClean="0"/>
              <a:t>Very “dirty” drug:</a:t>
            </a:r>
          </a:p>
          <a:p>
            <a:pPr lvl="1" eaLnBrk="1" hangingPunct="1"/>
            <a:r>
              <a:rPr lang="en-GB" smtClean="0"/>
              <a:t>Hyperkalaemia</a:t>
            </a:r>
          </a:p>
          <a:p>
            <a:pPr lvl="1" eaLnBrk="1" hangingPunct="1"/>
            <a:r>
              <a:rPr lang="en-GB" smtClean="0"/>
              <a:t>Increased intra-ocular and intra-cranial pressure</a:t>
            </a:r>
          </a:p>
          <a:p>
            <a:pPr lvl="1" eaLnBrk="1" hangingPunct="1"/>
            <a:r>
              <a:rPr lang="en-GB" smtClean="0"/>
              <a:t>Muscle pains</a:t>
            </a:r>
          </a:p>
          <a:p>
            <a:pPr lvl="1" eaLnBrk="1" hangingPunct="1"/>
            <a:r>
              <a:rPr lang="en-GB" smtClean="0"/>
              <a:t>Masseter spasm</a:t>
            </a:r>
          </a:p>
          <a:p>
            <a:pPr lvl="1" eaLnBrk="1" hangingPunct="1"/>
            <a:r>
              <a:rPr lang="en-GB" smtClean="0"/>
              <a:t>Malignant hyperthermia</a:t>
            </a:r>
          </a:p>
          <a:p>
            <a:pPr lvl="1" eaLnBrk="1" hangingPunct="1"/>
            <a:r>
              <a:rPr lang="en-GB" smtClean="0"/>
              <a:t>“Sux apnoea”</a:t>
            </a:r>
          </a:p>
          <a:p>
            <a:pPr lvl="1" eaLnBrk="1" hangingPunct="1"/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D58D7-B0C2-48F1-AA8E-F99826C4AE9A}" type="slidenum">
              <a:rPr lang="en-GB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Suxamethonium</a:t>
            </a:r>
            <a:r>
              <a:rPr lang="en-GB" dirty="0" smtClean="0"/>
              <a:t> Apnoea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Causes prolonged neuromuscular blockade – from 30 mins to 6 hours!</a:t>
            </a:r>
          </a:p>
          <a:p>
            <a:pPr eaLnBrk="1" hangingPunct="1"/>
            <a:r>
              <a:rPr lang="en-GB" smtClean="0"/>
              <a:t>Results from different forms of pseudocholinesterase, which breaks down suxamethonium</a:t>
            </a:r>
          </a:p>
          <a:p>
            <a:pPr eaLnBrk="1" hangingPunct="1"/>
            <a:r>
              <a:rPr lang="en-GB" smtClean="0"/>
              <a:t>Rarely, patients may have no pseudocholinesterase; these patients have very prolonged apnoea</a:t>
            </a:r>
          </a:p>
          <a:p>
            <a:pPr eaLnBrk="1" hangingPunct="1"/>
            <a:r>
              <a:rPr lang="en-GB" smtClean="0"/>
              <a:t>Autosomal recessive for the silent pseudocholinesterase gene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2DEC-2029-4662-A329-B87C95737364}" type="slidenum">
              <a:rPr lang="en-GB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Ways to Avoid Problems with NMB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Use </a:t>
            </a:r>
            <a:r>
              <a:rPr lang="en-GB" dirty="0" err="1" smtClean="0"/>
              <a:t>rocuronium</a:t>
            </a:r>
            <a:r>
              <a:rPr lang="en-GB" dirty="0" smtClean="0"/>
              <a:t> with </a:t>
            </a:r>
            <a:r>
              <a:rPr lang="en-GB" dirty="0" err="1" smtClean="0"/>
              <a:t>sugammadex</a:t>
            </a:r>
            <a:r>
              <a:rPr lang="en-GB" dirty="0" smtClean="0"/>
              <a:t> – expensive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Avoid using NMBs altogether; some </a:t>
            </a:r>
            <a:r>
              <a:rPr lang="en-GB" dirty="0" err="1" smtClean="0"/>
              <a:t>opioids</a:t>
            </a:r>
            <a:r>
              <a:rPr lang="en-GB" dirty="0" smtClean="0"/>
              <a:t> are powerful enough to allow intubation without NMB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However, there can be problems with such </a:t>
            </a:r>
            <a:r>
              <a:rPr lang="en-GB" dirty="0" err="1" smtClean="0"/>
              <a:t>opioids</a:t>
            </a:r>
            <a:r>
              <a:rPr lang="en-GB" dirty="0" smtClean="0"/>
              <a:t>; may give rise to difficulties ventilating patients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If it is just required that the patient has regular breathing, then may be able to hyperventilate the patient, thus rendering them </a:t>
            </a:r>
            <a:r>
              <a:rPr lang="en-GB" dirty="0" err="1" smtClean="0"/>
              <a:t>hypocarbic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9B37A-71A2-44DC-9434-078A0FFB4695}" type="slidenum">
              <a:rPr lang="en-GB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Looked at difference between </a:t>
            </a:r>
            <a:r>
              <a:rPr lang="en-GB" smtClean="0">
                <a:solidFill>
                  <a:srgbClr val="FF0000"/>
                </a:solidFill>
              </a:rPr>
              <a:t>DEPOLARIZING </a:t>
            </a:r>
            <a:r>
              <a:rPr lang="en-GB" smtClean="0"/>
              <a:t>and </a:t>
            </a:r>
            <a:r>
              <a:rPr lang="en-GB" smtClean="0">
                <a:solidFill>
                  <a:srgbClr val="FF0000"/>
                </a:solidFill>
              </a:rPr>
              <a:t>NON-DEPOLARIZING</a:t>
            </a:r>
            <a:r>
              <a:rPr lang="en-GB" smtClean="0"/>
              <a:t> neuromuscular blockers</a:t>
            </a:r>
          </a:p>
          <a:p>
            <a:r>
              <a:rPr lang="en-GB" smtClean="0"/>
              <a:t>Whilst structures are similar, mechanisms of action are quite different</a:t>
            </a:r>
          </a:p>
          <a:p>
            <a:r>
              <a:rPr lang="en-GB" smtClean="0"/>
              <a:t>Reversal of the action of </a:t>
            </a:r>
            <a:r>
              <a:rPr lang="en-GB" smtClean="0">
                <a:solidFill>
                  <a:srgbClr val="FF0000"/>
                </a:solidFill>
              </a:rPr>
              <a:t>NON-DEPOLARIZING</a:t>
            </a:r>
            <a:r>
              <a:rPr lang="en-GB" smtClean="0"/>
              <a:t> neuromuscular blockers can be performed with neostigmine</a:t>
            </a:r>
          </a:p>
          <a:p>
            <a:r>
              <a:rPr lang="en-GB" smtClean="0"/>
              <a:t>Can often undertake surgery without the use of such agents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029FE-8399-49E9-AC7F-CE1A37C032EB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History -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Curare used for centuries by indigenous people of Amazon to hunt game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Peter Martyr </a:t>
            </a:r>
            <a:r>
              <a:rPr lang="en-GB" dirty="0" err="1" smtClean="0"/>
              <a:t>d’Anghera</a:t>
            </a:r>
            <a:r>
              <a:rPr lang="en-GB" dirty="0" smtClean="0"/>
              <a:t> wrote of poisoned arrows in De </a:t>
            </a:r>
            <a:r>
              <a:rPr lang="en-GB" dirty="0" err="1" smtClean="0"/>
              <a:t>Orbe</a:t>
            </a:r>
            <a:r>
              <a:rPr lang="en-GB" dirty="0" smtClean="0"/>
              <a:t> Novo (1516)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Sir Benjamin </a:t>
            </a:r>
            <a:r>
              <a:rPr lang="en-GB" dirty="0" err="1" smtClean="0"/>
              <a:t>Brodie</a:t>
            </a:r>
            <a:r>
              <a:rPr lang="en-GB" dirty="0" smtClean="0"/>
              <a:t> (1812) demonstrated that small animals could be kept alive after being injected with curare by inflating their lungs with bellows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Claude Bernard (1846) proved that curare acted solely on the neuromuscular junction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Harold King (1935) isolated d-</a:t>
            </a:r>
            <a:r>
              <a:rPr lang="en-GB" dirty="0" err="1" smtClean="0"/>
              <a:t>tubocurarine</a:t>
            </a:r>
            <a:r>
              <a:rPr lang="en-GB" dirty="0" smtClean="0"/>
              <a:t> from curare and established it was a rigid molecule with two quaternary ammonium groups at either end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3C425-68FD-490B-B14D-F068A81645F0}" type="slidenum">
              <a:rPr lang="en-GB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History -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Griffith &amp; Johnson (1942) first used curare to paralyze a patient for appendicectomy:</a:t>
            </a:r>
          </a:p>
          <a:p>
            <a:pPr lvl="1" eaLnBrk="1" hangingPunct="1"/>
            <a:r>
              <a:rPr lang="en-GB" smtClean="0"/>
              <a:t>“Every anaesthetist has wished at</a:t>
            </a:r>
            <a:r>
              <a:rPr lang="en-GB" baseline="30000" smtClean="0"/>
              <a:t> </a:t>
            </a:r>
            <a:r>
              <a:rPr lang="en-GB" smtClean="0"/>
              <a:t>times that he might be able to produce rapid and complete muscular</a:t>
            </a:r>
            <a:r>
              <a:rPr lang="en-GB" baseline="30000" smtClean="0"/>
              <a:t> </a:t>
            </a:r>
            <a:r>
              <a:rPr lang="en-GB" smtClean="0"/>
              <a:t>relaxation in resistant patients under general anaesthesia”</a:t>
            </a:r>
          </a:p>
          <a:p>
            <a:pPr eaLnBrk="1" hangingPunct="1"/>
            <a:r>
              <a:rPr lang="en-GB" smtClean="0"/>
              <a:t>Halton &amp; Gray (1946) used Introcostrin on patients with good results.  Gave rise to Liverpool technique – a triad of narcosis, analgesia and muscle relaxation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0C1BF-BBCC-40CC-B8AF-604259670DC0}" type="slidenum">
              <a:rPr lang="en-GB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Neuromuscular Junction - I</a:t>
            </a:r>
            <a:endParaRPr lang="en-GB" dirty="0"/>
          </a:p>
        </p:txBody>
      </p:sp>
      <p:pic>
        <p:nvPicPr>
          <p:cNvPr id="10243" name="Content Placeholder 5" descr="neuromuscular junction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71625" y="1271588"/>
            <a:ext cx="5929313" cy="512286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BEBBA-97BC-453C-9662-779ACE78C321}" type="slidenum">
              <a:rPr lang="en-GB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Acetylcholine (</a:t>
            </a:r>
            <a:r>
              <a:rPr lang="en-GB" dirty="0" err="1" smtClean="0"/>
              <a:t>ACh</a:t>
            </a:r>
            <a:r>
              <a:rPr lang="en-GB" dirty="0" smtClean="0"/>
              <a:t>) is the transmitter which interacts with the post-synaptic nicotinic receptors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Structure is: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Stored in the</a:t>
            </a:r>
            <a:br>
              <a:rPr lang="en-GB" dirty="0" smtClean="0"/>
            </a:br>
            <a:r>
              <a:rPr lang="en-GB" dirty="0" smtClean="0"/>
              <a:t>vesicles.  About 1% form the immediately releasable store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Each vesicle holds about 12,000 molecules of </a:t>
            </a:r>
            <a:r>
              <a:rPr lang="en-GB" dirty="0" err="1" smtClean="0"/>
              <a:t>ACh</a:t>
            </a:r>
            <a:endParaRPr lang="en-GB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err="1" smtClean="0"/>
              <a:t>ACh</a:t>
            </a:r>
            <a:r>
              <a:rPr lang="en-GB" dirty="0" smtClean="0"/>
              <a:t> not binding to the receptors or released after binding are destroyed almost instantly by acetylcholinesterase ( &lt; 1 ms) in the secondary clefts, where it is attached to the basement membrane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Neuromuscular Junction - II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A4357-E5D7-486E-BDBC-BF39D2AED711}" type="slidenum">
              <a:rPr lang="en-GB"/>
              <a:pPr>
                <a:defRPr/>
              </a:pPr>
              <a:t>6</a:t>
            </a:fld>
            <a:endParaRPr lang="en-GB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3143250" y="2173288"/>
          <a:ext cx="3000375" cy="1274762"/>
        </p:xfrm>
        <a:graphic>
          <a:graphicData uri="http://schemas.openxmlformats.org/presentationml/2006/ole">
            <p:oleObj spid="_x0000_s1026" name="CS ChemDraw Drawing" r:id="rId3" imgW="1809000" imgH="768240" progId="ChemDraw.Document.6.0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Structure of d-</a:t>
            </a:r>
            <a:r>
              <a:rPr lang="en-GB" dirty="0" err="1" smtClean="0"/>
              <a:t>Tubocurarine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A17BB-7FDE-426F-9104-3BA106A7380E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3786188" y="1928813"/>
            <a:ext cx="438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Book Antiqua" pitchFamily="18" charset="0"/>
              </a:rPr>
              <a:t>Compare with the structure of acetylcholine: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4214813" y="2478088"/>
          <a:ext cx="3857625" cy="1236662"/>
        </p:xfrm>
        <a:graphic>
          <a:graphicData uri="http://schemas.openxmlformats.org/presentationml/2006/ole">
            <p:oleObj spid="_x0000_s2050" name="CS ChemDraw Drawing" r:id="rId3" imgW="2099520" imgH="673200" progId="ChemDraw.Document.6.0">
              <p:embed/>
            </p:oleObj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642938" y="1309688"/>
          <a:ext cx="3071812" cy="4794250"/>
        </p:xfrm>
        <a:graphic>
          <a:graphicData uri="http://schemas.openxmlformats.org/presentationml/2006/ole">
            <p:oleObj spid="_x0000_s2051" name="CS ChemDraw Drawing" r:id="rId4" imgW="2446920" imgH="3818160" progId="ChemDraw.Document.6.0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Other Muscle Relaxants -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Succinylcholine (Suxamethonium)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Suxamethonium is the only clinical example of a </a:t>
            </a:r>
            <a:r>
              <a:rPr lang="en-GB" smtClean="0">
                <a:solidFill>
                  <a:srgbClr val="FF0000"/>
                </a:solidFill>
              </a:rPr>
              <a:t>DEPOLARIZING</a:t>
            </a:r>
            <a:r>
              <a:rPr lang="en-GB" smtClean="0">
                <a:solidFill>
                  <a:srgbClr val="000000"/>
                </a:solidFill>
              </a:rPr>
              <a:t> </a:t>
            </a:r>
            <a:r>
              <a:rPr lang="en-GB" smtClean="0"/>
              <a:t>muscle relaxant. It has a rapid onset of action and, in most people, it wears off quickly (~ 5-10 min)</a:t>
            </a:r>
          </a:p>
          <a:p>
            <a:pPr eaLnBrk="1" hangingPunct="1"/>
            <a:r>
              <a:rPr lang="en-GB" smtClean="0"/>
              <a:t>Has many side-effects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8D6E8-B68D-4BD2-9484-F864CE3075FC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6072188" y="2357438"/>
            <a:ext cx="1447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Book Antiqua" pitchFamily="18" charset="0"/>
              </a:rPr>
              <a:t>Acetylcholine</a:t>
            </a:r>
          </a:p>
        </p:txBody>
      </p:sp>
      <p:graphicFrame>
        <p:nvGraphicFramePr>
          <p:cNvPr id="3074" name="Object 13"/>
          <p:cNvGraphicFramePr>
            <a:graphicFrameLocks noChangeAspect="1"/>
          </p:cNvGraphicFramePr>
          <p:nvPr/>
        </p:nvGraphicFramePr>
        <p:xfrm>
          <a:off x="5116513" y="2243138"/>
          <a:ext cx="1955800" cy="1471612"/>
        </p:xfrm>
        <a:graphic>
          <a:graphicData uri="http://schemas.openxmlformats.org/presentationml/2006/ole">
            <p:oleObj spid="_x0000_s3074" name="CS ChemDraw Drawing" r:id="rId3" imgW="1956240" imgH="1471320" progId="ChemDraw.Document.6.0">
              <p:embed/>
            </p:oleObj>
          </a:graphicData>
        </a:graphic>
      </p:graphicFrame>
      <p:graphicFrame>
        <p:nvGraphicFramePr>
          <p:cNvPr id="3075" name="Object 14"/>
          <p:cNvGraphicFramePr>
            <a:graphicFrameLocks noChangeAspect="1"/>
          </p:cNvGraphicFramePr>
          <p:nvPr/>
        </p:nvGraphicFramePr>
        <p:xfrm>
          <a:off x="1592263" y="1984375"/>
          <a:ext cx="4051300" cy="1801813"/>
        </p:xfrm>
        <a:graphic>
          <a:graphicData uri="http://schemas.openxmlformats.org/presentationml/2006/ole">
            <p:oleObj spid="_x0000_s3075" name="CS ChemDraw Drawing" r:id="rId4" imgW="4051800" imgH="1801440" progId="ChemDraw.Document.6.0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Other Muscle Relaxants -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err="1" smtClean="0"/>
              <a:t>Atracurium</a:t>
            </a:r>
            <a:endParaRPr lang="en-GB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It is a </a:t>
            </a:r>
            <a:r>
              <a:rPr lang="en-GB" dirty="0" err="1" smtClean="0"/>
              <a:t>bisbenzyltetrahydroisoquinolinium</a:t>
            </a:r>
            <a:r>
              <a:rPr lang="en-GB" dirty="0" smtClean="0"/>
              <a:t> salt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Consists of 10 </a:t>
            </a:r>
            <a:r>
              <a:rPr lang="en-GB" dirty="0" err="1" smtClean="0"/>
              <a:t>stereoisomers</a:t>
            </a:r>
            <a:r>
              <a:rPr lang="en-GB" dirty="0" smtClean="0"/>
              <a:t> when synthesized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Rationally designed in 1974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Only common example of a non-steroidal </a:t>
            </a:r>
            <a:r>
              <a:rPr lang="en-GB" dirty="0" smtClean="0">
                <a:solidFill>
                  <a:srgbClr val="FF0000"/>
                </a:solidFill>
              </a:rPr>
              <a:t>NON-DEPOLARIZING </a:t>
            </a:r>
            <a:r>
              <a:rPr lang="en-GB" dirty="0" smtClean="0"/>
              <a:t>muscle relaxant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GB" dirty="0" smtClean="0"/>
              <a:t>Breakdown not affected by hepatic or renal disease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07/12/2011 10:45-11:45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FA060-86E5-47FA-BB04-F58504115563}" type="slidenum">
              <a:rPr lang="en-GB"/>
              <a:pPr>
                <a:defRPr/>
              </a:pPr>
              <a:t>9</a:t>
            </a:fld>
            <a:endParaRPr lang="en-GB"/>
          </a:p>
        </p:txBody>
      </p:sp>
      <p:pic>
        <p:nvPicPr>
          <p:cNvPr id="11270" name="Picture 6" descr="Atracurium Structur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1000125"/>
            <a:ext cx="54864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uscle Relaxation and Muscle Relaxant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Lecture Content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History - I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History - II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Neuromuscular Junction - I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Neuromuscular Junction - II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Structure of d-Tubocurarine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Other Muscle Relaxants - I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Other Muscle Relaxants - II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Other Muscle Relaxants - III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Action of Muscle Relaxants - I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Action of Muscle Relaxants - II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Action of NON-DEPOLARIZING Muscle Relaxants&amp;quot;&quot;/&gt;&lt;property id=&quot;20307&quot; value=&quot;269&quot;/&gt;&lt;/object&gt;&lt;object type=&quot;3&quot; unique_id=&quot;10017&quot;&gt;&lt;property id=&quot;20148&quot; value=&quot;5&quot;/&gt;&lt;property id=&quot;20300&quot; value=&quot;Slide 14 - &amp;quot;Action of DEPOLARIZING Muscle Relaxants&amp;quot;&quot;/&gt;&lt;property id=&quot;20307&quot; value=&quot;270&quot;/&gt;&lt;/object&gt;&lt;object type=&quot;3&quot; unique_id=&quot;10018&quot;&gt;&lt;property id=&quot;20148&quot; value=&quot;5&quot;/&gt;&lt;property id=&quot;20300&quot; value=&quot;Slide 15 - &amp;quot;Reversal of Blockade by Muscle Relaxants&amp;quot;&quot;/&gt;&lt;property id=&quot;20307&quot; value=&quot;271&quot;/&gt;&lt;/object&gt;&lt;object type=&quot;3&quot; unique_id=&quot;10019&quot;&gt;&lt;property id=&quot;20148&quot; value=&quot;5&quot;/&gt;&lt;property id=&quot;20300&quot; value=&quot;Slide 16 - &amp;quot;Clinical Monitoring of Neuromuscular Blockade&amp;quot;&quot;/&gt;&lt;property id=&quot;20307&quot; value=&quot;272&quot;/&gt;&lt;/object&gt;&lt;object type=&quot;3&quot; unique_id=&quot;10020&quot;&gt;&lt;property id=&quot;20148&quot; value=&quot;5&quot;/&gt;&lt;property id=&quot;20300&quot; value=&quot;Slide 17 - &amp;quot;NM Stimulation Patterns&amp;quot;&quot;/&gt;&lt;property id=&quot;20307&quot; value=&quot;273&quot;/&gt;&lt;/object&gt;&lt;object type=&quot;3&quot; unique_id=&quot;10021&quot;&gt;&lt;property id=&quot;20148&quot; value=&quot;5&quot;/&gt;&lt;property id=&quot;20300&quot; value=&quot;Slide 18 - &amp;quot;ToF Patterns&amp;quot;&quot;/&gt;&lt;property id=&quot;20307&quot; value=&quot;274&quot;/&gt;&lt;/object&gt;&lt;object type=&quot;3&quot; unique_id=&quot;10022&quot;&gt;&lt;property id=&quot;20148&quot; value=&quot;5&quot;/&gt;&lt;property id=&quot;20300&quot; value=&quot;Slide 20 - &amp;quot;Reversal of Neuromuscular Blockade&amp;quot;&quot;/&gt;&lt;property id=&quot;20307&quot; value=&quot;275&quot;/&gt;&lt;/object&gt;&lt;object type=&quot;3&quot; unique_id=&quot;10023&quot;&gt;&lt;property id=&quot;20148&quot; value=&quot;5&quot;/&gt;&lt;property id=&quot;20300&quot; value=&quot;Slide 21 - &amp;quot;Problems with Neuromuscular Blockade - I&amp;quot;&quot;/&gt;&lt;property id=&quot;20307&quot; value=&quot;276&quot;/&gt;&lt;/object&gt;&lt;object type=&quot;3&quot; unique_id=&quot;10024&quot;&gt;&lt;property id=&quot;20148&quot; value=&quot;5&quot;/&gt;&lt;property id=&quot;20300&quot; value=&quot;Slide 22 - &amp;quot;Problems with Neuromuscular Blockade - II&amp;quot;&quot;/&gt;&lt;property id=&quot;20307&quot; value=&quot;277&quot;/&gt;&lt;/object&gt;&lt;object type=&quot;3&quot; unique_id=&quot;10025&quot;&gt;&lt;property id=&quot;20148&quot; value=&quot;5&quot;/&gt;&lt;property id=&quot;20300&quot; value=&quot;Slide 23 - &amp;quot;Suxamethonium Apnoea&amp;quot;&quot;/&gt;&lt;property id=&quot;20307&quot; value=&quot;278&quot;/&gt;&lt;/object&gt;&lt;object type=&quot;3&quot; unique_id=&quot;10026&quot;&gt;&lt;property id=&quot;20148&quot; value=&quot;5&quot;/&gt;&lt;property id=&quot;20300&quot; value=&quot;Slide 24 - &amp;quot;Ways to Avoid Problems with NMB&amp;quot;&quot;/&gt;&lt;property id=&quot;20307&quot; value=&quot;279&quot;/&gt;&lt;/object&gt;&lt;object type=&quot;3&quot; unique_id=&quot;10027&quot;&gt;&lt;property id=&quot;20148&quot; value=&quot;5&quot;/&gt;&lt;property id=&quot;20300&quot; value=&quot;Slide 25 - &amp;quot;SUMMARY&amp;quot;&quot;/&gt;&lt;property id=&quot;20307&quot; value=&quot;280&quot;/&gt;&lt;/object&gt;&lt;object type=&quot;3&quot; unique_id=&quot;10054&quot;&gt;&lt;property id=&quot;20148&quot; value=&quot;5&quot;/&gt;&lt;property id=&quot;20300&quot; value=&quot;Slide 19 - &amp;quot;Fade&amp;quot;&quot;/&gt;&lt;property id=&quot;20307&quot; value=&quot;28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447</TotalTime>
  <Words>1108</Words>
  <Application>Microsoft Office PowerPoint</Application>
  <PresentationFormat>On-screen Show (4:3)</PresentationFormat>
  <Paragraphs>175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Times New Roman</vt:lpstr>
      <vt:lpstr>Apex</vt:lpstr>
      <vt:lpstr>CS ChemDraw Drawing</vt:lpstr>
      <vt:lpstr>Muscle relaxation and muscle relaxants</vt:lpstr>
      <vt:lpstr>Lecture Contents</vt:lpstr>
      <vt:lpstr>History - I</vt:lpstr>
      <vt:lpstr>History - II</vt:lpstr>
      <vt:lpstr>Neuromuscular Junction - I</vt:lpstr>
      <vt:lpstr>Neuromuscular Junction - II</vt:lpstr>
      <vt:lpstr>Structure of d-Tubocurarine</vt:lpstr>
      <vt:lpstr>Other Muscle Relaxants - I</vt:lpstr>
      <vt:lpstr>Other Muscle Relaxants - II</vt:lpstr>
      <vt:lpstr>Other Muscle Relaxants - III</vt:lpstr>
      <vt:lpstr>Action of Muscle Relaxants - I</vt:lpstr>
      <vt:lpstr>Action of Muscle Relaxants - II</vt:lpstr>
      <vt:lpstr>Action of NON-DEPOLARIZING Muscle Relaxants</vt:lpstr>
      <vt:lpstr>Action of DEPOLARIZING Muscle Relaxants</vt:lpstr>
      <vt:lpstr>Reversal of Blockade by Muscle Relaxants</vt:lpstr>
      <vt:lpstr>Clinical Monitoring of Neuromuscular Blockade</vt:lpstr>
      <vt:lpstr>NM Stimulation Patterns</vt:lpstr>
      <vt:lpstr>ToF Patterns</vt:lpstr>
      <vt:lpstr>Fade</vt:lpstr>
      <vt:lpstr>Reversal of Neuromuscular Blockade</vt:lpstr>
      <vt:lpstr>Problems with Neuromuscular Blockade - I</vt:lpstr>
      <vt:lpstr>Problems with Neuromuscular Blockade - II</vt:lpstr>
      <vt:lpstr>Suxamethonium Apnoea</vt:lpstr>
      <vt:lpstr>Ways to Avoid Problems with NMB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Relaxation and Muscle Relaxants</dc:title>
  <dc:creator>Chris Edge</dc:creator>
  <cp:lastModifiedBy>nshiel</cp:lastModifiedBy>
  <cp:revision>54</cp:revision>
  <dcterms:created xsi:type="dcterms:W3CDTF">2007-10-09T08:50:49Z</dcterms:created>
  <dcterms:modified xsi:type="dcterms:W3CDTF">2011-12-08T15:55:12Z</dcterms:modified>
</cp:coreProperties>
</file>